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8"/>
  </p:notesMasterIdLst>
  <p:handoutMasterIdLst>
    <p:handoutMasterId r:id="rId49"/>
  </p:handoutMasterIdLst>
  <p:sldIdLst>
    <p:sldId id="578" r:id="rId2"/>
    <p:sldId id="579" r:id="rId3"/>
    <p:sldId id="326" r:id="rId4"/>
    <p:sldId id="540" r:id="rId5"/>
    <p:sldId id="541" r:id="rId6"/>
    <p:sldId id="542" r:id="rId7"/>
    <p:sldId id="543" r:id="rId8"/>
    <p:sldId id="570" r:id="rId9"/>
    <p:sldId id="571" r:id="rId10"/>
    <p:sldId id="572" r:id="rId11"/>
    <p:sldId id="573" r:id="rId12"/>
    <p:sldId id="574" r:id="rId13"/>
    <p:sldId id="575" r:id="rId14"/>
    <p:sldId id="576" r:id="rId15"/>
    <p:sldId id="577" r:id="rId16"/>
    <p:sldId id="544" r:id="rId17"/>
    <p:sldId id="545" r:id="rId18"/>
    <p:sldId id="546" r:id="rId19"/>
    <p:sldId id="362" r:id="rId20"/>
    <p:sldId id="338" r:id="rId21"/>
    <p:sldId id="339" r:id="rId22"/>
    <p:sldId id="340" r:id="rId23"/>
    <p:sldId id="547" r:id="rId24"/>
    <p:sldId id="548" r:id="rId25"/>
    <p:sldId id="342" r:id="rId26"/>
    <p:sldId id="353" r:id="rId27"/>
    <p:sldId id="343" r:id="rId28"/>
    <p:sldId id="344" r:id="rId29"/>
    <p:sldId id="345" r:id="rId30"/>
    <p:sldId id="348" r:id="rId31"/>
    <p:sldId id="514" r:id="rId32"/>
    <p:sldId id="363" r:id="rId33"/>
    <p:sldId id="365" r:id="rId34"/>
    <p:sldId id="366" r:id="rId35"/>
    <p:sldId id="367" r:id="rId36"/>
    <p:sldId id="368" r:id="rId37"/>
    <p:sldId id="369" r:id="rId38"/>
    <p:sldId id="370" r:id="rId39"/>
    <p:sldId id="371" r:id="rId40"/>
    <p:sldId id="372" r:id="rId41"/>
    <p:sldId id="373" r:id="rId42"/>
    <p:sldId id="549" r:id="rId43"/>
    <p:sldId id="553" r:id="rId44"/>
    <p:sldId id="374" r:id="rId45"/>
    <p:sldId id="550" r:id="rId46"/>
    <p:sldId id="552" r:id="rId4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FF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 autoAdjust="0"/>
    <p:restoredTop sz="94660" autoAdjust="0"/>
  </p:normalViewPr>
  <p:slideViewPr>
    <p:cSldViewPr>
      <p:cViewPr varScale="1">
        <p:scale>
          <a:sx n="104" d="100"/>
          <a:sy n="104" d="100"/>
        </p:scale>
        <p:origin x="-8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83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20.xml"/><Relationship Id="rId13" Type="http://schemas.openxmlformats.org/officeDocument/2006/relationships/slide" Target="slides/slide25.xml"/><Relationship Id="rId18" Type="http://schemas.openxmlformats.org/officeDocument/2006/relationships/slide" Target="slides/slide34.xml"/><Relationship Id="rId3" Type="http://schemas.openxmlformats.org/officeDocument/2006/relationships/slide" Target="slides/slide4.xml"/><Relationship Id="rId7" Type="http://schemas.openxmlformats.org/officeDocument/2006/relationships/slide" Target="slides/slide18.xml"/><Relationship Id="rId12" Type="http://schemas.openxmlformats.org/officeDocument/2006/relationships/slide" Target="slides/slide24.xml"/><Relationship Id="rId17" Type="http://schemas.openxmlformats.org/officeDocument/2006/relationships/slide" Target="slides/slide33.xml"/><Relationship Id="rId2" Type="http://schemas.openxmlformats.org/officeDocument/2006/relationships/slide" Target="slides/slide3.xml"/><Relationship Id="rId16" Type="http://schemas.openxmlformats.org/officeDocument/2006/relationships/slide" Target="slides/slide32.xml"/><Relationship Id="rId20" Type="http://schemas.openxmlformats.org/officeDocument/2006/relationships/slide" Target="slides/slide36.xml"/><Relationship Id="rId1" Type="http://schemas.openxmlformats.org/officeDocument/2006/relationships/slide" Target="slides/slide1.xml"/><Relationship Id="rId6" Type="http://schemas.openxmlformats.org/officeDocument/2006/relationships/slide" Target="slides/slide17.xml"/><Relationship Id="rId11" Type="http://schemas.openxmlformats.org/officeDocument/2006/relationships/slide" Target="slides/slide23.xml"/><Relationship Id="rId5" Type="http://schemas.openxmlformats.org/officeDocument/2006/relationships/slide" Target="slides/slide16.xml"/><Relationship Id="rId15" Type="http://schemas.openxmlformats.org/officeDocument/2006/relationships/slide" Target="slides/slide27.xml"/><Relationship Id="rId10" Type="http://schemas.openxmlformats.org/officeDocument/2006/relationships/slide" Target="slides/slide22.xml"/><Relationship Id="rId19" Type="http://schemas.openxmlformats.org/officeDocument/2006/relationships/slide" Target="slides/slide35.xml"/><Relationship Id="rId4" Type="http://schemas.openxmlformats.org/officeDocument/2006/relationships/slide" Target="slides/slide5.xml"/><Relationship Id="rId9" Type="http://schemas.openxmlformats.org/officeDocument/2006/relationships/slide" Target="slides/slide21.xml"/><Relationship Id="rId14" Type="http://schemas.openxmlformats.org/officeDocument/2006/relationships/slide" Target="slides/slide2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84820CF-7CC1-4D5A-98C0-7287CDB443C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018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Click to edit Master text styles</a:t>
            </a:r>
          </a:p>
          <a:p>
            <a:pPr lvl="1"/>
            <a:r>
              <a:rPr lang="es-ES_tradnl" noProof="0" smtClean="0"/>
              <a:t>Second level</a:t>
            </a:r>
          </a:p>
          <a:p>
            <a:pPr lvl="2"/>
            <a:r>
              <a:rPr lang="es-ES_tradnl" noProof="0" smtClean="0"/>
              <a:t>Third level</a:t>
            </a:r>
          </a:p>
          <a:p>
            <a:pPr lvl="3"/>
            <a:r>
              <a:rPr lang="es-ES_tradnl" noProof="0" smtClean="0"/>
              <a:t>Fourth level</a:t>
            </a:r>
          </a:p>
          <a:p>
            <a:pPr lvl="4"/>
            <a:r>
              <a:rPr lang="es-ES_tradnl" noProof="0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AD302FD-4D67-455F-879F-48966E0C167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E514A9-C1FD-4DDC-8CD6-2D93E2F42EF8}" type="slidenum">
              <a:rPr lang="es-ES_tradnl"/>
              <a:pPr/>
              <a:t>1</a:t>
            </a:fld>
            <a:endParaRPr lang="es-ES_tradnl"/>
          </a:p>
        </p:txBody>
      </p:sp>
      <p:sp>
        <p:nvSpPr>
          <p:cNvPr id="512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5222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21B8BA-2F36-41E7-AB84-963F132CFB06}" type="slidenum">
              <a:rPr lang="es-ES_tradnl"/>
              <a:pPr/>
              <a:t>2</a:t>
            </a:fld>
            <a:endParaRPr lang="es-ES_trad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/>
            </a:p>
          </p:txBody>
        </p:sp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48" y="103"/>
              <a:ext cx="96" cy="4126"/>
              <a:chOff x="48" y="103"/>
              <a:chExt cx="96" cy="4126"/>
            </a:xfrm>
          </p:grpSpPr>
          <p:sp>
            <p:nvSpPr>
              <p:cNvPr id="7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48" y="2116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48" y="2404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/>
            </p:nvSpPr>
            <p:spPr bwMode="auto">
              <a:xfrm>
                <a:off x="48" y="2549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8" name="Rectangle 16"/>
              <p:cNvSpPr>
                <a:spLocks noChangeArrowheads="1"/>
              </p:cNvSpPr>
              <p:nvPr/>
            </p:nvSpPr>
            <p:spPr bwMode="auto">
              <a:xfrm>
                <a:off x="48" y="2691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9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" name="Rectangle 18"/>
              <p:cNvSpPr>
                <a:spLocks noChangeArrowheads="1"/>
              </p:cNvSpPr>
              <p:nvPr/>
            </p:nvSpPr>
            <p:spPr bwMode="auto">
              <a:xfrm>
                <a:off x="48" y="2979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1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2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3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4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5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6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7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8" name="Rectangle 26"/>
              <p:cNvSpPr>
                <a:spLocks noChangeArrowheads="1"/>
              </p:cNvSpPr>
              <p:nvPr/>
            </p:nvSpPr>
            <p:spPr bwMode="auto">
              <a:xfrm>
                <a:off x="48" y="4134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9" name="Rectangle 27"/>
              <p:cNvSpPr>
                <a:spLocks noChangeArrowheads="1"/>
              </p:cNvSpPr>
              <p:nvPr/>
            </p:nvSpPr>
            <p:spPr bwMode="auto">
              <a:xfrm>
                <a:off x="48" y="103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30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31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32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33" name="Rectangle 31"/>
              <p:cNvSpPr>
                <a:spLocks noChangeArrowheads="1"/>
              </p:cNvSpPr>
              <p:nvPr/>
            </p:nvSpPr>
            <p:spPr bwMode="auto">
              <a:xfrm>
                <a:off x="48" y="67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34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35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</p:grpSp>
      </p:grpSp>
      <p:sp>
        <p:nvSpPr>
          <p:cNvPr id="3106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1143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Click to edit Master title style</a:t>
            </a:r>
          </a:p>
        </p:txBody>
      </p:sp>
      <p:sp>
        <p:nvSpPr>
          <p:cNvPr id="3107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6400800" cy="1752600"/>
          </a:xfrm>
        </p:spPr>
        <p:txBody>
          <a:bodyPr lIns="92075" tIns="46038" rIns="92075" bIns="46038"/>
          <a:lstStyle>
            <a:lvl1pPr marL="0" indent="0" algn="ctr">
              <a:buFont typeface="Wingdings" pitchFamily="2" charset="2"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s-ES_tradnl"/>
              <a:t>Click to edit Master subtitle style</a:t>
            </a:r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8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29805AE-EAB4-4B76-B13B-A057D6F9464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75BA8-A5BB-4813-8B55-3B592CFD90E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992938" y="609600"/>
            <a:ext cx="1949450" cy="54514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609600"/>
            <a:ext cx="5697538" cy="54514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FEFB5-9280-4F22-9B63-E90711A1883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430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1169988" y="1946275"/>
            <a:ext cx="7772400" cy="4114800"/>
          </a:xfrm>
        </p:spPr>
        <p:txBody>
          <a:bodyPr/>
          <a:lstStyle/>
          <a:p>
            <a:pPr lvl="0"/>
            <a:endParaRPr lang="es-ES" noProof="0" smtClean="0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DD508-24EF-4DBA-91A6-E16E03E6848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ítulo y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430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gráfico"/>
          <p:cNvSpPr>
            <a:spLocks noGrp="1"/>
          </p:cNvSpPr>
          <p:nvPr>
            <p:ph type="chart" idx="1"/>
          </p:nvPr>
        </p:nvSpPr>
        <p:spPr>
          <a:xfrm>
            <a:off x="1169988" y="1946275"/>
            <a:ext cx="7772400" cy="4114800"/>
          </a:xfrm>
        </p:spPr>
        <p:txBody>
          <a:bodyPr/>
          <a:lstStyle/>
          <a:p>
            <a:pPr lvl="0"/>
            <a:endParaRPr lang="es-ES" noProof="0" smtClean="0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3043E8-C900-4124-9E62-BAF0902E465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2CFD1-B7F1-4EC4-B453-06F9C9F18A3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0A168-065C-4DD3-8F24-9775E18D410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1699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323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99BF3-D549-42AB-9775-7C45C5932565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3EC8E-1298-40E0-BAA8-9C8E6273230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9CB301-15C1-46AC-B1AE-94455EACA8F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979CAD-7EB2-4B1E-92A3-3E51FC8B094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A1A4F-99AB-4F55-A653-B307FADADE3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B23639-5049-4280-914E-C21E5D17FEB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205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/>
            </a:p>
          </p:txBody>
        </p:sp>
        <p:grpSp>
          <p:nvGrpSpPr>
            <p:cNvPr id="12297" name="Group 4"/>
            <p:cNvGrpSpPr>
              <a:grpSpLocks/>
            </p:cNvGrpSpPr>
            <p:nvPr/>
          </p:nvGrpSpPr>
          <p:grpSpPr bwMode="auto">
            <a:xfrm>
              <a:off x="48" y="102"/>
              <a:ext cx="96" cy="4128"/>
              <a:chOff x="48" y="102"/>
              <a:chExt cx="96" cy="4128"/>
            </a:xfrm>
          </p:grpSpPr>
          <p:sp>
            <p:nvSpPr>
              <p:cNvPr id="2053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54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55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56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57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58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59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0" name="Rectangle 12"/>
              <p:cNvSpPr>
                <a:spLocks noChangeArrowheads="1"/>
              </p:cNvSpPr>
              <p:nvPr/>
            </p:nvSpPr>
            <p:spPr bwMode="auto">
              <a:xfrm>
                <a:off x="48" y="2115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1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2" name="Rectangle 14"/>
              <p:cNvSpPr>
                <a:spLocks noChangeArrowheads="1"/>
              </p:cNvSpPr>
              <p:nvPr/>
            </p:nvSpPr>
            <p:spPr bwMode="auto">
              <a:xfrm>
                <a:off x="48" y="240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3" name="Rectangle 15"/>
              <p:cNvSpPr>
                <a:spLocks noChangeArrowheads="1"/>
              </p:cNvSpPr>
              <p:nvPr/>
            </p:nvSpPr>
            <p:spPr bwMode="auto">
              <a:xfrm>
                <a:off x="48" y="254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4" name="Rectangle 16"/>
              <p:cNvSpPr>
                <a:spLocks noChangeArrowheads="1"/>
              </p:cNvSpPr>
              <p:nvPr/>
            </p:nvSpPr>
            <p:spPr bwMode="auto">
              <a:xfrm>
                <a:off x="48" y="269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5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6" name="Rectangle 18"/>
              <p:cNvSpPr>
                <a:spLocks noChangeArrowheads="1"/>
              </p:cNvSpPr>
              <p:nvPr/>
            </p:nvSpPr>
            <p:spPr bwMode="auto">
              <a:xfrm>
                <a:off x="48" y="298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7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8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9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0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1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2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3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4" name="Rectangle 26"/>
              <p:cNvSpPr>
                <a:spLocks noChangeArrowheads="1"/>
              </p:cNvSpPr>
              <p:nvPr/>
            </p:nvSpPr>
            <p:spPr bwMode="auto">
              <a:xfrm>
                <a:off x="48" y="413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5" name="Rectangle 27"/>
              <p:cNvSpPr>
                <a:spLocks noChangeArrowheads="1"/>
              </p:cNvSpPr>
              <p:nvPr/>
            </p:nvSpPr>
            <p:spPr bwMode="auto">
              <a:xfrm>
                <a:off x="48" y="10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6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7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8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9" name="Rectangle 31"/>
              <p:cNvSpPr>
                <a:spLocks noChangeArrowheads="1"/>
              </p:cNvSpPr>
              <p:nvPr/>
            </p:nvSpPr>
            <p:spPr bwMode="auto">
              <a:xfrm>
                <a:off x="48" y="67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80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81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</p:grpSp>
      </p:grpSp>
      <p:sp>
        <p:nvSpPr>
          <p:cNvPr id="12291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title style</a:t>
            </a:r>
          </a:p>
        </p:txBody>
      </p:sp>
      <p:sp>
        <p:nvSpPr>
          <p:cNvPr id="2084" name="Rectangle 3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085" name="Rectangle 3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086" name="Rectangle 3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fld id="{9150CA02-E78F-40B9-A4D2-D8253E31617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2087" name="Rectangle 3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69988" y="1946275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60000"/>
        <a:buFont typeface="Wingdings" pitchFamily="2" charset="2"/>
        <a:buChar char="u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t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mailto:barcillo@gmail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space.espol.edu.ec/browse?type=author&amp;value=Marcillo%20Morla,%20Fabricio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_fico_de_Microsoft_Office_Excel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_fico_de_Microsoft_Office_Excel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Office_Excel_97-20033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_fico_de_Microsoft_Office_Excel4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Office_Excel_97-20035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Office_Excel_97-20036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Office_Excel_97-20037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609600"/>
            <a:ext cx="7772400" cy="1676400"/>
          </a:xfrm>
        </p:spPr>
        <p:txBody>
          <a:bodyPr/>
          <a:lstStyle/>
          <a:p>
            <a:pPr eaLnBrk="1" hangingPunct="1"/>
            <a:r>
              <a:rPr lang="es-ES_tradnl" smtClean="0"/>
              <a:t>Administración de Empresas Acuícolas II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640080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s-ES_tradnl" dirty="0" smtClean="0"/>
              <a:t>Fabrizio Marcillo </a:t>
            </a:r>
            <a:r>
              <a:rPr lang="es-ES_tradnl" dirty="0" err="1" smtClean="0"/>
              <a:t>Morla</a:t>
            </a:r>
            <a:r>
              <a:rPr lang="es-ES_tradnl" dirty="0" smtClean="0"/>
              <a:t> </a:t>
            </a:r>
            <a:r>
              <a:rPr lang="es-ES_tradnl" dirty="0" err="1" smtClean="0"/>
              <a:t>MBA</a:t>
            </a:r>
            <a:endParaRPr lang="es-ES_tradnl" dirty="0" smtClean="0"/>
          </a:p>
        </p:txBody>
      </p:sp>
      <p:pic>
        <p:nvPicPr>
          <p:cNvPr id="14340" name="Picture 9" descr="Logofimc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2286000"/>
            <a:ext cx="1676400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Text Box 10"/>
          <p:cNvSpPr txBox="1">
            <a:spLocks noChangeArrowheads="1"/>
          </p:cNvSpPr>
          <p:nvPr/>
        </p:nvSpPr>
        <p:spPr bwMode="auto">
          <a:xfrm>
            <a:off x="4932363" y="4960938"/>
            <a:ext cx="27114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hlinkClick r:id="rId4"/>
              </a:rPr>
              <a:t>barcillo@gmail.com</a:t>
            </a:r>
            <a:endParaRPr lang="en-US"/>
          </a:p>
          <a:p>
            <a:r>
              <a:rPr lang="en-US"/>
              <a:t>(593-9) 4194239</a:t>
            </a:r>
          </a:p>
          <a:p>
            <a:endParaRPr lang="es-ES"/>
          </a:p>
        </p:txBody>
      </p:sp>
      <p:pic>
        <p:nvPicPr>
          <p:cNvPr id="14342" name="6 Imagen" descr="espol1-300x299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2071688"/>
            <a:ext cx="1792288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Ecuación Contable</a:t>
            </a:r>
          </a:p>
        </p:txBody>
      </p:sp>
      <p:sp>
        <p:nvSpPr>
          <p:cNvPr id="111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Esquema de liquidez.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Activos corrientes.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Pasivos corrientes.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Inventario.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Contabilidad</a:t>
            </a:r>
          </a:p>
        </p:txBody>
      </p:sp>
      <p:sp>
        <p:nvSpPr>
          <p:cNvPr id="1114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Contabilidad  financiera.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Contabilidad administrativa.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Contabilidad fiscal o de presupuesto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4000" smtClean="0"/>
              <a:t>Análisis de Estados Financieros</a:t>
            </a:r>
          </a:p>
        </p:txBody>
      </p:sp>
      <p:sp>
        <p:nvSpPr>
          <p:cNvPr id="1115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Relaciones.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Tendencias.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Liquidez.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Rentabilidad.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Productividad.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Endeudamiento.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Indices</a:t>
            </a:r>
          </a:p>
        </p:txBody>
      </p:sp>
      <p:sp>
        <p:nvSpPr>
          <p:cNvPr id="1116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Índices de rentabilidad.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Índices de productividad u operabilidad.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Área de endeudamiento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Costo Financiero</a:t>
            </a:r>
          </a:p>
        </p:txBody>
      </p:sp>
      <p:sp>
        <p:nvSpPr>
          <p:cNvPr id="1117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Interés simple.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Interés compuesto.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Créditos.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Créditos a corto plazo.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Créditos a plazo oneroso.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Créditos a plazo espontáneo.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Administración de Efectivo</a:t>
            </a:r>
          </a:p>
        </p:txBody>
      </p:sp>
      <p:sp>
        <p:nvSpPr>
          <p:cNvPr id="1118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Descuento y tasa de interés.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Factores para dar crédito.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Tipo de cliente.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Tipo de venta.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Tipo de pago.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Flujos de caja.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Bibliografia</a:t>
            </a:r>
            <a:endParaRPr lang="es-ES_tradnl" smtClean="0"/>
          </a:p>
        </p:txBody>
      </p:sp>
      <p:sp>
        <p:nvSpPr>
          <p:cNvPr id="1082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219200"/>
            <a:ext cx="7696200" cy="5410200"/>
          </a:xfrm>
        </p:spPr>
        <p:txBody>
          <a:bodyPr/>
          <a:lstStyle/>
          <a:p>
            <a:pPr eaLnBrk="1" hangingPunct="1">
              <a:defRPr/>
            </a:pPr>
            <a:r>
              <a:rPr lang="es-ES" smtClean="0"/>
              <a:t>WESTON, J.F., BRIGHAM, E.F., Manual de Administración Finaciera, Octava edición, Editorial Interamericana, Madrid-España, 1986. </a:t>
            </a:r>
          </a:p>
          <a:p>
            <a:pPr eaLnBrk="1" hangingPunct="1">
              <a:defRPr/>
            </a:pPr>
            <a:r>
              <a:rPr lang="es-ES_tradnl" smtClean="0"/>
              <a:t>Marcillo F: Evaluacion De Proyectos Acuicolas: Aspectos Económicos Y Financieros. (sidweb)</a:t>
            </a:r>
          </a:p>
          <a:p>
            <a:pPr eaLnBrk="1" hangingPunct="1">
              <a:defRPr/>
            </a:pPr>
            <a:r>
              <a:rPr lang="es-ES_tradnl" smtClean="0"/>
              <a:t>Papers Varios.</a:t>
            </a:r>
          </a:p>
          <a:p>
            <a:pPr eaLnBrk="1" hangingPunct="1">
              <a:defRPr/>
            </a:pPr>
            <a:endParaRPr lang="es-ES_tradnl" smtClean="0"/>
          </a:p>
        </p:txBody>
      </p:sp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5084763"/>
            <a:ext cx="1905000" cy="138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Lectura Obligatoria</a:t>
            </a:r>
            <a:endParaRPr lang="es-ES_tradnl" smtClean="0"/>
          </a:p>
        </p:txBody>
      </p:sp>
      <p:sp>
        <p:nvSpPr>
          <p:cNvPr id="1083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en-US" smtClean="0"/>
              <a:t>Para Siguiente Clase:</a:t>
            </a:r>
          </a:p>
          <a:p>
            <a:pPr eaLnBrk="1" hangingPunct="1">
              <a:defRPr/>
            </a:pPr>
            <a:r>
              <a:rPr lang="en-US" smtClean="0"/>
              <a:t>Cooper R., Kaplan R. (1989).- Como la Contabilidad de Costos Distorsiona Los Costos de los Productos. Revista INCAE, Vol III, No 1. Pp 49-61.</a:t>
            </a:r>
          </a:p>
        </p:txBody>
      </p:sp>
      <p:pic>
        <p:nvPicPr>
          <p:cNvPr id="30724" name="Picture 4" descr="j023078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98755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-30480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Diferencias</a:t>
            </a:r>
          </a:p>
        </p:txBody>
      </p:sp>
      <p:sp>
        <p:nvSpPr>
          <p:cNvPr id="1084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838200"/>
            <a:ext cx="8027988" cy="5867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s-ES_tradnl" sz="2800" u="sng" smtClean="0"/>
              <a:t>Administración</a:t>
            </a:r>
            <a:r>
              <a:rPr lang="es-ES_tradnl" sz="2800" smtClean="0"/>
              <a:t>: Manejo de </a:t>
            </a:r>
            <a:r>
              <a:rPr lang="en-US" sz="2800" smtClean="0"/>
              <a:t>recursos de la </a:t>
            </a:r>
            <a:r>
              <a:rPr lang="es-ES_tradnl" sz="2800" smtClean="0"/>
              <a:t>empresa</a:t>
            </a:r>
            <a:r>
              <a:rPr lang="en-US" sz="2800" smtClean="0"/>
              <a:t>:</a:t>
            </a:r>
            <a:r>
              <a:rPr lang="es-ES_tradnl" sz="2800" smtClean="0"/>
              <a:t> </a:t>
            </a:r>
            <a:r>
              <a:rPr lang="en-US" sz="2800" b="1" smtClean="0">
                <a:solidFill>
                  <a:srgbClr val="FFFF00"/>
                </a:solidFill>
              </a:rPr>
              <a:t>Personas</a:t>
            </a:r>
            <a:r>
              <a:rPr lang="en-US" sz="2800" smtClean="0"/>
              <a:t>, materiales, sistemas, operaciones </a:t>
            </a:r>
            <a:r>
              <a:rPr lang="es-ES_tradnl" sz="2800" smtClean="0"/>
              <a:t>y </a:t>
            </a:r>
            <a:r>
              <a:rPr lang="en-US" sz="2800" smtClean="0"/>
              <a:t>tiempo.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u="sng" smtClean="0"/>
              <a:t>Economía: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u="sng" smtClean="0"/>
              <a:t>Macroeconomía: </a:t>
            </a:r>
            <a:r>
              <a:rPr lang="en-US" sz="2400" smtClean="0"/>
              <a:t>manejo de cuentas del país.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u="sng" smtClean="0"/>
              <a:t>Microeconomía: </a:t>
            </a:r>
            <a:r>
              <a:rPr lang="en-US" sz="2400" smtClean="0"/>
              <a:t>economía de la empresa.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_tradnl" sz="2800" u="sng" smtClean="0"/>
              <a:t>Contabilidad</a:t>
            </a:r>
            <a:r>
              <a:rPr lang="es-ES_tradnl" sz="2800" smtClean="0"/>
              <a:t>: </a:t>
            </a:r>
            <a:r>
              <a:rPr lang="en-US" sz="2800" smtClean="0"/>
              <a:t>R</a:t>
            </a:r>
            <a:r>
              <a:rPr lang="es-ES_tradnl" sz="2800" smtClean="0"/>
              <a:t>eglas para pago de impuestos.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_tradnl" sz="2800" u="sng" smtClean="0"/>
              <a:t>Contabilidad de costos</a:t>
            </a:r>
            <a:r>
              <a:rPr lang="es-ES_tradnl" sz="2800" smtClean="0"/>
              <a:t>: Herramienta para determinar costos y utilidad.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_tradnl" sz="2800" u="sng" smtClean="0"/>
              <a:t>Finanzas</a:t>
            </a:r>
            <a:r>
              <a:rPr lang="es-ES_tradnl" sz="2800" smtClean="0"/>
              <a:t>: </a:t>
            </a:r>
            <a:r>
              <a:rPr lang="en-US" sz="2800" smtClean="0"/>
              <a:t>R</a:t>
            </a:r>
            <a:r>
              <a:rPr lang="es-ES_tradnl" sz="2800" smtClean="0"/>
              <a:t>entabilidad y flujo de efectivo.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_tradnl" sz="2800" u="sng" smtClean="0"/>
              <a:t>Mercadeo</a:t>
            </a:r>
            <a:r>
              <a:rPr lang="es-ES_tradnl" sz="2800" smtClean="0"/>
              <a:t>: Se centra en la venta del producto.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_tradnl" sz="2800" u="sng" smtClean="0"/>
              <a:t>Investigación de operaciones</a:t>
            </a:r>
            <a:r>
              <a:rPr lang="es-ES_tradnl" sz="2800" smtClean="0"/>
              <a:t>: Procedimientos matemáticos usados para optimizar recursos.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_tradnl" sz="2800" smtClean="0"/>
              <a:t>Este Curso esta basado en la </a:t>
            </a:r>
            <a:r>
              <a:rPr lang="es-ES_tradnl" sz="2800" u="sng" smtClean="0"/>
              <a:t>Administración Financiera</a:t>
            </a:r>
            <a:r>
              <a:rPr lang="es-ES_tradnl" sz="2800" smtClean="0"/>
              <a:t>: Manejo de dinero.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Introducción a las </a:t>
            </a:r>
            <a:r>
              <a:rPr lang="en-US" smtClean="0"/>
              <a:t>F</a:t>
            </a:r>
            <a:r>
              <a:rPr lang="es-ES_tradnl" smtClean="0"/>
              <a:t>inanzas</a:t>
            </a:r>
          </a:p>
        </p:txBody>
      </p:sp>
      <p:sp>
        <p:nvSpPr>
          <p:cNvPr id="85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</a:t>
            </a:r>
            <a:r>
              <a:rPr lang="es-ES_tradnl" smtClean="0"/>
              <a:t>osto vs. Egreso.</a:t>
            </a:r>
          </a:p>
          <a:p>
            <a:pPr eaLnBrk="1" hangingPunct="1">
              <a:defRPr/>
            </a:pPr>
            <a:r>
              <a:rPr lang="es-ES_tradnl" smtClean="0"/>
              <a:t>Ingreso vs. Venta.</a:t>
            </a:r>
          </a:p>
          <a:p>
            <a:pPr eaLnBrk="1" hangingPunct="1">
              <a:defRPr/>
            </a:pPr>
            <a:r>
              <a:rPr lang="es-ES_tradnl" smtClean="0"/>
              <a:t>Utilidad vs. Rentabilidad.</a:t>
            </a:r>
          </a:p>
          <a:p>
            <a:pPr eaLnBrk="1" hangingPunct="1">
              <a:defRPr/>
            </a:pPr>
            <a:endParaRPr lang="es-ES_tradnl" smtClean="0"/>
          </a:p>
        </p:txBody>
      </p:sp>
      <p:pic>
        <p:nvPicPr>
          <p:cNvPr id="32772" name="Picture 4" descr="BD04905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4267200"/>
            <a:ext cx="3709988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Título"/>
          <p:cNvSpPr>
            <a:spLocks noGrp="1"/>
          </p:cNvSpPr>
          <p:nvPr>
            <p:ph type="title"/>
          </p:nvPr>
        </p:nvSpPr>
        <p:spPr>
          <a:xfrm>
            <a:off x="1228725" y="0"/>
            <a:ext cx="7772400" cy="1143000"/>
          </a:xfrm>
        </p:spPr>
        <p:txBody>
          <a:bodyPr/>
          <a:lstStyle/>
          <a:p>
            <a:pPr algn="r" eaLnBrk="1" hangingPunct="1"/>
            <a:r>
              <a:rPr lang="en-US" smtClean="0"/>
              <a:t>Fabrizio Marcillo Morla</a:t>
            </a:r>
            <a:endParaRPr lang="es-US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69988" y="928688"/>
            <a:ext cx="7772400" cy="4114800"/>
          </a:xfrm>
        </p:spPr>
        <p:txBody>
          <a:bodyPr/>
          <a:lstStyle/>
          <a:p>
            <a:pPr algn="r" eaLnBrk="1" hangingPunct="1">
              <a:defRPr/>
            </a:pPr>
            <a:r>
              <a:rPr lang="es-EC" dirty="0" smtClean="0"/>
              <a:t>Guayaquil, 1966.</a:t>
            </a:r>
          </a:p>
          <a:p>
            <a:pPr algn="r" eaLnBrk="1" hangingPunct="1">
              <a:defRPr/>
            </a:pPr>
            <a:r>
              <a:rPr lang="es-EC" dirty="0" err="1" smtClean="0"/>
              <a:t>BSc.</a:t>
            </a:r>
            <a:r>
              <a:rPr lang="es-EC" dirty="0" smtClean="0"/>
              <a:t> Acuicultura. (ESPOL 1991).</a:t>
            </a:r>
          </a:p>
          <a:p>
            <a:pPr algn="r" eaLnBrk="1" hangingPunct="1">
              <a:defRPr/>
            </a:pPr>
            <a:r>
              <a:rPr lang="es-EC" dirty="0" smtClean="0"/>
              <a:t>Magister en Administración de Empresas. (ESPOL, 1996).</a:t>
            </a:r>
          </a:p>
          <a:p>
            <a:pPr algn="r" eaLnBrk="1" hangingPunct="1">
              <a:defRPr/>
            </a:pPr>
            <a:r>
              <a:rPr lang="es-EC" dirty="0" smtClean="0"/>
              <a:t>Profesor ESPOL desde el 2001.</a:t>
            </a:r>
          </a:p>
          <a:p>
            <a:pPr algn="r" eaLnBrk="1" hangingPunct="1">
              <a:defRPr/>
            </a:pPr>
            <a:r>
              <a:rPr lang="es-EC" dirty="0" smtClean="0"/>
              <a:t>20 años experiencia profesional: </a:t>
            </a:r>
          </a:p>
          <a:p>
            <a:pPr lvl="1" algn="r" eaLnBrk="1" hangingPunct="1">
              <a:defRPr/>
            </a:pPr>
            <a:r>
              <a:rPr lang="es-EC" dirty="0" smtClean="0"/>
              <a:t>Producción.</a:t>
            </a:r>
          </a:p>
          <a:p>
            <a:pPr lvl="1" algn="r" eaLnBrk="1" hangingPunct="1">
              <a:defRPr/>
            </a:pPr>
            <a:r>
              <a:rPr lang="es-EC" dirty="0" smtClean="0"/>
              <a:t>Administración.</a:t>
            </a:r>
          </a:p>
          <a:p>
            <a:pPr lvl="1" algn="r" eaLnBrk="1" hangingPunct="1">
              <a:defRPr/>
            </a:pPr>
            <a:r>
              <a:rPr lang="es-EC" dirty="0" smtClean="0"/>
              <a:t>Finanzas.</a:t>
            </a:r>
          </a:p>
          <a:p>
            <a:pPr lvl="1" algn="r" eaLnBrk="1" hangingPunct="1">
              <a:defRPr/>
            </a:pPr>
            <a:r>
              <a:rPr lang="es-EC" dirty="0" smtClean="0"/>
              <a:t>Investigación.</a:t>
            </a:r>
          </a:p>
          <a:p>
            <a:pPr lvl="1" algn="r" eaLnBrk="1" hangingPunct="1">
              <a:defRPr/>
            </a:pPr>
            <a:r>
              <a:rPr lang="es-EC" dirty="0" smtClean="0"/>
              <a:t>Consultorías.</a:t>
            </a:r>
          </a:p>
        </p:txBody>
      </p:sp>
      <p:pic>
        <p:nvPicPr>
          <p:cNvPr id="15364" name="Picture 3" descr="Yop por ti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571750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Rectángulo"/>
          <p:cNvSpPr/>
          <p:nvPr/>
        </p:nvSpPr>
        <p:spPr>
          <a:xfrm>
            <a:off x="357188" y="5670550"/>
            <a:ext cx="4572000" cy="8302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US" dirty="0">
                <a:latin typeface="+mn-lt"/>
                <a:hlinkClick r:id="rId4"/>
              </a:rPr>
              <a:t>Otras Publicaciones del mismo autor en Repositorio ESPOL</a:t>
            </a:r>
            <a:endParaRPr lang="es-US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Costos</a:t>
            </a:r>
          </a:p>
        </p:txBody>
      </p:sp>
      <p:sp>
        <p:nvSpPr>
          <p:cNvPr id="826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610600" cy="5562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s-ES_tradnl" sz="2800" smtClean="0"/>
              <a:t>Recursos sacrificados para alcanzar</a:t>
            </a:r>
            <a:endParaRPr lang="en-US" sz="2800" smtClean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s-ES_tradnl" smtClean="0"/>
              <a:t>un objetivo específico (creación de valor).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_tradnl" sz="2800" smtClean="0"/>
              <a:t>Costos variables: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s-ES_tradnl" sz="2400" smtClean="0"/>
              <a:t>Costo que cambia en total en proporción directa con los cambios en volumen de producción total.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s-ES_tradnl" sz="2400" smtClean="0"/>
              <a:t>Costo unitario permanece fijo ante cambios en volumen de producción total.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_tradnl" sz="2800" smtClean="0"/>
              <a:t>Costos fijos: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s-ES_tradnl" sz="2400" smtClean="0"/>
              <a:t>Costo que permanece sin cambios en total durante un periodo de tiempo, a pesar de cambios en volumen de producción dentro de una escala relevante.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s-ES_tradnl" sz="2400" smtClean="0"/>
              <a:t>Costo unitario varía inversamente proporcional al volumen de producción. Economías de escala.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_tradnl" sz="2800" smtClean="0"/>
              <a:t>Los costos normalmente son inventariables, aunque puede tratárselos como gasto.</a:t>
            </a:r>
          </a:p>
        </p:txBody>
      </p:sp>
      <p:pic>
        <p:nvPicPr>
          <p:cNvPr id="33796" name="Picture 5" descr="BD06992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59650" y="228600"/>
            <a:ext cx="155575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Escala Relevante</a:t>
            </a:r>
          </a:p>
        </p:txBody>
      </p:sp>
      <p:sp>
        <p:nvSpPr>
          <p:cNvPr id="82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s-ES_tradnl" smtClean="0"/>
              <a:t>Es la banda de volúmenes dentro de la cual los costos fijos permanecen fijos.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533400" y="2286000"/>
          <a:ext cx="8310563" cy="4202113"/>
        </p:xfrm>
        <a:graphic>
          <a:graphicData uri="http://schemas.openxmlformats.org/presentationml/2006/ole">
            <p:oleObj spid="_x0000_s1026" name="Chart" r:id="rId3" imgW="8315551" imgH="4200887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143000" y="2222500"/>
          <a:ext cx="7067550" cy="4483100"/>
        </p:xfrm>
        <a:graphic>
          <a:graphicData uri="http://schemas.openxmlformats.org/presentationml/2006/ole">
            <p:oleObj spid="_x0000_s2050" name="Chart" r:id="rId3" imgW="11792221" imgH="7477607" progId="Excel.Chart.8">
              <p:embed/>
            </p:oleObj>
          </a:graphicData>
        </a:graphic>
      </p:graphicFrame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Costos Variables</a:t>
            </a:r>
          </a:p>
        </p:txBody>
      </p:sp>
      <p:sp>
        <p:nvSpPr>
          <p:cNvPr id="8284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1295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_tradnl" sz="2800" smtClean="0"/>
              <a:t>Escala relevante también se aplica a los costos variables.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z="2800" smtClean="0"/>
              <a:t>Fuera de esta escala, CVU no son fijos.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228600"/>
            <a:ext cx="89154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Elementos De Costo Producción</a:t>
            </a:r>
          </a:p>
        </p:txBody>
      </p:sp>
      <p:sp>
        <p:nvSpPr>
          <p:cNvPr id="1085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8610600" cy="6096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_tradnl" smtClean="0"/>
              <a:t>Directos: costos que forman parte y/o pueden seguirse de forma económicamente factible hasta el producto terminado: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mtClean="0"/>
              <a:t>Materia prima y materiales directos.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mtClean="0"/>
              <a:t>Mano de obra directa.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mtClean="0"/>
              <a:t>Otros costos directos.</a:t>
            </a:r>
            <a:endParaRPr lang="en-US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Normalmente variables, pero pueden ser Fijos.</a:t>
            </a:r>
            <a:endParaRPr lang="es-ES_tradnl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mtClean="0"/>
              <a:t>Indirectos (GIF, </a:t>
            </a:r>
            <a:r>
              <a:rPr lang="en-US" smtClean="0"/>
              <a:t>O</a:t>
            </a:r>
            <a:r>
              <a:rPr lang="es-ES_tradnl" smtClean="0"/>
              <a:t>verhead) 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mtClean="0"/>
              <a:t>Mano de obra indirecta.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mtClean="0"/>
              <a:t>Materiales indirectos.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mtClean="0"/>
              <a:t>Otros costos indirectos.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mtClean="0"/>
              <a:t>Pueden ser fijos o variables.</a:t>
            </a: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6477000" y="4071938"/>
          <a:ext cx="2667000" cy="2786062"/>
        </p:xfrm>
        <a:graphic>
          <a:graphicData uri="http://schemas.openxmlformats.org/presentationml/2006/ole">
            <p:oleObj spid="_x0000_s3074" name="Clip" r:id="rId3" imgW="1795680" imgH="1795680" progId="MS_ClipArt_Gallery.5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228600"/>
            <a:ext cx="89154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Gastos</a:t>
            </a:r>
          </a:p>
        </p:txBody>
      </p:sp>
      <p:sp>
        <p:nvSpPr>
          <p:cNvPr id="1086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8610600" cy="6096000"/>
          </a:xfrm>
        </p:spPr>
        <p:txBody>
          <a:bodyPr/>
          <a:lstStyle/>
          <a:p>
            <a:pPr eaLnBrk="1" hangingPunct="1">
              <a:defRPr/>
            </a:pPr>
            <a:r>
              <a:rPr lang="es-ES_tradnl" smtClean="0"/>
              <a:t>Son Recursos sacrificados en actividades de apoyo a la producción:</a:t>
            </a:r>
          </a:p>
          <a:p>
            <a:pPr lvl="1" eaLnBrk="1" hangingPunct="1">
              <a:defRPr/>
            </a:pPr>
            <a:r>
              <a:rPr lang="es-ES_tradnl" smtClean="0"/>
              <a:t>Administración</a:t>
            </a:r>
          </a:p>
          <a:p>
            <a:pPr lvl="1" eaLnBrk="1" hangingPunct="1">
              <a:defRPr/>
            </a:pPr>
            <a:r>
              <a:rPr lang="es-ES_tradnl" smtClean="0"/>
              <a:t>Ventas.</a:t>
            </a:r>
          </a:p>
          <a:p>
            <a:pPr lvl="1" eaLnBrk="1" hangingPunct="1">
              <a:defRPr/>
            </a:pPr>
            <a:r>
              <a:rPr lang="es-ES_tradnl" smtClean="0"/>
              <a:t>Finanzas.</a:t>
            </a:r>
          </a:p>
          <a:p>
            <a:pPr lvl="1" eaLnBrk="1" hangingPunct="1">
              <a:defRPr/>
            </a:pPr>
            <a:r>
              <a:rPr lang="es-ES_tradnl" smtClean="0"/>
              <a:t>Etc.</a:t>
            </a:r>
          </a:p>
          <a:p>
            <a:pPr eaLnBrk="1" hangingPunct="1">
              <a:defRPr/>
            </a:pPr>
            <a:r>
              <a:rPr lang="es-ES_tradnl" smtClean="0"/>
              <a:t>No son inventariables, afectan a la utilidad del periodo.</a:t>
            </a:r>
          </a:p>
          <a:p>
            <a:pPr eaLnBrk="1" hangingPunct="1">
              <a:defRPr/>
            </a:pPr>
            <a:r>
              <a:rPr lang="es-ES_tradnl" smtClean="0"/>
              <a:t>Algunos costos en ocasiones pueden tratarse como de periodo.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4582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Relación Volumen Costo-utilidad</a:t>
            </a:r>
          </a:p>
        </p:txBody>
      </p:sp>
      <p:sp>
        <p:nvSpPr>
          <p:cNvPr id="8304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4582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_tradnl" smtClean="0"/>
              <a:t>Margen contribución = </a:t>
            </a:r>
            <a:r>
              <a:rPr lang="en-US" smtClean="0"/>
              <a:t>V</a:t>
            </a:r>
            <a:r>
              <a:rPr lang="es-ES_tradnl" smtClean="0"/>
              <a:t>entas – CV. (&gt;0).</a:t>
            </a:r>
            <a:endParaRPr lang="en-US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Contribuyen a cubrir CF y utilidad.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Margen Contribución Unitaria (MCU):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MC  / Unidades vendidas.</a:t>
            </a:r>
            <a:endParaRPr lang="es-ES_tradnl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mtClean="0"/>
              <a:t>Punto equilibrio:volumen producción donde ingresos = costos totales.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No gana ni pierde.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mtClean="0"/>
              <a:t>PE = Cfijos  / MCU.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mtClean="0"/>
              <a:t>Solo válido dentro de escala relevante</a:t>
            </a:r>
            <a:r>
              <a:rPr lang="en-US" smtClean="0"/>
              <a:t>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Puede ser en unidades o dinero.</a:t>
            </a:r>
            <a:endParaRPr lang="es-ES_tradnl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1026"/>
          <p:cNvGraphicFramePr>
            <a:graphicFrameLocks noChangeAspect="1"/>
          </p:cNvGraphicFramePr>
          <p:nvPr/>
        </p:nvGraphicFramePr>
        <p:xfrm>
          <a:off x="76200" y="1371600"/>
          <a:ext cx="9144000" cy="4827588"/>
        </p:xfrm>
        <a:graphic>
          <a:graphicData uri="http://schemas.openxmlformats.org/presentationml/2006/ole">
            <p:oleObj spid="_x0000_s4098" name="Chart" r:id="rId3" imgW="7506242" imgH="3962882" progId="Excel.Chart.8">
              <p:embed/>
            </p:oleObj>
          </a:graphicData>
        </a:graphic>
      </p:graphicFrame>
      <p:sp>
        <p:nvSpPr>
          <p:cNvPr id="4099" name="Rectangle 1027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4582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Relación Volumen Costo-utilidad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30480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Apalancamiento Operativo</a:t>
            </a:r>
          </a:p>
        </p:txBody>
      </p:sp>
      <p:sp>
        <p:nvSpPr>
          <p:cNvPr id="83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144000" cy="6019800"/>
          </a:xfrm>
        </p:spPr>
        <p:txBody>
          <a:bodyPr/>
          <a:lstStyle/>
          <a:p>
            <a:pPr eaLnBrk="1" hangingPunct="1">
              <a:defRPr/>
            </a:pPr>
            <a:r>
              <a:rPr lang="es-ES_tradnl" sz="2800" smtClean="0"/>
              <a:t>Se presenta por tener costos fijos:</a:t>
            </a:r>
          </a:p>
          <a:p>
            <a:pPr lvl="1" eaLnBrk="1" hangingPunct="1">
              <a:defRPr/>
            </a:pPr>
            <a:r>
              <a:rPr lang="es-ES_tradnl" sz="2400" smtClean="0"/>
              <a:t>Cambio en volumen produce cambio </a:t>
            </a:r>
            <a:endParaRPr lang="en-US" sz="2400" smtClean="0"/>
          </a:p>
          <a:p>
            <a:pPr lvl="1" eaLnBrk="1" hangingPunct="1">
              <a:buClr>
                <a:schemeClr val="bg1"/>
              </a:buClr>
              <a:buFont typeface="Wingdings" pitchFamily="2" charset="2"/>
              <a:buChar char=" "/>
              <a:defRPr/>
            </a:pPr>
            <a:r>
              <a:rPr lang="es-ES_tradnl" sz="2400" u="sng" smtClean="0"/>
              <a:t>mas que</a:t>
            </a:r>
            <a:r>
              <a:rPr lang="es-ES_tradnl" sz="2400" smtClean="0"/>
              <a:t> proporcional en utilidades. </a:t>
            </a:r>
            <a:endParaRPr lang="en-US" sz="2400" smtClean="0"/>
          </a:p>
          <a:p>
            <a:pPr lvl="1" eaLnBrk="1" hangingPunct="1">
              <a:buClr>
                <a:schemeClr val="bg1"/>
              </a:buClr>
              <a:buFont typeface="Wingdings" pitchFamily="2" charset="2"/>
              <a:buChar char=" "/>
              <a:defRPr/>
            </a:pPr>
            <a:r>
              <a:rPr lang="es-ES_tradnl" sz="2400" smtClean="0"/>
              <a:t>(Se amplifica o apalanca resultado).</a:t>
            </a:r>
          </a:p>
          <a:p>
            <a:pPr eaLnBrk="1" hangingPunct="1">
              <a:defRPr/>
            </a:pPr>
            <a:r>
              <a:rPr lang="es-ES_tradnl" sz="2800" smtClean="0"/>
              <a:t>Grado apalancamiento operativo(DOL):</a:t>
            </a:r>
          </a:p>
          <a:p>
            <a:pPr lvl="1" eaLnBrk="1" hangingPunct="1">
              <a:defRPr/>
            </a:pPr>
            <a:r>
              <a:rPr lang="es-ES_tradnl" sz="2400" smtClean="0"/>
              <a:t>Mide sensibilidad EBIT vs. cambios ventas.</a:t>
            </a:r>
          </a:p>
          <a:p>
            <a:pPr lvl="1" eaLnBrk="1" hangingPunct="1">
              <a:defRPr/>
            </a:pPr>
            <a:r>
              <a:rPr lang="es-ES_tradnl" sz="2400" smtClean="0"/>
              <a:t>DOL = %</a:t>
            </a:r>
            <a:r>
              <a:rPr lang="es-ES_tradnl" sz="2400" b="1" smtClean="0"/>
              <a:t> </a:t>
            </a:r>
            <a:r>
              <a:rPr lang="es-ES_tradnl" sz="2400" b="1" smtClean="0">
                <a:latin typeface="Symbol" pitchFamily="18" charset="2"/>
              </a:rPr>
              <a:t>D</a:t>
            </a:r>
            <a:r>
              <a:rPr lang="es-ES_tradnl" sz="2400" smtClean="0"/>
              <a:t> EBIT / % </a:t>
            </a:r>
            <a:r>
              <a:rPr lang="es-ES_tradnl" sz="2400" b="1" smtClean="0">
                <a:latin typeface="Symbol" pitchFamily="18" charset="2"/>
              </a:rPr>
              <a:t>D</a:t>
            </a:r>
            <a:r>
              <a:rPr lang="es-ES_tradnl" sz="2400" smtClean="0"/>
              <a:t> ventas.</a:t>
            </a:r>
          </a:p>
          <a:p>
            <a:pPr lvl="1" eaLnBrk="1" hangingPunct="1">
              <a:defRPr/>
            </a:pPr>
            <a:r>
              <a:rPr lang="es-ES_tradnl" sz="2400" smtClean="0"/>
              <a:t>Varia entre empresas, función estructura costos.</a:t>
            </a:r>
          </a:p>
          <a:p>
            <a:pPr lvl="1" eaLnBrk="1" hangingPunct="1">
              <a:defRPr/>
            </a:pPr>
            <a:r>
              <a:rPr lang="es-ES_tradnl" sz="2400" smtClean="0"/>
              <a:t>Varia en una empresa en función a distancia del PE. (Diferente a cada nivel de ventas).</a:t>
            </a:r>
          </a:p>
          <a:p>
            <a:pPr lvl="1" eaLnBrk="1" hangingPunct="1">
              <a:defRPr/>
            </a:pPr>
            <a:r>
              <a:rPr lang="es-ES_tradnl" sz="2400" smtClean="0"/>
              <a:t>Cerca al PE hay mayor riesgo variación.</a:t>
            </a:r>
          </a:p>
          <a:p>
            <a:pPr lvl="1" eaLnBrk="1" hangingPunct="1">
              <a:defRPr/>
            </a:pPr>
            <a:r>
              <a:rPr lang="es-ES_tradnl" sz="2400" smtClean="0"/>
              <a:t>Mide riesgo potencial. Riesgo real depende de probabilidad de cambio en ventas.</a:t>
            </a: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6705600" y="838200"/>
          <a:ext cx="2438400" cy="1925638"/>
        </p:xfrm>
        <a:graphic>
          <a:graphicData uri="http://schemas.openxmlformats.org/presentationml/2006/ole">
            <p:oleObj spid="_x0000_s5122" name="Clip" r:id="rId3" imgW="3313440" imgH="3468960" progId="MS_ClipArt_Gallery.2">
              <p:embed/>
            </p:oleObj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52400"/>
            <a:ext cx="91440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Grado Apalancamiento Operativo</a:t>
            </a: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>
            <p:ph type="tbl" idx="1"/>
          </p:nvPr>
        </p:nvGraphicFramePr>
        <p:xfrm>
          <a:off x="457200" y="2498725"/>
          <a:ext cx="8458200" cy="3597275"/>
        </p:xfrm>
        <a:graphic>
          <a:graphicData uri="http://schemas.openxmlformats.org/presentationml/2006/ole">
            <p:oleObj spid="_x0000_s6146" name="Worksheet" r:id="rId3" imgW="4591501" imgH="1952866" progId="Excel.Sheet.8">
              <p:embed/>
            </p:oleObj>
          </a:graphicData>
        </a:graphic>
      </p:graphicFrame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355725" y="914400"/>
            <a:ext cx="36544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3200">
                <a:latin typeface="Arial" charset="0"/>
              </a:rPr>
              <a:t>DOL</a:t>
            </a:r>
            <a:r>
              <a:rPr lang="en-US" sz="3200" baseline="-25000">
                <a:latin typeface="Arial" charset="0"/>
              </a:rPr>
              <a:t>Q</a:t>
            </a:r>
            <a:r>
              <a:rPr lang="en-US" sz="3200">
                <a:latin typeface="Arial" charset="0"/>
              </a:rPr>
              <a:t> = Q/(Q-Q</a:t>
            </a:r>
            <a:r>
              <a:rPr lang="en-US" sz="3200" baseline="-25000">
                <a:latin typeface="Arial" charset="0"/>
              </a:rPr>
              <a:t>BE</a:t>
            </a:r>
            <a:r>
              <a:rPr lang="en-US" sz="3200">
                <a:latin typeface="Arial" charset="0"/>
              </a:rPr>
              <a:t>)</a:t>
            </a:r>
          </a:p>
          <a:p>
            <a:pPr>
              <a:buFontTx/>
              <a:buChar char="•"/>
            </a:pPr>
            <a:r>
              <a:rPr lang="en-US" sz="3200">
                <a:latin typeface="Arial" charset="0"/>
              </a:rPr>
              <a:t>DOL</a:t>
            </a:r>
            <a:r>
              <a:rPr lang="en-US" sz="3200" baseline="-25000">
                <a:latin typeface="Arial" charset="0"/>
              </a:rPr>
              <a:t>$</a:t>
            </a:r>
            <a:r>
              <a:rPr lang="en-US" sz="3200">
                <a:latin typeface="Arial" charset="0"/>
              </a:rPr>
              <a:t> = MC/EBIT</a:t>
            </a:r>
            <a:endParaRPr lang="es-ES_tradnl" sz="3200">
              <a:latin typeface="Arial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Variación DOL Vs. Volumen</a:t>
            </a:r>
            <a:endParaRPr lang="en-US" smtClean="0"/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>
            <p:ph type="chart" idx="1"/>
          </p:nvPr>
        </p:nvGraphicFramePr>
        <p:xfrm>
          <a:off x="49213" y="1670050"/>
          <a:ext cx="8942387" cy="4721225"/>
        </p:xfrm>
        <a:graphic>
          <a:graphicData uri="http://schemas.openxmlformats.org/presentationml/2006/ole">
            <p:oleObj spid="_x0000_s7170" name="Chart" r:id="rId3" imgW="7506242" imgH="3962882" progId="Excel.Chart.8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7620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Objetivos</a:t>
            </a:r>
          </a:p>
        </p:txBody>
      </p:sp>
      <p:sp>
        <p:nvSpPr>
          <p:cNvPr id="80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143000"/>
            <a:ext cx="7848600" cy="5410200"/>
          </a:xfrm>
        </p:spPr>
        <p:txBody>
          <a:bodyPr/>
          <a:lstStyle/>
          <a:p>
            <a:pPr eaLnBrk="1" hangingPunct="1">
              <a:defRPr/>
            </a:pPr>
            <a:r>
              <a:rPr lang="es-ES" smtClean="0"/>
              <a:t>Identificar los aspectos generales en el manejo financiero de una empresa de carácter acuícola.</a:t>
            </a:r>
          </a:p>
          <a:p>
            <a:pPr eaLnBrk="1" hangingPunct="1">
              <a:defRPr/>
            </a:pPr>
            <a:r>
              <a:rPr lang="es-ES" smtClean="0"/>
              <a:t>Precisar las herramientas contables que el profesional en Acuicultura debe conocer y aplicar en el ejercicio diario de su profesión en lo que tiene que ver con el manejos de costos de producción y comercialización del producto de cosecha.</a:t>
            </a:r>
          </a:p>
        </p:txBody>
      </p:sp>
      <p:pic>
        <p:nvPicPr>
          <p:cNvPr id="16388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0"/>
            <a:ext cx="114617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7620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Punto de </a:t>
            </a:r>
            <a:r>
              <a:rPr lang="en-US" smtClean="0"/>
              <a:t>E</a:t>
            </a:r>
            <a:r>
              <a:rPr lang="es-ES_tradnl" smtClean="0"/>
              <a:t>quilibrio y </a:t>
            </a:r>
            <a:r>
              <a:rPr lang="en-US" smtClean="0"/>
              <a:t>Planeación</a:t>
            </a:r>
            <a:r>
              <a:rPr lang="es-ES_tradnl" smtClean="0"/>
              <a:t> de </a:t>
            </a:r>
            <a:r>
              <a:rPr lang="en-US" smtClean="0"/>
              <a:t>M</a:t>
            </a:r>
            <a:r>
              <a:rPr lang="es-ES_tradnl" smtClean="0"/>
              <a:t>ercad</a:t>
            </a:r>
            <a:r>
              <a:rPr lang="en-US" smtClean="0"/>
              <a:t>e</a:t>
            </a:r>
            <a:r>
              <a:rPr lang="es-ES_tradnl" smtClean="0"/>
              <a:t>o</a:t>
            </a:r>
          </a:p>
        </p:txBody>
      </p:sp>
      <p:sp>
        <p:nvSpPr>
          <p:cNvPr id="83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295400"/>
            <a:ext cx="7951788" cy="4765675"/>
          </a:xfrm>
        </p:spPr>
        <p:txBody>
          <a:bodyPr/>
          <a:lstStyle/>
          <a:p>
            <a:pPr marL="609600" indent="-609600" eaLnBrk="1" hangingPunct="1">
              <a:defRPr/>
            </a:pPr>
            <a:r>
              <a:rPr lang="en-US" smtClean="0"/>
              <a:t>Usar con cautela.</a:t>
            </a:r>
          </a:p>
          <a:p>
            <a:pPr marL="609600" indent="-609600" eaLnBrk="1" hangingPunct="1">
              <a:defRPr/>
            </a:pPr>
            <a:r>
              <a:rPr lang="en-US" smtClean="0"/>
              <a:t>Solo empresas pequeñas y simples.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n-US" smtClean="0"/>
              <a:t>Determinar metas de utilidad.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n-US" smtClean="0"/>
              <a:t>Sumar utilidad a CF.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n-US" smtClean="0"/>
              <a:t>Calcular punto a donde se cubre CF + Utilidad.</a:t>
            </a:r>
          </a:p>
          <a:p>
            <a:pPr marL="609600" indent="-609600" eaLnBrk="1" hangingPunct="1">
              <a:defRPr/>
            </a:pPr>
            <a:r>
              <a:rPr lang="en-US" smtClean="0"/>
              <a:t>Sirve para medir riesgo.</a:t>
            </a:r>
            <a:endParaRPr lang="es-ES_tradnl" smtClean="0"/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Caso Practico</a:t>
            </a:r>
            <a:endParaRPr lang="es-ES" smtClean="0"/>
          </a:p>
        </p:txBody>
      </p:sp>
      <p:sp>
        <p:nvSpPr>
          <p:cNvPr id="1035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Camiseria la Estrella.</a:t>
            </a:r>
            <a:endParaRPr lang="es-ES" smtClean="0"/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Contabilidad Administrativa</a:t>
            </a:r>
            <a:endParaRPr lang="es-ES_tradnl" smtClean="0"/>
          </a:p>
        </p:txBody>
      </p:sp>
      <p:sp>
        <p:nvSpPr>
          <p:cNvPr id="85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smtClean="0"/>
              <a:t>Balance General.</a:t>
            </a:r>
          </a:p>
          <a:p>
            <a:pPr eaLnBrk="1" hangingPunct="1">
              <a:defRPr/>
            </a:pPr>
            <a:r>
              <a:rPr lang="es-ES_tradnl" smtClean="0"/>
              <a:t>Estado de Pérdidas y Ganancias.</a:t>
            </a:r>
          </a:p>
          <a:p>
            <a:pPr eaLnBrk="1" hangingPunct="1">
              <a:defRPr/>
            </a:pPr>
            <a:r>
              <a:rPr lang="es-ES_tradnl" smtClean="0"/>
              <a:t>Flujo de Caja.</a:t>
            </a:r>
          </a:p>
          <a:p>
            <a:pPr eaLnBrk="1" hangingPunct="1">
              <a:defRPr/>
            </a:pPr>
            <a:r>
              <a:rPr lang="es-ES_tradnl" smtClean="0"/>
              <a:t>Principales cuentas y sus movimientos.</a:t>
            </a:r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6629400" y="4419600"/>
          <a:ext cx="2155825" cy="2252663"/>
        </p:xfrm>
        <a:graphic>
          <a:graphicData uri="http://schemas.openxmlformats.org/presentationml/2006/ole">
            <p:oleObj spid="_x0000_s8194" name="Clip" r:id="rId3" imgW="1795680" imgH="1795680" progId="MS_ClipArt_Gallery.5">
              <p:embed/>
            </p:oleObj>
          </a:graphicData>
        </a:graphic>
      </p:graphicFrame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Estados Financieros</a:t>
            </a:r>
            <a:endParaRPr lang="es-ES_tradnl" smtClean="0"/>
          </a:p>
        </p:txBody>
      </p:sp>
      <p:sp>
        <p:nvSpPr>
          <p:cNvPr id="855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990600"/>
            <a:ext cx="7772400" cy="50704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Documentos que consignan datos valuados en unidades monetarias, relacionados con obtención y aplicación de recursos materiales.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Informas sobre: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Utilización y disponibilidad de Recursos.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Eficiencia en administración de recursos.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Basados en: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PCGA.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Reglas de Aplicación.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Regulaciones legales.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Criterio de quien los formula.</a:t>
            </a:r>
            <a:endParaRPr lang="es-ES_tradnl" sz="2400" smtClean="0"/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Requisitos EEFF</a:t>
            </a:r>
            <a:endParaRPr lang="es-ES_tradnl" smtClean="0"/>
          </a:p>
        </p:txBody>
      </p:sp>
      <p:sp>
        <p:nvSpPr>
          <p:cNvPr id="85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1295400"/>
            <a:ext cx="7772400" cy="476567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Universalidad:</a:t>
            </a:r>
          </a:p>
          <a:p>
            <a:pPr lvl="1" eaLnBrk="1" hangingPunct="1">
              <a:defRPr/>
            </a:pPr>
            <a:r>
              <a:rPr lang="en-US" smtClean="0"/>
              <a:t>Información clara y accequible.</a:t>
            </a:r>
          </a:p>
          <a:p>
            <a:pPr lvl="1" eaLnBrk="1" hangingPunct="1">
              <a:defRPr/>
            </a:pPr>
            <a:r>
              <a:rPr lang="en-US" smtClean="0"/>
              <a:t>Terminologia Comprensible.</a:t>
            </a:r>
          </a:p>
          <a:p>
            <a:pPr lvl="1" eaLnBrk="1" hangingPunct="1">
              <a:defRPr/>
            </a:pPr>
            <a:r>
              <a:rPr lang="en-US" smtClean="0"/>
              <a:t>Estructura Simple.</a:t>
            </a:r>
          </a:p>
          <a:p>
            <a:pPr eaLnBrk="1" hangingPunct="1">
              <a:defRPr/>
            </a:pPr>
            <a:r>
              <a:rPr lang="en-US" smtClean="0"/>
              <a:t>Continuidad:</a:t>
            </a:r>
          </a:p>
          <a:p>
            <a:pPr lvl="1" eaLnBrk="1" hangingPunct="1">
              <a:defRPr/>
            </a:pPr>
            <a:r>
              <a:rPr lang="en-US" smtClean="0"/>
              <a:t>Información correspondiente a periodos regulares.</a:t>
            </a:r>
          </a:p>
          <a:p>
            <a:pPr eaLnBrk="1" hangingPunct="1">
              <a:defRPr/>
            </a:pPr>
            <a:r>
              <a:rPr lang="en-US" smtClean="0"/>
              <a:t>Oportunidad: </a:t>
            </a:r>
          </a:p>
          <a:p>
            <a:pPr lvl="1" eaLnBrk="1" hangingPunct="1">
              <a:defRPr/>
            </a:pPr>
            <a:r>
              <a:rPr lang="en-US" smtClean="0"/>
              <a:t>Presentación oportuna de informes.</a:t>
            </a:r>
            <a:endParaRPr lang="es-ES_tradnl" smtClean="0"/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Limitaciones EEFF</a:t>
            </a:r>
            <a:endParaRPr lang="es-ES_tradnl" smtClean="0"/>
          </a:p>
        </p:txBody>
      </p:sp>
      <p:sp>
        <p:nvSpPr>
          <p:cNvPr id="85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1143000"/>
            <a:ext cx="7772400" cy="49180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Excluyen Aspectos no valuables en Unidades Monetarias: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Capacidad de Administración.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Valoración RRHH.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Ubicación Física de Empresa.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Fuentes de abastecimiento.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Eficicnecia de Transportes.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Condiciones de Mercado.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Obligan a complementar información financiera con datos extracontables, ya qie valores representados no son absolutos debido a cambios en poder adquisitivo de moneda.</a:t>
            </a:r>
            <a:endParaRPr lang="es-ES_tradnl" sz="2800" smtClean="0"/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Estados Financieros más Usados</a:t>
            </a:r>
            <a:endParaRPr lang="es-ES_tradnl" smtClean="0"/>
          </a:p>
        </p:txBody>
      </p:sp>
      <p:sp>
        <p:nvSpPr>
          <p:cNvPr id="858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5344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_tradnl" sz="2400" smtClean="0"/>
              <a:t>Balance General (B/G): Muestra las inversiones hechas en el proyecto y las fuentes de donde provienen estas.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000" smtClean="0"/>
              <a:t>Activo=Pasivo +Patrimonio.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z="2400" smtClean="0"/>
              <a:t>Estado de Resultados (</a:t>
            </a:r>
            <a:r>
              <a:rPr lang="en-US" sz="2400" smtClean="0"/>
              <a:t>P&amp;G</a:t>
            </a:r>
            <a:r>
              <a:rPr lang="es-ES_tradnl" sz="2400" smtClean="0"/>
              <a:t>): Calcula utilidad del proyecto en un período d</a:t>
            </a:r>
            <a:r>
              <a:rPr lang="en-US" sz="2400" smtClean="0"/>
              <a:t>a</a:t>
            </a:r>
            <a:r>
              <a:rPr lang="es-ES_tradnl" sz="2400" smtClean="0"/>
              <a:t>do</a:t>
            </a:r>
            <a:r>
              <a:rPr lang="en-US" sz="2400" smtClean="0"/>
              <a:t>. S</a:t>
            </a:r>
            <a:r>
              <a:rPr lang="es-ES_tradnl" sz="2400" smtClean="0"/>
              <a:t>e tienen en cuenta ingresos y gastos contables (que no </a:t>
            </a:r>
            <a:r>
              <a:rPr lang="en-US" sz="2400" smtClean="0"/>
              <a:t>mueven</a:t>
            </a:r>
            <a:r>
              <a:rPr lang="es-ES_tradnl" sz="2400" smtClean="0"/>
              <a:t> fondos). Forma parte del patrimonio en el balance.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z="2400" smtClean="0"/>
              <a:t>Flujo de Fondos (FC</a:t>
            </a:r>
            <a:r>
              <a:rPr lang="en-US" sz="2400" smtClean="0"/>
              <a:t>C</a:t>
            </a:r>
            <a:r>
              <a:rPr lang="es-ES_tradnl" sz="2400" smtClean="0"/>
              <a:t>): Calcula ingresos y egresos reales de dinero en un período determinado. Su valor final representa la cuenta Caja y Bancos en el B/G.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000" smtClean="0"/>
              <a:t>Flujo Real: Calcula ingresos y egresos reales que se dan en el tiempo. Si falta dinero se busca financiamiento, si sobra, se lo invierte. Bien manejado debe de ser cercano a cero.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000" smtClean="0"/>
              <a:t>Flujo Proyecto: Calcula ingresos y egresos pero sin tomar en cuenta el financiamiento o inversión de fondos. Permite evaluar la  rentabilidad del proyecto</a:t>
            </a:r>
            <a:r>
              <a:rPr lang="en-US" sz="2000" smtClean="0"/>
              <a:t>.</a:t>
            </a:r>
            <a:endParaRPr lang="es-ES_tradnl" sz="2000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5725" y="609600"/>
            <a:ext cx="7331075" cy="549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-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Balance General</a:t>
            </a:r>
            <a:endParaRPr lang="es-ES_tradnl" smtClean="0"/>
          </a:p>
        </p:txBody>
      </p:sp>
      <p:pic>
        <p:nvPicPr>
          <p:cNvPr id="44035" name="Picture 3" descr="B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388" y="790575"/>
            <a:ext cx="9039225" cy="527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-3048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Activo</a:t>
            </a:r>
            <a:endParaRPr lang="es-ES_tradnl" smtClean="0"/>
          </a:p>
        </p:txBody>
      </p:sp>
      <p:graphicFrame>
        <p:nvGraphicFramePr>
          <p:cNvPr id="9218" name="Object 3"/>
          <p:cNvGraphicFramePr>
            <a:graphicFrameLocks noChangeAspect="1"/>
          </p:cNvGraphicFramePr>
          <p:nvPr/>
        </p:nvGraphicFramePr>
        <p:xfrm>
          <a:off x="1974850" y="609600"/>
          <a:ext cx="5753100" cy="6248400"/>
        </p:xfrm>
        <a:graphic>
          <a:graphicData uri="http://schemas.openxmlformats.org/presentationml/2006/ole">
            <p:oleObj spid="_x0000_s9218" name="Worksheet" r:id="rId3" imgW="6639312" imgH="7210697" progId="Excel.Sheet.8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7620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Objetivos</a:t>
            </a:r>
          </a:p>
        </p:txBody>
      </p:sp>
      <p:sp>
        <p:nvSpPr>
          <p:cNvPr id="1077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143000"/>
            <a:ext cx="78486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" smtClean="0"/>
              <a:t>Determinar el manejo eficiente del balance general por corrida y de la ecuación contable en una granja de producción de organismos acuáticos.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mtClean="0"/>
              <a:t>Analizar los distintos tipos de Contabilidad y su aplicación en el manejo de rubros de producción.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mtClean="0"/>
              <a:t>Examinar los estados financieros y cómo éste puede revelar el estado actual y  proyectar el futuro económico de la empresa.</a:t>
            </a:r>
          </a:p>
          <a:p>
            <a:pPr eaLnBrk="1" hangingPunct="1">
              <a:lnSpc>
                <a:spcPct val="90000"/>
              </a:lnSpc>
              <a:defRPr/>
            </a:pPr>
            <a:endParaRPr lang="es-ES" smtClean="0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0"/>
            <a:ext cx="114617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-3048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Pasivo y Patrimonio</a:t>
            </a:r>
            <a:endParaRPr lang="es-ES_tradnl" smtClean="0"/>
          </a:p>
        </p:txBody>
      </p:sp>
      <p:graphicFrame>
        <p:nvGraphicFramePr>
          <p:cNvPr id="10242" name="Object 3"/>
          <p:cNvGraphicFramePr>
            <a:graphicFrameLocks noChangeAspect="1"/>
          </p:cNvGraphicFramePr>
          <p:nvPr/>
        </p:nvGraphicFramePr>
        <p:xfrm>
          <a:off x="1676400" y="541338"/>
          <a:ext cx="6248400" cy="6232525"/>
        </p:xfrm>
        <a:graphic>
          <a:graphicData uri="http://schemas.openxmlformats.org/presentationml/2006/ole">
            <p:oleObj spid="_x0000_s10242" name="Worksheet" r:id="rId3" imgW="7229946" imgH="7210697" progId="Excel.Sheet.8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-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P&amp;G</a:t>
            </a:r>
            <a:endParaRPr lang="es-ES_tradnl" smtClean="0"/>
          </a:p>
        </p:txBody>
      </p:sp>
      <p:graphicFrame>
        <p:nvGraphicFramePr>
          <p:cNvPr id="11266" name="Object 3"/>
          <p:cNvGraphicFramePr>
            <a:graphicFrameLocks noChangeAspect="1"/>
          </p:cNvGraphicFramePr>
          <p:nvPr/>
        </p:nvGraphicFramePr>
        <p:xfrm>
          <a:off x="2027238" y="762000"/>
          <a:ext cx="5815012" cy="6096000"/>
        </p:xfrm>
        <a:graphic>
          <a:graphicData uri="http://schemas.openxmlformats.org/presentationml/2006/ole">
            <p:oleObj spid="_x0000_s11266" name="Worksheet" r:id="rId3" imgW="3943706" imgH="4134349" progId="Excel.Sheet.8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44450"/>
            <a:ext cx="7772400" cy="1143000"/>
          </a:xfrm>
        </p:spPr>
        <p:txBody>
          <a:bodyPr/>
          <a:lstStyle/>
          <a:p>
            <a:pPr eaLnBrk="1" hangingPunct="1"/>
            <a:r>
              <a:rPr lang="es-ES" smtClean="0"/>
              <a:t>Flujo de Caja</a:t>
            </a:r>
          </a:p>
        </p:txBody>
      </p:sp>
      <p:graphicFrame>
        <p:nvGraphicFramePr>
          <p:cNvPr id="1087543" name="Group 55"/>
          <p:cNvGraphicFramePr>
            <a:graphicFrameLocks noGrp="1"/>
          </p:cNvGraphicFramePr>
          <p:nvPr>
            <p:ph type="tbl" idx="1"/>
          </p:nvPr>
        </p:nvGraphicFramePr>
        <p:xfrm>
          <a:off x="1169988" y="1125538"/>
          <a:ext cx="7772400" cy="4340225"/>
        </p:xfrm>
        <a:graphic>
          <a:graphicData uri="http://schemas.openxmlformats.org/drawingml/2006/table">
            <a:tbl>
              <a:tblPr/>
              <a:tblGrid>
                <a:gridCol w="1554162"/>
                <a:gridCol w="1554163"/>
                <a:gridCol w="1555750"/>
                <a:gridCol w="1554162"/>
                <a:gridCol w="1554163"/>
              </a:tblGrid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Semana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Semana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Semana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Semana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Saldo Inicial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Ingresos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Egresos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-50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-80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-80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-50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Saldo Final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5097" name="Text Box 56"/>
          <p:cNvSpPr txBox="1">
            <a:spLocks noChangeArrowheads="1"/>
          </p:cNvSpPr>
          <p:nvPr/>
        </p:nvSpPr>
        <p:spPr bwMode="auto">
          <a:xfrm>
            <a:off x="539750" y="5895975"/>
            <a:ext cx="84978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Clr>
                <a:srgbClr val="FF0000"/>
              </a:buClr>
              <a:buFontTx/>
              <a:buChar char="•"/>
            </a:pPr>
            <a:r>
              <a:rPr lang="es-ES">
                <a:latin typeface="Arial" charset="0"/>
              </a:rPr>
              <a:t>Representa movimiento de cuenta Caja y Bancos</a:t>
            </a:r>
          </a:p>
          <a:p>
            <a:pPr>
              <a:buClr>
                <a:srgbClr val="FF0000"/>
              </a:buClr>
              <a:buFontTx/>
              <a:buChar char="•"/>
            </a:pPr>
            <a:r>
              <a:rPr lang="es-ES">
                <a:latin typeface="Arial" charset="0"/>
              </a:rPr>
              <a:t>Saldo Final debe cuadrar con valor de cuenta Caja y Bancos</a:t>
            </a:r>
          </a:p>
        </p:txBody>
      </p:sp>
    </p:spTree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5725" y="609600"/>
            <a:ext cx="7331075" cy="549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295400"/>
            <a:ext cx="7277100" cy="541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7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534400" cy="1143000"/>
          </a:xfrm>
        </p:spPr>
        <p:txBody>
          <a:bodyPr/>
          <a:lstStyle/>
          <a:p>
            <a:pPr eaLnBrk="1" hangingPunct="1"/>
            <a:r>
              <a:rPr lang="es-ES_tradnl" sz="4000" smtClean="0"/>
              <a:t>CONSTRUCCION Y EVALUACION DE FLUJOS DE CAJA</a:t>
            </a:r>
            <a:br>
              <a:rPr lang="es-ES_tradnl" sz="4000" smtClean="0"/>
            </a:br>
            <a:endParaRPr lang="es-ES_tradnl" sz="4000" smtClean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Ecuación Contable</a:t>
            </a:r>
          </a:p>
        </p:txBody>
      </p:sp>
      <p:sp>
        <p:nvSpPr>
          <p:cNvPr id="1089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46275"/>
            <a:ext cx="8474075" cy="4114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" sz="4800" smtClean="0"/>
              <a:t>Activo = Pasivo + Patrimonio</a:t>
            </a:r>
          </a:p>
          <a:p>
            <a:pPr eaLnBrk="1" hangingPunct="1">
              <a:lnSpc>
                <a:spcPct val="90000"/>
              </a:lnSpc>
              <a:defRPr/>
            </a:pPr>
            <a:endParaRPr lang="es-ES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es-ES" smtClean="0"/>
              <a:t>Todo movimiento en una cuenta genera un movimiento reciproco en una o mas cuentas por el mismo valor total.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es-ES" sz="2000" smtClean="0"/>
              <a:t>Si hay un movimiento entre cuentas del mismo lado, deben de tener distinto signo.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es-ES" sz="2000" smtClean="0"/>
              <a:t>Si hay un movimiento entre cuentas del diferente lado, deben de tener el mismo signo</a:t>
            </a:r>
          </a:p>
        </p:txBody>
      </p:sp>
      <p:pic>
        <p:nvPicPr>
          <p:cNvPr id="48132" name="Picture 4" descr="MCBD05015_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871663" cy="206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Movimientos entre Cuentas</a:t>
            </a:r>
          </a:p>
        </p:txBody>
      </p:sp>
      <p:sp>
        <p:nvSpPr>
          <p:cNvPr id="1091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/>
              <a:t>Ecuación contable es base de todas las transacciones, sin embargo, hay que conocer como se mueven los valores entre que cuentas, el porqué y su significado.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7620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Objetivos (Sin Lata)</a:t>
            </a:r>
          </a:p>
        </p:txBody>
      </p:sp>
      <p:sp>
        <p:nvSpPr>
          <p:cNvPr id="1078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143000"/>
            <a:ext cx="7848600" cy="5410200"/>
          </a:xfrm>
        </p:spPr>
        <p:txBody>
          <a:bodyPr/>
          <a:lstStyle/>
          <a:p>
            <a:pPr eaLnBrk="1" hangingPunct="1">
              <a:defRPr/>
            </a:pPr>
            <a:r>
              <a:rPr lang="es-ES" sz="2800" smtClean="0"/>
              <a:t>Entender que significan los estados financieros, para que sirven y para que no.</a:t>
            </a:r>
          </a:p>
          <a:p>
            <a:pPr eaLnBrk="1" hangingPunct="1">
              <a:defRPr/>
            </a:pPr>
            <a:r>
              <a:rPr lang="es-ES" sz="2800" smtClean="0"/>
              <a:t>Entender la diferencia entre egreso y costo, ingreso y venta, utilidad y rentabilidad.</a:t>
            </a:r>
          </a:p>
          <a:p>
            <a:pPr eaLnBrk="1" hangingPunct="1">
              <a:defRPr/>
            </a:pPr>
            <a:r>
              <a:rPr lang="es-ES" sz="2800" smtClean="0"/>
              <a:t>Entender la estructura de costos, egresos, ingresos, ventas, inventarios y flujos en un sistema acuícola.</a:t>
            </a:r>
          </a:p>
          <a:p>
            <a:pPr eaLnBrk="1" hangingPunct="1">
              <a:defRPr/>
            </a:pPr>
            <a:r>
              <a:rPr lang="es-ES_tradnl" sz="2800" smtClean="0"/>
              <a:t>Que los estudiantes entiendan el concepto de valor del dinero en el tiempo.</a:t>
            </a:r>
            <a:endParaRPr lang="es-ES" sz="2800" smtClean="0"/>
          </a:p>
        </p:txBody>
      </p:sp>
      <p:pic>
        <p:nvPicPr>
          <p:cNvPr id="18436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31100" y="4941888"/>
            <a:ext cx="1612900" cy="191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44450"/>
            <a:ext cx="7772400" cy="1143000"/>
          </a:xfrm>
        </p:spPr>
        <p:txBody>
          <a:bodyPr/>
          <a:lstStyle/>
          <a:p>
            <a:pPr eaLnBrk="1" hangingPunct="1"/>
            <a:r>
              <a:rPr lang="es-ES" smtClean="0"/>
              <a:t>Horario</a:t>
            </a:r>
          </a:p>
        </p:txBody>
      </p:sp>
      <p:sp>
        <p:nvSpPr>
          <p:cNvPr id="1079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/>
              <a:t>3 Horas teóricas a la semana.</a:t>
            </a:r>
          </a:p>
          <a:p>
            <a:pPr eaLnBrk="1" hangingPunct="1">
              <a:defRPr/>
            </a:pPr>
            <a:r>
              <a:rPr lang="es-ES" smtClean="0"/>
              <a:t>Sabados: 13:30 pm - 16:30 pm</a:t>
            </a:r>
          </a:p>
        </p:txBody>
      </p:sp>
      <p:pic>
        <p:nvPicPr>
          <p:cNvPr id="19460" name="Picture 4" descr="bs00559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6100" y="4581525"/>
            <a:ext cx="2679700" cy="15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>
          <a:xfrm>
            <a:off x="1143000" y="188913"/>
            <a:ext cx="7772400" cy="1143000"/>
          </a:xfrm>
        </p:spPr>
        <p:txBody>
          <a:bodyPr/>
          <a:lstStyle/>
          <a:p>
            <a:pPr eaLnBrk="1" hangingPunct="1"/>
            <a:r>
              <a:rPr lang="es-ES" smtClean="0"/>
              <a:t>Sistema de Calificación</a:t>
            </a:r>
          </a:p>
        </p:txBody>
      </p:sp>
      <p:graphicFrame>
        <p:nvGraphicFramePr>
          <p:cNvPr id="1080375" name="Group 55"/>
          <p:cNvGraphicFramePr>
            <a:graphicFrameLocks noGrp="1"/>
          </p:cNvGraphicFramePr>
          <p:nvPr>
            <p:ph type="tbl" idx="1"/>
          </p:nvPr>
        </p:nvGraphicFramePr>
        <p:xfrm>
          <a:off x="1169988" y="1700213"/>
          <a:ext cx="7772400" cy="4273551"/>
        </p:xfrm>
        <a:graphic>
          <a:graphicData uri="http://schemas.openxmlformats.org/drawingml/2006/table">
            <a:tbl>
              <a:tblPr/>
              <a:tblGrid>
                <a:gridCol w="1943100"/>
                <a:gridCol w="1943100"/>
                <a:gridCol w="1943100"/>
                <a:gridCol w="1943100"/>
              </a:tblGrid>
              <a:tr h="596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1er parcial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2do parcial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Mejoram.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Examen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Trabajo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Actuación, lecciones y Deberes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Programa Resumido</a:t>
            </a:r>
          </a:p>
        </p:txBody>
      </p:sp>
      <p:sp>
        <p:nvSpPr>
          <p:cNvPr id="1111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s-ES" sz="2000" smtClean="0"/>
              <a:t>CAPÍTULO I.- BALANCE GENERAL.</a:t>
            </a:r>
          </a:p>
          <a:p>
            <a:pPr eaLnBrk="1" hangingPunct="1">
              <a:lnSpc>
                <a:spcPct val="80000"/>
              </a:lnSpc>
              <a:defRPr/>
            </a:pPr>
            <a:endParaRPr lang="es-ES" sz="20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s-ES" sz="2000" smtClean="0"/>
              <a:t>CAPÍTULO II.- ECUACIÓN CONTABLE.</a:t>
            </a:r>
          </a:p>
          <a:p>
            <a:pPr eaLnBrk="1" hangingPunct="1">
              <a:lnSpc>
                <a:spcPct val="80000"/>
              </a:lnSpc>
              <a:defRPr/>
            </a:pPr>
            <a:endParaRPr lang="es-ES" sz="20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s-ES" sz="2000" smtClean="0"/>
              <a:t>CAPÍTULO III.- CONTABILIDAD.</a:t>
            </a:r>
          </a:p>
          <a:p>
            <a:pPr eaLnBrk="1" hangingPunct="1">
              <a:lnSpc>
                <a:spcPct val="80000"/>
              </a:lnSpc>
              <a:defRPr/>
            </a:pPr>
            <a:endParaRPr lang="es-ES" sz="20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s-ES" sz="2000" smtClean="0"/>
              <a:t>CAPÍTULO IV.- ANÁLISIS DE ESTADOS FINANCIEROS.</a:t>
            </a:r>
          </a:p>
          <a:p>
            <a:pPr eaLnBrk="1" hangingPunct="1">
              <a:lnSpc>
                <a:spcPct val="80000"/>
              </a:lnSpc>
              <a:defRPr/>
            </a:pPr>
            <a:endParaRPr lang="es-ES" sz="20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s-ES" sz="2000" smtClean="0"/>
              <a:t>CAPÍTULO V.- ÍNDICES.</a:t>
            </a:r>
          </a:p>
          <a:p>
            <a:pPr eaLnBrk="1" hangingPunct="1">
              <a:lnSpc>
                <a:spcPct val="80000"/>
              </a:lnSpc>
              <a:defRPr/>
            </a:pPr>
            <a:endParaRPr lang="es-ES" sz="20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s-ES" sz="2000" smtClean="0"/>
              <a:t>CAPÍTULO VI.- COSTO FINANCIERO.</a:t>
            </a:r>
          </a:p>
          <a:p>
            <a:pPr eaLnBrk="1" hangingPunct="1">
              <a:lnSpc>
                <a:spcPct val="80000"/>
              </a:lnSpc>
              <a:defRPr/>
            </a:pPr>
            <a:endParaRPr lang="es-ES" sz="20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s-ES" sz="2000" smtClean="0"/>
              <a:t>CAPÍTULOVII.- ADMINISTRACIÓN DE EFECTIVO.</a:t>
            </a:r>
          </a:p>
          <a:p>
            <a:pPr eaLnBrk="1" hangingPunct="1">
              <a:lnSpc>
                <a:spcPct val="80000"/>
              </a:lnSpc>
              <a:defRPr/>
            </a:pPr>
            <a:endParaRPr lang="es-ES" sz="2000" smtClean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Balance General</a:t>
            </a:r>
          </a:p>
        </p:txBody>
      </p:sp>
      <p:sp>
        <p:nvSpPr>
          <p:cNvPr id="1112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Estados financieros.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Estados de pérdidas y ganancias.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Activos.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Pasivos.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Patrimonio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Azure">
  <a:themeElements>
    <a:clrScheme name="Azure 1">
      <a:dk1>
        <a:srgbClr val="000000"/>
      </a:dk1>
      <a:lt1>
        <a:srgbClr val="FFFFFF"/>
      </a:lt1>
      <a:dk2>
        <a:srgbClr val="3333FF"/>
      </a:dk2>
      <a:lt2>
        <a:srgbClr val="00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Az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zur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C:\Archivos de programa\Microsoft Office\Templates\Presentation Designs\Azure.pot</Template>
  <TotalTime>3171</TotalTime>
  <Words>1665</Words>
  <Application>Microsoft PowerPoint</Application>
  <PresentationFormat>Presentación en pantalla (4:3)</PresentationFormat>
  <Paragraphs>279</Paragraphs>
  <Slides>46</Slides>
  <Notes>2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4</vt:i4>
      </vt:variant>
      <vt:variant>
        <vt:lpstr>Títulos de diapositiva</vt:lpstr>
      </vt:variant>
      <vt:variant>
        <vt:i4>46</vt:i4>
      </vt:variant>
    </vt:vector>
  </HeadingPairs>
  <TitlesOfParts>
    <vt:vector size="55" baseType="lpstr">
      <vt:lpstr>Times New Roman</vt:lpstr>
      <vt:lpstr>Arial</vt:lpstr>
      <vt:lpstr>Wingdings</vt:lpstr>
      <vt:lpstr>Symbol</vt:lpstr>
      <vt:lpstr>Azure</vt:lpstr>
      <vt:lpstr>Microsoft Graph 2000 Chart</vt:lpstr>
      <vt:lpstr>Microsoft Excel Chart</vt:lpstr>
      <vt:lpstr>Microsoft Clip Gallery</vt:lpstr>
      <vt:lpstr>Microsoft Excel Worksheet</vt:lpstr>
      <vt:lpstr>Administración de Empresas Acuícolas II</vt:lpstr>
      <vt:lpstr>Fabrizio Marcillo Morla</vt:lpstr>
      <vt:lpstr>Objetivos</vt:lpstr>
      <vt:lpstr>Objetivos</vt:lpstr>
      <vt:lpstr>Objetivos (Sin Lata)</vt:lpstr>
      <vt:lpstr>Horario</vt:lpstr>
      <vt:lpstr>Sistema de Calificación</vt:lpstr>
      <vt:lpstr>Programa Resumido</vt:lpstr>
      <vt:lpstr>Balance General</vt:lpstr>
      <vt:lpstr>Ecuación Contable</vt:lpstr>
      <vt:lpstr>Contabilidad</vt:lpstr>
      <vt:lpstr>Análisis de Estados Financieros</vt:lpstr>
      <vt:lpstr>Indices</vt:lpstr>
      <vt:lpstr>Costo Financiero</vt:lpstr>
      <vt:lpstr>Administración de Efectivo</vt:lpstr>
      <vt:lpstr>Bibliografia</vt:lpstr>
      <vt:lpstr>Lectura Obligatoria</vt:lpstr>
      <vt:lpstr>Diferencias</vt:lpstr>
      <vt:lpstr>Introducción a las Finanzas</vt:lpstr>
      <vt:lpstr>Costos</vt:lpstr>
      <vt:lpstr>Escala Relevante</vt:lpstr>
      <vt:lpstr>Costos Variables</vt:lpstr>
      <vt:lpstr>Elementos De Costo Producción</vt:lpstr>
      <vt:lpstr>Gastos</vt:lpstr>
      <vt:lpstr>Relación Volumen Costo-utilidad</vt:lpstr>
      <vt:lpstr>Relación Volumen Costo-utilidad</vt:lpstr>
      <vt:lpstr>Apalancamiento Operativo</vt:lpstr>
      <vt:lpstr>Grado Apalancamiento Operativo</vt:lpstr>
      <vt:lpstr>Variación DOL Vs. Volumen</vt:lpstr>
      <vt:lpstr>Punto de Equilibrio y Planeación de Mercadeo</vt:lpstr>
      <vt:lpstr>Caso Practico</vt:lpstr>
      <vt:lpstr>Contabilidad Administrativa</vt:lpstr>
      <vt:lpstr>Estados Financieros</vt:lpstr>
      <vt:lpstr>Requisitos EEFF</vt:lpstr>
      <vt:lpstr>Limitaciones EEFF</vt:lpstr>
      <vt:lpstr>Estados Financieros más Usados</vt:lpstr>
      <vt:lpstr>Diapositiva 37</vt:lpstr>
      <vt:lpstr>Balance General</vt:lpstr>
      <vt:lpstr>Activo</vt:lpstr>
      <vt:lpstr>Pasivo y Patrimonio</vt:lpstr>
      <vt:lpstr>P&amp;G</vt:lpstr>
      <vt:lpstr>Flujo de Caja</vt:lpstr>
      <vt:lpstr>Diapositiva 43</vt:lpstr>
      <vt:lpstr>CONSTRUCCION Y EVALUACION DE FLUJOS DE CAJA </vt:lpstr>
      <vt:lpstr>Ecuación Contable</vt:lpstr>
      <vt:lpstr>Movimientos entre Cuentas</vt:lpstr>
    </vt:vector>
  </TitlesOfParts>
  <Company>Barcillo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Barcillo Barzinister</dc:creator>
  <cp:lastModifiedBy>Administrador</cp:lastModifiedBy>
  <cp:revision>503</cp:revision>
  <cp:lastPrinted>1601-01-01T00:00:00Z</cp:lastPrinted>
  <dcterms:created xsi:type="dcterms:W3CDTF">2002-07-19T11:47:45Z</dcterms:created>
  <dcterms:modified xsi:type="dcterms:W3CDTF">2010-01-20T17:33:38Z</dcterms:modified>
</cp:coreProperties>
</file>