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3"/>
  </p:notesMasterIdLst>
  <p:handoutMasterIdLst>
    <p:handoutMasterId r:id="rId74"/>
  </p:handoutMasterIdLst>
  <p:sldIdLst>
    <p:sldId id="329" r:id="rId2"/>
    <p:sldId id="330" r:id="rId3"/>
    <p:sldId id="320" r:id="rId4"/>
    <p:sldId id="257" r:id="rId5"/>
    <p:sldId id="282" r:id="rId6"/>
    <p:sldId id="258" r:id="rId7"/>
    <p:sldId id="259" r:id="rId8"/>
    <p:sldId id="261" r:id="rId9"/>
    <p:sldId id="262" r:id="rId10"/>
    <p:sldId id="260" r:id="rId11"/>
    <p:sldId id="271" r:id="rId12"/>
    <p:sldId id="264" r:id="rId13"/>
    <p:sldId id="265" r:id="rId14"/>
    <p:sldId id="281" r:id="rId15"/>
    <p:sldId id="266" r:id="rId16"/>
    <p:sldId id="267" r:id="rId17"/>
    <p:sldId id="268" r:id="rId18"/>
    <p:sldId id="269" r:id="rId19"/>
    <p:sldId id="272" r:id="rId20"/>
    <p:sldId id="273" r:id="rId21"/>
    <p:sldId id="274" r:id="rId22"/>
    <p:sldId id="275" r:id="rId23"/>
    <p:sldId id="283" r:id="rId24"/>
    <p:sldId id="284" r:id="rId25"/>
    <p:sldId id="285" r:id="rId26"/>
    <p:sldId id="286" r:id="rId27"/>
    <p:sldId id="319" r:id="rId28"/>
    <p:sldId id="276" r:id="rId29"/>
    <p:sldId id="287" r:id="rId30"/>
    <p:sldId id="288" r:id="rId31"/>
    <p:sldId id="290" r:id="rId32"/>
    <p:sldId id="289" r:id="rId33"/>
    <p:sldId id="291" r:id="rId34"/>
    <p:sldId id="292" r:id="rId35"/>
    <p:sldId id="293" r:id="rId36"/>
    <p:sldId id="277" r:id="rId37"/>
    <p:sldId id="294" r:id="rId38"/>
    <p:sldId id="297" r:id="rId39"/>
    <p:sldId id="295" r:id="rId40"/>
    <p:sldId id="296" r:id="rId41"/>
    <p:sldId id="278" r:id="rId42"/>
    <p:sldId id="300" r:id="rId43"/>
    <p:sldId id="298" r:id="rId44"/>
    <p:sldId id="299" r:id="rId45"/>
    <p:sldId id="279" r:id="rId46"/>
    <p:sldId id="301" r:id="rId47"/>
    <p:sldId id="317" r:id="rId48"/>
    <p:sldId id="302" r:id="rId49"/>
    <p:sldId id="303" r:id="rId50"/>
    <p:sldId id="304" r:id="rId51"/>
    <p:sldId id="305" r:id="rId52"/>
    <p:sldId id="306" r:id="rId53"/>
    <p:sldId id="307" r:id="rId54"/>
    <p:sldId id="308" r:id="rId55"/>
    <p:sldId id="309" r:id="rId56"/>
    <p:sldId id="310" r:id="rId57"/>
    <p:sldId id="311" r:id="rId58"/>
    <p:sldId id="315" r:id="rId59"/>
    <p:sldId id="316" r:id="rId60"/>
    <p:sldId id="318" r:id="rId61"/>
    <p:sldId id="312" r:id="rId62"/>
    <p:sldId id="328" r:id="rId63"/>
    <p:sldId id="313" r:id="rId64"/>
    <p:sldId id="280" r:id="rId65"/>
    <p:sldId id="321" r:id="rId66"/>
    <p:sldId id="322" r:id="rId67"/>
    <p:sldId id="323" r:id="rId68"/>
    <p:sldId id="324" r:id="rId69"/>
    <p:sldId id="325" r:id="rId70"/>
    <p:sldId id="326" r:id="rId71"/>
    <p:sldId id="327" r:id="rId7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94" autoAdjust="0"/>
    <p:restoredTop sz="93645" autoAdjust="0"/>
  </p:normalViewPr>
  <p:slideViewPr>
    <p:cSldViewPr>
      <p:cViewPr varScale="1">
        <p:scale>
          <a:sx n="98" d="100"/>
          <a:sy n="98" d="100"/>
        </p:scale>
        <p:origin x="-216"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583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D:\Clases\Bioestadistica\2009\Ejercicio01%20-%20Distribucion%20de%20Frecuenci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lases\Bioestadistica\2009\Ejercicio01%20-%20Distribucion%20de%20Frecuenci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US"/>
            </a:pPr>
            <a:r>
              <a:rPr lang="en-US"/>
              <a:t>Histograma</a:t>
            </a:r>
          </a:p>
        </c:rich>
      </c:tx>
    </c:title>
    <c:plotArea>
      <c:layout/>
      <c:barChart>
        <c:barDir val="col"/>
        <c:grouping val="clustered"/>
        <c:ser>
          <c:idx val="0"/>
          <c:order val="0"/>
          <c:tx>
            <c:strRef>
              <c:f>DistFrec01!$H$4</c:f>
              <c:strCache>
                <c:ptCount val="1"/>
                <c:pt idx="0">
                  <c:v>Frec Relat</c:v>
                </c:pt>
              </c:strCache>
            </c:strRef>
          </c:tx>
          <c:spPr>
            <a:solidFill>
              <a:srgbClr val="FFFF00"/>
            </a:solidFill>
            <a:ln>
              <a:solidFill>
                <a:srgbClr val="FF0000"/>
              </a:solidFill>
            </a:ln>
          </c:spPr>
          <c:dLbls>
            <c:txPr>
              <a:bodyPr/>
              <a:lstStyle/>
              <a:p>
                <a:pPr>
                  <a:defRPr lang="es-US" b="1" i="0" baseline="0"/>
                </a:pPr>
                <a:endParaRPr lang="es-ES"/>
              </a:p>
            </c:txPr>
            <c:showVal val="1"/>
          </c:dLbls>
          <c:cat>
            <c:numRef>
              <c:f>DistFrec01!$K$6:$K$11</c:f>
              <c:numCache>
                <c:formatCode>General</c:formatCode>
                <c:ptCount val="6"/>
                <c:pt idx="0">
                  <c:v>22.5</c:v>
                </c:pt>
                <c:pt idx="1">
                  <c:v>24.5</c:v>
                </c:pt>
                <c:pt idx="2">
                  <c:v>26.5</c:v>
                </c:pt>
                <c:pt idx="3">
                  <c:v>28.5</c:v>
                </c:pt>
                <c:pt idx="4">
                  <c:v>30.5</c:v>
                </c:pt>
                <c:pt idx="5">
                  <c:v>32.5</c:v>
                </c:pt>
              </c:numCache>
            </c:numRef>
          </c:cat>
          <c:val>
            <c:numRef>
              <c:f>DistFrec01!$H$6:$H$11</c:f>
              <c:numCache>
                <c:formatCode>0.00%</c:formatCode>
                <c:ptCount val="6"/>
                <c:pt idx="0">
                  <c:v>0</c:v>
                </c:pt>
                <c:pt idx="1">
                  <c:v>3.5714285714285712E-2</c:v>
                </c:pt>
                <c:pt idx="2">
                  <c:v>0.33928571428571458</c:v>
                </c:pt>
                <c:pt idx="3">
                  <c:v>0.51785714285714257</c:v>
                </c:pt>
                <c:pt idx="4">
                  <c:v>8.9285714285714177E-2</c:v>
                </c:pt>
                <c:pt idx="5">
                  <c:v>1.7857142857142863E-2</c:v>
                </c:pt>
              </c:numCache>
            </c:numRef>
          </c:val>
        </c:ser>
        <c:gapWidth val="0"/>
        <c:axId val="104061952"/>
        <c:axId val="104493440"/>
      </c:barChart>
      <c:catAx>
        <c:axId val="104061952"/>
        <c:scaling>
          <c:orientation val="minMax"/>
        </c:scaling>
        <c:axPos val="b"/>
        <c:numFmt formatCode="General" sourceLinked="1"/>
        <c:tickLblPos val="nextTo"/>
        <c:txPr>
          <a:bodyPr/>
          <a:lstStyle/>
          <a:p>
            <a:pPr>
              <a:defRPr lang="es-US"/>
            </a:pPr>
            <a:endParaRPr lang="es-ES"/>
          </a:p>
        </c:txPr>
        <c:crossAx val="104493440"/>
        <c:crosses val="autoZero"/>
        <c:auto val="1"/>
        <c:lblAlgn val="ctr"/>
        <c:lblOffset val="100"/>
      </c:catAx>
      <c:valAx>
        <c:axId val="104493440"/>
        <c:scaling>
          <c:orientation val="minMax"/>
        </c:scaling>
        <c:axPos val="l"/>
        <c:majorGridlines/>
        <c:numFmt formatCode="0%" sourceLinked="0"/>
        <c:tickLblPos val="nextTo"/>
        <c:txPr>
          <a:bodyPr/>
          <a:lstStyle/>
          <a:p>
            <a:pPr>
              <a:defRPr lang="es-US" b="1" i="0" baseline="0"/>
            </a:pPr>
            <a:endParaRPr lang="es-ES"/>
          </a:p>
        </c:txPr>
        <c:crossAx val="104061952"/>
        <c:crosses val="autoZero"/>
        <c:crossBetween val="between"/>
      </c:valAx>
    </c:plotArea>
    <c:legend>
      <c:legendPos val="r"/>
      <c:txPr>
        <a:bodyPr/>
        <a:lstStyle/>
        <a:p>
          <a:pPr>
            <a:defRPr lang="es-US"/>
          </a:pPr>
          <a:endParaRPr lang="es-ES"/>
        </a:p>
      </c:txPr>
    </c:legend>
    <c:plotVisOnly val="1"/>
  </c:chart>
  <c:txPr>
    <a:bodyPr/>
    <a:lstStyle/>
    <a:p>
      <a:pPr>
        <a:defRPr sz="1400" baseline="0">
          <a:solidFill>
            <a:srgbClr val="FF0000"/>
          </a:solidFill>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US">
                <a:solidFill>
                  <a:srgbClr val="FF0000"/>
                </a:solidFill>
              </a:defRPr>
            </a:pPr>
            <a:r>
              <a:rPr lang="en-US">
                <a:solidFill>
                  <a:srgbClr val="FF0000"/>
                </a:solidFill>
              </a:rPr>
              <a:t>Poligono de Frecuencias Acumuladas Relativas</a:t>
            </a:r>
          </a:p>
        </c:rich>
      </c:tx>
    </c:title>
    <c:plotArea>
      <c:layout/>
      <c:scatterChart>
        <c:scatterStyle val="lineMarker"/>
        <c:ser>
          <c:idx val="0"/>
          <c:order val="0"/>
          <c:tx>
            <c:strRef>
              <c:f>DistFrec01!$J$4</c:f>
              <c:strCache>
                <c:ptCount val="1"/>
                <c:pt idx="0">
                  <c:v>F. Acum Relat</c:v>
                </c:pt>
              </c:strCache>
            </c:strRef>
          </c:tx>
          <c:spPr>
            <a:ln>
              <a:solidFill>
                <a:srgbClr val="FFFF00"/>
              </a:solidFill>
            </a:ln>
          </c:spPr>
          <c:marker>
            <c:symbol val="diamond"/>
            <c:size val="7"/>
            <c:spPr>
              <a:solidFill>
                <a:srgbClr val="FFFF00"/>
              </a:solidFill>
            </c:spPr>
          </c:marker>
          <c:dLbls>
            <c:txPr>
              <a:bodyPr/>
              <a:lstStyle/>
              <a:p>
                <a:pPr>
                  <a:defRPr lang="es-US" sz="1800" b="1" i="0" baseline="0">
                    <a:solidFill>
                      <a:srgbClr val="FF0000"/>
                    </a:solidFill>
                  </a:defRPr>
                </a:pPr>
                <a:endParaRPr lang="es-ES"/>
              </a:p>
            </c:txPr>
            <c:showVal val="1"/>
          </c:dLbls>
          <c:xVal>
            <c:numRef>
              <c:f>DistFrec01!$F$6:$F$11</c:f>
              <c:numCache>
                <c:formatCode>General</c:formatCode>
                <c:ptCount val="6"/>
                <c:pt idx="0">
                  <c:v>23.5</c:v>
                </c:pt>
                <c:pt idx="1">
                  <c:v>25.5</c:v>
                </c:pt>
                <c:pt idx="2">
                  <c:v>27.5</c:v>
                </c:pt>
                <c:pt idx="3">
                  <c:v>29.5</c:v>
                </c:pt>
                <c:pt idx="4">
                  <c:v>31.5</c:v>
                </c:pt>
                <c:pt idx="5">
                  <c:v>33.5</c:v>
                </c:pt>
              </c:numCache>
            </c:numRef>
          </c:xVal>
          <c:yVal>
            <c:numRef>
              <c:f>DistFrec01!$J$6:$J$11</c:f>
              <c:numCache>
                <c:formatCode>0.00%</c:formatCode>
                <c:ptCount val="6"/>
                <c:pt idx="0">
                  <c:v>0</c:v>
                </c:pt>
                <c:pt idx="1">
                  <c:v>3.5714285714285712E-2</c:v>
                </c:pt>
                <c:pt idx="2">
                  <c:v>0.37500000000000028</c:v>
                </c:pt>
                <c:pt idx="3">
                  <c:v>0.89285714285714257</c:v>
                </c:pt>
                <c:pt idx="4">
                  <c:v>0.98214285714285721</c:v>
                </c:pt>
                <c:pt idx="5">
                  <c:v>1</c:v>
                </c:pt>
              </c:numCache>
            </c:numRef>
          </c:yVal>
        </c:ser>
        <c:axId val="106839424"/>
        <c:axId val="106841216"/>
      </c:scatterChart>
      <c:valAx>
        <c:axId val="106839424"/>
        <c:scaling>
          <c:orientation val="minMax"/>
          <c:max val="33.5"/>
          <c:min val="23.5"/>
        </c:scaling>
        <c:axPos val="b"/>
        <c:numFmt formatCode="General" sourceLinked="1"/>
        <c:tickLblPos val="nextTo"/>
        <c:txPr>
          <a:bodyPr/>
          <a:lstStyle/>
          <a:p>
            <a:pPr>
              <a:defRPr lang="es-US" sz="1400" b="1" i="0" baseline="0">
                <a:solidFill>
                  <a:srgbClr val="FF0000"/>
                </a:solidFill>
              </a:defRPr>
            </a:pPr>
            <a:endParaRPr lang="es-ES"/>
          </a:p>
        </c:txPr>
        <c:crossAx val="106841216"/>
        <c:crosses val="autoZero"/>
        <c:crossBetween val="midCat"/>
      </c:valAx>
      <c:valAx>
        <c:axId val="106841216"/>
        <c:scaling>
          <c:orientation val="minMax"/>
        </c:scaling>
        <c:axPos val="l"/>
        <c:majorGridlines/>
        <c:numFmt formatCode="0%" sourceLinked="0"/>
        <c:tickLblPos val="nextTo"/>
        <c:txPr>
          <a:bodyPr/>
          <a:lstStyle/>
          <a:p>
            <a:pPr>
              <a:defRPr lang="es-US" sz="1400" b="1" i="0" baseline="0">
                <a:solidFill>
                  <a:srgbClr val="FF0000"/>
                </a:solidFill>
              </a:defRPr>
            </a:pPr>
            <a:endParaRPr lang="es-ES"/>
          </a:p>
        </c:txPr>
        <c:crossAx val="106839424"/>
        <c:crosses val="autoZero"/>
        <c:crossBetween val="midCat"/>
      </c:valAx>
    </c:plotArea>
    <c:legend>
      <c:legendPos val="r"/>
      <c:txPr>
        <a:bodyPr/>
        <a:lstStyle/>
        <a:p>
          <a:pPr>
            <a:defRPr lang="es-US">
              <a:solidFill>
                <a:srgbClr val="FF0000"/>
              </a:solidFill>
            </a:defRPr>
          </a:pPr>
          <a:endParaRPr lang="es-E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266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a:p>
        </p:txBody>
      </p:sp>
      <p:sp>
        <p:nvSpPr>
          <p:cNvPr id="266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266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735165D-0583-4A96-9695-FFF1E58FDA27}"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7EB38AB-EEDA-4DAC-A7DB-559697F02C55}"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3728BBE3-A2D1-42DE-8B69-5C1446B20554}" type="slidenum">
              <a:rPr lang="es-ES_tradnl" smtClean="0"/>
              <a:pPr/>
              <a:t>1</a:t>
            </a:fld>
            <a:endParaRPr lang="es-ES_tradnl" smtClean="0"/>
          </a:p>
        </p:txBody>
      </p:sp>
      <p:sp>
        <p:nvSpPr>
          <p:cNvPr id="6147" name="Rectangle 2"/>
          <p:cNvSpPr>
            <a:spLocks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a:ln/>
        </p:spPr>
      </p:sp>
      <p:sp>
        <p:nvSpPr>
          <p:cNvPr id="55299" name="2 Marcador de notas"/>
          <p:cNvSpPr>
            <a:spLocks noGrp="1"/>
          </p:cNvSpPr>
          <p:nvPr>
            <p:ph type="body" idx="1"/>
          </p:nvPr>
        </p:nvSpPr>
        <p:spPr>
          <a:noFill/>
          <a:ln/>
        </p:spPr>
        <p:txBody>
          <a:bodyPr/>
          <a:lstStyle/>
          <a:p>
            <a:endParaRPr lang="es-US" smtClean="0"/>
          </a:p>
        </p:txBody>
      </p:sp>
      <p:sp>
        <p:nvSpPr>
          <p:cNvPr id="55300" name="3 Marcador de número de diapositiva"/>
          <p:cNvSpPr>
            <a:spLocks noGrp="1"/>
          </p:cNvSpPr>
          <p:nvPr>
            <p:ph type="sldNum" sz="quarter" idx="5"/>
          </p:nvPr>
        </p:nvSpPr>
        <p:spPr>
          <a:noFill/>
        </p:spPr>
        <p:txBody>
          <a:bodyPr/>
          <a:lstStyle/>
          <a:p>
            <a:fld id="{1B8D46A2-4072-4FAD-9C36-AA6589300225}" type="slidenum">
              <a:rPr lang="es-ES_tradnl" smtClean="0"/>
              <a:pPr/>
              <a:t>10</a:t>
            </a:fld>
            <a:endParaRPr 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41180C5-7704-455D-AFD4-35AE2ADCBA0D}" type="slidenum">
              <a:rPr lang="es-ES" smtClean="0"/>
              <a:pPr/>
              <a:t>11</a:t>
            </a:fld>
            <a:endParaRPr lang="es-E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a:ln/>
        </p:spPr>
      </p:sp>
      <p:sp>
        <p:nvSpPr>
          <p:cNvPr id="57347" name="2 Marcador de notas"/>
          <p:cNvSpPr>
            <a:spLocks noGrp="1"/>
          </p:cNvSpPr>
          <p:nvPr>
            <p:ph type="body" idx="1"/>
          </p:nvPr>
        </p:nvSpPr>
        <p:spPr>
          <a:noFill/>
          <a:ln/>
        </p:spPr>
        <p:txBody>
          <a:bodyPr/>
          <a:lstStyle/>
          <a:p>
            <a:endParaRPr lang="es-US" smtClean="0"/>
          </a:p>
        </p:txBody>
      </p:sp>
      <p:sp>
        <p:nvSpPr>
          <p:cNvPr id="57348" name="3 Marcador de número de diapositiva"/>
          <p:cNvSpPr>
            <a:spLocks noGrp="1"/>
          </p:cNvSpPr>
          <p:nvPr>
            <p:ph type="sldNum" sz="quarter" idx="5"/>
          </p:nvPr>
        </p:nvSpPr>
        <p:spPr>
          <a:noFill/>
        </p:spPr>
        <p:txBody>
          <a:bodyPr/>
          <a:lstStyle/>
          <a:p>
            <a:fld id="{22001CBB-099B-418E-8FCF-1BE448315130}" type="slidenum">
              <a:rPr lang="es-ES_tradnl" smtClean="0"/>
              <a:pPr/>
              <a:t>12</a:t>
            </a:fld>
            <a:endParaRPr lang="es-ES_trad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a:ln/>
        </p:spPr>
      </p:sp>
      <p:sp>
        <p:nvSpPr>
          <p:cNvPr id="58371" name="2 Marcador de notas"/>
          <p:cNvSpPr>
            <a:spLocks noGrp="1"/>
          </p:cNvSpPr>
          <p:nvPr>
            <p:ph type="body" idx="1"/>
          </p:nvPr>
        </p:nvSpPr>
        <p:spPr>
          <a:noFill/>
          <a:ln/>
        </p:spPr>
        <p:txBody>
          <a:bodyPr/>
          <a:lstStyle/>
          <a:p>
            <a:endParaRPr lang="es-US" smtClean="0"/>
          </a:p>
        </p:txBody>
      </p:sp>
      <p:sp>
        <p:nvSpPr>
          <p:cNvPr id="58372" name="3 Marcador de número de diapositiva"/>
          <p:cNvSpPr>
            <a:spLocks noGrp="1"/>
          </p:cNvSpPr>
          <p:nvPr>
            <p:ph type="sldNum" sz="quarter" idx="5"/>
          </p:nvPr>
        </p:nvSpPr>
        <p:spPr>
          <a:noFill/>
        </p:spPr>
        <p:txBody>
          <a:bodyPr/>
          <a:lstStyle/>
          <a:p>
            <a:fld id="{0745087A-EE1C-4BBC-9AF9-1737D1934A6C}" type="slidenum">
              <a:rPr lang="es-ES_tradnl" smtClean="0"/>
              <a:pPr/>
              <a:t>13</a:t>
            </a:fld>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3C44376-EBCC-4552-9381-8AB5FF939CD7}" type="slidenum">
              <a:rPr lang="es-ES" smtClean="0"/>
              <a:pPr/>
              <a:t>14</a:t>
            </a:fld>
            <a:endParaRPr lang="es-E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a:ln/>
        </p:spPr>
      </p:sp>
      <p:sp>
        <p:nvSpPr>
          <p:cNvPr id="60419" name="2 Marcador de notas"/>
          <p:cNvSpPr>
            <a:spLocks noGrp="1"/>
          </p:cNvSpPr>
          <p:nvPr>
            <p:ph type="body" idx="1"/>
          </p:nvPr>
        </p:nvSpPr>
        <p:spPr>
          <a:noFill/>
          <a:ln/>
        </p:spPr>
        <p:txBody>
          <a:bodyPr/>
          <a:lstStyle/>
          <a:p>
            <a:endParaRPr lang="es-US" smtClean="0"/>
          </a:p>
        </p:txBody>
      </p:sp>
      <p:sp>
        <p:nvSpPr>
          <p:cNvPr id="60420" name="3 Marcador de número de diapositiva"/>
          <p:cNvSpPr>
            <a:spLocks noGrp="1"/>
          </p:cNvSpPr>
          <p:nvPr>
            <p:ph type="sldNum" sz="quarter" idx="5"/>
          </p:nvPr>
        </p:nvSpPr>
        <p:spPr>
          <a:noFill/>
        </p:spPr>
        <p:txBody>
          <a:bodyPr/>
          <a:lstStyle/>
          <a:p>
            <a:fld id="{C04E6959-3C8B-407C-BAD9-61AA58BAE367}" type="slidenum">
              <a:rPr lang="es-ES_tradnl" smtClean="0"/>
              <a:pPr/>
              <a:t>15</a:t>
            </a:fld>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a:ln/>
        </p:spPr>
      </p:sp>
      <p:sp>
        <p:nvSpPr>
          <p:cNvPr id="61443" name="2 Marcador de notas"/>
          <p:cNvSpPr>
            <a:spLocks noGrp="1"/>
          </p:cNvSpPr>
          <p:nvPr>
            <p:ph type="body" idx="1"/>
          </p:nvPr>
        </p:nvSpPr>
        <p:spPr>
          <a:noFill/>
          <a:ln/>
        </p:spPr>
        <p:txBody>
          <a:bodyPr/>
          <a:lstStyle/>
          <a:p>
            <a:endParaRPr lang="es-US" smtClean="0"/>
          </a:p>
        </p:txBody>
      </p:sp>
      <p:sp>
        <p:nvSpPr>
          <p:cNvPr id="61444" name="3 Marcador de número de diapositiva"/>
          <p:cNvSpPr>
            <a:spLocks noGrp="1"/>
          </p:cNvSpPr>
          <p:nvPr>
            <p:ph type="sldNum" sz="quarter" idx="5"/>
          </p:nvPr>
        </p:nvSpPr>
        <p:spPr>
          <a:noFill/>
        </p:spPr>
        <p:txBody>
          <a:bodyPr/>
          <a:lstStyle/>
          <a:p>
            <a:fld id="{5F11F45D-100D-4177-A323-CD771789EE44}" type="slidenum">
              <a:rPr lang="es-ES_tradnl" smtClean="0"/>
              <a:pPr/>
              <a:t>16</a:t>
            </a:fld>
            <a:endParaRPr lang="es-ES_trad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a:ln/>
        </p:spPr>
      </p:sp>
      <p:sp>
        <p:nvSpPr>
          <p:cNvPr id="62467" name="2 Marcador de notas"/>
          <p:cNvSpPr>
            <a:spLocks noGrp="1"/>
          </p:cNvSpPr>
          <p:nvPr>
            <p:ph type="body" idx="1"/>
          </p:nvPr>
        </p:nvSpPr>
        <p:spPr>
          <a:noFill/>
          <a:ln/>
        </p:spPr>
        <p:txBody>
          <a:bodyPr/>
          <a:lstStyle/>
          <a:p>
            <a:endParaRPr lang="es-US" smtClean="0"/>
          </a:p>
        </p:txBody>
      </p:sp>
      <p:sp>
        <p:nvSpPr>
          <p:cNvPr id="62468" name="3 Marcador de número de diapositiva"/>
          <p:cNvSpPr>
            <a:spLocks noGrp="1"/>
          </p:cNvSpPr>
          <p:nvPr>
            <p:ph type="sldNum" sz="quarter" idx="5"/>
          </p:nvPr>
        </p:nvSpPr>
        <p:spPr>
          <a:noFill/>
        </p:spPr>
        <p:txBody>
          <a:bodyPr/>
          <a:lstStyle/>
          <a:p>
            <a:fld id="{AC005117-911D-4B70-B35A-F798F7A5E491}" type="slidenum">
              <a:rPr lang="es-ES_tradnl" smtClean="0"/>
              <a:pPr/>
              <a:t>17</a:t>
            </a:fld>
            <a:endParaRPr lang="es-ES_trad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a:ln/>
        </p:spPr>
      </p:sp>
      <p:sp>
        <p:nvSpPr>
          <p:cNvPr id="63491" name="2 Marcador de notas"/>
          <p:cNvSpPr>
            <a:spLocks noGrp="1"/>
          </p:cNvSpPr>
          <p:nvPr>
            <p:ph type="body" idx="1"/>
          </p:nvPr>
        </p:nvSpPr>
        <p:spPr>
          <a:noFill/>
          <a:ln/>
        </p:spPr>
        <p:txBody>
          <a:bodyPr/>
          <a:lstStyle/>
          <a:p>
            <a:endParaRPr lang="es-US" smtClean="0"/>
          </a:p>
        </p:txBody>
      </p:sp>
      <p:sp>
        <p:nvSpPr>
          <p:cNvPr id="63492" name="3 Marcador de número de diapositiva"/>
          <p:cNvSpPr>
            <a:spLocks noGrp="1"/>
          </p:cNvSpPr>
          <p:nvPr>
            <p:ph type="sldNum" sz="quarter" idx="5"/>
          </p:nvPr>
        </p:nvSpPr>
        <p:spPr>
          <a:noFill/>
        </p:spPr>
        <p:txBody>
          <a:bodyPr/>
          <a:lstStyle/>
          <a:p>
            <a:fld id="{3174C2E0-40E8-4DD2-A29F-6E3664E5B0F4}" type="slidenum">
              <a:rPr lang="es-ES_tradnl" smtClean="0"/>
              <a:pPr/>
              <a:t>18</a:t>
            </a:fld>
            <a:endParaRPr lang="es-ES_trad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a:ln/>
        </p:spPr>
      </p:sp>
      <p:sp>
        <p:nvSpPr>
          <p:cNvPr id="64515" name="2 Marcador de notas"/>
          <p:cNvSpPr>
            <a:spLocks noGrp="1"/>
          </p:cNvSpPr>
          <p:nvPr>
            <p:ph type="body" idx="1"/>
          </p:nvPr>
        </p:nvSpPr>
        <p:spPr>
          <a:noFill/>
          <a:ln/>
        </p:spPr>
        <p:txBody>
          <a:bodyPr/>
          <a:lstStyle/>
          <a:p>
            <a:endParaRPr lang="es-US" smtClean="0"/>
          </a:p>
        </p:txBody>
      </p:sp>
      <p:sp>
        <p:nvSpPr>
          <p:cNvPr id="64516" name="3 Marcador de número de diapositiva"/>
          <p:cNvSpPr>
            <a:spLocks noGrp="1"/>
          </p:cNvSpPr>
          <p:nvPr>
            <p:ph type="sldNum" sz="quarter" idx="5"/>
          </p:nvPr>
        </p:nvSpPr>
        <p:spPr>
          <a:noFill/>
        </p:spPr>
        <p:txBody>
          <a:bodyPr/>
          <a:lstStyle/>
          <a:p>
            <a:fld id="{64D1DC8F-1DA3-4531-BBF0-C61D7641E231}" type="slidenum">
              <a:rPr lang="es-ES_tradnl" smtClean="0"/>
              <a:pPr/>
              <a:t>19</a:t>
            </a:fld>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a:ln/>
        </p:spPr>
      </p:sp>
      <p:sp>
        <p:nvSpPr>
          <p:cNvPr id="7171" name="2 Marcador de notas"/>
          <p:cNvSpPr>
            <a:spLocks noGrp="1"/>
          </p:cNvSpPr>
          <p:nvPr>
            <p:ph type="body" idx="1"/>
          </p:nvPr>
        </p:nvSpPr>
        <p:spPr>
          <a:noFill/>
          <a:ln/>
        </p:spPr>
        <p:txBody>
          <a:bodyPr/>
          <a:lstStyle/>
          <a:p>
            <a:endParaRPr lang="es-US" smtClean="0"/>
          </a:p>
        </p:txBody>
      </p:sp>
      <p:sp>
        <p:nvSpPr>
          <p:cNvPr id="7172" name="3 Marcador de número de diapositiva"/>
          <p:cNvSpPr>
            <a:spLocks noGrp="1"/>
          </p:cNvSpPr>
          <p:nvPr>
            <p:ph type="sldNum" sz="quarter" idx="5"/>
          </p:nvPr>
        </p:nvSpPr>
        <p:spPr>
          <a:noFill/>
        </p:spPr>
        <p:txBody>
          <a:bodyPr/>
          <a:lstStyle/>
          <a:p>
            <a:fld id="{CC4C9320-40EA-4D97-92A4-7CDAC6B257AC}" type="slidenum">
              <a:rPr lang="es-ES_tradnl" smtClean="0"/>
              <a:pPr/>
              <a:t>2</a:t>
            </a:fld>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p:spPr>
        <p:txBody>
          <a:bodyPr/>
          <a:lstStyle/>
          <a:p>
            <a:endParaRPr lang="es-US" smtClean="0"/>
          </a:p>
        </p:txBody>
      </p:sp>
      <p:sp>
        <p:nvSpPr>
          <p:cNvPr id="65540" name="3 Marcador de número de diapositiva"/>
          <p:cNvSpPr>
            <a:spLocks noGrp="1"/>
          </p:cNvSpPr>
          <p:nvPr>
            <p:ph type="sldNum" sz="quarter" idx="5"/>
          </p:nvPr>
        </p:nvSpPr>
        <p:spPr>
          <a:noFill/>
        </p:spPr>
        <p:txBody>
          <a:bodyPr/>
          <a:lstStyle/>
          <a:p>
            <a:fld id="{4FB88748-6C26-45B3-A4AA-71BBFD4C106D}" type="slidenum">
              <a:rPr lang="es-ES_tradnl" smtClean="0"/>
              <a:pPr/>
              <a:t>20</a:t>
            </a:fld>
            <a:endParaRPr lang="es-ES_trad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a:ln/>
        </p:spPr>
      </p:sp>
      <p:sp>
        <p:nvSpPr>
          <p:cNvPr id="66563" name="2 Marcador de notas"/>
          <p:cNvSpPr>
            <a:spLocks noGrp="1"/>
          </p:cNvSpPr>
          <p:nvPr>
            <p:ph type="body" idx="1"/>
          </p:nvPr>
        </p:nvSpPr>
        <p:spPr>
          <a:noFill/>
          <a:ln/>
        </p:spPr>
        <p:txBody>
          <a:bodyPr/>
          <a:lstStyle/>
          <a:p>
            <a:endParaRPr lang="es-US" smtClean="0"/>
          </a:p>
        </p:txBody>
      </p:sp>
      <p:sp>
        <p:nvSpPr>
          <p:cNvPr id="66564" name="3 Marcador de número de diapositiva"/>
          <p:cNvSpPr>
            <a:spLocks noGrp="1"/>
          </p:cNvSpPr>
          <p:nvPr>
            <p:ph type="sldNum" sz="quarter" idx="5"/>
          </p:nvPr>
        </p:nvSpPr>
        <p:spPr>
          <a:noFill/>
        </p:spPr>
        <p:txBody>
          <a:bodyPr/>
          <a:lstStyle/>
          <a:p>
            <a:fld id="{7F65C7A4-B1AB-4648-945C-299F41FDDECE}" type="slidenum">
              <a:rPr lang="es-ES_tradnl" smtClean="0"/>
              <a:pPr/>
              <a:t>21</a:t>
            </a:fld>
            <a:endParaRPr lang="es-ES_trad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a:ln/>
        </p:spPr>
      </p:sp>
      <p:sp>
        <p:nvSpPr>
          <p:cNvPr id="67587" name="2 Marcador de notas"/>
          <p:cNvSpPr>
            <a:spLocks noGrp="1"/>
          </p:cNvSpPr>
          <p:nvPr>
            <p:ph type="body" idx="1"/>
          </p:nvPr>
        </p:nvSpPr>
        <p:spPr>
          <a:noFill/>
          <a:ln/>
        </p:spPr>
        <p:txBody>
          <a:bodyPr/>
          <a:lstStyle/>
          <a:p>
            <a:endParaRPr lang="es-US" smtClean="0"/>
          </a:p>
        </p:txBody>
      </p:sp>
      <p:sp>
        <p:nvSpPr>
          <p:cNvPr id="67588" name="3 Marcador de número de diapositiva"/>
          <p:cNvSpPr>
            <a:spLocks noGrp="1"/>
          </p:cNvSpPr>
          <p:nvPr>
            <p:ph type="sldNum" sz="quarter" idx="5"/>
          </p:nvPr>
        </p:nvSpPr>
        <p:spPr>
          <a:noFill/>
        </p:spPr>
        <p:txBody>
          <a:bodyPr/>
          <a:lstStyle/>
          <a:p>
            <a:fld id="{4A92E296-A987-477A-B913-CD7B5CDD47FA}" type="slidenum">
              <a:rPr lang="es-ES_tradnl" smtClean="0"/>
              <a:pPr/>
              <a:t>22</a:t>
            </a:fld>
            <a:endParaRPr lang="es-ES_trad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a:ln/>
        </p:spPr>
      </p:sp>
      <p:sp>
        <p:nvSpPr>
          <p:cNvPr id="68611" name="2 Marcador de notas"/>
          <p:cNvSpPr>
            <a:spLocks noGrp="1"/>
          </p:cNvSpPr>
          <p:nvPr>
            <p:ph type="body" idx="1"/>
          </p:nvPr>
        </p:nvSpPr>
        <p:spPr>
          <a:noFill/>
          <a:ln/>
        </p:spPr>
        <p:txBody>
          <a:bodyPr/>
          <a:lstStyle/>
          <a:p>
            <a:endParaRPr lang="es-US" smtClean="0"/>
          </a:p>
        </p:txBody>
      </p:sp>
      <p:sp>
        <p:nvSpPr>
          <p:cNvPr id="68612" name="3 Marcador de número de diapositiva"/>
          <p:cNvSpPr>
            <a:spLocks noGrp="1"/>
          </p:cNvSpPr>
          <p:nvPr>
            <p:ph type="sldNum" sz="quarter" idx="5"/>
          </p:nvPr>
        </p:nvSpPr>
        <p:spPr>
          <a:noFill/>
        </p:spPr>
        <p:txBody>
          <a:bodyPr/>
          <a:lstStyle/>
          <a:p>
            <a:fld id="{4D1FFC30-42A3-4F19-9448-8E4D54BBA7DB}" type="slidenum">
              <a:rPr lang="es-ES_tradnl" smtClean="0"/>
              <a:pPr/>
              <a:t>23</a:t>
            </a:fld>
            <a:endParaRPr lang="es-ES_trad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US" smtClean="0"/>
          </a:p>
        </p:txBody>
      </p:sp>
      <p:sp>
        <p:nvSpPr>
          <p:cNvPr id="69636" name="3 Marcador de número de diapositiva"/>
          <p:cNvSpPr>
            <a:spLocks noGrp="1"/>
          </p:cNvSpPr>
          <p:nvPr>
            <p:ph type="sldNum" sz="quarter" idx="5"/>
          </p:nvPr>
        </p:nvSpPr>
        <p:spPr>
          <a:noFill/>
        </p:spPr>
        <p:txBody>
          <a:bodyPr/>
          <a:lstStyle/>
          <a:p>
            <a:fld id="{FF77A3C8-0584-4A68-9822-21D796014060}" type="slidenum">
              <a:rPr lang="es-ES_tradnl" smtClean="0"/>
              <a:pPr/>
              <a:t>24</a:t>
            </a:fld>
            <a:endParaRPr lang="es-ES_trad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a:ln/>
        </p:spPr>
      </p:sp>
      <p:sp>
        <p:nvSpPr>
          <p:cNvPr id="70659" name="2 Marcador de notas"/>
          <p:cNvSpPr>
            <a:spLocks noGrp="1"/>
          </p:cNvSpPr>
          <p:nvPr>
            <p:ph type="body" idx="1"/>
          </p:nvPr>
        </p:nvSpPr>
        <p:spPr>
          <a:noFill/>
          <a:ln/>
        </p:spPr>
        <p:txBody>
          <a:bodyPr/>
          <a:lstStyle/>
          <a:p>
            <a:endParaRPr lang="es-US" smtClean="0"/>
          </a:p>
        </p:txBody>
      </p:sp>
      <p:sp>
        <p:nvSpPr>
          <p:cNvPr id="70660" name="3 Marcador de número de diapositiva"/>
          <p:cNvSpPr>
            <a:spLocks noGrp="1"/>
          </p:cNvSpPr>
          <p:nvPr>
            <p:ph type="sldNum" sz="quarter" idx="5"/>
          </p:nvPr>
        </p:nvSpPr>
        <p:spPr>
          <a:noFill/>
        </p:spPr>
        <p:txBody>
          <a:bodyPr/>
          <a:lstStyle/>
          <a:p>
            <a:fld id="{FF447CDD-C3A3-4787-8124-77C276C71BAF}" type="slidenum">
              <a:rPr lang="es-ES_tradnl" smtClean="0"/>
              <a:pPr/>
              <a:t>25</a:t>
            </a:fld>
            <a:endParaRPr lang="es-ES_tradn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a:ln/>
        </p:spPr>
      </p:sp>
      <p:sp>
        <p:nvSpPr>
          <p:cNvPr id="71683" name="2 Marcador de notas"/>
          <p:cNvSpPr>
            <a:spLocks noGrp="1"/>
          </p:cNvSpPr>
          <p:nvPr>
            <p:ph type="body" idx="1"/>
          </p:nvPr>
        </p:nvSpPr>
        <p:spPr>
          <a:noFill/>
          <a:ln/>
        </p:spPr>
        <p:txBody>
          <a:bodyPr/>
          <a:lstStyle/>
          <a:p>
            <a:endParaRPr lang="es-US" dirty="0" smtClean="0"/>
          </a:p>
        </p:txBody>
      </p:sp>
      <p:sp>
        <p:nvSpPr>
          <p:cNvPr id="71684" name="3 Marcador de número de diapositiva"/>
          <p:cNvSpPr>
            <a:spLocks noGrp="1"/>
          </p:cNvSpPr>
          <p:nvPr>
            <p:ph type="sldNum" sz="quarter" idx="5"/>
          </p:nvPr>
        </p:nvSpPr>
        <p:spPr>
          <a:noFill/>
        </p:spPr>
        <p:txBody>
          <a:bodyPr/>
          <a:lstStyle/>
          <a:p>
            <a:fld id="{632FFEFE-B76E-4877-A06B-05D2483A8CE5}" type="slidenum">
              <a:rPr lang="es-ES_tradnl" smtClean="0"/>
              <a:pPr/>
              <a:t>26</a:t>
            </a:fld>
            <a:endParaRPr lang="es-ES_tradn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27</a:t>
            </a:fld>
            <a:endParaRPr lang="es-ES_trad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a:ln/>
        </p:spPr>
      </p:sp>
      <p:sp>
        <p:nvSpPr>
          <p:cNvPr id="73731" name="2 Marcador de notas"/>
          <p:cNvSpPr>
            <a:spLocks noGrp="1"/>
          </p:cNvSpPr>
          <p:nvPr>
            <p:ph type="body" idx="1"/>
          </p:nvPr>
        </p:nvSpPr>
        <p:spPr>
          <a:noFill/>
          <a:ln/>
        </p:spPr>
        <p:txBody>
          <a:bodyPr/>
          <a:lstStyle/>
          <a:p>
            <a:endParaRPr lang="es-US" smtClean="0"/>
          </a:p>
        </p:txBody>
      </p:sp>
      <p:sp>
        <p:nvSpPr>
          <p:cNvPr id="73732" name="3 Marcador de número de diapositiva"/>
          <p:cNvSpPr>
            <a:spLocks noGrp="1"/>
          </p:cNvSpPr>
          <p:nvPr>
            <p:ph type="sldNum" sz="quarter" idx="5"/>
          </p:nvPr>
        </p:nvSpPr>
        <p:spPr>
          <a:noFill/>
        </p:spPr>
        <p:txBody>
          <a:bodyPr/>
          <a:lstStyle/>
          <a:p>
            <a:fld id="{6CB6481C-165A-4F77-BF32-C1254372D552}" type="slidenum">
              <a:rPr lang="es-ES_tradnl" smtClean="0"/>
              <a:pPr/>
              <a:t>28</a:t>
            </a:fld>
            <a:endParaRPr lang="es-ES_trad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29</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3</a:t>
            </a:fld>
            <a:endParaRPr lang="es-ES_trad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30</a:t>
            </a:fld>
            <a:endParaRPr lang="es-ES_trad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31</a:t>
            </a:fld>
            <a:endParaRPr lang="es-ES_trad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32</a:t>
            </a:fld>
            <a:endParaRPr lang="es-ES_trad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33</a:t>
            </a:fld>
            <a:endParaRPr lang="es-ES_trad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34</a:t>
            </a:fld>
            <a:endParaRPr lang="es-ES_trad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35</a:t>
            </a:fld>
            <a:endParaRPr lang="es-ES_trad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ln/>
        </p:spPr>
      </p:sp>
      <p:sp>
        <p:nvSpPr>
          <p:cNvPr id="74755" name="2 Marcador de notas"/>
          <p:cNvSpPr>
            <a:spLocks noGrp="1"/>
          </p:cNvSpPr>
          <p:nvPr>
            <p:ph type="body" idx="1"/>
          </p:nvPr>
        </p:nvSpPr>
        <p:spPr>
          <a:noFill/>
          <a:ln/>
        </p:spPr>
        <p:txBody>
          <a:bodyPr/>
          <a:lstStyle/>
          <a:p>
            <a:endParaRPr lang="es-US" smtClean="0"/>
          </a:p>
        </p:txBody>
      </p:sp>
      <p:sp>
        <p:nvSpPr>
          <p:cNvPr id="74756" name="3 Marcador de número de diapositiva"/>
          <p:cNvSpPr>
            <a:spLocks noGrp="1"/>
          </p:cNvSpPr>
          <p:nvPr>
            <p:ph type="sldNum" sz="quarter" idx="5"/>
          </p:nvPr>
        </p:nvSpPr>
        <p:spPr>
          <a:noFill/>
        </p:spPr>
        <p:txBody>
          <a:bodyPr/>
          <a:lstStyle/>
          <a:p>
            <a:fld id="{E38E845E-1B54-480F-804D-94596029E2DC}" type="slidenum">
              <a:rPr lang="es-ES_tradnl" smtClean="0"/>
              <a:pPr/>
              <a:t>36</a:t>
            </a:fld>
            <a:endParaRPr lang="es-ES_tradn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ln/>
        </p:spPr>
      </p:sp>
      <p:sp>
        <p:nvSpPr>
          <p:cNvPr id="74755" name="2 Marcador de notas"/>
          <p:cNvSpPr>
            <a:spLocks noGrp="1"/>
          </p:cNvSpPr>
          <p:nvPr>
            <p:ph type="body" idx="1"/>
          </p:nvPr>
        </p:nvSpPr>
        <p:spPr>
          <a:noFill/>
          <a:ln/>
        </p:spPr>
        <p:txBody>
          <a:bodyPr/>
          <a:lstStyle/>
          <a:p>
            <a:endParaRPr lang="es-US" smtClean="0"/>
          </a:p>
        </p:txBody>
      </p:sp>
      <p:sp>
        <p:nvSpPr>
          <p:cNvPr id="74756" name="3 Marcador de número de diapositiva"/>
          <p:cNvSpPr>
            <a:spLocks noGrp="1"/>
          </p:cNvSpPr>
          <p:nvPr>
            <p:ph type="sldNum" sz="quarter" idx="5"/>
          </p:nvPr>
        </p:nvSpPr>
        <p:spPr>
          <a:noFill/>
        </p:spPr>
        <p:txBody>
          <a:bodyPr/>
          <a:lstStyle/>
          <a:p>
            <a:fld id="{E38E845E-1B54-480F-804D-94596029E2DC}" type="slidenum">
              <a:rPr lang="es-ES_tradnl" smtClean="0"/>
              <a:pPr/>
              <a:t>37</a:t>
            </a:fld>
            <a:endParaRPr lang="es-ES_tradn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ln/>
        </p:spPr>
      </p:sp>
      <p:sp>
        <p:nvSpPr>
          <p:cNvPr id="74755" name="2 Marcador de notas"/>
          <p:cNvSpPr>
            <a:spLocks noGrp="1"/>
          </p:cNvSpPr>
          <p:nvPr>
            <p:ph type="body" idx="1"/>
          </p:nvPr>
        </p:nvSpPr>
        <p:spPr>
          <a:noFill/>
          <a:ln/>
        </p:spPr>
        <p:txBody>
          <a:bodyPr/>
          <a:lstStyle/>
          <a:p>
            <a:endParaRPr lang="es-US" smtClean="0"/>
          </a:p>
        </p:txBody>
      </p:sp>
      <p:sp>
        <p:nvSpPr>
          <p:cNvPr id="74756" name="3 Marcador de número de diapositiva"/>
          <p:cNvSpPr>
            <a:spLocks noGrp="1"/>
          </p:cNvSpPr>
          <p:nvPr>
            <p:ph type="sldNum" sz="quarter" idx="5"/>
          </p:nvPr>
        </p:nvSpPr>
        <p:spPr>
          <a:noFill/>
        </p:spPr>
        <p:txBody>
          <a:bodyPr/>
          <a:lstStyle/>
          <a:p>
            <a:fld id="{E38E845E-1B54-480F-804D-94596029E2DC}" type="slidenum">
              <a:rPr lang="es-ES_tradnl" smtClean="0"/>
              <a:pPr/>
              <a:t>38</a:t>
            </a:fld>
            <a:endParaRPr lang="es-ES_tradnl"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ln/>
        </p:spPr>
      </p:sp>
      <p:sp>
        <p:nvSpPr>
          <p:cNvPr id="74755" name="2 Marcador de notas"/>
          <p:cNvSpPr>
            <a:spLocks noGrp="1"/>
          </p:cNvSpPr>
          <p:nvPr>
            <p:ph type="body" idx="1"/>
          </p:nvPr>
        </p:nvSpPr>
        <p:spPr>
          <a:noFill/>
          <a:ln/>
        </p:spPr>
        <p:txBody>
          <a:bodyPr/>
          <a:lstStyle/>
          <a:p>
            <a:endParaRPr lang="es-US" smtClean="0"/>
          </a:p>
        </p:txBody>
      </p:sp>
      <p:sp>
        <p:nvSpPr>
          <p:cNvPr id="74756" name="3 Marcador de número de diapositiva"/>
          <p:cNvSpPr>
            <a:spLocks noGrp="1"/>
          </p:cNvSpPr>
          <p:nvPr>
            <p:ph type="sldNum" sz="quarter" idx="5"/>
          </p:nvPr>
        </p:nvSpPr>
        <p:spPr>
          <a:noFill/>
        </p:spPr>
        <p:txBody>
          <a:bodyPr/>
          <a:lstStyle/>
          <a:p>
            <a:fld id="{E38E845E-1B54-480F-804D-94596029E2DC}" type="slidenum">
              <a:rPr lang="es-ES_tradnl" smtClean="0"/>
              <a:pPr/>
              <a:t>39</a:t>
            </a:fld>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a:ln/>
        </p:spPr>
      </p:sp>
      <p:sp>
        <p:nvSpPr>
          <p:cNvPr id="49155" name="2 Marcador de notas"/>
          <p:cNvSpPr>
            <a:spLocks noGrp="1"/>
          </p:cNvSpPr>
          <p:nvPr>
            <p:ph type="body" idx="1"/>
          </p:nvPr>
        </p:nvSpPr>
        <p:spPr>
          <a:noFill/>
          <a:ln/>
        </p:spPr>
        <p:txBody>
          <a:bodyPr/>
          <a:lstStyle/>
          <a:p>
            <a:endParaRPr lang="es-US" smtClean="0"/>
          </a:p>
        </p:txBody>
      </p:sp>
      <p:sp>
        <p:nvSpPr>
          <p:cNvPr id="49156" name="3 Marcador de número de diapositiva"/>
          <p:cNvSpPr>
            <a:spLocks noGrp="1"/>
          </p:cNvSpPr>
          <p:nvPr>
            <p:ph type="sldNum" sz="quarter" idx="5"/>
          </p:nvPr>
        </p:nvSpPr>
        <p:spPr>
          <a:noFill/>
        </p:spPr>
        <p:txBody>
          <a:bodyPr/>
          <a:lstStyle/>
          <a:p>
            <a:fld id="{A4C013FB-0386-45D5-AB7A-E903AC4E05FC}" type="slidenum">
              <a:rPr lang="es-ES_tradnl" smtClean="0"/>
              <a:pPr/>
              <a:t>4</a:t>
            </a:fld>
            <a:endParaRPr lang="es-ES_tradn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ln/>
        </p:spPr>
      </p:sp>
      <p:sp>
        <p:nvSpPr>
          <p:cNvPr id="74755" name="2 Marcador de notas"/>
          <p:cNvSpPr>
            <a:spLocks noGrp="1"/>
          </p:cNvSpPr>
          <p:nvPr>
            <p:ph type="body" idx="1"/>
          </p:nvPr>
        </p:nvSpPr>
        <p:spPr>
          <a:noFill/>
          <a:ln/>
        </p:spPr>
        <p:txBody>
          <a:bodyPr/>
          <a:lstStyle/>
          <a:p>
            <a:endParaRPr lang="es-US" smtClean="0"/>
          </a:p>
        </p:txBody>
      </p:sp>
      <p:sp>
        <p:nvSpPr>
          <p:cNvPr id="74756" name="3 Marcador de número de diapositiva"/>
          <p:cNvSpPr>
            <a:spLocks noGrp="1"/>
          </p:cNvSpPr>
          <p:nvPr>
            <p:ph type="sldNum" sz="quarter" idx="5"/>
          </p:nvPr>
        </p:nvSpPr>
        <p:spPr>
          <a:noFill/>
        </p:spPr>
        <p:txBody>
          <a:bodyPr/>
          <a:lstStyle/>
          <a:p>
            <a:fld id="{E38E845E-1B54-480F-804D-94596029E2DC}" type="slidenum">
              <a:rPr lang="es-ES_tradnl" smtClean="0"/>
              <a:pPr/>
              <a:t>40</a:t>
            </a:fld>
            <a:endParaRPr lang="es-ES_tradn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a:ln/>
        </p:spPr>
      </p:sp>
      <p:sp>
        <p:nvSpPr>
          <p:cNvPr id="75779" name="2 Marcador de notas"/>
          <p:cNvSpPr>
            <a:spLocks noGrp="1"/>
          </p:cNvSpPr>
          <p:nvPr>
            <p:ph type="body" idx="1"/>
          </p:nvPr>
        </p:nvSpPr>
        <p:spPr>
          <a:noFill/>
          <a:ln/>
        </p:spPr>
        <p:txBody>
          <a:bodyPr/>
          <a:lstStyle/>
          <a:p>
            <a:endParaRPr lang="es-US" smtClean="0"/>
          </a:p>
        </p:txBody>
      </p:sp>
      <p:sp>
        <p:nvSpPr>
          <p:cNvPr id="75780" name="3 Marcador de número de diapositiva"/>
          <p:cNvSpPr>
            <a:spLocks noGrp="1"/>
          </p:cNvSpPr>
          <p:nvPr>
            <p:ph type="sldNum" sz="quarter" idx="5"/>
          </p:nvPr>
        </p:nvSpPr>
        <p:spPr>
          <a:noFill/>
        </p:spPr>
        <p:txBody>
          <a:bodyPr/>
          <a:lstStyle/>
          <a:p>
            <a:fld id="{38768835-E2A4-4ACA-8C7E-A3EAD66D6509}" type="slidenum">
              <a:rPr lang="es-ES_tradnl" smtClean="0"/>
              <a:pPr/>
              <a:t>41</a:t>
            </a:fld>
            <a:endParaRPr lang="es-ES_tradnl"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a:ln/>
        </p:spPr>
      </p:sp>
      <p:sp>
        <p:nvSpPr>
          <p:cNvPr id="75779" name="2 Marcador de notas"/>
          <p:cNvSpPr>
            <a:spLocks noGrp="1"/>
          </p:cNvSpPr>
          <p:nvPr>
            <p:ph type="body" idx="1"/>
          </p:nvPr>
        </p:nvSpPr>
        <p:spPr>
          <a:noFill/>
          <a:ln/>
        </p:spPr>
        <p:txBody>
          <a:bodyPr/>
          <a:lstStyle/>
          <a:p>
            <a:endParaRPr lang="es-US" dirty="0" smtClean="0"/>
          </a:p>
        </p:txBody>
      </p:sp>
      <p:sp>
        <p:nvSpPr>
          <p:cNvPr id="75780" name="3 Marcador de número de diapositiva"/>
          <p:cNvSpPr>
            <a:spLocks noGrp="1"/>
          </p:cNvSpPr>
          <p:nvPr>
            <p:ph type="sldNum" sz="quarter" idx="5"/>
          </p:nvPr>
        </p:nvSpPr>
        <p:spPr>
          <a:noFill/>
        </p:spPr>
        <p:txBody>
          <a:bodyPr/>
          <a:lstStyle/>
          <a:p>
            <a:fld id="{38768835-E2A4-4ACA-8C7E-A3EAD66D6509}" type="slidenum">
              <a:rPr lang="es-ES_tradnl" smtClean="0"/>
              <a:pPr/>
              <a:t>42</a:t>
            </a:fld>
            <a:endParaRPr lang="es-ES_tradnl"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43</a:t>
            </a:fld>
            <a:endParaRPr lang="es-ES_tradn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44</a:t>
            </a:fld>
            <a:endParaRPr lang="es-ES_tradn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a:ln/>
        </p:spPr>
      </p:sp>
      <p:sp>
        <p:nvSpPr>
          <p:cNvPr id="76803" name="2 Marcador de notas"/>
          <p:cNvSpPr>
            <a:spLocks noGrp="1"/>
          </p:cNvSpPr>
          <p:nvPr>
            <p:ph type="body" idx="1"/>
          </p:nvPr>
        </p:nvSpPr>
        <p:spPr>
          <a:noFill/>
          <a:ln/>
        </p:spPr>
        <p:txBody>
          <a:bodyPr/>
          <a:lstStyle/>
          <a:p>
            <a:endParaRPr lang="es-US" smtClean="0"/>
          </a:p>
        </p:txBody>
      </p:sp>
      <p:sp>
        <p:nvSpPr>
          <p:cNvPr id="76804" name="3 Marcador de número de diapositiva"/>
          <p:cNvSpPr>
            <a:spLocks noGrp="1"/>
          </p:cNvSpPr>
          <p:nvPr>
            <p:ph type="sldNum" sz="quarter" idx="5"/>
          </p:nvPr>
        </p:nvSpPr>
        <p:spPr>
          <a:noFill/>
        </p:spPr>
        <p:txBody>
          <a:bodyPr/>
          <a:lstStyle/>
          <a:p>
            <a:fld id="{34FC29CF-C881-4DB7-AC3A-31092BA06D13}" type="slidenum">
              <a:rPr lang="es-ES_tradnl" smtClean="0"/>
              <a:pPr/>
              <a:t>45</a:t>
            </a:fld>
            <a:endParaRPr lang="es-ES_tradnl"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46</a:t>
            </a:fld>
            <a:endParaRPr lang="es-ES_tradn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47</a:t>
            </a:fld>
            <a:endParaRPr lang="es-ES_tradn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48</a:t>
            </a:fld>
            <a:endParaRPr lang="es-ES_tradn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49</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a:ln/>
        </p:spPr>
      </p:sp>
      <p:sp>
        <p:nvSpPr>
          <p:cNvPr id="50179" name="2 Marcador de notas"/>
          <p:cNvSpPr>
            <a:spLocks noGrp="1"/>
          </p:cNvSpPr>
          <p:nvPr>
            <p:ph type="body" idx="1"/>
          </p:nvPr>
        </p:nvSpPr>
        <p:spPr>
          <a:noFill/>
          <a:ln/>
        </p:spPr>
        <p:txBody>
          <a:bodyPr/>
          <a:lstStyle/>
          <a:p>
            <a:endParaRPr lang="es-US" smtClean="0"/>
          </a:p>
        </p:txBody>
      </p:sp>
      <p:sp>
        <p:nvSpPr>
          <p:cNvPr id="50180" name="3 Marcador de número de diapositiva"/>
          <p:cNvSpPr>
            <a:spLocks noGrp="1"/>
          </p:cNvSpPr>
          <p:nvPr>
            <p:ph type="sldNum" sz="quarter" idx="5"/>
          </p:nvPr>
        </p:nvSpPr>
        <p:spPr>
          <a:noFill/>
        </p:spPr>
        <p:txBody>
          <a:bodyPr/>
          <a:lstStyle/>
          <a:p>
            <a:fld id="{B9F86D45-28F2-476B-871E-FB9D76CF8542}" type="slidenum">
              <a:rPr lang="es-ES_tradnl" smtClean="0"/>
              <a:pPr/>
              <a:t>5</a:t>
            </a:fld>
            <a:endParaRPr lang="es-ES_tradnl"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50</a:t>
            </a:fld>
            <a:endParaRPr lang="es-ES_tradn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51</a:t>
            </a:fld>
            <a:endParaRPr lang="es-ES_tradn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52</a:t>
            </a:fld>
            <a:endParaRPr lang="es-ES_tradn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53</a:t>
            </a:fld>
            <a:endParaRPr lang="es-ES_tradn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54</a:t>
            </a:fld>
            <a:endParaRPr lang="es-ES_tradn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55</a:t>
            </a:fld>
            <a:endParaRPr lang="es-ES_tradnl"/>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56</a:t>
            </a:fld>
            <a:endParaRPr lang="es-ES_tradnl"/>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57</a:t>
            </a:fld>
            <a:endParaRPr lang="es-ES_tradnl"/>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58</a:t>
            </a:fld>
            <a:endParaRPr lang="es-ES_tradnl"/>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59</a:t>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a:ln/>
        </p:spPr>
      </p:sp>
      <p:sp>
        <p:nvSpPr>
          <p:cNvPr id="51203" name="2 Marcador de notas"/>
          <p:cNvSpPr>
            <a:spLocks noGrp="1"/>
          </p:cNvSpPr>
          <p:nvPr>
            <p:ph type="body" idx="1"/>
          </p:nvPr>
        </p:nvSpPr>
        <p:spPr>
          <a:noFill/>
          <a:ln/>
        </p:spPr>
        <p:txBody>
          <a:bodyPr/>
          <a:lstStyle/>
          <a:p>
            <a:endParaRPr lang="es-US" smtClean="0"/>
          </a:p>
        </p:txBody>
      </p:sp>
      <p:sp>
        <p:nvSpPr>
          <p:cNvPr id="51204" name="3 Marcador de número de diapositiva"/>
          <p:cNvSpPr>
            <a:spLocks noGrp="1"/>
          </p:cNvSpPr>
          <p:nvPr>
            <p:ph type="sldNum" sz="quarter" idx="5"/>
          </p:nvPr>
        </p:nvSpPr>
        <p:spPr>
          <a:noFill/>
        </p:spPr>
        <p:txBody>
          <a:bodyPr/>
          <a:lstStyle/>
          <a:p>
            <a:fld id="{415DD84E-1086-4698-9685-E9AB32BD2EE4}" type="slidenum">
              <a:rPr lang="es-ES_tradnl" smtClean="0"/>
              <a:pPr/>
              <a:t>6</a:t>
            </a:fld>
            <a:endParaRPr lang="es-ES_tradnl"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60</a:t>
            </a:fld>
            <a:endParaRPr lang="es-ES_tradnl"/>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61</a:t>
            </a:fld>
            <a:endParaRPr lang="es-ES_tradnl"/>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62</a:t>
            </a:fld>
            <a:endParaRPr lang="es-ES_tradnl"/>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63</a:t>
            </a:fld>
            <a:endParaRPr lang="es-ES_tradnl"/>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a:ln/>
        </p:spPr>
      </p:sp>
      <p:sp>
        <p:nvSpPr>
          <p:cNvPr id="77827" name="2 Marcador de notas"/>
          <p:cNvSpPr>
            <a:spLocks noGrp="1"/>
          </p:cNvSpPr>
          <p:nvPr>
            <p:ph type="body" idx="1"/>
          </p:nvPr>
        </p:nvSpPr>
        <p:spPr>
          <a:noFill/>
          <a:ln/>
        </p:spPr>
        <p:txBody>
          <a:bodyPr/>
          <a:lstStyle/>
          <a:p>
            <a:endParaRPr lang="es-US" smtClean="0"/>
          </a:p>
        </p:txBody>
      </p:sp>
      <p:sp>
        <p:nvSpPr>
          <p:cNvPr id="77828" name="3 Marcador de número de diapositiva"/>
          <p:cNvSpPr>
            <a:spLocks noGrp="1"/>
          </p:cNvSpPr>
          <p:nvPr>
            <p:ph type="sldNum" sz="quarter" idx="5"/>
          </p:nvPr>
        </p:nvSpPr>
        <p:spPr>
          <a:noFill/>
        </p:spPr>
        <p:txBody>
          <a:bodyPr/>
          <a:lstStyle/>
          <a:p>
            <a:fld id="{1F1AE0D3-7757-4B41-8D41-A1EA6BCC2D6E}" type="slidenum">
              <a:rPr lang="es-ES_tradnl" smtClean="0"/>
              <a:pPr/>
              <a:t>64</a:t>
            </a:fld>
            <a:endParaRPr lang="es-ES_tradnl"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65</a:t>
            </a:fld>
            <a:endParaRPr lang="es-ES_tradnl"/>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66</a:t>
            </a:fld>
            <a:endParaRPr lang="es-ES_tradnl"/>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67</a:t>
            </a:fld>
            <a:endParaRPr lang="es-ES_tradnl"/>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68</a:t>
            </a:fld>
            <a:endParaRPr lang="es-ES_tradnl"/>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69</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a:ln/>
        </p:spPr>
      </p:sp>
      <p:sp>
        <p:nvSpPr>
          <p:cNvPr id="52227" name="2 Marcador de notas"/>
          <p:cNvSpPr>
            <a:spLocks noGrp="1"/>
          </p:cNvSpPr>
          <p:nvPr>
            <p:ph type="body" idx="1"/>
          </p:nvPr>
        </p:nvSpPr>
        <p:spPr>
          <a:noFill/>
          <a:ln/>
        </p:spPr>
        <p:txBody>
          <a:bodyPr/>
          <a:lstStyle/>
          <a:p>
            <a:endParaRPr lang="es-US" smtClean="0"/>
          </a:p>
        </p:txBody>
      </p:sp>
      <p:sp>
        <p:nvSpPr>
          <p:cNvPr id="52228" name="3 Marcador de número de diapositiva"/>
          <p:cNvSpPr>
            <a:spLocks noGrp="1"/>
          </p:cNvSpPr>
          <p:nvPr>
            <p:ph type="sldNum" sz="quarter" idx="5"/>
          </p:nvPr>
        </p:nvSpPr>
        <p:spPr>
          <a:noFill/>
        </p:spPr>
        <p:txBody>
          <a:bodyPr/>
          <a:lstStyle/>
          <a:p>
            <a:fld id="{AD6C8FB4-4213-4EC7-8995-AB9859F35A3D}" type="slidenum">
              <a:rPr lang="es-ES_tradnl" smtClean="0"/>
              <a:pPr/>
              <a:t>7</a:t>
            </a:fld>
            <a:endParaRPr lang="es-ES_tradnl"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70</a:t>
            </a:fld>
            <a:endParaRPr lang="es-ES_tradnl"/>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S"/>
          </a:p>
        </p:txBody>
      </p:sp>
      <p:sp>
        <p:nvSpPr>
          <p:cNvPr id="4" name="3 Marcador de número de diapositiva"/>
          <p:cNvSpPr>
            <a:spLocks noGrp="1"/>
          </p:cNvSpPr>
          <p:nvPr>
            <p:ph type="sldNum" sz="quarter" idx="10"/>
          </p:nvPr>
        </p:nvSpPr>
        <p:spPr/>
        <p:txBody>
          <a:bodyPr/>
          <a:lstStyle/>
          <a:p>
            <a:pPr>
              <a:defRPr/>
            </a:pPr>
            <a:fld id="{67EB38AB-EEDA-4DAC-A7DB-559697F02C55}" type="slidenum">
              <a:rPr lang="es-ES_tradnl" smtClean="0"/>
              <a:pPr>
                <a:defRPr/>
              </a:pPr>
              <a:t>71</a:t>
            </a:fld>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a:ln/>
        </p:spPr>
      </p:sp>
      <p:sp>
        <p:nvSpPr>
          <p:cNvPr id="53251" name="2 Marcador de notas"/>
          <p:cNvSpPr>
            <a:spLocks noGrp="1"/>
          </p:cNvSpPr>
          <p:nvPr>
            <p:ph type="body" idx="1"/>
          </p:nvPr>
        </p:nvSpPr>
        <p:spPr>
          <a:noFill/>
          <a:ln/>
        </p:spPr>
        <p:txBody>
          <a:bodyPr/>
          <a:lstStyle/>
          <a:p>
            <a:endParaRPr lang="es-US" smtClean="0"/>
          </a:p>
        </p:txBody>
      </p:sp>
      <p:sp>
        <p:nvSpPr>
          <p:cNvPr id="53252" name="3 Marcador de número de diapositiva"/>
          <p:cNvSpPr>
            <a:spLocks noGrp="1"/>
          </p:cNvSpPr>
          <p:nvPr>
            <p:ph type="sldNum" sz="quarter" idx="5"/>
          </p:nvPr>
        </p:nvSpPr>
        <p:spPr>
          <a:noFill/>
        </p:spPr>
        <p:txBody>
          <a:bodyPr/>
          <a:lstStyle/>
          <a:p>
            <a:fld id="{C927F5F9-A44A-4B50-899E-A7B42CC07F42}" type="slidenum">
              <a:rPr lang="es-ES_tradnl" smtClean="0"/>
              <a:pPr/>
              <a:t>8</a:t>
            </a:fld>
            <a:endParaRPr lang="es-ES_trad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69D62F9-79D1-4A19-97C2-6200AD5EE5C2}" type="slidenum">
              <a:rPr lang="es-ES" smtClean="0"/>
              <a:pPr/>
              <a:t>9</a:t>
            </a:fld>
            <a:endParaRPr lang="es-E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s-MX" smtClean="0"/>
              <a:t>* Se puede calcular un tamaño mínimo de muestra</a:t>
            </a:r>
          </a:p>
          <a:p>
            <a:r>
              <a:rPr lang="es-MX" smtClean="0"/>
              <a:t>* Se resumen datos a través de tablas o gráficas.</a:t>
            </a:r>
          </a:p>
          <a:p>
            <a:r>
              <a:rPr lang="es-MX" smtClean="0"/>
              <a:t>* Se usan medidas de tendencia central y de dispersión, para resumir datos.</a:t>
            </a:r>
          </a:p>
          <a:p>
            <a:r>
              <a:rPr lang="es-MX" smtClean="0"/>
              <a:t>* En una muestra aleatoria de escolares se obtuvo una prevalencia de amebiasis del 27%; con los métodos de estadística inferencial, sabemos que la prevalencia en la población de donde se extrajo la muestra estaría entre 22 y 34%.</a:t>
            </a:r>
          </a:p>
          <a:p>
            <a:r>
              <a:rPr lang="es-MX" smtClean="0"/>
              <a:t>* Considerando la edad gestacional co0n el peso al nacer, con un modelo de regresión podemos decir que al incrementarse la edad gestacional, se incrementa el peso al nacer. </a:t>
            </a:r>
            <a:endParaRPr lang="es-ES" smtClean="0"/>
          </a:p>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US"/>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defRPr/>
            </a:lvl1pPr>
          </a:lstStyle>
          <a:p>
            <a:r>
              <a:rPr lang="es-ES_tradnl"/>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s-ES_tradnl"/>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defRPr>
                <a:solidFill>
                  <a:srgbClr val="FFFFFF"/>
                </a:solidFill>
              </a:defRPr>
            </a:lvl1pPr>
          </a:lstStyle>
          <a:p>
            <a:pPr>
              <a:defRPr/>
            </a:pPr>
            <a:endParaRPr lang="es-ES_tradnl"/>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s-ES_tradnl"/>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BDB0A1BF-FF5E-4DD6-A749-8EA15B4970AD}" type="slidenum">
              <a:rPr lang="es-ES_tradnl"/>
              <a:pPr>
                <a:defRPr/>
              </a:pPr>
              <a:t>‹Nº›</a:t>
            </a:fld>
            <a:endParaRPr lang="es-ES_tradnl"/>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fecha"/>
          <p:cNvSpPr>
            <a:spLocks noGrp="1"/>
          </p:cNvSpPr>
          <p:nvPr>
            <p:ph type="dt" sz="half" idx="10"/>
          </p:nvPr>
        </p:nvSpPr>
        <p:spPr>
          <a:xfrm>
            <a:off x="1143000" y="6248400"/>
            <a:ext cx="1905000" cy="457200"/>
          </a:xfrm>
          <a:prstGeom prst="rect">
            <a:avLst/>
          </a:prstGeom>
        </p:spPr>
        <p:txBody>
          <a:bodyPr/>
          <a:lstStyle>
            <a:lvl1pPr>
              <a:defRPr/>
            </a:lvl1pPr>
          </a:lstStyle>
          <a:p>
            <a:pPr>
              <a:defRPr/>
            </a:pPr>
            <a:endParaRPr lang="es-ES_tradnl"/>
          </a:p>
        </p:txBody>
      </p:sp>
      <p:sp>
        <p:nvSpPr>
          <p:cNvPr id="5" name="4 Marcador de pie de página"/>
          <p:cNvSpPr>
            <a:spLocks noGrp="1"/>
          </p:cNvSpPr>
          <p:nvPr>
            <p:ph type="ftr" sz="quarter" idx="11"/>
          </p:nvPr>
        </p:nvSpPr>
        <p:spPr>
          <a:xfrm>
            <a:off x="3581400" y="6248400"/>
            <a:ext cx="2895600" cy="457200"/>
          </a:xfrm>
          <a:prstGeom prst="rect">
            <a:avLst/>
          </a:prstGeom>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8BDABBE0-7304-46B8-973D-06B677764E8A}" type="slidenum">
              <a:rPr lang="es-ES_tradnl"/>
              <a:pPr>
                <a:defRPr/>
              </a:pPr>
              <a:t>‹Nº›</a:t>
            </a:fld>
            <a:endParaRPr lang="es-ES_tradnl"/>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92938" y="609600"/>
            <a:ext cx="1949450" cy="5451475"/>
          </a:xfrm>
        </p:spPr>
        <p:txBody>
          <a:bodyPr vert="eaVert"/>
          <a:lstStyle/>
          <a:p>
            <a:r>
              <a:rPr lang="es-ES" smtClean="0"/>
              <a:t>Haga clic para modificar el estilo de título del patrón</a:t>
            </a:r>
            <a:endParaRPr lang="es-US"/>
          </a:p>
        </p:txBody>
      </p:sp>
      <p:sp>
        <p:nvSpPr>
          <p:cNvPr id="3" name="2 Marcador de texto vertical"/>
          <p:cNvSpPr>
            <a:spLocks noGrp="1"/>
          </p:cNvSpPr>
          <p:nvPr>
            <p:ph type="body" orient="vert" idx="1"/>
          </p:nvPr>
        </p:nvSpPr>
        <p:spPr>
          <a:xfrm>
            <a:off x="1143000" y="609600"/>
            <a:ext cx="5697538" cy="5451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fecha"/>
          <p:cNvSpPr>
            <a:spLocks noGrp="1"/>
          </p:cNvSpPr>
          <p:nvPr>
            <p:ph type="dt" sz="half" idx="10"/>
          </p:nvPr>
        </p:nvSpPr>
        <p:spPr>
          <a:xfrm>
            <a:off x="1143000" y="6248400"/>
            <a:ext cx="1905000" cy="457200"/>
          </a:xfrm>
          <a:prstGeom prst="rect">
            <a:avLst/>
          </a:prstGeom>
        </p:spPr>
        <p:txBody>
          <a:bodyPr/>
          <a:lstStyle>
            <a:lvl1pPr>
              <a:defRPr/>
            </a:lvl1pPr>
          </a:lstStyle>
          <a:p>
            <a:pPr>
              <a:defRPr/>
            </a:pPr>
            <a:endParaRPr lang="es-ES_tradnl"/>
          </a:p>
        </p:txBody>
      </p:sp>
      <p:sp>
        <p:nvSpPr>
          <p:cNvPr id="5" name="4 Marcador de pie de página"/>
          <p:cNvSpPr>
            <a:spLocks noGrp="1"/>
          </p:cNvSpPr>
          <p:nvPr>
            <p:ph type="ftr" sz="quarter" idx="11"/>
          </p:nvPr>
        </p:nvSpPr>
        <p:spPr>
          <a:xfrm>
            <a:off x="3581400" y="6248400"/>
            <a:ext cx="2895600" cy="457200"/>
          </a:xfrm>
          <a:prstGeom prst="rect">
            <a:avLst/>
          </a:prstGeom>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AC601291-FDB7-4A13-854E-FD0DC2BD3D6C}" type="slidenum">
              <a:rPr lang="es-ES_tradnl"/>
              <a:pPr>
                <a:defRPr/>
              </a:pPr>
              <a:t>‹Nº›</a:t>
            </a:fld>
            <a:endParaRPr lang="es-ES_tradnl"/>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smtClean="0"/>
              <a:t>Haga clic para modificar el estilo de título del patrón</a:t>
            </a:r>
            <a:endParaRPr lang="es-US"/>
          </a:p>
        </p:txBody>
      </p:sp>
      <p:sp>
        <p:nvSpPr>
          <p:cNvPr id="3" name="2 Marcador de texto"/>
          <p:cNvSpPr>
            <a:spLocks noGrp="1"/>
          </p:cNvSpPr>
          <p:nvPr>
            <p:ph type="body" sz="half" idx="1"/>
          </p:nvPr>
        </p:nvSpPr>
        <p:spPr>
          <a:xfrm>
            <a:off x="1169988" y="1946275"/>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imágenes prediseñadas"/>
          <p:cNvSpPr>
            <a:spLocks noGrp="1"/>
          </p:cNvSpPr>
          <p:nvPr>
            <p:ph type="clipArt" sz="half" idx="2"/>
          </p:nvPr>
        </p:nvSpPr>
        <p:spPr>
          <a:xfrm>
            <a:off x="5132388" y="1946275"/>
            <a:ext cx="3810000" cy="4114800"/>
          </a:xfrm>
        </p:spPr>
        <p:txBody>
          <a:bodyPr/>
          <a:lstStyle/>
          <a:p>
            <a:pPr lvl="0"/>
            <a:endParaRPr lang="es-US" noProof="0" smtClean="0"/>
          </a:p>
        </p:txBody>
      </p:sp>
      <p:sp>
        <p:nvSpPr>
          <p:cNvPr id="5" name="4 Marcador de fecha"/>
          <p:cNvSpPr>
            <a:spLocks noGrp="1"/>
          </p:cNvSpPr>
          <p:nvPr>
            <p:ph type="dt" sz="half" idx="10"/>
          </p:nvPr>
        </p:nvSpPr>
        <p:spPr>
          <a:xfrm>
            <a:off x="1143000" y="6248400"/>
            <a:ext cx="1905000" cy="457200"/>
          </a:xfrm>
          <a:prstGeom prst="rect">
            <a:avLst/>
          </a:prstGeom>
        </p:spPr>
        <p:txBody>
          <a:bodyPr/>
          <a:lstStyle>
            <a:lvl1pPr>
              <a:defRPr/>
            </a:lvl1pPr>
          </a:lstStyle>
          <a:p>
            <a:pPr>
              <a:defRPr/>
            </a:pPr>
            <a:endParaRPr lang="es-ES_tradnl"/>
          </a:p>
        </p:txBody>
      </p:sp>
      <p:sp>
        <p:nvSpPr>
          <p:cNvPr id="6" name="5 Marcador de pie de página"/>
          <p:cNvSpPr>
            <a:spLocks noGrp="1"/>
          </p:cNvSpPr>
          <p:nvPr>
            <p:ph type="ftr" sz="quarter" idx="11"/>
          </p:nvPr>
        </p:nvSpPr>
        <p:spPr>
          <a:xfrm>
            <a:off x="3581400" y="6248400"/>
            <a:ext cx="2895600" cy="457200"/>
          </a:xfrm>
          <a:prstGeom prst="rect">
            <a:avLst/>
          </a:prstGeom>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D5D05D3D-A9F9-4D79-BB4F-77015DAE2A97}" type="slidenum">
              <a:rPr lang="es-ES_tradnl"/>
              <a:pPr>
                <a:defRPr/>
              </a:pPr>
              <a:t>‹Nº›</a:t>
            </a:fld>
            <a:endParaRPr lang="es-ES_tradnl"/>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smtClean="0"/>
              <a:t>Haga clic para modificar el estilo de título del patrón</a:t>
            </a:r>
            <a:endParaRPr lang="es-US"/>
          </a:p>
        </p:txBody>
      </p:sp>
      <p:sp>
        <p:nvSpPr>
          <p:cNvPr id="3" name="2 Marcador de imágenes prediseñadas"/>
          <p:cNvSpPr>
            <a:spLocks noGrp="1"/>
          </p:cNvSpPr>
          <p:nvPr>
            <p:ph type="clipArt" sz="half" idx="1"/>
          </p:nvPr>
        </p:nvSpPr>
        <p:spPr>
          <a:xfrm>
            <a:off x="1169988" y="1946275"/>
            <a:ext cx="3810000" cy="4114800"/>
          </a:xfrm>
        </p:spPr>
        <p:txBody>
          <a:bodyPr/>
          <a:lstStyle/>
          <a:p>
            <a:pPr lvl="0"/>
            <a:endParaRPr lang="es-US" noProof="0" smtClean="0"/>
          </a:p>
        </p:txBody>
      </p:sp>
      <p:sp>
        <p:nvSpPr>
          <p:cNvPr id="4" name="3 Marcador de texto"/>
          <p:cNvSpPr>
            <a:spLocks noGrp="1"/>
          </p:cNvSpPr>
          <p:nvPr>
            <p:ph type="body" sz="half" idx="2"/>
          </p:nvPr>
        </p:nvSpPr>
        <p:spPr>
          <a:xfrm>
            <a:off x="5132388" y="1946275"/>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4 Marcador de fecha"/>
          <p:cNvSpPr>
            <a:spLocks noGrp="1"/>
          </p:cNvSpPr>
          <p:nvPr>
            <p:ph type="dt" sz="half" idx="10"/>
          </p:nvPr>
        </p:nvSpPr>
        <p:spPr>
          <a:xfrm>
            <a:off x="1143000" y="6248400"/>
            <a:ext cx="1905000" cy="457200"/>
          </a:xfrm>
          <a:prstGeom prst="rect">
            <a:avLst/>
          </a:prstGeom>
        </p:spPr>
        <p:txBody>
          <a:bodyPr/>
          <a:lstStyle>
            <a:lvl1pPr>
              <a:defRPr/>
            </a:lvl1pPr>
          </a:lstStyle>
          <a:p>
            <a:pPr>
              <a:defRPr/>
            </a:pPr>
            <a:endParaRPr lang="es-ES_tradnl"/>
          </a:p>
        </p:txBody>
      </p:sp>
      <p:sp>
        <p:nvSpPr>
          <p:cNvPr id="6" name="5 Marcador de pie de página"/>
          <p:cNvSpPr>
            <a:spLocks noGrp="1"/>
          </p:cNvSpPr>
          <p:nvPr>
            <p:ph type="ftr" sz="quarter" idx="11"/>
          </p:nvPr>
        </p:nvSpPr>
        <p:spPr>
          <a:xfrm>
            <a:off x="3581400" y="6248400"/>
            <a:ext cx="2895600" cy="457200"/>
          </a:xfrm>
          <a:prstGeom prst="rect">
            <a:avLst/>
          </a:prstGeom>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E0527AF8-87A4-48DA-9001-F65B68D83266}" type="slidenum">
              <a:rPr lang="es-ES_tradnl"/>
              <a:pPr>
                <a:defRPr/>
              </a:pPr>
              <a:t>‹Nº›</a:t>
            </a:fld>
            <a:endParaRPr lang="es-ES_tradnl"/>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smtClean="0"/>
              <a:t>Haga clic para modificar el estilo de título del patrón</a:t>
            </a:r>
            <a:endParaRPr lang="es-US"/>
          </a:p>
        </p:txBody>
      </p:sp>
      <p:sp>
        <p:nvSpPr>
          <p:cNvPr id="3" name="2 Marcador de texto"/>
          <p:cNvSpPr>
            <a:spLocks noGrp="1"/>
          </p:cNvSpPr>
          <p:nvPr>
            <p:ph type="body" sz="half" idx="1"/>
          </p:nvPr>
        </p:nvSpPr>
        <p:spPr>
          <a:xfrm>
            <a:off x="1169988" y="1946275"/>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contenido"/>
          <p:cNvSpPr>
            <a:spLocks noGrp="1"/>
          </p:cNvSpPr>
          <p:nvPr>
            <p:ph sz="quarter" idx="2"/>
          </p:nvPr>
        </p:nvSpPr>
        <p:spPr>
          <a:xfrm>
            <a:off x="5132388" y="1946275"/>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4 Marcador de contenido"/>
          <p:cNvSpPr>
            <a:spLocks noGrp="1"/>
          </p:cNvSpPr>
          <p:nvPr>
            <p:ph sz="quarter" idx="3"/>
          </p:nvPr>
        </p:nvSpPr>
        <p:spPr>
          <a:xfrm>
            <a:off x="5132388" y="4079875"/>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6" name="5 Marcador de fecha"/>
          <p:cNvSpPr>
            <a:spLocks noGrp="1"/>
          </p:cNvSpPr>
          <p:nvPr>
            <p:ph type="dt" sz="half" idx="10"/>
          </p:nvPr>
        </p:nvSpPr>
        <p:spPr>
          <a:xfrm>
            <a:off x="1143000" y="6248400"/>
            <a:ext cx="1905000" cy="457200"/>
          </a:xfrm>
          <a:prstGeom prst="rect">
            <a:avLst/>
          </a:prstGeom>
        </p:spPr>
        <p:txBody>
          <a:bodyPr/>
          <a:lstStyle>
            <a:lvl1pPr>
              <a:defRPr/>
            </a:lvl1pPr>
          </a:lstStyle>
          <a:p>
            <a:pPr>
              <a:defRPr/>
            </a:pPr>
            <a:endParaRPr lang="es-ES_tradnl"/>
          </a:p>
        </p:txBody>
      </p:sp>
      <p:sp>
        <p:nvSpPr>
          <p:cNvPr id="7" name="6 Marcador de pie de página"/>
          <p:cNvSpPr>
            <a:spLocks noGrp="1"/>
          </p:cNvSpPr>
          <p:nvPr>
            <p:ph type="ftr" sz="quarter" idx="11"/>
          </p:nvPr>
        </p:nvSpPr>
        <p:spPr>
          <a:xfrm>
            <a:off x="3581400" y="6248400"/>
            <a:ext cx="2895600" cy="457200"/>
          </a:xfrm>
          <a:prstGeom prst="rect">
            <a:avLst/>
          </a:prstGeom>
        </p:spPr>
        <p:txBody>
          <a:bodyPr/>
          <a:lstStyle>
            <a:lvl1pPr>
              <a:defRPr/>
            </a:lvl1pPr>
          </a:lstStyle>
          <a:p>
            <a:pPr>
              <a:defRPr/>
            </a:pPr>
            <a:endParaRPr lang="es-ES_tradnl"/>
          </a:p>
        </p:txBody>
      </p:sp>
      <p:sp>
        <p:nvSpPr>
          <p:cNvPr id="8" name="7 Marcador de número de diapositiva"/>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CD55BA19-4A79-4527-86DC-001A527C30D9}" type="slidenum">
              <a:rPr lang="es-ES_tradnl"/>
              <a:pPr>
                <a:defRPr/>
              </a:pPr>
              <a:t>‹Nº›</a:t>
            </a:fld>
            <a:endParaRPr lang="es-ES_tradnl"/>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smtClean="0"/>
              <a:t>Haga clic para modificar el estilo de título del patrón</a:t>
            </a:r>
            <a:endParaRPr lang="es-US"/>
          </a:p>
        </p:txBody>
      </p:sp>
      <p:sp>
        <p:nvSpPr>
          <p:cNvPr id="3" name="2 Marcador de texto"/>
          <p:cNvSpPr>
            <a:spLocks noGrp="1"/>
          </p:cNvSpPr>
          <p:nvPr>
            <p:ph type="body" sz="half" idx="1"/>
          </p:nvPr>
        </p:nvSpPr>
        <p:spPr>
          <a:xfrm>
            <a:off x="1169988" y="1946275"/>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contenido"/>
          <p:cNvSpPr>
            <a:spLocks noGrp="1"/>
          </p:cNvSpPr>
          <p:nvPr>
            <p:ph sz="half" idx="2"/>
          </p:nvPr>
        </p:nvSpPr>
        <p:spPr>
          <a:xfrm>
            <a:off x="5132388" y="1946275"/>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4 Marcador de fecha"/>
          <p:cNvSpPr>
            <a:spLocks noGrp="1"/>
          </p:cNvSpPr>
          <p:nvPr>
            <p:ph type="dt" sz="half" idx="10"/>
          </p:nvPr>
        </p:nvSpPr>
        <p:spPr>
          <a:xfrm>
            <a:off x="1143000" y="6248400"/>
            <a:ext cx="1905000" cy="457200"/>
          </a:xfrm>
          <a:prstGeom prst="rect">
            <a:avLst/>
          </a:prstGeom>
        </p:spPr>
        <p:txBody>
          <a:bodyPr/>
          <a:lstStyle>
            <a:lvl1pPr>
              <a:defRPr/>
            </a:lvl1pPr>
          </a:lstStyle>
          <a:p>
            <a:pPr>
              <a:defRPr/>
            </a:pPr>
            <a:endParaRPr lang="es-ES_tradnl"/>
          </a:p>
        </p:txBody>
      </p:sp>
      <p:sp>
        <p:nvSpPr>
          <p:cNvPr id="6" name="5 Marcador de pie de página"/>
          <p:cNvSpPr>
            <a:spLocks noGrp="1"/>
          </p:cNvSpPr>
          <p:nvPr>
            <p:ph type="ftr" sz="quarter" idx="11"/>
          </p:nvPr>
        </p:nvSpPr>
        <p:spPr>
          <a:xfrm>
            <a:off x="3581400" y="6248400"/>
            <a:ext cx="2895600" cy="457200"/>
          </a:xfrm>
          <a:prstGeom prst="rect">
            <a:avLst/>
          </a:prstGeom>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15FB9836-9A97-4569-9AE0-DE136B8770A4}" type="slidenum">
              <a:rPr lang="es-ES_tradnl"/>
              <a:pPr>
                <a:defRPr/>
              </a:pPr>
              <a:t>‹Nº›</a:t>
            </a:fld>
            <a:endParaRPr lang="es-ES_tradnl"/>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85786" y="-24"/>
            <a:ext cx="8129614" cy="1143000"/>
          </a:xfrm>
        </p:spPr>
        <p:txBody>
          <a:bodyPr/>
          <a:lstStyle/>
          <a:p>
            <a:r>
              <a:rPr lang="es-ES" dirty="0" smtClean="0"/>
              <a:t>Haga clic para modificar el estilo de título del patrón</a:t>
            </a:r>
            <a:endParaRPr lang="es-US" dirty="0"/>
          </a:p>
        </p:txBody>
      </p:sp>
      <p:sp>
        <p:nvSpPr>
          <p:cNvPr id="3" name="2 Marcador de contenido"/>
          <p:cNvSpPr>
            <a:spLocks noGrp="1"/>
          </p:cNvSpPr>
          <p:nvPr>
            <p:ph idx="1"/>
          </p:nvPr>
        </p:nvSpPr>
        <p:spPr>
          <a:xfrm>
            <a:off x="642910" y="1214422"/>
            <a:ext cx="8299478" cy="535785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1143000" y="6248400"/>
            <a:ext cx="1905000" cy="457200"/>
          </a:xfrm>
          <a:prstGeom prst="rect">
            <a:avLst/>
          </a:prstGeom>
        </p:spPr>
        <p:txBody>
          <a:bodyPr/>
          <a:lstStyle>
            <a:lvl1pPr>
              <a:defRPr/>
            </a:lvl1pPr>
          </a:lstStyle>
          <a:p>
            <a:pPr>
              <a:defRPr/>
            </a:pPr>
            <a:endParaRPr lang="es-ES_tradnl"/>
          </a:p>
        </p:txBody>
      </p:sp>
      <p:sp>
        <p:nvSpPr>
          <p:cNvPr id="5" name="4 Marcador de pie de página"/>
          <p:cNvSpPr>
            <a:spLocks noGrp="1"/>
          </p:cNvSpPr>
          <p:nvPr>
            <p:ph type="ftr" sz="quarter" idx="11"/>
          </p:nvPr>
        </p:nvSpPr>
        <p:spPr>
          <a:xfrm>
            <a:off x="3581400" y="6248400"/>
            <a:ext cx="2895600" cy="457200"/>
          </a:xfrm>
          <a:prstGeom prst="rect">
            <a:avLst/>
          </a:prstGeom>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0C3B3090-BBF6-45F5-8106-AF011BBD5471}" type="slidenum">
              <a:rPr lang="es-ES_tradnl"/>
              <a:pPr>
                <a:defRPr/>
              </a:pPr>
              <a:t>‹Nº›</a:t>
            </a:fld>
            <a:endParaRPr lang="es-ES_tradnl"/>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contenido"/>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contenido"/>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4 Marcador de fecha"/>
          <p:cNvSpPr>
            <a:spLocks noGrp="1"/>
          </p:cNvSpPr>
          <p:nvPr>
            <p:ph type="dt" sz="half" idx="10"/>
          </p:nvPr>
        </p:nvSpPr>
        <p:spPr>
          <a:xfrm>
            <a:off x="1143000" y="6248400"/>
            <a:ext cx="1905000" cy="457200"/>
          </a:xfrm>
          <a:prstGeom prst="rect">
            <a:avLst/>
          </a:prstGeom>
        </p:spPr>
        <p:txBody>
          <a:bodyPr/>
          <a:lstStyle>
            <a:lvl1pPr>
              <a:defRPr/>
            </a:lvl1pPr>
          </a:lstStyle>
          <a:p>
            <a:pPr>
              <a:defRPr/>
            </a:pPr>
            <a:endParaRPr lang="es-ES_tradnl"/>
          </a:p>
        </p:txBody>
      </p:sp>
      <p:sp>
        <p:nvSpPr>
          <p:cNvPr id="6" name="5 Marcador de pie de página"/>
          <p:cNvSpPr>
            <a:spLocks noGrp="1"/>
          </p:cNvSpPr>
          <p:nvPr>
            <p:ph type="ftr" sz="quarter" idx="11"/>
          </p:nvPr>
        </p:nvSpPr>
        <p:spPr>
          <a:xfrm>
            <a:off x="3581400" y="6248400"/>
            <a:ext cx="2895600" cy="457200"/>
          </a:xfrm>
          <a:prstGeom prst="rect">
            <a:avLst/>
          </a:prstGeom>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F7748C1E-3381-431D-BBFD-3AF88F2DA4C1}" type="slidenum">
              <a:rPr lang="es-ES_tradnl"/>
              <a:pPr>
                <a:defRPr/>
              </a:pPr>
              <a:t>‹Nº›</a:t>
            </a:fld>
            <a:endParaRPr lang="es-ES_tradnl"/>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7" name="6 Marcador de fecha"/>
          <p:cNvSpPr>
            <a:spLocks noGrp="1"/>
          </p:cNvSpPr>
          <p:nvPr>
            <p:ph type="dt" sz="half" idx="10"/>
          </p:nvPr>
        </p:nvSpPr>
        <p:spPr>
          <a:xfrm>
            <a:off x="1143000" y="6248400"/>
            <a:ext cx="1905000" cy="457200"/>
          </a:xfrm>
          <a:prstGeom prst="rect">
            <a:avLst/>
          </a:prstGeom>
        </p:spPr>
        <p:txBody>
          <a:bodyPr/>
          <a:lstStyle>
            <a:lvl1pPr>
              <a:defRPr/>
            </a:lvl1pPr>
          </a:lstStyle>
          <a:p>
            <a:pPr>
              <a:defRPr/>
            </a:pPr>
            <a:endParaRPr lang="es-ES_tradnl"/>
          </a:p>
        </p:txBody>
      </p:sp>
      <p:sp>
        <p:nvSpPr>
          <p:cNvPr id="8" name="7 Marcador de pie de página"/>
          <p:cNvSpPr>
            <a:spLocks noGrp="1"/>
          </p:cNvSpPr>
          <p:nvPr>
            <p:ph type="ftr" sz="quarter" idx="11"/>
          </p:nvPr>
        </p:nvSpPr>
        <p:spPr>
          <a:xfrm>
            <a:off x="3581400" y="6248400"/>
            <a:ext cx="2895600" cy="457200"/>
          </a:xfrm>
          <a:prstGeom prst="rect">
            <a:avLst/>
          </a:prstGeom>
        </p:spPr>
        <p:txBody>
          <a:bodyPr/>
          <a:lstStyle>
            <a:lvl1pPr>
              <a:defRPr/>
            </a:lvl1pPr>
          </a:lstStyle>
          <a:p>
            <a:pPr>
              <a:defRPr/>
            </a:pPr>
            <a:endParaRPr lang="es-ES_tradnl"/>
          </a:p>
        </p:txBody>
      </p:sp>
      <p:sp>
        <p:nvSpPr>
          <p:cNvPr id="9" name="8 Marcador de número de diapositiva"/>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99DBEDE1-E637-457C-9A21-C9D704607CBF}" type="slidenum">
              <a:rPr lang="es-ES_tradnl"/>
              <a:pPr>
                <a:defRPr/>
              </a:pPr>
              <a:t>‹Nº›</a:t>
            </a:fld>
            <a:endParaRPr lang="es-ES_tradnl"/>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fecha"/>
          <p:cNvSpPr>
            <a:spLocks noGrp="1"/>
          </p:cNvSpPr>
          <p:nvPr>
            <p:ph type="dt" sz="half" idx="10"/>
          </p:nvPr>
        </p:nvSpPr>
        <p:spPr>
          <a:xfrm>
            <a:off x="1143000" y="6248400"/>
            <a:ext cx="1905000" cy="457200"/>
          </a:xfrm>
          <a:prstGeom prst="rect">
            <a:avLst/>
          </a:prstGeom>
        </p:spPr>
        <p:txBody>
          <a:bodyPr/>
          <a:lstStyle>
            <a:lvl1pPr>
              <a:defRPr/>
            </a:lvl1pPr>
          </a:lstStyle>
          <a:p>
            <a:pPr>
              <a:defRPr/>
            </a:pPr>
            <a:endParaRPr lang="es-ES_tradnl"/>
          </a:p>
        </p:txBody>
      </p:sp>
      <p:sp>
        <p:nvSpPr>
          <p:cNvPr id="4" name="3 Marcador de pie de página"/>
          <p:cNvSpPr>
            <a:spLocks noGrp="1"/>
          </p:cNvSpPr>
          <p:nvPr>
            <p:ph type="ftr" sz="quarter" idx="11"/>
          </p:nvPr>
        </p:nvSpPr>
        <p:spPr>
          <a:xfrm>
            <a:off x="3581400" y="6248400"/>
            <a:ext cx="2895600" cy="457200"/>
          </a:xfrm>
          <a:prstGeom prst="rect">
            <a:avLst/>
          </a:prstGeom>
        </p:spPr>
        <p:txBody>
          <a:bodyPr/>
          <a:lstStyle>
            <a:lvl1pPr>
              <a:defRPr/>
            </a:lvl1pPr>
          </a:lstStyle>
          <a:p>
            <a:pPr>
              <a:defRPr/>
            </a:pPr>
            <a:endParaRPr lang="es-ES_tradnl"/>
          </a:p>
        </p:txBody>
      </p:sp>
      <p:sp>
        <p:nvSpPr>
          <p:cNvPr id="5" name="4 Marcador de número de diapositiva"/>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CB14DC64-918E-4838-B897-E179DE57A48A}" type="slidenum">
              <a:rPr lang="es-ES_tradnl"/>
              <a:pPr>
                <a:defRPr/>
              </a:pPr>
              <a:t>‹Nº›</a:t>
            </a:fld>
            <a:endParaRPr lang="es-ES_tradnl"/>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1143000" y="6248400"/>
            <a:ext cx="1905000" cy="457200"/>
          </a:xfrm>
          <a:prstGeom prst="rect">
            <a:avLst/>
          </a:prstGeom>
        </p:spPr>
        <p:txBody>
          <a:bodyPr/>
          <a:lstStyle>
            <a:lvl1pPr>
              <a:defRPr/>
            </a:lvl1pPr>
          </a:lstStyle>
          <a:p>
            <a:pPr>
              <a:defRPr/>
            </a:pPr>
            <a:endParaRPr lang="es-ES_tradnl"/>
          </a:p>
        </p:txBody>
      </p:sp>
      <p:sp>
        <p:nvSpPr>
          <p:cNvPr id="3" name="2 Marcador de pie de página"/>
          <p:cNvSpPr>
            <a:spLocks noGrp="1"/>
          </p:cNvSpPr>
          <p:nvPr>
            <p:ph type="ftr" sz="quarter" idx="11"/>
          </p:nvPr>
        </p:nvSpPr>
        <p:spPr>
          <a:xfrm>
            <a:off x="3581400" y="6248400"/>
            <a:ext cx="2895600" cy="457200"/>
          </a:xfrm>
          <a:prstGeom prst="rect">
            <a:avLst/>
          </a:prstGeom>
        </p:spPr>
        <p:txBody>
          <a:bodyPr/>
          <a:lstStyle>
            <a:lvl1pPr>
              <a:defRPr/>
            </a:lvl1pPr>
          </a:lstStyle>
          <a:p>
            <a:pPr>
              <a:defRPr/>
            </a:pPr>
            <a:endParaRPr lang="es-ES_tradnl"/>
          </a:p>
        </p:txBody>
      </p:sp>
      <p:sp>
        <p:nvSpPr>
          <p:cNvPr id="4" name="3 Marcador de número de diapositiva"/>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9F726760-A09F-428A-89FA-ADB6249FD25E}" type="slidenum">
              <a:rPr lang="es-ES_tradnl"/>
              <a:pPr>
                <a:defRPr/>
              </a:pPr>
              <a:t>‹Nº›</a:t>
            </a:fld>
            <a:endParaRPr lang="es-ES_tradnl"/>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1143000" y="6248400"/>
            <a:ext cx="1905000" cy="457200"/>
          </a:xfrm>
          <a:prstGeom prst="rect">
            <a:avLst/>
          </a:prstGeom>
        </p:spPr>
        <p:txBody>
          <a:bodyPr/>
          <a:lstStyle>
            <a:lvl1pPr>
              <a:defRPr/>
            </a:lvl1pPr>
          </a:lstStyle>
          <a:p>
            <a:pPr>
              <a:defRPr/>
            </a:pPr>
            <a:endParaRPr lang="es-ES_tradnl"/>
          </a:p>
        </p:txBody>
      </p:sp>
      <p:sp>
        <p:nvSpPr>
          <p:cNvPr id="6" name="5 Marcador de pie de página"/>
          <p:cNvSpPr>
            <a:spLocks noGrp="1"/>
          </p:cNvSpPr>
          <p:nvPr>
            <p:ph type="ftr" sz="quarter" idx="11"/>
          </p:nvPr>
        </p:nvSpPr>
        <p:spPr>
          <a:xfrm>
            <a:off x="3581400" y="6248400"/>
            <a:ext cx="2895600" cy="457200"/>
          </a:xfrm>
          <a:prstGeom prst="rect">
            <a:avLst/>
          </a:prstGeom>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3823DD02-8D48-4600-972A-BBE56B5E2599}" type="slidenum">
              <a:rPr lang="es-ES_tradnl"/>
              <a:pPr>
                <a:defRPr/>
              </a:pPr>
              <a:t>‹Nº›</a:t>
            </a:fld>
            <a:endParaRPr lang="es-ES_tradnl"/>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1143000" y="6248400"/>
            <a:ext cx="1905000" cy="457200"/>
          </a:xfrm>
          <a:prstGeom prst="rect">
            <a:avLst/>
          </a:prstGeom>
        </p:spPr>
        <p:txBody>
          <a:bodyPr/>
          <a:lstStyle>
            <a:lvl1pPr>
              <a:defRPr/>
            </a:lvl1pPr>
          </a:lstStyle>
          <a:p>
            <a:pPr>
              <a:defRPr/>
            </a:pPr>
            <a:endParaRPr lang="es-ES_tradnl"/>
          </a:p>
        </p:txBody>
      </p:sp>
      <p:sp>
        <p:nvSpPr>
          <p:cNvPr id="6" name="5 Marcador de pie de página"/>
          <p:cNvSpPr>
            <a:spLocks noGrp="1"/>
          </p:cNvSpPr>
          <p:nvPr>
            <p:ph type="ftr" sz="quarter" idx="11"/>
          </p:nvPr>
        </p:nvSpPr>
        <p:spPr>
          <a:xfrm>
            <a:off x="3581400" y="6248400"/>
            <a:ext cx="2895600" cy="457200"/>
          </a:xfrm>
          <a:prstGeom prst="rect">
            <a:avLst/>
          </a:prstGeom>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CD280C2F-918C-4CB3-816E-D96B1AC627C8}" type="slidenum">
              <a:rPr lang="es-ES_tradnl"/>
              <a:pPr>
                <a:defRPr/>
              </a:pPr>
              <a:t>‹Nº›</a:t>
            </a:fld>
            <a:endParaRPr lang="es-ES_tradnl"/>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US"/>
            </a:p>
          </p:txBody>
        </p:sp>
        <p:grpSp>
          <p:nvGrpSpPr>
            <p:cNvPr id="1030" name="Group 4"/>
            <p:cNvGrpSpPr>
              <a:grpSpLocks/>
            </p:cNvGrpSpPr>
            <p:nvPr/>
          </p:nvGrpSpPr>
          <p:grpSpPr bwMode="auto">
            <a:xfrm>
              <a:off x="48" y="102"/>
              <a:ext cx="96" cy="4128"/>
              <a:chOff x="48" y="102"/>
              <a:chExt cx="96" cy="4128"/>
            </a:xfrm>
          </p:grpSpPr>
          <p:sp>
            <p:nvSpPr>
              <p:cNvPr id="2053"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4"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5"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6"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7"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8"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59"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0"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1"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2"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3"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4"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5"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6"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7"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8"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69"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0"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1"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2"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3"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4"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5"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6"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7"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8"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79"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80"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sp>
            <p:nvSpPr>
              <p:cNvPr id="2081"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US"/>
              </a:p>
            </p:txBody>
          </p:sp>
        </p:grpSp>
      </p:grpSp>
      <p:sp>
        <p:nvSpPr>
          <p:cNvPr id="1027" name="Rectangle 34"/>
          <p:cNvSpPr>
            <a:spLocks noGrp="1" noChangeArrowheads="1"/>
          </p:cNvSpPr>
          <p:nvPr>
            <p:ph type="title"/>
          </p:nvPr>
        </p:nvSpPr>
        <p:spPr bwMode="auto">
          <a:xfrm>
            <a:off x="714375" y="71438"/>
            <a:ext cx="8201025"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s-ES_tradnl" smtClean="0"/>
              <a:t>Click to edit Master title style</a:t>
            </a:r>
          </a:p>
        </p:txBody>
      </p:sp>
      <p:sp>
        <p:nvSpPr>
          <p:cNvPr id="2087" name="Rectangle 39"/>
          <p:cNvSpPr>
            <a:spLocks noGrp="1" noChangeArrowheads="1"/>
          </p:cNvSpPr>
          <p:nvPr>
            <p:ph type="body" idx="1"/>
          </p:nvPr>
        </p:nvSpPr>
        <p:spPr bwMode="auto">
          <a:xfrm>
            <a:off x="642938" y="1428750"/>
            <a:ext cx="8299450" cy="5214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Master</a:t>
            </a:r>
            <a:r>
              <a:rPr lang="es-ES_tradnl" dirty="0" smtClean="0"/>
              <a:t>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Tree>
  </p:cSld>
  <p:clrMap bg1="dk2" tx1="lt1" bg2="dk1" tx2="lt2" accent1="accent1" accent2="accent2" accent3="accent3" accent4="accent4" accent5="accent5" accent6="accent6" hlink="hlink" folHlink="folHlink"/>
  <p:sldLayoutIdLst>
    <p:sldLayoutId id="2147483709" r:id="rId1"/>
    <p:sldLayoutId id="2147483708"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transition spd="med"/>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pitchFamily="34" charset="0"/>
        </a:defRPr>
      </a:lvl2pPr>
      <a:lvl3pPr algn="ctr" rtl="0" eaLnBrk="0" fontAlgn="base" hangingPunct="0">
        <a:spcBef>
          <a:spcPct val="0"/>
        </a:spcBef>
        <a:spcAft>
          <a:spcPct val="0"/>
        </a:spcAft>
        <a:defRPr sz="4400">
          <a:solidFill>
            <a:srgbClr val="FFFF00"/>
          </a:solidFill>
          <a:latin typeface="Arial" pitchFamily="34" charset="0"/>
        </a:defRPr>
      </a:lvl3pPr>
      <a:lvl4pPr algn="ctr" rtl="0" eaLnBrk="0" fontAlgn="base" hangingPunct="0">
        <a:spcBef>
          <a:spcPct val="0"/>
        </a:spcBef>
        <a:spcAft>
          <a:spcPct val="0"/>
        </a:spcAft>
        <a:defRPr sz="4400">
          <a:solidFill>
            <a:srgbClr val="FFFF00"/>
          </a:solidFill>
          <a:latin typeface="Arial" pitchFamily="34" charset="0"/>
        </a:defRPr>
      </a:lvl4pPr>
      <a:lvl5pPr algn="ctr" rtl="0" eaLnBrk="0" fontAlgn="base" hangingPunct="0">
        <a:spcBef>
          <a:spcPct val="0"/>
        </a:spcBef>
        <a:spcAft>
          <a:spcPct val="0"/>
        </a:spcAft>
        <a:defRPr sz="4400">
          <a:solidFill>
            <a:srgbClr val="FFFF00"/>
          </a:solidFill>
          <a:latin typeface="Arial" pitchFamily="34" charset="0"/>
        </a:defRPr>
      </a:lvl5pPr>
      <a:lvl6pPr marL="457200" algn="ctr" rtl="0" fontAlgn="base">
        <a:spcBef>
          <a:spcPct val="0"/>
        </a:spcBef>
        <a:spcAft>
          <a:spcPct val="0"/>
        </a:spcAft>
        <a:defRPr sz="4400">
          <a:solidFill>
            <a:srgbClr val="FFFF00"/>
          </a:solidFill>
          <a:latin typeface="Arial" pitchFamily="34" charset="0"/>
        </a:defRPr>
      </a:lvl6pPr>
      <a:lvl7pPr marL="914400" algn="ctr" rtl="0" fontAlgn="base">
        <a:spcBef>
          <a:spcPct val="0"/>
        </a:spcBef>
        <a:spcAft>
          <a:spcPct val="0"/>
        </a:spcAft>
        <a:defRPr sz="4400">
          <a:solidFill>
            <a:srgbClr val="FFFF00"/>
          </a:solidFill>
          <a:latin typeface="Arial" pitchFamily="34" charset="0"/>
        </a:defRPr>
      </a:lvl7pPr>
      <a:lvl8pPr marL="1371600" algn="ctr" rtl="0" fontAlgn="base">
        <a:spcBef>
          <a:spcPct val="0"/>
        </a:spcBef>
        <a:spcAft>
          <a:spcPct val="0"/>
        </a:spcAft>
        <a:defRPr sz="4400">
          <a:solidFill>
            <a:srgbClr val="FFFF00"/>
          </a:solidFill>
          <a:latin typeface="Arial" pitchFamily="34" charset="0"/>
        </a:defRPr>
      </a:lvl8pPr>
      <a:lvl9pPr marL="1828800" algn="ctr" rtl="0" fontAlgn="base">
        <a:spcBef>
          <a:spcPct val="0"/>
        </a:spcBef>
        <a:spcAft>
          <a:spcPct val="0"/>
        </a:spcAft>
        <a:defRPr sz="4400">
          <a:solidFill>
            <a:srgbClr val="FFFF00"/>
          </a:solidFill>
          <a:latin typeface="Arial" pitchFamily="34" charset="0"/>
        </a:defRPr>
      </a:lvl9pPr>
    </p:titleStyle>
    <p:bodyStyle>
      <a:lvl1pPr marL="342900" indent="-342900" algn="l" rtl="0" eaLnBrk="0" fontAlgn="base" hangingPunct="0">
        <a:spcBef>
          <a:spcPct val="20000"/>
        </a:spcBef>
        <a:spcAft>
          <a:spcPct val="0"/>
        </a:spcAft>
        <a:buClr>
          <a:srgbClr val="FF0000"/>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SzPct val="60000"/>
        <a:buFont typeface="Wingdings" pitchFamily="2" charset="2"/>
        <a:buChar char="u"/>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barcillo@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dspace.espol.edu.ec/browse?type=author&amp;value=Marcillo%20Morla,%20Fabricio"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9.png"/><Relationship Id="rId4" Type="http://schemas.openxmlformats.org/officeDocument/2006/relationships/oleObject" Target="../embeddings/oleObject8.bin"/></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428604"/>
            <a:ext cx="7772400" cy="1676400"/>
          </a:xfrm>
        </p:spPr>
        <p:txBody>
          <a:bodyPr/>
          <a:lstStyle/>
          <a:p>
            <a:pPr eaLnBrk="1" hangingPunct="1"/>
            <a:r>
              <a:rPr lang="es-ES_tradnl" dirty="0" smtClean="0"/>
              <a:t>Curso Práctico de Bioestadística Con Herramientas De Excel</a:t>
            </a:r>
          </a:p>
        </p:txBody>
      </p:sp>
      <p:sp>
        <p:nvSpPr>
          <p:cNvPr id="28675" name="Rectangle 3"/>
          <p:cNvSpPr>
            <a:spLocks noGrp="1" noChangeArrowheads="1"/>
          </p:cNvSpPr>
          <p:nvPr>
            <p:ph type="subTitle" idx="1"/>
          </p:nvPr>
        </p:nvSpPr>
        <p:spPr>
          <a:xfrm>
            <a:off x="1828800" y="3886200"/>
            <a:ext cx="6400800" cy="838200"/>
          </a:xfrm>
        </p:spPr>
        <p:txBody>
          <a:bodyPr/>
          <a:lstStyle/>
          <a:p>
            <a:pPr algn="l" eaLnBrk="1" hangingPunct="1">
              <a:defRPr/>
            </a:pPr>
            <a:r>
              <a:rPr lang="es-ES_tradnl" dirty="0" smtClean="0"/>
              <a:t>Fabrizio Marcillo </a:t>
            </a:r>
            <a:r>
              <a:rPr lang="es-ES_tradnl" dirty="0" err="1" smtClean="0"/>
              <a:t>Morla</a:t>
            </a:r>
            <a:r>
              <a:rPr lang="es-ES_tradnl" dirty="0" smtClean="0"/>
              <a:t> </a:t>
            </a:r>
            <a:r>
              <a:rPr lang="es-ES_tradnl" dirty="0" err="1" smtClean="0"/>
              <a:t>MBA</a:t>
            </a:r>
            <a:endParaRPr lang="es-ES_tradnl" dirty="0" smtClean="0"/>
          </a:p>
        </p:txBody>
      </p:sp>
      <p:pic>
        <p:nvPicPr>
          <p:cNvPr id="3076" name="Picture 9" descr="Logofimcm"/>
          <p:cNvPicPr>
            <a:picLocks noChangeAspect="1" noChangeArrowheads="1"/>
          </p:cNvPicPr>
          <p:nvPr/>
        </p:nvPicPr>
        <p:blipFill>
          <a:blip r:embed="rId3"/>
          <a:srcRect/>
          <a:stretch>
            <a:fillRect/>
          </a:stretch>
        </p:blipFill>
        <p:spPr bwMode="auto">
          <a:xfrm>
            <a:off x="7162800" y="2286000"/>
            <a:ext cx="1676400" cy="1673225"/>
          </a:xfrm>
          <a:prstGeom prst="rect">
            <a:avLst/>
          </a:prstGeom>
          <a:noFill/>
          <a:ln w="9525">
            <a:noFill/>
            <a:miter lim="800000"/>
            <a:headEnd/>
            <a:tailEnd/>
          </a:ln>
        </p:spPr>
      </p:pic>
      <p:sp>
        <p:nvSpPr>
          <p:cNvPr id="3077" name="Text Box 10"/>
          <p:cNvSpPr txBox="1">
            <a:spLocks noChangeArrowheads="1"/>
          </p:cNvSpPr>
          <p:nvPr/>
        </p:nvSpPr>
        <p:spPr bwMode="auto">
          <a:xfrm>
            <a:off x="4932363" y="4960938"/>
            <a:ext cx="2711450" cy="1200150"/>
          </a:xfrm>
          <a:prstGeom prst="rect">
            <a:avLst/>
          </a:prstGeom>
          <a:noFill/>
          <a:ln w="9525">
            <a:noFill/>
            <a:miter lim="800000"/>
            <a:headEnd/>
            <a:tailEnd/>
          </a:ln>
        </p:spPr>
        <p:txBody>
          <a:bodyPr wrap="none">
            <a:spAutoFit/>
          </a:bodyPr>
          <a:lstStyle/>
          <a:p>
            <a:r>
              <a:rPr lang="en-US">
                <a:hlinkClick r:id="rId4"/>
              </a:rPr>
              <a:t>barcillo@gmail.com</a:t>
            </a:r>
            <a:endParaRPr lang="en-US"/>
          </a:p>
          <a:p>
            <a:r>
              <a:rPr lang="en-US"/>
              <a:t>(593-9) 4194239</a:t>
            </a:r>
          </a:p>
          <a:p>
            <a:endParaRPr lang="es-ES"/>
          </a:p>
        </p:txBody>
      </p:sp>
      <p:pic>
        <p:nvPicPr>
          <p:cNvPr id="3078" name="6 Imagen" descr="espol1-300x299.png"/>
          <p:cNvPicPr>
            <a:picLocks noChangeAspect="1"/>
          </p:cNvPicPr>
          <p:nvPr/>
        </p:nvPicPr>
        <p:blipFill>
          <a:blip r:embed="rId5"/>
          <a:srcRect/>
          <a:stretch>
            <a:fillRect/>
          </a:stretch>
        </p:blipFill>
        <p:spPr bwMode="auto">
          <a:xfrm>
            <a:off x="0" y="2071688"/>
            <a:ext cx="1792288" cy="17859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785813" y="0"/>
            <a:ext cx="8129587" cy="1143000"/>
          </a:xfrm>
        </p:spPr>
        <p:txBody>
          <a:bodyPr/>
          <a:lstStyle/>
          <a:p>
            <a:pPr eaLnBrk="1" hangingPunct="1"/>
            <a:r>
              <a:rPr lang="en-US" smtClean="0"/>
              <a:t>Variables</a:t>
            </a:r>
            <a:endParaRPr lang="es-US" smtClean="0"/>
          </a:p>
        </p:txBody>
      </p:sp>
      <p:sp>
        <p:nvSpPr>
          <p:cNvPr id="3" name="2 Marcador de contenido"/>
          <p:cNvSpPr>
            <a:spLocks noGrp="1"/>
          </p:cNvSpPr>
          <p:nvPr>
            <p:ph idx="1"/>
          </p:nvPr>
        </p:nvSpPr>
        <p:spPr>
          <a:xfrm>
            <a:off x="642938" y="1214438"/>
            <a:ext cx="8299450" cy="5357812"/>
          </a:xfrm>
        </p:spPr>
        <p:txBody>
          <a:bodyPr/>
          <a:lstStyle/>
          <a:p>
            <a:pPr algn="ctr" eaLnBrk="1" hangingPunct="1">
              <a:buFont typeface="Wingdings" pitchFamily="2" charset="2"/>
              <a:buNone/>
              <a:defRPr/>
            </a:pPr>
            <a:r>
              <a:rPr lang="es-EC" dirty="0" smtClean="0">
                <a:solidFill>
                  <a:srgbClr val="FF0000"/>
                </a:solidFill>
              </a:rPr>
              <a:t>Una propiedad con respecto a la cual los individuos de una muestra o una población se diferencian en algo verificable.</a:t>
            </a:r>
          </a:p>
          <a:p>
            <a:pPr eaLnBrk="1" hangingPunct="1">
              <a:defRPr/>
            </a:pPr>
            <a:endParaRPr lang="es-EC" dirty="0" smtClean="0"/>
          </a:p>
          <a:p>
            <a:pPr eaLnBrk="1" hangingPunct="1">
              <a:defRPr/>
            </a:pPr>
            <a:r>
              <a:rPr lang="es-EC" dirty="0" smtClean="0"/>
              <a:t>Ciertas "características" que presentan variación.</a:t>
            </a:r>
          </a:p>
          <a:p>
            <a:pPr eaLnBrk="1" hangingPunct="1">
              <a:defRPr/>
            </a:pPr>
            <a:endParaRPr lang="es-US" dirty="0" smtClean="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85813" y="-142875"/>
            <a:ext cx="8129587" cy="1143000"/>
          </a:xfrm>
        </p:spPr>
        <p:txBody>
          <a:bodyPr/>
          <a:lstStyle/>
          <a:p>
            <a:pPr eaLnBrk="1" hangingPunct="1"/>
            <a:r>
              <a:rPr lang="es-MX" smtClean="0"/>
              <a:t>Tipos de Variables (1)</a:t>
            </a:r>
            <a:endParaRPr lang="es-ES" smtClean="0"/>
          </a:p>
        </p:txBody>
      </p:sp>
      <p:sp>
        <p:nvSpPr>
          <p:cNvPr id="38915" name="Rectangle 3"/>
          <p:cNvSpPr>
            <a:spLocks noGrp="1" noChangeArrowheads="1"/>
          </p:cNvSpPr>
          <p:nvPr>
            <p:ph type="body" idx="1"/>
          </p:nvPr>
        </p:nvSpPr>
        <p:spPr>
          <a:xfrm>
            <a:off x="642938" y="714375"/>
            <a:ext cx="8299450" cy="5357813"/>
          </a:xfrm>
        </p:spPr>
        <p:txBody>
          <a:bodyPr/>
          <a:lstStyle/>
          <a:p>
            <a:pPr algn="ctr" eaLnBrk="1" hangingPunct="1">
              <a:lnSpc>
                <a:spcPct val="90000"/>
              </a:lnSpc>
              <a:buFont typeface="Wingdings" pitchFamily="2" charset="2"/>
              <a:buNone/>
              <a:defRPr/>
            </a:pPr>
            <a:r>
              <a:rPr lang="es-MX" sz="2000" dirty="0" smtClean="0">
                <a:solidFill>
                  <a:srgbClr val="FF0000"/>
                </a:solidFill>
              </a:rPr>
              <a:t>Clasificación por su escala de medición</a:t>
            </a:r>
            <a:endParaRPr lang="es-MX" sz="2000" dirty="0" smtClean="0"/>
          </a:p>
          <a:p>
            <a:pPr eaLnBrk="1" hangingPunct="1">
              <a:lnSpc>
                <a:spcPct val="90000"/>
              </a:lnSpc>
              <a:defRPr/>
            </a:pPr>
            <a:r>
              <a:rPr lang="es-MX" sz="2000" dirty="0" smtClean="0">
                <a:solidFill>
                  <a:srgbClr val="FF0000"/>
                </a:solidFill>
              </a:rPr>
              <a:t>Cualitativas</a:t>
            </a:r>
          </a:p>
          <a:p>
            <a:pPr lvl="1" eaLnBrk="1" hangingPunct="1">
              <a:lnSpc>
                <a:spcPct val="90000"/>
              </a:lnSpc>
              <a:defRPr/>
            </a:pPr>
            <a:r>
              <a:rPr lang="es-MX" sz="2000" u="sng" dirty="0" smtClean="0"/>
              <a:t>Dicotómicas-binarias</a:t>
            </a:r>
          </a:p>
          <a:p>
            <a:pPr lvl="2" eaLnBrk="1" hangingPunct="1">
              <a:lnSpc>
                <a:spcPct val="90000"/>
              </a:lnSpc>
              <a:defRPr/>
            </a:pPr>
            <a:r>
              <a:rPr lang="es-MX" sz="1800" dirty="0" smtClean="0"/>
              <a:t>Sexo: masculino o femenino.</a:t>
            </a:r>
          </a:p>
          <a:p>
            <a:pPr lvl="2" eaLnBrk="1" hangingPunct="1">
              <a:lnSpc>
                <a:spcPct val="90000"/>
              </a:lnSpc>
              <a:defRPr/>
            </a:pPr>
            <a:r>
              <a:rPr lang="es-MX" sz="1800" dirty="0" smtClean="0"/>
              <a:t>Status de empleo: empleado o desempleado.</a:t>
            </a:r>
          </a:p>
          <a:p>
            <a:pPr lvl="1" eaLnBrk="1" hangingPunct="1">
              <a:lnSpc>
                <a:spcPct val="90000"/>
              </a:lnSpc>
              <a:defRPr/>
            </a:pPr>
            <a:r>
              <a:rPr lang="es-MX" sz="2000" u="sng" dirty="0" smtClean="0"/>
              <a:t>Ordinales</a:t>
            </a:r>
          </a:p>
          <a:p>
            <a:pPr lvl="2" eaLnBrk="1" hangingPunct="1">
              <a:lnSpc>
                <a:spcPct val="90000"/>
              </a:lnSpc>
              <a:defRPr/>
            </a:pPr>
            <a:r>
              <a:rPr lang="es-MX" sz="1800" dirty="0" smtClean="0"/>
              <a:t>Nivel socioeconómico: alto, medio o bajo.</a:t>
            </a:r>
          </a:p>
          <a:p>
            <a:pPr lvl="2" eaLnBrk="1" hangingPunct="1">
              <a:lnSpc>
                <a:spcPct val="90000"/>
              </a:lnSpc>
              <a:defRPr/>
            </a:pPr>
            <a:r>
              <a:rPr lang="es-MX" sz="1800" dirty="0" smtClean="0"/>
              <a:t>Índice de lípidos:  1, 2 ,3 ,4 , 5, 6</a:t>
            </a:r>
          </a:p>
          <a:p>
            <a:pPr lvl="1" eaLnBrk="1" hangingPunct="1">
              <a:lnSpc>
                <a:spcPct val="90000"/>
              </a:lnSpc>
              <a:defRPr/>
            </a:pPr>
            <a:r>
              <a:rPr lang="es-MX" sz="2000" u="sng" dirty="0" smtClean="0"/>
              <a:t>Nominales</a:t>
            </a:r>
          </a:p>
          <a:p>
            <a:pPr lvl="2" eaLnBrk="1" hangingPunct="1">
              <a:lnSpc>
                <a:spcPct val="90000"/>
              </a:lnSpc>
              <a:defRPr/>
            </a:pPr>
            <a:r>
              <a:rPr lang="es-MX" sz="1800" dirty="0" smtClean="0"/>
              <a:t>Sitio de residencia: centro, sur, norte, este, oeste</a:t>
            </a:r>
          </a:p>
          <a:p>
            <a:pPr lvl="2" eaLnBrk="1" hangingPunct="1">
              <a:lnSpc>
                <a:spcPct val="90000"/>
              </a:lnSpc>
              <a:defRPr/>
            </a:pPr>
            <a:r>
              <a:rPr lang="es-MX" sz="1800" dirty="0" smtClean="0"/>
              <a:t>Estado civil: soltero, casado, viudo, divorciado, unión libre, T.L.A.</a:t>
            </a:r>
          </a:p>
          <a:p>
            <a:pPr lvl="1" eaLnBrk="1" hangingPunct="1">
              <a:lnSpc>
                <a:spcPct val="90000"/>
              </a:lnSpc>
              <a:defRPr/>
            </a:pPr>
            <a:r>
              <a:rPr lang="es-MX" sz="2200" u="sng" dirty="0" smtClean="0"/>
              <a:t>Variables de Intervalo</a:t>
            </a:r>
            <a:r>
              <a:rPr lang="es-MX" sz="2200" dirty="0" smtClean="0"/>
              <a:t>:</a:t>
            </a:r>
          </a:p>
          <a:p>
            <a:pPr lvl="2" eaLnBrk="1" hangingPunct="1">
              <a:lnSpc>
                <a:spcPct val="90000"/>
              </a:lnSpc>
              <a:defRPr/>
            </a:pPr>
            <a:r>
              <a:rPr lang="es-MX" sz="1800" dirty="0" smtClean="0"/>
              <a:t>Fiebre: Si (&gt;37º C), No (&lt;37º C)</a:t>
            </a:r>
          </a:p>
          <a:p>
            <a:pPr eaLnBrk="1" hangingPunct="1">
              <a:lnSpc>
                <a:spcPct val="90000"/>
              </a:lnSpc>
              <a:defRPr/>
            </a:pPr>
            <a:r>
              <a:rPr lang="es-MX" sz="2000" dirty="0" smtClean="0">
                <a:solidFill>
                  <a:srgbClr val="FF0000"/>
                </a:solidFill>
              </a:rPr>
              <a:t>Cuantitativas</a:t>
            </a:r>
          </a:p>
          <a:p>
            <a:pPr lvl="1" eaLnBrk="1" hangingPunct="1">
              <a:lnSpc>
                <a:spcPct val="90000"/>
              </a:lnSpc>
              <a:defRPr/>
            </a:pPr>
            <a:r>
              <a:rPr lang="es-MX" sz="2000" u="sng" dirty="0" smtClean="0"/>
              <a:t>Discretas</a:t>
            </a:r>
          </a:p>
          <a:p>
            <a:pPr lvl="2" eaLnBrk="1" hangingPunct="1">
              <a:lnSpc>
                <a:spcPct val="90000"/>
              </a:lnSpc>
              <a:defRPr/>
            </a:pPr>
            <a:r>
              <a:rPr lang="es-MX" sz="1800" dirty="0" smtClean="0"/>
              <a:t>Número de hijos: 1,2,3,4.</a:t>
            </a:r>
          </a:p>
          <a:p>
            <a:pPr lvl="1" eaLnBrk="1" hangingPunct="1">
              <a:lnSpc>
                <a:spcPct val="90000"/>
              </a:lnSpc>
              <a:defRPr/>
            </a:pPr>
            <a:r>
              <a:rPr lang="es-MX" sz="2000" u="sng" dirty="0" smtClean="0"/>
              <a:t>Continuas</a:t>
            </a:r>
          </a:p>
          <a:p>
            <a:pPr lvl="2" eaLnBrk="1" hangingPunct="1">
              <a:lnSpc>
                <a:spcPct val="90000"/>
              </a:lnSpc>
              <a:defRPr/>
            </a:pPr>
            <a:r>
              <a:rPr lang="es-MX" sz="1800" dirty="0" smtClean="0"/>
              <a:t>Nivel de glucosa en sangre: 110 mg/dl, 145 mg/dl.</a:t>
            </a:r>
          </a:p>
          <a:p>
            <a:pPr lvl="2" eaLnBrk="1" hangingPunct="1">
              <a:lnSpc>
                <a:spcPct val="90000"/>
              </a:lnSpc>
              <a:defRPr/>
            </a:pPr>
            <a:r>
              <a:rPr lang="es-MX" sz="1800" dirty="0" smtClean="0"/>
              <a:t>Peso: 10 g, 11 g, 10.5 g, 10.1 g, 10.05 g, 10.001 g… </a:t>
            </a:r>
          </a:p>
          <a:p>
            <a:pPr eaLnBrk="1" hangingPunct="1">
              <a:lnSpc>
                <a:spcPct val="90000"/>
              </a:lnSpc>
              <a:defRPr/>
            </a:pPr>
            <a:endParaRPr lang="es-MX" sz="2000" dirty="0" smtClean="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428625" y="0"/>
            <a:ext cx="8486775" cy="1143000"/>
          </a:xfrm>
        </p:spPr>
        <p:txBody>
          <a:bodyPr/>
          <a:lstStyle/>
          <a:p>
            <a:pPr eaLnBrk="1" hangingPunct="1"/>
            <a:r>
              <a:rPr lang="en-US" smtClean="0"/>
              <a:t>Tipos de Variables Cuantitativas</a:t>
            </a:r>
            <a:endParaRPr lang="es-US" smtClean="0"/>
          </a:p>
        </p:txBody>
      </p:sp>
      <p:sp>
        <p:nvSpPr>
          <p:cNvPr id="3" name="2 Marcador de contenido"/>
          <p:cNvSpPr>
            <a:spLocks noGrp="1"/>
          </p:cNvSpPr>
          <p:nvPr>
            <p:ph idx="1"/>
          </p:nvPr>
        </p:nvSpPr>
        <p:spPr>
          <a:xfrm>
            <a:off x="642938" y="1214438"/>
            <a:ext cx="8299450" cy="5357812"/>
          </a:xfrm>
        </p:spPr>
        <p:txBody>
          <a:bodyPr/>
          <a:lstStyle/>
          <a:p>
            <a:pPr eaLnBrk="1" hangingPunct="1">
              <a:defRPr/>
            </a:pPr>
            <a:r>
              <a:rPr lang="es-EC" dirty="0" smtClean="0">
                <a:solidFill>
                  <a:srgbClr val="FF0000"/>
                </a:solidFill>
              </a:rPr>
              <a:t>Discretas</a:t>
            </a:r>
            <a:r>
              <a:rPr lang="es-EC" dirty="0" smtClean="0"/>
              <a:t>: su conjunto de posibles valores son fijos, y no pueden tomar valores intermedios:</a:t>
            </a:r>
          </a:p>
          <a:p>
            <a:pPr lvl="1" eaLnBrk="1" hangingPunct="1">
              <a:defRPr/>
            </a:pPr>
            <a:r>
              <a:rPr lang="es-EC" dirty="0" smtClean="0"/>
              <a:t>Número de peces en un acuario.</a:t>
            </a:r>
          </a:p>
          <a:p>
            <a:pPr eaLnBrk="1" hangingPunct="1">
              <a:defRPr/>
            </a:pPr>
            <a:r>
              <a:rPr lang="es-EC" dirty="0" smtClean="0">
                <a:solidFill>
                  <a:srgbClr val="FF0000"/>
                </a:solidFill>
              </a:rPr>
              <a:t>Continuas</a:t>
            </a:r>
            <a:r>
              <a:rPr lang="es-EC" dirty="0" smtClean="0"/>
              <a:t>: su conjunto de posibles valores puede alcanzar un número infinito entre dos valores cuales quiera:</a:t>
            </a:r>
          </a:p>
          <a:p>
            <a:pPr lvl="1" eaLnBrk="1" hangingPunct="1">
              <a:defRPr/>
            </a:pPr>
            <a:r>
              <a:rPr lang="es-EC" dirty="0" smtClean="0"/>
              <a:t>Longitud, Peso</a:t>
            </a:r>
          </a:p>
          <a:p>
            <a:pPr eaLnBrk="1" hangingPunct="1">
              <a:defRPr/>
            </a:pPr>
            <a:endParaRPr lang="es-US" dirty="0" smtClean="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785813" y="0"/>
            <a:ext cx="8129587" cy="1143000"/>
          </a:xfrm>
        </p:spPr>
        <p:txBody>
          <a:bodyPr/>
          <a:lstStyle/>
          <a:p>
            <a:pPr eaLnBrk="1" hangingPunct="1"/>
            <a:r>
              <a:rPr lang="en-US" smtClean="0"/>
              <a:t>Tipos de Variables (2)</a:t>
            </a:r>
            <a:endParaRPr lang="es-US" smtClean="0"/>
          </a:p>
        </p:txBody>
      </p:sp>
      <p:sp>
        <p:nvSpPr>
          <p:cNvPr id="3" name="2 Marcador de contenido"/>
          <p:cNvSpPr>
            <a:spLocks noGrp="1"/>
          </p:cNvSpPr>
          <p:nvPr>
            <p:ph idx="1"/>
          </p:nvPr>
        </p:nvSpPr>
        <p:spPr>
          <a:xfrm>
            <a:off x="642938" y="1214438"/>
            <a:ext cx="8299450" cy="5357812"/>
          </a:xfrm>
        </p:spPr>
        <p:txBody>
          <a:bodyPr/>
          <a:lstStyle/>
          <a:p>
            <a:pPr algn="ctr" eaLnBrk="1" hangingPunct="1">
              <a:buFont typeface="Wingdings" pitchFamily="2" charset="2"/>
              <a:buNone/>
              <a:defRPr/>
            </a:pPr>
            <a:r>
              <a:rPr lang="es-MX" dirty="0" smtClean="0">
                <a:solidFill>
                  <a:srgbClr val="FF0000"/>
                </a:solidFill>
              </a:rPr>
              <a:t>Clasificación por su relación</a:t>
            </a:r>
            <a:endParaRPr lang="es-EC" dirty="0" smtClean="0">
              <a:solidFill>
                <a:srgbClr val="FF0000"/>
              </a:solidFill>
            </a:endParaRPr>
          </a:p>
          <a:p>
            <a:pPr eaLnBrk="1" hangingPunct="1">
              <a:defRPr/>
            </a:pPr>
            <a:r>
              <a:rPr lang="es-EC" dirty="0" smtClean="0">
                <a:solidFill>
                  <a:srgbClr val="FF0000"/>
                </a:solidFill>
              </a:rPr>
              <a:t>Independientes</a:t>
            </a:r>
            <a:r>
              <a:rPr lang="es-EC" dirty="0" smtClean="0"/>
              <a:t>: Aquellas cuyo valor no depende de otra variable.</a:t>
            </a:r>
          </a:p>
          <a:p>
            <a:pPr eaLnBrk="1" hangingPunct="1">
              <a:defRPr/>
            </a:pPr>
            <a:r>
              <a:rPr lang="es-EC" dirty="0" smtClean="0">
                <a:solidFill>
                  <a:srgbClr val="FF0000"/>
                </a:solidFill>
              </a:rPr>
              <a:t>Dependientes</a:t>
            </a:r>
            <a:r>
              <a:rPr lang="es-EC" dirty="0" smtClean="0"/>
              <a:t>: Aquellas cuyo valor va a depender de otra variable.</a:t>
            </a:r>
          </a:p>
          <a:p>
            <a:pPr eaLnBrk="1" hangingPunct="1">
              <a:defRPr/>
            </a:pPr>
            <a:endParaRPr lang="es-EC" dirty="0" smtClean="0"/>
          </a:p>
          <a:p>
            <a:pPr algn="ctr" eaLnBrk="1" hangingPunct="1">
              <a:buFont typeface="Wingdings" pitchFamily="2" charset="2"/>
              <a:buNone/>
              <a:defRPr/>
            </a:pPr>
            <a:r>
              <a:rPr lang="es-EC" dirty="0" smtClean="0">
                <a:solidFill>
                  <a:srgbClr val="FF0000"/>
                </a:solidFill>
              </a:rPr>
              <a:t>Dependiente de que?</a:t>
            </a:r>
          </a:p>
          <a:p>
            <a:pPr algn="ctr" eaLnBrk="1" hangingPunct="1">
              <a:buFont typeface="Wingdings" pitchFamily="2" charset="2"/>
              <a:buNone/>
              <a:defRPr/>
            </a:pPr>
            <a:endParaRPr lang="es-EC" dirty="0" smtClean="0"/>
          </a:p>
          <a:p>
            <a:pPr algn="ctr" eaLnBrk="1" hangingPunct="1">
              <a:buFont typeface="Wingdings" pitchFamily="2" charset="2"/>
              <a:buNone/>
              <a:defRPr/>
            </a:pPr>
            <a:r>
              <a:rPr lang="es-EC" dirty="0" smtClean="0"/>
              <a:t>V. Intermedias y V. </a:t>
            </a:r>
            <a:r>
              <a:rPr lang="es-EC" dirty="0" err="1" smtClean="0"/>
              <a:t>confusoras</a:t>
            </a:r>
            <a:r>
              <a:rPr lang="es-EC" dirty="0" smtClean="0"/>
              <a:t>?</a:t>
            </a:r>
          </a:p>
        </p:txBody>
      </p:sp>
      <p:pic>
        <p:nvPicPr>
          <p:cNvPr id="36865" name="Picture 1"/>
          <p:cNvPicPr>
            <a:picLocks noChangeAspect="1" noChangeArrowheads="1"/>
          </p:cNvPicPr>
          <p:nvPr/>
        </p:nvPicPr>
        <p:blipFill>
          <a:blip r:embed="rId3" cstate="print"/>
          <a:srcRect/>
          <a:stretch>
            <a:fillRect/>
          </a:stretch>
        </p:blipFill>
        <p:spPr bwMode="auto">
          <a:xfrm>
            <a:off x="7000892" y="3857628"/>
            <a:ext cx="2143108" cy="1661400"/>
          </a:xfrm>
          <a:prstGeom prst="rect">
            <a:avLst/>
          </a:prstGeom>
          <a:noFill/>
          <a:ln w="9525">
            <a:noFill/>
            <a:miter lim="800000"/>
            <a:headEnd/>
            <a:tailEnd/>
          </a:ln>
        </p:spPr>
      </p:pic>
      <p:pic>
        <p:nvPicPr>
          <p:cNvPr id="36866" name="Picture 2"/>
          <p:cNvPicPr>
            <a:picLocks noChangeAspect="1" noChangeArrowheads="1"/>
          </p:cNvPicPr>
          <p:nvPr/>
        </p:nvPicPr>
        <p:blipFill>
          <a:blip r:embed="rId4" cstate="print"/>
          <a:srcRect/>
          <a:stretch>
            <a:fillRect/>
          </a:stretch>
        </p:blipFill>
        <p:spPr bwMode="auto">
          <a:xfrm>
            <a:off x="-71470" y="4071942"/>
            <a:ext cx="2783285" cy="164307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85813" y="-142875"/>
            <a:ext cx="8129587" cy="1143000"/>
          </a:xfrm>
        </p:spPr>
        <p:txBody>
          <a:bodyPr/>
          <a:lstStyle/>
          <a:p>
            <a:pPr eaLnBrk="1" hangingPunct="1"/>
            <a:r>
              <a:rPr lang="es-MX" smtClean="0"/>
              <a:t>Ejemplos de Variables</a:t>
            </a:r>
            <a:endParaRPr lang="es-ES" smtClean="0"/>
          </a:p>
        </p:txBody>
      </p:sp>
      <p:sp>
        <p:nvSpPr>
          <p:cNvPr id="38915" name="Rectangle 3"/>
          <p:cNvSpPr>
            <a:spLocks noGrp="1" noChangeArrowheads="1"/>
          </p:cNvSpPr>
          <p:nvPr>
            <p:ph type="body" idx="1"/>
          </p:nvPr>
        </p:nvSpPr>
        <p:spPr>
          <a:xfrm>
            <a:off x="642938" y="857250"/>
            <a:ext cx="8299450" cy="5357813"/>
          </a:xfrm>
        </p:spPr>
        <p:txBody>
          <a:bodyPr/>
          <a:lstStyle/>
          <a:p>
            <a:pPr algn="ctr" eaLnBrk="1" hangingPunct="1">
              <a:lnSpc>
                <a:spcPct val="90000"/>
              </a:lnSpc>
              <a:buFont typeface="Wingdings" pitchFamily="2" charset="2"/>
              <a:buNone/>
              <a:defRPr/>
            </a:pPr>
            <a:r>
              <a:rPr lang="es-MX" sz="2800" dirty="0" smtClean="0">
                <a:solidFill>
                  <a:srgbClr val="FF0000"/>
                </a:solidFill>
              </a:rPr>
              <a:t>De un ejemplo de cada una en su campo</a:t>
            </a:r>
            <a:endParaRPr lang="es-MX" sz="2800" dirty="0" smtClean="0"/>
          </a:p>
          <a:p>
            <a:pPr eaLnBrk="1" hangingPunct="1">
              <a:lnSpc>
                <a:spcPct val="90000"/>
              </a:lnSpc>
              <a:defRPr/>
            </a:pPr>
            <a:r>
              <a:rPr lang="es-MX" sz="2800" dirty="0" smtClean="0">
                <a:solidFill>
                  <a:srgbClr val="FF0000"/>
                </a:solidFill>
              </a:rPr>
              <a:t>Cualitativas</a:t>
            </a:r>
          </a:p>
          <a:p>
            <a:pPr lvl="1" eaLnBrk="1" hangingPunct="1">
              <a:lnSpc>
                <a:spcPct val="90000"/>
              </a:lnSpc>
              <a:defRPr/>
            </a:pPr>
            <a:r>
              <a:rPr lang="es-MX" u="sng" dirty="0" smtClean="0"/>
              <a:t>Dicotómicas-binarias</a:t>
            </a:r>
          </a:p>
          <a:p>
            <a:pPr lvl="1" eaLnBrk="1" hangingPunct="1">
              <a:lnSpc>
                <a:spcPct val="90000"/>
              </a:lnSpc>
              <a:defRPr/>
            </a:pPr>
            <a:r>
              <a:rPr lang="es-MX" u="sng" dirty="0" smtClean="0"/>
              <a:t>Ordinales</a:t>
            </a:r>
          </a:p>
          <a:p>
            <a:pPr lvl="1" eaLnBrk="1" hangingPunct="1">
              <a:lnSpc>
                <a:spcPct val="90000"/>
              </a:lnSpc>
              <a:defRPr/>
            </a:pPr>
            <a:r>
              <a:rPr lang="es-MX" u="sng" dirty="0" smtClean="0"/>
              <a:t>Nominales</a:t>
            </a:r>
          </a:p>
          <a:p>
            <a:pPr lvl="1" eaLnBrk="1" hangingPunct="1">
              <a:lnSpc>
                <a:spcPct val="90000"/>
              </a:lnSpc>
              <a:defRPr/>
            </a:pPr>
            <a:r>
              <a:rPr lang="es-MX" u="sng" dirty="0" smtClean="0"/>
              <a:t>Variables de Intervalo</a:t>
            </a:r>
            <a:r>
              <a:rPr lang="es-MX" dirty="0" smtClean="0"/>
              <a:t>:</a:t>
            </a:r>
          </a:p>
          <a:p>
            <a:pPr eaLnBrk="1" hangingPunct="1">
              <a:lnSpc>
                <a:spcPct val="90000"/>
              </a:lnSpc>
              <a:defRPr/>
            </a:pPr>
            <a:r>
              <a:rPr lang="es-MX" sz="2800" dirty="0" smtClean="0">
                <a:solidFill>
                  <a:srgbClr val="FF0000"/>
                </a:solidFill>
              </a:rPr>
              <a:t>Cuantitativas</a:t>
            </a:r>
          </a:p>
          <a:p>
            <a:pPr lvl="1" eaLnBrk="1" hangingPunct="1">
              <a:lnSpc>
                <a:spcPct val="90000"/>
              </a:lnSpc>
              <a:defRPr/>
            </a:pPr>
            <a:r>
              <a:rPr lang="es-MX" u="sng" dirty="0" smtClean="0"/>
              <a:t>Discretas</a:t>
            </a:r>
          </a:p>
          <a:p>
            <a:pPr lvl="1" eaLnBrk="1" hangingPunct="1">
              <a:lnSpc>
                <a:spcPct val="90000"/>
              </a:lnSpc>
              <a:defRPr/>
            </a:pPr>
            <a:r>
              <a:rPr lang="es-MX" u="sng" dirty="0" smtClean="0"/>
              <a:t>Continuas</a:t>
            </a:r>
          </a:p>
          <a:p>
            <a:pPr lvl="1" eaLnBrk="1" hangingPunct="1">
              <a:lnSpc>
                <a:spcPct val="90000"/>
              </a:lnSpc>
              <a:defRPr/>
            </a:pPr>
            <a:endParaRPr lang="es-MX" dirty="0" smtClean="0"/>
          </a:p>
          <a:p>
            <a:pPr eaLnBrk="1" hangingPunct="1">
              <a:lnSpc>
                <a:spcPct val="90000"/>
              </a:lnSpc>
              <a:defRPr/>
            </a:pPr>
            <a:r>
              <a:rPr lang="es-MX" sz="2800" dirty="0" smtClean="0">
                <a:solidFill>
                  <a:srgbClr val="FF0000"/>
                </a:solidFill>
              </a:rPr>
              <a:t>Independientes y Dependientes</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785813" y="0"/>
            <a:ext cx="8129587" cy="1143000"/>
          </a:xfrm>
        </p:spPr>
        <p:txBody>
          <a:bodyPr/>
          <a:lstStyle/>
          <a:p>
            <a:pPr eaLnBrk="1" hangingPunct="1"/>
            <a:r>
              <a:rPr lang="en-US" smtClean="0"/>
              <a:t>Valores, Datos, etc.</a:t>
            </a:r>
            <a:endParaRPr lang="es-US" smtClean="0"/>
          </a:p>
        </p:txBody>
      </p:sp>
      <p:sp>
        <p:nvSpPr>
          <p:cNvPr id="3" name="2 Marcador de contenido"/>
          <p:cNvSpPr>
            <a:spLocks noGrp="1"/>
          </p:cNvSpPr>
          <p:nvPr>
            <p:ph idx="1"/>
          </p:nvPr>
        </p:nvSpPr>
        <p:spPr>
          <a:xfrm>
            <a:off x="642938" y="1214438"/>
            <a:ext cx="8299450" cy="5357812"/>
          </a:xfrm>
        </p:spPr>
        <p:txBody>
          <a:bodyPr/>
          <a:lstStyle/>
          <a:p>
            <a:pPr algn="ctr" eaLnBrk="1" hangingPunct="1">
              <a:buFont typeface="Wingdings" pitchFamily="2" charset="2"/>
              <a:buNone/>
              <a:defRPr/>
            </a:pPr>
            <a:r>
              <a:rPr lang="es-EC" dirty="0" smtClean="0"/>
              <a:t>Llamamos Valores, Datos u </a:t>
            </a:r>
            <a:r>
              <a:rPr lang="es-EC" dirty="0" err="1" smtClean="0"/>
              <a:t>Pbservaciones</a:t>
            </a:r>
            <a:r>
              <a:rPr lang="es-EC" dirty="0" smtClean="0"/>
              <a:t> a cualquier valor numérico o cualitativo que mida una variable. </a:t>
            </a:r>
          </a:p>
          <a:p>
            <a:pPr algn="ctr" eaLnBrk="1" hangingPunct="1">
              <a:buFont typeface="Wingdings" pitchFamily="2" charset="2"/>
              <a:buNone/>
              <a:defRPr/>
            </a:pPr>
            <a:endParaRPr lang="es-EC" dirty="0" smtClean="0"/>
          </a:p>
          <a:p>
            <a:pPr algn="ctr" eaLnBrk="1" hangingPunct="1">
              <a:buFont typeface="Wingdings" pitchFamily="2" charset="2"/>
              <a:buNone/>
              <a:defRPr/>
            </a:pPr>
            <a:r>
              <a:rPr lang="es-EC" dirty="0" smtClean="0"/>
              <a:t>Los valores experimentales que va a tomar una variable determinada.</a:t>
            </a:r>
          </a:p>
          <a:p>
            <a:pPr algn="ctr" eaLnBrk="1" hangingPunct="1">
              <a:buFont typeface="Wingdings" pitchFamily="2" charset="2"/>
              <a:buNone/>
              <a:defRPr/>
            </a:pPr>
            <a:endParaRPr lang="en-US" dirty="0" smtClean="0"/>
          </a:p>
          <a:p>
            <a:pPr algn="ctr" eaLnBrk="1" hangingPunct="1">
              <a:buFont typeface="Wingdings" pitchFamily="2" charset="2"/>
              <a:buNone/>
              <a:defRPr/>
            </a:pPr>
            <a:r>
              <a:rPr lang="en-US" dirty="0" smtClean="0">
                <a:solidFill>
                  <a:srgbClr val="FF0000"/>
                </a:solidFill>
              </a:rPr>
              <a:t>Variable</a:t>
            </a:r>
            <a:r>
              <a:rPr lang="en-US" dirty="0" smtClean="0"/>
              <a:t>: Peso</a:t>
            </a:r>
          </a:p>
          <a:p>
            <a:pPr algn="ctr" eaLnBrk="1" hangingPunct="1">
              <a:buFont typeface="Wingdings" pitchFamily="2" charset="2"/>
              <a:buNone/>
              <a:defRPr/>
            </a:pPr>
            <a:r>
              <a:rPr lang="en-US" dirty="0" err="1" smtClean="0">
                <a:solidFill>
                  <a:srgbClr val="FF0000"/>
                </a:solidFill>
              </a:rPr>
              <a:t>Valores</a:t>
            </a:r>
            <a:r>
              <a:rPr lang="en-US" dirty="0" smtClean="0"/>
              <a:t>: 125 lbs, 145 lbs, 180 lbs</a:t>
            </a:r>
            <a:endParaRPr lang="es-US" dirty="0" smtClean="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785813" y="0"/>
            <a:ext cx="8129587" cy="1143000"/>
          </a:xfrm>
        </p:spPr>
        <p:txBody>
          <a:bodyPr/>
          <a:lstStyle/>
          <a:p>
            <a:pPr eaLnBrk="1" hangingPunct="1"/>
            <a:r>
              <a:rPr lang="es-US" smtClean="0"/>
              <a:t>Población</a:t>
            </a:r>
          </a:p>
        </p:txBody>
      </p:sp>
      <p:sp>
        <p:nvSpPr>
          <p:cNvPr id="3" name="2 Marcador de contenido"/>
          <p:cNvSpPr>
            <a:spLocks noGrp="1"/>
          </p:cNvSpPr>
          <p:nvPr>
            <p:ph idx="1"/>
          </p:nvPr>
        </p:nvSpPr>
        <p:spPr>
          <a:xfrm>
            <a:off x="642938" y="1214438"/>
            <a:ext cx="8299450" cy="5357812"/>
          </a:xfrm>
        </p:spPr>
        <p:txBody>
          <a:bodyPr/>
          <a:lstStyle/>
          <a:p>
            <a:pPr eaLnBrk="1" hangingPunct="1">
              <a:defRPr/>
            </a:pPr>
            <a:r>
              <a:rPr lang="es-EC" dirty="0" smtClean="0"/>
              <a:t>El grupo de individuos bajo estudio sobre el que deseamos hacer alguna inferencia.</a:t>
            </a:r>
          </a:p>
          <a:p>
            <a:pPr lvl="1" eaLnBrk="1" hangingPunct="1">
              <a:defRPr/>
            </a:pPr>
            <a:r>
              <a:rPr lang="es-EC" dirty="0" smtClean="0"/>
              <a:t>Conjunto de objetos, mediciones u observaciones del que tomamos muestra. </a:t>
            </a:r>
          </a:p>
          <a:p>
            <a:pPr eaLnBrk="1" hangingPunct="1">
              <a:defRPr/>
            </a:pPr>
            <a:r>
              <a:rPr lang="es-EC" dirty="0" smtClean="0"/>
              <a:t>Puede ser finita o infinita, dependiendo de su tamaño. </a:t>
            </a:r>
          </a:p>
          <a:p>
            <a:pPr eaLnBrk="1" hangingPunct="1">
              <a:defRPr/>
            </a:pPr>
            <a:r>
              <a:rPr lang="es-EC" dirty="0" smtClean="0"/>
              <a:t>Tamaño de población (número total de los individuos que la conforman) se lo denota con la letra </a:t>
            </a:r>
            <a:r>
              <a:rPr lang="es-EC" dirty="0" smtClean="0">
                <a:solidFill>
                  <a:srgbClr val="FF0000"/>
                </a:solidFill>
              </a:rPr>
              <a:t>N</a:t>
            </a:r>
            <a:r>
              <a:rPr lang="es-EC" dirty="0" smtClean="0"/>
              <a: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785813" y="0"/>
            <a:ext cx="8129587" cy="1143000"/>
          </a:xfrm>
        </p:spPr>
        <p:txBody>
          <a:bodyPr/>
          <a:lstStyle/>
          <a:p>
            <a:pPr eaLnBrk="1" hangingPunct="1"/>
            <a:r>
              <a:rPr lang="en-US" smtClean="0"/>
              <a:t>Ejemplos de poblaciones</a:t>
            </a:r>
            <a:endParaRPr lang="es-US" smtClean="0"/>
          </a:p>
        </p:txBody>
      </p:sp>
      <p:sp>
        <p:nvSpPr>
          <p:cNvPr id="3" name="2 Marcador de contenido"/>
          <p:cNvSpPr>
            <a:spLocks noGrp="1"/>
          </p:cNvSpPr>
          <p:nvPr>
            <p:ph idx="1"/>
          </p:nvPr>
        </p:nvSpPr>
        <p:spPr>
          <a:xfrm>
            <a:off x="642938" y="928688"/>
            <a:ext cx="8299450" cy="5357812"/>
          </a:xfrm>
        </p:spPr>
        <p:txBody>
          <a:bodyPr/>
          <a:lstStyle/>
          <a:p>
            <a:pPr lvl="1" eaLnBrk="1" hangingPunct="1">
              <a:defRPr/>
            </a:pPr>
            <a:r>
              <a:rPr lang="es-EC" dirty="0" smtClean="0"/>
              <a:t>20 camarones en una pecera.</a:t>
            </a:r>
          </a:p>
          <a:p>
            <a:pPr lvl="1" eaLnBrk="1" hangingPunct="1">
              <a:defRPr/>
            </a:pPr>
            <a:r>
              <a:rPr lang="es-EC" dirty="0" smtClean="0"/>
              <a:t>Todos los camarones de una piscina.</a:t>
            </a:r>
          </a:p>
          <a:p>
            <a:pPr lvl="1" eaLnBrk="1" hangingPunct="1">
              <a:defRPr/>
            </a:pPr>
            <a:r>
              <a:rPr lang="es-EC" dirty="0" smtClean="0"/>
              <a:t>Todos los camarones posibles a ser cultivados bajo cierto tratamiento.</a:t>
            </a:r>
          </a:p>
          <a:p>
            <a:pPr lvl="1" eaLnBrk="1" hangingPunct="1">
              <a:defRPr/>
            </a:pPr>
            <a:r>
              <a:rPr lang="es-EC" dirty="0" smtClean="0"/>
              <a:t>Todos los camarones del mundo.</a:t>
            </a:r>
          </a:p>
          <a:p>
            <a:pPr eaLnBrk="1" hangingPunct="1">
              <a:buFont typeface="Wingdings" pitchFamily="2" charset="2"/>
              <a:buNone/>
              <a:defRPr/>
            </a:pPr>
            <a:endParaRPr lang="en-US" dirty="0" smtClean="0"/>
          </a:p>
          <a:p>
            <a:pPr algn="ctr" eaLnBrk="1" hangingPunct="1">
              <a:buFont typeface="Wingdings" pitchFamily="2" charset="2"/>
              <a:buNone/>
              <a:defRPr/>
            </a:pPr>
            <a:r>
              <a:rPr lang="es-EC" sz="2800" dirty="0" smtClean="0">
                <a:solidFill>
                  <a:srgbClr val="FF0000"/>
                </a:solidFill>
              </a:rPr>
              <a:t>Límites de población dependen de como la definamos nosotros acorde con nuestras necesidades</a:t>
            </a:r>
            <a:r>
              <a:rPr lang="es-EC" sz="2800" dirty="0" smtClean="0"/>
              <a:t>. </a:t>
            </a:r>
          </a:p>
          <a:p>
            <a:pPr algn="ctr" eaLnBrk="1" hangingPunct="1">
              <a:buFont typeface="Wingdings" pitchFamily="2" charset="2"/>
              <a:buNone/>
              <a:defRPr/>
            </a:pPr>
            <a:r>
              <a:rPr lang="es-EC" sz="2800" dirty="0" smtClean="0"/>
              <a:t>Antes de empezar cualquier proceso estadístico es necesario </a:t>
            </a:r>
            <a:r>
              <a:rPr lang="es-EC" sz="2800" dirty="0" smtClean="0">
                <a:solidFill>
                  <a:srgbClr val="FF0000"/>
                </a:solidFill>
              </a:rPr>
              <a:t>Definir claramente la población o poblaciones bajo estudio</a:t>
            </a:r>
            <a:r>
              <a:rPr lang="es-EC" dirty="0" smtClean="0"/>
              <a:t>.</a:t>
            </a:r>
            <a:endParaRPr lang="es-US" dirty="0" smtClean="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a:xfrm>
            <a:off x="785813" y="0"/>
            <a:ext cx="8129587" cy="1143000"/>
          </a:xfrm>
        </p:spPr>
        <p:txBody>
          <a:bodyPr/>
          <a:lstStyle/>
          <a:p>
            <a:pPr eaLnBrk="1" hangingPunct="1"/>
            <a:r>
              <a:rPr lang="en-US" smtClean="0"/>
              <a:t>Población y Muestra</a:t>
            </a:r>
            <a:endParaRPr lang="es-US" smtClean="0"/>
          </a:p>
        </p:txBody>
      </p:sp>
      <p:sp>
        <p:nvSpPr>
          <p:cNvPr id="3" name="2 Marcador de contenido"/>
          <p:cNvSpPr>
            <a:spLocks noGrp="1"/>
          </p:cNvSpPr>
          <p:nvPr>
            <p:ph idx="1"/>
          </p:nvPr>
        </p:nvSpPr>
        <p:spPr>
          <a:xfrm>
            <a:off x="642938" y="1214438"/>
            <a:ext cx="8299450" cy="5357812"/>
          </a:xfrm>
        </p:spPr>
        <p:txBody>
          <a:bodyPr/>
          <a:lstStyle/>
          <a:p>
            <a:pPr eaLnBrk="1" hangingPunct="1">
              <a:defRPr/>
            </a:pPr>
            <a:r>
              <a:rPr lang="es-EC" dirty="0" smtClean="0"/>
              <a:t>Conociendo la </a:t>
            </a:r>
            <a:r>
              <a:rPr lang="es-EC" dirty="0" smtClean="0">
                <a:solidFill>
                  <a:srgbClr val="FF0000"/>
                </a:solidFill>
              </a:rPr>
              <a:t>distribución de frecuencias</a:t>
            </a:r>
            <a:r>
              <a:rPr lang="es-EC" dirty="0" smtClean="0"/>
              <a:t> de alguna característica (</a:t>
            </a:r>
            <a:r>
              <a:rPr lang="es-EC" dirty="0" smtClean="0">
                <a:solidFill>
                  <a:srgbClr val="FF0000"/>
                </a:solidFill>
              </a:rPr>
              <a:t>variable</a:t>
            </a:r>
            <a:r>
              <a:rPr lang="es-EC" dirty="0" smtClean="0"/>
              <a:t>) de la </a:t>
            </a:r>
            <a:r>
              <a:rPr lang="es-EC" dirty="0" smtClean="0">
                <a:solidFill>
                  <a:srgbClr val="FF0000"/>
                </a:solidFill>
              </a:rPr>
              <a:t>población</a:t>
            </a:r>
            <a:r>
              <a:rPr lang="es-EC" dirty="0" smtClean="0"/>
              <a:t>, es posible describirla por medio de una </a:t>
            </a:r>
            <a:r>
              <a:rPr lang="es-EC" dirty="0" smtClean="0">
                <a:solidFill>
                  <a:srgbClr val="FF0000"/>
                </a:solidFill>
              </a:rPr>
              <a:t>función de densidad</a:t>
            </a:r>
            <a:r>
              <a:rPr lang="es-EC" dirty="0" smtClean="0"/>
              <a:t>, la cual a su vez vendrá caracterizada por ciertos </a:t>
            </a:r>
            <a:r>
              <a:rPr lang="es-EC" dirty="0" smtClean="0">
                <a:solidFill>
                  <a:srgbClr val="FF0000"/>
                </a:solidFill>
              </a:rPr>
              <a:t>parámetros</a:t>
            </a:r>
            <a:r>
              <a:rPr lang="es-EC" dirty="0" smtClean="0"/>
              <a:t>.</a:t>
            </a:r>
          </a:p>
          <a:p>
            <a:pPr eaLnBrk="1" hangingPunct="1">
              <a:defRPr/>
            </a:pPr>
            <a:r>
              <a:rPr lang="es-EC" dirty="0" smtClean="0"/>
              <a:t>Problema es que al ser población muy grande, resulta más conveniente estudiar un subconjunto de ella (</a:t>
            </a:r>
            <a:r>
              <a:rPr lang="es-EC" dirty="0" smtClean="0">
                <a:solidFill>
                  <a:srgbClr val="FF0000"/>
                </a:solidFill>
              </a:rPr>
              <a:t>muestra</a:t>
            </a:r>
            <a:r>
              <a:rPr lang="es-EC" dirty="0" smtClean="0"/>
              <a:t>)  y decir que representa mas o menos fielmente (</a:t>
            </a:r>
            <a:r>
              <a:rPr lang="es-EC" dirty="0" smtClean="0">
                <a:solidFill>
                  <a:srgbClr val="FF0000"/>
                </a:solidFill>
              </a:rPr>
              <a:t>representativo</a:t>
            </a:r>
            <a:r>
              <a:rPr lang="es-EC" dirty="0" smtClean="0"/>
              <a:t>) a la población total.</a:t>
            </a:r>
          </a:p>
          <a:p>
            <a:pPr eaLnBrk="1" hangingPunct="1">
              <a:defRPr/>
            </a:pPr>
            <a:endParaRPr lang="es-US" dirty="0" smtClean="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785813" y="0"/>
            <a:ext cx="8129587" cy="1143000"/>
          </a:xfrm>
        </p:spPr>
        <p:txBody>
          <a:bodyPr/>
          <a:lstStyle/>
          <a:p>
            <a:pPr eaLnBrk="1" hangingPunct="1"/>
            <a:r>
              <a:rPr lang="en-US" smtClean="0"/>
              <a:t>Muestra</a:t>
            </a:r>
            <a:endParaRPr lang="es-US" smtClean="0"/>
          </a:p>
        </p:txBody>
      </p:sp>
      <p:sp>
        <p:nvSpPr>
          <p:cNvPr id="3" name="2 Marcador de contenido"/>
          <p:cNvSpPr>
            <a:spLocks noGrp="1"/>
          </p:cNvSpPr>
          <p:nvPr>
            <p:ph idx="1"/>
          </p:nvPr>
        </p:nvSpPr>
        <p:spPr>
          <a:xfrm>
            <a:off x="642938" y="1214438"/>
            <a:ext cx="8299450" cy="5357812"/>
          </a:xfrm>
        </p:spPr>
        <p:txBody>
          <a:bodyPr/>
          <a:lstStyle/>
          <a:p>
            <a:pPr eaLnBrk="1" hangingPunct="1">
              <a:defRPr/>
            </a:pPr>
            <a:r>
              <a:rPr lang="es-EC" sz="2800" dirty="0" smtClean="0"/>
              <a:t>Sea una variable aleatoria dada (X); los valores de esta variable aleatoria (X</a:t>
            </a:r>
            <a:r>
              <a:rPr lang="es-EC" sz="2800" baseline="-25000" dirty="0" smtClean="0"/>
              <a:t>1</a:t>
            </a:r>
            <a:r>
              <a:rPr lang="es-EC" sz="2800" dirty="0" smtClean="0"/>
              <a:t>, X</a:t>
            </a:r>
            <a:r>
              <a:rPr lang="es-EC" sz="2800" baseline="-25000" dirty="0" smtClean="0"/>
              <a:t>2</a:t>
            </a:r>
            <a:r>
              <a:rPr lang="es-EC" sz="2800" dirty="0" smtClean="0"/>
              <a:t>,...</a:t>
            </a:r>
            <a:r>
              <a:rPr lang="es-EC" sz="2800" dirty="0" err="1" smtClean="0"/>
              <a:t>X</a:t>
            </a:r>
            <a:r>
              <a:rPr lang="es-EC" sz="2800" baseline="-25000" dirty="0" err="1" smtClean="0"/>
              <a:t>n</a:t>
            </a:r>
            <a:r>
              <a:rPr lang="es-EC" sz="2800" dirty="0" smtClean="0"/>
              <a:t>) forman una muestra de la variable X, si ellas son </a:t>
            </a:r>
            <a:r>
              <a:rPr lang="es-EC" sz="2800" dirty="0" smtClean="0">
                <a:solidFill>
                  <a:srgbClr val="FF0000"/>
                </a:solidFill>
              </a:rPr>
              <a:t>independientes entre sí</a:t>
            </a:r>
            <a:r>
              <a:rPr lang="es-EC" sz="2800" dirty="0" smtClean="0"/>
              <a:t> y siguen </a:t>
            </a:r>
            <a:r>
              <a:rPr lang="es-EC" sz="2800" dirty="0" smtClean="0">
                <a:solidFill>
                  <a:srgbClr val="FF0000"/>
                </a:solidFill>
              </a:rPr>
              <a:t>la misma distribución</a:t>
            </a:r>
            <a:r>
              <a:rPr lang="es-EC" sz="2800" dirty="0" smtClean="0"/>
              <a:t> de X: </a:t>
            </a:r>
          </a:p>
          <a:p>
            <a:pPr lvl="1" eaLnBrk="1" hangingPunct="1">
              <a:defRPr/>
            </a:pPr>
            <a:r>
              <a:rPr lang="es-EC" dirty="0" smtClean="0"/>
              <a:t>Representa fielmente a X.</a:t>
            </a:r>
          </a:p>
          <a:p>
            <a:pPr eaLnBrk="1" hangingPunct="1">
              <a:defRPr/>
            </a:pPr>
            <a:r>
              <a:rPr lang="es-EC" sz="2800" dirty="0" smtClean="0"/>
              <a:t>Partimos suposición: muestra es porción de población que la representa fielmente. </a:t>
            </a:r>
          </a:p>
          <a:p>
            <a:pPr eaLnBrk="1" hangingPunct="1">
              <a:defRPr/>
            </a:pPr>
            <a:r>
              <a:rPr lang="es-EC" sz="2800" dirty="0" smtClean="0"/>
              <a:t>No tomamos en cuenta muestreos mal realizados. </a:t>
            </a:r>
          </a:p>
          <a:p>
            <a:pPr eaLnBrk="1" hangingPunct="1">
              <a:defRPr/>
            </a:pPr>
            <a:r>
              <a:rPr lang="es-EC" sz="2800" dirty="0" smtClean="0"/>
              <a:t>Tamaño de la muestra se lo denota como </a:t>
            </a:r>
            <a:r>
              <a:rPr lang="es-EC" sz="2800" dirty="0" smtClean="0">
                <a:solidFill>
                  <a:srgbClr val="FF0000"/>
                </a:solidFill>
              </a:rPr>
              <a:t>n</a:t>
            </a:r>
            <a:r>
              <a:rPr lang="es-EC" sz="2800" dirty="0" smtClean="0"/>
              <a:t>.</a:t>
            </a:r>
          </a:p>
          <a:p>
            <a:pPr eaLnBrk="1" hangingPunct="1">
              <a:defRPr/>
            </a:pPr>
            <a:endParaRPr lang="es-US" sz="2800" dirty="0" smtClean="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228725" y="0"/>
            <a:ext cx="7772400" cy="1143000"/>
          </a:xfrm>
        </p:spPr>
        <p:txBody>
          <a:bodyPr/>
          <a:lstStyle/>
          <a:p>
            <a:pPr algn="r"/>
            <a:r>
              <a:rPr lang="en-US" smtClean="0"/>
              <a:t>Fabrizio Marcillo Morla</a:t>
            </a:r>
            <a:endParaRPr lang="es-US" smtClean="0"/>
          </a:p>
        </p:txBody>
      </p:sp>
      <p:sp>
        <p:nvSpPr>
          <p:cNvPr id="3" name="2 Marcador de contenido"/>
          <p:cNvSpPr>
            <a:spLocks noGrp="1"/>
          </p:cNvSpPr>
          <p:nvPr>
            <p:ph idx="1"/>
          </p:nvPr>
        </p:nvSpPr>
        <p:spPr>
          <a:xfrm>
            <a:off x="1169988" y="928688"/>
            <a:ext cx="7772400" cy="4114800"/>
          </a:xfrm>
        </p:spPr>
        <p:txBody>
          <a:bodyPr/>
          <a:lstStyle/>
          <a:p>
            <a:pPr algn="r">
              <a:defRPr/>
            </a:pPr>
            <a:r>
              <a:rPr lang="es-EC" dirty="0" smtClean="0"/>
              <a:t>Guayaquil, 1966.</a:t>
            </a:r>
          </a:p>
          <a:p>
            <a:pPr algn="r">
              <a:defRPr/>
            </a:pPr>
            <a:r>
              <a:rPr lang="es-EC" dirty="0" err="1" smtClean="0"/>
              <a:t>BSc.</a:t>
            </a:r>
            <a:r>
              <a:rPr lang="es-EC" dirty="0" smtClean="0"/>
              <a:t> Acuicultura. (ESPOL 1991).</a:t>
            </a:r>
          </a:p>
          <a:p>
            <a:pPr algn="r">
              <a:defRPr/>
            </a:pPr>
            <a:r>
              <a:rPr lang="es-EC" dirty="0" smtClean="0"/>
              <a:t>Magister en Administración de Empresas. (ESPOL, 1996).</a:t>
            </a:r>
          </a:p>
          <a:p>
            <a:pPr algn="r">
              <a:defRPr/>
            </a:pPr>
            <a:r>
              <a:rPr lang="es-EC" dirty="0" smtClean="0"/>
              <a:t>Profesor ESPOL desde el 2001.</a:t>
            </a:r>
          </a:p>
          <a:p>
            <a:pPr algn="r">
              <a:defRPr/>
            </a:pPr>
            <a:r>
              <a:rPr lang="es-EC" dirty="0" smtClean="0"/>
              <a:t>20 años experiencia profesional: </a:t>
            </a:r>
          </a:p>
          <a:p>
            <a:pPr lvl="1" algn="r">
              <a:defRPr/>
            </a:pPr>
            <a:r>
              <a:rPr lang="es-EC" dirty="0" smtClean="0"/>
              <a:t>Producción.</a:t>
            </a:r>
          </a:p>
          <a:p>
            <a:pPr lvl="1" algn="r">
              <a:defRPr/>
            </a:pPr>
            <a:r>
              <a:rPr lang="es-EC" dirty="0" smtClean="0"/>
              <a:t>Administración.</a:t>
            </a:r>
          </a:p>
          <a:p>
            <a:pPr lvl="1" algn="r">
              <a:defRPr/>
            </a:pPr>
            <a:r>
              <a:rPr lang="es-EC" dirty="0" smtClean="0"/>
              <a:t>Finanzas.</a:t>
            </a:r>
          </a:p>
          <a:p>
            <a:pPr lvl="1" algn="r">
              <a:defRPr/>
            </a:pPr>
            <a:r>
              <a:rPr lang="es-EC" dirty="0" smtClean="0"/>
              <a:t>Investigación.</a:t>
            </a:r>
          </a:p>
          <a:p>
            <a:pPr lvl="1" algn="r">
              <a:defRPr/>
            </a:pPr>
            <a:r>
              <a:rPr lang="es-EC" dirty="0" smtClean="0"/>
              <a:t>Consultorías.</a:t>
            </a:r>
          </a:p>
        </p:txBody>
      </p:sp>
      <p:pic>
        <p:nvPicPr>
          <p:cNvPr id="4100" name="Picture 3" descr="Yop por ti."/>
          <p:cNvPicPr>
            <a:picLocks noChangeAspect="1" noChangeArrowheads="1"/>
          </p:cNvPicPr>
          <p:nvPr/>
        </p:nvPicPr>
        <p:blipFill>
          <a:blip r:embed="rId3"/>
          <a:srcRect/>
          <a:stretch>
            <a:fillRect/>
          </a:stretch>
        </p:blipFill>
        <p:spPr bwMode="auto">
          <a:xfrm>
            <a:off x="0" y="0"/>
            <a:ext cx="2571750" cy="1928813"/>
          </a:xfrm>
          <a:prstGeom prst="rect">
            <a:avLst/>
          </a:prstGeom>
          <a:noFill/>
          <a:ln w="9525">
            <a:noFill/>
            <a:miter lim="800000"/>
            <a:headEnd/>
            <a:tailEnd/>
          </a:ln>
        </p:spPr>
      </p:pic>
      <p:sp>
        <p:nvSpPr>
          <p:cNvPr id="9" name="8 Rectángulo"/>
          <p:cNvSpPr/>
          <p:nvPr/>
        </p:nvSpPr>
        <p:spPr>
          <a:xfrm>
            <a:off x="357188" y="5670550"/>
            <a:ext cx="4572000" cy="830263"/>
          </a:xfrm>
          <a:prstGeom prst="rect">
            <a:avLst/>
          </a:prstGeom>
        </p:spPr>
        <p:txBody>
          <a:bodyPr>
            <a:spAutoFit/>
          </a:bodyPr>
          <a:lstStyle/>
          <a:p>
            <a:pPr>
              <a:defRPr/>
            </a:pPr>
            <a:r>
              <a:rPr lang="es-US" dirty="0">
                <a:latin typeface="+mn-lt"/>
                <a:hlinkClick r:id="rId4"/>
              </a:rPr>
              <a:t>Otras Publicaciones del mismo autor en Repositorio ESPOL</a:t>
            </a:r>
            <a:endParaRPr lang="es-US" dirty="0">
              <a:latin typeface="+mn-lt"/>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785813" y="0"/>
            <a:ext cx="8129587" cy="1143000"/>
          </a:xfrm>
        </p:spPr>
        <p:txBody>
          <a:bodyPr/>
          <a:lstStyle/>
          <a:p>
            <a:pPr eaLnBrk="1" hangingPunct="1"/>
            <a:r>
              <a:rPr lang="en-US" smtClean="0"/>
              <a:t>Muestra</a:t>
            </a:r>
            <a:endParaRPr lang="es-US" smtClean="0"/>
          </a:p>
        </p:txBody>
      </p:sp>
      <p:sp>
        <p:nvSpPr>
          <p:cNvPr id="3" name="2 Marcador de contenido"/>
          <p:cNvSpPr>
            <a:spLocks noGrp="1"/>
          </p:cNvSpPr>
          <p:nvPr>
            <p:ph idx="1"/>
          </p:nvPr>
        </p:nvSpPr>
        <p:spPr>
          <a:xfrm>
            <a:off x="642938" y="1214438"/>
            <a:ext cx="8299450" cy="5357812"/>
          </a:xfrm>
        </p:spPr>
        <p:txBody>
          <a:bodyPr/>
          <a:lstStyle/>
          <a:p>
            <a:pPr eaLnBrk="1" hangingPunct="1">
              <a:defRPr/>
            </a:pPr>
            <a:r>
              <a:rPr lang="es-EC" dirty="0" smtClean="0"/>
              <a:t>Igual que población, debe definirse correctamente antes de empezar estudio. </a:t>
            </a:r>
          </a:p>
          <a:p>
            <a:pPr lvl="1" eaLnBrk="1" hangingPunct="1">
              <a:defRPr/>
            </a:pPr>
            <a:r>
              <a:rPr lang="es-EC" dirty="0" smtClean="0"/>
              <a:t>20 camarones en una pecera.</a:t>
            </a:r>
          </a:p>
          <a:p>
            <a:pPr lvl="1" eaLnBrk="1" hangingPunct="1">
              <a:defRPr/>
            </a:pPr>
            <a:r>
              <a:rPr lang="es-EC" dirty="0" smtClean="0"/>
              <a:t>Todos los camarones de una piscina.</a:t>
            </a:r>
          </a:p>
          <a:p>
            <a:pPr lvl="1" eaLnBrk="1" hangingPunct="1">
              <a:defRPr/>
            </a:pPr>
            <a:r>
              <a:rPr lang="es-EC" dirty="0" smtClean="0"/>
              <a:t>Todos los camarones posibles a ser cultivados bajo cierto tratamiento.</a:t>
            </a:r>
          </a:p>
          <a:p>
            <a:pPr lvl="1" eaLnBrk="1" hangingPunct="1">
              <a:defRPr/>
            </a:pPr>
            <a:r>
              <a:rPr lang="es-EC" dirty="0" smtClean="0"/>
              <a:t>Todos los camarones del mundo.</a:t>
            </a:r>
          </a:p>
          <a:p>
            <a:pPr eaLnBrk="1" hangingPunct="1">
              <a:defRPr/>
            </a:pPr>
            <a:r>
              <a:rPr lang="es-EC" dirty="0" smtClean="0"/>
              <a:t>Pueden representar una muestra de una población mayor. </a:t>
            </a:r>
          </a:p>
          <a:p>
            <a:pPr eaLnBrk="1" hangingPunct="1">
              <a:defRPr/>
            </a:pPr>
            <a:endParaRPr lang="es-US" dirty="0" smtClean="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785813" y="0"/>
            <a:ext cx="8129587" cy="1143000"/>
          </a:xfrm>
        </p:spPr>
        <p:txBody>
          <a:bodyPr/>
          <a:lstStyle/>
          <a:p>
            <a:pPr eaLnBrk="1" hangingPunct="1"/>
            <a:r>
              <a:rPr lang="en-US" smtClean="0"/>
              <a:t>Objetivos de Muestreo</a:t>
            </a:r>
            <a:endParaRPr lang="es-US" smtClean="0"/>
          </a:p>
        </p:txBody>
      </p:sp>
      <p:sp>
        <p:nvSpPr>
          <p:cNvPr id="3" name="2 Marcador de contenido"/>
          <p:cNvSpPr>
            <a:spLocks noGrp="1"/>
          </p:cNvSpPr>
          <p:nvPr>
            <p:ph idx="1"/>
          </p:nvPr>
        </p:nvSpPr>
        <p:spPr>
          <a:xfrm>
            <a:off x="642938" y="1214438"/>
            <a:ext cx="8299450" cy="5357812"/>
          </a:xfrm>
        </p:spPr>
        <p:txBody>
          <a:bodyPr/>
          <a:lstStyle/>
          <a:p>
            <a:pPr eaLnBrk="1" hangingPunct="1">
              <a:defRPr/>
            </a:pPr>
            <a:r>
              <a:rPr lang="es-EC" dirty="0" smtClean="0"/>
              <a:t>Obtener información sobre distribuciones de frecuencia de la población (distribución de probabilidad) o más preciso: de los </a:t>
            </a:r>
            <a:r>
              <a:rPr lang="es-EC" dirty="0" smtClean="0">
                <a:solidFill>
                  <a:srgbClr val="FF0000"/>
                </a:solidFill>
              </a:rPr>
              <a:t>parámetros poblacionales</a:t>
            </a:r>
            <a:r>
              <a:rPr lang="es-EC" dirty="0" smtClean="0"/>
              <a:t> que describen dicha distribución de probabilidad.</a:t>
            </a:r>
            <a:endParaRPr lang="es-US" dirty="0" smtClean="0"/>
          </a:p>
        </p:txBody>
      </p:sp>
      <p:pic>
        <p:nvPicPr>
          <p:cNvPr id="20481" name="Picture 1"/>
          <p:cNvPicPr>
            <a:picLocks noChangeAspect="1" noChangeArrowheads="1"/>
          </p:cNvPicPr>
          <p:nvPr/>
        </p:nvPicPr>
        <p:blipFill>
          <a:blip r:embed="rId3" cstate="print"/>
          <a:srcRect/>
          <a:stretch>
            <a:fillRect/>
          </a:stretch>
        </p:blipFill>
        <p:spPr bwMode="auto">
          <a:xfrm>
            <a:off x="1857356" y="3857628"/>
            <a:ext cx="5276850" cy="2762250"/>
          </a:xfrm>
          <a:prstGeom prst="rect">
            <a:avLst/>
          </a:prstGeom>
          <a:noFill/>
          <a:ln w="9525">
            <a:noFill/>
            <a:miter lim="800000"/>
            <a:headEnd/>
            <a:tailEnd/>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785813" y="0"/>
            <a:ext cx="8129587" cy="1143000"/>
          </a:xfrm>
        </p:spPr>
        <p:txBody>
          <a:bodyPr/>
          <a:lstStyle/>
          <a:p>
            <a:pPr eaLnBrk="1" hangingPunct="1"/>
            <a:r>
              <a:rPr lang="en-US" smtClean="0"/>
              <a:t>Distribucion de Frecuencias (introduccion)</a:t>
            </a:r>
            <a:endParaRPr lang="es-US" smtClean="0"/>
          </a:p>
        </p:txBody>
      </p:sp>
      <p:sp>
        <p:nvSpPr>
          <p:cNvPr id="3" name="2 Marcador de contenido"/>
          <p:cNvSpPr>
            <a:spLocks noGrp="1"/>
          </p:cNvSpPr>
          <p:nvPr>
            <p:ph idx="1"/>
          </p:nvPr>
        </p:nvSpPr>
        <p:spPr>
          <a:xfrm>
            <a:off x="642938" y="1214438"/>
            <a:ext cx="8299450" cy="5357812"/>
          </a:xfrm>
        </p:spPr>
        <p:txBody>
          <a:bodyPr/>
          <a:lstStyle/>
          <a:p>
            <a:pPr eaLnBrk="1" hangingPunct="1">
              <a:defRPr/>
            </a:pPr>
            <a:r>
              <a:rPr lang="es-EC" dirty="0" smtClean="0"/>
              <a:t>Operación en que dividimos un conjunto de datos, en varios grupos, mostrando el número de elementos en cada grupo.</a:t>
            </a:r>
          </a:p>
          <a:p>
            <a:pPr eaLnBrk="1" hangingPunct="1">
              <a:defRPr/>
            </a:pPr>
            <a:r>
              <a:rPr lang="es-EC" dirty="0" smtClean="0"/>
              <a:t>Más tarde veremos los detalles. </a:t>
            </a:r>
          </a:p>
          <a:p>
            <a:pPr eaLnBrk="1" hangingPunct="1">
              <a:defRPr/>
            </a:pPr>
            <a:r>
              <a:rPr lang="es-EC" dirty="0" smtClean="0"/>
              <a:t>Ahora importante entender el concepto y su relación con la distribución de probabilidad. </a:t>
            </a:r>
          </a:p>
          <a:p>
            <a:pPr eaLnBrk="1" hangingPunct="1">
              <a:defRPr/>
            </a:pPr>
            <a:r>
              <a:rPr lang="en-US" dirty="0" err="1" smtClean="0"/>
              <a:t>Archivo</a:t>
            </a:r>
            <a:r>
              <a:rPr lang="en-US" dirty="0" smtClean="0"/>
              <a:t>: Ejercicio01 - </a:t>
            </a:r>
            <a:r>
              <a:rPr lang="en-US" dirty="0" err="1" smtClean="0"/>
              <a:t>Distribucion</a:t>
            </a:r>
            <a:r>
              <a:rPr lang="en-US" dirty="0" smtClean="0"/>
              <a:t> de Frecuencias.xlsx</a:t>
            </a:r>
            <a:endParaRPr lang="es-US" dirty="0" smtClean="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785813" y="0"/>
            <a:ext cx="8129587" cy="1143000"/>
          </a:xfrm>
        </p:spPr>
        <p:txBody>
          <a:bodyPr/>
          <a:lstStyle/>
          <a:p>
            <a:r>
              <a:rPr lang="es-US" sz="4000" smtClean="0"/>
              <a:t>Datos longitud cefálica </a:t>
            </a:r>
            <a:r>
              <a:rPr lang="es-US" sz="4000" i="1" smtClean="0"/>
              <a:t>O. niloticus</a:t>
            </a:r>
          </a:p>
        </p:txBody>
      </p:sp>
      <p:graphicFrame>
        <p:nvGraphicFramePr>
          <p:cNvPr id="7" name="6 Marcador de contenido"/>
          <p:cNvGraphicFramePr>
            <a:graphicFrameLocks noGrp="1"/>
          </p:cNvGraphicFramePr>
          <p:nvPr>
            <p:ph idx="1"/>
          </p:nvPr>
        </p:nvGraphicFramePr>
        <p:xfrm>
          <a:off x="857250" y="1143000"/>
          <a:ext cx="7786744" cy="5072099"/>
        </p:xfrm>
        <a:graphic>
          <a:graphicData uri="http://schemas.openxmlformats.org/drawingml/2006/table">
            <a:tbl>
              <a:tblPr/>
              <a:tblGrid>
                <a:gridCol w="1112392"/>
                <a:gridCol w="1112392"/>
                <a:gridCol w="1112392"/>
                <a:gridCol w="1112392"/>
                <a:gridCol w="1112392"/>
                <a:gridCol w="1112392"/>
                <a:gridCol w="1112392"/>
              </a:tblGrid>
              <a:tr h="607436">
                <a:tc>
                  <a:txBody>
                    <a:bodyPr/>
                    <a:lstStyle/>
                    <a:p>
                      <a:pPr algn="r" fontAlgn="b"/>
                      <a:r>
                        <a:rPr lang="es-US" sz="2800" b="0" i="0" u="none" strike="noStrike" dirty="0">
                          <a:solidFill>
                            <a:schemeClr val="tx1"/>
                          </a:solidFill>
                          <a:latin typeface="Calibri"/>
                        </a:rPr>
                        <a:t>25.3</a:t>
                      </a:r>
                    </a:p>
                  </a:txBody>
                  <a:tcPr marL="9525" marR="9525" marT="9525" marB="0" anchor="b">
                    <a:lnL>
                      <a:noFill/>
                    </a:lnL>
                    <a:lnR>
                      <a:noFill/>
                    </a:lnR>
                    <a:lnT>
                      <a:noFill/>
                    </a:lnT>
                    <a:lnB>
                      <a:noFill/>
                    </a:lnB>
                  </a:tcPr>
                </a:tc>
                <a:tc>
                  <a:txBody>
                    <a:bodyPr/>
                    <a:lstStyle/>
                    <a:p>
                      <a:pPr algn="r" fontAlgn="b"/>
                      <a:r>
                        <a:rPr lang="es-US" sz="2800" b="0" i="0" u="none" strike="noStrike" dirty="0">
                          <a:solidFill>
                            <a:schemeClr val="tx1"/>
                          </a:solidFill>
                          <a:latin typeface="Calibri"/>
                        </a:rPr>
                        <a:t>26.3</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27.0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27.7</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28.2</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29.0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29.5</a:t>
                      </a:r>
                    </a:p>
                  </a:txBody>
                  <a:tcPr marL="9525" marR="9525" marT="9525" marB="0" anchor="b">
                    <a:lnL>
                      <a:noFill/>
                    </a:lnL>
                    <a:lnR>
                      <a:noFill/>
                    </a:lnR>
                    <a:lnT>
                      <a:noFill/>
                    </a:lnT>
                    <a:lnB>
                      <a:noFill/>
                    </a:lnB>
                  </a:tcPr>
                </a:tc>
              </a:tr>
              <a:tr h="637809">
                <a:tc>
                  <a:txBody>
                    <a:bodyPr/>
                    <a:lstStyle/>
                    <a:p>
                      <a:pPr algn="r" fontAlgn="b"/>
                      <a:r>
                        <a:rPr lang="es-US" sz="2800" b="0" i="0" u="none" strike="noStrike">
                          <a:solidFill>
                            <a:schemeClr val="tx1"/>
                          </a:solidFill>
                          <a:latin typeface="Calibri"/>
                        </a:rPr>
                        <a:t>25.5</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26.4</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27.0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28.0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28.2</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29.3</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29.5</a:t>
                      </a:r>
                    </a:p>
                  </a:txBody>
                  <a:tcPr marL="9525" marR="9525" marT="9525" marB="0" anchor="b">
                    <a:lnL>
                      <a:noFill/>
                    </a:lnL>
                    <a:lnR>
                      <a:noFill/>
                    </a:lnR>
                    <a:lnT>
                      <a:noFill/>
                    </a:lnT>
                    <a:lnB>
                      <a:noFill/>
                    </a:lnB>
                  </a:tcPr>
                </a:tc>
              </a:tr>
              <a:tr h="637809">
                <a:tc>
                  <a:txBody>
                    <a:bodyPr/>
                    <a:lstStyle/>
                    <a:p>
                      <a:pPr algn="r" fontAlgn="b"/>
                      <a:r>
                        <a:rPr lang="es-US" sz="2800" b="0" i="0" u="none" strike="noStrike">
                          <a:solidFill>
                            <a:schemeClr val="tx1"/>
                          </a:solidFill>
                          <a:latin typeface="Calibri"/>
                        </a:rPr>
                        <a:t>26.0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26.4</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27.0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28.0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28.4</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29.3</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29.7</a:t>
                      </a:r>
                    </a:p>
                  </a:txBody>
                  <a:tcPr marL="9525" marR="9525" marT="9525" marB="0" anchor="b">
                    <a:lnL>
                      <a:noFill/>
                    </a:lnL>
                    <a:lnR>
                      <a:noFill/>
                    </a:lnR>
                    <a:lnT>
                      <a:noFill/>
                    </a:lnT>
                    <a:lnB>
                      <a:noFill/>
                    </a:lnB>
                  </a:tcPr>
                </a:tc>
              </a:tr>
              <a:tr h="637809">
                <a:tc>
                  <a:txBody>
                    <a:bodyPr/>
                    <a:lstStyle/>
                    <a:p>
                      <a:pPr algn="r" fontAlgn="b"/>
                      <a:r>
                        <a:rPr lang="es-US" sz="2800" b="0" i="0" u="none" strike="noStrike">
                          <a:solidFill>
                            <a:schemeClr val="tx1"/>
                          </a:solidFill>
                          <a:latin typeface="Calibri"/>
                        </a:rPr>
                        <a:t>26.0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26.6</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27.0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28.0</a:t>
                      </a:r>
                    </a:p>
                  </a:txBody>
                  <a:tcPr marL="9525" marR="9525" marT="9525" marB="0" anchor="b">
                    <a:lnL>
                      <a:noFill/>
                    </a:lnL>
                    <a:lnR>
                      <a:noFill/>
                    </a:lnR>
                    <a:lnT>
                      <a:noFill/>
                    </a:lnT>
                    <a:lnB>
                      <a:noFill/>
                    </a:lnB>
                  </a:tcPr>
                </a:tc>
                <a:tc>
                  <a:txBody>
                    <a:bodyPr/>
                    <a:lstStyle/>
                    <a:p>
                      <a:pPr algn="r" fontAlgn="b"/>
                      <a:r>
                        <a:rPr lang="es-US" sz="2800" b="0" i="0" u="none" strike="noStrike" dirty="0">
                          <a:solidFill>
                            <a:schemeClr val="tx1"/>
                          </a:solidFill>
                          <a:latin typeface="Calibri"/>
                        </a:rPr>
                        <a:t>28.5</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29.3</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29.8</a:t>
                      </a:r>
                    </a:p>
                  </a:txBody>
                  <a:tcPr marL="9525" marR="9525" marT="9525" marB="0" anchor="b">
                    <a:lnL>
                      <a:noFill/>
                    </a:lnL>
                    <a:lnR>
                      <a:noFill/>
                    </a:lnR>
                    <a:lnT>
                      <a:noFill/>
                    </a:lnT>
                    <a:lnB>
                      <a:noFill/>
                    </a:lnB>
                  </a:tcPr>
                </a:tc>
              </a:tr>
              <a:tr h="637809">
                <a:tc>
                  <a:txBody>
                    <a:bodyPr/>
                    <a:lstStyle/>
                    <a:p>
                      <a:pPr algn="r" fontAlgn="b"/>
                      <a:r>
                        <a:rPr lang="es-US" sz="2800" b="0" i="0" u="none" strike="noStrike">
                          <a:solidFill>
                            <a:schemeClr val="tx1"/>
                          </a:solidFill>
                          <a:latin typeface="Calibri"/>
                        </a:rPr>
                        <a:t>26.0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26.8</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27.3</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28.0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28.9</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29.4</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30.2</a:t>
                      </a:r>
                    </a:p>
                  </a:txBody>
                  <a:tcPr marL="9525" marR="9525" marT="9525" marB="0" anchor="b">
                    <a:lnL>
                      <a:noFill/>
                    </a:lnL>
                    <a:lnR>
                      <a:noFill/>
                    </a:lnR>
                    <a:lnT>
                      <a:noFill/>
                    </a:lnT>
                    <a:lnB>
                      <a:noFill/>
                    </a:lnB>
                  </a:tcPr>
                </a:tc>
              </a:tr>
              <a:tr h="637809">
                <a:tc>
                  <a:txBody>
                    <a:bodyPr/>
                    <a:lstStyle/>
                    <a:p>
                      <a:pPr algn="r" fontAlgn="b"/>
                      <a:r>
                        <a:rPr lang="es-US" sz="2800" b="0" i="0" u="none" strike="noStrike">
                          <a:solidFill>
                            <a:schemeClr val="tx1"/>
                          </a:solidFill>
                          <a:latin typeface="Calibri"/>
                        </a:rPr>
                        <a:t>26.0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27.0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27.6</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28.0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28.9</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29.4</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31.0</a:t>
                      </a:r>
                    </a:p>
                  </a:txBody>
                  <a:tcPr marL="9525" marR="9525" marT="9525" marB="0" anchor="b">
                    <a:lnL>
                      <a:noFill/>
                    </a:lnL>
                    <a:lnR>
                      <a:noFill/>
                    </a:lnR>
                    <a:lnT>
                      <a:noFill/>
                    </a:lnT>
                    <a:lnB>
                      <a:noFill/>
                    </a:lnB>
                  </a:tcPr>
                </a:tc>
              </a:tr>
              <a:tr h="637809">
                <a:tc>
                  <a:txBody>
                    <a:bodyPr/>
                    <a:lstStyle/>
                    <a:p>
                      <a:pPr algn="r" fontAlgn="b"/>
                      <a:r>
                        <a:rPr lang="es-US" sz="2800" b="0" i="0" u="none" strike="noStrike">
                          <a:solidFill>
                            <a:schemeClr val="tx1"/>
                          </a:solidFill>
                          <a:latin typeface="Calibri"/>
                        </a:rPr>
                        <a:t>26.0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27.0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27.6</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28.0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29.0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29.5</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31.0</a:t>
                      </a:r>
                    </a:p>
                  </a:txBody>
                  <a:tcPr marL="9525" marR="9525" marT="9525" marB="0" anchor="b">
                    <a:lnL>
                      <a:noFill/>
                    </a:lnL>
                    <a:lnR>
                      <a:noFill/>
                    </a:lnR>
                    <a:lnT>
                      <a:noFill/>
                    </a:lnT>
                    <a:lnB>
                      <a:noFill/>
                    </a:lnB>
                  </a:tcPr>
                </a:tc>
              </a:tr>
              <a:tr h="637809">
                <a:tc>
                  <a:txBody>
                    <a:bodyPr/>
                    <a:lstStyle/>
                    <a:p>
                      <a:pPr algn="r" fontAlgn="b"/>
                      <a:r>
                        <a:rPr lang="es-US" sz="2800" b="0" i="0" u="none" strike="noStrike">
                          <a:solidFill>
                            <a:schemeClr val="tx1"/>
                          </a:solidFill>
                          <a:latin typeface="Calibri"/>
                        </a:rPr>
                        <a:t>26.1</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27.0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27.6</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28.1</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29.0</a:t>
                      </a:r>
                    </a:p>
                  </a:txBody>
                  <a:tcPr marL="9525" marR="9525" marT="9525" marB="0" anchor="b">
                    <a:lnL>
                      <a:noFill/>
                    </a:lnL>
                    <a:lnR>
                      <a:noFill/>
                    </a:lnR>
                    <a:lnT>
                      <a:noFill/>
                    </a:lnT>
                    <a:lnB>
                      <a:noFill/>
                    </a:lnB>
                  </a:tcPr>
                </a:tc>
                <a:tc>
                  <a:txBody>
                    <a:bodyPr/>
                    <a:lstStyle/>
                    <a:p>
                      <a:pPr algn="r" fontAlgn="b"/>
                      <a:r>
                        <a:rPr lang="es-US" sz="2800" b="0" i="0" u="none" strike="noStrike">
                          <a:solidFill>
                            <a:schemeClr val="tx1"/>
                          </a:solidFill>
                          <a:latin typeface="Calibri"/>
                        </a:rPr>
                        <a:t>29.5</a:t>
                      </a:r>
                    </a:p>
                  </a:txBody>
                  <a:tcPr marL="9525" marR="9525" marT="9525" marB="0" anchor="b">
                    <a:lnL>
                      <a:noFill/>
                    </a:lnL>
                    <a:lnR>
                      <a:noFill/>
                    </a:lnR>
                    <a:lnT>
                      <a:noFill/>
                    </a:lnT>
                    <a:lnB>
                      <a:noFill/>
                    </a:lnB>
                  </a:tcPr>
                </a:tc>
                <a:tc>
                  <a:txBody>
                    <a:bodyPr/>
                    <a:lstStyle/>
                    <a:p>
                      <a:pPr algn="r" fontAlgn="b"/>
                      <a:r>
                        <a:rPr lang="es-US" sz="2800" b="0" i="0" u="none" strike="noStrike" dirty="0">
                          <a:solidFill>
                            <a:schemeClr val="tx1"/>
                          </a:solidFill>
                          <a:latin typeface="Calibri"/>
                        </a:rPr>
                        <a:t>33.4</a:t>
                      </a:r>
                    </a:p>
                  </a:txBody>
                  <a:tcPr marL="9525" marR="9525" marT="9525" marB="0" anchor="b">
                    <a:lnL>
                      <a:noFill/>
                    </a:lnL>
                    <a:lnR>
                      <a:noFill/>
                    </a:lnR>
                    <a:lnT>
                      <a:noFill/>
                    </a:lnT>
                    <a:lnB>
                      <a:noFill/>
                    </a:lnB>
                  </a:tcPr>
                </a:tc>
              </a:tr>
            </a:tbl>
          </a:graphicData>
        </a:graphic>
      </p:graphicFrame>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785813" y="0"/>
            <a:ext cx="8129587" cy="1143000"/>
          </a:xfrm>
        </p:spPr>
        <p:txBody>
          <a:bodyPr/>
          <a:lstStyle/>
          <a:p>
            <a:r>
              <a:rPr lang="en-US" dirty="0" err="1" smtClean="0"/>
              <a:t>Tabla</a:t>
            </a:r>
            <a:r>
              <a:rPr lang="en-US" dirty="0" smtClean="0"/>
              <a:t> de </a:t>
            </a:r>
            <a:r>
              <a:rPr lang="en-US" dirty="0" err="1" smtClean="0"/>
              <a:t>Frecuencias</a:t>
            </a:r>
            <a:endParaRPr lang="es-US" dirty="0" smtClean="0"/>
          </a:p>
        </p:txBody>
      </p:sp>
      <p:graphicFrame>
        <p:nvGraphicFramePr>
          <p:cNvPr id="6" name="5 Marcador de contenido"/>
          <p:cNvGraphicFramePr>
            <a:graphicFrameLocks noGrp="1"/>
          </p:cNvGraphicFramePr>
          <p:nvPr>
            <p:ph idx="1"/>
          </p:nvPr>
        </p:nvGraphicFramePr>
        <p:xfrm>
          <a:off x="714347" y="1285864"/>
          <a:ext cx="8143933" cy="5127653"/>
        </p:xfrm>
        <a:graphic>
          <a:graphicData uri="http://schemas.openxmlformats.org/drawingml/2006/table">
            <a:tbl>
              <a:tblPr/>
              <a:tblGrid>
                <a:gridCol w="569654"/>
                <a:gridCol w="901951"/>
                <a:gridCol w="991620"/>
                <a:gridCol w="996893"/>
                <a:gridCol w="949421"/>
                <a:gridCol w="1091188"/>
                <a:gridCol w="928694"/>
                <a:gridCol w="1018269"/>
                <a:gridCol w="696243"/>
              </a:tblGrid>
              <a:tr h="563566">
                <a:tc rowSpan="2" gridSpan="2">
                  <a:txBody>
                    <a:bodyPr/>
                    <a:lstStyle/>
                    <a:p>
                      <a:pPr algn="ctr" fontAlgn="b"/>
                      <a:r>
                        <a:rPr lang="es-US" sz="2000" b="1" i="0" u="none" strike="noStrike" dirty="0" err="1">
                          <a:solidFill>
                            <a:schemeClr val="tx1"/>
                          </a:solidFill>
                          <a:effectLst>
                            <a:outerShdw blurRad="38100" dist="38100" dir="2700000" algn="tl">
                              <a:srgbClr val="000000">
                                <a:alpha val="43137"/>
                              </a:srgbClr>
                            </a:outerShdw>
                          </a:effectLst>
                          <a:latin typeface="Calibri"/>
                        </a:rPr>
                        <a:t>Int</a:t>
                      </a:r>
                      <a:r>
                        <a:rPr lang="es-US" sz="2000" b="1" i="0" u="none" strike="noStrike" dirty="0">
                          <a:solidFill>
                            <a:schemeClr val="tx1"/>
                          </a:solidFill>
                          <a:effectLst>
                            <a:outerShdw blurRad="38100" dist="38100" dir="2700000" algn="tl">
                              <a:srgbClr val="000000">
                                <a:alpha val="43137"/>
                              </a:srgbClr>
                            </a:outerShdw>
                          </a:effectLst>
                          <a:latin typeface="Calibri"/>
                        </a:rPr>
                        <a:t> </a:t>
                      </a:r>
                      <a:r>
                        <a:rPr lang="es-US" sz="2000" b="1" i="0" u="none" strike="noStrike" dirty="0" err="1">
                          <a:solidFill>
                            <a:schemeClr val="tx1"/>
                          </a:solidFill>
                          <a:effectLst>
                            <a:outerShdw blurRad="38100" dist="38100" dir="2700000" algn="tl">
                              <a:srgbClr val="000000">
                                <a:alpha val="43137"/>
                              </a:srgbClr>
                            </a:outerShdw>
                          </a:effectLst>
                          <a:latin typeface="Calibri"/>
                        </a:rPr>
                        <a:t>Repres</a:t>
                      </a:r>
                      <a:endParaRPr lang="es-US" sz="20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s-US"/>
                    </a:p>
                  </a:txBody>
                  <a:tcPr/>
                </a:tc>
                <a:tc gridSpan="2">
                  <a:txBody>
                    <a:bodyPr/>
                    <a:lstStyle/>
                    <a:p>
                      <a:pPr algn="ctr" fontAlgn="t"/>
                      <a:r>
                        <a:rPr lang="es-US" sz="2000" b="1" i="0" u="none" strike="noStrike">
                          <a:solidFill>
                            <a:schemeClr val="tx1"/>
                          </a:solidFill>
                          <a:effectLst>
                            <a:outerShdw blurRad="38100" dist="38100" dir="2700000" algn="tl">
                              <a:srgbClr val="000000">
                                <a:alpha val="43137"/>
                              </a:srgbClr>
                            </a:outerShdw>
                          </a:effectLst>
                          <a:latin typeface="Courier"/>
                        </a:rPr>
                        <a:t>Int Real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US"/>
                    </a:p>
                  </a:txBody>
                  <a:tcPr/>
                </a:tc>
                <a:tc rowSpan="2">
                  <a:txBody>
                    <a:bodyPr/>
                    <a:lstStyle/>
                    <a:p>
                      <a:pPr algn="ctr" fontAlgn="b"/>
                      <a:r>
                        <a:rPr lang="es-US" sz="2000" b="1" i="0" u="none" strike="noStrike" dirty="0" err="1">
                          <a:solidFill>
                            <a:schemeClr val="tx1"/>
                          </a:solidFill>
                          <a:effectLst>
                            <a:outerShdw blurRad="38100" dist="38100" dir="2700000" algn="tl">
                              <a:srgbClr val="000000">
                                <a:alpha val="43137"/>
                              </a:srgbClr>
                            </a:outerShdw>
                          </a:effectLst>
                          <a:latin typeface="Calibri"/>
                        </a:rPr>
                        <a:t>Frec</a:t>
                      </a:r>
                      <a:endParaRPr lang="es-US" sz="20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s-US" sz="2000" b="1" i="0" u="none" strike="noStrike">
                          <a:solidFill>
                            <a:schemeClr val="tx1"/>
                          </a:solidFill>
                          <a:effectLst>
                            <a:outerShdw blurRad="38100" dist="38100" dir="2700000" algn="tl">
                              <a:srgbClr val="000000">
                                <a:alpha val="43137"/>
                              </a:srgbClr>
                            </a:outerShdw>
                          </a:effectLst>
                          <a:latin typeface="Calibri"/>
                        </a:rPr>
                        <a:t>Frec Relat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s-US" sz="2000" b="1" i="0" u="none" strike="noStrike">
                          <a:solidFill>
                            <a:schemeClr val="tx1"/>
                          </a:solidFill>
                          <a:effectLst>
                            <a:outerShdw blurRad="38100" dist="38100" dir="2700000" algn="tl">
                              <a:srgbClr val="000000">
                                <a:alpha val="43137"/>
                              </a:srgbClr>
                            </a:outerShdw>
                          </a:effectLst>
                          <a:latin typeface="Calibri"/>
                        </a:rPr>
                        <a:t>Frec Acum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F. Acum Relat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s-US" sz="2000" b="1" i="0" u="none" strike="noStrike">
                          <a:solidFill>
                            <a:schemeClr val="tx1"/>
                          </a:solidFill>
                          <a:effectLst>
                            <a:outerShdw blurRad="38100" dist="38100" dir="2700000" algn="tl">
                              <a:srgbClr val="000000">
                                <a:alpha val="43137"/>
                              </a:srgbClr>
                            </a:outerShdw>
                          </a:effectLst>
                          <a:latin typeface="Calibri"/>
                        </a:rPr>
                        <a:t>Marca Clae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566">
                <a:tc gridSpan="2" vMerge="1">
                  <a:txBody>
                    <a:bodyPr/>
                    <a:lstStyle/>
                    <a:p>
                      <a:endParaRPr lang="es-US"/>
                    </a:p>
                  </a:txBody>
                  <a:tcPr/>
                </a:tc>
                <a:tc hMerge="1" vMerge="1">
                  <a:txBody>
                    <a:bodyPr/>
                    <a:lstStyle/>
                    <a:p>
                      <a:endParaRPr lang="es-US"/>
                    </a:p>
                  </a:txBody>
                  <a:tcPr/>
                </a:tc>
                <a:tc>
                  <a:txBody>
                    <a:bodyPr/>
                    <a:lstStyle/>
                    <a:p>
                      <a:pPr algn="ctr" fontAlgn="b"/>
                      <a:r>
                        <a:rPr lang="es-US" sz="2000" b="1" i="0" u="none" strike="noStrike" dirty="0" err="1">
                          <a:solidFill>
                            <a:schemeClr val="tx1"/>
                          </a:solidFill>
                          <a:effectLst>
                            <a:outerShdw blurRad="38100" dist="38100" dir="2700000" algn="tl">
                              <a:srgbClr val="000000">
                                <a:alpha val="43137"/>
                              </a:srgbClr>
                            </a:outerShdw>
                          </a:effectLst>
                          <a:latin typeface="Calibri"/>
                        </a:rPr>
                        <a:t>lim</a:t>
                      </a:r>
                      <a:r>
                        <a:rPr lang="es-US" sz="2000" b="1" i="0" u="none" strike="noStrike" dirty="0">
                          <a:solidFill>
                            <a:schemeClr val="tx1"/>
                          </a:solidFill>
                          <a:effectLst>
                            <a:outerShdw blurRad="38100" dist="38100" dir="2700000" algn="tl">
                              <a:srgbClr val="000000">
                                <a:alpha val="43137"/>
                              </a:srgbClr>
                            </a:outerShdw>
                          </a:effectLst>
                          <a:latin typeface="Calibri"/>
                        </a:rPr>
                        <a:t> </a:t>
                      </a:r>
                      <a:r>
                        <a:rPr lang="es-US" sz="2000" b="1" i="0" u="none" strike="noStrike" dirty="0" err="1">
                          <a:solidFill>
                            <a:schemeClr val="tx1"/>
                          </a:solidFill>
                          <a:effectLst>
                            <a:outerShdw blurRad="38100" dist="38100" dir="2700000" algn="tl">
                              <a:srgbClr val="000000">
                                <a:alpha val="43137"/>
                              </a:srgbClr>
                            </a:outerShdw>
                          </a:effectLst>
                          <a:latin typeface="Calibri"/>
                        </a:rPr>
                        <a:t>inf</a:t>
                      </a:r>
                      <a:endParaRPr lang="es-US" sz="20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US" sz="2000" b="1" i="0" u="none" strike="noStrike" dirty="0" smtClean="0">
                        <a:solidFill>
                          <a:schemeClr val="tx1"/>
                        </a:solidFill>
                        <a:effectLst>
                          <a:outerShdw blurRad="38100" dist="38100" dir="2700000" algn="tl">
                            <a:srgbClr val="000000">
                              <a:alpha val="43137"/>
                            </a:srgbClr>
                          </a:outerShdw>
                        </a:effectLst>
                        <a:latin typeface="Courier"/>
                      </a:endParaRPr>
                    </a:p>
                    <a:p>
                      <a:pPr algn="ctr" fontAlgn="t"/>
                      <a:r>
                        <a:rPr lang="es-US" sz="2000" b="1" i="0" u="none" strike="noStrike" dirty="0" err="1" smtClean="0">
                          <a:solidFill>
                            <a:schemeClr val="tx1"/>
                          </a:solidFill>
                          <a:effectLst>
                            <a:outerShdw blurRad="38100" dist="38100" dir="2700000" algn="tl">
                              <a:srgbClr val="000000">
                                <a:alpha val="43137"/>
                              </a:srgbClr>
                            </a:outerShdw>
                          </a:effectLst>
                          <a:latin typeface="Courier"/>
                        </a:rPr>
                        <a:t>lim</a:t>
                      </a:r>
                      <a:r>
                        <a:rPr lang="es-US" sz="2000" b="1" i="0" u="none" strike="noStrike" dirty="0" smtClean="0">
                          <a:solidFill>
                            <a:schemeClr val="tx1"/>
                          </a:solidFill>
                          <a:effectLst>
                            <a:outerShdw blurRad="38100" dist="38100" dir="2700000" algn="tl">
                              <a:srgbClr val="000000">
                                <a:alpha val="43137"/>
                              </a:srgbClr>
                            </a:outerShdw>
                          </a:effectLst>
                          <a:latin typeface="Courier"/>
                        </a:rPr>
                        <a:t> </a:t>
                      </a:r>
                      <a:r>
                        <a:rPr lang="es-US" sz="2000" b="1" i="0" u="none" strike="noStrike" dirty="0" err="1">
                          <a:solidFill>
                            <a:schemeClr val="tx1"/>
                          </a:solidFill>
                          <a:effectLst>
                            <a:outerShdw blurRad="38100" dist="38100" dir="2700000" algn="tl">
                              <a:srgbClr val="000000">
                                <a:alpha val="43137"/>
                              </a:srgbClr>
                            </a:outerShdw>
                          </a:effectLst>
                          <a:latin typeface="Courier"/>
                        </a:rPr>
                        <a:t>sup</a:t>
                      </a:r>
                      <a:endParaRPr lang="es-US" sz="2000" b="1" i="0" u="none" strike="noStrike" dirty="0">
                        <a:solidFill>
                          <a:schemeClr val="tx1"/>
                        </a:solidFill>
                        <a:effectLst>
                          <a:outerShdw blurRad="38100" dist="38100" dir="2700000" algn="tl">
                            <a:srgbClr val="000000">
                              <a:alpha val="43137"/>
                            </a:srgbClr>
                          </a:outerShdw>
                        </a:effectLst>
                        <a:latin typeface="Courier"/>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US"/>
                    </a:p>
                  </a:txBody>
                  <a:tcPr/>
                </a:tc>
                <a:tc vMerge="1">
                  <a:txBody>
                    <a:bodyPr/>
                    <a:lstStyle/>
                    <a:p>
                      <a:endParaRPr lang="es-US"/>
                    </a:p>
                  </a:txBody>
                  <a:tcPr/>
                </a:tc>
                <a:tc vMerge="1">
                  <a:txBody>
                    <a:bodyPr/>
                    <a:lstStyle/>
                    <a:p>
                      <a:endParaRPr lang="es-US"/>
                    </a:p>
                  </a:txBody>
                  <a:tcPr/>
                </a:tc>
                <a:tc vMerge="1">
                  <a:txBody>
                    <a:bodyPr/>
                    <a:lstStyle/>
                    <a:p>
                      <a:endParaRPr lang="es-US"/>
                    </a:p>
                  </a:txBody>
                  <a:tcPr/>
                </a:tc>
                <a:tc vMerge="1">
                  <a:txBody>
                    <a:bodyPr/>
                    <a:lstStyle/>
                    <a:p>
                      <a:endParaRPr lang="es-US"/>
                    </a:p>
                  </a:txBody>
                  <a:tcPr/>
                </a:tc>
              </a:tr>
              <a:tr h="563566">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566">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566">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33.93%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37.50%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566">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51.79%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89.29%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566">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8.93%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98.21%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566">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566">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a:solidFill>
                            <a:schemeClr val="tx1"/>
                          </a:solidFill>
                          <a:effectLst>
                            <a:outerShdw blurRad="38100" dist="38100" dir="2700000" algn="tl">
                              <a:srgbClr val="000000">
                                <a:alpha val="43137"/>
                              </a:srgbClr>
                            </a:outerShdw>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US" sz="2000" b="1" i="0" u="none" strike="noStrike" dirty="0">
                          <a:solidFill>
                            <a:schemeClr val="tx1"/>
                          </a:solidFill>
                          <a:effectLst>
                            <a:outerShdw blurRad="38100" dist="38100" dir="2700000" algn="tl">
                              <a:srgbClr val="000000">
                                <a:alpha val="43137"/>
                              </a:srgbClr>
                            </a:outerShdw>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785813" y="0"/>
            <a:ext cx="8129587" cy="1143000"/>
          </a:xfrm>
        </p:spPr>
        <p:txBody>
          <a:bodyPr/>
          <a:lstStyle/>
          <a:p>
            <a:r>
              <a:rPr lang="en-US" smtClean="0"/>
              <a:t>Histograma</a:t>
            </a:r>
            <a:endParaRPr lang="es-US" smtClean="0"/>
          </a:p>
        </p:txBody>
      </p:sp>
      <p:graphicFrame>
        <p:nvGraphicFramePr>
          <p:cNvPr id="12" name="1 Gráfico"/>
          <p:cNvGraphicFramePr>
            <a:graphicFrameLocks noGrp="1"/>
          </p:cNvGraphicFramePr>
          <p:nvPr>
            <p:ph idx="1"/>
          </p:nvPr>
        </p:nvGraphicFramePr>
        <p:xfrm>
          <a:off x="642938" y="1214438"/>
          <a:ext cx="8299450" cy="53578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a:xfrm>
            <a:off x="785813" y="0"/>
            <a:ext cx="8129587" cy="1143000"/>
          </a:xfrm>
        </p:spPr>
        <p:txBody>
          <a:bodyPr/>
          <a:lstStyle/>
          <a:p>
            <a:r>
              <a:rPr lang="en-US" smtClean="0"/>
              <a:t>Poligono de frecuencias</a:t>
            </a:r>
            <a:endParaRPr lang="es-US" smtClean="0"/>
          </a:p>
        </p:txBody>
      </p:sp>
      <p:graphicFrame>
        <p:nvGraphicFramePr>
          <p:cNvPr id="4" name="1 Gráfico"/>
          <p:cNvGraphicFramePr>
            <a:graphicFrameLocks noGrp="1"/>
          </p:cNvGraphicFramePr>
          <p:nvPr>
            <p:ph idx="1"/>
          </p:nvPr>
        </p:nvGraphicFramePr>
        <p:xfrm>
          <a:off x="642938" y="1214438"/>
          <a:ext cx="8299450" cy="53578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142900"/>
            <a:ext cx="8129614" cy="1143000"/>
          </a:xfrm>
        </p:spPr>
        <p:txBody>
          <a:bodyPr/>
          <a:lstStyle/>
          <a:p>
            <a:r>
              <a:rPr lang="en-US" dirty="0" err="1" smtClean="0"/>
              <a:t>Ejercicio</a:t>
            </a:r>
            <a:r>
              <a:rPr lang="en-US" dirty="0" smtClean="0"/>
              <a:t> en </a:t>
            </a:r>
            <a:r>
              <a:rPr lang="en-US" dirty="0" err="1" smtClean="0"/>
              <a:t>Grupo</a:t>
            </a:r>
            <a:endParaRPr lang="es-US" dirty="0"/>
          </a:p>
        </p:txBody>
      </p:sp>
      <p:sp>
        <p:nvSpPr>
          <p:cNvPr id="3" name="2 Marcador de contenido"/>
          <p:cNvSpPr>
            <a:spLocks noGrp="1"/>
          </p:cNvSpPr>
          <p:nvPr>
            <p:ph idx="1"/>
          </p:nvPr>
        </p:nvSpPr>
        <p:spPr>
          <a:xfrm>
            <a:off x="642910" y="714356"/>
            <a:ext cx="8299478" cy="5357850"/>
          </a:xfrm>
        </p:spPr>
        <p:txBody>
          <a:bodyPr/>
          <a:lstStyle/>
          <a:p>
            <a:r>
              <a:rPr lang="en-US" sz="2800" dirty="0" smtClean="0"/>
              <a:t>5 </a:t>
            </a:r>
            <a:r>
              <a:rPr lang="en-US" sz="2800" dirty="0" err="1" smtClean="0"/>
              <a:t>Grupos</a:t>
            </a:r>
            <a:r>
              <a:rPr lang="en-US" sz="2800" dirty="0" smtClean="0"/>
              <a:t> de 3 persona</a:t>
            </a:r>
          </a:p>
          <a:p>
            <a:r>
              <a:rPr lang="en-US" sz="2800" dirty="0" smtClean="0"/>
              <a:t>2 Dados </a:t>
            </a:r>
            <a:r>
              <a:rPr lang="en-US" sz="2800" dirty="0" err="1" smtClean="0"/>
              <a:t>por</a:t>
            </a:r>
            <a:r>
              <a:rPr lang="en-US" sz="2800" dirty="0" smtClean="0"/>
              <a:t> </a:t>
            </a:r>
            <a:r>
              <a:rPr lang="en-US" sz="2800" dirty="0" err="1" smtClean="0"/>
              <a:t>grupo</a:t>
            </a:r>
            <a:endParaRPr lang="en-US" sz="2800" dirty="0" smtClean="0"/>
          </a:p>
          <a:p>
            <a:r>
              <a:rPr lang="en-US" sz="2800" dirty="0" smtClean="0"/>
              <a:t>1 </a:t>
            </a:r>
            <a:r>
              <a:rPr lang="en-US" sz="2800" dirty="0" err="1" smtClean="0"/>
              <a:t>hoja</a:t>
            </a:r>
            <a:r>
              <a:rPr lang="en-US" sz="2800" dirty="0" smtClean="0"/>
              <a:t> de Excel con 3 </a:t>
            </a:r>
            <a:r>
              <a:rPr lang="en-US" sz="2800" dirty="0" err="1" smtClean="0"/>
              <a:t>columnas</a:t>
            </a:r>
            <a:r>
              <a:rPr lang="en-US" sz="2800" dirty="0" smtClean="0"/>
              <a:t> :</a:t>
            </a:r>
          </a:p>
          <a:p>
            <a:pPr lvl="1"/>
            <a:r>
              <a:rPr lang="en-US" dirty="0" smtClean="0"/>
              <a:t>1 / </a:t>
            </a:r>
            <a:r>
              <a:rPr lang="en-US" dirty="0" err="1" smtClean="0"/>
              <a:t>cada</a:t>
            </a:r>
            <a:r>
              <a:rPr lang="en-US" dirty="0" smtClean="0"/>
              <a:t> dado</a:t>
            </a:r>
          </a:p>
          <a:p>
            <a:pPr lvl="1"/>
            <a:r>
              <a:rPr lang="en-US" dirty="0" smtClean="0"/>
              <a:t>1 </a:t>
            </a:r>
            <a:r>
              <a:rPr lang="en-US" dirty="0" err="1" smtClean="0"/>
              <a:t>suma</a:t>
            </a:r>
            <a:r>
              <a:rPr lang="en-US" dirty="0" smtClean="0"/>
              <a:t> de dados</a:t>
            </a:r>
          </a:p>
          <a:p>
            <a:r>
              <a:rPr lang="en-US" sz="2800" dirty="0" smtClean="0"/>
              <a:t>2 personas </a:t>
            </a:r>
            <a:r>
              <a:rPr lang="en-US" sz="2800" dirty="0" err="1" smtClean="0"/>
              <a:t>lanzas</a:t>
            </a:r>
            <a:r>
              <a:rPr lang="en-US" sz="2800" dirty="0" smtClean="0"/>
              <a:t> al </a:t>
            </a:r>
            <a:r>
              <a:rPr lang="en-US" sz="2800" dirty="0" err="1" smtClean="0"/>
              <a:t>mismo</a:t>
            </a:r>
            <a:r>
              <a:rPr lang="en-US" sz="2800" dirty="0" smtClean="0"/>
              <a:t> </a:t>
            </a:r>
            <a:r>
              <a:rPr lang="en-US" sz="2800" dirty="0" err="1" smtClean="0"/>
              <a:t>tiempo</a:t>
            </a:r>
            <a:r>
              <a:rPr lang="en-US" sz="2800" dirty="0" smtClean="0"/>
              <a:t> </a:t>
            </a:r>
            <a:r>
              <a:rPr lang="en-US" sz="2800" dirty="0" err="1" smtClean="0"/>
              <a:t>pero</a:t>
            </a:r>
            <a:r>
              <a:rPr lang="en-US" sz="2800" dirty="0" smtClean="0"/>
              <a:t> </a:t>
            </a:r>
            <a:r>
              <a:rPr lang="en-US" sz="2800" dirty="0" err="1" smtClean="0"/>
              <a:t>por</a:t>
            </a:r>
            <a:r>
              <a:rPr lang="en-US" sz="2800" dirty="0" smtClean="0"/>
              <a:t> </a:t>
            </a:r>
            <a:r>
              <a:rPr lang="en-US" sz="2800" dirty="0" err="1" smtClean="0"/>
              <a:t>separado</a:t>
            </a:r>
            <a:r>
              <a:rPr lang="en-US" sz="2800" dirty="0" smtClean="0"/>
              <a:t> los dados. 60 </a:t>
            </a:r>
            <a:r>
              <a:rPr lang="en-US" sz="2800" dirty="0" err="1" smtClean="0"/>
              <a:t>veces</a:t>
            </a:r>
            <a:endParaRPr lang="en-US" sz="2800" dirty="0" smtClean="0"/>
          </a:p>
          <a:p>
            <a:r>
              <a:rPr lang="en-US" sz="2800" dirty="0" smtClean="0"/>
              <a:t>Para </a:t>
            </a:r>
            <a:r>
              <a:rPr lang="en-US" sz="2800" dirty="0" err="1" smtClean="0"/>
              <a:t>cada</a:t>
            </a:r>
            <a:r>
              <a:rPr lang="en-US" sz="2800" dirty="0" smtClean="0"/>
              <a:t> dado y </a:t>
            </a:r>
            <a:r>
              <a:rPr lang="en-US" sz="2800" dirty="0" err="1" smtClean="0"/>
              <a:t>suma</a:t>
            </a:r>
            <a:r>
              <a:rPr lang="en-US" sz="2800" dirty="0" smtClean="0"/>
              <a:t> </a:t>
            </a:r>
            <a:r>
              <a:rPr lang="en-US" sz="2800" dirty="0" err="1" smtClean="0"/>
              <a:t>hacer</a:t>
            </a:r>
            <a:r>
              <a:rPr lang="en-US" sz="2800" dirty="0" smtClean="0"/>
              <a:t>:</a:t>
            </a:r>
          </a:p>
          <a:p>
            <a:pPr lvl="1"/>
            <a:r>
              <a:rPr lang="en-US" dirty="0" err="1" smtClean="0"/>
              <a:t>Tabla</a:t>
            </a:r>
            <a:r>
              <a:rPr lang="en-US" dirty="0" smtClean="0"/>
              <a:t> de </a:t>
            </a:r>
            <a:r>
              <a:rPr lang="en-US" dirty="0" err="1" smtClean="0"/>
              <a:t>frecuencia</a:t>
            </a:r>
            <a:endParaRPr lang="en-US" dirty="0" smtClean="0"/>
          </a:p>
          <a:p>
            <a:pPr lvl="1"/>
            <a:r>
              <a:rPr lang="en-US" dirty="0" err="1" smtClean="0"/>
              <a:t>Histograma</a:t>
            </a:r>
            <a:r>
              <a:rPr lang="en-US" dirty="0" smtClean="0"/>
              <a:t> de </a:t>
            </a:r>
            <a:r>
              <a:rPr lang="en-US" dirty="0" err="1" smtClean="0"/>
              <a:t>frecuencia</a:t>
            </a:r>
            <a:r>
              <a:rPr lang="en-US" dirty="0" smtClean="0"/>
              <a:t> </a:t>
            </a:r>
            <a:r>
              <a:rPr lang="en-US" dirty="0" err="1" smtClean="0"/>
              <a:t>relativa</a:t>
            </a:r>
            <a:endParaRPr lang="en-US" dirty="0" smtClean="0"/>
          </a:p>
          <a:p>
            <a:pPr lvl="1"/>
            <a:r>
              <a:rPr lang="en-US" dirty="0" err="1" smtClean="0"/>
              <a:t>Poligono</a:t>
            </a:r>
            <a:r>
              <a:rPr lang="en-US" dirty="0" smtClean="0"/>
              <a:t> de </a:t>
            </a:r>
            <a:r>
              <a:rPr lang="en-US" dirty="0" err="1" smtClean="0"/>
              <a:t>frecuencia</a:t>
            </a:r>
            <a:r>
              <a:rPr lang="en-US" dirty="0" smtClean="0"/>
              <a:t> </a:t>
            </a:r>
            <a:r>
              <a:rPr lang="en-US" dirty="0" err="1" smtClean="0"/>
              <a:t>acumulada</a:t>
            </a:r>
            <a:endParaRPr lang="en-US" dirty="0" smtClean="0"/>
          </a:p>
          <a:p>
            <a:pPr lvl="1"/>
            <a:r>
              <a:rPr lang="en-US" dirty="0" err="1" smtClean="0"/>
              <a:t>Analizar</a:t>
            </a:r>
            <a:endParaRPr lang="en-US" dirty="0" smtClean="0"/>
          </a:p>
          <a:p>
            <a:endParaRPr lang="en-US" sz="2800" dirty="0" smtClean="0"/>
          </a:p>
          <a:p>
            <a:endParaRPr lang="en-US" sz="2800" dirty="0" smtClean="0"/>
          </a:p>
          <a:p>
            <a:endParaRPr lang="es-US" sz="2800"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785813" y="0"/>
            <a:ext cx="8129587" cy="1143000"/>
          </a:xfrm>
        </p:spPr>
        <p:txBody>
          <a:bodyPr/>
          <a:lstStyle/>
          <a:p>
            <a:pPr eaLnBrk="1" hangingPunct="1"/>
            <a:r>
              <a:rPr lang="en-US" smtClean="0"/>
              <a:t>Teoria de Probabilidades</a:t>
            </a:r>
            <a:endParaRPr lang="es-US" smtClean="0"/>
          </a:p>
        </p:txBody>
      </p:sp>
      <p:sp>
        <p:nvSpPr>
          <p:cNvPr id="3" name="2 Marcador de contenido"/>
          <p:cNvSpPr>
            <a:spLocks noGrp="1"/>
          </p:cNvSpPr>
          <p:nvPr>
            <p:ph idx="1"/>
          </p:nvPr>
        </p:nvSpPr>
        <p:spPr>
          <a:xfrm>
            <a:off x="642938" y="1214438"/>
            <a:ext cx="8299450" cy="5357812"/>
          </a:xfrm>
        </p:spPr>
        <p:txBody>
          <a:bodyPr/>
          <a:lstStyle/>
          <a:p>
            <a:pPr eaLnBrk="1" hangingPunct="1">
              <a:defRPr/>
            </a:pPr>
            <a:r>
              <a:rPr lang="en-US" dirty="0" err="1" smtClean="0"/>
              <a:t>Originó</a:t>
            </a:r>
            <a:r>
              <a:rPr lang="en-US" dirty="0" smtClean="0"/>
              <a:t> en </a:t>
            </a:r>
            <a:r>
              <a:rPr lang="en-US" dirty="0" err="1" smtClean="0"/>
              <a:t>juegos</a:t>
            </a:r>
            <a:r>
              <a:rPr lang="en-US" dirty="0" smtClean="0"/>
              <a:t> de </a:t>
            </a:r>
            <a:r>
              <a:rPr lang="en-US" dirty="0" err="1" smtClean="0"/>
              <a:t>azar</a:t>
            </a:r>
            <a:endParaRPr lang="en-US" dirty="0" smtClean="0"/>
          </a:p>
          <a:p>
            <a:pPr eaLnBrk="1" hangingPunct="1">
              <a:defRPr/>
            </a:pPr>
            <a:r>
              <a:rPr lang="en-US" dirty="0" smtClean="0"/>
              <a:t>O </a:t>
            </a:r>
            <a:r>
              <a:rPr lang="en-US" dirty="0" err="1" smtClean="0"/>
              <a:t>talvez</a:t>
            </a:r>
            <a:r>
              <a:rPr lang="en-US" dirty="0" smtClean="0"/>
              <a:t> antes?</a:t>
            </a:r>
          </a:p>
          <a:p>
            <a:pPr eaLnBrk="1" hangingPunct="1">
              <a:defRPr/>
            </a:pPr>
            <a:r>
              <a:rPr lang="en-US" dirty="0" err="1" smtClean="0"/>
              <a:t>Todos</a:t>
            </a:r>
            <a:r>
              <a:rPr lang="en-US" dirty="0" smtClean="0"/>
              <a:t> </a:t>
            </a:r>
            <a:r>
              <a:rPr lang="en-US" dirty="0" err="1" smtClean="0"/>
              <a:t>jugamos</a:t>
            </a:r>
            <a:r>
              <a:rPr lang="en-US" dirty="0" smtClean="0"/>
              <a:t> al </a:t>
            </a:r>
            <a:r>
              <a:rPr lang="en-US" dirty="0" err="1" smtClean="0"/>
              <a:t>riesgo</a:t>
            </a:r>
            <a:r>
              <a:rPr lang="en-US" dirty="0" smtClean="0"/>
              <a:t> </a:t>
            </a:r>
            <a:r>
              <a:rPr lang="en-US" dirty="0" err="1" smtClean="0"/>
              <a:t>dia</a:t>
            </a:r>
            <a:r>
              <a:rPr lang="en-US" dirty="0" smtClean="0"/>
              <a:t> a dia.</a:t>
            </a:r>
          </a:p>
          <a:p>
            <a:pPr eaLnBrk="1" hangingPunct="1">
              <a:defRPr/>
            </a:pPr>
            <a:r>
              <a:rPr lang="en-US" dirty="0" err="1" smtClean="0"/>
              <a:t>Varios</a:t>
            </a:r>
            <a:r>
              <a:rPr lang="en-US" dirty="0" smtClean="0"/>
              <a:t> </a:t>
            </a:r>
            <a:r>
              <a:rPr lang="en-US" dirty="0" err="1" smtClean="0"/>
              <a:t>enfoques</a:t>
            </a:r>
            <a:r>
              <a:rPr lang="en-US" dirty="0" smtClean="0"/>
              <a:t> </a:t>
            </a:r>
            <a:r>
              <a:rPr lang="en-US" dirty="0" err="1" smtClean="0"/>
              <a:t>filosóficos</a:t>
            </a:r>
            <a:r>
              <a:rPr lang="en-US" dirty="0" smtClean="0"/>
              <a:t> a </a:t>
            </a:r>
            <a:r>
              <a:rPr lang="en-US" dirty="0" err="1" smtClean="0"/>
              <a:t>probabilidad</a:t>
            </a:r>
            <a:r>
              <a:rPr lang="en-US" dirty="0" smtClean="0"/>
              <a:t>:</a:t>
            </a:r>
          </a:p>
          <a:p>
            <a:pPr lvl="1" eaLnBrk="1" hangingPunct="1">
              <a:defRPr/>
            </a:pPr>
            <a:r>
              <a:rPr lang="en-US" dirty="0" err="1" smtClean="0"/>
              <a:t>Teoria</a:t>
            </a:r>
            <a:r>
              <a:rPr lang="en-US" dirty="0" smtClean="0"/>
              <a:t> </a:t>
            </a:r>
            <a:r>
              <a:rPr lang="en-US" dirty="0" err="1" smtClean="0"/>
              <a:t>Clasica</a:t>
            </a:r>
            <a:endParaRPr lang="en-US" dirty="0" smtClean="0"/>
          </a:p>
          <a:p>
            <a:pPr lvl="1" eaLnBrk="1" hangingPunct="1">
              <a:defRPr/>
            </a:pPr>
            <a:r>
              <a:rPr lang="en-US" dirty="0" err="1" smtClean="0"/>
              <a:t>Frecuentismo</a:t>
            </a:r>
            <a:endParaRPr lang="en-US" dirty="0" smtClean="0"/>
          </a:p>
          <a:p>
            <a:pPr lvl="1" eaLnBrk="1" hangingPunct="1">
              <a:defRPr/>
            </a:pPr>
            <a:r>
              <a:rPr lang="en-US" dirty="0" err="1" smtClean="0"/>
              <a:t>Bayesiana</a:t>
            </a:r>
            <a:endParaRPr lang="en-US" dirty="0" smtClean="0"/>
          </a:p>
          <a:p>
            <a:pPr lvl="1" eaLnBrk="1" hangingPunct="1">
              <a:defRPr/>
            </a:pPr>
            <a:r>
              <a:rPr lang="en-US" dirty="0" smtClean="0"/>
              <a:t>etc</a:t>
            </a:r>
          </a:p>
          <a:p>
            <a:pPr eaLnBrk="1" hangingPunct="1">
              <a:defRPr/>
            </a:pPr>
            <a:endParaRPr lang="es-US" dirty="0" smtClean="0"/>
          </a:p>
        </p:txBody>
      </p:sp>
      <p:pic>
        <p:nvPicPr>
          <p:cNvPr id="10241" name="Picture 1"/>
          <p:cNvPicPr>
            <a:picLocks noChangeAspect="1" noChangeArrowheads="1"/>
          </p:cNvPicPr>
          <p:nvPr/>
        </p:nvPicPr>
        <p:blipFill>
          <a:blip r:embed="rId3" cstate="print"/>
          <a:srcRect/>
          <a:stretch>
            <a:fillRect/>
          </a:stretch>
        </p:blipFill>
        <p:spPr bwMode="auto">
          <a:xfrm>
            <a:off x="5336991" y="4000504"/>
            <a:ext cx="3807009" cy="285749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Probabilidad</a:t>
            </a:r>
            <a:endParaRPr lang="es-US" dirty="0"/>
          </a:p>
        </p:txBody>
      </p:sp>
      <p:sp>
        <p:nvSpPr>
          <p:cNvPr id="3" name="2 Marcador de contenido"/>
          <p:cNvSpPr>
            <a:spLocks noGrp="1"/>
          </p:cNvSpPr>
          <p:nvPr>
            <p:ph idx="1"/>
          </p:nvPr>
        </p:nvSpPr>
        <p:spPr>
          <a:xfrm>
            <a:off x="642910" y="1000108"/>
            <a:ext cx="8299478" cy="5357850"/>
          </a:xfrm>
        </p:spPr>
        <p:txBody>
          <a:bodyPr/>
          <a:lstStyle/>
          <a:p>
            <a:r>
              <a:rPr lang="es-EC" sz="2800" dirty="0" smtClean="0"/>
              <a:t>Eventos que son comunes o improbables son aquellos cuya probabilidad de ocurrencia son grandes o pequeñas, respectivamente.</a:t>
            </a:r>
          </a:p>
          <a:p>
            <a:r>
              <a:rPr lang="es-EC" sz="2800" dirty="0" err="1" smtClean="0"/>
              <a:t>Dia</a:t>
            </a:r>
            <a:r>
              <a:rPr lang="es-EC" sz="2800" dirty="0" smtClean="0"/>
              <a:t> a </a:t>
            </a:r>
            <a:r>
              <a:rPr lang="es-EC" sz="2800" dirty="0" err="1" smtClean="0"/>
              <a:t>dia</a:t>
            </a:r>
            <a:r>
              <a:rPr lang="es-EC" sz="2800" dirty="0" smtClean="0"/>
              <a:t> calculamos "al ojo" la probabilidad de todas los sucesos que nos rodean</a:t>
            </a:r>
          </a:p>
          <a:p>
            <a:r>
              <a:rPr lang="es-EC" sz="2800" dirty="0" smtClean="0"/>
              <a:t>Determinamos que tan "común" o "raras" son.</a:t>
            </a:r>
          </a:p>
          <a:p>
            <a:pPr lvl="1"/>
            <a:r>
              <a:rPr lang="es-EC" sz="2400" dirty="0" smtClean="0"/>
              <a:t>En Esmeraldas no es "común" encontrar un nativo rubio y ojos azules, en Suecia si. </a:t>
            </a:r>
          </a:p>
          <a:p>
            <a:pPr lvl="1"/>
            <a:r>
              <a:rPr lang="es-EC" sz="2400" dirty="0" smtClean="0"/>
              <a:t>Basado en "muestras" de Suecos y Esmeraldeños, sin necesidad de ver todos los esmeraldeños y suecos. </a:t>
            </a:r>
          </a:p>
          <a:p>
            <a:r>
              <a:rPr lang="es-EC" sz="2800" dirty="0" smtClean="0"/>
              <a:t>Problema de este método al "ojímetro“: carecemos de un término preciso para describir la probabilidad.</a:t>
            </a:r>
          </a:p>
          <a:p>
            <a:endParaRPr lang="es-US" sz="28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sz="quarter"/>
          </p:nvPr>
        </p:nvSpPr>
        <p:spPr/>
        <p:txBody>
          <a:bodyPr/>
          <a:lstStyle/>
          <a:p>
            <a:r>
              <a:rPr lang="en-US" dirty="0" err="1" smtClean="0"/>
              <a:t>Capitulo</a:t>
            </a:r>
            <a:r>
              <a:rPr lang="en-US" dirty="0" smtClean="0"/>
              <a:t> 1</a:t>
            </a:r>
            <a:endParaRPr lang="es-US" dirty="0"/>
          </a:p>
        </p:txBody>
      </p:sp>
      <p:sp>
        <p:nvSpPr>
          <p:cNvPr id="5" name="4 Subtítulo"/>
          <p:cNvSpPr>
            <a:spLocks noGrp="1"/>
          </p:cNvSpPr>
          <p:nvPr>
            <p:ph type="subTitle" sz="quarter" idx="1"/>
          </p:nvPr>
        </p:nvSpPr>
        <p:spPr/>
        <p:txBody>
          <a:bodyPr/>
          <a:lstStyle/>
          <a:p>
            <a:r>
              <a:rPr lang="en-US" dirty="0" err="1" smtClean="0"/>
              <a:t>Conceptos</a:t>
            </a:r>
            <a:r>
              <a:rPr lang="en-US" dirty="0" smtClean="0"/>
              <a:t> </a:t>
            </a:r>
            <a:r>
              <a:rPr lang="en-US" dirty="0" err="1" smtClean="0"/>
              <a:t>Generales</a:t>
            </a:r>
            <a:endParaRPr lang="es-US" dirty="0"/>
          </a:p>
        </p:txBody>
      </p:sp>
      <p:pic>
        <p:nvPicPr>
          <p:cNvPr id="163844" name="Picture 4"/>
          <p:cNvPicPr>
            <a:picLocks noChangeAspect="1" noChangeArrowheads="1"/>
          </p:cNvPicPr>
          <p:nvPr/>
        </p:nvPicPr>
        <p:blipFill>
          <a:blip r:embed="rId3" cstate="print"/>
          <a:srcRect/>
          <a:stretch>
            <a:fillRect/>
          </a:stretch>
        </p:blipFill>
        <p:spPr bwMode="auto">
          <a:xfrm>
            <a:off x="0" y="0"/>
            <a:ext cx="2857500" cy="2133600"/>
          </a:xfrm>
          <a:prstGeom prst="rect">
            <a:avLst/>
          </a:prstGeom>
          <a:noFill/>
          <a:ln w="9525">
            <a:noFill/>
            <a:miter lim="800000"/>
            <a:headEnd/>
            <a:tailEnd/>
          </a:ln>
        </p:spPr>
      </p:pic>
      <p:pic>
        <p:nvPicPr>
          <p:cNvPr id="163845" name="Picture 5"/>
          <p:cNvPicPr>
            <a:picLocks noChangeAspect="1" noChangeArrowheads="1"/>
          </p:cNvPicPr>
          <p:nvPr/>
        </p:nvPicPr>
        <p:blipFill>
          <a:blip r:embed="rId4" cstate="print"/>
          <a:srcRect/>
          <a:stretch>
            <a:fillRect/>
          </a:stretch>
        </p:blipFill>
        <p:spPr bwMode="auto">
          <a:xfrm>
            <a:off x="7223770" y="4857760"/>
            <a:ext cx="1920230" cy="2000240"/>
          </a:xfrm>
          <a:prstGeom prst="rect">
            <a:avLst/>
          </a:prstGeom>
          <a:noFill/>
          <a:ln w="9525">
            <a:noFill/>
            <a:miter lim="800000"/>
            <a:headEnd/>
            <a:tailEnd/>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Probabilidad</a:t>
            </a:r>
            <a:endParaRPr lang="es-US" dirty="0"/>
          </a:p>
        </p:txBody>
      </p:sp>
      <p:sp>
        <p:nvSpPr>
          <p:cNvPr id="3" name="2 Marcador de contenido"/>
          <p:cNvSpPr>
            <a:spLocks noGrp="1"/>
          </p:cNvSpPr>
          <p:nvPr>
            <p:ph idx="1"/>
          </p:nvPr>
        </p:nvSpPr>
        <p:spPr/>
        <p:txBody>
          <a:bodyPr/>
          <a:lstStyle/>
          <a:p>
            <a:r>
              <a:rPr lang="es-EC" sz="2800" dirty="0" smtClean="0"/>
              <a:t>Estadísticos reemplazan como "con dificultad", "pudo" o "casi con seguridad" por número de 0 a 1, que indica de forma precisa que tan probable o improbable es el evento.</a:t>
            </a:r>
          </a:p>
          <a:p>
            <a:r>
              <a:rPr lang="es-EC" sz="2800" dirty="0" smtClean="0"/>
              <a:t>Haciendo inferencias sobre una población a partir de muestras no podemos esperar llegar siempre a resultados correctos.</a:t>
            </a:r>
          </a:p>
          <a:p>
            <a:r>
              <a:rPr lang="es-EC" sz="2800" dirty="0" smtClean="0"/>
              <a:t>Estadística ofrece procedimientos para saber cuántas veces acertamos "en promedio". (enunciados probabilísticos).</a:t>
            </a:r>
          </a:p>
          <a:p>
            <a:endParaRPr lang="es-US" sz="2800"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Espacio</a:t>
            </a:r>
            <a:r>
              <a:rPr lang="en-US" dirty="0" smtClean="0"/>
              <a:t> </a:t>
            </a:r>
            <a:r>
              <a:rPr lang="en-US" dirty="0" err="1" smtClean="0"/>
              <a:t>Muestreal</a:t>
            </a:r>
            <a:endParaRPr lang="es-US" dirty="0"/>
          </a:p>
        </p:txBody>
      </p:sp>
      <p:sp>
        <p:nvSpPr>
          <p:cNvPr id="3" name="2 Marcador de contenido"/>
          <p:cNvSpPr>
            <a:spLocks noGrp="1"/>
          </p:cNvSpPr>
          <p:nvPr>
            <p:ph idx="1"/>
          </p:nvPr>
        </p:nvSpPr>
        <p:spPr/>
        <p:txBody>
          <a:bodyPr/>
          <a:lstStyle/>
          <a:p>
            <a:r>
              <a:rPr lang="es-EC" dirty="0" smtClean="0"/>
              <a:t>El conjunto universal de una población</a:t>
            </a:r>
          </a:p>
          <a:p>
            <a:r>
              <a:rPr lang="es-EC" dirty="0" smtClean="0"/>
              <a:t>Todos los valores posibles que nuestra variable aleatoria puede tomar</a:t>
            </a:r>
          </a:p>
          <a:p>
            <a:pPr lvl="1"/>
            <a:r>
              <a:rPr lang="es-EC" dirty="0" smtClean="0"/>
              <a:t>Todas las formas en que podemos sacar 4 bolas de una funda que contenga 8 bolas rojas y 2 blancas</a:t>
            </a:r>
          </a:p>
          <a:p>
            <a:pPr lvl="1"/>
            <a:r>
              <a:rPr lang="es-EC" dirty="0" smtClean="0"/>
              <a:t>De cuantas formas puede caer un dado</a:t>
            </a:r>
          </a:p>
          <a:p>
            <a:pPr lvl="1"/>
            <a:r>
              <a:rPr lang="es-EC" dirty="0" smtClean="0"/>
              <a:t>Todas las posibles supervivencias que podamos obtener en un cultivo</a:t>
            </a:r>
          </a:p>
          <a:p>
            <a:pPr lvl="1"/>
            <a:r>
              <a:rPr lang="es-EC" dirty="0" smtClean="0"/>
              <a:t>Todos los posibles climas que puedan haber en un día determinado</a:t>
            </a:r>
            <a:endParaRPr lang="es-US"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71462"/>
            <a:ext cx="8129614" cy="1143000"/>
          </a:xfrm>
        </p:spPr>
        <p:txBody>
          <a:bodyPr/>
          <a:lstStyle/>
          <a:p>
            <a:r>
              <a:rPr lang="en-US" dirty="0" err="1" smtClean="0"/>
              <a:t>Probabilidad</a:t>
            </a:r>
            <a:r>
              <a:rPr lang="en-US" dirty="0" smtClean="0"/>
              <a:t> </a:t>
            </a:r>
            <a:r>
              <a:rPr lang="en-US" dirty="0" err="1" smtClean="0"/>
              <a:t>Clasica</a:t>
            </a:r>
            <a:endParaRPr lang="es-US" dirty="0"/>
          </a:p>
        </p:txBody>
      </p:sp>
      <p:sp>
        <p:nvSpPr>
          <p:cNvPr id="3" name="2 Marcador de contenido"/>
          <p:cNvSpPr>
            <a:spLocks noGrp="1"/>
          </p:cNvSpPr>
          <p:nvPr>
            <p:ph idx="1"/>
          </p:nvPr>
        </p:nvSpPr>
        <p:spPr>
          <a:xfrm>
            <a:off x="642910" y="928670"/>
            <a:ext cx="8299478" cy="5357850"/>
          </a:xfrm>
        </p:spPr>
        <p:txBody>
          <a:bodyPr/>
          <a:lstStyle/>
          <a:p>
            <a:r>
              <a:rPr lang="es-EC" sz="2800" dirty="0" smtClean="0"/>
              <a:t>Si un evento puede ocurrir de N maneras mutuamente exclusivas e igualmente posibles, y si n de ellas tienen una característica E, entonces, la posibilidad de ocurrencia de E es la fracción n/N y se indica por: </a:t>
            </a:r>
          </a:p>
          <a:p>
            <a:endParaRPr lang="es-EC" sz="2800" dirty="0" smtClean="0"/>
          </a:p>
          <a:p>
            <a:endParaRPr lang="es-EC" sz="2800" dirty="0" smtClean="0"/>
          </a:p>
          <a:p>
            <a:endParaRPr lang="es-EC" sz="2800" dirty="0" smtClean="0"/>
          </a:p>
          <a:p>
            <a:r>
              <a:rPr lang="es-EC" sz="2800" dirty="0" smtClean="0"/>
              <a:t>Funciona bien con espacio </a:t>
            </a:r>
            <a:r>
              <a:rPr lang="es-EC" sz="2800" dirty="0" err="1" smtClean="0"/>
              <a:t>muestreal</a:t>
            </a:r>
            <a:r>
              <a:rPr lang="es-EC" sz="2800" dirty="0" smtClean="0"/>
              <a:t> pequeño y conocido, y en donde todas las N maneras sean igualmente posibles.</a:t>
            </a:r>
            <a:endParaRPr lang="es-US" sz="28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S"/>
          </a:p>
        </p:txBody>
      </p:sp>
      <p:sp>
        <p:nvSpPr>
          <p:cNvPr id="2051" name="Rectangle 3"/>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S"/>
          </a:p>
        </p:txBody>
      </p:sp>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S"/>
          </a:p>
        </p:txBody>
      </p:sp>
      <p:graphicFrame>
        <p:nvGraphicFramePr>
          <p:cNvPr id="2054" name="Object 6"/>
          <p:cNvGraphicFramePr>
            <a:graphicFrameLocks noChangeAspect="1"/>
          </p:cNvGraphicFramePr>
          <p:nvPr/>
        </p:nvGraphicFramePr>
        <p:xfrm>
          <a:off x="3571868" y="3214686"/>
          <a:ext cx="2286016" cy="1393041"/>
        </p:xfrm>
        <a:graphic>
          <a:graphicData uri="http://schemas.openxmlformats.org/presentationml/2006/ole">
            <p:oleObj spid="_x0000_s2054" name="Ecuación" r:id="rId4" imgW="609600" imgH="368300" progId="Equation.3">
              <p:embed/>
            </p:oleObj>
          </a:graphicData>
        </a:graphic>
      </p:graphicFrame>
      <p:sp>
        <p:nvSpPr>
          <p:cNvPr id="2056" name="Rectangle 8"/>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US"/>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Probabilidad</a:t>
            </a:r>
            <a:r>
              <a:rPr lang="en-US" dirty="0" smtClean="0"/>
              <a:t> </a:t>
            </a:r>
            <a:r>
              <a:rPr lang="en-US" dirty="0" err="1" smtClean="0"/>
              <a:t>Frecuentista</a:t>
            </a:r>
            <a:endParaRPr lang="es-US" dirty="0"/>
          </a:p>
        </p:txBody>
      </p:sp>
      <p:sp>
        <p:nvSpPr>
          <p:cNvPr id="3" name="2 Marcador de contenido"/>
          <p:cNvSpPr>
            <a:spLocks noGrp="1"/>
          </p:cNvSpPr>
          <p:nvPr>
            <p:ph idx="1"/>
          </p:nvPr>
        </p:nvSpPr>
        <p:spPr>
          <a:xfrm>
            <a:off x="500034" y="1214422"/>
            <a:ext cx="8442354" cy="5357850"/>
          </a:xfrm>
        </p:spPr>
        <p:txBody>
          <a:bodyPr/>
          <a:lstStyle/>
          <a:p>
            <a:r>
              <a:rPr lang="en-US" sz="2800" dirty="0" err="1" smtClean="0"/>
              <a:t>Probabilidad</a:t>
            </a:r>
            <a:r>
              <a:rPr lang="en-US" sz="2800" dirty="0" smtClean="0"/>
              <a:t> de un </a:t>
            </a:r>
            <a:r>
              <a:rPr lang="en-US" sz="2800" dirty="0" err="1" smtClean="0"/>
              <a:t>evento</a:t>
            </a:r>
            <a:r>
              <a:rPr lang="en-US" sz="2800" dirty="0" smtClean="0"/>
              <a:t> </a:t>
            </a:r>
            <a:r>
              <a:rPr lang="en-US" sz="2800" dirty="0" err="1" smtClean="0"/>
              <a:t>es</a:t>
            </a:r>
            <a:r>
              <a:rPr lang="en-US" sz="2800" dirty="0" smtClean="0"/>
              <a:t> </a:t>
            </a:r>
            <a:r>
              <a:rPr lang="en-US" sz="2800" dirty="0" err="1" smtClean="0"/>
              <a:t>su</a:t>
            </a:r>
            <a:r>
              <a:rPr lang="en-US" sz="2800" dirty="0" smtClean="0"/>
              <a:t> </a:t>
            </a:r>
            <a:r>
              <a:rPr lang="en-US" sz="2800" dirty="0" err="1" smtClean="0"/>
              <a:t>frecuencia</a:t>
            </a:r>
            <a:r>
              <a:rPr lang="en-US" sz="2800" dirty="0" smtClean="0"/>
              <a:t> </a:t>
            </a:r>
            <a:r>
              <a:rPr lang="en-US" sz="2800" dirty="0" err="1" smtClean="0"/>
              <a:t>relativa</a:t>
            </a:r>
            <a:r>
              <a:rPr lang="en-US" sz="2800" dirty="0" smtClean="0"/>
              <a:t> a lo largo del </a:t>
            </a:r>
            <a:r>
              <a:rPr lang="en-US" sz="2800" dirty="0" err="1" smtClean="0"/>
              <a:t>tiempo</a:t>
            </a:r>
            <a:r>
              <a:rPr lang="en-US" sz="2800" dirty="0" smtClean="0"/>
              <a:t>.</a:t>
            </a:r>
          </a:p>
          <a:p>
            <a:endParaRPr lang="en-US" sz="2800" dirty="0" smtClean="0"/>
          </a:p>
          <a:p>
            <a:endParaRPr lang="en-US" sz="2800" dirty="0" smtClean="0"/>
          </a:p>
          <a:p>
            <a:r>
              <a:rPr lang="en-US" sz="2800" dirty="0" err="1" smtClean="0"/>
              <a:t>Probabilidad</a:t>
            </a:r>
            <a:r>
              <a:rPr lang="en-US" sz="2800" dirty="0" smtClean="0"/>
              <a:t> de </a:t>
            </a:r>
            <a:r>
              <a:rPr lang="en-US" sz="2800" dirty="0" err="1" smtClean="0"/>
              <a:t>obtener</a:t>
            </a:r>
            <a:r>
              <a:rPr lang="en-US" sz="2800" dirty="0" smtClean="0"/>
              <a:t> “</a:t>
            </a:r>
            <a:r>
              <a:rPr lang="en-US" sz="2800" dirty="0" err="1" smtClean="0"/>
              <a:t>cara</a:t>
            </a:r>
            <a:r>
              <a:rPr lang="en-US" sz="2800" dirty="0" smtClean="0"/>
              <a:t>” al </a:t>
            </a:r>
            <a:r>
              <a:rPr lang="en-US" sz="2800" dirty="0" err="1" smtClean="0"/>
              <a:t>lanzar</a:t>
            </a:r>
            <a:r>
              <a:rPr lang="en-US" sz="2800" dirty="0" smtClean="0"/>
              <a:t> </a:t>
            </a:r>
            <a:r>
              <a:rPr lang="en-US" sz="2800" dirty="0" err="1" smtClean="0"/>
              <a:t>una</a:t>
            </a:r>
            <a:r>
              <a:rPr lang="en-US" sz="2800" dirty="0" smtClean="0"/>
              <a:t> </a:t>
            </a:r>
            <a:r>
              <a:rPr lang="en-US" sz="2800" dirty="0" err="1" smtClean="0"/>
              <a:t>moneda</a:t>
            </a:r>
            <a:r>
              <a:rPr lang="en-US" sz="2800" dirty="0" smtClean="0"/>
              <a:t> </a:t>
            </a:r>
            <a:r>
              <a:rPr lang="en-US" sz="2800" dirty="0" err="1" smtClean="0"/>
              <a:t>es</a:t>
            </a:r>
            <a:r>
              <a:rPr lang="en-US" sz="2800" dirty="0" smtClean="0"/>
              <a:t> 0.5: No </a:t>
            </a:r>
            <a:r>
              <a:rPr lang="en-US" sz="2800" dirty="0" err="1" smtClean="0"/>
              <a:t>porque</a:t>
            </a:r>
            <a:r>
              <a:rPr lang="en-US" sz="2800" dirty="0" smtClean="0"/>
              <a:t> se la </a:t>
            </a:r>
            <a:r>
              <a:rPr lang="en-US" sz="2800" dirty="0" err="1" smtClean="0"/>
              <a:t>calcula</a:t>
            </a:r>
            <a:r>
              <a:rPr lang="en-US" sz="2800" dirty="0" smtClean="0"/>
              <a:t> </a:t>
            </a:r>
            <a:r>
              <a:rPr lang="en-US" sz="2800" dirty="0" err="1" smtClean="0"/>
              <a:t>matemáticamente</a:t>
            </a:r>
            <a:r>
              <a:rPr lang="en-US" sz="2800" dirty="0" smtClean="0"/>
              <a:t>, </a:t>
            </a:r>
            <a:r>
              <a:rPr lang="en-US" sz="2800" dirty="0" err="1" smtClean="0"/>
              <a:t>sino</a:t>
            </a:r>
            <a:r>
              <a:rPr lang="en-US" sz="2800" dirty="0" smtClean="0"/>
              <a:t> </a:t>
            </a:r>
            <a:r>
              <a:rPr lang="en-US" sz="2800" dirty="0" err="1" smtClean="0"/>
              <a:t>porque</a:t>
            </a:r>
            <a:r>
              <a:rPr lang="en-US" sz="2800" dirty="0" smtClean="0"/>
              <a:t> </a:t>
            </a:r>
            <a:r>
              <a:rPr lang="en-US" sz="2800" dirty="0" err="1" smtClean="0"/>
              <a:t>esto</a:t>
            </a:r>
            <a:r>
              <a:rPr lang="en-US" sz="2800" dirty="0" smtClean="0"/>
              <a:t> </a:t>
            </a:r>
            <a:r>
              <a:rPr lang="en-US" sz="2800" dirty="0" err="1" smtClean="0"/>
              <a:t>ocurre</a:t>
            </a:r>
            <a:r>
              <a:rPr lang="en-US" sz="2800" dirty="0" smtClean="0"/>
              <a:t> al </a:t>
            </a:r>
            <a:r>
              <a:rPr lang="en-US" sz="2800" dirty="0" err="1" smtClean="0"/>
              <a:t>lanzarla</a:t>
            </a:r>
            <a:r>
              <a:rPr lang="en-US" sz="2800" dirty="0" smtClean="0"/>
              <a:t> </a:t>
            </a:r>
            <a:r>
              <a:rPr lang="en-US" sz="2800" dirty="0" err="1" smtClean="0"/>
              <a:t>muchas</a:t>
            </a:r>
            <a:r>
              <a:rPr lang="en-US" sz="2800" dirty="0" smtClean="0"/>
              <a:t> </a:t>
            </a:r>
            <a:r>
              <a:rPr lang="en-US" sz="2800" dirty="0" err="1" smtClean="0"/>
              <a:t>veces</a:t>
            </a:r>
            <a:r>
              <a:rPr lang="en-US" sz="2800" dirty="0" smtClean="0"/>
              <a:t>.</a:t>
            </a:r>
          </a:p>
          <a:p>
            <a:r>
              <a:rPr lang="en-US" sz="2800" dirty="0" smtClean="0"/>
              <a:t>No se </a:t>
            </a:r>
            <a:r>
              <a:rPr lang="en-US" sz="2800" dirty="0" err="1" smtClean="0"/>
              <a:t>puede</a:t>
            </a:r>
            <a:r>
              <a:rPr lang="en-US" sz="2800" dirty="0" smtClean="0"/>
              <a:t> </a:t>
            </a:r>
            <a:r>
              <a:rPr lang="en-US" sz="2800" dirty="0" err="1" smtClean="0"/>
              <a:t>repetir</a:t>
            </a:r>
            <a:r>
              <a:rPr lang="en-US" sz="2800" dirty="0" smtClean="0"/>
              <a:t> </a:t>
            </a:r>
            <a:r>
              <a:rPr lang="en-US" sz="2800" dirty="0" err="1" smtClean="0"/>
              <a:t>experimento</a:t>
            </a:r>
            <a:r>
              <a:rPr lang="en-US" sz="2800" dirty="0" smtClean="0"/>
              <a:t> </a:t>
            </a:r>
            <a:r>
              <a:rPr lang="en-US" sz="2800" dirty="0" err="1" smtClean="0"/>
              <a:t>infinitas</a:t>
            </a:r>
            <a:r>
              <a:rPr lang="en-US" sz="2800" dirty="0" smtClean="0"/>
              <a:t> </a:t>
            </a:r>
            <a:r>
              <a:rPr lang="en-US" sz="2800" dirty="0" err="1" smtClean="0"/>
              <a:t>veces</a:t>
            </a:r>
            <a:r>
              <a:rPr lang="en-US" sz="2800" dirty="0" smtClean="0"/>
              <a:t>. </a:t>
            </a:r>
          </a:p>
          <a:p>
            <a:r>
              <a:rPr lang="en-US" sz="2800" dirty="0" smtClean="0"/>
              <a:t>Al </a:t>
            </a:r>
            <a:r>
              <a:rPr lang="en-US" sz="2800" dirty="0" err="1" smtClean="0"/>
              <a:t>repetirlo</a:t>
            </a:r>
            <a:r>
              <a:rPr lang="en-US" sz="2800" dirty="0" smtClean="0"/>
              <a:t> </a:t>
            </a:r>
            <a:r>
              <a:rPr lang="en-US" sz="2800" dirty="0" err="1" smtClean="0"/>
              <a:t>pocas</a:t>
            </a:r>
            <a:r>
              <a:rPr lang="en-US" sz="2800" dirty="0" smtClean="0"/>
              <a:t> </a:t>
            </a:r>
            <a:r>
              <a:rPr lang="en-US" sz="2800" dirty="0" err="1" smtClean="0"/>
              <a:t>veces</a:t>
            </a:r>
            <a:r>
              <a:rPr lang="en-US" sz="2800" dirty="0" smtClean="0"/>
              <a:t> </a:t>
            </a:r>
            <a:r>
              <a:rPr lang="en-US" sz="2800" dirty="0" err="1" smtClean="0"/>
              <a:t>da</a:t>
            </a:r>
            <a:r>
              <a:rPr lang="en-US" sz="2800" dirty="0" smtClean="0"/>
              <a:t> </a:t>
            </a:r>
            <a:r>
              <a:rPr lang="en-US" sz="2800" dirty="0" err="1" smtClean="0"/>
              <a:t>distinta</a:t>
            </a:r>
            <a:r>
              <a:rPr lang="en-US" sz="2800" dirty="0" smtClean="0"/>
              <a:t> </a:t>
            </a:r>
            <a:r>
              <a:rPr lang="en-US" sz="2800" dirty="0" err="1" smtClean="0"/>
              <a:t>probabilidad</a:t>
            </a:r>
            <a:r>
              <a:rPr lang="en-US" sz="2800" dirty="0" smtClean="0"/>
              <a:t>.</a:t>
            </a:r>
          </a:p>
          <a:p>
            <a:r>
              <a:rPr lang="en-US" sz="2800" dirty="0" smtClean="0"/>
              <a:t>Error de </a:t>
            </a:r>
            <a:r>
              <a:rPr lang="en-US" sz="2800" dirty="0" err="1" smtClean="0"/>
              <a:t>probabilidad</a:t>
            </a:r>
            <a:r>
              <a:rPr lang="en-US" sz="2800" dirty="0" smtClean="0"/>
              <a:t> </a:t>
            </a:r>
            <a:r>
              <a:rPr lang="en-US" sz="2800" dirty="0" err="1" smtClean="0"/>
              <a:t>es</a:t>
            </a:r>
            <a:r>
              <a:rPr lang="en-US" sz="2800" dirty="0" smtClean="0"/>
              <a:t> </a:t>
            </a:r>
            <a:r>
              <a:rPr lang="en-US" sz="2800" dirty="0" err="1" smtClean="0"/>
              <a:t>una</a:t>
            </a:r>
            <a:r>
              <a:rPr lang="en-US" sz="2800" dirty="0" smtClean="0"/>
              <a:t> </a:t>
            </a:r>
            <a:r>
              <a:rPr lang="en-US" sz="2800" dirty="0" err="1" smtClean="0"/>
              <a:t>probabilidad</a:t>
            </a:r>
            <a:r>
              <a:rPr lang="en-US" sz="2800" dirty="0" smtClean="0"/>
              <a:t>… </a:t>
            </a:r>
            <a:r>
              <a:rPr lang="en-US" sz="2800" dirty="0" err="1" smtClean="0"/>
              <a:t>bis</a:t>
            </a:r>
            <a:r>
              <a:rPr lang="en-US" sz="2800" dirty="0" smtClean="0"/>
              <a:t>…</a:t>
            </a:r>
            <a:endParaRPr lang="es-US" sz="2800" dirty="0"/>
          </a:p>
        </p:txBody>
      </p:sp>
      <p:pic>
        <p:nvPicPr>
          <p:cNvPr id="84995" name="Picture 3"/>
          <p:cNvPicPr>
            <a:picLocks noChangeAspect="1" noChangeArrowheads="1"/>
          </p:cNvPicPr>
          <p:nvPr/>
        </p:nvPicPr>
        <p:blipFill>
          <a:blip r:embed="rId3" cstate="print"/>
          <a:srcRect/>
          <a:stretch>
            <a:fillRect/>
          </a:stretch>
        </p:blipFill>
        <p:spPr bwMode="auto">
          <a:xfrm>
            <a:off x="3143240" y="2357430"/>
            <a:ext cx="1950064" cy="714380"/>
          </a:xfrm>
          <a:prstGeom prst="rect">
            <a:avLst/>
          </a:prstGeom>
          <a:noFill/>
          <a:ln w="9525">
            <a:noFill/>
            <a:miter lim="800000"/>
            <a:headEnd/>
            <a:tailEnd/>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Probabilidad</a:t>
            </a:r>
            <a:endParaRPr lang="es-US" dirty="0"/>
          </a:p>
        </p:txBody>
      </p:sp>
      <p:sp>
        <p:nvSpPr>
          <p:cNvPr id="3" name="2 Marcador de contenido"/>
          <p:cNvSpPr>
            <a:spLocks noGrp="1"/>
          </p:cNvSpPr>
          <p:nvPr>
            <p:ph idx="1"/>
          </p:nvPr>
        </p:nvSpPr>
        <p:spPr/>
        <p:txBody>
          <a:bodyPr/>
          <a:lstStyle/>
          <a:p>
            <a:r>
              <a:rPr lang="es-EC" sz="2800" dirty="0" smtClean="0"/>
              <a:t>La probabilidad que un carro sea robado en Guayaquil  puede ser calculada en función al número de carros robados en y al número de carros en Guayaquil.</a:t>
            </a:r>
          </a:p>
          <a:p>
            <a:pPr lvl="1"/>
            <a:r>
              <a:rPr lang="es-EC" sz="2400" dirty="0" smtClean="0"/>
              <a:t>Aseguradoras usan esto, para calcular el valor esperado a pagar. +costos +utilidad = prima</a:t>
            </a:r>
            <a:r>
              <a:rPr lang="es-EC" dirty="0" smtClean="0"/>
              <a:t>.</a:t>
            </a:r>
          </a:p>
          <a:p>
            <a:r>
              <a:rPr lang="es-EC" sz="2800" dirty="0" smtClean="0"/>
              <a:t>Probabilidad que en cierta camaronera una corrida a 130.000 </a:t>
            </a:r>
            <a:r>
              <a:rPr lang="es-EC" sz="2800" dirty="0" err="1" smtClean="0"/>
              <a:t>Pl</a:t>
            </a:r>
            <a:r>
              <a:rPr lang="es-EC" sz="2800" dirty="0" smtClean="0"/>
              <a:t>/Ha alcance 15 gr. en 120 días puede ser calculada con base en veces que se ha logrado en condiciones similares</a:t>
            </a:r>
          </a:p>
          <a:p>
            <a:endParaRPr lang="es-US" sz="2800"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Ejercicio</a:t>
            </a:r>
            <a:r>
              <a:rPr lang="en-US" dirty="0" smtClean="0"/>
              <a:t> Individual</a:t>
            </a:r>
            <a:endParaRPr lang="es-US" dirty="0"/>
          </a:p>
        </p:txBody>
      </p:sp>
      <p:sp>
        <p:nvSpPr>
          <p:cNvPr id="3" name="2 Marcador de contenido"/>
          <p:cNvSpPr>
            <a:spLocks noGrp="1"/>
          </p:cNvSpPr>
          <p:nvPr>
            <p:ph idx="1"/>
          </p:nvPr>
        </p:nvSpPr>
        <p:spPr/>
        <p:txBody>
          <a:bodyPr/>
          <a:lstStyle/>
          <a:p>
            <a:r>
              <a:rPr lang="en-US" dirty="0" err="1" smtClean="0"/>
              <a:t>Calcular</a:t>
            </a:r>
            <a:r>
              <a:rPr lang="en-US" dirty="0" smtClean="0"/>
              <a:t> la </a:t>
            </a:r>
            <a:r>
              <a:rPr lang="en-US" dirty="0" err="1" smtClean="0"/>
              <a:t>posibilidad</a:t>
            </a:r>
            <a:r>
              <a:rPr lang="en-US" dirty="0" smtClean="0"/>
              <a:t> de </a:t>
            </a:r>
            <a:r>
              <a:rPr lang="en-US" dirty="0" err="1" smtClean="0"/>
              <a:t>que</a:t>
            </a:r>
            <a:r>
              <a:rPr lang="en-US" dirty="0" smtClean="0"/>
              <a:t> el sol </a:t>
            </a:r>
            <a:r>
              <a:rPr lang="en-US" dirty="0" err="1" smtClean="0"/>
              <a:t>salga</a:t>
            </a:r>
            <a:r>
              <a:rPr lang="en-US" dirty="0" smtClean="0"/>
              <a:t> </a:t>
            </a:r>
            <a:r>
              <a:rPr lang="en-US" dirty="0" err="1" smtClean="0"/>
              <a:t>mañana</a:t>
            </a:r>
            <a:r>
              <a:rPr lang="en-US" dirty="0" smtClean="0"/>
              <a:t>.</a:t>
            </a:r>
            <a:endParaRPr lang="es-US" dirty="0"/>
          </a:p>
        </p:txBody>
      </p:sp>
      <p:pic>
        <p:nvPicPr>
          <p:cNvPr id="133121" name="Picture 1"/>
          <p:cNvPicPr>
            <a:picLocks noChangeAspect="1" noChangeArrowheads="1"/>
          </p:cNvPicPr>
          <p:nvPr/>
        </p:nvPicPr>
        <p:blipFill>
          <a:blip r:embed="rId3" cstate="print"/>
          <a:srcRect/>
          <a:stretch>
            <a:fillRect/>
          </a:stretch>
        </p:blipFill>
        <p:spPr bwMode="auto">
          <a:xfrm>
            <a:off x="3571836" y="2280551"/>
            <a:ext cx="5572164" cy="4577449"/>
          </a:xfrm>
          <a:prstGeom prst="rect">
            <a:avLst/>
          </a:prstGeom>
          <a:noFill/>
          <a:ln w="9525">
            <a:noFill/>
            <a:miter lim="800000"/>
            <a:headEnd/>
            <a:tailEnd/>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785813" y="0"/>
            <a:ext cx="8129587" cy="1143000"/>
          </a:xfrm>
        </p:spPr>
        <p:txBody>
          <a:bodyPr/>
          <a:lstStyle/>
          <a:p>
            <a:pPr eaLnBrk="1" hangingPunct="1"/>
            <a:r>
              <a:rPr lang="en-US" dirty="0" err="1" smtClean="0"/>
              <a:t>Teoremas</a:t>
            </a:r>
            <a:r>
              <a:rPr lang="en-US" dirty="0" smtClean="0"/>
              <a:t> </a:t>
            </a:r>
            <a:r>
              <a:rPr lang="en-US" dirty="0" err="1" smtClean="0"/>
              <a:t>Basicos</a:t>
            </a:r>
            <a:r>
              <a:rPr lang="en-US" dirty="0" smtClean="0"/>
              <a:t> (1)</a:t>
            </a:r>
            <a:endParaRPr lang="es-US" dirty="0" smtClean="0"/>
          </a:p>
        </p:txBody>
      </p:sp>
      <p:sp>
        <p:nvSpPr>
          <p:cNvPr id="3" name="2 Marcador de contenido"/>
          <p:cNvSpPr>
            <a:spLocks noGrp="1"/>
          </p:cNvSpPr>
          <p:nvPr>
            <p:ph idx="1"/>
          </p:nvPr>
        </p:nvSpPr>
        <p:spPr>
          <a:xfrm>
            <a:off x="642938" y="1214438"/>
            <a:ext cx="8299450" cy="5357812"/>
          </a:xfrm>
        </p:spPr>
        <p:txBody>
          <a:bodyPr/>
          <a:lstStyle/>
          <a:p>
            <a:pPr eaLnBrk="1" hangingPunct="1">
              <a:defRPr/>
            </a:pPr>
            <a:r>
              <a:rPr lang="es-EC" dirty="0" smtClean="0"/>
              <a:t>La probabilidad de un evento cualquiera va a estar en el rango de cero a uno. Esto quiere decir que no existen probabilidades negativas ni mayores de 100%</a:t>
            </a:r>
          </a:p>
          <a:p>
            <a:pPr algn="ctr" eaLnBrk="1" hangingPunct="1">
              <a:buNone/>
              <a:defRPr/>
            </a:pPr>
            <a:r>
              <a:rPr lang="es-EC" dirty="0" smtClean="0">
                <a:solidFill>
                  <a:srgbClr val="FF0000"/>
                </a:solidFill>
              </a:rPr>
              <a:t>0 ≤ P(E) ≤ 1</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785813" y="0"/>
            <a:ext cx="8129587" cy="1143000"/>
          </a:xfrm>
        </p:spPr>
        <p:txBody>
          <a:bodyPr/>
          <a:lstStyle/>
          <a:p>
            <a:pPr eaLnBrk="1" hangingPunct="1"/>
            <a:r>
              <a:rPr lang="en-US" dirty="0" err="1" smtClean="0"/>
              <a:t>Teoremas</a:t>
            </a:r>
            <a:r>
              <a:rPr lang="en-US" dirty="0" smtClean="0"/>
              <a:t> </a:t>
            </a:r>
            <a:r>
              <a:rPr lang="en-US" dirty="0" err="1" smtClean="0"/>
              <a:t>Basicos</a:t>
            </a:r>
            <a:r>
              <a:rPr lang="en-US" dirty="0" smtClean="0"/>
              <a:t> (2)</a:t>
            </a:r>
            <a:endParaRPr lang="es-US" dirty="0" smtClean="0"/>
          </a:p>
        </p:txBody>
      </p:sp>
      <p:sp>
        <p:nvSpPr>
          <p:cNvPr id="3" name="2 Marcador de contenido"/>
          <p:cNvSpPr>
            <a:spLocks noGrp="1"/>
          </p:cNvSpPr>
          <p:nvPr>
            <p:ph idx="1"/>
          </p:nvPr>
        </p:nvSpPr>
        <p:spPr>
          <a:xfrm>
            <a:off x="642938" y="1214438"/>
            <a:ext cx="8299450" cy="5357812"/>
          </a:xfrm>
        </p:spPr>
        <p:txBody>
          <a:bodyPr/>
          <a:lstStyle/>
          <a:p>
            <a:pPr eaLnBrk="1" hangingPunct="1">
              <a:defRPr/>
            </a:pPr>
            <a:r>
              <a:rPr lang="es-EC" dirty="0" smtClean="0"/>
              <a:t>La suma de la probabilidad de ocurrencia de un evento mas la probabilidad de no ocurrencia del mismo es igual a uno.</a:t>
            </a:r>
          </a:p>
          <a:p>
            <a:pPr algn="ctr" eaLnBrk="1" hangingPunct="1">
              <a:buNone/>
              <a:defRPr/>
            </a:pPr>
            <a:r>
              <a:rPr lang="es-EC" dirty="0" smtClean="0">
                <a:solidFill>
                  <a:srgbClr val="FF0000"/>
                </a:solidFill>
              </a:rPr>
              <a:t>P(E) + P(¬E) = 1</a:t>
            </a:r>
          </a:p>
          <a:p>
            <a:pPr eaLnBrk="1" hangingPunct="1">
              <a:defRPr/>
            </a:pPr>
            <a:r>
              <a:rPr lang="es-EC" dirty="0" smtClean="0"/>
              <a:t>Probabilidad de que salga 1 en lanzamiento de dados es 1/6 </a:t>
            </a:r>
          </a:p>
          <a:p>
            <a:pPr eaLnBrk="1" hangingPunct="1">
              <a:defRPr/>
            </a:pPr>
            <a:r>
              <a:rPr lang="es-EC" dirty="0" smtClean="0"/>
              <a:t>Ocurrencia de que no salga 1 es:</a:t>
            </a:r>
          </a:p>
          <a:p>
            <a:pPr algn="ctr" eaLnBrk="1" hangingPunct="1">
              <a:buNone/>
              <a:defRPr/>
            </a:pPr>
            <a:r>
              <a:rPr lang="es-EC" dirty="0" smtClean="0">
                <a:solidFill>
                  <a:srgbClr val="FF0000"/>
                </a:solidFill>
              </a:rPr>
              <a:t>P(¬1) = 1 – 1/6 = 5/6</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785813" y="0"/>
            <a:ext cx="8129587" cy="1143000"/>
          </a:xfrm>
        </p:spPr>
        <p:txBody>
          <a:bodyPr/>
          <a:lstStyle/>
          <a:p>
            <a:pPr eaLnBrk="1" hangingPunct="1"/>
            <a:r>
              <a:rPr lang="en-US" dirty="0" err="1" smtClean="0"/>
              <a:t>Teoremas</a:t>
            </a:r>
            <a:r>
              <a:rPr lang="en-US" dirty="0" smtClean="0"/>
              <a:t> </a:t>
            </a:r>
            <a:r>
              <a:rPr lang="en-US" dirty="0" err="1" smtClean="0"/>
              <a:t>Basicos</a:t>
            </a:r>
            <a:r>
              <a:rPr lang="en-US" dirty="0" smtClean="0"/>
              <a:t> (3)</a:t>
            </a:r>
            <a:endParaRPr lang="es-US" dirty="0" smtClean="0"/>
          </a:p>
        </p:txBody>
      </p:sp>
      <p:sp>
        <p:nvSpPr>
          <p:cNvPr id="3" name="2 Marcador de contenido"/>
          <p:cNvSpPr>
            <a:spLocks noGrp="1"/>
          </p:cNvSpPr>
          <p:nvPr>
            <p:ph idx="1"/>
          </p:nvPr>
        </p:nvSpPr>
        <p:spPr>
          <a:xfrm>
            <a:off x="642938" y="1214438"/>
            <a:ext cx="8299450" cy="5357812"/>
          </a:xfrm>
        </p:spPr>
        <p:txBody>
          <a:bodyPr/>
          <a:lstStyle/>
          <a:p>
            <a:pPr eaLnBrk="1" hangingPunct="1">
              <a:defRPr/>
            </a:pPr>
            <a:r>
              <a:rPr lang="es-EC" dirty="0" smtClean="0"/>
              <a:t>La probabilidad de ocurrencia de dos eventos independientes es igual al producto de la ocurrencia de cada uno.</a:t>
            </a:r>
          </a:p>
          <a:p>
            <a:pPr algn="ctr" eaLnBrk="1" hangingPunct="1">
              <a:buNone/>
              <a:defRPr/>
            </a:pPr>
            <a:r>
              <a:rPr lang="es-EC" dirty="0" smtClean="0">
                <a:solidFill>
                  <a:srgbClr val="FF0000"/>
                </a:solidFill>
              </a:rPr>
              <a:t>P(A B) = P(A) x P(B)</a:t>
            </a:r>
          </a:p>
          <a:p>
            <a:pPr eaLnBrk="1" hangingPunct="1">
              <a:defRPr/>
            </a:pPr>
            <a:r>
              <a:rPr lang="es-EC" dirty="0" smtClean="0"/>
              <a:t>Probabilidad de que al lanzar dos dados salga 1 y 2:</a:t>
            </a:r>
          </a:p>
          <a:p>
            <a:pPr eaLnBrk="1" hangingPunct="1">
              <a:defRPr/>
            </a:pPr>
            <a:r>
              <a:rPr lang="es-EC" dirty="0" smtClean="0"/>
              <a:t>P(1) = 1/6 ; P(2) = 1/6</a:t>
            </a:r>
          </a:p>
          <a:p>
            <a:pPr algn="ctr" eaLnBrk="1" hangingPunct="1">
              <a:buNone/>
              <a:defRPr/>
            </a:pPr>
            <a:r>
              <a:rPr lang="es-EC" dirty="0" smtClean="0">
                <a:solidFill>
                  <a:srgbClr val="FF0000"/>
                </a:solidFill>
              </a:rPr>
              <a:t>P(1 y 2) = 1/6 x 1/6 = 1/36</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785813" y="0"/>
            <a:ext cx="8129587" cy="1143000"/>
          </a:xfrm>
        </p:spPr>
        <p:txBody>
          <a:bodyPr/>
          <a:lstStyle/>
          <a:p>
            <a:pPr eaLnBrk="1" hangingPunct="1"/>
            <a:r>
              <a:rPr lang="en-US" dirty="0" err="1" smtClean="0"/>
              <a:t>Teoremas</a:t>
            </a:r>
            <a:r>
              <a:rPr lang="en-US" dirty="0" smtClean="0"/>
              <a:t> </a:t>
            </a:r>
            <a:r>
              <a:rPr lang="en-US" dirty="0" err="1" smtClean="0"/>
              <a:t>Basicos</a:t>
            </a:r>
            <a:r>
              <a:rPr lang="en-US" dirty="0" smtClean="0"/>
              <a:t> (4)</a:t>
            </a:r>
            <a:endParaRPr lang="es-US" dirty="0" smtClean="0"/>
          </a:p>
        </p:txBody>
      </p:sp>
      <p:sp>
        <p:nvSpPr>
          <p:cNvPr id="3" name="2 Marcador de contenido"/>
          <p:cNvSpPr>
            <a:spLocks noGrp="1"/>
          </p:cNvSpPr>
          <p:nvPr>
            <p:ph idx="1"/>
          </p:nvPr>
        </p:nvSpPr>
        <p:spPr>
          <a:xfrm>
            <a:off x="642938" y="1214438"/>
            <a:ext cx="8299450" cy="5357812"/>
          </a:xfrm>
        </p:spPr>
        <p:txBody>
          <a:bodyPr/>
          <a:lstStyle/>
          <a:p>
            <a:pPr eaLnBrk="1" hangingPunct="1">
              <a:defRPr/>
            </a:pPr>
            <a:r>
              <a:rPr lang="es-EC" sz="2800" dirty="0" smtClean="0"/>
              <a:t>Para dos eventos cualesquiera A y B, la probabilidad de que ocurra A o B viene dado, por la probabilidad de que ocurra A, mas la probabilidad de que ocurra B, menos la probabilidad de que ocurran ambos.</a:t>
            </a:r>
          </a:p>
          <a:p>
            <a:pPr algn="ctr" eaLnBrk="1" hangingPunct="1">
              <a:buNone/>
              <a:defRPr/>
            </a:pPr>
            <a:r>
              <a:rPr lang="es-EC" sz="2800" dirty="0" smtClean="0">
                <a:solidFill>
                  <a:srgbClr val="FF0000"/>
                </a:solidFill>
              </a:rPr>
              <a:t>P(A o B) = P(A) + P(B) - P(AB)</a:t>
            </a:r>
          </a:p>
          <a:p>
            <a:pPr eaLnBrk="1" hangingPunct="1">
              <a:defRPr/>
            </a:pPr>
            <a:r>
              <a:rPr lang="es-EC" sz="2800" dirty="0" smtClean="0"/>
              <a:t>Probabilidad que al lanzar dos dados obtenga solo un 1 o un 2:</a:t>
            </a:r>
          </a:p>
          <a:p>
            <a:pPr eaLnBrk="1" hangingPunct="1">
              <a:defRPr/>
            </a:pPr>
            <a:r>
              <a:rPr lang="es-EC" sz="2800" dirty="0" smtClean="0"/>
              <a:t>P(1) = 1/6 ; P(2) = 1/6</a:t>
            </a:r>
          </a:p>
          <a:p>
            <a:pPr algn="ctr" eaLnBrk="1" hangingPunct="1">
              <a:buNone/>
              <a:defRPr/>
            </a:pPr>
            <a:r>
              <a:rPr lang="es-EC" sz="2800" dirty="0" smtClean="0">
                <a:solidFill>
                  <a:srgbClr val="FF0000"/>
                </a:solidFill>
              </a:rPr>
              <a:t>P( 1 o 2) = 1/6 + 1/6 – (1/6 x 1/6) = 11/36</a:t>
            </a:r>
          </a:p>
          <a:p>
            <a:pPr eaLnBrk="1" hangingPunct="1">
              <a:defRPr/>
            </a:pPr>
            <a:endParaRPr lang="es-EC" sz="2800" dirty="0" smtClean="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785813" y="0"/>
            <a:ext cx="8129587" cy="1143000"/>
          </a:xfrm>
        </p:spPr>
        <p:txBody>
          <a:bodyPr/>
          <a:lstStyle/>
          <a:p>
            <a:pPr eaLnBrk="1" hangingPunct="1"/>
            <a:r>
              <a:rPr lang="en-US" smtClean="0"/>
              <a:t>Que es Estadistica?</a:t>
            </a:r>
            <a:endParaRPr lang="es-US" smtClean="0"/>
          </a:p>
        </p:txBody>
      </p:sp>
      <p:sp>
        <p:nvSpPr>
          <p:cNvPr id="3" name="2 Marcador de contenido"/>
          <p:cNvSpPr>
            <a:spLocks noGrp="1"/>
          </p:cNvSpPr>
          <p:nvPr>
            <p:ph idx="1"/>
          </p:nvPr>
        </p:nvSpPr>
        <p:spPr>
          <a:xfrm>
            <a:off x="214313" y="1000125"/>
            <a:ext cx="8728075" cy="5572125"/>
          </a:xfrm>
        </p:spPr>
        <p:txBody>
          <a:bodyPr/>
          <a:lstStyle/>
          <a:p>
            <a:pPr algn="ctr" eaLnBrk="1" hangingPunct="1">
              <a:buFont typeface="Wingdings" pitchFamily="2" charset="2"/>
              <a:buNone/>
              <a:defRPr/>
            </a:pPr>
            <a:r>
              <a:rPr lang="es-EC" dirty="0" smtClean="0">
                <a:solidFill>
                  <a:srgbClr val="FF0000"/>
                </a:solidFill>
              </a:rPr>
              <a:t>La ciencia pura y aplicada (no exacta), que </a:t>
            </a:r>
          </a:p>
          <a:p>
            <a:pPr algn="ctr" eaLnBrk="1" hangingPunct="1">
              <a:buFont typeface="Wingdings" pitchFamily="2" charset="2"/>
              <a:buNone/>
              <a:defRPr/>
            </a:pPr>
            <a:r>
              <a:rPr lang="es-EC" dirty="0" smtClean="0">
                <a:solidFill>
                  <a:srgbClr val="FF0000"/>
                </a:solidFill>
              </a:rPr>
              <a:t>crea, desarrolla y aplica técnicas de modo que pueda evaluarse la incertidumbre.</a:t>
            </a:r>
          </a:p>
          <a:p>
            <a:pPr lvl="1" eaLnBrk="1" hangingPunct="1">
              <a:defRPr/>
            </a:pPr>
            <a:r>
              <a:rPr lang="es-EC" dirty="0" smtClean="0"/>
              <a:t>Ciencia: "un conjunto de conocimientos comprobados y sistematizados".</a:t>
            </a:r>
          </a:p>
          <a:p>
            <a:pPr lvl="1" eaLnBrk="1" hangingPunct="1">
              <a:defRPr/>
            </a:pPr>
            <a:r>
              <a:rPr lang="es-EC" dirty="0" smtClean="0"/>
              <a:t>Pura: Por que estudia ciertos procesos teóricos.</a:t>
            </a:r>
          </a:p>
          <a:p>
            <a:pPr lvl="1" eaLnBrk="1" hangingPunct="1">
              <a:defRPr/>
            </a:pPr>
            <a:r>
              <a:rPr lang="es-EC" dirty="0" smtClean="0"/>
              <a:t>Aplicada: En cuanto se encarga de resolver problemas específicos.</a:t>
            </a:r>
          </a:p>
          <a:p>
            <a:pPr lvl="1" eaLnBrk="1" hangingPunct="1">
              <a:defRPr/>
            </a:pPr>
            <a:r>
              <a:rPr lang="es-EC" dirty="0" smtClean="0"/>
              <a:t>No exacta: No podemos obtener un resultado único, si no probabilidades de resultados esperados.</a:t>
            </a:r>
          </a:p>
          <a:p>
            <a:pPr eaLnBrk="1" hangingPunct="1">
              <a:defRPr/>
            </a:pPr>
            <a:endParaRPr lang="es-US" dirty="0" smtClean="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785813" y="0"/>
            <a:ext cx="8129587" cy="1143000"/>
          </a:xfrm>
        </p:spPr>
        <p:txBody>
          <a:bodyPr/>
          <a:lstStyle/>
          <a:p>
            <a:pPr eaLnBrk="1" hangingPunct="1"/>
            <a:r>
              <a:rPr lang="en-US" smtClean="0"/>
              <a:t>Teoremas Basicos</a:t>
            </a:r>
            <a:endParaRPr lang="es-US" smtClean="0"/>
          </a:p>
        </p:txBody>
      </p:sp>
      <p:sp>
        <p:nvSpPr>
          <p:cNvPr id="3" name="2 Marcador de contenido"/>
          <p:cNvSpPr>
            <a:spLocks noGrp="1"/>
          </p:cNvSpPr>
          <p:nvPr>
            <p:ph idx="1"/>
          </p:nvPr>
        </p:nvSpPr>
        <p:spPr>
          <a:xfrm>
            <a:off x="642938" y="1214438"/>
            <a:ext cx="8299450" cy="5357812"/>
          </a:xfrm>
        </p:spPr>
        <p:txBody>
          <a:bodyPr/>
          <a:lstStyle/>
          <a:p>
            <a:pPr eaLnBrk="1" hangingPunct="1">
              <a:defRPr/>
            </a:pPr>
            <a:r>
              <a:rPr lang="es-EC" dirty="0" smtClean="0"/>
              <a:t>Si dos eventos son mutuamente excluyentes, P(AB) será 0 y la probabilidad de ocurrencia de ambos será : </a:t>
            </a:r>
          </a:p>
          <a:p>
            <a:pPr algn="ctr" eaLnBrk="1" hangingPunct="1">
              <a:buNone/>
              <a:defRPr/>
            </a:pPr>
            <a:r>
              <a:rPr lang="es-EC" dirty="0" smtClean="0">
                <a:solidFill>
                  <a:srgbClr val="FF0000"/>
                </a:solidFill>
              </a:rPr>
              <a:t>P(A o B) = P(A) + P(B)</a:t>
            </a:r>
          </a:p>
          <a:p>
            <a:pPr eaLnBrk="1" hangingPunct="1">
              <a:defRPr/>
            </a:pPr>
            <a:r>
              <a:rPr lang="es-EC" dirty="0" smtClean="0"/>
              <a:t>Probabilidad de que al lanzar un dado obtenga 1 o 2:</a:t>
            </a:r>
          </a:p>
          <a:p>
            <a:pPr eaLnBrk="1" hangingPunct="1">
              <a:defRPr/>
            </a:pPr>
            <a:r>
              <a:rPr lang="es-EC" dirty="0" smtClean="0"/>
              <a:t>P(1) = 1/6 ; P(2) = 1/6</a:t>
            </a:r>
          </a:p>
          <a:p>
            <a:pPr algn="ctr" eaLnBrk="1" hangingPunct="1">
              <a:buNone/>
              <a:defRPr/>
            </a:pPr>
            <a:r>
              <a:rPr lang="es-EC" dirty="0" smtClean="0">
                <a:solidFill>
                  <a:srgbClr val="FF0000"/>
                </a:solidFill>
              </a:rPr>
              <a:t>P( 1 o 2) = 1/6 + 1/6 = 2/6</a:t>
            </a:r>
            <a:endParaRPr lang="es-US" dirty="0" smtClean="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785813" y="0"/>
            <a:ext cx="8129587" cy="1143000"/>
          </a:xfrm>
        </p:spPr>
        <p:txBody>
          <a:bodyPr/>
          <a:lstStyle/>
          <a:p>
            <a:pPr eaLnBrk="1" hangingPunct="1"/>
            <a:r>
              <a:rPr lang="en-US" smtClean="0"/>
              <a:t>Valor Esperado</a:t>
            </a:r>
            <a:endParaRPr lang="es-US" smtClean="0"/>
          </a:p>
        </p:txBody>
      </p:sp>
      <p:sp>
        <p:nvSpPr>
          <p:cNvPr id="3" name="2 Marcador de contenido"/>
          <p:cNvSpPr>
            <a:spLocks noGrp="1"/>
          </p:cNvSpPr>
          <p:nvPr>
            <p:ph idx="1"/>
          </p:nvPr>
        </p:nvSpPr>
        <p:spPr>
          <a:xfrm>
            <a:off x="642938" y="1214438"/>
            <a:ext cx="8299450" cy="5357812"/>
          </a:xfrm>
        </p:spPr>
        <p:txBody>
          <a:bodyPr/>
          <a:lstStyle/>
          <a:p>
            <a:pPr eaLnBrk="1" hangingPunct="1">
              <a:defRPr/>
            </a:pPr>
            <a:r>
              <a:rPr lang="es-EC" sz="2800" dirty="0" smtClean="0"/>
              <a:t>Llamamos valor esperado al valor probable que podemos obtener al repetir cierto evento. </a:t>
            </a:r>
          </a:p>
          <a:p>
            <a:pPr eaLnBrk="1" hangingPunct="1">
              <a:defRPr/>
            </a:pPr>
            <a:r>
              <a:rPr lang="es-EC" sz="2800" dirty="0" smtClean="0"/>
              <a:t>Va a estar asociado a la probabilidad de ocurrencia de cada opción del mismo, y al valor que tomará la variable cada caso.</a:t>
            </a:r>
          </a:p>
          <a:p>
            <a:pPr eaLnBrk="1" hangingPunct="1">
              <a:defRPr/>
            </a:pPr>
            <a:r>
              <a:rPr lang="es-EC" sz="2800" dirty="0" smtClean="0"/>
              <a:t>Ejemplo:</a:t>
            </a:r>
          </a:p>
          <a:p>
            <a:pPr lvl="1" eaLnBrk="1" hangingPunct="1">
              <a:defRPr/>
            </a:pPr>
            <a:r>
              <a:rPr lang="es-EC" sz="2400" dirty="0" smtClean="0"/>
              <a:t>Probabilidad de que ganemos al apostar a un número en la ruleta es 1/37 = 0.27.</a:t>
            </a:r>
          </a:p>
          <a:p>
            <a:pPr lvl="1" eaLnBrk="1" hangingPunct="1">
              <a:defRPr/>
            </a:pPr>
            <a:r>
              <a:rPr lang="es-EC" sz="2400" dirty="0" smtClean="0"/>
              <a:t>Premio obtenido es 35 veces la apuesta</a:t>
            </a:r>
          </a:p>
          <a:p>
            <a:pPr lvl="1" eaLnBrk="1" hangingPunct="1">
              <a:defRPr/>
            </a:pPr>
            <a:r>
              <a:rPr lang="es-EC" sz="2400" dirty="0" smtClean="0"/>
              <a:t>Calcule la esperanza de ganar en la ruleta apostando US$1,000.</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785813" y="-71462"/>
            <a:ext cx="8129587" cy="1143000"/>
          </a:xfrm>
        </p:spPr>
        <p:txBody>
          <a:bodyPr/>
          <a:lstStyle/>
          <a:p>
            <a:pPr eaLnBrk="1" hangingPunct="1"/>
            <a:r>
              <a:rPr lang="en-US" dirty="0" smtClean="0"/>
              <a:t>Valor </a:t>
            </a:r>
            <a:r>
              <a:rPr lang="en-US" dirty="0" err="1" smtClean="0"/>
              <a:t>Esperado</a:t>
            </a:r>
            <a:endParaRPr lang="es-US" dirty="0" smtClean="0"/>
          </a:p>
        </p:txBody>
      </p:sp>
      <p:sp>
        <p:nvSpPr>
          <p:cNvPr id="3" name="2 Marcador de contenido"/>
          <p:cNvSpPr>
            <a:spLocks noGrp="1"/>
          </p:cNvSpPr>
          <p:nvPr>
            <p:ph idx="1"/>
          </p:nvPr>
        </p:nvSpPr>
        <p:spPr>
          <a:xfrm>
            <a:off x="571472" y="1000108"/>
            <a:ext cx="8370916" cy="5572142"/>
          </a:xfrm>
        </p:spPr>
        <p:txBody>
          <a:bodyPr/>
          <a:lstStyle/>
          <a:p>
            <a:pPr lvl="1" eaLnBrk="1" hangingPunct="1">
              <a:defRPr/>
            </a:pPr>
            <a:r>
              <a:rPr lang="es-EC" sz="2400" dirty="0" smtClean="0"/>
              <a:t>P(Ganar) = 1/37</a:t>
            </a:r>
          </a:p>
          <a:p>
            <a:pPr lvl="1" eaLnBrk="1" hangingPunct="1">
              <a:defRPr/>
            </a:pPr>
            <a:r>
              <a:rPr lang="es-EC" sz="2400" dirty="0" smtClean="0"/>
              <a:t>P(Perder)=  1- 1/37 = 36/37</a:t>
            </a:r>
          </a:p>
          <a:p>
            <a:pPr lvl="1" eaLnBrk="1" hangingPunct="1">
              <a:defRPr/>
            </a:pPr>
            <a:r>
              <a:rPr lang="es-EC" sz="2400" dirty="0" smtClean="0"/>
              <a:t>Valor a Ganar = $35,000</a:t>
            </a:r>
          </a:p>
          <a:p>
            <a:pPr lvl="1" eaLnBrk="1" hangingPunct="1">
              <a:defRPr/>
            </a:pPr>
            <a:r>
              <a:rPr lang="es-EC" sz="2400" dirty="0" smtClean="0"/>
              <a:t>Valor a Perder = $1,000</a:t>
            </a:r>
          </a:p>
          <a:p>
            <a:pPr eaLnBrk="1" hangingPunct="1">
              <a:defRPr/>
            </a:pPr>
            <a:r>
              <a:rPr lang="es-EC" sz="2800" dirty="0" smtClean="0"/>
              <a:t>Esperanza de Ganancia:</a:t>
            </a:r>
          </a:p>
          <a:p>
            <a:pPr eaLnBrk="1" hangingPunct="1">
              <a:buNone/>
              <a:defRPr/>
            </a:pPr>
            <a:r>
              <a:rPr lang="es-EC" sz="2400" dirty="0" smtClean="0"/>
              <a:t>E(G) = P(ganar)</a:t>
            </a:r>
            <a:r>
              <a:rPr lang="es-EC" sz="2400" dirty="0" err="1" smtClean="0"/>
              <a:t>xValor</a:t>
            </a:r>
            <a:r>
              <a:rPr lang="es-EC" sz="2400" dirty="0" smtClean="0"/>
              <a:t> Ganar + P(perder)*</a:t>
            </a:r>
            <a:r>
              <a:rPr lang="es-EC" sz="2400" dirty="0" err="1" smtClean="0"/>
              <a:t>xValor</a:t>
            </a:r>
            <a:r>
              <a:rPr lang="es-EC" sz="2400" dirty="0" smtClean="0"/>
              <a:t> Perder</a:t>
            </a:r>
          </a:p>
          <a:p>
            <a:pPr eaLnBrk="1" hangingPunct="1">
              <a:buNone/>
              <a:defRPr/>
            </a:pPr>
            <a:r>
              <a:rPr lang="es-EC" sz="2400" dirty="0" smtClean="0"/>
              <a:t>E(G) = 1/37 x $35,000 + 36/37 x - $1,000</a:t>
            </a:r>
          </a:p>
          <a:p>
            <a:pPr eaLnBrk="1" hangingPunct="1">
              <a:buNone/>
              <a:defRPr/>
            </a:pPr>
            <a:r>
              <a:rPr lang="es-EC" sz="2400" dirty="0" smtClean="0"/>
              <a:t>E(ganancia) = $946 - $973 = - $27</a:t>
            </a:r>
          </a:p>
          <a:p>
            <a:pPr eaLnBrk="1" hangingPunct="1">
              <a:defRPr/>
            </a:pPr>
            <a:r>
              <a:rPr lang="es-EC" sz="2800" dirty="0" smtClean="0"/>
              <a:t>Si jugamos a la ruleta, apostando toda la noche a un número $1,000; la esperanza que tenemos es de perder “en promedio” $27 cada vez.</a:t>
            </a:r>
          </a:p>
        </p:txBody>
      </p:sp>
      <p:pic>
        <p:nvPicPr>
          <p:cNvPr id="118785" name="Picture 1"/>
          <p:cNvPicPr>
            <a:picLocks noChangeAspect="1" noChangeArrowheads="1"/>
          </p:cNvPicPr>
          <p:nvPr/>
        </p:nvPicPr>
        <p:blipFill>
          <a:blip r:embed="rId3" cstate="print"/>
          <a:srcRect/>
          <a:stretch>
            <a:fillRect/>
          </a:stretch>
        </p:blipFill>
        <p:spPr bwMode="auto">
          <a:xfrm>
            <a:off x="6000760" y="857256"/>
            <a:ext cx="3143240" cy="235743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Ejercicio</a:t>
            </a:r>
            <a:endParaRPr lang="es-ES" dirty="0"/>
          </a:p>
        </p:txBody>
      </p:sp>
      <p:sp>
        <p:nvSpPr>
          <p:cNvPr id="3" name="2 Marcador de contenido"/>
          <p:cNvSpPr>
            <a:spLocks noGrp="1"/>
          </p:cNvSpPr>
          <p:nvPr>
            <p:ph idx="1"/>
          </p:nvPr>
        </p:nvSpPr>
        <p:spPr>
          <a:xfrm>
            <a:off x="642910" y="1000108"/>
            <a:ext cx="8299478" cy="5357850"/>
          </a:xfrm>
        </p:spPr>
        <p:txBody>
          <a:bodyPr/>
          <a:lstStyle/>
          <a:p>
            <a:r>
              <a:rPr lang="es-ES" sz="2800" dirty="0" smtClean="0"/>
              <a:t>Usted se Encuentra en el programa “</a:t>
            </a:r>
            <a:r>
              <a:rPr lang="es-ES" sz="2800" dirty="0" smtClean="0">
                <a:solidFill>
                  <a:srgbClr val="FF0000"/>
                </a:solidFill>
              </a:rPr>
              <a:t>Haga negocios conmigo</a:t>
            </a:r>
            <a:r>
              <a:rPr lang="es-ES" sz="2800" dirty="0" smtClean="0"/>
              <a:t>”.</a:t>
            </a:r>
          </a:p>
          <a:p>
            <a:r>
              <a:rPr lang="es-ES" sz="2800" dirty="0" smtClean="0"/>
              <a:t>Polito le presenta 3 puertas:</a:t>
            </a:r>
          </a:p>
          <a:p>
            <a:r>
              <a:rPr lang="es-ES" sz="2800" dirty="0" smtClean="0"/>
              <a:t>Detrás de una hay un flamante </a:t>
            </a:r>
            <a:r>
              <a:rPr lang="es-ES" sz="2800" dirty="0" err="1" smtClean="0"/>
              <a:t>ferrari</a:t>
            </a:r>
            <a:r>
              <a:rPr lang="es-ES" sz="2800" dirty="0" smtClean="0"/>
              <a:t> rojo descapotable ultimo modelo.</a:t>
            </a:r>
          </a:p>
          <a:p>
            <a:r>
              <a:rPr lang="es-ES" sz="2800" dirty="0" smtClean="0"/>
              <a:t>Detrás de las otras dos un </a:t>
            </a:r>
          </a:p>
          <a:p>
            <a:pPr>
              <a:buNone/>
            </a:pPr>
            <a:r>
              <a:rPr lang="es-ES" sz="2800" dirty="0" smtClean="0"/>
              <a:t>    </a:t>
            </a:r>
            <a:r>
              <a:rPr lang="es-ES" sz="2800" dirty="0" err="1" smtClean="0"/>
              <a:t>pectol</a:t>
            </a:r>
            <a:endParaRPr lang="es-ES" sz="2800" dirty="0"/>
          </a:p>
        </p:txBody>
      </p:sp>
      <p:pic>
        <p:nvPicPr>
          <p:cNvPr id="77826" name="Picture 2" descr="http://photos-g.ak.fbcdn.net/hphotos-ak-snc1/hs256.snc1/10330_300066175176_839015176_9312090_8301836_n.jpg"/>
          <p:cNvPicPr>
            <a:picLocks noChangeAspect="1" noChangeArrowheads="1"/>
          </p:cNvPicPr>
          <p:nvPr/>
        </p:nvPicPr>
        <p:blipFill>
          <a:blip r:embed="rId3" cstate="print">
            <a:lum bright="20000" contrast="10000"/>
          </a:blip>
          <a:srcRect l="29801" t="9934" r="13079" b="22185"/>
          <a:stretch>
            <a:fillRect/>
          </a:stretch>
        </p:blipFill>
        <p:spPr bwMode="auto">
          <a:xfrm>
            <a:off x="6178478" y="4214818"/>
            <a:ext cx="2965521" cy="2643182"/>
          </a:xfrm>
          <a:prstGeom prst="rect">
            <a:avLst/>
          </a:prstGeom>
          <a:noFill/>
        </p:spPr>
      </p:pic>
      <p:pic>
        <p:nvPicPr>
          <p:cNvPr id="77828" name="Picture 4" descr="http://www.damel.com/images/product/1/medium/pm_1_1_20.jpg"/>
          <p:cNvPicPr>
            <a:picLocks noChangeAspect="1" noChangeArrowheads="1"/>
          </p:cNvPicPr>
          <p:nvPr/>
        </p:nvPicPr>
        <p:blipFill>
          <a:blip r:embed="rId4" cstate="print"/>
          <a:srcRect/>
          <a:stretch>
            <a:fillRect/>
          </a:stretch>
        </p:blipFill>
        <p:spPr bwMode="auto">
          <a:xfrm>
            <a:off x="4357686" y="4924959"/>
            <a:ext cx="1857370" cy="1933041"/>
          </a:xfrm>
          <a:prstGeom prst="rect">
            <a:avLst/>
          </a:prstGeom>
          <a:noFill/>
        </p:spPr>
      </p:pic>
      <p:pic>
        <p:nvPicPr>
          <p:cNvPr id="77830" name="Picture 6" descr="http://img.infocoches.com/img/ferrari/2009-California/ferrari_2009-California-002_1.jpg"/>
          <p:cNvPicPr>
            <a:picLocks noChangeAspect="1" noChangeArrowheads="1"/>
          </p:cNvPicPr>
          <p:nvPr/>
        </p:nvPicPr>
        <p:blipFill>
          <a:blip r:embed="rId5" cstate="print">
            <a:lum bright="20000" contrast="10000"/>
          </a:blip>
          <a:srcRect t="21429" b="19047"/>
          <a:stretch>
            <a:fillRect/>
          </a:stretch>
        </p:blipFill>
        <p:spPr bwMode="auto">
          <a:xfrm>
            <a:off x="0" y="5072050"/>
            <a:ext cx="4000496" cy="1785950"/>
          </a:xfrm>
          <a:prstGeom prst="rect">
            <a:avLst/>
          </a:prstGeom>
          <a:noFill/>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Negocio Conmigo</a:t>
            </a:r>
            <a:endParaRPr lang="es-ES" dirty="0"/>
          </a:p>
        </p:txBody>
      </p:sp>
      <p:sp>
        <p:nvSpPr>
          <p:cNvPr id="3" name="2 Marcador de contenido"/>
          <p:cNvSpPr>
            <a:spLocks noGrp="1"/>
          </p:cNvSpPr>
          <p:nvPr>
            <p:ph idx="1"/>
          </p:nvPr>
        </p:nvSpPr>
        <p:spPr/>
        <p:txBody>
          <a:bodyPr/>
          <a:lstStyle/>
          <a:p>
            <a:r>
              <a:rPr lang="es-ES" sz="2800" dirty="0" smtClean="0"/>
              <a:t>Usted debe de escoger una puerta.</a:t>
            </a:r>
          </a:p>
          <a:p>
            <a:r>
              <a:rPr lang="es-ES" sz="2800" dirty="0" smtClean="0"/>
              <a:t>Luego de que la ha escogido, El Eterno Perdedor abrirá de las otras dos, la que contenga un </a:t>
            </a:r>
            <a:r>
              <a:rPr lang="es-ES" sz="2800" dirty="0" err="1" smtClean="0"/>
              <a:t>pectol</a:t>
            </a:r>
            <a:r>
              <a:rPr lang="es-ES" sz="2800" dirty="0" smtClean="0"/>
              <a:t>.</a:t>
            </a:r>
          </a:p>
          <a:p>
            <a:r>
              <a:rPr lang="es-ES" sz="2800" dirty="0" smtClean="0"/>
              <a:t>En este momento usted podrá escoger: mantenerse con la misma puerta inicial, o cambiar por la otra puerta.</a:t>
            </a:r>
          </a:p>
          <a:p>
            <a:pPr algn="ctr">
              <a:buNone/>
            </a:pPr>
            <a:r>
              <a:rPr lang="es-ES" sz="2800" dirty="0" smtClean="0">
                <a:solidFill>
                  <a:srgbClr val="FF0000"/>
                </a:solidFill>
              </a:rPr>
              <a:t>Que escogería y porque? </a:t>
            </a:r>
            <a:endParaRPr lang="es-ES" sz="2800" dirty="0">
              <a:solidFill>
                <a:srgbClr val="FF0000"/>
              </a:solidFill>
            </a:endParaRPr>
          </a:p>
        </p:txBody>
      </p:sp>
      <p:pic>
        <p:nvPicPr>
          <p:cNvPr id="103426" name="Picture 2" descr="http://www.estasenlamira.com.ec/entretenimiento/loultimo/imagenes/1146844701polo.jpg"/>
          <p:cNvPicPr>
            <a:picLocks noChangeAspect="1" noChangeArrowheads="1"/>
          </p:cNvPicPr>
          <p:nvPr/>
        </p:nvPicPr>
        <p:blipFill>
          <a:blip r:embed="rId3" cstate="print"/>
          <a:srcRect/>
          <a:stretch>
            <a:fillRect/>
          </a:stretch>
        </p:blipFill>
        <p:spPr bwMode="auto">
          <a:xfrm>
            <a:off x="6786578" y="4889303"/>
            <a:ext cx="2357422" cy="1968698"/>
          </a:xfrm>
          <a:prstGeom prst="rect">
            <a:avLst/>
          </a:prstGeom>
          <a:noFill/>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785813" y="0"/>
            <a:ext cx="8129587" cy="1143000"/>
          </a:xfrm>
        </p:spPr>
        <p:txBody>
          <a:bodyPr/>
          <a:lstStyle/>
          <a:p>
            <a:pPr eaLnBrk="1" hangingPunct="1"/>
            <a:r>
              <a:rPr lang="en-US" dirty="0" err="1" smtClean="0"/>
              <a:t>Parámetros</a:t>
            </a:r>
            <a:endParaRPr lang="es-US" dirty="0" smtClean="0"/>
          </a:p>
        </p:txBody>
      </p:sp>
      <p:sp>
        <p:nvSpPr>
          <p:cNvPr id="3" name="2 Marcador de contenido"/>
          <p:cNvSpPr>
            <a:spLocks noGrp="1"/>
          </p:cNvSpPr>
          <p:nvPr>
            <p:ph idx="1"/>
          </p:nvPr>
        </p:nvSpPr>
        <p:spPr>
          <a:xfrm>
            <a:off x="642938" y="857232"/>
            <a:ext cx="8299450" cy="5357812"/>
          </a:xfrm>
        </p:spPr>
        <p:txBody>
          <a:bodyPr/>
          <a:lstStyle/>
          <a:p>
            <a:pPr eaLnBrk="1" hangingPunct="1">
              <a:defRPr/>
            </a:pPr>
            <a:r>
              <a:rPr lang="es-ES" sz="2400" dirty="0" smtClean="0"/>
              <a:t>Mayoría de investigaciones estadísticas quieren hacer inferencias a partir de la información contenida en muestras aleatorias sobre la población de donde fueron obtenidas.</a:t>
            </a:r>
          </a:p>
          <a:p>
            <a:pPr eaLnBrk="1" hangingPunct="1">
              <a:defRPr/>
            </a:pPr>
            <a:r>
              <a:rPr lang="es-ES" sz="2800" dirty="0" err="1" smtClean="0"/>
              <a:t>Gralmente</a:t>
            </a:r>
            <a:r>
              <a:rPr lang="es-ES" sz="2800" dirty="0" smtClean="0"/>
              <a:t> inferencias sobre los </a:t>
            </a:r>
            <a:r>
              <a:rPr lang="es-ES" sz="2800" dirty="0" smtClean="0">
                <a:solidFill>
                  <a:srgbClr val="FF0000"/>
                </a:solidFill>
              </a:rPr>
              <a:t>parámetros poblacionales</a:t>
            </a:r>
            <a:r>
              <a:rPr lang="es-ES" sz="2800" dirty="0" smtClean="0"/>
              <a:t> (</a:t>
            </a:r>
            <a:r>
              <a:rPr lang="es-ES" sz="2800" dirty="0" err="1" smtClean="0"/>
              <a:t>ej</a:t>
            </a:r>
            <a:r>
              <a:rPr lang="es-ES" sz="2800" dirty="0" smtClean="0"/>
              <a:t>: media </a:t>
            </a:r>
            <a:r>
              <a:rPr lang="es-ES" sz="2800" dirty="0" smtClean="0">
                <a:latin typeface="Symbol" pitchFamily="18" charset="2"/>
              </a:rPr>
              <a:t></a:t>
            </a:r>
            <a:r>
              <a:rPr lang="es-ES" sz="2800" dirty="0" smtClean="0"/>
              <a:t> y varianza </a:t>
            </a:r>
            <a:r>
              <a:rPr lang="es-ES" sz="2800" dirty="0" smtClean="0">
                <a:latin typeface="Symbol" pitchFamily="18" charset="2"/>
              </a:rPr>
              <a:t></a:t>
            </a:r>
            <a:r>
              <a:rPr lang="es-ES" sz="2800" baseline="30000" dirty="0" smtClean="0"/>
              <a:t>2</a:t>
            </a:r>
            <a:r>
              <a:rPr lang="es-ES" sz="2800" dirty="0" smtClean="0"/>
              <a:t>). Que describen a la </a:t>
            </a:r>
            <a:r>
              <a:rPr lang="es-ES" sz="2800" u="sng" dirty="0" smtClean="0"/>
              <a:t>población</a:t>
            </a:r>
            <a:r>
              <a:rPr lang="es-ES" sz="2800" dirty="0" smtClean="0"/>
              <a:t>. </a:t>
            </a:r>
          </a:p>
          <a:p>
            <a:pPr lvl="1" eaLnBrk="1" hangingPunct="1">
              <a:defRPr/>
            </a:pPr>
            <a:r>
              <a:rPr lang="es-ES" sz="2400" dirty="0" smtClean="0"/>
              <a:t>Se usa letras griegas.(</a:t>
            </a:r>
            <a:r>
              <a:rPr lang="es-ES" sz="2400" dirty="0" smtClean="0">
                <a:latin typeface="Symbol" pitchFamily="18" charset="2"/>
              </a:rPr>
              <a:t>,, ,, </a:t>
            </a:r>
            <a:r>
              <a:rPr lang="es-ES" sz="2400" dirty="0" smtClean="0"/>
              <a:t>, etc.). </a:t>
            </a:r>
          </a:p>
          <a:p>
            <a:pPr eaLnBrk="1" hangingPunct="1">
              <a:defRPr/>
            </a:pPr>
            <a:r>
              <a:rPr lang="es-ES" sz="2800" dirty="0" smtClean="0"/>
              <a:t>Definimos parámetros como </a:t>
            </a:r>
            <a:r>
              <a:rPr lang="es-ES" sz="2800" dirty="0" smtClean="0">
                <a:solidFill>
                  <a:srgbClr val="FF0000"/>
                </a:solidFill>
              </a:rPr>
              <a:t>ciertas medidas que describen a la población</a:t>
            </a:r>
            <a:r>
              <a:rPr lang="es-ES" sz="2800" dirty="0" smtClean="0"/>
              <a:t>. </a:t>
            </a:r>
          </a:p>
          <a:p>
            <a:pPr eaLnBrk="1" hangingPunct="1">
              <a:defRPr/>
            </a:pPr>
            <a:r>
              <a:rPr lang="es-ES" sz="2400" dirty="0" smtClean="0"/>
              <a:t>A los parámetros en general los podemos definir como </a:t>
            </a:r>
            <a:r>
              <a:rPr lang="es-ES" sz="2400" dirty="0" smtClean="0">
                <a:latin typeface="Symbol" pitchFamily="18" charset="2"/>
              </a:rPr>
              <a:t></a:t>
            </a:r>
            <a:r>
              <a:rPr lang="es-ES" sz="2400" dirty="0" smtClean="0"/>
              <a:t>.</a:t>
            </a:r>
          </a:p>
          <a:p>
            <a:pPr eaLnBrk="1" hangingPunct="1">
              <a:defRPr/>
            </a:pPr>
            <a:endParaRPr lang="es-ES" sz="2800" dirty="0" smtClean="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Estadísticos</a:t>
            </a:r>
            <a:endParaRPr lang="es-ES" dirty="0"/>
          </a:p>
        </p:txBody>
      </p:sp>
      <p:sp>
        <p:nvSpPr>
          <p:cNvPr id="3" name="2 Marcador de contenido"/>
          <p:cNvSpPr>
            <a:spLocks noGrp="1"/>
          </p:cNvSpPr>
          <p:nvPr>
            <p:ph idx="1"/>
          </p:nvPr>
        </p:nvSpPr>
        <p:spPr/>
        <p:txBody>
          <a:bodyPr/>
          <a:lstStyle/>
          <a:p>
            <a:pPr eaLnBrk="1" hangingPunct="1">
              <a:defRPr/>
            </a:pPr>
            <a:r>
              <a:rPr lang="es-ES" sz="2800" dirty="0" smtClean="0"/>
              <a:t>Para hacer tales inferencias utilizaremos  los </a:t>
            </a:r>
            <a:r>
              <a:rPr lang="es-ES" sz="2800" dirty="0" smtClean="0">
                <a:solidFill>
                  <a:srgbClr val="FF0000"/>
                </a:solidFill>
              </a:rPr>
              <a:t>estadísticos </a:t>
            </a:r>
            <a:r>
              <a:rPr lang="es-ES" sz="2800" dirty="0" err="1" smtClean="0">
                <a:solidFill>
                  <a:srgbClr val="FF0000"/>
                </a:solidFill>
              </a:rPr>
              <a:t>muestreales</a:t>
            </a:r>
            <a:r>
              <a:rPr lang="es-ES" sz="2800" dirty="0" smtClean="0"/>
              <a:t> o estimadores de los parámetros (</a:t>
            </a:r>
            <a:r>
              <a:rPr lang="es-ES" sz="2800" dirty="0" err="1" smtClean="0"/>
              <a:t>ej</a:t>
            </a:r>
            <a:r>
              <a:rPr lang="es-ES" sz="2800" dirty="0" smtClean="0"/>
              <a:t>: promedio o media </a:t>
            </a:r>
            <a:r>
              <a:rPr lang="es-ES" sz="2800" dirty="0" err="1" smtClean="0"/>
              <a:t>aritmetica</a:t>
            </a:r>
            <a:r>
              <a:rPr lang="es-ES" sz="2800" dirty="0" err="1" smtClean="0">
                <a:latin typeface="Symbol" pitchFamily="18" charset="2"/>
              </a:rPr>
              <a:t>`</a:t>
            </a:r>
            <a:r>
              <a:rPr lang="es-ES" sz="2800" dirty="0" err="1" smtClean="0"/>
              <a:t>x</a:t>
            </a:r>
            <a:r>
              <a:rPr lang="es-ES" sz="2800" dirty="0" smtClean="0"/>
              <a:t> y varianza </a:t>
            </a:r>
            <a:r>
              <a:rPr lang="es-ES" sz="2800" dirty="0" err="1" smtClean="0"/>
              <a:t>muestreal</a:t>
            </a:r>
            <a:r>
              <a:rPr lang="es-ES" sz="2800" dirty="0" smtClean="0"/>
              <a:t> s</a:t>
            </a:r>
            <a:r>
              <a:rPr lang="es-ES" sz="2800" baseline="30000" dirty="0" smtClean="0"/>
              <a:t>2</a:t>
            </a:r>
            <a:r>
              <a:rPr lang="es-ES" sz="2800" dirty="0" smtClean="0"/>
              <a:t>)</a:t>
            </a:r>
          </a:p>
          <a:p>
            <a:pPr lvl="1" eaLnBrk="1" hangingPunct="1">
              <a:defRPr/>
            </a:pPr>
            <a:r>
              <a:rPr lang="es-ES" sz="2400" dirty="0" smtClean="0"/>
              <a:t>Valores calculadas con base en observaciones de la muestra.</a:t>
            </a:r>
            <a:r>
              <a:rPr lang="es-ES" dirty="0" smtClean="0"/>
              <a:t> </a:t>
            </a:r>
          </a:p>
          <a:p>
            <a:pPr eaLnBrk="1" hangingPunct="1">
              <a:defRPr/>
            </a:pPr>
            <a:r>
              <a:rPr lang="es-ES" sz="2800" dirty="0" smtClean="0"/>
              <a:t>Definimos estadístico como una medida que describe a la muestra, y que sirve para estimar los parámetros. </a:t>
            </a:r>
          </a:p>
          <a:p>
            <a:pPr eaLnBrk="1" hangingPunct="1">
              <a:defRPr/>
            </a:pPr>
            <a:r>
              <a:rPr lang="es-ES" sz="2400" dirty="0" smtClean="0"/>
              <a:t>A los estadísticos en general los podemos definir como </a:t>
            </a:r>
            <a:r>
              <a:rPr lang="es-ES" sz="2400" dirty="0" smtClean="0">
                <a:latin typeface="Symbol" pitchFamily="18" charset="2"/>
              </a:rPr>
              <a:t></a:t>
            </a:r>
            <a:r>
              <a:rPr lang="es-ES" sz="2400" baseline="-25000" dirty="0" smtClean="0"/>
              <a:t>n</a:t>
            </a:r>
            <a:r>
              <a:rPr lang="es-ES" sz="2400" dirty="0" smtClean="0"/>
              <a:t>.</a:t>
            </a:r>
          </a:p>
          <a:p>
            <a:pPr eaLnBrk="1" hangingPunct="1">
              <a:defRPr/>
            </a:pPr>
            <a:endParaRPr lang="es-US" sz="2800" dirty="0" smtClean="0"/>
          </a:p>
          <a:p>
            <a:endParaRPr lang="es-ES" sz="2800" dirty="0"/>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EsquemaPoblacionMuestraDatosEstadisticoParameto.bmp"/>
          <p:cNvPicPr>
            <a:picLocks noGrp="1" noChangeAspect="1"/>
          </p:cNvPicPr>
          <p:nvPr>
            <p:ph idx="4294967295"/>
          </p:nvPr>
        </p:nvPicPr>
        <p:blipFill>
          <a:blip r:embed="rId3" cstate="print"/>
          <a:stretch>
            <a:fillRect/>
          </a:stretch>
        </p:blipFill>
        <p:spPr>
          <a:xfrm>
            <a:off x="142876" y="71414"/>
            <a:ext cx="8858280" cy="6750585"/>
          </a:xfrm>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Estadísticos vs. Parámetros</a:t>
            </a:r>
            <a:endParaRPr lang="es-ES" dirty="0"/>
          </a:p>
        </p:txBody>
      </p:sp>
      <p:sp>
        <p:nvSpPr>
          <p:cNvPr id="3" name="2 Marcador de contenido"/>
          <p:cNvSpPr>
            <a:spLocks noGrp="1"/>
          </p:cNvSpPr>
          <p:nvPr>
            <p:ph idx="1"/>
          </p:nvPr>
        </p:nvSpPr>
        <p:spPr/>
        <p:txBody>
          <a:bodyPr/>
          <a:lstStyle/>
          <a:p>
            <a:r>
              <a:rPr lang="es-ES" dirty="0" smtClean="0"/>
              <a:t>Importante diferencia entre estadístico y parámetro: una las bases de estadística. </a:t>
            </a:r>
          </a:p>
          <a:p>
            <a:r>
              <a:rPr lang="es-ES" dirty="0" smtClean="0"/>
              <a:t>A pesar que estadísticos se usan para representar o estimar parámetros, probabilidad de que sean exactamente iguales es 0.</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Ej</a:t>
            </a:r>
            <a:r>
              <a:rPr lang="es-ES" dirty="0" smtClean="0"/>
              <a:t>: Promedio </a:t>
            </a:r>
            <a:r>
              <a:rPr lang="es-ES" dirty="0" smtClean="0">
                <a:latin typeface="Symbol" pitchFamily="18" charset="2"/>
              </a:rPr>
              <a:t>`</a:t>
            </a:r>
            <a:r>
              <a:rPr lang="es-ES" dirty="0" smtClean="0"/>
              <a:t>x</a:t>
            </a:r>
            <a:endParaRPr lang="es-ES" dirty="0"/>
          </a:p>
        </p:txBody>
      </p:sp>
      <p:sp>
        <p:nvSpPr>
          <p:cNvPr id="3" name="2 Marcador de contenido"/>
          <p:cNvSpPr>
            <a:spLocks noGrp="1"/>
          </p:cNvSpPr>
          <p:nvPr>
            <p:ph idx="1"/>
          </p:nvPr>
        </p:nvSpPr>
        <p:spPr>
          <a:xfrm>
            <a:off x="428596" y="1000108"/>
            <a:ext cx="8513792" cy="5572164"/>
          </a:xfrm>
        </p:spPr>
        <p:txBody>
          <a:bodyPr/>
          <a:lstStyle/>
          <a:p>
            <a:r>
              <a:rPr lang="es-ES" sz="2800" dirty="0" smtClean="0"/>
              <a:t>Variable aleatoria. Distribución de probabilidad (muestreo) depende mecanismo muestreo. </a:t>
            </a:r>
          </a:p>
          <a:p>
            <a:r>
              <a:rPr lang="es-ES" sz="2800" dirty="0" smtClean="0"/>
              <a:t>Algunos valores </a:t>
            </a:r>
            <a:r>
              <a:rPr lang="es-ES" sz="2800" dirty="0" smtClean="0">
                <a:latin typeface="Symbol" pitchFamily="18" charset="2"/>
              </a:rPr>
              <a:t>`</a:t>
            </a:r>
            <a:r>
              <a:rPr lang="es-ES" sz="2800" dirty="0" smtClean="0"/>
              <a:t>x estarán cerca de </a:t>
            </a:r>
            <a:r>
              <a:rPr lang="es-ES" sz="2800" dirty="0" smtClean="0">
                <a:latin typeface="Symbol" pitchFamily="18" charset="2"/>
              </a:rPr>
              <a:t></a:t>
            </a:r>
            <a:r>
              <a:rPr lang="es-ES" sz="2800" dirty="0" smtClean="0"/>
              <a:t>, y otros alejados (para arriba o abajo).</a:t>
            </a:r>
          </a:p>
          <a:p>
            <a:r>
              <a:rPr lang="es-ES" sz="2800" dirty="0" smtClean="0"/>
              <a:t>Al tomar varias muestras, queremos tener los </a:t>
            </a:r>
            <a:r>
              <a:rPr lang="es-ES" sz="2800" dirty="0" smtClean="0">
                <a:latin typeface="Symbol" pitchFamily="18" charset="2"/>
              </a:rPr>
              <a:t>`</a:t>
            </a:r>
            <a:r>
              <a:rPr lang="es-ES" sz="2800" dirty="0" smtClean="0"/>
              <a:t>x concentrados cerca a </a:t>
            </a:r>
            <a:r>
              <a:rPr lang="es-ES" sz="2800" dirty="0" smtClean="0">
                <a:latin typeface="Symbol" pitchFamily="18" charset="2"/>
              </a:rPr>
              <a:t></a:t>
            </a:r>
            <a:r>
              <a:rPr lang="es-ES" sz="2800" dirty="0" smtClean="0"/>
              <a:t>, y que el promedio de </a:t>
            </a:r>
            <a:r>
              <a:rPr lang="es-ES" sz="2800" dirty="0" smtClean="0">
                <a:latin typeface="Symbol" pitchFamily="18" charset="2"/>
              </a:rPr>
              <a:t>`</a:t>
            </a:r>
            <a:r>
              <a:rPr lang="es-ES" sz="2800" dirty="0" smtClean="0"/>
              <a:t>x esté muy cercano a </a:t>
            </a:r>
            <a:r>
              <a:rPr lang="es-ES" sz="2800" dirty="0" smtClean="0">
                <a:latin typeface="Symbol" pitchFamily="18" charset="2"/>
              </a:rPr>
              <a:t></a:t>
            </a:r>
            <a:r>
              <a:rPr lang="es-ES" sz="2800" dirty="0" smtClean="0"/>
              <a:t>. </a:t>
            </a:r>
          </a:p>
          <a:p>
            <a:endParaRPr lang="es-ES" sz="2800" dirty="0"/>
          </a:p>
        </p:txBody>
      </p:sp>
      <p:graphicFrame>
        <p:nvGraphicFramePr>
          <p:cNvPr id="104451" name="Object 3"/>
          <p:cNvGraphicFramePr>
            <a:graphicFrameLocks noChangeAspect="1"/>
          </p:cNvGraphicFramePr>
          <p:nvPr/>
        </p:nvGraphicFramePr>
        <p:xfrm>
          <a:off x="5214942" y="4147017"/>
          <a:ext cx="3643306" cy="2568131"/>
        </p:xfrm>
        <a:graphic>
          <a:graphicData uri="http://schemas.openxmlformats.org/presentationml/2006/ole">
            <p:oleObj spid="_x0000_s104451" r:id="rId4" imgW="5629320" imgH="3962520" progId="">
              <p:embed/>
            </p:oleObj>
          </a:graphicData>
        </a:graphic>
      </p:graphicFrame>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785813" y="0"/>
            <a:ext cx="8129587" cy="1143000"/>
          </a:xfrm>
        </p:spPr>
        <p:txBody>
          <a:bodyPr/>
          <a:lstStyle/>
          <a:p>
            <a:r>
              <a:rPr lang="en-US" smtClean="0"/>
              <a:t>Otros Conceptos</a:t>
            </a:r>
            <a:endParaRPr lang="es-US" smtClean="0"/>
          </a:p>
        </p:txBody>
      </p:sp>
      <p:sp>
        <p:nvSpPr>
          <p:cNvPr id="3" name="2 Marcador de contenido"/>
          <p:cNvSpPr>
            <a:spLocks noGrp="1"/>
          </p:cNvSpPr>
          <p:nvPr>
            <p:ph idx="1"/>
          </p:nvPr>
        </p:nvSpPr>
        <p:spPr>
          <a:xfrm>
            <a:off x="642938" y="857232"/>
            <a:ext cx="8299450" cy="5357812"/>
          </a:xfrm>
        </p:spPr>
        <p:txBody>
          <a:bodyPr/>
          <a:lstStyle/>
          <a:p>
            <a:pPr>
              <a:defRPr/>
            </a:pPr>
            <a:r>
              <a:rPr lang="en-US" sz="2800" dirty="0" err="1" smtClean="0"/>
              <a:t>Estadísticas</a:t>
            </a:r>
            <a:r>
              <a:rPr lang="en-US" sz="2800" dirty="0" smtClean="0"/>
              <a:t>: </a:t>
            </a:r>
            <a:r>
              <a:rPr lang="en-US" sz="2800" i="1" dirty="0" err="1" smtClean="0"/>
              <a:t>statísticum</a:t>
            </a:r>
            <a:r>
              <a:rPr lang="en-US" sz="2800" i="1" dirty="0" smtClean="0"/>
              <a:t> </a:t>
            </a:r>
            <a:r>
              <a:rPr lang="en-US" sz="2800" i="1" dirty="0" err="1" smtClean="0"/>
              <a:t>collegium</a:t>
            </a:r>
            <a:endParaRPr lang="en-US" sz="2800" dirty="0" smtClean="0"/>
          </a:p>
          <a:p>
            <a:pPr lvl="1">
              <a:defRPr/>
            </a:pPr>
            <a:r>
              <a:rPr lang="en-US" dirty="0" err="1" smtClean="0"/>
              <a:t>Consejo</a:t>
            </a:r>
            <a:r>
              <a:rPr lang="en-US" dirty="0" smtClean="0"/>
              <a:t> de </a:t>
            </a:r>
            <a:r>
              <a:rPr lang="en-US" dirty="0" err="1" smtClean="0"/>
              <a:t>estado</a:t>
            </a:r>
            <a:r>
              <a:rPr lang="en-US" dirty="0" smtClean="0"/>
              <a:t>: </a:t>
            </a:r>
          </a:p>
          <a:p>
            <a:pPr>
              <a:defRPr/>
            </a:pPr>
            <a:r>
              <a:rPr lang="en-US" sz="2800" dirty="0" err="1" smtClean="0"/>
              <a:t>Estadístico</a:t>
            </a:r>
            <a:r>
              <a:rPr lang="en-US" sz="2800" dirty="0" smtClean="0"/>
              <a:t>: Persona </a:t>
            </a:r>
            <a:r>
              <a:rPr lang="en-US" sz="2800" dirty="0" err="1" smtClean="0"/>
              <a:t>que</a:t>
            </a:r>
            <a:r>
              <a:rPr lang="en-US" sz="2800" dirty="0" smtClean="0"/>
              <a:t> al </a:t>
            </a:r>
            <a:r>
              <a:rPr lang="en-US" sz="2800" dirty="0" err="1" smtClean="0"/>
              <a:t>tener</a:t>
            </a:r>
            <a:r>
              <a:rPr lang="en-US" sz="2800" dirty="0" smtClean="0"/>
              <a:t> la </a:t>
            </a:r>
            <a:r>
              <a:rPr lang="en-US" sz="2800" dirty="0" err="1" smtClean="0"/>
              <a:t>cabeza</a:t>
            </a:r>
            <a:r>
              <a:rPr lang="en-US" sz="2800" dirty="0" smtClean="0"/>
              <a:t> en un </a:t>
            </a:r>
            <a:r>
              <a:rPr lang="en-US" sz="2800" dirty="0" err="1" smtClean="0"/>
              <a:t>horno</a:t>
            </a:r>
            <a:r>
              <a:rPr lang="en-US" sz="2800" dirty="0" smtClean="0"/>
              <a:t> y los pies en </a:t>
            </a:r>
            <a:r>
              <a:rPr lang="en-US" sz="2800" dirty="0" err="1" smtClean="0"/>
              <a:t>hielo</a:t>
            </a:r>
            <a:r>
              <a:rPr lang="en-US" sz="2800" dirty="0" smtClean="0"/>
              <a:t> dice “en </a:t>
            </a:r>
            <a:r>
              <a:rPr lang="en-US" sz="2800" dirty="0" err="1" smtClean="0"/>
              <a:t>promedio</a:t>
            </a:r>
            <a:r>
              <a:rPr lang="en-US" sz="2800" dirty="0" smtClean="0"/>
              <a:t> me </a:t>
            </a:r>
            <a:r>
              <a:rPr lang="en-US" sz="2800" dirty="0" err="1" smtClean="0"/>
              <a:t>siento</a:t>
            </a:r>
            <a:r>
              <a:rPr lang="en-US" sz="2800" dirty="0" smtClean="0"/>
              <a:t> </a:t>
            </a:r>
            <a:r>
              <a:rPr lang="en-US" sz="2800" dirty="0" err="1" smtClean="0"/>
              <a:t>muy</a:t>
            </a:r>
            <a:r>
              <a:rPr lang="en-US" sz="2800" dirty="0" smtClean="0"/>
              <a:t> </a:t>
            </a:r>
            <a:r>
              <a:rPr lang="en-US" sz="2800" dirty="0" err="1" smtClean="0"/>
              <a:t>bien</a:t>
            </a:r>
            <a:r>
              <a:rPr lang="en-US" sz="2800" dirty="0" smtClean="0"/>
              <a:t>”?</a:t>
            </a:r>
          </a:p>
          <a:p>
            <a:pPr>
              <a:defRPr/>
            </a:pPr>
            <a:r>
              <a:rPr lang="en-US" sz="2800" dirty="0" err="1" smtClean="0"/>
              <a:t>Bestias</a:t>
            </a:r>
            <a:r>
              <a:rPr lang="en-US" sz="2800" dirty="0" smtClean="0"/>
              <a:t> </a:t>
            </a:r>
            <a:r>
              <a:rPr lang="en-US" sz="2800" dirty="0" err="1" smtClean="0"/>
              <a:t>Salvajes</a:t>
            </a:r>
            <a:r>
              <a:rPr lang="en-US" sz="2800" dirty="0" smtClean="0"/>
              <a:t>?</a:t>
            </a:r>
          </a:p>
          <a:p>
            <a:pPr>
              <a:defRPr/>
            </a:pPr>
            <a:r>
              <a:rPr lang="en-US" sz="2800" dirty="0" smtClean="0"/>
              <a:t>No se </a:t>
            </a:r>
            <a:r>
              <a:rPr lang="en-US" sz="2800" dirty="0" err="1" smtClean="0"/>
              <a:t>puede</a:t>
            </a:r>
            <a:r>
              <a:rPr lang="en-US" sz="2800" dirty="0" smtClean="0"/>
              <a:t> </a:t>
            </a:r>
            <a:r>
              <a:rPr lang="en-US" sz="2800" dirty="0" err="1" smtClean="0"/>
              <a:t>generalizar</a:t>
            </a:r>
            <a:r>
              <a:rPr lang="en-US" sz="2800" dirty="0" smtClean="0"/>
              <a:t>?</a:t>
            </a:r>
          </a:p>
        </p:txBody>
      </p:sp>
      <p:pic>
        <p:nvPicPr>
          <p:cNvPr id="53249" name="Picture 1"/>
          <p:cNvPicPr>
            <a:picLocks noChangeAspect="1" noChangeArrowheads="1"/>
          </p:cNvPicPr>
          <p:nvPr/>
        </p:nvPicPr>
        <p:blipFill>
          <a:blip r:embed="rId3" cstate="print"/>
          <a:srcRect/>
          <a:stretch>
            <a:fillRect/>
          </a:stretch>
        </p:blipFill>
        <p:spPr bwMode="auto">
          <a:xfrm>
            <a:off x="6500826" y="2807044"/>
            <a:ext cx="2581276" cy="3978385"/>
          </a:xfrm>
          <a:prstGeom prst="rect">
            <a:avLst/>
          </a:prstGeom>
          <a:noFill/>
          <a:ln w="9525">
            <a:noFill/>
            <a:miter lim="800000"/>
            <a:headEnd/>
            <a:tailEnd/>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dirty="0" smtClean="0"/>
              <a:t>Estimadores </a:t>
            </a:r>
            <a:r>
              <a:rPr lang="es-ES" sz="4000" dirty="0" err="1" smtClean="0"/>
              <a:t>Insesgados</a:t>
            </a:r>
            <a:r>
              <a:rPr lang="es-ES" sz="4000" dirty="0" smtClean="0"/>
              <a:t> Eficientes</a:t>
            </a:r>
            <a:endParaRPr lang="es-ES" sz="4000" dirty="0"/>
          </a:p>
        </p:txBody>
      </p:sp>
      <p:sp>
        <p:nvSpPr>
          <p:cNvPr id="3" name="2 Marcador de contenido"/>
          <p:cNvSpPr>
            <a:spLocks noGrp="1"/>
          </p:cNvSpPr>
          <p:nvPr>
            <p:ph idx="1"/>
          </p:nvPr>
        </p:nvSpPr>
        <p:spPr/>
        <p:txBody>
          <a:bodyPr/>
          <a:lstStyle/>
          <a:p>
            <a:r>
              <a:rPr lang="es-ES" sz="2800" dirty="0" smtClean="0"/>
              <a:t>Queremos seleccionar un estimador y un plan de muestreo que:</a:t>
            </a:r>
          </a:p>
          <a:p>
            <a:pPr marL="514350" indent="-514350">
              <a:buFont typeface="+mj-lt"/>
              <a:buAutoNum type="arabicPeriod"/>
            </a:pPr>
            <a:r>
              <a:rPr lang="es-ES" sz="2800" dirty="0" smtClean="0"/>
              <a:t>Nos asegure que la esperanza de el estimador sea el parámetro (E(</a:t>
            </a:r>
            <a:r>
              <a:rPr lang="es-ES" sz="2800" dirty="0" smtClean="0">
                <a:latin typeface="Symbol" pitchFamily="18" charset="2"/>
              </a:rPr>
              <a:t></a:t>
            </a:r>
            <a:r>
              <a:rPr lang="es-ES" sz="2800" baseline="-25000" dirty="0" smtClean="0"/>
              <a:t>0</a:t>
            </a:r>
            <a:r>
              <a:rPr lang="es-ES" sz="2800" dirty="0" smtClean="0"/>
              <a:t>) = </a:t>
            </a:r>
            <a:r>
              <a:rPr lang="es-ES" sz="2800" dirty="0" smtClean="0">
                <a:latin typeface="Symbol" pitchFamily="18" charset="2"/>
              </a:rPr>
              <a:t></a:t>
            </a:r>
            <a:r>
              <a:rPr lang="es-ES" sz="2800" dirty="0" smtClean="0"/>
              <a:t>) </a:t>
            </a:r>
            <a:r>
              <a:rPr lang="es-ES" sz="2800" dirty="0" err="1" smtClean="0">
                <a:solidFill>
                  <a:srgbClr val="FF0000"/>
                </a:solidFill>
              </a:rPr>
              <a:t>Insesgado</a:t>
            </a:r>
            <a:endParaRPr lang="es-ES" sz="2800" dirty="0" smtClean="0">
              <a:solidFill>
                <a:srgbClr val="FF0000"/>
              </a:solidFill>
            </a:endParaRPr>
          </a:p>
          <a:p>
            <a:pPr marL="514350" indent="-514350">
              <a:buFont typeface="+mj-lt"/>
              <a:buAutoNum type="arabicPeriod"/>
            </a:pPr>
            <a:endParaRPr lang="es-ES" sz="2800" dirty="0" smtClean="0">
              <a:solidFill>
                <a:srgbClr val="FF0000"/>
              </a:solidFill>
            </a:endParaRPr>
          </a:p>
          <a:p>
            <a:pPr marL="514350" indent="-514350">
              <a:buFont typeface="+mj-lt"/>
              <a:buAutoNum type="arabicPeriod"/>
            </a:pPr>
            <a:r>
              <a:rPr lang="es-ES" sz="2800" dirty="0" smtClean="0"/>
              <a:t>La varianza del estimador tenga la menor varianza posible (</a:t>
            </a:r>
            <a:r>
              <a:rPr lang="es-ES" sz="2800" dirty="0" smtClean="0">
                <a:latin typeface="Symbol" pitchFamily="18" charset="2"/>
              </a:rPr>
              <a:t></a:t>
            </a:r>
            <a:r>
              <a:rPr lang="es-ES" sz="2800" baseline="30000" dirty="0" smtClean="0"/>
              <a:t>2</a:t>
            </a:r>
            <a:r>
              <a:rPr lang="es-ES" sz="2800" dirty="0" smtClean="0"/>
              <a:t>(</a:t>
            </a:r>
            <a:r>
              <a:rPr lang="es-ES" sz="2800" dirty="0" smtClean="0">
                <a:latin typeface="Symbol" pitchFamily="18" charset="2"/>
              </a:rPr>
              <a:t></a:t>
            </a:r>
            <a:r>
              <a:rPr lang="es-ES" sz="2800" baseline="-25000" dirty="0" smtClean="0"/>
              <a:t>0</a:t>
            </a:r>
            <a:r>
              <a:rPr lang="es-ES" sz="2800" dirty="0" smtClean="0"/>
              <a:t>) →  sea baja) </a:t>
            </a:r>
            <a:r>
              <a:rPr lang="es-ES" sz="2800" dirty="0" smtClean="0">
                <a:solidFill>
                  <a:srgbClr val="FF0000"/>
                </a:solidFill>
              </a:rPr>
              <a:t>Eficiente</a:t>
            </a:r>
          </a:p>
          <a:p>
            <a:endParaRPr lang="es-ES" sz="2800" dirty="0" smtClean="0"/>
          </a:p>
          <a:p>
            <a:r>
              <a:rPr lang="es-ES" sz="2800" dirty="0" smtClean="0"/>
              <a:t>De dos estadísticos </a:t>
            </a:r>
            <a:r>
              <a:rPr lang="es-ES" sz="2800" dirty="0" smtClean="0">
                <a:latin typeface="Symbol" pitchFamily="18" charset="2"/>
              </a:rPr>
              <a:t></a:t>
            </a:r>
            <a:r>
              <a:rPr lang="es-ES" sz="2800" baseline="-25000" dirty="0" smtClean="0"/>
              <a:t>1</a:t>
            </a:r>
            <a:r>
              <a:rPr lang="es-ES" sz="2800" dirty="0" smtClean="0"/>
              <a:t> y </a:t>
            </a:r>
            <a:r>
              <a:rPr lang="es-ES" sz="2800" dirty="0" smtClean="0">
                <a:latin typeface="Symbol" pitchFamily="18" charset="2"/>
              </a:rPr>
              <a:t></a:t>
            </a:r>
            <a:r>
              <a:rPr lang="es-ES" sz="2800" baseline="-25000" dirty="0" smtClean="0"/>
              <a:t>2</a:t>
            </a:r>
            <a:r>
              <a:rPr lang="es-ES" sz="2800" dirty="0" smtClean="0"/>
              <a:t>, el que tenga menor varianza será el mas eficiente.</a:t>
            </a:r>
          </a:p>
          <a:p>
            <a:endParaRPr lang="es-ES" sz="2800" dirty="0"/>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Error de Estimación</a:t>
            </a:r>
            <a:endParaRPr lang="es-ES" dirty="0"/>
          </a:p>
        </p:txBody>
      </p:sp>
      <p:sp>
        <p:nvSpPr>
          <p:cNvPr id="3" name="2 Marcador de contenido"/>
          <p:cNvSpPr>
            <a:spLocks noGrp="1"/>
          </p:cNvSpPr>
          <p:nvPr>
            <p:ph idx="1"/>
          </p:nvPr>
        </p:nvSpPr>
        <p:spPr>
          <a:xfrm>
            <a:off x="642910" y="857232"/>
            <a:ext cx="8299478" cy="5357850"/>
          </a:xfrm>
        </p:spPr>
        <p:txBody>
          <a:bodyPr/>
          <a:lstStyle/>
          <a:p>
            <a:r>
              <a:rPr lang="es-ES" sz="2800" dirty="0" smtClean="0"/>
              <a:t>Conociendo el estadístico </a:t>
            </a:r>
            <a:r>
              <a:rPr lang="es-ES" sz="2800" dirty="0" smtClean="0">
                <a:latin typeface="Symbol" pitchFamily="18" charset="2"/>
              </a:rPr>
              <a:t></a:t>
            </a:r>
            <a:r>
              <a:rPr lang="es-ES" sz="2800" baseline="-25000" dirty="0" smtClean="0"/>
              <a:t>0</a:t>
            </a:r>
            <a:r>
              <a:rPr lang="es-ES" sz="2800" dirty="0" smtClean="0"/>
              <a:t> usado, y su distribución de probabilidad, podemos evaluar su error de estimación. </a:t>
            </a:r>
          </a:p>
          <a:p>
            <a:r>
              <a:rPr lang="es-ES" sz="2800" dirty="0" smtClean="0"/>
              <a:t>“</a:t>
            </a:r>
            <a:r>
              <a:rPr lang="es-ES" sz="2800" dirty="0" smtClean="0">
                <a:solidFill>
                  <a:srgbClr val="FF0000"/>
                </a:solidFill>
              </a:rPr>
              <a:t>El valor absoluto de la diferencia entre el estadístico y el parámetro</a:t>
            </a:r>
            <a:r>
              <a:rPr lang="es-ES" sz="2800" dirty="0" smtClean="0"/>
              <a:t>”   (</a:t>
            </a:r>
            <a:r>
              <a:rPr lang="es-ES" sz="2800" dirty="0" smtClean="0">
                <a:solidFill>
                  <a:srgbClr val="FFFF00"/>
                </a:solidFill>
              </a:rPr>
              <a:t>E=</a:t>
            </a:r>
            <a:r>
              <a:rPr lang="es-ES" sz="2800" dirty="0" smtClean="0">
                <a:solidFill>
                  <a:srgbClr val="FFFF00"/>
                </a:solidFill>
                <a:latin typeface="Symbol" pitchFamily="18" charset="2"/>
              </a:rPr>
              <a:t></a:t>
            </a:r>
            <a:r>
              <a:rPr lang="es-ES" sz="2800" baseline="-25000" dirty="0" smtClean="0">
                <a:solidFill>
                  <a:srgbClr val="FFFF00"/>
                </a:solidFill>
                <a:latin typeface="Symbol" pitchFamily="18" charset="2"/>
              </a:rPr>
              <a:t>0</a:t>
            </a:r>
            <a:r>
              <a:rPr lang="es-ES" sz="2800" dirty="0" smtClean="0">
                <a:solidFill>
                  <a:srgbClr val="FFFF00"/>
                </a:solidFill>
                <a:latin typeface="Symbol" pitchFamily="18" charset="2"/>
              </a:rPr>
              <a:t> - </a:t>
            </a:r>
            <a:r>
              <a:rPr lang="es-ES" sz="2800" dirty="0" smtClean="0"/>
              <a:t>). </a:t>
            </a:r>
          </a:p>
          <a:p>
            <a:r>
              <a:rPr lang="es-ES" sz="2800" dirty="0" smtClean="0"/>
              <a:t>No sabemos exactamente cuanto es (desconocemos parámetro </a:t>
            </a:r>
            <a:r>
              <a:rPr lang="es-ES" sz="2800" dirty="0" smtClean="0">
                <a:latin typeface="Symbol" pitchFamily="18" charset="2"/>
              </a:rPr>
              <a:t></a:t>
            </a:r>
            <a:r>
              <a:rPr lang="es-ES" sz="2800" dirty="0" smtClean="0"/>
              <a:t>), </a:t>
            </a:r>
          </a:p>
          <a:p>
            <a:r>
              <a:rPr lang="es-ES" sz="2800" dirty="0" smtClean="0"/>
              <a:t>Podemos encontrar límites entre los cuales existe una probabilidad de que se encuentre el parámetro </a:t>
            </a:r>
            <a:r>
              <a:rPr lang="es-ES" sz="2800" dirty="0" smtClean="0">
                <a:latin typeface="Symbol" pitchFamily="18" charset="2"/>
              </a:rPr>
              <a:t></a:t>
            </a:r>
            <a:r>
              <a:rPr lang="es-ES" sz="2800" dirty="0" smtClean="0"/>
              <a:t>:</a:t>
            </a:r>
          </a:p>
          <a:p>
            <a:pPr lvl="1"/>
            <a:r>
              <a:rPr lang="es-ES" sz="2400" dirty="0" smtClean="0"/>
              <a:t>P(</a:t>
            </a:r>
            <a:r>
              <a:rPr lang="es-ES" sz="2400" dirty="0" smtClean="0">
                <a:latin typeface="Symbol" pitchFamily="18" charset="2"/>
              </a:rPr>
              <a:t></a:t>
            </a:r>
            <a:r>
              <a:rPr lang="es-ES" sz="2400" baseline="-25000" dirty="0" smtClean="0">
                <a:latin typeface="Symbol" pitchFamily="18" charset="2"/>
              </a:rPr>
              <a:t>0</a:t>
            </a:r>
            <a:r>
              <a:rPr lang="es-ES" sz="2400" dirty="0" smtClean="0">
                <a:latin typeface="Symbol" pitchFamily="18" charset="2"/>
              </a:rPr>
              <a:t> - )  1-</a:t>
            </a:r>
            <a:r>
              <a:rPr lang="es-ES" sz="2400" dirty="0" smtClean="0"/>
              <a:t>. </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Estadísticos de Centralización</a:t>
            </a:r>
            <a:endParaRPr lang="es-ES" dirty="0"/>
          </a:p>
        </p:txBody>
      </p:sp>
      <p:sp>
        <p:nvSpPr>
          <p:cNvPr id="3" name="2 Marcador de contenido"/>
          <p:cNvSpPr>
            <a:spLocks noGrp="1"/>
          </p:cNvSpPr>
          <p:nvPr>
            <p:ph idx="1"/>
          </p:nvPr>
        </p:nvSpPr>
        <p:spPr/>
        <p:txBody>
          <a:bodyPr/>
          <a:lstStyle/>
          <a:p>
            <a:pPr>
              <a:buNone/>
            </a:pPr>
            <a:r>
              <a:rPr lang="es-ES" sz="2000" i="1" dirty="0" smtClean="0"/>
              <a:t>Ejercicio02a - Estadisticos.xlsx</a:t>
            </a:r>
          </a:p>
          <a:p>
            <a:r>
              <a:rPr lang="es-ES" sz="2800" dirty="0" smtClean="0"/>
              <a:t>Media poblacional </a:t>
            </a:r>
            <a:r>
              <a:rPr lang="es-ES" sz="2800" dirty="0" smtClean="0">
                <a:latin typeface="Symbol" pitchFamily="18" charset="2"/>
              </a:rPr>
              <a:t>:</a:t>
            </a:r>
            <a:r>
              <a:rPr lang="es-ES" sz="2800" dirty="0" smtClean="0"/>
              <a:t> </a:t>
            </a:r>
          </a:p>
          <a:p>
            <a:pPr lvl="1"/>
            <a:r>
              <a:rPr lang="es-ES" sz="2400" dirty="0" smtClean="0">
                <a:solidFill>
                  <a:srgbClr val="FF0000"/>
                </a:solidFill>
              </a:rPr>
              <a:t>La media aritmética de datos de toda la población</a:t>
            </a:r>
          </a:p>
          <a:p>
            <a:pPr lvl="1"/>
            <a:r>
              <a:rPr lang="es-ES" sz="2400" dirty="0" smtClean="0"/>
              <a:t>Representa esperanza matemática de variable aleatoria: </a:t>
            </a:r>
          </a:p>
          <a:p>
            <a:endParaRPr lang="es-ES" sz="2800" dirty="0" smtClean="0"/>
          </a:p>
          <a:p>
            <a:endParaRPr lang="es-ES" sz="2800" dirty="0" smtClean="0"/>
          </a:p>
          <a:p>
            <a:r>
              <a:rPr lang="es-ES" sz="2800" dirty="0" smtClean="0"/>
              <a:t>Este parámetro no lo conocemos, y no lo conoceremos nunca a no ser que muestreáramos la población completa. </a:t>
            </a:r>
          </a:p>
          <a:p>
            <a:r>
              <a:rPr lang="es-ES" sz="2800" dirty="0" smtClean="0"/>
              <a:t>Para estimarlo usamos el estadístico promedio o media </a:t>
            </a:r>
            <a:r>
              <a:rPr lang="es-ES" sz="2800" dirty="0" err="1" smtClean="0"/>
              <a:t>muestreal</a:t>
            </a:r>
            <a:r>
              <a:rPr lang="es-ES" sz="2800" dirty="0" smtClean="0"/>
              <a:t> </a:t>
            </a:r>
            <a:r>
              <a:rPr lang="es-ES" sz="2800" dirty="0" smtClean="0">
                <a:latin typeface="Symbol" pitchFamily="18" charset="2"/>
              </a:rPr>
              <a:t>`</a:t>
            </a:r>
            <a:r>
              <a:rPr lang="es-ES" sz="2800" dirty="0" smtClean="0"/>
              <a:t>x.</a:t>
            </a:r>
          </a:p>
        </p:txBody>
      </p:sp>
      <p:sp>
        <p:nvSpPr>
          <p:cNvPr id="1064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6497" name="Object 1"/>
          <p:cNvGraphicFramePr>
            <a:graphicFrameLocks noChangeAspect="1"/>
          </p:cNvGraphicFramePr>
          <p:nvPr/>
        </p:nvGraphicFramePr>
        <p:xfrm>
          <a:off x="3428992" y="3143248"/>
          <a:ext cx="3154340" cy="1071570"/>
        </p:xfrm>
        <a:graphic>
          <a:graphicData uri="http://schemas.openxmlformats.org/presentationml/2006/ole">
            <p:oleObj spid="_x0000_s106497" name="Ecuación" r:id="rId4" imgW="723586" imgH="406224" progId="Equation.3">
              <p:embed/>
            </p:oleObj>
          </a:graphicData>
        </a:graphic>
      </p:graphicFrame>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Estadísticos de Centralización</a:t>
            </a:r>
            <a:endParaRPr lang="es-ES" dirty="0"/>
          </a:p>
        </p:txBody>
      </p:sp>
      <p:sp>
        <p:nvSpPr>
          <p:cNvPr id="3" name="2 Marcador de contenido"/>
          <p:cNvSpPr>
            <a:spLocks noGrp="1"/>
          </p:cNvSpPr>
          <p:nvPr>
            <p:ph idx="1"/>
          </p:nvPr>
        </p:nvSpPr>
        <p:spPr>
          <a:xfrm>
            <a:off x="642910" y="928670"/>
            <a:ext cx="8299478" cy="5357850"/>
          </a:xfrm>
        </p:spPr>
        <p:txBody>
          <a:bodyPr/>
          <a:lstStyle/>
          <a:p>
            <a:r>
              <a:rPr lang="es-ES" sz="2800" dirty="0" smtClean="0"/>
              <a:t>Promedio  o media </a:t>
            </a:r>
            <a:r>
              <a:rPr lang="es-ES" sz="2800" dirty="0" err="1" smtClean="0"/>
              <a:t>poblacional</a:t>
            </a:r>
            <a:r>
              <a:rPr lang="es-ES" sz="2800" dirty="0" err="1" smtClean="0">
                <a:latin typeface="Symbol" pitchFamily="18" charset="2"/>
              </a:rPr>
              <a:t>`</a:t>
            </a:r>
            <a:r>
              <a:rPr lang="es-ES" sz="2800" dirty="0" err="1" smtClean="0"/>
              <a:t>x</a:t>
            </a:r>
            <a:r>
              <a:rPr lang="es-ES" sz="2800" dirty="0" smtClean="0"/>
              <a:t> :</a:t>
            </a:r>
          </a:p>
          <a:p>
            <a:pPr lvl="1"/>
            <a:r>
              <a:rPr lang="es-ES" sz="2400" dirty="0" smtClean="0"/>
              <a:t>La media aritmética de los datos de la muestra</a:t>
            </a:r>
          </a:p>
          <a:p>
            <a:pPr>
              <a:buNone/>
            </a:pPr>
            <a:r>
              <a:rPr lang="es-ES" sz="2800" dirty="0" smtClean="0"/>
              <a:t>	 </a:t>
            </a:r>
          </a:p>
          <a:p>
            <a:endParaRPr lang="es-ES" sz="2800" dirty="0" smtClean="0"/>
          </a:p>
          <a:p>
            <a:endParaRPr lang="es-ES" sz="2800" dirty="0" smtClean="0"/>
          </a:p>
          <a:p>
            <a:r>
              <a:rPr lang="es-ES" sz="2800" dirty="0" smtClean="0"/>
              <a:t>Al ser </a:t>
            </a:r>
            <a:r>
              <a:rPr lang="es-ES" sz="2800" dirty="0" smtClean="0">
                <a:latin typeface="Symbol" pitchFamily="18" charset="2"/>
              </a:rPr>
              <a:t>m</a:t>
            </a:r>
            <a:r>
              <a:rPr lang="es-ES" sz="2800" dirty="0" smtClean="0"/>
              <a:t> la esperanza matemática de los </a:t>
            </a:r>
            <a:r>
              <a:rPr lang="es-ES" sz="2800" dirty="0" smtClean="0">
                <a:latin typeface="Symbol" pitchFamily="18" charset="2"/>
              </a:rPr>
              <a:t>`</a:t>
            </a:r>
            <a:r>
              <a:rPr lang="es-ES" sz="2800" dirty="0" smtClean="0"/>
              <a:t>x, esta puede calcularse también de la siguiente forma:</a:t>
            </a:r>
          </a:p>
          <a:p>
            <a:endParaRPr lang="es-ES" sz="2800" dirty="0" smtClean="0"/>
          </a:p>
          <a:p>
            <a:endParaRPr lang="es-ES" sz="2800" dirty="0" smtClean="0"/>
          </a:p>
          <a:p>
            <a:pPr lvl="1"/>
            <a:r>
              <a:rPr lang="es-ES" sz="2400" dirty="0" smtClean="0"/>
              <a:t>j es j-</a:t>
            </a:r>
            <a:r>
              <a:rPr lang="es-ES" sz="2400" dirty="0" err="1" smtClean="0"/>
              <a:t>esimo</a:t>
            </a:r>
            <a:r>
              <a:rPr lang="es-ES" sz="2400" dirty="0" smtClean="0"/>
              <a:t> grupo de un total de k grupos</a:t>
            </a:r>
          </a:p>
          <a:p>
            <a:pPr lvl="1"/>
            <a:r>
              <a:rPr lang="es-ES" sz="2400" dirty="0" err="1" smtClean="0"/>
              <a:t>n</a:t>
            </a:r>
            <a:r>
              <a:rPr lang="es-ES" sz="2400" baseline="-25000" dirty="0" err="1" smtClean="0"/>
              <a:t>j</a:t>
            </a:r>
            <a:r>
              <a:rPr lang="es-ES" sz="2400" dirty="0" smtClean="0"/>
              <a:t> es el número de individuos en el j-</a:t>
            </a:r>
            <a:r>
              <a:rPr lang="es-ES" sz="2400" dirty="0" err="1" smtClean="0"/>
              <a:t>esimo</a:t>
            </a:r>
            <a:r>
              <a:rPr lang="es-ES" sz="2400" dirty="0" smtClean="0"/>
              <a:t> grupo</a:t>
            </a:r>
          </a:p>
          <a:p>
            <a:pPr lvl="1"/>
            <a:r>
              <a:rPr lang="es-ES" sz="2400" dirty="0" smtClean="0">
                <a:latin typeface="Symbol" pitchFamily="18" charset="2"/>
              </a:rPr>
              <a:t>`</a:t>
            </a:r>
            <a:r>
              <a:rPr lang="es-ES" sz="2400" dirty="0" err="1" smtClean="0"/>
              <a:t>x</a:t>
            </a:r>
            <a:r>
              <a:rPr lang="es-ES" sz="2400" baseline="-25000" dirty="0" err="1" smtClean="0"/>
              <a:t>j</a:t>
            </a:r>
            <a:r>
              <a:rPr lang="es-ES" sz="2400" dirty="0" smtClean="0"/>
              <a:t> es la media del j-</a:t>
            </a:r>
            <a:r>
              <a:rPr lang="es-ES" sz="2400" dirty="0" err="1" smtClean="0"/>
              <a:t>esimo</a:t>
            </a:r>
            <a:r>
              <a:rPr lang="es-ES" sz="2400" dirty="0" smtClean="0"/>
              <a:t> grupo</a:t>
            </a:r>
          </a:p>
        </p:txBody>
      </p:sp>
      <p:sp>
        <p:nvSpPr>
          <p:cNvPr id="1126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2641" name="Object 1"/>
          <p:cNvGraphicFramePr>
            <a:graphicFrameLocks noChangeAspect="1"/>
          </p:cNvGraphicFramePr>
          <p:nvPr/>
        </p:nvGraphicFramePr>
        <p:xfrm>
          <a:off x="2714612" y="1928802"/>
          <a:ext cx="3967557" cy="1357322"/>
        </p:xfrm>
        <a:graphic>
          <a:graphicData uri="http://schemas.openxmlformats.org/presentationml/2006/ole">
            <p:oleObj spid="_x0000_s112641" name="Ecuación" r:id="rId4" imgW="800100" imgH="368300" progId="Equation.3">
              <p:embed/>
            </p:oleObj>
          </a:graphicData>
        </a:graphic>
      </p:graphicFrame>
      <p:sp>
        <p:nvSpPr>
          <p:cNvPr id="1126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2643" name="Object 3"/>
          <p:cNvGraphicFramePr>
            <a:graphicFrameLocks noChangeAspect="1"/>
          </p:cNvGraphicFramePr>
          <p:nvPr/>
        </p:nvGraphicFramePr>
        <p:xfrm>
          <a:off x="2693988" y="4321175"/>
          <a:ext cx="3306772" cy="1090174"/>
        </p:xfrm>
        <a:graphic>
          <a:graphicData uri="http://schemas.openxmlformats.org/presentationml/2006/ole">
            <p:oleObj spid="_x0000_s112643" name="Ecuación" r:id="rId5" imgW="812520" imgH="444240" progId="Equation.3">
              <p:embed/>
            </p:oleObj>
          </a:graphicData>
        </a:graphic>
      </p:graphicFrame>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Estadísticos de Centralización</a:t>
            </a:r>
            <a:endParaRPr lang="es-ES" dirty="0"/>
          </a:p>
        </p:txBody>
      </p:sp>
      <p:sp>
        <p:nvSpPr>
          <p:cNvPr id="3" name="2 Marcador de contenido"/>
          <p:cNvSpPr>
            <a:spLocks noGrp="1"/>
          </p:cNvSpPr>
          <p:nvPr>
            <p:ph idx="1"/>
          </p:nvPr>
        </p:nvSpPr>
        <p:spPr/>
        <p:txBody>
          <a:bodyPr/>
          <a:lstStyle/>
          <a:p>
            <a:r>
              <a:rPr lang="es-ES" dirty="0" smtClean="0"/>
              <a:t>Promedio ponderado</a:t>
            </a:r>
            <a:endParaRPr lang="es-ES" kern="1700" baseline="30000" dirty="0"/>
          </a:p>
        </p:txBody>
      </p:sp>
      <p:sp>
        <p:nvSpPr>
          <p:cNvPr id="113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3665" name="Object 1"/>
          <p:cNvGraphicFramePr>
            <a:graphicFrameLocks noChangeAspect="1"/>
          </p:cNvGraphicFramePr>
          <p:nvPr/>
        </p:nvGraphicFramePr>
        <p:xfrm>
          <a:off x="2000232" y="2500306"/>
          <a:ext cx="5680905" cy="1911088"/>
        </p:xfrm>
        <a:graphic>
          <a:graphicData uri="http://schemas.openxmlformats.org/presentationml/2006/ole">
            <p:oleObj spid="_x0000_s113665" name="Ecuación" r:id="rId4" imgW="749300" imgH="419100" progId="Equation.3">
              <p:embed/>
            </p:oleObj>
          </a:graphicData>
        </a:graphic>
      </p:graphicFrame>
      <p:graphicFrame>
        <p:nvGraphicFramePr>
          <p:cNvPr id="113667" name="Object 3"/>
          <p:cNvGraphicFramePr>
            <a:graphicFrameLocks noChangeAspect="1"/>
          </p:cNvGraphicFramePr>
          <p:nvPr/>
        </p:nvGraphicFramePr>
        <p:xfrm>
          <a:off x="5105405" y="1285861"/>
          <a:ext cx="511345" cy="428628"/>
        </p:xfrm>
        <a:graphic>
          <a:graphicData uri="http://schemas.openxmlformats.org/presentationml/2006/ole">
            <p:oleObj spid="_x0000_s113667" name="Ecuación" r:id="rId5" imgW="126720" imgH="177480" progId="Equation.3">
              <p:embed/>
            </p:oleObj>
          </a:graphicData>
        </a:graphic>
      </p:graphicFrame>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Estadísticos de Centralización</a:t>
            </a:r>
            <a:endParaRPr lang="es-ES" dirty="0"/>
          </a:p>
        </p:txBody>
      </p:sp>
      <p:sp>
        <p:nvSpPr>
          <p:cNvPr id="3" name="2 Marcador de contenido"/>
          <p:cNvSpPr>
            <a:spLocks noGrp="1"/>
          </p:cNvSpPr>
          <p:nvPr>
            <p:ph idx="1"/>
          </p:nvPr>
        </p:nvSpPr>
        <p:spPr/>
        <p:txBody>
          <a:bodyPr/>
          <a:lstStyle/>
          <a:p>
            <a:r>
              <a:rPr lang="es-ES" sz="2800" dirty="0" smtClean="0"/>
              <a:t>Moda: Marca de clase del intervalo con mayor frecuencia </a:t>
            </a:r>
          </a:p>
          <a:p>
            <a:pPr lvl="1"/>
            <a:r>
              <a:rPr lang="es-ES" sz="2400" dirty="0" smtClean="0"/>
              <a:t>Aproximadamente: Valor que mas encontramos en nuestro muestreo.</a:t>
            </a:r>
          </a:p>
          <a:p>
            <a:r>
              <a:rPr lang="es-ES" sz="2800" dirty="0" smtClean="0"/>
              <a:t>Mediana: valor más cercano a la mitad si los ordenamos, o valor con igual número de datos mayores que menores a él.</a:t>
            </a:r>
          </a:p>
          <a:p>
            <a:pPr lvl="1"/>
            <a:r>
              <a:rPr lang="es-ES" sz="2400" dirty="0" smtClean="0"/>
              <a:t>Valor del dato número (n+1)/2 cuando n es impar </a:t>
            </a:r>
          </a:p>
          <a:p>
            <a:pPr lvl="1"/>
            <a:r>
              <a:rPr lang="es-ES" sz="2400" dirty="0" smtClean="0"/>
              <a:t>Media del dato # (n/2) y el dato # (n/2 +1) cuando n es par.</a:t>
            </a:r>
          </a:p>
          <a:p>
            <a:endParaRPr lang="es-ES" sz="2800" dirty="0"/>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Estadísticos de Dispersión</a:t>
            </a:r>
            <a:endParaRPr lang="es-ES" dirty="0"/>
          </a:p>
        </p:txBody>
      </p:sp>
      <p:sp>
        <p:nvSpPr>
          <p:cNvPr id="3" name="2 Marcador de contenido"/>
          <p:cNvSpPr>
            <a:spLocks noGrp="1"/>
          </p:cNvSpPr>
          <p:nvPr>
            <p:ph idx="1"/>
          </p:nvPr>
        </p:nvSpPr>
        <p:spPr/>
        <p:txBody>
          <a:bodyPr/>
          <a:lstStyle/>
          <a:p>
            <a:r>
              <a:rPr lang="es-ES" sz="2800" dirty="0" smtClean="0"/>
              <a:t>Medidas de centralización dan una idea de hacia dónde están distribuidos nuestros datos, pero no de cómo están distribuidos. </a:t>
            </a:r>
          </a:p>
          <a:p>
            <a:r>
              <a:rPr lang="es-ES" sz="2800" dirty="0" smtClean="0"/>
              <a:t>Probabilidad de dato igual a la media tiende a 0</a:t>
            </a:r>
          </a:p>
          <a:p>
            <a:r>
              <a:rPr lang="es-ES" sz="2800" dirty="0" smtClean="0"/>
              <a:t>Media de posibles valores un dado 3.5</a:t>
            </a:r>
          </a:p>
          <a:p>
            <a:r>
              <a:rPr lang="es-ES" sz="2800" dirty="0" smtClean="0"/>
              <a:t>Cruce de Rio; Pies en horno, cabeza refrigerador</a:t>
            </a:r>
          </a:p>
          <a:p>
            <a:r>
              <a:rPr lang="es-ES" sz="2800" dirty="0" smtClean="0"/>
              <a:t>Dos poblaciones con igual media pero dispersión de datos distinta: Poblaciones distintas</a:t>
            </a:r>
            <a:endParaRPr lang="es-ES" sz="2800" dirty="0"/>
          </a:p>
        </p:txBody>
      </p:sp>
      <p:pic>
        <p:nvPicPr>
          <p:cNvPr id="150529" name="Picture 1"/>
          <p:cNvPicPr>
            <a:picLocks noChangeAspect="1" noChangeArrowheads="1"/>
          </p:cNvPicPr>
          <p:nvPr/>
        </p:nvPicPr>
        <p:blipFill>
          <a:blip r:embed="rId3" cstate="print"/>
          <a:srcRect/>
          <a:stretch>
            <a:fillRect/>
          </a:stretch>
        </p:blipFill>
        <p:spPr bwMode="auto">
          <a:xfrm>
            <a:off x="5643570" y="5254681"/>
            <a:ext cx="3500430" cy="160331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Estadísticos de Dispersión</a:t>
            </a:r>
            <a:endParaRPr lang="es-ES" dirty="0"/>
          </a:p>
        </p:txBody>
      </p:sp>
      <p:sp>
        <p:nvSpPr>
          <p:cNvPr id="3" name="2 Marcador de contenido"/>
          <p:cNvSpPr>
            <a:spLocks noGrp="1"/>
          </p:cNvSpPr>
          <p:nvPr>
            <p:ph idx="1"/>
          </p:nvPr>
        </p:nvSpPr>
        <p:spPr>
          <a:xfrm>
            <a:off x="642910" y="928670"/>
            <a:ext cx="8299478" cy="5357850"/>
          </a:xfrm>
        </p:spPr>
        <p:txBody>
          <a:bodyPr/>
          <a:lstStyle/>
          <a:p>
            <a:r>
              <a:rPr lang="es-ES" dirty="0" smtClean="0"/>
              <a:t>Parámetro </a:t>
            </a:r>
            <a:r>
              <a:rPr lang="es-ES" dirty="0" smtClean="0">
                <a:solidFill>
                  <a:srgbClr val="FF0000"/>
                </a:solidFill>
              </a:rPr>
              <a:t>varianza poblacional</a:t>
            </a:r>
            <a:r>
              <a:rPr lang="es-ES" dirty="0" smtClean="0"/>
              <a:t> </a:t>
            </a:r>
            <a:r>
              <a:rPr lang="es-ES" dirty="0" smtClean="0">
                <a:latin typeface="Symbol" pitchFamily="18" charset="2"/>
              </a:rPr>
              <a:t></a:t>
            </a:r>
            <a:r>
              <a:rPr lang="es-ES" baseline="30000" dirty="0" smtClean="0"/>
              <a:t>2</a:t>
            </a:r>
            <a:r>
              <a:rPr lang="es-ES" dirty="0" smtClean="0"/>
              <a:t> :</a:t>
            </a:r>
          </a:p>
          <a:p>
            <a:pPr lvl="1"/>
            <a:r>
              <a:rPr lang="es-ES" dirty="0" smtClean="0"/>
              <a:t>Promedio de cuadrados de las desviaciones de los valores de una variable en población con respecto a media poblacional</a:t>
            </a:r>
          </a:p>
          <a:p>
            <a:pPr lvl="1"/>
            <a:endParaRPr lang="es-ES" dirty="0" smtClean="0"/>
          </a:p>
          <a:p>
            <a:pPr lvl="1"/>
            <a:endParaRPr lang="es-ES" dirty="0" smtClean="0"/>
          </a:p>
          <a:p>
            <a:pPr lvl="1"/>
            <a:endParaRPr lang="es-ES" dirty="0" smtClean="0"/>
          </a:p>
          <a:p>
            <a:pPr lvl="1"/>
            <a:r>
              <a:rPr lang="es-ES" dirty="0" smtClean="0"/>
              <a:t>x</a:t>
            </a:r>
            <a:r>
              <a:rPr lang="es-ES" baseline="-25000" dirty="0" smtClean="0"/>
              <a:t>i</a:t>
            </a:r>
            <a:r>
              <a:rPr lang="es-ES" dirty="0" smtClean="0"/>
              <a:t>-</a:t>
            </a:r>
            <a:r>
              <a:rPr lang="es-ES" dirty="0" smtClean="0">
                <a:latin typeface="Symbol" pitchFamily="18" charset="2"/>
              </a:rPr>
              <a:t></a:t>
            </a:r>
            <a:r>
              <a:rPr lang="es-ES" dirty="0" smtClean="0"/>
              <a:t> es distancia de cada punto a la media</a:t>
            </a:r>
          </a:p>
          <a:p>
            <a:pPr lvl="1"/>
            <a:r>
              <a:rPr lang="es-ES" dirty="0" smtClean="0"/>
              <a:t>Se eleva al cuadrado porque si no distancias positivas y negativas se anularían dando 0</a:t>
            </a:r>
            <a:endParaRPr lang="es-ES" dirty="0"/>
          </a:p>
        </p:txBody>
      </p:sp>
      <p:sp>
        <p:nvSpPr>
          <p:cNvPr id="11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7761" name="Object 1"/>
          <p:cNvGraphicFramePr>
            <a:graphicFrameLocks noChangeAspect="1"/>
          </p:cNvGraphicFramePr>
          <p:nvPr/>
        </p:nvGraphicFramePr>
        <p:xfrm>
          <a:off x="2928926" y="3071810"/>
          <a:ext cx="2928958" cy="1200873"/>
        </p:xfrm>
        <a:graphic>
          <a:graphicData uri="http://schemas.openxmlformats.org/presentationml/2006/ole">
            <p:oleObj spid="_x0000_s117761" name="Ecuación" r:id="rId4" imgW="952087" imgH="393529" progId="Equation.3">
              <p:embed/>
            </p:oleObj>
          </a:graphicData>
        </a:graphic>
      </p:graphicFrame>
      <p:pic>
        <p:nvPicPr>
          <p:cNvPr id="4" name="Picture 2"/>
          <p:cNvPicPr>
            <a:picLocks noChangeAspect="1" noChangeArrowheads="1"/>
          </p:cNvPicPr>
          <p:nvPr/>
        </p:nvPicPr>
        <p:blipFill>
          <a:blip r:embed="rId5" cstate="print"/>
          <a:srcRect/>
          <a:stretch>
            <a:fillRect/>
          </a:stretch>
        </p:blipFill>
        <p:spPr bwMode="auto">
          <a:xfrm>
            <a:off x="71438" y="5572140"/>
            <a:ext cx="1285852" cy="121727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Varianza</a:t>
            </a:r>
            <a:endParaRPr lang="es-ES" dirty="0"/>
          </a:p>
        </p:txBody>
      </p:sp>
      <p:sp>
        <p:nvSpPr>
          <p:cNvPr id="3" name="2 Marcador de contenido"/>
          <p:cNvSpPr>
            <a:spLocks noGrp="1"/>
          </p:cNvSpPr>
          <p:nvPr>
            <p:ph idx="1"/>
          </p:nvPr>
        </p:nvSpPr>
        <p:spPr>
          <a:xfrm>
            <a:off x="642910" y="785794"/>
            <a:ext cx="8299478" cy="5357850"/>
          </a:xfrm>
        </p:spPr>
        <p:txBody>
          <a:bodyPr/>
          <a:lstStyle/>
          <a:p>
            <a:r>
              <a:rPr lang="es-ES" sz="2400" dirty="0" smtClean="0"/>
              <a:t>Fisher (1918) </a:t>
            </a:r>
            <a:r>
              <a:rPr lang="en-US" sz="2400" dirty="0" smtClean="0"/>
              <a:t>“The Correlation Between Relatives on the Supposition of </a:t>
            </a:r>
            <a:r>
              <a:rPr lang="en-US" sz="2400" dirty="0" err="1" smtClean="0"/>
              <a:t>Mendelian</a:t>
            </a:r>
            <a:r>
              <a:rPr lang="en-US" sz="2400" dirty="0" smtClean="0"/>
              <a:t> Inheritance”</a:t>
            </a:r>
          </a:p>
          <a:p>
            <a:pPr lvl="1"/>
            <a:r>
              <a:rPr lang="es-ES" sz="2000" dirty="0" smtClean="0"/>
              <a:t>El gran cuerpo de las estadísticas disponibles nos muestran que las desviaciones de una medida humana de su media siguen muy de cerca la ley normal de los errores, y, por tanto, que la variabilidad puede ser medida de manera uniforme por la desviación estándar correspondiente a la raíz cuadrada de la media del cuadrado del error. </a:t>
            </a:r>
          </a:p>
          <a:p>
            <a:pPr lvl="1"/>
            <a:r>
              <a:rPr lang="es-ES" sz="2000" dirty="0" smtClean="0"/>
              <a:t>Cuando hay dos causas de variabilidad independientes, capaces de producir en una distribución poblacional de otra manera uniforme, con desviaciones estándar θ1 y θ2, se encuentra que la distribución, cuando ambas causas actúan juntas, tiene una desviación estándar </a:t>
            </a:r>
          </a:p>
          <a:p>
            <a:pPr lvl="1"/>
            <a:r>
              <a:rPr lang="es-ES" sz="2000" dirty="0" smtClean="0"/>
              <a:t>Por tanto, es conveniente en el análisis de las causas de la variabilidad, trabajar con el cuadrado de la desviación estándar como la medida de la variabilidad. Vamos a llamar esta cantidad, la </a:t>
            </a:r>
            <a:r>
              <a:rPr lang="es-ES" sz="2000" dirty="0" smtClean="0">
                <a:solidFill>
                  <a:srgbClr val="FF0000"/>
                </a:solidFill>
              </a:rPr>
              <a:t>varianza</a:t>
            </a:r>
            <a:endParaRPr lang="en-US" sz="2000" dirty="0" smtClean="0">
              <a:solidFill>
                <a:srgbClr val="FF0000"/>
              </a:solidFill>
            </a:endParaRPr>
          </a:p>
          <a:p>
            <a:endParaRPr lang="es-ES" sz="2000" dirty="0"/>
          </a:p>
        </p:txBody>
      </p:sp>
      <p:pic>
        <p:nvPicPr>
          <p:cNvPr id="120834" name="Picture 2" descr="\sqrt{\theta_1^2 + \theta_2^2}"/>
          <p:cNvPicPr>
            <a:picLocks noChangeAspect="1" noChangeArrowheads="1"/>
          </p:cNvPicPr>
          <p:nvPr/>
        </p:nvPicPr>
        <p:blipFill>
          <a:blip r:embed="rId3" cstate="print"/>
          <a:srcRect/>
          <a:stretch>
            <a:fillRect/>
          </a:stretch>
        </p:blipFill>
        <p:spPr bwMode="auto">
          <a:xfrm>
            <a:off x="4000496" y="4714884"/>
            <a:ext cx="928694" cy="383860"/>
          </a:xfrm>
          <a:prstGeom prst="rect">
            <a:avLst/>
          </a:prstGeom>
          <a:noFill/>
        </p:spPr>
      </p:pic>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Propiedades de la Varianza (1)</a:t>
            </a:r>
            <a:endParaRPr lang="es-ES" dirty="0"/>
          </a:p>
        </p:txBody>
      </p:sp>
      <p:sp>
        <p:nvSpPr>
          <p:cNvPr id="3" name="2 Marcador de contenido"/>
          <p:cNvSpPr>
            <a:spLocks noGrp="1"/>
          </p:cNvSpPr>
          <p:nvPr>
            <p:ph idx="1"/>
          </p:nvPr>
        </p:nvSpPr>
        <p:spPr>
          <a:xfrm>
            <a:off x="642910" y="1214422"/>
            <a:ext cx="8299478" cy="5357850"/>
          </a:xfrm>
        </p:spPr>
        <p:txBody>
          <a:bodyPr/>
          <a:lstStyle/>
          <a:p>
            <a:pPr marL="457200" indent="-457200">
              <a:buFont typeface="+mj-lt"/>
              <a:buAutoNum type="arabicPeriod"/>
            </a:pPr>
            <a:r>
              <a:rPr lang="es-ES" sz="2400" dirty="0" smtClean="0"/>
              <a:t>Es positiva (</a:t>
            </a:r>
            <a:r>
              <a:rPr lang="es-ES" sz="2400" baseline="30000" dirty="0" smtClean="0"/>
              <a:t>2</a:t>
            </a:r>
            <a:r>
              <a:rPr lang="es-ES" sz="2400" dirty="0" smtClean="0"/>
              <a:t>)</a:t>
            </a:r>
          </a:p>
          <a:p>
            <a:pPr marL="457200" indent="-457200">
              <a:buFont typeface="+mj-lt"/>
              <a:buAutoNum type="arabicPeriod"/>
            </a:pPr>
            <a:r>
              <a:rPr lang="es-ES" sz="2400" dirty="0" smtClean="0"/>
              <a:t>Es en distintas unidades que la variable (</a:t>
            </a:r>
            <a:r>
              <a:rPr lang="es-ES" sz="2400" baseline="30000" dirty="0" smtClean="0"/>
              <a:t>2</a:t>
            </a:r>
            <a:r>
              <a:rPr lang="es-ES" sz="2400" dirty="0" smtClean="0"/>
              <a:t>)</a:t>
            </a:r>
          </a:p>
          <a:p>
            <a:pPr marL="457200" indent="-457200">
              <a:buFont typeface="+mj-lt"/>
              <a:buAutoNum type="arabicPeriod"/>
            </a:pPr>
            <a:r>
              <a:rPr lang="es-ES" sz="2400" dirty="0" smtClean="0"/>
              <a:t>No varía por localización. Sumar constante a todos los datos: misma varianza. </a:t>
            </a:r>
            <a:r>
              <a:rPr lang="es-ES" sz="2400" dirty="0" smtClean="0">
                <a:solidFill>
                  <a:srgbClr val="FF0000"/>
                </a:solidFill>
              </a:rPr>
              <a:t>Var(x + a) = Var(x)</a:t>
            </a:r>
          </a:p>
          <a:p>
            <a:pPr marL="457200" indent="-457200">
              <a:buFont typeface="+mj-lt"/>
              <a:buAutoNum type="arabicPeriod"/>
            </a:pPr>
            <a:r>
              <a:rPr lang="es-ES" sz="2400" dirty="0" smtClean="0"/>
              <a:t>Si se multiplica todos los datos por una constante, varianza se multiplica por constante</a:t>
            </a:r>
            <a:r>
              <a:rPr lang="es-ES" sz="2400" baseline="30000" dirty="0" smtClean="0"/>
              <a:t>2</a:t>
            </a:r>
            <a:r>
              <a:rPr lang="es-ES" sz="2400" dirty="0" smtClean="0"/>
              <a:t> </a:t>
            </a:r>
            <a:r>
              <a:rPr lang="es-ES" sz="2400" dirty="0" smtClean="0">
                <a:solidFill>
                  <a:srgbClr val="FF0000"/>
                </a:solidFill>
              </a:rPr>
              <a:t>Var(</a:t>
            </a:r>
            <a:r>
              <a:rPr lang="es-ES" sz="2400" dirty="0" err="1" smtClean="0">
                <a:solidFill>
                  <a:srgbClr val="FF0000"/>
                </a:solidFill>
              </a:rPr>
              <a:t>ax</a:t>
            </a:r>
            <a:r>
              <a:rPr lang="es-ES" sz="2400" dirty="0" smtClean="0">
                <a:solidFill>
                  <a:srgbClr val="FF0000"/>
                </a:solidFill>
              </a:rPr>
              <a:t>) = a</a:t>
            </a:r>
            <a:r>
              <a:rPr lang="es-ES" sz="2400" baseline="30000" dirty="0" smtClean="0">
                <a:solidFill>
                  <a:srgbClr val="FF0000"/>
                </a:solidFill>
              </a:rPr>
              <a:t>2</a:t>
            </a:r>
            <a:r>
              <a:rPr lang="es-ES" sz="2400" dirty="0" smtClean="0">
                <a:solidFill>
                  <a:srgbClr val="FF0000"/>
                </a:solidFill>
              </a:rPr>
              <a:t>Var(x)</a:t>
            </a:r>
            <a:endParaRPr lang="es-ES" sz="2400" baseline="30000" dirty="0" smtClean="0">
              <a:solidFill>
                <a:srgbClr val="FF0000"/>
              </a:solidFill>
            </a:endParaRPr>
          </a:p>
          <a:p>
            <a:pPr marL="457200" indent="-457200">
              <a:buFont typeface="+mj-lt"/>
              <a:buAutoNum type="arabicPeriod"/>
            </a:pPr>
            <a:r>
              <a:rPr lang="es-ES" sz="2400" dirty="0" smtClean="0"/>
              <a:t>La varianza de la suma de variables aleatorias es igual a la suma de sus varianzas + 2 veces su covarianza.</a:t>
            </a:r>
          </a:p>
          <a:p>
            <a:pPr marL="457200" indent="-457200">
              <a:buFont typeface="+mj-lt"/>
              <a:buAutoNum type="arabicPeriod"/>
            </a:pPr>
            <a:endParaRPr lang="es-ES" sz="2400" dirty="0" smtClean="0"/>
          </a:p>
          <a:p>
            <a:pPr marL="457200" indent="-457200">
              <a:buFont typeface="+mj-lt"/>
              <a:buAutoNum type="arabicPeriod"/>
            </a:pPr>
            <a:r>
              <a:rPr lang="es-ES" sz="2400" dirty="0" smtClean="0"/>
              <a:t>Generalizando para N Variables</a:t>
            </a:r>
          </a:p>
          <a:p>
            <a:endParaRPr lang="es-ES" sz="2400" dirty="0" smtClean="0"/>
          </a:p>
          <a:p>
            <a:endParaRPr lang="es-ES" sz="2400" baseline="30000" dirty="0" smtClean="0"/>
          </a:p>
          <a:p>
            <a:endParaRPr lang="es-ES" sz="2400" dirty="0"/>
          </a:p>
        </p:txBody>
      </p:sp>
      <p:pic>
        <p:nvPicPr>
          <p:cNvPr id="121858" name="Picture 2" descr="\operatorname{Var}(X+Y)=\operatorname{Var}(X)+\operatorname{Var}(Y)+2\, \operatorname{Cov}(X,Y),"/>
          <p:cNvPicPr>
            <a:picLocks noChangeAspect="1" noChangeArrowheads="1"/>
          </p:cNvPicPr>
          <p:nvPr/>
        </p:nvPicPr>
        <p:blipFill>
          <a:blip r:embed="rId3" cstate="print"/>
          <a:srcRect/>
          <a:stretch>
            <a:fillRect/>
          </a:stretch>
        </p:blipFill>
        <p:spPr bwMode="auto">
          <a:xfrm>
            <a:off x="1857356" y="4572008"/>
            <a:ext cx="5578968" cy="285752"/>
          </a:xfrm>
          <a:prstGeom prst="rect">
            <a:avLst/>
          </a:prstGeom>
          <a:noFill/>
        </p:spPr>
      </p:pic>
      <p:pic>
        <p:nvPicPr>
          <p:cNvPr id="121862" name="Picture 6" descr="\operatorname{Var}(Y)=\sum_{i=1}^{N}\operatorname{Var}(X_i)+2\sum_{i&lt;j}\operatorname{Cov}(X_i,X_j)."/>
          <p:cNvPicPr>
            <a:picLocks noChangeAspect="1" noChangeArrowheads="1"/>
          </p:cNvPicPr>
          <p:nvPr/>
        </p:nvPicPr>
        <p:blipFill>
          <a:blip r:embed="rId4" cstate="print"/>
          <a:srcRect/>
          <a:stretch>
            <a:fillRect/>
          </a:stretch>
        </p:blipFill>
        <p:spPr bwMode="auto">
          <a:xfrm>
            <a:off x="4143372" y="5500702"/>
            <a:ext cx="3467100" cy="571501"/>
          </a:xfrm>
          <a:prstGeom prst="rect">
            <a:avLst/>
          </a:prstGeom>
          <a:noFill/>
        </p:spPr>
      </p:pic>
      <p:pic>
        <p:nvPicPr>
          <p:cNvPr id="121864" name="Picture 8" descr="Y = \sum_{i=1}^{N} X_i"/>
          <p:cNvPicPr>
            <a:picLocks noChangeAspect="1" noChangeArrowheads="1"/>
          </p:cNvPicPr>
          <p:nvPr/>
        </p:nvPicPr>
        <p:blipFill>
          <a:blip r:embed="rId5" cstate="print"/>
          <a:srcRect/>
          <a:stretch>
            <a:fillRect/>
          </a:stretch>
        </p:blipFill>
        <p:spPr bwMode="auto">
          <a:xfrm>
            <a:off x="1643042" y="5643578"/>
            <a:ext cx="857250" cy="485775"/>
          </a:xfrm>
          <a:prstGeom prst="rect">
            <a:avLst/>
          </a:prstGeom>
          <a:noFill/>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785813" y="0"/>
            <a:ext cx="8129587" cy="1143000"/>
          </a:xfrm>
        </p:spPr>
        <p:txBody>
          <a:bodyPr/>
          <a:lstStyle/>
          <a:p>
            <a:pPr eaLnBrk="1" hangingPunct="1"/>
            <a:r>
              <a:rPr lang="en-US" smtClean="0"/>
              <a:t>Historia</a:t>
            </a:r>
            <a:endParaRPr lang="es-US" smtClean="0"/>
          </a:p>
        </p:txBody>
      </p:sp>
      <p:sp>
        <p:nvSpPr>
          <p:cNvPr id="3" name="2 Marcador de contenido"/>
          <p:cNvSpPr>
            <a:spLocks noGrp="1"/>
          </p:cNvSpPr>
          <p:nvPr>
            <p:ph idx="1"/>
          </p:nvPr>
        </p:nvSpPr>
        <p:spPr>
          <a:xfrm>
            <a:off x="642938" y="714375"/>
            <a:ext cx="8299450" cy="5357813"/>
          </a:xfrm>
        </p:spPr>
        <p:txBody>
          <a:bodyPr/>
          <a:lstStyle/>
          <a:p>
            <a:pPr eaLnBrk="1" hangingPunct="1">
              <a:defRPr/>
            </a:pPr>
            <a:r>
              <a:rPr lang="en-US" sz="2800" dirty="0" err="1" smtClean="0"/>
              <a:t>Origenes</a:t>
            </a:r>
            <a:r>
              <a:rPr lang="en-US" sz="2800" dirty="0" smtClean="0"/>
              <a:t> en </a:t>
            </a:r>
            <a:r>
              <a:rPr lang="en-US" sz="2800" dirty="0" err="1" smtClean="0"/>
              <a:t>juegos</a:t>
            </a:r>
            <a:r>
              <a:rPr lang="en-US" sz="2800" dirty="0" smtClean="0"/>
              <a:t> de </a:t>
            </a:r>
            <a:r>
              <a:rPr lang="en-US" sz="2800" dirty="0" err="1" smtClean="0"/>
              <a:t>azar</a:t>
            </a:r>
            <a:r>
              <a:rPr lang="en-US" sz="2800" dirty="0" smtClean="0"/>
              <a:t> y </a:t>
            </a:r>
            <a:r>
              <a:rPr lang="en-US" sz="2800" dirty="0" err="1" smtClean="0"/>
              <a:t>censos</a:t>
            </a:r>
            <a:r>
              <a:rPr lang="en-US" sz="2800" dirty="0" smtClean="0"/>
              <a:t>.</a:t>
            </a:r>
          </a:p>
          <a:p>
            <a:pPr eaLnBrk="1" hangingPunct="1">
              <a:defRPr/>
            </a:pPr>
            <a:r>
              <a:rPr lang="en-US" sz="2800" dirty="0" err="1" smtClean="0"/>
              <a:t>Siglo</a:t>
            </a:r>
            <a:r>
              <a:rPr lang="en-US" sz="2800" dirty="0" smtClean="0"/>
              <a:t> XVIII </a:t>
            </a:r>
            <a:r>
              <a:rPr lang="en-US" sz="2800" dirty="0" err="1" smtClean="0"/>
              <a:t>desarrolló</a:t>
            </a:r>
            <a:r>
              <a:rPr lang="en-US" sz="2800" dirty="0" smtClean="0"/>
              <a:t> </a:t>
            </a:r>
            <a:r>
              <a:rPr lang="en-US" sz="2800" dirty="0" err="1" smtClean="0"/>
              <a:t>teoría</a:t>
            </a:r>
            <a:r>
              <a:rPr lang="en-US" sz="2800" dirty="0" smtClean="0"/>
              <a:t> de </a:t>
            </a:r>
            <a:r>
              <a:rPr lang="en-US" sz="2800" dirty="0" err="1" smtClean="0"/>
              <a:t>Probabilidades</a:t>
            </a:r>
            <a:r>
              <a:rPr lang="en-US" sz="2800" dirty="0" smtClean="0"/>
              <a:t> (Gauss, Laplace, </a:t>
            </a:r>
            <a:r>
              <a:rPr lang="en-US" sz="2800" dirty="0" err="1" smtClean="0"/>
              <a:t>Bayes</a:t>
            </a:r>
            <a:r>
              <a:rPr lang="en-US" sz="2800" dirty="0" smtClean="0"/>
              <a:t>, etc). </a:t>
            </a:r>
            <a:r>
              <a:rPr lang="en-US" sz="2800" dirty="0" err="1" smtClean="0"/>
              <a:t>Discusión</a:t>
            </a:r>
            <a:r>
              <a:rPr lang="en-US" sz="2800" dirty="0" smtClean="0"/>
              <a:t> </a:t>
            </a:r>
            <a:r>
              <a:rPr lang="en-US" sz="2800" dirty="0" err="1" smtClean="0"/>
              <a:t>filosófica</a:t>
            </a:r>
            <a:r>
              <a:rPr lang="en-US" sz="2800" dirty="0" smtClean="0"/>
              <a:t> </a:t>
            </a:r>
            <a:r>
              <a:rPr lang="en-US" sz="2800" dirty="0" err="1" smtClean="0"/>
              <a:t>sigue</a:t>
            </a:r>
            <a:r>
              <a:rPr lang="en-US" sz="2800" dirty="0" smtClean="0"/>
              <a:t> </a:t>
            </a:r>
            <a:r>
              <a:rPr lang="en-US" sz="2800" dirty="0" err="1" smtClean="0"/>
              <a:t>hasta</a:t>
            </a:r>
            <a:r>
              <a:rPr lang="en-US" sz="2800" dirty="0" smtClean="0"/>
              <a:t> </a:t>
            </a:r>
            <a:r>
              <a:rPr lang="en-US" sz="2800" dirty="0" err="1" smtClean="0"/>
              <a:t>ahora</a:t>
            </a:r>
            <a:r>
              <a:rPr lang="en-US" sz="2800" dirty="0" smtClean="0"/>
              <a:t>.</a:t>
            </a:r>
          </a:p>
          <a:p>
            <a:pPr eaLnBrk="1" hangingPunct="1">
              <a:defRPr/>
            </a:pPr>
            <a:r>
              <a:rPr lang="es-EC" sz="2800" dirty="0" smtClean="0"/>
              <a:t>Muchas teorías, principalmente de carácter biológico como las de </a:t>
            </a:r>
            <a:r>
              <a:rPr lang="es-EC" sz="2800" dirty="0" err="1" smtClean="0"/>
              <a:t>Mendel</a:t>
            </a:r>
            <a:r>
              <a:rPr lang="es-EC" sz="2800" dirty="0" smtClean="0"/>
              <a:t> o Darwin tuvieron bases estadísticas</a:t>
            </a:r>
          </a:p>
          <a:p>
            <a:pPr eaLnBrk="1" hangingPunct="1">
              <a:defRPr/>
            </a:pPr>
            <a:r>
              <a:rPr lang="es-EC" sz="2800" dirty="0" smtClean="0"/>
              <a:t>Mayoría de métodos modernos se desarrollaron desde mediados del siglo XIX y principios del XX (</a:t>
            </a:r>
            <a:r>
              <a:rPr lang="es-EC" sz="2800" dirty="0" err="1" smtClean="0"/>
              <a:t>Pearson</a:t>
            </a:r>
            <a:r>
              <a:rPr lang="es-EC" sz="2800" dirty="0" smtClean="0"/>
              <a:t>, </a:t>
            </a:r>
            <a:r>
              <a:rPr lang="es-EC" sz="2800" dirty="0" err="1" smtClean="0"/>
              <a:t>Student</a:t>
            </a:r>
            <a:r>
              <a:rPr lang="es-EC" sz="2800" dirty="0" smtClean="0"/>
              <a:t>, Fisher…), principalmente para uso en biología, agricultura y genética</a:t>
            </a:r>
            <a:endParaRPr lang="es-US" sz="2800" dirty="0" smtClean="0"/>
          </a:p>
        </p:txBody>
      </p:sp>
      <p:pic>
        <p:nvPicPr>
          <p:cNvPr id="19460" name="Picture 4"/>
          <p:cNvPicPr>
            <a:picLocks noChangeAspect="1" noChangeArrowheads="1"/>
          </p:cNvPicPr>
          <p:nvPr/>
        </p:nvPicPr>
        <p:blipFill>
          <a:blip r:embed="rId3" cstate="print"/>
          <a:srcRect/>
          <a:stretch>
            <a:fillRect/>
          </a:stretch>
        </p:blipFill>
        <p:spPr bwMode="auto">
          <a:xfrm>
            <a:off x="7215188" y="5729288"/>
            <a:ext cx="928687" cy="1128712"/>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t="15887"/>
          <a:stretch>
            <a:fillRect/>
          </a:stretch>
        </p:blipFill>
        <p:spPr bwMode="auto">
          <a:xfrm>
            <a:off x="6072188" y="5813425"/>
            <a:ext cx="928687" cy="10445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5000625" y="5786438"/>
            <a:ext cx="879475" cy="1071562"/>
          </a:xfrm>
          <a:prstGeom prst="rect">
            <a:avLst/>
          </a:prstGeom>
          <a:noFill/>
          <a:ln w="9525">
            <a:noFill/>
            <a:miter lim="800000"/>
            <a:headEnd/>
            <a:tailEnd/>
          </a:ln>
        </p:spPr>
      </p:pic>
      <p:pic>
        <p:nvPicPr>
          <p:cNvPr id="19463" name="Picture 7"/>
          <p:cNvPicPr>
            <a:picLocks noChangeAspect="1" noChangeArrowheads="1"/>
          </p:cNvPicPr>
          <p:nvPr/>
        </p:nvPicPr>
        <p:blipFill>
          <a:blip r:embed="rId6" cstate="print"/>
          <a:srcRect/>
          <a:stretch>
            <a:fillRect/>
          </a:stretch>
        </p:blipFill>
        <p:spPr bwMode="auto">
          <a:xfrm>
            <a:off x="2643188" y="5715000"/>
            <a:ext cx="857250" cy="1143000"/>
          </a:xfrm>
          <a:prstGeom prst="rect">
            <a:avLst/>
          </a:prstGeom>
          <a:noFill/>
          <a:ln w="9525">
            <a:noFill/>
            <a:miter lim="800000"/>
            <a:headEnd/>
            <a:tailEnd/>
          </a:ln>
        </p:spPr>
      </p:pic>
      <p:pic>
        <p:nvPicPr>
          <p:cNvPr id="19464" name="Picture 8"/>
          <p:cNvPicPr>
            <a:picLocks noChangeAspect="1" noChangeArrowheads="1"/>
          </p:cNvPicPr>
          <p:nvPr/>
        </p:nvPicPr>
        <p:blipFill>
          <a:blip r:embed="rId7" cstate="print"/>
          <a:srcRect/>
          <a:stretch>
            <a:fillRect/>
          </a:stretch>
        </p:blipFill>
        <p:spPr bwMode="auto">
          <a:xfrm>
            <a:off x="1571625" y="5668963"/>
            <a:ext cx="928688" cy="1189037"/>
          </a:xfrm>
          <a:prstGeom prst="rect">
            <a:avLst/>
          </a:prstGeom>
          <a:noFill/>
          <a:ln w="9525">
            <a:noFill/>
            <a:miter lim="800000"/>
            <a:headEnd/>
            <a:tailEnd/>
          </a:ln>
        </p:spPr>
      </p:pic>
      <p:pic>
        <p:nvPicPr>
          <p:cNvPr id="19465" name="Picture 9"/>
          <p:cNvPicPr>
            <a:picLocks noChangeAspect="1" noChangeArrowheads="1"/>
          </p:cNvPicPr>
          <p:nvPr/>
        </p:nvPicPr>
        <p:blipFill>
          <a:blip r:embed="rId8" cstate="print"/>
          <a:srcRect/>
          <a:stretch>
            <a:fillRect/>
          </a:stretch>
        </p:blipFill>
        <p:spPr bwMode="auto">
          <a:xfrm>
            <a:off x="3714750" y="5784850"/>
            <a:ext cx="1000125" cy="10731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Propiedades de la Varianza (2)</a:t>
            </a:r>
            <a:endParaRPr lang="es-ES" dirty="0"/>
          </a:p>
        </p:txBody>
      </p:sp>
      <p:sp>
        <p:nvSpPr>
          <p:cNvPr id="3" name="2 Marcador de contenido"/>
          <p:cNvSpPr>
            <a:spLocks noGrp="1"/>
          </p:cNvSpPr>
          <p:nvPr>
            <p:ph idx="1"/>
          </p:nvPr>
        </p:nvSpPr>
        <p:spPr>
          <a:xfrm>
            <a:off x="642910" y="857232"/>
            <a:ext cx="8299478" cy="5357850"/>
          </a:xfrm>
        </p:spPr>
        <p:txBody>
          <a:bodyPr/>
          <a:lstStyle/>
          <a:p>
            <a:pPr marL="457200" indent="-457200">
              <a:buFont typeface="+mj-lt"/>
              <a:buAutoNum type="arabicPeriod" startAt="7"/>
            </a:pPr>
            <a:r>
              <a:rPr lang="es-ES" sz="2400" dirty="0" smtClean="0"/>
              <a:t>Varianza = Promedio de cuadrados – el cuadrado del promedio</a:t>
            </a:r>
          </a:p>
          <a:p>
            <a:pPr marL="857250" lvl="1" indent="-457200" algn="ctr">
              <a:buNone/>
            </a:pPr>
            <a:r>
              <a:rPr lang="es-ES" sz="2400" dirty="0" smtClean="0"/>
              <a:t>Var (X)= 1/N </a:t>
            </a:r>
            <a:r>
              <a:rPr lang="es-ES" sz="2400" dirty="0" smtClean="0">
                <a:latin typeface="Symbol" pitchFamily="18" charset="2"/>
              </a:rPr>
              <a:t>S</a:t>
            </a:r>
            <a:r>
              <a:rPr lang="es-ES" sz="2400" dirty="0" smtClean="0"/>
              <a:t>x</a:t>
            </a:r>
            <a:r>
              <a:rPr lang="es-ES" sz="2400" baseline="-25000" dirty="0" smtClean="0"/>
              <a:t>i</a:t>
            </a:r>
            <a:r>
              <a:rPr lang="es-ES" sz="2400" baseline="30000" dirty="0" smtClean="0"/>
              <a:t>2</a:t>
            </a:r>
            <a:r>
              <a:rPr lang="es-ES" sz="2400" dirty="0" smtClean="0"/>
              <a:t> -  </a:t>
            </a:r>
            <a:r>
              <a:rPr lang="es-ES" sz="2400" dirty="0" smtClean="0">
                <a:latin typeface="Symbol" pitchFamily="18" charset="2"/>
              </a:rPr>
              <a:t>`</a:t>
            </a:r>
            <a:r>
              <a:rPr lang="es-ES" sz="2400" dirty="0" smtClean="0"/>
              <a:t>x</a:t>
            </a:r>
            <a:r>
              <a:rPr lang="es-ES" sz="2400" baseline="30000" dirty="0" smtClean="0"/>
              <a:t>2</a:t>
            </a:r>
          </a:p>
          <a:p>
            <a:pPr marL="457200" indent="-457200">
              <a:buFont typeface="+mj-lt"/>
              <a:buAutoNum type="arabicPeriod" startAt="7"/>
            </a:pPr>
            <a:r>
              <a:rPr lang="es-ES" sz="2400" dirty="0" smtClean="0"/>
              <a:t>La varianza de la suma de variables aleatorias </a:t>
            </a:r>
            <a:r>
              <a:rPr lang="es-ES" sz="2400" dirty="0" smtClean="0">
                <a:solidFill>
                  <a:srgbClr val="FFFF00"/>
                </a:solidFill>
              </a:rPr>
              <a:t>independientes</a:t>
            </a:r>
            <a:r>
              <a:rPr lang="es-ES" sz="2400" dirty="0" smtClean="0"/>
              <a:t> es igual a la suma de sus varianzas:</a:t>
            </a:r>
          </a:p>
          <a:p>
            <a:pPr marL="914400" lvl="1" indent="-457200" algn="ctr">
              <a:buNone/>
            </a:pPr>
            <a:r>
              <a:rPr lang="es-ES" sz="2400" dirty="0" smtClean="0">
                <a:solidFill>
                  <a:srgbClr val="FF0000"/>
                </a:solidFill>
              </a:rPr>
              <a:t>Var(X + Y) = Var(X) + Var (Y)</a:t>
            </a:r>
          </a:p>
          <a:p>
            <a:pPr marL="457200" indent="-457200">
              <a:buNone/>
            </a:pPr>
            <a:r>
              <a:rPr lang="es-ES" sz="2400" dirty="0" smtClean="0"/>
              <a:t>generalizando:</a:t>
            </a:r>
          </a:p>
          <a:p>
            <a:pPr marL="457200" indent="-457200">
              <a:buFont typeface="+mj-lt"/>
              <a:buAutoNum type="arabicPeriod" startAt="7"/>
            </a:pPr>
            <a:endParaRPr lang="es-ES" sz="2400" dirty="0" smtClean="0"/>
          </a:p>
          <a:p>
            <a:pPr marL="457200" indent="-457200">
              <a:buFont typeface="+mj-lt"/>
              <a:buAutoNum type="arabicPeriod" startAt="9"/>
            </a:pPr>
            <a:r>
              <a:rPr lang="es-ES" sz="2400" dirty="0" smtClean="0"/>
              <a:t>Si las variables independientes tienen la misma varianza, la varianza de su promedio puede transformarse multiplicando por (1/n)</a:t>
            </a:r>
            <a:r>
              <a:rPr lang="es-ES" sz="2400" baseline="30000" dirty="0" smtClean="0"/>
              <a:t>2 </a:t>
            </a:r>
            <a:r>
              <a:rPr lang="es-ES" sz="2400" dirty="0" smtClean="0"/>
              <a:t>(</a:t>
            </a:r>
            <a:r>
              <a:rPr lang="es-ES" sz="2400" dirty="0" smtClean="0">
                <a:solidFill>
                  <a:srgbClr val="FF0000"/>
                </a:solidFill>
              </a:rPr>
              <a:t>4</a:t>
            </a:r>
            <a:r>
              <a:rPr lang="es-ES" sz="2400" dirty="0" smtClean="0"/>
              <a:t>). </a:t>
            </a:r>
          </a:p>
          <a:p>
            <a:pPr marL="457200" indent="-457200">
              <a:buFont typeface="+mj-lt"/>
              <a:buAutoNum type="arabicPeriod" startAt="9"/>
            </a:pPr>
            <a:endParaRPr lang="es-ES" sz="2400" dirty="0" smtClean="0"/>
          </a:p>
          <a:p>
            <a:pPr marL="457200" indent="-457200">
              <a:buFont typeface="+mj-lt"/>
              <a:buAutoNum type="arabicPeriod" startAt="9"/>
            </a:pPr>
            <a:endParaRPr lang="es-ES" sz="2400" dirty="0" smtClean="0"/>
          </a:p>
          <a:p>
            <a:pPr marL="457200" indent="-457200">
              <a:buNone/>
            </a:pPr>
            <a:r>
              <a:rPr lang="es-ES" sz="2400" dirty="0" smtClean="0">
                <a:solidFill>
                  <a:srgbClr val="FFFF00"/>
                </a:solidFill>
              </a:rPr>
              <a:t>*</a:t>
            </a:r>
            <a:r>
              <a:rPr lang="es-ES" sz="2400" dirty="0" smtClean="0"/>
              <a:t>Recordar este </a:t>
            </a:r>
            <a:r>
              <a:rPr lang="es-ES" sz="2400" dirty="0" smtClean="0">
                <a:latin typeface="Symbol" pitchFamily="18" charset="2"/>
              </a:rPr>
              <a:t>s</a:t>
            </a:r>
            <a:r>
              <a:rPr lang="es-ES" sz="2400" baseline="30000" dirty="0" smtClean="0"/>
              <a:t>2</a:t>
            </a:r>
            <a:r>
              <a:rPr lang="es-ES" sz="2400" dirty="0" smtClean="0"/>
              <a:t>/n para teorema central del limite</a:t>
            </a:r>
          </a:p>
        </p:txBody>
      </p:sp>
      <p:pic>
        <p:nvPicPr>
          <p:cNvPr id="122882" name="Picture 2" descr="\operatorname{Var}\Big(\sum_{i=1}^n X_i\Big) = \sum_{i=1}^n \operatorname{Var}(X_i)."/>
          <p:cNvPicPr>
            <a:picLocks noChangeAspect="1" noChangeArrowheads="1"/>
          </p:cNvPicPr>
          <p:nvPr/>
        </p:nvPicPr>
        <p:blipFill>
          <a:blip r:embed="rId3" cstate="print"/>
          <a:srcRect/>
          <a:stretch>
            <a:fillRect/>
          </a:stretch>
        </p:blipFill>
        <p:spPr bwMode="auto">
          <a:xfrm>
            <a:off x="3143240" y="3493944"/>
            <a:ext cx="2857520" cy="649436"/>
          </a:xfrm>
          <a:prstGeom prst="rect">
            <a:avLst/>
          </a:prstGeom>
          <a:noFill/>
        </p:spPr>
      </p:pic>
      <p:pic>
        <p:nvPicPr>
          <p:cNvPr id="122884" name="Picture 4" descr="\operatorname{Var}(\overline{X}) = \operatorname{Var}\left(\frac{1}{n}\sum_{i=1}^n X_i\right) = \frac{1}{n^2} \sum_{i=1}^n \operatorname{Var}\left(X_i\right) = \frac {1}{n^2} n \sigma^2 = \frac {\sigma^2} {n}."/>
          <p:cNvPicPr>
            <a:picLocks noChangeAspect="1" noChangeArrowheads="1"/>
          </p:cNvPicPr>
          <p:nvPr/>
        </p:nvPicPr>
        <p:blipFill>
          <a:blip r:embed="rId4" cstate="print"/>
          <a:srcRect/>
          <a:stretch>
            <a:fillRect/>
          </a:stretch>
        </p:blipFill>
        <p:spPr bwMode="auto">
          <a:xfrm>
            <a:off x="1643042" y="5429264"/>
            <a:ext cx="4933950" cy="571501"/>
          </a:xfrm>
          <a:prstGeom prst="rect">
            <a:avLst/>
          </a:prstGeom>
          <a:noFill/>
        </p:spPr>
      </p:pic>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Estadísticos de Dispersión</a:t>
            </a:r>
            <a:endParaRPr lang="es-ES" dirty="0"/>
          </a:p>
        </p:txBody>
      </p:sp>
      <p:sp>
        <p:nvSpPr>
          <p:cNvPr id="3" name="2 Marcador de contenido"/>
          <p:cNvSpPr>
            <a:spLocks noGrp="1"/>
          </p:cNvSpPr>
          <p:nvPr>
            <p:ph idx="1"/>
          </p:nvPr>
        </p:nvSpPr>
        <p:spPr/>
        <p:txBody>
          <a:bodyPr/>
          <a:lstStyle/>
          <a:p>
            <a:r>
              <a:rPr lang="es-ES" sz="2800" dirty="0" smtClean="0"/>
              <a:t>Varianza empírica s</a:t>
            </a:r>
            <a:r>
              <a:rPr lang="es-ES" sz="2800" baseline="30000" dirty="0" smtClean="0"/>
              <a:t>2</a:t>
            </a:r>
            <a:r>
              <a:rPr lang="es-ES" sz="2800" dirty="0" smtClean="0"/>
              <a:t> es el estadístico mediante el cual hacemos estimaciones de nuestro parámetro varianza poblacional. </a:t>
            </a:r>
          </a:p>
          <a:p>
            <a:r>
              <a:rPr lang="es-ES" sz="2800" dirty="0" smtClean="0"/>
              <a:t>Ya que s</a:t>
            </a:r>
            <a:r>
              <a:rPr lang="es-ES" sz="2800" baseline="30000" dirty="0" smtClean="0"/>
              <a:t>2</a:t>
            </a:r>
            <a:r>
              <a:rPr lang="es-ES" sz="2800" dirty="0" smtClean="0"/>
              <a:t> sería estimador sesgado de </a:t>
            </a:r>
            <a:r>
              <a:rPr lang="es-ES" sz="2800" dirty="0" smtClean="0">
                <a:latin typeface="Symbol" pitchFamily="18" charset="2"/>
              </a:rPr>
              <a:t>s</a:t>
            </a:r>
            <a:r>
              <a:rPr lang="es-ES" sz="2800" baseline="30000" dirty="0" smtClean="0"/>
              <a:t>2</a:t>
            </a:r>
            <a:r>
              <a:rPr lang="es-ES" sz="2800" dirty="0" smtClean="0"/>
              <a:t> si la dividimos para n, se la divide por n-1:</a:t>
            </a:r>
          </a:p>
          <a:p>
            <a:endParaRPr lang="es-ES" sz="2800" dirty="0" smtClean="0"/>
          </a:p>
          <a:p>
            <a:endParaRPr lang="es-ES" sz="2800" dirty="0" smtClean="0"/>
          </a:p>
          <a:p>
            <a:endParaRPr lang="es-ES" sz="2800" dirty="0" smtClean="0"/>
          </a:p>
          <a:p>
            <a:r>
              <a:rPr lang="es-ES" sz="2800" dirty="0" smtClean="0"/>
              <a:t>A medida que tamaño de la muestra (n) aumenta, sesgo entre </a:t>
            </a:r>
            <a:r>
              <a:rPr lang="es-ES" sz="2800" dirty="0" smtClean="0">
                <a:latin typeface="Symbol" pitchFamily="18" charset="2"/>
              </a:rPr>
              <a:t></a:t>
            </a:r>
            <a:r>
              <a:rPr lang="es-ES" sz="2800" baseline="30000" dirty="0" smtClean="0"/>
              <a:t>2</a:t>
            </a:r>
            <a:r>
              <a:rPr lang="es-ES" sz="2800" dirty="0" smtClean="0"/>
              <a:t> y s</a:t>
            </a:r>
            <a:r>
              <a:rPr lang="es-ES" sz="2800" baseline="30000" dirty="0" smtClean="0"/>
              <a:t>2</a:t>
            </a:r>
            <a:r>
              <a:rPr lang="es-ES" sz="2800" dirty="0" smtClean="0"/>
              <a:t> disminuye</a:t>
            </a:r>
            <a:endParaRPr lang="es-ES" sz="2800" dirty="0"/>
          </a:p>
        </p:txBody>
      </p:sp>
      <p:sp>
        <p:nvSpPr>
          <p:cNvPr id="1167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6737" name="Object 1"/>
          <p:cNvGraphicFramePr>
            <a:graphicFrameLocks noChangeAspect="1"/>
          </p:cNvGraphicFramePr>
          <p:nvPr/>
        </p:nvGraphicFramePr>
        <p:xfrm>
          <a:off x="2841806" y="3571876"/>
          <a:ext cx="2373136" cy="1024195"/>
        </p:xfrm>
        <a:graphic>
          <a:graphicData uri="http://schemas.openxmlformats.org/presentationml/2006/ole">
            <p:oleObj spid="_x0000_s116737" name="Ecuación" r:id="rId4" imgW="901309" imgH="393529" progId="Equation.3">
              <p:embed/>
            </p:oleObj>
          </a:graphicData>
        </a:graphic>
      </p:graphicFrame>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Grp="1" noChangeAspect="1" noChangeArrowheads="1"/>
          </p:cNvPicPr>
          <p:nvPr>
            <p:ph idx="4294967295"/>
          </p:nvPr>
        </p:nvPicPr>
        <p:blipFill>
          <a:blip r:embed="rId3" cstate="print"/>
          <a:srcRect/>
          <a:stretch>
            <a:fillRect/>
          </a:stretch>
        </p:blipFill>
        <p:spPr bwMode="auto">
          <a:xfrm>
            <a:off x="500034" y="1500188"/>
            <a:ext cx="8315325" cy="5072062"/>
          </a:xfrm>
          <a:prstGeom prst="rect">
            <a:avLst/>
          </a:prstGeom>
          <a:noFill/>
          <a:ln w="9525">
            <a:noFill/>
            <a:miter lim="800000"/>
            <a:headEnd/>
            <a:tailEnd/>
          </a:ln>
        </p:spPr>
      </p:pic>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Estadísticos de Dispersión</a:t>
            </a:r>
            <a:endParaRPr lang="es-ES" dirty="0"/>
          </a:p>
        </p:txBody>
      </p:sp>
      <p:sp>
        <p:nvSpPr>
          <p:cNvPr id="3" name="2 Marcador de contenido"/>
          <p:cNvSpPr>
            <a:spLocks noGrp="1"/>
          </p:cNvSpPr>
          <p:nvPr>
            <p:ph idx="1"/>
          </p:nvPr>
        </p:nvSpPr>
        <p:spPr>
          <a:xfrm>
            <a:off x="642910" y="1000108"/>
            <a:ext cx="8299478" cy="5357850"/>
          </a:xfrm>
        </p:spPr>
        <p:txBody>
          <a:bodyPr/>
          <a:lstStyle/>
          <a:p>
            <a:r>
              <a:rPr lang="es-ES" sz="2800" dirty="0" smtClean="0"/>
              <a:t>La desviación típica o </a:t>
            </a:r>
            <a:r>
              <a:rPr lang="es-ES" sz="2800" dirty="0" smtClean="0">
                <a:solidFill>
                  <a:srgbClr val="FF0000"/>
                </a:solidFill>
              </a:rPr>
              <a:t>desviación estándar</a:t>
            </a:r>
            <a:r>
              <a:rPr lang="es-ES" sz="2800" dirty="0" smtClean="0"/>
              <a:t> (</a:t>
            </a:r>
            <a:r>
              <a:rPr lang="es-ES" sz="2800" dirty="0" smtClean="0">
                <a:latin typeface="Symbol" pitchFamily="18" charset="2"/>
              </a:rPr>
              <a:t></a:t>
            </a:r>
            <a:r>
              <a:rPr lang="es-ES" sz="2800" dirty="0" smtClean="0"/>
              <a:t> o s), es la raíz cuadrada positiva de la varianza. s es estimador </a:t>
            </a:r>
            <a:r>
              <a:rPr lang="es-ES" sz="2800" u="sng" dirty="0" smtClean="0"/>
              <a:t>sesgado</a:t>
            </a:r>
            <a:r>
              <a:rPr lang="es-ES" sz="2800" dirty="0" smtClean="0"/>
              <a:t> de </a:t>
            </a:r>
            <a:r>
              <a:rPr lang="es-ES" sz="2800" dirty="0" smtClean="0">
                <a:latin typeface="Symbol" pitchFamily="18" charset="2"/>
              </a:rPr>
              <a:t>s</a:t>
            </a:r>
            <a:r>
              <a:rPr lang="es-ES" sz="2800" dirty="0" smtClean="0"/>
              <a:t>.</a:t>
            </a:r>
          </a:p>
          <a:p>
            <a:r>
              <a:rPr lang="es-ES" sz="2800" dirty="0" smtClean="0"/>
              <a:t>El </a:t>
            </a:r>
            <a:r>
              <a:rPr lang="es-ES" sz="2800" dirty="0" smtClean="0">
                <a:solidFill>
                  <a:srgbClr val="FF0000"/>
                </a:solidFill>
              </a:rPr>
              <a:t>rango</a:t>
            </a:r>
            <a:r>
              <a:rPr lang="es-ES" sz="2800" dirty="0" smtClean="0"/>
              <a:t> es la diferencia entre el valor del mayor dato y el valor del menor dato.</a:t>
            </a:r>
          </a:p>
          <a:p>
            <a:r>
              <a:rPr lang="es-ES" sz="2800" dirty="0" smtClean="0">
                <a:solidFill>
                  <a:srgbClr val="FF0000"/>
                </a:solidFill>
              </a:rPr>
              <a:t>Desviación media</a:t>
            </a:r>
            <a:r>
              <a:rPr lang="es-ES" sz="2800" dirty="0" smtClean="0"/>
              <a:t>: </a:t>
            </a:r>
            <a:r>
              <a:rPr lang="en-US" sz="2800" dirty="0" err="1" smtClean="0"/>
              <a:t>promedio</a:t>
            </a:r>
            <a:r>
              <a:rPr lang="en-US" sz="2800" dirty="0" smtClean="0"/>
              <a:t> de </a:t>
            </a:r>
            <a:r>
              <a:rPr lang="en-US" sz="2800" dirty="0" err="1" smtClean="0"/>
              <a:t>las</a:t>
            </a:r>
            <a:r>
              <a:rPr lang="en-US" sz="2800" dirty="0" smtClean="0"/>
              <a:t> </a:t>
            </a:r>
            <a:r>
              <a:rPr lang="en-US" sz="2800" dirty="0" err="1" smtClean="0"/>
              <a:t>desviaciones</a:t>
            </a:r>
            <a:r>
              <a:rPr lang="en-US" sz="2800" dirty="0" smtClean="0"/>
              <a:t> </a:t>
            </a:r>
            <a:r>
              <a:rPr lang="en-US" sz="2800" dirty="0" err="1" smtClean="0"/>
              <a:t>absolutas</a:t>
            </a:r>
            <a:r>
              <a:rPr lang="en-US" sz="2800" dirty="0" smtClean="0"/>
              <a:t> </a:t>
            </a:r>
            <a:r>
              <a:rPr lang="en-US" sz="2800" dirty="0" err="1" smtClean="0"/>
              <a:t>respecto</a:t>
            </a:r>
            <a:r>
              <a:rPr lang="en-US" sz="2800" dirty="0" smtClean="0"/>
              <a:t> al </a:t>
            </a:r>
            <a:r>
              <a:rPr lang="en-US" sz="2800" dirty="0" err="1" smtClean="0"/>
              <a:t>promedio</a:t>
            </a:r>
            <a:r>
              <a:rPr lang="en-US" sz="2800" dirty="0" smtClean="0"/>
              <a:t>: </a:t>
            </a:r>
            <a:r>
              <a:rPr lang="en-US" sz="2800" dirty="0" smtClean="0">
                <a:solidFill>
                  <a:srgbClr val="FFFF00"/>
                </a:solidFill>
              </a:rPr>
              <a:t>DM=</a:t>
            </a:r>
            <a:r>
              <a:rPr lang="en-US" sz="2800" dirty="0" err="1" smtClean="0">
                <a:solidFill>
                  <a:srgbClr val="FFFF00"/>
                </a:solidFill>
                <a:latin typeface="Symbol" pitchFamily="18" charset="2"/>
              </a:rPr>
              <a:t>S</a:t>
            </a:r>
            <a:r>
              <a:rPr lang="en-US" sz="2800" dirty="0" err="1" smtClean="0">
                <a:solidFill>
                  <a:srgbClr val="FFFF00"/>
                </a:solidFill>
              </a:rPr>
              <a:t>|xi</a:t>
            </a:r>
            <a:r>
              <a:rPr lang="en-US" sz="2800" dirty="0" smtClean="0">
                <a:solidFill>
                  <a:srgbClr val="FFFF00"/>
                </a:solidFill>
              </a:rPr>
              <a:t>-</a:t>
            </a:r>
            <a:r>
              <a:rPr lang="es-ES" sz="2800" dirty="0" smtClean="0">
                <a:solidFill>
                  <a:srgbClr val="FFFF00"/>
                </a:solidFill>
                <a:latin typeface="Symbol" pitchFamily="18" charset="2"/>
              </a:rPr>
              <a:t>`</a:t>
            </a:r>
            <a:r>
              <a:rPr lang="es-ES" sz="2800" dirty="0" smtClean="0">
                <a:solidFill>
                  <a:srgbClr val="FFFF00"/>
                </a:solidFill>
              </a:rPr>
              <a:t>x|/n</a:t>
            </a:r>
          </a:p>
          <a:p>
            <a:r>
              <a:rPr lang="es-ES" sz="2800" dirty="0" smtClean="0">
                <a:solidFill>
                  <a:srgbClr val="FF0000"/>
                </a:solidFill>
              </a:rPr>
              <a:t>Error típico</a:t>
            </a:r>
            <a:r>
              <a:rPr lang="es-ES" sz="2800" dirty="0" smtClean="0"/>
              <a:t> de la media: estima s para la distribución de</a:t>
            </a:r>
            <a:r>
              <a:rPr lang="es-EC" sz="2800" dirty="0" smtClean="0">
                <a:latin typeface="Symbol" pitchFamily="18" charset="2"/>
              </a:rPr>
              <a:t>`</a:t>
            </a:r>
            <a:r>
              <a:rPr lang="es-EC" sz="2800" dirty="0" smtClean="0"/>
              <a:t>x:  </a:t>
            </a:r>
            <a:r>
              <a:rPr lang="es-EC" sz="2800" dirty="0" err="1" smtClean="0">
                <a:solidFill>
                  <a:srgbClr val="FFFF00"/>
                </a:solidFill>
              </a:rPr>
              <a:t>S</a:t>
            </a:r>
            <a:r>
              <a:rPr lang="es-EC" sz="2800" baseline="-25000" dirty="0" err="1" smtClean="0">
                <a:solidFill>
                  <a:srgbClr val="FFFF00"/>
                </a:solidFill>
                <a:latin typeface="Symbol" pitchFamily="18" charset="2"/>
              </a:rPr>
              <a:t>`</a:t>
            </a:r>
            <a:r>
              <a:rPr lang="es-EC" sz="2800" baseline="-25000" dirty="0" err="1" smtClean="0">
                <a:solidFill>
                  <a:srgbClr val="FFFF00"/>
                </a:solidFill>
              </a:rPr>
              <a:t>x</a:t>
            </a:r>
            <a:r>
              <a:rPr lang="es-EC" sz="2800" baseline="-25000" dirty="0" smtClean="0">
                <a:solidFill>
                  <a:srgbClr val="FFFF00"/>
                </a:solidFill>
              </a:rPr>
              <a:t> </a:t>
            </a:r>
            <a:r>
              <a:rPr lang="es-EC" sz="2800" dirty="0" smtClean="0">
                <a:solidFill>
                  <a:srgbClr val="FFFF00"/>
                </a:solidFill>
              </a:rPr>
              <a:t>= s / √n</a:t>
            </a:r>
            <a:endParaRPr lang="es-ES" sz="2800" dirty="0" smtClean="0">
              <a:solidFill>
                <a:srgbClr val="FFFF00"/>
              </a:solidFill>
            </a:endParaRPr>
          </a:p>
          <a:p>
            <a:r>
              <a:rPr lang="es-ES" sz="2800" dirty="0" smtClean="0">
                <a:solidFill>
                  <a:srgbClr val="FF0000"/>
                </a:solidFill>
              </a:rPr>
              <a:t>Coeficiente de variación</a:t>
            </a:r>
            <a:r>
              <a:rPr lang="es-ES" sz="2800" dirty="0" smtClean="0"/>
              <a:t>: expresión porcentual de variación (sin unidades): </a:t>
            </a:r>
            <a:r>
              <a:rPr lang="es-ES" sz="2800" dirty="0" smtClean="0">
                <a:solidFill>
                  <a:srgbClr val="FFFF00"/>
                </a:solidFill>
              </a:rPr>
              <a:t>CV= s x 100 /</a:t>
            </a:r>
            <a:r>
              <a:rPr lang="es-ES" sz="2800" dirty="0" smtClean="0">
                <a:solidFill>
                  <a:srgbClr val="FFFF00"/>
                </a:solidFill>
                <a:latin typeface="Symbol" pitchFamily="18" charset="2"/>
              </a:rPr>
              <a:t>`</a:t>
            </a:r>
            <a:r>
              <a:rPr lang="es-ES" sz="2800" dirty="0" smtClean="0">
                <a:solidFill>
                  <a:srgbClr val="FFFF00"/>
                </a:solidFill>
              </a:rPr>
              <a:t>x</a:t>
            </a:r>
          </a:p>
          <a:p>
            <a:pPr algn="ctr">
              <a:buNone/>
            </a:pPr>
            <a:r>
              <a:rPr lang="es-ES" sz="2000" dirty="0" err="1" smtClean="0"/>
              <a:t>Est.</a:t>
            </a:r>
            <a:r>
              <a:rPr lang="es-ES" sz="2000" dirty="0" smtClean="0"/>
              <a:t> Disp. Usan 1 decimal más que la muestra</a:t>
            </a:r>
            <a:endParaRPr lang="es-ES" sz="2000" dirty="0"/>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a:xfrm>
            <a:off x="714375" y="-24"/>
            <a:ext cx="8201025" cy="1143000"/>
          </a:xfrm>
        </p:spPr>
        <p:txBody>
          <a:bodyPr/>
          <a:lstStyle/>
          <a:p>
            <a:pPr eaLnBrk="1" hangingPunct="1"/>
            <a:r>
              <a:rPr lang="en-US" sz="4000" dirty="0" err="1" smtClean="0"/>
              <a:t>Introduccion</a:t>
            </a:r>
            <a:r>
              <a:rPr lang="en-US" sz="4000" dirty="0" smtClean="0"/>
              <a:t> al Excel Como </a:t>
            </a:r>
            <a:r>
              <a:rPr lang="en-US" sz="4000" dirty="0" err="1" smtClean="0"/>
              <a:t>Herramienta</a:t>
            </a:r>
            <a:r>
              <a:rPr lang="en-US" sz="4000" dirty="0" smtClean="0"/>
              <a:t> </a:t>
            </a:r>
            <a:r>
              <a:rPr lang="en-US" sz="4000" dirty="0" err="1" smtClean="0"/>
              <a:t>Estadistica</a:t>
            </a:r>
            <a:endParaRPr lang="es-US" sz="4000" dirty="0" smtClean="0"/>
          </a:p>
        </p:txBody>
      </p:sp>
      <p:sp>
        <p:nvSpPr>
          <p:cNvPr id="3" name="2 Marcador de contenido"/>
          <p:cNvSpPr>
            <a:spLocks noGrp="1"/>
          </p:cNvSpPr>
          <p:nvPr>
            <p:ph sz="half" idx="1"/>
          </p:nvPr>
        </p:nvSpPr>
        <p:spPr>
          <a:xfrm>
            <a:off x="928662" y="1071546"/>
            <a:ext cx="3810000" cy="4114800"/>
          </a:xfrm>
        </p:spPr>
        <p:txBody>
          <a:bodyPr/>
          <a:lstStyle/>
          <a:p>
            <a:pPr eaLnBrk="1" hangingPunct="1">
              <a:defRPr/>
            </a:pPr>
            <a:r>
              <a:rPr lang="en-US" sz="2800" dirty="0" err="1" smtClean="0"/>
              <a:t>Versatilidad</a:t>
            </a:r>
            <a:r>
              <a:rPr lang="en-US" sz="2800" dirty="0" smtClean="0"/>
              <a:t>:</a:t>
            </a:r>
          </a:p>
          <a:p>
            <a:pPr lvl="1" eaLnBrk="1" hangingPunct="1">
              <a:defRPr/>
            </a:pPr>
            <a:r>
              <a:rPr lang="en-US" sz="2400" dirty="0" err="1" smtClean="0"/>
              <a:t>Hoja</a:t>
            </a:r>
            <a:r>
              <a:rPr lang="en-US" sz="2400" dirty="0" smtClean="0"/>
              <a:t> de </a:t>
            </a:r>
            <a:r>
              <a:rPr lang="en-US" sz="2400" dirty="0" err="1" smtClean="0"/>
              <a:t>calculo</a:t>
            </a:r>
            <a:endParaRPr lang="en-US" sz="2400" dirty="0" smtClean="0"/>
          </a:p>
          <a:p>
            <a:pPr lvl="1" eaLnBrk="1" hangingPunct="1">
              <a:defRPr/>
            </a:pPr>
            <a:r>
              <a:rPr lang="en-US" sz="2400" dirty="0" smtClean="0"/>
              <a:t>Base de </a:t>
            </a:r>
            <a:r>
              <a:rPr lang="en-US" sz="2400" dirty="0" err="1" smtClean="0"/>
              <a:t>datos</a:t>
            </a:r>
            <a:endParaRPr lang="en-US" sz="2400" dirty="0" smtClean="0"/>
          </a:p>
          <a:p>
            <a:pPr lvl="1" eaLnBrk="1" hangingPunct="1">
              <a:defRPr/>
            </a:pPr>
            <a:r>
              <a:rPr lang="en-US" sz="2400" dirty="0" err="1" smtClean="0"/>
              <a:t>Diagramador</a:t>
            </a:r>
            <a:endParaRPr lang="en-US" sz="2400" dirty="0" smtClean="0"/>
          </a:p>
          <a:p>
            <a:pPr lvl="1" eaLnBrk="1" hangingPunct="1">
              <a:defRPr/>
            </a:pPr>
            <a:r>
              <a:rPr lang="en-US" sz="2400" dirty="0" err="1" smtClean="0"/>
              <a:t>Lenguaje</a:t>
            </a:r>
            <a:r>
              <a:rPr lang="en-US" sz="2400" dirty="0" smtClean="0"/>
              <a:t> de </a:t>
            </a:r>
            <a:r>
              <a:rPr lang="en-US" sz="2400" dirty="0" err="1" smtClean="0"/>
              <a:t>programación</a:t>
            </a:r>
            <a:endParaRPr lang="en-US" sz="2400" dirty="0" smtClean="0"/>
          </a:p>
          <a:p>
            <a:pPr lvl="1" eaLnBrk="1" hangingPunct="1">
              <a:defRPr/>
            </a:pPr>
            <a:r>
              <a:rPr lang="en-US" sz="2400" dirty="0" err="1" smtClean="0"/>
              <a:t>Análisis</a:t>
            </a:r>
            <a:r>
              <a:rPr lang="en-US" sz="2400" dirty="0" smtClean="0"/>
              <a:t> de </a:t>
            </a:r>
            <a:r>
              <a:rPr lang="en-US" sz="2400" dirty="0" err="1" smtClean="0"/>
              <a:t>datos</a:t>
            </a:r>
            <a:endParaRPr lang="en-US" sz="2400" dirty="0" smtClean="0"/>
          </a:p>
          <a:p>
            <a:pPr eaLnBrk="1" hangingPunct="1">
              <a:defRPr/>
            </a:pPr>
            <a:r>
              <a:rPr lang="en-US" sz="2800" dirty="0" err="1" smtClean="0"/>
              <a:t>Modelo</a:t>
            </a:r>
            <a:r>
              <a:rPr lang="en-US" sz="2800" dirty="0" smtClean="0"/>
              <a:t> de </a:t>
            </a:r>
            <a:r>
              <a:rPr lang="en-US" sz="2800" dirty="0" err="1" smtClean="0"/>
              <a:t>objeto</a:t>
            </a:r>
            <a:r>
              <a:rPr lang="en-US" sz="2800" dirty="0" smtClean="0"/>
              <a:t>:</a:t>
            </a:r>
          </a:p>
          <a:p>
            <a:pPr lvl="1" eaLnBrk="1" hangingPunct="1">
              <a:defRPr/>
            </a:pPr>
            <a:r>
              <a:rPr lang="en-US" sz="2400" dirty="0" err="1" smtClean="0"/>
              <a:t>Aplication</a:t>
            </a:r>
            <a:endParaRPr lang="en-US" sz="2400" dirty="0" smtClean="0"/>
          </a:p>
          <a:p>
            <a:pPr lvl="1" eaLnBrk="1" hangingPunct="1">
              <a:defRPr/>
            </a:pPr>
            <a:r>
              <a:rPr lang="en-US" sz="2400" dirty="0" smtClean="0"/>
              <a:t>Workbook </a:t>
            </a:r>
          </a:p>
          <a:p>
            <a:pPr lvl="1" eaLnBrk="1" hangingPunct="1">
              <a:defRPr/>
            </a:pPr>
            <a:r>
              <a:rPr lang="en-US" sz="2400" dirty="0" smtClean="0"/>
              <a:t>Worksheet</a:t>
            </a:r>
          </a:p>
          <a:p>
            <a:pPr lvl="1" eaLnBrk="1" hangingPunct="1">
              <a:defRPr/>
            </a:pPr>
            <a:r>
              <a:rPr lang="en-US" sz="2400" dirty="0" smtClean="0"/>
              <a:t>Range </a:t>
            </a:r>
          </a:p>
          <a:p>
            <a:pPr lvl="1" eaLnBrk="1" hangingPunct="1">
              <a:defRPr/>
            </a:pPr>
            <a:r>
              <a:rPr lang="en-US" sz="2400" dirty="0" err="1" smtClean="0"/>
              <a:t>Otros</a:t>
            </a:r>
            <a:r>
              <a:rPr lang="en-US" sz="2400" dirty="0" smtClean="0"/>
              <a:t> </a:t>
            </a:r>
            <a:r>
              <a:rPr lang="en-US" sz="2400" dirty="0" err="1" smtClean="0"/>
              <a:t>objetos</a:t>
            </a:r>
            <a:r>
              <a:rPr lang="en-US" sz="2400" dirty="0" smtClean="0"/>
              <a:t>:</a:t>
            </a:r>
          </a:p>
        </p:txBody>
      </p:sp>
      <p:sp>
        <p:nvSpPr>
          <p:cNvPr id="4" name="3 Marcador de contenido"/>
          <p:cNvSpPr>
            <a:spLocks noGrp="1"/>
          </p:cNvSpPr>
          <p:nvPr>
            <p:ph sz="half" idx="2"/>
          </p:nvPr>
        </p:nvSpPr>
        <p:spPr/>
        <p:txBody>
          <a:bodyPr/>
          <a:lstStyle/>
          <a:p>
            <a:r>
              <a:rPr lang="en-US" dirty="0" err="1" smtClean="0"/>
              <a:t>Otros</a:t>
            </a:r>
            <a:r>
              <a:rPr lang="en-US" dirty="0" smtClean="0"/>
              <a:t> </a:t>
            </a:r>
            <a:r>
              <a:rPr lang="en-US" dirty="0" err="1" smtClean="0"/>
              <a:t>Objetos</a:t>
            </a:r>
            <a:r>
              <a:rPr lang="en-US" dirty="0" smtClean="0"/>
              <a:t>:</a:t>
            </a:r>
          </a:p>
          <a:p>
            <a:pPr lvl="1"/>
            <a:r>
              <a:rPr lang="en-US" dirty="0" smtClean="0"/>
              <a:t>Row</a:t>
            </a:r>
          </a:p>
          <a:p>
            <a:pPr lvl="1"/>
            <a:r>
              <a:rPr lang="en-US" dirty="0" smtClean="0"/>
              <a:t>Column</a:t>
            </a:r>
          </a:p>
          <a:p>
            <a:pPr lvl="1"/>
            <a:r>
              <a:rPr lang="en-US" dirty="0" smtClean="0"/>
              <a:t>Cell</a:t>
            </a:r>
          </a:p>
          <a:p>
            <a:pPr lvl="1"/>
            <a:r>
              <a:rPr lang="en-US" dirty="0" smtClean="0"/>
              <a:t>Area</a:t>
            </a:r>
          </a:p>
          <a:p>
            <a:pPr lvl="1"/>
            <a:r>
              <a:rPr lang="en-US" dirty="0" err="1" smtClean="0"/>
              <a:t>Rangos</a:t>
            </a:r>
            <a:r>
              <a:rPr lang="en-US" dirty="0" smtClean="0"/>
              <a:t> con </a:t>
            </a:r>
            <a:r>
              <a:rPr lang="en-US" dirty="0" err="1" smtClean="0"/>
              <a:t>Nombre</a:t>
            </a:r>
            <a:endParaRPr lang="es-US" dirty="0"/>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Interfaz</a:t>
            </a:r>
            <a:r>
              <a:rPr lang="en-US" dirty="0" smtClean="0"/>
              <a:t> de </a:t>
            </a:r>
            <a:r>
              <a:rPr lang="en-US" dirty="0" err="1" smtClean="0"/>
              <a:t>Usuario</a:t>
            </a:r>
            <a:r>
              <a:rPr lang="en-US" dirty="0" smtClean="0"/>
              <a:t>?</a:t>
            </a:r>
            <a:endParaRPr lang="es-US" dirty="0"/>
          </a:p>
        </p:txBody>
      </p:sp>
      <p:sp>
        <p:nvSpPr>
          <p:cNvPr id="3" name="2 Marcador de contenido"/>
          <p:cNvSpPr>
            <a:spLocks noGrp="1"/>
          </p:cNvSpPr>
          <p:nvPr>
            <p:ph idx="1"/>
          </p:nvPr>
        </p:nvSpPr>
        <p:spPr>
          <a:xfrm>
            <a:off x="642910" y="928670"/>
            <a:ext cx="8299478" cy="5357850"/>
          </a:xfrm>
        </p:spPr>
        <p:txBody>
          <a:bodyPr/>
          <a:lstStyle/>
          <a:p>
            <a:r>
              <a:rPr lang="en-US" sz="2800" dirty="0" err="1" smtClean="0"/>
              <a:t>Ventanas</a:t>
            </a:r>
            <a:endParaRPr lang="en-US" sz="2800" dirty="0" smtClean="0"/>
          </a:p>
          <a:p>
            <a:r>
              <a:rPr lang="en-US" sz="2800" dirty="0" smtClean="0"/>
              <a:t>Menu de Excel 2003 y </a:t>
            </a:r>
            <a:r>
              <a:rPr lang="en-US" sz="2800" dirty="0" err="1" smtClean="0"/>
              <a:t>anteriores</a:t>
            </a:r>
            <a:endParaRPr lang="en-US" sz="2800" dirty="0" smtClean="0"/>
          </a:p>
          <a:p>
            <a:r>
              <a:rPr lang="en-US" sz="2800" dirty="0" err="1" smtClean="0"/>
              <a:t>Cinta</a:t>
            </a:r>
            <a:r>
              <a:rPr lang="en-US" sz="2800" dirty="0" smtClean="0"/>
              <a:t> de </a:t>
            </a:r>
            <a:r>
              <a:rPr lang="en-US" sz="2800" dirty="0" err="1" smtClean="0"/>
              <a:t>opciones</a:t>
            </a:r>
            <a:r>
              <a:rPr lang="en-US" sz="2800" dirty="0" smtClean="0"/>
              <a:t> Excel 2007</a:t>
            </a:r>
          </a:p>
          <a:p>
            <a:r>
              <a:rPr lang="en-US" sz="2800" dirty="0" err="1" smtClean="0"/>
              <a:t>Barra</a:t>
            </a:r>
            <a:r>
              <a:rPr lang="en-US" sz="2800" dirty="0" smtClean="0"/>
              <a:t>(s) de </a:t>
            </a:r>
            <a:r>
              <a:rPr lang="en-US" sz="2800" dirty="0" err="1" smtClean="0"/>
              <a:t>Herramientas</a:t>
            </a:r>
            <a:endParaRPr lang="en-US" sz="2800" dirty="0" smtClean="0"/>
          </a:p>
          <a:p>
            <a:r>
              <a:rPr lang="en-US" sz="2800" dirty="0" err="1" smtClean="0"/>
              <a:t>Barra</a:t>
            </a:r>
            <a:r>
              <a:rPr lang="en-US" sz="2800" dirty="0" smtClean="0"/>
              <a:t> de formulas</a:t>
            </a:r>
          </a:p>
          <a:p>
            <a:r>
              <a:rPr lang="en-US" sz="2800" dirty="0" err="1" smtClean="0"/>
              <a:t>Cuadro</a:t>
            </a:r>
            <a:r>
              <a:rPr lang="en-US" sz="2800" dirty="0" smtClean="0"/>
              <a:t> de </a:t>
            </a:r>
            <a:r>
              <a:rPr lang="en-US" sz="2800" dirty="0" err="1" smtClean="0"/>
              <a:t>nombres</a:t>
            </a:r>
            <a:endParaRPr lang="en-US" sz="2800" dirty="0" smtClean="0"/>
          </a:p>
          <a:p>
            <a:r>
              <a:rPr lang="en-US" sz="2800" dirty="0" err="1" smtClean="0"/>
              <a:t>Barra</a:t>
            </a:r>
            <a:r>
              <a:rPr lang="en-US" sz="2800" dirty="0" smtClean="0"/>
              <a:t> de </a:t>
            </a:r>
            <a:r>
              <a:rPr lang="en-US" sz="2800" dirty="0" err="1" smtClean="0"/>
              <a:t>estado</a:t>
            </a:r>
            <a:endParaRPr lang="en-US" sz="2800" dirty="0" smtClean="0"/>
          </a:p>
          <a:p>
            <a:r>
              <a:rPr lang="en-US" sz="2800" dirty="0" smtClean="0"/>
              <a:t>Macros</a:t>
            </a:r>
          </a:p>
          <a:p>
            <a:r>
              <a:rPr lang="en-US" sz="2800" dirty="0" err="1" smtClean="0"/>
              <a:t>Complementos</a:t>
            </a:r>
            <a:endParaRPr lang="en-US" sz="2800" dirty="0" smtClean="0"/>
          </a:p>
          <a:p>
            <a:r>
              <a:rPr lang="en-US" sz="2800" dirty="0" err="1" smtClean="0"/>
              <a:t>Archivos</a:t>
            </a:r>
            <a:r>
              <a:rPr lang="en-US" sz="2800" dirty="0" smtClean="0"/>
              <a:t> </a:t>
            </a:r>
            <a:r>
              <a:rPr lang="en-US" sz="2800" dirty="0" err="1" smtClean="0"/>
              <a:t>personales</a:t>
            </a:r>
            <a:endParaRPr lang="en-US" sz="2800" dirty="0" smtClean="0"/>
          </a:p>
          <a:p>
            <a:r>
              <a:rPr lang="en-US" sz="2800" dirty="0" err="1" smtClean="0"/>
              <a:t>Entrada</a:t>
            </a:r>
            <a:r>
              <a:rPr lang="en-US" sz="2800" dirty="0" smtClean="0"/>
              <a:t> de </a:t>
            </a:r>
            <a:r>
              <a:rPr lang="en-US" sz="2800" dirty="0" err="1" smtClean="0"/>
              <a:t>datos</a:t>
            </a:r>
            <a:r>
              <a:rPr lang="en-US" sz="2800" dirty="0" smtClean="0"/>
              <a:t> e </a:t>
            </a:r>
            <a:r>
              <a:rPr lang="en-US" sz="2800" dirty="0" err="1" smtClean="0"/>
              <a:t>interfaz</a:t>
            </a:r>
            <a:r>
              <a:rPr lang="en-US" sz="2800" dirty="0" smtClean="0"/>
              <a:t> con el </a:t>
            </a:r>
            <a:r>
              <a:rPr lang="en-US" sz="2800" dirty="0" err="1" smtClean="0"/>
              <a:t>usuario</a:t>
            </a:r>
            <a:endParaRPr lang="es-US" sz="2800" dirty="0"/>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Tipos</a:t>
            </a:r>
            <a:r>
              <a:rPr lang="en-US" dirty="0" smtClean="0"/>
              <a:t> de </a:t>
            </a:r>
            <a:r>
              <a:rPr lang="en-US" dirty="0" err="1" smtClean="0"/>
              <a:t>Datos</a:t>
            </a:r>
            <a:r>
              <a:rPr lang="en-US" dirty="0" smtClean="0"/>
              <a:t>/</a:t>
            </a:r>
            <a:r>
              <a:rPr lang="en-US" dirty="0" err="1" smtClean="0"/>
              <a:t>Objetos</a:t>
            </a:r>
            <a:r>
              <a:rPr lang="en-US" dirty="0" smtClean="0"/>
              <a:t>?</a:t>
            </a:r>
            <a:endParaRPr lang="es-US" dirty="0"/>
          </a:p>
        </p:txBody>
      </p:sp>
      <p:sp>
        <p:nvSpPr>
          <p:cNvPr id="3" name="2 Marcador de contenido"/>
          <p:cNvSpPr>
            <a:spLocks noGrp="1"/>
          </p:cNvSpPr>
          <p:nvPr>
            <p:ph idx="1"/>
          </p:nvPr>
        </p:nvSpPr>
        <p:spPr>
          <a:xfrm>
            <a:off x="642910" y="1071546"/>
            <a:ext cx="8299478" cy="5357850"/>
          </a:xfrm>
        </p:spPr>
        <p:txBody>
          <a:bodyPr/>
          <a:lstStyle/>
          <a:p>
            <a:r>
              <a:rPr lang="es-EC" sz="2400" dirty="0" smtClean="0"/>
              <a:t>Texto</a:t>
            </a:r>
          </a:p>
          <a:p>
            <a:r>
              <a:rPr lang="es-EC" sz="2400" dirty="0" smtClean="0"/>
              <a:t>Números</a:t>
            </a:r>
          </a:p>
          <a:p>
            <a:r>
              <a:rPr lang="es-EC" sz="2400" dirty="0" smtClean="0"/>
              <a:t>Formatos</a:t>
            </a:r>
          </a:p>
          <a:p>
            <a:r>
              <a:rPr lang="es-EC" sz="2400" dirty="0" smtClean="0"/>
              <a:t>Fórmulas</a:t>
            </a:r>
          </a:p>
          <a:p>
            <a:pPr lvl="1"/>
            <a:r>
              <a:rPr lang="es-EC" sz="2400" dirty="0" smtClean="0"/>
              <a:t>Referencias absolutas y relativas</a:t>
            </a:r>
            <a:endParaRPr lang="es-EC" sz="2000" dirty="0" smtClean="0"/>
          </a:p>
          <a:p>
            <a:r>
              <a:rPr lang="es-EC" sz="2400" dirty="0" smtClean="0"/>
              <a:t>Funciones</a:t>
            </a:r>
          </a:p>
          <a:p>
            <a:r>
              <a:rPr lang="es-EC" sz="2400" dirty="0" smtClean="0"/>
              <a:t>Matrices</a:t>
            </a:r>
          </a:p>
          <a:p>
            <a:r>
              <a:rPr lang="es-EC" sz="2400" dirty="0" smtClean="0"/>
              <a:t>Referencias Remotas</a:t>
            </a:r>
          </a:p>
          <a:p>
            <a:r>
              <a:rPr lang="es-EC" sz="2400" dirty="0" smtClean="0"/>
              <a:t>Comentarios</a:t>
            </a:r>
          </a:p>
          <a:p>
            <a:r>
              <a:rPr lang="es-EC" sz="2400" dirty="0" smtClean="0"/>
              <a:t>Gráficos</a:t>
            </a:r>
          </a:p>
          <a:p>
            <a:r>
              <a:rPr lang="es-EC" sz="2400" dirty="0" smtClean="0"/>
              <a:t>Tablas y gráficos dinámicos</a:t>
            </a:r>
          </a:p>
          <a:p>
            <a:r>
              <a:rPr lang="es-EC" sz="2400" dirty="0" smtClean="0"/>
              <a:t>Otros objetos</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Operaciones</a:t>
            </a:r>
            <a:r>
              <a:rPr lang="en-US" dirty="0" smtClean="0"/>
              <a:t> </a:t>
            </a:r>
            <a:r>
              <a:rPr lang="en-US" dirty="0" err="1" smtClean="0"/>
              <a:t>Básicas</a:t>
            </a:r>
            <a:r>
              <a:rPr lang="en-US" dirty="0" smtClean="0"/>
              <a:t>?</a:t>
            </a:r>
            <a:endParaRPr lang="es-US" dirty="0"/>
          </a:p>
        </p:txBody>
      </p:sp>
      <p:sp>
        <p:nvSpPr>
          <p:cNvPr id="3" name="2 Marcador de contenido"/>
          <p:cNvSpPr>
            <a:spLocks noGrp="1"/>
          </p:cNvSpPr>
          <p:nvPr>
            <p:ph idx="1"/>
          </p:nvPr>
        </p:nvSpPr>
        <p:spPr/>
        <p:txBody>
          <a:bodyPr/>
          <a:lstStyle/>
          <a:p>
            <a:r>
              <a:rPr lang="es-EC" dirty="0" smtClean="0"/>
              <a:t>Desplazamiento</a:t>
            </a:r>
          </a:p>
          <a:p>
            <a:r>
              <a:rPr lang="es-EC" dirty="0" smtClean="0"/>
              <a:t>Teclas de acceso rápido</a:t>
            </a:r>
          </a:p>
          <a:p>
            <a:r>
              <a:rPr lang="es-EC" dirty="0" smtClean="0"/>
              <a:t>Funciones Mouse</a:t>
            </a:r>
          </a:p>
          <a:p>
            <a:r>
              <a:rPr lang="es-EC" dirty="0" smtClean="0"/>
              <a:t>Selección</a:t>
            </a:r>
          </a:p>
          <a:p>
            <a:r>
              <a:rPr lang="es-EC" dirty="0" smtClean="0"/>
              <a:t>Direcciones relativas y absolutas</a:t>
            </a:r>
          </a:p>
          <a:p>
            <a:r>
              <a:rPr lang="es-EC" dirty="0" smtClean="0"/>
              <a:t>Nombres de rango</a:t>
            </a:r>
          </a:p>
          <a:p>
            <a:r>
              <a:rPr lang="es-EC" dirty="0" smtClean="0"/>
              <a:t>Copiar, Cortar. Pegar , Pegado Especial.</a:t>
            </a:r>
          </a:p>
          <a:p>
            <a:r>
              <a:rPr lang="es-EC" dirty="0" smtClean="0"/>
              <a:t>Asistentes</a:t>
            </a:r>
          </a:p>
          <a:p>
            <a:r>
              <a:rPr lang="es-EC" dirty="0" smtClean="0"/>
              <a:t>Personalización</a:t>
            </a:r>
          </a:p>
          <a:p>
            <a:endParaRPr lang="es-US" dirty="0"/>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Funciones</a:t>
            </a:r>
            <a:r>
              <a:rPr lang="en-US" dirty="0" smtClean="0"/>
              <a:t> </a:t>
            </a:r>
            <a:r>
              <a:rPr lang="en-US" dirty="0" err="1" smtClean="0"/>
              <a:t>Estadisticas</a:t>
            </a:r>
            <a:endParaRPr lang="es-US" dirty="0"/>
          </a:p>
        </p:txBody>
      </p:sp>
      <p:sp>
        <p:nvSpPr>
          <p:cNvPr id="3" name="2 Marcador de contenido"/>
          <p:cNvSpPr>
            <a:spLocks noGrp="1"/>
          </p:cNvSpPr>
          <p:nvPr>
            <p:ph idx="1"/>
          </p:nvPr>
        </p:nvSpPr>
        <p:spPr/>
        <p:txBody>
          <a:bodyPr/>
          <a:lstStyle/>
          <a:p>
            <a:r>
              <a:rPr lang="en-US" dirty="0" err="1" smtClean="0"/>
              <a:t>Muchas</a:t>
            </a:r>
            <a:endParaRPr lang="en-US" dirty="0" smtClean="0"/>
          </a:p>
          <a:p>
            <a:r>
              <a:rPr lang="en-US" dirty="0" err="1" smtClean="0"/>
              <a:t>Muy</a:t>
            </a:r>
            <a:r>
              <a:rPr lang="en-US" dirty="0" smtClean="0"/>
              <a:t> </a:t>
            </a:r>
            <a:r>
              <a:rPr lang="en-US" dirty="0" err="1" smtClean="0"/>
              <a:t>Utiles</a:t>
            </a:r>
            <a:endParaRPr lang="en-US" dirty="0" smtClean="0"/>
          </a:p>
          <a:p>
            <a:r>
              <a:rPr lang="en-US" dirty="0" err="1" smtClean="0"/>
              <a:t>Algunas</a:t>
            </a:r>
            <a:r>
              <a:rPr lang="en-US" dirty="0" smtClean="0"/>
              <a:t> no se </a:t>
            </a:r>
            <a:r>
              <a:rPr lang="en-US" dirty="0" err="1" smtClean="0"/>
              <a:t>para</a:t>
            </a:r>
            <a:r>
              <a:rPr lang="en-US" dirty="0" smtClean="0"/>
              <a:t> </a:t>
            </a:r>
            <a:r>
              <a:rPr lang="en-US" dirty="0" err="1" smtClean="0"/>
              <a:t>que</a:t>
            </a:r>
            <a:r>
              <a:rPr lang="en-US" dirty="0" smtClean="0"/>
              <a:t> son o no </a:t>
            </a:r>
            <a:r>
              <a:rPr lang="en-US" dirty="0" err="1" smtClean="0"/>
              <a:t>las</a:t>
            </a:r>
            <a:r>
              <a:rPr lang="en-US" dirty="0" smtClean="0"/>
              <a:t> he </a:t>
            </a:r>
            <a:r>
              <a:rPr lang="en-US" dirty="0" err="1" smtClean="0"/>
              <a:t>usado</a:t>
            </a:r>
            <a:endParaRPr lang="en-US" dirty="0" smtClean="0"/>
          </a:p>
          <a:p>
            <a:r>
              <a:rPr lang="en-US" dirty="0" err="1" smtClean="0"/>
              <a:t>Aplasten</a:t>
            </a:r>
            <a:r>
              <a:rPr lang="en-US" dirty="0" smtClean="0"/>
              <a:t> F1 y lean de </a:t>
            </a:r>
            <a:r>
              <a:rPr lang="en-US" dirty="0" err="1" smtClean="0"/>
              <a:t>que</a:t>
            </a:r>
            <a:r>
              <a:rPr lang="en-US" dirty="0" smtClean="0"/>
              <a:t> se </a:t>
            </a:r>
            <a:r>
              <a:rPr lang="en-US" dirty="0" err="1" smtClean="0"/>
              <a:t>tratan</a:t>
            </a:r>
            <a:endParaRPr lang="en-US" dirty="0" smtClean="0"/>
          </a:p>
          <a:p>
            <a:r>
              <a:rPr lang="en-US" dirty="0" err="1" smtClean="0"/>
              <a:t>Pruebenlas</a:t>
            </a:r>
            <a:r>
              <a:rPr lang="en-US" dirty="0" smtClean="0"/>
              <a:t> y </a:t>
            </a:r>
            <a:r>
              <a:rPr lang="en-US" dirty="0" err="1" smtClean="0"/>
              <a:t>comparenlas</a:t>
            </a:r>
            <a:r>
              <a:rPr lang="en-US" dirty="0" smtClean="0"/>
              <a:t> con </a:t>
            </a:r>
            <a:r>
              <a:rPr lang="en-US" dirty="0" err="1" smtClean="0"/>
              <a:t>calculos</a:t>
            </a:r>
            <a:r>
              <a:rPr lang="en-US" dirty="0" smtClean="0"/>
              <a:t> “</a:t>
            </a:r>
            <a:r>
              <a:rPr lang="en-US" dirty="0" err="1" smtClean="0"/>
              <a:t>manuales</a:t>
            </a:r>
            <a:r>
              <a:rPr lang="en-US" dirty="0" smtClean="0"/>
              <a:t>”.</a:t>
            </a:r>
          </a:p>
          <a:p>
            <a:r>
              <a:rPr lang="en-US" dirty="0" err="1" smtClean="0"/>
              <a:t>Revisaremos</a:t>
            </a:r>
            <a:r>
              <a:rPr lang="en-US" dirty="0" smtClean="0"/>
              <a:t> </a:t>
            </a:r>
            <a:r>
              <a:rPr lang="en-US" dirty="0" err="1" smtClean="0"/>
              <a:t>las</a:t>
            </a:r>
            <a:r>
              <a:rPr lang="en-US" dirty="0" smtClean="0"/>
              <a:t> </a:t>
            </a:r>
            <a:r>
              <a:rPr lang="en-US" dirty="0" err="1" smtClean="0"/>
              <a:t>mas</a:t>
            </a:r>
            <a:r>
              <a:rPr lang="en-US" dirty="0" smtClean="0"/>
              <a:t> </a:t>
            </a:r>
            <a:r>
              <a:rPr lang="en-US" dirty="0" err="1" smtClean="0"/>
              <a:t>frecuentes</a:t>
            </a:r>
            <a:r>
              <a:rPr lang="en-US" dirty="0" smtClean="0"/>
              <a:t>.</a:t>
            </a:r>
          </a:p>
          <a:p>
            <a:r>
              <a:rPr lang="en-US" dirty="0" err="1" smtClean="0"/>
              <a:t>Existen</a:t>
            </a:r>
            <a:r>
              <a:rPr lang="en-US" dirty="0" smtClean="0"/>
              <a:t> </a:t>
            </a:r>
            <a:r>
              <a:rPr lang="en-US" dirty="0" err="1" smtClean="0"/>
              <a:t>rutas</a:t>
            </a:r>
            <a:r>
              <a:rPr lang="en-US" dirty="0" smtClean="0"/>
              <a:t> </a:t>
            </a:r>
            <a:r>
              <a:rPr lang="en-US" dirty="0" err="1" smtClean="0"/>
              <a:t>alternas</a:t>
            </a:r>
            <a:r>
              <a:rPr lang="en-US" dirty="0" smtClean="0"/>
              <a:t> en Excel</a:t>
            </a:r>
            <a:endParaRPr lang="es-US" dirty="0"/>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Herramientas</a:t>
            </a:r>
            <a:r>
              <a:rPr lang="en-US" dirty="0" smtClean="0"/>
              <a:t> de </a:t>
            </a:r>
            <a:r>
              <a:rPr lang="en-US" dirty="0" err="1" smtClean="0"/>
              <a:t>Analisis</a:t>
            </a:r>
            <a:r>
              <a:rPr lang="en-US" dirty="0" smtClean="0"/>
              <a:t> de </a:t>
            </a:r>
            <a:r>
              <a:rPr lang="en-US" dirty="0" err="1" smtClean="0"/>
              <a:t>Datos</a:t>
            </a:r>
            <a:endParaRPr lang="es-US" dirty="0"/>
          </a:p>
        </p:txBody>
      </p:sp>
      <p:sp>
        <p:nvSpPr>
          <p:cNvPr id="3" name="2 Marcador de contenido"/>
          <p:cNvSpPr>
            <a:spLocks noGrp="1"/>
          </p:cNvSpPr>
          <p:nvPr>
            <p:ph idx="1"/>
          </p:nvPr>
        </p:nvSpPr>
        <p:spPr/>
        <p:txBody>
          <a:bodyPr/>
          <a:lstStyle/>
          <a:p>
            <a:r>
              <a:rPr lang="en-US" dirty="0" err="1" smtClean="0"/>
              <a:t>Complemento</a:t>
            </a:r>
            <a:r>
              <a:rPr lang="en-US" dirty="0" smtClean="0"/>
              <a:t> de Excel </a:t>
            </a:r>
          </a:p>
          <a:p>
            <a:r>
              <a:rPr lang="en-US" dirty="0" err="1" smtClean="0"/>
              <a:t>Existen</a:t>
            </a:r>
            <a:r>
              <a:rPr lang="en-US" dirty="0" smtClean="0"/>
              <a:t> </a:t>
            </a:r>
            <a:r>
              <a:rPr lang="en-US" dirty="0" err="1" smtClean="0"/>
              <a:t>otros</a:t>
            </a:r>
            <a:r>
              <a:rPr lang="en-US" dirty="0" smtClean="0"/>
              <a:t> </a:t>
            </a:r>
            <a:r>
              <a:rPr lang="en-US" dirty="0" err="1" smtClean="0"/>
              <a:t>complementos</a:t>
            </a:r>
            <a:r>
              <a:rPr lang="en-US" dirty="0" smtClean="0"/>
              <a:t> </a:t>
            </a:r>
            <a:r>
              <a:rPr lang="en-US" dirty="0" err="1" smtClean="0"/>
              <a:t>estadisticos</a:t>
            </a:r>
            <a:r>
              <a:rPr lang="en-US" dirty="0" smtClean="0"/>
              <a:t> de </a:t>
            </a:r>
            <a:r>
              <a:rPr lang="en-US" dirty="0" err="1" smtClean="0"/>
              <a:t>terceros</a:t>
            </a:r>
            <a:endParaRPr lang="en-US" dirty="0" smtClean="0"/>
          </a:p>
          <a:p>
            <a:r>
              <a:rPr lang="en-US" dirty="0" err="1" smtClean="0"/>
              <a:t>Tienen</a:t>
            </a:r>
            <a:r>
              <a:rPr lang="en-US" dirty="0" smtClean="0"/>
              <a:t> </a:t>
            </a:r>
            <a:r>
              <a:rPr lang="en-US" dirty="0" err="1" smtClean="0"/>
              <a:t>sus</a:t>
            </a:r>
            <a:r>
              <a:rPr lang="en-US" dirty="0" smtClean="0"/>
              <a:t> </a:t>
            </a:r>
            <a:r>
              <a:rPr lang="en-US" dirty="0" err="1" smtClean="0"/>
              <a:t>ventajas</a:t>
            </a:r>
            <a:r>
              <a:rPr lang="en-US" dirty="0" smtClean="0"/>
              <a:t> y </a:t>
            </a:r>
            <a:r>
              <a:rPr lang="en-US" dirty="0" err="1" smtClean="0"/>
              <a:t>sus</a:t>
            </a:r>
            <a:r>
              <a:rPr lang="en-US" dirty="0" smtClean="0"/>
              <a:t> </a:t>
            </a:r>
            <a:r>
              <a:rPr lang="en-US" dirty="0" err="1" smtClean="0"/>
              <a:t>limitaciones</a:t>
            </a:r>
            <a:endParaRPr lang="en-US" dirty="0" smtClean="0"/>
          </a:p>
          <a:p>
            <a:r>
              <a:rPr lang="en-US" dirty="0" err="1" smtClean="0"/>
              <a:t>Existen</a:t>
            </a:r>
            <a:r>
              <a:rPr lang="en-US" dirty="0" smtClean="0"/>
              <a:t> </a:t>
            </a:r>
            <a:r>
              <a:rPr lang="en-US" dirty="0" err="1" smtClean="0"/>
              <a:t>rutas</a:t>
            </a:r>
            <a:r>
              <a:rPr lang="en-US" dirty="0" smtClean="0"/>
              <a:t> </a:t>
            </a:r>
            <a:r>
              <a:rPr lang="en-US" dirty="0" err="1" smtClean="0"/>
              <a:t>alternas</a:t>
            </a:r>
            <a:r>
              <a:rPr lang="en-US" dirty="0" smtClean="0"/>
              <a:t> en Excel</a:t>
            </a:r>
            <a:endParaRPr lang="es-US"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785813" y="0"/>
            <a:ext cx="8129587" cy="1143000"/>
          </a:xfrm>
        </p:spPr>
        <p:txBody>
          <a:bodyPr/>
          <a:lstStyle/>
          <a:p>
            <a:pPr eaLnBrk="1" hangingPunct="1"/>
            <a:r>
              <a:rPr lang="en-US" smtClean="0"/>
              <a:t>Porque </a:t>
            </a:r>
            <a:r>
              <a:rPr lang="en-US" smtClean="0">
                <a:solidFill>
                  <a:srgbClr val="FF0000"/>
                </a:solidFill>
              </a:rPr>
              <a:t>BIO</a:t>
            </a:r>
            <a:r>
              <a:rPr lang="en-US" smtClean="0"/>
              <a:t>estadistica?</a:t>
            </a:r>
            <a:endParaRPr lang="es-US" smtClean="0"/>
          </a:p>
        </p:txBody>
      </p:sp>
      <p:sp>
        <p:nvSpPr>
          <p:cNvPr id="3" name="2 Marcador de contenido"/>
          <p:cNvSpPr>
            <a:spLocks noGrp="1"/>
          </p:cNvSpPr>
          <p:nvPr>
            <p:ph idx="1"/>
          </p:nvPr>
        </p:nvSpPr>
        <p:spPr>
          <a:xfrm>
            <a:off x="642938" y="1214438"/>
            <a:ext cx="8299450" cy="5357812"/>
          </a:xfrm>
        </p:spPr>
        <p:txBody>
          <a:bodyPr/>
          <a:lstStyle/>
          <a:p>
            <a:pPr eaLnBrk="1" hangingPunct="1">
              <a:defRPr/>
            </a:pPr>
            <a:r>
              <a:rPr lang="en-US" sz="2800" dirty="0" smtClean="0"/>
              <a:t>“</a:t>
            </a:r>
            <a:r>
              <a:rPr lang="en-US" sz="2800" dirty="0" err="1" smtClean="0"/>
              <a:t>Muchos</a:t>
            </a:r>
            <a:r>
              <a:rPr lang="en-US" sz="2800" dirty="0" smtClean="0"/>
              <a:t>” </a:t>
            </a:r>
            <a:r>
              <a:rPr lang="en-US" sz="2800" dirty="0" err="1" smtClean="0"/>
              <a:t>biologistas</a:t>
            </a:r>
            <a:r>
              <a:rPr lang="en-US" sz="2800" dirty="0" smtClean="0"/>
              <a:t> </a:t>
            </a:r>
            <a:r>
              <a:rPr lang="en-US" sz="2800" dirty="0" err="1" smtClean="0"/>
              <a:t>desconfian</a:t>
            </a:r>
            <a:r>
              <a:rPr lang="en-US" sz="2800" dirty="0" smtClean="0"/>
              <a:t> de </a:t>
            </a:r>
            <a:r>
              <a:rPr lang="en-US" sz="2800" dirty="0" err="1" smtClean="0"/>
              <a:t>las</a:t>
            </a:r>
            <a:r>
              <a:rPr lang="en-US" sz="2800" dirty="0" smtClean="0"/>
              <a:t> </a:t>
            </a:r>
            <a:r>
              <a:rPr lang="en-US" sz="2800" dirty="0" err="1" smtClean="0"/>
              <a:t>matematicas</a:t>
            </a:r>
            <a:r>
              <a:rPr lang="en-US" sz="2800" dirty="0" smtClean="0"/>
              <a:t>: “los </a:t>
            </a:r>
            <a:r>
              <a:rPr lang="en-US" sz="2800" dirty="0" err="1" smtClean="0"/>
              <a:t>seres</a:t>
            </a:r>
            <a:r>
              <a:rPr lang="en-US" sz="2800" dirty="0" smtClean="0"/>
              <a:t> </a:t>
            </a:r>
            <a:r>
              <a:rPr lang="en-US" sz="2800" dirty="0" err="1" smtClean="0"/>
              <a:t>vivos</a:t>
            </a:r>
            <a:r>
              <a:rPr lang="en-US" sz="2800" dirty="0" smtClean="0"/>
              <a:t> son </a:t>
            </a:r>
            <a:r>
              <a:rPr lang="en-US" sz="2800" dirty="0" err="1" smtClean="0"/>
              <a:t>impredecibles</a:t>
            </a:r>
            <a:r>
              <a:rPr lang="en-US" sz="2800" dirty="0" smtClean="0"/>
              <a:t>”; “</a:t>
            </a:r>
            <a:r>
              <a:rPr lang="en-US" sz="2800" dirty="0" err="1" smtClean="0"/>
              <a:t>Camarones</a:t>
            </a:r>
            <a:r>
              <a:rPr lang="en-US" sz="2800" dirty="0" smtClean="0"/>
              <a:t> no se </a:t>
            </a:r>
            <a:r>
              <a:rPr lang="en-US" sz="2800" dirty="0" err="1" smtClean="0"/>
              <a:t>comportan</a:t>
            </a:r>
            <a:r>
              <a:rPr lang="en-US" sz="2800" dirty="0" smtClean="0"/>
              <a:t> </a:t>
            </a:r>
            <a:r>
              <a:rPr lang="en-US" sz="2800" dirty="0" err="1" smtClean="0"/>
              <a:t>como</a:t>
            </a:r>
            <a:r>
              <a:rPr lang="en-US" sz="2800" dirty="0" smtClean="0"/>
              <a:t> </a:t>
            </a:r>
            <a:r>
              <a:rPr lang="en-US" sz="2800" dirty="0" err="1" smtClean="0"/>
              <a:t>deberían</a:t>
            </a:r>
            <a:r>
              <a:rPr lang="en-US" sz="2800" dirty="0" smtClean="0"/>
              <a:t>”. </a:t>
            </a:r>
          </a:p>
          <a:p>
            <a:pPr lvl="1" eaLnBrk="1" hangingPunct="1">
              <a:defRPr/>
            </a:pPr>
            <a:r>
              <a:rPr lang="en-US" sz="2400" dirty="0" err="1" smtClean="0"/>
              <a:t>FIMA</a:t>
            </a:r>
            <a:r>
              <a:rPr lang="en-US" sz="2400" dirty="0" smtClean="0"/>
              <a:t> – </a:t>
            </a:r>
            <a:r>
              <a:rPr lang="en-US" sz="2400" dirty="0" err="1" smtClean="0"/>
              <a:t>QUIBIO</a:t>
            </a:r>
            <a:r>
              <a:rPr lang="en-US" sz="2400" dirty="0" smtClean="0"/>
              <a:t>????</a:t>
            </a:r>
          </a:p>
          <a:p>
            <a:pPr eaLnBrk="1" hangingPunct="1">
              <a:defRPr/>
            </a:pPr>
            <a:r>
              <a:rPr lang="es-EC" sz="2800" dirty="0" smtClean="0"/>
              <a:t>Métodos estadísticos desarrollados justo para ser usados en ciencias biológicas: Toman en cuenta variabilidad propia de poblaciones naturales en sus cálculos y tablas.</a:t>
            </a:r>
            <a:endParaRPr lang="es-US" sz="2800" dirty="0" smtClean="0"/>
          </a:p>
        </p:txBody>
      </p:sp>
      <p:pic>
        <p:nvPicPr>
          <p:cNvPr id="47105" name="Picture 1"/>
          <p:cNvPicPr>
            <a:picLocks noChangeAspect="1" noChangeArrowheads="1"/>
          </p:cNvPicPr>
          <p:nvPr/>
        </p:nvPicPr>
        <p:blipFill>
          <a:blip r:embed="rId3" cstate="print"/>
          <a:srcRect/>
          <a:stretch>
            <a:fillRect/>
          </a:stretch>
        </p:blipFill>
        <p:spPr bwMode="auto">
          <a:xfrm>
            <a:off x="1000100" y="5524491"/>
            <a:ext cx="1000132" cy="1333509"/>
          </a:xfrm>
          <a:prstGeom prst="rect">
            <a:avLst/>
          </a:prstGeom>
          <a:noFill/>
          <a:ln w="9525">
            <a:noFill/>
            <a:miter lim="800000"/>
            <a:headEnd/>
            <a:tailEnd/>
          </a:ln>
        </p:spPr>
      </p:pic>
      <p:pic>
        <p:nvPicPr>
          <p:cNvPr id="47106" name="Picture 2"/>
          <p:cNvPicPr>
            <a:picLocks noChangeAspect="1" noChangeArrowheads="1"/>
          </p:cNvPicPr>
          <p:nvPr/>
        </p:nvPicPr>
        <p:blipFill>
          <a:blip r:embed="rId4" cstate="print"/>
          <a:srcRect/>
          <a:stretch>
            <a:fillRect/>
          </a:stretch>
        </p:blipFill>
        <p:spPr bwMode="auto">
          <a:xfrm>
            <a:off x="2786050" y="5828713"/>
            <a:ext cx="1809736" cy="1029287"/>
          </a:xfrm>
          <a:prstGeom prst="rect">
            <a:avLst/>
          </a:prstGeom>
          <a:noFill/>
          <a:ln w="9525">
            <a:noFill/>
            <a:miter lim="800000"/>
            <a:headEnd/>
            <a:tailEnd/>
          </a:ln>
        </p:spPr>
      </p:pic>
      <p:pic>
        <p:nvPicPr>
          <p:cNvPr id="47107" name="Picture 3"/>
          <p:cNvPicPr>
            <a:picLocks noChangeAspect="1" noChangeArrowheads="1"/>
          </p:cNvPicPr>
          <p:nvPr/>
        </p:nvPicPr>
        <p:blipFill>
          <a:blip r:embed="rId5" cstate="print"/>
          <a:srcRect/>
          <a:stretch>
            <a:fillRect/>
          </a:stretch>
        </p:blipFill>
        <p:spPr bwMode="auto">
          <a:xfrm>
            <a:off x="5214942" y="5704890"/>
            <a:ext cx="1214446" cy="1153110"/>
          </a:xfrm>
          <a:prstGeom prst="rect">
            <a:avLst/>
          </a:prstGeom>
          <a:noFill/>
          <a:ln w="9525">
            <a:noFill/>
            <a:miter lim="800000"/>
            <a:headEnd/>
            <a:tailEnd/>
          </a:ln>
        </p:spPr>
      </p:pic>
      <p:pic>
        <p:nvPicPr>
          <p:cNvPr id="47108" name="Picture 4"/>
          <p:cNvPicPr>
            <a:picLocks noChangeAspect="1" noChangeArrowheads="1"/>
          </p:cNvPicPr>
          <p:nvPr/>
        </p:nvPicPr>
        <p:blipFill>
          <a:blip r:embed="rId6" cstate="print"/>
          <a:srcRect/>
          <a:stretch>
            <a:fillRect/>
          </a:stretch>
        </p:blipFill>
        <p:spPr bwMode="auto">
          <a:xfrm>
            <a:off x="7715272" y="5524521"/>
            <a:ext cx="1428728" cy="1333479"/>
          </a:xfrm>
          <a:prstGeom prst="rect">
            <a:avLst/>
          </a:prstGeom>
          <a:noFill/>
          <a:ln w="9525">
            <a:noFill/>
            <a:miter lim="800000"/>
            <a:headEnd/>
            <a:tailEnd/>
          </a:ln>
        </p:spPr>
      </p:pic>
      <p:pic>
        <p:nvPicPr>
          <p:cNvPr id="47109" name="Picture 5" descr="C:\Users\Barcillo\AppData\Local\Microsoft\Windows\Temporary Internet Files\Content.IE5\A2PKWR58\MCj04325310000[1].png"/>
          <p:cNvPicPr>
            <a:picLocks noChangeAspect="1" noChangeArrowheads="1"/>
          </p:cNvPicPr>
          <p:nvPr/>
        </p:nvPicPr>
        <p:blipFill>
          <a:blip r:embed="rId7" cstate="print"/>
          <a:srcRect/>
          <a:stretch>
            <a:fillRect/>
          </a:stretch>
        </p:blipFill>
        <p:spPr bwMode="auto">
          <a:xfrm>
            <a:off x="2143108" y="6000768"/>
            <a:ext cx="508005" cy="508005"/>
          </a:xfrm>
          <a:prstGeom prst="rect">
            <a:avLst/>
          </a:prstGeom>
          <a:noFill/>
        </p:spPr>
      </p:pic>
      <p:pic>
        <p:nvPicPr>
          <p:cNvPr id="9" name="Picture 5" descr="C:\Users\Barcillo\AppData\Local\Microsoft\Windows\Temporary Internet Files\Content.IE5\A2PKWR58\MCj04325310000[1].png"/>
          <p:cNvPicPr>
            <a:picLocks noChangeAspect="1" noChangeArrowheads="1"/>
          </p:cNvPicPr>
          <p:nvPr/>
        </p:nvPicPr>
        <p:blipFill>
          <a:blip r:embed="rId7" cstate="print"/>
          <a:srcRect/>
          <a:stretch>
            <a:fillRect/>
          </a:stretch>
        </p:blipFill>
        <p:spPr bwMode="auto">
          <a:xfrm>
            <a:off x="4643438" y="6072206"/>
            <a:ext cx="508005" cy="508005"/>
          </a:xfrm>
          <a:prstGeom prst="rect">
            <a:avLst/>
          </a:prstGeom>
          <a:noFill/>
        </p:spPr>
      </p:pic>
      <p:sp>
        <p:nvSpPr>
          <p:cNvPr id="10" name="9 Rectángulo"/>
          <p:cNvSpPr/>
          <p:nvPr/>
        </p:nvSpPr>
        <p:spPr>
          <a:xfrm>
            <a:off x="6858016" y="5934670"/>
            <a:ext cx="579005" cy="923330"/>
          </a:xfrm>
          <a:prstGeom prst="rect">
            <a:avLst/>
          </a:prstGeom>
          <a:noFill/>
        </p:spPr>
        <p:txBody>
          <a:bodyPr wrap="none" lIns="91440" tIns="45720" rIns="91440" bIns="45720">
            <a:spAutoFit/>
          </a:bodyPr>
          <a:lstStyle/>
          <a:p>
            <a:pPr algn="ctr"/>
            <a:r>
              <a:rPr lang="es-E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Herramientas</a:t>
            </a:r>
            <a:r>
              <a:rPr lang="en-US" dirty="0" smtClean="0"/>
              <a:t> No </a:t>
            </a:r>
            <a:r>
              <a:rPr lang="en-US" dirty="0" err="1" smtClean="0"/>
              <a:t>Estadisticas</a:t>
            </a:r>
            <a:r>
              <a:rPr lang="en-US" dirty="0" smtClean="0"/>
              <a:t> </a:t>
            </a:r>
            <a:r>
              <a:rPr lang="en-US" dirty="0" err="1" smtClean="0"/>
              <a:t>Utiles</a:t>
            </a:r>
            <a:r>
              <a:rPr lang="en-US" dirty="0" smtClean="0"/>
              <a:t> Para la </a:t>
            </a:r>
            <a:r>
              <a:rPr lang="en-US" dirty="0" err="1" smtClean="0"/>
              <a:t>Estadistica</a:t>
            </a:r>
            <a:endParaRPr lang="es-US" dirty="0"/>
          </a:p>
        </p:txBody>
      </p:sp>
      <p:sp>
        <p:nvSpPr>
          <p:cNvPr id="3" name="2 Marcador de contenido"/>
          <p:cNvSpPr>
            <a:spLocks noGrp="1"/>
          </p:cNvSpPr>
          <p:nvPr>
            <p:ph idx="1"/>
          </p:nvPr>
        </p:nvSpPr>
        <p:spPr/>
        <p:txBody>
          <a:bodyPr/>
          <a:lstStyle/>
          <a:p>
            <a:r>
              <a:rPr lang="en-US" dirty="0" err="1" smtClean="0"/>
              <a:t>Modelo</a:t>
            </a:r>
            <a:r>
              <a:rPr lang="en-US" dirty="0" smtClean="0"/>
              <a:t> de </a:t>
            </a:r>
            <a:r>
              <a:rPr lang="en-US" dirty="0" err="1" smtClean="0"/>
              <a:t>Hoja</a:t>
            </a:r>
            <a:r>
              <a:rPr lang="en-US" dirty="0" smtClean="0"/>
              <a:t> de </a:t>
            </a:r>
            <a:r>
              <a:rPr lang="en-US" dirty="0" err="1" smtClean="0"/>
              <a:t>Calculo</a:t>
            </a:r>
            <a:endParaRPr lang="en-US" dirty="0" smtClean="0"/>
          </a:p>
          <a:p>
            <a:r>
              <a:rPr lang="en-US" dirty="0" smtClean="0"/>
              <a:t>Formulas</a:t>
            </a:r>
          </a:p>
          <a:p>
            <a:r>
              <a:rPr lang="en-US" dirty="0" err="1" smtClean="0"/>
              <a:t>Funciones</a:t>
            </a:r>
            <a:r>
              <a:rPr lang="en-US" dirty="0" smtClean="0"/>
              <a:t> no </a:t>
            </a:r>
            <a:r>
              <a:rPr lang="en-US" dirty="0" err="1" smtClean="0"/>
              <a:t>Estadisticas</a:t>
            </a:r>
            <a:endParaRPr lang="en-US" dirty="0" smtClean="0"/>
          </a:p>
          <a:p>
            <a:r>
              <a:rPr lang="en-US" dirty="0" err="1" smtClean="0"/>
              <a:t>Ordenar</a:t>
            </a:r>
            <a:r>
              <a:rPr lang="en-US" dirty="0" smtClean="0"/>
              <a:t>, </a:t>
            </a:r>
            <a:r>
              <a:rPr lang="en-US" dirty="0" err="1" smtClean="0"/>
              <a:t>filtrar</a:t>
            </a:r>
            <a:r>
              <a:rPr lang="en-US" dirty="0" smtClean="0"/>
              <a:t>.</a:t>
            </a:r>
          </a:p>
          <a:p>
            <a:r>
              <a:rPr lang="en-US" dirty="0" err="1" smtClean="0"/>
              <a:t>Graficos</a:t>
            </a:r>
            <a:endParaRPr lang="en-US" dirty="0" smtClean="0"/>
          </a:p>
          <a:p>
            <a:r>
              <a:rPr lang="en-US" dirty="0" smtClean="0"/>
              <a:t>Tablas </a:t>
            </a:r>
            <a:r>
              <a:rPr lang="en-US" dirty="0" err="1" smtClean="0"/>
              <a:t>Dinamicas</a:t>
            </a:r>
            <a:r>
              <a:rPr lang="en-US" dirty="0" smtClean="0"/>
              <a:t> y </a:t>
            </a:r>
            <a:r>
              <a:rPr lang="en-US" dirty="0" err="1" smtClean="0"/>
              <a:t>Graficos</a:t>
            </a:r>
            <a:endParaRPr lang="en-US" dirty="0" smtClean="0"/>
          </a:p>
          <a:p>
            <a:r>
              <a:rPr lang="en-US" dirty="0" smtClean="0"/>
              <a:t>ODBC, </a:t>
            </a:r>
            <a:r>
              <a:rPr lang="en-US" dirty="0" err="1" smtClean="0"/>
              <a:t>conecciones</a:t>
            </a:r>
            <a:r>
              <a:rPr lang="en-US" dirty="0" smtClean="0"/>
              <a:t> y </a:t>
            </a:r>
            <a:r>
              <a:rPr lang="en-US" dirty="0" err="1" smtClean="0"/>
              <a:t>otros</a:t>
            </a:r>
            <a:r>
              <a:rPr lang="en-US" dirty="0" smtClean="0"/>
              <a:t> </a:t>
            </a:r>
            <a:r>
              <a:rPr lang="en-US" dirty="0" err="1" smtClean="0"/>
              <a:t>datos</a:t>
            </a:r>
            <a:r>
              <a:rPr lang="en-US" dirty="0" smtClean="0"/>
              <a:t> </a:t>
            </a:r>
            <a:r>
              <a:rPr lang="en-US" dirty="0" err="1" smtClean="0"/>
              <a:t>externos</a:t>
            </a:r>
            <a:endParaRPr lang="en-US" dirty="0" smtClean="0"/>
          </a:p>
          <a:p>
            <a:r>
              <a:rPr lang="en-US" dirty="0" smtClean="0"/>
              <a:t>Macros</a:t>
            </a:r>
          </a:p>
          <a:p>
            <a:endParaRPr lang="en-US" dirty="0" smtClean="0"/>
          </a:p>
          <a:p>
            <a:endParaRPr lang="es-US" dirty="0"/>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Ejercicio</a:t>
            </a:r>
            <a:r>
              <a:rPr lang="en-US" dirty="0" smtClean="0"/>
              <a:t> </a:t>
            </a:r>
            <a:r>
              <a:rPr lang="en-US" dirty="0" err="1" smtClean="0"/>
              <a:t>Practico</a:t>
            </a:r>
            <a:endParaRPr lang="es-US" dirty="0"/>
          </a:p>
        </p:txBody>
      </p:sp>
      <p:sp>
        <p:nvSpPr>
          <p:cNvPr id="3" name="2 Marcador de contenido"/>
          <p:cNvSpPr>
            <a:spLocks noGrp="1"/>
          </p:cNvSpPr>
          <p:nvPr>
            <p:ph idx="1"/>
          </p:nvPr>
        </p:nvSpPr>
        <p:spPr/>
        <p:txBody>
          <a:bodyPr/>
          <a:lstStyle/>
          <a:p>
            <a:r>
              <a:rPr lang="en-US" sz="2800" dirty="0" err="1" smtClean="0"/>
              <a:t>Calcular</a:t>
            </a:r>
            <a:r>
              <a:rPr lang="en-US" sz="2800" dirty="0" smtClean="0"/>
              <a:t> en Ejercicio02b - Estadisticos.xlsx:</a:t>
            </a:r>
          </a:p>
          <a:p>
            <a:pPr lvl="1"/>
            <a:r>
              <a:rPr lang="en-US" sz="2400" dirty="0" smtClean="0"/>
              <a:t>Suma</a:t>
            </a:r>
          </a:p>
          <a:p>
            <a:pPr lvl="1"/>
            <a:r>
              <a:rPr lang="en-US" sz="2400" dirty="0" smtClean="0"/>
              <a:t>n</a:t>
            </a:r>
          </a:p>
          <a:p>
            <a:pPr lvl="1"/>
            <a:r>
              <a:rPr lang="es-US" sz="2400" dirty="0" smtClean="0">
                <a:latin typeface="Symbol" pitchFamily="18" charset="2"/>
              </a:rPr>
              <a:t>`</a:t>
            </a:r>
            <a:r>
              <a:rPr lang="es-US" sz="2400" dirty="0" smtClean="0"/>
              <a:t>x</a:t>
            </a:r>
          </a:p>
          <a:p>
            <a:pPr lvl="1"/>
            <a:r>
              <a:rPr lang="en-US" sz="2400" dirty="0" err="1" smtClean="0"/>
              <a:t>Moda</a:t>
            </a:r>
            <a:endParaRPr lang="en-US" sz="2400" dirty="0" smtClean="0"/>
          </a:p>
          <a:p>
            <a:pPr lvl="1"/>
            <a:r>
              <a:rPr lang="en-US" sz="2400" dirty="0" err="1" smtClean="0"/>
              <a:t>Mediana</a:t>
            </a:r>
            <a:endParaRPr lang="en-US" sz="2400" dirty="0" smtClean="0"/>
          </a:p>
          <a:p>
            <a:pPr lvl="1"/>
            <a:r>
              <a:rPr lang="en-US" sz="2400" dirty="0" smtClean="0"/>
              <a:t>s</a:t>
            </a:r>
            <a:r>
              <a:rPr lang="en-US" sz="2400" baseline="30000" dirty="0" smtClean="0"/>
              <a:t>2</a:t>
            </a:r>
            <a:r>
              <a:rPr lang="en-US" sz="2400" dirty="0" smtClean="0"/>
              <a:t> y s</a:t>
            </a:r>
          </a:p>
          <a:p>
            <a:pPr lvl="1"/>
            <a:r>
              <a:rPr lang="en-US" sz="2400" dirty="0" err="1" smtClean="0"/>
              <a:t>Maximo</a:t>
            </a:r>
            <a:r>
              <a:rPr lang="en-US" sz="2400" dirty="0" smtClean="0"/>
              <a:t>, </a:t>
            </a:r>
            <a:r>
              <a:rPr lang="en-US" sz="2400" dirty="0" err="1" smtClean="0"/>
              <a:t>mínimo</a:t>
            </a:r>
            <a:r>
              <a:rPr lang="en-US" sz="2400" dirty="0" smtClean="0"/>
              <a:t> y </a:t>
            </a:r>
            <a:r>
              <a:rPr lang="en-US" sz="2400" dirty="0" err="1" smtClean="0"/>
              <a:t>rango</a:t>
            </a:r>
            <a:endParaRPr lang="en-US" sz="2400" dirty="0" smtClean="0"/>
          </a:p>
          <a:p>
            <a:pPr lvl="1"/>
            <a:r>
              <a:rPr lang="en-US" sz="2400" dirty="0" smtClean="0"/>
              <a:t>Error </a:t>
            </a:r>
            <a:r>
              <a:rPr lang="en-US" sz="2400" dirty="0" err="1" smtClean="0"/>
              <a:t>típico</a:t>
            </a:r>
            <a:r>
              <a:rPr lang="en-US" sz="2400" dirty="0" smtClean="0"/>
              <a:t>, </a:t>
            </a:r>
            <a:r>
              <a:rPr lang="en-US" sz="2400" dirty="0" err="1" smtClean="0"/>
              <a:t>coeficiente</a:t>
            </a:r>
            <a:r>
              <a:rPr lang="en-US" sz="2400" dirty="0" smtClean="0"/>
              <a:t> de </a:t>
            </a:r>
            <a:r>
              <a:rPr lang="en-US" sz="2400" dirty="0" err="1" smtClean="0"/>
              <a:t>variación</a:t>
            </a:r>
            <a:endParaRPr lang="en-US" sz="2400" dirty="0" smtClean="0"/>
          </a:p>
          <a:p>
            <a:pPr lvl="1"/>
            <a:r>
              <a:rPr lang="en-US" sz="2400" dirty="0" err="1" smtClean="0"/>
              <a:t>Analisis</a:t>
            </a:r>
            <a:r>
              <a:rPr lang="en-US" sz="2400" dirty="0" smtClean="0"/>
              <a:t> de </a:t>
            </a:r>
            <a:r>
              <a:rPr lang="en-US" sz="2400" dirty="0" err="1" smtClean="0"/>
              <a:t>Datos</a:t>
            </a:r>
            <a:r>
              <a:rPr lang="en-US" sz="2400" dirty="0" smtClean="0"/>
              <a:t> / </a:t>
            </a:r>
            <a:r>
              <a:rPr lang="en-US" sz="2400" dirty="0" err="1" smtClean="0"/>
              <a:t>Estadistica</a:t>
            </a:r>
            <a:r>
              <a:rPr lang="en-US" sz="2400" dirty="0" smtClean="0"/>
              <a:t> </a:t>
            </a:r>
            <a:r>
              <a:rPr lang="en-US" sz="2400" dirty="0" err="1" smtClean="0"/>
              <a:t>Descriptiva</a:t>
            </a:r>
            <a:endParaRPr lang="en-US" sz="2400" dirty="0" smtClean="0"/>
          </a:p>
          <a:p>
            <a:pPr algn="ctr">
              <a:buNone/>
            </a:pPr>
            <a:r>
              <a:rPr lang="en-US" dirty="0" err="1" smtClean="0"/>
              <a:t>Usar</a:t>
            </a:r>
            <a:r>
              <a:rPr lang="en-US" dirty="0" smtClean="0"/>
              <a:t> Formula y </a:t>
            </a:r>
            <a:r>
              <a:rPr lang="en-US" dirty="0" err="1" smtClean="0"/>
              <a:t>Función</a:t>
            </a:r>
            <a:endParaRPr lang="es-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785813" y="0"/>
            <a:ext cx="8129587" cy="1143000"/>
          </a:xfrm>
        </p:spPr>
        <p:txBody>
          <a:bodyPr/>
          <a:lstStyle/>
          <a:p>
            <a:pPr eaLnBrk="1" hangingPunct="1"/>
            <a:r>
              <a:rPr lang="en-US" smtClean="0"/>
              <a:t>Tipos de Estadistica</a:t>
            </a:r>
            <a:endParaRPr lang="es-US" smtClean="0"/>
          </a:p>
        </p:txBody>
      </p:sp>
      <p:sp>
        <p:nvSpPr>
          <p:cNvPr id="3" name="2 Marcador de contenido"/>
          <p:cNvSpPr>
            <a:spLocks noGrp="1"/>
          </p:cNvSpPr>
          <p:nvPr>
            <p:ph idx="1"/>
          </p:nvPr>
        </p:nvSpPr>
        <p:spPr>
          <a:xfrm>
            <a:off x="214313" y="785813"/>
            <a:ext cx="8585200" cy="5643562"/>
          </a:xfrm>
        </p:spPr>
        <p:txBody>
          <a:bodyPr/>
          <a:lstStyle/>
          <a:p>
            <a:pPr eaLnBrk="1" hangingPunct="1">
              <a:defRPr/>
            </a:pPr>
            <a:r>
              <a:rPr lang="en-US" dirty="0" err="1" smtClean="0">
                <a:solidFill>
                  <a:srgbClr val="FF0000"/>
                </a:solidFill>
              </a:rPr>
              <a:t>Descriptiva</a:t>
            </a:r>
            <a:r>
              <a:rPr lang="en-US" dirty="0" smtClean="0"/>
              <a:t>: </a:t>
            </a:r>
            <a:r>
              <a:rPr lang="en-US" dirty="0" err="1" smtClean="0"/>
              <a:t>Trata</a:t>
            </a:r>
            <a:r>
              <a:rPr lang="en-US" dirty="0" smtClean="0"/>
              <a:t> </a:t>
            </a:r>
            <a:r>
              <a:rPr lang="en-US" dirty="0" err="1" smtClean="0"/>
              <a:t>resumir</a:t>
            </a:r>
            <a:r>
              <a:rPr lang="en-US" dirty="0" smtClean="0"/>
              <a:t> e </a:t>
            </a:r>
            <a:r>
              <a:rPr lang="en-US" dirty="0" err="1" smtClean="0"/>
              <a:t>interpretar</a:t>
            </a:r>
            <a:r>
              <a:rPr lang="en-US" dirty="0" smtClean="0"/>
              <a:t> </a:t>
            </a:r>
            <a:r>
              <a:rPr lang="en-US" dirty="0" err="1" smtClean="0"/>
              <a:t>datos</a:t>
            </a:r>
            <a:r>
              <a:rPr lang="en-US" dirty="0" smtClean="0"/>
              <a:t> </a:t>
            </a:r>
            <a:r>
              <a:rPr lang="en-US" dirty="0" err="1" smtClean="0"/>
              <a:t>para</a:t>
            </a:r>
            <a:r>
              <a:rPr lang="en-US" dirty="0" smtClean="0"/>
              <a:t> </a:t>
            </a:r>
            <a:r>
              <a:rPr lang="en-US" dirty="0" err="1" smtClean="0"/>
              <a:t>poder</a:t>
            </a:r>
            <a:r>
              <a:rPr lang="en-US" dirty="0" smtClean="0"/>
              <a:t> </a:t>
            </a:r>
            <a:r>
              <a:rPr lang="en-US" dirty="0" err="1" smtClean="0"/>
              <a:t>describir</a:t>
            </a:r>
            <a:r>
              <a:rPr lang="en-US" dirty="0" smtClean="0"/>
              <a:t> </a:t>
            </a:r>
            <a:r>
              <a:rPr lang="en-US" dirty="0" err="1" smtClean="0"/>
              <a:t>una</a:t>
            </a:r>
            <a:r>
              <a:rPr lang="en-US" dirty="0" smtClean="0"/>
              <a:t> </a:t>
            </a:r>
            <a:r>
              <a:rPr lang="en-US" dirty="0" err="1" smtClean="0"/>
              <a:t>población</a:t>
            </a:r>
            <a:r>
              <a:rPr lang="en-US" dirty="0" smtClean="0"/>
              <a:t>.</a:t>
            </a:r>
          </a:p>
          <a:p>
            <a:pPr lvl="1" eaLnBrk="1" hangingPunct="1">
              <a:defRPr/>
            </a:pPr>
            <a:r>
              <a:rPr lang="es-EC" dirty="0" smtClean="0"/>
              <a:t>Enumeración, organización y representación gráfica de los datos.</a:t>
            </a:r>
            <a:endParaRPr lang="en-US" dirty="0" smtClean="0"/>
          </a:p>
          <a:p>
            <a:pPr eaLnBrk="1" hangingPunct="1">
              <a:defRPr/>
            </a:pPr>
            <a:r>
              <a:rPr lang="es-EC" dirty="0" err="1" smtClean="0">
                <a:solidFill>
                  <a:srgbClr val="FF0000"/>
                </a:solidFill>
              </a:rPr>
              <a:t>Inferencial</a:t>
            </a:r>
            <a:r>
              <a:rPr lang="es-EC" dirty="0" smtClean="0"/>
              <a:t>: Usa la teoría de la probabilidad para extraer conclusiones acerca de una población, a partir de la información incompleta de los datos obtenidos en una muestra:</a:t>
            </a:r>
          </a:p>
          <a:p>
            <a:pPr lvl="1" eaLnBrk="1" hangingPunct="1">
              <a:defRPr/>
            </a:pPr>
            <a:r>
              <a:rPr lang="es-EC" dirty="0" smtClean="0"/>
              <a:t>Estimación</a:t>
            </a:r>
          </a:p>
          <a:p>
            <a:pPr lvl="1" eaLnBrk="1" hangingPunct="1">
              <a:defRPr/>
            </a:pPr>
            <a:r>
              <a:rPr lang="es-EC" dirty="0" smtClean="0"/>
              <a:t>Comparativa</a:t>
            </a:r>
          </a:p>
          <a:p>
            <a:pPr lvl="1" eaLnBrk="1" hangingPunct="1">
              <a:defRPr/>
            </a:pPr>
            <a:r>
              <a:rPr lang="es-EC" dirty="0" smtClean="0"/>
              <a:t>Predictiva</a:t>
            </a:r>
            <a:endParaRPr lang="es-US" dirty="0" smtClean="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85813" y="0"/>
            <a:ext cx="8129587" cy="1143000"/>
          </a:xfrm>
        </p:spPr>
        <p:txBody>
          <a:bodyPr/>
          <a:lstStyle/>
          <a:p>
            <a:pPr eaLnBrk="1" hangingPunct="1"/>
            <a:r>
              <a:rPr lang="es-MX" smtClean="0"/>
              <a:t>Aplicaciones de la Estadística</a:t>
            </a:r>
            <a:endParaRPr lang="es-ES" smtClean="0"/>
          </a:p>
        </p:txBody>
      </p:sp>
      <p:sp>
        <p:nvSpPr>
          <p:cNvPr id="17411" name="Rectangle 3"/>
          <p:cNvSpPr>
            <a:spLocks noGrp="1" noChangeArrowheads="1"/>
          </p:cNvSpPr>
          <p:nvPr>
            <p:ph type="body" idx="1"/>
          </p:nvPr>
        </p:nvSpPr>
        <p:spPr>
          <a:xfrm>
            <a:off x="914400" y="1600200"/>
            <a:ext cx="7772400" cy="4349750"/>
          </a:xfrm>
        </p:spPr>
        <p:txBody>
          <a:bodyPr/>
          <a:lstStyle/>
          <a:p>
            <a:pPr eaLnBrk="1" hangingPunct="1">
              <a:defRPr/>
            </a:pPr>
            <a:r>
              <a:rPr lang="es-MX" dirty="0" smtClean="0"/>
              <a:t>Obtener una muestra.</a:t>
            </a:r>
          </a:p>
          <a:p>
            <a:pPr eaLnBrk="1" hangingPunct="1">
              <a:defRPr/>
            </a:pPr>
            <a:r>
              <a:rPr lang="es-MX" dirty="0" smtClean="0"/>
              <a:t>Resumir datos.</a:t>
            </a:r>
          </a:p>
          <a:p>
            <a:pPr eaLnBrk="1" hangingPunct="1">
              <a:defRPr/>
            </a:pPr>
            <a:r>
              <a:rPr lang="es-MX" dirty="0" smtClean="0"/>
              <a:t>Haciendo inferencias de una población, basado en los resultados de la muestra.</a:t>
            </a:r>
          </a:p>
          <a:p>
            <a:pPr eaLnBrk="1" hangingPunct="1">
              <a:defRPr/>
            </a:pPr>
            <a:r>
              <a:rPr lang="es-MX" dirty="0" smtClean="0"/>
              <a:t>Obteniendo un modelo más simple para un grupo de datos.</a:t>
            </a:r>
          </a:p>
        </p:txBody>
      </p:sp>
    </p:spTree>
  </p:cSld>
  <p:clrMapOvr>
    <a:masterClrMapping/>
  </p:clrMapOvr>
  <p:transition spd="med"/>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Office\Templates\Presentation Designs\Azure.pot</Template>
  <TotalTime>4453</TotalTime>
  <Words>4167</Words>
  <Application>Microsoft Office PowerPoint</Application>
  <PresentationFormat>Presentación en pantalla (4:3)</PresentationFormat>
  <Paragraphs>672</Paragraphs>
  <Slides>71</Slides>
  <Notes>71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71</vt:i4>
      </vt:variant>
    </vt:vector>
  </HeadingPairs>
  <TitlesOfParts>
    <vt:vector size="73" baseType="lpstr">
      <vt:lpstr>Azure</vt:lpstr>
      <vt:lpstr>Ecuación</vt:lpstr>
      <vt:lpstr>Curso Práctico de Bioestadística Con Herramientas De Excel</vt:lpstr>
      <vt:lpstr>Fabrizio Marcillo Morla</vt:lpstr>
      <vt:lpstr>Capitulo 1</vt:lpstr>
      <vt:lpstr>Que es Estadistica?</vt:lpstr>
      <vt:lpstr>Otros Conceptos</vt:lpstr>
      <vt:lpstr>Historia</vt:lpstr>
      <vt:lpstr>Porque BIOestadistica?</vt:lpstr>
      <vt:lpstr>Tipos de Estadistica</vt:lpstr>
      <vt:lpstr>Aplicaciones de la Estadística</vt:lpstr>
      <vt:lpstr>Variables</vt:lpstr>
      <vt:lpstr>Tipos de Variables (1)</vt:lpstr>
      <vt:lpstr>Tipos de Variables Cuantitativas</vt:lpstr>
      <vt:lpstr>Tipos de Variables (2)</vt:lpstr>
      <vt:lpstr>Ejemplos de Variables</vt:lpstr>
      <vt:lpstr>Valores, Datos, etc.</vt:lpstr>
      <vt:lpstr>Población</vt:lpstr>
      <vt:lpstr>Ejemplos de poblaciones</vt:lpstr>
      <vt:lpstr>Población y Muestra</vt:lpstr>
      <vt:lpstr>Muestra</vt:lpstr>
      <vt:lpstr>Muestra</vt:lpstr>
      <vt:lpstr>Objetivos de Muestreo</vt:lpstr>
      <vt:lpstr>Distribucion de Frecuencias (introduccion)</vt:lpstr>
      <vt:lpstr>Datos longitud cefálica O. niloticus</vt:lpstr>
      <vt:lpstr>Tabla de Frecuencias</vt:lpstr>
      <vt:lpstr>Histograma</vt:lpstr>
      <vt:lpstr>Poligono de frecuencias</vt:lpstr>
      <vt:lpstr>Ejercicio en Grupo</vt:lpstr>
      <vt:lpstr>Teoria de Probabilidades</vt:lpstr>
      <vt:lpstr>Probabilidad</vt:lpstr>
      <vt:lpstr>Probabilidad</vt:lpstr>
      <vt:lpstr>Espacio Muestreal</vt:lpstr>
      <vt:lpstr>Probabilidad Clasica</vt:lpstr>
      <vt:lpstr>Probabilidad Frecuentista</vt:lpstr>
      <vt:lpstr>Probabilidad</vt:lpstr>
      <vt:lpstr>Ejercicio Individual</vt:lpstr>
      <vt:lpstr>Teoremas Basicos (1)</vt:lpstr>
      <vt:lpstr>Teoremas Basicos (2)</vt:lpstr>
      <vt:lpstr>Teoremas Basicos (3)</vt:lpstr>
      <vt:lpstr>Teoremas Basicos (4)</vt:lpstr>
      <vt:lpstr>Teoremas Basicos</vt:lpstr>
      <vt:lpstr>Valor Esperado</vt:lpstr>
      <vt:lpstr>Valor Esperado</vt:lpstr>
      <vt:lpstr>Ejercicio</vt:lpstr>
      <vt:lpstr>Haga Negocio Conmigo</vt:lpstr>
      <vt:lpstr>Parámetros</vt:lpstr>
      <vt:lpstr>Estadísticos</vt:lpstr>
      <vt:lpstr>Diapositiva 47</vt:lpstr>
      <vt:lpstr>Estadísticos vs. Parámetros</vt:lpstr>
      <vt:lpstr>Ej: Promedio `x</vt:lpstr>
      <vt:lpstr>Estimadores Insesgados Eficientes</vt:lpstr>
      <vt:lpstr>Error de Estimación</vt:lpstr>
      <vt:lpstr>Estadísticos de Centralización</vt:lpstr>
      <vt:lpstr>Estadísticos de Centralización</vt:lpstr>
      <vt:lpstr>Estadísticos de Centralización</vt:lpstr>
      <vt:lpstr>Estadísticos de Centralización</vt:lpstr>
      <vt:lpstr>Estadísticos de Dispersión</vt:lpstr>
      <vt:lpstr>Estadísticos de Dispersión</vt:lpstr>
      <vt:lpstr>Varianza</vt:lpstr>
      <vt:lpstr>Propiedades de la Varianza (1)</vt:lpstr>
      <vt:lpstr>Propiedades de la Varianza (2)</vt:lpstr>
      <vt:lpstr>Estadísticos de Dispersión</vt:lpstr>
      <vt:lpstr>Diapositiva 62</vt:lpstr>
      <vt:lpstr>Estadísticos de Dispersión</vt:lpstr>
      <vt:lpstr>Introduccion al Excel Como Herramienta Estadistica</vt:lpstr>
      <vt:lpstr>Interfaz de Usuario?</vt:lpstr>
      <vt:lpstr>Tipos de Datos/Objetos?</vt:lpstr>
      <vt:lpstr>Operaciones Básicas?</vt:lpstr>
      <vt:lpstr>Funciones Estadisticas</vt:lpstr>
      <vt:lpstr>Herramientas de Analisis de Datos</vt:lpstr>
      <vt:lpstr>Herramientas No Estadisticas Utiles Para la Estadistica</vt:lpstr>
      <vt:lpstr>Ejercicio Practico</vt:lpstr>
    </vt:vector>
  </TitlesOfParts>
  <Company>Barcillo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Barcillo Barzinister</dc:creator>
  <cp:lastModifiedBy>Administrador</cp:lastModifiedBy>
  <cp:revision>721</cp:revision>
  <cp:lastPrinted>1601-01-01T00:00:00Z</cp:lastPrinted>
  <dcterms:created xsi:type="dcterms:W3CDTF">2002-07-19T11:47:45Z</dcterms:created>
  <dcterms:modified xsi:type="dcterms:W3CDTF">2010-01-18T17:42:32Z</dcterms:modified>
</cp:coreProperties>
</file>