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1"/>
  </p:notesMasterIdLst>
  <p:handoutMasterIdLst>
    <p:handoutMasterId r:id="rId72"/>
  </p:handoutMasterIdLst>
  <p:sldIdLst>
    <p:sldId id="406" r:id="rId2"/>
    <p:sldId id="407" r:id="rId3"/>
    <p:sldId id="320" r:id="rId4"/>
    <p:sldId id="325" r:id="rId5"/>
    <p:sldId id="321" r:id="rId6"/>
    <p:sldId id="344" r:id="rId7"/>
    <p:sldId id="346" r:id="rId8"/>
    <p:sldId id="347" r:id="rId9"/>
    <p:sldId id="358" r:id="rId10"/>
    <p:sldId id="359" r:id="rId11"/>
    <p:sldId id="360" r:id="rId12"/>
    <p:sldId id="361" r:id="rId13"/>
    <p:sldId id="362" r:id="rId14"/>
    <p:sldId id="363" r:id="rId15"/>
    <p:sldId id="368" r:id="rId16"/>
    <p:sldId id="326" r:id="rId17"/>
    <p:sldId id="327" r:id="rId18"/>
    <p:sldId id="328" r:id="rId19"/>
    <p:sldId id="329" r:id="rId20"/>
    <p:sldId id="330" r:id="rId21"/>
    <p:sldId id="331" r:id="rId22"/>
    <p:sldId id="337" r:id="rId23"/>
    <p:sldId id="332" r:id="rId24"/>
    <p:sldId id="333" r:id="rId25"/>
    <p:sldId id="364" r:id="rId26"/>
    <p:sldId id="334" r:id="rId27"/>
    <p:sldId id="365" r:id="rId28"/>
    <p:sldId id="366" r:id="rId29"/>
    <p:sldId id="335" r:id="rId30"/>
    <p:sldId id="367" r:id="rId31"/>
    <p:sldId id="338" r:id="rId32"/>
    <p:sldId id="336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78" r:id="rId42"/>
    <p:sldId id="377" r:id="rId43"/>
    <p:sldId id="381" r:id="rId44"/>
    <p:sldId id="379" r:id="rId45"/>
    <p:sldId id="380" r:id="rId46"/>
    <p:sldId id="384" r:id="rId47"/>
    <p:sldId id="382" r:id="rId48"/>
    <p:sldId id="383" r:id="rId49"/>
    <p:sldId id="385" r:id="rId50"/>
    <p:sldId id="386" r:id="rId51"/>
    <p:sldId id="387" r:id="rId52"/>
    <p:sldId id="388" r:id="rId53"/>
    <p:sldId id="389" r:id="rId54"/>
    <p:sldId id="390" r:id="rId55"/>
    <p:sldId id="397" r:id="rId56"/>
    <p:sldId id="398" r:id="rId57"/>
    <p:sldId id="391" r:id="rId58"/>
    <p:sldId id="392" r:id="rId59"/>
    <p:sldId id="393" r:id="rId60"/>
    <p:sldId id="394" r:id="rId61"/>
    <p:sldId id="399" r:id="rId62"/>
    <p:sldId id="395" r:id="rId63"/>
    <p:sldId id="400" r:id="rId64"/>
    <p:sldId id="401" r:id="rId65"/>
    <p:sldId id="396" r:id="rId66"/>
    <p:sldId id="402" r:id="rId67"/>
    <p:sldId id="403" r:id="rId68"/>
    <p:sldId id="404" r:id="rId69"/>
    <p:sldId id="405" r:id="rId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94" autoAdjust="0"/>
    <p:restoredTop sz="96822" autoAdjust="0"/>
  </p:normalViewPr>
  <p:slideViewPr>
    <p:cSldViewPr>
      <p:cViewPr varScale="1">
        <p:scale>
          <a:sx n="96" d="100"/>
          <a:sy n="96" d="100"/>
        </p:scale>
        <p:origin x="-2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35165D-0583-4A96-9695-FFF1E58FDA2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Click to edit Master text styles</a:t>
            </a:r>
          </a:p>
          <a:p>
            <a:pPr lvl="1"/>
            <a:r>
              <a:rPr lang="es-ES_tradnl" noProof="0" smtClean="0"/>
              <a:t>Second level</a:t>
            </a:r>
          </a:p>
          <a:p>
            <a:pPr lvl="2"/>
            <a:r>
              <a:rPr lang="es-ES_tradnl" noProof="0" smtClean="0"/>
              <a:t>Third level</a:t>
            </a:r>
          </a:p>
          <a:p>
            <a:pPr lvl="3"/>
            <a:r>
              <a:rPr lang="es-ES_tradnl" noProof="0" smtClean="0"/>
              <a:t>Fourth level</a:t>
            </a:r>
          </a:p>
          <a:p>
            <a:pPr lvl="4"/>
            <a:r>
              <a:rPr lang="es-ES_tradnl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EB38AB-EEDA-4DAC-A7DB-559697F02C5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8BBE3-A2D1-42DE-8B69-5C1446B20554}" type="slidenum">
              <a:rPr lang="es-ES_tradnl" smtClean="0"/>
              <a:pPr/>
              <a:t>1</a:t>
            </a:fld>
            <a:endParaRPr lang="es-ES_tradnl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_trad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920C7-3B0A-474B-98C7-766453992564}" type="slidenum">
              <a:rPr lang="es-US" smtClean="0"/>
              <a:pPr/>
              <a:t>13</a:t>
            </a:fld>
            <a:endParaRPr lang="es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920C7-3B0A-474B-98C7-766453992564}" type="slidenum">
              <a:rPr lang="es-US" smtClean="0"/>
              <a:pPr/>
              <a:t>14</a:t>
            </a:fld>
            <a:endParaRPr lang="es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7A7D77-7050-4A42-A349-BE35B6B2D902}" type="slidenum">
              <a:rPr lang="es-PR"/>
              <a:pPr/>
              <a:t>15</a:t>
            </a:fld>
            <a:endParaRPr lang="es-P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S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C9320-40EA-4D97-92A4-7CDAC6B257AC}" type="slidenum">
              <a:rPr lang="es-ES_tradnl" smtClean="0"/>
              <a:pPr/>
              <a:t>2</a:t>
            </a:fld>
            <a:endParaRPr lang="es-ES_tradnl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27</a:t>
            </a:fld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28</a:t>
            </a:fld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30</a:t>
            </a:fld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31</a:t>
            </a:fld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32</a:t>
            </a:fld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33</a:t>
            </a:fld>
            <a:endParaRPr lang="es-ES_trad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36</a:t>
            </a:fld>
            <a:endParaRPr lang="es-ES_tradnl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37</a:t>
            </a:fld>
            <a:endParaRPr lang="es-ES_tradnl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38</a:t>
            </a:fld>
            <a:endParaRPr lang="es-ES_tradnl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39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40</a:t>
            </a:fld>
            <a:endParaRPr lang="es-ES_tradnl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41</a:t>
            </a:fld>
            <a:endParaRPr lang="es-ES_tradnl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42</a:t>
            </a:fld>
            <a:endParaRPr lang="es-ES_tradnl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43</a:t>
            </a:fld>
            <a:endParaRPr lang="es-ES_tradnl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44</a:t>
            </a:fld>
            <a:endParaRPr lang="es-ES_tradnl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45</a:t>
            </a:fld>
            <a:endParaRPr lang="es-ES_tradn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46</a:t>
            </a:fld>
            <a:endParaRPr lang="es-ES_tradn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47</a:t>
            </a:fld>
            <a:endParaRPr lang="es-ES_tradnl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48</a:t>
            </a:fld>
            <a:endParaRPr lang="es-ES_tradnl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49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B4082-6571-44E4-A595-D5969B611301}" type="slidenum">
              <a:rPr lang="es-ES"/>
              <a:pPr/>
              <a:t>5</a:t>
            </a:fld>
            <a:endParaRPr lang="es-E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Esta gráfica describe la distribución de la probabilidad del número de hombres en un grupo de 10. Es la distribución </a:t>
            </a:r>
            <a:r>
              <a:rPr lang="es-MX" dirty="0" err="1"/>
              <a:t>binominal</a:t>
            </a:r>
            <a:r>
              <a:rPr lang="es-MX" dirty="0"/>
              <a:t> que describe la característica de una variable, que sólo puede tomar dos valores.</a:t>
            </a:r>
          </a:p>
          <a:p>
            <a:r>
              <a:rPr lang="es-MX" dirty="0"/>
              <a:t>La altura de cada barra es menor a 1 y la suma de todas las barras es = 1.</a:t>
            </a:r>
          </a:p>
          <a:p>
            <a:r>
              <a:rPr lang="es-MX" dirty="0"/>
              <a:t>Cuando la más alta probabilidad está cercana a la mitad del rango, la distribución es simétrica. Cuando la más alta probabilidad está cerca de los límites del rango, la distribución está sesgada. Esta sesgada a la derecha si la más alta probabilidad está cercana al 0 y está sesgada a la izquierda si la más alta probabilidad  está cercana al 10 (en este ejemplo). </a:t>
            </a:r>
            <a:endParaRPr lang="es-E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50</a:t>
            </a:fld>
            <a:endParaRPr lang="es-ES_tradnl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51</a:t>
            </a:fld>
            <a:endParaRPr lang="es-ES_tradnl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52</a:t>
            </a:fld>
            <a:endParaRPr lang="es-ES_tradnl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53</a:t>
            </a:fld>
            <a:endParaRPr lang="es-ES_tradnl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54</a:t>
            </a:fld>
            <a:endParaRPr lang="es-ES_tradnl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55</a:t>
            </a:fld>
            <a:endParaRPr lang="es-ES_tradnl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56</a:t>
            </a:fld>
            <a:endParaRPr lang="es-ES_tradnl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57</a:t>
            </a:fld>
            <a:endParaRPr lang="es-ES_tradnl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58</a:t>
            </a:fld>
            <a:endParaRPr lang="es-ES_tradn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59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CCB67-1616-4C2E-804D-9B59FDB072CB}" type="slidenum">
              <a:rPr lang="es-PR"/>
              <a:pPr/>
              <a:t>6</a:t>
            </a:fld>
            <a:endParaRPr lang="es-PR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60</a:t>
            </a:fld>
            <a:endParaRPr lang="es-ES_tradn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61</a:t>
            </a:fld>
            <a:endParaRPr lang="es-ES_tradn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62</a:t>
            </a:fld>
            <a:endParaRPr lang="es-ES_tradn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63</a:t>
            </a:fld>
            <a:endParaRPr lang="es-ES_tradn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64</a:t>
            </a:fld>
            <a:endParaRPr lang="es-ES_tradnl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65</a:t>
            </a:fld>
            <a:endParaRPr lang="es-ES_tradnl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66</a:t>
            </a:fld>
            <a:endParaRPr lang="es-ES_tradnl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67</a:t>
            </a:fld>
            <a:endParaRPr lang="es-ES_tradnl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68</a:t>
            </a:fld>
            <a:endParaRPr lang="es-ES_tradnl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69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FB02B-5737-4A7A-8872-9F4DE4951D10}" type="slidenum">
              <a:rPr lang="es-PR"/>
              <a:pPr/>
              <a:t>7</a:t>
            </a:fld>
            <a:endParaRPr lang="es-P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9BA5-1C95-4D90-A17C-0C2FE46F507A}" type="slidenum">
              <a:rPr lang="es-PR"/>
              <a:pPr/>
              <a:t>8</a:t>
            </a:fld>
            <a:endParaRPr lang="es-P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EB38AB-EEDA-4DAC-A7DB-559697F02C55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DB0A1BF-FF5E-4DD6-A749-8EA15B4970A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BBE0-7304-46B8-973D-06B677764E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1291-FDB7-4A13-854E-FD0DC2BD3D6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endParaRPr lang="es-US" noProof="0" smtClean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5D3D-A9F9-4D79-BB4F-77015DAE2A9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s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27AF8-87A4-48DA-9001-F65B68D8326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32388" y="19462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32388" y="4079875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5BA19-4A79-4527-86DC-001A527C30D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B9836-9A97-4569-9AE0-DE136B8770A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-24"/>
            <a:ext cx="8129614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214422"/>
            <a:ext cx="8299478" cy="5357850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B3090-BBF6-45F5-8106-AF011BBD547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48C1E-3381-431D-BBFD-3AF88F2DA4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BEDE1-E637-457C-9A21-C9D704607CB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4DC64-918E-4838-B897-E179DE57A48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26760-A09F-428A-89FA-ADB6249FD25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DD02-8D48-4600-972A-BBE56B5E259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80C2F-918C-4CB3-816E-D96B1AC627C8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US"/>
            </a:p>
          </p:txBody>
        </p:sp>
        <p:grpSp>
          <p:nvGrpSpPr>
            <p:cNvPr id="103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s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714375" y="71438"/>
            <a:ext cx="8201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2938" y="1428750"/>
            <a:ext cx="82994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</a:t>
            </a:r>
            <a:r>
              <a:rPr lang="es-ES_tradnl" dirty="0" err="1" smtClean="0"/>
              <a:t>Master</a:t>
            </a:r>
            <a:r>
              <a:rPr lang="es-ES_tradnl" dirty="0" smtClean="0"/>
              <a:t>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60000"/>
        <a:buFont typeface="Wingdings" pitchFamily="2" charset="2"/>
        <a:buChar char="u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barcillo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aulafacil.com/CursoEstadistica/Nueva%20carpeta/Lecc-28-2.gi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aulafacil.com/CursoEstadistica/Nueva%20carpeta/Lecc-28-3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hyperlink" Target="http://en.wikipedia.org/wiki/File:Normal_Distribution_PDF.svg" TargetMode="External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ormal_Distribution_PDF.sv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ace.espol.edu.ec/browse?type=author&amp;value=Marcillo%20Morla,%20Fabrici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Normal_Distribution_CDF.sv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f/Student_densite_best.JP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aulafacil.com/CursoEstadistica/Nueva%20carpeta/Lecc-28-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28604"/>
            <a:ext cx="7772400" cy="1676400"/>
          </a:xfrm>
        </p:spPr>
        <p:txBody>
          <a:bodyPr/>
          <a:lstStyle/>
          <a:p>
            <a:pPr eaLnBrk="1" hangingPunct="1"/>
            <a:r>
              <a:rPr lang="es-ES_tradnl" dirty="0" smtClean="0"/>
              <a:t>Curso Práctico de Bioestadística Con Herramientas De Excel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64008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s-ES_tradnl" dirty="0" smtClean="0"/>
              <a:t>Fabrizio Marcillo </a:t>
            </a:r>
            <a:r>
              <a:rPr lang="es-ES_tradnl" dirty="0" err="1" smtClean="0"/>
              <a:t>Morla</a:t>
            </a:r>
            <a:r>
              <a:rPr lang="es-ES_tradnl" dirty="0" smtClean="0"/>
              <a:t> </a:t>
            </a:r>
            <a:r>
              <a:rPr lang="es-ES_tradnl" dirty="0" err="1" smtClean="0"/>
              <a:t>MBA</a:t>
            </a:r>
            <a:endParaRPr lang="es-ES_tradnl" dirty="0" smtClean="0"/>
          </a:p>
        </p:txBody>
      </p:sp>
      <p:pic>
        <p:nvPicPr>
          <p:cNvPr id="3076" name="Picture 9" descr="Logofimc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286000"/>
            <a:ext cx="16764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4932363" y="4960938"/>
            <a:ext cx="2711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barcillo@gmail.com</a:t>
            </a:r>
            <a:endParaRPr lang="en-US"/>
          </a:p>
          <a:p>
            <a:r>
              <a:rPr lang="en-US"/>
              <a:t>(593-9) 4194239</a:t>
            </a:r>
          </a:p>
          <a:p>
            <a:endParaRPr lang="es-ES"/>
          </a:p>
        </p:txBody>
      </p:sp>
      <p:pic>
        <p:nvPicPr>
          <p:cNvPr id="3078" name="6 Imagen" descr="espol1-300x29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71688"/>
            <a:ext cx="17922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1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928670"/>
            <a:ext cx="8299478" cy="5357850"/>
          </a:xfrm>
        </p:spPr>
        <p:txBody>
          <a:bodyPr/>
          <a:lstStyle/>
          <a:p>
            <a:r>
              <a:rPr lang="es-EC" sz="2800" dirty="0" smtClean="0"/>
              <a:t>¿Probabilidad de obtener 6 caras al lanzar una moneda 10 veces?</a:t>
            </a:r>
          </a:p>
          <a:p>
            <a:r>
              <a:rPr lang="es-EC" sz="2800" dirty="0" smtClean="0"/>
              <a:t>El número de aciertos k es 6. Esto es x=6</a:t>
            </a:r>
          </a:p>
          <a:p>
            <a:r>
              <a:rPr lang="es-EC" sz="2800" dirty="0" smtClean="0"/>
              <a:t>El número de experimentos n son 10</a:t>
            </a:r>
          </a:p>
          <a:p>
            <a:r>
              <a:rPr lang="es-EC" sz="2800" dirty="0" smtClean="0"/>
              <a:t>La probabilidad de éxito p = 0.50</a:t>
            </a:r>
          </a:p>
          <a:p>
            <a:r>
              <a:rPr lang="es-EC" sz="2800" dirty="0" smtClean="0"/>
              <a:t>La fórmula quedaría:</a:t>
            </a:r>
          </a:p>
          <a:p>
            <a:endParaRPr lang="es-EC" sz="2800" dirty="0" smtClean="0"/>
          </a:p>
          <a:p>
            <a:endParaRPr lang="es-EC" sz="2800" dirty="0" smtClean="0"/>
          </a:p>
          <a:p>
            <a:r>
              <a:rPr lang="es-EC" sz="2800" dirty="0" smtClean="0"/>
              <a:t>P (k = 6) = 0.205</a:t>
            </a:r>
          </a:p>
          <a:p>
            <a:r>
              <a:rPr lang="es-EC" sz="2800" dirty="0" smtClean="0"/>
              <a:t>Es decir, que la probabilidad de obtener 6 caras al lanzar 10 veces una moneda es de 20.5% .</a:t>
            </a:r>
          </a:p>
          <a:p>
            <a:endParaRPr lang="es-US" sz="2800" dirty="0"/>
          </a:p>
        </p:txBody>
      </p:sp>
      <p:pic>
        <p:nvPicPr>
          <p:cNvPr id="4" name="Picture 7" descr="http://www.aulafacil.com/CursoEstadistica/Nueva%20carpeta/Lecc-28-2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643042" y="4275148"/>
            <a:ext cx="4800600" cy="7254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Ejemplo</a:t>
            </a:r>
            <a:r>
              <a:rPr lang="en-US" dirty="0" smtClean="0"/>
              <a:t> 2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000108"/>
            <a:ext cx="8299478" cy="5357850"/>
          </a:xfrm>
        </p:spPr>
        <p:txBody>
          <a:bodyPr/>
          <a:lstStyle/>
          <a:p>
            <a:r>
              <a:rPr lang="es-EC" sz="2800" dirty="0" smtClean="0"/>
              <a:t>¿Probabilidad de obtener cuatro veces el número 3 al lanzar un dado ocho veces?</a:t>
            </a:r>
          </a:p>
          <a:p>
            <a:r>
              <a:rPr lang="es-EC" sz="2800" dirty="0" smtClean="0"/>
              <a:t>El número de aciertos k es 4.  Esto es x=4</a:t>
            </a:r>
          </a:p>
          <a:p>
            <a:r>
              <a:rPr lang="es-EC" sz="2800" dirty="0" smtClean="0"/>
              <a:t>El número de experimentos n son 8</a:t>
            </a:r>
          </a:p>
          <a:p>
            <a:r>
              <a:rPr lang="es-EC" sz="2800" dirty="0" smtClean="0"/>
              <a:t>Probabilidad de éxito p = 1/6 ( 0.1666)</a:t>
            </a:r>
          </a:p>
          <a:p>
            <a:r>
              <a:rPr lang="es-EC" sz="2800" dirty="0" smtClean="0"/>
              <a:t>La fórmula queda:</a:t>
            </a:r>
          </a:p>
          <a:p>
            <a:endParaRPr lang="es-EC" sz="2800" dirty="0" smtClean="0"/>
          </a:p>
          <a:p>
            <a:endParaRPr lang="es-EC" sz="2800" dirty="0" smtClean="0"/>
          </a:p>
          <a:p>
            <a:r>
              <a:rPr lang="es-EC" sz="2800" dirty="0" smtClean="0"/>
              <a:t>P (k = 4) = 0.026</a:t>
            </a:r>
          </a:p>
          <a:p>
            <a:r>
              <a:rPr lang="es-EC" sz="2800" dirty="0" smtClean="0"/>
              <a:t>Es decir, probabilidad de obtener cuatro veces el números 3 al tirar un dado 8 veces es de  2.6%.</a:t>
            </a:r>
          </a:p>
          <a:p>
            <a:endParaRPr lang="es-US" sz="2800" dirty="0"/>
          </a:p>
        </p:txBody>
      </p:sp>
      <p:pic>
        <p:nvPicPr>
          <p:cNvPr id="4" name="Picture 8" descr="http://www.aulafacil.com/CursoEstadistica/Nueva%20carpeta/Lecc-28-3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85984" y="4000504"/>
            <a:ext cx="4419600" cy="6873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Tabla</a:t>
            </a:r>
            <a:r>
              <a:rPr lang="en-US" dirty="0" smtClean="0"/>
              <a:t> o Excel?</a:t>
            </a:r>
            <a:endParaRPr lang="es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3" y="947193"/>
            <a:ext cx="7286676" cy="591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642926"/>
            <a:ext cx="8201025" cy="1143000"/>
          </a:xfrm>
        </p:spPr>
        <p:txBody>
          <a:bodyPr/>
          <a:lstStyle/>
          <a:p>
            <a:r>
              <a:rPr lang="en-US" sz="4000" dirty="0" smtClean="0"/>
              <a:t>Media, </a:t>
            </a:r>
            <a:r>
              <a:rPr lang="en-US" sz="4000" dirty="0" err="1" smtClean="0"/>
              <a:t>Varianza</a:t>
            </a:r>
            <a:r>
              <a:rPr lang="en-US" sz="4000" dirty="0" smtClean="0"/>
              <a:t>, y </a:t>
            </a:r>
            <a:r>
              <a:rPr lang="en-US" sz="4000" dirty="0" err="1" smtClean="0"/>
              <a:t>Desviación</a:t>
            </a:r>
            <a:r>
              <a:rPr lang="en-US" sz="4000" dirty="0" smtClean="0"/>
              <a:t> </a:t>
            </a:r>
            <a:r>
              <a:rPr lang="en-US" sz="4000" dirty="0" err="1" smtClean="0"/>
              <a:t>Estandar</a:t>
            </a:r>
            <a:r>
              <a:rPr lang="en-US" sz="4000" dirty="0" smtClean="0"/>
              <a:t> en </a:t>
            </a:r>
            <a:r>
              <a:rPr lang="en-US" sz="4000" dirty="0" err="1" smtClean="0"/>
              <a:t>Distribución</a:t>
            </a:r>
            <a:r>
              <a:rPr lang="en-US" sz="4000" dirty="0" smtClean="0"/>
              <a:t> Binomial</a:t>
            </a:r>
            <a:endParaRPr lang="en-US" sz="4000" dirty="0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2430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US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928794" y="2285992"/>
          <a:ext cx="5286412" cy="4197884"/>
        </p:xfrm>
        <a:graphic>
          <a:graphicData uri="http://schemas.openxmlformats.org/presentationml/2006/ole">
            <p:oleObj spid="_x0000_s51202" r:id="rId4" imgW="850900" imgH="6858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Ejemplo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7298"/>
            <a:ext cx="7772400" cy="1676400"/>
          </a:xfrm>
        </p:spPr>
        <p:txBody>
          <a:bodyPr/>
          <a:lstStyle/>
          <a:p>
            <a:r>
              <a:rPr lang="es-EC" smtClean="0">
                <a:cs typeface="Times New Roman" pitchFamily="18" charset="0"/>
              </a:rPr>
              <a:t>Al adivinar al azar un examen de 100 preguntas multiples, cada una con 4 posibles respuestas:</a:t>
            </a:r>
            <a:endParaRPr lang="es-EC">
              <a:cs typeface="Times New Roman" pitchFamily="18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414713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US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1928794" y="3000371"/>
          <a:ext cx="5643602" cy="3529279"/>
        </p:xfrm>
        <a:graphic>
          <a:graphicData uri="http://schemas.openxmlformats.org/presentationml/2006/ole">
            <p:oleObj spid="_x0000_s52226" r:id="rId4" imgW="1524000" imgH="965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En resumen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2984"/>
            <a:ext cx="8001000" cy="4038600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rgbClr val="A94F60"/>
              </a:buClr>
            </a:pPr>
            <a:r>
              <a:rPr lang="es-EC" dirty="0" smtClean="0"/>
              <a:t>La distribución </a:t>
            </a:r>
            <a:r>
              <a:rPr lang="es-EC" dirty="0" err="1" smtClean="0"/>
              <a:t>binomial</a:t>
            </a:r>
            <a:r>
              <a:rPr lang="es-EC" dirty="0" smtClean="0"/>
              <a:t> se forma de una serie de experimentos de </a:t>
            </a:r>
            <a:r>
              <a:rPr lang="es-EC" dirty="0" err="1" smtClean="0"/>
              <a:t>Bernoulli</a:t>
            </a:r>
            <a:r>
              <a:rPr lang="es-EC" dirty="0" smtClean="0"/>
              <a:t>  </a:t>
            </a:r>
          </a:p>
          <a:p>
            <a:pPr lvl="1">
              <a:lnSpc>
                <a:spcPct val="90000"/>
              </a:lnSpc>
              <a:buClr>
                <a:srgbClr val="A94F60"/>
              </a:buClr>
            </a:pPr>
            <a:r>
              <a:rPr lang="es-EC" dirty="0" smtClean="0"/>
              <a:t>La media (μ) en la distribución </a:t>
            </a:r>
            <a:r>
              <a:rPr lang="es-EC" dirty="0" err="1" smtClean="0"/>
              <a:t>binomial</a:t>
            </a:r>
            <a:r>
              <a:rPr lang="es-EC" dirty="0" smtClean="0"/>
              <a:t> se obtiene con el producto de n x p</a:t>
            </a:r>
          </a:p>
          <a:p>
            <a:pPr lvl="1">
              <a:lnSpc>
                <a:spcPct val="90000"/>
              </a:lnSpc>
              <a:buClr>
                <a:srgbClr val="A94F60"/>
              </a:buClr>
            </a:pPr>
            <a:r>
              <a:rPr lang="es-EC" dirty="0" smtClean="0"/>
              <a:t>La varianza (σ</a:t>
            </a:r>
            <a:r>
              <a:rPr lang="es-EC" baseline="30000" dirty="0" smtClean="0"/>
              <a:t>2</a:t>
            </a:r>
            <a:r>
              <a:rPr lang="es-EC" dirty="0" smtClean="0"/>
              <a:t> ) en la distribución </a:t>
            </a:r>
            <a:r>
              <a:rPr lang="es-EC" dirty="0" err="1" smtClean="0"/>
              <a:t>binomial</a:t>
            </a:r>
            <a:r>
              <a:rPr lang="es-EC" dirty="0" smtClean="0"/>
              <a:t> se obtiene del producto de n x p x q. </a:t>
            </a:r>
          </a:p>
          <a:p>
            <a:pPr lvl="1">
              <a:lnSpc>
                <a:spcPct val="90000"/>
              </a:lnSpc>
              <a:buClr>
                <a:srgbClr val="A94F60"/>
              </a:buClr>
            </a:pPr>
            <a:r>
              <a:rPr lang="es-EC" dirty="0" smtClean="0"/>
              <a:t>El valor de q es el complemento de p y se obtiene con 1 – p.</a:t>
            </a:r>
            <a:endParaRPr lang="es-EC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Normal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071546"/>
            <a:ext cx="8299478" cy="5357850"/>
          </a:xfrm>
        </p:spPr>
        <p:txBody>
          <a:bodyPr/>
          <a:lstStyle/>
          <a:p>
            <a:r>
              <a:rPr lang="es-ES" sz="2800" dirty="0" smtClean="0"/>
              <a:t>Descubierta en 1733 por el francés </a:t>
            </a:r>
            <a:r>
              <a:rPr lang="es-ES" sz="2800" dirty="0" err="1" smtClean="0"/>
              <a:t>Moiure</a:t>
            </a:r>
            <a:r>
              <a:rPr lang="es-ES" sz="2800" dirty="0" smtClean="0"/>
              <a:t>, descrita también por </a:t>
            </a:r>
            <a:r>
              <a:rPr lang="es-ES" sz="2800" dirty="0" err="1" smtClean="0"/>
              <a:t>Laplace</a:t>
            </a:r>
            <a:r>
              <a:rPr lang="es-ES" sz="2800" dirty="0" smtClean="0"/>
              <a:t> y Gauss (sinónimo de la forma gráfica de esta distribución).</a:t>
            </a:r>
          </a:p>
          <a:p>
            <a:r>
              <a:rPr lang="es-ES" sz="2800" dirty="0" smtClean="0"/>
              <a:t>Importancia práctica de esta distribución teórica:</a:t>
            </a:r>
          </a:p>
          <a:p>
            <a:pPr lvl="1"/>
            <a:r>
              <a:rPr lang="es-ES" sz="2400" dirty="0" smtClean="0"/>
              <a:t>Muchos fenómenos distribuidos suficientemente Normal que distribución es la base de gran parte de la teoría estadística usada por los biólogos.</a:t>
            </a:r>
          </a:p>
          <a:p>
            <a:pPr lvl="1"/>
            <a:r>
              <a:rPr lang="es-ES" sz="2400" dirty="0" smtClean="0"/>
              <a:t>Distribución de promedios.</a:t>
            </a:r>
          </a:p>
          <a:p>
            <a:pPr lvl="1"/>
            <a:r>
              <a:rPr lang="es-ES" sz="2400" dirty="0" smtClean="0"/>
              <a:t>Distribución de errores.</a:t>
            </a:r>
            <a:endParaRPr lang="es-ES" sz="2400" dirty="0"/>
          </a:p>
        </p:txBody>
      </p:sp>
      <p:pic>
        <p:nvPicPr>
          <p:cNvPr id="2050" name="Picture 2" descr="distribucion normal La distribución capitalis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500565"/>
            <a:ext cx="3929058" cy="235743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D. Normal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928670"/>
            <a:ext cx="8299478" cy="5357850"/>
          </a:xfrm>
        </p:spPr>
        <p:txBody>
          <a:bodyPr/>
          <a:lstStyle/>
          <a:p>
            <a:r>
              <a:rPr lang="es-ES" sz="2000" dirty="0" smtClean="0"/>
              <a:t>Área bajo la curva entre 2 puntos representa probabilidad que ocurra un hecho entre esos dos puntos</a:t>
            </a:r>
          </a:p>
          <a:p>
            <a:r>
              <a:rPr lang="es-ES" sz="2000" dirty="0" smtClean="0"/>
              <a:t>Su dominio va de menos infinito a más infinito;</a:t>
            </a:r>
          </a:p>
          <a:p>
            <a:r>
              <a:rPr lang="es-ES" sz="2000" dirty="0" smtClean="0"/>
              <a:t>Es simétrica con respecto a su media;</a:t>
            </a:r>
          </a:p>
          <a:p>
            <a:r>
              <a:rPr lang="es-ES" sz="2000" dirty="0" smtClean="0"/>
              <a:t>Tiene dos colas y es asintótica al eje x por ambos lados;</a:t>
            </a:r>
          </a:p>
          <a:p>
            <a:r>
              <a:rPr lang="es-ES" sz="2000" dirty="0" smtClean="0"/>
              <a:t>El valor del área debajo de toda la curva es igual a 1;</a:t>
            </a:r>
          </a:p>
          <a:p>
            <a:r>
              <a:rPr lang="es-ES" sz="2000" dirty="0" smtClean="0"/>
              <a:t>El centro de la curva está representado por la media poblacional (</a:t>
            </a:r>
            <a:r>
              <a:rPr lang="es-ES" sz="2000" dirty="0" smtClean="0">
                <a:latin typeface="Symbol" pitchFamily="18" charset="2"/>
              </a:rPr>
              <a:t></a:t>
            </a:r>
            <a:r>
              <a:rPr lang="es-ES" sz="2000" dirty="0" smtClean="0"/>
              <a:t>).</a:t>
            </a:r>
          </a:p>
          <a:p>
            <a:r>
              <a:rPr lang="es-ES" sz="2000" dirty="0" smtClean="0"/>
              <a:t>Para cualquier curva normal, el área de -</a:t>
            </a:r>
            <a:r>
              <a:rPr lang="es-ES" sz="2000" dirty="0" smtClean="0">
                <a:latin typeface="Symbol" pitchFamily="18" charset="2"/>
              </a:rPr>
              <a:t></a:t>
            </a:r>
            <a:r>
              <a:rPr lang="es-ES" sz="2000" dirty="0" smtClean="0"/>
              <a:t> a +</a:t>
            </a:r>
            <a:r>
              <a:rPr lang="es-ES" sz="2000" dirty="0" smtClean="0">
                <a:latin typeface="Symbol" pitchFamily="18" charset="2"/>
              </a:rPr>
              <a:t></a:t>
            </a:r>
            <a:r>
              <a:rPr lang="es-ES" sz="2000" dirty="0" smtClean="0"/>
              <a:t> es igual a 0.6827; de -2</a:t>
            </a:r>
            <a:r>
              <a:rPr lang="es-ES" sz="2000" dirty="0" smtClean="0">
                <a:latin typeface="Symbol" pitchFamily="18" charset="2"/>
              </a:rPr>
              <a:t></a:t>
            </a:r>
            <a:r>
              <a:rPr lang="es-ES" sz="2000" dirty="0" smtClean="0"/>
              <a:t> a +2</a:t>
            </a:r>
            <a:r>
              <a:rPr lang="es-ES" sz="2000" dirty="0" smtClean="0">
                <a:latin typeface="Symbol" pitchFamily="18" charset="2"/>
              </a:rPr>
              <a:t></a:t>
            </a:r>
            <a:r>
              <a:rPr lang="es-ES" sz="2000" dirty="0" smtClean="0"/>
              <a:t> de 0,9545 y de -3</a:t>
            </a:r>
            <a:r>
              <a:rPr lang="es-ES" sz="2000" dirty="0" smtClean="0">
                <a:latin typeface="Symbol" pitchFamily="18" charset="2"/>
              </a:rPr>
              <a:t></a:t>
            </a:r>
            <a:r>
              <a:rPr lang="es-ES" sz="2000" dirty="0" smtClean="0"/>
              <a:t> a +3</a:t>
            </a:r>
            <a:r>
              <a:rPr lang="es-ES" sz="2000" dirty="0" smtClean="0">
                <a:latin typeface="Symbol" pitchFamily="18" charset="2"/>
              </a:rPr>
              <a:t></a:t>
            </a:r>
            <a:r>
              <a:rPr lang="es-ES" sz="2000" dirty="0" smtClean="0"/>
              <a:t> de 0,9973;</a:t>
            </a:r>
          </a:p>
          <a:p>
            <a:r>
              <a:rPr lang="es-ES" sz="2000" dirty="0" smtClean="0"/>
              <a:t>Distribución </a:t>
            </a:r>
            <a:r>
              <a:rPr lang="es-ES" sz="2000" dirty="0" err="1" smtClean="0"/>
              <a:t>muestreal</a:t>
            </a:r>
            <a:r>
              <a:rPr lang="es-ES" sz="2000" dirty="0" smtClean="0"/>
              <a:t> de varios estadísticos, como </a:t>
            </a:r>
            <a:r>
              <a:rPr lang="es-ES" sz="2000" dirty="0" smtClean="0">
                <a:latin typeface="Symbol" pitchFamily="18" charset="2"/>
              </a:rPr>
              <a:t>`</a:t>
            </a:r>
            <a:r>
              <a:rPr lang="es-ES" sz="2000" dirty="0" smtClean="0"/>
              <a:t>x es normal e independiente de distribución de la población.</a:t>
            </a:r>
          </a:p>
          <a:p>
            <a:endParaRPr lang="es-ES" sz="2000" dirty="0"/>
          </a:p>
        </p:txBody>
      </p:sp>
      <p:pic>
        <p:nvPicPr>
          <p:cNvPr id="33794" name="Picture 2" descr="http://aathosc.tripod.com/CurvaZ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025" y="5095875"/>
            <a:ext cx="2847975" cy="1762125"/>
          </a:xfrm>
          <a:prstGeom prst="rect">
            <a:avLst/>
          </a:prstGeom>
          <a:noFill/>
        </p:spPr>
      </p:pic>
      <p:pic>
        <p:nvPicPr>
          <p:cNvPr id="33796" name="Picture 4" descr="http://www.unalmed.edu.co/~cescobar/Bioestadistica/Image2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3" y="4906190"/>
            <a:ext cx="3071834" cy="19518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24"/>
            <a:ext cx="8486804" cy="1143000"/>
          </a:xfrm>
        </p:spPr>
        <p:txBody>
          <a:bodyPr/>
          <a:lstStyle/>
          <a:p>
            <a:r>
              <a:rPr lang="es-ES" sz="4000" dirty="0" smtClean="0"/>
              <a:t>D. Normal Tipificada (estandarizada) 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s-ES_tradnl" sz="2000" dirty="0" smtClean="0">
                <a:ea typeface="Times New Roman"/>
                <a:cs typeface="Times New Roman"/>
              </a:rPr>
              <a:t>Distribución especial que representa a todas las variables aleatorias normales y que es la distribución de otra variable normal llamada Z:</a:t>
            </a:r>
            <a:endParaRPr lang="es-ES" sz="2000" dirty="0" smtClean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ES_tradnl" sz="2000" dirty="0" smtClean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ES_tradnl" sz="2000" dirty="0" smtClean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ES_tradnl" sz="2000" dirty="0" smtClean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es-ES_tradnl" sz="2000" dirty="0" smtClean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2000" dirty="0" smtClean="0">
                <a:ea typeface="Times New Roman"/>
                <a:cs typeface="Times New Roman"/>
              </a:rPr>
              <a:t>=NORMALIZACION(</a:t>
            </a:r>
            <a:r>
              <a:rPr lang="es-ES_tradnl" sz="2000" dirty="0" err="1" smtClean="0">
                <a:ea typeface="Times New Roman"/>
                <a:cs typeface="Times New Roman"/>
              </a:rPr>
              <a:t>x;media;desv_estándar</a:t>
            </a:r>
            <a:r>
              <a:rPr lang="es-ES_tradnl" sz="2000" dirty="0" smtClean="0">
                <a:ea typeface="Times New Roman"/>
                <a:cs typeface="Times New Roman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es-ES_tradnl" sz="2000" dirty="0" smtClean="0">
                <a:ea typeface="Times New Roman"/>
                <a:cs typeface="Times New Roman"/>
              </a:rPr>
              <a:t>Z se la conoce como variable aleatoria estandarizada.</a:t>
            </a:r>
            <a:endParaRPr lang="es-ES" sz="2000" dirty="0" smtClean="0"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ES_tradnl" sz="2000" dirty="0" smtClean="0">
                <a:ea typeface="Times New Roman"/>
                <a:cs typeface="Times New Roman"/>
              </a:rPr>
              <a:t>Esta función se caracteriza por tener media igual a cero y desviación tipificada igual a uno : N(0,1)</a:t>
            </a:r>
            <a:endParaRPr lang="es-ES" sz="2000" dirty="0" smtClean="0">
              <a:ea typeface="Times New Roman"/>
              <a:cs typeface="Times New Roman"/>
            </a:endParaRPr>
          </a:p>
          <a:p>
            <a:r>
              <a:rPr lang="es-ES" sz="2000" dirty="0" smtClean="0"/>
              <a:t>Representa a todas las distribuciones Normales. Igual densidad de probabilidad, si medimos desviaciones de media en base a </a:t>
            </a:r>
            <a:r>
              <a:rPr lang="es-ES" sz="2000" dirty="0" smtClean="0">
                <a:latin typeface="Symbol" pitchFamily="18" charset="2"/>
              </a:rPr>
              <a:t>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>Valores obtenidos de tabla Normal válidos para todas las distribuciones Normal de media = </a:t>
            </a:r>
            <a:r>
              <a:rPr lang="es-ES" sz="2000" dirty="0" smtClean="0">
                <a:latin typeface="Symbol" pitchFamily="18" charset="2"/>
              </a:rPr>
              <a:t></a:t>
            </a:r>
            <a:r>
              <a:rPr lang="es-ES" sz="2000" dirty="0" smtClean="0"/>
              <a:t> y varianza =</a:t>
            </a:r>
            <a:r>
              <a:rPr lang="es-ES" sz="2000" dirty="0" smtClean="0">
                <a:latin typeface="Symbol" pitchFamily="18" charset="2"/>
              </a:rPr>
              <a:t></a:t>
            </a:r>
            <a:r>
              <a:rPr lang="es-ES" sz="2000" baseline="30000" dirty="0" smtClean="0"/>
              <a:t>2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34817" name="Object 1"/>
          <p:cNvGraphicFramePr>
            <a:graphicFrameLocks noChangeAspect="1"/>
          </p:cNvGraphicFramePr>
          <p:nvPr/>
        </p:nvGraphicFramePr>
        <p:xfrm>
          <a:off x="3000364" y="2071678"/>
          <a:ext cx="1785950" cy="1160867"/>
        </p:xfrm>
        <a:graphic>
          <a:graphicData uri="http://schemas.openxmlformats.org/presentationml/2006/ole">
            <p:oleObj spid="_x0000_s34817" name="Ecuación" r:id="rId4" imgW="571500" imgH="368300" progId="Equation.3">
              <p:embed/>
            </p:oleObj>
          </a:graphicData>
        </a:graphic>
      </p:graphicFrame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4821" name="Picture 5" descr="Probability density function for the normal distribution">
            <a:hlinkClick r:id="rId5" tooltip="Probability density function for the normal distribu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1928802"/>
            <a:ext cx="2714652" cy="173436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robability density function for the normal distribution">
            <a:hlinkClick r:id="rId3" tooltip="Probability density function for the normal distribu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071678"/>
            <a:ext cx="6929486" cy="4427171"/>
          </a:xfrm>
          <a:prstGeom prst="rect">
            <a:avLst/>
          </a:prstGeom>
          <a:noFill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Densidad de Probabilidad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N (0,1)</a:t>
            </a:r>
            <a:r>
              <a:rPr lang="es-ES" dirty="0" smtClean="0"/>
              <a:t> y N(</a:t>
            </a:r>
            <a:r>
              <a:rPr lang="es-ES" dirty="0" smtClean="0">
                <a:latin typeface="Symbol" pitchFamily="18" charset="2"/>
              </a:rPr>
              <a:t>m </a:t>
            </a:r>
            <a:r>
              <a:rPr lang="es-ES" dirty="0" smtClean="0"/>
              <a:t>,</a:t>
            </a:r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/>
              <a:t>2</a:t>
            </a:r>
            <a:r>
              <a:rPr lang="es-ES" dirty="0" smtClean="0"/>
              <a:t>)</a:t>
            </a: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1228725" y="0"/>
            <a:ext cx="7772400" cy="1143000"/>
          </a:xfrm>
        </p:spPr>
        <p:txBody>
          <a:bodyPr/>
          <a:lstStyle/>
          <a:p>
            <a:pPr algn="r"/>
            <a:r>
              <a:rPr lang="en-US" smtClean="0"/>
              <a:t>Fabrizio Marcillo Morla</a:t>
            </a:r>
            <a:endParaRPr lang="es-US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69988" y="928688"/>
            <a:ext cx="7772400" cy="4114800"/>
          </a:xfrm>
        </p:spPr>
        <p:txBody>
          <a:bodyPr/>
          <a:lstStyle/>
          <a:p>
            <a:pPr algn="r">
              <a:defRPr/>
            </a:pPr>
            <a:r>
              <a:rPr lang="es-EC" dirty="0" smtClean="0"/>
              <a:t>Guayaquil, 1966.</a:t>
            </a:r>
          </a:p>
          <a:p>
            <a:pPr algn="r">
              <a:defRPr/>
            </a:pPr>
            <a:r>
              <a:rPr lang="es-EC" dirty="0" err="1" smtClean="0"/>
              <a:t>BSc.</a:t>
            </a:r>
            <a:r>
              <a:rPr lang="es-EC" dirty="0" smtClean="0"/>
              <a:t> Acuicultura. (ESPOL 1991).</a:t>
            </a:r>
          </a:p>
          <a:p>
            <a:pPr algn="r">
              <a:defRPr/>
            </a:pPr>
            <a:r>
              <a:rPr lang="es-EC" dirty="0" smtClean="0"/>
              <a:t>Magister en Administración de Empresas. (ESPOL, 1996).</a:t>
            </a:r>
          </a:p>
          <a:p>
            <a:pPr algn="r">
              <a:defRPr/>
            </a:pPr>
            <a:r>
              <a:rPr lang="es-EC" dirty="0" smtClean="0"/>
              <a:t>Profesor ESPOL desde el 2001.</a:t>
            </a:r>
          </a:p>
          <a:p>
            <a:pPr algn="r">
              <a:defRPr/>
            </a:pPr>
            <a:r>
              <a:rPr lang="es-EC" dirty="0" smtClean="0"/>
              <a:t>20 años experiencia profesional: </a:t>
            </a:r>
          </a:p>
          <a:p>
            <a:pPr lvl="1" algn="r">
              <a:defRPr/>
            </a:pPr>
            <a:r>
              <a:rPr lang="es-EC" dirty="0" smtClean="0"/>
              <a:t>Producción.</a:t>
            </a:r>
          </a:p>
          <a:p>
            <a:pPr lvl="1" algn="r">
              <a:defRPr/>
            </a:pPr>
            <a:r>
              <a:rPr lang="es-EC" dirty="0" smtClean="0"/>
              <a:t>Administración.</a:t>
            </a:r>
          </a:p>
          <a:p>
            <a:pPr lvl="1" algn="r">
              <a:defRPr/>
            </a:pPr>
            <a:r>
              <a:rPr lang="es-EC" dirty="0" smtClean="0"/>
              <a:t>Finanzas.</a:t>
            </a:r>
          </a:p>
          <a:p>
            <a:pPr lvl="1" algn="r">
              <a:defRPr/>
            </a:pPr>
            <a:r>
              <a:rPr lang="es-EC" dirty="0" smtClean="0"/>
              <a:t>Investigación.</a:t>
            </a:r>
          </a:p>
          <a:p>
            <a:pPr lvl="1" algn="r">
              <a:defRPr/>
            </a:pPr>
            <a:r>
              <a:rPr lang="es-EC" dirty="0" smtClean="0"/>
              <a:t>Consultorías.</a:t>
            </a:r>
          </a:p>
        </p:txBody>
      </p:sp>
      <p:pic>
        <p:nvPicPr>
          <p:cNvPr id="4100" name="Picture 3" descr="Yop por ti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57188" y="5670550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US" dirty="0">
                <a:latin typeface="+mn-lt"/>
                <a:hlinkClick r:id="rId4"/>
              </a:rPr>
              <a:t>Otras Publicaciones del mismo autor en Repositorio ESPOL</a:t>
            </a:r>
            <a:endParaRPr lang="es-US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Probabilidad Acumulada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0000"/>
                </a:solidFill>
              </a:rPr>
              <a:t>N (0,1)</a:t>
            </a:r>
            <a:r>
              <a:rPr lang="es-ES" dirty="0" smtClean="0"/>
              <a:t> y N(</a:t>
            </a:r>
            <a:r>
              <a:rPr lang="es-ES" dirty="0" smtClean="0">
                <a:latin typeface="Symbol" pitchFamily="18" charset="2"/>
              </a:rPr>
              <a:t>m </a:t>
            </a:r>
            <a:r>
              <a:rPr lang="es-ES" dirty="0" smtClean="0"/>
              <a:t>,</a:t>
            </a:r>
            <a:r>
              <a:rPr lang="es-ES" dirty="0" smtClean="0">
                <a:latin typeface="Symbol" pitchFamily="18" charset="2"/>
              </a:rPr>
              <a:t>s</a:t>
            </a:r>
            <a:r>
              <a:rPr lang="es-ES" baseline="30000" dirty="0" smtClean="0"/>
              <a:t>2</a:t>
            </a:r>
            <a:r>
              <a:rPr lang="es-ES" dirty="0" smtClean="0"/>
              <a:t>)</a:t>
            </a:r>
            <a:endParaRPr lang="es-ES" dirty="0"/>
          </a:p>
        </p:txBody>
      </p:sp>
      <p:pic>
        <p:nvPicPr>
          <p:cNvPr id="37890" name="Picture 2" descr="Cumulative distribution function for the normal distribution">
            <a:hlinkClick r:id="rId3" tooltip="Cumulative distribution function for the normal distribu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857364"/>
            <a:ext cx="7566192" cy="4833956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Tabla Distribución Z</a:t>
            </a:r>
            <a:endParaRPr lang="es-ES" dirty="0"/>
          </a:p>
        </p:txBody>
      </p:sp>
      <p:pic>
        <p:nvPicPr>
          <p:cNvPr id="4" name="3 Marcador de contenido" descr="Z0aZ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3642984" cy="5357812"/>
          </a:xfrm>
        </p:spPr>
      </p:pic>
      <p:pic>
        <p:nvPicPr>
          <p:cNvPr id="5" name="4 Imagen" descr="Z-8aZ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0461" y="1048008"/>
            <a:ext cx="5023539" cy="5809992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072066" y="1000108"/>
            <a:ext cx="3909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=DISTR.NORM.ESTAND(Z)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de Tabla Distribución Z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000108"/>
            <a:ext cx="8585230" cy="5572164"/>
          </a:xfrm>
        </p:spPr>
        <p:txBody>
          <a:bodyPr/>
          <a:lstStyle/>
          <a:p>
            <a:r>
              <a:rPr lang="es-ES" sz="2400" dirty="0" smtClean="0"/>
              <a:t>Para determinar la probabilidad de ocurrencia de un suceso entre 2 puntos debemos determinar el área bajo la curva entre dichos puntos.</a:t>
            </a:r>
          </a:p>
          <a:p>
            <a:r>
              <a:rPr lang="es-ES" sz="2400" dirty="0" smtClean="0"/>
              <a:t>Depende tipo de tabla. Usaremos tabla de -</a:t>
            </a:r>
            <a:r>
              <a:rPr lang="es-ES" sz="2400" dirty="0" smtClean="0">
                <a:latin typeface="Symbol" pitchFamily="18" charset="2"/>
              </a:rPr>
              <a:t> </a:t>
            </a:r>
            <a:r>
              <a:rPr lang="es-ES" sz="2400" dirty="0" smtClean="0"/>
              <a:t>a X, ya que da la probabilidad acumulada al igual que Excel. </a:t>
            </a:r>
          </a:p>
          <a:p>
            <a:r>
              <a:rPr lang="es-ES" sz="2400" dirty="0" smtClean="0"/>
              <a:t>Existen otros tipos de tabla</a:t>
            </a:r>
          </a:p>
          <a:p>
            <a:pPr lvl="1"/>
            <a:r>
              <a:rPr lang="es-ES" sz="2000" dirty="0" smtClean="0"/>
              <a:t>0 a X, X a </a:t>
            </a:r>
            <a:r>
              <a:rPr lang="es-ES" sz="2000" dirty="0" smtClean="0">
                <a:latin typeface="Symbol" pitchFamily="18" charset="2"/>
              </a:rPr>
              <a:t></a:t>
            </a:r>
            <a:r>
              <a:rPr lang="es-ES" sz="2000" dirty="0" smtClean="0"/>
              <a:t>, etc.</a:t>
            </a:r>
          </a:p>
          <a:p>
            <a:pPr lvl="1"/>
            <a:r>
              <a:rPr lang="es-ES" sz="2000" dirty="0" smtClean="0"/>
              <a:t>Debemos razonar siempre como determinar el área.</a:t>
            </a:r>
          </a:p>
          <a:p>
            <a:r>
              <a:rPr lang="es-ES" sz="2400" dirty="0" smtClean="0"/>
              <a:t>En nuestra tabla, para determinar P(-</a:t>
            </a:r>
            <a:r>
              <a:rPr lang="es-ES" sz="2400" dirty="0" smtClean="0">
                <a:latin typeface="Symbol" pitchFamily="18" charset="2"/>
              </a:rPr>
              <a:t> </a:t>
            </a:r>
            <a:r>
              <a:rPr lang="es-ES" sz="2400" dirty="0" smtClean="0"/>
              <a:t>a X) o P(Z ≤ X):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Buscamos en la columna izquierda de la tabla el valor del entero y primer decimal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Buscamos en la fila superior el valor del segundo decimal,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Interceptamos ambos valores obteniendo el valor de 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2000" dirty="0" smtClean="0"/>
              <a:t>Interpretamos este valor</a:t>
            </a:r>
          </a:p>
          <a:p>
            <a:pPr lvl="1"/>
            <a:endParaRPr lang="es-ES" sz="2000" dirty="0"/>
          </a:p>
        </p:txBody>
      </p:sp>
      <p:pic>
        <p:nvPicPr>
          <p:cNvPr id="4" name="3 Imagen" descr="Z-8aZ.bmp"/>
          <p:cNvPicPr>
            <a:picLocks noChangeAspect="1"/>
          </p:cNvPicPr>
          <p:nvPr/>
        </p:nvPicPr>
        <p:blipFill>
          <a:blip r:embed="rId3" cstate="print"/>
          <a:srcRect r="65414" b="81151"/>
          <a:stretch>
            <a:fillRect/>
          </a:stretch>
        </p:blipFill>
        <p:spPr>
          <a:xfrm>
            <a:off x="7406577" y="2786058"/>
            <a:ext cx="1737423" cy="109510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Probabilidad Normal Excel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sz="2400" dirty="0" smtClean="0">
                <a:solidFill>
                  <a:srgbClr val="FF0000"/>
                </a:solidFill>
              </a:rPr>
              <a:t>=DISTR.NORM.ESTAND(Z)</a:t>
            </a:r>
          </a:p>
          <a:p>
            <a:r>
              <a:rPr lang="es-ES" sz="2400" dirty="0" smtClean="0"/>
              <a:t>Devuelve la función de distribución normal estándar acumulativa. La distribución tiene una media de 0 (cero) y una desviación estándar de uno. Use esta función en lugar de una tabla estándar de áreas de curvas normales</a:t>
            </a:r>
          </a:p>
          <a:p>
            <a:r>
              <a:rPr lang="es-ES" sz="2400" dirty="0" smtClean="0"/>
              <a:t>Ejercicio 03 - DistribucionNormal.xlsx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  <a:p>
            <a:endParaRPr lang="es-ES" sz="2400" dirty="0" smtClean="0"/>
          </a:p>
        </p:txBody>
      </p:sp>
      <p:pic>
        <p:nvPicPr>
          <p:cNvPr id="4" name="3 Imagen" descr="Z-8aZ.bmp"/>
          <p:cNvPicPr>
            <a:picLocks noChangeAspect="1"/>
          </p:cNvPicPr>
          <p:nvPr/>
        </p:nvPicPr>
        <p:blipFill>
          <a:blip r:embed="rId3" cstate="print"/>
          <a:srcRect r="66836" b="83610"/>
          <a:stretch>
            <a:fillRect/>
          </a:stretch>
        </p:blipFill>
        <p:spPr>
          <a:xfrm>
            <a:off x="3894677" y="3857628"/>
            <a:ext cx="5249324" cy="300037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Tabla Normal Estándar </a:t>
            </a:r>
            <a:r>
              <a:rPr lang="es-ES" dirty="0" smtClean="0">
                <a:solidFill>
                  <a:srgbClr val="FF0000"/>
                </a:solidFill>
              </a:rPr>
              <a:t>(a)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sz="2400" dirty="0" smtClean="0"/>
              <a:t>Obtenga la probabilidad de que Z obtenga los siguientes valores:</a:t>
            </a:r>
          </a:p>
          <a:p>
            <a:pPr marL="457200" indent="-457200"/>
            <a:r>
              <a:rPr lang="es-ES" sz="2400" b="1" dirty="0" smtClean="0"/>
              <a:t>P (</a:t>
            </a:r>
            <a:r>
              <a:rPr lang="es-ES" sz="2400" b="1" dirty="0" smtClean="0">
                <a:latin typeface="Symbol" pitchFamily="18" charset="2"/>
              </a:rPr>
              <a:t>Z  </a:t>
            </a:r>
            <a:r>
              <a:rPr lang="es-ES" sz="2400" b="1" dirty="0" smtClean="0"/>
              <a:t>1.17)</a:t>
            </a:r>
          </a:p>
          <a:p>
            <a:pPr lvl="1"/>
            <a:r>
              <a:rPr lang="es-ES" sz="2400" dirty="0" smtClean="0"/>
              <a:t>Buscamos en la columna izquierda de la tabla el valor 1.1, y en la primera fila el valor 0.07, interceptamos ambos valores obteniendo el valor de 0.8790, que es el valor que buscábamos:</a:t>
            </a:r>
          </a:p>
          <a:p>
            <a:pPr algn="ctr">
              <a:buNone/>
            </a:pPr>
            <a:r>
              <a:rPr lang="es-ES" sz="2400" b="1" dirty="0" smtClean="0">
                <a:solidFill>
                  <a:srgbClr val="FFFF00"/>
                </a:solidFill>
              </a:rPr>
              <a:t>P(</a:t>
            </a:r>
            <a:r>
              <a:rPr lang="es-ES" sz="2400" b="1" dirty="0" smtClean="0">
                <a:solidFill>
                  <a:srgbClr val="FFFF00"/>
                </a:solidFill>
                <a:latin typeface="Symbol" pitchFamily="18" charset="2"/>
              </a:rPr>
              <a:t>Z </a:t>
            </a:r>
            <a:r>
              <a:rPr lang="es-ES" sz="2400" b="1" dirty="0" smtClean="0">
                <a:solidFill>
                  <a:srgbClr val="FFFF00"/>
                </a:solidFill>
              </a:rPr>
              <a:t> 1.17) = 0.879</a:t>
            </a:r>
          </a:p>
          <a:p>
            <a:pPr marL="457200" indent="-457200">
              <a:buFont typeface="+mj-lt"/>
              <a:buAutoNum type="alphaLcParenR" startAt="2"/>
            </a:pPr>
            <a:endParaRPr lang="es-ES" sz="2400" b="1" dirty="0" smtClean="0">
              <a:solidFill>
                <a:srgbClr val="FFFF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040383"/>
            <a:ext cx="4357718" cy="28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Tabla Normal Estándar </a:t>
            </a:r>
            <a:r>
              <a:rPr lang="es-ES" dirty="0" smtClean="0">
                <a:solidFill>
                  <a:srgbClr val="FF0000"/>
                </a:solidFill>
              </a:rPr>
              <a:t>(b)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ES" sz="2000" b="1" dirty="0" smtClean="0"/>
              <a:t>P(0</a:t>
            </a:r>
            <a:r>
              <a:rPr lang="es-ES" sz="2000" b="1" dirty="0" smtClean="0">
                <a:latin typeface="Symbol" pitchFamily="18" charset="2"/>
              </a:rPr>
              <a:t></a:t>
            </a:r>
            <a:r>
              <a:rPr lang="es-ES" sz="2000" b="1" dirty="0" smtClean="0"/>
              <a:t> Z </a:t>
            </a:r>
            <a:r>
              <a:rPr lang="es-ES" sz="2000" b="1" dirty="0" smtClean="0">
                <a:latin typeface="Symbol" pitchFamily="18" charset="2"/>
              </a:rPr>
              <a:t></a:t>
            </a:r>
            <a:r>
              <a:rPr lang="es-ES" sz="2000" b="1" dirty="0" smtClean="0"/>
              <a:t> 1.17)</a:t>
            </a:r>
          </a:p>
          <a:p>
            <a:pPr lvl="1"/>
            <a:r>
              <a:rPr lang="es-ES" sz="2000" dirty="0" smtClean="0"/>
              <a:t>Esto lo podemos escribir de la siguiente forma también:</a:t>
            </a:r>
          </a:p>
          <a:p>
            <a:pPr algn="ctr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P(Z ≤1.17) - P(Z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 </a:t>
            </a:r>
            <a:r>
              <a:rPr lang="es-ES" sz="2000" b="1" dirty="0" smtClean="0">
                <a:solidFill>
                  <a:srgbClr val="FFFF00"/>
                </a:solidFill>
              </a:rPr>
              <a:t> 0)</a:t>
            </a:r>
          </a:p>
          <a:p>
            <a:pPr lvl="1"/>
            <a:r>
              <a:rPr lang="es-ES" sz="2000" dirty="0" smtClean="0"/>
              <a:t>El primer término lo conocemos, por que lo resolvimos en el literal a.</a:t>
            </a:r>
          </a:p>
          <a:p>
            <a:pPr lvl="1"/>
            <a:r>
              <a:rPr lang="es-ES" sz="2000" dirty="0" smtClean="0"/>
              <a:t>Para el segundo término sabemos que la distribución normal es simétrica y que su área total es igual a 1, por lo tanto el área que hay de -</a:t>
            </a:r>
            <a:r>
              <a:rPr lang="es-ES" sz="2000" dirty="0" smtClean="0">
                <a:latin typeface="Symbol" pitchFamily="18" charset="2"/>
              </a:rPr>
              <a:t> </a:t>
            </a:r>
            <a:r>
              <a:rPr lang="es-ES" sz="2000" dirty="0" smtClean="0"/>
              <a:t>a 0 (P(Z </a:t>
            </a:r>
            <a:r>
              <a:rPr lang="es-ES" sz="2000" dirty="0" smtClean="0">
                <a:latin typeface="Symbol" pitchFamily="18" charset="2"/>
              </a:rPr>
              <a:t></a:t>
            </a:r>
            <a:r>
              <a:rPr lang="es-ES" sz="2000" dirty="0" smtClean="0"/>
              <a:t> 0)) es igual a 1/2 = 0.5.</a:t>
            </a:r>
          </a:p>
          <a:p>
            <a:pPr lvl="1"/>
            <a:r>
              <a:rPr lang="es-ES" sz="2000" dirty="0" smtClean="0"/>
              <a:t>Por lo que el valor que buscábamos estará dado por:</a:t>
            </a:r>
          </a:p>
          <a:p>
            <a:pPr algn="ctr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P(0≤ Z 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</a:t>
            </a:r>
            <a:r>
              <a:rPr lang="es-ES" sz="2000" b="1" dirty="0" smtClean="0">
                <a:solidFill>
                  <a:srgbClr val="FFFF00"/>
                </a:solidFill>
              </a:rPr>
              <a:t> 1.17) = 0.879 - 0.5 = 0.379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54190"/>
            <a:ext cx="3143272" cy="203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Tabla Normal Estándar </a:t>
            </a:r>
            <a:r>
              <a:rPr lang="es-ES" dirty="0" smtClean="0">
                <a:solidFill>
                  <a:srgbClr val="FF0000"/>
                </a:solidFill>
              </a:rPr>
              <a:t>(c)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ES" sz="2000" b="1" dirty="0" smtClean="0"/>
              <a:t>P(Z </a:t>
            </a:r>
            <a:r>
              <a:rPr lang="es-ES" sz="2000" b="1" dirty="0" smtClean="0">
                <a:latin typeface="Symbol" pitchFamily="18" charset="2"/>
              </a:rPr>
              <a:t> </a:t>
            </a:r>
            <a:r>
              <a:rPr lang="es-ES" sz="2000" b="1" dirty="0" smtClean="0"/>
              <a:t>1.17)</a:t>
            </a:r>
          </a:p>
          <a:p>
            <a:pPr marL="800100" lvl="1" indent="-342900"/>
            <a:r>
              <a:rPr lang="es-ES" sz="2000" dirty="0" smtClean="0"/>
              <a:t>Sabiendo que el área total bajo toda la curva Normal de -</a:t>
            </a:r>
            <a:r>
              <a:rPr lang="es-ES" sz="2000" dirty="0" smtClean="0">
                <a:latin typeface="Symbol" pitchFamily="18" charset="2"/>
              </a:rPr>
              <a:t></a:t>
            </a:r>
            <a:r>
              <a:rPr lang="es-ES" sz="2000" dirty="0" smtClean="0"/>
              <a:t> a +</a:t>
            </a:r>
            <a:r>
              <a:rPr lang="es-ES" sz="2000" dirty="0" smtClean="0">
                <a:latin typeface="Symbol" pitchFamily="18" charset="2"/>
              </a:rPr>
              <a:t></a:t>
            </a:r>
            <a:r>
              <a:rPr lang="es-ES" sz="2000" dirty="0" smtClean="0"/>
              <a:t> es igual a 1, y conociendo el valor del área de -</a:t>
            </a:r>
            <a:r>
              <a:rPr lang="es-ES" sz="2000" dirty="0" smtClean="0">
                <a:latin typeface="Symbol" pitchFamily="18" charset="2"/>
              </a:rPr>
              <a:t></a:t>
            </a:r>
            <a:r>
              <a:rPr lang="es-ES" sz="2000" dirty="0" smtClean="0"/>
              <a:t> a 1.17, el valor del área de 1.17 a +</a:t>
            </a:r>
            <a:r>
              <a:rPr lang="es-ES" sz="2000" dirty="0" smtClean="0">
                <a:latin typeface="Symbol" pitchFamily="18" charset="2"/>
              </a:rPr>
              <a:t> </a:t>
            </a:r>
            <a:r>
              <a:rPr lang="es-ES" sz="2000" dirty="0" smtClean="0"/>
              <a:t>será:</a:t>
            </a:r>
          </a:p>
          <a:p>
            <a:pPr marL="457200" indent="-457200" algn="ctr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1 - P(Z 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</a:t>
            </a:r>
            <a:r>
              <a:rPr lang="es-ES" sz="2000" b="1" dirty="0" smtClean="0">
                <a:solidFill>
                  <a:srgbClr val="FFFF00"/>
                </a:solidFill>
              </a:rPr>
              <a:t> 1.17) = 1 - 0.879 = 0.121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143248"/>
            <a:ext cx="5414975" cy="350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Tabla Normal Estándar </a:t>
            </a:r>
            <a:r>
              <a:rPr lang="es-ES" dirty="0" smtClean="0">
                <a:solidFill>
                  <a:srgbClr val="FF0000"/>
                </a:solidFill>
              </a:rPr>
              <a:t>(d)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ES" sz="2000" b="1" dirty="0" smtClean="0"/>
              <a:t>P(Z </a:t>
            </a:r>
            <a:r>
              <a:rPr lang="es-ES" sz="2000" b="1" dirty="0" smtClean="0">
                <a:latin typeface="Symbol" pitchFamily="18" charset="2"/>
              </a:rPr>
              <a:t></a:t>
            </a:r>
            <a:r>
              <a:rPr lang="es-ES" sz="2000" b="1" dirty="0" smtClean="0"/>
              <a:t> -1.17) </a:t>
            </a:r>
          </a:p>
          <a:p>
            <a:pPr marL="857250" lvl="1" indent="-457200"/>
            <a:r>
              <a:rPr lang="es-ES" sz="2000" dirty="0" smtClean="0"/>
              <a:t>Como estamos tratando con una curva simétrica, este valor será el mismo que el del literal c:</a:t>
            </a:r>
          </a:p>
          <a:p>
            <a:pPr marL="457200" indent="-457200" algn="ctr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P(Z 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</a:t>
            </a:r>
            <a:r>
              <a:rPr lang="es-ES" sz="2000" b="1" dirty="0" smtClean="0">
                <a:solidFill>
                  <a:srgbClr val="FFFF00"/>
                </a:solidFill>
              </a:rPr>
              <a:t> -1.17) = P(Z 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</a:t>
            </a:r>
            <a:r>
              <a:rPr lang="es-ES" sz="2000" b="1" dirty="0" smtClean="0">
                <a:solidFill>
                  <a:srgbClr val="FFFF00"/>
                </a:solidFill>
              </a:rPr>
              <a:t> 1.17) = 0.121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928934"/>
            <a:ext cx="5857916" cy="378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Tabla Normal Estándar </a:t>
            </a:r>
            <a:r>
              <a:rPr lang="es-ES" dirty="0" smtClean="0">
                <a:solidFill>
                  <a:srgbClr val="FF0000"/>
                </a:solidFill>
              </a:rPr>
              <a:t>(e)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ES" sz="2000" b="1" dirty="0" smtClean="0"/>
              <a:t>P(0.42</a:t>
            </a:r>
            <a:r>
              <a:rPr lang="es-ES" sz="2000" b="1" dirty="0" smtClean="0">
                <a:latin typeface="Symbol" pitchFamily="18" charset="2"/>
              </a:rPr>
              <a:t></a:t>
            </a:r>
            <a:r>
              <a:rPr lang="es-ES" sz="2000" b="1" dirty="0" smtClean="0"/>
              <a:t> Z </a:t>
            </a:r>
            <a:r>
              <a:rPr lang="es-ES" sz="2000" b="1" dirty="0" smtClean="0">
                <a:latin typeface="Symbol" pitchFamily="18" charset="2"/>
              </a:rPr>
              <a:t></a:t>
            </a:r>
            <a:r>
              <a:rPr lang="es-ES" sz="2000" b="1" dirty="0" smtClean="0"/>
              <a:t> 1.17)</a:t>
            </a:r>
          </a:p>
          <a:p>
            <a:pPr marL="857250" lvl="1" indent="-457200"/>
            <a:r>
              <a:rPr lang="es-ES" sz="1600" dirty="0" smtClean="0"/>
              <a:t>Al igual que en el literal b, esto lo podemos escribir como:</a:t>
            </a:r>
          </a:p>
          <a:p>
            <a:pPr marL="457200" indent="-457200" algn="ctr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P(Z ≤1.17) - P(Z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 </a:t>
            </a:r>
            <a:r>
              <a:rPr lang="es-ES" sz="2000" b="1" dirty="0" smtClean="0">
                <a:solidFill>
                  <a:srgbClr val="FFFF00"/>
                </a:solidFill>
              </a:rPr>
              <a:t> 0.42)</a:t>
            </a:r>
            <a:r>
              <a:rPr lang="es-ES" sz="2000" dirty="0" smtClean="0"/>
              <a:t>.</a:t>
            </a:r>
          </a:p>
          <a:p>
            <a:pPr marL="857250" lvl="1" indent="-457200"/>
            <a:r>
              <a:rPr lang="es-ES" sz="1600" dirty="0" smtClean="0"/>
              <a:t>El primer valor lo conocemos, el segundo lo encontramos en la tabla de la misma forma:</a:t>
            </a:r>
          </a:p>
          <a:p>
            <a:pPr marL="457200" indent="-457200">
              <a:buNone/>
            </a:pPr>
            <a:r>
              <a:rPr lang="es-ES" sz="2000" dirty="0" smtClean="0"/>
              <a:t>	</a:t>
            </a:r>
            <a:r>
              <a:rPr lang="es-ES" sz="2000" b="1" dirty="0" smtClean="0">
                <a:solidFill>
                  <a:srgbClr val="FFFF00"/>
                </a:solidFill>
              </a:rPr>
              <a:t>P( Z 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</a:t>
            </a:r>
            <a:r>
              <a:rPr lang="es-ES" sz="2000" b="1" dirty="0" smtClean="0">
                <a:solidFill>
                  <a:srgbClr val="FFFF00"/>
                </a:solidFill>
              </a:rPr>
              <a:t> 1.17) – P(Z 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</a:t>
            </a:r>
            <a:r>
              <a:rPr lang="es-ES" sz="2000" b="1" dirty="0" smtClean="0">
                <a:solidFill>
                  <a:srgbClr val="FFFF00"/>
                </a:solidFill>
              </a:rPr>
              <a:t> 0.42)= 0.879-0.6628= 0.2162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714752"/>
            <a:ext cx="4557719" cy="294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Tabla Normal Estándar </a:t>
            </a:r>
            <a:r>
              <a:rPr lang="es-ES" dirty="0" smtClean="0">
                <a:solidFill>
                  <a:srgbClr val="FF0000"/>
                </a:solidFill>
              </a:rPr>
              <a:t>(f)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8"/>
            </a:pPr>
            <a:r>
              <a:rPr lang="es-ES" sz="2000" b="1" dirty="0" smtClean="0"/>
              <a:t>P(|Z| </a:t>
            </a:r>
            <a:r>
              <a:rPr lang="es-ES" sz="2000" b="1" dirty="0" smtClean="0">
                <a:latin typeface="Symbol" pitchFamily="18" charset="2"/>
              </a:rPr>
              <a:t></a:t>
            </a:r>
            <a:r>
              <a:rPr lang="es-ES" sz="2000" b="1" dirty="0" smtClean="0"/>
              <a:t> 1.17)</a:t>
            </a:r>
          </a:p>
          <a:p>
            <a:pPr lvl="1"/>
            <a:r>
              <a:rPr lang="es-ES" sz="1600" dirty="0" smtClean="0"/>
              <a:t>Determinar el área de -</a:t>
            </a:r>
            <a:r>
              <a:rPr lang="es-ES" sz="1600" dirty="0" smtClean="0">
                <a:latin typeface="Symbol" pitchFamily="18" charset="2"/>
              </a:rPr>
              <a:t></a:t>
            </a:r>
            <a:r>
              <a:rPr lang="es-ES" sz="1600" dirty="0" smtClean="0"/>
              <a:t> a -1.17 y de 1.17 a +</a:t>
            </a:r>
            <a:r>
              <a:rPr lang="es-ES" sz="1600" dirty="0" smtClean="0">
                <a:latin typeface="Symbol" pitchFamily="18" charset="2"/>
              </a:rPr>
              <a:t></a:t>
            </a:r>
            <a:r>
              <a:rPr lang="es-ES" sz="1600" dirty="0" smtClean="0"/>
              <a:t>. Como la curva es simétrica, simplemente multiplicamos el valor de P(Z </a:t>
            </a:r>
            <a:r>
              <a:rPr lang="es-ES" sz="1600" dirty="0" smtClean="0">
                <a:latin typeface="Symbol" pitchFamily="18" charset="2"/>
              </a:rPr>
              <a:t></a:t>
            </a:r>
            <a:r>
              <a:rPr lang="es-ES" sz="1600" dirty="0" smtClean="0"/>
              <a:t> 1.17) del literal c por 2:</a:t>
            </a:r>
          </a:p>
          <a:p>
            <a:pPr algn="ctr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P(|Z| 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</a:t>
            </a:r>
            <a:r>
              <a:rPr lang="es-ES" sz="2000" b="1" dirty="0" smtClean="0">
                <a:solidFill>
                  <a:srgbClr val="FFFF00"/>
                </a:solidFill>
              </a:rPr>
              <a:t> 1.17) = 2 x P(Z 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</a:t>
            </a:r>
            <a:r>
              <a:rPr lang="es-ES" sz="2000" b="1" dirty="0" smtClean="0">
                <a:solidFill>
                  <a:srgbClr val="FFFF00"/>
                </a:solidFill>
              </a:rPr>
              <a:t> 1.17) = 2 x 0.121 = 0.242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714620"/>
            <a:ext cx="6072230" cy="392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err="1" smtClean="0"/>
              <a:t>Capitulo</a:t>
            </a:r>
            <a:r>
              <a:rPr lang="en-US" dirty="0" smtClean="0"/>
              <a:t> 2</a:t>
            </a:r>
            <a:endParaRPr lang="es-US" dirty="0"/>
          </a:p>
        </p:txBody>
      </p:sp>
      <p:sp>
        <p:nvSpPr>
          <p:cNvPr id="5" name="4 Subtítulo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err="1" smtClean="0"/>
              <a:t>Distribuciones</a:t>
            </a:r>
            <a:r>
              <a:rPr lang="en-US" dirty="0" smtClean="0"/>
              <a:t> de </a:t>
            </a:r>
            <a:r>
              <a:rPr lang="en-US" dirty="0" err="1" smtClean="0"/>
              <a:t>Probabilidad</a:t>
            </a:r>
            <a:endParaRPr lang="es-US" dirty="0"/>
          </a:p>
        </p:txBody>
      </p:sp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857620" cy="20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4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2769" y="0"/>
            <a:ext cx="2541231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Uso Tabla Normal Estándar </a:t>
            </a:r>
            <a:r>
              <a:rPr lang="es-ES" dirty="0" smtClean="0">
                <a:solidFill>
                  <a:srgbClr val="FF0000"/>
                </a:solidFill>
              </a:rPr>
              <a:t>(g)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 startAt="9"/>
            </a:pPr>
            <a:r>
              <a:rPr lang="es-ES" sz="2000" b="1" dirty="0" smtClean="0"/>
              <a:t>P(|Z| </a:t>
            </a:r>
            <a:r>
              <a:rPr lang="es-ES" sz="2000" b="1" dirty="0" smtClean="0">
                <a:latin typeface="Symbol" pitchFamily="18" charset="2"/>
              </a:rPr>
              <a:t></a:t>
            </a:r>
            <a:r>
              <a:rPr lang="es-ES" sz="2000" b="1" dirty="0" smtClean="0"/>
              <a:t> 1.17)</a:t>
            </a:r>
          </a:p>
          <a:p>
            <a:pPr lvl="1"/>
            <a:r>
              <a:rPr lang="es-ES" sz="1600" dirty="0" smtClean="0"/>
              <a:t>Área dada por 1 menos valor literal h, ya que el valor total del área es igual a 1:</a:t>
            </a:r>
          </a:p>
          <a:p>
            <a:pPr algn="ctr">
              <a:buNone/>
            </a:pPr>
            <a:r>
              <a:rPr lang="es-ES" sz="2000" b="1" dirty="0" smtClean="0">
                <a:solidFill>
                  <a:srgbClr val="FFFF00"/>
                </a:solidFill>
              </a:rPr>
              <a:t>P(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</a:t>
            </a:r>
            <a:r>
              <a:rPr lang="es-ES" sz="2000" b="1" dirty="0" smtClean="0">
                <a:solidFill>
                  <a:srgbClr val="FFFF00"/>
                </a:solidFill>
              </a:rPr>
              <a:t>Z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 </a:t>
            </a:r>
            <a:r>
              <a:rPr lang="es-ES" sz="2000" b="1" dirty="0" smtClean="0">
                <a:solidFill>
                  <a:srgbClr val="FFFF00"/>
                </a:solidFill>
              </a:rPr>
              <a:t> 1.17) = 1- P(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</a:t>
            </a:r>
            <a:r>
              <a:rPr lang="es-ES" sz="2000" b="1" dirty="0" smtClean="0">
                <a:solidFill>
                  <a:srgbClr val="FFFF00"/>
                </a:solidFill>
              </a:rPr>
              <a:t>Z</a:t>
            </a:r>
            <a:r>
              <a:rPr lang="es-ES" sz="2000" b="1" dirty="0" smtClean="0">
                <a:solidFill>
                  <a:srgbClr val="FFFF00"/>
                </a:solidFill>
                <a:latin typeface="Symbol" pitchFamily="18" charset="2"/>
              </a:rPr>
              <a:t></a:t>
            </a:r>
            <a:r>
              <a:rPr lang="es-ES" sz="2000" b="1" dirty="0" smtClean="0">
                <a:solidFill>
                  <a:srgbClr val="FFFF00"/>
                </a:solidFill>
              </a:rPr>
              <a:t> 1.17) = 1 - 0.242 = 0.758</a:t>
            </a:r>
          </a:p>
          <a:p>
            <a:endParaRPr lang="es-ES" sz="2000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43182"/>
            <a:ext cx="6072230" cy="392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Tabla Distribución Z Inversa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000108"/>
            <a:ext cx="8585230" cy="5572164"/>
          </a:xfrm>
        </p:spPr>
        <p:txBody>
          <a:bodyPr/>
          <a:lstStyle/>
          <a:p>
            <a:r>
              <a:rPr lang="es-ES" sz="2400" dirty="0" smtClean="0"/>
              <a:t>Otro caso diferente para el cual podemos utilizar la tabla es para encontrar el valor de Z después del cual se encuentra un </a:t>
            </a:r>
            <a:r>
              <a:rPr lang="es-ES" sz="2400" dirty="0" smtClean="0">
                <a:latin typeface="Symbol" pitchFamily="18" charset="2"/>
              </a:rPr>
              <a:t></a:t>
            </a:r>
            <a:r>
              <a:rPr lang="es-ES" sz="2400" dirty="0" smtClean="0"/>
              <a:t> x 100 % del área de la curva.</a:t>
            </a:r>
          </a:p>
          <a:p>
            <a:r>
              <a:rPr lang="es-ES" sz="2400" dirty="0" smtClean="0"/>
              <a:t>Esto equivale a decir buscar el valor de Z cuya probabilidad de ser mayor sea 100 x </a:t>
            </a:r>
            <a:r>
              <a:rPr lang="es-ES" sz="2400" dirty="0" smtClean="0">
                <a:latin typeface="Symbol" pitchFamily="18" charset="2"/>
              </a:rPr>
              <a:t></a:t>
            </a:r>
            <a:r>
              <a:rPr lang="es-ES" sz="2400" dirty="0" smtClean="0"/>
              <a:t> %, o en su defecto que su probabilidad de ser menor sea de (1-</a:t>
            </a:r>
            <a:r>
              <a:rPr lang="es-ES" sz="2400" dirty="0" smtClean="0">
                <a:latin typeface="Symbol" pitchFamily="18" charset="2"/>
              </a:rPr>
              <a:t></a:t>
            </a:r>
            <a:r>
              <a:rPr lang="es-ES" sz="2400" dirty="0" smtClean="0"/>
              <a:t>)x100 %</a:t>
            </a:r>
          </a:p>
        </p:txBody>
      </p:sp>
      <p:pic>
        <p:nvPicPr>
          <p:cNvPr id="4" name="3 Imagen" descr="Z-8aZ.bmp"/>
          <p:cNvPicPr>
            <a:picLocks noChangeAspect="1"/>
          </p:cNvPicPr>
          <p:nvPr/>
        </p:nvPicPr>
        <p:blipFill>
          <a:blip r:embed="rId3" cstate="print"/>
          <a:srcRect r="65414" b="81151"/>
          <a:stretch>
            <a:fillRect/>
          </a:stretch>
        </p:blipFill>
        <p:spPr>
          <a:xfrm>
            <a:off x="7406577" y="5286388"/>
            <a:ext cx="1737423" cy="109510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Inverso Normal Excel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=</a:t>
            </a:r>
            <a:r>
              <a:rPr lang="es-ES" sz="2400" dirty="0" err="1" smtClean="0"/>
              <a:t>DISTR.NORM.ESTAND.INV</a:t>
            </a:r>
            <a:r>
              <a:rPr lang="es-ES" sz="2400" dirty="0" smtClean="0"/>
              <a:t>(probabilidad)</a:t>
            </a:r>
          </a:p>
          <a:p>
            <a:r>
              <a:rPr lang="es-EC" sz="2400" dirty="0" smtClean="0"/>
              <a:t>Devuelve el inverso de la distribución normal estándar acumulativa. Calcula el valor de Z en donde el área de la curva a su izquierda es igual a la probabilidad buscada.</a:t>
            </a:r>
          </a:p>
          <a:p>
            <a:r>
              <a:rPr lang="es-EC" sz="2400" dirty="0" smtClean="0"/>
              <a:t>Se calcula con base en iteraciones, y el grado de precisión puede variar.</a:t>
            </a:r>
            <a:endParaRPr lang="es-ES" sz="2400" dirty="0" smtClean="0"/>
          </a:p>
        </p:txBody>
      </p:sp>
      <p:pic>
        <p:nvPicPr>
          <p:cNvPr id="4" name="3 Imagen" descr="Z-8aZ.bmp"/>
          <p:cNvPicPr>
            <a:picLocks noChangeAspect="1"/>
          </p:cNvPicPr>
          <p:nvPr/>
        </p:nvPicPr>
        <p:blipFill>
          <a:blip r:embed="rId3" cstate="print"/>
          <a:srcRect r="66836" b="83610"/>
          <a:stretch>
            <a:fillRect/>
          </a:stretch>
        </p:blipFill>
        <p:spPr>
          <a:xfrm>
            <a:off x="3894677" y="3857628"/>
            <a:ext cx="5249324" cy="300037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Inverso Tabla Normal(0,1) </a:t>
            </a:r>
            <a:r>
              <a:rPr lang="es-ES" dirty="0" smtClean="0">
                <a:solidFill>
                  <a:srgbClr val="FF0000"/>
                </a:solidFill>
              </a:rPr>
              <a:t>(a)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ES" sz="2400" b="1" dirty="0" smtClean="0"/>
              <a:t>Hallar el valor de Z antes del cual se encuentra el 0.879 del área de la curva</a:t>
            </a:r>
          </a:p>
          <a:p>
            <a:pPr lvl="1"/>
            <a:r>
              <a:rPr lang="es-ES" sz="2400" dirty="0" smtClean="0"/>
              <a:t>Buscamos en el cuerpo de la tabla el valor correspondiente a 0.8790. Vemos en la columna  que corresponde al valor 1.1, y en la primera fila el valor a  0.07, lo que nos da </a:t>
            </a:r>
          </a:p>
          <a:p>
            <a:pPr lvl="1" algn="ctr">
              <a:buNone/>
            </a:pPr>
            <a:r>
              <a:rPr lang="es-ES" sz="2400" dirty="0" smtClean="0">
                <a:solidFill>
                  <a:srgbClr val="FFFF00"/>
                </a:solidFill>
              </a:rPr>
              <a:t>Z(1-0.879)=1.17</a:t>
            </a:r>
            <a:endParaRPr lang="es-ES" sz="2400" b="1" dirty="0" smtClean="0">
              <a:solidFill>
                <a:srgbClr val="FFFF00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040383"/>
            <a:ext cx="4357718" cy="281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Inverso Tabla Normal(0,1) </a:t>
            </a:r>
            <a:r>
              <a:rPr lang="es-ES" dirty="0" smtClean="0">
                <a:solidFill>
                  <a:srgbClr val="FF0000"/>
                </a:solidFill>
              </a:rPr>
              <a:t>(b)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EC" sz="2400" b="1" dirty="0" smtClean="0"/>
              <a:t>Hallar el valor de Z después del cual se encuentra el 5% del área de la curva:</a:t>
            </a:r>
          </a:p>
          <a:p>
            <a:pPr marL="857250" lvl="1" indent="-457200"/>
            <a:r>
              <a:rPr lang="es-EC" sz="2000" b="1" dirty="0" smtClean="0"/>
              <a:t>Esto corresponde a un valor de </a:t>
            </a:r>
            <a:r>
              <a:rPr lang="es-EC" sz="2000" b="1" dirty="0" smtClean="0">
                <a:latin typeface="Symbol" pitchFamily="18" charset="2"/>
              </a:rPr>
              <a:t></a:t>
            </a:r>
            <a:r>
              <a:rPr lang="es-EC" sz="2000" b="1" dirty="0" smtClean="0"/>
              <a:t> = 0.05</a:t>
            </a:r>
          </a:p>
          <a:p>
            <a:pPr marL="857250" lvl="1" indent="-457200"/>
            <a:r>
              <a:rPr lang="es-EC" sz="2000" b="1" dirty="0" smtClean="0"/>
              <a:t>Esto equivale a decir buscar el valor de Z tal que:</a:t>
            </a:r>
          </a:p>
          <a:p>
            <a:pPr marL="857250" lvl="1" indent="-457200" algn="ctr">
              <a:buNone/>
            </a:pPr>
            <a:r>
              <a:rPr lang="es-EC" sz="2000" b="1" dirty="0" smtClean="0"/>
              <a:t>P(Z </a:t>
            </a:r>
            <a:r>
              <a:rPr lang="es-EC" sz="2000" b="1" dirty="0" smtClean="0">
                <a:latin typeface="Symbol" pitchFamily="18" charset="2"/>
              </a:rPr>
              <a:t></a:t>
            </a:r>
            <a:r>
              <a:rPr lang="es-EC" sz="2000" b="1" dirty="0" smtClean="0"/>
              <a:t> x) = 0.05</a:t>
            </a:r>
          </a:p>
          <a:p>
            <a:pPr marL="857250" lvl="1" indent="-457200"/>
            <a:r>
              <a:rPr lang="es-EC" sz="2000" b="1" dirty="0" smtClean="0"/>
              <a:t>Buscamos en la tabla el valor de 1 - 0.05 = 0.95</a:t>
            </a:r>
          </a:p>
          <a:p>
            <a:pPr marL="857250" lvl="1" indent="-457200"/>
            <a:r>
              <a:rPr lang="es-EC" sz="2000" b="1" dirty="0" smtClean="0"/>
              <a:t>Este se encontraría en la fila correspondiente a 1.6, entre los valores de las columnas 4 (0.9495) y 5 (0.9505), interpolamos 4.5,  y Z sería igual a 1.645.</a:t>
            </a:r>
          </a:p>
          <a:p>
            <a:pPr marL="457200" indent="-457200">
              <a:buNone/>
            </a:pPr>
            <a:r>
              <a:rPr lang="es-EC" sz="2400" b="1" dirty="0" smtClean="0">
                <a:solidFill>
                  <a:srgbClr val="FFFF00"/>
                </a:solidFill>
              </a:rPr>
              <a:t>				Z</a:t>
            </a:r>
            <a:r>
              <a:rPr lang="es-EC" sz="2400" b="1" baseline="-25000" dirty="0" smtClean="0">
                <a:solidFill>
                  <a:srgbClr val="FFFF00"/>
                </a:solidFill>
              </a:rPr>
              <a:t>(0.05)</a:t>
            </a:r>
            <a:r>
              <a:rPr lang="es-EC" sz="2400" b="1" dirty="0" smtClean="0">
                <a:solidFill>
                  <a:srgbClr val="FFFF00"/>
                </a:solidFill>
              </a:rPr>
              <a:t> = 1.645</a:t>
            </a:r>
          </a:p>
          <a:p>
            <a:pPr marL="857250" lvl="1" indent="-457200"/>
            <a:endParaRPr lang="es-ES" sz="2000" b="1" dirty="0" smtClean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440479"/>
            <a:ext cx="3643306" cy="241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Inverso Tabla Normal(0,1) </a:t>
            </a:r>
            <a:r>
              <a:rPr lang="es-ES" dirty="0" smtClean="0">
                <a:solidFill>
                  <a:srgbClr val="FF0000"/>
                </a:solidFill>
              </a:rPr>
              <a:t>(c)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EC" sz="2400" b="1" dirty="0" smtClean="0"/>
              <a:t>Hallar el valor de Z tal que el área sobre el mas el área bajo -Z sea igual a 0.05:</a:t>
            </a:r>
          </a:p>
          <a:p>
            <a:pPr marL="857250" lvl="1" indent="-457200"/>
            <a:r>
              <a:rPr lang="es-EC" sz="2000" b="1" dirty="0" smtClean="0"/>
              <a:t>Esto equivale a decir buscar el valor de Z tal que:</a:t>
            </a:r>
          </a:p>
          <a:p>
            <a:pPr marL="857250" lvl="1" indent="-457200" algn="ctr">
              <a:buNone/>
            </a:pPr>
            <a:r>
              <a:rPr lang="es-EC" sz="2000" b="1" dirty="0" smtClean="0"/>
              <a:t>P(|Z| </a:t>
            </a:r>
            <a:r>
              <a:rPr lang="es-EC" sz="2000" b="1" dirty="0" smtClean="0">
                <a:latin typeface="Symbol" pitchFamily="18" charset="2"/>
              </a:rPr>
              <a:t></a:t>
            </a:r>
            <a:r>
              <a:rPr lang="es-EC" sz="2000" b="1" dirty="0" smtClean="0"/>
              <a:t> x) = 0.05</a:t>
            </a:r>
          </a:p>
          <a:p>
            <a:pPr marL="857250" lvl="1" indent="-457200"/>
            <a:r>
              <a:rPr lang="es-EC" sz="2000" b="1" dirty="0" smtClean="0"/>
              <a:t>Como es una curva simétrica: </a:t>
            </a:r>
            <a:r>
              <a:rPr lang="es-EC" sz="2000" b="1" dirty="0" smtClean="0">
                <a:latin typeface="Symbol" pitchFamily="18" charset="2"/>
              </a:rPr>
              <a:t>/2</a:t>
            </a:r>
            <a:r>
              <a:rPr lang="es-EC" sz="2000" b="1" dirty="0" smtClean="0"/>
              <a:t> = 0.05/2=0.025</a:t>
            </a:r>
          </a:p>
          <a:p>
            <a:pPr marL="857250" lvl="1" indent="-457200"/>
            <a:r>
              <a:rPr lang="es-EC" sz="2000" b="1" dirty="0" smtClean="0"/>
              <a:t>Buscamos en la tabla el valor de 1 - 0.025 = 0.95</a:t>
            </a:r>
          </a:p>
          <a:p>
            <a:pPr marL="457200" indent="-457200">
              <a:buNone/>
            </a:pPr>
            <a:r>
              <a:rPr lang="es-EC" sz="2400" b="1" dirty="0" smtClean="0">
                <a:solidFill>
                  <a:srgbClr val="FFFF00"/>
                </a:solidFill>
              </a:rPr>
              <a:t>		Z</a:t>
            </a:r>
            <a:r>
              <a:rPr lang="es-EC" sz="2400" b="1" baseline="-25000" dirty="0" smtClean="0">
                <a:solidFill>
                  <a:srgbClr val="FFFF00"/>
                </a:solidFill>
              </a:rPr>
              <a:t>(0.025)</a:t>
            </a:r>
            <a:r>
              <a:rPr lang="es-EC" sz="2400" b="1" dirty="0" smtClean="0">
                <a:solidFill>
                  <a:srgbClr val="FFFF00"/>
                </a:solidFill>
              </a:rPr>
              <a:t> = 1.96</a:t>
            </a:r>
          </a:p>
          <a:p>
            <a:pPr marL="857250" lvl="1" indent="-457200"/>
            <a:endParaRPr lang="es-ES" sz="2000" b="1" dirty="0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9" y="3634632"/>
            <a:ext cx="4857752" cy="322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Inverso Tabla Normal(0,1)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s-EC" sz="2400" b="1" dirty="0" smtClean="0">
                <a:solidFill>
                  <a:srgbClr val="FF0000"/>
                </a:solidFill>
              </a:rPr>
              <a:t>(d) </a:t>
            </a:r>
            <a:r>
              <a:rPr lang="es-EC" sz="2400" b="1" dirty="0" smtClean="0"/>
              <a:t>Hallar el valor de Z después del cual se encuentra el 1% del área de la curva:</a:t>
            </a:r>
          </a:p>
          <a:p>
            <a:pPr marL="857250" lvl="1" indent="-457200"/>
            <a:r>
              <a:rPr lang="es-EC" sz="2000" b="1" dirty="0" smtClean="0"/>
              <a:t>Esto corresponde a un valor de </a:t>
            </a:r>
            <a:r>
              <a:rPr lang="es-EC" sz="2000" b="1" dirty="0" smtClean="0">
                <a:latin typeface="Symbol" pitchFamily="18" charset="2"/>
              </a:rPr>
              <a:t></a:t>
            </a:r>
            <a:r>
              <a:rPr lang="es-EC" sz="2000" b="1" dirty="0" smtClean="0"/>
              <a:t> = 0.01</a:t>
            </a:r>
          </a:p>
          <a:p>
            <a:pPr marL="857250" lvl="1" indent="-457200"/>
            <a:r>
              <a:rPr lang="es-EC" sz="2000" b="1" dirty="0" smtClean="0"/>
              <a:t>En Excel =</a:t>
            </a:r>
            <a:r>
              <a:rPr lang="es-EC" sz="2000" b="1" dirty="0" err="1" smtClean="0"/>
              <a:t>DISTR.NORM.ESTAND.INV</a:t>
            </a:r>
            <a:r>
              <a:rPr lang="es-EC" sz="2000" b="1" dirty="0" smtClean="0"/>
              <a:t>(0.99)</a:t>
            </a:r>
            <a:endParaRPr lang="es-EC" sz="2400" b="1" dirty="0" smtClean="0"/>
          </a:p>
          <a:p>
            <a:pPr marL="457200" indent="-457200">
              <a:buNone/>
            </a:pPr>
            <a:r>
              <a:rPr lang="es-EC" sz="2400" b="1" dirty="0" smtClean="0">
                <a:solidFill>
                  <a:srgbClr val="FFFF00"/>
                </a:solidFill>
              </a:rPr>
              <a:t>		Z</a:t>
            </a:r>
            <a:r>
              <a:rPr lang="es-EC" sz="2400" b="1" baseline="-25000" dirty="0" smtClean="0">
                <a:solidFill>
                  <a:srgbClr val="FFFF00"/>
                </a:solidFill>
              </a:rPr>
              <a:t>(0.01)</a:t>
            </a:r>
            <a:r>
              <a:rPr lang="es-EC" sz="2400" b="1" dirty="0" smtClean="0">
                <a:solidFill>
                  <a:srgbClr val="FFFF00"/>
                </a:solidFill>
              </a:rPr>
              <a:t> = 2.326</a:t>
            </a:r>
          </a:p>
          <a:p>
            <a:pPr marL="457200" indent="-457200"/>
            <a:endParaRPr lang="es-EC" sz="2400" b="1" dirty="0" smtClean="0"/>
          </a:p>
          <a:p>
            <a:pPr marL="457200" indent="-457200"/>
            <a:r>
              <a:rPr lang="es-EC" sz="2400" b="1" dirty="0" smtClean="0">
                <a:solidFill>
                  <a:srgbClr val="FF0000"/>
                </a:solidFill>
              </a:rPr>
              <a:t>(e)</a:t>
            </a:r>
            <a:r>
              <a:rPr lang="es-EC" sz="2400" b="1" dirty="0" smtClean="0"/>
              <a:t> Hallar el valor de Z tal que el área sobre el mas el área bajo -Z sea igual a 0.01:</a:t>
            </a:r>
          </a:p>
          <a:p>
            <a:pPr marL="857250" lvl="1" indent="-457200"/>
            <a:r>
              <a:rPr lang="es-EC" sz="2000" b="1" dirty="0" smtClean="0"/>
              <a:t>Como es una curva simétrica: </a:t>
            </a:r>
            <a:r>
              <a:rPr lang="es-EC" sz="2000" b="1" dirty="0" smtClean="0">
                <a:latin typeface="Symbol" pitchFamily="18" charset="2"/>
              </a:rPr>
              <a:t>/2</a:t>
            </a:r>
            <a:r>
              <a:rPr lang="es-EC" sz="2000" b="1" dirty="0" smtClean="0"/>
              <a:t> = 0.01/2=0.005</a:t>
            </a:r>
          </a:p>
          <a:p>
            <a:pPr marL="857250" lvl="1" indent="-457200"/>
            <a:r>
              <a:rPr lang="es-EC" sz="2000" b="1" dirty="0" smtClean="0"/>
              <a:t>En Excel  =</a:t>
            </a:r>
            <a:r>
              <a:rPr lang="es-EC" sz="2000" b="1" dirty="0" err="1" smtClean="0"/>
              <a:t>DISTR.NORM.ESTAND.INV</a:t>
            </a:r>
            <a:r>
              <a:rPr lang="es-EC" sz="2000" b="1" dirty="0" smtClean="0"/>
              <a:t>(0.995)</a:t>
            </a:r>
          </a:p>
          <a:p>
            <a:pPr marL="457200" indent="-457200">
              <a:buNone/>
            </a:pPr>
            <a:r>
              <a:rPr lang="es-EC" sz="2400" b="1" dirty="0" smtClean="0">
                <a:solidFill>
                  <a:srgbClr val="FFFF00"/>
                </a:solidFill>
              </a:rPr>
              <a:t>		Z</a:t>
            </a:r>
            <a:r>
              <a:rPr lang="es-EC" sz="2400" b="1" baseline="-25000" dirty="0" smtClean="0">
                <a:solidFill>
                  <a:srgbClr val="FFFF00"/>
                </a:solidFill>
              </a:rPr>
              <a:t>(0.005)</a:t>
            </a:r>
            <a:r>
              <a:rPr lang="es-EC" sz="2400" b="1" dirty="0" smtClean="0">
                <a:solidFill>
                  <a:srgbClr val="FFFF00"/>
                </a:solidFill>
              </a:rPr>
              <a:t> = 2.576</a:t>
            </a:r>
          </a:p>
          <a:p>
            <a:pPr marL="457200" indent="-457200" algn="ctr">
              <a:buNone/>
            </a:pPr>
            <a:r>
              <a:rPr lang="es-ES" sz="2400" b="1" dirty="0" smtClean="0"/>
              <a:t>Buscar en la tabla para comprobar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Distribución</a:t>
            </a:r>
            <a:r>
              <a:rPr lang="en-US" dirty="0" smtClean="0"/>
              <a:t> Normal (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)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000108"/>
            <a:ext cx="8299478" cy="5357850"/>
          </a:xfrm>
        </p:spPr>
        <p:txBody>
          <a:bodyPr/>
          <a:lstStyle/>
          <a:p>
            <a:r>
              <a:rPr lang="es-EC" sz="2800" dirty="0" smtClean="0"/>
              <a:t>Esto  Ok! para curva N (0,1) pero y si queremos usarlo en población natural con </a:t>
            </a:r>
            <a:r>
              <a:rPr lang="es-EC" sz="2800" dirty="0" smtClean="0">
                <a:latin typeface="Symbol" pitchFamily="18" charset="2"/>
              </a:rPr>
              <a:t></a:t>
            </a:r>
            <a:r>
              <a:rPr lang="es-EC" sz="2800" dirty="0" smtClean="0"/>
              <a:t>0 y </a:t>
            </a:r>
            <a:r>
              <a:rPr lang="es-EC" sz="2800" dirty="0" smtClean="0">
                <a:latin typeface="Symbol" pitchFamily="18" charset="2"/>
              </a:rPr>
              <a:t></a:t>
            </a:r>
            <a:r>
              <a:rPr lang="es-EC" sz="2800" dirty="0" smtClean="0"/>
              <a:t>1?</a:t>
            </a:r>
          </a:p>
          <a:p>
            <a:r>
              <a:rPr lang="es-EC" sz="2800" dirty="0" smtClean="0"/>
              <a:t>No hay problema! Tipificamos valor de x en nuestra distribución Normal con fórmula:</a:t>
            </a:r>
          </a:p>
          <a:p>
            <a:endParaRPr lang="es-EC" sz="2800" dirty="0" smtClean="0"/>
          </a:p>
          <a:p>
            <a:endParaRPr lang="es-EC" sz="2800" dirty="0" smtClean="0"/>
          </a:p>
          <a:p>
            <a:r>
              <a:rPr lang="es-EC" sz="2800" dirty="0" smtClean="0"/>
              <a:t>Y procedemos a buscar la probabilidad para este valor determinado. </a:t>
            </a:r>
          </a:p>
          <a:p>
            <a:r>
              <a:rPr lang="es-EC" sz="2800" dirty="0" smtClean="0"/>
              <a:t>Z no es más que el número de desviaciones estándares a la que se encuentra x de </a:t>
            </a:r>
            <a:r>
              <a:rPr lang="es-EC" sz="2800" dirty="0" smtClean="0">
                <a:latin typeface="Symbol" pitchFamily="18" charset="2"/>
              </a:rPr>
              <a:t>m</a:t>
            </a:r>
            <a:r>
              <a:rPr lang="es-EC" sz="2800" dirty="0" smtClean="0"/>
              <a:t>.</a:t>
            </a:r>
          </a:p>
          <a:p>
            <a:endParaRPr lang="es-US" sz="2800" dirty="0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  <p:graphicFrame>
        <p:nvGraphicFramePr>
          <p:cNvPr id="77825" name="Object 1"/>
          <p:cNvGraphicFramePr>
            <a:graphicFrameLocks noChangeAspect="1"/>
          </p:cNvGraphicFramePr>
          <p:nvPr/>
        </p:nvGraphicFramePr>
        <p:xfrm>
          <a:off x="2857488" y="2928935"/>
          <a:ext cx="1538664" cy="1000132"/>
        </p:xfrm>
        <a:graphic>
          <a:graphicData uri="http://schemas.openxmlformats.org/presentationml/2006/ole">
            <p:oleObj spid="_x0000_s77825" name="Ecuación" r:id="rId4" imgW="571500" imgH="368300" progId="Equation.3">
              <p:embed/>
            </p:oleObj>
          </a:graphicData>
        </a:graphic>
      </p:graphicFrame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US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Tipificar en Excel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= NORMALIZACION(</a:t>
            </a:r>
            <a:r>
              <a:rPr lang="es-ES" sz="2800" dirty="0" err="1" smtClean="0"/>
              <a:t>x,</a:t>
            </a:r>
            <a:r>
              <a:rPr lang="es-ES" sz="2800" dirty="0" err="1" smtClean="0">
                <a:latin typeface="Symbol" pitchFamily="18" charset="2"/>
              </a:rPr>
              <a:t>m,s</a:t>
            </a:r>
            <a:r>
              <a:rPr lang="es-ES" sz="2800" dirty="0" smtClean="0"/>
              <a:t>)</a:t>
            </a:r>
          </a:p>
          <a:p>
            <a:pPr lvl="1"/>
            <a:r>
              <a:rPr lang="es-ES" sz="2400" dirty="0" smtClean="0"/>
              <a:t>Valor normalizado de distribución caracterizada por los argumentos media y </a:t>
            </a:r>
            <a:r>
              <a:rPr lang="es-ES" sz="2400" dirty="0" err="1" smtClean="0"/>
              <a:t>desv_estándar</a:t>
            </a:r>
            <a:r>
              <a:rPr lang="es-ES" sz="2400" dirty="0" smtClean="0"/>
              <a:t> : </a:t>
            </a:r>
            <a:r>
              <a:rPr lang="es-ES" sz="2400" dirty="0" smtClean="0">
                <a:solidFill>
                  <a:srgbClr val="FF0000"/>
                </a:solidFill>
              </a:rPr>
              <a:t>Z =</a:t>
            </a:r>
            <a:r>
              <a:rPr lang="es-ES" sz="2400" dirty="0" smtClean="0">
                <a:solidFill>
                  <a:srgbClr val="FF0000"/>
                </a:solidFill>
                <a:latin typeface="Symbol" pitchFamily="18" charset="2"/>
              </a:rPr>
              <a:t>(`</a:t>
            </a:r>
            <a:r>
              <a:rPr lang="es-ES" sz="2400" dirty="0" smtClean="0">
                <a:solidFill>
                  <a:srgbClr val="FF0000"/>
                </a:solidFill>
              </a:rPr>
              <a:t>x-</a:t>
            </a:r>
            <a:r>
              <a:rPr lang="es-ES" sz="2400" dirty="0" smtClean="0">
                <a:solidFill>
                  <a:srgbClr val="FF0000"/>
                </a:solidFill>
                <a:latin typeface="Symbol" pitchFamily="18" charset="2"/>
              </a:rPr>
              <a:t>m)/s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s-ES" sz="2800" dirty="0" smtClean="0"/>
              <a:t>=DISTR.NORM(</a:t>
            </a:r>
            <a:r>
              <a:rPr lang="es-ES" sz="2800" dirty="0" err="1" smtClean="0"/>
              <a:t>x,</a:t>
            </a:r>
            <a:r>
              <a:rPr lang="es-ES" sz="2800" dirty="0" err="1" smtClean="0">
                <a:latin typeface="Symbol" pitchFamily="18" charset="2"/>
              </a:rPr>
              <a:t>m,s</a:t>
            </a:r>
            <a:r>
              <a:rPr lang="es-ES" sz="2800" dirty="0" smtClean="0">
                <a:latin typeface="Symbol" pitchFamily="18" charset="2"/>
              </a:rPr>
              <a:t>,</a:t>
            </a:r>
            <a:r>
              <a:rPr lang="es-ES" sz="2800" dirty="0" smtClean="0"/>
              <a:t> Verdadero)</a:t>
            </a:r>
          </a:p>
          <a:p>
            <a:pPr lvl="1"/>
            <a:r>
              <a:rPr lang="es-ES" sz="2400" dirty="0" smtClean="0"/>
              <a:t>Calcula probabilidad de que un valor se encuentre bajo x en una distribución N(</a:t>
            </a:r>
            <a:r>
              <a:rPr lang="es-ES" sz="2400" dirty="0" err="1" smtClean="0">
                <a:latin typeface="Symbol" pitchFamily="18" charset="2"/>
              </a:rPr>
              <a:t>m,s</a:t>
            </a:r>
            <a:r>
              <a:rPr lang="es-ES" sz="2400" dirty="0" smtClean="0"/>
              <a:t>): </a:t>
            </a:r>
            <a:r>
              <a:rPr lang="es-ES" sz="2400" dirty="0" smtClean="0">
                <a:solidFill>
                  <a:srgbClr val="FF0000"/>
                </a:solidFill>
              </a:rPr>
              <a:t>P(Z ≤ x)</a:t>
            </a:r>
          </a:p>
          <a:p>
            <a:r>
              <a:rPr lang="es-ES" sz="2800" dirty="0" smtClean="0"/>
              <a:t>DISTR.NORM.INV(P,</a:t>
            </a:r>
            <a:r>
              <a:rPr lang="es-ES" sz="2800" dirty="0" smtClean="0">
                <a:latin typeface="Symbol" pitchFamily="18" charset="2"/>
              </a:rPr>
              <a:t> </a:t>
            </a:r>
            <a:r>
              <a:rPr lang="es-ES" sz="2800" dirty="0" err="1" smtClean="0">
                <a:latin typeface="Symbol" pitchFamily="18" charset="2"/>
              </a:rPr>
              <a:t>m,s</a:t>
            </a:r>
            <a:r>
              <a:rPr lang="es-ES" sz="2800" dirty="0" smtClean="0"/>
              <a:t>)</a:t>
            </a:r>
          </a:p>
          <a:p>
            <a:pPr lvl="1"/>
            <a:r>
              <a:rPr lang="es-ES" sz="2400" dirty="0" smtClean="0"/>
              <a:t>Devuelve el valor x abajo del cual se encuentra el Px100% del área de la curva para una distribución N(</a:t>
            </a:r>
            <a:r>
              <a:rPr lang="es-ES" sz="2400" dirty="0" err="1" smtClean="0">
                <a:latin typeface="Symbol" pitchFamily="18" charset="2"/>
              </a:rPr>
              <a:t>m,s</a:t>
            </a:r>
            <a:r>
              <a:rPr lang="es-ES" sz="2400" dirty="0" smtClean="0"/>
              <a:t>).</a:t>
            </a:r>
            <a:endParaRPr lang="es-ES" sz="2400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786" y="-142900"/>
            <a:ext cx="8129614" cy="1143000"/>
          </a:xfrm>
        </p:spPr>
        <p:txBody>
          <a:bodyPr/>
          <a:lstStyle/>
          <a:p>
            <a:r>
              <a:rPr lang="es-ES" dirty="0" smtClean="0"/>
              <a:t>Ejercicio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857232"/>
            <a:ext cx="8442354" cy="535785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Encontrar la probabilidad que al muestrear una piscina con una población Normal con peso </a:t>
            </a:r>
            <a:r>
              <a:rPr lang="es-ES" sz="2800" dirty="0" smtClean="0">
                <a:latin typeface="Symbol" pitchFamily="18" charset="2"/>
              </a:rPr>
              <a:t></a:t>
            </a:r>
            <a:r>
              <a:rPr lang="es-ES" sz="2800" dirty="0" smtClean="0"/>
              <a:t>=5g y </a:t>
            </a:r>
            <a:r>
              <a:rPr lang="es-ES" sz="2800" dirty="0" smtClean="0">
                <a:latin typeface="Symbol" pitchFamily="18" charset="2"/>
              </a:rPr>
              <a:t>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=4 encontremos un valor &gt; 7.78g.</a:t>
            </a:r>
          </a:p>
          <a:p>
            <a:pPr lvl="1"/>
            <a:r>
              <a:rPr lang="es-ES" sz="2400" dirty="0" smtClean="0"/>
              <a:t>Como </a:t>
            </a:r>
            <a:r>
              <a:rPr lang="es-ES" sz="2400" dirty="0" smtClean="0">
                <a:latin typeface="Symbol" pitchFamily="18" charset="2"/>
              </a:rPr>
              <a:t></a:t>
            </a:r>
            <a:r>
              <a:rPr lang="es-ES" sz="2400" baseline="30000" dirty="0" smtClean="0"/>
              <a:t>2</a:t>
            </a:r>
            <a:r>
              <a:rPr lang="es-ES" sz="2400" dirty="0" smtClean="0"/>
              <a:t>=4, entonces </a:t>
            </a:r>
            <a:r>
              <a:rPr lang="es-ES" sz="2400" dirty="0" smtClean="0">
                <a:latin typeface="Symbol" pitchFamily="18" charset="2"/>
              </a:rPr>
              <a:t></a:t>
            </a:r>
            <a:r>
              <a:rPr lang="es-ES" sz="2400" dirty="0" smtClean="0"/>
              <a:t> = 2.</a:t>
            </a:r>
          </a:p>
          <a:p>
            <a:pPr lvl="1"/>
            <a:r>
              <a:rPr lang="es-ES" sz="2400" dirty="0" smtClean="0"/>
              <a:t>Calculamos el valor de Z:</a:t>
            </a:r>
            <a:endParaRPr lang="es-ES" dirty="0" smtClean="0"/>
          </a:p>
          <a:p>
            <a:pPr lvl="1"/>
            <a:endParaRPr lang="es-ES" sz="2400" dirty="0" smtClean="0"/>
          </a:p>
          <a:p>
            <a:pPr lvl="1"/>
            <a:endParaRPr lang="es-ES" sz="2400" dirty="0" smtClean="0"/>
          </a:p>
          <a:p>
            <a:pPr lvl="1"/>
            <a:r>
              <a:rPr lang="es-ES" sz="2400" dirty="0" smtClean="0"/>
              <a:t>Y luego calculamos la probabilidad de que Z sea mayor a este valor en la tabla:</a:t>
            </a:r>
          </a:p>
          <a:p>
            <a:pPr lvl="1" algn="ctr">
              <a:buNone/>
            </a:pPr>
            <a:r>
              <a:rPr lang="es-ES" sz="2400" dirty="0" smtClean="0"/>
              <a:t>P(Z </a:t>
            </a:r>
            <a:r>
              <a:rPr lang="es-ES" sz="2400" dirty="0" smtClean="0">
                <a:latin typeface="Symbol" pitchFamily="18" charset="2"/>
              </a:rPr>
              <a:t></a:t>
            </a:r>
            <a:r>
              <a:rPr lang="es-ES" sz="2400" dirty="0" smtClean="0"/>
              <a:t> 1.39) = 1-0.9177=0.0823</a:t>
            </a:r>
          </a:p>
          <a:p>
            <a:pPr lvl="1"/>
            <a:r>
              <a:rPr lang="es-ES" sz="2400" dirty="0" smtClean="0"/>
              <a:t>En Excel lo podemos hacer directo o por pasos</a:t>
            </a:r>
          </a:p>
          <a:p>
            <a:pPr marL="514350" indent="-514350">
              <a:buFont typeface="+mj-lt"/>
              <a:buAutoNum type="alphaLcParenR" startAt="2"/>
            </a:pPr>
            <a:r>
              <a:rPr lang="es-ES" sz="2800" dirty="0" smtClean="0"/>
              <a:t>En la misma  piscina calcular entre que valores de peso se encuentra el 95% de la población</a:t>
            </a:r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16737" name="Object 1"/>
          <p:cNvGraphicFramePr>
            <a:graphicFrameLocks noChangeAspect="1"/>
          </p:cNvGraphicFramePr>
          <p:nvPr/>
        </p:nvGraphicFramePr>
        <p:xfrm>
          <a:off x="3357554" y="3214686"/>
          <a:ext cx="2216410" cy="714380"/>
        </p:xfrm>
        <a:graphic>
          <a:graphicData uri="http://schemas.openxmlformats.org/presentationml/2006/ole">
            <p:oleObj spid="_x0000_s116737" name="Ecuación" r:id="rId4" imgW="1155700" imgH="368300" progId="Equation.3">
              <p:embed/>
            </p:oleObj>
          </a:graphicData>
        </a:graphic>
      </p:graphicFrame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37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de Probabilidad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928670"/>
            <a:ext cx="8299478" cy="5357850"/>
          </a:xfrm>
        </p:spPr>
        <p:txBody>
          <a:bodyPr/>
          <a:lstStyle/>
          <a:p>
            <a:r>
              <a:rPr lang="es-ES" sz="2400" dirty="0" smtClean="0"/>
              <a:t>Una distribución o densidad de probabilidad de una variable aleatoria x es la función de distribución de la probabilidad de dicha variable</a:t>
            </a:r>
          </a:p>
          <a:p>
            <a:pPr lvl="1"/>
            <a:r>
              <a:rPr lang="es-ES" sz="2000" dirty="0" smtClean="0"/>
              <a:t>Área de curva entre 2 puntos representa la probabilidad de que ocurra un suceso entre esos dos puntos.</a:t>
            </a:r>
          </a:p>
          <a:p>
            <a:r>
              <a:rPr lang="es-ES" sz="2400" dirty="0" smtClean="0"/>
              <a:t>Distribuciones probabilidad pueden ser discretas o continuas, de acuerdo al tipo de.</a:t>
            </a:r>
          </a:p>
          <a:p>
            <a:r>
              <a:rPr lang="es-ES" sz="2400" dirty="0" smtClean="0"/>
              <a:t>Hay infinidad distribuciones probabilidad, (1 c/población), pero hay ciertas distribuciones “modelo”:</a:t>
            </a:r>
          </a:p>
          <a:p>
            <a:pPr lvl="1"/>
            <a:r>
              <a:rPr lang="es-ES" sz="1800" dirty="0" smtClean="0"/>
              <a:t>Normal</a:t>
            </a:r>
          </a:p>
          <a:p>
            <a:pPr lvl="1"/>
            <a:r>
              <a:rPr lang="es-ES" sz="1800" dirty="0" err="1" smtClean="0"/>
              <a:t>Binomial</a:t>
            </a:r>
            <a:endParaRPr lang="es-ES" sz="1800" dirty="0" smtClean="0"/>
          </a:p>
          <a:p>
            <a:pPr lvl="1"/>
            <a:r>
              <a:rPr lang="es-ES" sz="1800" dirty="0" smtClean="0"/>
              <a:t>Ji-cuadrado</a:t>
            </a:r>
          </a:p>
          <a:p>
            <a:pPr lvl="1"/>
            <a:r>
              <a:rPr lang="es-ES" sz="1800" dirty="0" smtClean="0"/>
              <a:t>"t" de </a:t>
            </a:r>
            <a:r>
              <a:rPr lang="es-ES" sz="1800" dirty="0" err="1" smtClean="0"/>
              <a:t>Student</a:t>
            </a:r>
            <a:r>
              <a:rPr lang="es-ES" sz="1800" dirty="0" smtClean="0"/>
              <a:t>, </a:t>
            </a:r>
          </a:p>
          <a:p>
            <a:pPr lvl="1"/>
            <a:r>
              <a:rPr lang="es-ES" sz="1800" dirty="0" smtClean="0"/>
              <a:t>F de Fisher</a:t>
            </a:r>
            <a:endParaRPr lang="es-ES" sz="18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429389" y="5214950"/>
            <a:ext cx="2500329" cy="1452240"/>
            <a:chOff x="4735" y="5550"/>
            <a:chExt cx="4623" cy="4102"/>
          </a:xfrm>
        </p:grpSpPr>
        <p:sp>
          <p:nvSpPr>
            <p:cNvPr id="5" name="AutoShape 5"/>
            <p:cNvSpPr>
              <a:spLocks noChangeAspect="1" noChangeArrowheads="1"/>
            </p:cNvSpPr>
            <p:nvPr/>
          </p:nvSpPr>
          <p:spPr bwMode="auto">
            <a:xfrm>
              <a:off x="4735" y="5550"/>
              <a:ext cx="4623" cy="4102"/>
            </a:xfrm>
            <a:prstGeom prst="rect">
              <a:avLst/>
            </a:prstGeom>
            <a:solidFill>
              <a:srgbClr val="FF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5421" y="6083"/>
              <a:ext cx="0" cy="284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5421" y="8928"/>
              <a:ext cx="360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017" y="6706"/>
              <a:ext cx="2083" cy="2222"/>
            </a:xfrm>
            <a:custGeom>
              <a:avLst/>
              <a:gdLst/>
              <a:ahLst/>
              <a:cxnLst>
                <a:cxn ang="0">
                  <a:pos x="0" y="2624"/>
                </a:cxn>
                <a:cxn ang="0">
                  <a:pos x="1260" y="0"/>
                </a:cxn>
                <a:cxn ang="0">
                  <a:pos x="2460" y="2624"/>
                </a:cxn>
              </a:cxnLst>
              <a:rect l="0" t="0" r="r" b="b"/>
              <a:pathLst>
                <a:path w="2460" h="2624">
                  <a:moveTo>
                    <a:pt x="0" y="2624"/>
                  </a:moveTo>
                  <a:cubicBezTo>
                    <a:pt x="425" y="1312"/>
                    <a:pt x="850" y="0"/>
                    <a:pt x="1260" y="0"/>
                  </a:cubicBezTo>
                  <a:cubicBezTo>
                    <a:pt x="1670" y="0"/>
                    <a:pt x="2260" y="2187"/>
                    <a:pt x="2460" y="2624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072" y="6706"/>
              <a:ext cx="0" cy="22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421" y="9081"/>
              <a:ext cx="3543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s-ES" sz="1200">
                  <a:latin typeface="Times New Roman" pitchFamily="18" charset="0"/>
                </a:rPr>
                <a:t>               -1          0        +1</a:t>
              </a:r>
              <a:endParaRPr lang="es-E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V="1">
              <a:off x="6487" y="7506"/>
              <a:ext cx="0" cy="1422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7567" y="7506"/>
              <a:ext cx="13" cy="1422"/>
            </a:xfrm>
            <a:prstGeom prst="line">
              <a:avLst/>
            </a:prstGeom>
            <a:noFill/>
            <a:ln w="19050">
              <a:solidFill>
                <a:srgbClr val="993366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Derivada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Al muestrear repetidamente una población, obtenemos distribución de sus </a:t>
            </a:r>
            <a:r>
              <a:rPr lang="es-ES" sz="2800" dirty="0" smtClean="0">
                <a:latin typeface="Symbol" pitchFamily="18" charset="2"/>
              </a:rPr>
              <a:t>`</a:t>
            </a:r>
            <a:r>
              <a:rPr lang="es-ES" sz="2800" dirty="0" smtClean="0"/>
              <a:t>x. </a:t>
            </a:r>
          </a:p>
          <a:p>
            <a:r>
              <a:rPr lang="es-ES" sz="2800" dirty="0" smtClean="0"/>
              <a:t>Distribución Derivada es Normal, independiente de distribución de la Población.</a:t>
            </a:r>
          </a:p>
          <a:p>
            <a:r>
              <a:rPr lang="es-ES" sz="2800" dirty="0" smtClean="0">
                <a:latin typeface="Symbol" pitchFamily="18" charset="2"/>
              </a:rPr>
              <a:t>m</a:t>
            </a:r>
            <a:r>
              <a:rPr lang="es-ES" sz="2800" dirty="0" smtClean="0"/>
              <a:t> de población de </a:t>
            </a:r>
            <a:r>
              <a:rPr lang="es-ES" sz="2800" dirty="0" smtClean="0">
                <a:latin typeface="Symbol" pitchFamily="18" charset="2"/>
              </a:rPr>
              <a:t>`</a:t>
            </a:r>
            <a:r>
              <a:rPr lang="es-ES" sz="2800" dirty="0" smtClean="0"/>
              <a:t>x de tamaño n es igual a la </a:t>
            </a:r>
            <a:r>
              <a:rPr lang="es-ES" sz="2800" dirty="0" smtClean="0">
                <a:latin typeface="Symbol" pitchFamily="18" charset="2"/>
              </a:rPr>
              <a:t>m</a:t>
            </a:r>
            <a:r>
              <a:rPr lang="es-ES" sz="2800" dirty="0" smtClean="0"/>
              <a:t> de población original, y varianza es 1/n de varianza poblacional :</a:t>
            </a:r>
          </a:p>
          <a:p>
            <a:pPr algn="ctr">
              <a:buNone/>
            </a:pPr>
            <a:r>
              <a:rPr lang="es-ES" sz="2800" b="1" dirty="0" smtClean="0">
                <a:solidFill>
                  <a:srgbClr val="FF0000"/>
                </a:solidFill>
                <a:latin typeface="Symbol" pitchFamily="18" charset="2"/>
              </a:rPr>
              <a:t></a:t>
            </a:r>
            <a:r>
              <a:rPr lang="es-ES" sz="2800" b="1" baseline="-25000" dirty="0" smtClean="0">
                <a:solidFill>
                  <a:srgbClr val="FF0000"/>
                </a:solidFill>
                <a:latin typeface="Symbol" pitchFamily="18" charset="2"/>
              </a:rPr>
              <a:t>`</a:t>
            </a:r>
            <a:r>
              <a:rPr lang="es-ES" sz="2800" b="1" baseline="-25000" dirty="0" smtClean="0">
                <a:solidFill>
                  <a:srgbClr val="FF0000"/>
                </a:solidFill>
              </a:rPr>
              <a:t>x</a:t>
            </a:r>
            <a:r>
              <a:rPr lang="es-ES" sz="2800" b="1" dirty="0" smtClean="0">
                <a:solidFill>
                  <a:srgbClr val="FF0000"/>
                </a:solidFill>
              </a:rPr>
              <a:t> = </a:t>
            </a:r>
            <a:r>
              <a:rPr lang="es-ES" sz="2800" b="1" dirty="0" smtClean="0">
                <a:solidFill>
                  <a:srgbClr val="FF0000"/>
                </a:solidFill>
                <a:latin typeface="Symbol" pitchFamily="18" charset="2"/>
              </a:rPr>
              <a:t></a:t>
            </a:r>
            <a:r>
              <a:rPr lang="es-ES" sz="2800" b="1" dirty="0" smtClean="0">
                <a:solidFill>
                  <a:srgbClr val="FF0000"/>
                </a:solidFill>
              </a:rPr>
              <a:t>		</a:t>
            </a:r>
            <a:r>
              <a:rPr lang="es-ES" sz="2800" b="1" dirty="0" smtClean="0">
                <a:solidFill>
                  <a:srgbClr val="FF0000"/>
                </a:solidFill>
                <a:latin typeface="Symbol" pitchFamily="18" charset="2"/>
              </a:rPr>
              <a:t></a:t>
            </a:r>
            <a:r>
              <a:rPr lang="es-E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s-ES" sz="2800" b="1" baseline="-25000" dirty="0" smtClean="0">
                <a:solidFill>
                  <a:srgbClr val="FF0000"/>
                </a:solidFill>
                <a:latin typeface="Symbol" pitchFamily="18" charset="2"/>
              </a:rPr>
              <a:t>`</a:t>
            </a:r>
            <a:r>
              <a:rPr lang="es-ES" sz="2800" b="1" baseline="-25000" dirty="0" smtClean="0">
                <a:solidFill>
                  <a:srgbClr val="FF0000"/>
                </a:solidFill>
              </a:rPr>
              <a:t>x</a:t>
            </a:r>
            <a:r>
              <a:rPr lang="es-ES" sz="2800" b="1" dirty="0" smtClean="0">
                <a:solidFill>
                  <a:srgbClr val="FF0000"/>
                </a:solidFill>
              </a:rPr>
              <a:t> = </a:t>
            </a:r>
            <a:r>
              <a:rPr lang="es-ES" sz="2800" b="1" dirty="0" smtClean="0">
                <a:solidFill>
                  <a:srgbClr val="FF0000"/>
                </a:solidFill>
                <a:latin typeface="Symbol" pitchFamily="18" charset="2"/>
              </a:rPr>
              <a:t></a:t>
            </a:r>
            <a:r>
              <a:rPr lang="es-ES" sz="2800" b="1" baseline="30000" dirty="0" smtClean="0">
                <a:solidFill>
                  <a:srgbClr val="FF0000"/>
                </a:solidFill>
              </a:rPr>
              <a:t>2</a:t>
            </a:r>
            <a:r>
              <a:rPr lang="es-ES" sz="2800" b="1" dirty="0" smtClean="0">
                <a:solidFill>
                  <a:srgbClr val="FF0000"/>
                </a:solidFill>
              </a:rPr>
              <a:t>/n</a:t>
            </a:r>
          </a:p>
          <a:p>
            <a:endParaRPr lang="es-ES" sz="2800" dirty="0" smtClean="0"/>
          </a:p>
          <a:p>
            <a:pPr algn="ctr">
              <a:buNone/>
            </a:pPr>
            <a:r>
              <a:rPr lang="es-ES" sz="2800" b="1" dirty="0" smtClean="0">
                <a:solidFill>
                  <a:srgbClr val="FFFF00"/>
                </a:solidFill>
              </a:rPr>
              <a:t>Teorema Central del Límite</a:t>
            </a:r>
            <a:endParaRPr lang="es-E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20834" name="Object 2"/>
          <p:cNvGraphicFramePr>
            <a:graphicFrameLocks noChangeAspect="1"/>
          </p:cNvGraphicFramePr>
          <p:nvPr/>
        </p:nvGraphicFramePr>
        <p:xfrm>
          <a:off x="0" y="5059064"/>
          <a:ext cx="2428860" cy="1712081"/>
        </p:xfrm>
        <a:graphic>
          <a:graphicData uri="http://schemas.openxmlformats.org/presentationml/2006/ole">
            <p:oleObj spid="_x0000_s120834" r:id="rId4" imgW="5629320" imgH="3962520" progId="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858" name="Object 2"/>
          <p:cNvGraphicFramePr>
            <a:graphicFrameLocks noChangeAspect="1"/>
          </p:cNvGraphicFramePr>
          <p:nvPr/>
        </p:nvGraphicFramePr>
        <p:xfrm>
          <a:off x="164643" y="395859"/>
          <a:ext cx="8836513" cy="6228773"/>
        </p:xfrm>
        <a:graphic>
          <a:graphicData uri="http://schemas.openxmlformats.org/presentationml/2006/ole">
            <p:oleObj spid="_x0000_s121858" r:id="rId4" imgW="5629320" imgH="3962520" progId="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857232"/>
            <a:ext cx="8299478" cy="5357850"/>
          </a:xfrm>
        </p:spPr>
        <p:txBody>
          <a:bodyPr/>
          <a:lstStyle/>
          <a:p>
            <a:r>
              <a:rPr lang="es-ES" sz="2800" dirty="0" smtClean="0"/>
              <a:t>Encontrar la probabilidad que al sacar una muestra de tamaño n=16 de una población con </a:t>
            </a:r>
            <a:r>
              <a:rPr lang="es-ES" sz="2800" dirty="0" smtClean="0">
                <a:latin typeface="Symbol" pitchFamily="18" charset="2"/>
              </a:rPr>
              <a:t></a:t>
            </a:r>
            <a:r>
              <a:rPr lang="es-ES" sz="2800" dirty="0" smtClean="0"/>
              <a:t>=10 y </a:t>
            </a:r>
            <a:r>
              <a:rPr lang="es-ES" sz="2800" dirty="0" smtClean="0">
                <a:latin typeface="Symbol" pitchFamily="18" charset="2"/>
              </a:rPr>
              <a:t>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=4 encontrar un promedio ≥ 11.</a:t>
            </a:r>
          </a:p>
          <a:p>
            <a:pPr lvl="1"/>
            <a:r>
              <a:rPr lang="es-ES" sz="2400" dirty="0" smtClean="0">
                <a:latin typeface="Symbol" pitchFamily="18" charset="2"/>
              </a:rPr>
              <a:t>`</a:t>
            </a:r>
            <a:r>
              <a:rPr lang="es-ES" sz="2400" dirty="0" smtClean="0"/>
              <a:t>x es una muestra de población normal derivada con:</a:t>
            </a:r>
          </a:p>
          <a:p>
            <a:pPr>
              <a:buNone/>
            </a:pPr>
            <a:r>
              <a:rPr lang="es-ES" sz="2400" dirty="0" smtClean="0">
                <a:solidFill>
                  <a:srgbClr val="FF0000"/>
                </a:solidFill>
                <a:latin typeface="Symbol" pitchFamily="18" charset="2"/>
              </a:rPr>
              <a:t></a:t>
            </a:r>
            <a:r>
              <a:rPr lang="es-ES" sz="2400" baseline="-25000" dirty="0" smtClean="0">
                <a:solidFill>
                  <a:srgbClr val="FF0000"/>
                </a:solidFill>
                <a:latin typeface="Symbol" pitchFamily="18" charset="2"/>
              </a:rPr>
              <a:t>`</a:t>
            </a:r>
            <a:r>
              <a:rPr lang="es-ES" sz="2400" baseline="-25000" dirty="0" smtClean="0">
                <a:solidFill>
                  <a:srgbClr val="FF0000"/>
                </a:solidFill>
              </a:rPr>
              <a:t>x</a:t>
            </a:r>
            <a:r>
              <a:rPr lang="es-ES" sz="2400" dirty="0" smtClean="0">
                <a:solidFill>
                  <a:srgbClr val="FF0000"/>
                </a:solidFill>
              </a:rPr>
              <a:t> = </a:t>
            </a:r>
            <a:r>
              <a:rPr lang="es-ES" sz="2400" dirty="0" smtClean="0">
                <a:solidFill>
                  <a:srgbClr val="FF0000"/>
                </a:solidFill>
                <a:latin typeface="Symbol" pitchFamily="18" charset="2"/>
              </a:rPr>
              <a:t></a:t>
            </a:r>
            <a:r>
              <a:rPr lang="es-ES" sz="2400" dirty="0" smtClean="0">
                <a:solidFill>
                  <a:srgbClr val="FF0000"/>
                </a:solidFill>
              </a:rPr>
              <a:t> = 10 ; 	</a:t>
            </a:r>
            <a:r>
              <a:rPr lang="es-ES" sz="2400" dirty="0" smtClean="0">
                <a:solidFill>
                  <a:srgbClr val="FF0000"/>
                </a:solidFill>
                <a:latin typeface="Symbol" pitchFamily="18" charset="2"/>
              </a:rPr>
              <a:t></a:t>
            </a:r>
            <a:r>
              <a:rPr lang="es-ES" sz="2400" baseline="30000" dirty="0" smtClean="0">
                <a:solidFill>
                  <a:srgbClr val="FF0000"/>
                </a:solidFill>
              </a:rPr>
              <a:t>2</a:t>
            </a:r>
            <a:r>
              <a:rPr lang="es-ES" sz="2400" baseline="-25000" dirty="0" smtClean="0">
                <a:solidFill>
                  <a:srgbClr val="FF0000"/>
                </a:solidFill>
                <a:latin typeface="Symbol" pitchFamily="18" charset="2"/>
              </a:rPr>
              <a:t>`</a:t>
            </a:r>
            <a:r>
              <a:rPr lang="es-ES" sz="2400" baseline="-25000" dirty="0" smtClean="0">
                <a:solidFill>
                  <a:srgbClr val="FF0000"/>
                </a:solidFill>
              </a:rPr>
              <a:t>x</a:t>
            </a:r>
            <a:r>
              <a:rPr lang="es-ES" sz="2400" dirty="0" smtClean="0">
                <a:solidFill>
                  <a:srgbClr val="FF0000"/>
                </a:solidFill>
              </a:rPr>
              <a:t> = </a:t>
            </a:r>
            <a:r>
              <a:rPr lang="es-ES" sz="2400" dirty="0" smtClean="0">
                <a:solidFill>
                  <a:srgbClr val="FF0000"/>
                </a:solidFill>
                <a:latin typeface="Symbol" pitchFamily="18" charset="2"/>
              </a:rPr>
              <a:t></a:t>
            </a:r>
            <a:r>
              <a:rPr lang="es-ES" sz="2400" baseline="30000" dirty="0" smtClean="0">
                <a:solidFill>
                  <a:srgbClr val="FF0000"/>
                </a:solidFill>
              </a:rPr>
              <a:t>2</a:t>
            </a:r>
            <a:r>
              <a:rPr lang="es-ES" sz="2400" dirty="0" smtClean="0">
                <a:solidFill>
                  <a:srgbClr val="FF0000"/>
                </a:solidFill>
              </a:rPr>
              <a:t>/n = 4/16 = 1/4;  </a:t>
            </a:r>
            <a:r>
              <a:rPr lang="es-ES" sz="2400" dirty="0" smtClean="0">
                <a:solidFill>
                  <a:srgbClr val="FF0000"/>
                </a:solidFill>
                <a:latin typeface="Symbol" pitchFamily="18" charset="2"/>
              </a:rPr>
              <a:t></a:t>
            </a:r>
            <a:r>
              <a:rPr lang="es-ES" sz="2400" baseline="-25000" dirty="0" smtClean="0">
                <a:solidFill>
                  <a:srgbClr val="FF0000"/>
                </a:solidFill>
                <a:latin typeface="Symbol" pitchFamily="18" charset="2"/>
              </a:rPr>
              <a:t>`</a:t>
            </a:r>
            <a:r>
              <a:rPr lang="es-ES" sz="2400" baseline="-25000" dirty="0" smtClean="0">
                <a:solidFill>
                  <a:srgbClr val="FF0000"/>
                </a:solidFill>
              </a:rPr>
              <a:t>x</a:t>
            </a:r>
            <a:r>
              <a:rPr lang="es-ES" sz="2400" dirty="0" smtClean="0">
                <a:solidFill>
                  <a:srgbClr val="FF0000"/>
                </a:solidFill>
              </a:rPr>
              <a:t> = ½</a:t>
            </a:r>
          </a:p>
          <a:p>
            <a:pPr lvl="1"/>
            <a:r>
              <a:rPr lang="es-ES" sz="2400" dirty="0" smtClean="0"/>
              <a:t>Buscamos distancia de nuestro promedio a la media: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pPr lvl="1"/>
            <a:r>
              <a:rPr lang="es-ES" sz="2400" dirty="0" smtClean="0"/>
              <a:t>Buscando en la tabla:	P(Z </a:t>
            </a:r>
            <a:r>
              <a:rPr lang="es-ES" sz="2400" dirty="0" smtClean="0">
                <a:latin typeface="Symbol" pitchFamily="18" charset="2"/>
              </a:rPr>
              <a:t></a:t>
            </a:r>
            <a:r>
              <a:rPr lang="es-ES" sz="2400" dirty="0" smtClean="0"/>
              <a:t> 2) = 0.228</a:t>
            </a:r>
          </a:p>
          <a:p>
            <a:r>
              <a:rPr lang="es-ES" sz="2800" dirty="0" smtClean="0"/>
              <a:t>Por lo que podemos decir que la probabilidad de sacar un muestreo de n = 16 y </a:t>
            </a:r>
            <a:r>
              <a:rPr lang="es-ES" sz="2800" dirty="0" smtClean="0">
                <a:latin typeface="Symbol" pitchFamily="18" charset="2"/>
              </a:rPr>
              <a:t>`</a:t>
            </a:r>
            <a:r>
              <a:rPr lang="es-ES" sz="2800" dirty="0" smtClean="0"/>
              <a:t>x </a:t>
            </a:r>
            <a:r>
              <a:rPr lang="es-ES" sz="2800" dirty="0" smtClean="0">
                <a:latin typeface="Symbol" pitchFamily="18" charset="2"/>
              </a:rPr>
              <a:t></a:t>
            </a:r>
            <a:r>
              <a:rPr lang="es-ES" sz="2800" dirty="0" smtClean="0"/>
              <a:t> 11 es de 2.28%, lo cual se considera “poco usual”.</a:t>
            </a:r>
          </a:p>
          <a:p>
            <a:endParaRPr lang="es-ES" sz="2800" dirty="0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2357423" y="3571876"/>
          <a:ext cx="3143272" cy="928214"/>
        </p:xfrm>
        <a:graphic>
          <a:graphicData uri="http://schemas.openxmlformats.org/presentationml/2006/ole">
            <p:oleObj spid="_x0000_s122881" name="Ecuación" r:id="rId4" imgW="1422400" imgH="419100" progId="Equation.3">
              <p:embed/>
            </p:oleObj>
          </a:graphicData>
        </a:graphic>
      </p:graphicFrame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0" y="419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 Practico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Calcular la distribución derivada para muestras de n= 10 para las bolas de bingo</a:t>
            </a:r>
            <a:endParaRPr lang="es-ES" dirty="0"/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“t” de </a:t>
            </a:r>
            <a:r>
              <a:rPr lang="es-ES" dirty="0" err="1" smtClean="0"/>
              <a:t>Student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Desarrollada con base en distribuciones de frecuencia empíricas por William </a:t>
            </a:r>
            <a:r>
              <a:rPr lang="es-ES" sz="2800" dirty="0" err="1" smtClean="0"/>
              <a:t>Gosset</a:t>
            </a:r>
            <a:r>
              <a:rPr lang="es-ES" sz="2800" dirty="0" smtClean="0"/>
              <a:t>, (a) “</a:t>
            </a:r>
            <a:r>
              <a:rPr lang="es-ES" sz="2800" dirty="0" err="1" smtClean="0"/>
              <a:t>Student</a:t>
            </a:r>
            <a:r>
              <a:rPr lang="es-ES" sz="2800" dirty="0" smtClean="0"/>
              <a:t>”. </a:t>
            </a:r>
          </a:p>
          <a:p>
            <a:pPr lvl="1"/>
            <a:r>
              <a:rPr lang="en-US" dirty="0" smtClean="0"/>
              <a:t>“The probable error of a mean” </a:t>
            </a:r>
            <a:r>
              <a:rPr lang="en-US" dirty="0" err="1" smtClean="0"/>
              <a:t>Biometrika</a:t>
            </a:r>
            <a:r>
              <a:rPr lang="en-US" dirty="0" smtClean="0"/>
              <a:t> 1908</a:t>
            </a:r>
            <a:endParaRPr lang="es-ES" dirty="0" smtClean="0"/>
          </a:p>
          <a:p>
            <a:r>
              <a:rPr lang="es-ES" sz="2800" dirty="0" smtClean="0"/>
              <a:t>Cervecero - estadístico con dificultadas al usar distribución Normal en muestras pequeñas. </a:t>
            </a:r>
          </a:p>
          <a:p>
            <a:r>
              <a:rPr lang="es-ES" sz="2800" dirty="0" smtClean="0"/>
              <a:t>Sin embargo fue Fisher el que encontró mas aplicaciones para esta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“t” de </a:t>
            </a:r>
            <a:r>
              <a:rPr lang="es-ES" dirty="0" err="1" smtClean="0"/>
              <a:t>Student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/>
              <a:t>Distribución </a:t>
            </a:r>
            <a:r>
              <a:rPr lang="es-ES" sz="2400" dirty="0" err="1" smtClean="0"/>
              <a:t>muestreal</a:t>
            </a:r>
            <a:r>
              <a:rPr lang="es-ES" sz="2400" dirty="0" smtClean="0"/>
              <a:t> del promedio se ajusta muy bien a la distribución Normal cuando se conoce </a:t>
            </a:r>
            <a:r>
              <a:rPr lang="es-ES" sz="2400" dirty="0" smtClean="0">
                <a:latin typeface="Symbol" pitchFamily="18" charset="2"/>
              </a:rPr>
              <a:t></a:t>
            </a:r>
            <a:r>
              <a:rPr lang="es-ES" sz="2400" dirty="0" smtClean="0"/>
              <a:t>. Si n es grande, esto no presenta ningún problema, aun cuando </a:t>
            </a:r>
            <a:r>
              <a:rPr lang="es-ES" sz="2400" dirty="0" smtClean="0">
                <a:latin typeface="Symbol" pitchFamily="18" charset="2"/>
              </a:rPr>
              <a:t></a:t>
            </a:r>
            <a:r>
              <a:rPr lang="es-ES" sz="2400" dirty="0" smtClean="0"/>
              <a:t> sea desconocida, por lo que en este caso es razonable sustituirla por s. </a:t>
            </a:r>
          </a:p>
          <a:p>
            <a:r>
              <a:rPr lang="es-ES" sz="2400" dirty="0" smtClean="0"/>
              <a:t>Sin embargo, en el caso de usar valores de n &lt; 30, o sea en el caso de pequeñas muestras, esto no funciona tan bien.</a:t>
            </a:r>
          </a:p>
          <a:p>
            <a:endParaRPr lang="es-ES" sz="2400" dirty="0"/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“t” de </a:t>
            </a:r>
            <a:r>
              <a:rPr lang="es-ES" dirty="0" err="1" smtClean="0"/>
              <a:t>Student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Definiendo el estadístico t: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Se puede probar que siendo </a:t>
            </a:r>
            <a:r>
              <a:rPr lang="es-ES" sz="2800" dirty="0" smtClean="0">
                <a:latin typeface="Symbol" pitchFamily="18" charset="2"/>
              </a:rPr>
              <a:t>`</a:t>
            </a:r>
            <a:r>
              <a:rPr lang="es-ES" sz="2800" dirty="0" smtClean="0"/>
              <a:t>x el promedio de una muestra tomada de una población normal con media </a:t>
            </a:r>
            <a:r>
              <a:rPr lang="es-ES" sz="2800" dirty="0" smtClean="0">
                <a:latin typeface="Symbol" pitchFamily="18" charset="2"/>
              </a:rPr>
              <a:t></a:t>
            </a:r>
            <a:r>
              <a:rPr lang="es-ES" sz="2800" dirty="0" smtClean="0"/>
              <a:t> y varianza </a:t>
            </a:r>
            <a:r>
              <a:rPr lang="es-ES" sz="2800" dirty="0" smtClean="0">
                <a:latin typeface="Symbol" pitchFamily="18" charset="2"/>
              </a:rPr>
              <a:t>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, el estadístico t es el valor de una variable aleatoria con distribución "t" de </a:t>
            </a:r>
            <a:r>
              <a:rPr lang="es-ES" sz="2800" dirty="0" err="1" smtClean="0"/>
              <a:t>Student</a:t>
            </a:r>
            <a:r>
              <a:rPr lang="es-ES" sz="2800" dirty="0" smtClean="0"/>
              <a:t> y parámetro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dirty="0" smtClean="0"/>
              <a:t> (grados de libertad) = n-1.</a:t>
            </a:r>
          </a:p>
          <a:p>
            <a:endParaRPr lang="es-ES" sz="2800" dirty="0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23905" name="Object 1"/>
          <p:cNvGraphicFramePr>
            <a:graphicFrameLocks noChangeAspect="1"/>
          </p:cNvGraphicFramePr>
          <p:nvPr/>
        </p:nvGraphicFramePr>
        <p:xfrm>
          <a:off x="3143240" y="1785926"/>
          <a:ext cx="1857388" cy="1192055"/>
        </p:xfrm>
        <a:graphic>
          <a:graphicData uri="http://schemas.openxmlformats.org/presentationml/2006/ole">
            <p:oleObj spid="_x0000_s123905" name="Ecuación" r:id="rId4" imgW="634725" imgH="406224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 descr="File:Student densite b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8545512" cy="5276855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8002" name="Picture 2" descr="http://upload.wikimedia.org/wikipedia/en/8/8a/T_distributionC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438275"/>
            <a:ext cx="7229475" cy="54197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Distribución “t”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42910" y="1000108"/>
            <a:ext cx="8299478" cy="5357850"/>
          </a:xfrm>
        </p:spPr>
        <p:txBody>
          <a:bodyPr/>
          <a:lstStyle/>
          <a:p>
            <a:r>
              <a:rPr lang="es-ES" sz="2800" dirty="0" smtClean="0"/>
              <a:t>Tiene media igual 0, es asintótica al eje x y su dominio va de -</a:t>
            </a:r>
            <a:r>
              <a:rPr lang="es-ES" sz="2800" dirty="0" smtClean="0">
                <a:latin typeface="Symbol" pitchFamily="18" charset="2"/>
              </a:rPr>
              <a:t>  </a:t>
            </a:r>
            <a:r>
              <a:rPr lang="es-ES" sz="2800" dirty="0" smtClean="0"/>
              <a:t> a +</a:t>
            </a:r>
            <a:r>
              <a:rPr lang="es-ES" sz="2800" dirty="0" smtClean="0">
                <a:latin typeface="Symbol" pitchFamily="18" charset="2"/>
              </a:rPr>
              <a:t></a:t>
            </a:r>
            <a:r>
              <a:rPr lang="es-ES" sz="2800" dirty="0" smtClean="0"/>
              <a:t>;</a:t>
            </a:r>
          </a:p>
          <a:p>
            <a:r>
              <a:rPr lang="es-ES" sz="2800" dirty="0" smtClean="0"/>
              <a:t>El área bajo la curva desde -</a:t>
            </a:r>
            <a:r>
              <a:rPr lang="es-ES" sz="2800" dirty="0" smtClean="0">
                <a:latin typeface="Symbol" pitchFamily="18" charset="2"/>
              </a:rPr>
              <a:t> </a:t>
            </a:r>
            <a:r>
              <a:rPr lang="es-ES" sz="2800" dirty="0" smtClean="0"/>
              <a:t> a +</a:t>
            </a:r>
            <a:r>
              <a:rPr lang="es-ES" sz="2800" dirty="0" smtClean="0">
                <a:latin typeface="Symbol" pitchFamily="18" charset="2"/>
              </a:rPr>
              <a:t> </a:t>
            </a:r>
            <a:r>
              <a:rPr lang="es-ES" sz="2800" dirty="0" smtClean="0"/>
              <a:t>es igual a 1</a:t>
            </a:r>
          </a:p>
          <a:p>
            <a:r>
              <a:rPr lang="es-ES" sz="2800" dirty="0" smtClean="0">
                <a:latin typeface="Symbol" pitchFamily="18" charset="2"/>
              </a:rPr>
              <a:t>m =</a:t>
            </a:r>
            <a:r>
              <a:rPr lang="es-ES" sz="2800" dirty="0" smtClean="0"/>
              <a:t> 0, </a:t>
            </a:r>
            <a:r>
              <a:rPr lang="es-ES" sz="2800" dirty="0" smtClean="0">
                <a:latin typeface="Symbol" pitchFamily="18" charset="2"/>
              </a:rPr>
              <a:t>s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 depende parámetro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dirty="0" smtClean="0"/>
              <a:t> (grados libertad)</a:t>
            </a:r>
          </a:p>
          <a:p>
            <a:r>
              <a:rPr lang="es-ES" sz="2800" dirty="0" smtClean="0"/>
              <a:t>Varianza &gt; 1, pero se aproxima a 1 cuando n</a:t>
            </a:r>
            <a:r>
              <a:rPr lang="es-ES" sz="2800" dirty="0" smtClean="0">
                <a:latin typeface="Symbol" pitchFamily="18" charset="2"/>
              </a:rPr>
              <a:t></a:t>
            </a:r>
            <a:endParaRPr lang="es-ES" sz="2800" dirty="0" smtClean="0"/>
          </a:p>
          <a:p>
            <a:r>
              <a:rPr lang="es-ES" sz="2800" dirty="0" smtClean="0"/>
              <a:t>Al aumentar n, la distribución “t se aproxima a la Normal; n &gt; 30 ó más, excelente aproximación</a:t>
            </a:r>
          </a:p>
          <a:p>
            <a:r>
              <a:rPr lang="es-ES" sz="2800" dirty="0" smtClean="0"/>
              <a:t>Entre las aplicaciones:</a:t>
            </a:r>
          </a:p>
          <a:p>
            <a:pPr lvl="1"/>
            <a:r>
              <a:rPr lang="es-ES" sz="2400" dirty="0" smtClean="0"/>
              <a:t>Estimación de intervalos de confianza para medias a partir de muestras pequeñas</a:t>
            </a:r>
          </a:p>
          <a:p>
            <a:pPr lvl="1"/>
            <a:r>
              <a:rPr lang="es-ES" sz="2400" dirty="0" smtClean="0"/>
              <a:t>Pruebas de hipótesis basadas en muestras &lt; 30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Distribución binominal</a:t>
            </a: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108075"/>
          </a:xfrm>
        </p:spPr>
        <p:txBody>
          <a:bodyPr/>
          <a:lstStyle/>
          <a:p>
            <a:r>
              <a:rPr lang="es-MX" sz="2400" dirty="0"/>
              <a:t>Describe la probabilidad de una </a:t>
            </a:r>
            <a:r>
              <a:rPr lang="es-MX" sz="2400" dirty="0" smtClean="0"/>
              <a:t>variable dicotómica independiente.</a:t>
            </a:r>
            <a:endParaRPr lang="es-MX" sz="2400" dirty="0"/>
          </a:p>
          <a:p>
            <a:endParaRPr lang="es-MX" sz="2400" dirty="0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833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720725" y="2725738"/>
          <a:ext cx="8315325" cy="3684587"/>
        </p:xfrm>
        <a:graphic>
          <a:graphicData uri="http://schemas.openxmlformats.org/presentationml/2006/ole">
            <p:oleObj spid="_x0000_s1026" name="Gráfico" r:id="rId4" imgW="7210349" imgH="3190951" progId="MSGraph.Chart.8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Tabla de Distribución “t”</a:t>
            </a:r>
            <a:endParaRPr lang="es-ES" dirty="0"/>
          </a:p>
        </p:txBody>
      </p:sp>
      <p:pic>
        <p:nvPicPr>
          <p:cNvPr id="8" name="7 Marcador de imágenes prediseñadas" descr="T.bmp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928802"/>
            <a:ext cx="3069180" cy="4114800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3786182" y="1946275"/>
            <a:ext cx="5156206" cy="4114800"/>
          </a:xfrm>
        </p:spPr>
        <p:txBody>
          <a:bodyPr/>
          <a:lstStyle/>
          <a:p>
            <a:r>
              <a:rPr lang="es-ES" sz="2800" dirty="0" smtClean="0"/>
              <a:t>Valores de t</a:t>
            </a:r>
            <a:r>
              <a:rPr lang="es-ES" sz="2800" baseline="-25000" dirty="0" smtClean="0">
                <a:latin typeface="Symbol" pitchFamily="18" charset="2"/>
              </a:rPr>
              <a:t></a:t>
            </a:r>
            <a:r>
              <a:rPr lang="es-ES" sz="2800" dirty="0" smtClean="0"/>
              <a:t> a la derecha de los cuales se encuentra el (100 x </a:t>
            </a:r>
            <a:r>
              <a:rPr lang="es-ES" sz="2800" dirty="0" smtClean="0">
                <a:latin typeface="Symbol" pitchFamily="18" charset="2"/>
              </a:rPr>
              <a:t></a:t>
            </a:r>
            <a:r>
              <a:rPr lang="es-ES" sz="2800" dirty="0" smtClean="0"/>
              <a:t>)% área de la curva.</a:t>
            </a:r>
          </a:p>
          <a:p>
            <a:r>
              <a:rPr lang="es-ES" sz="2800" dirty="0" smtClean="0"/>
              <a:t>Localizamos la columna del valor de </a:t>
            </a:r>
            <a:r>
              <a:rPr lang="es-ES" sz="2800" dirty="0" smtClean="0">
                <a:latin typeface="Symbol" pitchFamily="18" charset="2"/>
              </a:rPr>
              <a:t></a:t>
            </a:r>
            <a:r>
              <a:rPr lang="es-ES" sz="2800" dirty="0" smtClean="0"/>
              <a:t> y fila del valor de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dirty="0" smtClean="0"/>
              <a:t>. La intersección de la fila y la columna nos dará el valor de t</a:t>
            </a:r>
            <a:r>
              <a:rPr lang="es-ES" sz="2800" baseline="-25000" dirty="0" smtClean="0">
                <a:latin typeface="Symbol" pitchFamily="18" charset="2"/>
              </a:rPr>
              <a:t></a:t>
            </a:r>
            <a:r>
              <a:rPr lang="es-ES" sz="2800" dirty="0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Probabilidad “t” en Excel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=DISTR.T(</a:t>
            </a:r>
            <a:r>
              <a:rPr lang="es-ES" dirty="0" err="1" smtClean="0"/>
              <a:t>x,</a:t>
            </a:r>
            <a:r>
              <a:rPr lang="es-ES" dirty="0" err="1" smtClean="0">
                <a:latin typeface="Symbol" pitchFamily="18" charset="2"/>
              </a:rPr>
              <a:t>n</a:t>
            </a:r>
            <a:r>
              <a:rPr lang="es-ES" dirty="0" err="1" smtClean="0"/>
              <a:t>,colas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Devuelve el área a la </a:t>
            </a:r>
            <a:r>
              <a:rPr lang="es-ES" dirty="0" smtClean="0">
                <a:solidFill>
                  <a:srgbClr val="FF0000"/>
                </a:solidFill>
              </a:rPr>
              <a:t>derecha</a:t>
            </a:r>
            <a:r>
              <a:rPr lang="es-ES" dirty="0" smtClean="0"/>
              <a:t> de x (</a:t>
            </a:r>
            <a:r>
              <a:rPr lang="es-ES" dirty="0" smtClean="0">
                <a:latin typeface="Symbol" pitchFamily="18" charset="2"/>
              </a:rPr>
              <a:t>a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x= valor de t (</a:t>
            </a:r>
            <a:r>
              <a:rPr lang="es-ES" dirty="0" smtClean="0">
                <a:solidFill>
                  <a:srgbClr val="FF0000"/>
                </a:solidFill>
              </a:rPr>
              <a:t>solo positivo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>
                <a:latin typeface="Symbol" pitchFamily="18" charset="2"/>
              </a:rPr>
              <a:t>n</a:t>
            </a:r>
            <a:r>
              <a:rPr lang="es-ES" dirty="0" smtClean="0"/>
              <a:t>= grados de libertad</a:t>
            </a:r>
          </a:p>
          <a:p>
            <a:pPr lvl="1"/>
            <a:r>
              <a:rPr lang="es-ES" dirty="0" smtClean="0"/>
              <a:t>Colas = 1 o 2 colas</a:t>
            </a:r>
          </a:p>
          <a:p>
            <a:pPr lvl="2"/>
            <a:r>
              <a:rPr lang="es-ES" dirty="0" smtClean="0"/>
              <a:t>colas= 1, P( X&gt;t ) </a:t>
            </a:r>
          </a:p>
          <a:p>
            <a:pPr lvl="2"/>
            <a:r>
              <a:rPr lang="es-ES" dirty="0" smtClean="0"/>
              <a:t>colas = 2, P(|X| &gt; t);  P(X &gt; t o X &lt; -t). </a:t>
            </a:r>
          </a:p>
          <a:p>
            <a:pPr lvl="1"/>
            <a:endParaRPr lang="es-ES" dirty="0"/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957962"/>
            <a:ext cx="1928826" cy="19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56938"/>
            <a:ext cx="2714644" cy="180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Probabilidad “t” Inversa en Excel</a:t>
            </a:r>
            <a:endParaRPr lang="es-ES" sz="40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=DISTR.T.INV(</a:t>
            </a:r>
            <a:r>
              <a:rPr lang="es-ES" sz="2800" dirty="0" err="1" smtClean="0">
                <a:latin typeface="Symbol" pitchFamily="18" charset="2"/>
              </a:rPr>
              <a:t>a</a:t>
            </a:r>
            <a:r>
              <a:rPr lang="es-ES" sz="2800" dirty="0" err="1" smtClean="0"/>
              <a:t>,</a:t>
            </a:r>
            <a:r>
              <a:rPr lang="es-ES" sz="2800" dirty="0" err="1" smtClean="0">
                <a:latin typeface="Symbol" pitchFamily="18" charset="2"/>
              </a:rPr>
              <a:t>n</a:t>
            </a:r>
            <a:r>
              <a:rPr lang="es-ES" sz="2800" dirty="0" smtClean="0"/>
              <a:t>)</a:t>
            </a:r>
          </a:p>
          <a:p>
            <a:pPr lvl="1"/>
            <a:r>
              <a:rPr lang="es-ES" sz="2400" dirty="0" smtClean="0"/>
              <a:t>Devuelve el valor de t de dos colas, después del cual se encuentra el </a:t>
            </a:r>
            <a:r>
              <a:rPr lang="es-ES" sz="2400" dirty="0" smtClean="0">
                <a:latin typeface="Symbol" pitchFamily="18" charset="2"/>
              </a:rPr>
              <a:t>a</a:t>
            </a:r>
            <a:r>
              <a:rPr lang="es-ES" sz="2400" dirty="0" smtClean="0"/>
              <a:t> x 100% del área de la curva.</a:t>
            </a:r>
          </a:p>
          <a:p>
            <a:pPr lvl="1"/>
            <a:r>
              <a:rPr lang="es-ES" sz="2400" dirty="0" smtClean="0"/>
              <a:t>P(|X| &gt; t) = P(X &lt; -t o X &gt; t). </a:t>
            </a:r>
          </a:p>
          <a:p>
            <a:pPr lvl="1"/>
            <a:r>
              <a:rPr lang="es-ES" sz="2400" dirty="0" smtClean="0"/>
              <a:t>Para una cola, remplazar </a:t>
            </a:r>
            <a:r>
              <a:rPr lang="es-ES" sz="2400" dirty="0" smtClean="0">
                <a:latin typeface="Symbol" pitchFamily="18" charset="2"/>
              </a:rPr>
              <a:t>a</a:t>
            </a:r>
            <a:r>
              <a:rPr lang="es-ES" sz="2400" dirty="0" smtClean="0"/>
              <a:t> por 2</a:t>
            </a:r>
            <a:r>
              <a:rPr lang="es-ES" sz="2400" dirty="0" smtClean="0">
                <a:latin typeface="Symbol" pitchFamily="18" charset="2"/>
              </a:rPr>
              <a:t> a</a:t>
            </a:r>
            <a:r>
              <a:rPr lang="es-ES" sz="2400" dirty="0" smtClean="0"/>
              <a:t>.</a:t>
            </a:r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203804"/>
            <a:ext cx="4000528" cy="265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 en tabla y Excel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000108"/>
            <a:ext cx="8299478" cy="5357850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Calcular la probabilidad de obtener un valor mayor que 2,26 en una distribución t con 9 </a:t>
            </a:r>
            <a:r>
              <a:rPr lang="es-ES" sz="2800" dirty="0" err="1" smtClean="0"/>
              <a:t>gdl</a:t>
            </a: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Calcular la probabilidad de obtener un valor mayor que 2,26 o menor que -2,26 en una distribución t con 9 </a:t>
            </a:r>
            <a:r>
              <a:rPr lang="es-ES" sz="2800" dirty="0" err="1" smtClean="0"/>
              <a:t>gdl</a:t>
            </a: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Calcular el valor de t después del cual se encuentre el 5% del área dela curva con 9 </a:t>
            </a:r>
            <a:r>
              <a:rPr lang="es-ES" sz="2800" dirty="0" err="1" smtClean="0"/>
              <a:t>gdl</a:t>
            </a: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endParaRPr lang="es-ES" sz="2800" dirty="0" smtClean="0"/>
          </a:p>
          <a:p>
            <a:pPr marL="514350" indent="-514350">
              <a:buFont typeface="+mj-lt"/>
              <a:buAutoNum type="alphaLcParenR"/>
            </a:pPr>
            <a:r>
              <a:rPr lang="es-ES" sz="2800" dirty="0" smtClean="0"/>
              <a:t>Calcular el valor de t para a= 0,05 con 9 </a:t>
            </a:r>
            <a:r>
              <a:rPr lang="es-ES" sz="2800" dirty="0" err="1" smtClean="0"/>
              <a:t>gdl</a:t>
            </a:r>
            <a:r>
              <a:rPr lang="es-ES" sz="2800" dirty="0" smtClean="0"/>
              <a:t> y dos colas</a:t>
            </a:r>
            <a:endParaRPr lang="es-ES" sz="2800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Ji-cuadrado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Distribución Ji-cuadrado es una función de densidad de probabilidad que representa la distribución </a:t>
            </a:r>
            <a:r>
              <a:rPr lang="es-ES" sz="2800" dirty="0" err="1" smtClean="0"/>
              <a:t>muestreal</a:t>
            </a:r>
            <a:r>
              <a:rPr lang="es-ES" sz="2800" dirty="0" smtClean="0"/>
              <a:t> de la varianza.</a:t>
            </a:r>
          </a:p>
          <a:p>
            <a:endParaRPr lang="es-ES" sz="2800" dirty="0" smtClean="0"/>
          </a:p>
          <a:p>
            <a:r>
              <a:rPr lang="es-ES" sz="2800" dirty="0" smtClean="0"/>
              <a:t>Definimos el estadístico Ji-cuadrado (</a:t>
            </a:r>
            <a:r>
              <a:rPr lang="es-ES" sz="2800" dirty="0" smtClean="0">
                <a:latin typeface="Symbol" pitchFamily="18" charset="2"/>
              </a:rPr>
              <a:t></a:t>
            </a:r>
            <a:r>
              <a:rPr lang="es-ES" sz="2800" dirty="0" smtClean="0"/>
              <a:t>2) como:</a:t>
            </a:r>
          </a:p>
          <a:p>
            <a:endParaRPr lang="es-ES" sz="2800" dirty="0"/>
          </a:p>
        </p:txBody>
      </p:sp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31073" name="Object 1"/>
          <p:cNvGraphicFramePr>
            <a:graphicFrameLocks noChangeAspect="1"/>
          </p:cNvGraphicFramePr>
          <p:nvPr/>
        </p:nvGraphicFramePr>
        <p:xfrm>
          <a:off x="2143108" y="4000504"/>
          <a:ext cx="4095225" cy="2071702"/>
        </p:xfrm>
        <a:graphic>
          <a:graphicData uri="http://schemas.openxmlformats.org/presentationml/2006/ole">
            <p:oleObj spid="_x0000_s131073" name="Ecuación" r:id="rId4" imgW="812447" imgH="406224" progId="Equation.3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571480"/>
            <a:ext cx="7429552" cy="594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Caracteristicas</a:t>
            </a:r>
            <a:r>
              <a:rPr lang="es-ES" dirty="0" smtClean="0"/>
              <a:t> Ji-cuadrado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000108"/>
            <a:ext cx="8299478" cy="5357850"/>
          </a:xfrm>
        </p:spPr>
        <p:txBody>
          <a:bodyPr/>
          <a:lstStyle/>
          <a:p>
            <a:r>
              <a:rPr lang="es-ES" sz="2800" dirty="0" smtClean="0"/>
              <a:t>Asimétrica y asintótica al eje x por la derecha;</a:t>
            </a:r>
          </a:p>
          <a:p>
            <a:r>
              <a:rPr lang="es-ES" sz="2800" dirty="0" smtClean="0"/>
              <a:t>Su dominio va de 0 a +</a:t>
            </a:r>
            <a:r>
              <a:rPr lang="es-ES" sz="2800" dirty="0" smtClean="0">
                <a:latin typeface="Symbol" pitchFamily="18" charset="2"/>
              </a:rPr>
              <a:t></a:t>
            </a:r>
          </a:p>
          <a:p>
            <a:r>
              <a:rPr lang="es-ES" sz="2800" dirty="0" err="1" smtClean="0"/>
              <a:t>Area</a:t>
            </a:r>
            <a:r>
              <a:rPr lang="es-ES" sz="2800" dirty="0" smtClean="0"/>
              <a:t> bajo la curva desde 0 a +</a:t>
            </a:r>
            <a:r>
              <a:rPr lang="es-ES" sz="2800" dirty="0" smtClean="0">
                <a:latin typeface="Symbol" pitchFamily="18" charset="2"/>
              </a:rPr>
              <a:t></a:t>
            </a:r>
            <a:r>
              <a:rPr lang="es-ES" sz="2800" dirty="0" smtClean="0"/>
              <a:t> =1</a:t>
            </a:r>
          </a:p>
          <a:p>
            <a:r>
              <a:rPr lang="es-ES" sz="2800" dirty="0" smtClean="0"/>
              <a:t>Tiene parámetro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dirty="0" smtClean="0"/>
              <a:t> = n-1 (</a:t>
            </a:r>
            <a:r>
              <a:rPr lang="es-ES" sz="2800" dirty="0" err="1" smtClean="0"/>
              <a:t>g.d.l.</a:t>
            </a:r>
            <a:r>
              <a:rPr lang="es-ES" sz="2800" dirty="0" smtClean="0"/>
              <a:t>)</a:t>
            </a:r>
          </a:p>
          <a:p>
            <a:r>
              <a:rPr lang="es-ES" sz="2800" dirty="0" smtClean="0"/>
              <a:t>Al aumentar n se aproxima a la normal</a:t>
            </a:r>
          </a:p>
          <a:p>
            <a:r>
              <a:rPr lang="es-ES" sz="2800" dirty="0" smtClean="0"/>
              <a:t>Representa distribución </a:t>
            </a:r>
            <a:r>
              <a:rPr lang="es-ES" sz="2800" dirty="0" err="1" smtClean="0"/>
              <a:t>muestreal</a:t>
            </a:r>
            <a:r>
              <a:rPr lang="es-ES" sz="2800" dirty="0" smtClean="0"/>
              <a:t> de varianza.</a:t>
            </a:r>
          </a:p>
          <a:p>
            <a:r>
              <a:rPr lang="es-ES" sz="2800" dirty="0" smtClean="0"/>
              <a:t>Entre las aplicaciones:</a:t>
            </a:r>
          </a:p>
          <a:p>
            <a:pPr lvl="1"/>
            <a:r>
              <a:rPr lang="es-ES" sz="2400" dirty="0" smtClean="0"/>
              <a:t>Determinación intervalos confianza para varianzas</a:t>
            </a:r>
          </a:p>
          <a:p>
            <a:pPr lvl="1"/>
            <a:r>
              <a:rPr lang="es-ES" sz="2400" dirty="0" smtClean="0"/>
              <a:t>Pruebas de hipótesis para una varianza</a:t>
            </a:r>
          </a:p>
          <a:p>
            <a:pPr lvl="1"/>
            <a:r>
              <a:rPr lang="es-ES" sz="2400" dirty="0" smtClean="0"/>
              <a:t>Tablas de contingencia</a:t>
            </a:r>
          </a:p>
          <a:p>
            <a:pPr lvl="1"/>
            <a:r>
              <a:rPr lang="es-ES" sz="2400" dirty="0" smtClean="0"/>
              <a:t>El ajuste de datos a una distribución dada conocida </a:t>
            </a:r>
          </a:p>
          <a:p>
            <a:pPr lvl="1"/>
            <a:r>
              <a:rPr lang="es-ES" sz="2400" dirty="0" smtClean="0"/>
              <a:t>Las pruebas de independencia.</a:t>
            </a:r>
          </a:p>
          <a:p>
            <a:endParaRPr lang="es-ES" sz="2800" dirty="0"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71414"/>
            <a:ext cx="7772400" cy="1143000"/>
          </a:xfrm>
        </p:spPr>
        <p:txBody>
          <a:bodyPr/>
          <a:lstStyle/>
          <a:p>
            <a:r>
              <a:rPr lang="es-ES" dirty="0" smtClean="0"/>
              <a:t>Tabla Distribución </a:t>
            </a:r>
            <a:r>
              <a:rPr lang="es-ES" dirty="0" smtClean="0">
                <a:latin typeface="Symbol" pitchFamily="18" charset="2"/>
              </a:rPr>
              <a:t>c</a:t>
            </a:r>
            <a:r>
              <a:rPr lang="es-ES" baseline="30000" dirty="0" smtClean="0"/>
              <a:t>2</a:t>
            </a:r>
            <a:endParaRPr lang="es-ES" baseline="30000" dirty="0"/>
          </a:p>
        </p:txBody>
      </p:sp>
      <p:pic>
        <p:nvPicPr>
          <p:cNvPr id="6" name="5 Marcador de imágenes prediseñadas" descr="Ji2.bmp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06" y="1214421"/>
            <a:ext cx="4071966" cy="5410517"/>
          </a:xfrm>
        </p:spPr>
      </p:pic>
      <p:sp>
        <p:nvSpPr>
          <p:cNvPr id="5" name="4 Marcador de texto"/>
          <p:cNvSpPr>
            <a:spLocks noGrp="1"/>
          </p:cNvSpPr>
          <p:nvPr>
            <p:ph type="body" sz="half" idx="2"/>
          </p:nvPr>
        </p:nvSpPr>
        <p:spPr>
          <a:xfrm>
            <a:off x="4286248" y="1285860"/>
            <a:ext cx="4656140" cy="4775215"/>
          </a:xfrm>
        </p:spPr>
        <p:txBody>
          <a:bodyPr/>
          <a:lstStyle/>
          <a:p>
            <a:r>
              <a:rPr lang="es-ES" sz="2800" dirty="0" smtClean="0"/>
              <a:t>Valores </a:t>
            </a:r>
            <a:r>
              <a:rPr lang="es-ES" sz="2800" dirty="0" smtClean="0">
                <a:latin typeface="Symbol" pitchFamily="18" charset="2"/>
              </a:rPr>
              <a:t>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 para varios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dirty="0" smtClean="0"/>
              <a:t>,</a:t>
            </a:r>
          </a:p>
          <a:p>
            <a:r>
              <a:rPr lang="es-ES" sz="2800" dirty="0" err="1" smtClean="0"/>
              <a:t>Area</a:t>
            </a:r>
            <a:r>
              <a:rPr lang="es-ES" sz="2800" dirty="0" smtClean="0"/>
              <a:t> a su derecha = </a:t>
            </a:r>
            <a:r>
              <a:rPr lang="es-ES" sz="2800" dirty="0" smtClean="0">
                <a:latin typeface="Symbol" pitchFamily="18" charset="2"/>
              </a:rPr>
              <a:t>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1ª columna = </a:t>
            </a:r>
            <a:r>
              <a:rPr lang="es-ES" sz="2800" dirty="0" smtClean="0">
                <a:latin typeface="Symbol" pitchFamily="18" charset="2"/>
              </a:rPr>
              <a:t>n</a:t>
            </a:r>
            <a:r>
              <a:rPr lang="es-ES" sz="2800" dirty="0" smtClean="0"/>
              <a:t> </a:t>
            </a:r>
          </a:p>
          <a:p>
            <a:r>
              <a:rPr lang="es-ES" sz="2800" dirty="0" smtClean="0"/>
              <a:t>1ª fila: áreas en la cola a la derecha de </a:t>
            </a:r>
            <a:r>
              <a:rPr lang="es-ES" sz="2800" dirty="0" smtClean="0">
                <a:latin typeface="Symbol" pitchFamily="18" charset="2"/>
              </a:rPr>
              <a:t></a:t>
            </a:r>
            <a:r>
              <a:rPr lang="es-ES" sz="2800" baseline="30000" dirty="0" smtClean="0"/>
              <a:t>2</a:t>
            </a:r>
            <a:r>
              <a:rPr lang="es-ES" sz="2800" dirty="0" smtClean="0"/>
              <a:t> </a:t>
            </a:r>
          </a:p>
          <a:p>
            <a:r>
              <a:rPr lang="es-ES" sz="2800" dirty="0" smtClean="0"/>
              <a:t>Cuerpo tabla son los valores de </a:t>
            </a:r>
            <a:r>
              <a:rPr lang="es-ES" sz="2800" dirty="0" smtClean="0">
                <a:latin typeface="Symbol" pitchFamily="18" charset="2"/>
              </a:rPr>
              <a:t></a:t>
            </a:r>
            <a:r>
              <a:rPr lang="es-ES" sz="2800" baseline="30000" dirty="0" smtClean="0"/>
              <a:t>2</a:t>
            </a:r>
            <a:endParaRPr lang="es-ES" sz="2800" dirty="0"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Probabilidad </a:t>
            </a:r>
            <a:r>
              <a:rPr lang="es-ES" dirty="0" smtClean="0">
                <a:latin typeface="Symbol" pitchFamily="18" charset="2"/>
              </a:rPr>
              <a:t>c</a:t>
            </a:r>
            <a:r>
              <a:rPr lang="es-ES" baseline="30000" dirty="0" smtClean="0"/>
              <a:t>2</a:t>
            </a:r>
            <a:r>
              <a:rPr lang="es-ES" dirty="0" smtClean="0"/>
              <a:t> Excel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=DISTR.CHI(</a:t>
            </a:r>
            <a:r>
              <a:rPr lang="es-ES" dirty="0" err="1" smtClean="0"/>
              <a:t>x;</a:t>
            </a:r>
            <a:r>
              <a:rPr lang="es-ES" dirty="0" err="1" smtClean="0">
                <a:latin typeface="Symbol" pitchFamily="18" charset="2"/>
              </a:rPr>
              <a:t>n</a:t>
            </a:r>
            <a:r>
              <a:rPr lang="es-ES" dirty="0" smtClean="0"/>
              <a:t>)</a:t>
            </a:r>
          </a:p>
          <a:p>
            <a:r>
              <a:rPr lang="es-EC" dirty="0" smtClean="0"/>
              <a:t>Devuelve la probabilidad de una variable aleatoria continua siguiendo una distribución </a:t>
            </a:r>
            <a:r>
              <a:rPr lang="es-EC" dirty="0" err="1" smtClean="0"/>
              <a:t>chi</a:t>
            </a:r>
            <a:r>
              <a:rPr lang="es-EC" dirty="0" smtClean="0"/>
              <a:t> cuadrado de una sola cola con </a:t>
            </a:r>
            <a:r>
              <a:rPr lang="es-EC" dirty="0" smtClean="0">
                <a:latin typeface="Symbol" pitchFamily="18" charset="2"/>
              </a:rPr>
              <a:t>n</a:t>
            </a:r>
            <a:r>
              <a:rPr lang="es-EC" dirty="0" smtClean="0"/>
              <a:t> </a:t>
            </a:r>
            <a:r>
              <a:rPr lang="es-EC" dirty="0" err="1" smtClean="0"/>
              <a:t>g.d.l.</a:t>
            </a:r>
            <a:endParaRPr lang="es-EC" dirty="0" smtClean="0"/>
          </a:p>
          <a:p>
            <a:r>
              <a:rPr lang="es-ES" dirty="0" smtClean="0"/>
              <a:t>P(X&gt;</a:t>
            </a:r>
            <a:r>
              <a:rPr lang="es-ES" dirty="0" smtClean="0">
                <a:latin typeface="Symbol" pitchFamily="18" charset="2"/>
              </a:rPr>
              <a:t>c</a:t>
            </a:r>
            <a:r>
              <a:rPr lang="es-ES" baseline="30000" dirty="0" smtClean="0"/>
              <a:t>2</a:t>
            </a:r>
            <a:r>
              <a:rPr lang="es-ES" dirty="0" smtClean="0"/>
              <a:t>)</a:t>
            </a:r>
          </a:p>
          <a:p>
            <a:endParaRPr lang="es-ES" dirty="0"/>
          </a:p>
        </p:txBody>
      </p:sp>
      <p:pic>
        <p:nvPicPr>
          <p:cNvPr id="154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105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Utilidad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857232"/>
            <a:ext cx="8299478" cy="5357850"/>
          </a:xfrm>
        </p:spPr>
        <p:txBody>
          <a:bodyPr/>
          <a:lstStyle/>
          <a:p>
            <a:r>
              <a:rPr lang="en-US" sz="2800" dirty="0" smtClean="0"/>
              <a:t>S</a:t>
            </a:r>
            <a:r>
              <a:rPr lang="es-PR" sz="2800" dirty="0" smtClean="0"/>
              <a:t>e </a:t>
            </a:r>
            <a:r>
              <a:rPr lang="es-PR" sz="2800" dirty="0"/>
              <a:t>utiliza </a:t>
            </a:r>
            <a:r>
              <a:rPr lang="en-US" sz="2800" dirty="0"/>
              <a:t>en </a:t>
            </a:r>
            <a:r>
              <a:rPr lang="en-US" sz="2800" dirty="0" err="1" smtClean="0"/>
              <a:t>situaciones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cuya</a:t>
            </a:r>
            <a:r>
              <a:rPr lang="en-US" sz="2800" dirty="0" smtClean="0"/>
              <a:t> </a:t>
            </a:r>
            <a:r>
              <a:rPr lang="en-US" sz="2800" dirty="0" err="1"/>
              <a:t>solución</a:t>
            </a:r>
            <a:r>
              <a:rPr lang="en-US" sz="2800" dirty="0"/>
              <a:t> </a:t>
            </a:r>
            <a:r>
              <a:rPr lang="en-US" sz="2800" dirty="0" err="1"/>
              <a:t>tiene</a:t>
            </a:r>
            <a:r>
              <a:rPr lang="en-US" sz="2800" dirty="0"/>
              <a:t> dos </a:t>
            </a:r>
            <a:r>
              <a:rPr lang="en-US" sz="2800" dirty="0" err="1"/>
              <a:t>posibles</a:t>
            </a:r>
            <a:r>
              <a:rPr lang="en-US" sz="2800" dirty="0"/>
              <a:t> </a:t>
            </a:r>
            <a:r>
              <a:rPr lang="en-US" sz="2800" dirty="0" err="1"/>
              <a:t>resultados</a:t>
            </a:r>
            <a:r>
              <a:rPr lang="es-PR" sz="2800" dirty="0"/>
              <a:t>.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dirty="0" smtClean="0"/>
              <a:t>Al</a:t>
            </a:r>
            <a:r>
              <a:rPr lang="es-PR" sz="2400" dirty="0" smtClean="0"/>
              <a:t> </a:t>
            </a:r>
            <a:r>
              <a:rPr lang="es-PR" sz="2400" dirty="0"/>
              <a:t>nacer un/a bebé puede ser varón o hembra.</a:t>
            </a:r>
          </a:p>
          <a:p>
            <a:pPr lvl="1"/>
            <a:r>
              <a:rPr lang="es-PR" sz="2400" dirty="0" smtClean="0"/>
              <a:t>En </a:t>
            </a:r>
            <a:r>
              <a:rPr lang="es-PR" sz="2400" dirty="0"/>
              <a:t>el deporte un equipo puede ganar o perder</a:t>
            </a:r>
            <a:r>
              <a:rPr lang="en-US" sz="2400" dirty="0"/>
              <a:t>.</a:t>
            </a:r>
            <a:endParaRPr lang="es-PR" sz="2400" dirty="0"/>
          </a:p>
          <a:p>
            <a:pPr lvl="1"/>
            <a:r>
              <a:rPr lang="es-EC" sz="2400" dirty="0" smtClean="0"/>
              <a:t>Un tratamiento médico puede ser efectivo o inefectivo.</a:t>
            </a:r>
          </a:p>
          <a:p>
            <a:pPr lvl="1"/>
            <a:r>
              <a:rPr lang="es-EC" sz="2400" dirty="0" smtClean="0"/>
              <a:t>Vivo / muerto; enfermo / sano; verdadero / falso</a:t>
            </a:r>
          </a:p>
          <a:p>
            <a:pPr lvl="1"/>
            <a:r>
              <a:rPr lang="es-EC" sz="2400" dirty="0" smtClean="0"/>
              <a:t>Prueba múltiple 4 alternativas: correcta o incorrecta.</a:t>
            </a:r>
          </a:p>
          <a:p>
            <a:pPr lvl="1"/>
            <a:r>
              <a:rPr lang="es-EC" sz="2400" dirty="0" smtClean="0"/>
              <a:t>Algo puede considerarse como Éxito o Fracaso</a:t>
            </a:r>
          </a:p>
          <a:p>
            <a:r>
              <a:rPr lang="es-PR" dirty="0" smtClean="0"/>
              <a:t>“Experimentos de </a:t>
            </a:r>
            <a:r>
              <a:rPr lang="es-PR" dirty="0" err="1" smtClean="0"/>
              <a:t>Bernoulli</a:t>
            </a:r>
            <a:r>
              <a:rPr lang="es-PR" dirty="0" smtClean="0"/>
              <a:t>”</a:t>
            </a:r>
          </a:p>
          <a:p>
            <a:r>
              <a:rPr lang="es-PR" dirty="0" smtClean="0"/>
              <a:t>Usos:</a:t>
            </a:r>
          </a:p>
          <a:p>
            <a:pPr lvl="1"/>
            <a:r>
              <a:rPr lang="es-EC" dirty="0" smtClean="0"/>
              <a:t>Estimación de proporciones</a:t>
            </a:r>
          </a:p>
          <a:p>
            <a:pPr lvl="1"/>
            <a:r>
              <a:rPr lang="es-EC" dirty="0" smtClean="0"/>
              <a:t>Pruebas de </a:t>
            </a:r>
            <a:r>
              <a:rPr lang="es-PR" dirty="0" err="1" smtClean="0"/>
              <a:t>hipotesis</a:t>
            </a:r>
            <a:r>
              <a:rPr lang="es-PR" dirty="0" smtClean="0"/>
              <a:t> de proporciones</a:t>
            </a:r>
            <a:endParaRPr lang="es-EC" dirty="0" smtClean="0"/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 smtClean="0"/>
              <a:t>Probabilidad  </a:t>
            </a:r>
            <a:r>
              <a:rPr lang="es-ES" sz="4000" dirty="0" smtClean="0">
                <a:latin typeface="Symbol" pitchFamily="18" charset="2"/>
              </a:rPr>
              <a:t>c</a:t>
            </a:r>
            <a:r>
              <a:rPr lang="es-ES" sz="4000" baseline="30000" dirty="0" smtClean="0"/>
              <a:t>2</a:t>
            </a:r>
            <a:r>
              <a:rPr lang="es-ES" sz="4000" dirty="0" smtClean="0"/>
              <a:t> Inversa Excel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=</a:t>
            </a:r>
            <a:r>
              <a:rPr lang="es-ES" dirty="0" err="1" smtClean="0"/>
              <a:t>PRUEBA.CHI.INV</a:t>
            </a:r>
            <a:r>
              <a:rPr lang="es-ES" dirty="0" smtClean="0"/>
              <a:t>(</a:t>
            </a:r>
            <a:r>
              <a:rPr lang="es-ES" dirty="0" err="1" smtClean="0"/>
              <a:t>P,</a:t>
            </a:r>
            <a:r>
              <a:rPr lang="es-ES" dirty="0" err="1" smtClean="0">
                <a:latin typeface="Symbol" pitchFamily="18" charset="2"/>
              </a:rPr>
              <a:t>n</a:t>
            </a:r>
            <a:r>
              <a:rPr lang="es-ES" dirty="0" smtClean="0"/>
              <a:t>)</a:t>
            </a:r>
          </a:p>
          <a:p>
            <a:r>
              <a:rPr lang="es-EC" dirty="0" smtClean="0"/>
              <a:t>Devuelve el valor de </a:t>
            </a:r>
            <a:r>
              <a:rPr lang="es-EC" dirty="0" smtClean="0">
                <a:latin typeface="Symbol" pitchFamily="18" charset="2"/>
              </a:rPr>
              <a:t>c</a:t>
            </a:r>
            <a:r>
              <a:rPr lang="es-EC" baseline="30000" dirty="0" smtClean="0"/>
              <a:t>2</a:t>
            </a:r>
            <a:r>
              <a:rPr lang="es-EC" dirty="0" smtClean="0"/>
              <a:t> para una probabilidad dada, de una distribución Ji-cuadrado de una sola cola con </a:t>
            </a:r>
            <a:r>
              <a:rPr lang="es-EC" dirty="0" smtClean="0">
                <a:latin typeface="Symbol" pitchFamily="18" charset="2"/>
              </a:rPr>
              <a:t>n</a:t>
            </a:r>
            <a:r>
              <a:rPr lang="es-EC" dirty="0" smtClean="0"/>
              <a:t> </a:t>
            </a:r>
            <a:r>
              <a:rPr lang="es-EC" dirty="0" err="1" smtClean="0"/>
              <a:t>g.d.l.</a:t>
            </a:r>
            <a:endParaRPr lang="es-E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5105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Ejercicio06 - DistribucionJi-cuadrado.xlsx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Calcular</a:t>
            </a:r>
            <a:r>
              <a:rPr lang="en-US" dirty="0" smtClean="0"/>
              <a:t> la </a:t>
            </a:r>
            <a:r>
              <a:rPr lang="en-US" dirty="0" err="1" smtClean="0"/>
              <a:t>probabilidad</a:t>
            </a:r>
            <a:r>
              <a:rPr lang="en-US" dirty="0" smtClean="0"/>
              <a:t> de </a:t>
            </a:r>
            <a:r>
              <a:rPr lang="en-US" dirty="0" err="1" smtClean="0"/>
              <a:t>obtener</a:t>
            </a:r>
            <a:r>
              <a:rPr lang="en-US" dirty="0" smtClean="0"/>
              <a:t> un valor mayor de 23.7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distribución</a:t>
            </a:r>
            <a:r>
              <a:rPr lang="en-US" dirty="0" smtClean="0"/>
              <a:t>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con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= 14 </a:t>
            </a:r>
            <a:r>
              <a:rPr lang="en-US" dirty="0" err="1" smtClean="0"/>
              <a:t>g.d.l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Calcular</a:t>
            </a:r>
            <a:r>
              <a:rPr lang="en-US" dirty="0" smtClean="0"/>
              <a:t> el valor de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despues</a:t>
            </a:r>
            <a:r>
              <a:rPr lang="en-US" dirty="0" smtClean="0"/>
              <a:t> del </a:t>
            </a:r>
            <a:r>
              <a:rPr lang="en-US" dirty="0" err="1" smtClean="0"/>
              <a:t>cual</a:t>
            </a:r>
            <a:r>
              <a:rPr lang="en-US" dirty="0" smtClean="0"/>
              <a:t> se </a:t>
            </a:r>
            <a:r>
              <a:rPr lang="en-US" dirty="0" err="1" smtClean="0"/>
              <a:t>encuentre</a:t>
            </a:r>
            <a:r>
              <a:rPr lang="en-US" dirty="0" smtClean="0"/>
              <a:t> el 5% del </a:t>
            </a:r>
            <a:r>
              <a:rPr lang="en-US" dirty="0" err="1" smtClean="0"/>
              <a:t>área</a:t>
            </a:r>
            <a:r>
              <a:rPr lang="en-US" dirty="0" smtClean="0"/>
              <a:t>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distribución</a:t>
            </a:r>
            <a:r>
              <a:rPr lang="en-US" dirty="0" smtClean="0"/>
              <a:t> </a:t>
            </a:r>
            <a:r>
              <a:rPr lang="en-US" dirty="0" err="1" smtClean="0"/>
              <a:t>Ji-cuadrado</a:t>
            </a:r>
            <a:r>
              <a:rPr lang="en-US" dirty="0" smtClean="0"/>
              <a:t> con 4 </a:t>
            </a:r>
            <a:r>
              <a:rPr lang="en-US" dirty="0" err="1" smtClean="0"/>
              <a:t>g.d.l</a:t>
            </a:r>
            <a:r>
              <a:rPr lang="en-US" dirty="0" smtClean="0"/>
              <a:t>.</a:t>
            </a:r>
            <a:endParaRPr lang="es-US" dirty="0"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Distribución "F” de Fisher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857232"/>
            <a:ext cx="8299478" cy="5357850"/>
          </a:xfrm>
        </p:spPr>
        <p:txBody>
          <a:bodyPr/>
          <a:lstStyle/>
          <a:p>
            <a:r>
              <a:rPr lang="es-ES" sz="2800" dirty="0" err="1" smtClean="0"/>
              <a:t>Tambien</a:t>
            </a:r>
            <a:r>
              <a:rPr lang="es-ES" sz="2800" dirty="0" smtClean="0"/>
              <a:t> llamada "F” de Fisher - </a:t>
            </a:r>
            <a:r>
              <a:rPr lang="es-ES" sz="2800" dirty="0" err="1" smtClean="0"/>
              <a:t>Schnedecor</a:t>
            </a:r>
            <a:endParaRPr lang="es-ES" sz="2800" dirty="0" smtClean="0"/>
          </a:p>
          <a:p>
            <a:r>
              <a:rPr lang="es-ES" sz="2800" dirty="0" smtClean="0"/>
              <a:t>Representa la distribución </a:t>
            </a:r>
            <a:r>
              <a:rPr lang="es-ES" sz="2800" dirty="0" err="1" smtClean="0"/>
              <a:t>muestreal</a:t>
            </a:r>
            <a:r>
              <a:rPr lang="es-ES" sz="2800" dirty="0" smtClean="0"/>
              <a:t> de la razón de dos varianzas. Es decir que se obtiene de la razón de dos distribuciones Ji-cuadrado.</a:t>
            </a:r>
          </a:p>
          <a:p>
            <a:r>
              <a:rPr lang="es-ES" sz="2800" dirty="0" smtClean="0"/>
              <a:t>Definimos el estadístico F como: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El cual es el valor de una variable aleatoria que tiene distribución F con parámetros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baseline="-25000" dirty="0" smtClean="0"/>
              <a:t>1</a:t>
            </a:r>
            <a:r>
              <a:rPr lang="es-ES" sz="2800" dirty="0" smtClean="0"/>
              <a:t>=n</a:t>
            </a:r>
            <a:r>
              <a:rPr lang="es-ES" sz="2800" baseline="-25000" dirty="0" smtClean="0"/>
              <a:t>1</a:t>
            </a:r>
            <a:r>
              <a:rPr lang="es-ES" sz="2800" dirty="0" smtClean="0"/>
              <a:t>-1 y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=n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-1.</a:t>
            </a:r>
            <a:endParaRPr lang="es-ES" sz="2800" dirty="0"/>
          </a:p>
        </p:txBody>
      </p:sp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37217" name="Object 1"/>
          <p:cNvGraphicFramePr>
            <a:graphicFrameLocks noChangeAspect="1"/>
          </p:cNvGraphicFramePr>
          <p:nvPr/>
        </p:nvGraphicFramePr>
        <p:xfrm>
          <a:off x="2714612" y="3336551"/>
          <a:ext cx="2143140" cy="1806961"/>
        </p:xfrm>
        <a:graphic>
          <a:graphicData uri="http://schemas.openxmlformats.org/presentationml/2006/ole">
            <p:oleObj spid="_x0000_s137217" name="Ecuación" r:id="rId4" imgW="482391" imgH="406224" progId="Equation.3">
              <p:embed/>
            </p:oleObj>
          </a:graphicData>
        </a:graphic>
      </p:graphicFrame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Propiedades de Distribución F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 smtClean="0"/>
              <a:t>Asimétrica, y asintótica al eje x por el lado derecho</a:t>
            </a:r>
          </a:p>
          <a:p>
            <a:r>
              <a:rPr lang="es-ES" sz="2800" dirty="0" smtClean="0"/>
              <a:t>Su dominio va de 0 a +</a:t>
            </a:r>
            <a:r>
              <a:rPr lang="es-ES" sz="2800" dirty="0" smtClean="0">
                <a:latin typeface="Symbol" pitchFamily="18" charset="2"/>
              </a:rPr>
              <a:t></a:t>
            </a:r>
            <a:endParaRPr lang="es-ES" sz="2800" dirty="0" smtClean="0"/>
          </a:p>
          <a:p>
            <a:r>
              <a:rPr lang="es-ES" sz="2800" dirty="0" err="1" smtClean="0"/>
              <a:t>Area</a:t>
            </a:r>
            <a:r>
              <a:rPr lang="es-ES" sz="2800" dirty="0" smtClean="0"/>
              <a:t> bajo curva desde 0 a +</a:t>
            </a:r>
            <a:r>
              <a:rPr lang="es-ES" sz="2800" dirty="0" smtClean="0">
                <a:latin typeface="Symbol" pitchFamily="18" charset="2"/>
              </a:rPr>
              <a:t></a:t>
            </a:r>
            <a:r>
              <a:rPr lang="es-ES" sz="2800" dirty="0" smtClean="0"/>
              <a:t> =1</a:t>
            </a:r>
          </a:p>
          <a:p>
            <a:r>
              <a:rPr lang="es-ES" sz="2800" dirty="0" smtClean="0"/>
              <a:t>Tiene parámetros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baseline="-25000" dirty="0" smtClean="0"/>
              <a:t>1</a:t>
            </a:r>
            <a:r>
              <a:rPr lang="es-ES" sz="2800" dirty="0" smtClean="0"/>
              <a:t>=n</a:t>
            </a:r>
            <a:r>
              <a:rPr lang="es-ES" sz="2800" baseline="-25000" dirty="0" smtClean="0"/>
              <a:t>1</a:t>
            </a:r>
            <a:r>
              <a:rPr lang="es-ES" sz="2800" dirty="0" smtClean="0"/>
              <a:t>-1 y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=n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-1.</a:t>
            </a:r>
          </a:p>
          <a:p>
            <a:r>
              <a:rPr lang="es-ES" sz="2800" dirty="0" smtClean="0"/>
              <a:t>Entre sus aplicaciones:</a:t>
            </a:r>
          </a:p>
          <a:p>
            <a:pPr lvl="1"/>
            <a:r>
              <a:rPr lang="es-ES" sz="2400" dirty="0" smtClean="0"/>
              <a:t>Pruebas de hipótesis entre 2 varianzas</a:t>
            </a:r>
          </a:p>
          <a:p>
            <a:pPr lvl="1"/>
            <a:r>
              <a:rPr lang="es-ES" sz="2400" dirty="0" smtClean="0"/>
              <a:t>Análisis de varianza</a:t>
            </a:r>
          </a:p>
          <a:p>
            <a:pPr lvl="1"/>
            <a:r>
              <a:rPr lang="es-ES" sz="2400" dirty="0" smtClean="0"/>
              <a:t>Análisis de covarianza.</a:t>
            </a:r>
            <a:endParaRPr lang="es-ES" sz="2400" dirty="0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707242"/>
            <a:ext cx="4143372" cy="215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38" y="71414"/>
            <a:ext cx="7772400" cy="1143000"/>
          </a:xfrm>
        </p:spPr>
        <p:txBody>
          <a:bodyPr/>
          <a:lstStyle/>
          <a:p>
            <a:r>
              <a:rPr lang="en-US" dirty="0" err="1" smtClean="0"/>
              <a:t>Tabla</a:t>
            </a:r>
            <a:r>
              <a:rPr lang="en-US" dirty="0" smtClean="0"/>
              <a:t> de </a:t>
            </a:r>
            <a:r>
              <a:rPr lang="en-US" dirty="0" err="1" smtClean="0"/>
              <a:t>Distribución</a:t>
            </a:r>
            <a:r>
              <a:rPr lang="en-US" dirty="0" smtClean="0"/>
              <a:t> F</a:t>
            </a:r>
            <a:endParaRPr lang="es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9124" y="1285860"/>
            <a:ext cx="4513264" cy="4775215"/>
          </a:xfrm>
        </p:spPr>
        <p:txBody>
          <a:bodyPr/>
          <a:lstStyle/>
          <a:p>
            <a:r>
              <a:rPr lang="es-ES" sz="2800" dirty="0" smtClean="0"/>
              <a:t>Tablas independientes de valores de F para </a:t>
            </a:r>
            <a:r>
              <a:rPr lang="es-ES" sz="2800" dirty="0" smtClean="0">
                <a:latin typeface="Symbol" pitchFamily="18" charset="2"/>
              </a:rPr>
              <a:t></a:t>
            </a:r>
            <a:r>
              <a:rPr lang="es-ES" sz="2800" dirty="0" smtClean="0"/>
              <a:t>=0.01 y </a:t>
            </a:r>
            <a:r>
              <a:rPr lang="es-ES" sz="2800" dirty="0" smtClean="0">
                <a:latin typeface="Symbol" pitchFamily="18" charset="2"/>
              </a:rPr>
              <a:t>a</a:t>
            </a:r>
            <a:r>
              <a:rPr lang="es-ES" sz="2800" dirty="0" smtClean="0"/>
              <a:t>=0.05 para varias combinaciones de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baseline="-25000" dirty="0" smtClean="0"/>
              <a:t>1</a:t>
            </a:r>
            <a:r>
              <a:rPr lang="es-ES" sz="2800" dirty="0" smtClean="0"/>
              <a:t> y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Se escoge la tabla para la probabilidad deseada y se escoge</a:t>
            </a:r>
            <a:r>
              <a:rPr lang="es-ES" sz="2800" dirty="0" smtClean="0">
                <a:latin typeface="Symbol" pitchFamily="18" charset="2"/>
              </a:rPr>
              <a:t> </a:t>
            </a:r>
            <a:r>
              <a:rPr lang="es-ES" sz="2800" baseline="-25000" dirty="0" smtClean="0"/>
              <a:t>1</a:t>
            </a:r>
            <a:r>
              <a:rPr lang="es-ES" sz="2800" dirty="0" smtClean="0"/>
              <a:t> en la fila superior y </a:t>
            </a:r>
            <a:r>
              <a:rPr lang="es-ES" sz="2800" dirty="0" smtClean="0">
                <a:latin typeface="Symbol" pitchFamily="18" charset="2"/>
              </a:rPr>
              <a:t>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 en la 1ª columna. La intersección nos da el valor de F deseado.</a:t>
            </a:r>
            <a:endParaRPr lang="es-US" sz="2800" dirty="0"/>
          </a:p>
        </p:txBody>
      </p:sp>
      <p:pic>
        <p:nvPicPr>
          <p:cNvPr id="7" name="6 Marcador de imágenes prediseñadas" descr="F0.01.bmp"/>
          <p:cNvPicPr>
            <a:picLocks noGrp="1" noChangeAspect="1"/>
          </p:cNvPicPr>
          <p:nvPr>
            <p:ph type="clipArt"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3486690" cy="4114800"/>
          </a:xfrm>
        </p:spPr>
      </p:pic>
      <p:pic>
        <p:nvPicPr>
          <p:cNvPr id="8" name="7 Imagen" descr="F0.05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2571720"/>
            <a:ext cx="3748039" cy="42148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Probabilidad</a:t>
            </a:r>
            <a:r>
              <a:rPr lang="en-US" dirty="0" smtClean="0"/>
              <a:t> F Excel</a:t>
            </a:r>
            <a:endParaRPr lang="es-U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r>
              <a:rPr lang="en-US" dirty="0" err="1" smtClean="0"/>
              <a:t>DISTR.F</a:t>
            </a:r>
            <a:r>
              <a:rPr lang="en-US" dirty="0" smtClean="0"/>
              <a:t>(x,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1</a:t>
            </a:r>
            <a:r>
              <a:rPr lang="es-ES" dirty="0" smtClean="0"/>
              <a:t>,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Devuelve</a:t>
            </a:r>
            <a:r>
              <a:rPr lang="en-US" dirty="0" smtClean="0"/>
              <a:t> el </a:t>
            </a:r>
            <a:r>
              <a:rPr lang="en-US" dirty="0" err="1" smtClean="0"/>
              <a:t>área</a:t>
            </a:r>
            <a:r>
              <a:rPr lang="en-US" dirty="0" smtClean="0"/>
              <a:t> a la </a:t>
            </a:r>
            <a:r>
              <a:rPr lang="en-US" dirty="0" err="1" smtClean="0"/>
              <a:t>derecha</a:t>
            </a:r>
            <a:r>
              <a:rPr lang="en-US" dirty="0" smtClean="0"/>
              <a:t> de un valor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distribución</a:t>
            </a:r>
            <a:r>
              <a:rPr lang="en-US" dirty="0" smtClean="0"/>
              <a:t> F con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1</a:t>
            </a:r>
            <a:r>
              <a:rPr lang="es-ES" dirty="0" smtClean="0"/>
              <a:t> y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g.d.l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P( F&gt;x )</a:t>
            </a:r>
          </a:p>
          <a:p>
            <a:endParaRPr lang="es-US" dirty="0"/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3" cstate="print"/>
          <a:srcRect t="41685" b="12958"/>
          <a:stretch>
            <a:fillRect/>
          </a:stretch>
        </p:blipFill>
        <p:spPr bwMode="auto">
          <a:xfrm>
            <a:off x="3524250" y="4786322"/>
            <a:ext cx="56197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Probabilidad</a:t>
            </a:r>
            <a:r>
              <a:rPr lang="en-US" dirty="0" smtClean="0"/>
              <a:t> F </a:t>
            </a:r>
            <a:r>
              <a:rPr lang="en-US" dirty="0" err="1" smtClean="0"/>
              <a:t>Inversa</a:t>
            </a:r>
            <a:r>
              <a:rPr lang="en-US" dirty="0" smtClean="0"/>
              <a:t> Excel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r>
              <a:rPr lang="en-US" dirty="0" err="1" smtClean="0"/>
              <a:t>DISTR.F.INV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</a:rPr>
              <a:t>a,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1</a:t>
            </a:r>
            <a:r>
              <a:rPr lang="es-ES" dirty="0" smtClean="0"/>
              <a:t>,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2</a:t>
            </a:r>
            <a:r>
              <a:rPr lang="en-US" dirty="0" smtClean="0"/>
              <a:t>)</a:t>
            </a:r>
            <a:endParaRPr lang="es-US" dirty="0" smtClean="0"/>
          </a:p>
          <a:p>
            <a:r>
              <a:rPr lang="en-US" dirty="0" err="1" smtClean="0"/>
              <a:t>Devuelve</a:t>
            </a:r>
            <a:r>
              <a:rPr lang="en-US" dirty="0" smtClean="0"/>
              <a:t> el valor </a:t>
            </a:r>
            <a:r>
              <a:rPr lang="en-US" dirty="0" err="1" smtClean="0"/>
              <a:t>crítico</a:t>
            </a:r>
            <a:r>
              <a:rPr lang="en-US" dirty="0" smtClean="0"/>
              <a:t> de F(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)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distribución</a:t>
            </a:r>
            <a:r>
              <a:rPr lang="en-US" dirty="0" smtClean="0"/>
              <a:t> F con 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1</a:t>
            </a:r>
            <a:r>
              <a:rPr lang="es-ES" dirty="0" smtClean="0"/>
              <a:t>,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g.d.l</a:t>
            </a:r>
            <a:r>
              <a:rPr lang="en-US" dirty="0" smtClean="0"/>
              <a:t>.</a:t>
            </a:r>
            <a:endParaRPr lang="es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t="41685" b="12958"/>
          <a:stretch>
            <a:fillRect/>
          </a:stretch>
        </p:blipFill>
        <p:spPr bwMode="auto">
          <a:xfrm>
            <a:off x="3524250" y="4786322"/>
            <a:ext cx="56197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Ejercicios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en-US" dirty="0" smtClean="0"/>
              <a:t>Ejercicio07 - DistribucionF.xlsx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Determine la </a:t>
            </a:r>
            <a:r>
              <a:rPr lang="en-US" dirty="0" err="1" smtClean="0"/>
              <a:t>probabilidad</a:t>
            </a:r>
            <a:r>
              <a:rPr lang="en-US" dirty="0" smtClean="0"/>
              <a:t> de </a:t>
            </a:r>
            <a:r>
              <a:rPr lang="en-US" dirty="0" err="1" smtClean="0"/>
              <a:t>tener</a:t>
            </a:r>
            <a:r>
              <a:rPr lang="en-US" dirty="0" smtClean="0"/>
              <a:t> un valor de F mayor </a:t>
            </a:r>
            <a:r>
              <a:rPr lang="en-US" dirty="0" err="1" smtClean="0"/>
              <a:t>que</a:t>
            </a:r>
            <a:r>
              <a:rPr lang="en-US" dirty="0" smtClean="0"/>
              <a:t> 9.28 en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distribución</a:t>
            </a:r>
            <a:r>
              <a:rPr lang="en-US" dirty="0" smtClean="0"/>
              <a:t> F con </a:t>
            </a:r>
            <a:r>
              <a:rPr lang="en-US" dirty="0" smtClean="0">
                <a:latin typeface="Symbol" pitchFamily="18" charset="2"/>
              </a:rPr>
              <a:t>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1</a:t>
            </a:r>
            <a:r>
              <a:rPr lang="es-ES" dirty="0" smtClean="0"/>
              <a:t>=3 y  </a:t>
            </a:r>
            <a:r>
              <a:rPr lang="es-ES" dirty="0" smtClean="0">
                <a:latin typeface="Symbol" pitchFamily="18" charset="2"/>
              </a:rPr>
              <a:t></a:t>
            </a:r>
            <a:r>
              <a:rPr lang="es-ES" baseline="-25000" dirty="0" smtClean="0"/>
              <a:t>2</a:t>
            </a:r>
            <a:r>
              <a:rPr lang="en-US" dirty="0" smtClean="0"/>
              <a:t>=3 </a:t>
            </a:r>
            <a:r>
              <a:rPr lang="en-US" dirty="0" err="1" smtClean="0"/>
              <a:t>g.d.l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LcParenR"/>
            </a:pPr>
            <a:endParaRPr lang="en-US" dirty="0" smtClean="0"/>
          </a:p>
          <a:p>
            <a:pPr marL="514350" indent="-514350">
              <a:buFont typeface="+mj-lt"/>
              <a:buAutoNum type="alphaLcParenR"/>
            </a:pPr>
            <a:r>
              <a:rPr lang="es-ES_tradnl" dirty="0" smtClean="0"/>
              <a:t>Halle la el valor crítico de F</a:t>
            </a:r>
            <a:r>
              <a:rPr lang="es-ES_tradnl" baseline="-25000" dirty="0" smtClean="0"/>
              <a:t>(0.05)</a:t>
            </a:r>
            <a:r>
              <a:rPr lang="es-ES_tradnl" dirty="0" smtClean="0"/>
              <a:t> para </a:t>
            </a:r>
            <a:r>
              <a:rPr lang="es-ES_tradnl" dirty="0" smtClean="0">
                <a:sym typeface="Symbol"/>
              </a:rPr>
              <a:t></a:t>
            </a:r>
            <a:r>
              <a:rPr lang="es-ES_tradnl" dirty="0" smtClean="0"/>
              <a:t>1=3 y </a:t>
            </a:r>
            <a:r>
              <a:rPr lang="es-ES_tradnl" dirty="0" smtClean="0">
                <a:sym typeface="Symbol"/>
              </a:rPr>
              <a:t></a:t>
            </a:r>
            <a:r>
              <a:rPr lang="es-ES_tradnl" dirty="0" smtClean="0"/>
              <a:t>2=15 </a:t>
            </a:r>
            <a:r>
              <a:rPr lang="es-ES_tradnl" dirty="0" err="1" smtClean="0"/>
              <a:t>g.d.l.</a:t>
            </a:r>
            <a:endParaRPr lang="es-US" dirty="0" smtClean="0"/>
          </a:p>
          <a:p>
            <a:endParaRPr lang="es-US" dirty="0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Propiedades de un</a:t>
            </a:r>
            <a:r>
              <a:rPr lang="en-US" dirty="0"/>
              <a:t> </a:t>
            </a:r>
            <a:br>
              <a:rPr lang="en-US" dirty="0"/>
            </a:br>
            <a:r>
              <a:rPr lang="es-PR" dirty="0"/>
              <a:t>experimento de </a:t>
            </a:r>
            <a:r>
              <a:rPr lang="es-PR" dirty="0" err="1"/>
              <a:t>Bernoulli</a:t>
            </a:r>
            <a:endParaRPr lang="es-PR" dirty="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0861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42910" y="1285860"/>
            <a:ext cx="789149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A94F60"/>
              </a:buClr>
              <a:buFont typeface="+mj-lt"/>
              <a:buAutoNum type="arabicPeriod"/>
            </a:pPr>
            <a:r>
              <a:rPr lang="es-PR" dirty="0" smtClean="0">
                <a:latin typeface="+mn-lt"/>
              </a:rPr>
              <a:t>En </a:t>
            </a:r>
            <a:r>
              <a:rPr lang="es-PR" dirty="0">
                <a:latin typeface="+mn-lt"/>
              </a:rPr>
              <a:t>cada prueba del experimento sólo hay dos posibles </a:t>
            </a:r>
            <a:r>
              <a:rPr lang="es-PR" dirty="0" smtClean="0">
                <a:latin typeface="+mn-lt"/>
              </a:rPr>
              <a:t>resultados: </a:t>
            </a:r>
            <a:r>
              <a:rPr lang="es-PR" dirty="0" smtClean="0">
                <a:solidFill>
                  <a:srgbClr val="FF0000"/>
                </a:solidFill>
                <a:latin typeface="+mn-lt"/>
              </a:rPr>
              <a:t>Éxitos o Fracasos.</a:t>
            </a:r>
            <a:endParaRPr lang="es-PR" dirty="0">
              <a:solidFill>
                <a:srgbClr val="FF0000"/>
              </a:solidFill>
              <a:latin typeface="+mn-lt"/>
            </a:endParaRPr>
          </a:p>
          <a:p>
            <a:pPr marL="457200" indent="-457200">
              <a:spcBef>
                <a:spcPct val="50000"/>
              </a:spcBef>
              <a:buClr>
                <a:srgbClr val="A94F60"/>
              </a:buClr>
              <a:buFont typeface="+mj-lt"/>
              <a:buAutoNum type="arabicPeriod"/>
            </a:pPr>
            <a:r>
              <a:rPr lang="es-PR" dirty="0" smtClean="0">
                <a:latin typeface="+mn-lt"/>
              </a:rPr>
              <a:t>El </a:t>
            </a:r>
            <a:r>
              <a:rPr lang="es-PR" dirty="0">
                <a:latin typeface="+mn-lt"/>
              </a:rPr>
              <a:t>resultado obtenido en cada prueba es </a:t>
            </a:r>
            <a:r>
              <a:rPr lang="es-PR" dirty="0" smtClean="0">
                <a:solidFill>
                  <a:srgbClr val="FF0000"/>
                </a:solidFill>
                <a:latin typeface="+mn-lt"/>
              </a:rPr>
              <a:t>independiente </a:t>
            </a:r>
            <a:r>
              <a:rPr lang="es-PR" dirty="0" smtClean="0">
                <a:latin typeface="+mn-lt"/>
              </a:rPr>
              <a:t>de </a:t>
            </a:r>
            <a:r>
              <a:rPr lang="es-PR" dirty="0">
                <a:latin typeface="+mn-lt"/>
              </a:rPr>
              <a:t>los resultados obtenidos en pruebas anteriores.</a:t>
            </a:r>
          </a:p>
          <a:p>
            <a:pPr marL="457200" indent="-457200">
              <a:spcBef>
                <a:spcPct val="50000"/>
              </a:spcBef>
              <a:buClr>
                <a:srgbClr val="A94F60"/>
              </a:buClr>
              <a:buFont typeface="+mj-lt"/>
              <a:buAutoNum type="arabicPeriod"/>
            </a:pPr>
            <a:r>
              <a:rPr lang="es-PR" dirty="0" smtClean="0">
                <a:latin typeface="+mn-lt"/>
              </a:rPr>
              <a:t>La </a:t>
            </a:r>
            <a:r>
              <a:rPr lang="es-PR" dirty="0">
                <a:latin typeface="+mn-lt"/>
              </a:rPr>
              <a:t>probabilidad d</a:t>
            </a:r>
            <a:r>
              <a:rPr lang="en-US" dirty="0">
                <a:latin typeface="+mn-lt"/>
              </a:rPr>
              <a:t>e un</a:t>
            </a:r>
            <a:r>
              <a:rPr lang="es-PR" dirty="0">
                <a:latin typeface="+mn-lt"/>
              </a:rPr>
              <a:t> suceso </a:t>
            </a:r>
            <a:r>
              <a:rPr lang="es-PR" dirty="0" smtClean="0">
                <a:latin typeface="+mn-lt"/>
              </a:rPr>
              <a:t>(</a:t>
            </a:r>
            <a:r>
              <a:rPr lang="es-PR" b="1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es-PR" dirty="0" smtClean="0">
                <a:latin typeface="+mn-lt"/>
              </a:rPr>
              <a:t>) </a:t>
            </a:r>
            <a:r>
              <a:rPr lang="en-US" dirty="0" smtClean="0">
                <a:latin typeface="+mn-lt"/>
              </a:rPr>
              <a:t>e</a:t>
            </a:r>
            <a:r>
              <a:rPr lang="es-PR" dirty="0">
                <a:latin typeface="+mn-lt"/>
              </a:rPr>
              <a:t>s </a:t>
            </a:r>
            <a:r>
              <a:rPr lang="es-PR" dirty="0" smtClean="0">
                <a:latin typeface="+mn-lt"/>
              </a:rPr>
              <a:t>constante y </a:t>
            </a:r>
            <a:r>
              <a:rPr lang="es-PR" dirty="0">
                <a:latin typeface="+mn-lt"/>
              </a:rPr>
              <a:t>no varía de una prueba a otra. </a:t>
            </a:r>
            <a:endParaRPr lang="es-PR" dirty="0" smtClean="0">
              <a:latin typeface="+mn-lt"/>
            </a:endParaRPr>
          </a:p>
          <a:p>
            <a:pPr marL="457200" indent="-457200">
              <a:spcBef>
                <a:spcPct val="50000"/>
              </a:spcBef>
              <a:buClr>
                <a:srgbClr val="A94F60"/>
              </a:buClr>
              <a:buFont typeface="+mj-lt"/>
              <a:buAutoNum type="arabicPeriod"/>
            </a:pPr>
            <a:r>
              <a:rPr lang="es-PR" dirty="0" smtClean="0">
                <a:latin typeface="+mn-lt"/>
              </a:rPr>
              <a:t>La </a:t>
            </a:r>
            <a:r>
              <a:rPr lang="es-PR" dirty="0">
                <a:latin typeface="+mn-lt"/>
              </a:rPr>
              <a:t>probabilidad de</a:t>
            </a:r>
            <a:r>
              <a:rPr lang="en-US" dirty="0">
                <a:latin typeface="+mn-lt"/>
              </a:rPr>
              <a:t>l </a:t>
            </a:r>
            <a:r>
              <a:rPr lang="en-US" dirty="0" err="1">
                <a:latin typeface="+mn-lt"/>
              </a:rPr>
              <a:t>complemento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</a:t>
            </a:r>
            <a:r>
              <a:rPr lang="es-PR" dirty="0" smtClean="0">
                <a:latin typeface="+mn-lt"/>
              </a:rPr>
              <a:t>1- p) es</a:t>
            </a:r>
            <a:r>
              <a:rPr lang="es-PR" dirty="0">
                <a:latin typeface="+mn-lt"/>
              </a:rPr>
              <a:t> </a:t>
            </a:r>
            <a:r>
              <a:rPr lang="es-PR" b="1" dirty="0">
                <a:solidFill>
                  <a:srgbClr val="FF0000"/>
                </a:solidFill>
                <a:latin typeface="+mn-lt"/>
              </a:rPr>
              <a:t>q</a:t>
            </a:r>
            <a:r>
              <a:rPr lang="es-PR" dirty="0">
                <a:latin typeface="+mn-lt"/>
              </a:rPr>
              <a:t> . </a:t>
            </a:r>
          </a:p>
          <a:p>
            <a:pPr>
              <a:spcBef>
                <a:spcPct val="50000"/>
              </a:spcBef>
              <a:buClr>
                <a:srgbClr val="A94F60"/>
              </a:buClr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Si </a:t>
            </a:r>
            <a:r>
              <a:rPr lang="en-US" dirty="0" err="1" smtClean="0">
                <a:latin typeface="+mn-lt"/>
              </a:rPr>
              <a:t>repetimos</a:t>
            </a:r>
            <a:r>
              <a:rPr lang="en-US" dirty="0" smtClean="0">
                <a:latin typeface="+mn-lt"/>
              </a:rPr>
              <a:t> el </a:t>
            </a:r>
            <a:r>
              <a:rPr lang="es-PR" dirty="0" smtClean="0">
                <a:latin typeface="+mn-lt"/>
              </a:rPr>
              <a:t>experimento </a:t>
            </a:r>
            <a:r>
              <a:rPr lang="es-PR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s-PR" dirty="0" smtClean="0">
                <a:latin typeface="+mn-lt"/>
              </a:rPr>
              <a:t> veces podemos obtener datos para armar una distribución </a:t>
            </a:r>
            <a:r>
              <a:rPr lang="es-PR" dirty="0" err="1" smtClean="0">
                <a:latin typeface="+mn-lt"/>
              </a:rPr>
              <a:t>binomial</a:t>
            </a:r>
            <a:r>
              <a:rPr lang="es-PR" dirty="0" smtClean="0">
                <a:latin typeface="+mn-lt"/>
              </a:rPr>
              <a:t>.</a:t>
            </a:r>
          </a:p>
          <a:p>
            <a:pPr>
              <a:spcBef>
                <a:spcPct val="50000"/>
              </a:spcBef>
              <a:buClr>
                <a:srgbClr val="A94F60"/>
              </a:buClr>
              <a:buFont typeface="Wingdings" pitchFamily="2" charset="2"/>
              <a:buChar char="§"/>
            </a:pPr>
            <a:endParaRPr lang="es-PR" dirty="0">
              <a:latin typeface="+mn-lt"/>
            </a:endParaRPr>
          </a:p>
          <a:p>
            <a:pPr>
              <a:spcBef>
                <a:spcPct val="50000"/>
              </a:spcBef>
              <a:buClr>
                <a:srgbClr val="A94F60"/>
              </a:buClr>
              <a:buFont typeface="Wingdings" pitchFamily="2" charset="2"/>
              <a:buNone/>
            </a:pPr>
            <a:endParaRPr lang="es-PR" dirty="0">
              <a:latin typeface="+mn-lt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/>
              <a:t>La </a:t>
            </a:r>
            <a:r>
              <a:rPr lang="es-PR" dirty="0" smtClean="0"/>
              <a:t>D</a:t>
            </a:r>
            <a:r>
              <a:rPr lang="es-EC" dirty="0" err="1" smtClean="0"/>
              <a:t>istribución</a:t>
            </a:r>
            <a:r>
              <a:rPr lang="en-US" dirty="0" smtClean="0"/>
              <a:t> Binomial</a:t>
            </a:r>
            <a:endParaRPr lang="es-PR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Ejemplo distribución probabilidad discreta. </a:t>
            </a:r>
          </a:p>
          <a:p>
            <a:r>
              <a:rPr lang="es-EC" dirty="0" smtClean="0"/>
              <a:t>Formada por serie experimentos </a:t>
            </a:r>
            <a:r>
              <a:rPr lang="es-EC" dirty="0" err="1" smtClean="0"/>
              <a:t>Bernoulli</a:t>
            </a:r>
            <a:r>
              <a:rPr lang="es-EC" dirty="0" smtClean="0"/>
              <a:t>.</a:t>
            </a:r>
          </a:p>
          <a:p>
            <a:r>
              <a:rPr lang="es-EC" dirty="0" smtClean="0"/>
              <a:t>Resultados  de cada experimento son mutuamente excluyentes.</a:t>
            </a:r>
          </a:p>
          <a:p>
            <a:r>
              <a:rPr lang="es-EC" dirty="0" smtClean="0"/>
              <a:t>Para construirla necesitamos: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C" dirty="0" smtClean="0"/>
              <a:t>La cantidad de pruebas </a:t>
            </a:r>
            <a:r>
              <a:rPr lang="es-EC" dirty="0" smtClean="0">
                <a:solidFill>
                  <a:srgbClr val="FF0000"/>
                </a:solidFill>
              </a:rPr>
              <a:t>n</a:t>
            </a:r>
            <a:r>
              <a:rPr lang="es-EC" dirty="0" smtClean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C" dirty="0" smtClean="0"/>
              <a:t>La probabilidad de éxitos </a:t>
            </a:r>
            <a:r>
              <a:rPr lang="es-EC" dirty="0" smtClean="0">
                <a:solidFill>
                  <a:srgbClr val="FF0000"/>
                </a:solidFill>
              </a:rPr>
              <a:t>p</a:t>
            </a:r>
          </a:p>
          <a:p>
            <a:pPr marL="971550" lvl="1" indent="-514350">
              <a:buFont typeface="+mj-lt"/>
              <a:buAutoNum type="arabicPeriod"/>
            </a:pPr>
            <a:r>
              <a:rPr lang="es-EC" dirty="0" smtClean="0"/>
              <a:t>Utilizar la función matemática </a:t>
            </a:r>
            <a:r>
              <a:rPr lang="es-EC" dirty="0" smtClean="0">
                <a:solidFill>
                  <a:srgbClr val="FF0000"/>
                </a:solidFill>
              </a:rPr>
              <a:t>P(x=k)</a:t>
            </a:r>
            <a:r>
              <a:rPr lang="es-EC" dirty="0" smtClean="0"/>
              <a:t>.</a:t>
            </a:r>
          </a:p>
          <a:p>
            <a:endParaRPr lang="es-US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308610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La función </a:t>
            </a:r>
            <a:r>
              <a:rPr lang="en-US" dirty="0" smtClean="0"/>
              <a:t>P</a:t>
            </a:r>
            <a:r>
              <a:rPr lang="es-PR" dirty="0" smtClean="0"/>
              <a:t>(x</a:t>
            </a:r>
            <a:r>
              <a:rPr lang="en-US" dirty="0" smtClean="0"/>
              <a:t>=k)</a:t>
            </a:r>
            <a:endParaRPr lang="es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42910" y="1000108"/>
            <a:ext cx="8299478" cy="5357850"/>
          </a:xfrm>
        </p:spPr>
        <p:txBody>
          <a:bodyPr/>
          <a:lstStyle/>
          <a:p>
            <a:pPr algn="ctr">
              <a:buNone/>
            </a:pPr>
            <a:r>
              <a:rPr lang="es-EC" dirty="0" smtClean="0"/>
              <a:t>Función de la distribución de </a:t>
            </a:r>
            <a:r>
              <a:rPr lang="es-EC" dirty="0" err="1" smtClean="0"/>
              <a:t>Bernoulli</a:t>
            </a:r>
            <a:r>
              <a:rPr lang="es-EC" dirty="0" smtClean="0"/>
              <a:t>:</a:t>
            </a:r>
          </a:p>
          <a:p>
            <a:endParaRPr lang="es-EC" dirty="0" smtClean="0"/>
          </a:p>
          <a:p>
            <a:endParaRPr lang="es-EC" dirty="0" smtClean="0"/>
          </a:p>
          <a:p>
            <a:pPr lvl="1"/>
            <a:r>
              <a:rPr lang="es-EC" sz="2000" dirty="0" smtClean="0"/>
              <a:t>k = número de aciertos. </a:t>
            </a:r>
          </a:p>
          <a:p>
            <a:pPr lvl="1"/>
            <a:r>
              <a:rPr lang="es-EC" sz="2000" dirty="0" smtClean="0"/>
              <a:t>n = número de experimentos. </a:t>
            </a:r>
          </a:p>
          <a:p>
            <a:pPr lvl="1"/>
            <a:r>
              <a:rPr lang="es-EC" sz="2000" dirty="0" smtClean="0"/>
              <a:t>p = probabilidad de éxito, como por ejemplo, que salga "cara" al lanzar la moneda.</a:t>
            </a:r>
          </a:p>
          <a:p>
            <a:pPr lvl="1"/>
            <a:r>
              <a:rPr lang="es-EC" sz="2000" dirty="0" smtClean="0"/>
              <a:t>1-p = “q”</a:t>
            </a:r>
          </a:p>
          <a:p>
            <a:r>
              <a:rPr lang="es-EC" dirty="0" smtClean="0"/>
              <a:t>Excel </a:t>
            </a:r>
            <a:r>
              <a:rPr lang="es-US" dirty="0" smtClean="0"/>
              <a:t>=</a:t>
            </a:r>
            <a:r>
              <a:rPr lang="es-US" sz="2000" dirty="0" err="1" smtClean="0"/>
              <a:t>DISTR.BINOM</a:t>
            </a:r>
            <a:r>
              <a:rPr lang="es-US" sz="2000" dirty="0" smtClean="0"/>
              <a:t>(k , n, p, </a:t>
            </a:r>
            <a:r>
              <a:rPr lang="es-US" sz="2000" b="1" i="1" dirty="0" smtClean="0"/>
              <a:t>acumulado</a:t>
            </a:r>
            <a:r>
              <a:rPr lang="es-US" sz="2000" dirty="0" smtClean="0"/>
              <a:t>)</a:t>
            </a:r>
          </a:p>
          <a:p>
            <a:pPr lvl="1"/>
            <a:r>
              <a:rPr lang="en-US" sz="2000" dirty="0" err="1" smtClean="0"/>
              <a:t>Acumulado</a:t>
            </a:r>
            <a:r>
              <a:rPr lang="en-US" sz="2000" dirty="0" smtClean="0"/>
              <a:t> = </a:t>
            </a:r>
            <a:r>
              <a:rPr lang="en-US" sz="2000" dirty="0" err="1" smtClean="0"/>
              <a:t>falso</a:t>
            </a:r>
            <a:r>
              <a:rPr lang="en-US" sz="2000" dirty="0" smtClean="0"/>
              <a:t> : solo </a:t>
            </a:r>
            <a:r>
              <a:rPr lang="en-US" sz="2000" dirty="0" err="1" smtClean="0"/>
              <a:t>para</a:t>
            </a:r>
            <a:r>
              <a:rPr lang="en-US" sz="2000" dirty="0" smtClean="0"/>
              <a:t> x=k</a:t>
            </a:r>
          </a:p>
          <a:p>
            <a:pPr lvl="1"/>
            <a:r>
              <a:rPr lang="en-US" sz="2000" dirty="0" err="1" smtClean="0"/>
              <a:t>Acumulado</a:t>
            </a:r>
            <a:r>
              <a:rPr lang="en-US" sz="2000" dirty="0" smtClean="0"/>
              <a:t> = </a:t>
            </a:r>
            <a:r>
              <a:rPr lang="en-US" sz="2000" dirty="0" err="1" smtClean="0"/>
              <a:t>Verdadero</a:t>
            </a:r>
            <a:r>
              <a:rPr lang="en-US" sz="2000" dirty="0" smtClean="0"/>
              <a:t> :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x≤k</a:t>
            </a:r>
            <a:endParaRPr lang="en-US" sz="2000" dirty="0" smtClean="0"/>
          </a:p>
          <a:p>
            <a:r>
              <a:rPr lang="es-US" sz="2400" dirty="0" smtClean="0"/>
              <a:t>Ejercicio03 - DistribucionBinomial.xlsx</a:t>
            </a:r>
          </a:p>
          <a:p>
            <a:pPr lvl="2"/>
            <a:endParaRPr lang="es-US" sz="1600" dirty="0"/>
          </a:p>
        </p:txBody>
      </p:sp>
      <p:pic>
        <p:nvPicPr>
          <p:cNvPr id="4" name="Picture 9" descr="http://www.aulafacil.com/CursoEstadistica/Nueva%20carpeta/Lecc-28-1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214546" y="1643050"/>
            <a:ext cx="4648200" cy="8556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Office\Templates\Presentation Designs\Azure.pot</Template>
  <TotalTime>5183</TotalTime>
  <Words>3742</Words>
  <Application>Microsoft Office PowerPoint</Application>
  <PresentationFormat>Presentación en pantalla (4:3)</PresentationFormat>
  <Paragraphs>449</Paragraphs>
  <Slides>69</Slides>
  <Notes>69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69</vt:i4>
      </vt:variant>
    </vt:vector>
  </HeadingPairs>
  <TitlesOfParts>
    <vt:vector size="73" baseType="lpstr">
      <vt:lpstr>Azure</vt:lpstr>
      <vt:lpstr>Gráfico</vt:lpstr>
      <vt:lpstr>Microsoft Editor de ecuaciones 3.0</vt:lpstr>
      <vt:lpstr>Ecuación</vt:lpstr>
      <vt:lpstr>Curso Práctico de Bioestadística Con Herramientas De Excel</vt:lpstr>
      <vt:lpstr>Fabrizio Marcillo Morla</vt:lpstr>
      <vt:lpstr>Capitulo 2</vt:lpstr>
      <vt:lpstr>Distribución de Probabilidad</vt:lpstr>
      <vt:lpstr>Distribución binominal</vt:lpstr>
      <vt:lpstr>Utilidad</vt:lpstr>
      <vt:lpstr>Propiedades de un  experimento de Bernoulli</vt:lpstr>
      <vt:lpstr>La Distribución Binomial</vt:lpstr>
      <vt:lpstr>La función P(x=k)</vt:lpstr>
      <vt:lpstr>Ejemplo 1</vt:lpstr>
      <vt:lpstr>Ejemplo 2</vt:lpstr>
      <vt:lpstr>Tabla o Excel?</vt:lpstr>
      <vt:lpstr>Media, Varianza, y Desviación Estandar en Distribución Binomial</vt:lpstr>
      <vt:lpstr>Ejemplo</vt:lpstr>
      <vt:lpstr>En resumen</vt:lpstr>
      <vt:lpstr>Distribución Normal</vt:lpstr>
      <vt:lpstr>Características D. Normal</vt:lpstr>
      <vt:lpstr>D. Normal Tipificada (estandarizada) </vt:lpstr>
      <vt:lpstr>Densidad de Probabilidad</vt:lpstr>
      <vt:lpstr>Probabilidad Acumulada</vt:lpstr>
      <vt:lpstr>Tabla Distribución Z</vt:lpstr>
      <vt:lpstr>Uso de Tabla Distribución Z</vt:lpstr>
      <vt:lpstr>Probabilidad Normal Excel</vt:lpstr>
      <vt:lpstr>Uso Tabla Normal Estándar (a)</vt:lpstr>
      <vt:lpstr>Uso Tabla Normal Estándar (b)</vt:lpstr>
      <vt:lpstr>Uso Tabla Normal Estándar (c)</vt:lpstr>
      <vt:lpstr>Uso Tabla Normal Estándar (d)</vt:lpstr>
      <vt:lpstr>Uso Tabla Normal Estándar (e)</vt:lpstr>
      <vt:lpstr>Uso Tabla Normal Estándar (f)</vt:lpstr>
      <vt:lpstr>Uso Tabla Normal Estándar (g)</vt:lpstr>
      <vt:lpstr>Tabla Distribución Z Inversa</vt:lpstr>
      <vt:lpstr>Inverso Normal Excel</vt:lpstr>
      <vt:lpstr>Inverso Tabla Normal(0,1) (a)</vt:lpstr>
      <vt:lpstr>Inverso Tabla Normal(0,1) (b)</vt:lpstr>
      <vt:lpstr>Inverso Tabla Normal(0,1) (c)</vt:lpstr>
      <vt:lpstr>Inverso Tabla Normal(0,1)</vt:lpstr>
      <vt:lpstr>Distribución Normal (m, s)</vt:lpstr>
      <vt:lpstr>Tipificar en Excel</vt:lpstr>
      <vt:lpstr>Ejercicio</vt:lpstr>
      <vt:lpstr>Distribución Derivada</vt:lpstr>
      <vt:lpstr>Diapositiva 41</vt:lpstr>
      <vt:lpstr>Ejercicio</vt:lpstr>
      <vt:lpstr>Taller Practico</vt:lpstr>
      <vt:lpstr>Distribución “t” de Student</vt:lpstr>
      <vt:lpstr>Distribución “t” de Student</vt:lpstr>
      <vt:lpstr>Distribución “t” de Student</vt:lpstr>
      <vt:lpstr>Diapositiva 47</vt:lpstr>
      <vt:lpstr>Diapositiva 48</vt:lpstr>
      <vt:lpstr>Características Distribución “t”</vt:lpstr>
      <vt:lpstr>Tabla de Distribución “t”</vt:lpstr>
      <vt:lpstr>Probabilidad “t” en Excel</vt:lpstr>
      <vt:lpstr>Probabilidad “t” Inversa en Excel</vt:lpstr>
      <vt:lpstr>Ejercicio en tabla y Excel</vt:lpstr>
      <vt:lpstr>Ji-cuadrado</vt:lpstr>
      <vt:lpstr>Diapositiva 55</vt:lpstr>
      <vt:lpstr>Diapositiva 56</vt:lpstr>
      <vt:lpstr>Caracteristicas Ji-cuadrado</vt:lpstr>
      <vt:lpstr>Tabla Distribución c2</vt:lpstr>
      <vt:lpstr>Probabilidad c2 Excel</vt:lpstr>
      <vt:lpstr>Probabilidad  c2 Inversa Excel</vt:lpstr>
      <vt:lpstr>Ejercicios</vt:lpstr>
      <vt:lpstr>Distribución "F” de Fisher</vt:lpstr>
      <vt:lpstr>Diapositiva 63</vt:lpstr>
      <vt:lpstr>Diapositiva 64</vt:lpstr>
      <vt:lpstr>Propiedades de Distribución F</vt:lpstr>
      <vt:lpstr>Tabla de Distribución F</vt:lpstr>
      <vt:lpstr>Probabilidad F Excel</vt:lpstr>
      <vt:lpstr>Probabilidad F Inversa Excel</vt:lpstr>
      <vt:lpstr>Ejercicios</vt:lpstr>
    </vt:vector>
  </TitlesOfParts>
  <Company>Barcillo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Barcillo Barzinister</dc:creator>
  <cp:lastModifiedBy>Administrador</cp:lastModifiedBy>
  <cp:revision>868</cp:revision>
  <cp:lastPrinted>1601-01-01T00:00:00Z</cp:lastPrinted>
  <dcterms:created xsi:type="dcterms:W3CDTF">2002-07-19T11:47:45Z</dcterms:created>
  <dcterms:modified xsi:type="dcterms:W3CDTF">2010-01-18T17:43:13Z</dcterms:modified>
</cp:coreProperties>
</file>