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27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 autoAdjust="0"/>
    <p:restoredTop sz="94660" autoAdjust="0"/>
  </p:normalViewPr>
  <p:slideViewPr>
    <p:cSldViewPr>
      <p:cViewPr varScale="1">
        <p:scale>
          <a:sx n="103" d="100"/>
          <a:sy n="103" d="100"/>
        </p:scale>
        <p:origin x="-1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9.xml"/><Relationship Id="rId2" Type="http://schemas.openxmlformats.org/officeDocument/2006/relationships/slide" Target="slides/slide7.xml"/><Relationship Id="rId1" Type="http://schemas.openxmlformats.org/officeDocument/2006/relationships/slide" Target="slides/slide1.xml"/><Relationship Id="rId6" Type="http://schemas.openxmlformats.org/officeDocument/2006/relationships/slide" Target="slides/slide14.xml"/><Relationship Id="rId5" Type="http://schemas.openxmlformats.org/officeDocument/2006/relationships/slide" Target="slides/slide11.xml"/><Relationship Id="rId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B5B1F84-2989-48D8-B9E4-CB41B1A77A3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458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9A6A7F7-39B6-44A5-BF2C-1C598ED76F0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F6396F-85B1-429C-919E-19F3A3F44FBD}" type="slidenum">
              <a:rPr lang="es-ES_tradnl"/>
              <a:pPr/>
              <a:t>1</a:t>
            </a:fld>
            <a:endParaRPr lang="es-ES_tradnl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>
              <a:latin typeface="Arial" charset="0"/>
            </a:endParaRPr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09CF4A-8C58-46F6-97F2-888B7C869B2B}" type="slidenum">
              <a:rPr lang="es-ES_tradnl"/>
              <a:pPr/>
              <a:t>2</a:t>
            </a:fld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9B9D59-7739-4371-8DD7-00EA9D20CB2A}" type="slidenum">
              <a:rPr lang="es-ES_tradnl"/>
              <a:pPr/>
              <a:t>12</a:t>
            </a:fld>
            <a:endParaRPr lang="es-ES_tradnl"/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702CF4E-B105-4C90-8002-C48FD7EE09C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091AE-8809-401A-BA10-33478756663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7AFAE-5D2C-409D-A312-BDD6C1B3B07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75677-95EB-4231-90F4-153BAF9652B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776CE-0812-4183-9174-68D63895355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FCEE5-B28B-418E-8BDC-9C8698F87FB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8DD6A-D397-4DCB-BF1F-C1378069033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AC505-4E55-45E7-9031-144F14355C3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0967C-1634-4DC2-8993-E2BB52C4038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7F306-B9E4-4412-902D-5AC5FAEF680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2989F-B763-409E-AF3C-116ED8D3087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E20AE-C7BE-4060-AAE4-1E6F2D57933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05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6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7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8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8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</a:p>
        </p:txBody>
      </p:sp>
      <p:sp>
        <p:nvSpPr>
          <p:cNvPr id="2084" name="Rectangle 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85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8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7F40ADB0-96DE-4E49-8A5A-C1C683C5485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u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barcillo@gmail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space.espol.edu.ec/browse?type=author&amp;order=ASC&amp;rpp=20&amp;value=Marcillo+Morla%2C+Fabrizio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609600"/>
            <a:ext cx="7772400" cy="1676400"/>
          </a:xfrm>
        </p:spPr>
        <p:txBody>
          <a:bodyPr/>
          <a:lstStyle/>
          <a:p>
            <a:pPr eaLnBrk="1" hangingPunct="1"/>
            <a:r>
              <a:rPr lang="es-ES_tradnl" smtClean="0"/>
              <a:t>Cultivo de Especies No Tradicionales – Clase 2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6400800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_tradnl" dirty="0" smtClean="0"/>
              <a:t>Fabrizio Marcillo </a:t>
            </a:r>
            <a:r>
              <a:rPr lang="es-ES_tradnl" dirty="0" err="1" smtClean="0"/>
              <a:t>Morla</a:t>
            </a:r>
            <a:r>
              <a:rPr lang="es-ES_tradnl" dirty="0" smtClean="0"/>
              <a:t> </a:t>
            </a:r>
            <a:r>
              <a:rPr lang="es-ES_tradnl" dirty="0" err="1" smtClean="0"/>
              <a:t>MBA</a:t>
            </a:r>
            <a:endParaRPr lang="es-ES_tradnl" dirty="0" smtClean="0"/>
          </a:p>
        </p:txBody>
      </p:sp>
      <p:pic>
        <p:nvPicPr>
          <p:cNvPr id="3076" name="Picture 9" descr="Logofimc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286000"/>
            <a:ext cx="16764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4932363" y="4960938"/>
            <a:ext cx="2711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4"/>
              </a:rPr>
              <a:t>barcillo@gmail.com</a:t>
            </a:r>
            <a:endParaRPr lang="en-US"/>
          </a:p>
          <a:p>
            <a:r>
              <a:rPr lang="en-US"/>
              <a:t>(593-9) 4194239</a:t>
            </a:r>
          </a:p>
          <a:p>
            <a:endParaRPr lang="es-ES"/>
          </a:p>
        </p:txBody>
      </p:sp>
      <p:pic>
        <p:nvPicPr>
          <p:cNvPr id="3078" name="6 Imagen" descr="espol1-300x299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71688"/>
            <a:ext cx="179228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58200" cy="1295400"/>
          </a:xfrm>
        </p:spPr>
        <p:txBody>
          <a:bodyPr/>
          <a:lstStyle/>
          <a:p>
            <a:pPr eaLnBrk="1" hangingPunct="1"/>
            <a:r>
              <a:rPr lang="es-ES_tradnl" smtClean="0"/>
              <a:t>Criterios Para La Selección De Una Especie a Cultivar</a:t>
            </a:r>
            <a:endParaRPr lang="en-US" smtClean="0"/>
          </a:p>
        </p:txBody>
      </p:sp>
      <p:sp>
        <p:nvSpPr>
          <p:cNvPr id="114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8027988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Aceptación del consumidor.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Especie ya consumida comercialmente.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Especie nueva con perspectivas (Est. Mcdo).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Características de mercado apropiadas: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Volumen adecuado.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Oferta y demanda.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Precio.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Accesibilidad.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Adecuada provisón de semilla.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Silvestre (No permite selección / control patógenos, ni asegurar abastecimiento).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Reproducción natural piscina cultivo.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Reproducción inducida (VIAGRA).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pPr eaLnBrk="1" hangingPunct="1"/>
            <a:r>
              <a:rPr lang="en-US" smtClean="0"/>
              <a:t>Caracteristicas Fisicas. Socioeconómicas Y Regionales</a:t>
            </a:r>
          </a:p>
        </p:txBody>
      </p:sp>
      <p:sp>
        <p:nvSpPr>
          <p:cNvPr id="114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1534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Infraestructura básica.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Infraestructura pública: vias, puertos, luz, etc.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Prov. semilla, alimento, suminist/ insumos, equipos.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Apoyo: Lab analis, asesoría, segurid, transp, capacit.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Empacadoras / Mercados.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Capacidad económica y técnica del productor.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Inversión y Capital trabajo.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Planes a corto y largo plazo del gobierno para extensión y apoyo logístico.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Preferencias alimenticias del consumidor.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Costo y disponibilidad de insumos producción.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Disponibilidad.</a:t>
            </a:r>
            <a:endParaRPr lang="es-ES_tradnl" sz="2000" smtClean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Costos Insumos</a:t>
            </a:r>
          </a:p>
        </p:txBody>
      </p:sp>
      <p:graphicFrame>
        <p:nvGraphicFramePr>
          <p:cNvPr id="1142787" name="Group 3"/>
          <p:cNvGraphicFramePr>
            <a:graphicFrameLocks noGrp="1"/>
          </p:cNvGraphicFramePr>
          <p:nvPr>
            <p:ph type="tbl" idx="1"/>
          </p:nvPr>
        </p:nvGraphicFramePr>
        <p:xfrm>
          <a:off x="304800" y="1735138"/>
          <a:ext cx="8637588" cy="4132263"/>
        </p:xfrm>
        <a:graphic>
          <a:graphicData uri="http://schemas.openxmlformats.org/drawingml/2006/table">
            <a:tbl>
              <a:tblPr/>
              <a:tblGrid>
                <a:gridCol w="2743200"/>
                <a:gridCol w="1600200"/>
                <a:gridCol w="1447800"/>
                <a:gridCol w="1600200"/>
                <a:gridCol w="1246188"/>
              </a:tblGrid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Ecuador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Panamá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Colombia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México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Larva (millar)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$2.00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$4.50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$4.50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$6.50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Alimento (T.M.)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$400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$500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$500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$630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Diesel (Galón)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$0.90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$1.33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$0.76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$1.12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M.O. (/ mes)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$170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$180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$170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$200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Empaque (/ Lb)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$0.40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$0.45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$0.40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$0.45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Comercializacion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2.0%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2.8%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1.0%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7.0%</a:t>
                      </a:r>
                      <a:endParaRPr kumimoji="0" lang="es-ES_tradnl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89" name="Text Box 53"/>
          <p:cNvSpPr txBox="1">
            <a:spLocks noChangeArrowheads="1"/>
          </p:cNvSpPr>
          <p:nvPr/>
        </p:nvSpPr>
        <p:spPr bwMode="auto">
          <a:xfrm>
            <a:off x="838200" y="6491288"/>
            <a:ext cx="380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Fuente : Panorama Acuícola (2002)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7010400" y="4178300"/>
            <a:ext cx="2105025" cy="2679700"/>
            <a:chOff x="4248" y="1982"/>
            <a:chExt cx="1927" cy="2202"/>
          </a:xfrm>
        </p:grpSpPr>
        <p:grpSp>
          <p:nvGrpSpPr>
            <p:cNvPr id="15365" name="Group 3"/>
            <p:cNvGrpSpPr>
              <a:grpSpLocks/>
            </p:cNvGrpSpPr>
            <p:nvPr/>
          </p:nvGrpSpPr>
          <p:grpSpPr bwMode="auto">
            <a:xfrm>
              <a:off x="4248" y="1982"/>
              <a:ext cx="1927" cy="2202"/>
              <a:chOff x="4248" y="1982"/>
              <a:chExt cx="1927" cy="2202"/>
            </a:xfrm>
          </p:grpSpPr>
          <p:sp>
            <p:nvSpPr>
              <p:cNvPr id="15372" name="Freeform 4"/>
              <p:cNvSpPr>
                <a:spLocks/>
              </p:cNvSpPr>
              <p:nvPr/>
            </p:nvSpPr>
            <p:spPr bwMode="auto">
              <a:xfrm>
                <a:off x="5009" y="2943"/>
                <a:ext cx="505" cy="428"/>
              </a:xfrm>
              <a:custGeom>
                <a:avLst/>
                <a:gdLst>
                  <a:gd name="T0" fmla="*/ 444 w 505"/>
                  <a:gd name="T1" fmla="*/ 392 h 428"/>
                  <a:gd name="T2" fmla="*/ 228 w 505"/>
                  <a:gd name="T3" fmla="*/ 160 h 428"/>
                  <a:gd name="T4" fmla="*/ 233 w 505"/>
                  <a:gd name="T5" fmla="*/ 133 h 428"/>
                  <a:gd name="T6" fmla="*/ 222 w 505"/>
                  <a:gd name="T7" fmla="*/ 102 h 428"/>
                  <a:gd name="T8" fmla="*/ 215 w 505"/>
                  <a:gd name="T9" fmla="*/ 83 h 428"/>
                  <a:gd name="T10" fmla="*/ 217 w 505"/>
                  <a:gd name="T11" fmla="*/ 53 h 428"/>
                  <a:gd name="T12" fmla="*/ 221 w 505"/>
                  <a:gd name="T13" fmla="*/ 28 h 428"/>
                  <a:gd name="T14" fmla="*/ 209 w 505"/>
                  <a:gd name="T15" fmla="*/ 14 h 428"/>
                  <a:gd name="T16" fmla="*/ 188 w 505"/>
                  <a:gd name="T17" fmla="*/ 11 h 428"/>
                  <a:gd name="T18" fmla="*/ 173 w 505"/>
                  <a:gd name="T19" fmla="*/ 27 h 428"/>
                  <a:gd name="T20" fmla="*/ 171 w 505"/>
                  <a:gd name="T21" fmla="*/ 54 h 428"/>
                  <a:gd name="T22" fmla="*/ 184 w 505"/>
                  <a:gd name="T23" fmla="*/ 81 h 428"/>
                  <a:gd name="T24" fmla="*/ 94 w 505"/>
                  <a:gd name="T25" fmla="*/ 10 h 428"/>
                  <a:gd name="T26" fmla="*/ 77 w 505"/>
                  <a:gd name="T27" fmla="*/ 0 h 428"/>
                  <a:gd name="T28" fmla="*/ 66 w 505"/>
                  <a:gd name="T29" fmla="*/ 12 h 428"/>
                  <a:gd name="T30" fmla="*/ 86 w 505"/>
                  <a:gd name="T31" fmla="*/ 42 h 428"/>
                  <a:gd name="T32" fmla="*/ 135 w 505"/>
                  <a:gd name="T33" fmla="*/ 95 h 428"/>
                  <a:gd name="T34" fmla="*/ 50 w 505"/>
                  <a:gd name="T35" fmla="*/ 28 h 428"/>
                  <a:gd name="T36" fmla="*/ 35 w 505"/>
                  <a:gd name="T37" fmla="*/ 30 h 428"/>
                  <a:gd name="T38" fmla="*/ 36 w 505"/>
                  <a:gd name="T39" fmla="*/ 48 h 428"/>
                  <a:gd name="T40" fmla="*/ 108 w 505"/>
                  <a:gd name="T41" fmla="*/ 112 h 428"/>
                  <a:gd name="T42" fmla="*/ 20 w 505"/>
                  <a:gd name="T43" fmla="*/ 61 h 428"/>
                  <a:gd name="T44" fmla="*/ 8 w 505"/>
                  <a:gd name="T45" fmla="*/ 67 h 428"/>
                  <a:gd name="T46" fmla="*/ 10 w 505"/>
                  <a:gd name="T47" fmla="*/ 80 h 428"/>
                  <a:gd name="T48" fmla="*/ 63 w 505"/>
                  <a:gd name="T49" fmla="*/ 110 h 428"/>
                  <a:gd name="T50" fmla="*/ 89 w 505"/>
                  <a:gd name="T51" fmla="*/ 132 h 428"/>
                  <a:gd name="T52" fmla="*/ 15 w 505"/>
                  <a:gd name="T53" fmla="*/ 95 h 428"/>
                  <a:gd name="T54" fmla="*/ 0 w 505"/>
                  <a:gd name="T55" fmla="*/ 100 h 428"/>
                  <a:gd name="T56" fmla="*/ 5 w 505"/>
                  <a:gd name="T57" fmla="*/ 114 h 428"/>
                  <a:gd name="T58" fmla="*/ 82 w 505"/>
                  <a:gd name="T59" fmla="*/ 150 h 428"/>
                  <a:gd name="T60" fmla="*/ 117 w 505"/>
                  <a:gd name="T61" fmla="*/ 175 h 428"/>
                  <a:gd name="T62" fmla="*/ 142 w 505"/>
                  <a:gd name="T63" fmla="*/ 195 h 428"/>
                  <a:gd name="T64" fmla="*/ 192 w 505"/>
                  <a:gd name="T65" fmla="*/ 197 h 428"/>
                  <a:gd name="T66" fmla="*/ 430 w 505"/>
                  <a:gd name="T67" fmla="*/ 415 h 428"/>
                  <a:gd name="T68" fmla="*/ 448 w 505"/>
                  <a:gd name="T69" fmla="*/ 427 h 428"/>
                  <a:gd name="T70" fmla="*/ 465 w 505"/>
                  <a:gd name="T71" fmla="*/ 420 h 428"/>
                  <a:gd name="T72" fmla="*/ 504 w 505"/>
                  <a:gd name="T73" fmla="*/ 350 h 4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05"/>
                  <a:gd name="T112" fmla="*/ 0 h 428"/>
                  <a:gd name="T113" fmla="*/ 505 w 505"/>
                  <a:gd name="T114" fmla="*/ 428 h 42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05" h="428">
                    <a:moveTo>
                      <a:pt x="490" y="313"/>
                    </a:moveTo>
                    <a:lnTo>
                      <a:pt x="444" y="392"/>
                    </a:lnTo>
                    <a:lnTo>
                      <a:pt x="223" y="175"/>
                    </a:lnTo>
                    <a:lnTo>
                      <a:pt x="228" y="160"/>
                    </a:lnTo>
                    <a:lnTo>
                      <a:pt x="231" y="148"/>
                    </a:lnTo>
                    <a:lnTo>
                      <a:pt x="233" y="133"/>
                    </a:lnTo>
                    <a:lnTo>
                      <a:pt x="230" y="118"/>
                    </a:lnTo>
                    <a:lnTo>
                      <a:pt x="222" y="102"/>
                    </a:lnTo>
                    <a:lnTo>
                      <a:pt x="215" y="91"/>
                    </a:lnTo>
                    <a:lnTo>
                      <a:pt x="215" y="83"/>
                    </a:lnTo>
                    <a:lnTo>
                      <a:pt x="214" y="66"/>
                    </a:lnTo>
                    <a:lnTo>
                      <a:pt x="217" y="53"/>
                    </a:lnTo>
                    <a:lnTo>
                      <a:pt x="221" y="40"/>
                    </a:lnTo>
                    <a:lnTo>
                      <a:pt x="221" y="28"/>
                    </a:lnTo>
                    <a:lnTo>
                      <a:pt x="216" y="20"/>
                    </a:lnTo>
                    <a:lnTo>
                      <a:pt x="209" y="14"/>
                    </a:lnTo>
                    <a:lnTo>
                      <a:pt x="196" y="11"/>
                    </a:lnTo>
                    <a:lnTo>
                      <a:pt x="188" y="11"/>
                    </a:lnTo>
                    <a:lnTo>
                      <a:pt x="181" y="15"/>
                    </a:lnTo>
                    <a:lnTo>
                      <a:pt x="173" y="27"/>
                    </a:lnTo>
                    <a:lnTo>
                      <a:pt x="170" y="42"/>
                    </a:lnTo>
                    <a:lnTo>
                      <a:pt x="171" y="54"/>
                    </a:lnTo>
                    <a:lnTo>
                      <a:pt x="175" y="67"/>
                    </a:lnTo>
                    <a:lnTo>
                      <a:pt x="184" y="81"/>
                    </a:lnTo>
                    <a:lnTo>
                      <a:pt x="175" y="87"/>
                    </a:lnTo>
                    <a:lnTo>
                      <a:pt x="94" y="10"/>
                    </a:lnTo>
                    <a:lnTo>
                      <a:pt x="87" y="3"/>
                    </a:lnTo>
                    <a:lnTo>
                      <a:pt x="77" y="0"/>
                    </a:lnTo>
                    <a:lnTo>
                      <a:pt x="68" y="5"/>
                    </a:lnTo>
                    <a:lnTo>
                      <a:pt x="66" y="12"/>
                    </a:lnTo>
                    <a:lnTo>
                      <a:pt x="66" y="20"/>
                    </a:lnTo>
                    <a:lnTo>
                      <a:pt x="86" y="42"/>
                    </a:lnTo>
                    <a:lnTo>
                      <a:pt x="139" y="90"/>
                    </a:lnTo>
                    <a:lnTo>
                      <a:pt x="135" y="95"/>
                    </a:lnTo>
                    <a:lnTo>
                      <a:pt x="59" y="33"/>
                    </a:lnTo>
                    <a:lnTo>
                      <a:pt x="50" y="28"/>
                    </a:lnTo>
                    <a:lnTo>
                      <a:pt x="41" y="27"/>
                    </a:lnTo>
                    <a:lnTo>
                      <a:pt x="35" y="30"/>
                    </a:lnTo>
                    <a:lnTo>
                      <a:pt x="33" y="38"/>
                    </a:lnTo>
                    <a:lnTo>
                      <a:pt x="36" y="48"/>
                    </a:lnTo>
                    <a:lnTo>
                      <a:pt x="113" y="108"/>
                    </a:lnTo>
                    <a:lnTo>
                      <a:pt x="108" y="112"/>
                    </a:lnTo>
                    <a:lnTo>
                      <a:pt x="30" y="64"/>
                    </a:lnTo>
                    <a:lnTo>
                      <a:pt x="20" y="61"/>
                    </a:lnTo>
                    <a:lnTo>
                      <a:pt x="14" y="61"/>
                    </a:lnTo>
                    <a:lnTo>
                      <a:pt x="8" y="67"/>
                    </a:lnTo>
                    <a:lnTo>
                      <a:pt x="7" y="74"/>
                    </a:lnTo>
                    <a:lnTo>
                      <a:pt x="10" y="80"/>
                    </a:lnTo>
                    <a:lnTo>
                      <a:pt x="15" y="86"/>
                    </a:lnTo>
                    <a:lnTo>
                      <a:pt x="63" y="110"/>
                    </a:lnTo>
                    <a:lnTo>
                      <a:pt x="93" y="127"/>
                    </a:lnTo>
                    <a:lnTo>
                      <a:pt x="89" y="132"/>
                    </a:lnTo>
                    <a:lnTo>
                      <a:pt x="37" y="105"/>
                    </a:lnTo>
                    <a:lnTo>
                      <a:pt x="15" y="95"/>
                    </a:lnTo>
                    <a:lnTo>
                      <a:pt x="3" y="95"/>
                    </a:lnTo>
                    <a:lnTo>
                      <a:pt x="0" y="100"/>
                    </a:lnTo>
                    <a:lnTo>
                      <a:pt x="0" y="107"/>
                    </a:lnTo>
                    <a:lnTo>
                      <a:pt x="5" y="114"/>
                    </a:lnTo>
                    <a:lnTo>
                      <a:pt x="39" y="132"/>
                    </a:lnTo>
                    <a:lnTo>
                      <a:pt x="82" y="150"/>
                    </a:lnTo>
                    <a:lnTo>
                      <a:pt x="100" y="161"/>
                    </a:lnTo>
                    <a:lnTo>
                      <a:pt x="117" y="175"/>
                    </a:lnTo>
                    <a:lnTo>
                      <a:pt x="129" y="189"/>
                    </a:lnTo>
                    <a:lnTo>
                      <a:pt x="142" y="195"/>
                    </a:lnTo>
                    <a:lnTo>
                      <a:pt x="160" y="199"/>
                    </a:lnTo>
                    <a:lnTo>
                      <a:pt x="192" y="197"/>
                    </a:lnTo>
                    <a:lnTo>
                      <a:pt x="202" y="192"/>
                    </a:lnTo>
                    <a:lnTo>
                      <a:pt x="430" y="415"/>
                    </a:lnTo>
                    <a:lnTo>
                      <a:pt x="441" y="423"/>
                    </a:lnTo>
                    <a:lnTo>
                      <a:pt x="448" y="427"/>
                    </a:lnTo>
                    <a:lnTo>
                      <a:pt x="458" y="425"/>
                    </a:lnTo>
                    <a:lnTo>
                      <a:pt x="465" y="420"/>
                    </a:lnTo>
                    <a:lnTo>
                      <a:pt x="471" y="409"/>
                    </a:lnTo>
                    <a:lnTo>
                      <a:pt x="504" y="350"/>
                    </a:lnTo>
                    <a:lnTo>
                      <a:pt x="490" y="313"/>
                    </a:lnTo>
                  </a:path>
                </a:pathLst>
              </a:custGeom>
              <a:solidFill>
                <a:srgbClr val="FF9F9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5373" name="Group 5"/>
              <p:cNvGrpSpPr>
                <a:grpSpLocks/>
              </p:cNvGrpSpPr>
              <p:nvPr/>
            </p:nvGrpSpPr>
            <p:grpSpPr bwMode="auto">
              <a:xfrm>
                <a:off x="5600" y="3234"/>
                <a:ext cx="508" cy="918"/>
                <a:chOff x="5600" y="3234"/>
                <a:chExt cx="508" cy="918"/>
              </a:xfrm>
            </p:grpSpPr>
            <p:sp>
              <p:nvSpPr>
                <p:cNvPr id="15423" name="Freeform 6"/>
                <p:cNvSpPr>
                  <a:spLocks/>
                </p:cNvSpPr>
                <p:nvPr/>
              </p:nvSpPr>
              <p:spPr bwMode="auto">
                <a:xfrm>
                  <a:off x="5627" y="3721"/>
                  <a:ext cx="481" cy="431"/>
                </a:xfrm>
                <a:custGeom>
                  <a:avLst/>
                  <a:gdLst>
                    <a:gd name="T0" fmla="*/ 339 w 481"/>
                    <a:gd name="T1" fmla="*/ 7 h 431"/>
                    <a:gd name="T2" fmla="*/ 480 w 481"/>
                    <a:gd name="T3" fmla="*/ 390 h 431"/>
                    <a:gd name="T4" fmla="*/ 474 w 481"/>
                    <a:gd name="T5" fmla="*/ 398 h 431"/>
                    <a:gd name="T6" fmla="*/ 464 w 481"/>
                    <a:gd name="T7" fmla="*/ 391 h 431"/>
                    <a:gd name="T8" fmla="*/ 328 w 481"/>
                    <a:gd name="T9" fmla="*/ 23 h 431"/>
                    <a:gd name="T10" fmla="*/ 320 w 481"/>
                    <a:gd name="T11" fmla="*/ 19 h 431"/>
                    <a:gd name="T12" fmla="*/ 269 w 481"/>
                    <a:gd name="T13" fmla="*/ 17 h 431"/>
                    <a:gd name="T14" fmla="*/ 201 w 481"/>
                    <a:gd name="T15" fmla="*/ 20 h 431"/>
                    <a:gd name="T16" fmla="*/ 141 w 481"/>
                    <a:gd name="T17" fmla="*/ 23 h 431"/>
                    <a:gd name="T18" fmla="*/ 124 w 481"/>
                    <a:gd name="T19" fmla="*/ 29 h 431"/>
                    <a:gd name="T20" fmla="*/ 114 w 481"/>
                    <a:gd name="T21" fmla="*/ 39 h 431"/>
                    <a:gd name="T22" fmla="*/ 107 w 481"/>
                    <a:gd name="T23" fmla="*/ 50 h 431"/>
                    <a:gd name="T24" fmla="*/ 12 w 481"/>
                    <a:gd name="T25" fmla="*/ 426 h 431"/>
                    <a:gd name="T26" fmla="*/ 5 w 481"/>
                    <a:gd name="T27" fmla="*/ 430 h 431"/>
                    <a:gd name="T28" fmla="*/ 0 w 481"/>
                    <a:gd name="T29" fmla="*/ 423 h 431"/>
                    <a:gd name="T30" fmla="*/ 93 w 481"/>
                    <a:gd name="T31" fmla="*/ 49 h 431"/>
                    <a:gd name="T32" fmla="*/ 102 w 481"/>
                    <a:gd name="T33" fmla="*/ 28 h 431"/>
                    <a:gd name="T34" fmla="*/ 110 w 481"/>
                    <a:gd name="T35" fmla="*/ 20 h 431"/>
                    <a:gd name="T36" fmla="*/ 118 w 481"/>
                    <a:gd name="T37" fmla="*/ 14 h 431"/>
                    <a:gd name="T38" fmla="*/ 129 w 481"/>
                    <a:gd name="T39" fmla="*/ 9 h 431"/>
                    <a:gd name="T40" fmla="*/ 148 w 481"/>
                    <a:gd name="T41" fmla="*/ 7 h 431"/>
                    <a:gd name="T42" fmla="*/ 212 w 481"/>
                    <a:gd name="T43" fmla="*/ 2 h 431"/>
                    <a:gd name="T44" fmla="*/ 280 w 481"/>
                    <a:gd name="T45" fmla="*/ 0 h 431"/>
                    <a:gd name="T46" fmla="*/ 313 w 481"/>
                    <a:gd name="T47" fmla="*/ 1 h 431"/>
                    <a:gd name="T48" fmla="*/ 329 w 481"/>
                    <a:gd name="T49" fmla="*/ 2 h 431"/>
                    <a:gd name="T50" fmla="*/ 339 w 481"/>
                    <a:gd name="T51" fmla="*/ 7 h 43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81"/>
                    <a:gd name="T79" fmla="*/ 0 h 431"/>
                    <a:gd name="T80" fmla="*/ 481 w 481"/>
                    <a:gd name="T81" fmla="*/ 431 h 43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81" h="431">
                      <a:moveTo>
                        <a:pt x="339" y="7"/>
                      </a:moveTo>
                      <a:lnTo>
                        <a:pt x="480" y="390"/>
                      </a:lnTo>
                      <a:lnTo>
                        <a:pt x="474" y="398"/>
                      </a:lnTo>
                      <a:lnTo>
                        <a:pt x="464" y="391"/>
                      </a:lnTo>
                      <a:lnTo>
                        <a:pt x="328" y="23"/>
                      </a:lnTo>
                      <a:lnTo>
                        <a:pt x="320" y="19"/>
                      </a:lnTo>
                      <a:lnTo>
                        <a:pt x="269" y="17"/>
                      </a:lnTo>
                      <a:lnTo>
                        <a:pt x="201" y="20"/>
                      </a:lnTo>
                      <a:lnTo>
                        <a:pt x="141" y="23"/>
                      </a:lnTo>
                      <a:lnTo>
                        <a:pt x="124" y="29"/>
                      </a:lnTo>
                      <a:lnTo>
                        <a:pt x="114" y="39"/>
                      </a:lnTo>
                      <a:lnTo>
                        <a:pt x="107" y="50"/>
                      </a:lnTo>
                      <a:lnTo>
                        <a:pt x="12" y="426"/>
                      </a:lnTo>
                      <a:lnTo>
                        <a:pt x="5" y="430"/>
                      </a:lnTo>
                      <a:lnTo>
                        <a:pt x="0" y="423"/>
                      </a:lnTo>
                      <a:lnTo>
                        <a:pt x="93" y="49"/>
                      </a:lnTo>
                      <a:lnTo>
                        <a:pt x="102" y="28"/>
                      </a:lnTo>
                      <a:lnTo>
                        <a:pt x="110" y="20"/>
                      </a:lnTo>
                      <a:lnTo>
                        <a:pt x="118" y="14"/>
                      </a:lnTo>
                      <a:lnTo>
                        <a:pt x="129" y="9"/>
                      </a:lnTo>
                      <a:lnTo>
                        <a:pt x="148" y="7"/>
                      </a:lnTo>
                      <a:lnTo>
                        <a:pt x="212" y="2"/>
                      </a:lnTo>
                      <a:lnTo>
                        <a:pt x="280" y="0"/>
                      </a:lnTo>
                      <a:lnTo>
                        <a:pt x="313" y="1"/>
                      </a:lnTo>
                      <a:lnTo>
                        <a:pt x="329" y="2"/>
                      </a:lnTo>
                      <a:lnTo>
                        <a:pt x="339" y="7"/>
                      </a:lnTo>
                    </a:path>
                  </a:pathLst>
                </a:custGeom>
                <a:solidFill>
                  <a:srgbClr val="3F1F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5424" name="Freeform 7"/>
                <p:cNvSpPr>
                  <a:spLocks/>
                </p:cNvSpPr>
                <p:nvPr/>
              </p:nvSpPr>
              <p:spPr bwMode="auto">
                <a:xfrm>
                  <a:off x="5600" y="3234"/>
                  <a:ext cx="502" cy="502"/>
                </a:xfrm>
                <a:custGeom>
                  <a:avLst/>
                  <a:gdLst>
                    <a:gd name="T0" fmla="*/ 399 w 502"/>
                    <a:gd name="T1" fmla="*/ 0 h 502"/>
                    <a:gd name="T2" fmla="*/ 469 w 502"/>
                    <a:gd name="T3" fmla="*/ 0 h 502"/>
                    <a:gd name="T4" fmla="*/ 498 w 502"/>
                    <a:gd name="T5" fmla="*/ 19 h 502"/>
                    <a:gd name="T6" fmla="*/ 501 w 502"/>
                    <a:gd name="T7" fmla="*/ 65 h 502"/>
                    <a:gd name="T8" fmla="*/ 425 w 502"/>
                    <a:gd name="T9" fmla="*/ 334 h 502"/>
                    <a:gd name="T10" fmla="*/ 418 w 502"/>
                    <a:gd name="T11" fmla="*/ 361 h 502"/>
                    <a:gd name="T12" fmla="*/ 416 w 502"/>
                    <a:gd name="T13" fmla="*/ 390 h 502"/>
                    <a:gd name="T14" fmla="*/ 411 w 502"/>
                    <a:gd name="T15" fmla="*/ 452 h 502"/>
                    <a:gd name="T16" fmla="*/ 398 w 502"/>
                    <a:gd name="T17" fmla="*/ 481 h 502"/>
                    <a:gd name="T18" fmla="*/ 379 w 502"/>
                    <a:gd name="T19" fmla="*/ 486 h 502"/>
                    <a:gd name="T20" fmla="*/ 357 w 502"/>
                    <a:gd name="T21" fmla="*/ 488 h 502"/>
                    <a:gd name="T22" fmla="*/ 297 w 502"/>
                    <a:gd name="T23" fmla="*/ 491 h 502"/>
                    <a:gd name="T24" fmla="*/ 185 w 502"/>
                    <a:gd name="T25" fmla="*/ 496 h 502"/>
                    <a:gd name="T26" fmla="*/ 98 w 502"/>
                    <a:gd name="T27" fmla="*/ 501 h 502"/>
                    <a:gd name="T28" fmla="*/ 76 w 502"/>
                    <a:gd name="T29" fmla="*/ 494 h 502"/>
                    <a:gd name="T30" fmla="*/ 59 w 502"/>
                    <a:gd name="T31" fmla="*/ 474 h 502"/>
                    <a:gd name="T32" fmla="*/ 40 w 502"/>
                    <a:gd name="T33" fmla="*/ 447 h 502"/>
                    <a:gd name="T34" fmla="*/ 25 w 502"/>
                    <a:gd name="T35" fmla="*/ 418 h 502"/>
                    <a:gd name="T36" fmla="*/ 15 w 502"/>
                    <a:gd name="T37" fmla="*/ 401 h 502"/>
                    <a:gd name="T38" fmla="*/ 10 w 502"/>
                    <a:gd name="T39" fmla="*/ 387 h 502"/>
                    <a:gd name="T40" fmla="*/ 1 w 502"/>
                    <a:gd name="T41" fmla="*/ 364 h 502"/>
                    <a:gd name="T42" fmla="*/ 0 w 502"/>
                    <a:gd name="T43" fmla="*/ 354 h 502"/>
                    <a:gd name="T44" fmla="*/ 1 w 502"/>
                    <a:gd name="T45" fmla="*/ 340 h 502"/>
                    <a:gd name="T46" fmla="*/ 8 w 502"/>
                    <a:gd name="T47" fmla="*/ 332 h 502"/>
                    <a:gd name="T48" fmla="*/ 22 w 502"/>
                    <a:gd name="T49" fmla="*/ 323 h 502"/>
                    <a:gd name="T50" fmla="*/ 39 w 502"/>
                    <a:gd name="T51" fmla="*/ 323 h 502"/>
                    <a:gd name="T52" fmla="*/ 59 w 502"/>
                    <a:gd name="T53" fmla="*/ 323 h 502"/>
                    <a:gd name="T54" fmla="*/ 337 w 502"/>
                    <a:gd name="T55" fmla="*/ 332 h 502"/>
                    <a:gd name="T56" fmla="*/ 343 w 502"/>
                    <a:gd name="T57" fmla="*/ 267 h 502"/>
                    <a:gd name="T58" fmla="*/ 353 w 502"/>
                    <a:gd name="T59" fmla="*/ 143 h 502"/>
                    <a:gd name="T60" fmla="*/ 359 w 502"/>
                    <a:gd name="T61" fmla="*/ 58 h 502"/>
                    <a:gd name="T62" fmla="*/ 369 w 502"/>
                    <a:gd name="T63" fmla="*/ 22 h 502"/>
                    <a:gd name="T64" fmla="*/ 399 w 502"/>
                    <a:gd name="T65" fmla="*/ 0 h 50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02"/>
                    <a:gd name="T100" fmla="*/ 0 h 502"/>
                    <a:gd name="T101" fmla="*/ 502 w 502"/>
                    <a:gd name="T102" fmla="*/ 502 h 50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02" h="502">
                      <a:moveTo>
                        <a:pt x="399" y="0"/>
                      </a:moveTo>
                      <a:lnTo>
                        <a:pt x="469" y="0"/>
                      </a:lnTo>
                      <a:lnTo>
                        <a:pt x="498" y="19"/>
                      </a:lnTo>
                      <a:lnTo>
                        <a:pt x="501" y="65"/>
                      </a:lnTo>
                      <a:lnTo>
                        <a:pt x="425" y="334"/>
                      </a:lnTo>
                      <a:lnTo>
                        <a:pt x="418" y="361"/>
                      </a:lnTo>
                      <a:lnTo>
                        <a:pt x="416" y="390"/>
                      </a:lnTo>
                      <a:lnTo>
                        <a:pt x="411" y="452"/>
                      </a:lnTo>
                      <a:lnTo>
                        <a:pt x="398" y="481"/>
                      </a:lnTo>
                      <a:lnTo>
                        <a:pt x="379" y="486"/>
                      </a:lnTo>
                      <a:lnTo>
                        <a:pt x="357" y="488"/>
                      </a:lnTo>
                      <a:lnTo>
                        <a:pt x="297" y="491"/>
                      </a:lnTo>
                      <a:lnTo>
                        <a:pt x="185" y="496"/>
                      </a:lnTo>
                      <a:lnTo>
                        <a:pt x="98" y="501"/>
                      </a:lnTo>
                      <a:lnTo>
                        <a:pt x="76" y="494"/>
                      </a:lnTo>
                      <a:lnTo>
                        <a:pt x="59" y="474"/>
                      </a:lnTo>
                      <a:lnTo>
                        <a:pt x="40" y="447"/>
                      </a:lnTo>
                      <a:lnTo>
                        <a:pt x="25" y="418"/>
                      </a:lnTo>
                      <a:lnTo>
                        <a:pt x="15" y="401"/>
                      </a:lnTo>
                      <a:lnTo>
                        <a:pt x="10" y="387"/>
                      </a:lnTo>
                      <a:lnTo>
                        <a:pt x="1" y="364"/>
                      </a:lnTo>
                      <a:lnTo>
                        <a:pt x="0" y="354"/>
                      </a:lnTo>
                      <a:lnTo>
                        <a:pt x="1" y="340"/>
                      </a:lnTo>
                      <a:lnTo>
                        <a:pt x="8" y="332"/>
                      </a:lnTo>
                      <a:lnTo>
                        <a:pt x="22" y="323"/>
                      </a:lnTo>
                      <a:lnTo>
                        <a:pt x="39" y="323"/>
                      </a:lnTo>
                      <a:lnTo>
                        <a:pt x="59" y="323"/>
                      </a:lnTo>
                      <a:lnTo>
                        <a:pt x="337" y="332"/>
                      </a:lnTo>
                      <a:lnTo>
                        <a:pt x="343" y="267"/>
                      </a:lnTo>
                      <a:lnTo>
                        <a:pt x="353" y="143"/>
                      </a:lnTo>
                      <a:lnTo>
                        <a:pt x="359" y="58"/>
                      </a:lnTo>
                      <a:lnTo>
                        <a:pt x="369" y="22"/>
                      </a:lnTo>
                      <a:lnTo>
                        <a:pt x="399" y="0"/>
                      </a:lnTo>
                    </a:path>
                  </a:pathLst>
                </a:custGeom>
                <a:solidFill>
                  <a:srgbClr val="9F7F5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15374" name="Freeform 8"/>
              <p:cNvSpPr>
                <a:spLocks/>
              </p:cNvSpPr>
              <p:nvPr/>
            </p:nvSpPr>
            <p:spPr bwMode="auto">
              <a:xfrm>
                <a:off x="5340" y="3076"/>
                <a:ext cx="603" cy="1055"/>
              </a:xfrm>
              <a:custGeom>
                <a:avLst/>
                <a:gdLst>
                  <a:gd name="T0" fmla="*/ 238 w 603"/>
                  <a:gd name="T1" fmla="*/ 20 h 1055"/>
                  <a:gd name="T2" fmla="*/ 187 w 603"/>
                  <a:gd name="T3" fmla="*/ 77 h 1055"/>
                  <a:gd name="T4" fmla="*/ 161 w 603"/>
                  <a:gd name="T5" fmla="*/ 118 h 1055"/>
                  <a:gd name="T6" fmla="*/ 135 w 603"/>
                  <a:gd name="T7" fmla="*/ 152 h 1055"/>
                  <a:gd name="T8" fmla="*/ 141 w 603"/>
                  <a:gd name="T9" fmla="*/ 200 h 1055"/>
                  <a:gd name="T10" fmla="*/ 164 w 603"/>
                  <a:gd name="T11" fmla="*/ 206 h 1055"/>
                  <a:gd name="T12" fmla="*/ 161 w 603"/>
                  <a:gd name="T13" fmla="*/ 243 h 1055"/>
                  <a:gd name="T14" fmla="*/ 169 w 603"/>
                  <a:gd name="T15" fmla="*/ 292 h 1055"/>
                  <a:gd name="T16" fmla="*/ 212 w 603"/>
                  <a:gd name="T17" fmla="*/ 312 h 1055"/>
                  <a:gd name="T18" fmla="*/ 229 w 603"/>
                  <a:gd name="T19" fmla="*/ 364 h 1055"/>
                  <a:gd name="T20" fmla="*/ 193 w 603"/>
                  <a:gd name="T21" fmla="*/ 390 h 1055"/>
                  <a:gd name="T22" fmla="*/ 81 w 603"/>
                  <a:gd name="T23" fmla="*/ 390 h 1055"/>
                  <a:gd name="T24" fmla="*/ 21 w 603"/>
                  <a:gd name="T25" fmla="*/ 412 h 1055"/>
                  <a:gd name="T26" fmla="*/ 0 w 603"/>
                  <a:gd name="T27" fmla="*/ 470 h 1055"/>
                  <a:gd name="T28" fmla="*/ 26 w 603"/>
                  <a:gd name="T29" fmla="*/ 572 h 1055"/>
                  <a:gd name="T30" fmla="*/ 95 w 603"/>
                  <a:gd name="T31" fmla="*/ 710 h 1055"/>
                  <a:gd name="T32" fmla="*/ 166 w 603"/>
                  <a:gd name="T33" fmla="*/ 905 h 1055"/>
                  <a:gd name="T34" fmla="*/ 198 w 603"/>
                  <a:gd name="T35" fmla="*/ 1054 h 1055"/>
                  <a:gd name="T36" fmla="*/ 261 w 603"/>
                  <a:gd name="T37" fmla="*/ 1013 h 1055"/>
                  <a:gd name="T38" fmla="*/ 327 w 603"/>
                  <a:gd name="T39" fmla="*/ 985 h 1055"/>
                  <a:gd name="T40" fmla="*/ 355 w 603"/>
                  <a:gd name="T41" fmla="*/ 965 h 1055"/>
                  <a:gd name="T42" fmla="*/ 407 w 603"/>
                  <a:gd name="T43" fmla="*/ 991 h 1055"/>
                  <a:gd name="T44" fmla="*/ 436 w 603"/>
                  <a:gd name="T45" fmla="*/ 994 h 1055"/>
                  <a:gd name="T46" fmla="*/ 409 w 603"/>
                  <a:gd name="T47" fmla="*/ 928 h 1055"/>
                  <a:gd name="T48" fmla="*/ 324 w 603"/>
                  <a:gd name="T49" fmla="*/ 823 h 1055"/>
                  <a:gd name="T50" fmla="*/ 312 w 603"/>
                  <a:gd name="T51" fmla="*/ 742 h 1055"/>
                  <a:gd name="T52" fmla="*/ 315 w 603"/>
                  <a:gd name="T53" fmla="*/ 627 h 1055"/>
                  <a:gd name="T54" fmla="*/ 361 w 603"/>
                  <a:gd name="T55" fmla="*/ 587 h 1055"/>
                  <a:gd name="T56" fmla="*/ 453 w 603"/>
                  <a:gd name="T57" fmla="*/ 607 h 1055"/>
                  <a:gd name="T58" fmla="*/ 525 w 603"/>
                  <a:gd name="T59" fmla="*/ 621 h 1055"/>
                  <a:gd name="T60" fmla="*/ 579 w 603"/>
                  <a:gd name="T61" fmla="*/ 604 h 1055"/>
                  <a:gd name="T62" fmla="*/ 602 w 603"/>
                  <a:gd name="T63" fmla="*/ 542 h 1055"/>
                  <a:gd name="T64" fmla="*/ 579 w 603"/>
                  <a:gd name="T65" fmla="*/ 476 h 1055"/>
                  <a:gd name="T66" fmla="*/ 513 w 603"/>
                  <a:gd name="T67" fmla="*/ 352 h 1055"/>
                  <a:gd name="T68" fmla="*/ 453 w 603"/>
                  <a:gd name="T69" fmla="*/ 264 h 1055"/>
                  <a:gd name="T70" fmla="*/ 412 w 603"/>
                  <a:gd name="T71" fmla="*/ 176 h 1055"/>
                  <a:gd name="T72" fmla="*/ 395 w 603"/>
                  <a:gd name="T73" fmla="*/ 86 h 1055"/>
                  <a:gd name="T74" fmla="*/ 373 w 603"/>
                  <a:gd name="T75" fmla="*/ 23 h 1055"/>
                  <a:gd name="T76" fmla="*/ 335 w 603"/>
                  <a:gd name="T77" fmla="*/ 5 h 1055"/>
                  <a:gd name="T78" fmla="*/ 265 w 603"/>
                  <a:gd name="T79" fmla="*/ 0 h 105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03"/>
                  <a:gd name="T121" fmla="*/ 0 h 1055"/>
                  <a:gd name="T122" fmla="*/ 603 w 603"/>
                  <a:gd name="T123" fmla="*/ 1055 h 105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03" h="1055">
                    <a:moveTo>
                      <a:pt x="265" y="0"/>
                    </a:moveTo>
                    <a:lnTo>
                      <a:pt x="238" y="20"/>
                    </a:lnTo>
                    <a:lnTo>
                      <a:pt x="204" y="51"/>
                    </a:lnTo>
                    <a:lnTo>
                      <a:pt x="187" y="77"/>
                    </a:lnTo>
                    <a:lnTo>
                      <a:pt x="173" y="101"/>
                    </a:lnTo>
                    <a:lnTo>
                      <a:pt x="161" y="118"/>
                    </a:lnTo>
                    <a:lnTo>
                      <a:pt x="144" y="135"/>
                    </a:lnTo>
                    <a:lnTo>
                      <a:pt x="135" y="152"/>
                    </a:lnTo>
                    <a:lnTo>
                      <a:pt x="135" y="183"/>
                    </a:lnTo>
                    <a:lnTo>
                      <a:pt x="141" y="200"/>
                    </a:lnTo>
                    <a:lnTo>
                      <a:pt x="152" y="203"/>
                    </a:lnTo>
                    <a:lnTo>
                      <a:pt x="164" y="206"/>
                    </a:lnTo>
                    <a:lnTo>
                      <a:pt x="166" y="221"/>
                    </a:lnTo>
                    <a:lnTo>
                      <a:pt x="161" y="243"/>
                    </a:lnTo>
                    <a:lnTo>
                      <a:pt x="161" y="275"/>
                    </a:lnTo>
                    <a:lnTo>
                      <a:pt x="169" y="292"/>
                    </a:lnTo>
                    <a:lnTo>
                      <a:pt x="198" y="312"/>
                    </a:lnTo>
                    <a:lnTo>
                      <a:pt x="212" y="312"/>
                    </a:lnTo>
                    <a:lnTo>
                      <a:pt x="224" y="323"/>
                    </a:lnTo>
                    <a:lnTo>
                      <a:pt x="229" y="364"/>
                    </a:lnTo>
                    <a:lnTo>
                      <a:pt x="229" y="398"/>
                    </a:lnTo>
                    <a:lnTo>
                      <a:pt x="193" y="390"/>
                    </a:lnTo>
                    <a:lnTo>
                      <a:pt x="138" y="390"/>
                    </a:lnTo>
                    <a:lnTo>
                      <a:pt x="81" y="390"/>
                    </a:lnTo>
                    <a:lnTo>
                      <a:pt x="43" y="398"/>
                    </a:lnTo>
                    <a:lnTo>
                      <a:pt x="21" y="412"/>
                    </a:lnTo>
                    <a:lnTo>
                      <a:pt x="4" y="441"/>
                    </a:lnTo>
                    <a:lnTo>
                      <a:pt x="0" y="470"/>
                    </a:lnTo>
                    <a:lnTo>
                      <a:pt x="6" y="504"/>
                    </a:lnTo>
                    <a:lnTo>
                      <a:pt x="26" y="572"/>
                    </a:lnTo>
                    <a:lnTo>
                      <a:pt x="58" y="644"/>
                    </a:lnTo>
                    <a:lnTo>
                      <a:pt x="95" y="710"/>
                    </a:lnTo>
                    <a:lnTo>
                      <a:pt x="138" y="823"/>
                    </a:lnTo>
                    <a:lnTo>
                      <a:pt x="166" y="905"/>
                    </a:lnTo>
                    <a:lnTo>
                      <a:pt x="187" y="999"/>
                    </a:lnTo>
                    <a:lnTo>
                      <a:pt x="198" y="1054"/>
                    </a:lnTo>
                    <a:lnTo>
                      <a:pt x="229" y="1037"/>
                    </a:lnTo>
                    <a:lnTo>
                      <a:pt x="261" y="1013"/>
                    </a:lnTo>
                    <a:lnTo>
                      <a:pt x="301" y="988"/>
                    </a:lnTo>
                    <a:lnTo>
                      <a:pt x="327" y="985"/>
                    </a:lnTo>
                    <a:lnTo>
                      <a:pt x="338" y="977"/>
                    </a:lnTo>
                    <a:lnTo>
                      <a:pt x="355" y="965"/>
                    </a:lnTo>
                    <a:lnTo>
                      <a:pt x="387" y="974"/>
                    </a:lnTo>
                    <a:lnTo>
                      <a:pt x="407" y="991"/>
                    </a:lnTo>
                    <a:lnTo>
                      <a:pt x="421" y="996"/>
                    </a:lnTo>
                    <a:lnTo>
                      <a:pt x="436" y="994"/>
                    </a:lnTo>
                    <a:lnTo>
                      <a:pt x="427" y="979"/>
                    </a:lnTo>
                    <a:lnTo>
                      <a:pt x="409" y="928"/>
                    </a:lnTo>
                    <a:lnTo>
                      <a:pt x="366" y="865"/>
                    </a:lnTo>
                    <a:lnTo>
                      <a:pt x="324" y="823"/>
                    </a:lnTo>
                    <a:lnTo>
                      <a:pt x="318" y="794"/>
                    </a:lnTo>
                    <a:lnTo>
                      <a:pt x="312" y="742"/>
                    </a:lnTo>
                    <a:lnTo>
                      <a:pt x="310" y="676"/>
                    </a:lnTo>
                    <a:lnTo>
                      <a:pt x="315" y="627"/>
                    </a:lnTo>
                    <a:lnTo>
                      <a:pt x="324" y="601"/>
                    </a:lnTo>
                    <a:lnTo>
                      <a:pt x="361" y="587"/>
                    </a:lnTo>
                    <a:lnTo>
                      <a:pt x="398" y="592"/>
                    </a:lnTo>
                    <a:lnTo>
                      <a:pt x="453" y="607"/>
                    </a:lnTo>
                    <a:lnTo>
                      <a:pt x="504" y="616"/>
                    </a:lnTo>
                    <a:lnTo>
                      <a:pt x="525" y="621"/>
                    </a:lnTo>
                    <a:lnTo>
                      <a:pt x="559" y="616"/>
                    </a:lnTo>
                    <a:lnTo>
                      <a:pt x="579" y="604"/>
                    </a:lnTo>
                    <a:lnTo>
                      <a:pt x="596" y="575"/>
                    </a:lnTo>
                    <a:lnTo>
                      <a:pt x="602" y="542"/>
                    </a:lnTo>
                    <a:lnTo>
                      <a:pt x="590" y="499"/>
                    </a:lnTo>
                    <a:lnTo>
                      <a:pt x="579" y="476"/>
                    </a:lnTo>
                    <a:lnTo>
                      <a:pt x="547" y="412"/>
                    </a:lnTo>
                    <a:lnTo>
                      <a:pt x="513" y="352"/>
                    </a:lnTo>
                    <a:lnTo>
                      <a:pt x="481" y="303"/>
                    </a:lnTo>
                    <a:lnTo>
                      <a:pt x="453" y="264"/>
                    </a:lnTo>
                    <a:lnTo>
                      <a:pt x="430" y="214"/>
                    </a:lnTo>
                    <a:lnTo>
                      <a:pt x="412" y="176"/>
                    </a:lnTo>
                    <a:lnTo>
                      <a:pt x="407" y="132"/>
                    </a:lnTo>
                    <a:lnTo>
                      <a:pt x="395" y="86"/>
                    </a:lnTo>
                    <a:lnTo>
                      <a:pt x="387" y="49"/>
                    </a:lnTo>
                    <a:lnTo>
                      <a:pt x="373" y="23"/>
                    </a:lnTo>
                    <a:lnTo>
                      <a:pt x="355" y="5"/>
                    </a:lnTo>
                    <a:lnTo>
                      <a:pt x="335" y="5"/>
                    </a:lnTo>
                    <a:lnTo>
                      <a:pt x="295" y="20"/>
                    </a:lnTo>
                    <a:lnTo>
                      <a:pt x="265" y="0"/>
                    </a:lnTo>
                  </a:path>
                </a:pathLst>
              </a:custGeom>
              <a:solidFill>
                <a:srgbClr val="9F3FD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375" name="Freeform 9"/>
              <p:cNvSpPr>
                <a:spLocks/>
              </p:cNvSpPr>
              <p:nvPr/>
            </p:nvSpPr>
            <p:spPr bwMode="auto">
              <a:xfrm>
                <a:off x="4248" y="1982"/>
                <a:ext cx="1786" cy="871"/>
              </a:xfrm>
              <a:custGeom>
                <a:avLst/>
                <a:gdLst>
                  <a:gd name="T0" fmla="*/ 1003 w 1786"/>
                  <a:gd name="T1" fmla="*/ 106 h 871"/>
                  <a:gd name="T2" fmla="*/ 1107 w 1786"/>
                  <a:gd name="T3" fmla="*/ 94 h 871"/>
                  <a:gd name="T4" fmla="*/ 1194 w 1786"/>
                  <a:gd name="T5" fmla="*/ 103 h 871"/>
                  <a:gd name="T6" fmla="*/ 1269 w 1786"/>
                  <a:gd name="T7" fmla="*/ 123 h 871"/>
                  <a:gd name="T8" fmla="*/ 1345 w 1786"/>
                  <a:gd name="T9" fmla="*/ 159 h 871"/>
                  <a:gd name="T10" fmla="*/ 1408 w 1786"/>
                  <a:gd name="T11" fmla="*/ 212 h 871"/>
                  <a:gd name="T12" fmla="*/ 1440 w 1786"/>
                  <a:gd name="T13" fmla="*/ 261 h 871"/>
                  <a:gd name="T14" fmla="*/ 1482 w 1786"/>
                  <a:gd name="T15" fmla="*/ 285 h 871"/>
                  <a:gd name="T16" fmla="*/ 1554 w 1786"/>
                  <a:gd name="T17" fmla="*/ 283 h 871"/>
                  <a:gd name="T18" fmla="*/ 1620 w 1786"/>
                  <a:gd name="T19" fmla="*/ 298 h 871"/>
                  <a:gd name="T20" fmla="*/ 1684 w 1786"/>
                  <a:gd name="T21" fmla="*/ 330 h 871"/>
                  <a:gd name="T22" fmla="*/ 1726 w 1786"/>
                  <a:gd name="T23" fmla="*/ 368 h 871"/>
                  <a:gd name="T24" fmla="*/ 1762 w 1786"/>
                  <a:gd name="T25" fmla="*/ 423 h 871"/>
                  <a:gd name="T26" fmla="*/ 1780 w 1786"/>
                  <a:gd name="T27" fmla="*/ 481 h 871"/>
                  <a:gd name="T28" fmla="*/ 1785 w 1786"/>
                  <a:gd name="T29" fmla="*/ 528 h 871"/>
                  <a:gd name="T30" fmla="*/ 1779 w 1786"/>
                  <a:gd name="T31" fmla="*/ 582 h 871"/>
                  <a:gd name="T32" fmla="*/ 1761 w 1786"/>
                  <a:gd name="T33" fmla="*/ 632 h 871"/>
                  <a:gd name="T34" fmla="*/ 1724 w 1786"/>
                  <a:gd name="T35" fmla="*/ 686 h 871"/>
                  <a:gd name="T36" fmla="*/ 1673 w 1786"/>
                  <a:gd name="T37" fmla="*/ 730 h 871"/>
                  <a:gd name="T38" fmla="*/ 1618 w 1786"/>
                  <a:gd name="T39" fmla="*/ 757 h 871"/>
                  <a:gd name="T40" fmla="*/ 1564 w 1786"/>
                  <a:gd name="T41" fmla="*/ 770 h 871"/>
                  <a:gd name="T42" fmla="*/ 1501 w 1786"/>
                  <a:gd name="T43" fmla="*/ 771 h 871"/>
                  <a:gd name="T44" fmla="*/ 1446 w 1786"/>
                  <a:gd name="T45" fmla="*/ 759 h 871"/>
                  <a:gd name="T46" fmla="*/ 1411 w 1786"/>
                  <a:gd name="T47" fmla="*/ 773 h 871"/>
                  <a:gd name="T48" fmla="*/ 1359 w 1786"/>
                  <a:gd name="T49" fmla="*/ 805 h 871"/>
                  <a:gd name="T50" fmla="*/ 1294 w 1786"/>
                  <a:gd name="T51" fmla="*/ 836 h 871"/>
                  <a:gd name="T52" fmla="*/ 1209 w 1786"/>
                  <a:gd name="T53" fmla="*/ 858 h 871"/>
                  <a:gd name="T54" fmla="*/ 1122 w 1786"/>
                  <a:gd name="T55" fmla="*/ 870 h 871"/>
                  <a:gd name="T56" fmla="*/ 1049 w 1786"/>
                  <a:gd name="T57" fmla="*/ 870 h 871"/>
                  <a:gd name="T58" fmla="*/ 951 w 1786"/>
                  <a:gd name="T59" fmla="*/ 857 h 871"/>
                  <a:gd name="T60" fmla="*/ 876 w 1786"/>
                  <a:gd name="T61" fmla="*/ 838 h 871"/>
                  <a:gd name="T62" fmla="*/ 807 w 1786"/>
                  <a:gd name="T63" fmla="*/ 809 h 871"/>
                  <a:gd name="T64" fmla="*/ 763 w 1786"/>
                  <a:gd name="T65" fmla="*/ 804 h 871"/>
                  <a:gd name="T66" fmla="*/ 703 w 1786"/>
                  <a:gd name="T67" fmla="*/ 824 h 871"/>
                  <a:gd name="T68" fmla="*/ 645 w 1786"/>
                  <a:gd name="T69" fmla="*/ 831 h 871"/>
                  <a:gd name="T70" fmla="*/ 580 w 1786"/>
                  <a:gd name="T71" fmla="*/ 828 h 871"/>
                  <a:gd name="T72" fmla="*/ 513 w 1786"/>
                  <a:gd name="T73" fmla="*/ 809 h 871"/>
                  <a:gd name="T74" fmla="*/ 453 w 1786"/>
                  <a:gd name="T75" fmla="*/ 776 h 871"/>
                  <a:gd name="T76" fmla="*/ 375 w 1786"/>
                  <a:gd name="T77" fmla="*/ 797 h 871"/>
                  <a:gd name="T78" fmla="*/ 298 w 1786"/>
                  <a:gd name="T79" fmla="*/ 802 h 871"/>
                  <a:gd name="T80" fmla="*/ 194 w 1786"/>
                  <a:gd name="T81" fmla="*/ 780 h 871"/>
                  <a:gd name="T82" fmla="*/ 106 w 1786"/>
                  <a:gd name="T83" fmla="*/ 728 h 871"/>
                  <a:gd name="T84" fmla="*/ 46 w 1786"/>
                  <a:gd name="T85" fmla="*/ 664 h 871"/>
                  <a:gd name="T86" fmla="*/ 14 w 1786"/>
                  <a:gd name="T87" fmla="*/ 596 h 871"/>
                  <a:gd name="T88" fmla="*/ 0 w 1786"/>
                  <a:gd name="T89" fmla="*/ 520 h 871"/>
                  <a:gd name="T90" fmla="*/ 12 w 1786"/>
                  <a:gd name="T91" fmla="*/ 451 h 871"/>
                  <a:gd name="T92" fmla="*/ 45 w 1786"/>
                  <a:gd name="T93" fmla="*/ 381 h 871"/>
                  <a:gd name="T94" fmla="*/ 97 w 1786"/>
                  <a:gd name="T95" fmla="*/ 321 h 871"/>
                  <a:gd name="T96" fmla="*/ 152 w 1786"/>
                  <a:gd name="T97" fmla="*/ 283 h 871"/>
                  <a:gd name="T98" fmla="*/ 226 w 1786"/>
                  <a:gd name="T99" fmla="*/ 251 h 871"/>
                  <a:gd name="T100" fmla="*/ 292 w 1786"/>
                  <a:gd name="T101" fmla="*/ 241 h 871"/>
                  <a:gd name="T102" fmla="*/ 310 w 1786"/>
                  <a:gd name="T103" fmla="*/ 191 h 871"/>
                  <a:gd name="T104" fmla="*/ 341 w 1786"/>
                  <a:gd name="T105" fmla="*/ 141 h 871"/>
                  <a:gd name="T106" fmla="*/ 392 w 1786"/>
                  <a:gd name="T107" fmla="*/ 90 h 871"/>
                  <a:gd name="T108" fmla="*/ 452 w 1786"/>
                  <a:gd name="T109" fmla="*/ 51 h 871"/>
                  <a:gd name="T110" fmla="*/ 531 w 1786"/>
                  <a:gd name="T111" fmla="*/ 18 h 871"/>
                  <a:gd name="T112" fmla="*/ 613 w 1786"/>
                  <a:gd name="T113" fmla="*/ 3 h 871"/>
                  <a:gd name="T114" fmla="*/ 700 w 1786"/>
                  <a:gd name="T115" fmla="*/ 1 h 871"/>
                  <a:gd name="T116" fmla="*/ 789 w 1786"/>
                  <a:gd name="T117" fmla="*/ 17 h 871"/>
                  <a:gd name="T118" fmla="*/ 874 w 1786"/>
                  <a:gd name="T119" fmla="*/ 51 h 871"/>
                  <a:gd name="T120" fmla="*/ 936 w 1786"/>
                  <a:gd name="T121" fmla="*/ 93 h 87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86"/>
                  <a:gd name="T184" fmla="*/ 0 h 871"/>
                  <a:gd name="T185" fmla="*/ 1786 w 1786"/>
                  <a:gd name="T186" fmla="*/ 871 h 87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86" h="871">
                    <a:moveTo>
                      <a:pt x="961" y="115"/>
                    </a:moveTo>
                    <a:lnTo>
                      <a:pt x="1003" y="106"/>
                    </a:lnTo>
                    <a:lnTo>
                      <a:pt x="1059" y="97"/>
                    </a:lnTo>
                    <a:lnTo>
                      <a:pt x="1107" y="94"/>
                    </a:lnTo>
                    <a:lnTo>
                      <a:pt x="1158" y="99"/>
                    </a:lnTo>
                    <a:lnTo>
                      <a:pt x="1194" y="103"/>
                    </a:lnTo>
                    <a:lnTo>
                      <a:pt x="1231" y="111"/>
                    </a:lnTo>
                    <a:lnTo>
                      <a:pt x="1269" y="123"/>
                    </a:lnTo>
                    <a:lnTo>
                      <a:pt x="1306" y="139"/>
                    </a:lnTo>
                    <a:lnTo>
                      <a:pt x="1345" y="159"/>
                    </a:lnTo>
                    <a:lnTo>
                      <a:pt x="1383" y="187"/>
                    </a:lnTo>
                    <a:lnTo>
                      <a:pt x="1408" y="212"/>
                    </a:lnTo>
                    <a:lnTo>
                      <a:pt x="1425" y="236"/>
                    </a:lnTo>
                    <a:lnTo>
                      <a:pt x="1440" y="261"/>
                    </a:lnTo>
                    <a:lnTo>
                      <a:pt x="1451" y="294"/>
                    </a:lnTo>
                    <a:lnTo>
                      <a:pt x="1482" y="285"/>
                    </a:lnTo>
                    <a:lnTo>
                      <a:pt x="1520" y="282"/>
                    </a:lnTo>
                    <a:lnTo>
                      <a:pt x="1554" y="283"/>
                    </a:lnTo>
                    <a:lnTo>
                      <a:pt x="1590" y="289"/>
                    </a:lnTo>
                    <a:lnTo>
                      <a:pt x="1620" y="298"/>
                    </a:lnTo>
                    <a:lnTo>
                      <a:pt x="1651" y="310"/>
                    </a:lnTo>
                    <a:lnTo>
                      <a:pt x="1684" y="330"/>
                    </a:lnTo>
                    <a:lnTo>
                      <a:pt x="1704" y="348"/>
                    </a:lnTo>
                    <a:lnTo>
                      <a:pt x="1726" y="368"/>
                    </a:lnTo>
                    <a:lnTo>
                      <a:pt x="1744" y="390"/>
                    </a:lnTo>
                    <a:lnTo>
                      <a:pt x="1762" y="423"/>
                    </a:lnTo>
                    <a:lnTo>
                      <a:pt x="1773" y="451"/>
                    </a:lnTo>
                    <a:lnTo>
                      <a:pt x="1780" y="481"/>
                    </a:lnTo>
                    <a:lnTo>
                      <a:pt x="1783" y="505"/>
                    </a:lnTo>
                    <a:lnTo>
                      <a:pt x="1785" y="528"/>
                    </a:lnTo>
                    <a:lnTo>
                      <a:pt x="1783" y="556"/>
                    </a:lnTo>
                    <a:lnTo>
                      <a:pt x="1779" y="582"/>
                    </a:lnTo>
                    <a:lnTo>
                      <a:pt x="1771" y="606"/>
                    </a:lnTo>
                    <a:lnTo>
                      <a:pt x="1761" y="632"/>
                    </a:lnTo>
                    <a:lnTo>
                      <a:pt x="1744" y="660"/>
                    </a:lnTo>
                    <a:lnTo>
                      <a:pt x="1724" y="686"/>
                    </a:lnTo>
                    <a:lnTo>
                      <a:pt x="1702" y="708"/>
                    </a:lnTo>
                    <a:lnTo>
                      <a:pt x="1673" y="730"/>
                    </a:lnTo>
                    <a:lnTo>
                      <a:pt x="1644" y="746"/>
                    </a:lnTo>
                    <a:lnTo>
                      <a:pt x="1618" y="757"/>
                    </a:lnTo>
                    <a:lnTo>
                      <a:pt x="1593" y="764"/>
                    </a:lnTo>
                    <a:lnTo>
                      <a:pt x="1564" y="770"/>
                    </a:lnTo>
                    <a:lnTo>
                      <a:pt x="1533" y="771"/>
                    </a:lnTo>
                    <a:lnTo>
                      <a:pt x="1501" y="771"/>
                    </a:lnTo>
                    <a:lnTo>
                      <a:pt x="1470" y="766"/>
                    </a:lnTo>
                    <a:lnTo>
                      <a:pt x="1446" y="759"/>
                    </a:lnTo>
                    <a:lnTo>
                      <a:pt x="1429" y="754"/>
                    </a:lnTo>
                    <a:lnTo>
                      <a:pt x="1411" y="773"/>
                    </a:lnTo>
                    <a:lnTo>
                      <a:pt x="1386" y="790"/>
                    </a:lnTo>
                    <a:lnTo>
                      <a:pt x="1359" y="805"/>
                    </a:lnTo>
                    <a:lnTo>
                      <a:pt x="1330" y="821"/>
                    </a:lnTo>
                    <a:lnTo>
                      <a:pt x="1294" y="836"/>
                    </a:lnTo>
                    <a:lnTo>
                      <a:pt x="1255" y="848"/>
                    </a:lnTo>
                    <a:lnTo>
                      <a:pt x="1209" y="858"/>
                    </a:lnTo>
                    <a:lnTo>
                      <a:pt x="1167" y="866"/>
                    </a:lnTo>
                    <a:lnTo>
                      <a:pt x="1122" y="870"/>
                    </a:lnTo>
                    <a:lnTo>
                      <a:pt x="1086" y="870"/>
                    </a:lnTo>
                    <a:lnTo>
                      <a:pt x="1049" y="870"/>
                    </a:lnTo>
                    <a:lnTo>
                      <a:pt x="997" y="865"/>
                    </a:lnTo>
                    <a:lnTo>
                      <a:pt x="951" y="857"/>
                    </a:lnTo>
                    <a:lnTo>
                      <a:pt x="917" y="850"/>
                    </a:lnTo>
                    <a:lnTo>
                      <a:pt x="876" y="838"/>
                    </a:lnTo>
                    <a:lnTo>
                      <a:pt x="833" y="821"/>
                    </a:lnTo>
                    <a:lnTo>
                      <a:pt x="807" y="809"/>
                    </a:lnTo>
                    <a:lnTo>
                      <a:pt x="786" y="794"/>
                    </a:lnTo>
                    <a:lnTo>
                      <a:pt x="763" y="804"/>
                    </a:lnTo>
                    <a:lnTo>
                      <a:pt x="732" y="816"/>
                    </a:lnTo>
                    <a:lnTo>
                      <a:pt x="703" y="824"/>
                    </a:lnTo>
                    <a:lnTo>
                      <a:pt x="676" y="829"/>
                    </a:lnTo>
                    <a:lnTo>
                      <a:pt x="645" y="831"/>
                    </a:lnTo>
                    <a:lnTo>
                      <a:pt x="617" y="831"/>
                    </a:lnTo>
                    <a:lnTo>
                      <a:pt x="580" y="828"/>
                    </a:lnTo>
                    <a:lnTo>
                      <a:pt x="545" y="819"/>
                    </a:lnTo>
                    <a:lnTo>
                      <a:pt x="513" y="809"/>
                    </a:lnTo>
                    <a:lnTo>
                      <a:pt x="482" y="793"/>
                    </a:lnTo>
                    <a:lnTo>
                      <a:pt x="453" y="776"/>
                    </a:lnTo>
                    <a:lnTo>
                      <a:pt x="412" y="790"/>
                    </a:lnTo>
                    <a:lnTo>
                      <a:pt x="375" y="797"/>
                    </a:lnTo>
                    <a:lnTo>
                      <a:pt x="344" y="802"/>
                    </a:lnTo>
                    <a:lnTo>
                      <a:pt x="298" y="802"/>
                    </a:lnTo>
                    <a:lnTo>
                      <a:pt x="250" y="796"/>
                    </a:lnTo>
                    <a:lnTo>
                      <a:pt x="194" y="780"/>
                    </a:lnTo>
                    <a:lnTo>
                      <a:pt x="147" y="757"/>
                    </a:lnTo>
                    <a:lnTo>
                      <a:pt x="106" y="728"/>
                    </a:lnTo>
                    <a:lnTo>
                      <a:pt x="68" y="693"/>
                    </a:lnTo>
                    <a:lnTo>
                      <a:pt x="46" y="664"/>
                    </a:lnTo>
                    <a:lnTo>
                      <a:pt x="29" y="634"/>
                    </a:lnTo>
                    <a:lnTo>
                      <a:pt x="14" y="596"/>
                    </a:lnTo>
                    <a:lnTo>
                      <a:pt x="5" y="561"/>
                    </a:lnTo>
                    <a:lnTo>
                      <a:pt x="0" y="520"/>
                    </a:lnTo>
                    <a:lnTo>
                      <a:pt x="4" y="489"/>
                    </a:lnTo>
                    <a:lnTo>
                      <a:pt x="12" y="451"/>
                    </a:lnTo>
                    <a:lnTo>
                      <a:pt x="25" y="414"/>
                    </a:lnTo>
                    <a:lnTo>
                      <a:pt x="45" y="381"/>
                    </a:lnTo>
                    <a:lnTo>
                      <a:pt x="69" y="348"/>
                    </a:lnTo>
                    <a:lnTo>
                      <a:pt x="97" y="321"/>
                    </a:lnTo>
                    <a:lnTo>
                      <a:pt x="124" y="300"/>
                    </a:lnTo>
                    <a:lnTo>
                      <a:pt x="152" y="283"/>
                    </a:lnTo>
                    <a:lnTo>
                      <a:pt x="191" y="264"/>
                    </a:lnTo>
                    <a:lnTo>
                      <a:pt x="226" y="251"/>
                    </a:lnTo>
                    <a:lnTo>
                      <a:pt x="257" y="246"/>
                    </a:lnTo>
                    <a:lnTo>
                      <a:pt x="292" y="241"/>
                    </a:lnTo>
                    <a:lnTo>
                      <a:pt x="298" y="217"/>
                    </a:lnTo>
                    <a:lnTo>
                      <a:pt x="310" y="191"/>
                    </a:lnTo>
                    <a:lnTo>
                      <a:pt x="323" y="168"/>
                    </a:lnTo>
                    <a:lnTo>
                      <a:pt x="341" y="141"/>
                    </a:lnTo>
                    <a:lnTo>
                      <a:pt x="363" y="116"/>
                    </a:lnTo>
                    <a:lnTo>
                      <a:pt x="392" y="90"/>
                    </a:lnTo>
                    <a:lnTo>
                      <a:pt x="419" y="68"/>
                    </a:lnTo>
                    <a:lnTo>
                      <a:pt x="452" y="51"/>
                    </a:lnTo>
                    <a:lnTo>
                      <a:pt x="492" y="31"/>
                    </a:lnTo>
                    <a:lnTo>
                      <a:pt x="531" y="18"/>
                    </a:lnTo>
                    <a:lnTo>
                      <a:pt x="571" y="8"/>
                    </a:lnTo>
                    <a:lnTo>
                      <a:pt x="613" y="3"/>
                    </a:lnTo>
                    <a:lnTo>
                      <a:pt x="654" y="0"/>
                    </a:lnTo>
                    <a:lnTo>
                      <a:pt x="700" y="1"/>
                    </a:lnTo>
                    <a:lnTo>
                      <a:pt x="741" y="5"/>
                    </a:lnTo>
                    <a:lnTo>
                      <a:pt x="789" y="17"/>
                    </a:lnTo>
                    <a:lnTo>
                      <a:pt x="841" y="35"/>
                    </a:lnTo>
                    <a:lnTo>
                      <a:pt x="874" y="51"/>
                    </a:lnTo>
                    <a:lnTo>
                      <a:pt x="907" y="70"/>
                    </a:lnTo>
                    <a:lnTo>
                      <a:pt x="936" y="93"/>
                    </a:lnTo>
                    <a:lnTo>
                      <a:pt x="961" y="115"/>
                    </a:lnTo>
                  </a:path>
                </a:pathLst>
              </a:custGeom>
              <a:solidFill>
                <a:srgbClr val="3F7FFF"/>
              </a:solidFill>
              <a:ln w="50800" cap="rnd">
                <a:solidFill>
                  <a:srgbClr val="BFD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5376" name="Group 10"/>
              <p:cNvGrpSpPr>
                <a:grpSpLocks/>
              </p:cNvGrpSpPr>
              <p:nvPr/>
            </p:nvGrpSpPr>
            <p:grpSpPr bwMode="auto">
              <a:xfrm>
                <a:off x="4648" y="3355"/>
                <a:ext cx="974" cy="761"/>
                <a:chOff x="4648" y="3355"/>
                <a:chExt cx="974" cy="761"/>
              </a:xfrm>
            </p:grpSpPr>
            <p:sp>
              <p:nvSpPr>
                <p:cNvPr id="15421" name="Freeform 11"/>
                <p:cNvSpPr>
                  <a:spLocks/>
                </p:cNvSpPr>
                <p:nvPr/>
              </p:nvSpPr>
              <p:spPr bwMode="auto">
                <a:xfrm>
                  <a:off x="4721" y="3355"/>
                  <a:ext cx="811" cy="134"/>
                </a:xfrm>
                <a:custGeom>
                  <a:avLst/>
                  <a:gdLst>
                    <a:gd name="T0" fmla="*/ 538 w 811"/>
                    <a:gd name="T1" fmla="*/ 4 h 134"/>
                    <a:gd name="T2" fmla="*/ 611 w 811"/>
                    <a:gd name="T3" fmla="*/ 10 h 134"/>
                    <a:gd name="T4" fmla="*/ 680 w 811"/>
                    <a:gd name="T5" fmla="*/ 19 h 134"/>
                    <a:gd name="T6" fmla="*/ 722 w 811"/>
                    <a:gd name="T7" fmla="*/ 26 h 134"/>
                    <a:gd name="T8" fmla="*/ 753 w 811"/>
                    <a:gd name="T9" fmla="*/ 33 h 134"/>
                    <a:gd name="T10" fmla="*/ 774 w 811"/>
                    <a:gd name="T11" fmla="*/ 40 h 134"/>
                    <a:gd name="T12" fmla="*/ 790 w 811"/>
                    <a:gd name="T13" fmla="*/ 47 h 134"/>
                    <a:gd name="T14" fmla="*/ 802 w 811"/>
                    <a:gd name="T15" fmla="*/ 55 h 134"/>
                    <a:gd name="T16" fmla="*/ 808 w 811"/>
                    <a:gd name="T17" fmla="*/ 62 h 134"/>
                    <a:gd name="T18" fmla="*/ 809 w 811"/>
                    <a:gd name="T19" fmla="*/ 72 h 134"/>
                    <a:gd name="T20" fmla="*/ 803 w 811"/>
                    <a:gd name="T21" fmla="*/ 80 h 134"/>
                    <a:gd name="T22" fmla="*/ 791 w 811"/>
                    <a:gd name="T23" fmla="*/ 88 h 134"/>
                    <a:gd name="T24" fmla="*/ 776 w 811"/>
                    <a:gd name="T25" fmla="*/ 95 h 134"/>
                    <a:gd name="T26" fmla="*/ 748 w 811"/>
                    <a:gd name="T27" fmla="*/ 103 h 134"/>
                    <a:gd name="T28" fmla="*/ 716 w 811"/>
                    <a:gd name="T29" fmla="*/ 111 h 134"/>
                    <a:gd name="T30" fmla="*/ 661 w 811"/>
                    <a:gd name="T31" fmla="*/ 120 h 134"/>
                    <a:gd name="T32" fmla="*/ 608 w 811"/>
                    <a:gd name="T33" fmla="*/ 126 h 134"/>
                    <a:gd name="T34" fmla="*/ 539 w 811"/>
                    <a:gd name="T35" fmla="*/ 130 h 134"/>
                    <a:gd name="T36" fmla="*/ 448 w 811"/>
                    <a:gd name="T37" fmla="*/ 133 h 134"/>
                    <a:gd name="T38" fmla="*/ 266 w 811"/>
                    <a:gd name="T39" fmla="*/ 130 h 134"/>
                    <a:gd name="T40" fmla="*/ 154 w 811"/>
                    <a:gd name="T41" fmla="*/ 120 h 134"/>
                    <a:gd name="T42" fmla="*/ 89 w 811"/>
                    <a:gd name="T43" fmla="*/ 110 h 134"/>
                    <a:gd name="T44" fmla="*/ 53 w 811"/>
                    <a:gd name="T45" fmla="*/ 101 h 134"/>
                    <a:gd name="T46" fmla="*/ 30 w 811"/>
                    <a:gd name="T47" fmla="*/ 93 h 134"/>
                    <a:gd name="T48" fmla="*/ 14 w 811"/>
                    <a:gd name="T49" fmla="*/ 85 h 134"/>
                    <a:gd name="T50" fmla="*/ 5 w 811"/>
                    <a:gd name="T51" fmla="*/ 78 h 134"/>
                    <a:gd name="T52" fmla="*/ 0 w 811"/>
                    <a:gd name="T53" fmla="*/ 65 h 134"/>
                    <a:gd name="T54" fmla="*/ 13 w 811"/>
                    <a:gd name="T55" fmla="*/ 50 h 134"/>
                    <a:gd name="T56" fmla="*/ 34 w 811"/>
                    <a:gd name="T57" fmla="*/ 40 h 134"/>
                    <a:gd name="T58" fmla="*/ 77 w 811"/>
                    <a:gd name="T59" fmla="*/ 27 h 134"/>
                    <a:gd name="T60" fmla="*/ 157 w 811"/>
                    <a:gd name="T61" fmla="*/ 14 h 134"/>
                    <a:gd name="T62" fmla="*/ 266 w 811"/>
                    <a:gd name="T63" fmla="*/ 3 h 134"/>
                    <a:gd name="T64" fmla="*/ 396 w 811"/>
                    <a:gd name="T65" fmla="*/ 0 h 1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11"/>
                    <a:gd name="T100" fmla="*/ 0 h 134"/>
                    <a:gd name="T101" fmla="*/ 811 w 811"/>
                    <a:gd name="T102" fmla="*/ 134 h 13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11" h="134">
                      <a:moveTo>
                        <a:pt x="396" y="0"/>
                      </a:moveTo>
                      <a:lnTo>
                        <a:pt x="538" y="4"/>
                      </a:lnTo>
                      <a:lnTo>
                        <a:pt x="576" y="7"/>
                      </a:lnTo>
                      <a:lnTo>
                        <a:pt x="611" y="10"/>
                      </a:lnTo>
                      <a:lnTo>
                        <a:pt x="645" y="14"/>
                      </a:lnTo>
                      <a:lnTo>
                        <a:pt x="680" y="19"/>
                      </a:lnTo>
                      <a:lnTo>
                        <a:pt x="701" y="22"/>
                      </a:lnTo>
                      <a:lnTo>
                        <a:pt x="722" y="26"/>
                      </a:lnTo>
                      <a:lnTo>
                        <a:pt x="739" y="29"/>
                      </a:lnTo>
                      <a:lnTo>
                        <a:pt x="753" y="33"/>
                      </a:lnTo>
                      <a:lnTo>
                        <a:pt x="763" y="36"/>
                      </a:lnTo>
                      <a:lnTo>
                        <a:pt x="774" y="40"/>
                      </a:lnTo>
                      <a:lnTo>
                        <a:pt x="784" y="43"/>
                      </a:lnTo>
                      <a:lnTo>
                        <a:pt x="790" y="47"/>
                      </a:lnTo>
                      <a:lnTo>
                        <a:pt x="796" y="50"/>
                      </a:lnTo>
                      <a:lnTo>
                        <a:pt x="802" y="55"/>
                      </a:lnTo>
                      <a:lnTo>
                        <a:pt x="806" y="58"/>
                      </a:lnTo>
                      <a:lnTo>
                        <a:pt x="808" y="62"/>
                      </a:lnTo>
                      <a:lnTo>
                        <a:pt x="810" y="66"/>
                      </a:lnTo>
                      <a:lnTo>
                        <a:pt x="809" y="72"/>
                      </a:lnTo>
                      <a:lnTo>
                        <a:pt x="807" y="75"/>
                      </a:lnTo>
                      <a:lnTo>
                        <a:pt x="803" y="80"/>
                      </a:lnTo>
                      <a:lnTo>
                        <a:pt x="797" y="85"/>
                      </a:lnTo>
                      <a:lnTo>
                        <a:pt x="791" y="88"/>
                      </a:lnTo>
                      <a:lnTo>
                        <a:pt x="784" y="92"/>
                      </a:lnTo>
                      <a:lnTo>
                        <a:pt x="776" y="95"/>
                      </a:lnTo>
                      <a:lnTo>
                        <a:pt x="763" y="99"/>
                      </a:lnTo>
                      <a:lnTo>
                        <a:pt x="748" y="103"/>
                      </a:lnTo>
                      <a:lnTo>
                        <a:pt x="734" y="107"/>
                      </a:lnTo>
                      <a:lnTo>
                        <a:pt x="716" y="111"/>
                      </a:lnTo>
                      <a:lnTo>
                        <a:pt x="689" y="116"/>
                      </a:lnTo>
                      <a:lnTo>
                        <a:pt x="661" y="120"/>
                      </a:lnTo>
                      <a:lnTo>
                        <a:pt x="635" y="123"/>
                      </a:lnTo>
                      <a:lnTo>
                        <a:pt x="608" y="126"/>
                      </a:lnTo>
                      <a:lnTo>
                        <a:pt x="576" y="129"/>
                      </a:lnTo>
                      <a:lnTo>
                        <a:pt x="539" y="130"/>
                      </a:lnTo>
                      <a:lnTo>
                        <a:pt x="493" y="132"/>
                      </a:lnTo>
                      <a:lnTo>
                        <a:pt x="448" y="133"/>
                      </a:lnTo>
                      <a:lnTo>
                        <a:pt x="336" y="133"/>
                      </a:lnTo>
                      <a:lnTo>
                        <a:pt x="266" y="130"/>
                      </a:lnTo>
                      <a:lnTo>
                        <a:pt x="207" y="126"/>
                      </a:lnTo>
                      <a:lnTo>
                        <a:pt x="154" y="120"/>
                      </a:lnTo>
                      <a:lnTo>
                        <a:pt x="105" y="113"/>
                      </a:lnTo>
                      <a:lnTo>
                        <a:pt x="89" y="110"/>
                      </a:lnTo>
                      <a:lnTo>
                        <a:pt x="73" y="106"/>
                      </a:lnTo>
                      <a:lnTo>
                        <a:pt x="53" y="101"/>
                      </a:lnTo>
                      <a:lnTo>
                        <a:pt x="41" y="98"/>
                      </a:lnTo>
                      <a:lnTo>
                        <a:pt x="30" y="93"/>
                      </a:lnTo>
                      <a:lnTo>
                        <a:pt x="20" y="89"/>
                      </a:lnTo>
                      <a:lnTo>
                        <a:pt x="14" y="85"/>
                      </a:lnTo>
                      <a:lnTo>
                        <a:pt x="10" y="81"/>
                      </a:lnTo>
                      <a:lnTo>
                        <a:pt x="5" y="78"/>
                      </a:lnTo>
                      <a:lnTo>
                        <a:pt x="1" y="71"/>
                      </a:lnTo>
                      <a:lnTo>
                        <a:pt x="0" y="65"/>
                      </a:lnTo>
                      <a:lnTo>
                        <a:pt x="5" y="58"/>
                      </a:lnTo>
                      <a:lnTo>
                        <a:pt x="13" y="50"/>
                      </a:lnTo>
                      <a:lnTo>
                        <a:pt x="23" y="44"/>
                      </a:lnTo>
                      <a:lnTo>
                        <a:pt x="34" y="40"/>
                      </a:lnTo>
                      <a:lnTo>
                        <a:pt x="50" y="34"/>
                      </a:lnTo>
                      <a:lnTo>
                        <a:pt x="77" y="27"/>
                      </a:lnTo>
                      <a:lnTo>
                        <a:pt x="109" y="22"/>
                      </a:lnTo>
                      <a:lnTo>
                        <a:pt x="157" y="14"/>
                      </a:lnTo>
                      <a:lnTo>
                        <a:pt x="205" y="9"/>
                      </a:lnTo>
                      <a:lnTo>
                        <a:pt x="266" y="3"/>
                      </a:lnTo>
                      <a:lnTo>
                        <a:pt x="320" y="2"/>
                      </a:lnTo>
                      <a:lnTo>
                        <a:pt x="396" y="0"/>
                      </a:lnTo>
                    </a:path>
                  </a:pathLst>
                </a:custGeom>
                <a:solidFill>
                  <a:srgbClr val="3F7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5422" name="Freeform 12"/>
                <p:cNvSpPr>
                  <a:spLocks/>
                </p:cNvSpPr>
                <p:nvPr/>
              </p:nvSpPr>
              <p:spPr bwMode="auto">
                <a:xfrm>
                  <a:off x="4648" y="3420"/>
                  <a:ext cx="974" cy="696"/>
                </a:xfrm>
                <a:custGeom>
                  <a:avLst/>
                  <a:gdLst>
                    <a:gd name="T0" fmla="*/ 881 w 974"/>
                    <a:gd name="T1" fmla="*/ 7 h 696"/>
                    <a:gd name="T2" fmla="*/ 875 w 974"/>
                    <a:gd name="T3" fmla="*/ 15 h 696"/>
                    <a:gd name="T4" fmla="*/ 863 w 974"/>
                    <a:gd name="T5" fmla="*/ 23 h 696"/>
                    <a:gd name="T6" fmla="*/ 848 w 974"/>
                    <a:gd name="T7" fmla="*/ 31 h 696"/>
                    <a:gd name="T8" fmla="*/ 820 w 974"/>
                    <a:gd name="T9" fmla="*/ 39 h 696"/>
                    <a:gd name="T10" fmla="*/ 788 w 974"/>
                    <a:gd name="T11" fmla="*/ 47 h 696"/>
                    <a:gd name="T12" fmla="*/ 733 w 974"/>
                    <a:gd name="T13" fmla="*/ 56 h 696"/>
                    <a:gd name="T14" fmla="*/ 681 w 974"/>
                    <a:gd name="T15" fmla="*/ 61 h 696"/>
                    <a:gd name="T16" fmla="*/ 611 w 974"/>
                    <a:gd name="T17" fmla="*/ 66 h 696"/>
                    <a:gd name="T18" fmla="*/ 521 w 974"/>
                    <a:gd name="T19" fmla="*/ 68 h 696"/>
                    <a:gd name="T20" fmla="*/ 338 w 974"/>
                    <a:gd name="T21" fmla="*/ 66 h 696"/>
                    <a:gd name="T22" fmla="*/ 227 w 974"/>
                    <a:gd name="T23" fmla="*/ 56 h 696"/>
                    <a:gd name="T24" fmla="*/ 162 w 974"/>
                    <a:gd name="T25" fmla="*/ 45 h 696"/>
                    <a:gd name="T26" fmla="*/ 126 w 974"/>
                    <a:gd name="T27" fmla="*/ 36 h 696"/>
                    <a:gd name="T28" fmla="*/ 103 w 974"/>
                    <a:gd name="T29" fmla="*/ 29 h 696"/>
                    <a:gd name="T30" fmla="*/ 87 w 974"/>
                    <a:gd name="T31" fmla="*/ 21 h 696"/>
                    <a:gd name="T32" fmla="*/ 77 w 974"/>
                    <a:gd name="T33" fmla="*/ 13 h 696"/>
                    <a:gd name="T34" fmla="*/ 73 w 974"/>
                    <a:gd name="T35" fmla="*/ 0 h 696"/>
                    <a:gd name="T36" fmla="*/ 38 w 974"/>
                    <a:gd name="T37" fmla="*/ 626 h 696"/>
                    <a:gd name="T38" fmla="*/ 118 w 974"/>
                    <a:gd name="T39" fmla="*/ 661 h 696"/>
                    <a:gd name="T40" fmla="*/ 183 w 974"/>
                    <a:gd name="T41" fmla="*/ 664 h 696"/>
                    <a:gd name="T42" fmla="*/ 260 w 974"/>
                    <a:gd name="T43" fmla="*/ 678 h 696"/>
                    <a:gd name="T44" fmla="*/ 312 w 974"/>
                    <a:gd name="T45" fmla="*/ 695 h 696"/>
                    <a:gd name="T46" fmla="*/ 378 w 974"/>
                    <a:gd name="T47" fmla="*/ 686 h 696"/>
                    <a:gd name="T48" fmla="*/ 443 w 974"/>
                    <a:gd name="T49" fmla="*/ 669 h 696"/>
                    <a:gd name="T50" fmla="*/ 521 w 974"/>
                    <a:gd name="T51" fmla="*/ 672 h 696"/>
                    <a:gd name="T52" fmla="*/ 590 w 974"/>
                    <a:gd name="T53" fmla="*/ 683 h 696"/>
                    <a:gd name="T54" fmla="*/ 646 w 974"/>
                    <a:gd name="T55" fmla="*/ 690 h 696"/>
                    <a:gd name="T56" fmla="*/ 732 w 974"/>
                    <a:gd name="T57" fmla="*/ 675 h 696"/>
                    <a:gd name="T58" fmla="*/ 804 w 974"/>
                    <a:gd name="T59" fmla="*/ 669 h 696"/>
                    <a:gd name="T60" fmla="*/ 870 w 974"/>
                    <a:gd name="T61" fmla="*/ 678 h 696"/>
                    <a:gd name="T62" fmla="*/ 942 w 974"/>
                    <a:gd name="T63" fmla="*/ 655 h 696"/>
                    <a:gd name="T64" fmla="*/ 964 w 974"/>
                    <a:gd name="T65" fmla="*/ 569 h 69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74"/>
                    <a:gd name="T100" fmla="*/ 0 h 696"/>
                    <a:gd name="T101" fmla="*/ 974 w 974"/>
                    <a:gd name="T102" fmla="*/ 696 h 69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74" h="696">
                      <a:moveTo>
                        <a:pt x="882" y="1"/>
                      </a:moveTo>
                      <a:lnTo>
                        <a:pt x="881" y="7"/>
                      </a:lnTo>
                      <a:lnTo>
                        <a:pt x="879" y="10"/>
                      </a:lnTo>
                      <a:lnTo>
                        <a:pt x="875" y="15"/>
                      </a:lnTo>
                      <a:lnTo>
                        <a:pt x="869" y="21"/>
                      </a:lnTo>
                      <a:lnTo>
                        <a:pt x="863" y="23"/>
                      </a:lnTo>
                      <a:lnTo>
                        <a:pt x="856" y="27"/>
                      </a:lnTo>
                      <a:lnTo>
                        <a:pt x="848" y="31"/>
                      </a:lnTo>
                      <a:lnTo>
                        <a:pt x="835" y="34"/>
                      </a:lnTo>
                      <a:lnTo>
                        <a:pt x="820" y="39"/>
                      </a:lnTo>
                      <a:lnTo>
                        <a:pt x="806" y="42"/>
                      </a:lnTo>
                      <a:lnTo>
                        <a:pt x="788" y="47"/>
                      </a:lnTo>
                      <a:lnTo>
                        <a:pt x="762" y="51"/>
                      </a:lnTo>
                      <a:lnTo>
                        <a:pt x="733" y="56"/>
                      </a:lnTo>
                      <a:lnTo>
                        <a:pt x="707" y="58"/>
                      </a:lnTo>
                      <a:lnTo>
                        <a:pt x="681" y="61"/>
                      </a:lnTo>
                      <a:lnTo>
                        <a:pt x="648" y="64"/>
                      </a:lnTo>
                      <a:lnTo>
                        <a:pt x="611" y="66"/>
                      </a:lnTo>
                      <a:lnTo>
                        <a:pt x="566" y="67"/>
                      </a:lnTo>
                      <a:lnTo>
                        <a:pt x="521" y="68"/>
                      </a:lnTo>
                      <a:lnTo>
                        <a:pt x="408" y="68"/>
                      </a:lnTo>
                      <a:lnTo>
                        <a:pt x="338" y="66"/>
                      </a:lnTo>
                      <a:lnTo>
                        <a:pt x="280" y="61"/>
                      </a:lnTo>
                      <a:lnTo>
                        <a:pt x="227" y="56"/>
                      </a:lnTo>
                      <a:lnTo>
                        <a:pt x="178" y="49"/>
                      </a:lnTo>
                      <a:lnTo>
                        <a:pt x="162" y="45"/>
                      </a:lnTo>
                      <a:lnTo>
                        <a:pt x="146" y="41"/>
                      </a:lnTo>
                      <a:lnTo>
                        <a:pt x="126" y="36"/>
                      </a:lnTo>
                      <a:lnTo>
                        <a:pt x="114" y="33"/>
                      </a:lnTo>
                      <a:lnTo>
                        <a:pt x="103" y="29"/>
                      </a:lnTo>
                      <a:lnTo>
                        <a:pt x="93" y="24"/>
                      </a:lnTo>
                      <a:lnTo>
                        <a:pt x="87" y="21"/>
                      </a:lnTo>
                      <a:lnTo>
                        <a:pt x="83" y="16"/>
                      </a:lnTo>
                      <a:lnTo>
                        <a:pt x="77" y="13"/>
                      </a:lnTo>
                      <a:lnTo>
                        <a:pt x="74" y="6"/>
                      </a:lnTo>
                      <a:lnTo>
                        <a:pt x="73" y="0"/>
                      </a:lnTo>
                      <a:lnTo>
                        <a:pt x="0" y="608"/>
                      </a:lnTo>
                      <a:lnTo>
                        <a:pt x="38" y="626"/>
                      </a:lnTo>
                      <a:lnTo>
                        <a:pt x="80" y="646"/>
                      </a:lnTo>
                      <a:lnTo>
                        <a:pt x="118" y="661"/>
                      </a:lnTo>
                      <a:lnTo>
                        <a:pt x="149" y="666"/>
                      </a:lnTo>
                      <a:lnTo>
                        <a:pt x="183" y="664"/>
                      </a:lnTo>
                      <a:lnTo>
                        <a:pt x="224" y="664"/>
                      </a:lnTo>
                      <a:lnTo>
                        <a:pt x="260" y="678"/>
                      </a:lnTo>
                      <a:lnTo>
                        <a:pt x="291" y="690"/>
                      </a:lnTo>
                      <a:lnTo>
                        <a:pt x="312" y="695"/>
                      </a:lnTo>
                      <a:lnTo>
                        <a:pt x="344" y="692"/>
                      </a:lnTo>
                      <a:lnTo>
                        <a:pt x="378" y="686"/>
                      </a:lnTo>
                      <a:lnTo>
                        <a:pt x="409" y="678"/>
                      </a:lnTo>
                      <a:lnTo>
                        <a:pt x="443" y="669"/>
                      </a:lnTo>
                      <a:lnTo>
                        <a:pt x="478" y="664"/>
                      </a:lnTo>
                      <a:lnTo>
                        <a:pt x="521" y="672"/>
                      </a:lnTo>
                      <a:lnTo>
                        <a:pt x="552" y="678"/>
                      </a:lnTo>
                      <a:lnTo>
                        <a:pt x="590" y="683"/>
                      </a:lnTo>
                      <a:lnTo>
                        <a:pt x="614" y="686"/>
                      </a:lnTo>
                      <a:lnTo>
                        <a:pt x="646" y="690"/>
                      </a:lnTo>
                      <a:lnTo>
                        <a:pt x="695" y="681"/>
                      </a:lnTo>
                      <a:lnTo>
                        <a:pt x="732" y="675"/>
                      </a:lnTo>
                      <a:lnTo>
                        <a:pt x="775" y="666"/>
                      </a:lnTo>
                      <a:lnTo>
                        <a:pt x="804" y="669"/>
                      </a:lnTo>
                      <a:lnTo>
                        <a:pt x="841" y="678"/>
                      </a:lnTo>
                      <a:lnTo>
                        <a:pt x="870" y="678"/>
                      </a:lnTo>
                      <a:lnTo>
                        <a:pt x="904" y="669"/>
                      </a:lnTo>
                      <a:lnTo>
                        <a:pt x="942" y="655"/>
                      </a:lnTo>
                      <a:lnTo>
                        <a:pt x="973" y="626"/>
                      </a:lnTo>
                      <a:lnTo>
                        <a:pt x="964" y="569"/>
                      </a:lnTo>
                      <a:lnTo>
                        <a:pt x="882" y="1"/>
                      </a:lnTo>
                    </a:path>
                  </a:pathLst>
                </a:custGeom>
                <a:solidFill>
                  <a:srgbClr val="0000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15377" name="Freeform 13"/>
              <p:cNvSpPr>
                <a:spLocks/>
              </p:cNvSpPr>
              <p:nvPr/>
            </p:nvSpPr>
            <p:spPr bwMode="auto">
              <a:xfrm>
                <a:off x="5045" y="3185"/>
                <a:ext cx="483" cy="258"/>
              </a:xfrm>
              <a:custGeom>
                <a:avLst/>
                <a:gdLst>
                  <a:gd name="T0" fmla="*/ 482 w 483"/>
                  <a:gd name="T1" fmla="*/ 191 h 258"/>
                  <a:gd name="T2" fmla="*/ 466 w 483"/>
                  <a:gd name="T3" fmla="*/ 234 h 258"/>
                  <a:gd name="T4" fmla="*/ 458 w 483"/>
                  <a:gd name="T5" fmla="*/ 251 h 258"/>
                  <a:gd name="T6" fmla="*/ 451 w 483"/>
                  <a:gd name="T7" fmla="*/ 257 h 258"/>
                  <a:gd name="T8" fmla="*/ 443 w 483"/>
                  <a:gd name="T9" fmla="*/ 255 h 258"/>
                  <a:gd name="T10" fmla="*/ 434 w 483"/>
                  <a:gd name="T11" fmla="*/ 251 h 258"/>
                  <a:gd name="T12" fmla="*/ 196 w 483"/>
                  <a:gd name="T13" fmla="*/ 113 h 258"/>
                  <a:gd name="T14" fmla="*/ 184 w 483"/>
                  <a:gd name="T15" fmla="*/ 112 h 258"/>
                  <a:gd name="T16" fmla="*/ 170 w 483"/>
                  <a:gd name="T17" fmla="*/ 120 h 258"/>
                  <a:gd name="T18" fmla="*/ 155 w 483"/>
                  <a:gd name="T19" fmla="*/ 120 h 258"/>
                  <a:gd name="T20" fmla="*/ 136 w 483"/>
                  <a:gd name="T21" fmla="*/ 117 h 258"/>
                  <a:gd name="T22" fmla="*/ 110 w 483"/>
                  <a:gd name="T23" fmla="*/ 111 h 258"/>
                  <a:gd name="T24" fmla="*/ 95 w 483"/>
                  <a:gd name="T25" fmla="*/ 103 h 258"/>
                  <a:gd name="T26" fmla="*/ 18 w 483"/>
                  <a:gd name="T27" fmla="*/ 95 h 258"/>
                  <a:gd name="T28" fmla="*/ 4 w 483"/>
                  <a:gd name="T29" fmla="*/ 91 h 258"/>
                  <a:gd name="T30" fmla="*/ 7 w 483"/>
                  <a:gd name="T31" fmla="*/ 84 h 258"/>
                  <a:gd name="T32" fmla="*/ 13 w 483"/>
                  <a:gd name="T33" fmla="*/ 79 h 258"/>
                  <a:gd name="T34" fmla="*/ 44 w 483"/>
                  <a:gd name="T35" fmla="*/ 74 h 258"/>
                  <a:gd name="T36" fmla="*/ 81 w 483"/>
                  <a:gd name="T37" fmla="*/ 76 h 258"/>
                  <a:gd name="T38" fmla="*/ 80 w 483"/>
                  <a:gd name="T39" fmla="*/ 72 h 258"/>
                  <a:gd name="T40" fmla="*/ 44 w 483"/>
                  <a:gd name="T41" fmla="*/ 68 h 258"/>
                  <a:gd name="T42" fmla="*/ 13 w 483"/>
                  <a:gd name="T43" fmla="*/ 61 h 258"/>
                  <a:gd name="T44" fmla="*/ 1 w 483"/>
                  <a:gd name="T45" fmla="*/ 56 h 258"/>
                  <a:gd name="T46" fmla="*/ 0 w 483"/>
                  <a:gd name="T47" fmla="*/ 43 h 258"/>
                  <a:gd name="T48" fmla="*/ 18 w 483"/>
                  <a:gd name="T49" fmla="*/ 39 h 258"/>
                  <a:gd name="T50" fmla="*/ 87 w 483"/>
                  <a:gd name="T51" fmla="*/ 50 h 258"/>
                  <a:gd name="T52" fmla="*/ 87 w 483"/>
                  <a:gd name="T53" fmla="*/ 44 h 258"/>
                  <a:gd name="T54" fmla="*/ 22 w 483"/>
                  <a:gd name="T55" fmla="*/ 25 h 258"/>
                  <a:gd name="T56" fmla="*/ 7 w 483"/>
                  <a:gd name="T57" fmla="*/ 18 h 258"/>
                  <a:gd name="T58" fmla="*/ 8 w 483"/>
                  <a:gd name="T59" fmla="*/ 7 h 258"/>
                  <a:gd name="T60" fmla="*/ 17 w 483"/>
                  <a:gd name="T61" fmla="*/ 1 h 258"/>
                  <a:gd name="T62" fmla="*/ 25 w 483"/>
                  <a:gd name="T63" fmla="*/ 0 h 258"/>
                  <a:gd name="T64" fmla="*/ 103 w 483"/>
                  <a:gd name="T65" fmla="*/ 24 h 25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83"/>
                  <a:gd name="T100" fmla="*/ 0 h 258"/>
                  <a:gd name="T101" fmla="*/ 483 w 483"/>
                  <a:gd name="T102" fmla="*/ 258 h 25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83" h="258">
                    <a:moveTo>
                      <a:pt x="482" y="191"/>
                    </a:moveTo>
                    <a:lnTo>
                      <a:pt x="466" y="234"/>
                    </a:lnTo>
                    <a:lnTo>
                      <a:pt x="458" y="251"/>
                    </a:lnTo>
                    <a:lnTo>
                      <a:pt x="451" y="257"/>
                    </a:lnTo>
                    <a:lnTo>
                      <a:pt x="443" y="255"/>
                    </a:lnTo>
                    <a:lnTo>
                      <a:pt x="434" y="251"/>
                    </a:lnTo>
                    <a:lnTo>
                      <a:pt x="196" y="113"/>
                    </a:lnTo>
                    <a:lnTo>
                      <a:pt x="184" y="112"/>
                    </a:lnTo>
                    <a:lnTo>
                      <a:pt x="170" y="120"/>
                    </a:lnTo>
                    <a:lnTo>
                      <a:pt x="155" y="120"/>
                    </a:lnTo>
                    <a:lnTo>
                      <a:pt x="136" y="117"/>
                    </a:lnTo>
                    <a:lnTo>
                      <a:pt x="110" y="111"/>
                    </a:lnTo>
                    <a:lnTo>
                      <a:pt x="95" y="103"/>
                    </a:lnTo>
                    <a:lnTo>
                      <a:pt x="18" y="95"/>
                    </a:lnTo>
                    <a:lnTo>
                      <a:pt x="4" y="91"/>
                    </a:lnTo>
                    <a:lnTo>
                      <a:pt x="7" y="84"/>
                    </a:lnTo>
                    <a:lnTo>
                      <a:pt x="13" y="79"/>
                    </a:lnTo>
                    <a:lnTo>
                      <a:pt x="44" y="74"/>
                    </a:lnTo>
                    <a:lnTo>
                      <a:pt x="81" y="76"/>
                    </a:lnTo>
                    <a:lnTo>
                      <a:pt x="80" y="72"/>
                    </a:lnTo>
                    <a:lnTo>
                      <a:pt x="44" y="68"/>
                    </a:lnTo>
                    <a:lnTo>
                      <a:pt x="13" y="61"/>
                    </a:lnTo>
                    <a:lnTo>
                      <a:pt x="1" y="56"/>
                    </a:lnTo>
                    <a:lnTo>
                      <a:pt x="0" y="43"/>
                    </a:lnTo>
                    <a:lnTo>
                      <a:pt x="18" y="39"/>
                    </a:lnTo>
                    <a:lnTo>
                      <a:pt x="87" y="50"/>
                    </a:lnTo>
                    <a:lnTo>
                      <a:pt x="87" y="44"/>
                    </a:lnTo>
                    <a:lnTo>
                      <a:pt x="22" y="25"/>
                    </a:lnTo>
                    <a:lnTo>
                      <a:pt x="7" y="18"/>
                    </a:lnTo>
                    <a:lnTo>
                      <a:pt x="8" y="7"/>
                    </a:lnTo>
                    <a:lnTo>
                      <a:pt x="17" y="1"/>
                    </a:lnTo>
                    <a:lnTo>
                      <a:pt x="25" y="0"/>
                    </a:lnTo>
                    <a:lnTo>
                      <a:pt x="103" y="2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378" name="Freeform 14"/>
              <p:cNvSpPr>
                <a:spLocks/>
              </p:cNvSpPr>
              <p:nvPr/>
            </p:nvSpPr>
            <p:spPr bwMode="auto">
              <a:xfrm>
                <a:off x="5584" y="3725"/>
                <a:ext cx="591" cy="459"/>
              </a:xfrm>
              <a:custGeom>
                <a:avLst/>
                <a:gdLst>
                  <a:gd name="T0" fmla="*/ 416 w 591"/>
                  <a:gd name="T1" fmla="*/ 9 h 459"/>
                  <a:gd name="T2" fmla="*/ 590 w 591"/>
                  <a:gd name="T3" fmla="*/ 416 h 459"/>
                  <a:gd name="T4" fmla="*/ 584 w 591"/>
                  <a:gd name="T5" fmla="*/ 424 h 459"/>
                  <a:gd name="T6" fmla="*/ 570 w 591"/>
                  <a:gd name="T7" fmla="*/ 417 h 459"/>
                  <a:gd name="T8" fmla="*/ 404 w 591"/>
                  <a:gd name="T9" fmla="*/ 24 h 459"/>
                  <a:gd name="T10" fmla="*/ 394 w 591"/>
                  <a:gd name="T11" fmla="*/ 20 h 459"/>
                  <a:gd name="T12" fmla="*/ 330 w 591"/>
                  <a:gd name="T13" fmla="*/ 19 h 459"/>
                  <a:gd name="T14" fmla="*/ 247 w 591"/>
                  <a:gd name="T15" fmla="*/ 22 h 459"/>
                  <a:gd name="T16" fmla="*/ 174 w 591"/>
                  <a:gd name="T17" fmla="*/ 26 h 459"/>
                  <a:gd name="T18" fmla="*/ 153 w 591"/>
                  <a:gd name="T19" fmla="*/ 31 h 459"/>
                  <a:gd name="T20" fmla="*/ 140 w 591"/>
                  <a:gd name="T21" fmla="*/ 41 h 459"/>
                  <a:gd name="T22" fmla="*/ 131 w 591"/>
                  <a:gd name="T23" fmla="*/ 55 h 459"/>
                  <a:gd name="T24" fmla="*/ 16 w 591"/>
                  <a:gd name="T25" fmla="*/ 454 h 459"/>
                  <a:gd name="T26" fmla="*/ 7 w 591"/>
                  <a:gd name="T27" fmla="*/ 458 h 459"/>
                  <a:gd name="T28" fmla="*/ 0 w 591"/>
                  <a:gd name="T29" fmla="*/ 450 h 459"/>
                  <a:gd name="T30" fmla="*/ 114 w 591"/>
                  <a:gd name="T31" fmla="*/ 51 h 459"/>
                  <a:gd name="T32" fmla="*/ 126 w 591"/>
                  <a:gd name="T33" fmla="*/ 31 h 459"/>
                  <a:gd name="T34" fmla="*/ 136 w 591"/>
                  <a:gd name="T35" fmla="*/ 22 h 459"/>
                  <a:gd name="T36" fmla="*/ 146 w 591"/>
                  <a:gd name="T37" fmla="*/ 16 h 459"/>
                  <a:gd name="T38" fmla="*/ 158 w 591"/>
                  <a:gd name="T39" fmla="*/ 10 h 459"/>
                  <a:gd name="T40" fmla="*/ 183 w 591"/>
                  <a:gd name="T41" fmla="*/ 9 h 459"/>
                  <a:gd name="T42" fmla="*/ 260 w 591"/>
                  <a:gd name="T43" fmla="*/ 3 h 459"/>
                  <a:gd name="T44" fmla="*/ 344 w 591"/>
                  <a:gd name="T45" fmla="*/ 0 h 459"/>
                  <a:gd name="T46" fmla="*/ 385 w 591"/>
                  <a:gd name="T47" fmla="*/ 2 h 459"/>
                  <a:gd name="T48" fmla="*/ 405 w 591"/>
                  <a:gd name="T49" fmla="*/ 3 h 459"/>
                  <a:gd name="T50" fmla="*/ 416 w 591"/>
                  <a:gd name="T51" fmla="*/ 9 h 4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91"/>
                  <a:gd name="T79" fmla="*/ 0 h 459"/>
                  <a:gd name="T80" fmla="*/ 591 w 591"/>
                  <a:gd name="T81" fmla="*/ 459 h 4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91" h="459">
                    <a:moveTo>
                      <a:pt x="416" y="9"/>
                    </a:moveTo>
                    <a:lnTo>
                      <a:pt x="590" y="416"/>
                    </a:lnTo>
                    <a:lnTo>
                      <a:pt x="584" y="424"/>
                    </a:lnTo>
                    <a:lnTo>
                      <a:pt x="570" y="417"/>
                    </a:lnTo>
                    <a:lnTo>
                      <a:pt x="404" y="24"/>
                    </a:lnTo>
                    <a:lnTo>
                      <a:pt x="394" y="20"/>
                    </a:lnTo>
                    <a:lnTo>
                      <a:pt x="330" y="19"/>
                    </a:lnTo>
                    <a:lnTo>
                      <a:pt x="247" y="22"/>
                    </a:lnTo>
                    <a:lnTo>
                      <a:pt x="174" y="26"/>
                    </a:lnTo>
                    <a:lnTo>
                      <a:pt x="153" y="31"/>
                    </a:lnTo>
                    <a:lnTo>
                      <a:pt x="140" y="41"/>
                    </a:lnTo>
                    <a:lnTo>
                      <a:pt x="131" y="55"/>
                    </a:lnTo>
                    <a:lnTo>
                      <a:pt x="16" y="454"/>
                    </a:lnTo>
                    <a:lnTo>
                      <a:pt x="7" y="458"/>
                    </a:lnTo>
                    <a:lnTo>
                      <a:pt x="0" y="450"/>
                    </a:lnTo>
                    <a:lnTo>
                      <a:pt x="114" y="51"/>
                    </a:lnTo>
                    <a:lnTo>
                      <a:pt x="126" y="31"/>
                    </a:lnTo>
                    <a:lnTo>
                      <a:pt x="136" y="22"/>
                    </a:lnTo>
                    <a:lnTo>
                      <a:pt x="146" y="16"/>
                    </a:lnTo>
                    <a:lnTo>
                      <a:pt x="158" y="10"/>
                    </a:lnTo>
                    <a:lnTo>
                      <a:pt x="183" y="9"/>
                    </a:lnTo>
                    <a:lnTo>
                      <a:pt x="260" y="3"/>
                    </a:lnTo>
                    <a:lnTo>
                      <a:pt x="344" y="0"/>
                    </a:lnTo>
                    <a:lnTo>
                      <a:pt x="385" y="2"/>
                    </a:lnTo>
                    <a:lnTo>
                      <a:pt x="405" y="3"/>
                    </a:lnTo>
                    <a:lnTo>
                      <a:pt x="416" y="9"/>
                    </a:lnTo>
                  </a:path>
                </a:pathLst>
              </a:custGeom>
              <a:solidFill>
                <a:srgbClr val="5F3F1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5379" name="Group 15"/>
              <p:cNvGrpSpPr>
                <a:grpSpLocks/>
              </p:cNvGrpSpPr>
              <p:nvPr/>
            </p:nvGrpSpPr>
            <p:grpSpPr bwMode="auto">
              <a:xfrm>
                <a:off x="4969" y="3574"/>
                <a:ext cx="474" cy="277"/>
                <a:chOff x="4969" y="3574"/>
                <a:chExt cx="474" cy="277"/>
              </a:xfrm>
            </p:grpSpPr>
            <p:sp>
              <p:nvSpPr>
                <p:cNvPr id="15419" name="Freeform 16"/>
                <p:cNvSpPr>
                  <a:spLocks/>
                </p:cNvSpPr>
                <p:nvPr/>
              </p:nvSpPr>
              <p:spPr bwMode="auto">
                <a:xfrm>
                  <a:off x="4969" y="3651"/>
                  <a:ext cx="185" cy="200"/>
                </a:xfrm>
                <a:custGeom>
                  <a:avLst/>
                  <a:gdLst>
                    <a:gd name="T0" fmla="*/ 85 w 185"/>
                    <a:gd name="T1" fmla="*/ 0 h 200"/>
                    <a:gd name="T2" fmla="*/ 122 w 185"/>
                    <a:gd name="T3" fmla="*/ 50 h 200"/>
                    <a:gd name="T4" fmla="*/ 184 w 185"/>
                    <a:gd name="T5" fmla="*/ 44 h 200"/>
                    <a:gd name="T6" fmla="*/ 134 w 185"/>
                    <a:gd name="T7" fmla="*/ 102 h 200"/>
                    <a:gd name="T8" fmla="*/ 180 w 185"/>
                    <a:gd name="T9" fmla="*/ 175 h 200"/>
                    <a:gd name="T10" fmla="*/ 97 w 185"/>
                    <a:gd name="T11" fmla="*/ 129 h 200"/>
                    <a:gd name="T12" fmla="*/ 40 w 185"/>
                    <a:gd name="T13" fmla="*/ 199 h 200"/>
                    <a:gd name="T14" fmla="*/ 54 w 185"/>
                    <a:gd name="T15" fmla="*/ 110 h 200"/>
                    <a:gd name="T16" fmla="*/ 0 w 185"/>
                    <a:gd name="T17" fmla="*/ 57 h 200"/>
                    <a:gd name="T18" fmla="*/ 66 w 185"/>
                    <a:gd name="T19" fmla="*/ 59 h 200"/>
                    <a:gd name="T20" fmla="*/ 85 w 185"/>
                    <a:gd name="T21" fmla="*/ 0 h 2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5"/>
                    <a:gd name="T34" fmla="*/ 0 h 200"/>
                    <a:gd name="T35" fmla="*/ 185 w 185"/>
                    <a:gd name="T36" fmla="*/ 200 h 20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5" h="200">
                      <a:moveTo>
                        <a:pt x="85" y="0"/>
                      </a:moveTo>
                      <a:lnTo>
                        <a:pt x="122" y="50"/>
                      </a:lnTo>
                      <a:lnTo>
                        <a:pt x="184" y="44"/>
                      </a:lnTo>
                      <a:lnTo>
                        <a:pt x="134" y="102"/>
                      </a:lnTo>
                      <a:lnTo>
                        <a:pt x="180" y="175"/>
                      </a:lnTo>
                      <a:lnTo>
                        <a:pt x="97" y="129"/>
                      </a:lnTo>
                      <a:lnTo>
                        <a:pt x="40" y="199"/>
                      </a:lnTo>
                      <a:lnTo>
                        <a:pt x="54" y="110"/>
                      </a:lnTo>
                      <a:lnTo>
                        <a:pt x="0" y="57"/>
                      </a:lnTo>
                      <a:lnTo>
                        <a:pt x="66" y="59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5420" name="Freeform 17"/>
                <p:cNvSpPr>
                  <a:spLocks/>
                </p:cNvSpPr>
                <p:nvPr/>
              </p:nvSpPr>
              <p:spPr bwMode="auto">
                <a:xfrm>
                  <a:off x="5264" y="3574"/>
                  <a:ext cx="179" cy="200"/>
                </a:xfrm>
                <a:custGeom>
                  <a:avLst/>
                  <a:gdLst>
                    <a:gd name="T0" fmla="*/ 129 w 179"/>
                    <a:gd name="T1" fmla="*/ 2 h 200"/>
                    <a:gd name="T2" fmla="*/ 143 w 179"/>
                    <a:gd name="T3" fmla="*/ 10 h 200"/>
                    <a:gd name="T4" fmla="*/ 148 w 179"/>
                    <a:gd name="T5" fmla="*/ 16 h 200"/>
                    <a:gd name="T6" fmla="*/ 155 w 179"/>
                    <a:gd name="T7" fmla="*/ 22 h 200"/>
                    <a:gd name="T8" fmla="*/ 163 w 179"/>
                    <a:gd name="T9" fmla="*/ 34 h 200"/>
                    <a:gd name="T10" fmla="*/ 167 w 179"/>
                    <a:gd name="T11" fmla="*/ 44 h 200"/>
                    <a:gd name="T12" fmla="*/ 172 w 179"/>
                    <a:gd name="T13" fmla="*/ 53 h 200"/>
                    <a:gd name="T14" fmla="*/ 175 w 179"/>
                    <a:gd name="T15" fmla="*/ 70 h 200"/>
                    <a:gd name="T16" fmla="*/ 177 w 179"/>
                    <a:gd name="T17" fmla="*/ 78 h 200"/>
                    <a:gd name="T18" fmla="*/ 178 w 179"/>
                    <a:gd name="T19" fmla="*/ 85 h 200"/>
                    <a:gd name="T20" fmla="*/ 178 w 179"/>
                    <a:gd name="T21" fmla="*/ 98 h 200"/>
                    <a:gd name="T22" fmla="*/ 177 w 179"/>
                    <a:gd name="T23" fmla="*/ 110 h 200"/>
                    <a:gd name="T24" fmla="*/ 174 w 179"/>
                    <a:gd name="T25" fmla="*/ 123 h 200"/>
                    <a:gd name="T26" fmla="*/ 172 w 179"/>
                    <a:gd name="T27" fmla="*/ 132 h 200"/>
                    <a:gd name="T28" fmla="*/ 168 w 179"/>
                    <a:gd name="T29" fmla="*/ 141 h 200"/>
                    <a:gd name="T30" fmla="*/ 164 w 179"/>
                    <a:gd name="T31" fmla="*/ 150 h 200"/>
                    <a:gd name="T32" fmla="*/ 157 w 179"/>
                    <a:gd name="T33" fmla="*/ 159 h 200"/>
                    <a:gd name="T34" fmla="*/ 152 w 179"/>
                    <a:gd name="T35" fmla="*/ 166 h 200"/>
                    <a:gd name="T36" fmla="*/ 143 w 179"/>
                    <a:gd name="T37" fmla="*/ 174 h 200"/>
                    <a:gd name="T38" fmla="*/ 136 w 179"/>
                    <a:gd name="T39" fmla="*/ 179 h 200"/>
                    <a:gd name="T40" fmla="*/ 129 w 179"/>
                    <a:gd name="T41" fmla="*/ 185 h 200"/>
                    <a:gd name="T42" fmla="*/ 120 w 179"/>
                    <a:gd name="T43" fmla="*/ 189 h 200"/>
                    <a:gd name="T44" fmla="*/ 113 w 179"/>
                    <a:gd name="T45" fmla="*/ 194 h 200"/>
                    <a:gd name="T46" fmla="*/ 104 w 179"/>
                    <a:gd name="T47" fmla="*/ 196 h 200"/>
                    <a:gd name="T48" fmla="*/ 94 w 179"/>
                    <a:gd name="T49" fmla="*/ 198 h 200"/>
                    <a:gd name="T50" fmla="*/ 87 w 179"/>
                    <a:gd name="T51" fmla="*/ 199 h 200"/>
                    <a:gd name="T52" fmla="*/ 74 w 179"/>
                    <a:gd name="T53" fmla="*/ 199 h 200"/>
                    <a:gd name="T54" fmla="*/ 63 w 179"/>
                    <a:gd name="T55" fmla="*/ 198 h 200"/>
                    <a:gd name="T56" fmla="*/ 55 w 179"/>
                    <a:gd name="T57" fmla="*/ 197 h 200"/>
                    <a:gd name="T58" fmla="*/ 48 w 179"/>
                    <a:gd name="T59" fmla="*/ 195 h 200"/>
                    <a:gd name="T60" fmla="*/ 40 w 179"/>
                    <a:gd name="T61" fmla="*/ 193 h 200"/>
                    <a:gd name="T62" fmla="*/ 30 w 179"/>
                    <a:gd name="T63" fmla="*/ 189 h 200"/>
                    <a:gd name="T64" fmla="*/ 22 w 179"/>
                    <a:gd name="T65" fmla="*/ 184 h 200"/>
                    <a:gd name="T66" fmla="*/ 15 w 179"/>
                    <a:gd name="T67" fmla="*/ 177 h 200"/>
                    <a:gd name="T68" fmla="*/ 12 w 179"/>
                    <a:gd name="T69" fmla="*/ 171 h 200"/>
                    <a:gd name="T70" fmla="*/ 8 w 179"/>
                    <a:gd name="T71" fmla="*/ 163 h 200"/>
                    <a:gd name="T72" fmla="*/ 4 w 179"/>
                    <a:gd name="T73" fmla="*/ 153 h 200"/>
                    <a:gd name="T74" fmla="*/ 1 w 179"/>
                    <a:gd name="T75" fmla="*/ 138 h 200"/>
                    <a:gd name="T76" fmla="*/ 0 w 179"/>
                    <a:gd name="T77" fmla="*/ 127 h 200"/>
                    <a:gd name="T78" fmla="*/ 13 w 179"/>
                    <a:gd name="T79" fmla="*/ 130 h 200"/>
                    <a:gd name="T80" fmla="*/ 22 w 179"/>
                    <a:gd name="T81" fmla="*/ 137 h 200"/>
                    <a:gd name="T82" fmla="*/ 37 w 179"/>
                    <a:gd name="T83" fmla="*/ 140 h 200"/>
                    <a:gd name="T84" fmla="*/ 55 w 179"/>
                    <a:gd name="T85" fmla="*/ 143 h 200"/>
                    <a:gd name="T86" fmla="*/ 73 w 179"/>
                    <a:gd name="T87" fmla="*/ 144 h 200"/>
                    <a:gd name="T88" fmla="*/ 87 w 179"/>
                    <a:gd name="T89" fmla="*/ 141 h 200"/>
                    <a:gd name="T90" fmla="*/ 105 w 179"/>
                    <a:gd name="T91" fmla="*/ 133 h 200"/>
                    <a:gd name="T92" fmla="*/ 120 w 179"/>
                    <a:gd name="T93" fmla="*/ 122 h 200"/>
                    <a:gd name="T94" fmla="*/ 129 w 179"/>
                    <a:gd name="T95" fmla="*/ 106 h 200"/>
                    <a:gd name="T96" fmla="*/ 133 w 179"/>
                    <a:gd name="T97" fmla="*/ 91 h 200"/>
                    <a:gd name="T98" fmla="*/ 134 w 179"/>
                    <a:gd name="T99" fmla="*/ 73 h 200"/>
                    <a:gd name="T100" fmla="*/ 134 w 179"/>
                    <a:gd name="T101" fmla="*/ 58 h 200"/>
                    <a:gd name="T102" fmla="*/ 131 w 179"/>
                    <a:gd name="T103" fmla="*/ 38 h 200"/>
                    <a:gd name="T104" fmla="*/ 128 w 179"/>
                    <a:gd name="T105" fmla="*/ 17 h 200"/>
                    <a:gd name="T106" fmla="*/ 117 w 179"/>
                    <a:gd name="T107" fmla="*/ 0 h 200"/>
                    <a:gd name="T108" fmla="*/ 129 w 179"/>
                    <a:gd name="T109" fmla="*/ 2 h 20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79"/>
                    <a:gd name="T166" fmla="*/ 0 h 200"/>
                    <a:gd name="T167" fmla="*/ 179 w 179"/>
                    <a:gd name="T168" fmla="*/ 200 h 20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79" h="200">
                      <a:moveTo>
                        <a:pt x="129" y="2"/>
                      </a:moveTo>
                      <a:lnTo>
                        <a:pt x="143" y="10"/>
                      </a:lnTo>
                      <a:lnTo>
                        <a:pt x="148" y="16"/>
                      </a:lnTo>
                      <a:lnTo>
                        <a:pt x="155" y="22"/>
                      </a:lnTo>
                      <a:lnTo>
                        <a:pt x="163" y="34"/>
                      </a:lnTo>
                      <a:lnTo>
                        <a:pt x="167" y="44"/>
                      </a:lnTo>
                      <a:lnTo>
                        <a:pt x="172" y="53"/>
                      </a:lnTo>
                      <a:lnTo>
                        <a:pt x="175" y="70"/>
                      </a:lnTo>
                      <a:lnTo>
                        <a:pt x="177" y="78"/>
                      </a:lnTo>
                      <a:lnTo>
                        <a:pt x="178" y="85"/>
                      </a:lnTo>
                      <a:lnTo>
                        <a:pt x="178" y="98"/>
                      </a:lnTo>
                      <a:lnTo>
                        <a:pt x="177" y="110"/>
                      </a:lnTo>
                      <a:lnTo>
                        <a:pt x="174" y="123"/>
                      </a:lnTo>
                      <a:lnTo>
                        <a:pt x="172" y="132"/>
                      </a:lnTo>
                      <a:lnTo>
                        <a:pt x="168" y="141"/>
                      </a:lnTo>
                      <a:lnTo>
                        <a:pt x="164" y="150"/>
                      </a:lnTo>
                      <a:lnTo>
                        <a:pt x="157" y="159"/>
                      </a:lnTo>
                      <a:lnTo>
                        <a:pt x="152" y="166"/>
                      </a:lnTo>
                      <a:lnTo>
                        <a:pt x="143" y="174"/>
                      </a:lnTo>
                      <a:lnTo>
                        <a:pt x="136" y="179"/>
                      </a:lnTo>
                      <a:lnTo>
                        <a:pt x="129" y="185"/>
                      </a:lnTo>
                      <a:lnTo>
                        <a:pt x="120" y="189"/>
                      </a:lnTo>
                      <a:lnTo>
                        <a:pt x="113" y="194"/>
                      </a:lnTo>
                      <a:lnTo>
                        <a:pt x="104" y="196"/>
                      </a:lnTo>
                      <a:lnTo>
                        <a:pt x="94" y="198"/>
                      </a:lnTo>
                      <a:lnTo>
                        <a:pt x="87" y="199"/>
                      </a:lnTo>
                      <a:lnTo>
                        <a:pt x="74" y="199"/>
                      </a:lnTo>
                      <a:lnTo>
                        <a:pt x="63" y="198"/>
                      </a:lnTo>
                      <a:lnTo>
                        <a:pt x="55" y="197"/>
                      </a:lnTo>
                      <a:lnTo>
                        <a:pt x="48" y="195"/>
                      </a:lnTo>
                      <a:lnTo>
                        <a:pt x="40" y="193"/>
                      </a:lnTo>
                      <a:lnTo>
                        <a:pt x="30" y="189"/>
                      </a:lnTo>
                      <a:lnTo>
                        <a:pt x="22" y="184"/>
                      </a:lnTo>
                      <a:lnTo>
                        <a:pt x="15" y="177"/>
                      </a:lnTo>
                      <a:lnTo>
                        <a:pt x="12" y="171"/>
                      </a:lnTo>
                      <a:lnTo>
                        <a:pt x="8" y="163"/>
                      </a:lnTo>
                      <a:lnTo>
                        <a:pt x="4" y="153"/>
                      </a:lnTo>
                      <a:lnTo>
                        <a:pt x="1" y="138"/>
                      </a:lnTo>
                      <a:lnTo>
                        <a:pt x="0" y="127"/>
                      </a:lnTo>
                      <a:lnTo>
                        <a:pt x="13" y="130"/>
                      </a:lnTo>
                      <a:lnTo>
                        <a:pt x="22" y="137"/>
                      </a:lnTo>
                      <a:lnTo>
                        <a:pt x="37" y="140"/>
                      </a:lnTo>
                      <a:lnTo>
                        <a:pt x="55" y="143"/>
                      </a:lnTo>
                      <a:lnTo>
                        <a:pt x="73" y="144"/>
                      </a:lnTo>
                      <a:lnTo>
                        <a:pt x="87" y="141"/>
                      </a:lnTo>
                      <a:lnTo>
                        <a:pt x="105" y="133"/>
                      </a:lnTo>
                      <a:lnTo>
                        <a:pt x="120" y="122"/>
                      </a:lnTo>
                      <a:lnTo>
                        <a:pt x="129" y="106"/>
                      </a:lnTo>
                      <a:lnTo>
                        <a:pt x="133" y="91"/>
                      </a:lnTo>
                      <a:lnTo>
                        <a:pt x="134" y="73"/>
                      </a:lnTo>
                      <a:lnTo>
                        <a:pt x="134" y="58"/>
                      </a:lnTo>
                      <a:lnTo>
                        <a:pt x="131" y="38"/>
                      </a:lnTo>
                      <a:lnTo>
                        <a:pt x="128" y="17"/>
                      </a:lnTo>
                      <a:lnTo>
                        <a:pt x="117" y="0"/>
                      </a:lnTo>
                      <a:lnTo>
                        <a:pt x="129" y="2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5380" name="Group 18"/>
              <p:cNvGrpSpPr>
                <a:grpSpLocks/>
              </p:cNvGrpSpPr>
              <p:nvPr/>
            </p:nvGrpSpPr>
            <p:grpSpPr bwMode="auto">
              <a:xfrm>
                <a:off x="4991" y="3551"/>
                <a:ext cx="475" cy="277"/>
                <a:chOff x="4991" y="3551"/>
                <a:chExt cx="475" cy="277"/>
              </a:xfrm>
            </p:grpSpPr>
            <p:sp>
              <p:nvSpPr>
                <p:cNvPr id="15417" name="Freeform 19"/>
                <p:cNvSpPr>
                  <a:spLocks/>
                </p:cNvSpPr>
                <p:nvPr/>
              </p:nvSpPr>
              <p:spPr bwMode="auto">
                <a:xfrm>
                  <a:off x="4991" y="3628"/>
                  <a:ext cx="185" cy="200"/>
                </a:xfrm>
                <a:custGeom>
                  <a:avLst/>
                  <a:gdLst>
                    <a:gd name="T0" fmla="*/ 85 w 185"/>
                    <a:gd name="T1" fmla="*/ 0 h 200"/>
                    <a:gd name="T2" fmla="*/ 122 w 185"/>
                    <a:gd name="T3" fmla="*/ 50 h 200"/>
                    <a:gd name="T4" fmla="*/ 184 w 185"/>
                    <a:gd name="T5" fmla="*/ 44 h 200"/>
                    <a:gd name="T6" fmla="*/ 134 w 185"/>
                    <a:gd name="T7" fmla="*/ 101 h 200"/>
                    <a:gd name="T8" fmla="*/ 180 w 185"/>
                    <a:gd name="T9" fmla="*/ 175 h 200"/>
                    <a:gd name="T10" fmla="*/ 97 w 185"/>
                    <a:gd name="T11" fmla="*/ 129 h 200"/>
                    <a:gd name="T12" fmla="*/ 40 w 185"/>
                    <a:gd name="T13" fmla="*/ 199 h 200"/>
                    <a:gd name="T14" fmla="*/ 54 w 185"/>
                    <a:gd name="T15" fmla="*/ 110 h 200"/>
                    <a:gd name="T16" fmla="*/ 0 w 185"/>
                    <a:gd name="T17" fmla="*/ 57 h 200"/>
                    <a:gd name="T18" fmla="*/ 66 w 185"/>
                    <a:gd name="T19" fmla="*/ 59 h 200"/>
                    <a:gd name="T20" fmla="*/ 85 w 185"/>
                    <a:gd name="T21" fmla="*/ 0 h 2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5"/>
                    <a:gd name="T34" fmla="*/ 0 h 200"/>
                    <a:gd name="T35" fmla="*/ 185 w 185"/>
                    <a:gd name="T36" fmla="*/ 200 h 20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5" h="200">
                      <a:moveTo>
                        <a:pt x="85" y="0"/>
                      </a:moveTo>
                      <a:lnTo>
                        <a:pt x="122" y="50"/>
                      </a:lnTo>
                      <a:lnTo>
                        <a:pt x="184" y="44"/>
                      </a:lnTo>
                      <a:lnTo>
                        <a:pt x="134" y="101"/>
                      </a:lnTo>
                      <a:lnTo>
                        <a:pt x="180" y="175"/>
                      </a:lnTo>
                      <a:lnTo>
                        <a:pt x="97" y="129"/>
                      </a:lnTo>
                      <a:lnTo>
                        <a:pt x="40" y="199"/>
                      </a:lnTo>
                      <a:lnTo>
                        <a:pt x="54" y="110"/>
                      </a:lnTo>
                      <a:lnTo>
                        <a:pt x="0" y="57"/>
                      </a:lnTo>
                      <a:lnTo>
                        <a:pt x="66" y="59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FF9F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5418" name="Freeform 20"/>
                <p:cNvSpPr>
                  <a:spLocks/>
                </p:cNvSpPr>
                <p:nvPr/>
              </p:nvSpPr>
              <p:spPr bwMode="auto">
                <a:xfrm>
                  <a:off x="5287" y="3551"/>
                  <a:ext cx="179" cy="200"/>
                </a:xfrm>
                <a:custGeom>
                  <a:avLst/>
                  <a:gdLst>
                    <a:gd name="T0" fmla="*/ 129 w 179"/>
                    <a:gd name="T1" fmla="*/ 2 h 200"/>
                    <a:gd name="T2" fmla="*/ 143 w 179"/>
                    <a:gd name="T3" fmla="*/ 11 h 200"/>
                    <a:gd name="T4" fmla="*/ 148 w 179"/>
                    <a:gd name="T5" fmla="*/ 16 h 200"/>
                    <a:gd name="T6" fmla="*/ 155 w 179"/>
                    <a:gd name="T7" fmla="*/ 22 h 200"/>
                    <a:gd name="T8" fmla="*/ 163 w 179"/>
                    <a:gd name="T9" fmla="*/ 35 h 200"/>
                    <a:gd name="T10" fmla="*/ 167 w 179"/>
                    <a:gd name="T11" fmla="*/ 44 h 200"/>
                    <a:gd name="T12" fmla="*/ 172 w 179"/>
                    <a:gd name="T13" fmla="*/ 54 h 200"/>
                    <a:gd name="T14" fmla="*/ 175 w 179"/>
                    <a:gd name="T15" fmla="*/ 71 h 200"/>
                    <a:gd name="T16" fmla="*/ 177 w 179"/>
                    <a:gd name="T17" fmla="*/ 78 h 200"/>
                    <a:gd name="T18" fmla="*/ 178 w 179"/>
                    <a:gd name="T19" fmla="*/ 86 h 200"/>
                    <a:gd name="T20" fmla="*/ 178 w 179"/>
                    <a:gd name="T21" fmla="*/ 97 h 200"/>
                    <a:gd name="T22" fmla="*/ 177 w 179"/>
                    <a:gd name="T23" fmla="*/ 110 h 200"/>
                    <a:gd name="T24" fmla="*/ 174 w 179"/>
                    <a:gd name="T25" fmla="*/ 122 h 200"/>
                    <a:gd name="T26" fmla="*/ 172 w 179"/>
                    <a:gd name="T27" fmla="*/ 132 h 200"/>
                    <a:gd name="T28" fmla="*/ 168 w 179"/>
                    <a:gd name="T29" fmla="*/ 141 h 200"/>
                    <a:gd name="T30" fmla="*/ 164 w 179"/>
                    <a:gd name="T31" fmla="*/ 149 h 200"/>
                    <a:gd name="T32" fmla="*/ 157 w 179"/>
                    <a:gd name="T33" fmla="*/ 158 h 200"/>
                    <a:gd name="T34" fmla="*/ 152 w 179"/>
                    <a:gd name="T35" fmla="*/ 166 h 200"/>
                    <a:gd name="T36" fmla="*/ 143 w 179"/>
                    <a:gd name="T37" fmla="*/ 174 h 200"/>
                    <a:gd name="T38" fmla="*/ 136 w 179"/>
                    <a:gd name="T39" fmla="*/ 179 h 200"/>
                    <a:gd name="T40" fmla="*/ 129 w 179"/>
                    <a:gd name="T41" fmla="*/ 185 h 200"/>
                    <a:gd name="T42" fmla="*/ 120 w 179"/>
                    <a:gd name="T43" fmla="*/ 189 h 200"/>
                    <a:gd name="T44" fmla="*/ 113 w 179"/>
                    <a:gd name="T45" fmla="*/ 193 h 200"/>
                    <a:gd name="T46" fmla="*/ 104 w 179"/>
                    <a:gd name="T47" fmla="*/ 195 h 200"/>
                    <a:gd name="T48" fmla="*/ 94 w 179"/>
                    <a:gd name="T49" fmla="*/ 198 h 200"/>
                    <a:gd name="T50" fmla="*/ 87 w 179"/>
                    <a:gd name="T51" fmla="*/ 199 h 200"/>
                    <a:gd name="T52" fmla="*/ 74 w 179"/>
                    <a:gd name="T53" fmla="*/ 199 h 200"/>
                    <a:gd name="T54" fmla="*/ 63 w 179"/>
                    <a:gd name="T55" fmla="*/ 198 h 200"/>
                    <a:gd name="T56" fmla="*/ 55 w 179"/>
                    <a:gd name="T57" fmla="*/ 196 h 200"/>
                    <a:gd name="T58" fmla="*/ 48 w 179"/>
                    <a:gd name="T59" fmla="*/ 194 h 200"/>
                    <a:gd name="T60" fmla="*/ 40 w 179"/>
                    <a:gd name="T61" fmla="*/ 193 h 200"/>
                    <a:gd name="T62" fmla="*/ 30 w 179"/>
                    <a:gd name="T63" fmla="*/ 188 h 200"/>
                    <a:gd name="T64" fmla="*/ 22 w 179"/>
                    <a:gd name="T65" fmla="*/ 184 h 200"/>
                    <a:gd name="T66" fmla="*/ 15 w 179"/>
                    <a:gd name="T67" fmla="*/ 176 h 200"/>
                    <a:gd name="T68" fmla="*/ 12 w 179"/>
                    <a:gd name="T69" fmla="*/ 170 h 200"/>
                    <a:gd name="T70" fmla="*/ 8 w 179"/>
                    <a:gd name="T71" fmla="*/ 163 h 200"/>
                    <a:gd name="T72" fmla="*/ 4 w 179"/>
                    <a:gd name="T73" fmla="*/ 153 h 200"/>
                    <a:gd name="T74" fmla="*/ 1 w 179"/>
                    <a:gd name="T75" fmla="*/ 139 h 200"/>
                    <a:gd name="T76" fmla="*/ 0 w 179"/>
                    <a:gd name="T77" fmla="*/ 127 h 200"/>
                    <a:gd name="T78" fmla="*/ 13 w 179"/>
                    <a:gd name="T79" fmla="*/ 131 h 200"/>
                    <a:gd name="T80" fmla="*/ 22 w 179"/>
                    <a:gd name="T81" fmla="*/ 136 h 200"/>
                    <a:gd name="T82" fmla="*/ 37 w 179"/>
                    <a:gd name="T83" fmla="*/ 140 h 200"/>
                    <a:gd name="T84" fmla="*/ 54 w 179"/>
                    <a:gd name="T85" fmla="*/ 143 h 200"/>
                    <a:gd name="T86" fmla="*/ 73 w 179"/>
                    <a:gd name="T87" fmla="*/ 143 h 200"/>
                    <a:gd name="T88" fmla="*/ 87 w 179"/>
                    <a:gd name="T89" fmla="*/ 141 h 200"/>
                    <a:gd name="T90" fmla="*/ 105 w 179"/>
                    <a:gd name="T91" fmla="*/ 132 h 200"/>
                    <a:gd name="T92" fmla="*/ 120 w 179"/>
                    <a:gd name="T93" fmla="*/ 122 h 200"/>
                    <a:gd name="T94" fmla="*/ 129 w 179"/>
                    <a:gd name="T95" fmla="*/ 106 h 200"/>
                    <a:gd name="T96" fmla="*/ 133 w 179"/>
                    <a:gd name="T97" fmla="*/ 92 h 200"/>
                    <a:gd name="T98" fmla="*/ 134 w 179"/>
                    <a:gd name="T99" fmla="*/ 75 h 200"/>
                    <a:gd name="T100" fmla="*/ 134 w 179"/>
                    <a:gd name="T101" fmla="*/ 59 h 200"/>
                    <a:gd name="T102" fmla="*/ 131 w 179"/>
                    <a:gd name="T103" fmla="*/ 38 h 200"/>
                    <a:gd name="T104" fmla="*/ 128 w 179"/>
                    <a:gd name="T105" fmla="*/ 18 h 200"/>
                    <a:gd name="T106" fmla="*/ 117 w 179"/>
                    <a:gd name="T107" fmla="*/ 0 h 200"/>
                    <a:gd name="T108" fmla="*/ 129 w 179"/>
                    <a:gd name="T109" fmla="*/ 2 h 20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79"/>
                    <a:gd name="T166" fmla="*/ 0 h 200"/>
                    <a:gd name="T167" fmla="*/ 179 w 179"/>
                    <a:gd name="T168" fmla="*/ 200 h 20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79" h="200">
                      <a:moveTo>
                        <a:pt x="129" y="2"/>
                      </a:moveTo>
                      <a:lnTo>
                        <a:pt x="143" y="11"/>
                      </a:lnTo>
                      <a:lnTo>
                        <a:pt x="148" y="16"/>
                      </a:lnTo>
                      <a:lnTo>
                        <a:pt x="155" y="22"/>
                      </a:lnTo>
                      <a:lnTo>
                        <a:pt x="163" y="35"/>
                      </a:lnTo>
                      <a:lnTo>
                        <a:pt x="167" y="44"/>
                      </a:lnTo>
                      <a:lnTo>
                        <a:pt x="172" y="54"/>
                      </a:lnTo>
                      <a:lnTo>
                        <a:pt x="175" y="71"/>
                      </a:lnTo>
                      <a:lnTo>
                        <a:pt x="177" y="78"/>
                      </a:lnTo>
                      <a:lnTo>
                        <a:pt x="178" y="86"/>
                      </a:lnTo>
                      <a:lnTo>
                        <a:pt x="178" y="97"/>
                      </a:lnTo>
                      <a:lnTo>
                        <a:pt x="177" y="110"/>
                      </a:lnTo>
                      <a:lnTo>
                        <a:pt x="174" y="122"/>
                      </a:lnTo>
                      <a:lnTo>
                        <a:pt x="172" y="132"/>
                      </a:lnTo>
                      <a:lnTo>
                        <a:pt x="168" y="141"/>
                      </a:lnTo>
                      <a:lnTo>
                        <a:pt x="164" y="149"/>
                      </a:lnTo>
                      <a:lnTo>
                        <a:pt x="157" y="158"/>
                      </a:lnTo>
                      <a:lnTo>
                        <a:pt x="152" y="166"/>
                      </a:lnTo>
                      <a:lnTo>
                        <a:pt x="143" y="174"/>
                      </a:lnTo>
                      <a:lnTo>
                        <a:pt x="136" y="179"/>
                      </a:lnTo>
                      <a:lnTo>
                        <a:pt x="129" y="185"/>
                      </a:lnTo>
                      <a:lnTo>
                        <a:pt x="120" y="189"/>
                      </a:lnTo>
                      <a:lnTo>
                        <a:pt x="113" y="193"/>
                      </a:lnTo>
                      <a:lnTo>
                        <a:pt x="104" y="195"/>
                      </a:lnTo>
                      <a:lnTo>
                        <a:pt x="94" y="198"/>
                      </a:lnTo>
                      <a:lnTo>
                        <a:pt x="87" y="199"/>
                      </a:lnTo>
                      <a:lnTo>
                        <a:pt x="74" y="199"/>
                      </a:lnTo>
                      <a:lnTo>
                        <a:pt x="63" y="198"/>
                      </a:lnTo>
                      <a:lnTo>
                        <a:pt x="55" y="196"/>
                      </a:lnTo>
                      <a:lnTo>
                        <a:pt x="48" y="194"/>
                      </a:lnTo>
                      <a:lnTo>
                        <a:pt x="40" y="193"/>
                      </a:lnTo>
                      <a:lnTo>
                        <a:pt x="30" y="188"/>
                      </a:lnTo>
                      <a:lnTo>
                        <a:pt x="22" y="184"/>
                      </a:lnTo>
                      <a:lnTo>
                        <a:pt x="15" y="176"/>
                      </a:lnTo>
                      <a:lnTo>
                        <a:pt x="12" y="170"/>
                      </a:lnTo>
                      <a:lnTo>
                        <a:pt x="8" y="163"/>
                      </a:lnTo>
                      <a:lnTo>
                        <a:pt x="4" y="153"/>
                      </a:lnTo>
                      <a:lnTo>
                        <a:pt x="1" y="139"/>
                      </a:lnTo>
                      <a:lnTo>
                        <a:pt x="0" y="127"/>
                      </a:lnTo>
                      <a:lnTo>
                        <a:pt x="13" y="131"/>
                      </a:lnTo>
                      <a:lnTo>
                        <a:pt x="22" y="136"/>
                      </a:lnTo>
                      <a:lnTo>
                        <a:pt x="37" y="140"/>
                      </a:lnTo>
                      <a:lnTo>
                        <a:pt x="54" y="143"/>
                      </a:lnTo>
                      <a:lnTo>
                        <a:pt x="73" y="143"/>
                      </a:lnTo>
                      <a:lnTo>
                        <a:pt x="87" y="141"/>
                      </a:lnTo>
                      <a:lnTo>
                        <a:pt x="105" y="132"/>
                      </a:lnTo>
                      <a:lnTo>
                        <a:pt x="120" y="122"/>
                      </a:lnTo>
                      <a:lnTo>
                        <a:pt x="129" y="106"/>
                      </a:lnTo>
                      <a:lnTo>
                        <a:pt x="133" y="92"/>
                      </a:lnTo>
                      <a:lnTo>
                        <a:pt x="134" y="75"/>
                      </a:lnTo>
                      <a:lnTo>
                        <a:pt x="134" y="59"/>
                      </a:lnTo>
                      <a:lnTo>
                        <a:pt x="131" y="38"/>
                      </a:lnTo>
                      <a:lnTo>
                        <a:pt x="128" y="18"/>
                      </a:lnTo>
                      <a:lnTo>
                        <a:pt x="117" y="0"/>
                      </a:lnTo>
                      <a:lnTo>
                        <a:pt x="129" y="2"/>
                      </a:lnTo>
                    </a:path>
                  </a:pathLst>
                </a:custGeom>
                <a:solidFill>
                  <a:srgbClr val="FF9F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5381" name="Group 21"/>
              <p:cNvGrpSpPr>
                <a:grpSpLocks/>
              </p:cNvGrpSpPr>
              <p:nvPr/>
            </p:nvGrpSpPr>
            <p:grpSpPr bwMode="auto">
              <a:xfrm>
                <a:off x="4888" y="2974"/>
                <a:ext cx="472" cy="464"/>
                <a:chOff x="4888" y="2974"/>
                <a:chExt cx="472" cy="464"/>
              </a:xfrm>
            </p:grpSpPr>
            <p:grpSp>
              <p:nvGrpSpPr>
                <p:cNvPr id="15412" name="Group 22"/>
                <p:cNvGrpSpPr>
                  <a:grpSpLocks/>
                </p:cNvGrpSpPr>
                <p:nvPr/>
              </p:nvGrpSpPr>
              <p:grpSpPr bwMode="auto">
                <a:xfrm>
                  <a:off x="4888" y="2974"/>
                  <a:ext cx="472" cy="464"/>
                  <a:chOff x="4888" y="2974"/>
                  <a:chExt cx="472" cy="464"/>
                </a:xfrm>
              </p:grpSpPr>
              <p:sp>
                <p:nvSpPr>
                  <p:cNvPr id="15414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4888" y="2974"/>
                    <a:ext cx="472" cy="464"/>
                  </a:xfrm>
                  <a:prstGeom prst="ellipse">
                    <a:avLst/>
                  </a:prstGeom>
                  <a:solidFill>
                    <a:srgbClr val="9F9FB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5415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4908" y="2978"/>
                    <a:ext cx="423" cy="412"/>
                  </a:xfrm>
                  <a:prstGeom prst="ellipse">
                    <a:avLst/>
                  </a:prstGeom>
                  <a:solidFill>
                    <a:srgbClr val="BFBFD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5416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4928" y="3001"/>
                    <a:ext cx="326" cy="313"/>
                  </a:xfrm>
                  <a:prstGeom prst="ellipse">
                    <a:avLst/>
                  </a:prstGeom>
                  <a:solidFill>
                    <a:srgbClr val="DFD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</p:grpSp>
            <p:sp>
              <p:nvSpPr>
                <p:cNvPr id="15413" name="Oval 26"/>
                <p:cNvSpPr>
                  <a:spLocks noChangeArrowheads="1"/>
                </p:cNvSpPr>
                <p:nvPr/>
              </p:nvSpPr>
              <p:spPr bwMode="auto">
                <a:xfrm>
                  <a:off x="5008" y="3048"/>
                  <a:ext cx="81" cy="79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15382" name="Group 27"/>
              <p:cNvGrpSpPr>
                <a:grpSpLocks/>
              </p:cNvGrpSpPr>
              <p:nvPr/>
            </p:nvGrpSpPr>
            <p:grpSpPr bwMode="auto">
              <a:xfrm>
                <a:off x="5020" y="3129"/>
                <a:ext cx="671" cy="336"/>
                <a:chOff x="5020" y="3129"/>
                <a:chExt cx="671" cy="336"/>
              </a:xfrm>
            </p:grpSpPr>
            <p:sp>
              <p:nvSpPr>
                <p:cNvPr id="15409" name="Freeform 28"/>
                <p:cNvSpPr>
                  <a:spLocks/>
                </p:cNvSpPr>
                <p:nvPr/>
              </p:nvSpPr>
              <p:spPr bwMode="auto">
                <a:xfrm>
                  <a:off x="5020" y="3129"/>
                  <a:ext cx="513" cy="316"/>
                </a:xfrm>
                <a:custGeom>
                  <a:avLst/>
                  <a:gdLst>
                    <a:gd name="T0" fmla="*/ 494 w 513"/>
                    <a:gd name="T1" fmla="*/ 302 h 316"/>
                    <a:gd name="T2" fmla="*/ 487 w 513"/>
                    <a:gd name="T3" fmla="*/ 312 h 316"/>
                    <a:gd name="T4" fmla="*/ 472 w 513"/>
                    <a:gd name="T5" fmla="*/ 315 h 316"/>
                    <a:gd name="T6" fmla="*/ 220 w 513"/>
                    <a:gd name="T7" fmla="*/ 173 h 316"/>
                    <a:gd name="T8" fmla="*/ 197 w 513"/>
                    <a:gd name="T9" fmla="*/ 176 h 316"/>
                    <a:gd name="T10" fmla="*/ 155 w 513"/>
                    <a:gd name="T11" fmla="*/ 177 h 316"/>
                    <a:gd name="T12" fmla="*/ 104 w 513"/>
                    <a:gd name="T13" fmla="*/ 161 h 316"/>
                    <a:gd name="T14" fmla="*/ 21 w 513"/>
                    <a:gd name="T15" fmla="*/ 152 h 316"/>
                    <a:gd name="T16" fmla="*/ 19 w 513"/>
                    <a:gd name="T17" fmla="*/ 137 h 316"/>
                    <a:gd name="T18" fmla="*/ 100 w 513"/>
                    <a:gd name="T19" fmla="*/ 139 h 316"/>
                    <a:gd name="T20" fmla="*/ 16 w 513"/>
                    <a:gd name="T21" fmla="*/ 125 h 316"/>
                    <a:gd name="T22" fmla="*/ 3 w 513"/>
                    <a:gd name="T23" fmla="*/ 113 h 316"/>
                    <a:gd name="T24" fmla="*/ 45 w 513"/>
                    <a:gd name="T25" fmla="*/ 107 h 316"/>
                    <a:gd name="T26" fmla="*/ 102 w 513"/>
                    <a:gd name="T27" fmla="*/ 107 h 316"/>
                    <a:gd name="T28" fmla="*/ 3 w 513"/>
                    <a:gd name="T29" fmla="*/ 88 h 316"/>
                    <a:gd name="T30" fmla="*/ 4 w 513"/>
                    <a:gd name="T31" fmla="*/ 75 h 316"/>
                    <a:gd name="T32" fmla="*/ 35 w 513"/>
                    <a:gd name="T33" fmla="*/ 70 h 316"/>
                    <a:gd name="T34" fmla="*/ 111 w 513"/>
                    <a:gd name="T35" fmla="*/ 89 h 316"/>
                    <a:gd name="T36" fmla="*/ 31 w 513"/>
                    <a:gd name="T37" fmla="*/ 53 h 316"/>
                    <a:gd name="T38" fmla="*/ 26 w 513"/>
                    <a:gd name="T39" fmla="*/ 33 h 316"/>
                    <a:gd name="T40" fmla="*/ 45 w 513"/>
                    <a:gd name="T41" fmla="*/ 25 h 316"/>
                    <a:gd name="T42" fmla="*/ 134 w 513"/>
                    <a:gd name="T43" fmla="*/ 63 h 316"/>
                    <a:gd name="T44" fmla="*/ 157 w 513"/>
                    <a:gd name="T45" fmla="*/ 73 h 316"/>
                    <a:gd name="T46" fmla="*/ 144 w 513"/>
                    <a:gd name="T47" fmla="*/ 50 h 316"/>
                    <a:gd name="T48" fmla="*/ 146 w 513"/>
                    <a:gd name="T49" fmla="*/ 10 h 316"/>
                    <a:gd name="T50" fmla="*/ 184 w 513"/>
                    <a:gd name="T51" fmla="*/ 3 h 316"/>
                    <a:gd name="T52" fmla="*/ 196 w 513"/>
                    <a:gd name="T53" fmla="*/ 54 h 316"/>
                    <a:gd name="T54" fmla="*/ 220 w 513"/>
                    <a:gd name="T55" fmla="*/ 88 h 316"/>
                    <a:gd name="T56" fmla="*/ 236 w 513"/>
                    <a:gd name="T57" fmla="*/ 122 h 316"/>
                    <a:gd name="T58" fmla="*/ 236 w 513"/>
                    <a:gd name="T59" fmla="*/ 148 h 316"/>
                    <a:gd name="T60" fmla="*/ 471 w 513"/>
                    <a:gd name="T61" fmla="*/ 275 h 316"/>
                    <a:gd name="T62" fmla="*/ 479 w 513"/>
                    <a:gd name="T63" fmla="*/ 240 h 31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13"/>
                    <a:gd name="T97" fmla="*/ 0 h 316"/>
                    <a:gd name="T98" fmla="*/ 513 w 513"/>
                    <a:gd name="T99" fmla="*/ 316 h 31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13" h="316">
                      <a:moveTo>
                        <a:pt x="512" y="259"/>
                      </a:moveTo>
                      <a:lnTo>
                        <a:pt x="494" y="302"/>
                      </a:lnTo>
                      <a:lnTo>
                        <a:pt x="490" y="310"/>
                      </a:lnTo>
                      <a:lnTo>
                        <a:pt x="487" y="312"/>
                      </a:lnTo>
                      <a:lnTo>
                        <a:pt x="481" y="315"/>
                      </a:lnTo>
                      <a:lnTo>
                        <a:pt x="472" y="315"/>
                      </a:lnTo>
                      <a:lnTo>
                        <a:pt x="463" y="311"/>
                      </a:lnTo>
                      <a:lnTo>
                        <a:pt x="220" y="173"/>
                      </a:lnTo>
                      <a:lnTo>
                        <a:pt x="206" y="168"/>
                      </a:lnTo>
                      <a:lnTo>
                        <a:pt x="197" y="176"/>
                      </a:lnTo>
                      <a:lnTo>
                        <a:pt x="181" y="182"/>
                      </a:lnTo>
                      <a:lnTo>
                        <a:pt x="155" y="177"/>
                      </a:lnTo>
                      <a:lnTo>
                        <a:pt x="125" y="168"/>
                      </a:lnTo>
                      <a:lnTo>
                        <a:pt x="104" y="161"/>
                      </a:lnTo>
                      <a:lnTo>
                        <a:pt x="40" y="155"/>
                      </a:lnTo>
                      <a:lnTo>
                        <a:pt x="21" y="152"/>
                      </a:lnTo>
                      <a:lnTo>
                        <a:pt x="14" y="146"/>
                      </a:lnTo>
                      <a:lnTo>
                        <a:pt x="19" y="137"/>
                      </a:lnTo>
                      <a:lnTo>
                        <a:pt x="40" y="134"/>
                      </a:lnTo>
                      <a:lnTo>
                        <a:pt x="100" y="139"/>
                      </a:lnTo>
                      <a:lnTo>
                        <a:pt x="102" y="132"/>
                      </a:lnTo>
                      <a:lnTo>
                        <a:pt x="16" y="125"/>
                      </a:lnTo>
                      <a:lnTo>
                        <a:pt x="3" y="120"/>
                      </a:lnTo>
                      <a:lnTo>
                        <a:pt x="3" y="113"/>
                      </a:lnTo>
                      <a:lnTo>
                        <a:pt x="12" y="106"/>
                      </a:lnTo>
                      <a:lnTo>
                        <a:pt x="45" y="107"/>
                      </a:lnTo>
                      <a:lnTo>
                        <a:pt x="102" y="113"/>
                      </a:lnTo>
                      <a:lnTo>
                        <a:pt x="102" y="107"/>
                      </a:lnTo>
                      <a:lnTo>
                        <a:pt x="9" y="91"/>
                      </a:lnTo>
                      <a:lnTo>
                        <a:pt x="3" y="88"/>
                      </a:lnTo>
                      <a:lnTo>
                        <a:pt x="0" y="82"/>
                      </a:lnTo>
                      <a:lnTo>
                        <a:pt x="4" y="75"/>
                      </a:lnTo>
                      <a:lnTo>
                        <a:pt x="13" y="72"/>
                      </a:lnTo>
                      <a:lnTo>
                        <a:pt x="35" y="70"/>
                      </a:lnTo>
                      <a:lnTo>
                        <a:pt x="82" y="80"/>
                      </a:lnTo>
                      <a:lnTo>
                        <a:pt x="111" y="89"/>
                      </a:lnTo>
                      <a:lnTo>
                        <a:pt x="112" y="85"/>
                      </a:lnTo>
                      <a:lnTo>
                        <a:pt x="31" y="53"/>
                      </a:lnTo>
                      <a:lnTo>
                        <a:pt x="26" y="43"/>
                      </a:lnTo>
                      <a:lnTo>
                        <a:pt x="26" y="33"/>
                      </a:lnTo>
                      <a:lnTo>
                        <a:pt x="31" y="25"/>
                      </a:lnTo>
                      <a:lnTo>
                        <a:pt x="45" y="25"/>
                      </a:lnTo>
                      <a:lnTo>
                        <a:pt x="62" y="30"/>
                      </a:lnTo>
                      <a:lnTo>
                        <a:pt x="134" y="63"/>
                      </a:lnTo>
                      <a:lnTo>
                        <a:pt x="148" y="70"/>
                      </a:lnTo>
                      <a:lnTo>
                        <a:pt x="157" y="73"/>
                      </a:lnTo>
                      <a:lnTo>
                        <a:pt x="157" y="66"/>
                      </a:lnTo>
                      <a:lnTo>
                        <a:pt x="144" y="50"/>
                      </a:lnTo>
                      <a:lnTo>
                        <a:pt x="140" y="28"/>
                      </a:lnTo>
                      <a:lnTo>
                        <a:pt x="146" y="10"/>
                      </a:lnTo>
                      <a:lnTo>
                        <a:pt x="162" y="0"/>
                      </a:lnTo>
                      <a:lnTo>
                        <a:pt x="184" y="3"/>
                      </a:lnTo>
                      <a:lnTo>
                        <a:pt x="193" y="28"/>
                      </a:lnTo>
                      <a:lnTo>
                        <a:pt x="196" y="54"/>
                      </a:lnTo>
                      <a:lnTo>
                        <a:pt x="208" y="77"/>
                      </a:lnTo>
                      <a:lnTo>
                        <a:pt x="220" y="88"/>
                      </a:lnTo>
                      <a:lnTo>
                        <a:pt x="229" y="103"/>
                      </a:lnTo>
                      <a:lnTo>
                        <a:pt x="236" y="122"/>
                      </a:lnTo>
                      <a:lnTo>
                        <a:pt x="238" y="141"/>
                      </a:lnTo>
                      <a:lnTo>
                        <a:pt x="236" y="148"/>
                      </a:lnTo>
                      <a:lnTo>
                        <a:pt x="465" y="279"/>
                      </a:lnTo>
                      <a:lnTo>
                        <a:pt x="471" y="275"/>
                      </a:lnTo>
                      <a:lnTo>
                        <a:pt x="475" y="261"/>
                      </a:lnTo>
                      <a:lnTo>
                        <a:pt x="479" y="240"/>
                      </a:lnTo>
                      <a:lnTo>
                        <a:pt x="512" y="259"/>
                      </a:lnTo>
                    </a:path>
                  </a:pathLst>
                </a:custGeom>
                <a:solidFill>
                  <a:srgbClr val="FF9F9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5410" name="Freeform 29"/>
                <p:cNvSpPr>
                  <a:spLocks/>
                </p:cNvSpPr>
                <p:nvPr/>
              </p:nvSpPr>
              <p:spPr bwMode="auto">
                <a:xfrm>
                  <a:off x="5477" y="3134"/>
                  <a:ext cx="214" cy="331"/>
                </a:xfrm>
                <a:custGeom>
                  <a:avLst/>
                  <a:gdLst>
                    <a:gd name="T0" fmla="*/ 13 w 214"/>
                    <a:gd name="T1" fmla="*/ 265 h 331"/>
                    <a:gd name="T2" fmla="*/ 7 w 214"/>
                    <a:gd name="T3" fmla="*/ 241 h 331"/>
                    <a:gd name="T4" fmla="*/ 4 w 214"/>
                    <a:gd name="T5" fmla="*/ 229 h 331"/>
                    <a:gd name="T6" fmla="*/ 2 w 214"/>
                    <a:gd name="T7" fmla="*/ 224 h 331"/>
                    <a:gd name="T8" fmla="*/ 0 w 214"/>
                    <a:gd name="T9" fmla="*/ 215 h 331"/>
                    <a:gd name="T10" fmla="*/ 4 w 214"/>
                    <a:gd name="T11" fmla="*/ 205 h 331"/>
                    <a:gd name="T12" fmla="*/ 12 w 214"/>
                    <a:gd name="T13" fmla="*/ 196 h 331"/>
                    <a:gd name="T14" fmla="*/ 23 w 214"/>
                    <a:gd name="T15" fmla="*/ 188 h 331"/>
                    <a:gd name="T16" fmla="*/ 35 w 214"/>
                    <a:gd name="T17" fmla="*/ 180 h 331"/>
                    <a:gd name="T18" fmla="*/ 48 w 214"/>
                    <a:gd name="T19" fmla="*/ 164 h 331"/>
                    <a:gd name="T20" fmla="*/ 67 w 214"/>
                    <a:gd name="T21" fmla="*/ 132 h 331"/>
                    <a:gd name="T22" fmla="*/ 77 w 214"/>
                    <a:gd name="T23" fmla="*/ 109 h 331"/>
                    <a:gd name="T24" fmla="*/ 91 w 214"/>
                    <a:gd name="T25" fmla="*/ 82 h 331"/>
                    <a:gd name="T26" fmla="*/ 101 w 214"/>
                    <a:gd name="T27" fmla="*/ 56 h 331"/>
                    <a:gd name="T28" fmla="*/ 109 w 214"/>
                    <a:gd name="T29" fmla="*/ 39 h 331"/>
                    <a:gd name="T30" fmla="*/ 120 w 214"/>
                    <a:gd name="T31" fmla="*/ 27 h 331"/>
                    <a:gd name="T32" fmla="*/ 129 w 214"/>
                    <a:gd name="T33" fmla="*/ 15 h 331"/>
                    <a:gd name="T34" fmla="*/ 142 w 214"/>
                    <a:gd name="T35" fmla="*/ 5 h 331"/>
                    <a:gd name="T36" fmla="*/ 153 w 214"/>
                    <a:gd name="T37" fmla="*/ 1 h 331"/>
                    <a:gd name="T38" fmla="*/ 168 w 214"/>
                    <a:gd name="T39" fmla="*/ 0 h 331"/>
                    <a:gd name="T40" fmla="*/ 182 w 214"/>
                    <a:gd name="T41" fmla="*/ 0 h 331"/>
                    <a:gd name="T42" fmla="*/ 191 w 214"/>
                    <a:gd name="T43" fmla="*/ 5 h 331"/>
                    <a:gd name="T44" fmla="*/ 196 w 214"/>
                    <a:gd name="T45" fmla="*/ 13 h 331"/>
                    <a:gd name="T46" fmla="*/ 206 w 214"/>
                    <a:gd name="T47" fmla="*/ 24 h 331"/>
                    <a:gd name="T48" fmla="*/ 213 w 214"/>
                    <a:gd name="T49" fmla="*/ 44 h 331"/>
                    <a:gd name="T50" fmla="*/ 213 w 214"/>
                    <a:gd name="T51" fmla="*/ 61 h 331"/>
                    <a:gd name="T52" fmla="*/ 213 w 214"/>
                    <a:gd name="T53" fmla="*/ 83 h 331"/>
                    <a:gd name="T54" fmla="*/ 209 w 214"/>
                    <a:gd name="T55" fmla="*/ 105 h 331"/>
                    <a:gd name="T56" fmla="*/ 197 w 214"/>
                    <a:gd name="T57" fmla="*/ 134 h 331"/>
                    <a:gd name="T58" fmla="*/ 180 w 214"/>
                    <a:gd name="T59" fmla="*/ 176 h 331"/>
                    <a:gd name="T60" fmla="*/ 165 w 214"/>
                    <a:gd name="T61" fmla="*/ 214 h 331"/>
                    <a:gd name="T62" fmla="*/ 153 w 214"/>
                    <a:gd name="T63" fmla="*/ 231 h 331"/>
                    <a:gd name="T64" fmla="*/ 130 w 214"/>
                    <a:gd name="T65" fmla="*/ 267 h 331"/>
                    <a:gd name="T66" fmla="*/ 112 w 214"/>
                    <a:gd name="T67" fmla="*/ 297 h 331"/>
                    <a:gd name="T68" fmla="*/ 92 w 214"/>
                    <a:gd name="T69" fmla="*/ 320 h 331"/>
                    <a:gd name="T70" fmla="*/ 82 w 214"/>
                    <a:gd name="T71" fmla="*/ 330 h 331"/>
                    <a:gd name="T72" fmla="*/ 76 w 214"/>
                    <a:gd name="T73" fmla="*/ 314 h 331"/>
                    <a:gd name="T74" fmla="*/ 69 w 214"/>
                    <a:gd name="T75" fmla="*/ 285 h 331"/>
                    <a:gd name="T76" fmla="*/ 62 w 214"/>
                    <a:gd name="T77" fmla="*/ 268 h 331"/>
                    <a:gd name="T78" fmla="*/ 50 w 214"/>
                    <a:gd name="T79" fmla="*/ 253 h 331"/>
                    <a:gd name="T80" fmla="*/ 23 w 214"/>
                    <a:gd name="T81" fmla="*/ 238 h 331"/>
                    <a:gd name="T82" fmla="*/ 21 w 214"/>
                    <a:gd name="T83" fmla="*/ 236 h 331"/>
                    <a:gd name="T84" fmla="*/ 13 w 214"/>
                    <a:gd name="T85" fmla="*/ 265 h 33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4"/>
                    <a:gd name="T130" fmla="*/ 0 h 331"/>
                    <a:gd name="T131" fmla="*/ 214 w 214"/>
                    <a:gd name="T132" fmla="*/ 331 h 33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4" h="331">
                      <a:moveTo>
                        <a:pt x="13" y="265"/>
                      </a:moveTo>
                      <a:lnTo>
                        <a:pt x="7" y="241"/>
                      </a:lnTo>
                      <a:lnTo>
                        <a:pt x="4" y="229"/>
                      </a:lnTo>
                      <a:lnTo>
                        <a:pt x="2" y="224"/>
                      </a:lnTo>
                      <a:lnTo>
                        <a:pt x="0" y="215"/>
                      </a:lnTo>
                      <a:lnTo>
                        <a:pt x="4" y="205"/>
                      </a:lnTo>
                      <a:lnTo>
                        <a:pt x="12" y="196"/>
                      </a:lnTo>
                      <a:lnTo>
                        <a:pt x="23" y="188"/>
                      </a:lnTo>
                      <a:lnTo>
                        <a:pt x="35" y="180"/>
                      </a:lnTo>
                      <a:lnTo>
                        <a:pt x="48" y="164"/>
                      </a:lnTo>
                      <a:lnTo>
                        <a:pt x="67" y="132"/>
                      </a:lnTo>
                      <a:lnTo>
                        <a:pt x="77" y="109"/>
                      </a:lnTo>
                      <a:lnTo>
                        <a:pt x="91" y="82"/>
                      </a:lnTo>
                      <a:lnTo>
                        <a:pt x="101" y="56"/>
                      </a:lnTo>
                      <a:lnTo>
                        <a:pt x="109" y="39"/>
                      </a:lnTo>
                      <a:lnTo>
                        <a:pt x="120" y="27"/>
                      </a:lnTo>
                      <a:lnTo>
                        <a:pt x="129" y="15"/>
                      </a:lnTo>
                      <a:lnTo>
                        <a:pt x="142" y="5"/>
                      </a:lnTo>
                      <a:lnTo>
                        <a:pt x="153" y="1"/>
                      </a:lnTo>
                      <a:lnTo>
                        <a:pt x="168" y="0"/>
                      </a:lnTo>
                      <a:lnTo>
                        <a:pt x="182" y="0"/>
                      </a:lnTo>
                      <a:lnTo>
                        <a:pt x="191" y="5"/>
                      </a:lnTo>
                      <a:lnTo>
                        <a:pt x="196" y="13"/>
                      </a:lnTo>
                      <a:lnTo>
                        <a:pt x="206" y="24"/>
                      </a:lnTo>
                      <a:lnTo>
                        <a:pt x="213" y="44"/>
                      </a:lnTo>
                      <a:lnTo>
                        <a:pt x="213" y="61"/>
                      </a:lnTo>
                      <a:lnTo>
                        <a:pt x="213" y="83"/>
                      </a:lnTo>
                      <a:lnTo>
                        <a:pt x="209" y="105"/>
                      </a:lnTo>
                      <a:lnTo>
                        <a:pt x="197" y="134"/>
                      </a:lnTo>
                      <a:lnTo>
                        <a:pt x="180" y="176"/>
                      </a:lnTo>
                      <a:lnTo>
                        <a:pt x="165" y="214"/>
                      </a:lnTo>
                      <a:lnTo>
                        <a:pt x="153" y="231"/>
                      </a:lnTo>
                      <a:lnTo>
                        <a:pt x="130" y="267"/>
                      </a:lnTo>
                      <a:lnTo>
                        <a:pt x="112" y="297"/>
                      </a:lnTo>
                      <a:lnTo>
                        <a:pt x="92" y="320"/>
                      </a:lnTo>
                      <a:lnTo>
                        <a:pt x="82" y="330"/>
                      </a:lnTo>
                      <a:lnTo>
                        <a:pt x="76" y="314"/>
                      </a:lnTo>
                      <a:lnTo>
                        <a:pt x="69" y="285"/>
                      </a:lnTo>
                      <a:lnTo>
                        <a:pt x="62" y="268"/>
                      </a:lnTo>
                      <a:lnTo>
                        <a:pt x="50" y="253"/>
                      </a:lnTo>
                      <a:lnTo>
                        <a:pt x="23" y="238"/>
                      </a:lnTo>
                      <a:lnTo>
                        <a:pt x="21" y="236"/>
                      </a:lnTo>
                      <a:lnTo>
                        <a:pt x="13" y="265"/>
                      </a:lnTo>
                    </a:path>
                  </a:pathLst>
                </a:custGeom>
                <a:solidFill>
                  <a:srgbClr val="9F3FD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5411" name="Freeform 30"/>
                <p:cNvSpPr>
                  <a:spLocks/>
                </p:cNvSpPr>
                <p:nvPr/>
              </p:nvSpPr>
              <p:spPr bwMode="auto">
                <a:xfrm>
                  <a:off x="5512" y="3393"/>
                  <a:ext cx="47" cy="71"/>
                </a:xfrm>
                <a:custGeom>
                  <a:avLst/>
                  <a:gdLst>
                    <a:gd name="T0" fmla="*/ 18 w 47"/>
                    <a:gd name="T1" fmla="*/ 0 h 71"/>
                    <a:gd name="T2" fmla="*/ 27 w 47"/>
                    <a:gd name="T3" fmla="*/ 13 h 71"/>
                    <a:gd name="T4" fmla="*/ 34 w 47"/>
                    <a:gd name="T5" fmla="*/ 29 h 71"/>
                    <a:gd name="T6" fmla="*/ 41 w 47"/>
                    <a:gd name="T7" fmla="*/ 56 h 71"/>
                    <a:gd name="T8" fmla="*/ 46 w 47"/>
                    <a:gd name="T9" fmla="*/ 69 h 71"/>
                    <a:gd name="T10" fmla="*/ 46 w 47"/>
                    <a:gd name="T11" fmla="*/ 70 h 71"/>
                    <a:gd name="T12" fmla="*/ 32 w 47"/>
                    <a:gd name="T13" fmla="*/ 67 h 71"/>
                    <a:gd name="T14" fmla="*/ 12 w 47"/>
                    <a:gd name="T15" fmla="*/ 55 h 71"/>
                    <a:gd name="T16" fmla="*/ 4 w 47"/>
                    <a:gd name="T17" fmla="*/ 46 h 71"/>
                    <a:gd name="T18" fmla="*/ 0 w 47"/>
                    <a:gd name="T19" fmla="*/ 40 h 71"/>
                    <a:gd name="T20" fmla="*/ 7 w 47"/>
                    <a:gd name="T21" fmla="*/ 23 h 71"/>
                    <a:gd name="T22" fmla="*/ 18 w 47"/>
                    <a:gd name="T23" fmla="*/ 0 h 7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"/>
                    <a:gd name="T37" fmla="*/ 0 h 71"/>
                    <a:gd name="T38" fmla="*/ 47 w 47"/>
                    <a:gd name="T39" fmla="*/ 71 h 7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" h="71">
                      <a:moveTo>
                        <a:pt x="18" y="0"/>
                      </a:moveTo>
                      <a:lnTo>
                        <a:pt x="27" y="13"/>
                      </a:lnTo>
                      <a:lnTo>
                        <a:pt x="34" y="29"/>
                      </a:lnTo>
                      <a:lnTo>
                        <a:pt x="41" y="56"/>
                      </a:lnTo>
                      <a:lnTo>
                        <a:pt x="46" y="69"/>
                      </a:lnTo>
                      <a:lnTo>
                        <a:pt x="46" y="70"/>
                      </a:lnTo>
                      <a:lnTo>
                        <a:pt x="32" y="67"/>
                      </a:lnTo>
                      <a:lnTo>
                        <a:pt x="12" y="55"/>
                      </a:lnTo>
                      <a:lnTo>
                        <a:pt x="4" y="46"/>
                      </a:lnTo>
                      <a:lnTo>
                        <a:pt x="0" y="40"/>
                      </a:lnTo>
                      <a:lnTo>
                        <a:pt x="7" y="23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7F00D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5383" name="Group 31"/>
              <p:cNvGrpSpPr>
                <a:grpSpLocks/>
              </p:cNvGrpSpPr>
              <p:nvPr/>
            </p:nvGrpSpPr>
            <p:grpSpPr bwMode="auto">
              <a:xfrm>
                <a:off x="5297" y="2528"/>
                <a:ext cx="751" cy="1038"/>
                <a:chOff x="5297" y="2528"/>
                <a:chExt cx="751" cy="1038"/>
              </a:xfrm>
            </p:grpSpPr>
            <p:grpSp>
              <p:nvGrpSpPr>
                <p:cNvPr id="15389" name="Group 32"/>
                <p:cNvGrpSpPr>
                  <a:grpSpLocks/>
                </p:cNvGrpSpPr>
                <p:nvPr/>
              </p:nvGrpSpPr>
              <p:grpSpPr bwMode="auto">
                <a:xfrm>
                  <a:off x="5297" y="2593"/>
                  <a:ext cx="421" cy="518"/>
                  <a:chOff x="5297" y="2593"/>
                  <a:chExt cx="421" cy="518"/>
                </a:xfrm>
              </p:grpSpPr>
              <p:sp>
                <p:nvSpPr>
                  <p:cNvPr id="15395" name="Freeform 33"/>
                  <p:cNvSpPr>
                    <a:spLocks/>
                  </p:cNvSpPr>
                  <p:nvPr/>
                </p:nvSpPr>
                <p:spPr bwMode="auto">
                  <a:xfrm>
                    <a:off x="5587" y="2969"/>
                    <a:ext cx="92" cy="142"/>
                  </a:xfrm>
                  <a:custGeom>
                    <a:avLst/>
                    <a:gdLst>
                      <a:gd name="T0" fmla="*/ 56 w 92"/>
                      <a:gd name="T1" fmla="*/ 0 h 142"/>
                      <a:gd name="T2" fmla="*/ 60 w 92"/>
                      <a:gd name="T3" fmla="*/ 49 h 142"/>
                      <a:gd name="T4" fmla="*/ 76 w 92"/>
                      <a:gd name="T5" fmla="*/ 95 h 142"/>
                      <a:gd name="T6" fmla="*/ 91 w 92"/>
                      <a:gd name="T7" fmla="*/ 119 h 142"/>
                      <a:gd name="T8" fmla="*/ 45 w 92"/>
                      <a:gd name="T9" fmla="*/ 141 h 142"/>
                      <a:gd name="T10" fmla="*/ 19 w 92"/>
                      <a:gd name="T11" fmla="*/ 88 h 142"/>
                      <a:gd name="T12" fmla="*/ 11 w 92"/>
                      <a:gd name="T13" fmla="*/ 53 h 142"/>
                      <a:gd name="T14" fmla="*/ 0 w 92"/>
                      <a:gd name="T15" fmla="*/ 7 h 142"/>
                      <a:gd name="T16" fmla="*/ 56 w 92"/>
                      <a:gd name="T17" fmla="*/ 0 h 14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92"/>
                      <a:gd name="T28" fmla="*/ 0 h 142"/>
                      <a:gd name="T29" fmla="*/ 92 w 92"/>
                      <a:gd name="T30" fmla="*/ 142 h 142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92" h="142">
                        <a:moveTo>
                          <a:pt x="56" y="0"/>
                        </a:moveTo>
                        <a:lnTo>
                          <a:pt x="60" y="49"/>
                        </a:lnTo>
                        <a:lnTo>
                          <a:pt x="76" y="95"/>
                        </a:lnTo>
                        <a:lnTo>
                          <a:pt x="91" y="119"/>
                        </a:lnTo>
                        <a:lnTo>
                          <a:pt x="45" y="141"/>
                        </a:lnTo>
                        <a:lnTo>
                          <a:pt x="19" y="88"/>
                        </a:lnTo>
                        <a:lnTo>
                          <a:pt x="11" y="53"/>
                        </a:lnTo>
                        <a:lnTo>
                          <a:pt x="0" y="7"/>
                        </a:lnTo>
                        <a:lnTo>
                          <a:pt x="56" y="0"/>
                        </a:lnTo>
                      </a:path>
                    </a:pathLst>
                  </a:custGeom>
                  <a:solidFill>
                    <a:srgbClr val="FF9F9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grpSp>
                <p:nvGrpSpPr>
                  <p:cNvPr id="15396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5297" y="2593"/>
                    <a:ext cx="421" cy="488"/>
                    <a:chOff x="5297" y="2593"/>
                    <a:chExt cx="421" cy="488"/>
                  </a:xfrm>
                </p:grpSpPr>
                <p:grpSp>
                  <p:nvGrpSpPr>
                    <p:cNvPr id="15397" name="Group 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74" y="2914"/>
                      <a:ext cx="56" cy="69"/>
                      <a:chOff x="5474" y="2914"/>
                      <a:chExt cx="56" cy="69"/>
                    </a:xfrm>
                  </p:grpSpPr>
                  <p:sp>
                    <p:nvSpPr>
                      <p:cNvPr id="15407" name="Freeform 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74" y="2914"/>
                        <a:ext cx="56" cy="31"/>
                      </a:xfrm>
                      <a:custGeom>
                        <a:avLst/>
                        <a:gdLst>
                          <a:gd name="T0" fmla="*/ 0 w 56"/>
                          <a:gd name="T1" fmla="*/ 4 h 31"/>
                          <a:gd name="T2" fmla="*/ 3 w 56"/>
                          <a:gd name="T3" fmla="*/ 30 h 31"/>
                          <a:gd name="T4" fmla="*/ 55 w 56"/>
                          <a:gd name="T5" fmla="*/ 23 h 31"/>
                          <a:gd name="T6" fmla="*/ 46 w 56"/>
                          <a:gd name="T7" fmla="*/ 0 h 31"/>
                          <a:gd name="T8" fmla="*/ 0 w 56"/>
                          <a:gd name="T9" fmla="*/ 4 h 3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6"/>
                          <a:gd name="T16" fmla="*/ 0 h 31"/>
                          <a:gd name="T17" fmla="*/ 56 w 56"/>
                          <a:gd name="T18" fmla="*/ 31 h 3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6" h="31">
                            <a:moveTo>
                              <a:pt x="0" y="4"/>
                            </a:moveTo>
                            <a:lnTo>
                              <a:pt x="3" y="30"/>
                            </a:lnTo>
                            <a:lnTo>
                              <a:pt x="55" y="23"/>
                            </a:lnTo>
                            <a:lnTo>
                              <a:pt x="46" y="0"/>
                            </a:lnTo>
                            <a:lnTo>
                              <a:pt x="0" y="4"/>
                            </a:lnTo>
                          </a:path>
                        </a:pathLst>
                      </a:custGeom>
                      <a:solidFill>
                        <a:srgbClr val="FFFFFF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15408" name="Freeform 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90" y="2942"/>
                        <a:ext cx="40" cy="41"/>
                      </a:xfrm>
                      <a:custGeom>
                        <a:avLst/>
                        <a:gdLst>
                          <a:gd name="T0" fmla="*/ 0 w 40"/>
                          <a:gd name="T1" fmla="*/ 2 h 41"/>
                          <a:gd name="T2" fmla="*/ 3 w 40"/>
                          <a:gd name="T3" fmla="*/ 13 h 41"/>
                          <a:gd name="T4" fmla="*/ 3 w 40"/>
                          <a:gd name="T5" fmla="*/ 20 h 41"/>
                          <a:gd name="T6" fmla="*/ 3 w 40"/>
                          <a:gd name="T7" fmla="*/ 26 h 41"/>
                          <a:gd name="T8" fmla="*/ 0 w 40"/>
                          <a:gd name="T9" fmla="*/ 40 h 41"/>
                          <a:gd name="T10" fmla="*/ 37 w 40"/>
                          <a:gd name="T11" fmla="*/ 22 h 41"/>
                          <a:gd name="T12" fmla="*/ 39 w 40"/>
                          <a:gd name="T13" fmla="*/ 0 h 41"/>
                          <a:gd name="T14" fmla="*/ 0 w 40"/>
                          <a:gd name="T15" fmla="*/ 2 h 41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0"/>
                          <a:gd name="T25" fmla="*/ 0 h 41"/>
                          <a:gd name="T26" fmla="*/ 40 w 40"/>
                          <a:gd name="T27" fmla="*/ 41 h 41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0" h="41">
                            <a:moveTo>
                              <a:pt x="0" y="2"/>
                            </a:moveTo>
                            <a:lnTo>
                              <a:pt x="3" y="13"/>
                            </a:lnTo>
                            <a:lnTo>
                              <a:pt x="3" y="20"/>
                            </a:lnTo>
                            <a:lnTo>
                              <a:pt x="3" y="26"/>
                            </a:lnTo>
                            <a:lnTo>
                              <a:pt x="0" y="40"/>
                            </a:lnTo>
                            <a:lnTo>
                              <a:pt x="37" y="22"/>
                            </a:lnTo>
                            <a:lnTo>
                              <a:pt x="39" y="0"/>
                            </a:lnTo>
                            <a:lnTo>
                              <a:pt x="0" y="2"/>
                            </a:lnTo>
                          </a:path>
                        </a:pathLst>
                      </a:custGeom>
                      <a:solidFill>
                        <a:srgbClr val="3F1F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</p:grpSp>
                <p:grpSp>
                  <p:nvGrpSpPr>
                    <p:cNvPr id="15398" name="Group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7" y="2593"/>
                      <a:ext cx="421" cy="488"/>
                      <a:chOff x="5297" y="2593"/>
                      <a:chExt cx="421" cy="488"/>
                    </a:xfrm>
                  </p:grpSpPr>
                  <p:sp>
                    <p:nvSpPr>
                      <p:cNvPr id="15404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97" y="2593"/>
                        <a:ext cx="421" cy="488"/>
                      </a:xfrm>
                      <a:custGeom>
                        <a:avLst/>
                        <a:gdLst>
                          <a:gd name="T0" fmla="*/ 133 w 421"/>
                          <a:gd name="T1" fmla="*/ 40 h 488"/>
                          <a:gd name="T2" fmla="*/ 102 w 421"/>
                          <a:gd name="T3" fmla="*/ 66 h 488"/>
                          <a:gd name="T4" fmla="*/ 73 w 421"/>
                          <a:gd name="T5" fmla="*/ 106 h 488"/>
                          <a:gd name="T6" fmla="*/ 70 w 421"/>
                          <a:gd name="T7" fmla="*/ 150 h 488"/>
                          <a:gd name="T8" fmla="*/ 72 w 421"/>
                          <a:gd name="T9" fmla="*/ 176 h 488"/>
                          <a:gd name="T10" fmla="*/ 46 w 421"/>
                          <a:gd name="T11" fmla="*/ 212 h 488"/>
                          <a:gd name="T12" fmla="*/ 19 w 421"/>
                          <a:gd name="T13" fmla="*/ 254 h 488"/>
                          <a:gd name="T14" fmla="*/ 3 w 421"/>
                          <a:gd name="T15" fmla="*/ 288 h 488"/>
                          <a:gd name="T16" fmla="*/ 5 w 421"/>
                          <a:gd name="T17" fmla="*/ 323 h 488"/>
                          <a:gd name="T18" fmla="*/ 14 w 421"/>
                          <a:gd name="T19" fmla="*/ 340 h 488"/>
                          <a:gd name="T20" fmla="*/ 39 w 421"/>
                          <a:gd name="T21" fmla="*/ 347 h 488"/>
                          <a:gd name="T22" fmla="*/ 80 w 421"/>
                          <a:gd name="T23" fmla="*/ 325 h 488"/>
                          <a:gd name="T24" fmla="*/ 102 w 421"/>
                          <a:gd name="T25" fmla="*/ 291 h 488"/>
                          <a:gd name="T26" fmla="*/ 118 w 421"/>
                          <a:gd name="T27" fmla="*/ 347 h 488"/>
                          <a:gd name="T28" fmla="*/ 152 w 421"/>
                          <a:gd name="T29" fmla="*/ 325 h 488"/>
                          <a:gd name="T30" fmla="*/ 203 w 421"/>
                          <a:gd name="T31" fmla="*/ 326 h 488"/>
                          <a:gd name="T32" fmla="*/ 227 w 421"/>
                          <a:gd name="T33" fmla="*/ 347 h 488"/>
                          <a:gd name="T34" fmla="*/ 223 w 421"/>
                          <a:gd name="T35" fmla="*/ 365 h 488"/>
                          <a:gd name="T36" fmla="*/ 177 w 421"/>
                          <a:gd name="T37" fmla="*/ 382 h 488"/>
                          <a:gd name="T38" fmla="*/ 135 w 421"/>
                          <a:gd name="T39" fmla="*/ 388 h 488"/>
                          <a:gd name="T40" fmla="*/ 138 w 421"/>
                          <a:gd name="T41" fmla="*/ 432 h 488"/>
                          <a:gd name="T42" fmla="*/ 147 w 421"/>
                          <a:gd name="T43" fmla="*/ 473 h 488"/>
                          <a:gd name="T44" fmla="*/ 162 w 421"/>
                          <a:gd name="T45" fmla="*/ 487 h 488"/>
                          <a:gd name="T46" fmla="*/ 196 w 421"/>
                          <a:gd name="T47" fmla="*/ 475 h 488"/>
                          <a:gd name="T48" fmla="*/ 288 w 421"/>
                          <a:gd name="T49" fmla="*/ 417 h 488"/>
                          <a:gd name="T50" fmla="*/ 333 w 421"/>
                          <a:gd name="T51" fmla="*/ 382 h 488"/>
                          <a:gd name="T52" fmla="*/ 338 w 421"/>
                          <a:gd name="T53" fmla="*/ 365 h 488"/>
                          <a:gd name="T54" fmla="*/ 367 w 421"/>
                          <a:gd name="T55" fmla="*/ 366 h 488"/>
                          <a:gd name="T56" fmla="*/ 387 w 421"/>
                          <a:gd name="T57" fmla="*/ 350 h 488"/>
                          <a:gd name="T58" fmla="*/ 391 w 421"/>
                          <a:gd name="T59" fmla="*/ 307 h 488"/>
                          <a:gd name="T60" fmla="*/ 406 w 421"/>
                          <a:gd name="T61" fmla="*/ 262 h 488"/>
                          <a:gd name="T62" fmla="*/ 420 w 421"/>
                          <a:gd name="T63" fmla="*/ 181 h 488"/>
                          <a:gd name="T64" fmla="*/ 400 w 421"/>
                          <a:gd name="T65" fmla="*/ 86 h 488"/>
                          <a:gd name="T66" fmla="*/ 369 w 421"/>
                          <a:gd name="T67" fmla="*/ 41 h 488"/>
                          <a:gd name="T68" fmla="*/ 317 w 421"/>
                          <a:gd name="T69" fmla="*/ 10 h 488"/>
                          <a:gd name="T70" fmla="*/ 260 w 421"/>
                          <a:gd name="T71" fmla="*/ 0 h 488"/>
                          <a:gd name="T72" fmla="*/ 213 w 421"/>
                          <a:gd name="T73" fmla="*/ 5 h 488"/>
                          <a:gd name="T74" fmla="*/ 165 w 421"/>
                          <a:gd name="T75" fmla="*/ 23 h 488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w 421"/>
                          <a:gd name="T115" fmla="*/ 0 h 488"/>
                          <a:gd name="T116" fmla="*/ 421 w 421"/>
                          <a:gd name="T117" fmla="*/ 488 h 488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T114" t="T115" r="T116" b="T117"/>
                        <a:pathLst>
                          <a:path w="421" h="488">
                            <a:moveTo>
                              <a:pt x="165" y="23"/>
                            </a:moveTo>
                            <a:lnTo>
                              <a:pt x="133" y="40"/>
                            </a:lnTo>
                            <a:lnTo>
                              <a:pt x="115" y="54"/>
                            </a:lnTo>
                            <a:lnTo>
                              <a:pt x="102" y="66"/>
                            </a:lnTo>
                            <a:lnTo>
                              <a:pt x="84" y="87"/>
                            </a:lnTo>
                            <a:lnTo>
                              <a:pt x="73" y="106"/>
                            </a:lnTo>
                            <a:lnTo>
                              <a:pt x="69" y="124"/>
                            </a:lnTo>
                            <a:lnTo>
                              <a:pt x="70" y="150"/>
                            </a:lnTo>
                            <a:lnTo>
                              <a:pt x="75" y="165"/>
                            </a:lnTo>
                            <a:lnTo>
                              <a:pt x="72" y="176"/>
                            </a:lnTo>
                            <a:lnTo>
                              <a:pt x="63" y="192"/>
                            </a:lnTo>
                            <a:lnTo>
                              <a:pt x="46" y="212"/>
                            </a:lnTo>
                            <a:lnTo>
                              <a:pt x="32" y="232"/>
                            </a:lnTo>
                            <a:lnTo>
                              <a:pt x="19" y="254"/>
                            </a:lnTo>
                            <a:lnTo>
                              <a:pt x="7" y="274"/>
                            </a:lnTo>
                            <a:lnTo>
                              <a:pt x="3" y="288"/>
                            </a:lnTo>
                            <a:lnTo>
                              <a:pt x="0" y="303"/>
                            </a:lnTo>
                            <a:lnTo>
                              <a:pt x="5" y="323"/>
                            </a:lnTo>
                            <a:lnTo>
                              <a:pt x="9" y="333"/>
                            </a:lnTo>
                            <a:lnTo>
                              <a:pt x="14" y="340"/>
                            </a:lnTo>
                            <a:lnTo>
                              <a:pt x="24" y="347"/>
                            </a:lnTo>
                            <a:lnTo>
                              <a:pt x="39" y="347"/>
                            </a:lnTo>
                            <a:lnTo>
                              <a:pt x="58" y="338"/>
                            </a:lnTo>
                            <a:lnTo>
                              <a:pt x="80" y="325"/>
                            </a:lnTo>
                            <a:lnTo>
                              <a:pt x="104" y="311"/>
                            </a:lnTo>
                            <a:lnTo>
                              <a:pt x="102" y="291"/>
                            </a:lnTo>
                            <a:lnTo>
                              <a:pt x="106" y="343"/>
                            </a:lnTo>
                            <a:lnTo>
                              <a:pt x="118" y="347"/>
                            </a:lnTo>
                            <a:lnTo>
                              <a:pt x="130" y="336"/>
                            </a:lnTo>
                            <a:lnTo>
                              <a:pt x="152" y="325"/>
                            </a:lnTo>
                            <a:lnTo>
                              <a:pt x="174" y="321"/>
                            </a:lnTo>
                            <a:lnTo>
                              <a:pt x="203" y="326"/>
                            </a:lnTo>
                            <a:lnTo>
                              <a:pt x="220" y="333"/>
                            </a:lnTo>
                            <a:lnTo>
                              <a:pt x="227" y="347"/>
                            </a:lnTo>
                            <a:lnTo>
                              <a:pt x="227" y="357"/>
                            </a:lnTo>
                            <a:lnTo>
                              <a:pt x="223" y="365"/>
                            </a:lnTo>
                            <a:lnTo>
                              <a:pt x="200" y="376"/>
                            </a:lnTo>
                            <a:lnTo>
                              <a:pt x="177" y="382"/>
                            </a:lnTo>
                            <a:lnTo>
                              <a:pt x="154" y="388"/>
                            </a:lnTo>
                            <a:lnTo>
                              <a:pt x="135" y="388"/>
                            </a:lnTo>
                            <a:lnTo>
                              <a:pt x="132" y="383"/>
                            </a:lnTo>
                            <a:lnTo>
                              <a:pt x="138" y="432"/>
                            </a:lnTo>
                            <a:lnTo>
                              <a:pt x="144" y="458"/>
                            </a:lnTo>
                            <a:lnTo>
                              <a:pt x="147" y="473"/>
                            </a:lnTo>
                            <a:lnTo>
                              <a:pt x="151" y="480"/>
                            </a:lnTo>
                            <a:lnTo>
                              <a:pt x="162" y="487"/>
                            </a:lnTo>
                            <a:lnTo>
                              <a:pt x="176" y="485"/>
                            </a:lnTo>
                            <a:lnTo>
                              <a:pt x="196" y="475"/>
                            </a:lnTo>
                            <a:lnTo>
                              <a:pt x="242" y="446"/>
                            </a:lnTo>
                            <a:lnTo>
                              <a:pt x="288" y="417"/>
                            </a:lnTo>
                            <a:lnTo>
                              <a:pt x="324" y="392"/>
                            </a:lnTo>
                            <a:lnTo>
                              <a:pt x="333" y="382"/>
                            </a:lnTo>
                            <a:lnTo>
                              <a:pt x="337" y="371"/>
                            </a:lnTo>
                            <a:lnTo>
                              <a:pt x="338" y="365"/>
                            </a:lnTo>
                            <a:lnTo>
                              <a:pt x="352" y="366"/>
                            </a:lnTo>
                            <a:lnTo>
                              <a:pt x="367" y="366"/>
                            </a:lnTo>
                            <a:lnTo>
                              <a:pt x="377" y="364"/>
                            </a:lnTo>
                            <a:lnTo>
                              <a:pt x="387" y="350"/>
                            </a:lnTo>
                            <a:lnTo>
                              <a:pt x="393" y="333"/>
                            </a:lnTo>
                            <a:lnTo>
                              <a:pt x="391" y="307"/>
                            </a:lnTo>
                            <a:lnTo>
                              <a:pt x="394" y="288"/>
                            </a:lnTo>
                            <a:lnTo>
                              <a:pt x="406" y="262"/>
                            </a:lnTo>
                            <a:lnTo>
                              <a:pt x="417" y="234"/>
                            </a:lnTo>
                            <a:lnTo>
                              <a:pt x="420" y="181"/>
                            </a:lnTo>
                            <a:lnTo>
                              <a:pt x="415" y="131"/>
                            </a:lnTo>
                            <a:lnTo>
                              <a:pt x="400" y="86"/>
                            </a:lnTo>
                            <a:lnTo>
                              <a:pt x="386" y="61"/>
                            </a:lnTo>
                            <a:lnTo>
                              <a:pt x="369" y="41"/>
                            </a:lnTo>
                            <a:lnTo>
                              <a:pt x="348" y="23"/>
                            </a:lnTo>
                            <a:lnTo>
                              <a:pt x="317" y="10"/>
                            </a:lnTo>
                            <a:lnTo>
                              <a:pt x="292" y="3"/>
                            </a:lnTo>
                            <a:lnTo>
                              <a:pt x="260" y="0"/>
                            </a:lnTo>
                            <a:lnTo>
                              <a:pt x="233" y="3"/>
                            </a:lnTo>
                            <a:lnTo>
                              <a:pt x="213" y="5"/>
                            </a:lnTo>
                            <a:lnTo>
                              <a:pt x="191" y="13"/>
                            </a:lnTo>
                            <a:lnTo>
                              <a:pt x="165" y="23"/>
                            </a:lnTo>
                          </a:path>
                        </a:pathLst>
                      </a:custGeom>
                      <a:solidFill>
                        <a:srgbClr val="FF9F9F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15405" name="Freeform 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28" y="2681"/>
                        <a:ext cx="100" cy="65"/>
                      </a:xfrm>
                      <a:custGeom>
                        <a:avLst/>
                        <a:gdLst>
                          <a:gd name="T0" fmla="*/ 96 w 100"/>
                          <a:gd name="T1" fmla="*/ 41 h 65"/>
                          <a:gd name="T2" fmla="*/ 75 w 100"/>
                          <a:gd name="T3" fmla="*/ 23 h 65"/>
                          <a:gd name="T4" fmla="*/ 50 w 100"/>
                          <a:gd name="T5" fmla="*/ 9 h 65"/>
                          <a:gd name="T6" fmla="*/ 27 w 100"/>
                          <a:gd name="T7" fmla="*/ 2 h 65"/>
                          <a:gd name="T8" fmla="*/ 16 w 100"/>
                          <a:gd name="T9" fmla="*/ 0 h 65"/>
                          <a:gd name="T10" fmla="*/ 7 w 100"/>
                          <a:gd name="T11" fmla="*/ 0 h 65"/>
                          <a:gd name="T12" fmla="*/ 2 w 100"/>
                          <a:gd name="T13" fmla="*/ 5 h 65"/>
                          <a:gd name="T14" fmla="*/ 0 w 100"/>
                          <a:gd name="T15" fmla="*/ 12 h 65"/>
                          <a:gd name="T16" fmla="*/ 2 w 100"/>
                          <a:gd name="T17" fmla="*/ 18 h 65"/>
                          <a:gd name="T18" fmla="*/ 10 w 100"/>
                          <a:gd name="T19" fmla="*/ 22 h 65"/>
                          <a:gd name="T20" fmla="*/ 24 w 100"/>
                          <a:gd name="T21" fmla="*/ 26 h 65"/>
                          <a:gd name="T22" fmla="*/ 45 w 100"/>
                          <a:gd name="T23" fmla="*/ 35 h 65"/>
                          <a:gd name="T24" fmla="*/ 62 w 100"/>
                          <a:gd name="T25" fmla="*/ 45 h 65"/>
                          <a:gd name="T26" fmla="*/ 75 w 100"/>
                          <a:gd name="T27" fmla="*/ 53 h 65"/>
                          <a:gd name="T28" fmla="*/ 85 w 100"/>
                          <a:gd name="T29" fmla="*/ 62 h 65"/>
                          <a:gd name="T30" fmla="*/ 95 w 100"/>
                          <a:gd name="T31" fmla="*/ 64 h 65"/>
                          <a:gd name="T32" fmla="*/ 99 w 100"/>
                          <a:gd name="T33" fmla="*/ 53 h 65"/>
                          <a:gd name="T34" fmla="*/ 96 w 100"/>
                          <a:gd name="T35" fmla="*/ 41 h 65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100"/>
                          <a:gd name="T55" fmla="*/ 0 h 65"/>
                          <a:gd name="T56" fmla="*/ 100 w 100"/>
                          <a:gd name="T57" fmla="*/ 65 h 65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100" h="65">
                            <a:moveTo>
                              <a:pt x="96" y="41"/>
                            </a:moveTo>
                            <a:lnTo>
                              <a:pt x="75" y="23"/>
                            </a:lnTo>
                            <a:lnTo>
                              <a:pt x="50" y="9"/>
                            </a:lnTo>
                            <a:lnTo>
                              <a:pt x="27" y="2"/>
                            </a:lnTo>
                            <a:lnTo>
                              <a:pt x="16" y="0"/>
                            </a:lnTo>
                            <a:lnTo>
                              <a:pt x="7" y="0"/>
                            </a:lnTo>
                            <a:lnTo>
                              <a:pt x="2" y="5"/>
                            </a:lnTo>
                            <a:lnTo>
                              <a:pt x="0" y="12"/>
                            </a:lnTo>
                            <a:lnTo>
                              <a:pt x="2" y="18"/>
                            </a:lnTo>
                            <a:lnTo>
                              <a:pt x="10" y="22"/>
                            </a:lnTo>
                            <a:lnTo>
                              <a:pt x="24" y="26"/>
                            </a:lnTo>
                            <a:lnTo>
                              <a:pt x="45" y="35"/>
                            </a:lnTo>
                            <a:lnTo>
                              <a:pt x="62" y="45"/>
                            </a:lnTo>
                            <a:lnTo>
                              <a:pt x="75" y="53"/>
                            </a:lnTo>
                            <a:lnTo>
                              <a:pt x="85" y="62"/>
                            </a:lnTo>
                            <a:lnTo>
                              <a:pt x="95" y="64"/>
                            </a:lnTo>
                            <a:lnTo>
                              <a:pt x="99" y="53"/>
                            </a:lnTo>
                            <a:lnTo>
                              <a:pt x="96" y="41"/>
                            </a:lnTo>
                          </a:path>
                        </a:pathLst>
                      </a:custGeom>
                      <a:solidFill>
                        <a:srgbClr val="3F1F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15406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40" y="2820"/>
                        <a:ext cx="117" cy="132"/>
                      </a:xfrm>
                      <a:custGeom>
                        <a:avLst/>
                        <a:gdLst>
                          <a:gd name="T0" fmla="*/ 12 w 117"/>
                          <a:gd name="T1" fmla="*/ 0 h 132"/>
                          <a:gd name="T2" fmla="*/ 6 w 117"/>
                          <a:gd name="T3" fmla="*/ 25 h 132"/>
                          <a:gd name="T4" fmla="*/ 2 w 117"/>
                          <a:gd name="T5" fmla="*/ 46 h 132"/>
                          <a:gd name="T6" fmla="*/ 0 w 117"/>
                          <a:gd name="T7" fmla="*/ 72 h 132"/>
                          <a:gd name="T8" fmla="*/ 6 w 117"/>
                          <a:gd name="T9" fmla="*/ 95 h 132"/>
                          <a:gd name="T10" fmla="*/ 28 w 117"/>
                          <a:gd name="T11" fmla="*/ 80 h 132"/>
                          <a:gd name="T12" fmla="*/ 29 w 117"/>
                          <a:gd name="T13" fmla="*/ 116 h 132"/>
                          <a:gd name="T14" fmla="*/ 52 w 117"/>
                          <a:gd name="T15" fmla="*/ 102 h 132"/>
                          <a:gd name="T16" fmla="*/ 59 w 117"/>
                          <a:gd name="T17" fmla="*/ 131 h 132"/>
                          <a:gd name="T18" fmla="*/ 78 w 117"/>
                          <a:gd name="T19" fmla="*/ 126 h 132"/>
                          <a:gd name="T20" fmla="*/ 91 w 117"/>
                          <a:gd name="T21" fmla="*/ 114 h 132"/>
                          <a:gd name="T22" fmla="*/ 103 w 117"/>
                          <a:gd name="T23" fmla="*/ 97 h 132"/>
                          <a:gd name="T24" fmla="*/ 116 w 117"/>
                          <a:gd name="T25" fmla="*/ 70 h 132"/>
                          <a:gd name="T26" fmla="*/ 12 w 117"/>
                          <a:gd name="T27" fmla="*/ 0 h 132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w 117"/>
                          <a:gd name="T43" fmla="*/ 0 h 132"/>
                          <a:gd name="T44" fmla="*/ 117 w 117"/>
                          <a:gd name="T45" fmla="*/ 132 h 132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T42" t="T43" r="T44" b="T45"/>
                        <a:pathLst>
                          <a:path w="117" h="132">
                            <a:moveTo>
                              <a:pt x="12" y="0"/>
                            </a:moveTo>
                            <a:lnTo>
                              <a:pt x="6" y="25"/>
                            </a:lnTo>
                            <a:lnTo>
                              <a:pt x="2" y="46"/>
                            </a:lnTo>
                            <a:lnTo>
                              <a:pt x="0" y="72"/>
                            </a:lnTo>
                            <a:lnTo>
                              <a:pt x="6" y="95"/>
                            </a:lnTo>
                            <a:lnTo>
                              <a:pt x="28" y="80"/>
                            </a:lnTo>
                            <a:lnTo>
                              <a:pt x="29" y="116"/>
                            </a:lnTo>
                            <a:lnTo>
                              <a:pt x="52" y="102"/>
                            </a:lnTo>
                            <a:lnTo>
                              <a:pt x="59" y="131"/>
                            </a:lnTo>
                            <a:lnTo>
                              <a:pt x="78" y="126"/>
                            </a:lnTo>
                            <a:lnTo>
                              <a:pt x="91" y="114"/>
                            </a:lnTo>
                            <a:lnTo>
                              <a:pt x="103" y="97"/>
                            </a:lnTo>
                            <a:lnTo>
                              <a:pt x="116" y="70"/>
                            </a:lnTo>
                            <a:lnTo>
                              <a:pt x="12" y="0"/>
                            </a:lnTo>
                          </a:path>
                        </a:pathLst>
                      </a:custGeom>
                      <a:solidFill>
                        <a:srgbClr val="3F1F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</p:grpSp>
                <p:sp>
                  <p:nvSpPr>
                    <p:cNvPr id="15399" name="Arc 42"/>
                    <p:cNvSpPr>
                      <a:spLocks/>
                    </p:cNvSpPr>
                    <p:nvPr/>
                  </p:nvSpPr>
                  <p:spPr bwMode="auto">
                    <a:xfrm>
                      <a:off x="5633" y="2906"/>
                      <a:ext cx="77" cy="112"/>
                    </a:xfrm>
                    <a:custGeom>
                      <a:avLst/>
                      <a:gdLst>
                        <a:gd name="T0" fmla="*/ 37 w 43200"/>
                        <a:gd name="T1" fmla="*/ 0 h 43200"/>
                        <a:gd name="T2" fmla="*/ 0 w 43200"/>
                        <a:gd name="T3" fmla="*/ 53 h 43200"/>
                        <a:gd name="T4" fmla="*/ 39 w 43200"/>
                        <a:gd name="T5" fmla="*/ 56 h 43200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43200"/>
                        <a:gd name="T11" fmla="*/ 43200 w 43200"/>
                        <a:gd name="T12" fmla="*/ 43200 h 432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43200" fill="none" extrusionOk="0">
                          <a:moveTo>
                            <a:pt x="20479" y="29"/>
                          </a:moveTo>
                          <a:cubicBezTo>
                            <a:pt x="20852" y="9"/>
                            <a:pt x="21226" y="-1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33529"/>
                            <a:pt x="33529" y="43200"/>
                            <a:pt x="21600" y="43200"/>
                          </a:cubicBezTo>
                          <a:cubicBezTo>
                            <a:pt x="9670" y="43200"/>
                            <a:pt x="0" y="33529"/>
                            <a:pt x="0" y="21600"/>
                          </a:cubicBezTo>
                          <a:cubicBezTo>
                            <a:pt x="-1" y="21219"/>
                            <a:pt x="10" y="20839"/>
                            <a:pt x="30" y="20459"/>
                          </a:cubicBezTo>
                        </a:path>
                        <a:path w="43200" h="43200" stroke="0" extrusionOk="0">
                          <a:moveTo>
                            <a:pt x="20479" y="29"/>
                          </a:moveTo>
                          <a:cubicBezTo>
                            <a:pt x="20852" y="9"/>
                            <a:pt x="21226" y="-1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33529"/>
                            <a:pt x="33529" y="43200"/>
                            <a:pt x="21600" y="43200"/>
                          </a:cubicBezTo>
                          <a:cubicBezTo>
                            <a:pt x="9670" y="43200"/>
                            <a:pt x="0" y="33529"/>
                            <a:pt x="0" y="21600"/>
                          </a:cubicBezTo>
                          <a:cubicBezTo>
                            <a:pt x="-1" y="21219"/>
                            <a:pt x="10" y="20839"/>
                            <a:pt x="30" y="20459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50800" cap="rnd">
                      <a:solidFill>
                        <a:srgbClr val="FF9F1F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grpSp>
                  <p:nvGrpSpPr>
                    <p:cNvPr id="15400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96" y="2723"/>
                      <a:ext cx="102" cy="117"/>
                      <a:chOff x="5396" y="2723"/>
                      <a:chExt cx="102" cy="117"/>
                    </a:xfrm>
                  </p:grpSpPr>
                  <p:sp>
                    <p:nvSpPr>
                      <p:cNvPr id="15401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96" y="2733"/>
                        <a:ext cx="91" cy="107"/>
                      </a:xfrm>
                      <a:custGeom>
                        <a:avLst/>
                        <a:gdLst>
                          <a:gd name="T0" fmla="*/ 10 w 91"/>
                          <a:gd name="T1" fmla="*/ 15 h 107"/>
                          <a:gd name="T2" fmla="*/ 2 w 91"/>
                          <a:gd name="T3" fmla="*/ 30 h 107"/>
                          <a:gd name="T4" fmla="*/ 0 w 91"/>
                          <a:gd name="T5" fmla="*/ 41 h 107"/>
                          <a:gd name="T6" fmla="*/ 0 w 91"/>
                          <a:gd name="T7" fmla="*/ 53 h 107"/>
                          <a:gd name="T8" fmla="*/ 2 w 91"/>
                          <a:gd name="T9" fmla="*/ 64 h 107"/>
                          <a:gd name="T10" fmla="*/ 5 w 91"/>
                          <a:gd name="T11" fmla="*/ 73 h 107"/>
                          <a:gd name="T12" fmla="*/ 10 w 91"/>
                          <a:gd name="T13" fmla="*/ 84 h 107"/>
                          <a:gd name="T14" fmla="*/ 17 w 91"/>
                          <a:gd name="T15" fmla="*/ 94 h 107"/>
                          <a:gd name="T16" fmla="*/ 26 w 91"/>
                          <a:gd name="T17" fmla="*/ 102 h 107"/>
                          <a:gd name="T18" fmla="*/ 36 w 91"/>
                          <a:gd name="T19" fmla="*/ 106 h 107"/>
                          <a:gd name="T20" fmla="*/ 49 w 91"/>
                          <a:gd name="T21" fmla="*/ 106 h 107"/>
                          <a:gd name="T22" fmla="*/ 59 w 91"/>
                          <a:gd name="T23" fmla="*/ 103 h 107"/>
                          <a:gd name="T24" fmla="*/ 67 w 91"/>
                          <a:gd name="T25" fmla="*/ 99 h 107"/>
                          <a:gd name="T26" fmla="*/ 74 w 91"/>
                          <a:gd name="T27" fmla="*/ 93 h 107"/>
                          <a:gd name="T28" fmla="*/ 81 w 91"/>
                          <a:gd name="T29" fmla="*/ 84 h 107"/>
                          <a:gd name="T30" fmla="*/ 87 w 91"/>
                          <a:gd name="T31" fmla="*/ 73 h 107"/>
                          <a:gd name="T32" fmla="*/ 90 w 91"/>
                          <a:gd name="T33" fmla="*/ 59 h 107"/>
                          <a:gd name="T34" fmla="*/ 90 w 91"/>
                          <a:gd name="T35" fmla="*/ 46 h 107"/>
                          <a:gd name="T36" fmla="*/ 86 w 91"/>
                          <a:gd name="T37" fmla="*/ 34 h 107"/>
                          <a:gd name="T38" fmla="*/ 85 w 91"/>
                          <a:gd name="T39" fmla="*/ 25 h 107"/>
                          <a:gd name="T40" fmla="*/ 78 w 91"/>
                          <a:gd name="T41" fmla="*/ 17 h 107"/>
                          <a:gd name="T42" fmla="*/ 70 w 91"/>
                          <a:gd name="T43" fmla="*/ 8 h 107"/>
                          <a:gd name="T44" fmla="*/ 56 w 91"/>
                          <a:gd name="T45" fmla="*/ 1 h 107"/>
                          <a:gd name="T46" fmla="*/ 42 w 91"/>
                          <a:gd name="T47" fmla="*/ 0 h 107"/>
                          <a:gd name="T48" fmla="*/ 28 w 91"/>
                          <a:gd name="T49" fmla="*/ 2 h 107"/>
                          <a:gd name="T50" fmla="*/ 19 w 91"/>
                          <a:gd name="T51" fmla="*/ 7 h 107"/>
                          <a:gd name="T52" fmla="*/ 10 w 91"/>
                          <a:gd name="T53" fmla="*/ 15 h 107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w 91"/>
                          <a:gd name="T82" fmla="*/ 0 h 107"/>
                          <a:gd name="T83" fmla="*/ 91 w 91"/>
                          <a:gd name="T84" fmla="*/ 107 h 107"/>
                        </a:gdLst>
                        <a:ahLst/>
                        <a:cxnLst>
                          <a:cxn ang="T54">
                            <a:pos x="T0" y="T1"/>
                          </a:cxn>
                          <a:cxn ang="T55">
                            <a:pos x="T2" y="T3"/>
                          </a:cxn>
                          <a:cxn ang="T56">
                            <a:pos x="T4" y="T5"/>
                          </a:cxn>
                          <a:cxn ang="T57">
                            <a:pos x="T6" y="T7"/>
                          </a:cxn>
                          <a:cxn ang="T58">
                            <a:pos x="T8" y="T9"/>
                          </a:cxn>
                          <a:cxn ang="T59">
                            <a:pos x="T10" y="T11"/>
                          </a:cxn>
                          <a:cxn ang="T60">
                            <a:pos x="T12" y="T13"/>
                          </a:cxn>
                          <a:cxn ang="T61">
                            <a:pos x="T14" y="T15"/>
                          </a:cxn>
                          <a:cxn ang="T62">
                            <a:pos x="T16" y="T17"/>
                          </a:cxn>
                          <a:cxn ang="T63">
                            <a:pos x="T18" y="T19"/>
                          </a:cxn>
                          <a:cxn ang="T64">
                            <a:pos x="T20" y="T21"/>
                          </a:cxn>
                          <a:cxn ang="T65">
                            <a:pos x="T22" y="T23"/>
                          </a:cxn>
                          <a:cxn ang="T66">
                            <a:pos x="T24" y="T25"/>
                          </a:cxn>
                          <a:cxn ang="T67">
                            <a:pos x="T26" y="T27"/>
                          </a:cxn>
                          <a:cxn ang="T68">
                            <a:pos x="T28" y="T29"/>
                          </a:cxn>
                          <a:cxn ang="T69">
                            <a:pos x="T30" y="T31"/>
                          </a:cxn>
                          <a:cxn ang="T70">
                            <a:pos x="T32" y="T33"/>
                          </a:cxn>
                          <a:cxn ang="T71">
                            <a:pos x="T34" y="T35"/>
                          </a:cxn>
                          <a:cxn ang="T72">
                            <a:pos x="T36" y="T37"/>
                          </a:cxn>
                          <a:cxn ang="T73">
                            <a:pos x="T38" y="T39"/>
                          </a:cxn>
                          <a:cxn ang="T74">
                            <a:pos x="T40" y="T41"/>
                          </a:cxn>
                          <a:cxn ang="T75">
                            <a:pos x="T42" y="T43"/>
                          </a:cxn>
                          <a:cxn ang="T76">
                            <a:pos x="T44" y="T45"/>
                          </a:cxn>
                          <a:cxn ang="T77">
                            <a:pos x="T46" y="T47"/>
                          </a:cxn>
                          <a:cxn ang="T78">
                            <a:pos x="T48" y="T49"/>
                          </a:cxn>
                          <a:cxn ang="T79">
                            <a:pos x="T50" y="T51"/>
                          </a:cxn>
                          <a:cxn ang="T80">
                            <a:pos x="T52" y="T53"/>
                          </a:cxn>
                        </a:cxnLst>
                        <a:rect l="T81" t="T82" r="T83" b="T84"/>
                        <a:pathLst>
                          <a:path w="91" h="107">
                            <a:moveTo>
                              <a:pt x="10" y="15"/>
                            </a:moveTo>
                            <a:lnTo>
                              <a:pt x="2" y="30"/>
                            </a:lnTo>
                            <a:lnTo>
                              <a:pt x="0" y="41"/>
                            </a:lnTo>
                            <a:lnTo>
                              <a:pt x="0" y="53"/>
                            </a:lnTo>
                            <a:lnTo>
                              <a:pt x="2" y="64"/>
                            </a:lnTo>
                            <a:lnTo>
                              <a:pt x="5" y="73"/>
                            </a:lnTo>
                            <a:lnTo>
                              <a:pt x="10" y="84"/>
                            </a:lnTo>
                            <a:lnTo>
                              <a:pt x="17" y="94"/>
                            </a:lnTo>
                            <a:lnTo>
                              <a:pt x="26" y="102"/>
                            </a:lnTo>
                            <a:lnTo>
                              <a:pt x="36" y="106"/>
                            </a:lnTo>
                            <a:lnTo>
                              <a:pt x="49" y="106"/>
                            </a:lnTo>
                            <a:lnTo>
                              <a:pt x="59" y="103"/>
                            </a:lnTo>
                            <a:lnTo>
                              <a:pt x="67" y="99"/>
                            </a:lnTo>
                            <a:lnTo>
                              <a:pt x="74" y="93"/>
                            </a:lnTo>
                            <a:lnTo>
                              <a:pt x="81" y="84"/>
                            </a:lnTo>
                            <a:lnTo>
                              <a:pt x="87" y="73"/>
                            </a:lnTo>
                            <a:lnTo>
                              <a:pt x="90" y="59"/>
                            </a:lnTo>
                            <a:lnTo>
                              <a:pt x="90" y="46"/>
                            </a:lnTo>
                            <a:lnTo>
                              <a:pt x="86" y="34"/>
                            </a:lnTo>
                            <a:lnTo>
                              <a:pt x="85" y="25"/>
                            </a:lnTo>
                            <a:lnTo>
                              <a:pt x="78" y="17"/>
                            </a:lnTo>
                            <a:lnTo>
                              <a:pt x="70" y="8"/>
                            </a:lnTo>
                            <a:lnTo>
                              <a:pt x="56" y="1"/>
                            </a:lnTo>
                            <a:lnTo>
                              <a:pt x="42" y="0"/>
                            </a:lnTo>
                            <a:lnTo>
                              <a:pt x="28" y="2"/>
                            </a:lnTo>
                            <a:lnTo>
                              <a:pt x="19" y="7"/>
                            </a:lnTo>
                            <a:lnTo>
                              <a:pt x="10" y="15"/>
                            </a:lnTo>
                          </a:path>
                        </a:pathLst>
                      </a:custGeom>
                      <a:solidFill>
                        <a:srgbClr val="FFFFFF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15402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18" y="2791"/>
                        <a:ext cx="33" cy="41"/>
                      </a:xfrm>
                      <a:custGeom>
                        <a:avLst/>
                        <a:gdLst>
                          <a:gd name="T0" fmla="*/ 3 w 33"/>
                          <a:gd name="T1" fmla="*/ 6 h 41"/>
                          <a:gd name="T2" fmla="*/ 0 w 33"/>
                          <a:gd name="T3" fmla="*/ 11 h 41"/>
                          <a:gd name="T4" fmla="*/ 0 w 33"/>
                          <a:gd name="T5" fmla="*/ 15 h 41"/>
                          <a:gd name="T6" fmla="*/ 0 w 33"/>
                          <a:gd name="T7" fmla="*/ 20 h 41"/>
                          <a:gd name="T8" fmla="*/ 0 w 33"/>
                          <a:gd name="T9" fmla="*/ 24 h 41"/>
                          <a:gd name="T10" fmla="*/ 2 w 33"/>
                          <a:gd name="T11" fmla="*/ 28 h 41"/>
                          <a:gd name="T12" fmla="*/ 3 w 33"/>
                          <a:gd name="T13" fmla="*/ 32 h 41"/>
                          <a:gd name="T14" fmla="*/ 6 w 33"/>
                          <a:gd name="T15" fmla="*/ 36 h 41"/>
                          <a:gd name="T16" fmla="*/ 9 w 33"/>
                          <a:gd name="T17" fmla="*/ 39 h 41"/>
                          <a:gd name="T18" fmla="*/ 13 w 33"/>
                          <a:gd name="T19" fmla="*/ 40 h 41"/>
                          <a:gd name="T20" fmla="*/ 18 w 33"/>
                          <a:gd name="T21" fmla="*/ 40 h 41"/>
                          <a:gd name="T22" fmla="*/ 21 w 33"/>
                          <a:gd name="T23" fmla="*/ 39 h 41"/>
                          <a:gd name="T24" fmla="*/ 24 w 33"/>
                          <a:gd name="T25" fmla="*/ 38 h 41"/>
                          <a:gd name="T26" fmla="*/ 27 w 33"/>
                          <a:gd name="T27" fmla="*/ 35 h 41"/>
                          <a:gd name="T28" fmla="*/ 29 w 33"/>
                          <a:gd name="T29" fmla="*/ 32 h 41"/>
                          <a:gd name="T30" fmla="*/ 31 w 33"/>
                          <a:gd name="T31" fmla="*/ 28 h 41"/>
                          <a:gd name="T32" fmla="*/ 32 w 33"/>
                          <a:gd name="T33" fmla="*/ 22 h 41"/>
                          <a:gd name="T34" fmla="*/ 32 w 33"/>
                          <a:gd name="T35" fmla="*/ 17 h 41"/>
                          <a:gd name="T36" fmla="*/ 31 w 33"/>
                          <a:gd name="T37" fmla="*/ 13 h 41"/>
                          <a:gd name="T38" fmla="*/ 30 w 33"/>
                          <a:gd name="T39" fmla="*/ 10 h 41"/>
                          <a:gd name="T40" fmla="*/ 28 w 33"/>
                          <a:gd name="T41" fmla="*/ 6 h 41"/>
                          <a:gd name="T42" fmla="*/ 25 w 33"/>
                          <a:gd name="T43" fmla="*/ 2 h 41"/>
                          <a:gd name="T44" fmla="*/ 20 w 33"/>
                          <a:gd name="T45" fmla="*/ 0 h 41"/>
                          <a:gd name="T46" fmla="*/ 14 w 33"/>
                          <a:gd name="T47" fmla="*/ 0 h 41"/>
                          <a:gd name="T48" fmla="*/ 10 w 33"/>
                          <a:gd name="T49" fmla="*/ 1 h 41"/>
                          <a:gd name="T50" fmla="*/ 7 w 33"/>
                          <a:gd name="T51" fmla="*/ 2 h 41"/>
                          <a:gd name="T52" fmla="*/ 3 w 33"/>
                          <a:gd name="T53" fmla="*/ 6 h 41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w 33"/>
                          <a:gd name="T82" fmla="*/ 0 h 41"/>
                          <a:gd name="T83" fmla="*/ 33 w 33"/>
                          <a:gd name="T84" fmla="*/ 41 h 41"/>
                        </a:gdLst>
                        <a:ahLst/>
                        <a:cxnLst>
                          <a:cxn ang="T54">
                            <a:pos x="T0" y="T1"/>
                          </a:cxn>
                          <a:cxn ang="T55">
                            <a:pos x="T2" y="T3"/>
                          </a:cxn>
                          <a:cxn ang="T56">
                            <a:pos x="T4" y="T5"/>
                          </a:cxn>
                          <a:cxn ang="T57">
                            <a:pos x="T6" y="T7"/>
                          </a:cxn>
                          <a:cxn ang="T58">
                            <a:pos x="T8" y="T9"/>
                          </a:cxn>
                          <a:cxn ang="T59">
                            <a:pos x="T10" y="T11"/>
                          </a:cxn>
                          <a:cxn ang="T60">
                            <a:pos x="T12" y="T13"/>
                          </a:cxn>
                          <a:cxn ang="T61">
                            <a:pos x="T14" y="T15"/>
                          </a:cxn>
                          <a:cxn ang="T62">
                            <a:pos x="T16" y="T17"/>
                          </a:cxn>
                          <a:cxn ang="T63">
                            <a:pos x="T18" y="T19"/>
                          </a:cxn>
                          <a:cxn ang="T64">
                            <a:pos x="T20" y="T21"/>
                          </a:cxn>
                          <a:cxn ang="T65">
                            <a:pos x="T22" y="T23"/>
                          </a:cxn>
                          <a:cxn ang="T66">
                            <a:pos x="T24" y="T25"/>
                          </a:cxn>
                          <a:cxn ang="T67">
                            <a:pos x="T26" y="T27"/>
                          </a:cxn>
                          <a:cxn ang="T68">
                            <a:pos x="T28" y="T29"/>
                          </a:cxn>
                          <a:cxn ang="T69">
                            <a:pos x="T30" y="T31"/>
                          </a:cxn>
                          <a:cxn ang="T70">
                            <a:pos x="T32" y="T33"/>
                          </a:cxn>
                          <a:cxn ang="T71">
                            <a:pos x="T34" y="T35"/>
                          </a:cxn>
                          <a:cxn ang="T72">
                            <a:pos x="T36" y="T37"/>
                          </a:cxn>
                          <a:cxn ang="T73">
                            <a:pos x="T38" y="T39"/>
                          </a:cxn>
                          <a:cxn ang="T74">
                            <a:pos x="T40" y="T41"/>
                          </a:cxn>
                          <a:cxn ang="T75">
                            <a:pos x="T42" y="T43"/>
                          </a:cxn>
                          <a:cxn ang="T76">
                            <a:pos x="T44" y="T45"/>
                          </a:cxn>
                          <a:cxn ang="T77">
                            <a:pos x="T46" y="T47"/>
                          </a:cxn>
                          <a:cxn ang="T78">
                            <a:pos x="T48" y="T49"/>
                          </a:cxn>
                          <a:cxn ang="T79">
                            <a:pos x="T50" y="T51"/>
                          </a:cxn>
                          <a:cxn ang="T80">
                            <a:pos x="T52" y="T53"/>
                          </a:cxn>
                        </a:cxnLst>
                        <a:rect l="T81" t="T82" r="T83" b="T84"/>
                        <a:pathLst>
                          <a:path w="33" h="41">
                            <a:moveTo>
                              <a:pt x="3" y="6"/>
                            </a:moveTo>
                            <a:lnTo>
                              <a:pt x="0" y="11"/>
                            </a:lnTo>
                            <a:lnTo>
                              <a:pt x="0" y="15"/>
                            </a:lnTo>
                            <a:lnTo>
                              <a:pt x="0" y="20"/>
                            </a:lnTo>
                            <a:lnTo>
                              <a:pt x="0" y="24"/>
                            </a:lnTo>
                            <a:lnTo>
                              <a:pt x="2" y="28"/>
                            </a:lnTo>
                            <a:lnTo>
                              <a:pt x="3" y="32"/>
                            </a:lnTo>
                            <a:lnTo>
                              <a:pt x="6" y="36"/>
                            </a:lnTo>
                            <a:lnTo>
                              <a:pt x="9" y="39"/>
                            </a:lnTo>
                            <a:lnTo>
                              <a:pt x="13" y="40"/>
                            </a:lnTo>
                            <a:lnTo>
                              <a:pt x="18" y="40"/>
                            </a:lnTo>
                            <a:lnTo>
                              <a:pt x="21" y="39"/>
                            </a:lnTo>
                            <a:lnTo>
                              <a:pt x="24" y="38"/>
                            </a:lnTo>
                            <a:lnTo>
                              <a:pt x="27" y="35"/>
                            </a:lnTo>
                            <a:lnTo>
                              <a:pt x="29" y="32"/>
                            </a:lnTo>
                            <a:lnTo>
                              <a:pt x="31" y="28"/>
                            </a:lnTo>
                            <a:lnTo>
                              <a:pt x="32" y="22"/>
                            </a:lnTo>
                            <a:lnTo>
                              <a:pt x="32" y="17"/>
                            </a:lnTo>
                            <a:lnTo>
                              <a:pt x="31" y="13"/>
                            </a:lnTo>
                            <a:lnTo>
                              <a:pt x="30" y="10"/>
                            </a:lnTo>
                            <a:lnTo>
                              <a:pt x="28" y="6"/>
                            </a:lnTo>
                            <a:lnTo>
                              <a:pt x="25" y="2"/>
                            </a:lnTo>
                            <a:lnTo>
                              <a:pt x="20" y="0"/>
                            </a:lnTo>
                            <a:lnTo>
                              <a:pt x="14" y="0"/>
                            </a:lnTo>
                            <a:lnTo>
                              <a:pt x="10" y="1"/>
                            </a:lnTo>
                            <a:lnTo>
                              <a:pt x="7" y="2"/>
                            </a:lnTo>
                            <a:lnTo>
                              <a:pt x="3" y="6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15403" name="Freeform 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01" y="2723"/>
                        <a:ext cx="97" cy="88"/>
                      </a:xfrm>
                      <a:custGeom>
                        <a:avLst/>
                        <a:gdLst>
                          <a:gd name="T0" fmla="*/ 0 w 97"/>
                          <a:gd name="T1" fmla="*/ 22 h 88"/>
                          <a:gd name="T2" fmla="*/ 13 w 97"/>
                          <a:gd name="T3" fmla="*/ 11 h 88"/>
                          <a:gd name="T4" fmla="*/ 26 w 97"/>
                          <a:gd name="T5" fmla="*/ 4 h 88"/>
                          <a:gd name="T6" fmla="*/ 38 w 97"/>
                          <a:gd name="T7" fmla="*/ 0 h 88"/>
                          <a:gd name="T8" fmla="*/ 49 w 97"/>
                          <a:gd name="T9" fmla="*/ 0 h 88"/>
                          <a:gd name="T10" fmla="*/ 61 w 97"/>
                          <a:gd name="T11" fmla="*/ 3 h 88"/>
                          <a:gd name="T12" fmla="*/ 68 w 97"/>
                          <a:gd name="T13" fmla="*/ 6 h 88"/>
                          <a:gd name="T14" fmla="*/ 76 w 97"/>
                          <a:gd name="T15" fmla="*/ 12 h 88"/>
                          <a:gd name="T16" fmla="*/ 83 w 97"/>
                          <a:gd name="T17" fmla="*/ 20 h 88"/>
                          <a:gd name="T18" fmla="*/ 89 w 97"/>
                          <a:gd name="T19" fmla="*/ 34 h 88"/>
                          <a:gd name="T20" fmla="*/ 91 w 97"/>
                          <a:gd name="T21" fmla="*/ 46 h 88"/>
                          <a:gd name="T22" fmla="*/ 94 w 97"/>
                          <a:gd name="T23" fmla="*/ 57 h 88"/>
                          <a:gd name="T24" fmla="*/ 96 w 97"/>
                          <a:gd name="T25" fmla="*/ 66 h 88"/>
                          <a:gd name="T26" fmla="*/ 96 w 97"/>
                          <a:gd name="T27" fmla="*/ 80 h 88"/>
                          <a:gd name="T28" fmla="*/ 96 w 97"/>
                          <a:gd name="T29" fmla="*/ 87 h 88"/>
                          <a:gd name="T30" fmla="*/ 0 w 97"/>
                          <a:gd name="T31" fmla="*/ 22 h 88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w 97"/>
                          <a:gd name="T49" fmla="*/ 0 h 88"/>
                          <a:gd name="T50" fmla="*/ 97 w 97"/>
                          <a:gd name="T51" fmla="*/ 88 h 88"/>
                        </a:gdLst>
                        <a:ahLst/>
                        <a:cxnLst>
                          <a:cxn ang="T32">
                            <a:pos x="T0" y="T1"/>
                          </a:cxn>
                          <a:cxn ang="T33">
                            <a:pos x="T2" y="T3"/>
                          </a:cxn>
                          <a:cxn ang="T34">
                            <a:pos x="T4" y="T5"/>
                          </a:cxn>
                          <a:cxn ang="T35">
                            <a:pos x="T6" y="T7"/>
                          </a:cxn>
                          <a:cxn ang="T36">
                            <a:pos x="T8" y="T9"/>
                          </a:cxn>
                          <a:cxn ang="T37">
                            <a:pos x="T10" y="T11"/>
                          </a:cxn>
                          <a:cxn ang="T38">
                            <a:pos x="T12" y="T13"/>
                          </a:cxn>
                          <a:cxn ang="T39">
                            <a:pos x="T14" y="T15"/>
                          </a:cxn>
                          <a:cxn ang="T40">
                            <a:pos x="T16" y="T17"/>
                          </a:cxn>
                          <a:cxn ang="T41">
                            <a:pos x="T18" y="T19"/>
                          </a:cxn>
                          <a:cxn ang="T42">
                            <a:pos x="T20" y="T21"/>
                          </a:cxn>
                          <a:cxn ang="T43">
                            <a:pos x="T22" y="T23"/>
                          </a:cxn>
                          <a:cxn ang="T44">
                            <a:pos x="T24" y="T25"/>
                          </a:cxn>
                          <a:cxn ang="T45">
                            <a:pos x="T26" y="T27"/>
                          </a:cxn>
                          <a:cxn ang="T46">
                            <a:pos x="T28" y="T29"/>
                          </a:cxn>
                          <a:cxn ang="T47">
                            <a:pos x="T30" y="T31"/>
                          </a:cxn>
                        </a:cxnLst>
                        <a:rect l="T48" t="T49" r="T50" b="T51"/>
                        <a:pathLst>
                          <a:path w="97" h="88">
                            <a:moveTo>
                              <a:pt x="0" y="22"/>
                            </a:moveTo>
                            <a:lnTo>
                              <a:pt x="13" y="11"/>
                            </a:lnTo>
                            <a:lnTo>
                              <a:pt x="26" y="4"/>
                            </a:lnTo>
                            <a:lnTo>
                              <a:pt x="38" y="0"/>
                            </a:lnTo>
                            <a:lnTo>
                              <a:pt x="49" y="0"/>
                            </a:lnTo>
                            <a:lnTo>
                              <a:pt x="61" y="3"/>
                            </a:lnTo>
                            <a:lnTo>
                              <a:pt x="68" y="6"/>
                            </a:lnTo>
                            <a:lnTo>
                              <a:pt x="76" y="12"/>
                            </a:lnTo>
                            <a:lnTo>
                              <a:pt x="83" y="20"/>
                            </a:lnTo>
                            <a:lnTo>
                              <a:pt x="89" y="34"/>
                            </a:lnTo>
                            <a:lnTo>
                              <a:pt x="91" y="46"/>
                            </a:lnTo>
                            <a:lnTo>
                              <a:pt x="94" y="57"/>
                            </a:lnTo>
                            <a:lnTo>
                              <a:pt x="96" y="66"/>
                            </a:lnTo>
                            <a:lnTo>
                              <a:pt x="96" y="80"/>
                            </a:lnTo>
                            <a:lnTo>
                              <a:pt x="96" y="87"/>
                            </a:lnTo>
                            <a:lnTo>
                              <a:pt x="0" y="22"/>
                            </a:lnTo>
                          </a:path>
                        </a:pathLst>
                      </a:custGeom>
                      <a:solidFill>
                        <a:srgbClr val="FF9F9F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</p:grpSp>
              </p:grpSp>
            </p:grpSp>
            <p:grpSp>
              <p:nvGrpSpPr>
                <p:cNvPr id="15390" name="Group 47"/>
                <p:cNvGrpSpPr>
                  <a:grpSpLocks/>
                </p:cNvGrpSpPr>
                <p:nvPr/>
              </p:nvGrpSpPr>
              <p:grpSpPr bwMode="auto">
                <a:xfrm>
                  <a:off x="5421" y="2528"/>
                  <a:ext cx="627" cy="1038"/>
                  <a:chOff x="5421" y="2528"/>
                  <a:chExt cx="627" cy="1038"/>
                </a:xfrm>
              </p:grpSpPr>
              <p:sp>
                <p:nvSpPr>
                  <p:cNvPr id="15391" name="Freeform 48"/>
                  <p:cNvSpPr>
                    <a:spLocks/>
                  </p:cNvSpPr>
                  <p:nvPr/>
                </p:nvSpPr>
                <p:spPr bwMode="auto">
                  <a:xfrm>
                    <a:off x="5421" y="2528"/>
                    <a:ext cx="627" cy="1038"/>
                  </a:xfrm>
                  <a:custGeom>
                    <a:avLst/>
                    <a:gdLst>
                      <a:gd name="T0" fmla="*/ 12 w 627"/>
                      <a:gd name="T1" fmla="*/ 123 h 1038"/>
                      <a:gd name="T2" fmla="*/ 0 w 627"/>
                      <a:gd name="T3" fmla="*/ 103 h 1038"/>
                      <a:gd name="T4" fmla="*/ 3 w 627"/>
                      <a:gd name="T5" fmla="*/ 84 h 1038"/>
                      <a:gd name="T6" fmla="*/ 17 w 627"/>
                      <a:gd name="T7" fmla="*/ 58 h 1038"/>
                      <a:gd name="T8" fmla="*/ 49 w 627"/>
                      <a:gd name="T9" fmla="*/ 29 h 1038"/>
                      <a:gd name="T10" fmla="*/ 94 w 627"/>
                      <a:gd name="T11" fmla="*/ 12 h 1038"/>
                      <a:gd name="T12" fmla="*/ 149 w 627"/>
                      <a:gd name="T13" fmla="*/ 9 h 1038"/>
                      <a:gd name="T14" fmla="*/ 190 w 627"/>
                      <a:gd name="T15" fmla="*/ 0 h 1038"/>
                      <a:gd name="T16" fmla="*/ 240 w 627"/>
                      <a:gd name="T17" fmla="*/ 12 h 1038"/>
                      <a:gd name="T18" fmla="*/ 269 w 627"/>
                      <a:gd name="T19" fmla="*/ 17 h 1038"/>
                      <a:gd name="T20" fmla="*/ 306 w 627"/>
                      <a:gd name="T21" fmla="*/ 35 h 1038"/>
                      <a:gd name="T22" fmla="*/ 335 w 627"/>
                      <a:gd name="T23" fmla="*/ 52 h 1038"/>
                      <a:gd name="T24" fmla="*/ 354 w 627"/>
                      <a:gd name="T25" fmla="*/ 89 h 1038"/>
                      <a:gd name="T26" fmla="*/ 389 w 627"/>
                      <a:gd name="T27" fmla="*/ 149 h 1038"/>
                      <a:gd name="T28" fmla="*/ 432 w 627"/>
                      <a:gd name="T29" fmla="*/ 244 h 1038"/>
                      <a:gd name="T30" fmla="*/ 446 w 627"/>
                      <a:gd name="T31" fmla="*/ 296 h 1038"/>
                      <a:gd name="T32" fmla="*/ 450 w 627"/>
                      <a:gd name="T33" fmla="*/ 339 h 1038"/>
                      <a:gd name="T34" fmla="*/ 429 w 627"/>
                      <a:gd name="T35" fmla="*/ 398 h 1038"/>
                      <a:gd name="T36" fmla="*/ 400 w 627"/>
                      <a:gd name="T37" fmla="*/ 444 h 1038"/>
                      <a:gd name="T38" fmla="*/ 398 w 627"/>
                      <a:gd name="T39" fmla="*/ 510 h 1038"/>
                      <a:gd name="T40" fmla="*/ 409 w 627"/>
                      <a:gd name="T41" fmla="*/ 565 h 1038"/>
                      <a:gd name="T42" fmla="*/ 441 w 627"/>
                      <a:gd name="T43" fmla="*/ 665 h 1038"/>
                      <a:gd name="T44" fmla="*/ 458 w 627"/>
                      <a:gd name="T45" fmla="*/ 691 h 1038"/>
                      <a:gd name="T46" fmla="*/ 530 w 627"/>
                      <a:gd name="T47" fmla="*/ 773 h 1038"/>
                      <a:gd name="T48" fmla="*/ 592 w 627"/>
                      <a:gd name="T49" fmla="*/ 822 h 1038"/>
                      <a:gd name="T50" fmla="*/ 614 w 627"/>
                      <a:gd name="T51" fmla="*/ 845 h 1038"/>
                      <a:gd name="T52" fmla="*/ 626 w 627"/>
                      <a:gd name="T53" fmla="*/ 868 h 1038"/>
                      <a:gd name="T54" fmla="*/ 544 w 627"/>
                      <a:gd name="T55" fmla="*/ 851 h 1038"/>
                      <a:gd name="T56" fmla="*/ 604 w 627"/>
                      <a:gd name="T57" fmla="*/ 899 h 1038"/>
                      <a:gd name="T58" fmla="*/ 626 w 627"/>
                      <a:gd name="T59" fmla="*/ 957 h 1038"/>
                      <a:gd name="T60" fmla="*/ 589 w 627"/>
                      <a:gd name="T61" fmla="*/ 936 h 1038"/>
                      <a:gd name="T62" fmla="*/ 535 w 627"/>
                      <a:gd name="T63" fmla="*/ 885 h 1038"/>
                      <a:gd name="T64" fmla="*/ 498 w 627"/>
                      <a:gd name="T65" fmla="*/ 856 h 1038"/>
                      <a:gd name="T66" fmla="*/ 564 w 627"/>
                      <a:gd name="T67" fmla="*/ 960 h 1038"/>
                      <a:gd name="T68" fmla="*/ 592 w 627"/>
                      <a:gd name="T69" fmla="*/ 1037 h 1038"/>
                      <a:gd name="T70" fmla="*/ 527 w 627"/>
                      <a:gd name="T71" fmla="*/ 974 h 1038"/>
                      <a:gd name="T72" fmla="*/ 470 w 627"/>
                      <a:gd name="T73" fmla="*/ 888 h 1038"/>
                      <a:gd name="T74" fmla="*/ 470 w 627"/>
                      <a:gd name="T75" fmla="*/ 948 h 1038"/>
                      <a:gd name="T76" fmla="*/ 415 w 627"/>
                      <a:gd name="T77" fmla="*/ 839 h 1038"/>
                      <a:gd name="T78" fmla="*/ 363 w 627"/>
                      <a:gd name="T79" fmla="*/ 728 h 1038"/>
                      <a:gd name="T80" fmla="*/ 349 w 627"/>
                      <a:gd name="T81" fmla="*/ 688 h 1038"/>
                      <a:gd name="T82" fmla="*/ 329 w 627"/>
                      <a:gd name="T83" fmla="*/ 587 h 1038"/>
                      <a:gd name="T84" fmla="*/ 303 w 627"/>
                      <a:gd name="T85" fmla="*/ 533 h 1038"/>
                      <a:gd name="T86" fmla="*/ 289 w 627"/>
                      <a:gd name="T87" fmla="*/ 455 h 1038"/>
                      <a:gd name="T88" fmla="*/ 286 w 627"/>
                      <a:gd name="T89" fmla="*/ 438 h 1038"/>
                      <a:gd name="T90" fmla="*/ 272 w 627"/>
                      <a:gd name="T91" fmla="*/ 413 h 1038"/>
                      <a:gd name="T92" fmla="*/ 255 w 627"/>
                      <a:gd name="T93" fmla="*/ 407 h 1038"/>
                      <a:gd name="T94" fmla="*/ 237 w 627"/>
                      <a:gd name="T95" fmla="*/ 398 h 1038"/>
                      <a:gd name="T96" fmla="*/ 202 w 627"/>
                      <a:gd name="T97" fmla="*/ 380 h 1038"/>
                      <a:gd name="T98" fmla="*/ 175 w 627"/>
                      <a:gd name="T99" fmla="*/ 361 h 1038"/>
                      <a:gd name="T100" fmla="*/ 138 w 627"/>
                      <a:gd name="T101" fmla="*/ 333 h 1038"/>
                      <a:gd name="T102" fmla="*/ 98 w 627"/>
                      <a:gd name="T103" fmla="*/ 279 h 1038"/>
                      <a:gd name="T104" fmla="*/ 67 w 627"/>
                      <a:gd name="T105" fmla="*/ 221 h 1038"/>
                      <a:gd name="T106" fmla="*/ 23 w 627"/>
                      <a:gd name="T107" fmla="*/ 158 h 1038"/>
                      <a:gd name="T108" fmla="*/ 12 w 627"/>
                      <a:gd name="T109" fmla="*/ 123 h 1038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627"/>
                      <a:gd name="T166" fmla="*/ 0 h 1038"/>
                      <a:gd name="T167" fmla="*/ 627 w 627"/>
                      <a:gd name="T168" fmla="*/ 1038 h 1038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627" h="1038">
                        <a:moveTo>
                          <a:pt x="12" y="123"/>
                        </a:moveTo>
                        <a:lnTo>
                          <a:pt x="0" y="103"/>
                        </a:lnTo>
                        <a:lnTo>
                          <a:pt x="3" y="84"/>
                        </a:lnTo>
                        <a:lnTo>
                          <a:pt x="17" y="58"/>
                        </a:lnTo>
                        <a:lnTo>
                          <a:pt x="49" y="29"/>
                        </a:lnTo>
                        <a:lnTo>
                          <a:pt x="94" y="12"/>
                        </a:lnTo>
                        <a:lnTo>
                          <a:pt x="149" y="9"/>
                        </a:lnTo>
                        <a:lnTo>
                          <a:pt x="190" y="0"/>
                        </a:lnTo>
                        <a:lnTo>
                          <a:pt x="240" y="12"/>
                        </a:lnTo>
                        <a:lnTo>
                          <a:pt x="269" y="17"/>
                        </a:lnTo>
                        <a:lnTo>
                          <a:pt x="306" y="35"/>
                        </a:lnTo>
                        <a:lnTo>
                          <a:pt x="335" y="52"/>
                        </a:lnTo>
                        <a:lnTo>
                          <a:pt x="354" y="89"/>
                        </a:lnTo>
                        <a:lnTo>
                          <a:pt x="389" y="149"/>
                        </a:lnTo>
                        <a:lnTo>
                          <a:pt x="432" y="244"/>
                        </a:lnTo>
                        <a:lnTo>
                          <a:pt x="446" y="296"/>
                        </a:lnTo>
                        <a:lnTo>
                          <a:pt x="450" y="339"/>
                        </a:lnTo>
                        <a:lnTo>
                          <a:pt x="429" y="398"/>
                        </a:lnTo>
                        <a:lnTo>
                          <a:pt x="400" y="444"/>
                        </a:lnTo>
                        <a:lnTo>
                          <a:pt x="398" y="510"/>
                        </a:lnTo>
                        <a:lnTo>
                          <a:pt x="409" y="565"/>
                        </a:lnTo>
                        <a:lnTo>
                          <a:pt x="441" y="665"/>
                        </a:lnTo>
                        <a:lnTo>
                          <a:pt x="458" y="691"/>
                        </a:lnTo>
                        <a:lnTo>
                          <a:pt x="530" y="773"/>
                        </a:lnTo>
                        <a:lnTo>
                          <a:pt x="592" y="822"/>
                        </a:lnTo>
                        <a:lnTo>
                          <a:pt x="614" y="845"/>
                        </a:lnTo>
                        <a:lnTo>
                          <a:pt x="626" y="868"/>
                        </a:lnTo>
                        <a:lnTo>
                          <a:pt x="544" y="851"/>
                        </a:lnTo>
                        <a:lnTo>
                          <a:pt x="604" y="899"/>
                        </a:lnTo>
                        <a:lnTo>
                          <a:pt x="626" y="957"/>
                        </a:lnTo>
                        <a:lnTo>
                          <a:pt x="589" y="936"/>
                        </a:lnTo>
                        <a:lnTo>
                          <a:pt x="535" y="885"/>
                        </a:lnTo>
                        <a:lnTo>
                          <a:pt x="498" y="856"/>
                        </a:lnTo>
                        <a:lnTo>
                          <a:pt x="564" y="960"/>
                        </a:lnTo>
                        <a:lnTo>
                          <a:pt x="592" y="1037"/>
                        </a:lnTo>
                        <a:lnTo>
                          <a:pt x="527" y="974"/>
                        </a:lnTo>
                        <a:lnTo>
                          <a:pt x="470" y="888"/>
                        </a:lnTo>
                        <a:lnTo>
                          <a:pt x="470" y="948"/>
                        </a:lnTo>
                        <a:lnTo>
                          <a:pt x="415" y="839"/>
                        </a:lnTo>
                        <a:lnTo>
                          <a:pt x="363" y="728"/>
                        </a:lnTo>
                        <a:lnTo>
                          <a:pt x="349" y="688"/>
                        </a:lnTo>
                        <a:lnTo>
                          <a:pt x="329" y="587"/>
                        </a:lnTo>
                        <a:lnTo>
                          <a:pt x="303" y="533"/>
                        </a:lnTo>
                        <a:lnTo>
                          <a:pt x="289" y="455"/>
                        </a:lnTo>
                        <a:lnTo>
                          <a:pt x="286" y="438"/>
                        </a:lnTo>
                        <a:lnTo>
                          <a:pt x="272" y="413"/>
                        </a:lnTo>
                        <a:lnTo>
                          <a:pt x="255" y="407"/>
                        </a:lnTo>
                        <a:lnTo>
                          <a:pt x="237" y="398"/>
                        </a:lnTo>
                        <a:lnTo>
                          <a:pt x="202" y="380"/>
                        </a:lnTo>
                        <a:lnTo>
                          <a:pt x="175" y="361"/>
                        </a:lnTo>
                        <a:lnTo>
                          <a:pt x="138" y="333"/>
                        </a:lnTo>
                        <a:lnTo>
                          <a:pt x="98" y="279"/>
                        </a:lnTo>
                        <a:lnTo>
                          <a:pt x="67" y="221"/>
                        </a:lnTo>
                        <a:lnTo>
                          <a:pt x="23" y="158"/>
                        </a:lnTo>
                        <a:lnTo>
                          <a:pt x="12" y="123"/>
                        </a:lnTo>
                      </a:path>
                    </a:pathLst>
                  </a:custGeom>
                  <a:solidFill>
                    <a:srgbClr val="FF00F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5392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5704" y="2941"/>
                    <a:ext cx="136" cy="136"/>
                  </a:xfrm>
                  <a:prstGeom prst="ellipse">
                    <a:avLst/>
                  </a:prstGeom>
                  <a:solidFill>
                    <a:srgbClr val="FF00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5393" name="Freeform 50"/>
                  <p:cNvSpPr>
                    <a:spLocks/>
                  </p:cNvSpPr>
                  <p:nvPr/>
                </p:nvSpPr>
                <p:spPr bwMode="auto">
                  <a:xfrm>
                    <a:off x="5493" y="2548"/>
                    <a:ext cx="266" cy="385"/>
                  </a:xfrm>
                  <a:custGeom>
                    <a:avLst/>
                    <a:gdLst>
                      <a:gd name="T0" fmla="*/ 0 w 266"/>
                      <a:gd name="T1" fmla="*/ 0 h 385"/>
                      <a:gd name="T2" fmla="*/ 20 w 266"/>
                      <a:gd name="T3" fmla="*/ 20 h 385"/>
                      <a:gd name="T4" fmla="*/ 43 w 266"/>
                      <a:gd name="T5" fmla="*/ 42 h 385"/>
                      <a:gd name="T6" fmla="*/ 58 w 266"/>
                      <a:gd name="T7" fmla="*/ 59 h 385"/>
                      <a:gd name="T8" fmla="*/ 72 w 266"/>
                      <a:gd name="T9" fmla="*/ 80 h 385"/>
                      <a:gd name="T10" fmla="*/ 82 w 266"/>
                      <a:gd name="T11" fmla="*/ 96 h 385"/>
                      <a:gd name="T12" fmla="*/ 89 w 266"/>
                      <a:gd name="T13" fmla="*/ 117 h 385"/>
                      <a:gd name="T14" fmla="*/ 96 w 266"/>
                      <a:gd name="T15" fmla="*/ 143 h 385"/>
                      <a:gd name="T16" fmla="*/ 106 w 266"/>
                      <a:gd name="T17" fmla="*/ 181 h 385"/>
                      <a:gd name="T18" fmla="*/ 110 w 266"/>
                      <a:gd name="T19" fmla="*/ 205 h 385"/>
                      <a:gd name="T20" fmla="*/ 118 w 266"/>
                      <a:gd name="T21" fmla="*/ 231 h 385"/>
                      <a:gd name="T22" fmla="*/ 128 w 266"/>
                      <a:gd name="T23" fmla="*/ 252 h 385"/>
                      <a:gd name="T24" fmla="*/ 141 w 266"/>
                      <a:gd name="T25" fmla="*/ 274 h 385"/>
                      <a:gd name="T26" fmla="*/ 155 w 266"/>
                      <a:gd name="T27" fmla="*/ 291 h 385"/>
                      <a:gd name="T28" fmla="*/ 173 w 266"/>
                      <a:gd name="T29" fmla="*/ 307 h 385"/>
                      <a:gd name="T30" fmla="*/ 190 w 266"/>
                      <a:gd name="T31" fmla="*/ 323 h 385"/>
                      <a:gd name="T32" fmla="*/ 212 w 266"/>
                      <a:gd name="T33" fmla="*/ 339 h 385"/>
                      <a:gd name="T34" fmla="*/ 228 w 266"/>
                      <a:gd name="T35" fmla="*/ 351 h 385"/>
                      <a:gd name="T36" fmla="*/ 243 w 266"/>
                      <a:gd name="T37" fmla="*/ 361 h 385"/>
                      <a:gd name="T38" fmla="*/ 257 w 266"/>
                      <a:gd name="T39" fmla="*/ 372 h 385"/>
                      <a:gd name="T40" fmla="*/ 265 w 266"/>
                      <a:gd name="T41" fmla="*/ 384 h 385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66"/>
                      <a:gd name="T64" fmla="*/ 0 h 385"/>
                      <a:gd name="T65" fmla="*/ 266 w 266"/>
                      <a:gd name="T66" fmla="*/ 385 h 385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66" h="385">
                        <a:moveTo>
                          <a:pt x="0" y="0"/>
                        </a:moveTo>
                        <a:lnTo>
                          <a:pt x="20" y="20"/>
                        </a:lnTo>
                        <a:lnTo>
                          <a:pt x="43" y="42"/>
                        </a:lnTo>
                        <a:lnTo>
                          <a:pt x="58" y="59"/>
                        </a:lnTo>
                        <a:lnTo>
                          <a:pt x="72" y="80"/>
                        </a:lnTo>
                        <a:lnTo>
                          <a:pt x="82" y="96"/>
                        </a:lnTo>
                        <a:lnTo>
                          <a:pt x="89" y="117"/>
                        </a:lnTo>
                        <a:lnTo>
                          <a:pt x="96" y="143"/>
                        </a:lnTo>
                        <a:lnTo>
                          <a:pt x="106" y="181"/>
                        </a:lnTo>
                        <a:lnTo>
                          <a:pt x="110" y="205"/>
                        </a:lnTo>
                        <a:lnTo>
                          <a:pt x="118" y="231"/>
                        </a:lnTo>
                        <a:lnTo>
                          <a:pt x="128" y="252"/>
                        </a:lnTo>
                        <a:lnTo>
                          <a:pt x="141" y="274"/>
                        </a:lnTo>
                        <a:lnTo>
                          <a:pt x="155" y="291"/>
                        </a:lnTo>
                        <a:lnTo>
                          <a:pt x="173" y="307"/>
                        </a:lnTo>
                        <a:lnTo>
                          <a:pt x="190" y="323"/>
                        </a:lnTo>
                        <a:lnTo>
                          <a:pt x="212" y="339"/>
                        </a:lnTo>
                        <a:lnTo>
                          <a:pt x="228" y="351"/>
                        </a:lnTo>
                        <a:lnTo>
                          <a:pt x="243" y="361"/>
                        </a:lnTo>
                        <a:lnTo>
                          <a:pt x="257" y="372"/>
                        </a:lnTo>
                        <a:lnTo>
                          <a:pt x="265" y="384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5394" name="Freeform 51"/>
                  <p:cNvSpPr>
                    <a:spLocks/>
                  </p:cNvSpPr>
                  <p:nvPr/>
                </p:nvSpPr>
                <p:spPr bwMode="auto">
                  <a:xfrm>
                    <a:off x="5607" y="2534"/>
                    <a:ext cx="198" cy="396"/>
                  </a:xfrm>
                  <a:custGeom>
                    <a:avLst/>
                    <a:gdLst>
                      <a:gd name="T0" fmla="*/ 0 w 198"/>
                      <a:gd name="T1" fmla="*/ 0 h 396"/>
                      <a:gd name="T2" fmla="*/ 41 w 198"/>
                      <a:gd name="T3" fmla="*/ 30 h 396"/>
                      <a:gd name="T4" fmla="*/ 61 w 198"/>
                      <a:gd name="T5" fmla="*/ 49 h 396"/>
                      <a:gd name="T6" fmla="*/ 76 w 198"/>
                      <a:gd name="T7" fmla="*/ 71 h 396"/>
                      <a:gd name="T8" fmla="*/ 87 w 198"/>
                      <a:gd name="T9" fmla="*/ 93 h 396"/>
                      <a:gd name="T10" fmla="*/ 97 w 198"/>
                      <a:gd name="T11" fmla="*/ 118 h 396"/>
                      <a:gd name="T12" fmla="*/ 107 w 198"/>
                      <a:gd name="T13" fmla="*/ 157 h 396"/>
                      <a:gd name="T14" fmla="*/ 112 w 198"/>
                      <a:gd name="T15" fmla="*/ 185 h 396"/>
                      <a:gd name="T16" fmla="*/ 122 w 198"/>
                      <a:gd name="T17" fmla="*/ 211 h 396"/>
                      <a:gd name="T18" fmla="*/ 137 w 198"/>
                      <a:gd name="T19" fmla="*/ 237 h 396"/>
                      <a:gd name="T20" fmla="*/ 148 w 198"/>
                      <a:gd name="T21" fmla="*/ 261 h 396"/>
                      <a:gd name="T22" fmla="*/ 158 w 198"/>
                      <a:gd name="T23" fmla="*/ 279 h 396"/>
                      <a:gd name="T24" fmla="*/ 168 w 198"/>
                      <a:gd name="T25" fmla="*/ 307 h 396"/>
                      <a:gd name="T26" fmla="*/ 180 w 198"/>
                      <a:gd name="T27" fmla="*/ 333 h 396"/>
                      <a:gd name="T28" fmla="*/ 192 w 198"/>
                      <a:gd name="T29" fmla="*/ 366 h 396"/>
                      <a:gd name="T30" fmla="*/ 197 w 198"/>
                      <a:gd name="T31" fmla="*/ 395 h 39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98"/>
                      <a:gd name="T49" fmla="*/ 0 h 396"/>
                      <a:gd name="T50" fmla="*/ 198 w 198"/>
                      <a:gd name="T51" fmla="*/ 396 h 39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98" h="396">
                        <a:moveTo>
                          <a:pt x="0" y="0"/>
                        </a:moveTo>
                        <a:lnTo>
                          <a:pt x="41" y="30"/>
                        </a:lnTo>
                        <a:lnTo>
                          <a:pt x="61" y="49"/>
                        </a:lnTo>
                        <a:lnTo>
                          <a:pt x="76" y="71"/>
                        </a:lnTo>
                        <a:lnTo>
                          <a:pt x="87" y="93"/>
                        </a:lnTo>
                        <a:lnTo>
                          <a:pt x="97" y="118"/>
                        </a:lnTo>
                        <a:lnTo>
                          <a:pt x="107" y="157"/>
                        </a:lnTo>
                        <a:lnTo>
                          <a:pt x="112" y="185"/>
                        </a:lnTo>
                        <a:lnTo>
                          <a:pt x="122" y="211"/>
                        </a:lnTo>
                        <a:lnTo>
                          <a:pt x="137" y="237"/>
                        </a:lnTo>
                        <a:lnTo>
                          <a:pt x="148" y="261"/>
                        </a:lnTo>
                        <a:lnTo>
                          <a:pt x="158" y="279"/>
                        </a:lnTo>
                        <a:lnTo>
                          <a:pt x="168" y="307"/>
                        </a:lnTo>
                        <a:lnTo>
                          <a:pt x="180" y="333"/>
                        </a:lnTo>
                        <a:lnTo>
                          <a:pt x="192" y="366"/>
                        </a:lnTo>
                        <a:lnTo>
                          <a:pt x="197" y="395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15384" name="Group 52"/>
              <p:cNvGrpSpPr>
                <a:grpSpLocks/>
              </p:cNvGrpSpPr>
              <p:nvPr/>
            </p:nvGrpSpPr>
            <p:grpSpPr bwMode="auto">
              <a:xfrm>
                <a:off x="5550" y="3064"/>
                <a:ext cx="148" cy="77"/>
                <a:chOff x="5550" y="3064"/>
                <a:chExt cx="148" cy="77"/>
              </a:xfrm>
            </p:grpSpPr>
            <p:sp>
              <p:nvSpPr>
                <p:cNvPr id="15385" name="Oval 53"/>
                <p:cNvSpPr>
                  <a:spLocks noChangeArrowheads="1"/>
                </p:cNvSpPr>
                <p:nvPr/>
              </p:nvSpPr>
              <p:spPr bwMode="auto">
                <a:xfrm>
                  <a:off x="5661" y="3064"/>
                  <a:ext cx="37" cy="37"/>
                </a:xfrm>
                <a:prstGeom prst="ellipse">
                  <a:avLst/>
                </a:prstGeom>
                <a:solidFill>
                  <a:srgbClr val="FF9F1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5386" name="Oval 54"/>
                <p:cNvSpPr>
                  <a:spLocks noChangeArrowheads="1"/>
                </p:cNvSpPr>
                <p:nvPr/>
              </p:nvSpPr>
              <p:spPr bwMode="auto">
                <a:xfrm>
                  <a:off x="5619" y="3087"/>
                  <a:ext cx="36" cy="37"/>
                </a:xfrm>
                <a:prstGeom prst="ellipse">
                  <a:avLst/>
                </a:prstGeom>
                <a:solidFill>
                  <a:srgbClr val="FF9F1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5387" name="Oval 55"/>
                <p:cNvSpPr>
                  <a:spLocks noChangeArrowheads="1"/>
                </p:cNvSpPr>
                <p:nvPr/>
              </p:nvSpPr>
              <p:spPr bwMode="auto">
                <a:xfrm>
                  <a:off x="5550" y="3076"/>
                  <a:ext cx="37" cy="36"/>
                </a:xfrm>
                <a:prstGeom prst="ellipse">
                  <a:avLst/>
                </a:prstGeom>
                <a:solidFill>
                  <a:srgbClr val="FF9F1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5388" name="Oval 56"/>
                <p:cNvSpPr>
                  <a:spLocks noChangeArrowheads="1"/>
                </p:cNvSpPr>
                <p:nvPr/>
              </p:nvSpPr>
              <p:spPr bwMode="auto">
                <a:xfrm>
                  <a:off x="5576" y="3104"/>
                  <a:ext cx="37" cy="37"/>
                </a:xfrm>
                <a:prstGeom prst="ellipse">
                  <a:avLst/>
                </a:prstGeom>
                <a:solidFill>
                  <a:srgbClr val="FF9F1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  <p:sp>
          <p:nvSpPr>
            <p:cNvPr id="15366" name="Rectangle 57"/>
            <p:cNvSpPr>
              <a:spLocks noChangeArrowheads="1"/>
            </p:cNvSpPr>
            <p:nvPr/>
          </p:nvSpPr>
          <p:spPr bwMode="auto">
            <a:xfrm>
              <a:off x="4790" y="2110"/>
              <a:ext cx="429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550" tIns="41275" rIns="82550" bIns="41275">
              <a:spAutoFit/>
            </a:bodyPr>
            <a:lstStyle/>
            <a:p>
              <a:pPr defTabSz="822325" eaLnBrk="0" hangingPunct="0"/>
              <a:r>
                <a:rPr lang="en-GB" sz="1200" b="1" i="1">
                  <a:solidFill>
                    <a:schemeClr val="bg2"/>
                  </a:solidFill>
                  <a:latin typeface="Arial" charset="0"/>
                </a:rPr>
                <a:t>NH3</a:t>
              </a:r>
            </a:p>
          </p:txBody>
        </p:sp>
        <p:sp>
          <p:nvSpPr>
            <p:cNvPr id="15367" name="Rectangle 58"/>
            <p:cNvSpPr>
              <a:spLocks noChangeArrowheads="1"/>
            </p:cNvSpPr>
            <p:nvPr/>
          </p:nvSpPr>
          <p:spPr bwMode="auto">
            <a:xfrm>
              <a:off x="4918" y="2585"/>
              <a:ext cx="510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550" tIns="41275" rIns="82550" bIns="41275">
              <a:spAutoFit/>
            </a:bodyPr>
            <a:lstStyle/>
            <a:p>
              <a:pPr defTabSz="822325" eaLnBrk="0" hangingPunct="0"/>
              <a:r>
                <a:rPr lang="en-GB" sz="1200" b="1" i="1">
                  <a:solidFill>
                    <a:schemeClr val="bg2"/>
                  </a:solidFill>
                  <a:latin typeface="Arial" charset="0"/>
                </a:rPr>
                <a:t>NH4+</a:t>
              </a:r>
            </a:p>
          </p:txBody>
        </p:sp>
        <p:sp>
          <p:nvSpPr>
            <p:cNvPr id="15368" name="Rectangle 59"/>
            <p:cNvSpPr>
              <a:spLocks noChangeArrowheads="1"/>
            </p:cNvSpPr>
            <p:nvPr/>
          </p:nvSpPr>
          <p:spPr bwMode="auto">
            <a:xfrm>
              <a:off x="5094" y="2255"/>
              <a:ext cx="89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550" tIns="41275" rIns="82550" bIns="41275">
              <a:spAutoFit/>
            </a:bodyPr>
            <a:lstStyle/>
            <a:p>
              <a:pPr defTabSz="822325" eaLnBrk="0" hangingPunct="0"/>
              <a:r>
                <a:rPr lang="en-GB" sz="1200" b="1" i="1">
                  <a:solidFill>
                    <a:schemeClr val="bg2"/>
                  </a:solidFill>
                  <a:latin typeface="Arial" charset="0"/>
                </a:rPr>
                <a:t>Nitrobacter</a:t>
              </a:r>
            </a:p>
          </p:txBody>
        </p:sp>
        <p:sp>
          <p:nvSpPr>
            <p:cNvPr id="15369" name="Rectangle 60"/>
            <p:cNvSpPr>
              <a:spLocks noChangeArrowheads="1"/>
            </p:cNvSpPr>
            <p:nvPr/>
          </p:nvSpPr>
          <p:spPr bwMode="auto">
            <a:xfrm>
              <a:off x="4574" y="2283"/>
              <a:ext cx="483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550" tIns="41275" rIns="82550" bIns="41275">
              <a:spAutoFit/>
            </a:bodyPr>
            <a:lstStyle/>
            <a:p>
              <a:pPr defTabSz="822325" eaLnBrk="0" hangingPunct="0"/>
              <a:r>
                <a:rPr lang="en-GB" sz="1200" b="1" i="1">
                  <a:solidFill>
                    <a:schemeClr val="bg2"/>
                  </a:solidFill>
                  <a:latin typeface="Arial" charset="0"/>
                </a:rPr>
                <a:t>NO2-</a:t>
              </a:r>
            </a:p>
          </p:txBody>
        </p:sp>
        <p:sp>
          <p:nvSpPr>
            <p:cNvPr id="15370" name="Rectangle 61"/>
            <p:cNvSpPr>
              <a:spLocks noChangeArrowheads="1"/>
            </p:cNvSpPr>
            <p:nvPr/>
          </p:nvSpPr>
          <p:spPr bwMode="auto">
            <a:xfrm>
              <a:off x="4271" y="2428"/>
              <a:ext cx="1089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550" tIns="41275" rIns="82550" bIns="41275">
              <a:spAutoFit/>
            </a:bodyPr>
            <a:lstStyle/>
            <a:p>
              <a:pPr defTabSz="822325" eaLnBrk="0" hangingPunct="0"/>
              <a:r>
                <a:rPr lang="en-GB" sz="1200" b="1" i="1">
                  <a:solidFill>
                    <a:schemeClr val="bg2"/>
                  </a:solidFill>
                  <a:latin typeface="Arial" charset="0"/>
                </a:rPr>
                <a:t>Nitrosomonas</a:t>
              </a:r>
            </a:p>
          </p:txBody>
        </p:sp>
        <p:sp>
          <p:nvSpPr>
            <p:cNvPr id="15371" name="Rectangle 62"/>
            <p:cNvSpPr>
              <a:spLocks noChangeArrowheads="1"/>
            </p:cNvSpPr>
            <p:nvPr/>
          </p:nvSpPr>
          <p:spPr bwMode="auto">
            <a:xfrm>
              <a:off x="5134" y="2412"/>
              <a:ext cx="720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550" tIns="41275" rIns="82550" bIns="41275">
              <a:spAutoFit/>
            </a:bodyPr>
            <a:lstStyle/>
            <a:p>
              <a:pPr defTabSz="822325" eaLnBrk="0" hangingPunct="0"/>
              <a:r>
                <a:rPr lang="fr-BE" sz="1200" b="1" i="1">
                  <a:solidFill>
                    <a:schemeClr val="bg2"/>
                  </a:solidFill>
                  <a:latin typeface="Arial" charset="0"/>
                </a:rPr>
                <a:t>      </a:t>
              </a:r>
              <a:r>
                <a:rPr lang="en-GB" sz="1200" b="1" i="1">
                  <a:solidFill>
                    <a:schemeClr val="bg2"/>
                  </a:solidFill>
                  <a:latin typeface="Arial" charset="0"/>
                </a:rPr>
                <a:t>NO3-</a:t>
              </a:r>
            </a:p>
          </p:txBody>
        </p:sp>
      </p:grpSp>
      <p:sp>
        <p:nvSpPr>
          <p:cNvPr id="15363" name="Rectangle 6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pPr eaLnBrk="1" hangingPunct="1"/>
            <a:r>
              <a:rPr lang="es-MX" sz="4800" b="1" smtClean="0">
                <a:solidFill>
                  <a:srgbClr val="FF3300"/>
                </a:solidFill>
              </a:rPr>
              <a:t>Selección de especies para </a:t>
            </a:r>
            <a:r>
              <a:rPr lang="es-MX" sz="4800" b="1" smtClean="0">
                <a:solidFill>
                  <a:srgbClr val="EE2712"/>
                </a:solidFill>
              </a:rPr>
              <a:t>Acuacultura</a:t>
            </a:r>
            <a:endParaRPr lang="es-ES_tradnl" sz="4800" b="1" smtClean="0">
              <a:solidFill>
                <a:srgbClr val="FF3300"/>
              </a:solidFill>
            </a:endParaRPr>
          </a:p>
        </p:txBody>
      </p:sp>
      <p:sp>
        <p:nvSpPr>
          <p:cNvPr id="1144896" name="Rectangle 64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772400" cy="4800600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  <a:buClr>
                <a:srgbClr val="EE2712"/>
              </a:buClr>
              <a:buFont typeface="Wingdings" pitchFamily="2" charset="2"/>
              <a:buChar char="Ø"/>
              <a:defRPr/>
            </a:pPr>
            <a:r>
              <a:rPr lang="es-ES" sz="2400" smtClean="0"/>
              <a:t>No reproduzca durante su crecimiento en piscinas o madure muy tempranamente</a:t>
            </a:r>
          </a:p>
          <a:p>
            <a:pPr marL="381000" indent="-381000" eaLnBrk="1" hangingPunct="1">
              <a:lnSpc>
                <a:spcPct val="90000"/>
              </a:lnSpc>
              <a:buClr>
                <a:srgbClr val="EE2712"/>
              </a:buClr>
              <a:buFont typeface="Wingdings" pitchFamily="2" charset="2"/>
              <a:buChar char="Ø"/>
              <a:defRPr/>
            </a:pPr>
            <a:r>
              <a:rPr lang="es-ES" sz="2400" smtClean="0"/>
              <a:t>Eficiente utilización del alimento natural o que se alimente de un nivel bajo de la red trófica</a:t>
            </a:r>
          </a:p>
          <a:p>
            <a:pPr marL="381000" indent="-381000" eaLnBrk="1" hangingPunct="1">
              <a:lnSpc>
                <a:spcPct val="90000"/>
              </a:lnSpc>
              <a:buClr>
                <a:srgbClr val="EE2712"/>
              </a:buClr>
              <a:buFont typeface="Wingdings" pitchFamily="2" charset="2"/>
              <a:buChar char="Ø"/>
              <a:defRPr/>
            </a:pPr>
            <a:r>
              <a:rPr lang="es-ES" sz="2400" smtClean="0"/>
              <a:t>Acepte ración artificial</a:t>
            </a:r>
          </a:p>
          <a:p>
            <a:pPr marL="381000" indent="-381000" eaLnBrk="1" hangingPunct="1">
              <a:lnSpc>
                <a:spcPct val="90000"/>
              </a:lnSpc>
              <a:buClr>
                <a:srgbClr val="EE2712"/>
              </a:buClr>
              <a:buFont typeface="Wingdings" pitchFamily="2" charset="2"/>
              <a:buChar char="Ø"/>
              <a:defRPr/>
            </a:pPr>
            <a:r>
              <a:rPr lang="es-ES" sz="2400" smtClean="0"/>
              <a:t>Sea compatible con otras especies, no desplace las del lugar y exista posibilidad de policultivo</a:t>
            </a:r>
          </a:p>
          <a:p>
            <a:pPr marL="381000" indent="-381000" eaLnBrk="1" hangingPunct="1">
              <a:lnSpc>
                <a:spcPct val="90000"/>
              </a:lnSpc>
              <a:buClr>
                <a:srgbClr val="EE2712"/>
              </a:buClr>
              <a:buFont typeface="Wingdings" pitchFamily="2" charset="2"/>
              <a:buChar char="Ø"/>
              <a:defRPr/>
            </a:pPr>
            <a:r>
              <a:rPr lang="es-ES" sz="2400" smtClean="0"/>
              <a:t>Se pueda mantener en altas densidades (atrofia para unos el crecimiento o la reproducción)</a:t>
            </a:r>
          </a:p>
          <a:p>
            <a:pPr marL="381000" indent="-381000" eaLnBrk="1" hangingPunct="1">
              <a:lnSpc>
                <a:spcPct val="90000"/>
              </a:lnSpc>
              <a:buClr>
                <a:srgbClr val="EE2712"/>
              </a:buClr>
              <a:buFont typeface="Wingdings" pitchFamily="2" charset="2"/>
              <a:buChar char="Ø"/>
              <a:defRPr/>
            </a:pPr>
            <a:r>
              <a:rPr lang="es-ES" sz="2400" smtClean="0"/>
              <a:t>Fácil a cosechar</a:t>
            </a:r>
          </a:p>
          <a:p>
            <a:pPr marL="381000" indent="-381000" eaLnBrk="1" hangingPunct="1">
              <a:lnSpc>
                <a:spcPct val="90000"/>
              </a:lnSpc>
              <a:buClr>
                <a:srgbClr val="EE2712"/>
              </a:buClr>
              <a:buFont typeface="Wingdings" pitchFamily="2" charset="2"/>
              <a:buChar char="Ø"/>
              <a:defRPr/>
            </a:pPr>
            <a:r>
              <a:rPr lang="es-ES" sz="2400" smtClean="0"/>
              <a:t>Buen porcentaje de filete, no tenga muchas espinas intramusculares.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4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4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4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44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448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448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448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448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448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448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448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448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448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448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4896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7010400" y="4178300"/>
            <a:ext cx="2105025" cy="2679700"/>
            <a:chOff x="4248" y="1982"/>
            <a:chExt cx="1927" cy="2202"/>
          </a:xfrm>
        </p:grpSpPr>
        <p:grpSp>
          <p:nvGrpSpPr>
            <p:cNvPr id="16390" name="Group 3"/>
            <p:cNvGrpSpPr>
              <a:grpSpLocks/>
            </p:cNvGrpSpPr>
            <p:nvPr/>
          </p:nvGrpSpPr>
          <p:grpSpPr bwMode="auto">
            <a:xfrm>
              <a:off x="4248" y="1982"/>
              <a:ext cx="1927" cy="2202"/>
              <a:chOff x="4248" y="1982"/>
              <a:chExt cx="1927" cy="2202"/>
            </a:xfrm>
          </p:grpSpPr>
          <p:sp>
            <p:nvSpPr>
              <p:cNvPr id="16397" name="Freeform 4"/>
              <p:cNvSpPr>
                <a:spLocks/>
              </p:cNvSpPr>
              <p:nvPr/>
            </p:nvSpPr>
            <p:spPr bwMode="auto">
              <a:xfrm>
                <a:off x="5009" y="2943"/>
                <a:ext cx="505" cy="428"/>
              </a:xfrm>
              <a:custGeom>
                <a:avLst/>
                <a:gdLst>
                  <a:gd name="T0" fmla="*/ 444 w 505"/>
                  <a:gd name="T1" fmla="*/ 392 h 428"/>
                  <a:gd name="T2" fmla="*/ 228 w 505"/>
                  <a:gd name="T3" fmla="*/ 160 h 428"/>
                  <a:gd name="T4" fmla="*/ 233 w 505"/>
                  <a:gd name="T5" fmla="*/ 133 h 428"/>
                  <a:gd name="T6" fmla="*/ 222 w 505"/>
                  <a:gd name="T7" fmla="*/ 102 h 428"/>
                  <a:gd name="T8" fmla="*/ 215 w 505"/>
                  <a:gd name="T9" fmla="*/ 83 h 428"/>
                  <a:gd name="T10" fmla="*/ 217 w 505"/>
                  <a:gd name="T11" fmla="*/ 53 h 428"/>
                  <a:gd name="T12" fmla="*/ 221 w 505"/>
                  <a:gd name="T13" fmla="*/ 28 h 428"/>
                  <a:gd name="T14" fmla="*/ 209 w 505"/>
                  <a:gd name="T15" fmla="*/ 14 h 428"/>
                  <a:gd name="T16" fmla="*/ 188 w 505"/>
                  <a:gd name="T17" fmla="*/ 11 h 428"/>
                  <a:gd name="T18" fmla="*/ 173 w 505"/>
                  <a:gd name="T19" fmla="*/ 27 h 428"/>
                  <a:gd name="T20" fmla="*/ 171 w 505"/>
                  <a:gd name="T21" fmla="*/ 54 h 428"/>
                  <a:gd name="T22" fmla="*/ 184 w 505"/>
                  <a:gd name="T23" fmla="*/ 81 h 428"/>
                  <a:gd name="T24" fmla="*/ 94 w 505"/>
                  <a:gd name="T25" fmla="*/ 10 h 428"/>
                  <a:gd name="T26" fmla="*/ 77 w 505"/>
                  <a:gd name="T27" fmla="*/ 0 h 428"/>
                  <a:gd name="T28" fmla="*/ 66 w 505"/>
                  <a:gd name="T29" fmla="*/ 12 h 428"/>
                  <a:gd name="T30" fmla="*/ 86 w 505"/>
                  <a:gd name="T31" fmla="*/ 42 h 428"/>
                  <a:gd name="T32" fmla="*/ 135 w 505"/>
                  <a:gd name="T33" fmla="*/ 95 h 428"/>
                  <a:gd name="T34" fmla="*/ 50 w 505"/>
                  <a:gd name="T35" fmla="*/ 28 h 428"/>
                  <a:gd name="T36" fmla="*/ 35 w 505"/>
                  <a:gd name="T37" fmla="*/ 30 h 428"/>
                  <a:gd name="T38" fmla="*/ 36 w 505"/>
                  <a:gd name="T39" fmla="*/ 48 h 428"/>
                  <a:gd name="T40" fmla="*/ 108 w 505"/>
                  <a:gd name="T41" fmla="*/ 112 h 428"/>
                  <a:gd name="T42" fmla="*/ 20 w 505"/>
                  <a:gd name="T43" fmla="*/ 61 h 428"/>
                  <a:gd name="T44" fmla="*/ 8 w 505"/>
                  <a:gd name="T45" fmla="*/ 67 h 428"/>
                  <a:gd name="T46" fmla="*/ 10 w 505"/>
                  <a:gd name="T47" fmla="*/ 80 h 428"/>
                  <a:gd name="T48" fmla="*/ 63 w 505"/>
                  <a:gd name="T49" fmla="*/ 110 h 428"/>
                  <a:gd name="T50" fmla="*/ 89 w 505"/>
                  <a:gd name="T51" fmla="*/ 132 h 428"/>
                  <a:gd name="T52" fmla="*/ 15 w 505"/>
                  <a:gd name="T53" fmla="*/ 95 h 428"/>
                  <a:gd name="T54" fmla="*/ 0 w 505"/>
                  <a:gd name="T55" fmla="*/ 100 h 428"/>
                  <a:gd name="T56" fmla="*/ 5 w 505"/>
                  <a:gd name="T57" fmla="*/ 114 h 428"/>
                  <a:gd name="T58" fmla="*/ 82 w 505"/>
                  <a:gd name="T59" fmla="*/ 150 h 428"/>
                  <a:gd name="T60" fmla="*/ 117 w 505"/>
                  <a:gd name="T61" fmla="*/ 175 h 428"/>
                  <a:gd name="T62" fmla="*/ 142 w 505"/>
                  <a:gd name="T63" fmla="*/ 195 h 428"/>
                  <a:gd name="T64" fmla="*/ 192 w 505"/>
                  <a:gd name="T65" fmla="*/ 197 h 428"/>
                  <a:gd name="T66" fmla="*/ 430 w 505"/>
                  <a:gd name="T67" fmla="*/ 415 h 428"/>
                  <a:gd name="T68" fmla="*/ 448 w 505"/>
                  <a:gd name="T69" fmla="*/ 427 h 428"/>
                  <a:gd name="T70" fmla="*/ 465 w 505"/>
                  <a:gd name="T71" fmla="*/ 420 h 428"/>
                  <a:gd name="T72" fmla="*/ 504 w 505"/>
                  <a:gd name="T73" fmla="*/ 350 h 4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05"/>
                  <a:gd name="T112" fmla="*/ 0 h 428"/>
                  <a:gd name="T113" fmla="*/ 505 w 505"/>
                  <a:gd name="T114" fmla="*/ 428 h 42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05" h="428">
                    <a:moveTo>
                      <a:pt x="490" y="313"/>
                    </a:moveTo>
                    <a:lnTo>
                      <a:pt x="444" y="392"/>
                    </a:lnTo>
                    <a:lnTo>
                      <a:pt x="223" y="175"/>
                    </a:lnTo>
                    <a:lnTo>
                      <a:pt x="228" y="160"/>
                    </a:lnTo>
                    <a:lnTo>
                      <a:pt x="231" y="148"/>
                    </a:lnTo>
                    <a:lnTo>
                      <a:pt x="233" y="133"/>
                    </a:lnTo>
                    <a:lnTo>
                      <a:pt x="230" y="118"/>
                    </a:lnTo>
                    <a:lnTo>
                      <a:pt x="222" y="102"/>
                    </a:lnTo>
                    <a:lnTo>
                      <a:pt x="215" y="91"/>
                    </a:lnTo>
                    <a:lnTo>
                      <a:pt x="215" y="83"/>
                    </a:lnTo>
                    <a:lnTo>
                      <a:pt x="214" y="66"/>
                    </a:lnTo>
                    <a:lnTo>
                      <a:pt x="217" y="53"/>
                    </a:lnTo>
                    <a:lnTo>
                      <a:pt x="221" y="40"/>
                    </a:lnTo>
                    <a:lnTo>
                      <a:pt x="221" y="28"/>
                    </a:lnTo>
                    <a:lnTo>
                      <a:pt x="216" y="20"/>
                    </a:lnTo>
                    <a:lnTo>
                      <a:pt x="209" y="14"/>
                    </a:lnTo>
                    <a:lnTo>
                      <a:pt x="196" y="11"/>
                    </a:lnTo>
                    <a:lnTo>
                      <a:pt x="188" y="11"/>
                    </a:lnTo>
                    <a:lnTo>
                      <a:pt x="181" y="15"/>
                    </a:lnTo>
                    <a:lnTo>
                      <a:pt x="173" y="27"/>
                    </a:lnTo>
                    <a:lnTo>
                      <a:pt x="170" y="42"/>
                    </a:lnTo>
                    <a:lnTo>
                      <a:pt x="171" y="54"/>
                    </a:lnTo>
                    <a:lnTo>
                      <a:pt x="175" y="67"/>
                    </a:lnTo>
                    <a:lnTo>
                      <a:pt x="184" y="81"/>
                    </a:lnTo>
                    <a:lnTo>
                      <a:pt x="175" y="87"/>
                    </a:lnTo>
                    <a:lnTo>
                      <a:pt x="94" y="10"/>
                    </a:lnTo>
                    <a:lnTo>
                      <a:pt x="87" y="3"/>
                    </a:lnTo>
                    <a:lnTo>
                      <a:pt x="77" y="0"/>
                    </a:lnTo>
                    <a:lnTo>
                      <a:pt x="68" y="5"/>
                    </a:lnTo>
                    <a:lnTo>
                      <a:pt x="66" y="12"/>
                    </a:lnTo>
                    <a:lnTo>
                      <a:pt x="66" y="20"/>
                    </a:lnTo>
                    <a:lnTo>
                      <a:pt x="86" y="42"/>
                    </a:lnTo>
                    <a:lnTo>
                      <a:pt x="139" y="90"/>
                    </a:lnTo>
                    <a:lnTo>
                      <a:pt x="135" y="95"/>
                    </a:lnTo>
                    <a:lnTo>
                      <a:pt x="59" y="33"/>
                    </a:lnTo>
                    <a:lnTo>
                      <a:pt x="50" y="28"/>
                    </a:lnTo>
                    <a:lnTo>
                      <a:pt x="41" y="27"/>
                    </a:lnTo>
                    <a:lnTo>
                      <a:pt x="35" y="30"/>
                    </a:lnTo>
                    <a:lnTo>
                      <a:pt x="33" y="38"/>
                    </a:lnTo>
                    <a:lnTo>
                      <a:pt x="36" y="48"/>
                    </a:lnTo>
                    <a:lnTo>
                      <a:pt x="113" y="108"/>
                    </a:lnTo>
                    <a:lnTo>
                      <a:pt x="108" y="112"/>
                    </a:lnTo>
                    <a:lnTo>
                      <a:pt x="30" y="64"/>
                    </a:lnTo>
                    <a:lnTo>
                      <a:pt x="20" y="61"/>
                    </a:lnTo>
                    <a:lnTo>
                      <a:pt x="14" y="61"/>
                    </a:lnTo>
                    <a:lnTo>
                      <a:pt x="8" y="67"/>
                    </a:lnTo>
                    <a:lnTo>
                      <a:pt x="7" y="74"/>
                    </a:lnTo>
                    <a:lnTo>
                      <a:pt x="10" y="80"/>
                    </a:lnTo>
                    <a:lnTo>
                      <a:pt x="15" y="86"/>
                    </a:lnTo>
                    <a:lnTo>
                      <a:pt x="63" y="110"/>
                    </a:lnTo>
                    <a:lnTo>
                      <a:pt x="93" y="127"/>
                    </a:lnTo>
                    <a:lnTo>
                      <a:pt x="89" y="132"/>
                    </a:lnTo>
                    <a:lnTo>
                      <a:pt x="37" y="105"/>
                    </a:lnTo>
                    <a:lnTo>
                      <a:pt x="15" y="95"/>
                    </a:lnTo>
                    <a:lnTo>
                      <a:pt x="3" y="95"/>
                    </a:lnTo>
                    <a:lnTo>
                      <a:pt x="0" y="100"/>
                    </a:lnTo>
                    <a:lnTo>
                      <a:pt x="0" y="107"/>
                    </a:lnTo>
                    <a:lnTo>
                      <a:pt x="5" y="114"/>
                    </a:lnTo>
                    <a:lnTo>
                      <a:pt x="39" y="132"/>
                    </a:lnTo>
                    <a:lnTo>
                      <a:pt x="82" y="150"/>
                    </a:lnTo>
                    <a:lnTo>
                      <a:pt x="100" y="161"/>
                    </a:lnTo>
                    <a:lnTo>
                      <a:pt x="117" y="175"/>
                    </a:lnTo>
                    <a:lnTo>
                      <a:pt x="129" y="189"/>
                    </a:lnTo>
                    <a:lnTo>
                      <a:pt x="142" y="195"/>
                    </a:lnTo>
                    <a:lnTo>
                      <a:pt x="160" y="199"/>
                    </a:lnTo>
                    <a:lnTo>
                      <a:pt x="192" y="197"/>
                    </a:lnTo>
                    <a:lnTo>
                      <a:pt x="202" y="192"/>
                    </a:lnTo>
                    <a:lnTo>
                      <a:pt x="430" y="415"/>
                    </a:lnTo>
                    <a:lnTo>
                      <a:pt x="441" y="423"/>
                    </a:lnTo>
                    <a:lnTo>
                      <a:pt x="448" y="427"/>
                    </a:lnTo>
                    <a:lnTo>
                      <a:pt x="458" y="425"/>
                    </a:lnTo>
                    <a:lnTo>
                      <a:pt x="465" y="420"/>
                    </a:lnTo>
                    <a:lnTo>
                      <a:pt x="471" y="409"/>
                    </a:lnTo>
                    <a:lnTo>
                      <a:pt x="504" y="350"/>
                    </a:lnTo>
                    <a:lnTo>
                      <a:pt x="490" y="313"/>
                    </a:lnTo>
                  </a:path>
                </a:pathLst>
              </a:custGeom>
              <a:solidFill>
                <a:srgbClr val="FF9F9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6398" name="Group 5"/>
              <p:cNvGrpSpPr>
                <a:grpSpLocks/>
              </p:cNvGrpSpPr>
              <p:nvPr/>
            </p:nvGrpSpPr>
            <p:grpSpPr bwMode="auto">
              <a:xfrm>
                <a:off x="5600" y="3234"/>
                <a:ext cx="508" cy="918"/>
                <a:chOff x="5600" y="3234"/>
                <a:chExt cx="508" cy="918"/>
              </a:xfrm>
            </p:grpSpPr>
            <p:sp>
              <p:nvSpPr>
                <p:cNvPr id="16448" name="Freeform 6"/>
                <p:cNvSpPr>
                  <a:spLocks/>
                </p:cNvSpPr>
                <p:nvPr/>
              </p:nvSpPr>
              <p:spPr bwMode="auto">
                <a:xfrm>
                  <a:off x="5627" y="3721"/>
                  <a:ext cx="481" cy="431"/>
                </a:xfrm>
                <a:custGeom>
                  <a:avLst/>
                  <a:gdLst>
                    <a:gd name="T0" fmla="*/ 339 w 481"/>
                    <a:gd name="T1" fmla="*/ 7 h 431"/>
                    <a:gd name="T2" fmla="*/ 480 w 481"/>
                    <a:gd name="T3" fmla="*/ 390 h 431"/>
                    <a:gd name="T4" fmla="*/ 474 w 481"/>
                    <a:gd name="T5" fmla="*/ 398 h 431"/>
                    <a:gd name="T6" fmla="*/ 464 w 481"/>
                    <a:gd name="T7" fmla="*/ 391 h 431"/>
                    <a:gd name="T8" fmla="*/ 328 w 481"/>
                    <a:gd name="T9" fmla="*/ 23 h 431"/>
                    <a:gd name="T10" fmla="*/ 320 w 481"/>
                    <a:gd name="T11" fmla="*/ 19 h 431"/>
                    <a:gd name="T12" fmla="*/ 269 w 481"/>
                    <a:gd name="T13" fmla="*/ 17 h 431"/>
                    <a:gd name="T14" fmla="*/ 201 w 481"/>
                    <a:gd name="T15" fmla="*/ 20 h 431"/>
                    <a:gd name="T16" fmla="*/ 141 w 481"/>
                    <a:gd name="T17" fmla="*/ 23 h 431"/>
                    <a:gd name="T18" fmla="*/ 124 w 481"/>
                    <a:gd name="T19" fmla="*/ 29 h 431"/>
                    <a:gd name="T20" fmla="*/ 114 w 481"/>
                    <a:gd name="T21" fmla="*/ 39 h 431"/>
                    <a:gd name="T22" fmla="*/ 107 w 481"/>
                    <a:gd name="T23" fmla="*/ 50 h 431"/>
                    <a:gd name="T24" fmla="*/ 12 w 481"/>
                    <a:gd name="T25" fmla="*/ 426 h 431"/>
                    <a:gd name="T26" fmla="*/ 5 w 481"/>
                    <a:gd name="T27" fmla="*/ 430 h 431"/>
                    <a:gd name="T28" fmla="*/ 0 w 481"/>
                    <a:gd name="T29" fmla="*/ 423 h 431"/>
                    <a:gd name="T30" fmla="*/ 93 w 481"/>
                    <a:gd name="T31" fmla="*/ 49 h 431"/>
                    <a:gd name="T32" fmla="*/ 102 w 481"/>
                    <a:gd name="T33" fmla="*/ 28 h 431"/>
                    <a:gd name="T34" fmla="*/ 110 w 481"/>
                    <a:gd name="T35" fmla="*/ 20 h 431"/>
                    <a:gd name="T36" fmla="*/ 118 w 481"/>
                    <a:gd name="T37" fmla="*/ 14 h 431"/>
                    <a:gd name="T38" fmla="*/ 129 w 481"/>
                    <a:gd name="T39" fmla="*/ 9 h 431"/>
                    <a:gd name="T40" fmla="*/ 148 w 481"/>
                    <a:gd name="T41" fmla="*/ 7 h 431"/>
                    <a:gd name="T42" fmla="*/ 212 w 481"/>
                    <a:gd name="T43" fmla="*/ 2 h 431"/>
                    <a:gd name="T44" fmla="*/ 280 w 481"/>
                    <a:gd name="T45" fmla="*/ 0 h 431"/>
                    <a:gd name="T46" fmla="*/ 313 w 481"/>
                    <a:gd name="T47" fmla="*/ 1 h 431"/>
                    <a:gd name="T48" fmla="*/ 329 w 481"/>
                    <a:gd name="T49" fmla="*/ 2 h 431"/>
                    <a:gd name="T50" fmla="*/ 339 w 481"/>
                    <a:gd name="T51" fmla="*/ 7 h 43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81"/>
                    <a:gd name="T79" fmla="*/ 0 h 431"/>
                    <a:gd name="T80" fmla="*/ 481 w 481"/>
                    <a:gd name="T81" fmla="*/ 431 h 43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81" h="431">
                      <a:moveTo>
                        <a:pt x="339" y="7"/>
                      </a:moveTo>
                      <a:lnTo>
                        <a:pt x="480" y="390"/>
                      </a:lnTo>
                      <a:lnTo>
                        <a:pt x="474" y="398"/>
                      </a:lnTo>
                      <a:lnTo>
                        <a:pt x="464" y="391"/>
                      </a:lnTo>
                      <a:lnTo>
                        <a:pt x="328" y="23"/>
                      </a:lnTo>
                      <a:lnTo>
                        <a:pt x="320" y="19"/>
                      </a:lnTo>
                      <a:lnTo>
                        <a:pt x="269" y="17"/>
                      </a:lnTo>
                      <a:lnTo>
                        <a:pt x="201" y="20"/>
                      </a:lnTo>
                      <a:lnTo>
                        <a:pt x="141" y="23"/>
                      </a:lnTo>
                      <a:lnTo>
                        <a:pt x="124" y="29"/>
                      </a:lnTo>
                      <a:lnTo>
                        <a:pt x="114" y="39"/>
                      </a:lnTo>
                      <a:lnTo>
                        <a:pt x="107" y="50"/>
                      </a:lnTo>
                      <a:lnTo>
                        <a:pt x="12" y="426"/>
                      </a:lnTo>
                      <a:lnTo>
                        <a:pt x="5" y="430"/>
                      </a:lnTo>
                      <a:lnTo>
                        <a:pt x="0" y="423"/>
                      </a:lnTo>
                      <a:lnTo>
                        <a:pt x="93" y="49"/>
                      </a:lnTo>
                      <a:lnTo>
                        <a:pt x="102" y="28"/>
                      </a:lnTo>
                      <a:lnTo>
                        <a:pt x="110" y="20"/>
                      </a:lnTo>
                      <a:lnTo>
                        <a:pt x="118" y="14"/>
                      </a:lnTo>
                      <a:lnTo>
                        <a:pt x="129" y="9"/>
                      </a:lnTo>
                      <a:lnTo>
                        <a:pt x="148" y="7"/>
                      </a:lnTo>
                      <a:lnTo>
                        <a:pt x="212" y="2"/>
                      </a:lnTo>
                      <a:lnTo>
                        <a:pt x="280" y="0"/>
                      </a:lnTo>
                      <a:lnTo>
                        <a:pt x="313" y="1"/>
                      </a:lnTo>
                      <a:lnTo>
                        <a:pt x="329" y="2"/>
                      </a:lnTo>
                      <a:lnTo>
                        <a:pt x="339" y="7"/>
                      </a:lnTo>
                    </a:path>
                  </a:pathLst>
                </a:custGeom>
                <a:solidFill>
                  <a:srgbClr val="3F1F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6449" name="Freeform 7"/>
                <p:cNvSpPr>
                  <a:spLocks/>
                </p:cNvSpPr>
                <p:nvPr/>
              </p:nvSpPr>
              <p:spPr bwMode="auto">
                <a:xfrm>
                  <a:off x="5600" y="3234"/>
                  <a:ext cx="502" cy="502"/>
                </a:xfrm>
                <a:custGeom>
                  <a:avLst/>
                  <a:gdLst>
                    <a:gd name="T0" fmla="*/ 399 w 502"/>
                    <a:gd name="T1" fmla="*/ 0 h 502"/>
                    <a:gd name="T2" fmla="*/ 469 w 502"/>
                    <a:gd name="T3" fmla="*/ 0 h 502"/>
                    <a:gd name="T4" fmla="*/ 498 w 502"/>
                    <a:gd name="T5" fmla="*/ 19 h 502"/>
                    <a:gd name="T6" fmla="*/ 501 w 502"/>
                    <a:gd name="T7" fmla="*/ 65 h 502"/>
                    <a:gd name="T8" fmla="*/ 425 w 502"/>
                    <a:gd name="T9" fmla="*/ 334 h 502"/>
                    <a:gd name="T10" fmla="*/ 418 w 502"/>
                    <a:gd name="T11" fmla="*/ 361 h 502"/>
                    <a:gd name="T12" fmla="*/ 416 w 502"/>
                    <a:gd name="T13" fmla="*/ 390 h 502"/>
                    <a:gd name="T14" fmla="*/ 411 w 502"/>
                    <a:gd name="T15" fmla="*/ 452 h 502"/>
                    <a:gd name="T16" fmla="*/ 398 w 502"/>
                    <a:gd name="T17" fmla="*/ 481 h 502"/>
                    <a:gd name="T18" fmla="*/ 379 w 502"/>
                    <a:gd name="T19" fmla="*/ 486 h 502"/>
                    <a:gd name="T20" fmla="*/ 357 w 502"/>
                    <a:gd name="T21" fmla="*/ 488 h 502"/>
                    <a:gd name="T22" fmla="*/ 297 w 502"/>
                    <a:gd name="T23" fmla="*/ 491 h 502"/>
                    <a:gd name="T24" fmla="*/ 185 w 502"/>
                    <a:gd name="T25" fmla="*/ 496 h 502"/>
                    <a:gd name="T26" fmla="*/ 98 w 502"/>
                    <a:gd name="T27" fmla="*/ 501 h 502"/>
                    <a:gd name="T28" fmla="*/ 76 w 502"/>
                    <a:gd name="T29" fmla="*/ 494 h 502"/>
                    <a:gd name="T30" fmla="*/ 59 w 502"/>
                    <a:gd name="T31" fmla="*/ 474 h 502"/>
                    <a:gd name="T32" fmla="*/ 40 w 502"/>
                    <a:gd name="T33" fmla="*/ 447 h 502"/>
                    <a:gd name="T34" fmla="*/ 25 w 502"/>
                    <a:gd name="T35" fmla="*/ 418 h 502"/>
                    <a:gd name="T36" fmla="*/ 15 w 502"/>
                    <a:gd name="T37" fmla="*/ 401 h 502"/>
                    <a:gd name="T38" fmla="*/ 10 w 502"/>
                    <a:gd name="T39" fmla="*/ 387 h 502"/>
                    <a:gd name="T40" fmla="*/ 1 w 502"/>
                    <a:gd name="T41" fmla="*/ 364 h 502"/>
                    <a:gd name="T42" fmla="*/ 0 w 502"/>
                    <a:gd name="T43" fmla="*/ 354 h 502"/>
                    <a:gd name="T44" fmla="*/ 1 w 502"/>
                    <a:gd name="T45" fmla="*/ 340 h 502"/>
                    <a:gd name="T46" fmla="*/ 8 w 502"/>
                    <a:gd name="T47" fmla="*/ 332 h 502"/>
                    <a:gd name="T48" fmla="*/ 22 w 502"/>
                    <a:gd name="T49" fmla="*/ 323 h 502"/>
                    <a:gd name="T50" fmla="*/ 39 w 502"/>
                    <a:gd name="T51" fmla="*/ 323 h 502"/>
                    <a:gd name="T52" fmla="*/ 59 w 502"/>
                    <a:gd name="T53" fmla="*/ 323 h 502"/>
                    <a:gd name="T54" fmla="*/ 337 w 502"/>
                    <a:gd name="T55" fmla="*/ 332 h 502"/>
                    <a:gd name="T56" fmla="*/ 343 w 502"/>
                    <a:gd name="T57" fmla="*/ 267 h 502"/>
                    <a:gd name="T58" fmla="*/ 353 w 502"/>
                    <a:gd name="T59" fmla="*/ 143 h 502"/>
                    <a:gd name="T60" fmla="*/ 359 w 502"/>
                    <a:gd name="T61" fmla="*/ 58 h 502"/>
                    <a:gd name="T62" fmla="*/ 369 w 502"/>
                    <a:gd name="T63" fmla="*/ 22 h 502"/>
                    <a:gd name="T64" fmla="*/ 399 w 502"/>
                    <a:gd name="T65" fmla="*/ 0 h 50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02"/>
                    <a:gd name="T100" fmla="*/ 0 h 502"/>
                    <a:gd name="T101" fmla="*/ 502 w 502"/>
                    <a:gd name="T102" fmla="*/ 502 h 50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02" h="502">
                      <a:moveTo>
                        <a:pt x="399" y="0"/>
                      </a:moveTo>
                      <a:lnTo>
                        <a:pt x="469" y="0"/>
                      </a:lnTo>
                      <a:lnTo>
                        <a:pt x="498" y="19"/>
                      </a:lnTo>
                      <a:lnTo>
                        <a:pt x="501" y="65"/>
                      </a:lnTo>
                      <a:lnTo>
                        <a:pt x="425" y="334"/>
                      </a:lnTo>
                      <a:lnTo>
                        <a:pt x="418" y="361"/>
                      </a:lnTo>
                      <a:lnTo>
                        <a:pt x="416" y="390"/>
                      </a:lnTo>
                      <a:lnTo>
                        <a:pt x="411" y="452"/>
                      </a:lnTo>
                      <a:lnTo>
                        <a:pt x="398" y="481"/>
                      </a:lnTo>
                      <a:lnTo>
                        <a:pt x="379" y="486"/>
                      </a:lnTo>
                      <a:lnTo>
                        <a:pt x="357" y="488"/>
                      </a:lnTo>
                      <a:lnTo>
                        <a:pt x="297" y="491"/>
                      </a:lnTo>
                      <a:lnTo>
                        <a:pt x="185" y="496"/>
                      </a:lnTo>
                      <a:lnTo>
                        <a:pt x="98" y="501"/>
                      </a:lnTo>
                      <a:lnTo>
                        <a:pt x="76" y="494"/>
                      </a:lnTo>
                      <a:lnTo>
                        <a:pt x="59" y="474"/>
                      </a:lnTo>
                      <a:lnTo>
                        <a:pt x="40" y="447"/>
                      </a:lnTo>
                      <a:lnTo>
                        <a:pt x="25" y="418"/>
                      </a:lnTo>
                      <a:lnTo>
                        <a:pt x="15" y="401"/>
                      </a:lnTo>
                      <a:lnTo>
                        <a:pt x="10" y="387"/>
                      </a:lnTo>
                      <a:lnTo>
                        <a:pt x="1" y="364"/>
                      </a:lnTo>
                      <a:lnTo>
                        <a:pt x="0" y="354"/>
                      </a:lnTo>
                      <a:lnTo>
                        <a:pt x="1" y="340"/>
                      </a:lnTo>
                      <a:lnTo>
                        <a:pt x="8" y="332"/>
                      </a:lnTo>
                      <a:lnTo>
                        <a:pt x="22" y="323"/>
                      </a:lnTo>
                      <a:lnTo>
                        <a:pt x="39" y="323"/>
                      </a:lnTo>
                      <a:lnTo>
                        <a:pt x="59" y="323"/>
                      </a:lnTo>
                      <a:lnTo>
                        <a:pt x="337" y="332"/>
                      </a:lnTo>
                      <a:lnTo>
                        <a:pt x="343" y="267"/>
                      </a:lnTo>
                      <a:lnTo>
                        <a:pt x="353" y="143"/>
                      </a:lnTo>
                      <a:lnTo>
                        <a:pt x="359" y="58"/>
                      </a:lnTo>
                      <a:lnTo>
                        <a:pt x="369" y="22"/>
                      </a:lnTo>
                      <a:lnTo>
                        <a:pt x="399" y="0"/>
                      </a:lnTo>
                    </a:path>
                  </a:pathLst>
                </a:custGeom>
                <a:solidFill>
                  <a:srgbClr val="9F7F5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16399" name="Freeform 8"/>
              <p:cNvSpPr>
                <a:spLocks/>
              </p:cNvSpPr>
              <p:nvPr/>
            </p:nvSpPr>
            <p:spPr bwMode="auto">
              <a:xfrm>
                <a:off x="5340" y="3076"/>
                <a:ext cx="603" cy="1055"/>
              </a:xfrm>
              <a:custGeom>
                <a:avLst/>
                <a:gdLst>
                  <a:gd name="T0" fmla="*/ 238 w 603"/>
                  <a:gd name="T1" fmla="*/ 20 h 1055"/>
                  <a:gd name="T2" fmla="*/ 187 w 603"/>
                  <a:gd name="T3" fmla="*/ 77 h 1055"/>
                  <a:gd name="T4" fmla="*/ 161 w 603"/>
                  <a:gd name="T5" fmla="*/ 118 h 1055"/>
                  <a:gd name="T6" fmla="*/ 135 w 603"/>
                  <a:gd name="T7" fmla="*/ 152 h 1055"/>
                  <a:gd name="T8" fmla="*/ 141 w 603"/>
                  <a:gd name="T9" fmla="*/ 200 h 1055"/>
                  <a:gd name="T10" fmla="*/ 164 w 603"/>
                  <a:gd name="T11" fmla="*/ 206 h 1055"/>
                  <a:gd name="T12" fmla="*/ 161 w 603"/>
                  <a:gd name="T13" fmla="*/ 243 h 1055"/>
                  <a:gd name="T14" fmla="*/ 169 w 603"/>
                  <a:gd name="T15" fmla="*/ 292 h 1055"/>
                  <a:gd name="T16" fmla="*/ 212 w 603"/>
                  <a:gd name="T17" fmla="*/ 312 h 1055"/>
                  <a:gd name="T18" fmla="*/ 229 w 603"/>
                  <a:gd name="T19" fmla="*/ 364 h 1055"/>
                  <a:gd name="T20" fmla="*/ 193 w 603"/>
                  <a:gd name="T21" fmla="*/ 390 h 1055"/>
                  <a:gd name="T22" fmla="*/ 81 w 603"/>
                  <a:gd name="T23" fmla="*/ 390 h 1055"/>
                  <a:gd name="T24" fmla="*/ 21 w 603"/>
                  <a:gd name="T25" fmla="*/ 412 h 1055"/>
                  <a:gd name="T26" fmla="*/ 0 w 603"/>
                  <a:gd name="T27" fmla="*/ 470 h 1055"/>
                  <a:gd name="T28" fmla="*/ 26 w 603"/>
                  <a:gd name="T29" fmla="*/ 572 h 1055"/>
                  <a:gd name="T30" fmla="*/ 95 w 603"/>
                  <a:gd name="T31" fmla="*/ 710 h 1055"/>
                  <a:gd name="T32" fmla="*/ 166 w 603"/>
                  <a:gd name="T33" fmla="*/ 905 h 1055"/>
                  <a:gd name="T34" fmla="*/ 198 w 603"/>
                  <a:gd name="T35" fmla="*/ 1054 h 1055"/>
                  <a:gd name="T36" fmla="*/ 261 w 603"/>
                  <a:gd name="T37" fmla="*/ 1013 h 1055"/>
                  <a:gd name="T38" fmla="*/ 327 w 603"/>
                  <a:gd name="T39" fmla="*/ 985 h 1055"/>
                  <a:gd name="T40" fmla="*/ 355 w 603"/>
                  <a:gd name="T41" fmla="*/ 965 h 1055"/>
                  <a:gd name="T42" fmla="*/ 407 w 603"/>
                  <a:gd name="T43" fmla="*/ 991 h 1055"/>
                  <a:gd name="T44" fmla="*/ 436 w 603"/>
                  <a:gd name="T45" fmla="*/ 994 h 1055"/>
                  <a:gd name="T46" fmla="*/ 409 w 603"/>
                  <a:gd name="T47" fmla="*/ 928 h 1055"/>
                  <a:gd name="T48" fmla="*/ 324 w 603"/>
                  <a:gd name="T49" fmla="*/ 823 h 1055"/>
                  <a:gd name="T50" fmla="*/ 312 w 603"/>
                  <a:gd name="T51" fmla="*/ 742 h 1055"/>
                  <a:gd name="T52" fmla="*/ 315 w 603"/>
                  <a:gd name="T53" fmla="*/ 627 h 1055"/>
                  <a:gd name="T54" fmla="*/ 361 w 603"/>
                  <a:gd name="T55" fmla="*/ 587 h 1055"/>
                  <a:gd name="T56" fmla="*/ 453 w 603"/>
                  <a:gd name="T57" fmla="*/ 607 h 1055"/>
                  <a:gd name="T58" fmla="*/ 525 w 603"/>
                  <a:gd name="T59" fmla="*/ 621 h 1055"/>
                  <a:gd name="T60" fmla="*/ 579 w 603"/>
                  <a:gd name="T61" fmla="*/ 604 h 1055"/>
                  <a:gd name="T62" fmla="*/ 602 w 603"/>
                  <a:gd name="T63" fmla="*/ 542 h 1055"/>
                  <a:gd name="T64" fmla="*/ 579 w 603"/>
                  <a:gd name="T65" fmla="*/ 476 h 1055"/>
                  <a:gd name="T66" fmla="*/ 513 w 603"/>
                  <a:gd name="T67" fmla="*/ 352 h 1055"/>
                  <a:gd name="T68" fmla="*/ 453 w 603"/>
                  <a:gd name="T69" fmla="*/ 264 h 1055"/>
                  <a:gd name="T70" fmla="*/ 412 w 603"/>
                  <a:gd name="T71" fmla="*/ 176 h 1055"/>
                  <a:gd name="T72" fmla="*/ 395 w 603"/>
                  <a:gd name="T73" fmla="*/ 86 h 1055"/>
                  <a:gd name="T74" fmla="*/ 373 w 603"/>
                  <a:gd name="T75" fmla="*/ 23 h 1055"/>
                  <a:gd name="T76" fmla="*/ 335 w 603"/>
                  <a:gd name="T77" fmla="*/ 5 h 1055"/>
                  <a:gd name="T78" fmla="*/ 265 w 603"/>
                  <a:gd name="T79" fmla="*/ 0 h 105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03"/>
                  <a:gd name="T121" fmla="*/ 0 h 1055"/>
                  <a:gd name="T122" fmla="*/ 603 w 603"/>
                  <a:gd name="T123" fmla="*/ 1055 h 105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03" h="1055">
                    <a:moveTo>
                      <a:pt x="265" y="0"/>
                    </a:moveTo>
                    <a:lnTo>
                      <a:pt x="238" y="20"/>
                    </a:lnTo>
                    <a:lnTo>
                      <a:pt x="204" y="51"/>
                    </a:lnTo>
                    <a:lnTo>
                      <a:pt x="187" y="77"/>
                    </a:lnTo>
                    <a:lnTo>
                      <a:pt x="173" y="101"/>
                    </a:lnTo>
                    <a:lnTo>
                      <a:pt x="161" y="118"/>
                    </a:lnTo>
                    <a:lnTo>
                      <a:pt x="144" y="135"/>
                    </a:lnTo>
                    <a:lnTo>
                      <a:pt x="135" y="152"/>
                    </a:lnTo>
                    <a:lnTo>
                      <a:pt x="135" y="183"/>
                    </a:lnTo>
                    <a:lnTo>
                      <a:pt x="141" y="200"/>
                    </a:lnTo>
                    <a:lnTo>
                      <a:pt x="152" y="203"/>
                    </a:lnTo>
                    <a:lnTo>
                      <a:pt x="164" y="206"/>
                    </a:lnTo>
                    <a:lnTo>
                      <a:pt x="166" y="221"/>
                    </a:lnTo>
                    <a:lnTo>
                      <a:pt x="161" y="243"/>
                    </a:lnTo>
                    <a:lnTo>
                      <a:pt x="161" y="275"/>
                    </a:lnTo>
                    <a:lnTo>
                      <a:pt x="169" y="292"/>
                    </a:lnTo>
                    <a:lnTo>
                      <a:pt x="198" y="312"/>
                    </a:lnTo>
                    <a:lnTo>
                      <a:pt x="212" y="312"/>
                    </a:lnTo>
                    <a:lnTo>
                      <a:pt x="224" y="323"/>
                    </a:lnTo>
                    <a:lnTo>
                      <a:pt x="229" y="364"/>
                    </a:lnTo>
                    <a:lnTo>
                      <a:pt x="229" y="398"/>
                    </a:lnTo>
                    <a:lnTo>
                      <a:pt x="193" y="390"/>
                    </a:lnTo>
                    <a:lnTo>
                      <a:pt x="138" y="390"/>
                    </a:lnTo>
                    <a:lnTo>
                      <a:pt x="81" y="390"/>
                    </a:lnTo>
                    <a:lnTo>
                      <a:pt x="43" y="398"/>
                    </a:lnTo>
                    <a:lnTo>
                      <a:pt x="21" y="412"/>
                    </a:lnTo>
                    <a:lnTo>
                      <a:pt x="4" y="441"/>
                    </a:lnTo>
                    <a:lnTo>
                      <a:pt x="0" y="470"/>
                    </a:lnTo>
                    <a:lnTo>
                      <a:pt x="6" y="504"/>
                    </a:lnTo>
                    <a:lnTo>
                      <a:pt x="26" y="572"/>
                    </a:lnTo>
                    <a:lnTo>
                      <a:pt x="58" y="644"/>
                    </a:lnTo>
                    <a:lnTo>
                      <a:pt x="95" y="710"/>
                    </a:lnTo>
                    <a:lnTo>
                      <a:pt x="138" y="823"/>
                    </a:lnTo>
                    <a:lnTo>
                      <a:pt x="166" y="905"/>
                    </a:lnTo>
                    <a:lnTo>
                      <a:pt x="187" y="999"/>
                    </a:lnTo>
                    <a:lnTo>
                      <a:pt x="198" y="1054"/>
                    </a:lnTo>
                    <a:lnTo>
                      <a:pt x="229" y="1037"/>
                    </a:lnTo>
                    <a:lnTo>
                      <a:pt x="261" y="1013"/>
                    </a:lnTo>
                    <a:lnTo>
                      <a:pt x="301" y="988"/>
                    </a:lnTo>
                    <a:lnTo>
                      <a:pt x="327" y="985"/>
                    </a:lnTo>
                    <a:lnTo>
                      <a:pt x="338" y="977"/>
                    </a:lnTo>
                    <a:lnTo>
                      <a:pt x="355" y="965"/>
                    </a:lnTo>
                    <a:lnTo>
                      <a:pt x="387" y="974"/>
                    </a:lnTo>
                    <a:lnTo>
                      <a:pt x="407" y="991"/>
                    </a:lnTo>
                    <a:lnTo>
                      <a:pt x="421" y="996"/>
                    </a:lnTo>
                    <a:lnTo>
                      <a:pt x="436" y="994"/>
                    </a:lnTo>
                    <a:lnTo>
                      <a:pt x="427" y="979"/>
                    </a:lnTo>
                    <a:lnTo>
                      <a:pt x="409" y="928"/>
                    </a:lnTo>
                    <a:lnTo>
                      <a:pt x="366" y="865"/>
                    </a:lnTo>
                    <a:lnTo>
                      <a:pt x="324" y="823"/>
                    </a:lnTo>
                    <a:lnTo>
                      <a:pt x="318" y="794"/>
                    </a:lnTo>
                    <a:lnTo>
                      <a:pt x="312" y="742"/>
                    </a:lnTo>
                    <a:lnTo>
                      <a:pt x="310" y="676"/>
                    </a:lnTo>
                    <a:lnTo>
                      <a:pt x="315" y="627"/>
                    </a:lnTo>
                    <a:lnTo>
                      <a:pt x="324" y="601"/>
                    </a:lnTo>
                    <a:lnTo>
                      <a:pt x="361" y="587"/>
                    </a:lnTo>
                    <a:lnTo>
                      <a:pt x="398" y="592"/>
                    </a:lnTo>
                    <a:lnTo>
                      <a:pt x="453" y="607"/>
                    </a:lnTo>
                    <a:lnTo>
                      <a:pt x="504" y="616"/>
                    </a:lnTo>
                    <a:lnTo>
                      <a:pt x="525" y="621"/>
                    </a:lnTo>
                    <a:lnTo>
                      <a:pt x="559" y="616"/>
                    </a:lnTo>
                    <a:lnTo>
                      <a:pt x="579" y="604"/>
                    </a:lnTo>
                    <a:lnTo>
                      <a:pt x="596" y="575"/>
                    </a:lnTo>
                    <a:lnTo>
                      <a:pt x="602" y="542"/>
                    </a:lnTo>
                    <a:lnTo>
                      <a:pt x="590" y="499"/>
                    </a:lnTo>
                    <a:lnTo>
                      <a:pt x="579" y="476"/>
                    </a:lnTo>
                    <a:lnTo>
                      <a:pt x="547" y="412"/>
                    </a:lnTo>
                    <a:lnTo>
                      <a:pt x="513" y="352"/>
                    </a:lnTo>
                    <a:lnTo>
                      <a:pt x="481" y="303"/>
                    </a:lnTo>
                    <a:lnTo>
                      <a:pt x="453" y="264"/>
                    </a:lnTo>
                    <a:lnTo>
                      <a:pt x="430" y="214"/>
                    </a:lnTo>
                    <a:lnTo>
                      <a:pt x="412" y="176"/>
                    </a:lnTo>
                    <a:lnTo>
                      <a:pt x="407" y="132"/>
                    </a:lnTo>
                    <a:lnTo>
                      <a:pt x="395" y="86"/>
                    </a:lnTo>
                    <a:lnTo>
                      <a:pt x="387" y="49"/>
                    </a:lnTo>
                    <a:lnTo>
                      <a:pt x="373" y="23"/>
                    </a:lnTo>
                    <a:lnTo>
                      <a:pt x="355" y="5"/>
                    </a:lnTo>
                    <a:lnTo>
                      <a:pt x="335" y="5"/>
                    </a:lnTo>
                    <a:lnTo>
                      <a:pt x="295" y="20"/>
                    </a:lnTo>
                    <a:lnTo>
                      <a:pt x="265" y="0"/>
                    </a:lnTo>
                  </a:path>
                </a:pathLst>
              </a:custGeom>
              <a:solidFill>
                <a:srgbClr val="9F3FD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400" name="Freeform 9"/>
              <p:cNvSpPr>
                <a:spLocks/>
              </p:cNvSpPr>
              <p:nvPr/>
            </p:nvSpPr>
            <p:spPr bwMode="auto">
              <a:xfrm>
                <a:off x="4248" y="1982"/>
                <a:ext cx="1786" cy="871"/>
              </a:xfrm>
              <a:custGeom>
                <a:avLst/>
                <a:gdLst>
                  <a:gd name="T0" fmla="*/ 1003 w 1786"/>
                  <a:gd name="T1" fmla="*/ 106 h 871"/>
                  <a:gd name="T2" fmla="*/ 1107 w 1786"/>
                  <a:gd name="T3" fmla="*/ 94 h 871"/>
                  <a:gd name="T4" fmla="*/ 1194 w 1786"/>
                  <a:gd name="T5" fmla="*/ 103 h 871"/>
                  <a:gd name="T6" fmla="*/ 1269 w 1786"/>
                  <a:gd name="T7" fmla="*/ 123 h 871"/>
                  <a:gd name="T8" fmla="*/ 1345 w 1786"/>
                  <a:gd name="T9" fmla="*/ 159 h 871"/>
                  <a:gd name="T10" fmla="*/ 1408 w 1786"/>
                  <a:gd name="T11" fmla="*/ 212 h 871"/>
                  <a:gd name="T12" fmla="*/ 1440 w 1786"/>
                  <a:gd name="T13" fmla="*/ 261 h 871"/>
                  <a:gd name="T14" fmla="*/ 1482 w 1786"/>
                  <a:gd name="T15" fmla="*/ 285 h 871"/>
                  <a:gd name="T16" fmla="*/ 1554 w 1786"/>
                  <a:gd name="T17" fmla="*/ 283 h 871"/>
                  <a:gd name="T18" fmla="*/ 1620 w 1786"/>
                  <a:gd name="T19" fmla="*/ 298 h 871"/>
                  <a:gd name="T20" fmla="*/ 1684 w 1786"/>
                  <a:gd name="T21" fmla="*/ 330 h 871"/>
                  <a:gd name="T22" fmla="*/ 1726 w 1786"/>
                  <a:gd name="T23" fmla="*/ 368 h 871"/>
                  <a:gd name="T24" fmla="*/ 1762 w 1786"/>
                  <a:gd name="T25" fmla="*/ 423 h 871"/>
                  <a:gd name="T26" fmla="*/ 1780 w 1786"/>
                  <a:gd name="T27" fmla="*/ 481 h 871"/>
                  <a:gd name="T28" fmla="*/ 1785 w 1786"/>
                  <a:gd name="T29" fmla="*/ 528 h 871"/>
                  <a:gd name="T30" fmla="*/ 1779 w 1786"/>
                  <a:gd name="T31" fmla="*/ 582 h 871"/>
                  <a:gd name="T32" fmla="*/ 1761 w 1786"/>
                  <a:gd name="T33" fmla="*/ 632 h 871"/>
                  <a:gd name="T34" fmla="*/ 1724 w 1786"/>
                  <a:gd name="T35" fmla="*/ 686 h 871"/>
                  <a:gd name="T36" fmla="*/ 1673 w 1786"/>
                  <a:gd name="T37" fmla="*/ 730 h 871"/>
                  <a:gd name="T38" fmla="*/ 1618 w 1786"/>
                  <a:gd name="T39" fmla="*/ 757 h 871"/>
                  <a:gd name="T40" fmla="*/ 1564 w 1786"/>
                  <a:gd name="T41" fmla="*/ 770 h 871"/>
                  <a:gd name="T42" fmla="*/ 1501 w 1786"/>
                  <a:gd name="T43" fmla="*/ 771 h 871"/>
                  <a:gd name="T44" fmla="*/ 1446 w 1786"/>
                  <a:gd name="T45" fmla="*/ 759 h 871"/>
                  <a:gd name="T46" fmla="*/ 1411 w 1786"/>
                  <a:gd name="T47" fmla="*/ 773 h 871"/>
                  <a:gd name="T48" fmla="*/ 1359 w 1786"/>
                  <a:gd name="T49" fmla="*/ 805 h 871"/>
                  <a:gd name="T50" fmla="*/ 1294 w 1786"/>
                  <a:gd name="T51" fmla="*/ 836 h 871"/>
                  <a:gd name="T52" fmla="*/ 1209 w 1786"/>
                  <a:gd name="T53" fmla="*/ 858 h 871"/>
                  <a:gd name="T54" fmla="*/ 1122 w 1786"/>
                  <a:gd name="T55" fmla="*/ 870 h 871"/>
                  <a:gd name="T56" fmla="*/ 1049 w 1786"/>
                  <a:gd name="T57" fmla="*/ 870 h 871"/>
                  <a:gd name="T58" fmla="*/ 951 w 1786"/>
                  <a:gd name="T59" fmla="*/ 857 h 871"/>
                  <a:gd name="T60" fmla="*/ 876 w 1786"/>
                  <a:gd name="T61" fmla="*/ 838 h 871"/>
                  <a:gd name="T62" fmla="*/ 807 w 1786"/>
                  <a:gd name="T63" fmla="*/ 809 h 871"/>
                  <a:gd name="T64" fmla="*/ 763 w 1786"/>
                  <a:gd name="T65" fmla="*/ 804 h 871"/>
                  <a:gd name="T66" fmla="*/ 703 w 1786"/>
                  <a:gd name="T67" fmla="*/ 824 h 871"/>
                  <a:gd name="T68" fmla="*/ 645 w 1786"/>
                  <a:gd name="T69" fmla="*/ 831 h 871"/>
                  <a:gd name="T70" fmla="*/ 580 w 1786"/>
                  <a:gd name="T71" fmla="*/ 828 h 871"/>
                  <a:gd name="T72" fmla="*/ 513 w 1786"/>
                  <a:gd name="T73" fmla="*/ 809 h 871"/>
                  <a:gd name="T74" fmla="*/ 453 w 1786"/>
                  <a:gd name="T75" fmla="*/ 776 h 871"/>
                  <a:gd name="T76" fmla="*/ 375 w 1786"/>
                  <a:gd name="T77" fmla="*/ 797 h 871"/>
                  <a:gd name="T78" fmla="*/ 298 w 1786"/>
                  <a:gd name="T79" fmla="*/ 802 h 871"/>
                  <a:gd name="T80" fmla="*/ 194 w 1786"/>
                  <a:gd name="T81" fmla="*/ 780 h 871"/>
                  <a:gd name="T82" fmla="*/ 106 w 1786"/>
                  <a:gd name="T83" fmla="*/ 728 h 871"/>
                  <a:gd name="T84" fmla="*/ 46 w 1786"/>
                  <a:gd name="T85" fmla="*/ 664 h 871"/>
                  <a:gd name="T86" fmla="*/ 14 w 1786"/>
                  <a:gd name="T87" fmla="*/ 596 h 871"/>
                  <a:gd name="T88" fmla="*/ 0 w 1786"/>
                  <a:gd name="T89" fmla="*/ 520 h 871"/>
                  <a:gd name="T90" fmla="*/ 12 w 1786"/>
                  <a:gd name="T91" fmla="*/ 451 h 871"/>
                  <a:gd name="T92" fmla="*/ 45 w 1786"/>
                  <a:gd name="T93" fmla="*/ 381 h 871"/>
                  <a:gd name="T94" fmla="*/ 97 w 1786"/>
                  <a:gd name="T95" fmla="*/ 321 h 871"/>
                  <a:gd name="T96" fmla="*/ 152 w 1786"/>
                  <a:gd name="T97" fmla="*/ 283 h 871"/>
                  <a:gd name="T98" fmla="*/ 226 w 1786"/>
                  <a:gd name="T99" fmla="*/ 251 h 871"/>
                  <a:gd name="T100" fmla="*/ 292 w 1786"/>
                  <a:gd name="T101" fmla="*/ 241 h 871"/>
                  <a:gd name="T102" fmla="*/ 310 w 1786"/>
                  <a:gd name="T103" fmla="*/ 191 h 871"/>
                  <a:gd name="T104" fmla="*/ 341 w 1786"/>
                  <a:gd name="T105" fmla="*/ 141 h 871"/>
                  <a:gd name="T106" fmla="*/ 392 w 1786"/>
                  <a:gd name="T107" fmla="*/ 90 h 871"/>
                  <a:gd name="T108" fmla="*/ 452 w 1786"/>
                  <a:gd name="T109" fmla="*/ 51 h 871"/>
                  <a:gd name="T110" fmla="*/ 531 w 1786"/>
                  <a:gd name="T111" fmla="*/ 18 h 871"/>
                  <a:gd name="T112" fmla="*/ 613 w 1786"/>
                  <a:gd name="T113" fmla="*/ 3 h 871"/>
                  <a:gd name="T114" fmla="*/ 700 w 1786"/>
                  <a:gd name="T115" fmla="*/ 1 h 871"/>
                  <a:gd name="T116" fmla="*/ 789 w 1786"/>
                  <a:gd name="T117" fmla="*/ 17 h 871"/>
                  <a:gd name="T118" fmla="*/ 874 w 1786"/>
                  <a:gd name="T119" fmla="*/ 51 h 871"/>
                  <a:gd name="T120" fmla="*/ 936 w 1786"/>
                  <a:gd name="T121" fmla="*/ 93 h 87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86"/>
                  <a:gd name="T184" fmla="*/ 0 h 871"/>
                  <a:gd name="T185" fmla="*/ 1786 w 1786"/>
                  <a:gd name="T186" fmla="*/ 871 h 87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86" h="871">
                    <a:moveTo>
                      <a:pt x="961" y="115"/>
                    </a:moveTo>
                    <a:lnTo>
                      <a:pt x="1003" y="106"/>
                    </a:lnTo>
                    <a:lnTo>
                      <a:pt x="1059" y="97"/>
                    </a:lnTo>
                    <a:lnTo>
                      <a:pt x="1107" y="94"/>
                    </a:lnTo>
                    <a:lnTo>
                      <a:pt x="1158" y="99"/>
                    </a:lnTo>
                    <a:lnTo>
                      <a:pt x="1194" y="103"/>
                    </a:lnTo>
                    <a:lnTo>
                      <a:pt x="1231" y="111"/>
                    </a:lnTo>
                    <a:lnTo>
                      <a:pt x="1269" y="123"/>
                    </a:lnTo>
                    <a:lnTo>
                      <a:pt x="1306" y="139"/>
                    </a:lnTo>
                    <a:lnTo>
                      <a:pt x="1345" y="159"/>
                    </a:lnTo>
                    <a:lnTo>
                      <a:pt x="1383" y="187"/>
                    </a:lnTo>
                    <a:lnTo>
                      <a:pt x="1408" y="212"/>
                    </a:lnTo>
                    <a:lnTo>
                      <a:pt x="1425" y="236"/>
                    </a:lnTo>
                    <a:lnTo>
                      <a:pt x="1440" y="261"/>
                    </a:lnTo>
                    <a:lnTo>
                      <a:pt x="1451" y="294"/>
                    </a:lnTo>
                    <a:lnTo>
                      <a:pt x="1482" y="285"/>
                    </a:lnTo>
                    <a:lnTo>
                      <a:pt x="1520" y="282"/>
                    </a:lnTo>
                    <a:lnTo>
                      <a:pt x="1554" y="283"/>
                    </a:lnTo>
                    <a:lnTo>
                      <a:pt x="1590" y="289"/>
                    </a:lnTo>
                    <a:lnTo>
                      <a:pt x="1620" y="298"/>
                    </a:lnTo>
                    <a:lnTo>
                      <a:pt x="1651" y="310"/>
                    </a:lnTo>
                    <a:lnTo>
                      <a:pt x="1684" y="330"/>
                    </a:lnTo>
                    <a:lnTo>
                      <a:pt x="1704" y="348"/>
                    </a:lnTo>
                    <a:lnTo>
                      <a:pt x="1726" y="368"/>
                    </a:lnTo>
                    <a:lnTo>
                      <a:pt x="1744" y="390"/>
                    </a:lnTo>
                    <a:lnTo>
                      <a:pt x="1762" y="423"/>
                    </a:lnTo>
                    <a:lnTo>
                      <a:pt x="1773" y="451"/>
                    </a:lnTo>
                    <a:lnTo>
                      <a:pt x="1780" y="481"/>
                    </a:lnTo>
                    <a:lnTo>
                      <a:pt x="1783" y="505"/>
                    </a:lnTo>
                    <a:lnTo>
                      <a:pt x="1785" y="528"/>
                    </a:lnTo>
                    <a:lnTo>
                      <a:pt x="1783" y="556"/>
                    </a:lnTo>
                    <a:lnTo>
                      <a:pt x="1779" y="582"/>
                    </a:lnTo>
                    <a:lnTo>
                      <a:pt x="1771" y="606"/>
                    </a:lnTo>
                    <a:lnTo>
                      <a:pt x="1761" y="632"/>
                    </a:lnTo>
                    <a:lnTo>
                      <a:pt x="1744" y="660"/>
                    </a:lnTo>
                    <a:lnTo>
                      <a:pt x="1724" y="686"/>
                    </a:lnTo>
                    <a:lnTo>
                      <a:pt x="1702" y="708"/>
                    </a:lnTo>
                    <a:lnTo>
                      <a:pt x="1673" y="730"/>
                    </a:lnTo>
                    <a:lnTo>
                      <a:pt x="1644" y="746"/>
                    </a:lnTo>
                    <a:lnTo>
                      <a:pt x="1618" y="757"/>
                    </a:lnTo>
                    <a:lnTo>
                      <a:pt x="1593" y="764"/>
                    </a:lnTo>
                    <a:lnTo>
                      <a:pt x="1564" y="770"/>
                    </a:lnTo>
                    <a:lnTo>
                      <a:pt x="1533" y="771"/>
                    </a:lnTo>
                    <a:lnTo>
                      <a:pt x="1501" y="771"/>
                    </a:lnTo>
                    <a:lnTo>
                      <a:pt x="1470" y="766"/>
                    </a:lnTo>
                    <a:lnTo>
                      <a:pt x="1446" y="759"/>
                    </a:lnTo>
                    <a:lnTo>
                      <a:pt x="1429" y="754"/>
                    </a:lnTo>
                    <a:lnTo>
                      <a:pt x="1411" y="773"/>
                    </a:lnTo>
                    <a:lnTo>
                      <a:pt x="1386" y="790"/>
                    </a:lnTo>
                    <a:lnTo>
                      <a:pt x="1359" y="805"/>
                    </a:lnTo>
                    <a:lnTo>
                      <a:pt x="1330" y="821"/>
                    </a:lnTo>
                    <a:lnTo>
                      <a:pt x="1294" y="836"/>
                    </a:lnTo>
                    <a:lnTo>
                      <a:pt x="1255" y="848"/>
                    </a:lnTo>
                    <a:lnTo>
                      <a:pt x="1209" y="858"/>
                    </a:lnTo>
                    <a:lnTo>
                      <a:pt x="1167" y="866"/>
                    </a:lnTo>
                    <a:lnTo>
                      <a:pt x="1122" y="870"/>
                    </a:lnTo>
                    <a:lnTo>
                      <a:pt x="1086" y="870"/>
                    </a:lnTo>
                    <a:lnTo>
                      <a:pt x="1049" y="870"/>
                    </a:lnTo>
                    <a:lnTo>
                      <a:pt x="997" y="865"/>
                    </a:lnTo>
                    <a:lnTo>
                      <a:pt x="951" y="857"/>
                    </a:lnTo>
                    <a:lnTo>
                      <a:pt x="917" y="850"/>
                    </a:lnTo>
                    <a:lnTo>
                      <a:pt x="876" y="838"/>
                    </a:lnTo>
                    <a:lnTo>
                      <a:pt x="833" y="821"/>
                    </a:lnTo>
                    <a:lnTo>
                      <a:pt x="807" y="809"/>
                    </a:lnTo>
                    <a:lnTo>
                      <a:pt x="786" y="794"/>
                    </a:lnTo>
                    <a:lnTo>
                      <a:pt x="763" y="804"/>
                    </a:lnTo>
                    <a:lnTo>
                      <a:pt x="732" y="816"/>
                    </a:lnTo>
                    <a:lnTo>
                      <a:pt x="703" y="824"/>
                    </a:lnTo>
                    <a:lnTo>
                      <a:pt x="676" y="829"/>
                    </a:lnTo>
                    <a:lnTo>
                      <a:pt x="645" y="831"/>
                    </a:lnTo>
                    <a:lnTo>
                      <a:pt x="617" y="831"/>
                    </a:lnTo>
                    <a:lnTo>
                      <a:pt x="580" y="828"/>
                    </a:lnTo>
                    <a:lnTo>
                      <a:pt x="545" y="819"/>
                    </a:lnTo>
                    <a:lnTo>
                      <a:pt x="513" y="809"/>
                    </a:lnTo>
                    <a:lnTo>
                      <a:pt x="482" y="793"/>
                    </a:lnTo>
                    <a:lnTo>
                      <a:pt x="453" y="776"/>
                    </a:lnTo>
                    <a:lnTo>
                      <a:pt x="412" y="790"/>
                    </a:lnTo>
                    <a:lnTo>
                      <a:pt x="375" y="797"/>
                    </a:lnTo>
                    <a:lnTo>
                      <a:pt x="344" y="802"/>
                    </a:lnTo>
                    <a:lnTo>
                      <a:pt x="298" y="802"/>
                    </a:lnTo>
                    <a:lnTo>
                      <a:pt x="250" y="796"/>
                    </a:lnTo>
                    <a:lnTo>
                      <a:pt x="194" y="780"/>
                    </a:lnTo>
                    <a:lnTo>
                      <a:pt x="147" y="757"/>
                    </a:lnTo>
                    <a:lnTo>
                      <a:pt x="106" y="728"/>
                    </a:lnTo>
                    <a:lnTo>
                      <a:pt x="68" y="693"/>
                    </a:lnTo>
                    <a:lnTo>
                      <a:pt x="46" y="664"/>
                    </a:lnTo>
                    <a:lnTo>
                      <a:pt x="29" y="634"/>
                    </a:lnTo>
                    <a:lnTo>
                      <a:pt x="14" y="596"/>
                    </a:lnTo>
                    <a:lnTo>
                      <a:pt x="5" y="561"/>
                    </a:lnTo>
                    <a:lnTo>
                      <a:pt x="0" y="520"/>
                    </a:lnTo>
                    <a:lnTo>
                      <a:pt x="4" y="489"/>
                    </a:lnTo>
                    <a:lnTo>
                      <a:pt x="12" y="451"/>
                    </a:lnTo>
                    <a:lnTo>
                      <a:pt x="25" y="414"/>
                    </a:lnTo>
                    <a:lnTo>
                      <a:pt x="45" y="381"/>
                    </a:lnTo>
                    <a:lnTo>
                      <a:pt x="69" y="348"/>
                    </a:lnTo>
                    <a:lnTo>
                      <a:pt x="97" y="321"/>
                    </a:lnTo>
                    <a:lnTo>
                      <a:pt x="124" y="300"/>
                    </a:lnTo>
                    <a:lnTo>
                      <a:pt x="152" y="283"/>
                    </a:lnTo>
                    <a:lnTo>
                      <a:pt x="191" y="264"/>
                    </a:lnTo>
                    <a:lnTo>
                      <a:pt x="226" y="251"/>
                    </a:lnTo>
                    <a:lnTo>
                      <a:pt x="257" y="246"/>
                    </a:lnTo>
                    <a:lnTo>
                      <a:pt x="292" y="241"/>
                    </a:lnTo>
                    <a:lnTo>
                      <a:pt x="298" y="217"/>
                    </a:lnTo>
                    <a:lnTo>
                      <a:pt x="310" y="191"/>
                    </a:lnTo>
                    <a:lnTo>
                      <a:pt x="323" y="168"/>
                    </a:lnTo>
                    <a:lnTo>
                      <a:pt x="341" y="141"/>
                    </a:lnTo>
                    <a:lnTo>
                      <a:pt x="363" y="116"/>
                    </a:lnTo>
                    <a:lnTo>
                      <a:pt x="392" y="90"/>
                    </a:lnTo>
                    <a:lnTo>
                      <a:pt x="419" y="68"/>
                    </a:lnTo>
                    <a:lnTo>
                      <a:pt x="452" y="51"/>
                    </a:lnTo>
                    <a:lnTo>
                      <a:pt x="492" y="31"/>
                    </a:lnTo>
                    <a:lnTo>
                      <a:pt x="531" y="18"/>
                    </a:lnTo>
                    <a:lnTo>
                      <a:pt x="571" y="8"/>
                    </a:lnTo>
                    <a:lnTo>
                      <a:pt x="613" y="3"/>
                    </a:lnTo>
                    <a:lnTo>
                      <a:pt x="654" y="0"/>
                    </a:lnTo>
                    <a:lnTo>
                      <a:pt x="700" y="1"/>
                    </a:lnTo>
                    <a:lnTo>
                      <a:pt x="741" y="5"/>
                    </a:lnTo>
                    <a:lnTo>
                      <a:pt x="789" y="17"/>
                    </a:lnTo>
                    <a:lnTo>
                      <a:pt x="841" y="35"/>
                    </a:lnTo>
                    <a:lnTo>
                      <a:pt x="874" y="51"/>
                    </a:lnTo>
                    <a:lnTo>
                      <a:pt x="907" y="70"/>
                    </a:lnTo>
                    <a:lnTo>
                      <a:pt x="936" y="93"/>
                    </a:lnTo>
                    <a:lnTo>
                      <a:pt x="961" y="115"/>
                    </a:lnTo>
                  </a:path>
                </a:pathLst>
              </a:custGeom>
              <a:solidFill>
                <a:srgbClr val="3F7FFF"/>
              </a:solidFill>
              <a:ln w="50800" cap="rnd">
                <a:solidFill>
                  <a:srgbClr val="BFD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6401" name="Group 10"/>
              <p:cNvGrpSpPr>
                <a:grpSpLocks/>
              </p:cNvGrpSpPr>
              <p:nvPr/>
            </p:nvGrpSpPr>
            <p:grpSpPr bwMode="auto">
              <a:xfrm>
                <a:off x="4648" y="3355"/>
                <a:ext cx="974" cy="761"/>
                <a:chOff x="4648" y="3355"/>
                <a:chExt cx="974" cy="761"/>
              </a:xfrm>
            </p:grpSpPr>
            <p:sp>
              <p:nvSpPr>
                <p:cNvPr id="16446" name="Freeform 11"/>
                <p:cNvSpPr>
                  <a:spLocks/>
                </p:cNvSpPr>
                <p:nvPr/>
              </p:nvSpPr>
              <p:spPr bwMode="auto">
                <a:xfrm>
                  <a:off x="4721" y="3355"/>
                  <a:ext cx="811" cy="134"/>
                </a:xfrm>
                <a:custGeom>
                  <a:avLst/>
                  <a:gdLst>
                    <a:gd name="T0" fmla="*/ 538 w 811"/>
                    <a:gd name="T1" fmla="*/ 4 h 134"/>
                    <a:gd name="T2" fmla="*/ 611 w 811"/>
                    <a:gd name="T3" fmla="*/ 10 h 134"/>
                    <a:gd name="T4" fmla="*/ 680 w 811"/>
                    <a:gd name="T5" fmla="*/ 19 h 134"/>
                    <a:gd name="T6" fmla="*/ 722 w 811"/>
                    <a:gd name="T7" fmla="*/ 26 h 134"/>
                    <a:gd name="T8" fmla="*/ 753 w 811"/>
                    <a:gd name="T9" fmla="*/ 33 h 134"/>
                    <a:gd name="T10" fmla="*/ 774 w 811"/>
                    <a:gd name="T11" fmla="*/ 40 h 134"/>
                    <a:gd name="T12" fmla="*/ 790 w 811"/>
                    <a:gd name="T13" fmla="*/ 47 h 134"/>
                    <a:gd name="T14" fmla="*/ 802 w 811"/>
                    <a:gd name="T15" fmla="*/ 55 h 134"/>
                    <a:gd name="T16" fmla="*/ 808 w 811"/>
                    <a:gd name="T17" fmla="*/ 62 h 134"/>
                    <a:gd name="T18" fmla="*/ 809 w 811"/>
                    <a:gd name="T19" fmla="*/ 72 h 134"/>
                    <a:gd name="T20" fmla="*/ 803 w 811"/>
                    <a:gd name="T21" fmla="*/ 80 h 134"/>
                    <a:gd name="T22" fmla="*/ 791 w 811"/>
                    <a:gd name="T23" fmla="*/ 88 h 134"/>
                    <a:gd name="T24" fmla="*/ 776 w 811"/>
                    <a:gd name="T25" fmla="*/ 95 h 134"/>
                    <a:gd name="T26" fmla="*/ 748 w 811"/>
                    <a:gd name="T27" fmla="*/ 103 h 134"/>
                    <a:gd name="T28" fmla="*/ 716 w 811"/>
                    <a:gd name="T29" fmla="*/ 111 h 134"/>
                    <a:gd name="T30" fmla="*/ 661 w 811"/>
                    <a:gd name="T31" fmla="*/ 120 h 134"/>
                    <a:gd name="T32" fmla="*/ 608 w 811"/>
                    <a:gd name="T33" fmla="*/ 126 h 134"/>
                    <a:gd name="T34" fmla="*/ 539 w 811"/>
                    <a:gd name="T35" fmla="*/ 130 h 134"/>
                    <a:gd name="T36" fmla="*/ 448 w 811"/>
                    <a:gd name="T37" fmla="*/ 133 h 134"/>
                    <a:gd name="T38" fmla="*/ 266 w 811"/>
                    <a:gd name="T39" fmla="*/ 130 h 134"/>
                    <a:gd name="T40" fmla="*/ 154 w 811"/>
                    <a:gd name="T41" fmla="*/ 120 h 134"/>
                    <a:gd name="T42" fmla="*/ 89 w 811"/>
                    <a:gd name="T43" fmla="*/ 110 h 134"/>
                    <a:gd name="T44" fmla="*/ 53 w 811"/>
                    <a:gd name="T45" fmla="*/ 101 h 134"/>
                    <a:gd name="T46" fmla="*/ 30 w 811"/>
                    <a:gd name="T47" fmla="*/ 93 h 134"/>
                    <a:gd name="T48" fmla="*/ 14 w 811"/>
                    <a:gd name="T49" fmla="*/ 85 h 134"/>
                    <a:gd name="T50" fmla="*/ 5 w 811"/>
                    <a:gd name="T51" fmla="*/ 78 h 134"/>
                    <a:gd name="T52" fmla="*/ 0 w 811"/>
                    <a:gd name="T53" fmla="*/ 65 h 134"/>
                    <a:gd name="T54" fmla="*/ 13 w 811"/>
                    <a:gd name="T55" fmla="*/ 50 h 134"/>
                    <a:gd name="T56" fmla="*/ 34 w 811"/>
                    <a:gd name="T57" fmla="*/ 40 h 134"/>
                    <a:gd name="T58" fmla="*/ 77 w 811"/>
                    <a:gd name="T59" fmla="*/ 27 h 134"/>
                    <a:gd name="T60" fmla="*/ 157 w 811"/>
                    <a:gd name="T61" fmla="*/ 14 h 134"/>
                    <a:gd name="T62" fmla="*/ 266 w 811"/>
                    <a:gd name="T63" fmla="*/ 3 h 134"/>
                    <a:gd name="T64" fmla="*/ 396 w 811"/>
                    <a:gd name="T65" fmla="*/ 0 h 1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11"/>
                    <a:gd name="T100" fmla="*/ 0 h 134"/>
                    <a:gd name="T101" fmla="*/ 811 w 811"/>
                    <a:gd name="T102" fmla="*/ 134 h 13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11" h="134">
                      <a:moveTo>
                        <a:pt x="396" y="0"/>
                      </a:moveTo>
                      <a:lnTo>
                        <a:pt x="538" y="4"/>
                      </a:lnTo>
                      <a:lnTo>
                        <a:pt x="576" y="7"/>
                      </a:lnTo>
                      <a:lnTo>
                        <a:pt x="611" y="10"/>
                      </a:lnTo>
                      <a:lnTo>
                        <a:pt x="645" y="14"/>
                      </a:lnTo>
                      <a:lnTo>
                        <a:pt x="680" y="19"/>
                      </a:lnTo>
                      <a:lnTo>
                        <a:pt x="701" y="22"/>
                      </a:lnTo>
                      <a:lnTo>
                        <a:pt x="722" y="26"/>
                      </a:lnTo>
                      <a:lnTo>
                        <a:pt x="739" y="29"/>
                      </a:lnTo>
                      <a:lnTo>
                        <a:pt x="753" y="33"/>
                      </a:lnTo>
                      <a:lnTo>
                        <a:pt x="763" y="36"/>
                      </a:lnTo>
                      <a:lnTo>
                        <a:pt x="774" y="40"/>
                      </a:lnTo>
                      <a:lnTo>
                        <a:pt x="784" y="43"/>
                      </a:lnTo>
                      <a:lnTo>
                        <a:pt x="790" y="47"/>
                      </a:lnTo>
                      <a:lnTo>
                        <a:pt x="796" y="50"/>
                      </a:lnTo>
                      <a:lnTo>
                        <a:pt x="802" y="55"/>
                      </a:lnTo>
                      <a:lnTo>
                        <a:pt x="806" y="58"/>
                      </a:lnTo>
                      <a:lnTo>
                        <a:pt x="808" y="62"/>
                      </a:lnTo>
                      <a:lnTo>
                        <a:pt x="810" y="66"/>
                      </a:lnTo>
                      <a:lnTo>
                        <a:pt x="809" y="72"/>
                      </a:lnTo>
                      <a:lnTo>
                        <a:pt x="807" y="75"/>
                      </a:lnTo>
                      <a:lnTo>
                        <a:pt x="803" y="80"/>
                      </a:lnTo>
                      <a:lnTo>
                        <a:pt x="797" y="85"/>
                      </a:lnTo>
                      <a:lnTo>
                        <a:pt x="791" y="88"/>
                      </a:lnTo>
                      <a:lnTo>
                        <a:pt x="784" y="92"/>
                      </a:lnTo>
                      <a:lnTo>
                        <a:pt x="776" y="95"/>
                      </a:lnTo>
                      <a:lnTo>
                        <a:pt x="763" y="99"/>
                      </a:lnTo>
                      <a:lnTo>
                        <a:pt x="748" y="103"/>
                      </a:lnTo>
                      <a:lnTo>
                        <a:pt x="734" y="107"/>
                      </a:lnTo>
                      <a:lnTo>
                        <a:pt x="716" y="111"/>
                      </a:lnTo>
                      <a:lnTo>
                        <a:pt x="689" y="116"/>
                      </a:lnTo>
                      <a:lnTo>
                        <a:pt x="661" y="120"/>
                      </a:lnTo>
                      <a:lnTo>
                        <a:pt x="635" y="123"/>
                      </a:lnTo>
                      <a:lnTo>
                        <a:pt x="608" y="126"/>
                      </a:lnTo>
                      <a:lnTo>
                        <a:pt x="576" y="129"/>
                      </a:lnTo>
                      <a:lnTo>
                        <a:pt x="539" y="130"/>
                      </a:lnTo>
                      <a:lnTo>
                        <a:pt x="493" y="132"/>
                      </a:lnTo>
                      <a:lnTo>
                        <a:pt x="448" y="133"/>
                      </a:lnTo>
                      <a:lnTo>
                        <a:pt x="336" y="133"/>
                      </a:lnTo>
                      <a:lnTo>
                        <a:pt x="266" y="130"/>
                      </a:lnTo>
                      <a:lnTo>
                        <a:pt x="207" y="126"/>
                      </a:lnTo>
                      <a:lnTo>
                        <a:pt x="154" y="120"/>
                      </a:lnTo>
                      <a:lnTo>
                        <a:pt x="105" y="113"/>
                      </a:lnTo>
                      <a:lnTo>
                        <a:pt x="89" y="110"/>
                      </a:lnTo>
                      <a:lnTo>
                        <a:pt x="73" y="106"/>
                      </a:lnTo>
                      <a:lnTo>
                        <a:pt x="53" y="101"/>
                      </a:lnTo>
                      <a:lnTo>
                        <a:pt x="41" y="98"/>
                      </a:lnTo>
                      <a:lnTo>
                        <a:pt x="30" y="93"/>
                      </a:lnTo>
                      <a:lnTo>
                        <a:pt x="20" y="89"/>
                      </a:lnTo>
                      <a:lnTo>
                        <a:pt x="14" y="85"/>
                      </a:lnTo>
                      <a:lnTo>
                        <a:pt x="10" y="81"/>
                      </a:lnTo>
                      <a:lnTo>
                        <a:pt x="5" y="78"/>
                      </a:lnTo>
                      <a:lnTo>
                        <a:pt x="1" y="71"/>
                      </a:lnTo>
                      <a:lnTo>
                        <a:pt x="0" y="65"/>
                      </a:lnTo>
                      <a:lnTo>
                        <a:pt x="5" y="58"/>
                      </a:lnTo>
                      <a:lnTo>
                        <a:pt x="13" y="50"/>
                      </a:lnTo>
                      <a:lnTo>
                        <a:pt x="23" y="44"/>
                      </a:lnTo>
                      <a:lnTo>
                        <a:pt x="34" y="40"/>
                      </a:lnTo>
                      <a:lnTo>
                        <a:pt x="50" y="34"/>
                      </a:lnTo>
                      <a:lnTo>
                        <a:pt x="77" y="27"/>
                      </a:lnTo>
                      <a:lnTo>
                        <a:pt x="109" y="22"/>
                      </a:lnTo>
                      <a:lnTo>
                        <a:pt x="157" y="14"/>
                      </a:lnTo>
                      <a:lnTo>
                        <a:pt x="205" y="9"/>
                      </a:lnTo>
                      <a:lnTo>
                        <a:pt x="266" y="3"/>
                      </a:lnTo>
                      <a:lnTo>
                        <a:pt x="320" y="2"/>
                      </a:lnTo>
                      <a:lnTo>
                        <a:pt x="396" y="0"/>
                      </a:lnTo>
                    </a:path>
                  </a:pathLst>
                </a:custGeom>
                <a:solidFill>
                  <a:srgbClr val="3F7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6447" name="Freeform 12"/>
                <p:cNvSpPr>
                  <a:spLocks/>
                </p:cNvSpPr>
                <p:nvPr/>
              </p:nvSpPr>
              <p:spPr bwMode="auto">
                <a:xfrm>
                  <a:off x="4648" y="3420"/>
                  <a:ext cx="974" cy="696"/>
                </a:xfrm>
                <a:custGeom>
                  <a:avLst/>
                  <a:gdLst>
                    <a:gd name="T0" fmla="*/ 881 w 974"/>
                    <a:gd name="T1" fmla="*/ 7 h 696"/>
                    <a:gd name="T2" fmla="*/ 875 w 974"/>
                    <a:gd name="T3" fmla="*/ 15 h 696"/>
                    <a:gd name="T4" fmla="*/ 863 w 974"/>
                    <a:gd name="T5" fmla="*/ 23 h 696"/>
                    <a:gd name="T6" fmla="*/ 848 w 974"/>
                    <a:gd name="T7" fmla="*/ 31 h 696"/>
                    <a:gd name="T8" fmla="*/ 820 w 974"/>
                    <a:gd name="T9" fmla="*/ 39 h 696"/>
                    <a:gd name="T10" fmla="*/ 788 w 974"/>
                    <a:gd name="T11" fmla="*/ 47 h 696"/>
                    <a:gd name="T12" fmla="*/ 733 w 974"/>
                    <a:gd name="T13" fmla="*/ 56 h 696"/>
                    <a:gd name="T14" fmla="*/ 681 w 974"/>
                    <a:gd name="T15" fmla="*/ 61 h 696"/>
                    <a:gd name="T16" fmla="*/ 611 w 974"/>
                    <a:gd name="T17" fmla="*/ 66 h 696"/>
                    <a:gd name="T18" fmla="*/ 521 w 974"/>
                    <a:gd name="T19" fmla="*/ 68 h 696"/>
                    <a:gd name="T20" fmla="*/ 338 w 974"/>
                    <a:gd name="T21" fmla="*/ 66 h 696"/>
                    <a:gd name="T22" fmla="*/ 227 w 974"/>
                    <a:gd name="T23" fmla="*/ 56 h 696"/>
                    <a:gd name="T24" fmla="*/ 162 w 974"/>
                    <a:gd name="T25" fmla="*/ 45 h 696"/>
                    <a:gd name="T26" fmla="*/ 126 w 974"/>
                    <a:gd name="T27" fmla="*/ 36 h 696"/>
                    <a:gd name="T28" fmla="*/ 103 w 974"/>
                    <a:gd name="T29" fmla="*/ 29 h 696"/>
                    <a:gd name="T30" fmla="*/ 87 w 974"/>
                    <a:gd name="T31" fmla="*/ 21 h 696"/>
                    <a:gd name="T32" fmla="*/ 77 w 974"/>
                    <a:gd name="T33" fmla="*/ 13 h 696"/>
                    <a:gd name="T34" fmla="*/ 73 w 974"/>
                    <a:gd name="T35" fmla="*/ 0 h 696"/>
                    <a:gd name="T36" fmla="*/ 38 w 974"/>
                    <a:gd name="T37" fmla="*/ 626 h 696"/>
                    <a:gd name="T38" fmla="*/ 118 w 974"/>
                    <a:gd name="T39" fmla="*/ 661 h 696"/>
                    <a:gd name="T40" fmla="*/ 183 w 974"/>
                    <a:gd name="T41" fmla="*/ 664 h 696"/>
                    <a:gd name="T42" fmla="*/ 260 w 974"/>
                    <a:gd name="T43" fmla="*/ 678 h 696"/>
                    <a:gd name="T44" fmla="*/ 312 w 974"/>
                    <a:gd name="T45" fmla="*/ 695 h 696"/>
                    <a:gd name="T46" fmla="*/ 378 w 974"/>
                    <a:gd name="T47" fmla="*/ 686 h 696"/>
                    <a:gd name="T48" fmla="*/ 443 w 974"/>
                    <a:gd name="T49" fmla="*/ 669 h 696"/>
                    <a:gd name="T50" fmla="*/ 521 w 974"/>
                    <a:gd name="T51" fmla="*/ 672 h 696"/>
                    <a:gd name="T52" fmla="*/ 590 w 974"/>
                    <a:gd name="T53" fmla="*/ 683 h 696"/>
                    <a:gd name="T54" fmla="*/ 646 w 974"/>
                    <a:gd name="T55" fmla="*/ 690 h 696"/>
                    <a:gd name="T56" fmla="*/ 732 w 974"/>
                    <a:gd name="T57" fmla="*/ 675 h 696"/>
                    <a:gd name="T58" fmla="*/ 804 w 974"/>
                    <a:gd name="T59" fmla="*/ 669 h 696"/>
                    <a:gd name="T60" fmla="*/ 870 w 974"/>
                    <a:gd name="T61" fmla="*/ 678 h 696"/>
                    <a:gd name="T62" fmla="*/ 942 w 974"/>
                    <a:gd name="T63" fmla="*/ 655 h 696"/>
                    <a:gd name="T64" fmla="*/ 964 w 974"/>
                    <a:gd name="T65" fmla="*/ 569 h 69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74"/>
                    <a:gd name="T100" fmla="*/ 0 h 696"/>
                    <a:gd name="T101" fmla="*/ 974 w 974"/>
                    <a:gd name="T102" fmla="*/ 696 h 69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74" h="696">
                      <a:moveTo>
                        <a:pt x="882" y="1"/>
                      </a:moveTo>
                      <a:lnTo>
                        <a:pt x="881" y="7"/>
                      </a:lnTo>
                      <a:lnTo>
                        <a:pt x="879" y="10"/>
                      </a:lnTo>
                      <a:lnTo>
                        <a:pt x="875" y="15"/>
                      </a:lnTo>
                      <a:lnTo>
                        <a:pt x="869" y="21"/>
                      </a:lnTo>
                      <a:lnTo>
                        <a:pt x="863" y="23"/>
                      </a:lnTo>
                      <a:lnTo>
                        <a:pt x="856" y="27"/>
                      </a:lnTo>
                      <a:lnTo>
                        <a:pt x="848" y="31"/>
                      </a:lnTo>
                      <a:lnTo>
                        <a:pt x="835" y="34"/>
                      </a:lnTo>
                      <a:lnTo>
                        <a:pt x="820" y="39"/>
                      </a:lnTo>
                      <a:lnTo>
                        <a:pt x="806" y="42"/>
                      </a:lnTo>
                      <a:lnTo>
                        <a:pt x="788" y="47"/>
                      </a:lnTo>
                      <a:lnTo>
                        <a:pt x="762" y="51"/>
                      </a:lnTo>
                      <a:lnTo>
                        <a:pt x="733" y="56"/>
                      </a:lnTo>
                      <a:lnTo>
                        <a:pt x="707" y="58"/>
                      </a:lnTo>
                      <a:lnTo>
                        <a:pt x="681" y="61"/>
                      </a:lnTo>
                      <a:lnTo>
                        <a:pt x="648" y="64"/>
                      </a:lnTo>
                      <a:lnTo>
                        <a:pt x="611" y="66"/>
                      </a:lnTo>
                      <a:lnTo>
                        <a:pt x="566" y="67"/>
                      </a:lnTo>
                      <a:lnTo>
                        <a:pt x="521" y="68"/>
                      </a:lnTo>
                      <a:lnTo>
                        <a:pt x="408" y="68"/>
                      </a:lnTo>
                      <a:lnTo>
                        <a:pt x="338" y="66"/>
                      </a:lnTo>
                      <a:lnTo>
                        <a:pt x="280" y="61"/>
                      </a:lnTo>
                      <a:lnTo>
                        <a:pt x="227" y="56"/>
                      </a:lnTo>
                      <a:lnTo>
                        <a:pt x="178" y="49"/>
                      </a:lnTo>
                      <a:lnTo>
                        <a:pt x="162" y="45"/>
                      </a:lnTo>
                      <a:lnTo>
                        <a:pt x="146" y="41"/>
                      </a:lnTo>
                      <a:lnTo>
                        <a:pt x="126" y="36"/>
                      </a:lnTo>
                      <a:lnTo>
                        <a:pt x="114" y="33"/>
                      </a:lnTo>
                      <a:lnTo>
                        <a:pt x="103" y="29"/>
                      </a:lnTo>
                      <a:lnTo>
                        <a:pt x="93" y="24"/>
                      </a:lnTo>
                      <a:lnTo>
                        <a:pt x="87" y="21"/>
                      </a:lnTo>
                      <a:lnTo>
                        <a:pt x="83" y="16"/>
                      </a:lnTo>
                      <a:lnTo>
                        <a:pt x="77" y="13"/>
                      </a:lnTo>
                      <a:lnTo>
                        <a:pt x="74" y="6"/>
                      </a:lnTo>
                      <a:lnTo>
                        <a:pt x="73" y="0"/>
                      </a:lnTo>
                      <a:lnTo>
                        <a:pt x="0" y="608"/>
                      </a:lnTo>
                      <a:lnTo>
                        <a:pt x="38" y="626"/>
                      </a:lnTo>
                      <a:lnTo>
                        <a:pt x="80" y="646"/>
                      </a:lnTo>
                      <a:lnTo>
                        <a:pt x="118" y="661"/>
                      </a:lnTo>
                      <a:lnTo>
                        <a:pt x="149" y="666"/>
                      </a:lnTo>
                      <a:lnTo>
                        <a:pt x="183" y="664"/>
                      </a:lnTo>
                      <a:lnTo>
                        <a:pt x="224" y="664"/>
                      </a:lnTo>
                      <a:lnTo>
                        <a:pt x="260" y="678"/>
                      </a:lnTo>
                      <a:lnTo>
                        <a:pt x="291" y="690"/>
                      </a:lnTo>
                      <a:lnTo>
                        <a:pt x="312" y="695"/>
                      </a:lnTo>
                      <a:lnTo>
                        <a:pt x="344" y="692"/>
                      </a:lnTo>
                      <a:lnTo>
                        <a:pt x="378" y="686"/>
                      </a:lnTo>
                      <a:lnTo>
                        <a:pt x="409" y="678"/>
                      </a:lnTo>
                      <a:lnTo>
                        <a:pt x="443" y="669"/>
                      </a:lnTo>
                      <a:lnTo>
                        <a:pt x="478" y="664"/>
                      </a:lnTo>
                      <a:lnTo>
                        <a:pt x="521" y="672"/>
                      </a:lnTo>
                      <a:lnTo>
                        <a:pt x="552" y="678"/>
                      </a:lnTo>
                      <a:lnTo>
                        <a:pt x="590" y="683"/>
                      </a:lnTo>
                      <a:lnTo>
                        <a:pt x="614" y="686"/>
                      </a:lnTo>
                      <a:lnTo>
                        <a:pt x="646" y="690"/>
                      </a:lnTo>
                      <a:lnTo>
                        <a:pt x="695" y="681"/>
                      </a:lnTo>
                      <a:lnTo>
                        <a:pt x="732" y="675"/>
                      </a:lnTo>
                      <a:lnTo>
                        <a:pt x="775" y="666"/>
                      </a:lnTo>
                      <a:lnTo>
                        <a:pt x="804" y="669"/>
                      </a:lnTo>
                      <a:lnTo>
                        <a:pt x="841" y="678"/>
                      </a:lnTo>
                      <a:lnTo>
                        <a:pt x="870" y="678"/>
                      </a:lnTo>
                      <a:lnTo>
                        <a:pt x="904" y="669"/>
                      </a:lnTo>
                      <a:lnTo>
                        <a:pt x="942" y="655"/>
                      </a:lnTo>
                      <a:lnTo>
                        <a:pt x="973" y="626"/>
                      </a:lnTo>
                      <a:lnTo>
                        <a:pt x="964" y="569"/>
                      </a:lnTo>
                      <a:lnTo>
                        <a:pt x="882" y="1"/>
                      </a:lnTo>
                    </a:path>
                  </a:pathLst>
                </a:custGeom>
                <a:solidFill>
                  <a:srgbClr val="0000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16402" name="Freeform 13"/>
              <p:cNvSpPr>
                <a:spLocks/>
              </p:cNvSpPr>
              <p:nvPr/>
            </p:nvSpPr>
            <p:spPr bwMode="auto">
              <a:xfrm>
                <a:off x="5045" y="3185"/>
                <a:ext cx="483" cy="258"/>
              </a:xfrm>
              <a:custGeom>
                <a:avLst/>
                <a:gdLst>
                  <a:gd name="T0" fmla="*/ 482 w 483"/>
                  <a:gd name="T1" fmla="*/ 191 h 258"/>
                  <a:gd name="T2" fmla="*/ 466 w 483"/>
                  <a:gd name="T3" fmla="*/ 234 h 258"/>
                  <a:gd name="T4" fmla="*/ 458 w 483"/>
                  <a:gd name="T5" fmla="*/ 251 h 258"/>
                  <a:gd name="T6" fmla="*/ 451 w 483"/>
                  <a:gd name="T7" fmla="*/ 257 h 258"/>
                  <a:gd name="T8" fmla="*/ 443 w 483"/>
                  <a:gd name="T9" fmla="*/ 255 h 258"/>
                  <a:gd name="T10" fmla="*/ 434 w 483"/>
                  <a:gd name="T11" fmla="*/ 251 h 258"/>
                  <a:gd name="T12" fmla="*/ 196 w 483"/>
                  <a:gd name="T13" fmla="*/ 113 h 258"/>
                  <a:gd name="T14" fmla="*/ 184 w 483"/>
                  <a:gd name="T15" fmla="*/ 112 h 258"/>
                  <a:gd name="T16" fmla="*/ 170 w 483"/>
                  <a:gd name="T17" fmla="*/ 120 h 258"/>
                  <a:gd name="T18" fmla="*/ 155 w 483"/>
                  <a:gd name="T19" fmla="*/ 120 h 258"/>
                  <a:gd name="T20" fmla="*/ 136 w 483"/>
                  <a:gd name="T21" fmla="*/ 117 h 258"/>
                  <a:gd name="T22" fmla="*/ 110 w 483"/>
                  <a:gd name="T23" fmla="*/ 111 h 258"/>
                  <a:gd name="T24" fmla="*/ 95 w 483"/>
                  <a:gd name="T25" fmla="*/ 103 h 258"/>
                  <a:gd name="T26" fmla="*/ 18 w 483"/>
                  <a:gd name="T27" fmla="*/ 95 h 258"/>
                  <a:gd name="T28" fmla="*/ 4 w 483"/>
                  <a:gd name="T29" fmla="*/ 91 h 258"/>
                  <a:gd name="T30" fmla="*/ 7 w 483"/>
                  <a:gd name="T31" fmla="*/ 84 h 258"/>
                  <a:gd name="T32" fmla="*/ 13 w 483"/>
                  <a:gd name="T33" fmla="*/ 79 h 258"/>
                  <a:gd name="T34" fmla="*/ 44 w 483"/>
                  <a:gd name="T35" fmla="*/ 74 h 258"/>
                  <a:gd name="T36" fmla="*/ 81 w 483"/>
                  <a:gd name="T37" fmla="*/ 76 h 258"/>
                  <a:gd name="T38" fmla="*/ 80 w 483"/>
                  <a:gd name="T39" fmla="*/ 72 h 258"/>
                  <a:gd name="T40" fmla="*/ 44 w 483"/>
                  <a:gd name="T41" fmla="*/ 68 h 258"/>
                  <a:gd name="T42" fmla="*/ 13 w 483"/>
                  <a:gd name="T43" fmla="*/ 61 h 258"/>
                  <a:gd name="T44" fmla="*/ 1 w 483"/>
                  <a:gd name="T45" fmla="*/ 56 h 258"/>
                  <a:gd name="T46" fmla="*/ 0 w 483"/>
                  <a:gd name="T47" fmla="*/ 43 h 258"/>
                  <a:gd name="T48" fmla="*/ 18 w 483"/>
                  <a:gd name="T49" fmla="*/ 39 h 258"/>
                  <a:gd name="T50" fmla="*/ 87 w 483"/>
                  <a:gd name="T51" fmla="*/ 50 h 258"/>
                  <a:gd name="T52" fmla="*/ 87 w 483"/>
                  <a:gd name="T53" fmla="*/ 44 h 258"/>
                  <a:gd name="T54" fmla="*/ 22 w 483"/>
                  <a:gd name="T55" fmla="*/ 25 h 258"/>
                  <a:gd name="T56" fmla="*/ 7 w 483"/>
                  <a:gd name="T57" fmla="*/ 18 h 258"/>
                  <a:gd name="T58" fmla="*/ 8 w 483"/>
                  <a:gd name="T59" fmla="*/ 7 h 258"/>
                  <a:gd name="T60" fmla="*/ 17 w 483"/>
                  <a:gd name="T61" fmla="*/ 1 h 258"/>
                  <a:gd name="T62" fmla="*/ 25 w 483"/>
                  <a:gd name="T63" fmla="*/ 0 h 258"/>
                  <a:gd name="T64" fmla="*/ 103 w 483"/>
                  <a:gd name="T65" fmla="*/ 24 h 25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83"/>
                  <a:gd name="T100" fmla="*/ 0 h 258"/>
                  <a:gd name="T101" fmla="*/ 483 w 483"/>
                  <a:gd name="T102" fmla="*/ 258 h 25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83" h="258">
                    <a:moveTo>
                      <a:pt x="482" y="191"/>
                    </a:moveTo>
                    <a:lnTo>
                      <a:pt x="466" y="234"/>
                    </a:lnTo>
                    <a:lnTo>
                      <a:pt x="458" y="251"/>
                    </a:lnTo>
                    <a:lnTo>
                      <a:pt x="451" y="257"/>
                    </a:lnTo>
                    <a:lnTo>
                      <a:pt x="443" y="255"/>
                    </a:lnTo>
                    <a:lnTo>
                      <a:pt x="434" y="251"/>
                    </a:lnTo>
                    <a:lnTo>
                      <a:pt x="196" y="113"/>
                    </a:lnTo>
                    <a:lnTo>
                      <a:pt x="184" y="112"/>
                    </a:lnTo>
                    <a:lnTo>
                      <a:pt x="170" y="120"/>
                    </a:lnTo>
                    <a:lnTo>
                      <a:pt x="155" y="120"/>
                    </a:lnTo>
                    <a:lnTo>
                      <a:pt x="136" y="117"/>
                    </a:lnTo>
                    <a:lnTo>
                      <a:pt x="110" y="111"/>
                    </a:lnTo>
                    <a:lnTo>
                      <a:pt x="95" y="103"/>
                    </a:lnTo>
                    <a:lnTo>
                      <a:pt x="18" y="95"/>
                    </a:lnTo>
                    <a:lnTo>
                      <a:pt x="4" y="91"/>
                    </a:lnTo>
                    <a:lnTo>
                      <a:pt x="7" y="84"/>
                    </a:lnTo>
                    <a:lnTo>
                      <a:pt x="13" y="79"/>
                    </a:lnTo>
                    <a:lnTo>
                      <a:pt x="44" y="74"/>
                    </a:lnTo>
                    <a:lnTo>
                      <a:pt x="81" y="76"/>
                    </a:lnTo>
                    <a:lnTo>
                      <a:pt x="80" y="72"/>
                    </a:lnTo>
                    <a:lnTo>
                      <a:pt x="44" y="68"/>
                    </a:lnTo>
                    <a:lnTo>
                      <a:pt x="13" y="61"/>
                    </a:lnTo>
                    <a:lnTo>
                      <a:pt x="1" y="56"/>
                    </a:lnTo>
                    <a:lnTo>
                      <a:pt x="0" y="43"/>
                    </a:lnTo>
                    <a:lnTo>
                      <a:pt x="18" y="39"/>
                    </a:lnTo>
                    <a:lnTo>
                      <a:pt x="87" y="50"/>
                    </a:lnTo>
                    <a:lnTo>
                      <a:pt x="87" y="44"/>
                    </a:lnTo>
                    <a:lnTo>
                      <a:pt x="22" y="25"/>
                    </a:lnTo>
                    <a:lnTo>
                      <a:pt x="7" y="18"/>
                    </a:lnTo>
                    <a:lnTo>
                      <a:pt x="8" y="7"/>
                    </a:lnTo>
                    <a:lnTo>
                      <a:pt x="17" y="1"/>
                    </a:lnTo>
                    <a:lnTo>
                      <a:pt x="25" y="0"/>
                    </a:lnTo>
                    <a:lnTo>
                      <a:pt x="103" y="2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403" name="Freeform 14"/>
              <p:cNvSpPr>
                <a:spLocks/>
              </p:cNvSpPr>
              <p:nvPr/>
            </p:nvSpPr>
            <p:spPr bwMode="auto">
              <a:xfrm>
                <a:off x="5584" y="3725"/>
                <a:ext cx="591" cy="459"/>
              </a:xfrm>
              <a:custGeom>
                <a:avLst/>
                <a:gdLst>
                  <a:gd name="T0" fmla="*/ 416 w 591"/>
                  <a:gd name="T1" fmla="*/ 9 h 459"/>
                  <a:gd name="T2" fmla="*/ 590 w 591"/>
                  <a:gd name="T3" fmla="*/ 416 h 459"/>
                  <a:gd name="T4" fmla="*/ 584 w 591"/>
                  <a:gd name="T5" fmla="*/ 424 h 459"/>
                  <a:gd name="T6" fmla="*/ 570 w 591"/>
                  <a:gd name="T7" fmla="*/ 417 h 459"/>
                  <a:gd name="T8" fmla="*/ 404 w 591"/>
                  <a:gd name="T9" fmla="*/ 24 h 459"/>
                  <a:gd name="T10" fmla="*/ 394 w 591"/>
                  <a:gd name="T11" fmla="*/ 20 h 459"/>
                  <a:gd name="T12" fmla="*/ 330 w 591"/>
                  <a:gd name="T13" fmla="*/ 19 h 459"/>
                  <a:gd name="T14" fmla="*/ 247 w 591"/>
                  <a:gd name="T15" fmla="*/ 22 h 459"/>
                  <a:gd name="T16" fmla="*/ 174 w 591"/>
                  <a:gd name="T17" fmla="*/ 26 h 459"/>
                  <a:gd name="T18" fmla="*/ 153 w 591"/>
                  <a:gd name="T19" fmla="*/ 31 h 459"/>
                  <a:gd name="T20" fmla="*/ 140 w 591"/>
                  <a:gd name="T21" fmla="*/ 41 h 459"/>
                  <a:gd name="T22" fmla="*/ 131 w 591"/>
                  <a:gd name="T23" fmla="*/ 55 h 459"/>
                  <a:gd name="T24" fmla="*/ 16 w 591"/>
                  <a:gd name="T25" fmla="*/ 454 h 459"/>
                  <a:gd name="T26" fmla="*/ 7 w 591"/>
                  <a:gd name="T27" fmla="*/ 458 h 459"/>
                  <a:gd name="T28" fmla="*/ 0 w 591"/>
                  <a:gd name="T29" fmla="*/ 450 h 459"/>
                  <a:gd name="T30" fmla="*/ 114 w 591"/>
                  <a:gd name="T31" fmla="*/ 51 h 459"/>
                  <a:gd name="T32" fmla="*/ 126 w 591"/>
                  <a:gd name="T33" fmla="*/ 31 h 459"/>
                  <a:gd name="T34" fmla="*/ 136 w 591"/>
                  <a:gd name="T35" fmla="*/ 22 h 459"/>
                  <a:gd name="T36" fmla="*/ 146 w 591"/>
                  <a:gd name="T37" fmla="*/ 16 h 459"/>
                  <a:gd name="T38" fmla="*/ 158 w 591"/>
                  <a:gd name="T39" fmla="*/ 10 h 459"/>
                  <a:gd name="T40" fmla="*/ 183 w 591"/>
                  <a:gd name="T41" fmla="*/ 9 h 459"/>
                  <a:gd name="T42" fmla="*/ 260 w 591"/>
                  <a:gd name="T43" fmla="*/ 3 h 459"/>
                  <a:gd name="T44" fmla="*/ 344 w 591"/>
                  <a:gd name="T45" fmla="*/ 0 h 459"/>
                  <a:gd name="T46" fmla="*/ 385 w 591"/>
                  <a:gd name="T47" fmla="*/ 2 h 459"/>
                  <a:gd name="T48" fmla="*/ 405 w 591"/>
                  <a:gd name="T49" fmla="*/ 3 h 459"/>
                  <a:gd name="T50" fmla="*/ 416 w 591"/>
                  <a:gd name="T51" fmla="*/ 9 h 4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91"/>
                  <a:gd name="T79" fmla="*/ 0 h 459"/>
                  <a:gd name="T80" fmla="*/ 591 w 591"/>
                  <a:gd name="T81" fmla="*/ 459 h 4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91" h="459">
                    <a:moveTo>
                      <a:pt x="416" y="9"/>
                    </a:moveTo>
                    <a:lnTo>
                      <a:pt x="590" y="416"/>
                    </a:lnTo>
                    <a:lnTo>
                      <a:pt x="584" y="424"/>
                    </a:lnTo>
                    <a:lnTo>
                      <a:pt x="570" y="417"/>
                    </a:lnTo>
                    <a:lnTo>
                      <a:pt x="404" y="24"/>
                    </a:lnTo>
                    <a:lnTo>
                      <a:pt x="394" y="20"/>
                    </a:lnTo>
                    <a:lnTo>
                      <a:pt x="330" y="19"/>
                    </a:lnTo>
                    <a:lnTo>
                      <a:pt x="247" y="22"/>
                    </a:lnTo>
                    <a:lnTo>
                      <a:pt x="174" y="26"/>
                    </a:lnTo>
                    <a:lnTo>
                      <a:pt x="153" y="31"/>
                    </a:lnTo>
                    <a:lnTo>
                      <a:pt x="140" y="41"/>
                    </a:lnTo>
                    <a:lnTo>
                      <a:pt x="131" y="55"/>
                    </a:lnTo>
                    <a:lnTo>
                      <a:pt x="16" y="454"/>
                    </a:lnTo>
                    <a:lnTo>
                      <a:pt x="7" y="458"/>
                    </a:lnTo>
                    <a:lnTo>
                      <a:pt x="0" y="450"/>
                    </a:lnTo>
                    <a:lnTo>
                      <a:pt x="114" y="51"/>
                    </a:lnTo>
                    <a:lnTo>
                      <a:pt x="126" y="31"/>
                    </a:lnTo>
                    <a:lnTo>
                      <a:pt x="136" y="22"/>
                    </a:lnTo>
                    <a:lnTo>
                      <a:pt x="146" y="16"/>
                    </a:lnTo>
                    <a:lnTo>
                      <a:pt x="158" y="10"/>
                    </a:lnTo>
                    <a:lnTo>
                      <a:pt x="183" y="9"/>
                    </a:lnTo>
                    <a:lnTo>
                      <a:pt x="260" y="3"/>
                    </a:lnTo>
                    <a:lnTo>
                      <a:pt x="344" y="0"/>
                    </a:lnTo>
                    <a:lnTo>
                      <a:pt x="385" y="2"/>
                    </a:lnTo>
                    <a:lnTo>
                      <a:pt x="405" y="3"/>
                    </a:lnTo>
                    <a:lnTo>
                      <a:pt x="416" y="9"/>
                    </a:lnTo>
                  </a:path>
                </a:pathLst>
              </a:custGeom>
              <a:solidFill>
                <a:srgbClr val="5F3F1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6404" name="Group 15"/>
              <p:cNvGrpSpPr>
                <a:grpSpLocks/>
              </p:cNvGrpSpPr>
              <p:nvPr/>
            </p:nvGrpSpPr>
            <p:grpSpPr bwMode="auto">
              <a:xfrm>
                <a:off x="4969" y="3574"/>
                <a:ext cx="474" cy="277"/>
                <a:chOff x="4969" y="3574"/>
                <a:chExt cx="474" cy="277"/>
              </a:xfrm>
            </p:grpSpPr>
            <p:sp>
              <p:nvSpPr>
                <p:cNvPr id="16444" name="Freeform 16"/>
                <p:cNvSpPr>
                  <a:spLocks/>
                </p:cNvSpPr>
                <p:nvPr/>
              </p:nvSpPr>
              <p:spPr bwMode="auto">
                <a:xfrm>
                  <a:off x="4969" y="3651"/>
                  <a:ext cx="185" cy="200"/>
                </a:xfrm>
                <a:custGeom>
                  <a:avLst/>
                  <a:gdLst>
                    <a:gd name="T0" fmla="*/ 85 w 185"/>
                    <a:gd name="T1" fmla="*/ 0 h 200"/>
                    <a:gd name="T2" fmla="*/ 122 w 185"/>
                    <a:gd name="T3" fmla="*/ 50 h 200"/>
                    <a:gd name="T4" fmla="*/ 184 w 185"/>
                    <a:gd name="T5" fmla="*/ 44 h 200"/>
                    <a:gd name="T6" fmla="*/ 134 w 185"/>
                    <a:gd name="T7" fmla="*/ 102 h 200"/>
                    <a:gd name="T8" fmla="*/ 180 w 185"/>
                    <a:gd name="T9" fmla="*/ 175 h 200"/>
                    <a:gd name="T10" fmla="*/ 97 w 185"/>
                    <a:gd name="T11" fmla="*/ 129 h 200"/>
                    <a:gd name="T12" fmla="*/ 40 w 185"/>
                    <a:gd name="T13" fmla="*/ 199 h 200"/>
                    <a:gd name="T14" fmla="*/ 54 w 185"/>
                    <a:gd name="T15" fmla="*/ 110 h 200"/>
                    <a:gd name="T16" fmla="*/ 0 w 185"/>
                    <a:gd name="T17" fmla="*/ 57 h 200"/>
                    <a:gd name="T18" fmla="*/ 66 w 185"/>
                    <a:gd name="T19" fmla="*/ 59 h 200"/>
                    <a:gd name="T20" fmla="*/ 85 w 185"/>
                    <a:gd name="T21" fmla="*/ 0 h 2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5"/>
                    <a:gd name="T34" fmla="*/ 0 h 200"/>
                    <a:gd name="T35" fmla="*/ 185 w 185"/>
                    <a:gd name="T36" fmla="*/ 200 h 20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5" h="200">
                      <a:moveTo>
                        <a:pt x="85" y="0"/>
                      </a:moveTo>
                      <a:lnTo>
                        <a:pt x="122" y="50"/>
                      </a:lnTo>
                      <a:lnTo>
                        <a:pt x="184" y="44"/>
                      </a:lnTo>
                      <a:lnTo>
                        <a:pt x="134" y="102"/>
                      </a:lnTo>
                      <a:lnTo>
                        <a:pt x="180" y="175"/>
                      </a:lnTo>
                      <a:lnTo>
                        <a:pt x="97" y="129"/>
                      </a:lnTo>
                      <a:lnTo>
                        <a:pt x="40" y="199"/>
                      </a:lnTo>
                      <a:lnTo>
                        <a:pt x="54" y="110"/>
                      </a:lnTo>
                      <a:lnTo>
                        <a:pt x="0" y="57"/>
                      </a:lnTo>
                      <a:lnTo>
                        <a:pt x="66" y="59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6445" name="Freeform 17"/>
                <p:cNvSpPr>
                  <a:spLocks/>
                </p:cNvSpPr>
                <p:nvPr/>
              </p:nvSpPr>
              <p:spPr bwMode="auto">
                <a:xfrm>
                  <a:off x="5264" y="3574"/>
                  <a:ext cx="179" cy="200"/>
                </a:xfrm>
                <a:custGeom>
                  <a:avLst/>
                  <a:gdLst>
                    <a:gd name="T0" fmla="*/ 129 w 179"/>
                    <a:gd name="T1" fmla="*/ 2 h 200"/>
                    <a:gd name="T2" fmla="*/ 143 w 179"/>
                    <a:gd name="T3" fmla="*/ 10 h 200"/>
                    <a:gd name="T4" fmla="*/ 148 w 179"/>
                    <a:gd name="T5" fmla="*/ 16 h 200"/>
                    <a:gd name="T6" fmla="*/ 155 w 179"/>
                    <a:gd name="T7" fmla="*/ 22 h 200"/>
                    <a:gd name="T8" fmla="*/ 163 w 179"/>
                    <a:gd name="T9" fmla="*/ 34 h 200"/>
                    <a:gd name="T10" fmla="*/ 167 w 179"/>
                    <a:gd name="T11" fmla="*/ 44 h 200"/>
                    <a:gd name="T12" fmla="*/ 172 w 179"/>
                    <a:gd name="T13" fmla="*/ 53 h 200"/>
                    <a:gd name="T14" fmla="*/ 175 w 179"/>
                    <a:gd name="T15" fmla="*/ 70 h 200"/>
                    <a:gd name="T16" fmla="*/ 177 w 179"/>
                    <a:gd name="T17" fmla="*/ 78 h 200"/>
                    <a:gd name="T18" fmla="*/ 178 w 179"/>
                    <a:gd name="T19" fmla="*/ 85 h 200"/>
                    <a:gd name="T20" fmla="*/ 178 w 179"/>
                    <a:gd name="T21" fmla="*/ 98 h 200"/>
                    <a:gd name="T22" fmla="*/ 177 w 179"/>
                    <a:gd name="T23" fmla="*/ 110 h 200"/>
                    <a:gd name="T24" fmla="*/ 174 w 179"/>
                    <a:gd name="T25" fmla="*/ 123 h 200"/>
                    <a:gd name="T26" fmla="*/ 172 w 179"/>
                    <a:gd name="T27" fmla="*/ 132 h 200"/>
                    <a:gd name="T28" fmla="*/ 168 w 179"/>
                    <a:gd name="T29" fmla="*/ 141 h 200"/>
                    <a:gd name="T30" fmla="*/ 164 w 179"/>
                    <a:gd name="T31" fmla="*/ 150 h 200"/>
                    <a:gd name="T32" fmla="*/ 157 w 179"/>
                    <a:gd name="T33" fmla="*/ 159 h 200"/>
                    <a:gd name="T34" fmla="*/ 152 w 179"/>
                    <a:gd name="T35" fmla="*/ 166 h 200"/>
                    <a:gd name="T36" fmla="*/ 143 w 179"/>
                    <a:gd name="T37" fmla="*/ 174 h 200"/>
                    <a:gd name="T38" fmla="*/ 136 w 179"/>
                    <a:gd name="T39" fmla="*/ 179 h 200"/>
                    <a:gd name="T40" fmla="*/ 129 w 179"/>
                    <a:gd name="T41" fmla="*/ 185 h 200"/>
                    <a:gd name="T42" fmla="*/ 120 w 179"/>
                    <a:gd name="T43" fmla="*/ 189 h 200"/>
                    <a:gd name="T44" fmla="*/ 113 w 179"/>
                    <a:gd name="T45" fmla="*/ 194 h 200"/>
                    <a:gd name="T46" fmla="*/ 104 w 179"/>
                    <a:gd name="T47" fmla="*/ 196 h 200"/>
                    <a:gd name="T48" fmla="*/ 94 w 179"/>
                    <a:gd name="T49" fmla="*/ 198 h 200"/>
                    <a:gd name="T50" fmla="*/ 87 w 179"/>
                    <a:gd name="T51" fmla="*/ 199 h 200"/>
                    <a:gd name="T52" fmla="*/ 74 w 179"/>
                    <a:gd name="T53" fmla="*/ 199 h 200"/>
                    <a:gd name="T54" fmla="*/ 63 w 179"/>
                    <a:gd name="T55" fmla="*/ 198 h 200"/>
                    <a:gd name="T56" fmla="*/ 55 w 179"/>
                    <a:gd name="T57" fmla="*/ 197 h 200"/>
                    <a:gd name="T58" fmla="*/ 48 w 179"/>
                    <a:gd name="T59" fmla="*/ 195 h 200"/>
                    <a:gd name="T60" fmla="*/ 40 w 179"/>
                    <a:gd name="T61" fmla="*/ 193 h 200"/>
                    <a:gd name="T62" fmla="*/ 30 w 179"/>
                    <a:gd name="T63" fmla="*/ 189 h 200"/>
                    <a:gd name="T64" fmla="*/ 22 w 179"/>
                    <a:gd name="T65" fmla="*/ 184 h 200"/>
                    <a:gd name="T66" fmla="*/ 15 w 179"/>
                    <a:gd name="T67" fmla="*/ 177 h 200"/>
                    <a:gd name="T68" fmla="*/ 12 w 179"/>
                    <a:gd name="T69" fmla="*/ 171 h 200"/>
                    <a:gd name="T70" fmla="*/ 8 w 179"/>
                    <a:gd name="T71" fmla="*/ 163 h 200"/>
                    <a:gd name="T72" fmla="*/ 4 w 179"/>
                    <a:gd name="T73" fmla="*/ 153 h 200"/>
                    <a:gd name="T74" fmla="*/ 1 w 179"/>
                    <a:gd name="T75" fmla="*/ 138 h 200"/>
                    <a:gd name="T76" fmla="*/ 0 w 179"/>
                    <a:gd name="T77" fmla="*/ 127 h 200"/>
                    <a:gd name="T78" fmla="*/ 13 w 179"/>
                    <a:gd name="T79" fmla="*/ 130 h 200"/>
                    <a:gd name="T80" fmla="*/ 22 w 179"/>
                    <a:gd name="T81" fmla="*/ 137 h 200"/>
                    <a:gd name="T82" fmla="*/ 37 w 179"/>
                    <a:gd name="T83" fmla="*/ 140 h 200"/>
                    <a:gd name="T84" fmla="*/ 55 w 179"/>
                    <a:gd name="T85" fmla="*/ 143 h 200"/>
                    <a:gd name="T86" fmla="*/ 73 w 179"/>
                    <a:gd name="T87" fmla="*/ 144 h 200"/>
                    <a:gd name="T88" fmla="*/ 87 w 179"/>
                    <a:gd name="T89" fmla="*/ 141 h 200"/>
                    <a:gd name="T90" fmla="*/ 105 w 179"/>
                    <a:gd name="T91" fmla="*/ 133 h 200"/>
                    <a:gd name="T92" fmla="*/ 120 w 179"/>
                    <a:gd name="T93" fmla="*/ 122 h 200"/>
                    <a:gd name="T94" fmla="*/ 129 w 179"/>
                    <a:gd name="T95" fmla="*/ 106 h 200"/>
                    <a:gd name="T96" fmla="*/ 133 w 179"/>
                    <a:gd name="T97" fmla="*/ 91 h 200"/>
                    <a:gd name="T98" fmla="*/ 134 w 179"/>
                    <a:gd name="T99" fmla="*/ 73 h 200"/>
                    <a:gd name="T100" fmla="*/ 134 w 179"/>
                    <a:gd name="T101" fmla="*/ 58 h 200"/>
                    <a:gd name="T102" fmla="*/ 131 w 179"/>
                    <a:gd name="T103" fmla="*/ 38 h 200"/>
                    <a:gd name="T104" fmla="*/ 128 w 179"/>
                    <a:gd name="T105" fmla="*/ 17 h 200"/>
                    <a:gd name="T106" fmla="*/ 117 w 179"/>
                    <a:gd name="T107" fmla="*/ 0 h 200"/>
                    <a:gd name="T108" fmla="*/ 129 w 179"/>
                    <a:gd name="T109" fmla="*/ 2 h 20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79"/>
                    <a:gd name="T166" fmla="*/ 0 h 200"/>
                    <a:gd name="T167" fmla="*/ 179 w 179"/>
                    <a:gd name="T168" fmla="*/ 200 h 20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79" h="200">
                      <a:moveTo>
                        <a:pt x="129" y="2"/>
                      </a:moveTo>
                      <a:lnTo>
                        <a:pt x="143" y="10"/>
                      </a:lnTo>
                      <a:lnTo>
                        <a:pt x="148" y="16"/>
                      </a:lnTo>
                      <a:lnTo>
                        <a:pt x="155" y="22"/>
                      </a:lnTo>
                      <a:lnTo>
                        <a:pt x="163" y="34"/>
                      </a:lnTo>
                      <a:lnTo>
                        <a:pt x="167" y="44"/>
                      </a:lnTo>
                      <a:lnTo>
                        <a:pt x="172" y="53"/>
                      </a:lnTo>
                      <a:lnTo>
                        <a:pt x="175" y="70"/>
                      </a:lnTo>
                      <a:lnTo>
                        <a:pt x="177" y="78"/>
                      </a:lnTo>
                      <a:lnTo>
                        <a:pt x="178" y="85"/>
                      </a:lnTo>
                      <a:lnTo>
                        <a:pt x="178" y="98"/>
                      </a:lnTo>
                      <a:lnTo>
                        <a:pt x="177" y="110"/>
                      </a:lnTo>
                      <a:lnTo>
                        <a:pt x="174" y="123"/>
                      </a:lnTo>
                      <a:lnTo>
                        <a:pt x="172" y="132"/>
                      </a:lnTo>
                      <a:lnTo>
                        <a:pt x="168" y="141"/>
                      </a:lnTo>
                      <a:lnTo>
                        <a:pt x="164" y="150"/>
                      </a:lnTo>
                      <a:lnTo>
                        <a:pt x="157" y="159"/>
                      </a:lnTo>
                      <a:lnTo>
                        <a:pt x="152" y="166"/>
                      </a:lnTo>
                      <a:lnTo>
                        <a:pt x="143" y="174"/>
                      </a:lnTo>
                      <a:lnTo>
                        <a:pt x="136" y="179"/>
                      </a:lnTo>
                      <a:lnTo>
                        <a:pt x="129" y="185"/>
                      </a:lnTo>
                      <a:lnTo>
                        <a:pt x="120" y="189"/>
                      </a:lnTo>
                      <a:lnTo>
                        <a:pt x="113" y="194"/>
                      </a:lnTo>
                      <a:lnTo>
                        <a:pt x="104" y="196"/>
                      </a:lnTo>
                      <a:lnTo>
                        <a:pt x="94" y="198"/>
                      </a:lnTo>
                      <a:lnTo>
                        <a:pt x="87" y="199"/>
                      </a:lnTo>
                      <a:lnTo>
                        <a:pt x="74" y="199"/>
                      </a:lnTo>
                      <a:lnTo>
                        <a:pt x="63" y="198"/>
                      </a:lnTo>
                      <a:lnTo>
                        <a:pt x="55" y="197"/>
                      </a:lnTo>
                      <a:lnTo>
                        <a:pt x="48" y="195"/>
                      </a:lnTo>
                      <a:lnTo>
                        <a:pt x="40" y="193"/>
                      </a:lnTo>
                      <a:lnTo>
                        <a:pt x="30" y="189"/>
                      </a:lnTo>
                      <a:lnTo>
                        <a:pt x="22" y="184"/>
                      </a:lnTo>
                      <a:lnTo>
                        <a:pt x="15" y="177"/>
                      </a:lnTo>
                      <a:lnTo>
                        <a:pt x="12" y="171"/>
                      </a:lnTo>
                      <a:lnTo>
                        <a:pt x="8" y="163"/>
                      </a:lnTo>
                      <a:lnTo>
                        <a:pt x="4" y="153"/>
                      </a:lnTo>
                      <a:lnTo>
                        <a:pt x="1" y="138"/>
                      </a:lnTo>
                      <a:lnTo>
                        <a:pt x="0" y="127"/>
                      </a:lnTo>
                      <a:lnTo>
                        <a:pt x="13" y="130"/>
                      </a:lnTo>
                      <a:lnTo>
                        <a:pt x="22" y="137"/>
                      </a:lnTo>
                      <a:lnTo>
                        <a:pt x="37" y="140"/>
                      </a:lnTo>
                      <a:lnTo>
                        <a:pt x="55" y="143"/>
                      </a:lnTo>
                      <a:lnTo>
                        <a:pt x="73" y="144"/>
                      </a:lnTo>
                      <a:lnTo>
                        <a:pt x="87" y="141"/>
                      </a:lnTo>
                      <a:lnTo>
                        <a:pt x="105" y="133"/>
                      </a:lnTo>
                      <a:lnTo>
                        <a:pt x="120" y="122"/>
                      </a:lnTo>
                      <a:lnTo>
                        <a:pt x="129" y="106"/>
                      </a:lnTo>
                      <a:lnTo>
                        <a:pt x="133" y="91"/>
                      </a:lnTo>
                      <a:lnTo>
                        <a:pt x="134" y="73"/>
                      </a:lnTo>
                      <a:lnTo>
                        <a:pt x="134" y="58"/>
                      </a:lnTo>
                      <a:lnTo>
                        <a:pt x="131" y="38"/>
                      </a:lnTo>
                      <a:lnTo>
                        <a:pt x="128" y="17"/>
                      </a:lnTo>
                      <a:lnTo>
                        <a:pt x="117" y="0"/>
                      </a:lnTo>
                      <a:lnTo>
                        <a:pt x="129" y="2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6405" name="Group 18"/>
              <p:cNvGrpSpPr>
                <a:grpSpLocks/>
              </p:cNvGrpSpPr>
              <p:nvPr/>
            </p:nvGrpSpPr>
            <p:grpSpPr bwMode="auto">
              <a:xfrm>
                <a:off x="4991" y="3551"/>
                <a:ext cx="475" cy="277"/>
                <a:chOff x="4991" y="3551"/>
                <a:chExt cx="475" cy="277"/>
              </a:xfrm>
            </p:grpSpPr>
            <p:sp>
              <p:nvSpPr>
                <p:cNvPr id="16442" name="Freeform 19"/>
                <p:cNvSpPr>
                  <a:spLocks/>
                </p:cNvSpPr>
                <p:nvPr/>
              </p:nvSpPr>
              <p:spPr bwMode="auto">
                <a:xfrm>
                  <a:off x="4991" y="3628"/>
                  <a:ext cx="185" cy="200"/>
                </a:xfrm>
                <a:custGeom>
                  <a:avLst/>
                  <a:gdLst>
                    <a:gd name="T0" fmla="*/ 85 w 185"/>
                    <a:gd name="T1" fmla="*/ 0 h 200"/>
                    <a:gd name="T2" fmla="*/ 122 w 185"/>
                    <a:gd name="T3" fmla="*/ 50 h 200"/>
                    <a:gd name="T4" fmla="*/ 184 w 185"/>
                    <a:gd name="T5" fmla="*/ 44 h 200"/>
                    <a:gd name="T6" fmla="*/ 134 w 185"/>
                    <a:gd name="T7" fmla="*/ 101 h 200"/>
                    <a:gd name="T8" fmla="*/ 180 w 185"/>
                    <a:gd name="T9" fmla="*/ 175 h 200"/>
                    <a:gd name="T10" fmla="*/ 97 w 185"/>
                    <a:gd name="T11" fmla="*/ 129 h 200"/>
                    <a:gd name="T12" fmla="*/ 40 w 185"/>
                    <a:gd name="T13" fmla="*/ 199 h 200"/>
                    <a:gd name="T14" fmla="*/ 54 w 185"/>
                    <a:gd name="T15" fmla="*/ 110 h 200"/>
                    <a:gd name="T16" fmla="*/ 0 w 185"/>
                    <a:gd name="T17" fmla="*/ 57 h 200"/>
                    <a:gd name="T18" fmla="*/ 66 w 185"/>
                    <a:gd name="T19" fmla="*/ 59 h 200"/>
                    <a:gd name="T20" fmla="*/ 85 w 185"/>
                    <a:gd name="T21" fmla="*/ 0 h 2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5"/>
                    <a:gd name="T34" fmla="*/ 0 h 200"/>
                    <a:gd name="T35" fmla="*/ 185 w 185"/>
                    <a:gd name="T36" fmla="*/ 200 h 20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5" h="200">
                      <a:moveTo>
                        <a:pt x="85" y="0"/>
                      </a:moveTo>
                      <a:lnTo>
                        <a:pt x="122" y="50"/>
                      </a:lnTo>
                      <a:lnTo>
                        <a:pt x="184" y="44"/>
                      </a:lnTo>
                      <a:lnTo>
                        <a:pt x="134" y="101"/>
                      </a:lnTo>
                      <a:lnTo>
                        <a:pt x="180" y="175"/>
                      </a:lnTo>
                      <a:lnTo>
                        <a:pt x="97" y="129"/>
                      </a:lnTo>
                      <a:lnTo>
                        <a:pt x="40" y="199"/>
                      </a:lnTo>
                      <a:lnTo>
                        <a:pt x="54" y="110"/>
                      </a:lnTo>
                      <a:lnTo>
                        <a:pt x="0" y="57"/>
                      </a:lnTo>
                      <a:lnTo>
                        <a:pt x="66" y="59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FF9F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6443" name="Freeform 20"/>
                <p:cNvSpPr>
                  <a:spLocks/>
                </p:cNvSpPr>
                <p:nvPr/>
              </p:nvSpPr>
              <p:spPr bwMode="auto">
                <a:xfrm>
                  <a:off x="5287" y="3551"/>
                  <a:ext cx="179" cy="200"/>
                </a:xfrm>
                <a:custGeom>
                  <a:avLst/>
                  <a:gdLst>
                    <a:gd name="T0" fmla="*/ 129 w 179"/>
                    <a:gd name="T1" fmla="*/ 2 h 200"/>
                    <a:gd name="T2" fmla="*/ 143 w 179"/>
                    <a:gd name="T3" fmla="*/ 11 h 200"/>
                    <a:gd name="T4" fmla="*/ 148 w 179"/>
                    <a:gd name="T5" fmla="*/ 16 h 200"/>
                    <a:gd name="T6" fmla="*/ 155 w 179"/>
                    <a:gd name="T7" fmla="*/ 22 h 200"/>
                    <a:gd name="T8" fmla="*/ 163 w 179"/>
                    <a:gd name="T9" fmla="*/ 35 h 200"/>
                    <a:gd name="T10" fmla="*/ 167 w 179"/>
                    <a:gd name="T11" fmla="*/ 44 h 200"/>
                    <a:gd name="T12" fmla="*/ 172 w 179"/>
                    <a:gd name="T13" fmla="*/ 54 h 200"/>
                    <a:gd name="T14" fmla="*/ 175 w 179"/>
                    <a:gd name="T15" fmla="*/ 71 h 200"/>
                    <a:gd name="T16" fmla="*/ 177 w 179"/>
                    <a:gd name="T17" fmla="*/ 78 h 200"/>
                    <a:gd name="T18" fmla="*/ 178 w 179"/>
                    <a:gd name="T19" fmla="*/ 86 h 200"/>
                    <a:gd name="T20" fmla="*/ 178 w 179"/>
                    <a:gd name="T21" fmla="*/ 97 h 200"/>
                    <a:gd name="T22" fmla="*/ 177 w 179"/>
                    <a:gd name="T23" fmla="*/ 110 h 200"/>
                    <a:gd name="T24" fmla="*/ 174 w 179"/>
                    <a:gd name="T25" fmla="*/ 122 h 200"/>
                    <a:gd name="T26" fmla="*/ 172 w 179"/>
                    <a:gd name="T27" fmla="*/ 132 h 200"/>
                    <a:gd name="T28" fmla="*/ 168 w 179"/>
                    <a:gd name="T29" fmla="*/ 141 h 200"/>
                    <a:gd name="T30" fmla="*/ 164 w 179"/>
                    <a:gd name="T31" fmla="*/ 149 h 200"/>
                    <a:gd name="T32" fmla="*/ 157 w 179"/>
                    <a:gd name="T33" fmla="*/ 158 h 200"/>
                    <a:gd name="T34" fmla="*/ 152 w 179"/>
                    <a:gd name="T35" fmla="*/ 166 h 200"/>
                    <a:gd name="T36" fmla="*/ 143 w 179"/>
                    <a:gd name="T37" fmla="*/ 174 h 200"/>
                    <a:gd name="T38" fmla="*/ 136 w 179"/>
                    <a:gd name="T39" fmla="*/ 179 h 200"/>
                    <a:gd name="T40" fmla="*/ 129 w 179"/>
                    <a:gd name="T41" fmla="*/ 185 h 200"/>
                    <a:gd name="T42" fmla="*/ 120 w 179"/>
                    <a:gd name="T43" fmla="*/ 189 h 200"/>
                    <a:gd name="T44" fmla="*/ 113 w 179"/>
                    <a:gd name="T45" fmla="*/ 193 h 200"/>
                    <a:gd name="T46" fmla="*/ 104 w 179"/>
                    <a:gd name="T47" fmla="*/ 195 h 200"/>
                    <a:gd name="T48" fmla="*/ 94 w 179"/>
                    <a:gd name="T49" fmla="*/ 198 h 200"/>
                    <a:gd name="T50" fmla="*/ 87 w 179"/>
                    <a:gd name="T51" fmla="*/ 199 h 200"/>
                    <a:gd name="T52" fmla="*/ 74 w 179"/>
                    <a:gd name="T53" fmla="*/ 199 h 200"/>
                    <a:gd name="T54" fmla="*/ 63 w 179"/>
                    <a:gd name="T55" fmla="*/ 198 h 200"/>
                    <a:gd name="T56" fmla="*/ 55 w 179"/>
                    <a:gd name="T57" fmla="*/ 196 h 200"/>
                    <a:gd name="T58" fmla="*/ 48 w 179"/>
                    <a:gd name="T59" fmla="*/ 194 h 200"/>
                    <a:gd name="T60" fmla="*/ 40 w 179"/>
                    <a:gd name="T61" fmla="*/ 193 h 200"/>
                    <a:gd name="T62" fmla="*/ 30 w 179"/>
                    <a:gd name="T63" fmla="*/ 188 h 200"/>
                    <a:gd name="T64" fmla="*/ 22 w 179"/>
                    <a:gd name="T65" fmla="*/ 184 h 200"/>
                    <a:gd name="T66" fmla="*/ 15 w 179"/>
                    <a:gd name="T67" fmla="*/ 176 h 200"/>
                    <a:gd name="T68" fmla="*/ 12 w 179"/>
                    <a:gd name="T69" fmla="*/ 170 h 200"/>
                    <a:gd name="T70" fmla="*/ 8 w 179"/>
                    <a:gd name="T71" fmla="*/ 163 h 200"/>
                    <a:gd name="T72" fmla="*/ 4 w 179"/>
                    <a:gd name="T73" fmla="*/ 153 h 200"/>
                    <a:gd name="T74" fmla="*/ 1 w 179"/>
                    <a:gd name="T75" fmla="*/ 139 h 200"/>
                    <a:gd name="T76" fmla="*/ 0 w 179"/>
                    <a:gd name="T77" fmla="*/ 127 h 200"/>
                    <a:gd name="T78" fmla="*/ 13 w 179"/>
                    <a:gd name="T79" fmla="*/ 131 h 200"/>
                    <a:gd name="T80" fmla="*/ 22 w 179"/>
                    <a:gd name="T81" fmla="*/ 136 h 200"/>
                    <a:gd name="T82" fmla="*/ 37 w 179"/>
                    <a:gd name="T83" fmla="*/ 140 h 200"/>
                    <a:gd name="T84" fmla="*/ 54 w 179"/>
                    <a:gd name="T85" fmla="*/ 143 h 200"/>
                    <a:gd name="T86" fmla="*/ 73 w 179"/>
                    <a:gd name="T87" fmla="*/ 143 h 200"/>
                    <a:gd name="T88" fmla="*/ 87 w 179"/>
                    <a:gd name="T89" fmla="*/ 141 h 200"/>
                    <a:gd name="T90" fmla="*/ 105 w 179"/>
                    <a:gd name="T91" fmla="*/ 132 h 200"/>
                    <a:gd name="T92" fmla="*/ 120 w 179"/>
                    <a:gd name="T93" fmla="*/ 122 h 200"/>
                    <a:gd name="T94" fmla="*/ 129 w 179"/>
                    <a:gd name="T95" fmla="*/ 106 h 200"/>
                    <a:gd name="T96" fmla="*/ 133 w 179"/>
                    <a:gd name="T97" fmla="*/ 92 h 200"/>
                    <a:gd name="T98" fmla="*/ 134 w 179"/>
                    <a:gd name="T99" fmla="*/ 75 h 200"/>
                    <a:gd name="T100" fmla="*/ 134 w 179"/>
                    <a:gd name="T101" fmla="*/ 59 h 200"/>
                    <a:gd name="T102" fmla="*/ 131 w 179"/>
                    <a:gd name="T103" fmla="*/ 38 h 200"/>
                    <a:gd name="T104" fmla="*/ 128 w 179"/>
                    <a:gd name="T105" fmla="*/ 18 h 200"/>
                    <a:gd name="T106" fmla="*/ 117 w 179"/>
                    <a:gd name="T107" fmla="*/ 0 h 200"/>
                    <a:gd name="T108" fmla="*/ 129 w 179"/>
                    <a:gd name="T109" fmla="*/ 2 h 20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79"/>
                    <a:gd name="T166" fmla="*/ 0 h 200"/>
                    <a:gd name="T167" fmla="*/ 179 w 179"/>
                    <a:gd name="T168" fmla="*/ 200 h 20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79" h="200">
                      <a:moveTo>
                        <a:pt x="129" y="2"/>
                      </a:moveTo>
                      <a:lnTo>
                        <a:pt x="143" y="11"/>
                      </a:lnTo>
                      <a:lnTo>
                        <a:pt x="148" y="16"/>
                      </a:lnTo>
                      <a:lnTo>
                        <a:pt x="155" y="22"/>
                      </a:lnTo>
                      <a:lnTo>
                        <a:pt x="163" y="35"/>
                      </a:lnTo>
                      <a:lnTo>
                        <a:pt x="167" y="44"/>
                      </a:lnTo>
                      <a:lnTo>
                        <a:pt x="172" y="54"/>
                      </a:lnTo>
                      <a:lnTo>
                        <a:pt x="175" y="71"/>
                      </a:lnTo>
                      <a:lnTo>
                        <a:pt x="177" y="78"/>
                      </a:lnTo>
                      <a:lnTo>
                        <a:pt x="178" y="86"/>
                      </a:lnTo>
                      <a:lnTo>
                        <a:pt x="178" y="97"/>
                      </a:lnTo>
                      <a:lnTo>
                        <a:pt x="177" y="110"/>
                      </a:lnTo>
                      <a:lnTo>
                        <a:pt x="174" y="122"/>
                      </a:lnTo>
                      <a:lnTo>
                        <a:pt x="172" y="132"/>
                      </a:lnTo>
                      <a:lnTo>
                        <a:pt x="168" y="141"/>
                      </a:lnTo>
                      <a:lnTo>
                        <a:pt x="164" y="149"/>
                      </a:lnTo>
                      <a:lnTo>
                        <a:pt x="157" y="158"/>
                      </a:lnTo>
                      <a:lnTo>
                        <a:pt x="152" y="166"/>
                      </a:lnTo>
                      <a:lnTo>
                        <a:pt x="143" y="174"/>
                      </a:lnTo>
                      <a:lnTo>
                        <a:pt x="136" y="179"/>
                      </a:lnTo>
                      <a:lnTo>
                        <a:pt x="129" y="185"/>
                      </a:lnTo>
                      <a:lnTo>
                        <a:pt x="120" y="189"/>
                      </a:lnTo>
                      <a:lnTo>
                        <a:pt x="113" y="193"/>
                      </a:lnTo>
                      <a:lnTo>
                        <a:pt x="104" y="195"/>
                      </a:lnTo>
                      <a:lnTo>
                        <a:pt x="94" y="198"/>
                      </a:lnTo>
                      <a:lnTo>
                        <a:pt x="87" y="199"/>
                      </a:lnTo>
                      <a:lnTo>
                        <a:pt x="74" y="199"/>
                      </a:lnTo>
                      <a:lnTo>
                        <a:pt x="63" y="198"/>
                      </a:lnTo>
                      <a:lnTo>
                        <a:pt x="55" y="196"/>
                      </a:lnTo>
                      <a:lnTo>
                        <a:pt x="48" y="194"/>
                      </a:lnTo>
                      <a:lnTo>
                        <a:pt x="40" y="193"/>
                      </a:lnTo>
                      <a:lnTo>
                        <a:pt x="30" y="188"/>
                      </a:lnTo>
                      <a:lnTo>
                        <a:pt x="22" y="184"/>
                      </a:lnTo>
                      <a:lnTo>
                        <a:pt x="15" y="176"/>
                      </a:lnTo>
                      <a:lnTo>
                        <a:pt x="12" y="170"/>
                      </a:lnTo>
                      <a:lnTo>
                        <a:pt x="8" y="163"/>
                      </a:lnTo>
                      <a:lnTo>
                        <a:pt x="4" y="153"/>
                      </a:lnTo>
                      <a:lnTo>
                        <a:pt x="1" y="139"/>
                      </a:lnTo>
                      <a:lnTo>
                        <a:pt x="0" y="127"/>
                      </a:lnTo>
                      <a:lnTo>
                        <a:pt x="13" y="131"/>
                      </a:lnTo>
                      <a:lnTo>
                        <a:pt x="22" y="136"/>
                      </a:lnTo>
                      <a:lnTo>
                        <a:pt x="37" y="140"/>
                      </a:lnTo>
                      <a:lnTo>
                        <a:pt x="54" y="143"/>
                      </a:lnTo>
                      <a:lnTo>
                        <a:pt x="73" y="143"/>
                      </a:lnTo>
                      <a:lnTo>
                        <a:pt x="87" y="141"/>
                      </a:lnTo>
                      <a:lnTo>
                        <a:pt x="105" y="132"/>
                      </a:lnTo>
                      <a:lnTo>
                        <a:pt x="120" y="122"/>
                      </a:lnTo>
                      <a:lnTo>
                        <a:pt x="129" y="106"/>
                      </a:lnTo>
                      <a:lnTo>
                        <a:pt x="133" y="92"/>
                      </a:lnTo>
                      <a:lnTo>
                        <a:pt x="134" y="75"/>
                      </a:lnTo>
                      <a:lnTo>
                        <a:pt x="134" y="59"/>
                      </a:lnTo>
                      <a:lnTo>
                        <a:pt x="131" y="38"/>
                      </a:lnTo>
                      <a:lnTo>
                        <a:pt x="128" y="18"/>
                      </a:lnTo>
                      <a:lnTo>
                        <a:pt x="117" y="0"/>
                      </a:lnTo>
                      <a:lnTo>
                        <a:pt x="129" y="2"/>
                      </a:lnTo>
                    </a:path>
                  </a:pathLst>
                </a:custGeom>
                <a:solidFill>
                  <a:srgbClr val="FF9F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6406" name="Group 21"/>
              <p:cNvGrpSpPr>
                <a:grpSpLocks/>
              </p:cNvGrpSpPr>
              <p:nvPr/>
            </p:nvGrpSpPr>
            <p:grpSpPr bwMode="auto">
              <a:xfrm>
                <a:off x="4888" y="2974"/>
                <a:ext cx="472" cy="464"/>
                <a:chOff x="4888" y="2974"/>
                <a:chExt cx="472" cy="464"/>
              </a:xfrm>
            </p:grpSpPr>
            <p:grpSp>
              <p:nvGrpSpPr>
                <p:cNvPr id="16437" name="Group 22"/>
                <p:cNvGrpSpPr>
                  <a:grpSpLocks/>
                </p:cNvGrpSpPr>
                <p:nvPr/>
              </p:nvGrpSpPr>
              <p:grpSpPr bwMode="auto">
                <a:xfrm>
                  <a:off x="4888" y="2974"/>
                  <a:ext cx="472" cy="464"/>
                  <a:chOff x="4888" y="2974"/>
                  <a:chExt cx="472" cy="464"/>
                </a:xfrm>
              </p:grpSpPr>
              <p:sp>
                <p:nvSpPr>
                  <p:cNvPr id="16439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4888" y="2974"/>
                    <a:ext cx="472" cy="464"/>
                  </a:xfrm>
                  <a:prstGeom prst="ellipse">
                    <a:avLst/>
                  </a:prstGeom>
                  <a:solidFill>
                    <a:srgbClr val="9F9FB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6440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4908" y="2978"/>
                    <a:ext cx="423" cy="412"/>
                  </a:xfrm>
                  <a:prstGeom prst="ellipse">
                    <a:avLst/>
                  </a:prstGeom>
                  <a:solidFill>
                    <a:srgbClr val="BFBFD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6441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4928" y="3001"/>
                    <a:ext cx="326" cy="313"/>
                  </a:xfrm>
                  <a:prstGeom prst="ellipse">
                    <a:avLst/>
                  </a:prstGeom>
                  <a:solidFill>
                    <a:srgbClr val="DFD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</p:grpSp>
            <p:sp>
              <p:nvSpPr>
                <p:cNvPr id="16438" name="Oval 26"/>
                <p:cNvSpPr>
                  <a:spLocks noChangeArrowheads="1"/>
                </p:cNvSpPr>
                <p:nvPr/>
              </p:nvSpPr>
              <p:spPr bwMode="auto">
                <a:xfrm>
                  <a:off x="5008" y="3048"/>
                  <a:ext cx="81" cy="79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16407" name="Group 27"/>
              <p:cNvGrpSpPr>
                <a:grpSpLocks/>
              </p:cNvGrpSpPr>
              <p:nvPr/>
            </p:nvGrpSpPr>
            <p:grpSpPr bwMode="auto">
              <a:xfrm>
                <a:off x="5020" y="3129"/>
                <a:ext cx="671" cy="336"/>
                <a:chOff x="5020" y="3129"/>
                <a:chExt cx="671" cy="336"/>
              </a:xfrm>
            </p:grpSpPr>
            <p:sp>
              <p:nvSpPr>
                <p:cNvPr id="16434" name="Freeform 28"/>
                <p:cNvSpPr>
                  <a:spLocks/>
                </p:cNvSpPr>
                <p:nvPr/>
              </p:nvSpPr>
              <p:spPr bwMode="auto">
                <a:xfrm>
                  <a:off x="5020" y="3129"/>
                  <a:ext cx="513" cy="316"/>
                </a:xfrm>
                <a:custGeom>
                  <a:avLst/>
                  <a:gdLst>
                    <a:gd name="T0" fmla="*/ 494 w 513"/>
                    <a:gd name="T1" fmla="*/ 302 h 316"/>
                    <a:gd name="T2" fmla="*/ 487 w 513"/>
                    <a:gd name="T3" fmla="*/ 312 h 316"/>
                    <a:gd name="T4" fmla="*/ 472 w 513"/>
                    <a:gd name="T5" fmla="*/ 315 h 316"/>
                    <a:gd name="T6" fmla="*/ 220 w 513"/>
                    <a:gd name="T7" fmla="*/ 173 h 316"/>
                    <a:gd name="T8" fmla="*/ 197 w 513"/>
                    <a:gd name="T9" fmla="*/ 176 h 316"/>
                    <a:gd name="T10" fmla="*/ 155 w 513"/>
                    <a:gd name="T11" fmla="*/ 177 h 316"/>
                    <a:gd name="T12" fmla="*/ 104 w 513"/>
                    <a:gd name="T13" fmla="*/ 161 h 316"/>
                    <a:gd name="T14" fmla="*/ 21 w 513"/>
                    <a:gd name="T15" fmla="*/ 152 h 316"/>
                    <a:gd name="T16" fmla="*/ 19 w 513"/>
                    <a:gd name="T17" fmla="*/ 137 h 316"/>
                    <a:gd name="T18" fmla="*/ 100 w 513"/>
                    <a:gd name="T19" fmla="*/ 139 h 316"/>
                    <a:gd name="T20" fmla="*/ 16 w 513"/>
                    <a:gd name="T21" fmla="*/ 125 h 316"/>
                    <a:gd name="T22" fmla="*/ 3 w 513"/>
                    <a:gd name="T23" fmla="*/ 113 h 316"/>
                    <a:gd name="T24" fmla="*/ 45 w 513"/>
                    <a:gd name="T25" fmla="*/ 107 h 316"/>
                    <a:gd name="T26" fmla="*/ 102 w 513"/>
                    <a:gd name="T27" fmla="*/ 107 h 316"/>
                    <a:gd name="T28" fmla="*/ 3 w 513"/>
                    <a:gd name="T29" fmla="*/ 88 h 316"/>
                    <a:gd name="T30" fmla="*/ 4 w 513"/>
                    <a:gd name="T31" fmla="*/ 75 h 316"/>
                    <a:gd name="T32" fmla="*/ 35 w 513"/>
                    <a:gd name="T33" fmla="*/ 70 h 316"/>
                    <a:gd name="T34" fmla="*/ 111 w 513"/>
                    <a:gd name="T35" fmla="*/ 89 h 316"/>
                    <a:gd name="T36" fmla="*/ 31 w 513"/>
                    <a:gd name="T37" fmla="*/ 53 h 316"/>
                    <a:gd name="T38" fmla="*/ 26 w 513"/>
                    <a:gd name="T39" fmla="*/ 33 h 316"/>
                    <a:gd name="T40" fmla="*/ 45 w 513"/>
                    <a:gd name="T41" fmla="*/ 25 h 316"/>
                    <a:gd name="T42" fmla="*/ 134 w 513"/>
                    <a:gd name="T43" fmla="*/ 63 h 316"/>
                    <a:gd name="T44" fmla="*/ 157 w 513"/>
                    <a:gd name="T45" fmla="*/ 73 h 316"/>
                    <a:gd name="T46" fmla="*/ 144 w 513"/>
                    <a:gd name="T47" fmla="*/ 50 h 316"/>
                    <a:gd name="T48" fmla="*/ 146 w 513"/>
                    <a:gd name="T49" fmla="*/ 10 h 316"/>
                    <a:gd name="T50" fmla="*/ 184 w 513"/>
                    <a:gd name="T51" fmla="*/ 3 h 316"/>
                    <a:gd name="T52" fmla="*/ 196 w 513"/>
                    <a:gd name="T53" fmla="*/ 54 h 316"/>
                    <a:gd name="T54" fmla="*/ 220 w 513"/>
                    <a:gd name="T55" fmla="*/ 88 h 316"/>
                    <a:gd name="T56" fmla="*/ 236 w 513"/>
                    <a:gd name="T57" fmla="*/ 122 h 316"/>
                    <a:gd name="T58" fmla="*/ 236 w 513"/>
                    <a:gd name="T59" fmla="*/ 148 h 316"/>
                    <a:gd name="T60" fmla="*/ 471 w 513"/>
                    <a:gd name="T61" fmla="*/ 275 h 316"/>
                    <a:gd name="T62" fmla="*/ 479 w 513"/>
                    <a:gd name="T63" fmla="*/ 240 h 31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13"/>
                    <a:gd name="T97" fmla="*/ 0 h 316"/>
                    <a:gd name="T98" fmla="*/ 513 w 513"/>
                    <a:gd name="T99" fmla="*/ 316 h 31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13" h="316">
                      <a:moveTo>
                        <a:pt x="512" y="259"/>
                      </a:moveTo>
                      <a:lnTo>
                        <a:pt x="494" y="302"/>
                      </a:lnTo>
                      <a:lnTo>
                        <a:pt x="490" y="310"/>
                      </a:lnTo>
                      <a:lnTo>
                        <a:pt x="487" y="312"/>
                      </a:lnTo>
                      <a:lnTo>
                        <a:pt x="481" y="315"/>
                      </a:lnTo>
                      <a:lnTo>
                        <a:pt x="472" y="315"/>
                      </a:lnTo>
                      <a:lnTo>
                        <a:pt x="463" y="311"/>
                      </a:lnTo>
                      <a:lnTo>
                        <a:pt x="220" y="173"/>
                      </a:lnTo>
                      <a:lnTo>
                        <a:pt x="206" y="168"/>
                      </a:lnTo>
                      <a:lnTo>
                        <a:pt x="197" y="176"/>
                      </a:lnTo>
                      <a:lnTo>
                        <a:pt x="181" y="182"/>
                      </a:lnTo>
                      <a:lnTo>
                        <a:pt x="155" y="177"/>
                      </a:lnTo>
                      <a:lnTo>
                        <a:pt x="125" y="168"/>
                      </a:lnTo>
                      <a:lnTo>
                        <a:pt x="104" y="161"/>
                      </a:lnTo>
                      <a:lnTo>
                        <a:pt x="40" y="155"/>
                      </a:lnTo>
                      <a:lnTo>
                        <a:pt x="21" y="152"/>
                      </a:lnTo>
                      <a:lnTo>
                        <a:pt x="14" y="146"/>
                      </a:lnTo>
                      <a:lnTo>
                        <a:pt x="19" y="137"/>
                      </a:lnTo>
                      <a:lnTo>
                        <a:pt x="40" y="134"/>
                      </a:lnTo>
                      <a:lnTo>
                        <a:pt x="100" y="139"/>
                      </a:lnTo>
                      <a:lnTo>
                        <a:pt x="102" y="132"/>
                      </a:lnTo>
                      <a:lnTo>
                        <a:pt x="16" y="125"/>
                      </a:lnTo>
                      <a:lnTo>
                        <a:pt x="3" y="120"/>
                      </a:lnTo>
                      <a:lnTo>
                        <a:pt x="3" y="113"/>
                      </a:lnTo>
                      <a:lnTo>
                        <a:pt x="12" y="106"/>
                      </a:lnTo>
                      <a:lnTo>
                        <a:pt x="45" y="107"/>
                      </a:lnTo>
                      <a:lnTo>
                        <a:pt x="102" y="113"/>
                      </a:lnTo>
                      <a:lnTo>
                        <a:pt x="102" y="107"/>
                      </a:lnTo>
                      <a:lnTo>
                        <a:pt x="9" y="91"/>
                      </a:lnTo>
                      <a:lnTo>
                        <a:pt x="3" y="88"/>
                      </a:lnTo>
                      <a:lnTo>
                        <a:pt x="0" y="82"/>
                      </a:lnTo>
                      <a:lnTo>
                        <a:pt x="4" y="75"/>
                      </a:lnTo>
                      <a:lnTo>
                        <a:pt x="13" y="72"/>
                      </a:lnTo>
                      <a:lnTo>
                        <a:pt x="35" y="70"/>
                      </a:lnTo>
                      <a:lnTo>
                        <a:pt x="82" y="80"/>
                      </a:lnTo>
                      <a:lnTo>
                        <a:pt x="111" y="89"/>
                      </a:lnTo>
                      <a:lnTo>
                        <a:pt x="112" y="85"/>
                      </a:lnTo>
                      <a:lnTo>
                        <a:pt x="31" y="53"/>
                      </a:lnTo>
                      <a:lnTo>
                        <a:pt x="26" y="43"/>
                      </a:lnTo>
                      <a:lnTo>
                        <a:pt x="26" y="33"/>
                      </a:lnTo>
                      <a:lnTo>
                        <a:pt x="31" y="25"/>
                      </a:lnTo>
                      <a:lnTo>
                        <a:pt x="45" y="25"/>
                      </a:lnTo>
                      <a:lnTo>
                        <a:pt x="62" y="30"/>
                      </a:lnTo>
                      <a:lnTo>
                        <a:pt x="134" y="63"/>
                      </a:lnTo>
                      <a:lnTo>
                        <a:pt x="148" y="70"/>
                      </a:lnTo>
                      <a:lnTo>
                        <a:pt x="157" y="73"/>
                      </a:lnTo>
                      <a:lnTo>
                        <a:pt x="157" y="66"/>
                      </a:lnTo>
                      <a:lnTo>
                        <a:pt x="144" y="50"/>
                      </a:lnTo>
                      <a:lnTo>
                        <a:pt x="140" y="28"/>
                      </a:lnTo>
                      <a:lnTo>
                        <a:pt x="146" y="10"/>
                      </a:lnTo>
                      <a:lnTo>
                        <a:pt x="162" y="0"/>
                      </a:lnTo>
                      <a:lnTo>
                        <a:pt x="184" y="3"/>
                      </a:lnTo>
                      <a:lnTo>
                        <a:pt x="193" y="28"/>
                      </a:lnTo>
                      <a:lnTo>
                        <a:pt x="196" y="54"/>
                      </a:lnTo>
                      <a:lnTo>
                        <a:pt x="208" y="77"/>
                      </a:lnTo>
                      <a:lnTo>
                        <a:pt x="220" y="88"/>
                      </a:lnTo>
                      <a:lnTo>
                        <a:pt x="229" y="103"/>
                      </a:lnTo>
                      <a:lnTo>
                        <a:pt x="236" y="122"/>
                      </a:lnTo>
                      <a:lnTo>
                        <a:pt x="238" y="141"/>
                      </a:lnTo>
                      <a:lnTo>
                        <a:pt x="236" y="148"/>
                      </a:lnTo>
                      <a:lnTo>
                        <a:pt x="465" y="279"/>
                      </a:lnTo>
                      <a:lnTo>
                        <a:pt x="471" y="275"/>
                      </a:lnTo>
                      <a:lnTo>
                        <a:pt x="475" y="261"/>
                      </a:lnTo>
                      <a:lnTo>
                        <a:pt x="479" y="240"/>
                      </a:lnTo>
                      <a:lnTo>
                        <a:pt x="512" y="259"/>
                      </a:lnTo>
                    </a:path>
                  </a:pathLst>
                </a:custGeom>
                <a:solidFill>
                  <a:srgbClr val="FF9F9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6435" name="Freeform 29"/>
                <p:cNvSpPr>
                  <a:spLocks/>
                </p:cNvSpPr>
                <p:nvPr/>
              </p:nvSpPr>
              <p:spPr bwMode="auto">
                <a:xfrm>
                  <a:off x="5477" y="3134"/>
                  <a:ext cx="214" cy="331"/>
                </a:xfrm>
                <a:custGeom>
                  <a:avLst/>
                  <a:gdLst>
                    <a:gd name="T0" fmla="*/ 13 w 214"/>
                    <a:gd name="T1" fmla="*/ 265 h 331"/>
                    <a:gd name="T2" fmla="*/ 7 w 214"/>
                    <a:gd name="T3" fmla="*/ 241 h 331"/>
                    <a:gd name="T4" fmla="*/ 4 w 214"/>
                    <a:gd name="T5" fmla="*/ 229 h 331"/>
                    <a:gd name="T6" fmla="*/ 2 w 214"/>
                    <a:gd name="T7" fmla="*/ 224 h 331"/>
                    <a:gd name="T8" fmla="*/ 0 w 214"/>
                    <a:gd name="T9" fmla="*/ 215 h 331"/>
                    <a:gd name="T10" fmla="*/ 4 w 214"/>
                    <a:gd name="T11" fmla="*/ 205 h 331"/>
                    <a:gd name="T12" fmla="*/ 12 w 214"/>
                    <a:gd name="T13" fmla="*/ 196 h 331"/>
                    <a:gd name="T14" fmla="*/ 23 w 214"/>
                    <a:gd name="T15" fmla="*/ 188 h 331"/>
                    <a:gd name="T16" fmla="*/ 35 w 214"/>
                    <a:gd name="T17" fmla="*/ 180 h 331"/>
                    <a:gd name="T18" fmla="*/ 48 w 214"/>
                    <a:gd name="T19" fmla="*/ 164 h 331"/>
                    <a:gd name="T20" fmla="*/ 67 w 214"/>
                    <a:gd name="T21" fmla="*/ 132 h 331"/>
                    <a:gd name="T22" fmla="*/ 77 w 214"/>
                    <a:gd name="T23" fmla="*/ 109 h 331"/>
                    <a:gd name="T24" fmla="*/ 91 w 214"/>
                    <a:gd name="T25" fmla="*/ 82 h 331"/>
                    <a:gd name="T26" fmla="*/ 101 w 214"/>
                    <a:gd name="T27" fmla="*/ 56 h 331"/>
                    <a:gd name="T28" fmla="*/ 109 w 214"/>
                    <a:gd name="T29" fmla="*/ 39 h 331"/>
                    <a:gd name="T30" fmla="*/ 120 w 214"/>
                    <a:gd name="T31" fmla="*/ 27 h 331"/>
                    <a:gd name="T32" fmla="*/ 129 w 214"/>
                    <a:gd name="T33" fmla="*/ 15 h 331"/>
                    <a:gd name="T34" fmla="*/ 142 w 214"/>
                    <a:gd name="T35" fmla="*/ 5 h 331"/>
                    <a:gd name="T36" fmla="*/ 153 w 214"/>
                    <a:gd name="T37" fmla="*/ 1 h 331"/>
                    <a:gd name="T38" fmla="*/ 168 w 214"/>
                    <a:gd name="T39" fmla="*/ 0 h 331"/>
                    <a:gd name="T40" fmla="*/ 182 w 214"/>
                    <a:gd name="T41" fmla="*/ 0 h 331"/>
                    <a:gd name="T42" fmla="*/ 191 w 214"/>
                    <a:gd name="T43" fmla="*/ 5 h 331"/>
                    <a:gd name="T44" fmla="*/ 196 w 214"/>
                    <a:gd name="T45" fmla="*/ 13 h 331"/>
                    <a:gd name="T46" fmla="*/ 206 w 214"/>
                    <a:gd name="T47" fmla="*/ 24 h 331"/>
                    <a:gd name="T48" fmla="*/ 213 w 214"/>
                    <a:gd name="T49" fmla="*/ 44 h 331"/>
                    <a:gd name="T50" fmla="*/ 213 w 214"/>
                    <a:gd name="T51" fmla="*/ 61 h 331"/>
                    <a:gd name="T52" fmla="*/ 213 w 214"/>
                    <a:gd name="T53" fmla="*/ 83 h 331"/>
                    <a:gd name="T54" fmla="*/ 209 w 214"/>
                    <a:gd name="T55" fmla="*/ 105 h 331"/>
                    <a:gd name="T56" fmla="*/ 197 w 214"/>
                    <a:gd name="T57" fmla="*/ 134 h 331"/>
                    <a:gd name="T58" fmla="*/ 180 w 214"/>
                    <a:gd name="T59" fmla="*/ 176 h 331"/>
                    <a:gd name="T60" fmla="*/ 165 w 214"/>
                    <a:gd name="T61" fmla="*/ 214 h 331"/>
                    <a:gd name="T62" fmla="*/ 153 w 214"/>
                    <a:gd name="T63" fmla="*/ 231 h 331"/>
                    <a:gd name="T64" fmla="*/ 130 w 214"/>
                    <a:gd name="T65" fmla="*/ 267 h 331"/>
                    <a:gd name="T66" fmla="*/ 112 w 214"/>
                    <a:gd name="T67" fmla="*/ 297 h 331"/>
                    <a:gd name="T68" fmla="*/ 92 w 214"/>
                    <a:gd name="T69" fmla="*/ 320 h 331"/>
                    <a:gd name="T70" fmla="*/ 82 w 214"/>
                    <a:gd name="T71" fmla="*/ 330 h 331"/>
                    <a:gd name="T72" fmla="*/ 76 w 214"/>
                    <a:gd name="T73" fmla="*/ 314 h 331"/>
                    <a:gd name="T74" fmla="*/ 69 w 214"/>
                    <a:gd name="T75" fmla="*/ 285 h 331"/>
                    <a:gd name="T76" fmla="*/ 62 w 214"/>
                    <a:gd name="T77" fmla="*/ 268 h 331"/>
                    <a:gd name="T78" fmla="*/ 50 w 214"/>
                    <a:gd name="T79" fmla="*/ 253 h 331"/>
                    <a:gd name="T80" fmla="*/ 23 w 214"/>
                    <a:gd name="T81" fmla="*/ 238 h 331"/>
                    <a:gd name="T82" fmla="*/ 21 w 214"/>
                    <a:gd name="T83" fmla="*/ 236 h 331"/>
                    <a:gd name="T84" fmla="*/ 13 w 214"/>
                    <a:gd name="T85" fmla="*/ 265 h 33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4"/>
                    <a:gd name="T130" fmla="*/ 0 h 331"/>
                    <a:gd name="T131" fmla="*/ 214 w 214"/>
                    <a:gd name="T132" fmla="*/ 331 h 33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4" h="331">
                      <a:moveTo>
                        <a:pt x="13" y="265"/>
                      </a:moveTo>
                      <a:lnTo>
                        <a:pt x="7" y="241"/>
                      </a:lnTo>
                      <a:lnTo>
                        <a:pt x="4" y="229"/>
                      </a:lnTo>
                      <a:lnTo>
                        <a:pt x="2" y="224"/>
                      </a:lnTo>
                      <a:lnTo>
                        <a:pt x="0" y="215"/>
                      </a:lnTo>
                      <a:lnTo>
                        <a:pt x="4" y="205"/>
                      </a:lnTo>
                      <a:lnTo>
                        <a:pt x="12" y="196"/>
                      </a:lnTo>
                      <a:lnTo>
                        <a:pt x="23" y="188"/>
                      </a:lnTo>
                      <a:lnTo>
                        <a:pt x="35" y="180"/>
                      </a:lnTo>
                      <a:lnTo>
                        <a:pt x="48" y="164"/>
                      </a:lnTo>
                      <a:lnTo>
                        <a:pt x="67" y="132"/>
                      </a:lnTo>
                      <a:lnTo>
                        <a:pt x="77" y="109"/>
                      </a:lnTo>
                      <a:lnTo>
                        <a:pt x="91" y="82"/>
                      </a:lnTo>
                      <a:lnTo>
                        <a:pt x="101" y="56"/>
                      </a:lnTo>
                      <a:lnTo>
                        <a:pt x="109" y="39"/>
                      </a:lnTo>
                      <a:lnTo>
                        <a:pt x="120" y="27"/>
                      </a:lnTo>
                      <a:lnTo>
                        <a:pt x="129" y="15"/>
                      </a:lnTo>
                      <a:lnTo>
                        <a:pt x="142" y="5"/>
                      </a:lnTo>
                      <a:lnTo>
                        <a:pt x="153" y="1"/>
                      </a:lnTo>
                      <a:lnTo>
                        <a:pt x="168" y="0"/>
                      </a:lnTo>
                      <a:lnTo>
                        <a:pt x="182" y="0"/>
                      </a:lnTo>
                      <a:lnTo>
                        <a:pt x="191" y="5"/>
                      </a:lnTo>
                      <a:lnTo>
                        <a:pt x="196" y="13"/>
                      </a:lnTo>
                      <a:lnTo>
                        <a:pt x="206" y="24"/>
                      </a:lnTo>
                      <a:lnTo>
                        <a:pt x="213" y="44"/>
                      </a:lnTo>
                      <a:lnTo>
                        <a:pt x="213" y="61"/>
                      </a:lnTo>
                      <a:lnTo>
                        <a:pt x="213" y="83"/>
                      </a:lnTo>
                      <a:lnTo>
                        <a:pt x="209" y="105"/>
                      </a:lnTo>
                      <a:lnTo>
                        <a:pt x="197" y="134"/>
                      </a:lnTo>
                      <a:lnTo>
                        <a:pt x="180" y="176"/>
                      </a:lnTo>
                      <a:lnTo>
                        <a:pt x="165" y="214"/>
                      </a:lnTo>
                      <a:lnTo>
                        <a:pt x="153" y="231"/>
                      </a:lnTo>
                      <a:lnTo>
                        <a:pt x="130" y="267"/>
                      </a:lnTo>
                      <a:lnTo>
                        <a:pt x="112" y="297"/>
                      </a:lnTo>
                      <a:lnTo>
                        <a:pt x="92" y="320"/>
                      </a:lnTo>
                      <a:lnTo>
                        <a:pt x="82" y="330"/>
                      </a:lnTo>
                      <a:lnTo>
                        <a:pt x="76" y="314"/>
                      </a:lnTo>
                      <a:lnTo>
                        <a:pt x="69" y="285"/>
                      </a:lnTo>
                      <a:lnTo>
                        <a:pt x="62" y="268"/>
                      </a:lnTo>
                      <a:lnTo>
                        <a:pt x="50" y="253"/>
                      </a:lnTo>
                      <a:lnTo>
                        <a:pt x="23" y="238"/>
                      </a:lnTo>
                      <a:lnTo>
                        <a:pt x="21" y="236"/>
                      </a:lnTo>
                      <a:lnTo>
                        <a:pt x="13" y="265"/>
                      </a:lnTo>
                    </a:path>
                  </a:pathLst>
                </a:custGeom>
                <a:solidFill>
                  <a:srgbClr val="9F3FD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6436" name="Freeform 30"/>
                <p:cNvSpPr>
                  <a:spLocks/>
                </p:cNvSpPr>
                <p:nvPr/>
              </p:nvSpPr>
              <p:spPr bwMode="auto">
                <a:xfrm>
                  <a:off x="5512" y="3393"/>
                  <a:ext cx="47" cy="71"/>
                </a:xfrm>
                <a:custGeom>
                  <a:avLst/>
                  <a:gdLst>
                    <a:gd name="T0" fmla="*/ 18 w 47"/>
                    <a:gd name="T1" fmla="*/ 0 h 71"/>
                    <a:gd name="T2" fmla="*/ 27 w 47"/>
                    <a:gd name="T3" fmla="*/ 13 h 71"/>
                    <a:gd name="T4" fmla="*/ 34 w 47"/>
                    <a:gd name="T5" fmla="*/ 29 h 71"/>
                    <a:gd name="T6" fmla="*/ 41 w 47"/>
                    <a:gd name="T7" fmla="*/ 56 h 71"/>
                    <a:gd name="T8" fmla="*/ 46 w 47"/>
                    <a:gd name="T9" fmla="*/ 69 h 71"/>
                    <a:gd name="T10" fmla="*/ 46 w 47"/>
                    <a:gd name="T11" fmla="*/ 70 h 71"/>
                    <a:gd name="T12" fmla="*/ 32 w 47"/>
                    <a:gd name="T13" fmla="*/ 67 h 71"/>
                    <a:gd name="T14" fmla="*/ 12 w 47"/>
                    <a:gd name="T15" fmla="*/ 55 h 71"/>
                    <a:gd name="T16" fmla="*/ 4 w 47"/>
                    <a:gd name="T17" fmla="*/ 46 h 71"/>
                    <a:gd name="T18" fmla="*/ 0 w 47"/>
                    <a:gd name="T19" fmla="*/ 40 h 71"/>
                    <a:gd name="T20" fmla="*/ 7 w 47"/>
                    <a:gd name="T21" fmla="*/ 23 h 71"/>
                    <a:gd name="T22" fmla="*/ 18 w 47"/>
                    <a:gd name="T23" fmla="*/ 0 h 7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7"/>
                    <a:gd name="T37" fmla="*/ 0 h 71"/>
                    <a:gd name="T38" fmla="*/ 47 w 47"/>
                    <a:gd name="T39" fmla="*/ 71 h 7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7" h="71">
                      <a:moveTo>
                        <a:pt x="18" y="0"/>
                      </a:moveTo>
                      <a:lnTo>
                        <a:pt x="27" y="13"/>
                      </a:lnTo>
                      <a:lnTo>
                        <a:pt x="34" y="29"/>
                      </a:lnTo>
                      <a:lnTo>
                        <a:pt x="41" y="56"/>
                      </a:lnTo>
                      <a:lnTo>
                        <a:pt x="46" y="69"/>
                      </a:lnTo>
                      <a:lnTo>
                        <a:pt x="46" y="70"/>
                      </a:lnTo>
                      <a:lnTo>
                        <a:pt x="32" y="67"/>
                      </a:lnTo>
                      <a:lnTo>
                        <a:pt x="12" y="55"/>
                      </a:lnTo>
                      <a:lnTo>
                        <a:pt x="4" y="46"/>
                      </a:lnTo>
                      <a:lnTo>
                        <a:pt x="0" y="40"/>
                      </a:lnTo>
                      <a:lnTo>
                        <a:pt x="7" y="23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7F00D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6408" name="Group 31"/>
              <p:cNvGrpSpPr>
                <a:grpSpLocks/>
              </p:cNvGrpSpPr>
              <p:nvPr/>
            </p:nvGrpSpPr>
            <p:grpSpPr bwMode="auto">
              <a:xfrm>
                <a:off x="5297" y="2528"/>
                <a:ext cx="751" cy="1038"/>
                <a:chOff x="5297" y="2528"/>
                <a:chExt cx="751" cy="1038"/>
              </a:xfrm>
            </p:grpSpPr>
            <p:grpSp>
              <p:nvGrpSpPr>
                <p:cNvPr id="16414" name="Group 32"/>
                <p:cNvGrpSpPr>
                  <a:grpSpLocks/>
                </p:cNvGrpSpPr>
                <p:nvPr/>
              </p:nvGrpSpPr>
              <p:grpSpPr bwMode="auto">
                <a:xfrm>
                  <a:off x="5297" y="2593"/>
                  <a:ext cx="421" cy="518"/>
                  <a:chOff x="5297" y="2593"/>
                  <a:chExt cx="421" cy="518"/>
                </a:xfrm>
              </p:grpSpPr>
              <p:sp>
                <p:nvSpPr>
                  <p:cNvPr id="16420" name="Freeform 33"/>
                  <p:cNvSpPr>
                    <a:spLocks/>
                  </p:cNvSpPr>
                  <p:nvPr/>
                </p:nvSpPr>
                <p:spPr bwMode="auto">
                  <a:xfrm>
                    <a:off x="5587" y="2969"/>
                    <a:ext cx="92" cy="142"/>
                  </a:xfrm>
                  <a:custGeom>
                    <a:avLst/>
                    <a:gdLst>
                      <a:gd name="T0" fmla="*/ 56 w 92"/>
                      <a:gd name="T1" fmla="*/ 0 h 142"/>
                      <a:gd name="T2" fmla="*/ 60 w 92"/>
                      <a:gd name="T3" fmla="*/ 49 h 142"/>
                      <a:gd name="T4" fmla="*/ 76 w 92"/>
                      <a:gd name="T5" fmla="*/ 95 h 142"/>
                      <a:gd name="T6" fmla="*/ 91 w 92"/>
                      <a:gd name="T7" fmla="*/ 119 h 142"/>
                      <a:gd name="T8" fmla="*/ 45 w 92"/>
                      <a:gd name="T9" fmla="*/ 141 h 142"/>
                      <a:gd name="T10" fmla="*/ 19 w 92"/>
                      <a:gd name="T11" fmla="*/ 88 h 142"/>
                      <a:gd name="T12" fmla="*/ 11 w 92"/>
                      <a:gd name="T13" fmla="*/ 53 h 142"/>
                      <a:gd name="T14" fmla="*/ 0 w 92"/>
                      <a:gd name="T15" fmla="*/ 7 h 142"/>
                      <a:gd name="T16" fmla="*/ 56 w 92"/>
                      <a:gd name="T17" fmla="*/ 0 h 14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92"/>
                      <a:gd name="T28" fmla="*/ 0 h 142"/>
                      <a:gd name="T29" fmla="*/ 92 w 92"/>
                      <a:gd name="T30" fmla="*/ 142 h 142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92" h="142">
                        <a:moveTo>
                          <a:pt x="56" y="0"/>
                        </a:moveTo>
                        <a:lnTo>
                          <a:pt x="60" y="49"/>
                        </a:lnTo>
                        <a:lnTo>
                          <a:pt x="76" y="95"/>
                        </a:lnTo>
                        <a:lnTo>
                          <a:pt x="91" y="119"/>
                        </a:lnTo>
                        <a:lnTo>
                          <a:pt x="45" y="141"/>
                        </a:lnTo>
                        <a:lnTo>
                          <a:pt x="19" y="88"/>
                        </a:lnTo>
                        <a:lnTo>
                          <a:pt x="11" y="53"/>
                        </a:lnTo>
                        <a:lnTo>
                          <a:pt x="0" y="7"/>
                        </a:lnTo>
                        <a:lnTo>
                          <a:pt x="56" y="0"/>
                        </a:lnTo>
                      </a:path>
                    </a:pathLst>
                  </a:custGeom>
                  <a:solidFill>
                    <a:srgbClr val="FF9F9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grpSp>
                <p:nvGrpSpPr>
                  <p:cNvPr id="16421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5297" y="2593"/>
                    <a:ext cx="421" cy="488"/>
                    <a:chOff x="5297" y="2593"/>
                    <a:chExt cx="421" cy="488"/>
                  </a:xfrm>
                </p:grpSpPr>
                <p:grpSp>
                  <p:nvGrpSpPr>
                    <p:cNvPr id="16422" name="Group 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74" y="2914"/>
                      <a:ext cx="56" cy="69"/>
                      <a:chOff x="5474" y="2914"/>
                      <a:chExt cx="56" cy="69"/>
                    </a:xfrm>
                  </p:grpSpPr>
                  <p:sp>
                    <p:nvSpPr>
                      <p:cNvPr id="16432" name="Freeform 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74" y="2914"/>
                        <a:ext cx="56" cy="31"/>
                      </a:xfrm>
                      <a:custGeom>
                        <a:avLst/>
                        <a:gdLst>
                          <a:gd name="T0" fmla="*/ 0 w 56"/>
                          <a:gd name="T1" fmla="*/ 4 h 31"/>
                          <a:gd name="T2" fmla="*/ 3 w 56"/>
                          <a:gd name="T3" fmla="*/ 30 h 31"/>
                          <a:gd name="T4" fmla="*/ 55 w 56"/>
                          <a:gd name="T5" fmla="*/ 23 h 31"/>
                          <a:gd name="T6" fmla="*/ 46 w 56"/>
                          <a:gd name="T7" fmla="*/ 0 h 31"/>
                          <a:gd name="T8" fmla="*/ 0 w 56"/>
                          <a:gd name="T9" fmla="*/ 4 h 3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6"/>
                          <a:gd name="T16" fmla="*/ 0 h 31"/>
                          <a:gd name="T17" fmla="*/ 56 w 56"/>
                          <a:gd name="T18" fmla="*/ 31 h 3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6" h="31">
                            <a:moveTo>
                              <a:pt x="0" y="4"/>
                            </a:moveTo>
                            <a:lnTo>
                              <a:pt x="3" y="30"/>
                            </a:lnTo>
                            <a:lnTo>
                              <a:pt x="55" y="23"/>
                            </a:lnTo>
                            <a:lnTo>
                              <a:pt x="46" y="0"/>
                            </a:lnTo>
                            <a:lnTo>
                              <a:pt x="0" y="4"/>
                            </a:lnTo>
                          </a:path>
                        </a:pathLst>
                      </a:custGeom>
                      <a:solidFill>
                        <a:srgbClr val="FFFFFF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16433" name="Freeform 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90" y="2942"/>
                        <a:ext cx="40" cy="41"/>
                      </a:xfrm>
                      <a:custGeom>
                        <a:avLst/>
                        <a:gdLst>
                          <a:gd name="T0" fmla="*/ 0 w 40"/>
                          <a:gd name="T1" fmla="*/ 2 h 41"/>
                          <a:gd name="T2" fmla="*/ 3 w 40"/>
                          <a:gd name="T3" fmla="*/ 13 h 41"/>
                          <a:gd name="T4" fmla="*/ 3 w 40"/>
                          <a:gd name="T5" fmla="*/ 20 h 41"/>
                          <a:gd name="T6" fmla="*/ 3 w 40"/>
                          <a:gd name="T7" fmla="*/ 26 h 41"/>
                          <a:gd name="T8" fmla="*/ 0 w 40"/>
                          <a:gd name="T9" fmla="*/ 40 h 41"/>
                          <a:gd name="T10" fmla="*/ 37 w 40"/>
                          <a:gd name="T11" fmla="*/ 22 h 41"/>
                          <a:gd name="T12" fmla="*/ 39 w 40"/>
                          <a:gd name="T13" fmla="*/ 0 h 41"/>
                          <a:gd name="T14" fmla="*/ 0 w 40"/>
                          <a:gd name="T15" fmla="*/ 2 h 41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0"/>
                          <a:gd name="T25" fmla="*/ 0 h 41"/>
                          <a:gd name="T26" fmla="*/ 40 w 40"/>
                          <a:gd name="T27" fmla="*/ 41 h 41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0" h="41">
                            <a:moveTo>
                              <a:pt x="0" y="2"/>
                            </a:moveTo>
                            <a:lnTo>
                              <a:pt x="3" y="13"/>
                            </a:lnTo>
                            <a:lnTo>
                              <a:pt x="3" y="20"/>
                            </a:lnTo>
                            <a:lnTo>
                              <a:pt x="3" y="26"/>
                            </a:lnTo>
                            <a:lnTo>
                              <a:pt x="0" y="40"/>
                            </a:lnTo>
                            <a:lnTo>
                              <a:pt x="37" y="22"/>
                            </a:lnTo>
                            <a:lnTo>
                              <a:pt x="39" y="0"/>
                            </a:lnTo>
                            <a:lnTo>
                              <a:pt x="0" y="2"/>
                            </a:lnTo>
                          </a:path>
                        </a:pathLst>
                      </a:custGeom>
                      <a:solidFill>
                        <a:srgbClr val="3F1F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</p:grpSp>
                <p:grpSp>
                  <p:nvGrpSpPr>
                    <p:cNvPr id="16423" name="Group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7" y="2593"/>
                      <a:ext cx="421" cy="488"/>
                      <a:chOff x="5297" y="2593"/>
                      <a:chExt cx="421" cy="488"/>
                    </a:xfrm>
                  </p:grpSpPr>
                  <p:sp>
                    <p:nvSpPr>
                      <p:cNvPr id="16429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97" y="2593"/>
                        <a:ext cx="421" cy="488"/>
                      </a:xfrm>
                      <a:custGeom>
                        <a:avLst/>
                        <a:gdLst>
                          <a:gd name="T0" fmla="*/ 133 w 421"/>
                          <a:gd name="T1" fmla="*/ 40 h 488"/>
                          <a:gd name="T2" fmla="*/ 102 w 421"/>
                          <a:gd name="T3" fmla="*/ 66 h 488"/>
                          <a:gd name="T4" fmla="*/ 73 w 421"/>
                          <a:gd name="T5" fmla="*/ 106 h 488"/>
                          <a:gd name="T6" fmla="*/ 70 w 421"/>
                          <a:gd name="T7" fmla="*/ 150 h 488"/>
                          <a:gd name="T8" fmla="*/ 72 w 421"/>
                          <a:gd name="T9" fmla="*/ 176 h 488"/>
                          <a:gd name="T10" fmla="*/ 46 w 421"/>
                          <a:gd name="T11" fmla="*/ 212 h 488"/>
                          <a:gd name="T12" fmla="*/ 19 w 421"/>
                          <a:gd name="T13" fmla="*/ 254 h 488"/>
                          <a:gd name="T14" fmla="*/ 3 w 421"/>
                          <a:gd name="T15" fmla="*/ 288 h 488"/>
                          <a:gd name="T16" fmla="*/ 5 w 421"/>
                          <a:gd name="T17" fmla="*/ 323 h 488"/>
                          <a:gd name="T18" fmla="*/ 14 w 421"/>
                          <a:gd name="T19" fmla="*/ 340 h 488"/>
                          <a:gd name="T20" fmla="*/ 39 w 421"/>
                          <a:gd name="T21" fmla="*/ 347 h 488"/>
                          <a:gd name="T22" fmla="*/ 80 w 421"/>
                          <a:gd name="T23" fmla="*/ 325 h 488"/>
                          <a:gd name="T24" fmla="*/ 102 w 421"/>
                          <a:gd name="T25" fmla="*/ 291 h 488"/>
                          <a:gd name="T26" fmla="*/ 118 w 421"/>
                          <a:gd name="T27" fmla="*/ 347 h 488"/>
                          <a:gd name="T28" fmla="*/ 152 w 421"/>
                          <a:gd name="T29" fmla="*/ 325 h 488"/>
                          <a:gd name="T30" fmla="*/ 203 w 421"/>
                          <a:gd name="T31" fmla="*/ 326 h 488"/>
                          <a:gd name="T32" fmla="*/ 227 w 421"/>
                          <a:gd name="T33" fmla="*/ 347 h 488"/>
                          <a:gd name="T34" fmla="*/ 223 w 421"/>
                          <a:gd name="T35" fmla="*/ 365 h 488"/>
                          <a:gd name="T36" fmla="*/ 177 w 421"/>
                          <a:gd name="T37" fmla="*/ 382 h 488"/>
                          <a:gd name="T38" fmla="*/ 135 w 421"/>
                          <a:gd name="T39" fmla="*/ 388 h 488"/>
                          <a:gd name="T40" fmla="*/ 138 w 421"/>
                          <a:gd name="T41" fmla="*/ 432 h 488"/>
                          <a:gd name="T42" fmla="*/ 147 w 421"/>
                          <a:gd name="T43" fmla="*/ 473 h 488"/>
                          <a:gd name="T44" fmla="*/ 162 w 421"/>
                          <a:gd name="T45" fmla="*/ 487 h 488"/>
                          <a:gd name="T46" fmla="*/ 196 w 421"/>
                          <a:gd name="T47" fmla="*/ 475 h 488"/>
                          <a:gd name="T48" fmla="*/ 288 w 421"/>
                          <a:gd name="T49" fmla="*/ 417 h 488"/>
                          <a:gd name="T50" fmla="*/ 333 w 421"/>
                          <a:gd name="T51" fmla="*/ 382 h 488"/>
                          <a:gd name="T52" fmla="*/ 338 w 421"/>
                          <a:gd name="T53" fmla="*/ 365 h 488"/>
                          <a:gd name="T54" fmla="*/ 367 w 421"/>
                          <a:gd name="T55" fmla="*/ 366 h 488"/>
                          <a:gd name="T56" fmla="*/ 387 w 421"/>
                          <a:gd name="T57" fmla="*/ 350 h 488"/>
                          <a:gd name="T58" fmla="*/ 391 w 421"/>
                          <a:gd name="T59" fmla="*/ 307 h 488"/>
                          <a:gd name="T60" fmla="*/ 406 w 421"/>
                          <a:gd name="T61" fmla="*/ 262 h 488"/>
                          <a:gd name="T62" fmla="*/ 420 w 421"/>
                          <a:gd name="T63" fmla="*/ 181 h 488"/>
                          <a:gd name="T64" fmla="*/ 400 w 421"/>
                          <a:gd name="T65" fmla="*/ 86 h 488"/>
                          <a:gd name="T66" fmla="*/ 369 w 421"/>
                          <a:gd name="T67" fmla="*/ 41 h 488"/>
                          <a:gd name="T68" fmla="*/ 317 w 421"/>
                          <a:gd name="T69" fmla="*/ 10 h 488"/>
                          <a:gd name="T70" fmla="*/ 260 w 421"/>
                          <a:gd name="T71" fmla="*/ 0 h 488"/>
                          <a:gd name="T72" fmla="*/ 213 w 421"/>
                          <a:gd name="T73" fmla="*/ 5 h 488"/>
                          <a:gd name="T74" fmla="*/ 165 w 421"/>
                          <a:gd name="T75" fmla="*/ 23 h 488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w 421"/>
                          <a:gd name="T115" fmla="*/ 0 h 488"/>
                          <a:gd name="T116" fmla="*/ 421 w 421"/>
                          <a:gd name="T117" fmla="*/ 488 h 488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T114" t="T115" r="T116" b="T117"/>
                        <a:pathLst>
                          <a:path w="421" h="488">
                            <a:moveTo>
                              <a:pt x="165" y="23"/>
                            </a:moveTo>
                            <a:lnTo>
                              <a:pt x="133" y="40"/>
                            </a:lnTo>
                            <a:lnTo>
                              <a:pt x="115" y="54"/>
                            </a:lnTo>
                            <a:lnTo>
                              <a:pt x="102" y="66"/>
                            </a:lnTo>
                            <a:lnTo>
                              <a:pt x="84" y="87"/>
                            </a:lnTo>
                            <a:lnTo>
                              <a:pt x="73" y="106"/>
                            </a:lnTo>
                            <a:lnTo>
                              <a:pt x="69" y="124"/>
                            </a:lnTo>
                            <a:lnTo>
                              <a:pt x="70" y="150"/>
                            </a:lnTo>
                            <a:lnTo>
                              <a:pt x="75" y="165"/>
                            </a:lnTo>
                            <a:lnTo>
                              <a:pt x="72" y="176"/>
                            </a:lnTo>
                            <a:lnTo>
                              <a:pt x="63" y="192"/>
                            </a:lnTo>
                            <a:lnTo>
                              <a:pt x="46" y="212"/>
                            </a:lnTo>
                            <a:lnTo>
                              <a:pt x="32" y="232"/>
                            </a:lnTo>
                            <a:lnTo>
                              <a:pt x="19" y="254"/>
                            </a:lnTo>
                            <a:lnTo>
                              <a:pt x="7" y="274"/>
                            </a:lnTo>
                            <a:lnTo>
                              <a:pt x="3" y="288"/>
                            </a:lnTo>
                            <a:lnTo>
                              <a:pt x="0" y="303"/>
                            </a:lnTo>
                            <a:lnTo>
                              <a:pt x="5" y="323"/>
                            </a:lnTo>
                            <a:lnTo>
                              <a:pt x="9" y="333"/>
                            </a:lnTo>
                            <a:lnTo>
                              <a:pt x="14" y="340"/>
                            </a:lnTo>
                            <a:lnTo>
                              <a:pt x="24" y="347"/>
                            </a:lnTo>
                            <a:lnTo>
                              <a:pt x="39" y="347"/>
                            </a:lnTo>
                            <a:lnTo>
                              <a:pt x="58" y="338"/>
                            </a:lnTo>
                            <a:lnTo>
                              <a:pt x="80" y="325"/>
                            </a:lnTo>
                            <a:lnTo>
                              <a:pt x="104" y="311"/>
                            </a:lnTo>
                            <a:lnTo>
                              <a:pt x="102" y="291"/>
                            </a:lnTo>
                            <a:lnTo>
                              <a:pt x="106" y="343"/>
                            </a:lnTo>
                            <a:lnTo>
                              <a:pt x="118" y="347"/>
                            </a:lnTo>
                            <a:lnTo>
                              <a:pt x="130" y="336"/>
                            </a:lnTo>
                            <a:lnTo>
                              <a:pt x="152" y="325"/>
                            </a:lnTo>
                            <a:lnTo>
                              <a:pt x="174" y="321"/>
                            </a:lnTo>
                            <a:lnTo>
                              <a:pt x="203" y="326"/>
                            </a:lnTo>
                            <a:lnTo>
                              <a:pt x="220" y="333"/>
                            </a:lnTo>
                            <a:lnTo>
                              <a:pt x="227" y="347"/>
                            </a:lnTo>
                            <a:lnTo>
                              <a:pt x="227" y="357"/>
                            </a:lnTo>
                            <a:lnTo>
                              <a:pt x="223" y="365"/>
                            </a:lnTo>
                            <a:lnTo>
                              <a:pt x="200" y="376"/>
                            </a:lnTo>
                            <a:lnTo>
                              <a:pt x="177" y="382"/>
                            </a:lnTo>
                            <a:lnTo>
                              <a:pt x="154" y="388"/>
                            </a:lnTo>
                            <a:lnTo>
                              <a:pt x="135" y="388"/>
                            </a:lnTo>
                            <a:lnTo>
                              <a:pt x="132" y="383"/>
                            </a:lnTo>
                            <a:lnTo>
                              <a:pt x="138" y="432"/>
                            </a:lnTo>
                            <a:lnTo>
                              <a:pt x="144" y="458"/>
                            </a:lnTo>
                            <a:lnTo>
                              <a:pt x="147" y="473"/>
                            </a:lnTo>
                            <a:lnTo>
                              <a:pt x="151" y="480"/>
                            </a:lnTo>
                            <a:lnTo>
                              <a:pt x="162" y="487"/>
                            </a:lnTo>
                            <a:lnTo>
                              <a:pt x="176" y="485"/>
                            </a:lnTo>
                            <a:lnTo>
                              <a:pt x="196" y="475"/>
                            </a:lnTo>
                            <a:lnTo>
                              <a:pt x="242" y="446"/>
                            </a:lnTo>
                            <a:lnTo>
                              <a:pt x="288" y="417"/>
                            </a:lnTo>
                            <a:lnTo>
                              <a:pt x="324" y="392"/>
                            </a:lnTo>
                            <a:lnTo>
                              <a:pt x="333" y="382"/>
                            </a:lnTo>
                            <a:lnTo>
                              <a:pt x="337" y="371"/>
                            </a:lnTo>
                            <a:lnTo>
                              <a:pt x="338" y="365"/>
                            </a:lnTo>
                            <a:lnTo>
                              <a:pt x="352" y="366"/>
                            </a:lnTo>
                            <a:lnTo>
                              <a:pt x="367" y="366"/>
                            </a:lnTo>
                            <a:lnTo>
                              <a:pt x="377" y="364"/>
                            </a:lnTo>
                            <a:lnTo>
                              <a:pt x="387" y="350"/>
                            </a:lnTo>
                            <a:lnTo>
                              <a:pt x="393" y="333"/>
                            </a:lnTo>
                            <a:lnTo>
                              <a:pt x="391" y="307"/>
                            </a:lnTo>
                            <a:lnTo>
                              <a:pt x="394" y="288"/>
                            </a:lnTo>
                            <a:lnTo>
                              <a:pt x="406" y="262"/>
                            </a:lnTo>
                            <a:lnTo>
                              <a:pt x="417" y="234"/>
                            </a:lnTo>
                            <a:lnTo>
                              <a:pt x="420" y="181"/>
                            </a:lnTo>
                            <a:lnTo>
                              <a:pt x="415" y="131"/>
                            </a:lnTo>
                            <a:lnTo>
                              <a:pt x="400" y="86"/>
                            </a:lnTo>
                            <a:lnTo>
                              <a:pt x="386" y="61"/>
                            </a:lnTo>
                            <a:lnTo>
                              <a:pt x="369" y="41"/>
                            </a:lnTo>
                            <a:lnTo>
                              <a:pt x="348" y="23"/>
                            </a:lnTo>
                            <a:lnTo>
                              <a:pt x="317" y="10"/>
                            </a:lnTo>
                            <a:lnTo>
                              <a:pt x="292" y="3"/>
                            </a:lnTo>
                            <a:lnTo>
                              <a:pt x="260" y="0"/>
                            </a:lnTo>
                            <a:lnTo>
                              <a:pt x="233" y="3"/>
                            </a:lnTo>
                            <a:lnTo>
                              <a:pt x="213" y="5"/>
                            </a:lnTo>
                            <a:lnTo>
                              <a:pt x="191" y="13"/>
                            </a:lnTo>
                            <a:lnTo>
                              <a:pt x="165" y="23"/>
                            </a:lnTo>
                          </a:path>
                        </a:pathLst>
                      </a:custGeom>
                      <a:solidFill>
                        <a:srgbClr val="FF9F9F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16430" name="Freeform 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28" y="2681"/>
                        <a:ext cx="100" cy="65"/>
                      </a:xfrm>
                      <a:custGeom>
                        <a:avLst/>
                        <a:gdLst>
                          <a:gd name="T0" fmla="*/ 96 w 100"/>
                          <a:gd name="T1" fmla="*/ 41 h 65"/>
                          <a:gd name="T2" fmla="*/ 75 w 100"/>
                          <a:gd name="T3" fmla="*/ 23 h 65"/>
                          <a:gd name="T4" fmla="*/ 50 w 100"/>
                          <a:gd name="T5" fmla="*/ 9 h 65"/>
                          <a:gd name="T6" fmla="*/ 27 w 100"/>
                          <a:gd name="T7" fmla="*/ 2 h 65"/>
                          <a:gd name="T8" fmla="*/ 16 w 100"/>
                          <a:gd name="T9" fmla="*/ 0 h 65"/>
                          <a:gd name="T10" fmla="*/ 7 w 100"/>
                          <a:gd name="T11" fmla="*/ 0 h 65"/>
                          <a:gd name="T12" fmla="*/ 2 w 100"/>
                          <a:gd name="T13" fmla="*/ 5 h 65"/>
                          <a:gd name="T14" fmla="*/ 0 w 100"/>
                          <a:gd name="T15" fmla="*/ 12 h 65"/>
                          <a:gd name="T16" fmla="*/ 2 w 100"/>
                          <a:gd name="T17" fmla="*/ 18 h 65"/>
                          <a:gd name="T18" fmla="*/ 10 w 100"/>
                          <a:gd name="T19" fmla="*/ 22 h 65"/>
                          <a:gd name="T20" fmla="*/ 24 w 100"/>
                          <a:gd name="T21" fmla="*/ 26 h 65"/>
                          <a:gd name="T22" fmla="*/ 45 w 100"/>
                          <a:gd name="T23" fmla="*/ 35 h 65"/>
                          <a:gd name="T24" fmla="*/ 62 w 100"/>
                          <a:gd name="T25" fmla="*/ 45 h 65"/>
                          <a:gd name="T26" fmla="*/ 75 w 100"/>
                          <a:gd name="T27" fmla="*/ 53 h 65"/>
                          <a:gd name="T28" fmla="*/ 85 w 100"/>
                          <a:gd name="T29" fmla="*/ 62 h 65"/>
                          <a:gd name="T30" fmla="*/ 95 w 100"/>
                          <a:gd name="T31" fmla="*/ 64 h 65"/>
                          <a:gd name="T32" fmla="*/ 99 w 100"/>
                          <a:gd name="T33" fmla="*/ 53 h 65"/>
                          <a:gd name="T34" fmla="*/ 96 w 100"/>
                          <a:gd name="T35" fmla="*/ 41 h 65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100"/>
                          <a:gd name="T55" fmla="*/ 0 h 65"/>
                          <a:gd name="T56" fmla="*/ 100 w 100"/>
                          <a:gd name="T57" fmla="*/ 65 h 65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100" h="65">
                            <a:moveTo>
                              <a:pt x="96" y="41"/>
                            </a:moveTo>
                            <a:lnTo>
                              <a:pt x="75" y="23"/>
                            </a:lnTo>
                            <a:lnTo>
                              <a:pt x="50" y="9"/>
                            </a:lnTo>
                            <a:lnTo>
                              <a:pt x="27" y="2"/>
                            </a:lnTo>
                            <a:lnTo>
                              <a:pt x="16" y="0"/>
                            </a:lnTo>
                            <a:lnTo>
                              <a:pt x="7" y="0"/>
                            </a:lnTo>
                            <a:lnTo>
                              <a:pt x="2" y="5"/>
                            </a:lnTo>
                            <a:lnTo>
                              <a:pt x="0" y="12"/>
                            </a:lnTo>
                            <a:lnTo>
                              <a:pt x="2" y="18"/>
                            </a:lnTo>
                            <a:lnTo>
                              <a:pt x="10" y="22"/>
                            </a:lnTo>
                            <a:lnTo>
                              <a:pt x="24" y="26"/>
                            </a:lnTo>
                            <a:lnTo>
                              <a:pt x="45" y="35"/>
                            </a:lnTo>
                            <a:lnTo>
                              <a:pt x="62" y="45"/>
                            </a:lnTo>
                            <a:lnTo>
                              <a:pt x="75" y="53"/>
                            </a:lnTo>
                            <a:lnTo>
                              <a:pt x="85" y="62"/>
                            </a:lnTo>
                            <a:lnTo>
                              <a:pt x="95" y="64"/>
                            </a:lnTo>
                            <a:lnTo>
                              <a:pt x="99" y="53"/>
                            </a:lnTo>
                            <a:lnTo>
                              <a:pt x="96" y="41"/>
                            </a:lnTo>
                          </a:path>
                        </a:pathLst>
                      </a:custGeom>
                      <a:solidFill>
                        <a:srgbClr val="3F1F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16431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40" y="2820"/>
                        <a:ext cx="117" cy="132"/>
                      </a:xfrm>
                      <a:custGeom>
                        <a:avLst/>
                        <a:gdLst>
                          <a:gd name="T0" fmla="*/ 12 w 117"/>
                          <a:gd name="T1" fmla="*/ 0 h 132"/>
                          <a:gd name="T2" fmla="*/ 6 w 117"/>
                          <a:gd name="T3" fmla="*/ 25 h 132"/>
                          <a:gd name="T4" fmla="*/ 2 w 117"/>
                          <a:gd name="T5" fmla="*/ 46 h 132"/>
                          <a:gd name="T6" fmla="*/ 0 w 117"/>
                          <a:gd name="T7" fmla="*/ 72 h 132"/>
                          <a:gd name="T8" fmla="*/ 6 w 117"/>
                          <a:gd name="T9" fmla="*/ 95 h 132"/>
                          <a:gd name="T10" fmla="*/ 28 w 117"/>
                          <a:gd name="T11" fmla="*/ 80 h 132"/>
                          <a:gd name="T12" fmla="*/ 29 w 117"/>
                          <a:gd name="T13" fmla="*/ 116 h 132"/>
                          <a:gd name="T14" fmla="*/ 52 w 117"/>
                          <a:gd name="T15" fmla="*/ 102 h 132"/>
                          <a:gd name="T16" fmla="*/ 59 w 117"/>
                          <a:gd name="T17" fmla="*/ 131 h 132"/>
                          <a:gd name="T18" fmla="*/ 78 w 117"/>
                          <a:gd name="T19" fmla="*/ 126 h 132"/>
                          <a:gd name="T20" fmla="*/ 91 w 117"/>
                          <a:gd name="T21" fmla="*/ 114 h 132"/>
                          <a:gd name="T22" fmla="*/ 103 w 117"/>
                          <a:gd name="T23" fmla="*/ 97 h 132"/>
                          <a:gd name="T24" fmla="*/ 116 w 117"/>
                          <a:gd name="T25" fmla="*/ 70 h 132"/>
                          <a:gd name="T26" fmla="*/ 12 w 117"/>
                          <a:gd name="T27" fmla="*/ 0 h 132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w 117"/>
                          <a:gd name="T43" fmla="*/ 0 h 132"/>
                          <a:gd name="T44" fmla="*/ 117 w 117"/>
                          <a:gd name="T45" fmla="*/ 132 h 132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T42" t="T43" r="T44" b="T45"/>
                        <a:pathLst>
                          <a:path w="117" h="132">
                            <a:moveTo>
                              <a:pt x="12" y="0"/>
                            </a:moveTo>
                            <a:lnTo>
                              <a:pt x="6" y="25"/>
                            </a:lnTo>
                            <a:lnTo>
                              <a:pt x="2" y="46"/>
                            </a:lnTo>
                            <a:lnTo>
                              <a:pt x="0" y="72"/>
                            </a:lnTo>
                            <a:lnTo>
                              <a:pt x="6" y="95"/>
                            </a:lnTo>
                            <a:lnTo>
                              <a:pt x="28" y="80"/>
                            </a:lnTo>
                            <a:lnTo>
                              <a:pt x="29" y="116"/>
                            </a:lnTo>
                            <a:lnTo>
                              <a:pt x="52" y="102"/>
                            </a:lnTo>
                            <a:lnTo>
                              <a:pt x="59" y="131"/>
                            </a:lnTo>
                            <a:lnTo>
                              <a:pt x="78" y="126"/>
                            </a:lnTo>
                            <a:lnTo>
                              <a:pt x="91" y="114"/>
                            </a:lnTo>
                            <a:lnTo>
                              <a:pt x="103" y="97"/>
                            </a:lnTo>
                            <a:lnTo>
                              <a:pt x="116" y="70"/>
                            </a:lnTo>
                            <a:lnTo>
                              <a:pt x="12" y="0"/>
                            </a:lnTo>
                          </a:path>
                        </a:pathLst>
                      </a:custGeom>
                      <a:solidFill>
                        <a:srgbClr val="3F1F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</p:grpSp>
                <p:sp>
                  <p:nvSpPr>
                    <p:cNvPr id="16424" name="Arc 42"/>
                    <p:cNvSpPr>
                      <a:spLocks/>
                    </p:cNvSpPr>
                    <p:nvPr/>
                  </p:nvSpPr>
                  <p:spPr bwMode="auto">
                    <a:xfrm>
                      <a:off x="5633" y="2906"/>
                      <a:ext cx="77" cy="112"/>
                    </a:xfrm>
                    <a:custGeom>
                      <a:avLst/>
                      <a:gdLst>
                        <a:gd name="T0" fmla="*/ 37 w 43200"/>
                        <a:gd name="T1" fmla="*/ 0 h 43200"/>
                        <a:gd name="T2" fmla="*/ 0 w 43200"/>
                        <a:gd name="T3" fmla="*/ 53 h 43200"/>
                        <a:gd name="T4" fmla="*/ 39 w 43200"/>
                        <a:gd name="T5" fmla="*/ 56 h 43200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43200"/>
                        <a:gd name="T11" fmla="*/ 43200 w 43200"/>
                        <a:gd name="T12" fmla="*/ 43200 h 432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43200" fill="none" extrusionOk="0">
                          <a:moveTo>
                            <a:pt x="20479" y="29"/>
                          </a:moveTo>
                          <a:cubicBezTo>
                            <a:pt x="20852" y="9"/>
                            <a:pt x="21226" y="-1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33529"/>
                            <a:pt x="33529" y="43200"/>
                            <a:pt x="21600" y="43200"/>
                          </a:cubicBezTo>
                          <a:cubicBezTo>
                            <a:pt x="9670" y="43200"/>
                            <a:pt x="0" y="33529"/>
                            <a:pt x="0" y="21600"/>
                          </a:cubicBezTo>
                          <a:cubicBezTo>
                            <a:pt x="-1" y="21219"/>
                            <a:pt x="10" y="20839"/>
                            <a:pt x="30" y="20459"/>
                          </a:cubicBezTo>
                        </a:path>
                        <a:path w="43200" h="43200" stroke="0" extrusionOk="0">
                          <a:moveTo>
                            <a:pt x="20479" y="29"/>
                          </a:moveTo>
                          <a:cubicBezTo>
                            <a:pt x="20852" y="9"/>
                            <a:pt x="21226" y="-1"/>
                            <a:pt x="21600" y="0"/>
                          </a:cubicBezTo>
                          <a:cubicBezTo>
                            <a:pt x="33529" y="0"/>
                            <a:pt x="43200" y="9670"/>
                            <a:pt x="43200" y="21600"/>
                          </a:cubicBezTo>
                          <a:cubicBezTo>
                            <a:pt x="43200" y="33529"/>
                            <a:pt x="33529" y="43200"/>
                            <a:pt x="21600" y="43200"/>
                          </a:cubicBezTo>
                          <a:cubicBezTo>
                            <a:pt x="9670" y="43200"/>
                            <a:pt x="0" y="33529"/>
                            <a:pt x="0" y="21600"/>
                          </a:cubicBezTo>
                          <a:cubicBezTo>
                            <a:pt x="-1" y="21219"/>
                            <a:pt x="10" y="20839"/>
                            <a:pt x="30" y="20459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50800" cap="rnd">
                      <a:solidFill>
                        <a:srgbClr val="FF9F1F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grpSp>
                  <p:nvGrpSpPr>
                    <p:cNvPr id="16425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96" y="2723"/>
                      <a:ext cx="102" cy="117"/>
                      <a:chOff x="5396" y="2723"/>
                      <a:chExt cx="102" cy="117"/>
                    </a:xfrm>
                  </p:grpSpPr>
                  <p:sp>
                    <p:nvSpPr>
                      <p:cNvPr id="16426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96" y="2733"/>
                        <a:ext cx="91" cy="107"/>
                      </a:xfrm>
                      <a:custGeom>
                        <a:avLst/>
                        <a:gdLst>
                          <a:gd name="T0" fmla="*/ 10 w 91"/>
                          <a:gd name="T1" fmla="*/ 15 h 107"/>
                          <a:gd name="T2" fmla="*/ 2 w 91"/>
                          <a:gd name="T3" fmla="*/ 30 h 107"/>
                          <a:gd name="T4" fmla="*/ 0 w 91"/>
                          <a:gd name="T5" fmla="*/ 41 h 107"/>
                          <a:gd name="T6" fmla="*/ 0 w 91"/>
                          <a:gd name="T7" fmla="*/ 53 h 107"/>
                          <a:gd name="T8" fmla="*/ 2 w 91"/>
                          <a:gd name="T9" fmla="*/ 64 h 107"/>
                          <a:gd name="T10" fmla="*/ 5 w 91"/>
                          <a:gd name="T11" fmla="*/ 73 h 107"/>
                          <a:gd name="T12" fmla="*/ 10 w 91"/>
                          <a:gd name="T13" fmla="*/ 84 h 107"/>
                          <a:gd name="T14" fmla="*/ 17 w 91"/>
                          <a:gd name="T15" fmla="*/ 94 h 107"/>
                          <a:gd name="T16" fmla="*/ 26 w 91"/>
                          <a:gd name="T17" fmla="*/ 102 h 107"/>
                          <a:gd name="T18" fmla="*/ 36 w 91"/>
                          <a:gd name="T19" fmla="*/ 106 h 107"/>
                          <a:gd name="T20" fmla="*/ 49 w 91"/>
                          <a:gd name="T21" fmla="*/ 106 h 107"/>
                          <a:gd name="T22" fmla="*/ 59 w 91"/>
                          <a:gd name="T23" fmla="*/ 103 h 107"/>
                          <a:gd name="T24" fmla="*/ 67 w 91"/>
                          <a:gd name="T25" fmla="*/ 99 h 107"/>
                          <a:gd name="T26" fmla="*/ 74 w 91"/>
                          <a:gd name="T27" fmla="*/ 93 h 107"/>
                          <a:gd name="T28" fmla="*/ 81 w 91"/>
                          <a:gd name="T29" fmla="*/ 84 h 107"/>
                          <a:gd name="T30" fmla="*/ 87 w 91"/>
                          <a:gd name="T31" fmla="*/ 73 h 107"/>
                          <a:gd name="T32" fmla="*/ 90 w 91"/>
                          <a:gd name="T33" fmla="*/ 59 h 107"/>
                          <a:gd name="T34" fmla="*/ 90 w 91"/>
                          <a:gd name="T35" fmla="*/ 46 h 107"/>
                          <a:gd name="T36" fmla="*/ 86 w 91"/>
                          <a:gd name="T37" fmla="*/ 34 h 107"/>
                          <a:gd name="T38" fmla="*/ 85 w 91"/>
                          <a:gd name="T39" fmla="*/ 25 h 107"/>
                          <a:gd name="T40" fmla="*/ 78 w 91"/>
                          <a:gd name="T41" fmla="*/ 17 h 107"/>
                          <a:gd name="T42" fmla="*/ 70 w 91"/>
                          <a:gd name="T43" fmla="*/ 8 h 107"/>
                          <a:gd name="T44" fmla="*/ 56 w 91"/>
                          <a:gd name="T45" fmla="*/ 1 h 107"/>
                          <a:gd name="T46" fmla="*/ 42 w 91"/>
                          <a:gd name="T47" fmla="*/ 0 h 107"/>
                          <a:gd name="T48" fmla="*/ 28 w 91"/>
                          <a:gd name="T49" fmla="*/ 2 h 107"/>
                          <a:gd name="T50" fmla="*/ 19 w 91"/>
                          <a:gd name="T51" fmla="*/ 7 h 107"/>
                          <a:gd name="T52" fmla="*/ 10 w 91"/>
                          <a:gd name="T53" fmla="*/ 15 h 107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w 91"/>
                          <a:gd name="T82" fmla="*/ 0 h 107"/>
                          <a:gd name="T83" fmla="*/ 91 w 91"/>
                          <a:gd name="T84" fmla="*/ 107 h 107"/>
                        </a:gdLst>
                        <a:ahLst/>
                        <a:cxnLst>
                          <a:cxn ang="T54">
                            <a:pos x="T0" y="T1"/>
                          </a:cxn>
                          <a:cxn ang="T55">
                            <a:pos x="T2" y="T3"/>
                          </a:cxn>
                          <a:cxn ang="T56">
                            <a:pos x="T4" y="T5"/>
                          </a:cxn>
                          <a:cxn ang="T57">
                            <a:pos x="T6" y="T7"/>
                          </a:cxn>
                          <a:cxn ang="T58">
                            <a:pos x="T8" y="T9"/>
                          </a:cxn>
                          <a:cxn ang="T59">
                            <a:pos x="T10" y="T11"/>
                          </a:cxn>
                          <a:cxn ang="T60">
                            <a:pos x="T12" y="T13"/>
                          </a:cxn>
                          <a:cxn ang="T61">
                            <a:pos x="T14" y="T15"/>
                          </a:cxn>
                          <a:cxn ang="T62">
                            <a:pos x="T16" y="T17"/>
                          </a:cxn>
                          <a:cxn ang="T63">
                            <a:pos x="T18" y="T19"/>
                          </a:cxn>
                          <a:cxn ang="T64">
                            <a:pos x="T20" y="T21"/>
                          </a:cxn>
                          <a:cxn ang="T65">
                            <a:pos x="T22" y="T23"/>
                          </a:cxn>
                          <a:cxn ang="T66">
                            <a:pos x="T24" y="T25"/>
                          </a:cxn>
                          <a:cxn ang="T67">
                            <a:pos x="T26" y="T27"/>
                          </a:cxn>
                          <a:cxn ang="T68">
                            <a:pos x="T28" y="T29"/>
                          </a:cxn>
                          <a:cxn ang="T69">
                            <a:pos x="T30" y="T31"/>
                          </a:cxn>
                          <a:cxn ang="T70">
                            <a:pos x="T32" y="T33"/>
                          </a:cxn>
                          <a:cxn ang="T71">
                            <a:pos x="T34" y="T35"/>
                          </a:cxn>
                          <a:cxn ang="T72">
                            <a:pos x="T36" y="T37"/>
                          </a:cxn>
                          <a:cxn ang="T73">
                            <a:pos x="T38" y="T39"/>
                          </a:cxn>
                          <a:cxn ang="T74">
                            <a:pos x="T40" y="T41"/>
                          </a:cxn>
                          <a:cxn ang="T75">
                            <a:pos x="T42" y="T43"/>
                          </a:cxn>
                          <a:cxn ang="T76">
                            <a:pos x="T44" y="T45"/>
                          </a:cxn>
                          <a:cxn ang="T77">
                            <a:pos x="T46" y="T47"/>
                          </a:cxn>
                          <a:cxn ang="T78">
                            <a:pos x="T48" y="T49"/>
                          </a:cxn>
                          <a:cxn ang="T79">
                            <a:pos x="T50" y="T51"/>
                          </a:cxn>
                          <a:cxn ang="T80">
                            <a:pos x="T52" y="T53"/>
                          </a:cxn>
                        </a:cxnLst>
                        <a:rect l="T81" t="T82" r="T83" b="T84"/>
                        <a:pathLst>
                          <a:path w="91" h="107">
                            <a:moveTo>
                              <a:pt x="10" y="15"/>
                            </a:moveTo>
                            <a:lnTo>
                              <a:pt x="2" y="30"/>
                            </a:lnTo>
                            <a:lnTo>
                              <a:pt x="0" y="41"/>
                            </a:lnTo>
                            <a:lnTo>
                              <a:pt x="0" y="53"/>
                            </a:lnTo>
                            <a:lnTo>
                              <a:pt x="2" y="64"/>
                            </a:lnTo>
                            <a:lnTo>
                              <a:pt x="5" y="73"/>
                            </a:lnTo>
                            <a:lnTo>
                              <a:pt x="10" y="84"/>
                            </a:lnTo>
                            <a:lnTo>
                              <a:pt x="17" y="94"/>
                            </a:lnTo>
                            <a:lnTo>
                              <a:pt x="26" y="102"/>
                            </a:lnTo>
                            <a:lnTo>
                              <a:pt x="36" y="106"/>
                            </a:lnTo>
                            <a:lnTo>
                              <a:pt x="49" y="106"/>
                            </a:lnTo>
                            <a:lnTo>
                              <a:pt x="59" y="103"/>
                            </a:lnTo>
                            <a:lnTo>
                              <a:pt x="67" y="99"/>
                            </a:lnTo>
                            <a:lnTo>
                              <a:pt x="74" y="93"/>
                            </a:lnTo>
                            <a:lnTo>
                              <a:pt x="81" y="84"/>
                            </a:lnTo>
                            <a:lnTo>
                              <a:pt x="87" y="73"/>
                            </a:lnTo>
                            <a:lnTo>
                              <a:pt x="90" y="59"/>
                            </a:lnTo>
                            <a:lnTo>
                              <a:pt x="90" y="46"/>
                            </a:lnTo>
                            <a:lnTo>
                              <a:pt x="86" y="34"/>
                            </a:lnTo>
                            <a:lnTo>
                              <a:pt x="85" y="25"/>
                            </a:lnTo>
                            <a:lnTo>
                              <a:pt x="78" y="17"/>
                            </a:lnTo>
                            <a:lnTo>
                              <a:pt x="70" y="8"/>
                            </a:lnTo>
                            <a:lnTo>
                              <a:pt x="56" y="1"/>
                            </a:lnTo>
                            <a:lnTo>
                              <a:pt x="42" y="0"/>
                            </a:lnTo>
                            <a:lnTo>
                              <a:pt x="28" y="2"/>
                            </a:lnTo>
                            <a:lnTo>
                              <a:pt x="19" y="7"/>
                            </a:lnTo>
                            <a:lnTo>
                              <a:pt x="10" y="15"/>
                            </a:lnTo>
                          </a:path>
                        </a:pathLst>
                      </a:custGeom>
                      <a:solidFill>
                        <a:srgbClr val="FFFFFF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16427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18" y="2791"/>
                        <a:ext cx="33" cy="41"/>
                      </a:xfrm>
                      <a:custGeom>
                        <a:avLst/>
                        <a:gdLst>
                          <a:gd name="T0" fmla="*/ 3 w 33"/>
                          <a:gd name="T1" fmla="*/ 6 h 41"/>
                          <a:gd name="T2" fmla="*/ 0 w 33"/>
                          <a:gd name="T3" fmla="*/ 11 h 41"/>
                          <a:gd name="T4" fmla="*/ 0 w 33"/>
                          <a:gd name="T5" fmla="*/ 15 h 41"/>
                          <a:gd name="T6" fmla="*/ 0 w 33"/>
                          <a:gd name="T7" fmla="*/ 20 h 41"/>
                          <a:gd name="T8" fmla="*/ 0 w 33"/>
                          <a:gd name="T9" fmla="*/ 24 h 41"/>
                          <a:gd name="T10" fmla="*/ 2 w 33"/>
                          <a:gd name="T11" fmla="*/ 28 h 41"/>
                          <a:gd name="T12" fmla="*/ 3 w 33"/>
                          <a:gd name="T13" fmla="*/ 32 h 41"/>
                          <a:gd name="T14" fmla="*/ 6 w 33"/>
                          <a:gd name="T15" fmla="*/ 36 h 41"/>
                          <a:gd name="T16" fmla="*/ 9 w 33"/>
                          <a:gd name="T17" fmla="*/ 39 h 41"/>
                          <a:gd name="T18" fmla="*/ 13 w 33"/>
                          <a:gd name="T19" fmla="*/ 40 h 41"/>
                          <a:gd name="T20" fmla="*/ 18 w 33"/>
                          <a:gd name="T21" fmla="*/ 40 h 41"/>
                          <a:gd name="T22" fmla="*/ 21 w 33"/>
                          <a:gd name="T23" fmla="*/ 39 h 41"/>
                          <a:gd name="T24" fmla="*/ 24 w 33"/>
                          <a:gd name="T25" fmla="*/ 38 h 41"/>
                          <a:gd name="T26" fmla="*/ 27 w 33"/>
                          <a:gd name="T27" fmla="*/ 35 h 41"/>
                          <a:gd name="T28" fmla="*/ 29 w 33"/>
                          <a:gd name="T29" fmla="*/ 32 h 41"/>
                          <a:gd name="T30" fmla="*/ 31 w 33"/>
                          <a:gd name="T31" fmla="*/ 28 h 41"/>
                          <a:gd name="T32" fmla="*/ 32 w 33"/>
                          <a:gd name="T33" fmla="*/ 22 h 41"/>
                          <a:gd name="T34" fmla="*/ 32 w 33"/>
                          <a:gd name="T35" fmla="*/ 17 h 41"/>
                          <a:gd name="T36" fmla="*/ 31 w 33"/>
                          <a:gd name="T37" fmla="*/ 13 h 41"/>
                          <a:gd name="T38" fmla="*/ 30 w 33"/>
                          <a:gd name="T39" fmla="*/ 10 h 41"/>
                          <a:gd name="T40" fmla="*/ 28 w 33"/>
                          <a:gd name="T41" fmla="*/ 6 h 41"/>
                          <a:gd name="T42" fmla="*/ 25 w 33"/>
                          <a:gd name="T43" fmla="*/ 2 h 41"/>
                          <a:gd name="T44" fmla="*/ 20 w 33"/>
                          <a:gd name="T45" fmla="*/ 0 h 41"/>
                          <a:gd name="T46" fmla="*/ 14 w 33"/>
                          <a:gd name="T47" fmla="*/ 0 h 41"/>
                          <a:gd name="T48" fmla="*/ 10 w 33"/>
                          <a:gd name="T49" fmla="*/ 1 h 41"/>
                          <a:gd name="T50" fmla="*/ 7 w 33"/>
                          <a:gd name="T51" fmla="*/ 2 h 41"/>
                          <a:gd name="T52" fmla="*/ 3 w 33"/>
                          <a:gd name="T53" fmla="*/ 6 h 41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w 33"/>
                          <a:gd name="T82" fmla="*/ 0 h 41"/>
                          <a:gd name="T83" fmla="*/ 33 w 33"/>
                          <a:gd name="T84" fmla="*/ 41 h 41"/>
                        </a:gdLst>
                        <a:ahLst/>
                        <a:cxnLst>
                          <a:cxn ang="T54">
                            <a:pos x="T0" y="T1"/>
                          </a:cxn>
                          <a:cxn ang="T55">
                            <a:pos x="T2" y="T3"/>
                          </a:cxn>
                          <a:cxn ang="T56">
                            <a:pos x="T4" y="T5"/>
                          </a:cxn>
                          <a:cxn ang="T57">
                            <a:pos x="T6" y="T7"/>
                          </a:cxn>
                          <a:cxn ang="T58">
                            <a:pos x="T8" y="T9"/>
                          </a:cxn>
                          <a:cxn ang="T59">
                            <a:pos x="T10" y="T11"/>
                          </a:cxn>
                          <a:cxn ang="T60">
                            <a:pos x="T12" y="T13"/>
                          </a:cxn>
                          <a:cxn ang="T61">
                            <a:pos x="T14" y="T15"/>
                          </a:cxn>
                          <a:cxn ang="T62">
                            <a:pos x="T16" y="T17"/>
                          </a:cxn>
                          <a:cxn ang="T63">
                            <a:pos x="T18" y="T19"/>
                          </a:cxn>
                          <a:cxn ang="T64">
                            <a:pos x="T20" y="T21"/>
                          </a:cxn>
                          <a:cxn ang="T65">
                            <a:pos x="T22" y="T23"/>
                          </a:cxn>
                          <a:cxn ang="T66">
                            <a:pos x="T24" y="T25"/>
                          </a:cxn>
                          <a:cxn ang="T67">
                            <a:pos x="T26" y="T27"/>
                          </a:cxn>
                          <a:cxn ang="T68">
                            <a:pos x="T28" y="T29"/>
                          </a:cxn>
                          <a:cxn ang="T69">
                            <a:pos x="T30" y="T31"/>
                          </a:cxn>
                          <a:cxn ang="T70">
                            <a:pos x="T32" y="T33"/>
                          </a:cxn>
                          <a:cxn ang="T71">
                            <a:pos x="T34" y="T35"/>
                          </a:cxn>
                          <a:cxn ang="T72">
                            <a:pos x="T36" y="T37"/>
                          </a:cxn>
                          <a:cxn ang="T73">
                            <a:pos x="T38" y="T39"/>
                          </a:cxn>
                          <a:cxn ang="T74">
                            <a:pos x="T40" y="T41"/>
                          </a:cxn>
                          <a:cxn ang="T75">
                            <a:pos x="T42" y="T43"/>
                          </a:cxn>
                          <a:cxn ang="T76">
                            <a:pos x="T44" y="T45"/>
                          </a:cxn>
                          <a:cxn ang="T77">
                            <a:pos x="T46" y="T47"/>
                          </a:cxn>
                          <a:cxn ang="T78">
                            <a:pos x="T48" y="T49"/>
                          </a:cxn>
                          <a:cxn ang="T79">
                            <a:pos x="T50" y="T51"/>
                          </a:cxn>
                          <a:cxn ang="T80">
                            <a:pos x="T52" y="T53"/>
                          </a:cxn>
                        </a:cxnLst>
                        <a:rect l="T81" t="T82" r="T83" b="T84"/>
                        <a:pathLst>
                          <a:path w="33" h="41">
                            <a:moveTo>
                              <a:pt x="3" y="6"/>
                            </a:moveTo>
                            <a:lnTo>
                              <a:pt x="0" y="11"/>
                            </a:lnTo>
                            <a:lnTo>
                              <a:pt x="0" y="15"/>
                            </a:lnTo>
                            <a:lnTo>
                              <a:pt x="0" y="20"/>
                            </a:lnTo>
                            <a:lnTo>
                              <a:pt x="0" y="24"/>
                            </a:lnTo>
                            <a:lnTo>
                              <a:pt x="2" y="28"/>
                            </a:lnTo>
                            <a:lnTo>
                              <a:pt x="3" y="32"/>
                            </a:lnTo>
                            <a:lnTo>
                              <a:pt x="6" y="36"/>
                            </a:lnTo>
                            <a:lnTo>
                              <a:pt x="9" y="39"/>
                            </a:lnTo>
                            <a:lnTo>
                              <a:pt x="13" y="40"/>
                            </a:lnTo>
                            <a:lnTo>
                              <a:pt x="18" y="40"/>
                            </a:lnTo>
                            <a:lnTo>
                              <a:pt x="21" y="39"/>
                            </a:lnTo>
                            <a:lnTo>
                              <a:pt x="24" y="38"/>
                            </a:lnTo>
                            <a:lnTo>
                              <a:pt x="27" y="35"/>
                            </a:lnTo>
                            <a:lnTo>
                              <a:pt x="29" y="32"/>
                            </a:lnTo>
                            <a:lnTo>
                              <a:pt x="31" y="28"/>
                            </a:lnTo>
                            <a:lnTo>
                              <a:pt x="32" y="22"/>
                            </a:lnTo>
                            <a:lnTo>
                              <a:pt x="32" y="17"/>
                            </a:lnTo>
                            <a:lnTo>
                              <a:pt x="31" y="13"/>
                            </a:lnTo>
                            <a:lnTo>
                              <a:pt x="30" y="10"/>
                            </a:lnTo>
                            <a:lnTo>
                              <a:pt x="28" y="6"/>
                            </a:lnTo>
                            <a:lnTo>
                              <a:pt x="25" y="2"/>
                            </a:lnTo>
                            <a:lnTo>
                              <a:pt x="20" y="0"/>
                            </a:lnTo>
                            <a:lnTo>
                              <a:pt x="14" y="0"/>
                            </a:lnTo>
                            <a:lnTo>
                              <a:pt x="10" y="1"/>
                            </a:lnTo>
                            <a:lnTo>
                              <a:pt x="7" y="2"/>
                            </a:lnTo>
                            <a:lnTo>
                              <a:pt x="3" y="6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16428" name="Freeform 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01" y="2723"/>
                        <a:ext cx="97" cy="88"/>
                      </a:xfrm>
                      <a:custGeom>
                        <a:avLst/>
                        <a:gdLst>
                          <a:gd name="T0" fmla="*/ 0 w 97"/>
                          <a:gd name="T1" fmla="*/ 22 h 88"/>
                          <a:gd name="T2" fmla="*/ 13 w 97"/>
                          <a:gd name="T3" fmla="*/ 11 h 88"/>
                          <a:gd name="T4" fmla="*/ 26 w 97"/>
                          <a:gd name="T5" fmla="*/ 4 h 88"/>
                          <a:gd name="T6" fmla="*/ 38 w 97"/>
                          <a:gd name="T7" fmla="*/ 0 h 88"/>
                          <a:gd name="T8" fmla="*/ 49 w 97"/>
                          <a:gd name="T9" fmla="*/ 0 h 88"/>
                          <a:gd name="T10" fmla="*/ 61 w 97"/>
                          <a:gd name="T11" fmla="*/ 3 h 88"/>
                          <a:gd name="T12" fmla="*/ 68 w 97"/>
                          <a:gd name="T13" fmla="*/ 6 h 88"/>
                          <a:gd name="T14" fmla="*/ 76 w 97"/>
                          <a:gd name="T15" fmla="*/ 12 h 88"/>
                          <a:gd name="T16" fmla="*/ 83 w 97"/>
                          <a:gd name="T17" fmla="*/ 20 h 88"/>
                          <a:gd name="T18" fmla="*/ 89 w 97"/>
                          <a:gd name="T19" fmla="*/ 34 h 88"/>
                          <a:gd name="T20" fmla="*/ 91 w 97"/>
                          <a:gd name="T21" fmla="*/ 46 h 88"/>
                          <a:gd name="T22" fmla="*/ 94 w 97"/>
                          <a:gd name="T23" fmla="*/ 57 h 88"/>
                          <a:gd name="T24" fmla="*/ 96 w 97"/>
                          <a:gd name="T25" fmla="*/ 66 h 88"/>
                          <a:gd name="T26" fmla="*/ 96 w 97"/>
                          <a:gd name="T27" fmla="*/ 80 h 88"/>
                          <a:gd name="T28" fmla="*/ 96 w 97"/>
                          <a:gd name="T29" fmla="*/ 87 h 88"/>
                          <a:gd name="T30" fmla="*/ 0 w 97"/>
                          <a:gd name="T31" fmla="*/ 22 h 88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w 97"/>
                          <a:gd name="T49" fmla="*/ 0 h 88"/>
                          <a:gd name="T50" fmla="*/ 97 w 97"/>
                          <a:gd name="T51" fmla="*/ 88 h 88"/>
                        </a:gdLst>
                        <a:ahLst/>
                        <a:cxnLst>
                          <a:cxn ang="T32">
                            <a:pos x="T0" y="T1"/>
                          </a:cxn>
                          <a:cxn ang="T33">
                            <a:pos x="T2" y="T3"/>
                          </a:cxn>
                          <a:cxn ang="T34">
                            <a:pos x="T4" y="T5"/>
                          </a:cxn>
                          <a:cxn ang="T35">
                            <a:pos x="T6" y="T7"/>
                          </a:cxn>
                          <a:cxn ang="T36">
                            <a:pos x="T8" y="T9"/>
                          </a:cxn>
                          <a:cxn ang="T37">
                            <a:pos x="T10" y="T11"/>
                          </a:cxn>
                          <a:cxn ang="T38">
                            <a:pos x="T12" y="T13"/>
                          </a:cxn>
                          <a:cxn ang="T39">
                            <a:pos x="T14" y="T15"/>
                          </a:cxn>
                          <a:cxn ang="T40">
                            <a:pos x="T16" y="T17"/>
                          </a:cxn>
                          <a:cxn ang="T41">
                            <a:pos x="T18" y="T19"/>
                          </a:cxn>
                          <a:cxn ang="T42">
                            <a:pos x="T20" y="T21"/>
                          </a:cxn>
                          <a:cxn ang="T43">
                            <a:pos x="T22" y="T23"/>
                          </a:cxn>
                          <a:cxn ang="T44">
                            <a:pos x="T24" y="T25"/>
                          </a:cxn>
                          <a:cxn ang="T45">
                            <a:pos x="T26" y="T27"/>
                          </a:cxn>
                          <a:cxn ang="T46">
                            <a:pos x="T28" y="T29"/>
                          </a:cxn>
                          <a:cxn ang="T47">
                            <a:pos x="T30" y="T31"/>
                          </a:cxn>
                        </a:cxnLst>
                        <a:rect l="T48" t="T49" r="T50" b="T51"/>
                        <a:pathLst>
                          <a:path w="97" h="88">
                            <a:moveTo>
                              <a:pt x="0" y="22"/>
                            </a:moveTo>
                            <a:lnTo>
                              <a:pt x="13" y="11"/>
                            </a:lnTo>
                            <a:lnTo>
                              <a:pt x="26" y="4"/>
                            </a:lnTo>
                            <a:lnTo>
                              <a:pt x="38" y="0"/>
                            </a:lnTo>
                            <a:lnTo>
                              <a:pt x="49" y="0"/>
                            </a:lnTo>
                            <a:lnTo>
                              <a:pt x="61" y="3"/>
                            </a:lnTo>
                            <a:lnTo>
                              <a:pt x="68" y="6"/>
                            </a:lnTo>
                            <a:lnTo>
                              <a:pt x="76" y="12"/>
                            </a:lnTo>
                            <a:lnTo>
                              <a:pt x="83" y="20"/>
                            </a:lnTo>
                            <a:lnTo>
                              <a:pt x="89" y="34"/>
                            </a:lnTo>
                            <a:lnTo>
                              <a:pt x="91" y="46"/>
                            </a:lnTo>
                            <a:lnTo>
                              <a:pt x="94" y="57"/>
                            </a:lnTo>
                            <a:lnTo>
                              <a:pt x="96" y="66"/>
                            </a:lnTo>
                            <a:lnTo>
                              <a:pt x="96" y="80"/>
                            </a:lnTo>
                            <a:lnTo>
                              <a:pt x="96" y="87"/>
                            </a:lnTo>
                            <a:lnTo>
                              <a:pt x="0" y="22"/>
                            </a:lnTo>
                          </a:path>
                        </a:pathLst>
                      </a:custGeom>
                      <a:solidFill>
                        <a:srgbClr val="FF9F9F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</p:grpSp>
              </p:grpSp>
            </p:grpSp>
            <p:grpSp>
              <p:nvGrpSpPr>
                <p:cNvPr id="16415" name="Group 47"/>
                <p:cNvGrpSpPr>
                  <a:grpSpLocks/>
                </p:cNvGrpSpPr>
                <p:nvPr/>
              </p:nvGrpSpPr>
              <p:grpSpPr bwMode="auto">
                <a:xfrm>
                  <a:off x="5421" y="2528"/>
                  <a:ext cx="627" cy="1038"/>
                  <a:chOff x="5421" y="2528"/>
                  <a:chExt cx="627" cy="1038"/>
                </a:xfrm>
              </p:grpSpPr>
              <p:sp>
                <p:nvSpPr>
                  <p:cNvPr id="16416" name="Freeform 48"/>
                  <p:cNvSpPr>
                    <a:spLocks/>
                  </p:cNvSpPr>
                  <p:nvPr/>
                </p:nvSpPr>
                <p:spPr bwMode="auto">
                  <a:xfrm>
                    <a:off x="5421" y="2528"/>
                    <a:ext cx="627" cy="1038"/>
                  </a:xfrm>
                  <a:custGeom>
                    <a:avLst/>
                    <a:gdLst>
                      <a:gd name="T0" fmla="*/ 12 w 627"/>
                      <a:gd name="T1" fmla="*/ 123 h 1038"/>
                      <a:gd name="T2" fmla="*/ 0 w 627"/>
                      <a:gd name="T3" fmla="*/ 103 h 1038"/>
                      <a:gd name="T4" fmla="*/ 3 w 627"/>
                      <a:gd name="T5" fmla="*/ 84 h 1038"/>
                      <a:gd name="T6" fmla="*/ 17 w 627"/>
                      <a:gd name="T7" fmla="*/ 58 h 1038"/>
                      <a:gd name="T8" fmla="*/ 49 w 627"/>
                      <a:gd name="T9" fmla="*/ 29 h 1038"/>
                      <a:gd name="T10" fmla="*/ 94 w 627"/>
                      <a:gd name="T11" fmla="*/ 12 h 1038"/>
                      <a:gd name="T12" fmla="*/ 149 w 627"/>
                      <a:gd name="T13" fmla="*/ 9 h 1038"/>
                      <a:gd name="T14" fmla="*/ 190 w 627"/>
                      <a:gd name="T15" fmla="*/ 0 h 1038"/>
                      <a:gd name="T16" fmla="*/ 240 w 627"/>
                      <a:gd name="T17" fmla="*/ 12 h 1038"/>
                      <a:gd name="T18" fmla="*/ 269 w 627"/>
                      <a:gd name="T19" fmla="*/ 17 h 1038"/>
                      <a:gd name="T20" fmla="*/ 306 w 627"/>
                      <a:gd name="T21" fmla="*/ 35 h 1038"/>
                      <a:gd name="T22" fmla="*/ 335 w 627"/>
                      <a:gd name="T23" fmla="*/ 52 h 1038"/>
                      <a:gd name="T24" fmla="*/ 354 w 627"/>
                      <a:gd name="T25" fmla="*/ 89 h 1038"/>
                      <a:gd name="T26" fmla="*/ 389 w 627"/>
                      <a:gd name="T27" fmla="*/ 149 h 1038"/>
                      <a:gd name="T28" fmla="*/ 432 w 627"/>
                      <a:gd name="T29" fmla="*/ 244 h 1038"/>
                      <a:gd name="T30" fmla="*/ 446 w 627"/>
                      <a:gd name="T31" fmla="*/ 296 h 1038"/>
                      <a:gd name="T32" fmla="*/ 450 w 627"/>
                      <a:gd name="T33" fmla="*/ 339 h 1038"/>
                      <a:gd name="T34" fmla="*/ 429 w 627"/>
                      <a:gd name="T35" fmla="*/ 398 h 1038"/>
                      <a:gd name="T36" fmla="*/ 400 w 627"/>
                      <a:gd name="T37" fmla="*/ 444 h 1038"/>
                      <a:gd name="T38" fmla="*/ 398 w 627"/>
                      <a:gd name="T39" fmla="*/ 510 h 1038"/>
                      <a:gd name="T40" fmla="*/ 409 w 627"/>
                      <a:gd name="T41" fmla="*/ 565 h 1038"/>
                      <a:gd name="T42" fmla="*/ 441 w 627"/>
                      <a:gd name="T43" fmla="*/ 665 h 1038"/>
                      <a:gd name="T44" fmla="*/ 458 w 627"/>
                      <a:gd name="T45" fmla="*/ 691 h 1038"/>
                      <a:gd name="T46" fmla="*/ 530 w 627"/>
                      <a:gd name="T47" fmla="*/ 773 h 1038"/>
                      <a:gd name="T48" fmla="*/ 592 w 627"/>
                      <a:gd name="T49" fmla="*/ 822 h 1038"/>
                      <a:gd name="T50" fmla="*/ 614 w 627"/>
                      <a:gd name="T51" fmla="*/ 845 h 1038"/>
                      <a:gd name="T52" fmla="*/ 626 w 627"/>
                      <a:gd name="T53" fmla="*/ 868 h 1038"/>
                      <a:gd name="T54" fmla="*/ 544 w 627"/>
                      <a:gd name="T55" fmla="*/ 851 h 1038"/>
                      <a:gd name="T56" fmla="*/ 604 w 627"/>
                      <a:gd name="T57" fmla="*/ 899 h 1038"/>
                      <a:gd name="T58" fmla="*/ 626 w 627"/>
                      <a:gd name="T59" fmla="*/ 957 h 1038"/>
                      <a:gd name="T60" fmla="*/ 589 w 627"/>
                      <a:gd name="T61" fmla="*/ 936 h 1038"/>
                      <a:gd name="T62" fmla="*/ 535 w 627"/>
                      <a:gd name="T63" fmla="*/ 885 h 1038"/>
                      <a:gd name="T64" fmla="*/ 498 w 627"/>
                      <a:gd name="T65" fmla="*/ 856 h 1038"/>
                      <a:gd name="T66" fmla="*/ 564 w 627"/>
                      <a:gd name="T67" fmla="*/ 960 h 1038"/>
                      <a:gd name="T68" fmla="*/ 592 w 627"/>
                      <a:gd name="T69" fmla="*/ 1037 h 1038"/>
                      <a:gd name="T70" fmla="*/ 527 w 627"/>
                      <a:gd name="T71" fmla="*/ 974 h 1038"/>
                      <a:gd name="T72" fmla="*/ 470 w 627"/>
                      <a:gd name="T73" fmla="*/ 888 h 1038"/>
                      <a:gd name="T74" fmla="*/ 470 w 627"/>
                      <a:gd name="T75" fmla="*/ 948 h 1038"/>
                      <a:gd name="T76" fmla="*/ 415 w 627"/>
                      <a:gd name="T77" fmla="*/ 839 h 1038"/>
                      <a:gd name="T78" fmla="*/ 363 w 627"/>
                      <a:gd name="T79" fmla="*/ 728 h 1038"/>
                      <a:gd name="T80" fmla="*/ 349 w 627"/>
                      <a:gd name="T81" fmla="*/ 688 h 1038"/>
                      <a:gd name="T82" fmla="*/ 329 w 627"/>
                      <a:gd name="T83" fmla="*/ 587 h 1038"/>
                      <a:gd name="T84" fmla="*/ 303 w 627"/>
                      <a:gd name="T85" fmla="*/ 533 h 1038"/>
                      <a:gd name="T86" fmla="*/ 289 w 627"/>
                      <a:gd name="T87" fmla="*/ 455 h 1038"/>
                      <a:gd name="T88" fmla="*/ 286 w 627"/>
                      <a:gd name="T89" fmla="*/ 438 h 1038"/>
                      <a:gd name="T90" fmla="*/ 272 w 627"/>
                      <a:gd name="T91" fmla="*/ 413 h 1038"/>
                      <a:gd name="T92" fmla="*/ 255 w 627"/>
                      <a:gd name="T93" fmla="*/ 407 h 1038"/>
                      <a:gd name="T94" fmla="*/ 237 w 627"/>
                      <a:gd name="T95" fmla="*/ 398 h 1038"/>
                      <a:gd name="T96" fmla="*/ 202 w 627"/>
                      <a:gd name="T97" fmla="*/ 380 h 1038"/>
                      <a:gd name="T98" fmla="*/ 175 w 627"/>
                      <a:gd name="T99" fmla="*/ 361 h 1038"/>
                      <a:gd name="T100" fmla="*/ 138 w 627"/>
                      <a:gd name="T101" fmla="*/ 333 h 1038"/>
                      <a:gd name="T102" fmla="*/ 98 w 627"/>
                      <a:gd name="T103" fmla="*/ 279 h 1038"/>
                      <a:gd name="T104" fmla="*/ 67 w 627"/>
                      <a:gd name="T105" fmla="*/ 221 h 1038"/>
                      <a:gd name="T106" fmla="*/ 23 w 627"/>
                      <a:gd name="T107" fmla="*/ 158 h 1038"/>
                      <a:gd name="T108" fmla="*/ 12 w 627"/>
                      <a:gd name="T109" fmla="*/ 123 h 1038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627"/>
                      <a:gd name="T166" fmla="*/ 0 h 1038"/>
                      <a:gd name="T167" fmla="*/ 627 w 627"/>
                      <a:gd name="T168" fmla="*/ 1038 h 1038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627" h="1038">
                        <a:moveTo>
                          <a:pt x="12" y="123"/>
                        </a:moveTo>
                        <a:lnTo>
                          <a:pt x="0" y="103"/>
                        </a:lnTo>
                        <a:lnTo>
                          <a:pt x="3" y="84"/>
                        </a:lnTo>
                        <a:lnTo>
                          <a:pt x="17" y="58"/>
                        </a:lnTo>
                        <a:lnTo>
                          <a:pt x="49" y="29"/>
                        </a:lnTo>
                        <a:lnTo>
                          <a:pt x="94" y="12"/>
                        </a:lnTo>
                        <a:lnTo>
                          <a:pt x="149" y="9"/>
                        </a:lnTo>
                        <a:lnTo>
                          <a:pt x="190" y="0"/>
                        </a:lnTo>
                        <a:lnTo>
                          <a:pt x="240" y="12"/>
                        </a:lnTo>
                        <a:lnTo>
                          <a:pt x="269" y="17"/>
                        </a:lnTo>
                        <a:lnTo>
                          <a:pt x="306" y="35"/>
                        </a:lnTo>
                        <a:lnTo>
                          <a:pt x="335" y="52"/>
                        </a:lnTo>
                        <a:lnTo>
                          <a:pt x="354" y="89"/>
                        </a:lnTo>
                        <a:lnTo>
                          <a:pt x="389" y="149"/>
                        </a:lnTo>
                        <a:lnTo>
                          <a:pt x="432" y="244"/>
                        </a:lnTo>
                        <a:lnTo>
                          <a:pt x="446" y="296"/>
                        </a:lnTo>
                        <a:lnTo>
                          <a:pt x="450" y="339"/>
                        </a:lnTo>
                        <a:lnTo>
                          <a:pt x="429" y="398"/>
                        </a:lnTo>
                        <a:lnTo>
                          <a:pt x="400" y="444"/>
                        </a:lnTo>
                        <a:lnTo>
                          <a:pt x="398" y="510"/>
                        </a:lnTo>
                        <a:lnTo>
                          <a:pt x="409" y="565"/>
                        </a:lnTo>
                        <a:lnTo>
                          <a:pt x="441" y="665"/>
                        </a:lnTo>
                        <a:lnTo>
                          <a:pt x="458" y="691"/>
                        </a:lnTo>
                        <a:lnTo>
                          <a:pt x="530" y="773"/>
                        </a:lnTo>
                        <a:lnTo>
                          <a:pt x="592" y="822"/>
                        </a:lnTo>
                        <a:lnTo>
                          <a:pt x="614" y="845"/>
                        </a:lnTo>
                        <a:lnTo>
                          <a:pt x="626" y="868"/>
                        </a:lnTo>
                        <a:lnTo>
                          <a:pt x="544" y="851"/>
                        </a:lnTo>
                        <a:lnTo>
                          <a:pt x="604" y="899"/>
                        </a:lnTo>
                        <a:lnTo>
                          <a:pt x="626" y="957"/>
                        </a:lnTo>
                        <a:lnTo>
                          <a:pt x="589" y="936"/>
                        </a:lnTo>
                        <a:lnTo>
                          <a:pt x="535" y="885"/>
                        </a:lnTo>
                        <a:lnTo>
                          <a:pt x="498" y="856"/>
                        </a:lnTo>
                        <a:lnTo>
                          <a:pt x="564" y="960"/>
                        </a:lnTo>
                        <a:lnTo>
                          <a:pt x="592" y="1037"/>
                        </a:lnTo>
                        <a:lnTo>
                          <a:pt x="527" y="974"/>
                        </a:lnTo>
                        <a:lnTo>
                          <a:pt x="470" y="888"/>
                        </a:lnTo>
                        <a:lnTo>
                          <a:pt x="470" y="948"/>
                        </a:lnTo>
                        <a:lnTo>
                          <a:pt x="415" y="839"/>
                        </a:lnTo>
                        <a:lnTo>
                          <a:pt x="363" y="728"/>
                        </a:lnTo>
                        <a:lnTo>
                          <a:pt x="349" y="688"/>
                        </a:lnTo>
                        <a:lnTo>
                          <a:pt x="329" y="587"/>
                        </a:lnTo>
                        <a:lnTo>
                          <a:pt x="303" y="533"/>
                        </a:lnTo>
                        <a:lnTo>
                          <a:pt x="289" y="455"/>
                        </a:lnTo>
                        <a:lnTo>
                          <a:pt x="286" y="438"/>
                        </a:lnTo>
                        <a:lnTo>
                          <a:pt x="272" y="413"/>
                        </a:lnTo>
                        <a:lnTo>
                          <a:pt x="255" y="407"/>
                        </a:lnTo>
                        <a:lnTo>
                          <a:pt x="237" y="398"/>
                        </a:lnTo>
                        <a:lnTo>
                          <a:pt x="202" y="380"/>
                        </a:lnTo>
                        <a:lnTo>
                          <a:pt x="175" y="361"/>
                        </a:lnTo>
                        <a:lnTo>
                          <a:pt x="138" y="333"/>
                        </a:lnTo>
                        <a:lnTo>
                          <a:pt x="98" y="279"/>
                        </a:lnTo>
                        <a:lnTo>
                          <a:pt x="67" y="221"/>
                        </a:lnTo>
                        <a:lnTo>
                          <a:pt x="23" y="158"/>
                        </a:lnTo>
                        <a:lnTo>
                          <a:pt x="12" y="123"/>
                        </a:lnTo>
                      </a:path>
                    </a:pathLst>
                  </a:custGeom>
                  <a:solidFill>
                    <a:srgbClr val="FF00F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6417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5704" y="2941"/>
                    <a:ext cx="136" cy="136"/>
                  </a:xfrm>
                  <a:prstGeom prst="ellipse">
                    <a:avLst/>
                  </a:prstGeom>
                  <a:solidFill>
                    <a:srgbClr val="FF00FF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6418" name="Freeform 50"/>
                  <p:cNvSpPr>
                    <a:spLocks/>
                  </p:cNvSpPr>
                  <p:nvPr/>
                </p:nvSpPr>
                <p:spPr bwMode="auto">
                  <a:xfrm>
                    <a:off x="5493" y="2548"/>
                    <a:ext cx="266" cy="385"/>
                  </a:xfrm>
                  <a:custGeom>
                    <a:avLst/>
                    <a:gdLst>
                      <a:gd name="T0" fmla="*/ 0 w 266"/>
                      <a:gd name="T1" fmla="*/ 0 h 385"/>
                      <a:gd name="T2" fmla="*/ 20 w 266"/>
                      <a:gd name="T3" fmla="*/ 20 h 385"/>
                      <a:gd name="T4" fmla="*/ 43 w 266"/>
                      <a:gd name="T5" fmla="*/ 42 h 385"/>
                      <a:gd name="T6" fmla="*/ 58 w 266"/>
                      <a:gd name="T7" fmla="*/ 59 h 385"/>
                      <a:gd name="T8" fmla="*/ 72 w 266"/>
                      <a:gd name="T9" fmla="*/ 80 h 385"/>
                      <a:gd name="T10" fmla="*/ 82 w 266"/>
                      <a:gd name="T11" fmla="*/ 96 h 385"/>
                      <a:gd name="T12" fmla="*/ 89 w 266"/>
                      <a:gd name="T13" fmla="*/ 117 h 385"/>
                      <a:gd name="T14" fmla="*/ 96 w 266"/>
                      <a:gd name="T15" fmla="*/ 143 h 385"/>
                      <a:gd name="T16" fmla="*/ 106 w 266"/>
                      <a:gd name="T17" fmla="*/ 181 h 385"/>
                      <a:gd name="T18" fmla="*/ 110 w 266"/>
                      <a:gd name="T19" fmla="*/ 205 h 385"/>
                      <a:gd name="T20" fmla="*/ 118 w 266"/>
                      <a:gd name="T21" fmla="*/ 231 h 385"/>
                      <a:gd name="T22" fmla="*/ 128 w 266"/>
                      <a:gd name="T23" fmla="*/ 252 h 385"/>
                      <a:gd name="T24" fmla="*/ 141 w 266"/>
                      <a:gd name="T25" fmla="*/ 274 h 385"/>
                      <a:gd name="T26" fmla="*/ 155 w 266"/>
                      <a:gd name="T27" fmla="*/ 291 h 385"/>
                      <a:gd name="T28" fmla="*/ 173 w 266"/>
                      <a:gd name="T29" fmla="*/ 307 h 385"/>
                      <a:gd name="T30" fmla="*/ 190 w 266"/>
                      <a:gd name="T31" fmla="*/ 323 h 385"/>
                      <a:gd name="T32" fmla="*/ 212 w 266"/>
                      <a:gd name="T33" fmla="*/ 339 h 385"/>
                      <a:gd name="T34" fmla="*/ 228 w 266"/>
                      <a:gd name="T35" fmla="*/ 351 h 385"/>
                      <a:gd name="T36" fmla="*/ 243 w 266"/>
                      <a:gd name="T37" fmla="*/ 361 h 385"/>
                      <a:gd name="T38" fmla="*/ 257 w 266"/>
                      <a:gd name="T39" fmla="*/ 372 h 385"/>
                      <a:gd name="T40" fmla="*/ 265 w 266"/>
                      <a:gd name="T41" fmla="*/ 384 h 385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66"/>
                      <a:gd name="T64" fmla="*/ 0 h 385"/>
                      <a:gd name="T65" fmla="*/ 266 w 266"/>
                      <a:gd name="T66" fmla="*/ 385 h 385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66" h="385">
                        <a:moveTo>
                          <a:pt x="0" y="0"/>
                        </a:moveTo>
                        <a:lnTo>
                          <a:pt x="20" y="20"/>
                        </a:lnTo>
                        <a:lnTo>
                          <a:pt x="43" y="42"/>
                        </a:lnTo>
                        <a:lnTo>
                          <a:pt x="58" y="59"/>
                        </a:lnTo>
                        <a:lnTo>
                          <a:pt x="72" y="80"/>
                        </a:lnTo>
                        <a:lnTo>
                          <a:pt x="82" y="96"/>
                        </a:lnTo>
                        <a:lnTo>
                          <a:pt x="89" y="117"/>
                        </a:lnTo>
                        <a:lnTo>
                          <a:pt x="96" y="143"/>
                        </a:lnTo>
                        <a:lnTo>
                          <a:pt x="106" y="181"/>
                        </a:lnTo>
                        <a:lnTo>
                          <a:pt x="110" y="205"/>
                        </a:lnTo>
                        <a:lnTo>
                          <a:pt x="118" y="231"/>
                        </a:lnTo>
                        <a:lnTo>
                          <a:pt x="128" y="252"/>
                        </a:lnTo>
                        <a:lnTo>
                          <a:pt x="141" y="274"/>
                        </a:lnTo>
                        <a:lnTo>
                          <a:pt x="155" y="291"/>
                        </a:lnTo>
                        <a:lnTo>
                          <a:pt x="173" y="307"/>
                        </a:lnTo>
                        <a:lnTo>
                          <a:pt x="190" y="323"/>
                        </a:lnTo>
                        <a:lnTo>
                          <a:pt x="212" y="339"/>
                        </a:lnTo>
                        <a:lnTo>
                          <a:pt x="228" y="351"/>
                        </a:lnTo>
                        <a:lnTo>
                          <a:pt x="243" y="361"/>
                        </a:lnTo>
                        <a:lnTo>
                          <a:pt x="257" y="372"/>
                        </a:lnTo>
                        <a:lnTo>
                          <a:pt x="265" y="384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6419" name="Freeform 51"/>
                  <p:cNvSpPr>
                    <a:spLocks/>
                  </p:cNvSpPr>
                  <p:nvPr/>
                </p:nvSpPr>
                <p:spPr bwMode="auto">
                  <a:xfrm>
                    <a:off x="5607" y="2534"/>
                    <a:ext cx="198" cy="396"/>
                  </a:xfrm>
                  <a:custGeom>
                    <a:avLst/>
                    <a:gdLst>
                      <a:gd name="T0" fmla="*/ 0 w 198"/>
                      <a:gd name="T1" fmla="*/ 0 h 396"/>
                      <a:gd name="T2" fmla="*/ 41 w 198"/>
                      <a:gd name="T3" fmla="*/ 30 h 396"/>
                      <a:gd name="T4" fmla="*/ 61 w 198"/>
                      <a:gd name="T5" fmla="*/ 49 h 396"/>
                      <a:gd name="T6" fmla="*/ 76 w 198"/>
                      <a:gd name="T7" fmla="*/ 71 h 396"/>
                      <a:gd name="T8" fmla="*/ 87 w 198"/>
                      <a:gd name="T9" fmla="*/ 93 h 396"/>
                      <a:gd name="T10" fmla="*/ 97 w 198"/>
                      <a:gd name="T11" fmla="*/ 118 h 396"/>
                      <a:gd name="T12" fmla="*/ 107 w 198"/>
                      <a:gd name="T13" fmla="*/ 157 h 396"/>
                      <a:gd name="T14" fmla="*/ 112 w 198"/>
                      <a:gd name="T15" fmla="*/ 185 h 396"/>
                      <a:gd name="T16" fmla="*/ 122 w 198"/>
                      <a:gd name="T17" fmla="*/ 211 h 396"/>
                      <a:gd name="T18" fmla="*/ 137 w 198"/>
                      <a:gd name="T19" fmla="*/ 237 h 396"/>
                      <a:gd name="T20" fmla="*/ 148 w 198"/>
                      <a:gd name="T21" fmla="*/ 261 h 396"/>
                      <a:gd name="T22" fmla="*/ 158 w 198"/>
                      <a:gd name="T23" fmla="*/ 279 h 396"/>
                      <a:gd name="T24" fmla="*/ 168 w 198"/>
                      <a:gd name="T25" fmla="*/ 307 h 396"/>
                      <a:gd name="T26" fmla="*/ 180 w 198"/>
                      <a:gd name="T27" fmla="*/ 333 h 396"/>
                      <a:gd name="T28" fmla="*/ 192 w 198"/>
                      <a:gd name="T29" fmla="*/ 366 h 396"/>
                      <a:gd name="T30" fmla="*/ 197 w 198"/>
                      <a:gd name="T31" fmla="*/ 395 h 39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98"/>
                      <a:gd name="T49" fmla="*/ 0 h 396"/>
                      <a:gd name="T50" fmla="*/ 198 w 198"/>
                      <a:gd name="T51" fmla="*/ 396 h 39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98" h="396">
                        <a:moveTo>
                          <a:pt x="0" y="0"/>
                        </a:moveTo>
                        <a:lnTo>
                          <a:pt x="41" y="30"/>
                        </a:lnTo>
                        <a:lnTo>
                          <a:pt x="61" y="49"/>
                        </a:lnTo>
                        <a:lnTo>
                          <a:pt x="76" y="71"/>
                        </a:lnTo>
                        <a:lnTo>
                          <a:pt x="87" y="93"/>
                        </a:lnTo>
                        <a:lnTo>
                          <a:pt x="97" y="118"/>
                        </a:lnTo>
                        <a:lnTo>
                          <a:pt x="107" y="157"/>
                        </a:lnTo>
                        <a:lnTo>
                          <a:pt x="112" y="185"/>
                        </a:lnTo>
                        <a:lnTo>
                          <a:pt x="122" y="211"/>
                        </a:lnTo>
                        <a:lnTo>
                          <a:pt x="137" y="237"/>
                        </a:lnTo>
                        <a:lnTo>
                          <a:pt x="148" y="261"/>
                        </a:lnTo>
                        <a:lnTo>
                          <a:pt x="158" y="279"/>
                        </a:lnTo>
                        <a:lnTo>
                          <a:pt x="168" y="307"/>
                        </a:lnTo>
                        <a:lnTo>
                          <a:pt x="180" y="333"/>
                        </a:lnTo>
                        <a:lnTo>
                          <a:pt x="192" y="366"/>
                        </a:lnTo>
                        <a:lnTo>
                          <a:pt x="197" y="395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16409" name="Group 52"/>
              <p:cNvGrpSpPr>
                <a:grpSpLocks/>
              </p:cNvGrpSpPr>
              <p:nvPr/>
            </p:nvGrpSpPr>
            <p:grpSpPr bwMode="auto">
              <a:xfrm>
                <a:off x="5550" y="3064"/>
                <a:ext cx="148" cy="77"/>
                <a:chOff x="5550" y="3064"/>
                <a:chExt cx="148" cy="77"/>
              </a:xfrm>
            </p:grpSpPr>
            <p:sp>
              <p:nvSpPr>
                <p:cNvPr id="16410" name="Oval 53"/>
                <p:cNvSpPr>
                  <a:spLocks noChangeArrowheads="1"/>
                </p:cNvSpPr>
                <p:nvPr/>
              </p:nvSpPr>
              <p:spPr bwMode="auto">
                <a:xfrm>
                  <a:off x="5661" y="3064"/>
                  <a:ext cx="37" cy="37"/>
                </a:xfrm>
                <a:prstGeom prst="ellipse">
                  <a:avLst/>
                </a:prstGeom>
                <a:solidFill>
                  <a:srgbClr val="FF9F1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6411" name="Oval 54"/>
                <p:cNvSpPr>
                  <a:spLocks noChangeArrowheads="1"/>
                </p:cNvSpPr>
                <p:nvPr/>
              </p:nvSpPr>
              <p:spPr bwMode="auto">
                <a:xfrm>
                  <a:off x="5619" y="3087"/>
                  <a:ext cx="36" cy="37"/>
                </a:xfrm>
                <a:prstGeom prst="ellipse">
                  <a:avLst/>
                </a:prstGeom>
                <a:solidFill>
                  <a:srgbClr val="FF9F1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6412" name="Oval 55"/>
                <p:cNvSpPr>
                  <a:spLocks noChangeArrowheads="1"/>
                </p:cNvSpPr>
                <p:nvPr/>
              </p:nvSpPr>
              <p:spPr bwMode="auto">
                <a:xfrm>
                  <a:off x="5550" y="3076"/>
                  <a:ext cx="37" cy="36"/>
                </a:xfrm>
                <a:prstGeom prst="ellipse">
                  <a:avLst/>
                </a:prstGeom>
                <a:solidFill>
                  <a:srgbClr val="FF9F1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6413" name="Oval 56"/>
                <p:cNvSpPr>
                  <a:spLocks noChangeArrowheads="1"/>
                </p:cNvSpPr>
                <p:nvPr/>
              </p:nvSpPr>
              <p:spPr bwMode="auto">
                <a:xfrm>
                  <a:off x="5576" y="3104"/>
                  <a:ext cx="37" cy="37"/>
                </a:xfrm>
                <a:prstGeom prst="ellipse">
                  <a:avLst/>
                </a:prstGeom>
                <a:solidFill>
                  <a:srgbClr val="FF9F1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  <p:sp>
          <p:nvSpPr>
            <p:cNvPr id="16391" name="Rectangle 57"/>
            <p:cNvSpPr>
              <a:spLocks noChangeArrowheads="1"/>
            </p:cNvSpPr>
            <p:nvPr/>
          </p:nvSpPr>
          <p:spPr bwMode="auto">
            <a:xfrm>
              <a:off x="4790" y="2110"/>
              <a:ext cx="429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550" tIns="41275" rIns="82550" bIns="41275">
              <a:spAutoFit/>
            </a:bodyPr>
            <a:lstStyle/>
            <a:p>
              <a:pPr defTabSz="822325" eaLnBrk="0" hangingPunct="0"/>
              <a:r>
                <a:rPr lang="en-GB" sz="1200" b="1" i="1">
                  <a:solidFill>
                    <a:schemeClr val="bg2"/>
                  </a:solidFill>
                  <a:latin typeface="Arial" charset="0"/>
                </a:rPr>
                <a:t>NH3</a:t>
              </a:r>
            </a:p>
          </p:txBody>
        </p:sp>
        <p:sp>
          <p:nvSpPr>
            <p:cNvPr id="16392" name="Rectangle 58"/>
            <p:cNvSpPr>
              <a:spLocks noChangeArrowheads="1"/>
            </p:cNvSpPr>
            <p:nvPr/>
          </p:nvSpPr>
          <p:spPr bwMode="auto">
            <a:xfrm>
              <a:off x="4918" y="2585"/>
              <a:ext cx="510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550" tIns="41275" rIns="82550" bIns="41275">
              <a:spAutoFit/>
            </a:bodyPr>
            <a:lstStyle/>
            <a:p>
              <a:pPr defTabSz="822325" eaLnBrk="0" hangingPunct="0"/>
              <a:r>
                <a:rPr lang="en-GB" sz="1200" b="1" i="1">
                  <a:solidFill>
                    <a:schemeClr val="bg2"/>
                  </a:solidFill>
                  <a:latin typeface="Arial" charset="0"/>
                </a:rPr>
                <a:t>NH4+</a:t>
              </a:r>
            </a:p>
          </p:txBody>
        </p:sp>
        <p:sp>
          <p:nvSpPr>
            <p:cNvPr id="16393" name="Rectangle 59"/>
            <p:cNvSpPr>
              <a:spLocks noChangeArrowheads="1"/>
            </p:cNvSpPr>
            <p:nvPr/>
          </p:nvSpPr>
          <p:spPr bwMode="auto">
            <a:xfrm>
              <a:off x="5094" y="2255"/>
              <a:ext cx="89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550" tIns="41275" rIns="82550" bIns="41275">
              <a:spAutoFit/>
            </a:bodyPr>
            <a:lstStyle/>
            <a:p>
              <a:pPr defTabSz="822325" eaLnBrk="0" hangingPunct="0"/>
              <a:r>
                <a:rPr lang="en-GB" sz="1200" b="1" i="1">
                  <a:solidFill>
                    <a:schemeClr val="bg2"/>
                  </a:solidFill>
                  <a:latin typeface="Arial" charset="0"/>
                </a:rPr>
                <a:t>Nitrobacter</a:t>
              </a:r>
            </a:p>
          </p:txBody>
        </p:sp>
        <p:sp>
          <p:nvSpPr>
            <p:cNvPr id="16394" name="Rectangle 60"/>
            <p:cNvSpPr>
              <a:spLocks noChangeArrowheads="1"/>
            </p:cNvSpPr>
            <p:nvPr/>
          </p:nvSpPr>
          <p:spPr bwMode="auto">
            <a:xfrm>
              <a:off x="4574" y="2283"/>
              <a:ext cx="483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550" tIns="41275" rIns="82550" bIns="41275">
              <a:spAutoFit/>
            </a:bodyPr>
            <a:lstStyle/>
            <a:p>
              <a:pPr defTabSz="822325" eaLnBrk="0" hangingPunct="0"/>
              <a:r>
                <a:rPr lang="en-GB" sz="1200" b="1" i="1">
                  <a:solidFill>
                    <a:schemeClr val="bg2"/>
                  </a:solidFill>
                  <a:latin typeface="Arial" charset="0"/>
                </a:rPr>
                <a:t>NO2-</a:t>
              </a:r>
            </a:p>
          </p:txBody>
        </p:sp>
        <p:sp>
          <p:nvSpPr>
            <p:cNvPr id="16395" name="Rectangle 61"/>
            <p:cNvSpPr>
              <a:spLocks noChangeArrowheads="1"/>
            </p:cNvSpPr>
            <p:nvPr/>
          </p:nvSpPr>
          <p:spPr bwMode="auto">
            <a:xfrm>
              <a:off x="4271" y="2428"/>
              <a:ext cx="1089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550" tIns="41275" rIns="82550" bIns="41275">
              <a:spAutoFit/>
            </a:bodyPr>
            <a:lstStyle/>
            <a:p>
              <a:pPr defTabSz="822325" eaLnBrk="0" hangingPunct="0"/>
              <a:r>
                <a:rPr lang="en-GB" sz="1200" b="1" i="1">
                  <a:solidFill>
                    <a:schemeClr val="bg2"/>
                  </a:solidFill>
                  <a:latin typeface="Arial" charset="0"/>
                </a:rPr>
                <a:t>Nitrosomonas</a:t>
              </a:r>
            </a:p>
          </p:txBody>
        </p:sp>
        <p:sp>
          <p:nvSpPr>
            <p:cNvPr id="16396" name="Rectangle 62"/>
            <p:cNvSpPr>
              <a:spLocks noChangeArrowheads="1"/>
            </p:cNvSpPr>
            <p:nvPr/>
          </p:nvSpPr>
          <p:spPr bwMode="auto">
            <a:xfrm>
              <a:off x="5134" y="2412"/>
              <a:ext cx="720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550" tIns="41275" rIns="82550" bIns="41275">
              <a:spAutoFit/>
            </a:bodyPr>
            <a:lstStyle/>
            <a:p>
              <a:pPr defTabSz="822325" eaLnBrk="0" hangingPunct="0"/>
              <a:r>
                <a:rPr lang="fr-BE" sz="1200" b="1" i="1">
                  <a:solidFill>
                    <a:schemeClr val="bg2"/>
                  </a:solidFill>
                  <a:latin typeface="Arial" charset="0"/>
                </a:rPr>
                <a:t>      </a:t>
              </a:r>
              <a:r>
                <a:rPr lang="en-GB" sz="1200" b="1" i="1">
                  <a:solidFill>
                    <a:schemeClr val="bg2"/>
                  </a:solidFill>
                  <a:latin typeface="Arial" charset="0"/>
                </a:rPr>
                <a:t>NO3-</a:t>
              </a:r>
            </a:p>
          </p:txBody>
        </p:sp>
      </p:grpSp>
      <p:sp>
        <p:nvSpPr>
          <p:cNvPr id="16387" name="Rectangle 6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pPr eaLnBrk="1" hangingPunct="1"/>
            <a:r>
              <a:rPr lang="es-MX" sz="4800" b="1" smtClean="0">
                <a:solidFill>
                  <a:srgbClr val="FF3300"/>
                </a:solidFill>
              </a:rPr>
              <a:t>Selección de especies para </a:t>
            </a:r>
            <a:r>
              <a:rPr lang="es-MX" sz="4800" b="1" smtClean="0">
                <a:solidFill>
                  <a:srgbClr val="EE2712"/>
                </a:solidFill>
              </a:rPr>
              <a:t>Acuacultura</a:t>
            </a:r>
            <a:endParaRPr lang="es-ES_tradnl" sz="4800" b="1" smtClean="0">
              <a:solidFill>
                <a:srgbClr val="FF3300"/>
              </a:solidFill>
            </a:endParaRPr>
          </a:p>
        </p:txBody>
      </p:sp>
      <p:sp>
        <p:nvSpPr>
          <p:cNvPr id="1145920" name="Rectangle 64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772400" cy="1066800"/>
          </a:xfrm>
        </p:spPr>
        <p:txBody>
          <a:bodyPr/>
          <a:lstStyle/>
          <a:p>
            <a:pPr marL="381000" indent="-381000" eaLnBrk="1" hangingPunct="1">
              <a:buClr>
                <a:srgbClr val="EE2712"/>
              </a:buClr>
              <a:buFont typeface="Wingdings" pitchFamily="2" charset="2"/>
              <a:buChar char="Ø"/>
              <a:defRPr/>
            </a:pPr>
            <a:r>
              <a:rPr lang="es-ES" sz="2400" smtClean="0"/>
              <a:t>Sea económicamente rentable. (Esta consideración puede variar en tiempo y espacio).</a:t>
            </a:r>
          </a:p>
        </p:txBody>
      </p:sp>
      <p:sp>
        <p:nvSpPr>
          <p:cNvPr id="1145921" name="Rectangle 65"/>
          <p:cNvSpPr>
            <a:spLocks noChangeArrowheads="1"/>
          </p:cNvSpPr>
          <p:nvPr/>
        </p:nvSpPr>
        <p:spPr bwMode="auto">
          <a:xfrm>
            <a:off x="762000" y="2895600"/>
            <a:ext cx="7772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 eaLnBrk="0" hangingPunct="0">
              <a:spcBef>
                <a:spcPct val="20000"/>
              </a:spcBef>
              <a:buClr>
                <a:srgbClr val="EE2712"/>
              </a:buClr>
              <a:buFont typeface="Math B" pitchFamily="2" charset="2"/>
              <a:buNone/>
            </a:pPr>
            <a:r>
              <a:rPr lang="es-ES" b="1"/>
              <a:t>Para que exista un mercado depende de:</a:t>
            </a:r>
          </a:p>
          <a:p>
            <a:pPr marL="381000" indent="-381000" eaLnBrk="0" hangingPunct="0">
              <a:spcBef>
                <a:spcPct val="20000"/>
              </a:spcBef>
              <a:buClr>
                <a:srgbClr val="EE2712"/>
              </a:buClr>
              <a:buFont typeface="Wingdings" pitchFamily="2" charset="2"/>
              <a:buChar char="Ø"/>
            </a:pPr>
            <a:r>
              <a:rPr lang="es-ES"/>
              <a:t>Deseo de los consumidores</a:t>
            </a:r>
          </a:p>
          <a:p>
            <a:pPr marL="381000" indent="-381000" eaLnBrk="0" hangingPunct="0">
              <a:spcBef>
                <a:spcPct val="20000"/>
              </a:spcBef>
              <a:buClr>
                <a:srgbClr val="EE2712"/>
              </a:buClr>
              <a:buFont typeface="Wingdings" pitchFamily="2" charset="2"/>
              <a:buChar char="Ø"/>
            </a:pPr>
            <a:r>
              <a:rPr lang="es-ES"/>
              <a:t>Precios que puedan pagar</a:t>
            </a:r>
          </a:p>
          <a:p>
            <a:pPr marL="381000" indent="-381000" eaLnBrk="0" hangingPunct="0">
              <a:spcBef>
                <a:spcPct val="20000"/>
              </a:spcBef>
              <a:buClr>
                <a:srgbClr val="EE2712"/>
              </a:buClr>
              <a:buFont typeface="Wingdings" pitchFamily="2" charset="2"/>
              <a:buChar char="Ø"/>
            </a:pPr>
            <a:r>
              <a:rPr lang="es-ES"/>
              <a:t>Formas fácil de preparación del producto</a:t>
            </a:r>
          </a:p>
          <a:p>
            <a:pPr marL="381000" indent="-381000" eaLnBrk="0" hangingPunct="0">
              <a:spcBef>
                <a:spcPct val="20000"/>
              </a:spcBef>
              <a:buClr>
                <a:srgbClr val="EE2712"/>
              </a:buClr>
              <a:buFont typeface="Wingdings" pitchFamily="2" charset="2"/>
              <a:buChar char="Ø"/>
            </a:pPr>
            <a:r>
              <a:rPr lang="es-ES"/>
              <a:t>Capacidad de oferta para grandes consumidores (volumen)</a:t>
            </a:r>
          </a:p>
          <a:p>
            <a:pPr marL="381000" indent="-381000" eaLnBrk="0" hangingPunct="0">
              <a:spcBef>
                <a:spcPct val="20000"/>
              </a:spcBef>
              <a:buClr>
                <a:srgbClr val="EE2712"/>
              </a:buClr>
              <a:buFont typeface="Wingdings" pitchFamily="2" charset="2"/>
              <a:buChar char="Ø"/>
            </a:pPr>
            <a:r>
              <a:rPr lang="es-ES"/>
              <a:t>Gusto al consumidor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5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5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5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45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45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45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45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45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45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45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9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459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459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9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459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459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5920" grpId="0" build="p" autoUpdateAnimBg="0"/>
      <p:bldP spid="114592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Seleccion de Sitio</a:t>
            </a:r>
            <a:endParaRPr lang="es-ES" smtClean="0"/>
          </a:p>
        </p:txBody>
      </p:sp>
      <p:sp>
        <p:nvSpPr>
          <p:cNvPr id="114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474075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Mapas del Sitio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Disponibilidad de agua salada y dulce en cantidad y calidad y distancia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Centros habitados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Industrias (soporte y contaminacion)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Puertos y aereopuertos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Centros de investigacion y enseñanza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Fuentes de energia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Vias de acceso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Disponibilidad de servicios basicos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Terreno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/>
              <a:t>Composicion quimica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/>
              <a:t>Permeabilidad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/>
              <a:t>Topografia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/>
              <a:t>Erosion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smtClean="0"/>
              <a:t>Biologia Flora y Fauna</a:t>
            </a:r>
            <a:endParaRPr lang="es-ES" sz="1800" smtClean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60350"/>
            <a:ext cx="5557837" cy="612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15888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Principales Variables Fisico Quimicas del Agua</a:t>
            </a:r>
            <a:endParaRPr lang="es-ES" sz="4000" smtClean="0"/>
          </a:p>
        </p:txBody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1196975"/>
            <a:ext cx="7772400" cy="4864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Minimo, maximo y promedio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Temperatura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Salinidad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pH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Sales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Metales pesados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Solidos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Contaminantes industriales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Insecticidas agricolas</a:t>
            </a:r>
            <a:endParaRPr lang="es-ES" smtClean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Principales Variables Biologicas</a:t>
            </a:r>
            <a:endParaRPr lang="es-ES" sz="4000" smtClean="0"/>
          </a:p>
        </p:txBody>
      </p:sp>
      <p:sp>
        <p:nvSpPr>
          <p:cNvPr id="114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Requerimientos de especie a cultivar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Fitoplancton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Zooplancton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Coliformes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Competidores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Depredadores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Parasitos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Patogenos y Vectores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Especies sensibles</a:t>
            </a:r>
            <a:endParaRPr lang="es-ES" sz="2800" smtClean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Circunstancias Socioeconomicas</a:t>
            </a:r>
            <a:endParaRPr lang="es-ES" sz="4000" smtClean="0"/>
          </a:p>
        </p:txBody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Opinion de poblacion local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Puestos de trabajo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Costo de terreno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Posibilidad de robo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Conflicto de uso de tierras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Competencia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Otras posibilidades para el terreno de fracasar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Legislaciones ambientales u otras</a:t>
            </a:r>
            <a:endParaRPr lang="es-ES" sz="2800" smtClean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1228725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en-US" smtClean="0"/>
              <a:t>Fabrizio Marcillo Morla</a:t>
            </a:r>
            <a:endParaRPr lang="es-US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69988" y="928688"/>
            <a:ext cx="7772400" cy="4114800"/>
          </a:xfrm>
        </p:spPr>
        <p:txBody>
          <a:bodyPr/>
          <a:lstStyle/>
          <a:p>
            <a:pPr algn="r" eaLnBrk="1" hangingPunct="1">
              <a:defRPr/>
            </a:pPr>
            <a:r>
              <a:rPr lang="es-EC" dirty="0" smtClean="0"/>
              <a:t>Guayaquil, 1966.</a:t>
            </a:r>
          </a:p>
          <a:p>
            <a:pPr algn="r" eaLnBrk="1" hangingPunct="1">
              <a:defRPr/>
            </a:pPr>
            <a:r>
              <a:rPr lang="es-EC" dirty="0" err="1" smtClean="0"/>
              <a:t>BSc.</a:t>
            </a:r>
            <a:r>
              <a:rPr lang="es-EC" dirty="0" smtClean="0"/>
              <a:t> Acuicultura. (ESPOL 1991).</a:t>
            </a:r>
          </a:p>
          <a:p>
            <a:pPr algn="r" eaLnBrk="1" hangingPunct="1">
              <a:defRPr/>
            </a:pPr>
            <a:r>
              <a:rPr lang="es-EC" dirty="0" smtClean="0"/>
              <a:t>Magister en Administración de Empresas. (ESPOL, 1996).</a:t>
            </a:r>
          </a:p>
          <a:p>
            <a:pPr algn="r" eaLnBrk="1" hangingPunct="1">
              <a:defRPr/>
            </a:pPr>
            <a:r>
              <a:rPr lang="es-EC" dirty="0" smtClean="0"/>
              <a:t>Profesor ESPOL desde el 2001.</a:t>
            </a:r>
          </a:p>
          <a:p>
            <a:pPr algn="r" eaLnBrk="1" hangingPunct="1">
              <a:defRPr/>
            </a:pPr>
            <a:r>
              <a:rPr lang="es-EC" dirty="0" smtClean="0"/>
              <a:t>20 años experiencia profesional: </a:t>
            </a:r>
          </a:p>
          <a:p>
            <a:pPr lvl="1" algn="r" eaLnBrk="1" hangingPunct="1">
              <a:defRPr/>
            </a:pPr>
            <a:r>
              <a:rPr lang="es-EC" dirty="0" smtClean="0"/>
              <a:t>Producción.</a:t>
            </a:r>
          </a:p>
          <a:p>
            <a:pPr lvl="1" algn="r" eaLnBrk="1" hangingPunct="1">
              <a:defRPr/>
            </a:pPr>
            <a:r>
              <a:rPr lang="es-EC" dirty="0" smtClean="0"/>
              <a:t>Administración.</a:t>
            </a:r>
          </a:p>
          <a:p>
            <a:pPr lvl="1" algn="r" eaLnBrk="1" hangingPunct="1">
              <a:defRPr/>
            </a:pPr>
            <a:r>
              <a:rPr lang="es-EC" dirty="0" smtClean="0"/>
              <a:t>Finanzas.</a:t>
            </a:r>
          </a:p>
          <a:p>
            <a:pPr lvl="1" algn="r" eaLnBrk="1" hangingPunct="1">
              <a:defRPr/>
            </a:pPr>
            <a:r>
              <a:rPr lang="es-EC" dirty="0" smtClean="0"/>
              <a:t>Investigación.</a:t>
            </a:r>
          </a:p>
          <a:p>
            <a:pPr lvl="1" algn="r" eaLnBrk="1" hangingPunct="1">
              <a:defRPr/>
            </a:pPr>
            <a:r>
              <a:rPr lang="es-EC" dirty="0" smtClean="0"/>
              <a:t>Consultorías.</a:t>
            </a:r>
          </a:p>
        </p:txBody>
      </p:sp>
      <p:pic>
        <p:nvPicPr>
          <p:cNvPr id="4100" name="Picture 3" descr="Yop por ti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357188" y="5670550"/>
            <a:ext cx="4572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US" dirty="0">
                <a:latin typeface="+mn-lt"/>
                <a:hlinkClick r:id="rId4"/>
              </a:rPr>
              <a:t>Otras Publicaciones del mismo autor en Repositorio ESPOL</a:t>
            </a:r>
            <a:endParaRPr lang="es-US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Circunstancias Tecnicas</a:t>
            </a:r>
            <a:endParaRPr lang="es-ES" smtClean="0"/>
          </a:p>
        </p:txBody>
      </p:sp>
      <p:sp>
        <p:nvSpPr>
          <p:cNvPr id="115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Existencia de poblaciones naturales de la especie que se desea cultivar</a:t>
            </a:r>
          </a:p>
          <a:p>
            <a:pPr eaLnBrk="1" hangingPunct="1">
              <a:defRPr/>
            </a:pPr>
            <a:r>
              <a:rPr lang="en-US" smtClean="0"/>
              <a:t>Contactos con centros de investigacion</a:t>
            </a:r>
          </a:p>
          <a:p>
            <a:pPr eaLnBrk="1" hangingPunct="1">
              <a:defRPr/>
            </a:pPr>
            <a:r>
              <a:rPr lang="en-US" smtClean="0"/>
              <a:t>Centros de estudio y Capacitacion</a:t>
            </a:r>
          </a:p>
          <a:p>
            <a:pPr eaLnBrk="1" hangingPunct="1">
              <a:defRPr/>
            </a:pPr>
            <a:r>
              <a:rPr lang="en-US" smtClean="0"/>
              <a:t>Contactos informativos</a:t>
            </a:r>
          </a:p>
          <a:p>
            <a:pPr eaLnBrk="1" hangingPunct="1">
              <a:defRPr/>
            </a:pPr>
            <a:r>
              <a:rPr lang="en-US" smtClean="0"/>
              <a:t>Administracion</a:t>
            </a:r>
            <a:endParaRPr lang="es-ES" smtClean="0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Datos Ambientales a Considerar</a:t>
            </a:r>
            <a:endParaRPr lang="es-ES" sz="4000" smtClean="0"/>
          </a:p>
        </p:txBody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196975"/>
            <a:ext cx="8115300" cy="48641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Temperatura ambiental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Vientos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Temporales y tormentas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Precipitacion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Horas de sol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Intensidad de la luz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Mareas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Inundaciones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Terremotos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Corrientes marinas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Otros</a:t>
            </a:r>
            <a:endParaRPr lang="es-ES" sz="2800" smtClean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445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Especie No Tradicional</a:t>
            </a:r>
            <a:endParaRPr lang="es-ES" smtClean="0"/>
          </a:p>
        </p:txBody>
      </p:sp>
      <p:sp>
        <p:nvSpPr>
          <p:cNvPr id="113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052513"/>
            <a:ext cx="8258175" cy="5472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Que es una especie no tradicional???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Cuales son los pasos para seleccionar una epecie nueva a cultivar?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Esta especie se la cultiva en el pais?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Existe esta especie en el pais?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Esta especie se la cultiva en otro pais?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Existe la tecnologia de cultivo de esta especie?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Se aplica esta tecnologia en nuestro pais?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Se conocen los requerimientos fisico – quimico – y biologicos de esta especie?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Se adaptan estos requerimientos a nuestro pais?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Existe la infraestructura de apoyo e insumos para su cultivo?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Existen regulaciones legales o implicaciones ecologicas que frenan su cultivo?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Cual seria nuestra posicion estrategica de cultivar esta especie?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Como es el mercado actual y potencial de esta especie?</a:t>
            </a:r>
            <a:endParaRPr lang="es-ES" sz="2000" smtClean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7463"/>
            <a:ext cx="7775575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Criterios de Seleccion de Especies</a:t>
            </a:r>
            <a:endParaRPr lang="es-ES" sz="4000" smtClean="0"/>
          </a:p>
        </p:txBody>
      </p:sp>
      <p:sp>
        <p:nvSpPr>
          <p:cNvPr id="113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Disponibilidad de tecnologia de cultivo</a:t>
            </a:r>
          </a:p>
          <a:p>
            <a:pPr lvl="1" eaLnBrk="1" hangingPunct="1">
              <a:defRPr/>
            </a:pPr>
            <a:r>
              <a:rPr lang="en-US" sz="2400" smtClean="0"/>
              <a:t>Conocimiento de la especie</a:t>
            </a:r>
          </a:p>
          <a:p>
            <a:pPr lvl="1" eaLnBrk="1" hangingPunct="1">
              <a:defRPr/>
            </a:pPr>
            <a:r>
              <a:rPr lang="en-US" sz="2400" smtClean="0"/>
              <a:t>Lugar de cultivo</a:t>
            </a:r>
          </a:p>
          <a:p>
            <a:pPr lvl="1" eaLnBrk="1" hangingPunct="1">
              <a:defRPr/>
            </a:pPr>
            <a:r>
              <a:rPr lang="en-US" sz="2400" smtClean="0"/>
              <a:t>Requerimientos ambientales</a:t>
            </a:r>
          </a:p>
          <a:p>
            <a:pPr lvl="1" eaLnBrk="1" hangingPunct="1">
              <a:defRPr/>
            </a:pPr>
            <a:r>
              <a:rPr lang="en-US" sz="2400" smtClean="0"/>
              <a:t>Requerimientos Nutritivos</a:t>
            </a:r>
          </a:p>
          <a:p>
            <a:pPr lvl="1" eaLnBrk="1" hangingPunct="1">
              <a:defRPr/>
            </a:pPr>
            <a:r>
              <a:rPr lang="en-US" sz="2400" smtClean="0"/>
              <a:t>Tecnologia de produccion de semilla</a:t>
            </a:r>
          </a:p>
          <a:p>
            <a:pPr eaLnBrk="1" hangingPunct="1">
              <a:defRPr/>
            </a:pPr>
            <a:r>
              <a:rPr lang="en-US" sz="2800" smtClean="0"/>
              <a:t>Interes economico y comercial (mercado)</a:t>
            </a:r>
          </a:p>
          <a:p>
            <a:pPr eaLnBrk="1" hangingPunct="1">
              <a:defRPr/>
            </a:pPr>
            <a:r>
              <a:rPr lang="en-US" sz="2800" smtClean="0"/>
              <a:t>Especies nativas</a:t>
            </a:r>
            <a:endParaRPr lang="es-ES" sz="2800" smtClean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La Rueda Del Éxito.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200400" y="251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1600200" y="990600"/>
            <a:ext cx="5765800" cy="5399088"/>
            <a:chOff x="1008" y="624"/>
            <a:chExt cx="3632" cy="3401"/>
          </a:xfrm>
        </p:grpSpPr>
        <p:sp>
          <p:nvSpPr>
            <p:cNvPr id="8197" name="Rectangle 5"/>
            <p:cNvSpPr>
              <a:spLocks noChangeArrowheads="1"/>
            </p:cNvSpPr>
            <p:nvPr/>
          </p:nvSpPr>
          <p:spPr bwMode="auto">
            <a:xfrm rot="5400000">
              <a:off x="1493" y="1715"/>
              <a:ext cx="453" cy="124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198" name="Rectangle 6"/>
            <p:cNvSpPr>
              <a:spLocks noChangeArrowheads="1"/>
            </p:cNvSpPr>
            <p:nvPr/>
          </p:nvSpPr>
          <p:spPr bwMode="auto">
            <a:xfrm>
              <a:off x="2523" y="672"/>
              <a:ext cx="453" cy="124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199" name="Rectangle 7"/>
            <p:cNvSpPr>
              <a:spLocks noChangeArrowheads="1"/>
            </p:cNvSpPr>
            <p:nvPr/>
          </p:nvSpPr>
          <p:spPr bwMode="auto">
            <a:xfrm>
              <a:off x="2518" y="2736"/>
              <a:ext cx="453" cy="124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200" name="Rectangle 8"/>
            <p:cNvSpPr>
              <a:spLocks noChangeArrowheads="1"/>
            </p:cNvSpPr>
            <p:nvPr/>
          </p:nvSpPr>
          <p:spPr bwMode="auto">
            <a:xfrm rot="5400000">
              <a:off x="3518" y="1715"/>
              <a:ext cx="453" cy="124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201" name="Oval 9"/>
            <p:cNvSpPr>
              <a:spLocks noChangeArrowheads="1"/>
            </p:cNvSpPr>
            <p:nvPr/>
          </p:nvSpPr>
          <p:spPr bwMode="auto">
            <a:xfrm>
              <a:off x="2289" y="1877"/>
              <a:ext cx="907" cy="907"/>
            </a:xfrm>
            <a:prstGeom prst="ellipse">
              <a:avLst/>
            </a:prstGeom>
            <a:gradFill rotWithShape="0">
              <a:gsLst>
                <a:gs pos="0">
                  <a:srgbClr val="B2B2B2"/>
                </a:gs>
                <a:gs pos="100000">
                  <a:srgbClr val="5F5F5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_tradnl" b="1">
                  <a:solidFill>
                    <a:srgbClr val="FFFF00"/>
                  </a:solidFill>
                  <a:latin typeface="Arial" charset="0"/>
                </a:rPr>
                <a:t>Semilla</a:t>
              </a:r>
            </a:p>
          </p:txBody>
        </p:sp>
        <p:sp>
          <p:nvSpPr>
            <p:cNvPr id="8202" name="Oval 10"/>
            <p:cNvSpPr>
              <a:spLocks noChangeAspect="1" noChangeArrowheads="1"/>
            </p:cNvSpPr>
            <p:nvPr/>
          </p:nvSpPr>
          <p:spPr bwMode="auto">
            <a:xfrm>
              <a:off x="1008" y="624"/>
              <a:ext cx="3401" cy="3401"/>
            </a:xfrm>
            <a:prstGeom prst="ellipse">
              <a:avLst/>
            </a:prstGeom>
            <a:noFill/>
            <a:ln w="4445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_tradnl"/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3168" y="2208"/>
              <a:ext cx="14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b="1">
                  <a:solidFill>
                    <a:srgbClr val="FFFF00"/>
                  </a:solidFill>
                  <a:latin typeface="Arial" charset="0"/>
                </a:rPr>
                <a:t>Infraestructura</a:t>
              </a:r>
            </a:p>
          </p:txBody>
        </p:sp>
        <p:sp>
          <p:nvSpPr>
            <p:cNvPr id="8204" name="Text Box 12"/>
            <p:cNvSpPr txBox="1">
              <a:spLocks noChangeArrowheads="1"/>
            </p:cNvSpPr>
            <p:nvPr/>
          </p:nvSpPr>
          <p:spPr bwMode="auto">
            <a:xfrm>
              <a:off x="1248" y="2208"/>
              <a:ext cx="9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b="1">
                  <a:solidFill>
                    <a:srgbClr val="FFFF00"/>
                  </a:solidFill>
                  <a:latin typeface="Arial" charset="0"/>
                </a:rPr>
                <a:t>Nutrición</a:t>
              </a:r>
            </a:p>
          </p:txBody>
        </p:sp>
        <p:sp>
          <p:nvSpPr>
            <p:cNvPr id="8205" name="Text Box 13"/>
            <p:cNvSpPr txBox="1">
              <a:spLocks noChangeArrowheads="1"/>
            </p:cNvSpPr>
            <p:nvPr/>
          </p:nvSpPr>
          <p:spPr bwMode="auto">
            <a:xfrm rot="-5431336">
              <a:off x="2347" y="1205"/>
              <a:ext cx="7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b="1">
                  <a:solidFill>
                    <a:srgbClr val="FFFF00"/>
                  </a:solidFill>
                  <a:latin typeface="Arial" charset="0"/>
                </a:rPr>
                <a:t>Manejo</a:t>
              </a:r>
            </a:p>
          </p:txBody>
        </p:sp>
        <p:sp>
          <p:nvSpPr>
            <p:cNvPr id="8206" name="Text Box 14"/>
            <p:cNvSpPr txBox="1">
              <a:spLocks noChangeArrowheads="1"/>
            </p:cNvSpPr>
            <p:nvPr/>
          </p:nvSpPr>
          <p:spPr bwMode="auto">
            <a:xfrm rot="-5431336">
              <a:off x="2305" y="3120"/>
              <a:ext cx="8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b="1">
                  <a:solidFill>
                    <a:srgbClr val="FFFF00"/>
                  </a:solidFill>
                  <a:latin typeface="Arial" charset="0"/>
                </a:rPr>
                <a:t>Sanidad</a:t>
              </a:r>
            </a:p>
          </p:txBody>
        </p:sp>
        <p:sp>
          <p:nvSpPr>
            <p:cNvPr id="8207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152" y="672"/>
              <a:ext cx="3072" cy="2112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s-ES" b="1" kern="10" spc="120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Mercadeo Organizado</a:t>
              </a:r>
            </a:p>
          </p:txBody>
        </p:sp>
        <p:sp>
          <p:nvSpPr>
            <p:cNvPr id="8208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1152" y="1872"/>
              <a:ext cx="3072" cy="2112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s-ES" b="1" kern="10" spc="120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Mercadeo Organizado</a:t>
              </a:r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La Rueda Del Exito</a:t>
            </a:r>
          </a:p>
        </p:txBody>
      </p:sp>
      <p:sp>
        <p:nvSpPr>
          <p:cNvPr id="1137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85344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No puede haber éxito en un cultivo si no se cuenta con buena semilla como centro</a:t>
            </a:r>
            <a:r>
              <a:rPr lang="en-US" sz="2800" smtClean="0"/>
              <a:t> o eje del mismo.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Hay 4 radios o pilares </a:t>
            </a:r>
            <a:r>
              <a:rPr lang="es-ES_tradnl" sz="2800" smtClean="0"/>
              <a:t>que </a:t>
            </a:r>
            <a:r>
              <a:rPr lang="en-US" sz="2800" smtClean="0"/>
              <a:t>garantizan que esa </a:t>
            </a:r>
            <a:r>
              <a:rPr lang="es-ES_tradnl" sz="2800" smtClean="0"/>
              <a:t>s</a:t>
            </a:r>
            <a:r>
              <a:rPr lang="en-US" sz="2800" smtClean="0"/>
              <a:t>emilla produzca un organismo adulto adecuado: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S</a:t>
            </a:r>
            <a:r>
              <a:rPr lang="es-ES_tradnl" sz="2400" smtClean="0"/>
              <a:t>anidad</a:t>
            </a:r>
            <a:r>
              <a:rPr lang="en-US" sz="2400" smtClean="0"/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N</a:t>
            </a:r>
            <a:r>
              <a:rPr lang="es-ES_tradnl" sz="2400" smtClean="0"/>
              <a:t>utrición.</a:t>
            </a:r>
            <a:endParaRPr lang="en-US" sz="240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B</a:t>
            </a:r>
            <a:r>
              <a:rPr lang="es-ES_tradnl" sz="2400" smtClean="0"/>
              <a:t>uena infraestructura.</a:t>
            </a:r>
            <a:endParaRPr lang="en-US" sz="240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M</a:t>
            </a:r>
            <a:r>
              <a:rPr lang="es-ES_tradnl" sz="2400" smtClean="0"/>
              <a:t>anejo correcto.</a:t>
            </a:r>
            <a:endParaRPr lang="en-US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F</a:t>
            </a:r>
            <a:r>
              <a:rPr lang="es-ES_tradnl" sz="2800" smtClean="0"/>
              <a:t>inalmente lo que va a hacer que la rueda avance es un mercadeo organizado.</a:t>
            </a:r>
            <a:endParaRPr lang="en-US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Si falla cualquiera de estos componentes, la empresa no es excelente en su campo.</a:t>
            </a:r>
            <a:r>
              <a:rPr lang="en-US" sz="2800" smtClean="0"/>
              <a:t> Como una llanta tubo abajo, no llegará a su destino.</a:t>
            </a:r>
            <a:endParaRPr lang="es-ES_tradnl" sz="2800" smtClean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La Rueda Del Éxito.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200400" y="251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1600200" y="990600"/>
            <a:ext cx="5765800" cy="5399088"/>
            <a:chOff x="1008" y="624"/>
            <a:chExt cx="3632" cy="3401"/>
          </a:xfrm>
        </p:grpSpPr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 rot="5400000">
              <a:off x="1493" y="1715"/>
              <a:ext cx="453" cy="124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>
              <a:off x="2523" y="672"/>
              <a:ext cx="453" cy="124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247" name="Rectangle 7"/>
            <p:cNvSpPr>
              <a:spLocks noChangeArrowheads="1"/>
            </p:cNvSpPr>
            <p:nvPr/>
          </p:nvSpPr>
          <p:spPr bwMode="auto">
            <a:xfrm>
              <a:off x="2518" y="2736"/>
              <a:ext cx="453" cy="124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248" name="Rectangle 8"/>
            <p:cNvSpPr>
              <a:spLocks noChangeArrowheads="1"/>
            </p:cNvSpPr>
            <p:nvPr/>
          </p:nvSpPr>
          <p:spPr bwMode="auto">
            <a:xfrm rot="5400000">
              <a:off x="3518" y="1715"/>
              <a:ext cx="453" cy="124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249" name="Oval 9"/>
            <p:cNvSpPr>
              <a:spLocks noChangeArrowheads="1"/>
            </p:cNvSpPr>
            <p:nvPr/>
          </p:nvSpPr>
          <p:spPr bwMode="auto">
            <a:xfrm>
              <a:off x="2289" y="1877"/>
              <a:ext cx="907" cy="907"/>
            </a:xfrm>
            <a:prstGeom prst="ellipse">
              <a:avLst/>
            </a:prstGeom>
            <a:gradFill rotWithShape="0">
              <a:gsLst>
                <a:gs pos="0">
                  <a:srgbClr val="B2B2B2"/>
                </a:gs>
                <a:gs pos="100000">
                  <a:srgbClr val="5F5F5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_tradnl" b="1">
                  <a:solidFill>
                    <a:srgbClr val="FFFF00"/>
                  </a:solidFill>
                  <a:latin typeface="Arial" charset="0"/>
                </a:rPr>
                <a:t>Semilla</a:t>
              </a:r>
            </a:p>
          </p:txBody>
        </p:sp>
        <p:sp>
          <p:nvSpPr>
            <p:cNvPr id="10250" name="Oval 10"/>
            <p:cNvSpPr>
              <a:spLocks noChangeAspect="1" noChangeArrowheads="1"/>
            </p:cNvSpPr>
            <p:nvPr/>
          </p:nvSpPr>
          <p:spPr bwMode="auto">
            <a:xfrm>
              <a:off x="1008" y="624"/>
              <a:ext cx="3401" cy="3401"/>
            </a:xfrm>
            <a:prstGeom prst="ellipse">
              <a:avLst/>
            </a:prstGeom>
            <a:noFill/>
            <a:ln w="4445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_tradnl"/>
            </a:p>
          </p:txBody>
        </p:sp>
        <p:sp>
          <p:nvSpPr>
            <p:cNvPr id="10251" name="Text Box 11"/>
            <p:cNvSpPr txBox="1">
              <a:spLocks noChangeArrowheads="1"/>
            </p:cNvSpPr>
            <p:nvPr/>
          </p:nvSpPr>
          <p:spPr bwMode="auto">
            <a:xfrm>
              <a:off x="3168" y="2208"/>
              <a:ext cx="14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b="1">
                  <a:solidFill>
                    <a:srgbClr val="FFFF00"/>
                  </a:solidFill>
                  <a:latin typeface="Arial" charset="0"/>
                </a:rPr>
                <a:t>Infraestructura</a:t>
              </a:r>
            </a:p>
          </p:txBody>
        </p:sp>
        <p:sp>
          <p:nvSpPr>
            <p:cNvPr id="10252" name="Text Box 12"/>
            <p:cNvSpPr txBox="1">
              <a:spLocks noChangeArrowheads="1"/>
            </p:cNvSpPr>
            <p:nvPr/>
          </p:nvSpPr>
          <p:spPr bwMode="auto">
            <a:xfrm>
              <a:off x="1248" y="2208"/>
              <a:ext cx="9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b="1">
                  <a:solidFill>
                    <a:srgbClr val="FFFF00"/>
                  </a:solidFill>
                  <a:latin typeface="Arial" charset="0"/>
                </a:rPr>
                <a:t>Nutrición</a:t>
              </a:r>
            </a:p>
          </p:txBody>
        </p:sp>
        <p:sp>
          <p:nvSpPr>
            <p:cNvPr id="10253" name="Text Box 13"/>
            <p:cNvSpPr txBox="1">
              <a:spLocks noChangeArrowheads="1"/>
            </p:cNvSpPr>
            <p:nvPr/>
          </p:nvSpPr>
          <p:spPr bwMode="auto">
            <a:xfrm rot="-5431336">
              <a:off x="2347" y="1205"/>
              <a:ext cx="7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b="1">
                  <a:solidFill>
                    <a:srgbClr val="FFFF00"/>
                  </a:solidFill>
                  <a:latin typeface="Arial" charset="0"/>
                </a:rPr>
                <a:t>Manejo</a:t>
              </a:r>
            </a:p>
          </p:txBody>
        </p:sp>
        <p:sp>
          <p:nvSpPr>
            <p:cNvPr id="10254" name="Text Box 14"/>
            <p:cNvSpPr txBox="1">
              <a:spLocks noChangeArrowheads="1"/>
            </p:cNvSpPr>
            <p:nvPr/>
          </p:nvSpPr>
          <p:spPr bwMode="auto">
            <a:xfrm rot="-5431336">
              <a:off x="2305" y="3120"/>
              <a:ext cx="8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b="1">
                  <a:solidFill>
                    <a:srgbClr val="FFFF00"/>
                  </a:solidFill>
                  <a:latin typeface="Arial" charset="0"/>
                </a:rPr>
                <a:t>Sanidad</a:t>
              </a:r>
            </a:p>
          </p:txBody>
        </p:sp>
        <p:sp>
          <p:nvSpPr>
            <p:cNvPr id="10255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152" y="672"/>
              <a:ext cx="3072" cy="2112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s-ES" b="1" kern="10" spc="120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Mercadeo Organizado</a:t>
              </a:r>
            </a:p>
          </p:txBody>
        </p:sp>
        <p:sp>
          <p:nvSpPr>
            <p:cNvPr id="10256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1152" y="1872"/>
              <a:ext cx="3072" cy="2112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s-ES" b="1" kern="10" spc="120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"/>
                  <a:cs typeface="Arial"/>
                </a:rPr>
                <a:t>Mercadeo Organizado</a:t>
              </a:r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58200" cy="1295400"/>
          </a:xfrm>
        </p:spPr>
        <p:txBody>
          <a:bodyPr/>
          <a:lstStyle/>
          <a:p>
            <a:pPr eaLnBrk="1" hangingPunct="1"/>
            <a:r>
              <a:rPr lang="es-ES_tradnl" smtClean="0"/>
              <a:t>Criterios Para La Selección De Una Especie a Cultivar</a:t>
            </a:r>
            <a:endParaRPr lang="en-US" smtClean="0"/>
          </a:p>
        </p:txBody>
      </p:sp>
      <p:sp>
        <p:nvSpPr>
          <p:cNvPr id="113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8027988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Condiciones ambientales apropiadas.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Temperatura, pluviosidad, etc.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Compatibilidad biológica Spp. existentes.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Spp. exóticas escapan.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Hábitos alimenticios complementan insumos disponibles (Regiones poca tradición acuícola).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Varias categorias alimento artificial.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Toma comida cuando y como esté disponible.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Tecnología de producción existente.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Tolerancia condiciones adversas.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Hacinamiento, Calidad Agua, Enfermedades, Parásitos, Transporte, Manipuleo.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Office\Templates\Presentation Designs\Azure.pot</Template>
  <TotalTime>3362</TotalTime>
  <Words>1014</Words>
  <Application>Microsoft PowerPoint</Application>
  <PresentationFormat>Presentación en pantalla (4:3)</PresentationFormat>
  <Paragraphs>230</Paragraphs>
  <Slides>21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Times New Roman</vt:lpstr>
      <vt:lpstr>Arial</vt:lpstr>
      <vt:lpstr>Wingdings</vt:lpstr>
      <vt:lpstr>Math B</vt:lpstr>
      <vt:lpstr>Azure</vt:lpstr>
      <vt:lpstr>Cultivo de Especies No Tradicionales – Clase 2</vt:lpstr>
      <vt:lpstr>Fabrizio Marcillo Morla</vt:lpstr>
      <vt:lpstr>Especie No Tradicional</vt:lpstr>
      <vt:lpstr>Diapositiva 4</vt:lpstr>
      <vt:lpstr>Criterios de Seleccion de Especies</vt:lpstr>
      <vt:lpstr>La Rueda Del Éxito.</vt:lpstr>
      <vt:lpstr>La Rueda Del Exito</vt:lpstr>
      <vt:lpstr>La Rueda Del Éxito.</vt:lpstr>
      <vt:lpstr>Criterios Para La Selección De Una Especie a Cultivar</vt:lpstr>
      <vt:lpstr>Criterios Para La Selección De Una Especie a Cultivar</vt:lpstr>
      <vt:lpstr>Caracteristicas Fisicas. Socioeconómicas Y Regionales</vt:lpstr>
      <vt:lpstr>Costos Insumos</vt:lpstr>
      <vt:lpstr>Selección de especies para Acuacultura</vt:lpstr>
      <vt:lpstr>Selección de especies para Acuacultura</vt:lpstr>
      <vt:lpstr>Seleccion de Sitio</vt:lpstr>
      <vt:lpstr>Diapositiva 16</vt:lpstr>
      <vt:lpstr>Principales Variables Fisico Quimicas del Agua</vt:lpstr>
      <vt:lpstr>Principales Variables Biologicas</vt:lpstr>
      <vt:lpstr>Circunstancias Socioeconomicas</vt:lpstr>
      <vt:lpstr>Circunstancias Tecnicas</vt:lpstr>
      <vt:lpstr>Datos Ambientales a Considerar</vt:lpstr>
    </vt:vector>
  </TitlesOfParts>
  <Company>Barcillo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Barcillo Barzinister</dc:creator>
  <cp:lastModifiedBy>Administrador</cp:lastModifiedBy>
  <cp:revision>542</cp:revision>
  <cp:lastPrinted>1601-01-01T00:00:00Z</cp:lastPrinted>
  <dcterms:created xsi:type="dcterms:W3CDTF">2002-07-19T11:47:45Z</dcterms:created>
  <dcterms:modified xsi:type="dcterms:W3CDTF">2010-01-28T17:06:05Z</dcterms:modified>
</cp:coreProperties>
</file>