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7"/>
  </p:notesMasterIdLst>
  <p:handoutMasterIdLst>
    <p:handoutMasterId r:id="rId18"/>
  </p:handoutMasterIdLst>
  <p:sldIdLst>
    <p:sldId id="555" r:id="rId2"/>
    <p:sldId id="556" r:id="rId3"/>
    <p:sldId id="326" r:id="rId4"/>
    <p:sldId id="551" r:id="rId5"/>
    <p:sldId id="542" r:id="rId6"/>
    <p:sldId id="543" r:id="rId7"/>
    <p:sldId id="545" r:id="rId8"/>
    <p:sldId id="546" r:id="rId9"/>
    <p:sldId id="547" r:id="rId10"/>
    <p:sldId id="548" r:id="rId11"/>
    <p:sldId id="553" r:id="rId12"/>
    <p:sldId id="549" r:id="rId13"/>
    <p:sldId id="552" r:id="rId14"/>
    <p:sldId id="544" r:id="rId15"/>
    <p:sldId id="554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FF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 autoAdjust="0"/>
    <p:restoredTop sz="94660" autoAdjust="0"/>
  </p:normalViewPr>
  <p:slideViewPr>
    <p:cSldViewPr>
      <p:cViewPr varScale="1">
        <p:scale>
          <a:sx n="103" d="100"/>
          <a:sy n="103" d="100"/>
        </p:scale>
        <p:origin x="-1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83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1.xml"/><Relationship Id="rId4" Type="http://schemas.openxmlformats.org/officeDocument/2006/relationships/slide" Target="slides/slide1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9762F89-9BF3-4C09-9D09-DD2A53E86978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843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Click to edit Master text styles</a:t>
            </a:r>
          </a:p>
          <a:p>
            <a:pPr lvl="1"/>
            <a:r>
              <a:rPr lang="es-ES_tradnl" noProof="0" smtClean="0"/>
              <a:t>Second level</a:t>
            </a:r>
          </a:p>
          <a:p>
            <a:pPr lvl="2"/>
            <a:r>
              <a:rPr lang="es-ES_tradnl" noProof="0" smtClean="0"/>
              <a:t>Third level</a:t>
            </a:r>
          </a:p>
          <a:p>
            <a:pPr lvl="3"/>
            <a:r>
              <a:rPr lang="es-ES_tradnl" noProof="0" smtClean="0"/>
              <a:t>Fourth level</a:t>
            </a:r>
          </a:p>
          <a:p>
            <a:pPr lvl="4"/>
            <a:r>
              <a:rPr lang="es-ES_tradnl" noProof="0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02ACD9E-7CDD-4524-BB01-58653624FB48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CB3A23-3291-417E-95C1-5DC8783A1767}" type="slidenum">
              <a:rPr lang="es-ES_tradnl" smtClean="0"/>
              <a:pPr/>
              <a:t>1</a:t>
            </a:fld>
            <a:endParaRPr lang="es-ES_tradnl" smtClean="0"/>
          </a:p>
        </p:txBody>
      </p:sp>
      <p:sp>
        <p:nvSpPr>
          <p:cNvPr id="194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10439B-4A4E-4D9F-B1AC-4AD3F61E7EC2}" type="slidenum">
              <a:rPr lang="es-ES_tradnl" smtClean="0"/>
              <a:pPr/>
              <a:t>10</a:t>
            </a:fld>
            <a:endParaRPr lang="es-ES_tradnl" smtClean="0"/>
          </a:p>
        </p:txBody>
      </p:sp>
      <p:sp>
        <p:nvSpPr>
          <p:cNvPr id="2867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030BB3-6566-4D4F-83D8-5DA644FE9960}" type="slidenum">
              <a:rPr lang="es-ES_tradnl" smtClean="0"/>
              <a:pPr/>
              <a:t>11</a:t>
            </a:fld>
            <a:endParaRPr lang="es-ES_tradnl" smtClean="0"/>
          </a:p>
        </p:txBody>
      </p:sp>
      <p:sp>
        <p:nvSpPr>
          <p:cNvPr id="2969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8E7FEE-48FD-4FF3-9BC1-98DA0D395203}" type="slidenum">
              <a:rPr lang="es-ES_tradnl" smtClean="0"/>
              <a:pPr/>
              <a:t>12</a:t>
            </a:fld>
            <a:endParaRPr lang="es-ES_tradnl" smtClean="0"/>
          </a:p>
        </p:txBody>
      </p:sp>
      <p:sp>
        <p:nvSpPr>
          <p:cNvPr id="3072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67D42D-3C54-456E-82A4-B06AE924B472}" type="slidenum">
              <a:rPr lang="es-ES_tradnl" smtClean="0"/>
              <a:pPr/>
              <a:t>13</a:t>
            </a:fld>
            <a:endParaRPr lang="es-ES_tradnl" smtClean="0"/>
          </a:p>
        </p:txBody>
      </p:sp>
      <p:sp>
        <p:nvSpPr>
          <p:cNvPr id="3174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28FE9F-8F28-4E43-B0CB-A7D15785E06E}" type="slidenum">
              <a:rPr lang="es-ES_tradnl" smtClean="0"/>
              <a:pPr/>
              <a:t>14</a:t>
            </a:fld>
            <a:endParaRPr lang="es-ES_tradnl" smtClean="0"/>
          </a:p>
        </p:txBody>
      </p:sp>
      <p:sp>
        <p:nvSpPr>
          <p:cNvPr id="327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60C4C3-68AB-45FC-9C4D-220936952747}" type="slidenum">
              <a:rPr lang="es-ES_tradnl" smtClean="0"/>
              <a:pPr/>
              <a:t>15</a:t>
            </a:fld>
            <a:endParaRPr lang="es-ES_tradnl" smtClean="0"/>
          </a:p>
        </p:txBody>
      </p:sp>
      <p:sp>
        <p:nvSpPr>
          <p:cNvPr id="3379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2048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B3266F-E6A9-456C-8360-93CB1F7C9502}" type="slidenum">
              <a:rPr lang="es-ES_tradnl" smtClean="0"/>
              <a:pPr/>
              <a:t>2</a:t>
            </a:fld>
            <a:endParaRPr lang="es-ES_tradnl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92AE69B-0B6A-4CFA-8DCB-2E11907C78EE}" type="slidenum">
              <a:rPr lang="es-ES_tradnl" smtClean="0"/>
              <a:pPr/>
              <a:t>3</a:t>
            </a:fld>
            <a:endParaRPr lang="es-ES_tradnl" smtClean="0"/>
          </a:p>
        </p:txBody>
      </p:sp>
      <p:sp>
        <p:nvSpPr>
          <p:cNvPr id="215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5C678E-F243-46A7-9084-B1DE0F5AA905}" type="slidenum">
              <a:rPr lang="es-ES_tradnl" smtClean="0"/>
              <a:pPr/>
              <a:t>4</a:t>
            </a:fld>
            <a:endParaRPr lang="es-ES_tradnl" smtClean="0"/>
          </a:p>
        </p:txBody>
      </p:sp>
      <p:sp>
        <p:nvSpPr>
          <p:cNvPr id="2253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9EB43A-8921-4A1F-A76C-CC74B61FBE1E}" type="slidenum">
              <a:rPr lang="es-ES_tradnl" smtClean="0"/>
              <a:pPr/>
              <a:t>5</a:t>
            </a:fld>
            <a:endParaRPr lang="es-ES_tradnl" smtClean="0"/>
          </a:p>
        </p:txBody>
      </p:sp>
      <p:sp>
        <p:nvSpPr>
          <p:cNvPr id="2355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F10B46-946A-4D93-B716-00E9C420B34B}" type="slidenum">
              <a:rPr lang="es-ES_tradnl" smtClean="0"/>
              <a:pPr/>
              <a:t>6</a:t>
            </a:fld>
            <a:endParaRPr lang="es-ES_tradnl" smtClean="0"/>
          </a:p>
        </p:txBody>
      </p:sp>
      <p:sp>
        <p:nvSpPr>
          <p:cNvPr id="2457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41D3DB-2E53-4E2C-931E-0317CA7341AD}" type="slidenum">
              <a:rPr lang="es-ES_tradnl" smtClean="0"/>
              <a:pPr/>
              <a:t>7</a:t>
            </a:fld>
            <a:endParaRPr lang="es-ES_tradnl" smtClean="0"/>
          </a:p>
        </p:txBody>
      </p:sp>
      <p:sp>
        <p:nvSpPr>
          <p:cNvPr id="2560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669B82-7AED-4B76-A527-417CA1BACC50}" type="slidenum">
              <a:rPr lang="es-ES_tradnl" smtClean="0"/>
              <a:pPr/>
              <a:t>8</a:t>
            </a:fld>
            <a:endParaRPr lang="es-ES_tradnl" smtClean="0"/>
          </a:p>
        </p:txBody>
      </p:sp>
      <p:sp>
        <p:nvSpPr>
          <p:cNvPr id="2662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0FDAD0-CA5B-4607-BC9C-6E57427C9D4E}" type="slidenum">
              <a:rPr lang="es-ES_tradnl" smtClean="0"/>
              <a:pPr/>
              <a:t>9</a:t>
            </a:fld>
            <a:endParaRPr lang="es-ES_tradnl" smtClean="0"/>
          </a:p>
        </p:txBody>
      </p:sp>
      <p:sp>
        <p:nvSpPr>
          <p:cNvPr id="276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US"/>
            </a:p>
          </p:txBody>
        </p:sp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48" y="103"/>
              <a:ext cx="96" cy="4126"/>
              <a:chOff x="48" y="103"/>
              <a:chExt cx="96" cy="4126"/>
            </a:xfrm>
          </p:grpSpPr>
          <p:sp>
            <p:nvSpPr>
              <p:cNvPr id="7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48" y="2116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48" y="2404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/>
            </p:nvSpPr>
            <p:spPr bwMode="auto">
              <a:xfrm>
                <a:off x="48" y="2549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8" name="Rectangle 16"/>
              <p:cNvSpPr>
                <a:spLocks noChangeArrowheads="1"/>
              </p:cNvSpPr>
              <p:nvPr/>
            </p:nvSpPr>
            <p:spPr bwMode="auto">
              <a:xfrm>
                <a:off x="48" y="2691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9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" name="Rectangle 18"/>
              <p:cNvSpPr>
                <a:spLocks noChangeArrowheads="1"/>
              </p:cNvSpPr>
              <p:nvPr/>
            </p:nvSpPr>
            <p:spPr bwMode="auto">
              <a:xfrm>
                <a:off x="48" y="2979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1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2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3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4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5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6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7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8" name="Rectangle 26"/>
              <p:cNvSpPr>
                <a:spLocks noChangeArrowheads="1"/>
              </p:cNvSpPr>
              <p:nvPr/>
            </p:nvSpPr>
            <p:spPr bwMode="auto">
              <a:xfrm>
                <a:off x="48" y="4134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9" name="Rectangle 27"/>
              <p:cNvSpPr>
                <a:spLocks noChangeArrowheads="1"/>
              </p:cNvSpPr>
              <p:nvPr/>
            </p:nvSpPr>
            <p:spPr bwMode="auto">
              <a:xfrm>
                <a:off x="48" y="103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0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1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2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3" name="Rectangle 31"/>
              <p:cNvSpPr>
                <a:spLocks noChangeArrowheads="1"/>
              </p:cNvSpPr>
              <p:nvPr/>
            </p:nvSpPr>
            <p:spPr bwMode="auto">
              <a:xfrm>
                <a:off x="48" y="67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4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5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</p:grpSp>
      </p:grpSp>
      <p:sp>
        <p:nvSpPr>
          <p:cNvPr id="3106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1143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Click to edit Master title style</a:t>
            </a:r>
          </a:p>
        </p:txBody>
      </p:sp>
      <p:sp>
        <p:nvSpPr>
          <p:cNvPr id="3107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6400800" cy="1752600"/>
          </a:xfrm>
        </p:spPr>
        <p:txBody>
          <a:bodyPr lIns="92075" tIns="46038" rIns="92075" bIns="46038"/>
          <a:lstStyle>
            <a:lvl1pPr marL="0" indent="0" algn="ctr">
              <a:buFont typeface="Wingdings" pitchFamily="2" charset="2"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s-ES_tradnl"/>
              <a:t>Click to edit Master subtitle style</a:t>
            </a:r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8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B10ADD7-4C79-4773-A663-E034809953A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3ECD7-690D-4432-8E3F-F77089C8AE2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992938" y="609600"/>
            <a:ext cx="1949450" cy="54514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609600"/>
            <a:ext cx="5697538" cy="54514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0C6B3-DA6A-43D0-BA9D-1C08BA343B9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430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1169988" y="1946275"/>
            <a:ext cx="7772400" cy="4114800"/>
          </a:xfrm>
        </p:spPr>
        <p:txBody>
          <a:bodyPr/>
          <a:lstStyle/>
          <a:p>
            <a:pPr lvl="0"/>
            <a:endParaRPr lang="es-US" noProof="0" smtClean="0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41F8B-3EDE-4D1B-8C0D-C8C505DEF96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7D1634-DD84-4A53-B36D-721ED766514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499B3-B122-4F50-A033-687D21A2800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1699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323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FDF24-B81A-4502-BD5D-077BE6C63C9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9AECCD-B6D4-49B1-9A36-DBE60D487F33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83119-E342-4060-8524-05C8D9B1F31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A0A61-D4AA-4C64-A97A-2E5415316BF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EC3A4B-20D4-47A1-B0E1-B397BE1E584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U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9B6C3-BD4E-4F2D-AB37-2D3643CA74E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205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US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>
              <a:off x="48" y="102"/>
              <a:ext cx="96" cy="4128"/>
              <a:chOff x="48" y="102"/>
              <a:chExt cx="96" cy="4128"/>
            </a:xfrm>
          </p:grpSpPr>
          <p:sp>
            <p:nvSpPr>
              <p:cNvPr id="2053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4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5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6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7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8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9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0" name="Rectangle 12"/>
              <p:cNvSpPr>
                <a:spLocks noChangeArrowheads="1"/>
              </p:cNvSpPr>
              <p:nvPr/>
            </p:nvSpPr>
            <p:spPr bwMode="auto">
              <a:xfrm>
                <a:off x="48" y="2115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1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2" name="Rectangle 14"/>
              <p:cNvSpPr>
                <a:spLocks noChangeArrowheads="1"/>
              </p:cNvSpPr>
              <p:nvPr/>
            </p:nvSpPr>
            <p:spPr bwMode="auto">
              <a:xfrm>
                <a:off x="48" y="240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3" name="Rectangle 15"/>
              <p:cNvSpPr>
                <a:spLocks noChangeArrowheads="1"/>
              </p:cNvSpPr>
              <p:nvPr/>
            </p:nvSpPr>
            <p:spPr bwMode="auto">
              <a:xfrm>
                <a:off x="48" y="254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4" name="Rectangle 16"/>
              <p:cNvSpPr>
                <a:spLocks noChangeArrowheads="1"/>
              </p:cNvSpPr>
              <p:nvPr/>
            </p:nvSpPr>
            <p:spPr bwMode="auto">
              <a:xfrm>
                <a:off x="48" y="269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5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6" name="Rectangle 18"/>
              <p:cNvSpPr>
                <a:spLocks noChangeArrowheads="1"/>
              </p:cNvSpPr>
              <p:nvPr/>
            </p:nvSpPr>
            <p:spPr bwMode="auto">
              <a:xfrm>
                <a:off x="48" y="298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7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8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9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0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1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2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3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4" name="Rectangle 26"/>
              <p:cNvSpPr>
                <a:spLocks noChangeArrowheads="1"/>
              </p:cNvSpPr>
              <p:nvPr/>
            </p:nvSpPr>
            <p:spPr bwMode="auto">
              <a:xfrm>
                <a:off x="48" y="413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5" name="Rectangle 27"/>
              <p:cNvSpPr>
                <a:spLocks noChangeArrowheads="1"/>
              </p:cNvSpPr>
              <p:nvPr/>
            </p:nvSpPr>
            <p:spPr bwMode="auto">
              <a:xfrm>
                <a:off x="48" y="10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6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7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8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9" name="Rectangle 31"/>
              <p:cNvSpPr>
                <a:spLocks noChangeArrowheads="1"/>
              </p:cNvSpPr>
              <p:nvPr/>
            </p:nvSpPr>
            <p:spPr bwMode="auto">
              <a:xfrm>
                <a:off x="48" y="67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80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81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</p:grpSp>
      </p:grpSp>
      <p:sp>
        <p:nvSpPr>
          <p:cNvPr id="1027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title style</a:t>
            </a:r>
          </a:p>
        </p:txBody>
      </p:sp>
      <p:sp>
        <p:nvSpPr>
          <p:cNvPr id="2084" name="Rectangle 3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085" name="Rectangle 3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086" name="Rectangle 3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20645E26-A5FA-4A12-A525-6944CA2056D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2087" name="Rectangle 3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69988" y="1946275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7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60000"/>
        <a:buFont typeface="Wingdings" pitchFamily="2" charset="2"/>
        <a:buChar char="u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t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mailto:barcillo@gmail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dspace.espol.edu.ec/browse?type=author&amp;order=ASC&amp;rpp=20&amp;value=Marcillo+Morla%2C+Fabrizio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609600"/>
            <a:ext cx="7772400" cy="1676400"/>
          </a:xfrm>
        </p:spPr>
        <p:txBody>
          <a:bodyPr/>
          <a:lstStyle/>
          <a:p>
            <a:pPr eaLnBrk="1" hangingPunct="1"/>
            <a:r>
              <a:rPr lang="es-ES_tradnl" smtClean="0"/>
              <a:t>Fisiología de Crustáceos y Moluscos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640080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s-ES_tradnl" dirty="0" smtClean="0"/>
              <a:t>Fabrizio Marcillo </a:t>
            </a:r>
            <a:r>
              <a:rPr lang="es-ES_tradnl" dirty="0" err="1" smtClean="0"/>
              <a:t>Morla</a:t>
            </a:r>
            <a:r>
              <a:rPr lang="es-ES_tradnl" dirty="0" smtClean="0"/>
              <a:t> </a:t>
            </a:r>
            <a:r>
              <a:rPr lang="es-ES_tradnl" dirty="0" err="1" smtClean="0"/>
              <a:t>MBA</a:t>
            </a:r>
            <a:endParaRPr lang="es-ES_tradnl" dirty="0" smtClean="0"/>
          </a:p>
        </p:txBody>
      </p:sp>
      <p:pic>
        <p:nvPicPr>
          <p:cNvPr id="3076" name="Picture 9" descr="Logofimc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2286000"/>
            <a:ext cx="1676400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Text Box 10"/>
          <p:cNvSpPr txBox="1">
            <a:spLocks noChangeArrowheads="1"/>
          </p:cNvSpPr>
          <p:nvPr/>
        </p:nvSpPr>
        <p:spPr bwMode="auto">
          <a:xfrm>
            <a:off x="4932363" y="4960938"/>
            <a:ext cx="27114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hlinkClick r:id="rId4"/>
              </a:rPr>
              <a:t>barcillo@gmail.com</a:t>
            </a:r>
            <a:endParaRPr lang="en-US"/>
          </a:p>
          <a:p>
            <a:r>
              <a:rPr lang="en-US"/>
              <a:t>(593-9) 4194239</a:t>
            </a:r>
          </a:p>
          <a:p>
            <a:endParaRPr lang="es-ES"/>
          </a:p>
        </p:txBody>
      </p:sp>
      <p:pic>
        <p:nvPicPr>
          <p:cNvPr id="3078" name="6 Imagen" descr="espol1-300x299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2071688"/>
            <a:ext cx="1792288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4000" smtClean="0"/>
              <a:t>Cap 4 – Alimentación y Digestión</a:t>
            </a:r>
          </a:p>
        </p:txBody>
      </p:sp>
      <p:sp>
        <p:nvSpPr>
          <p:cNvPr id="1114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773238"/>
            <a:ext cx="7993063" cy="4824412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Métodos de alimentación.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Estructura gástrica.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Digestión y absorción.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Nutrición.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4000" smtClean="0"/>
              <a:t>Cap 4a – Hormonas y Reproduccion </a:t>
            </a:r>
          </a:p>
        </p:txBody>
      </p:sp>
      <p:sp>
        <p:nvSpPr>
          <p:cNvPr id="1119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773238"/>
            <a:ext cx="7993063" cy="4824412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n-US" smtClean="0"/>
              <a:t>Glandulas</a:t>
            </a:r>
            <a:endParaRPr lang="es-ES" smtClean="0"/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Hormonas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n-US" smtClean="0"/>
              <a:t>Sistema Reproductor</a:t>
            </a:r>
            <a:endParaRPr lang="es-ES" smtClean="0"/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n-US" smtClean="0"/>
              <a:t>Copula y desove</a:t>
            </a:r>
            <a:endParaRPr lang="es-ES" smtClean="0"/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Desarrollo Larval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4000" smtClean="0"/>
              <a:t>Cap 5- Clasificación de Moluscos (Clase BIVALVIA)</a:t>
            </a:r>
          </a:p>
        </p:txBody>
      </p:sp>
      <p:sp>
        <p:nvSpPr>
          <p:cNvPr id="1115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400" smtClean="0"/>
              <a:t>Concha, manto y pie.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400" smtClean="0"/>
              <a:t>Organización interna de la concha Pecten.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400" smtClean="0"/>
              <a:t>Las branquias.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400" smtClean="0"/>
              <a:t>El sistema digestivo.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400" smtClean="0"/>
              <a:t>Organización interna de la ostra.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400" smtClean="0"/>
              <a:t>El sistema circulatorio.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400" smtClean="0"/>
              <a:t>El sistema nervioso.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400" smtClean="0"/>
              <a:t>La reproducción.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400" smtClean="0"/>
              <a:t>La fecundación.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400" smtClean="0"/>
              <a:t>Crecimiento y longevidad.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400" smtClean="0"/>
              <a:t>Biología de las larvas.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4000" smtClean="0"/>
              <a:t>Cap 5- Clasificación de Moluscos (Clase BIVALVIA)</a:t>
            </a:r>
          </a:p>
        </p:txBody>
      </p:sp>
      <p:sp>
        <p:nvSpPr>
          <p:cNvPr id="1118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AutoNum type="arabicPeriod" startAt="12"/>
              <a:defRPr/>
            </a:pPr>
            <a:r>
              <a:rPr lang="es-ES" sz="2400" smtClean="0"/>
              <a:t>Embriogénesis.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 startAt="12"/>
              <a:defRPr/>
            </a:pPr>
            <a:r>
              <a:rPr lang="es-ES" sz="2400" smtClean="0"/>
              <a:t>Musculatura.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 startAt="12"/>
              <a:defRPr/>
            </a:pPr>
            <a:r>
              <a:rPr lang="es-ES" sz="2400" smtClean="0"/>
              <a:t>Tracto digestivo.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 startAt="12"/>
              <a:defRPr/>
            </a:pPr>
            <a:r>
              <a:rPr lang="es-ES" sz="2400" smtClean="0"/>
              <a:t>Órganos de los sentidos.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 startAt="12"/>
              <a:defRPr/>
            </a:pPr>
            <a:r>
              <a:rPr lang="es-ES" sz="2400" smtClean="0"/>
              <a:t>Sistema nervioso.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 startAt="12"/>
              <a:defRPr/>
            </a:pPr>
            <a:r>
              <a:rPr lang="es-ES" sz="2400" smtClean="0"/>
              <a:t>Metamorfosis.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 startAt="12"/>
              <a:defRPr/>
            </a:pPr>
            <a:r>
              <a:rPr lang="es-ES" sz="2400" smtClean="0"/>
              <a:t>Locomoción.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 startAt="12"/>
              <a:defRPr/>
            </a:pPr>
            <a:r>
              <a:rPr lang="es-ES" sz="2400" smtClean="0"/>
              <a:t>Alimentación.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 startAt="12"/>
              <a:defRPr/>
            </a:pPr>
            <a:r>
              <a:rPr lang="es-ES" sz="2400" smtClean="0"/>
              <a:t>Respiración.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 startAt="12"/>
              <a:defRPr/>
            </a:pPr>
            <a:r>
              <a:rPr lang="es-ES" sz="2400" smtClean="0"/>
              <a:t>Crecimiento.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 startAt="12"/>
              <a:defRPr/>
            </a:pPr>
            <a:r>
              <a:rPr lang="es-ES" sz="2400" smtClean="0"/>
              <a:t>Respuestas a estímulos.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AutoNum type="arabicPeriod" startAt="12"/>
              <a:defRPr/>
            </a:pPr>
            <a:r>
              <a:rPr lang="es-ES" sz="2400" smtClean="0"/>
              <a:t>Tolerancia a variables ambientales.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Bibliografia</a:t>
            </a:r>
            <a:endParaRPr lang="es-ES_tradnl" smtClean="0"/>
          </a:p>
        </p:txBody>
      </p:sp>
      <p:sp>
        <p:nvSpPr>
          <p:cNvPr id="1082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219200"/>
            <a:ext cx="7696200" cy="5410200"/>
          </a:xfrm>
        </p:spPr>
        <p:txBody>
          <a:bodyPr/>
          <a:lstStyle/>
          <a:p>
            <a:pPr eaLnBrk="1" hangingPunct="1">
              <a:defRPr/>
            </a:pPr>
            <a:r>
              <a:rPr lang="es-ES" smtClean="0"/>
              <a:t>Fisiología de Crustáceos y Moluscos, por Ac. Henry Álvarez Arellano.</a:t>
            </a:r>
          </a:p>
          <a:p>
            <a:pPr eaLnBrk="1" hangingPunct="1">
              <a:defRPr/>
            </a:pPr>
            <a:r>
              <a:rPr lang="en-US" smtClean="0"/>
              <a:t>Aspects of the Physiology of Crustacea, by Lockwook.</a:t>
            </a:r>
          </a:p>
          <a:p>
            <a:pPr eaLnBrk="1" hangingPunct="1">
              <a:defRPr/>
            </a:pPr>
            <a:r>
              <a:rPr lang="en-US" smtClean="0"/>
              <a:t>The Mollusca. Volume 4. Physiology part I, by Seleuddin and Wilbur.</a:t>
            </a:r>
            <a:endParaRPr lang="es-ES" smtClean="0"/>
          </a:p>
          <a:p>
            <a:pPr eaLnBrk="1" hangingPunct="1">
              <a:defRPr/>
            </a:pPr>
            <a:r>
              <a:rPr lang="es-ES_tradnl" smtClean="0"/>
              <a:t>Papers Varios.</a:t>
            </a:r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16688" y="5084763"/>
            <a:ext cx="1905000" cy="138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Otras Políticas	</a:t>
            </a:r>
            <a:endParaRPr lang="es-ES" smtClean="0"/>
          </a:p>
        </p:txBody>
      </p:sp>
      <p:sp>
        <p:nvSpPr>
          <p:cNvPr id="1132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Todo lo subido al sidweb se considerará como entregado personalmente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Trabajos de investigaciún deben de estar debidamente sustentados con bibliografía y fuentes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Plagio descalificará cualquier trabajo.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Se debe entender, sintetizar, razonar, comentar y exponer los trabajos.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Esta clase NO es de memorización. Deben de ENTENDER y poder razonar estos conceptos.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smtClean="0"/>
              <a:t>Todos los deberes y trabajos deberán ser entregados adicionalmente por correo.</a:t>
            </a:r>
            <a:endParaRPr lang="es-ES" sz="2400" smtClean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Título"/>
          <p:cNvSpPr>
            <a:spLocks noGrp="1"/>
          </p:cNvSpPr>
          <p:nvPr>
            <p:ph type="title"/>
          </p:nvPr>
        </p:nvSpPr>
        <p:spPr>
          <a:xfrm>
            <a:off x="1228725" y="0"/>
            <a:ext cx="7772400" cy="1143000"/>
          </a:xfrm>
        </p:spPr>
        <p:txBody>
          <a:bodyPr/>
          <a:lstStyle/>
          <a:p>
            <a:pPr algn="r"/>
            <a:r>
              <a:rPr lang="en-US" smtClean="0"/>
              <a:t>Fabrizio Marcillo Morla</a:t>
            </a:r>
            <a:endParaRPr lang="es-US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69988" y="928688"/>
            <a:ext cx="7772400" cy="4114800"/>
          </a:xfrm>
        </p:spPr>
        <p:txBody>
          <a:bodyPr/>
          <a:lstStyle/>
          <a:p>
            <a:pPr algn="r">
              <a:defRPr/>
            </a:pPr>
            <a:r>
              <a:rPr lang="es-EC" dirty="0" smtClean="0"/>
              <a:t>Guayaquil, 1966.</a:t>
            </a:r>
          </a:p>
          <a:p>
            <a:pPr algn="r">
              <a:defRPr/>
            </a:pPr>
            <a:r>
              <a:rPr lang="es-EC" dirty="0" err="1" smtClean="0"/>
              <a:t>BSc.</a:t>
            </a:r>
            <a:r>
              <a:rPr lang="es-EC" dirty="0" smtClean="0"/>
              <a:t> Acuicultura. (ESPOL 1991).</a:t>
            </a:r>
          </a:p>
          <a:p>
            <a:pPr algn="r">
              <a:defRPr/>
            </a:pPr>
            <a:r>
              <a:rPr lang="es-EC" dirty="0" smtClean="0"/>
              <a:t>Magister en Administración de Empresas. (ESPOL, 1996).</a:t>
            </a:r>
          </a:p>
          <a:p>
            <a:pPr algn="r">
              <a:defRPr/>
            </a:pPr>
            <a:r>
              <a:rPr lang="es-EC" dirty="0" smtClean="0"/>
              <a:t>Profesor ESPOL desde el 2001.</a:t>
            </a:r>
          </a:p>
          <a:p>
            <a:pPr algn="r">
              <a:defRPr/>
            </a:pPr>
            <a:r>
              <a:rPr lang="es-EC" dirty="0" smtClean="0"/>
              <a:t>20 años experiencia profesional: </a:t>
            </a:r>
          </a:p>
          <a:p>
            <a:pPr lvl="1" algn="r">
              <a:defRPr/>
            </a:pPr>
            <a:r>
              <a:rPr lang="es-EC" dirty="0" smtClean="0"/>
              <a:t>Producción.</a:t>
            </a:r>
          </a:p>
          <a:p>
            <a:pPr lvl="1" algn="r">
              <a:defRPr/>
            </a:pPr>
            <a:r>
              <a:rPr lang="es-EC" dirty="0" smtClean="0"/>
              <a:t>Administración.</a:t>
            </a:r>
          </a:p>
          <a:p>
            <a:pPr lvl="1" algn="r">
              <a:defRPr/>
            </a:pPr>
            <a:r>
              <a:rPr lang="es-EC" dirty="0" smtClean="0"/>
              <a:t>Finanzas.</a:t>
            </a:r>
          </a:p>
          <a:p>
            <a:pPr lvl="1" algn="r">
              <a:defRPr/>
            </a:pPr>
            <a:r>
              <a:rPr lang="es-EC" dirty="0" smtClean="0"/>
              <a:t>Investigación.</a:t>
            </a:r>
          </a:p>
          <a:p>
            <a:pPr lvl="1" algn="r">
              <a:defRPr/>
            </a:pPr>
            <a:r>
              <a:rPr lang="es-EC" dirty="0" smtClean="0"/>
              <a:t>Consultorías.</a:t>
            </a:r>
          </a:p>
        </p:txBody>
      </p:sp>
      <p:pic>
        <p:nvPicPr>
          <p:cNvPr id="4100" name="Picture 3" descr="Yop por ti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571750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Rectángulo"/>
          <p:cNvSpPr/>
          <p:nvPr/>
        </p:nvSpPr>
        <p:spPr>
          <a:xfrm>
            <a:off x="357188" y="5670550"/>
            <a:ext cx="4572000" cy="8302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US" dirty="0">
                <a:latin typeface="+mn-lt"/>
                <a:hlinkClick r:id="rId4"/>
              </a:rPr>
              <a:t>Otras Publicaciones del mismo autor en Repositorio ESPOL</a:t>
            </a:r>
            <a:endParaRPr lang="es-US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7620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Objetivos Generales</a:t>
            </a:r>
          </a:p>
        </p:txBody>
      </p:sp>
      <p:sp>
        <p:nvSpPr>
          <p:cNvPr id="80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143000"/>
            <a:ext cx="7848600" cy="541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s-ES" sz="2800" smtClean="0"/>
              <a:t>Analizar la anatomía del camarón principalmente, y también del cangrejo.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2800" smtClean="0"/>
              <a:t>Seleccionar la terminología correcta para nombrar los órganos y aparatos que conforman el cuerpo del animal.</a:t>
            </a:r>
          </a:p>
        </p:txBody>
      </p:sp>
      <p:pic>
        <p:nvPicPr>
          <p:cNvPr id="5124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51500" y="3789363"/>
            <a:ext cx="230187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76200"/>
            <a:ext cx="7772400" cy="1143000"/>
          </a:xfrm>
        </p:spPr>
        <p:txBody>
          <a:bodyPr/>
          <a:lstStyle/>
          <a:p>
            <a:pPr eaLnBrk="1" hangingPunct="1"/>
            <a:r>
              <a:rPr lang="es-ES_tradnl" smtClean="0"/>
              <a:t>Objetivos</a:t>
            </a:r>
          </a:p>
        </p:txBody>
      </p:sp>
      <p:sp>
        <p:nvSpPr>
          <p:cNvPr id="1117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143000"/>
            <a:ext cx="7848600" cy="541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s-ES" sz="2800" smtClean="0"/>
              <a:t>Reconocer el funcionamiento de los principios órganos del camarón que intervienen en la digestión.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2800" smtClean="0"/>
              <a:t>Examinar la fisiología del camarón para que el técnico en Acuicultura puede operar el medio acertado en los procesos técnicos de maduración, cría intensiva de larvas y adultos.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2800" smtClean="0"/>
              <a:t>Practicar la inseminación artificial en el camarón.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2800" smtClean="0"/>
              <a:t>Apreciar la metamorfosis del crustáceo para un mejor manipuleo y disminuir riesgos de mortalidad.</a:t>
            </a: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0400" y="0"/>
            <a:ext cx="1146175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44450"/>
            <a:ext cx="7772400" cy="1143000"/>
          </a:xfrm>
        </p:spPr>
        <p:txBody>
          <a:bodyPr/>
          <a:lstStyle/>
          <a:p>
            <a:pPr eaLnBrk="1" hangingPunct="1"/>
            <a:r>
              <a:rPr lang="es-ES" smtClean="0"/>
              <a:t>Horario</a:t>
            </a:r>
          </a:p>
        </p:txBody>
      </p:sp>
      <p:sp>
        <p:nvSpPr>
          <p:cNvPr id="1079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012825"/>
            <a:ext cx="8258175" cy="5153025"/>
          </a:xfrm>
        </p:spPr>
        <p:txBody>
          <a:bodyPr/>
          <a:lstStyle/>
          <a:p>
            <a:pPr eaLnBrk="1" hangingPunct="1">
              <a:defRPr/>
            </a:pPr>
            <a:r>
              <a:rPr lang="es-ES" smtClean="0"/>
              <a:t>3 Horas teóricas a la semana.</a:t>
            </a:r>
          </a:p>
          <a:p>
            <a:pPr lvl="1" eaLnBrk="1" hangingPunct="1">
              <a:defRPr/>
            </a:pPr>
            <a:r>
              <a:rPr lang="es-ES" smtClean="0"/>
              <a:t>Martes: 7:30 – 9:30</a:t>
            </a:r>
          </a:p>
          <a:p>
            <a:pPr lvl="1" eaLnBrk="1" hangingPunct="1">
              <a:defRPr/>
            </a:pPr>
            <a:r>
              <a:rPr lang="es-ES" smtClean="0"/>
              <a:t>Viernes 7:30 – 8:30</a:t>
            </a:r>
          </a:p>
          <a:p>
            <a:pPr eaLnBrk="1" hangingPunct="1">
              <a:defRPr/>
            </a:pPr>
            <a:r>
              <a:rPr lang="es-ES" smtClean="0"/>
              <a:t>1 Hora Práctica a la semana.</a:t>
            </a:r>
          </a:p>
          <a:p>
            <a:pPr lvl="1" eaLnBrk="1" hangingPunct="1">
              <a:defRPr/>
            </a:pPr>
            <a:r>
              <a:rPr lang="es-ES" smtClean="0"/>
              <a:t>Viernes 9:30 – 10:30</a:t>
            </a:r>
          </a:p>
          <a:p>
            <a:pPr lvl="1" eaLnBrk="1" hangingPunct="1">
              <a:defRPr/>
            </a:pPr>
            <a:r>
              <a:rPr lang="es-ES" smtClean="0"/>
              <a:t>Va a acumularse para hacer 2 practicas de 3 horas por parcial.</a:t>
            </a:r>
          </a:p>
        </p:txBody>
      </p:sp>
      <p:pic>
        <p:nvPicPr>
          <p:cNvPr id="7172" name="Picture 4" descr="bs00559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64300" y="2276475"/>
            <a:ext cx="2679700" cy="15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>
          <a:xfrm>
            <a:off x="1143000" y="188913"/>
            <a:ext cx="7772400" cy="1143000"/>
          </a:xfrm>
        </p:spPr>
        <p:txBody>
          <a:bodyPr/>
          <a:lstStyle/>
          <a:p>
            <a:pPr eaLnBrk="1" hangingPunct="1"/>
            <a:r>
              <a:rPr lang="es-ES" smtClean="0"/>
              <a:t>Sistema de Calificación</a:t>
            </a:r>
          </a:p>
        </p:txBody>
      </p:sp>
      <p:graphicFrame>
        <p:nvGraphicFramePr>
          <p:cNvPr id="1080376" name="Group 56"/>
          <p:cNvGraphicFramePr>
            <a:graphicFrameLocks noGrp="1"/>
          </p:cNvGraphicFramePr>
          <p:nvPr>
            <p:ph type="tbl" idx="1"/>
          </p:nvPr>
        </p:nvGraphicFramePr>
        <p:xfrm>
          <a:off x="1169988" y="1700213"/>
          <a:ext cx="7772400" cy="3697288"/>
        </p:xfrm>
        <a:graphic>
          <a:graphicData uri="http://schemas.openxmlformats.org/drawingml/2006/table">
            <a:tbl>
              <a:tblPr/>
              <a:tblGrid>
                <a:gridCol w="1943100"/>
                <a:gridCol w="1943100"/>
                <a:gridCol w="1943100"/>
                <a:gridCol w="1943100"/>
              </a:tblGrid>
              <a:tr h="596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s-E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1er parcial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2do parcial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Mejoram.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0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Examen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60%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60%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Actuación, lecciones y Deberes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40%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40%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TOTAL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0000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s-E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itchFamily="34" charset="0"/>
                        </a:rPr>
                        <a:t>100%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4000" smtClean="0"/>
              <a:t>Cap 1 – La Clase CRUSTACEA</a:t>
            </a:r>
          </a:p>
        </p:txBody>
      </p:sp>
      <p:sp>
        <p:nvSpPr>
          <p:cNvPr id="1111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800" smtClean="0"/>
              <a:t>Anatomía general.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800" smtClean="0"/>
              <a:t>Regulación osmótica e iónica de las formas marinas.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800" smtClean="0"/>
              <a:t>Crustáceos marinos en medios diluidos.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800" smtClean="0"/>
              <a:t>Crustáceos terrestres.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800" smtClean="0"/>
              <a:t>La muda: estructura cuticular.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800" smtClean="0"/>
              <a:t>Estados de la muda.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800" smtClean="0"/>
              <a:t>Formación de nueva cutícula.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AutoNum type="arabicPeriod"/>
              <a:defRPr/>
            </a:pPr>
            <a:r>
              <a:rPr lang="es-ES" sz="2800" smtClean="0"/>
              <a:t>Control del ciclo muda. 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sz="4000" smtClean="0"/>
              <a:t>Cap 2- El Sistema Sanguineo, Respiración y Metabolismo</a:t>
            </a:r>
          </a:p>
        </p:txBody>
      </p:sp>
      <p:sp>
        <p:nvSpPr>
          <p:cNvPr id="1112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s-ES" sz="2400" smtClean="0"/>
              <a:t>Las vías circulatorias.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s-ES" sz="2400" smtClean="0"/>
              <a:t>Latidos del corazón: presión y flujo sanguíneo.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s-ES" sz="2400" smtClean="0"/>
              <a:t>Intercambio gaseoso en la superficie del cuerpo.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s-ES" sz="2400" smtClean="0"/>
              <a:t>Transporte de oxígeno en la sangre.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s-ES" sz="2400" smtClean="0"/>
              <a:t>Metabolismo respiratorio y general.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s-ES" sz="2400" smtClean="0"/>
              <a:t>Factores que interfieren en el metabolismo:</a:t>
            </a:r>
          </a:p>
          <a:p>
            <a:pPr marL="990600" lvl="1" indent="-533400" eaLnBrk="1" hangingPunct="1">
              <a:lnSpc>
                <a:spcPct val="90000"/>
              </a:lnSpc>
              <a:buFont typeface="Wingdings" pitchFamily="2" charset="2"/>
              <a:buChar char="n"/>
              <a:defRPr/>
            </a:pPr>
            <a:r>
              <a:rPr lang="es-ES" sz="2000" smtClean="0"/>
              <a:t>Temperatura, tamaño del cuerpo, ciclo de muda, ciclos diurnos y mareas, hábitat, olas, salinidad, inanición y oxígeno.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188913"/>
            <a:ext cx="7772400" cy="1143000"/>
          </a:xfrm>
        </p:spPr>
        <p:txBody>
          <a:bodyPr/>
          <a:lstStyle/>
          <a:p>
            <a:pPr eaLnBrk="1" hangingPunct="1"/>
            <a:r>
              <a:rPr lang="es-ES" sz="4000" smtClean="0"/>
              <a:t>Cap 3 – El Sistema Neuromuscular y Sensorial</a:t>
            </a:r>
          </a:p>
        </p:txBody>
      </p:sp>
      <p:sp>
        <p:nvSpPr>
          <p:cNvPr id="1113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0113" y="1557338"/>
            <a:ext cx="8064500" cy="5040312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Estímulo y respuesta.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Inhibición.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Sistema nervioso central.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Organos sensoriales endo-receptores. 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es-ES" smtClean="0"/>
              <a:t>Organos sensoriales exoreceptores.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Azure">
  <a:themeElements>
    <a:clrScheme name="Azure 1">
      <a:dk1>
        <a:srgbClr val="000000"/>
      </a:dk1>
      <a:lt1>
        <a:srgbClr val="FFFFFF"/>
      </a:lt1>
      <a:dk2>
        <a:srgbClr val="3333FF"/>
      </a:dk2>
      <a:lt2>
        <a:srgbClr val="00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Az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zur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C:\Archivos de programa\Microsoft Office\Templates\Presentation Designs\Azure.pot</Template>
  <TotalTime>3244</TotalTime>
  <Words>655</Words>
  <Application>Microsoft PowerPoint</Application>
  <PresentationFormat>Presentación en pantalla (4:3)</PresentationFormat>
  <Paragraphs>133</Paragraphs>
  <Slides>15</Slides>
  <Notes>15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9" baseType="lpstr">
      <vt:lpstr>Times New Roman</vt:lpstr>
      <vt:lpstr>Arial</vt:lpstr>
      <vt:lpstr>Wingdings</vt:lpstr>
      <vt:lpstr>Azure</vt:lpstr>
      <vt:lpstr>Fisiología de Crustáceos y Moluscos</vt:lpstr>
      <vt:lpstr>Fabrizio Marcillo Morla</vt:lpstr>
      <vt:lpstr>Objetivos Generales</vt:lpstr>
      <vt:lpstr>Objetivos</vt:lpstr>
      <vt:lpstr>Horario</vt:lpstr>
      <vt:lpstr>Sistema de Calificación</vt:lpstr>
      <vt:lpstr>Cap 1 – La Clase CRUSTACEA</vt:lpstr>
      <vt:lpstr>Cap 2- El Sistema Sanguineo, Respiración y Metabolismo</vt:lpstr>
      <vt:lpstr>Cap 3 – El Sistema Neuromuscular y Sensorial</vt:lpstr>
      <vt:lpstr>Cap 4 – Alimentación y Digestión</vt:lpstr>
      <vt:lpstr>Cap 4a – Hormonas y Reproduccion </vt:lpstr>
      <vt:lpstr>Cap 5- Clasificación de Moluscos (Clase BIVALVIA)</vt:lpstr>
      <vt:lpstr>Cap 5- Clasificación de Moluscos (Clase BIVALVIA)</vt:lpstr>
      <vt:lpstr>Bibliografia</vt:lpstr>
      <vt:lpstr>Otras Políticas </vt:lpstr>
    </vt:vector>
  </TitlesOfParts>
  <Company>Barcillo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Barcillo Barzinister</dc:creator>
  <cp:lastModifiedBy>Administrador</cp:lastModifiedBy>
  <cp:revision>524</cp:revision>
  <cp:lastPrinted>1601-01-01T00:00:00Z</cp:lastPrinted>
  <dcterms:created xsi:type="dcterms:W3CDTF">2002-07-19T11:47:45Z</dcterms:created>
  <dcterms:modified xsi:type="dcterms:W3CDTF">2010-01-28T17:10:10Z</dcterms:modified>
</cp:coreProperties>
</file>