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562" r:id="rId2"/>
    <p:sldId id="563" r:id="rId3"/>
    <p:sldId id="551" r:id="rId4"/>
    <p:sldId id="542" r:id="rId5"/>
    <p:sldId id="543" r:id="rId6"/>
    <p:sldId id="544" r:id="rId7"/>
    <p:sldId id="552" r:id="rId8"/>
    <p:sldId id="553" r:id="rId9"/>
    <p:sldId id="554" r:id="rId10"/>
    <p:sldId id="555" r:id="rId11"/>
    <p:sldId id="556" r:id="rId12"/>
    <p:sldId id="557" r:id="rId13"/>
    <p:sldId id="559" r:id="rId14"/>
    <p:sldId id="561" r:id="rId15"/>
    <p:sldId id="56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51" d="100"/>
          <a:sy n="51" d="100"/>
        </p:scale>
        <p:origin x="-10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A9D856-8E80-4ACA-BBA8-078BC3D8EC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51AD58-2C10-4557-A728-80C1C81B8C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9228F-3B4E-4EEB-8410-FC9AF9C46939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D32522-3A53-47B6-BE57-4BB118C8378A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47666-C732-4404-8730-8DBA86FA172C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FF1F61-4BAF-48D2-9398-EE7B07A64AAB}" type="slidenum">
              <a:rPr lang="es-ES_tradnl"/>
              <a:pPr/>
              <a:t>12</a:t>
            </a:fld>
            <a:endParaRPr lang="es-ES_tradnl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12241-7F96-4C72-A5DE-D726E547EC81}" type="slidenum">
              <a:rPr lang="es-ES_tradnl"/>
              <a:pPr/>
              <a:t>13</a:t>
            </a:fld>
            <a:endParaRPr lang="es-ES_tradnl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B666B-7005-4B13-BB6D-1DE43C458980}" type="slidenum">
              <a:rPr lang="es-ES_tradnl"/>
              <a:pPr/>
              <a:t>14</a:t>
            </a:fld>
            <a:endParaRPr lang="es-ES_tradnl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7CF1C-792E-4579-B9D9-908A3B358916}" type="slidenum">
              <a:rPr lang="es-ES_tradnl"/>
              <a:pPr/>
              <a:t>15</a:t>
            </a:fld>
            <a:endParaRPr lang="es-ES_tradnl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2E7F46-3D0B-4845-87DF-16BD2A59E0BB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FD5A00-12C8-47D4-8356-E3AD3CB5A3D9}" type="slidenum">
              <a:rPr lang="es-ES_tradnl"/>
              <a:pPr/>
              <a:t>4</a:t>
            </a:fld>
            <a:endParaRPr lang="es-ES_tradnl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DFEC3-695D-4D54-A87B-7E9FBE486CF2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BDF4B-B010-4127-91D0-3C4088ADAF99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75F8DE-C547-4D6B-81FF-C88E6FBFA7E9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767365-9CB5-4605-B239-691D8D5AB3E5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E42B9A-01CC-4B88-A56D-79260E29D880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28888E-A1CC-481C-A253-CC7F8BC6240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80460-AC54-4BB6-BF75-7A2A0DBE23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EEBA7-4EF6-4294-9F5C-23A898E8E12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0C00D-EA96-4806-8033-B62198EA23F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4157-5371-40F9-BBD9-A71D54EFB6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B3CA0-3B68-47AA-BA39-77E0ED6BB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86D62-14D5-4219-9FDD-1B7BEF09012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3D94D-8CC8-45EF-8E26-84D79CB656E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B15AC-51A6-4944-8C2E-8F05BDFD7A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8476E-3D27-4C59-B0E3-D35275D5A46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9D842-A2C9-438E-A9E7-FD395B595FE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4B292-7304-41F1-9A33-9BA2DB05AAC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A64B2C51-834C-4615-AA7F-6D4C0D000A1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Fundamentos de Ciencias Acuáticas – Clase 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III.	CONCEPTOS GENERALES. 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Producción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Cosecha Total y Cosecha Neta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Producción Instantánea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Nivel Crítico de Cosecha en Pie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Capacidad de Carga y Límites de Crecimiento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724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IV.	FLUJO DE ENERGIA EN SISTEMAS ACUICOLAS</a:t>
            </a:r>
          </a:p>
        </p:txBody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412875"/>
            <a:ext cx="8115300" cy="518477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Efectos de la productividad natural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Principales parámetros como limitantes de la producción: Luz, T</a:t>
            </a:r>
            <a:r>
              <a:rPr lang="es-ES" sz="2000" smtClean="0">
                <a:cs typeface="Arial" charset="0"/>
              </a:rPr>
              <a:t>°C</a:t>
            </a:r>
            <a:r>
              <a:rPr lang="es-ES" sz="2000" smtClean="0"/>
              <a:t>, minerales, Nutrientes: N, P, K, salinidad, CO2, pH, OD.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Fitoplancton  y maleza acuática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Fertilidad y sus efectos en productividad y OD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Aireación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Productividad en distintos niveles de la cadena trófica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Factores que afectan la capacidad de Carga: continuum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Fertilización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Alimentación suplementaria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Alimentación completa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El OD como limitante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Metabolitos como limitantes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Biofiltros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Recambio de agua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Sistemas heterotróficos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000" smtClean="0"/>
              <a:t>Encalado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V.	MANEJO DEL CONTINUUM DE LA CAPACIDAD DE CARGA</a:t>
            </a: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Tamaño de peces a cosechar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Hábitos alimenticios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Resistencia a calidad de agua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Manejo de enfermedades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Crecimiento relativo y absoluto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Densidad de siembra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Reproducción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Cosechas Totales y Cosechas Parciales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Tamaño de cosecha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Consideraciones económicas en el manejo del continuum de la capacidad de carga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VI.	OTROS CONCEPTOS GENERALES.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Principales constituyentes del agua marina, estuarina y dulce.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Efecto del ciclo del carbono en cultivos acuícolas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Alcalinidad, Dureza y pH.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Sólidos disueltos y suspendidos.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Efectos del ciclo del carbono en cultivos acuícolas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El Sulfuro de Hidrógeno.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Contaminantes: Metales pesados y pesticidas. Residuos y acumulación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Otras Políticas	</a:t>
            </a:r>
            <a:endParaRPr lang="es-ES" smtClean="0"/>
          </a:p>
        </p:txBody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Todo lo subido al sidweb se considerará como entregado personalmente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Trabajos de investigaciún deben de estar debidamente sustentados con bibliografía y fuentes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Plagio descalificará cualquier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Se debe entender, sintetizar, razonar, comentar y exponer los trabajos.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Esta clase NO es de memorización. Deben de ENTENDER y poder razonar estos conceptos.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Todos los deberes y trabajos deberán ser entregados adicionalmente por correo.</a:t>
            </a:r>
            <a:endParaRPr lang="es-ES" sz="2400" smtClean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I.	¿QUÉ ES LA ACUACULTURA? </a:t>
            </a:r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Definición: Historia de la Acuacultura.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Cómo iniciar un proyecto de Acuacultura.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557338"/>
            <a:ext cx="7583487" cy="49958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Con argumentos y ejemplos introducir al estudiante en los distintos campos de acción de la producción acuícola, desde su etapa inicial hasta la actualidad, y su rol en el campo social.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Analizar de manera equilibrada y actualizada los funcionamientos de diferentes sistemas de producción de las distintas especies de interés comercial para la Acuicultura.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97825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Horario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8258175" cy="5153025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3 Horas teóricas a la semana.</a:t>
            </a:r>
          </a:p>
          <a:p>
            <a:pPr lvl="1" eaLnBrk="1" hangingPunct="1">
              <a:defRPr/>
            </a:pPr>
            <a:r>
              <a:rPr lang="es-ES" smtClean="0"/>
              <a:t>Miércoles 9:30 – 11:30</a:t>
            </a:r>
          </a:p>
          <a:p>
            <a:pPr lvl="1" eaLnBrk="1" hangingPunct="1">
              <a:defRPr/>
            </a:pPr>
            <a:r>
              <a:rPr lang="en-US" smtClean="0"/>
              <a:t>Viernes 11:30 – 12:30</a:t>
            </a:r>
            <a:endParaRPr lang="es-ES" smtClean="0"/>
          </a:p>
          <a:p>
            <a:pPr eaLnBrk="1" hangingPunct="1">
              <a:defRPr/>
            </a:pPr>
            <a:r>
              <a:rPr lang="es-ES" smtClean="0"/>
              <a:t>1 Hora Práctica a la semana</a:t>
            </a:r>
          </a:p>
          <a:p>
            <a:pPr lvl="1" eaLnBrk="1" hangingPunct="1">
              <a:defRPr/>
            </a:pPr>
            <a:r>
              <a:rPr lang="es-ES" smtClean="0"/>
              <a:t>Acumulables para 1 salida de campo por cada parcial.</a:t>
            </a:r>
          </a:p>
        </p:txBody>
      </p:sp>
      <p:pic>
        <p:nvPicPr>
          <p:cNvPr id="6148" name="Picture 4" descr="bs005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3573463"/>
            <a:ext cx="26797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Sistema de Calificación</a:t>
            </a:r>
          </a:p>
        </p:txBody>
      </p:sp>
      <p:graphicFrame>
        <p:nvGraphicFramePr>
          <p:cNvPr id="1080389" name="Group 69"/>
          <p:cNvGraphicFramePr>
            <a:graphicFrameLocks noGrp="1"/>
          </p:cNvGraphicFramePr>
          <p:nvPr>
            <p:ph type="tbl" idx="1"/>
          </p:nvPr>
        </p:nvGraphicFramePr>
        <p:xfrm>
          <a:off x="250825" y="1700213"/>
          <a:ext cx="8691563" cy="4725988"/>
        </p:xfrm>
        <a:graphic>
          <a:graphicData uri="http://schemas.openxmlformats.org/drawingml/2006/table">
            <a:tbl>
              <a:tblPr/>
              <a:tblGrid>
                <a:gridCol w="2449513"/>
                <a:gridCol w="1897062"/>
                <a:gridCol w="2171700"/>
                <a:gridCol w="2173288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1er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2do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Mejoram.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Examen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Actuación, lecciones y Deberes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Trabajo de Investigación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-100013"/>
            <a:ext cx="7772400" cy="1143001"/>
          </a:xfrm>
        </p:spPr>
        <p:txBody>
          <a:bodyPr/>
          <a:lstStyle/>
          <a:p>
            <a:pPr eaLnBrk="1" hangingPunct="1"/>
            <a:r>
              <a:rPr lang="en-US" smtClean="0"/>
              <a:t>Bibliografia</a:t>
            </a:r>
            <a:endParaRPr lang="es-ES_tradnl" smtClean="0"/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765175"/>
            <a:ext cx="76962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Stickney Robert R., 1994. Principles of aquaculture. John Wiley &amp; Sons. Inc.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Hepher Balfour &amp; J. Pruginin. 1985. Commercial fish farming. With special reference to fish culture in Israel. John Wiley &amp; Sons, Inc.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Avault James Jr., 1996. Fundamentals of aquaculture. Step-by-Step. Guide to commercial aquaculture. AVA Publishing company Inc. Louisiana. EEUU.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Parker Rick, 1995. Aquaculture Science. Delmar Publishers. ITP. An International Thomson Publising. Company.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Coche, A. G. Construction de estanques para la piscicultura en agua dulce. Estructura y trazados para explotaciones piscícolas.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Barnabe Gilbert. Aquaculture. Tec &amp; Doc Lavoisier. Paris Cedex 08.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Hepher Balfour, 1993. Nutrición de peces comerciales en estanques. Limusa. 407 pgs.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Buxadé C. Carlos. 1997.  Zootecnia. Bases de la producción animal. Tomo XIII Producción Animal Acuática.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Vinatea J.E.1982. Acuicultura Continental. Estudium. Lima Perú.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Shepher J. and Niall Bromage. 1999. Intensive Fish Farming. Blackwell Scientific Publications Ltd., England. 406 pp. 301884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5475288"/>
            <a:ext cx="19050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Programa Resumido</a:t>
            </a:r>
          </a:p>
        </p:txBody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970838" cy="4432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I.- ¿QUÉ ES LA ACUACULTURA?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II.- RAZONES POR LA QUE HACEMOS ACUICULTURA.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III.- CONCEPTOS GENERALES.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IV.- FLUJO DE ENERGIA EN SISTEMAS ACUICOLAS.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V.- MANEJO DEL CONTINUUM DE LA CAPACIDAD DE CARGA.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s-ES" sz="2000" smtClean="0"/>
              <a:t>CAPÍTULO VI.- OTROS CONCEPTOS GENERALES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I.	¿QUÉ ES LA ACUACULTURA? </a:t>
            </a: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Definición: Historia de la Acuicultura.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Cómo iniciar un proyecto de Acuicultura.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Ventajas y desventajas de la Acuicultura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Cantidad y Calidad de agua requerida.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Efectos de temperatura en organismos de cultivo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Criterios para seleccionar una especie de cultivo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Tipos de sistema de cultivo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Recipientes de cultivo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es-ES" sz="2800" smtClean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II.	RAZONES POR LA QUE HACEMOS ACUICULTURA.</a:t>
            </a:r>
          </a:p>
        </p:txBody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226695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Alimentación vs Económico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Sustentabilidad y Sostenibilidad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Objetivos de la Acuicultura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Donde, Cuanto y Que se hace en Acuicultura ?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Producción actual de la Acuacultura.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mtClean="0"/>
              <a:t>Potencial de expansión de la Acuacultura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3427</TotalTime>
  <Words>858</Words>
  <Application>Microsoft PowerPoint</Application>
  <PresentationFormat>Presentación en pantalla (4:3)</PresentationFormat>
  <Paragraphs>151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Times New Roman</vt:lpstr>
      <vt:lpstr>Arial</vt:lpstr>
      <vt:lpstr>Wingdings</vt:lpstr>
      <vt:lpstr>Azure</vt:lpstr>
      <vt:lpstr>Fundamentos de Ciencias Acuáticas – Clase 0</vt:lpstr>
      <vt:lpstr>Fabrizio Marcillo Morla</vt:lpstr>
      <vt:lpstr>Objetivos</vt:lpstr>
      <vt:lpstr>Horario</vt:lpstr>
      <vt:lpstr>Sistema de Calificación</vt:lpstr>
      <vt:lpstr>Bibliografia</vt:lpstr>
      <vt:lpstr>Programa Resumido</vt:lpstr>
      <vt:lpstr>I. ¿QUÉ ES LA ACUACULTURA? </vt:lpstr>
      <vt:lpstr>II. RAZONES POR LA QUE HACEMOS ACUICULTURA.</vt:lpstr>
      <vt:lpstr>III. CONCEPTOS GENERALES. </vt:lpstr>
      <vt:lpstr>IV. FLUJO DE ENERGIA EN SISTEMAS ACUICOLAS</vt:lpstr>
      <vt:lpstr>V. MANEJO DEL CONTINUUM DE LA CAPACIDAD DE CARGA</vt:lpstr>
      <vt:lpstr>VI. OTROS CONCEPTOS GENERALES.</vt:lpstr>
      <vt:lpstr>Otras Políticas </vt:lpstr>
      <vt:lpstr>I. ¿QUÉ ES LA ACUACULTURA? 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548</cp:revision>
  <cp:lastPrinted>1601-01-01T00:00:00Z</cp:lastPrinted>
  <dcterms:created xsi:type="dcterms:W3CDTF">2002-07-19T11:47:45Z</dcterms:created>
  <dcterms:modified xsi:type="dcterms:W3CDTF">2010-02-01T16:09:31Z</dcterms:modified>
</cp:coreProperties>
</file>