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403" r:id="rId2"/>
    <p:sldId id="404"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99" r:id="rId76"/>
    <p:sldId id="400" r:id="rId77"/>
    <p:sldId id="401" r:id="rId78"/>
    <p:sldId id="402"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102" y="-22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7" Type="http://schemas.openxmlformats.org/officeDocument/2006/relationships/slide" Target="slides/slide51.xml"/><Relationship Id="rId2" Type="http://schemas.openxmlformats.org/officeDocument/2006/relationships/slide" Target="slides/slide8.xml"/><Relationship Id="rId1" Type="http://schemas.openxmlformats.org/officeDocument/2006/relationships/slide" Target="slides/slide1.xml"/><Relationship Id="rId6" Type="http://schemas.openxmlformats.org/officeDocument/2006/relationships/slide" Target="slides/slide50.xml"/><Relationship Id="rId5" Type="http://schemas.openxmlformats.org/officeDocument/2006/relationships/slide" Target="slides/slide44.xml"/><Relationship Id="rId4"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67.wmf"/><Relationship Id="rId18" Type="http://schemas.openxmlformats.org/officeDocument/2006/relationships/image" Target="../media/image7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17" Type="http://schemas.openxmlformats.org/officeDocument/2006/relationships/image" Target="../media/image71.wmf"/><Relationship Id="rId2" Type="http://schemas.openxmlformats.org/officeDocument/2006/relationships/image" Target="../media/image56.wmf"/><Relationship Id="rId16" Type="http://schemas.openxmlformats.org/officeDocument/2006/relationships/image" Target="../media/image70.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5" Type="http://schemas.openxmlformats.org/officeDocument/2006/relationships/image" Target="../media/image69.wmf"/><Relationship Id="rId10" Type="http://schemas.openxmlformats.org/officeDocument/2006/relationships/image" Target="../media/image64.wmf"/><Relationship Id="rId19" Type="http://schemas.openxmlformats.org/officeDocument/2006/relationships/image" Target="../media/image73.wmf"/><Relationship Id="rId4" Type="http://schemas.openxmlformats.org/officeDocument/2006/relationships/image" Target="../media/image58.wmf"/><Relationship Id="rId9" Type="http://schemas.openxmlformats.org/officeDocument/2006/relationships/image" Target="../media/image63.wmf"/><Relationship Id="rId14"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10" Type="http://schemas.openxmlformats.org/officeDocument/2006/relationships/image" Target="../media/image103.wmf"/><Relationship Id="rId4" Type="http://schemas.openxmlformats.org/officeDocument/2006/relationships/image" Target="../media/image97.wmf"/><Relationship Id="rId9"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image" Target="../media/image117.wmf"/><Relationship Id="rId3" Type="http://schemas.openxmlformats.org/officeDocument/2006/relationships/image" Target="../media/image107.wmf"/><Relationship Id="rId7" Type="http://schemas.openxmlformats.org/officeDocument/2006/relationships/image" Target="../media/image111.wmf"/><Relationship Id="rId12" Type="http://schemas.openxmlformats.org/officeDocument/2006/relationships/image" Target="../media/image116.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11" Type="http://schemas.openxmlformats.org/officeDocument/2006/relationships/image" Target="../media/image115.wmf"/><Relationship Id="rId5" Type="http://schemas.openxmlformats.org/officeDocument/2006/relationships/image" Target="../media/image109.wmf"/><Relationship Id="rId10" Type="http://schemas.openxmlformats.org/officeDocument/2006/relationships/image" Target="../media/image114.wmf"/><Relationship Id="rId4" Type="http://schemas.openxmlformats.org/officeDocument/2006/relationships/image" Target="../media/image108.wmf"/><Relationship Id="rId9" Type="http://schemas.openxmlformats.org/officeDocument/2006/relationships/image" Target="../media/image113.wmf"/><Relationship Id="rId14" Type="http://schemas.openxmlformats.org/officeDocument/2006/relationships/image" Target="../media/image11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5" Type="http://schemas.openxmlformats.org/officeDocument/2006/relationships/image" Target="../media/image123.wmf"/><Relationship Id="rId4" Type="http://schemas.openxmlformats.org/officeDocument/2006/relationships/image" Target="../media/image12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266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266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90291DF-EC2C-4285-B507-F7187A541C7F}"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829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C7BDA37-249D-4D52-AAB0-2738D8A3D8B8}"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57C2A32-0BFD-40D2-B1A3-9B64B73DB2FD}" type="slidenum">
              <a:rPr lang="es-ES_tradnl"/>
              <a:pPr/>
              <a:t>1</a:t>
            </a:fld>
            <a:endParaRPr lang="es-ES_tradnl"/>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07A4854-9293-4838-BA17-8CCA8BEAB8C7}" type="slidenum">
              <a:rPr lang="es-ES_tradnl"/>
              <a:pPr/>
              <a:t>43</a:t>
            </a:fld>
            <a:endParaRPr lang="es-ES_tradnl"/>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algn="just"/>
            <a:r>
              <a:rPr lang="es-ES_tradnl" smtClean="0">
                <a:latin typeface="Arial" pitchFamily="34" charset="0"/>
                <a:cs typeface="Times New Roman" pitchFamily="18" charset="0"/>
              </a:rPr>
              <a:t>Asumiendo los tamaños iniciales iguales y variando las densidades se puede ver que pasa con el tiempo:</a:t>
            </a:r>
            <a:endParaRPr lang="en-GB" smtClean="0">
              <a:latin typeface="Arial" pitchFamily="34" charset="0"/>
              <a:cs typeface="Times New Roman" pitchFamily="18" charset="0"/>
            </a:endParaRPr>
          </a:p>
          <a:p>
            <a:pPr algn="just"/>
            <a:r>
              <a:rPr lang="es-ES_tradnl" smtClean="0">
                <a:latin typeface="Arial" pitchFamily="34" charset="0"/>
                <a:cs typeface="Times New Roman" pitchFamily="18" charset="0"/>
              </a:rPr>
              <a:t>Aquí vemos que ellos crecen iguales hasta alcanzar la máxima capacidad de disponibilidad de alimento (standing crop), luego de lo cual las altas densidades declinan mas rápidamente y alcanzan primero su capacidad de carga. Esta variación va a tener una influencia en el tamaño final alcanzado.</a:t>
            </a:r>
            <a:endParaRPr lang="en-GB" smtClean="0">
              <a:latin typeface="Arial" pitchFamily="34" charset="0"/>
              <a:cs typeface="Times New Roman" pitchFamily="18" charset="0"/>
            </a:endParaRPr>
          </a:p>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5E92E65-D77D-490A-9B81-5659DA848533}" type="slidenum">
              <a:rPr lang="es-ES_tradnl"/>
              <a:pPr/>
              <a:t>46</a:t>
            </a:fld>
            <a:endParaRPr lang="es-ES_tradnl"/>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algn="just"/>
            <a:r>
              <a:rPr lang="es-ES_tradnl" smtClean="0">
                <a:latin typeface="Arial" pitchFamily="34" charset="0"/>
                <a:cs typeface="Times New Roman" pitchFamily="18" charset="0"/>
              </a:rPr>
              <a:t>Si el numero de organismos sembrados es igual a la capacidad de carga, entonces no existe crecimiento y el mismo peso sembrado será cosechado.</a:t>
            </a:r>
            <a:endParaRPr lang="en-GB" smtClean="0">
              <a:latin typeface="Arial" pitchFamily="34" charset="0"/>
              <a:cs typeface="Times New Roman" pitchFamily="18" charset="0"/>
            </a:endParaRPr>
          </a:p>
          <a:p>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F641CA3-3796-47FB-809A-40EC60F5B170}" type="slidenum">
              <a:rPr lang="es-ES_tradnl"/>
              <a:pPr/>
              <a:t>47</a:t>
            </a:fld>
            <a:endParaRPr lang="es-ES_tradnl"/>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algn="just"/>
            <a:r>
              <a:rPr lang="es-ES_tradnl" smtClean="0">
                <a:latin typeface="Arial" pitchFamily="34" charset="0"/>
                <a:cs typeface="Times New Roman" pitchFamily="18" charset="0"/>
              </a:rPr>
              <a:t>Considerar que los peces no  alcanzan su etapa de maduración en el estanque.</a:t>
            </a:r>
            <a:endParaRPr lang="en-GB" smtClean="0">
              <a:latin typeface="Arial" pitchFamily="34" charset="0"/>
              <a:cs typeface="Times New Roman" pitchFamily="18" charset="0"/>
            </a:endParaRPr>
          </a:p>
          <a:p>
            <a:pPr algn="just"/>
            <a:r>
              <a:rPr lang="es-ES_tradnl" smtClean="0">
                <a:latin typeface="Arial" pitchFamily="34" charset="0"/>
                <a:cs typeface="Times New Roman" pitchFamily="18" charset="0"/>
              </a:rPr>
              <a:t> </a:t>
            </a:r>
            <a:endParaRPr lang="en-GB" smtClean="0">
              <a:latin typeface="Arial" pitchFamily="34" charset="0"/>
              <a:cs typeface="Times New Roman" pitchFamily="18" charset="0"/>
            </a:endParaRPr>
          </a:p>
          <a:p>
            <a:pPr algn="just"/>
            <a:r>
              <a:rPr lang="es-ES_tradnl" smtClean="0">
                <a:latin typeface="Arial" pitchFamily="34" charset="0"/>
                <a:cs typeface="Times New Roman" pitchFamily="18" charset="0"/>
              </a:rPr>
              <a:t>Es importante el numero de organismos, puesto que solo así se podrá regular o conocer bien el crecimiento, supervivencia, controlar mejor la alimentación y calcular la biomasa a cosechar.</a:t>
            </a:r>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56958B1-5B73-45CA-9C0A-F4427147647B}" type="slidenum">
              <a:rPr lang="es-ES_tradnl"/>
              <a:pPr/>
              <a:t>49</a:t>
            </a:fld>
            <a:endParaRPr lang="es-ES_tradnl"/>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fr-BE" smtClean="0">
                <a:latin typeface="Arial" pitchFamily="34" charset="0"/>
                <a:cs typeface="Times New Roman" pitchFamily="18" charset="0"/>
              </a:rPr>
              <a:t>La predación puede controlar y mejorar el crecimiento, pero puede reducir la producción total.</a:t>
            </a:r>
          </a:p>
          <a:p>
            <a:endParaRPr lang="fr-BE" smtClean="0">
              <a:latin typeface="Arial" pitchFamily="34" charset="0"/>
              <a:cs typeface="Times New Roman" pitchFamily="18" charset="0"/>
            </a:endParaRPr>
          </a:p>
          <a:p>
            <a:r>
              <a:rPr lang="fr-BE" smtClean="0">
                <a:latin typeface="Arial" pitchFamily="34" charset="0"/>
                <a:cs typeface="Times New Roman" pitchFamily="18" charset="0"/>
              </a:rPr>
              <a:t>La represión </a:t>
            </a:r>
            <a:r>
              <a:rPr lang="en-GB" smtClean="0">
                <a:latin typeface="Arial" pitchFamily="34" charset="0"/>
                <a:cs typeface="Times New Roman" pitchFamily="18" charset="0"/>
              </a:rPr>
              <a:t>es debido al territorialismo  o factores de inhibición, que rompen la capacidad reproductiva, en ciertos organismos la eliminación de químicos (feromonas) hacen que se inhiba la reproducción.</a:t>
            </a:r>
            <a:endParaRPr lang="fr-BE" smtClean="0">
              <a:latin typeface="Arial" pitchFamily="34" charset="0"/>
            </a:endParaRPr>
          </a:p>
          <a:p>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78924C-927B-4EA3-89A7-9102FD40EAAB}" type="slidenum">
              <a:rPr lang="es-ES_tradnl"/>
              <a:pPr/>
              <a:t>50</a:t>
            </a:fld>
            <a:endParaRPr lang="es-ES_tradnl"/>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fr-BE" smtClean="0">
                <a:latin typeface="Arial" pitchFamily="34" charset="0"/>
                <a:cs typeface="Times New Roman" pitchFamily="18" charset="0"/>
              </a:rPr>
              <a:t>La predación puede controlar y mejorar el crecimiento, pero puede reducir la producción total.</a:t>
            </a:r>
          </a:p>
          <a:p>
            <a:endParaRPr lang="fr-BE" smtClean="0">
              <a:latin typeface="Arial" pitchFamily="34" charset="0"/>
              <a:cs typeface="Times New Roman" pitchFamily="18" charset="0"/>
            </a:endParaRPr>
          </a:p>
          <a:p>
            <a:r>
              <a:rPr lang="fr-BE" smtClean="0">
                <a:latin typeface="Arial" pitchFamily="34" charset="0"/>
                <a:cs typeface="Times New Roman" pitchFamily="18" charset="0"/>
              </a:rPr>
              <a:t>La represión </a:t>
            </a:r>
            <a:r>
              <a:rPr lang="en-GB" smtClean="0">
                <a:latin typeface="Arial" pitchFamily="34" charset="0"/>
                <a:cs typeface="Times New Roman" pitchFamily="18" charset="0"/>
              </a:rPr>
              <a:t>es debido al territorialismo  o factores de inhibición, que rompen la capacidad reproductiva, en ciertos organismos la eliminación de químicos (feromonas) hacen que se inhiba la reproducción.</a:t>
            </a:r>
            <a:endParaRPr lang="fr-BE" smtClean="0">
              <a:latin typeface="Arial" pitchFamily="34" charset="0"/>
            </a:endParaRPr>
          </a:p>
          <a:p>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79B27B4-108E-442A-8668-7F48FBF47B31}" type="slidenum">
              <a:rPr lang="es-ES_tradnl"/>
              <a:pPr/>
              <a:t>51</a:t>
            </a:fld>
            <a:endParaRPr lang="es-ES_tradnl"/>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fr-BE" smtClean="0">
                <a:latin typeface="Arial" pitchFamily="34" charset="0"/>
                <a:cs typeface="Times New Roman" pitchFamily="18" charset="0"/>
              </a:rPr>
              <a:t>La predación puede controlar y mejorar el crecimiento, pero puede reducir la producción total.</a:t>
            </a:r>
          </a:p>
          <a:p>
            <a:endParaRPr lang="fr-BE" smtClean="0">
              <a:latin typeface="Arial" pitchFamily="34" charset="0"/>
              <a:cs typeface="Times New Roman" pitchFamily="18" charset="0"/>
            </a:endParaRPr>
          </a:p>
          <a:p>
            <a:r>
              <a:rPr lang="fr-BE" smtClean="0">
                <a:latin typeface="Arial" pitchFamily="34" charset="0"/>
                <a:cs typeface="Times New Roman" pitchFamily="18" charset="0"/>
              </a:rPr>
              <a:t>La represión </a:t>
            </a:r>
            <a:r>
              <a:rPr lang="en-GB" smtClean="0">
                <a:latin typeface="Arial" pitchFamily="34" charset="0"/>
                <a:cs typeface="Times New Roman" pitchFamily="18" charset="0"/>
              </a:rPr>
              <a:t>es debido al territorialismo  o factores de inhibición, que rompen la capacidad reproductiva, en ciertos organismos la eliminación de químicos (feromonas) hacen que se inhiba la reproducción.</a:t>
            </a:r>
            <a:endParaRPr lang="fr-BE" smtClean="0">
              <a:latin typeface="Arial" pitchFamily="34" charset="0"/>
            </a:endParaRPr>
          </a:p>
          <a:p>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B952535-4E5B-432A-81C6-3C1DCBD338B4}" type="slidenum">
              <a:rPr lang="es-ES_tradnl"/>
              <a:pPr/>
              <a:t>56</a:t>
            </a:fld>
            <a:endParaRPr lang="es-ES_tradnl"/>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algn="just"/>
            <a:r>
              <a:rPr lang="es-ES_tradnl" smtClean="0">
                <a:latin typeface="Arial" pitchFamily="34" charset="0"/>
                <a:cs typeface="Times New Roman" pitchFamily="18" charset="0"/>
              </a:rPr>
              <a:t>Usualmente se produce mucho menos que la capacidad de carga porque el individuo necesita ser cosechado, cuando su grado de crecimiento se reduce (carrying capacity), por lo tanto existe un menor aprovechamiento del alimento y bajo provecho.</a:t>
            </a:r>
            <a:endParaRPr lang="en-GB" smtClean="0">
              <a:latin typeface="Arial" pitchFamily="34" charset="0"/>
              <a:cs typeface="Times New Roman" pitchFamily="18" charset="0"/>
            </a:endParaRPr>
          </a:p>
          <a:p>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991F37C-F622-4688-B6B2-D7105CDB1073}" type="slidenum">
              <a:rPr lang="es-ES_tradnl"/>
              <a:pPr/>
              <a:t>57</a:t>
            </a:fld>
            <a:endParaRPr lang="es-ES_tradnl"/>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s-ES_tradnl" smtClean="0">
                <a:latin typeface="Arial" pitchFamily="34" charset="0"/>
                <a:cs typeface="Times New Roman" pitchFamily="18" charset="0"/>
              </a:rPr>
              <a:t>Rara es la vez en la que se cosecha una piscina a su capacidad de carga, puesto que la rentabilidad del cultivo se reduce.</a:t>
            </a:r>
            <a:r>
              <a:rPr lang="en-GB" smtClean="0">
                <a:latin typeface="Arial"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63300B5-2AD5-4941-9309-4BD869F29EF1}" type="slidenum">
              <a:rPr lang="es-ES_tradnl"/>
              <a:pPr/>
              <a:t>59</a:t>
            </a:fld>
            <a:endParaRPr lang="es-ES_tradnl"/>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fr-BE" smtClean="0">
                <a:latin typeface="Arial" pitchFamily="34" charset="0"/>
              </a:rPr>
              <a:t>En climas tropicales, se puede producir mas, puesto que se tienen dos o mas producciones al año, a diferencia que lo que ocurre en climas templados, donde en ciertas épocas del año no se puede producir o el crecimiento se desacelera drasticamente.</a:t>
            </a:r>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16CF533-755E-40CB-986A-46E40BC28A5B}" type="slidenum">
              <a:rPr lang="es-ES_tradnl"/>
              <a:pPr/>
              <a:t>61</a:t>
            </a:fld>
            <a:endParaRPr lang="es-ES_tradnl"/>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GB" smtClean="0">
                <a:latin typeface="Arial" pitchFamily="34" charset="0"/>
                <a:cs typeface="Times New Roman" pitchFamily="18" charset="0"/>
              </a:rPr>
              <a:t>Si se siembra un numero máximo determinado de peces y se proyecta una producción X, esta producción puede ser limitada por la mortalidad de los organismos. En todo caso las mortalidades son muy difícil a determinar</a:t>
            </a:r>
            <a:r>
              <a:rPr lang="fr-BE" smtClean="0">
                <a:latin typeface="Arial" pitchFamily="34" charset="0"/>
                <a:cs typeface="Times New Roman" pitchFamily="18" charset="0"/>
              </a:rPr>
              <a:t>,</a:t>
            </a:r>
            <a:r>
              <a:rPr lang="en-GB" smtClean="0">
                <a:latin typeface="Arial" pitchFamily="34" charset="0"/>
                <a:cs typeface="Times New Roman" pitchFamily="18" charset="0"/>
              </a:rPr>
              <a:t> en ciertos casos </a:t>
            </a:r>
            <a:r>
              <a:rPr lang="fr-BE" smtClean="0">
                <a:latin typeface="Arial" pitchFamily="34" charset="0"/>
                <a:cs typeface="Times New Roman" pitchFamily="18" charset="0"/>
              </a:rPr>
              <a:t>u</a:t>
            </a:r>
            <a:r>
              <a:rPr lang="en-GB" smtClean="0">
                <a:latin typeface="Arial" pitchFamily="34" charset="0"/>
                <a:cs typeface="Times New Roman" pitchFamily="18" charset="0"/>
              </a:rPr>
              <a:t>n organismo muere casi después de la siembra por lo que es importante para efectos de control del alimento tener alicuotas en jaulas o hacer muestreo de población una semana después, chequeando 24 a 48 post siembra la posibilidad de ver mortalidades en el área. Los pajaros y roedores anfibios pueden ser causa de mortalidades importantes.</a:t>
            </a:r>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US" smtClean="0"/>
          </a:p>
        </p:txBody>
      </p:sp>
      <p:sp>
        <p:nvSpPr>
          <p:cNvPr id="62468" name="3 Marcador de número de diapositiva"/>
          <p:cNvSpPr>
            <a:spLocks noGrp="1"/>
          </p:cNvSpPr>
          <p:nvPr>
            <p:ph type="sldNum" sz="quarter" idx="5"/>
          </p:nvPr>
        </p:nvSpPr>
        <p:spPr>
          <a:noFill/>
        </p:spPr>
        <p:txBody>
          <a:bodyPr/>
          <a:lstStyle/>
          <a:p>
            <a:fld id="{561BD4DB-DE28-42F6-A9FC-538508575ED0}" type="slidenum">
              <a:rPr lang="es-ES_tradnl" smtClean="0"/>
              <a:pPr/>
              <a:t>2</a:t>
            </a:fld>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AD77ED4-7579-4097-B177-BBB511626033}" type="slidenum">
              <a:rPr lang="es-ES_tradnl"/>
              <a:pPr/>
              <a:t>62</a:t>
            </a:fld>
            <a:endParaRPr lang="es-ES_tradnl"/>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E097F63-274D-45AC-A81F-26389A1FF36F}" type="slidenum">
              <a:rPr lang="es-ES_tradnl"/>
              <a:pPr/>
              <a:t>66</a:t>
            </a:fld>
            <a:endParaRPr lang="es-ES_tradnl"/>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algn="just"/>
            <a:r>
              <a:rPr lang="en-GB" smtClean="0">
                <a:latin typeface="Arial" pitchFamily="34" charset="0"/>
                <a:cs typeface="Times New Roman" pitchFamily="18" charset="0"/>
              </a:rPr>
              <a:t>Para poder asegurar poblaciones mas significativas es necesario sembrar a altas densidades (al máximo standing crop) individuos de distintos tamaños. Evidentemente las cosechas parciales van a provocar una producción maxima de organismos en un periodo determinado.</a:t>
            </a:r>
            <a:endParaRPr lang="fr-BE" smtClean="0">
              <a:latin typeface="Arial" pitchFamily="34" charset="0"/>
              <a:cs typeface="Times New Roman" pitchFamily="18" charset="0"/>
            </a:endParaRPr>
          </a:p>
          <a:p>
            <a:pPr algn="just"/>
            <a:r>
              <a:rPr lang="en-GB" smtClean="0">
                <a:latin typeface="Arial" pitchFamily="34" charset="0"/>
                <a:cs typeface="Times New Roman" pitchFamily="18" charset="0"/>
              </a:rPr>
              <a:t>Del momento en que a través de las cosechas parciales no se justifique por la reducción del número cosechado, entonces es necesario cosechar todo.</a:t>
            </a:r>
          </a:p>
          <a:p>
            <a:pPr algn="just"/>
            <a:r>
              <a:rPr lang="en-GB" smtClean="0">
                <a:latin typeface="Arial" pitchFamily="34" charset="0"/>
                <a:cs typeface="Times New Roman" pitchFamily="18" charset="0"/>
              </a:rPr>
              <a:t>En las cosechas parciales se debe trabajar siembre bajo la capacidad de carga.</a:t>
            </a:r>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2C1D7F9-01FE-4FDB-8314-BE36ABB8CF42}" type="slidenum">
              <a:rPr lang="es-ES_tradnl"/>
              <a:pPr/>
              <a:t>68</a:t>
            </a:fld>
            <a:endParaRPr lang="es-ES_tradnl"/>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just"/>
            <a:r>
              <a:rPr lang="en-GB" smtClean="0">
                <a:latin typeface="Arial" pitchFamily="34" charset="0"/>
                <a:cs typeface="Times New Roman" pitchFamily="18" charset="0"/>
              </a:rPr>
              <a:t>Se puede mantener este sistema por largo periodo sin vaciar los estanques, manteniendo la calidad de agua y la fertilización.</a:t>
            </a:r>
          </a:p>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AE5B541-DEC0-4117-A384-E6E7EF416B2A}" type="slidenum">
              <a:rPr lang="es-ES_tradnl"/>
              <a:pPr/>
              <a:t>72</a:t>
            </a:fld>
            <a:endParaRPr lang="es-ES_tradnl"/>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algn="just"/>
            <a:r>
              <a:rPr lang="en-GB" smtClean="0">
                <a:latin typeface="Arial" pitchFamily="34" charset="0"/>
                <a:cs typeface="Times New Roman" pitchFamily="18" charset="0"/>
              </a:rPr>
              <a:t>El máxima ganancia se obtiene cuando se está entre el máximo standing crop y la capacidad de carga.</a:t>
            </a:r>
          </a:p>
          <a:p>
            <a:pPr algn="just"/>
            <a:r>
              <a:rPr lang="en-GB" smtClean="0">
                <a:latin typeface="Arial" pitchFamily="34" charset="0"/>
                <a:cs typeface="Times New Roman" pitchFamily="18" charset="0"/>
              </a:rPr>
              <a:t> </a:t>
            </a:r>
          </a:p>
          <a:p>
            <a:pPr algn="just"/>
            <a:r>
              <a:rPr lang="en-GB" smtClean="0">
                <a:latin typeface="Arial" pitchFamily="34" charset="0"/>
                <a:cs typeface="Times New Roman" pitchFamily="18" charset="0"/>
              </a:rPr>
              <a:t>Cuando se alcanza en standing crop es donde la producción se incrementa al máximo, y las ganancias paran de incrementarse, aun cuando la producción se incrementa (en un bajo grado), la ganancia no se incrementa puesto que los costos se vuelven más significativos frente al pobre incremento.</a:t>
            </a:r>
          </a:p>
          <a:p>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A3F2BA0-AF0C-4D2E-88AD-E5731D52E8E1}" type="slidenum">
              <a:rPr lang="es-ES_tradnl"/>
              <a:pPr/>
              <a:t>73</a:t>
            </a:fld>
            <a:endParaRPr lang="es-ES_tradnl"/>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fr-BE" smtClean="0">
                <a:latin typeface="Arial" pitchFamily="34" charset="0"/>
              </a:rPr>
              <a:t>Moderne industriële (intensieve) kweek van mariene vissen</a:t>
            </a:r>
          </a:p>
          <a:p>
            <a:r>
              <a:rPr lang="fr-BE" smtClean="0">
                <a:latin typeface="Arial" pitchFamily="34" charset="0"/>
              </a:rPr>
              <a:t>(bvb. zalm, zeebrasem, zeebaars, tarbot)</a:t>
            </a:r>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598386A-E86C-4AB1-AC88-38124E8B44D0}" type="slidenum">
              <a:rPr lang="es-ES_tradnl"/>
              <a:pPr/>
              <a:t>76</a:t>
            </a:fld>
            <a:endParaRPr lang="es-ES_tradnl"/>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lgn="just"/>
            <a:r>
              <a:rPr lang="en-GB" smtClean="0">
                <a:latin typeface="Arial" pitchFamily="34" charset="0"/>
                <a:cs typeface="Times New Roman" pitchFamily="18" charset="0"/>
              </a:rPr>
              <a:t>En este caso al inicio se puede ver que los costos son mayor que los ingresos (0) por la compra de semilla, fertilizantes, alimento etc) luego de lo cual dado el incremento en peso ganado este producto alcanza un precio que sobrepasa los costos, hasta alcanzar el máximo ingreso frente a los costos (máxima ganancia), este punto es alcanzado entre el standing crop (desaceleración de crecimiento) y la capacidad de carga.</a:t>
            </a:r>
          </a:p>
          <a:p>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50630CF-558E-4A6C-BEF5-18B158FA747D}" type="slidenum">
              <a:rPr lang="es-ES_tradnl"/>
              <a:pPr/>
              <a:t>77</a:t>
            </a:fld>
            <a:endParaRPr lang="es-ES_tradnl"/>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fr-BE" smtClean="0">
                <a:latin typeface="Arial" pitchFamily="34" charset="0"/>
              </a:rPr>
              <a:t>Recente evolutie in de aquacultuur</a:t>
            </a:r>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89BB6A4-F36A-41BF-B860-CC8965BA10CE}" type="slidenum">
              <a:rPr lang="es-ES_tradnl"/>
              <a:pPr/>
              <a:t>78</a:t>
            </a:fld>
            <a:endParaRPr lang="es-ES_tradnl"/>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fr-BE" smtClean="0">
                <a:latin typeface="Arial" pitchFamily="34" charset="0"/>
              </a:rPr>
              <a:t>« ecological footprint » concept voor het bepalen van de impakt van </a:t>
            </a:r>
          </a:p>
          <a:p>
            <a:r>
              <a:rPr lang="fr-BE" smtClean="0">
                <a:latin typeface="Arial" pitchFamily="34" charset="0"/>
              </a:rPr>
              <a:t>een garnalenkwekerij op het milieu</a:t>
            </a:r>
            <a:endParaRPr lang="en-GB" smtClean="0">
              <a:latin typeface="Arial" pitchFamily="34" charset="0"/>
            </a:endParaRPr>
          </a:p>
          <a:p>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CB22AF7-20FE-460B-95C3-806ED0E180B7}" type="slidenum">
              <a:rPr lang="es-ES_tradnl"/>
              <a:pPr/>
              <a:t>4</a:t>
            </a:fld>
            <a:endParaRPr lang="es-ES_tradnl"/>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fr-BE" smtClean="0">
                <a:latin typeface="Arial" pitchFamily="34" charset="0"/>
              </a:rPr>
              <a:t>Por el mismo hecho de tener un mayor metabolismo el consumo de oxígeno por gramo de animal es mayor en peces pequeños que en peces grandes, esto puede limitar la capacidad de carga.</a:t>
            </a:r>
          </a:p>
          <a:p>
            <a:r>
              <a:rPr lang="fr-BE" smtClean="0">
                <a:latin typeface="Arial" pitchFamily="34" charset="0"/>
              </a:rPr>
              <a:t>Si se tiene un estimado de la capacidad de carga en un sistema, es posible determinar la densidad a sembrar o el peso a cosechar, dada la densidad sembrada.</a:t>
            </a:r>
          </a:p>
          <a:p>
            <a:endParaRPr lang="fr-BE" smtClean="0">
              <a:latin typeface="Arial" pitchFamily="34" charset="0"/>
            </a:endParaRPr>
          </a:p>
          <a:p>
            <a:r>
              <a:rPr lang="fr-BE" smtClean="0">
                <a:latin typeface="Arial" pitchFamily="34" charset="0"/>
              </a:rPr>
              <a:t>Densidad sembrada = (Capacidad de carga/peso a cosecha) + Mortalidad</a:t>
            </a:r>
          </a:p>
          <a:p>
            <a:endParaRPr lang="fr-BE" smtClean="0">
              <a:latin typeface="Arial" pitchFamily="34" charset="0"/>
            </a:endParaRPr>
          </a:p>
          <a:p>
            <a:r>
              <a:rPr lang="fr-BE" smtClean="0">
                <a:latin typeface="Arial" pitchFamily="34" charset="0"/>
              </a:rPr>
              <a:t>De aqui se puede despejar el peso de cosecha si se conoce la densidad sembrada.</a:t>
            </a:r>
          </a:p>
          <a:p>
            <a:endParaRPr lang="fr-BE" smtClean="0">
              <a:latin typeface="Arial" pitchFamily="34" charset="0"/>
            </a:endParaRPr>
          </a:p>
          <a:p>
            <a:endParaRPr lang="fr-BE" smtClean="0">
              <a:latin typeface="Arial" pitchFamily="34" charset="0"/>
            </a:endParaRPr>
          </a:p>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54E27FE-3DE1-4C5A-9096-5A31AE95B3F8}" type="slidenum">
              <a:rPr lang="es-ES_tradnl"/>
              <a:pPr/>
              <a:t>22</a:t>
            </a:fld>
            <a:endParaRPr lang="es-ES_tradnl"/>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fr-BE" smtClean="0">
                <a:latin typeface="Arial" pitchFamily="34" charset="0"/>
              </a:rPr>
              <a:t>Ziekte problematiek in de aquacultuur</a:t>
            </a:r>
          </a:p>
          <a:p>
            <a:r>
              <a:rPr lang="fr-BE" smtClean="0">
                <a:latin typeface="Arial" pitchFamily="34" charset="0"/>
              </a:rPr>
              <a:t>(bacteriële en virale ziektes, parasitaire ziektes)</a:t>
            </a:r>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FC90EF1-5FC9-4915-81AE-5A4F614F4602}" type="slidenum">
              <a:rPr lang="es-ES_tradnl"/>
              <a:pPr/>
              <a:t>23</a:t>
            </a:fld>
            <a:endParaRPr lang="es-ES_tradnl"/>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fr-BE" smtClean="0">
                <a:latin typeface="Arial" pitchFamily="34" charset="0"/>
              </a:rPr>
              <a:t>Ziekte preventie in de aquacultuur</a:t>
            </a:r>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6321C6D-EE49-4BA8-9895-7184F1811360}" type="slidenum">
              <a:rPr lang="es-ES_tradnl"/>
              <a:pPr/>
              <a:t>24</a:t>
            </a:fld>
            <a:endParaRPr lang="es-ES_tradnl"/>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fr-BE" smtClean="0">
                <a:latin typeface="Arial" pitchFamily="34" charset="0"/>
              </a:rPr>
              <a:t>Technieken voor diagnose van aquacultuur ziektes</a:t>
            </a:r>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F97B4D0-7725-4B33-B4D5-35734DEF74DD}" type="slidenum">
              <a:rPr lang="es-ES_tradnl"/>
              <a:pPr/>
              <a:t>25</a:t>
            </a:fld>
            <a:endParaRPr lang="es-ES_tradnl"/>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fr-BE" smtClean="0">
                <a:latin typeface="Arial" pitchFamily="34" charset="0"/>
              </a:rPr>
              <a:t>Lacunes in aquacultuur toepassingen en kennis</a:t>
            </a:r>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DE89109-5E95-4CA5-B3BA-E9042B205B1F}" type="slidenum">
              <a:rPr lang="es-ES_tradnl"/>
              <a:pPr/>
              <a:t>26</a:t>
            </a:fld>
            <a:endParaRPr lang="es-ES_tradnl"/>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fr-BE" smtClean="0">
                <a:latin typeface="Arial" pitchFamily="34" charset="0"/>
              </a:rPr>
              <a:t>Nood voor meer microbiologisch onderzoek in de aquacultuur</a:t>
            </a:r>
          </a:p>
          <a:p>
            <a:r>
              <a:rPr lang="fr-BE" smtClean="0">
                <a:latin typeface="Arial" pitchFamily="34" charset="0"/>
              </a:rPr>
              <a:t>(bvb rol van bacteriën, ontwikkeling van probionten)</a:t>
            </a:r>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9CE4083-A9C7-41FE-A0AB-D2813C6EF3FA}" type="slidenum">
              <a:rPr lang="es-ES_tradnl"/>
              <a:pPr/>
              <a:t>41</a:t>
            </a:fld>
            <a:endParaRPr lang="es-ES_tradnl"/>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algn="just"/>
            <a:r>
              <a:rPr lang="es-ES_tradnl" smtClean="0">
                <a:latin typeface="Arial" pitchFamily="34" charset="0"/>
                <a:cs typeface="Times New Roman" pitchFamily="18" charset="0"/>
              </a:rPr>
              <a:t>En el caso a) se fue incrementando la densidad inicial sembrada hasta determinar en que momento  se desaceleraba el crecimiento/día (standing crop) y se subió hasta determinar en que densidad ya no crecía, para este caso se determino que fue de 200.000 has.</a:t>
            </a:r>
            <a:endParaRPr lang="en-GB" smtClean="0">
              <a:latin typeface="Arial" pitchFamily="34" charset="0"/>
              <a:cs typeface="Times New Roman" pitchFamily="18" charset="0"/>
            </a:endParaRPr>
          </a:p>
          <a:p>
            <a:pPr algn="just"/>
            <a:r>
              <a:rPr lang="es-ES_tradnl" smtClean="0">
                <a:latin typeface="Arial" pitchFamily="34" charset="0"/>
                <a:cs typeface="Times New Roman" pitchFamily="18" charset="0"/>
              </a:rPr>
              <a:t> </a:t>
            </a:r>
            <a:endParaRPr lang="en-GB" smtClean="0">
              <a:latin typeface="Arial" pitchFamily="34" charset="0"/>
              <a:cs typeface="Times New Roman" pitchFamily="18" charset="0"/>
            </a:endParaRPr>
          </a:p>
          <a:p>
            <a:pPr algn="just"/>
            <a:r>
              <a:rPr lang="es-ES_tradnl" smtClean="0">
                <a:latin typeface="Arial" pitchFamily="34" charset="0"/>
                <a:cs typeface="Times New Roman" pitchFamily="18" charset="0"/>
              </a:rPr>
              <a:t>Para los casos b y c se hizo lo mismo pero con diferentes pesos promedios y se concluye que el numero y peso promedio inicial son determinantes para alcanzar más rápido la capacidad de carga. No se considera el tiempo.</a:t>
            </a:r>
            <a:endParaRPr lang="en-GB" smtClean="0">
              <a:latin typeface="Arial" pitchFamily="34" charset="0"/>
              <a:cs typeface="Times New Roman" pitchFamily="18" charset="0"/>
            </a:endParaRPr>
          </a:p>
          <a:p>
            <a:endParaRPr lang="fr-BE" smtClean="0">
              <a:latin typeface="Arial" pitchFamily="34" charset="0"/>
            </a:endParaRPr>
          </a:p>
          <a:p>
            <a:r>
              <a:rPr lang="fr-BE" smtClean="0">
                <a:latin typeface="Arial" pitchFamily="34" charset="0"/>
              </a:rPr>
              <a:t>Variando el tamaño y la densidad inicial se puede llegar mas o menos rápido a una capacidad de carga determinada. Este manejo es valido para maximizar tanto el area como los tiempos de cosecha, pensando siempre en tamaño y tiempo de cosecha determinados.</a:t>
            </a:r>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s-ES_tradnl"/>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s-ES_tradnl"/>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04F61597-C8CC-4B18-B5D7-9804F321BD76}" type="slidenum">
              <a:rPr lang="es-ES_tradnl"/>
              <a:pPr>
                <a:defRPr/>
              </a:pPr>
              <a:t>‹Nº›</a:t>
            </a:fld>
            <a:endParaRPr lang="es-ES_tradn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FDD227E3-9DED-4587-923B-CC8FE3940D4A}" type="slidenum">
              <a:rPr lang="es-ES_tradnl"/>
              <a:pPr>
                <a:defRPr/>
              </a:pPr>
              <a:t>‹Nº›</a:t>
            </a:fld>
            <a:endParaRPr lang="es-ES_tradn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6E9C1C8C-3048-40E6-8FC9-B8C79796CE67}" type="slidenum">
              <a:rPr lang="es-ES_tradnl"/>
              <a:pPr>
                <a:defRPr/>
              </a:pPr>
              <a:t>‹Nº›</a:t>
            </a:fld>
            <a:endParaRPr lang="es-ES_tradn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67753B3B-9CA4-4EED-9043-5432065F54E7}" type="slidenum">
              <a:rPr lang="es-ES_tradnl"/>
              <a:pPr>
                <a:defRPr/>
              </a:pPr>
              <a:t>‹Nº›</a:t>
            </a:fld>
            <a:endParaRPr lang="es-ES_tradn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3BF0F5AF-32BA-4B87-9A92-F4A2FE9A7D98}" type="slidenum">
              <a:rPr lang="es-ES_tradnl"/>
              <a:pPr>
                <a:defRPr/>
              </a:pPr>
              <a:t>‹Nº›</a:t>
            </a:fld>
            <a:endParaRPr lang="es-ES_trad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BF6E05B5-65A3-461E-9937-6A75946D2591}" type="slidenum">
              <a:rPr lang="es-ES_tradnl"/>
              <a:pPr>
                <a:defRPr/>
              </a:pPr>
              <a:t>‹Nº›</a:t>
            </a:fld>
            <a:endParaRPr lang="es-ES_tradn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6"/>
          <p:cNvSpPr>
            <a:spLocks noGrp="1" noChangeArrowheads="1"/>
          </p:cNvSpPr>
          <p:nvPr>
            <p:ph type="dt" sz="half" idx="10"/>
          </p:nvPr>
        </p:nvSpPr>
        <p:spPr>
          <a:ln/>
        </p:spPr>
        <p:txBody>
          <a:bodyPr/>
          <a:lstStyle>
            <a:lvl1pPr>
              <a:defRPr/>
            </a:lvl1pPr>
          </a:lstStyle>
          <a:p>
            <a:pPr>
              <a:defRPr/>
            </a:pPr>
            <a:endParaRPr lang="es-ES_tradnl"/>
          </a:p>
        </p:txBody>
      </p:sp>
      <p:sp>
        <p:nvSpPr>
          <p:cNvPr id="8"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38"/>
          <p:cNvSpPr>
            <a:spLocks noGrp="1" noChangeArrowheads="1"/>
          </p:cNvSpPr>
          <p:nvPr>
            <p:ph type="sldNum" sz="quarter" idx="12"/>
          </p:nvPr>
        </p:nvSpPr>
        <p:spPr>
          <a:ln/>
        </p:spPr>
        <p:txBody>
          <a:bodyPr/>
          <a:lstStyle>
            <a:lvl1pPr>
              <a:defRPr/>
            </a:lvl1pPr>
          </a:lstStyle>
          <a:p>
            <a:pPr>
              <a:defRPr/>
            </a:pPr>
            <a:fld id="{0C1AAF1E-2434-48D4-B921-9E3ADB046F31}" type="slidenum">
              <a:rPr lang="es-ES_tradnl"/>
              <a:pPr>
                <a:defRPr/>
              </a:pPr>
              <a:t>‹Nº›</a:t>
            </a:fld>
            <a:endParaRPr lang="es-ES_tradn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6"/>
          <p:cNvSpPr>
            <a:spLocks noGrp="1" noChangeArrowheads="1"/>
          </p:cNvSpPr>
          <p:nvPr>
            <p:ph type="dt" sz="half" idx="10"/>
          </p:nvPr>
        </p:nvSpPr>
        <p:spPr>
          <a:ln/>
        </p:spPr>
        <p:txBody>
          <a:bodyPr/>
          <a:lstStyle>
            <a:lvl1pPr>
              <a:defRPr/>
            </a:lvl1pPr>
          </a:lstStyle>
          <a:p>
            <a:pPr>
              <a:defRPr/>
            </a:pPr>
            <a:endParaRPr lang="es-ES_tradnl"/>
          </a:p>
        </p:txBody>
      </p:sp>
      <p:sp>
        <p:nvSpPr>
          <p:cNvPr id="4"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38"/>
          <p:cNvSpPr>
            <a:spLocks noGrp="1" noChangeArrowheads="1"/>
          </p:cNvSpPr>
          <p:nvPr>
            <p:ph type="sldNum" sz="quarter" idx="12"/>
          </p:nvPr>
        </p:nvSpPr>
        <p:spPr>
          <a:ln/>
        </p:spPr>
        <p:txBody>
          <a:bodyPr/>
          <a:lstStyle>
            <a:lvl1pPr>
              <a:defRPr/>
            </a:lvl1pPr>
          </a:lstStyle>
          <a:p>
            <a:pPr>
              <a:defRPr/>
            </a:pPr>
            <a:fld id="{8ED1A422-BAEA-48F9-935E-632C91851A92}" type="slidenum">
              <a:rPr lang="es-ES_tradnl"/>
              <a:pPr>
                <a:defRPr/>
              </a:pPr>
              <a:t>‹Nº›</a:t>
            </a:fld>
            <a:endParaRPr lang="es-ES_tradn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s-ES_tradnl"/>
          </a:p>
        </p:txBody>
      </p:sp>
      <p:sp>
        <p:nvSpPr>
          <p:cNvPr id="3"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38"/>
          <p:cNvSpPr>
            <a:spLocks noGrp="1" noChangeArrowheads="1"/>
          </p:cNvSpPr>
          <p:nvPr>
            <p:ph type="sldNum" sz="quarter" idx="12"/>
          </p:nvPr>
        </p:nvSpPr>
        <p:spPr>
          <a:ln/>
        </p:spPr>
        <p:txBody>
          <a:bodyPr/>
          <a:lstStyle>
            <a:lvl1pPr>
              <a:defRPr/>
            </a:lvl1pPr>
          </a:lstStyle>
          <a:p>
            <a:pPr>
              <a:defRPr/>
            </a:pPr>
            <a:fld id="{61FABBF4-5016-4C59-99AE-F9A07AE2B990}" type="slidenum">
              <a:rPr lang="es-ES_tradnl"/>
              <a:pPr>
                <a:defRPr/>
              </a:pPr>
              <a:t>‹Nº›</a:t>
            </a:fld>
            <a:endParaRPr lang="es-ES_tradnl"/>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A204D54B-573F-48CF-8B4B-75C6BC2C9790}" type="slidenum">
              <a:rPr lang="es-ES_tradnl"/>
              <a:pPr>
                <a:defRPr/>
              </a:pPr>
              <a:t>‹Nº›</a:t>
            </a:fld>
            <a:endParaRPr lang="es-ES_tradnl"/>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5B0BDA90-F339-45E4-AB3A-F728CC870EA7}" type="slidenum">
              <a:rPr lang="es-ES_tradnl"/>
              <a:pPr>
                <a:defRPr/>
              </a:pPr>
              <a:t>‹Nº›</a:t>
            </a:fld>
            <a:endParaRPr lang="es-ES_tradnl"/>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21513"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2150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s-ES_tradnl"/>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s-ES_tradnl"/>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atin typeface="+mn-lt"/>
              </a:defRPr>
            </a:lvl1pPr>
          </a:lstStyle>
          <a:p>
            <a:pPr>
              <a:defRPr/>
            </a:pPr>
            <a:fld id="{6A397134-2191-4D56-9499-364E2D9E689E}" type="slidenum">
              <a:rPr lang="es-ES_tradnl"/>
              <a:pPr>
                <a:defRPr/>
              </a:pPr>
              <a:t>‹Nº›</a:t>
            </a:fld>
            <a:endParaRPr lang="es-ES_tradnl"/>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slideLayout" Target="../slideLayouts/slideLayout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vmlDrawing" Target="../drawings/vmlDrawing2.vml"/><Relationship Id="rId6" Type="http://schemas.openxmlformats.org/officeDocument/2006/relationships/image" Target="../media/image18.png"/><Relationship Id="rId11" Type="http://schemas.openxmlformats.org/officeDocument/2006/relationships/oleObject" Target="../embeddings/oleObject7.bin"/><Relationship Id="rId5" Type="http://schemas.openxmlformats.org/officeDocument/2006/relationships/image" Target="../media/image17.jpeg"/><Relationship Id="rId15" Type="http://schemas.openxmlformats.org/officeDocument/2006/relationships/image" Target="../media/image26.png"/><Relationship Id="rId10" Type="http://schemas.openxmlformats.org/officeDocument/2006/relationships/image" Target="../media/image22.png"/><Relationship Id="rId19" Type="http://schemas.openxmlformats.org/officeDocument/2006/relationships/image" Target="../media/image30.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space.espol.edu.ec/browse?type=author&amp;order=ASC&amp;rpp=20&amp;value=Marcillo+Morla%2C+Fabriz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42.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6.bin"/><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oleObject" Target="../embeddings/oleObject38.bin"/><Relationship Id="rId18" Type="http://schemas.openxmlformats.org/officeDocument/2006/relationships/oleObject" Target="../embeddings/oleObject43.bin"/><Relationship Id="rId3" Type="http://schemas.openxmlformats.org/officeDocument/2006/relationships/notesSlide" Target="../notesSlides/notesSlide9.xml"/><Relationship Id="rId21" Type="http://schemas.openxmlformats.org/officeDocument/2006/relationships/oleObject" Target="../embeddings/oleObject46.bin"/><Relationship Id="rId7" Type="http://schemas.openxmlformats.org/officeDocument/2006/relationships/oleObject" Target="../embeddings/oleObject32.bin"/><Relationship Id="rId12" Type="http://schemas.openxmlformats.org/officeDocument/2006/relationships/oleObject" Target="../embeddings/oleObject37.bin"/><Relationship Id="rId17"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5.bin"/><Relationship Id="rId1" Type="http://schemas.openxmlformats.org/officeDocument/2006/relationships/vmlDrawing" Target="../drawings/vmlDrawing10.vml"/><Relationship Id="rId6" Type="http://schemas.openxmlformats.org/officeDocument/2006/relationships/oleObject" Target="../embeddings/oleObject31.bin"/><Relationship Id="rId11" Type="http://schemas.openxmlformats.org/officeDocument/2006/relationships/oleObject" Target="../embeddings/oleObject36.bin"/><Relationship Id="rId5" Type="http://schemas.openxmlformats.org/officeDocument/2006/relationships/oleObject" Target="../embeddings/oleObject30.bin"/><Relationship Id="rId15" Type="http://schemas.openxmlformats.org/officeDocument/2006/relationships/oleObject" Target="../embeddings/oleObject40.bin"/><Relationship Id="rId10" Type="http://schemas.openxmlformats.org/officeDocument/2006/relationships/oleObject" Target="../embeddings/oleObject35.bin"/><Relationship Id="rId19" Type="http://schemas.openxmlformats.org/officeDocument/2006/relationships/oleObject" Target="../embeddings/oleObject44.bin"/><Relationship Id="rId4" Type="http://schemas.openxmlformats.org/officeDocument/2006/relationships/oleObject" Target="../embeddings/oleObject29.bin"/><Relationship Id="rId9" Type="http://schemas.openxmlformats.org/officeDocument/2006/relationships/oleObject" Target="../embeddings/oleObject34.bin"/><Relationship Id="rId14" Type="http://schemas.openxmlformats.org/officeDocument/2006/relationships/oleObject" Target="../embeddings/oleObject39.bin"/><Relationship Id="rId22"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16.xml"/><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56.bin"/><Relationship Id="rId11" Type="http://schemas.openxmlformats.org/officeDocument/2006/relationships/oleObject" Target="../embeddings/oleObject61.bin"/><Relationship Id="rId5" Type="http://schemas.openxmlformats.org/officeDocument/2006/relationships/oleObject" Target="../embeddings/oleObject55.bin"/><Relationship Id="rId10" Type="http://schemas.openxmlformats.org/officeDocument/2006/relationships/oleObject" Target="../embeddings/oleObject60.bin"/><Relationship Id="rId4" Type="http://schemas.openxmlformats.org/officeDocument/2006/relationships/oleObject" Target="../embeddings/oleObject54.bin"/><Relationship Id="rId9" Type="http://schemas.openxmlformats.org/officeDocument/2006/relationships/oleObject" Target="../embeddings/oleObject5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oleObject" Target="../embeddings/oleObject75.bin"/><Relationship Id="rId3" Type="http://schemas.openxmlformats.org/officeDocument/2006/relationships/notesSlide" Target="../notesSlides/notesSlide18.xml"/><Relationship Id="rId7" Type="http://schemas.openxmlformats.org/officeDocument/2006/relationships/oleObject" Target="../embeddings/oleObject69.bin"/><Relationship Id="rId12"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68.bin"/><Relationship Id="rId11" Type="http://schemas.openxmlformats.org/officeDocument/2006/relationships/oleObject" Target="../embeddings/oleObject73.bin"/><Relationship Id="rId5" Type="http://schemas.openxmlformats.org/officeDocument/2006/relationships/oleObject" Target="../embeddings/oleObject67.bin"/><Relationship Id="rId10" Type="http://schemas.openxmlformats.org/officeDocument/2006/relationships/oleObject" Target="../embeddings/oleObject72.bin"/><Relationship Id="rId4" Type="http://schemas.openxmlformats.org/officeDocument/2006/relationships/oleObject" Target="../embeddings/oleObject66.bin"/><Relationship Id="rId9" Type="http://schemas.openxmlformats.org/officeDocument/2006/relationships/oleObject" Target="../embeddings/oleObject7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oleObject" Target="../embeddings/oleObject86.bin"/><Relationship Id="rId3" Type="http://schemas.openxmlformats.org/officeDocument/2006/relationships/oleObject" Target="../embeddings/oleObject76.bin"/><Relationship Id="rId7" Type="http://schemas.openxmlformats.org/officeDocument/2006/relationships/oleObject" Target="../embeddings/oleObject80.bin"/><Relationship Id="rId12" Type="http://schemas.openxmlformats.org/officeDocument/2006/relationships/oleObject" Target="../embeddings/oleObject85.bin"/><Relationship Id="rId2" Type="http://schemas.openxmlformats.org/officeDocument/2006/relationships/slideLayout" Target="../slideLayouts/slideLayout7.xml"/><Relationship Id="rId16" Type="http://schemas.openxmlformats.org/officeDocument/2006/relationships/oleObject" Target="../embeddings/oleObject89.bin"/><Relationship Id="rId1" Type="http://schemas.openxmlformats.org/officeDocument/2006/relationships/vmlDrawing" Target="../drawings/vmlDrawing16.vml"/><Relationship Id="rId6" Type="http://schemas.openxmlformats.org/officeDocument/2006/relationships/oleObject" Target="../embeddings/oleObject79.bin"/><Relationship Id="rId11" Type="http://schemas.openxmlformats.org/officeDocument/2006/relationships/oleObject" Target="../embeddings/oleObject84.bin"/><Relationship Id="rId5" Type="http://schemas.openxmlformats.org/officeDocument/2006/relationships/oleObject" Target="../embeddings/oleObject78.bin"/><Relationship Id="rId15" Type="http://schemas.openxmlformats.org/officeDocument/2006/relationships/oleObject" Target="../embeddings/oleObject88.bin"/><Relationship Id="rId10" Type="http://schemas.openxmlformats.org/officeDocument/2006/relationships/oleObject" Target="../embeddings/oleObject83.bin"/><Relationship Id="rId4" Type="http://schemas.openxmlformats.org/officeDocument/2006/relationships/oleObject" Target="../embeddings/oleObject77.bin"/><Relationship Id="rId9" Type="http://schemas.openxmlformats.org/officeDocument/2006/relationships/oleObject" Target="../embeddings/oleObject82.bin"/><Relationship Id="rId14" Type="http://schemas.openxmlformats.org/officeDocument/2006/relationships/oleObject" Target="../embeddings/oleObject87.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notesSlide" Target="../notesSlides/notesSlide21.xml"/><Relationship Id="rId7"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92.bin"/><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22.xml"/><Relationship Id="rId7"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97.bin"/><Relationship Id="rId5" Type="http://schemas.openxmlformats.org/officeDocument/2006/relationships/oleObject" Target="../embeddings/oleObject96.bin"/><Relationship Id="rId10" Type="http://schemas.openxmlformats.org/officeDocument/2006/relationships/oleObject" Target="../embeddings/oleObject101.bin"/><Relationship Id="rId4" Type="http://schemas.openxmlformats.org/officeDocument/2006/relationships/oleObject" Target="../embeddings/oleObject95.bin"/><Relationship Id="rId9" Type="http://schemas.openxmlformats.org/officeDocument/2006/relationships/oleObject" Target="../embeddings/oleObject100.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notesSlide" Target="../notesSlides/notesSlide23.xml"/><Relationship Id="rId7"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04.bin"/><Relationship Id="rId5" Type="http://schemas.openxmlformats.org/officeDocument/2006/relationships/oleObject" Target="../embeddings/oleObject103.bin"/><Relationship Id="rId10" Type="http://schemas.openxmlformats.org/officeDocument/2006/relationships/oleObject" Target="../embeddings/oleObject108.bin"/><Relationship Id="rId4" Type="http://schemas.openxmlformats.org/officeDocument/2006/relationships/oleObject" Target="../embeddings/oleObject102.bin"/><Relationship Id="rId9" Type="http://schemas.openxmlformats.org/officeDocument/2006/relationships/oleObject" Target="../embeddings/oleObject107.bin"/></Relationships>
</file>

<file path=ppt/slides/_rels/slide7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0.jpeg"/><Relationship Id="rId4" Type="http://schemas.openxmlformats.org/officeDocument/2006/relationships/image" Target="../media/image13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7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4.jpeg"/></Relationships>
</file>

<file path=ppt/slides/_rels/slide78.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066800" y="571500"/>
            <a:ext cx="7772400" cy="1676400"/>
          </a:xfrm>
        </p:spPr>
        <p:txBody>
          <a:bodyPr/>
          <a:lstStyle/>
          <a:p>
            <a:pPr eaLnBrk="1" hangingPunct="1"/>
            <a:r>
              <a:rPr lang="es-ES_tradnl" smtClean="0"/>
              <a:t>Fundamentos de Ciencias Acuáticas – Clase 3</a:t>
            </a:r>
            <a:br>
              <a:rPr lang="es-ES_tradnl" smtClean="0"/>
            </a:br>
            <a:r>
              <a:rPr lang="es-MX" sz="3200" b="1" smtClean="0"/>
              <a:t>PRINCIPIOS EN ACUACULTURA</a:t>
            </a:r>
            <a:endParaRPr lang="es-ES_tradnl" sz="3200" smtClean="0"/>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23556"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23557" name="Text Box 10"/>
          <p:cNvSpPr txBox="1">
            <a:spLocks noChangeArrowheads="1"/>
          </p:cNvSpPr>
          <p:nvPr/>
        </p:nvSpPr>
        <p:spPr bwMode="auto">
          <a:xfrm>
            <a:off x="4932363" y="4960938"/>
            <a:ext cx="2711450" cy="1200150"/>
          </a:xfrm>
          <a:prstGeom prst="rect">
            <a:avLst/>
          </a:prstGeom>
          <a:noFill/>
          <a:ln w="9525">
            <a:noFill/>
            <a:miter lim="800000"/>
            <a:headEnd/>
            <a:tailEnd/>
          </a:ln>
        </p:spPr>
        <p:txBody>
          <a:bodyPr wrap="none">
            <a:spAutoFit/>
          </a:bodyPr>
          <a:lstStyle/>
          <a:p>
            <a:r>
              <a:rPr lang="en-US">
                <a:hlinkClick r:id="rId4"/>
              </a:rPr>
              <a:t>barcillo@gmail.com</a:t>
            </a:r>
            <a:endParaRPr lang="en-US"/>
          </a:p>
          <a:p>
            <a:r>
              <a:rPr lang="en-US"/>
              <a:t>(593-9) 4194239</a:t>
            </a:r>
          </a:p>
          <a:p>
            <a:endParaRPr lang="es-ES"/>
          </a:p>
        </p:txBody>
      </p:sp>
      <p:pic>
        <p:nvPicPr>
          <p:cNvPr id="23558"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570" name="Rectangle 2"/>
          <p:cNvSpPr>
            <a:spLocks noGrp="1" noChangeArrowheads="1"/>
          </p:cNvSpPr>
          <p:nvPr>
            <p:ph type="body" idx="1"/>
          </p:nvPr>
        </p:nvSpPr>
        <p:spPr>
          <a:xfrm>
            <a:off x="685800" y="990600"/>
            <a:ext cx="7772400" cy="5257800"/>
          </a:xfrm>
        </p:spPr>
        <p:txBody>
          <a:bodyPr/>
          <a:lstStyle/>
          <a:p>
            <a:pPr marL="485775" indent="-485775" algn="just" eaLnBrk="1" hangingPunct="1">
              <a:buFont typeface="Wingdings" pitchFamily="2" charset="2"/>
              <a:buNone/>
              <a:defRPr/>
            </a:pPr>
            <a:r>
              <a:rPr lang="es-ES_tradnl" smtClean="0">
                <a:solidFill>
                  <a:srgbClr val="FF6600"/>
                </a:solidFill>
              </a:rPr>
              <a:t>Ejemplos de Producción en policultivo:</a:t>
            </a:r>
          </a:p>
          <a:p>
            <a:pPr marL="485775" indent="-485775" algn="just" eaLnBrk="1" hangingPunct="1">
              <a:buFont typeface="Wingdings" pitchFamily="2" charset="2"/>
              <a:buNone/>
              <a:defRPr/>
            </a:pPr>
            <a:endParaRPr lang="es-ES_tradnl" sz="2400" smtClean="0">
              <a:solidFill>
                <a:srgbClr val="FF6600"/>
              </a:solidFill>
            </a:endParaRPr>
          </a:p>
          <a:p>
            <a:pPr marL="485775" indent="-485775" eaLnBrk="1" hangingPunct="1">
              <a:buFont typeface="Wingdings" pitchFamily="2" charset="2"/>
              <a:buNone/>
              <a:defRPr/>
            </a:pPr>
            <a:r>
              <a:rPr lang="es-ES_tradnl" sz="2000" b="1" smtClean="0"/>
              <a:t>Producción (lb/Acre)	</a:t>
            </a:r>
          </a:p>
          <a:p>
            <a:pPr marL="485775" indent="-485775" eaLnBrk="1" hangingPunct="1">
              <a:buFont typeface="Wingdings" pitchFamily="2" charset="2"/>
              <a:buNone/>
              <a:defRPr/>
            </a:pPr>
            <a:endParaRPr lang="es-ES_tradnl" sz="2000" b="1" smtClean="0"/>
          </a:p>
          <a:p>
            <a:pPr marL="485775" indent="-485775" eaLnBrk="1" hangingPunct="1">
              <a:buFont typeface="Wingdings" pitchFamily="2" charset="2"/>
              <a:buNone/>
              <a:defRPr/>
            </a:pPr>
            <a:r>
              <a:rPr lang="es-ES" sz="2000" b="1" smtClean="0"/>
              <a:t>#/Acre</a:t>
            </a:r>
            <a:r>
              <a:rPr lang="es-ES_tradnl" sz="2000" b="1" smtClean="0"/>
              <a:t>	Peces	     B. de Canal	Tilapia	C. Plateada	TOTAL	</a:t>
            </a:r>
          </a:p>
          <a:p>
            <a:pPr marL="485775" indent="-485775" eaLnBrk="1" hangingPunct="1">
              <a:buFont typeface="Wingdings" pitchFamily="2" charset="2"/>
              <a:buNone/>
              <a:defRPr/>
            </a:pPr>
            <a:r>
              <a:rPr lang="es-ES_tradnl" sz="2000" smtClean="0">
                <a:solidFill>
                  <a:schemeClr val="accent2"/>
                </a:solidFill>
              </a:rPr>
              <a:t>3.000	B.de canal	2.400				</a:t>
            </a:r>
            <a:r>
              <a:rPr lang="es-ES_tradnl" sz="2000" b="1" smtClean="0"/>
              <a:t>2.400	</a:t>
            </a:r>
            <a:endParaRPr lang="es-ES_tradnl" sz="2000" smtClean="0"/>
          </a:p>
          <a:p>
            <a:pPr marL="485775" indent="-485775" eaLnBrk="1" hangingPunct="1">
              <a:buFont typeface="Wingdings" pitchFamily="2" charset="2"/>
              <a:buNone/>
              <a:defRPr/>
            </a:pPr>
            <a:r>
              <a:rPr lang="es-ES_tradnl" sz="2000" smtClean="0">
                <a:solidFill>
                  <a:srgbClr val="FFFF00"/>
                </a:solidFill>
              </a:rPr>
              <a:t>3.000	B.de canal	2.200</a:t>
            </a:r>
            <a:r>
              <a:rPr lang="es-ES_tradnl" sz="2000" smtClean="0"/>
              <a:t>				</a:t>
            </a:r>
            <a:r>
              <a:rPr lang="es-ES_tradnl" sz="2000" b="1" smtClean="0"/>
              <a:t>3.000	</a:t>
            </a:r>
            <a:endParaRPr lang="es-ES_tradnl" sz="2000" smtClean="0"/>
          </a:p>
          <a:p>
            <a:pPr marL="485775" indent="-485775" eaLnBrk="1" hangingPunct="1">
              <a:buFont typeface="Wingdings" pitchFamily="2" charset="2"/>
              <a:buNone/>
              <a:defRPr/>
            </a:pPr>
            <a:r>
              <a:rPr lang="es-ES_tradnl" sz="2000" smtClean="0">
                <a:solidFill>
                  <a:srgbClr val="FFFF00"/>
                </a:solidFill>
              </a:rPr>
              <a:t>800		Tilapias			800</a:t>
            </a:r>
            <a:r>
              <a:rPr lang="es-ES_tradnl" sz="2000" smtClean="0"/>
              <a:t>		</a:t>
            </a:r>
            <a:r>
              <a:rPr lang="es-ES_tradnl" sz="2000" b="1" smtClean="0"/>
              <a:t>	</a:t>
            </a:r>
            <a:endParaRPr lang="es-ES_tradnl" sz="2000" smtClean="0"/>
          </a:p>
          <a:p>
            <a:pPr marL="485775" indent="-485775" eaLnBrk="1" hangingPunct="1">
              <a:buFont typeface="Wingdings" pitchFamily="2" charset="2"/>
              <a:buNone/>
              <a:defRPr/>
            </a:pPr>
            <a:r>
              <a:rPr lang="es-ES_tradnl" sz="2000" smtClean="0">
                <a:solidFill>
                  <a:schemeClr val="accent1"/>
                </a:solidFill>
              </a:rPr>
              <a:t>3.000	B.de canal	2.500</a:t>
            </a:r>
            <a:r>
              <a:rPr lang="es-ES_tradnl" sz="2000" smtClean="0"/>
              <a:t>				</a:t>
            </a:r>
            <a:r>
              <a:rPr lang="es-ES_tradnl" sz="2000" b="1" smtClean="0"/>
              <a:t>3.500	</a:t>
            </a:r>
            <a:endParaRPr lang="es-ES_tradnl" sz="2000" smtClean="0"/>
          </a:p>
          <a:p>
            <a:pPr marL="485775" indent="-485775" eaLnBrk="1" hangingPunct="1">
              <a:buFont typeface="Wingdings" pitchFamily="2" charset="2"/>
              <a:buNone/>
              <a:defRPr/>
            </a:pPr>
            <a:r>
              <a:rPr lang="es-ES_tradnl" sz="2000" smtClean="0">
                <a:solidFill>
                  <a:schemeClr val="accent1"/>
                </a:solidFill>
              </a:rPr>
              <a:t>1.000	C. Plateada			1.000</a:t>
            </a:r>
            <a:r>
              <a:rPr lang="es-ES_tradnl" sz="2000" smtClean="0"/>
              <a:t>	</a:t>
            </a:r>
            <a:r>
              <a:rPr lang="es-ES_tradnl" sz="2000" b="1" smtClean="0"/>
              <a:t>	</a:t>
            </a:r>
            <a:endParaRPr lang="es-ES_tradnl" sz="2000" smtClean="0"/>
          </a:p>
          <a:p>
            <a:pPr marL="485775" indent="-485775" eaLnBrk="1" hangingPunct="1">
              <a:buFont typeface="Wingdings" pitchFamily="2" charset="2"/>
              <a:buNone/>
              <a:defRPr/>
            </a:pPr>
            <a:r>
              <a:rPr lang="es-ES_tradnl" sz="2000" smtClean="0">
                <a:solidFill>
                  <a:srgbClr val="FFCC00"/>
                </a:solidFill>
              </a:rPr>
              <a:t>3.000	B.de canal	2.400</a:t>
            </a:r>
            <a:r>
              <a:rPr lang="es-ES_tradnl" sz="2000" smtClean="0"/>
              <a:t>				</a:t>
            </a:r>
            <a:r>
              <a:rPr lang="es-ES_tradnl" sz="2000" b="1" smtClean="0"/>
              <a:t>4.300	</a:t>
            </a:r>
            <a:endParaRPr lang="es-ES_tradnl" sz="2000" smtClean="0"/>
          </a:p>
          <a:p>
            <a:pPr marL="485775" indent="-485775" eaLnBrk="1" hangingPunct="1">
              <a:buFont typeface="Wingdings" pitchFamily="2" charset="2"/>
              <a:buNone/>
              <a:defRPr/>
            </a:pPr>
            <a:r>
              <a:rPr lang="es-ES_tradnl" sz="2000" smtClean="0">
                <a:solidFill>
                  <a:srgbClr val="FFCC00"/>
                </a:solidFill>
              </a:rPr>
              <a:t>800		Tilapias			800		</a:t>
            </a:r>
            <a:r>
              <a:rPr lang="es-ES_tradnl" sz="2000" b="1" smtClean="0">
                <a:solidFill>
                  <a:srgbClr val="FFCC00"/>
                </a:solidFill>
              </a:rPr>
              <a:t>	</a:t>
            </a:r>
            <a:endParaRPr lang="es-ES_tradnl" sz="2000" smtClean="0">
              <a:solidFill>
                <a:srgbClr val="FFCC00"/>
              </a:solidFill>
            </a:endParaRPr>
          </a:p>
          <a:p>
            <a:pPr marL="485775" indent="-485775" eaLnBrk="1" hangingPunct="1">
              <a:buFont typeface="Wingdings" pitchFamily="2" charset="2"/>
              <a:buNone/>
              <a:defRPr/>
            </a:pPr>
            <a:r>
              <a:rPr lang="es-ES_tradnl" sz="2000" smtClean="0">
                <a:solidFill>
                  <a:srgbClr val="FFCC00"/>
                </a:solidFill>
              </a:rPr>
              <a:t>1.000	C. Plateada			1.100</a:t>
            </a:r>
            <a:r>
              <a:rPr lang="es-ES_tradnl" sz="2000" smtClean="0"/>
              <a:t>		</a:t>
            </a:r>
            <a:endParaRPr lang="es-ES" sz="200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3570">
                                            <p:txEl>
                                              <p:pRg st="0" end="0"/>
                                            </p:txEl>
                                          </p:spTgt>
                                        </p:tgtEl>
                                        <p:attrNameLst>
                                          <p:attrName>style.visibility</p:attrName>
                                        </p:attrNameLst>
                                      </p:cBhvr>
                                      <p:to>
                                        <p:strVal val="visible"/>
                                      </p:to>
                                    </p:set>
                                    <p:anim calcmode="lin" valueType="num">
                                      <p:cBhvr>
                                        <p:cTn id="7" dur="500" fill="hold"/>
                                        <p:tgtEl>
                                          <p:spTgt spid="11335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357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33570">
                                            <p:txEl>
                                              <p:pRg st="2" end="2"/>
                                            </p:txEl>
                                          </p:spTgt>
                                        </p:tgtEl>
                                        <p:attrNameLst>
                                          <p:attrName>style.visibility</p:attrName>
                                        </p:attrNameLst>
                                      </p:cBhvr>
                                      <p:to>
                                        <p:strVal val="visible"/>
                                      </p:to>
                                    </p:set>
                                    <p:anim calcmode="lin" valueType="num">
                                      <p:cBhvr>
                                        <p:cTn id="13" dur="500" fill="hold"/>
                                        <p:tgtEl>
                                          <p:spTgt spid="113357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3357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33570">
                                            <p:txEl>
                                              <p:pRg st="4" end="4"/>
                                            </p:txEl>
                                          </p:spTgt>
                                        </p:tgtEl>
                                        <p:attrNameLst>
                                          <p:attrName>style.visibility</p:attrName>
                                        </p:attrNameLst>
                                      </p:cBhvr>
                                      <p:to>
                                        <p:strVal val="visible"/>
                                      </p:to>
                                    </p:set>
                                    <p:anim calcmode="lin" valueType="num">
                                      <p:cBhvr>
                                        <p:cTn id="19" dur="500" fill="hold"/>
                                        <p:tgtEl>
                                          <p:spTgt spid="113357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3357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33570">
                                            <p:txEl>
                                              <p:pRg st="5" end="5"/>
                                            </p:txEl>
                                          </p:spTgt>
                                        </p:tgtEl>
                                        <p:attrNameLst>
                                          <p:attrName>style.visibility</p:attrName>
                                        </p:attrNameLst>
                                      </p:cBhvr>
                                      <p:to>
                                        <p:strVal val="visible"/>
                                      </p:to>
                                    </p:set>
                                    <p:anim calcmode="lin" valueType="num">
                                      <p:cBhvr>
                                        <p:cTn id="25" dur="500" fill="hold"/>
                                        <p:tgtEl>
                                          <p:spTgt spid="1133570">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13357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33570">
                                            <p:txEl>
                                              <p:pRg st="6" end="6"/>
                                            </p:txEl>
                                          </p:spTgt>
                                        </p:tgtEl>
                                        <p:attrNameLst>
                                          <p:attrName>style.visibility</p:attrName>
                                        </p:attrNameLst>
                                      </p:cBhvr>
                                      <p:to>
                                        <p:strVal val="visible"/>
                                      </p:to>
                                    </p:set>
                                    <p:anim calcmode="lin" valueType="num">
                                      <p:cBhvr>
                                        <p:cTn id="31" dur="500" fill="hold"/>
                                        <p:tgtEl>
                                          <p:spTgt spid="1133570">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13357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33570">
                                            <p:txEl>
                                              <p:pRg st="7" end="7"/>
                                            </p:txEl>
                                          </p:spTgt>
                                        </p:tgtEl>
                                        <p:attrNameLst>
                                          <p:attrName>style.visibility</p:attrName>
                                        </p:attrNameLst>
                                      </p:cBhvr>
                                      <p:to>
                                        <p:strVal val="visible"/>
                                      </p:to>
                                    </p:set>
                                    <p:anim calcmode="lin" valueType="num">
                                      <p:cBhvr>
                                        <p:cTn id="37" dur="500" fill="hold"/>
                                        <p:tgtEl>
                                          <p:spTgt spid="1133570">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113357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33570">
                                            <p:txEl>
                                              <p:pRg st="8" end="8"/>
                                            </p:txEl>
                                          </p:spTgt>
                                        </p:tgtEl>
                                        <p:attrNameLst>
                                          <p:attrName>style.visibility</p:attrName>
                                        </p:attrNameLst>
                                      </p:cBhvr>
                                      <p:to>
                                        <p:strVal val="visible"/>
                                      </p:to>
                                    </p:set>
                                    <p:anim calcmode="lin" valueType="num">
                                      <p:cBhvr>
                                        <p:cTn id="43" dur="500" fill="hold"/>
                                        <p:tgtEl>
                                          <p:spTgt spid="1133570">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1133570">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133570">
                                            <p:txEl>
                                              <p:pRg st="9" end="9"/>
                                            </p:txEl>
                                          </p:spTgt>
                                        </p:tgtEl>
                                        <p:attrNameLst>
                                          <p:attrName>style.visibility</p:attrName>
                                        </p:attrNameLst>
                                      </p:cBhvr>
                                      <p:to>
                                        <p:strVal val="visible"/>
                                      </p:to>
                                    </p:set>
                                    <p:anim calcmode="lin" valueType="num">
                                      <p:cBhvr>
                                        <p:cTn id="49" dur="500" fill="hold"/>
                                        <p:tgtEl>
                                          <p:spTgt spid="1133570">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1133570">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133570">
                                            <p:txEl>
                                              <p:pRg st="10" end="10"/>
                                            </p:txEl>
                                          </p:spTgt>
                                        </p:tgtEl>
                                        <p:attrNameLst>
                                          <p:attrName>style.visibility</p:attrName>
                                        </p:attrNameLst>
                                      </p:cBhvr>
                                      <p:to>
                                        <p:strVal val="visible"/>
                                      </p:to>
                                    </p:set>
                                    <p:anim calcmode="lin" valueType="num">
                                      <p:cBhvr>
                                        <p:cTn id="55" dur="500" fill="hold"/>
                                        <p:tgtEl>
                                          <p:spTgt spid="1133570">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1133570">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133570">
                                            <p:txEl>
                                              <p:pRg st="11" end="11"/>
                                            </p:txEl>
                                          </p:spTgt>
                                        </p:tgtEl>
                                        <p:attrNameLst>
                                          <p:attrName>style.visibility</p:attrName>
                                        </p:attrNameLst>
                                      </p:cBhvr>
                                      <p:to>
                                        <p:strVal val="visible"/>
                                      </p:to>
                                    </p:set>
                                    <p:anim calcmode="lin" valueType="num">
                                      <p:cBhvr>
                                        <p:cTn id="61" dur="500" fill="hold"/>
                                        <p:tgtEl>
                                          <p:spTgt spid="1133570">
                                            <p:txEl>
                                              <p:pRg st="11" end="11"/>
                                            </p:txEl>
                                          </p:spTgt>
                                        </p:tgtEl>
                                        <p:attrNameLst>
                                          <p:attrName>ppt_w</p:attrName>
                                        </p:attrNameLst>
                                      </p:cBhvr>
                                      <p:tavLst>
                                        <p:tav tm="0">
                                          <p:val>
                                            <p:fltVal val="0"/>
                                          </p:val>
                                        </p:tav>
                                        <p:tav tm="100000">
                                          <p:val>
                                            <p:strVal val="#ppt_w"/>
                                          </p:val>
                                        </p:tav>
                                      </p:tavLst>
                                    </p:anim>
                                    <p:anim calcmode="lin" valueType="num">
                                      <p:cBhvr>
                                        <p:cTn id="62" dur="500" fill="hold"/>
                                        <p:tgtEl>
                                          <p:spTgt spid="1133570">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133570">
                                            <p:txEl>
                                              <p:pRg st="12" end="12"/>
                                            </p:txEl>
                                          </p:spTgt>
                                        </p:tgtEl>
                                        <p:attrNameLst>
                                          <p:attrName>style.visibility</p:attrName>
                                        </p:attrNameLst>
                                      </p:cBhvr>
                                      <p:to>
                                        <p:strVal val="visible"/>
                                      </p:to>
                                    </p:set>
                                    <p:anim calcmode="lin" valueType="num">
                                      <p:cBhvr>
                                        <p:cTn id="67" dur="500" fill="hold"/>
                                        <p:tgtEl>
                                          <p:spTgt spid="1133570">
                                            <p:txEl>
                                              <p:pRg st="12" end="12"/>
                                            </p:txEl>
                                          </p:spTgt>
                                        </p:tgtEl>
                                        <p:attrNameLst>
                                          <p:attrName>ppt_w</p:attrName>
                                        </p:attrNameLst>
                                      </p:cBhvr>
                                      <p:tavLst>
                                        <p:tav tm="0">
                                          <p:val>
                                            <p:fltVal val="0"/>
                                          </p:val>
                                        </p:tav>
                                        <p:tav tm="100000">
                                          <p:val>
                                            <p:strVal val="#ppt_w"/>
                                          </p:val>
                                        </p:tav>
                                      </p:tavLst>
                                    </p:anim>
                                    <p:anim calcmode="lin" valueType="num">
                                      <p:cBhvr>
                                        <p:cTn id="68" dur="500" fill="hold"/>
                                        <p:tgtEl>
                                          <p:spTgt spid="1133570">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33600" y="990600"/>
            <a:ext cx="4876800" cy="4876800"/>
            <a:chOff x="1344" y="624"/>
            <a:chExt cx="3072" cy="3072"/>
          </a:xfrm>
        </p:grpSpPr>
        <p:pic>
          <p:nvPicPr>
            <p:cNvPr id="2068" name="Picture 3" descr="world"/>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1344" y="624"/>
              <a:ext cx="3072" cy="3072"/>
            </a:xfrm>
            <a:prstGeom prst="rect">
              <a:avLst/>
            </a:prstGeom>
            <a:noFill/>
            <a:ln w="9525">
              <a:noFill/>
              <a:miter lim="800000"/>
              <a:headEnd/>
              <a:tailEnd/>
            </a:ln>
          </p:spPr>
        </p:pic>
        <p:sp>
          <p:nvSpPr>
            <p:cNvPr id="2069" name="Oval 4"/>
            <p:cNvSpPr>
              <a:spLocks noChangeArrowheads="1"/>
            </p:cNvSpPr>
            <p:nvPr/>
          </p:nvSpPr>
          <p:spPr bwMode="auto">
            <a:xfrm>
              <a:off x="1344" y="624"/>
              <a:ext cx="3072" cy="3072"/>
            </a:xfrm>
            <a:prstGeom prst="ellipse">
              <a:avLst/>
            </a:prstGeom>
            <a:noFill/>
            <a:ln w="38100">
              <a:solidFill>
                <a:schemeClr val="tx1"/>
              </a:solidFill>
              <a:round/>
              <a:headEnd/>
              <a:tailEnd/>
            </a:ln>
          </p:spPr>
          <p:txBody>
            <a:bodyPr wrap="none" anchor="ctr"/>
            <a:lstStyle/>
            <a:p>
              <a:endParaRPr lang="es-ES"/>
            </a:p>
          </p:txBody>
        </p:sp>
      </p:grpSp>
      <p:pic>
        <p:nvPicPr>
          <p:cNvPr id="1134597" name="Picture 5" descr="a6700"/>
          <p:cNvPicPr>
            <a:picLocks noChangeArrowheads="1"/>
          </p:cNvPicPr>
          <p:nvPr/>
        </p:nvPicPr>
        <p:blipFill>
          <a:blip r:embed="rId4" cstate="print"/>
          <a:srcRect/>
          <a:stretch>
            <a:fillRect/>
          </a:stretch>
        </p:blipFill>
        <p:spPr bwMode="auto">
          <a:xfrm>
            <a:off x="5168900" y="3949700"/>
            <a:ext cx="1079500" cy="1079500"/>
          </a:xfrm>
          <a:prstGeom prst="rect">
            <a:avLst/>
          </a:prstGeom>
          <a:noFill/>
          <a:ln w="9525">
            <a:noFill/>
            <a:miter lim="800000"/>
            <a:headEnd/>
            <a:tailEnd/>
          </a:ln>
        </p:spPr>
      </p:pic>
      <p:pic>
        <p:nvPicPr>
          <p:cNvPr id="1134598" name="Picture 6"/>
          <p:cNvPicPr>
            <a:picLocks noChangeArrowheads="1"/>
          </p:cNvPicPr>
          <p:nvPr/>
        </p:nvPicPr>
        <p:blipFill>
          <a:blip r:embed="rId5" cstate="print"/>
          <a:srcRect/>
          <a:stretch>
            <a:fillRect/>
          </a:stretch>
        </p:blipFill>
        <p:spPr bwMode="auto">
          <a:xfrm>
            <a:off x="2895600" y="3949700"/>
            <a:ext cx="1079500" cy="1079500"/>
          </a:xfrm>
          <a:prstGeom prst="rect">
            <a:avLst/>
          </a:prstGeom>
          <a:noFill/>
          <a:ln w="9525">
            <a:noFill/>
            <a:miter lim="800000"/>
            <a:headEnd/>
            <a:tailEnd/>
          </a:ln>
        </p:spPr>
      </p:pic>
      <p:pic>
        <p:nvPicPr>
          <p:cNvPr id="1134599" name="Picture 7"/>
          <p:cNvPicPr>
            <a:picLocks noChangeArrowheads="1"/>
          </p:cNvPicPr>
          <p:nvPr/>
        </p:nvPicPr>
        <p:blipFill>
          <a:blip r:embed="rId6"/>
          <a:srcRect/>
          <a:stretch>
            <a:fillRect/>
          </a:stretch>
        </p:blipFill>
        <p:spPr bwMode="auto">
          <a:xfrm>
            <a:off x="5168900" y="1816100"/>
            <a:ext cx="1079500" cy="1079500"/>
          </a:xfrm>
          <a:prstGeom prst="rect">
            <a:avLst/>
          </a:prstGeom>
          <a:noFill/>
          <a:ln w="9525">
            <a:noFill/>
            <a:miter lim="800000"/>
            <a:headEnd/>
            <a:tailEnd/>
          </a:ln>
        </p:spPr>
      </p:pic>
      <p:pic>
        <p:nvPicPr>
          <p:cNvPr id="1134600" name="Picture 8" descr="a121"/>
          <p:cNvPicPr>
            <a:picLocks noChangeArrowheads="1"/>
          </p:cNvPicPr>
          <p:nvPr/>
        </p:nvPicPr>
        <p:blipFill>
          <a:blip r:embed="rId7" cstate="print"/>
          <a:srcRect/>
          <a:stretch>
            <a:fillRect/>
          </a:stretch>
        </p:blipFill>
        <p:spPr bwMode="auto">
          <a:xfrm>
            <a:off x="2895600" y="1816100"/>
            <a:ext cx="1079500" cy="1079500"/>
          </a:xfrm>
          <a:prstGeom prst="rect">
            <a:avLst/>
          </a:prstGeom>
          <a:noFill/>
          <a:ln w="9525">
            <a:noFill/>
            <a:miter lim="800000"/>
            <a:headEnd/>
            <a:tailEnd/>
          </a:ln>
        </p:spPr>
      </p:pic>
      <p:pic>
        <p:nvPicPr>
          <p:cNvPr id="1134601" name="Picture 9"/>
          <p:cNvPicPr>
            <a:picLocks noChangeArrowheads="1"/>
          </p:cNvPicPr>
          <p:nvPr/>
        </p:nvPicPr>
        <p:blipFill>
          <a:blip r:embed="rId8"/>
          <a:srcRect/>
          <a:stretch>
            <a:fillRect/>
          </a:stretch>
        </p:blipFill>
        <p:spPr bwMode="auto">
          <a:xfrm>
            <a:off x="4032250" y="2889250"/>
            <a:ext cx="1079500" cy="1079500"/>
          </a:xfrm>
          <a:prstGeom prst="rect">
            <a:avLst/>
          </a:prstGeom>
          <a:noFill/>
          <a:ln w="9525">
            <a:noFill/>
            <a:miter lim="800000"/>
            <a:headEnd/>
            <a:tailEnd/>
          </a:ln>
        </p:spPr>
      </p:pic>
      <p:pic>
        <p:nvPicPr>
          <p:cNvPr id="1134602" name="Picture 10" descr="po28"/>
          <p:cNvPicPr>
            <a:picLocks noChangeArrowheads="1"/>
          </p:cNvPicPr>
          <p:nvPr/>
        </p:nvPicPr>
        <p:blipFill>
          <a:blip r:embed="rId9" cstate="print"/>
          <a:srcRect/>
          <a:stretch>
            <a:fillRect/>
          </a:stretch>
        </p:blipFill>
        <p:spPr bwMode="auto">
          <a:xfrm>
            <a:off x="4108450" y="0"/>
            <a:ext cx="900113" cy="900113"/>
          </a:xfrm>
          <a:prstGeom prst="rect">
            <a:avLst/>
          </a:prstGeom>
          <a:noFill/>
          <a:ln w="9525">
            <a:noFill/>
            <a:miter lim="800000"/>
            <a:headEnd/>
            <a:tailEnd/>
          </a:ln>
        </p:spPr>
      </p:pic>
      <p:pic>
        <p:nvPicPr>
          <p:cNvPr id="1134603" name="Picture 11"/>
          <p:cNvPicPr>
            <a:picLocks noChangeArrowheads="1"/>
          </p:cNvPicPr>
          <p:nvPr/>
        </p:nvPicPr>
        <p:blipFill>
          <a:blip r:embed="rId10"/>
          <a:srcRect/>
          <a:stretch>
            <a:fillRect/>
          </a:stretch>
        </p:blipFill>
        <p:spPr bwMode="auto">
          <a:xfrm>
            <a:off x="4108450" y="5957888"/>
            <a:ext cx="900113" cy="900112"/>
          </a:xfrm>
          <a:prstGeom prst="rect">
            <a:avLst/>
          </a:prstGeom>
          <a:noFill/>
          <a:ln w="9525">
            <a:noFill/>
            <a:miter lim="800000"/>
            <a:headEnd/>
            <a:tailEnd/>
          </a:ln>
        </p:spPr>
      </p:pic>
      <p:graphicFrame>
        <p:nvGraphicFramePr>
          <p:cNvPr id="1134604" name="Object 12"/>
          <p:cNvGraphicFramePr>
            <a:graphicFrameLocks/>
          </p:cNvGraphicFramePr>
          <p:nvPr/>
        </p:nvGraphicFramePr>
        <p:xfrm>
          <a:off x="1447800" y="1371600"/>
          <a:ext cx="900113" cy="900113"/>
        </p:xfrm>
        <a:graphic>
          <a:graphicData uri="http://schemas.openxmlformats.org/presentationml/2006/ole">
            <p:oleObj spid="_x0000_s2050" name="Photo Editor-foto" r:id="rId11" imgW="5447619" imgH="2038095" progId="MSPhotoEd.3">
              <p:embed/>
            </p:oleObj>
          </a:graphicData>
        </a:graphic>
      </p:graphicFrame>
      <p:pic>
        <p:nvPicPr>
          <p:cNvPr id="1134605" name="Picture 13" descr="easternoyster"/>
          <p:cNvPicPr>
            <a:picLocks noChangeArrowheads="1"/>
          </p:cNvPicPr>
          <p:nvPr/>
        </p:nvPicPr>
        <p:blipFill>
          <a:blip r:embed="rId12"/>
          <a:srcRect/>
          <a:stretch>
            <a:fillRect/>
          </a:stretch>
        </p:blipFill>
        <p:spPr bwMode="auto">
          <a:xfrm>
            <a:off x="1157288" y="2819400"/>
            <a:ext cx="900112" cy="900113"/>
          </a:xfrm>
          <a:prstGeom prst="rect">
            <a:avLst/>
          </a:prstGeom>
          <a:noFill/>
          <a:ln w="9525">
            <a:noFill/>
            <a:miter lim="800000"/>
            <a:headEnd/>
            <a:tailEnd/>
          </a:ln>
        </p:spPr>
      </p:pic>
      <p:pic>
        <p:nvPicPr>
          <p:cNvPr id="1134606" name="Picture 14" descr="h17"/>
          <p:cNvPicPr>
            <a:picLocks noChangeArrowheads="1"/>
          </p:cNvPicPr>
          <p:nvPr/>
        </p:nvPicPr>
        <p:blipFill>
          <a:blip r:embed="rId13" cstate="print"/>
          <a:srcRect/>
          <a:stretch>
            <a:fillRect/>
          </a:stretch>
        </p:blipFill>
        <p:spPr bwMode="auto">
          <a:xfrm>
            <a:off x="5638800" y="166688"/>
            <a:ext cx="900113" cy="900112"/>
          </a:xfrm>
          <a:prstGeom prst="rect">
            <a:avLst/>
          </a:prstGeom>
          <a:noFill/>
          <a:ln w="9525">
            <a:noFill/>
            <a:miter lim="800000"/>
            <a:headEnd/>
            <a:tailEnd/>
          </a:ln>
        </p:spPr>
      </p:pic>
      <p:pic>
        <p:nvPicPr>
          <p:cNvPr id="1134607" name="Picture 15"/>
          <p:cNvPicPr>
            <a:picLocks noChangeArrowheads="1"/>
          </p:cNvPicPr>
          <p:nvPr/>
        </p:nvPicPr>
        <p:blipFill>
          <a:blip r:embed="rId14"/>
          <a:srcRect/>
          <a:stretch>
            <a:fillRect/>
          </a:stretch>
        </p:blipFill>
        <p:spPr bwMode="auto">
          <a:xfrm>
            <a:off x="2514600" y="166688"/>
            <a:ext cx="900113" cy="900112"/>
          </a:xfrm>
          <a:prstGeom prst="rect">
            <a:avLst/>
          </a:prstGeom>
          <a:noFill/>
          <a:ln w="9525">
            <a:noFill/>
            <a:miter lim="800000"/>
            <a:headEnd/>
            <a:tailEnd/>
          </a:ln>
        </p:spPr>
      </p:pic>
      <p:pic>
        <p:nvPicPr>
          <p:cNvPr id="1134608" name="Picture 16"/>
          <p:cNvPicPr>
            <a:picLocks noChangeArrowheads="1"/>
          </p:cNvPicPr>
          <p:nvPr/>
        </p:nvPicPr>
        <p:blipFill>
          <a:blip r:embed="rId15"/>
          <a:srcRect/>
          <a:stretch>
            <a:fillRect/>
          </a:stretch>
        </p:blipFill>
        <p:spPr bwMode="auto">
          <a:xfrm>
            <a:off x="6781800" y="1371600"/>
            <a:ext cx="900113" cy="900113"/>
          </a:xfrm>
          <a:prstGeom prst="rect">
            <a:avLst/>
          </a:prstGeom>
          <a:noFill/>
          <a:ln w="9525">
            <a:noFill/>
            <a:miter lim="800000"/>
            <a:headEnd/>
            <a:tailEnd/>
          </a:ln>
        </p:spPr>
      </p:pic>
      <p:pic>
        <p:nvPicPr>
          <p:cNvPr id="1134609" name="Picture 17"/>
          <p:cNvPicPr>
            <a:picLocks noChangeArrowheads="1"/>
          </p:cNvPicPr>
          <p:nvPr/>
        </p:nvPicPr>
        <p:blipFill>
          <a:blip r:embed="rId16"/>
          <a:srcRect/>
          <a:stretch>
            <a:fillRect/>
          </a:stretch>
        </p:blipFill>
        <p:spPr bwMode="auto">
          <a:xfrm>
            <a:off x="7100888" y="2819400"/>
            <a:ext cx="900112" cy="900113"/>
          </a:xfrm>
          <a:prstGeom prst="rect">
            <a:avLst/>
          </a:prstGeom>
          <a:noFill/>
          <a:ln w="9525">
            <a:noFill/>
            <a:miter lim="800000"/>
            <a:headEnd/>
            <a:tailEnd/>
          </a:ln>
        </p:spPr>
      </p:pic>
      <p:pic>
        <p:nvPicPr>
          <p:cNvPr id="1134610" name="Picture 18" descr="ae17"/>
          <p:cNvPicPr>
            <a:picLocks noChangeArrowheads="1"/>
          </p:cNvPicPr>
          <p:nvPr/>
        </p:nvPicPr>
        <p:blipFill>
          <a:blip r:embed="rId17" cstate="print"/>
          <a:srcRect/>
          <a:stretch>
            <a:fillRect/>
          </a:stretch>
        </p:blipFill>
        <p:spPr bwMode="auto">
          <a:xfrm>
            <a:off x="1447800" y="4510088"/>
            <a:ext cx="900113" cy="900112"/>
          </a:xfrm>
          <a:prstGeom prst="rect">
            <a:avLst/>
          </a:prstGeom>
          <a:noFill/>
          <a:ln w="9525">
            <a:noFill/>
            <a:miter lim="800000"/>
            <a:headEnd/>
            <a:tailEnd/>
          </a:ln>
        </p:spPr>
      </p:pic>
      <p:pic>
        <p:nvPicPr>
          <p:cNvPr id="1134611" name="Picture 19"/>
          <p:cNvPicPr>
            <a:picLocks noChangeArrowheads="1"/>
          </p:cNvPicPr>
          <p:nvPr/>
        </p:nvPicPr>
        <p:blipFill>
          <a:blip r:embed="rId18" cstate="print"/>
          <a:srcRect/>
          <a:stretch>
            <a:fillRect/>
          </a:stretch>
        </p:blipFill>
        <p:spPr bwMode="auto">
          <a:xfrm>
            <a:off x="6781800" y="4510088"/>
            <a:ext cx="900113" cy="900112"/>
          </a:xfrm>
          <a:prstGeom prst="rect">
            <a:avLst/>
          </a:prstGeom>
          <a:noFill/>
          <a:ln w="9525">
            <a:noFill/>
            <a:miter lim="800000"/>
            <a:headEnd/>
            <a:tailEnd/>
          </a:ln>
        </p:spPr>
      </p:pic>
      <p:pic>
        <p:nvPicPr>
          <p:cNvPr id="1134612" name="Picture 20"/>
          <p:cNvPicPr>
            <a:picLocks noChangeArrowheads="1"/>
          </p:cNvPicPr>
          <p:nvPr/>
        </p:nvPicPr>
        <p:blipFill>
          <a:blip r:embed="rId19"/>
          <a:srcRect/>
          <a:stretch>
            <a:fillRect/>
          </a:stretch>
        </p:blipFill>
        <p:spPr bwMode="auto">
          <a:xfrm>
            <a:off x="5638800" y="5741988"/>
            <a:ext cx="900113" cy="900112"/>
          </a:xfrm>
          <a:prstGeom prst="rect">
            <a:avLst/>
          </a:prstGeom>
          <a:noFill/>
          <a:ln w="9525">
            <a:noFill/>
            <a:miter lim="800000"/>
            <a:headEnd/>
            <a:tailEnd/>
          </a:ln>
        </p:spPr>
      </p:pic>
      <p:pic>
        <p:nvPicPr>
          <p:cNvPr id="1134613" name="Picture 21"/>
          <p:cNvPicPr>
            <a:picLocks noChangeArrowheads="1"/>
          </p:cNvPicPr>
          <p:nvPr/>
        </p:nvPicPr>
        <p:blipFill>
          <a:blip r:embed="rId20"/>
          <a:srcRect/>
          <a:stretch>
            <a:fillRect/>
          </a:stretch>
        </p:blipFill>
        <p:spPr bwMode="auto">
          <a:xfrm>
            <a:off x="2514600" y="5741988"/>
            <a:ext cx="900113" cy="9001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23" presetClass="entr" presetSubtype="528" fill="hold" nodeType="afterEffect">
                                  <p:stCondLst>
                                    <p:cond delay="2000"/>
                                  </p:stCondLst>
                                  <p:childTnLst>
                                    <p:set>
                                      <p:cBhvr>
                                        <p:cTn id="13" dur="1" fill="hold">
                                          <p:stCondLst>
                                            <p:cond delay="0"/>
                                          </p:stCondLst>
                                        </p:cTn>
                                        <p:tgtEl>
                                          <p:spTgt spid="1134600"/>
                                        </p:tgtEl>
                                        <p:attrNameLst>
                                          <p:attrName>style.visibility</p:attrName>
                                        </p:attrNameLst>
                                      </p:cBhvr>
                                      <p:to>
                                        <p:strVal val="visible"/>
                                      </p:to>
                                    </p:set>
                                    <p:anim calcmode="lin" valueType="num">
                                      <p:cBhvr>
                                        <p:cTn id="14" dur="500" fill="hold"/>
                                        <p:tgtEl>
                                          <p:spTgt spid="1134600"/>
                                        </p:tgtEl>
                                        <p:attrNameLst>
                                          <p:attrName>ppt_w</p:attrName>
                                        </p:attrNameLst>
                                      </p:cBhvr>
                                      <p:tavLst>
                                        <p:tav tm="0">
                                          <p:val>
                                            <p:fltVal val="0"/>
                                          </p:val>
                                        </p:tav>
                                        <p:tav tm="100000">
                                          <p:val>
                                            <p:strVal val="#ppt_w"/>
                                          </p:val>
                                        </p:tav>
                                      </p:tavLst>
                                    </p:anim>
                                    <p:anim calcmode="lin" valueType="num">
                                      <p:cBhvr>
                                        <p:cTn id="15" dur="500" fill="hold"/>
                                        <p:tgtEl>
                                          <p:spTgt spid="1134600"/>
                                        </p:tgtEl>
                                        <p:attrNameLst>
                                          <p:attrName>ppt_h</p:attrName>
                                        </p:attrNameLst>
                                      </p:cBhvr>
                                      <p:tavLst>
                                        <p:tav tm="0">
                                          <p:val>
                                            <p:fltVal val="0"/>
                                          </p:val>
                                        </p:tav>
                                        <p:tav tm="100000">
                                          <p:val>
                                            <p:strVal val="#ppt_h"/>
                                          </p:val>
                                        </p:tav>
                                      </p:tavLst>
                                    </p:anim>
                                    <p:anim calcmode="lin" valueType="num">
                                      <p:cBhvr>
                                        <p:cTn id="16" dur="500" fill="hold"/>
                                        <p:tgtEl>
                                          <p:spTgt spid="1134600"/>
                                        </p:tgtEl>
                                        <p:attrNameLst>
                                          <p:attrName>ppt_x</p:attrName>
                                        </p:attrNameLst>
                                      </p:cBhvr>
                                      <p:tavLst>
                                        <p:tav tm="0">
                                          <p:val>
                                            <p:fltVal val="0.5"/>
                                          </p:val>
                                        </p:tav>
                                        <p:tav tm="100000">
                                          <p:val>
                                            <p:strVal val="#ppt_x"/>
                                          </p:val>
                                        </p:tav>
                                      </p:tavLst>
                                    </p:anim>
                                    <p:anim calcmode="lin" valueType="num">
                                      <p:cBhvr>
                                        <p:cTn id="17" dur="500" fill="hold"/>
                                        <p:tgtEl>
                                          <p:spTgt spid="1134600"/>
                                        </p:tgtEl>
                                        <p:attrNameLst>
                                          <p:attrName>ppt_y</p:attrName>
                                        </p:attrNameLst>
                                      </p:cBhvr>
                                      <p:tavLst>
                                        <p:tav tm="0">
                                          <p:val>
                                            <p:fltVal val="0.5"/>
                                          </p:val>
                                        </p:tav>
                                        <p:tav tm="100000">
                                          <p:val>
                                            <p:strVal val="#ppt_y"/>
                                          </p:val>
                                        </p:tav>
                                      </p:tavLst>
                                    </p:anim>
                                  </p:childTnLst>
                                </p:cTn>
                              </p:par>
                            </p:childTnLst>
                          </p:cTn>
                        </p:par>
                        <p:par>
                          <p:cTn id="18" fill="hold">
                            <p:stCondLst>
                              <p:cond delay="5000"/>
                            </p:stCondLst>
                            <p:childTnLst>
                              <p:par>
                                <p:cTn id="19" presetID="23" presetClass="entr" presetSubtype="528" fill="hold" nodeType="afterEffect">
                                  <p:stCondLst>
                                    <p:cond delay="2000"/>
                                  </p:stCondLst>
                                  <p:childTnLst>
                                    <p:set>
                                      <p:cBhvr>
                                        <p:cTn id="20" dur="1" fill="hold">
                                          <p:stCondLst>
                                            <p:cond delay="0"/>
                                          </p:stCondLst>
                                        </p:cTn>
                                        <p:tgtEl>
                                          <p:spTgt spid="1134599"/>
                                        </p:tgtEl>
                                        <p:attrNameLst>
                                          <p:attrName>style.visibility</p:attrName>
                                        </p:attrNameLst>
                                      </p:cBhvr>
                                      <p:to>
                                        <p:strVal val="visible"/>
                                      </p:to>
                                    </p:set>
                                    <p:anim calcmode="lin" valueType="num">
                                      <p:cBhvr>
                                        <p:cTn id="21" dur="500" fill="hold"/>
                                        <p:tgtEl>
                                          <p:spTgt spid="1134599"/>
                                        </p:tgtEl>
                                        <p:attrNameLst>
                                          <p:attrName>ppt_w</p:attrName>
                                        </p:attrNameLst>
                                      </p:cBhvr>
                                      <p:tavLst>
                                        <p:tav tm="0">
                                          <p:val>
                                            <p:fltVal val="0"/>
                                          </p:val>
                                        </p:tav>
                                        <p:tav tm="100000">
                                          <p:val>
                                            <p:strVal val="#ppt_w"/>
                                          </p:val>
                                        </p:tav>
                                      </p:tavLst>
                                    </p:anim>
                                    <p:anim calcmode="lin" valueType="num">
                                      <p:cBhvr>
                                        <p:cTn id="22" dur="500" fill="hold"/>
                                        <p:tgtEl>
                                          <p:spTgt spid="1134599"/>
                                        </p:tgtEl>
                                        <p:attrNameLst>
                                          <p:attrName>ppt_h</p:attrName>
                                        </p:attrNameLst>
                                      </p:cBhvr>
                                      <p:tavLst>
                                        <p:tav tm="0">
                                          <p:val>
                                            <p:fltVal val="0"/>
                                          </p:val>
                                        </p:tav>
                                        <p:tav tm="100000">
                                          <p:val>
                                            <p:strVal val="#ppt_h"/>
                                          </p:val>
                                        </p:tav>
                                      </p:tavLst>
                                    </p:anim>
                                    <p:anim calcmode="lin" valueType="num">
                                      <p:cBhvr>
                                        <p:cTn id="23" dur="500" fill="hold"/>
                                        <p:tgtEl>
                                          <p:spTgt spid="1134599"/>
                                        </p:tgtEl>
                                        <p:attrNameLst>
                                          <p:attrName>ppt_x</p:attrName>
                                        </p:attrNameLst>
                                      </p:cBhvr>
                                      <p:tavLst>
                                        <p:tav tm="0">
                                          <p:val>
                                            <p:fltVal val="0.5"/>
                                          </p:val>
                                        </p:tav>
                                        <p:tav tm="100000">
                                          <p:val>
                                            <p:strVal val="#ppt_x"/>
                                          </p:val>
                                        </p:tav>
                                      </p:tavLst>
                                    </p:anim>
                                    <p:anim calcmode="lin" valueType="num">
                                      <p:cBhvr>
                                        <p:cTn id="24" dur="500" fill="hold"/>
                                        <p:tgtEl>
                                          <p:spTgt spid="1134599"/>
                                        </p:tgtEl>
                                        <p:attrNameLst>
                                          <p:attrName>ppt_y</p:attrName>
                                        </p:attrNameLst>
                                      </p:cBhvr>
                                      <p:tavLst>
                                        <p:tav tm="0">
                                          <p:val>
                                            <p:fltVal val="0.5"/>
                                          </p:val>
                                        </p:tav>
                                        <p:tav tm="100000">
                                          <p:val>
                                            <p:strVal val="#ppt_y"/>
                                          </p:val>
                                        </p:tav>
                                      </p:tavLst>
                                    </p:anim>
                                  </p:childTnLst>
                                </p:cTn>
                              </p:par>
                            </p:childTnLst>
                          </p:cTn>
                        </p:par>
                        <p:par>
                          <p:cTn id="25" fill="hold">
                            <p:stCondLst>
                              <p:cond delay="7500"/>
                            </p:stCondLst>
                            <p:childTnLst>
                              <p:par>
                                <p:cTn id="26" presetID="23" presetClass="entr" presetSubtype="528" fill="hold" nodeType="afterEffect">
                                  <p:stCondLst>
                                    <p:cond delay="2000"/>
                                  </p:stCondLst>
                                  <p:childTnLst>
                                    <p:set>
                                      <p:cBhvr>
                                        <p:cTn id="27" dur="1" fill="hold">
                                          <p:stCondLst>
                                            <p:cond delay="0"/>
                                          </p:stCondLst>
                                        </p:cTn>
                                        <p:tgtEl>
                                          <p:spTgt spid="1134598"/>
                                        </p:tgtEl>
                                        <p:attrNameLst>
                                          <p:attrName>style.visibility</p:attrName>
                                        </p:attrNameLst>
                                      </p:cBhvr>
                                      <p:to>
                                        <p:strVal val="visible"/>
                                      </p:to>
                                    </p:set>
                                    <p:anim calcmode="lin" valueType="num">
                                      <p:cBhvr>
                                        <p:cTn id="28" dur="500" fill="hold"/>
                                        <p:tgtEl>
                                          <p:spTgt spid="1134598"/>
                                        </p:tgtEl>
                                        <p:attrNameLst>
                                          <p:attrName>ppt_w</p:attrName>
                                        </p:attrNameLst>
                                      </p:cBhvr>
                                      <p:tavLst>
                                        <p:tav tm="0">
                                          <p:val>
                                            <p:fltVal val="0"/>
                                          </p:val>
                                        </p:tav>
                                        <p:tav tm="100000">
                                          <p:val>
                                            <p:strVal val="#ppt_w"/>
                                          </p:val>
                                        </p:tav>
                                      </p:tavLst>
                                    </p:anim>
                                    <p:anim calcmode="lin" valueType="num">
                                      <p:cBhvr>
                                        <p:cTn id="29" dur="500" fill="hold"/>
                                        <p:tgtEl>
                                          <p:spTgt spid="1134598"/>
                                        </p:tgtEl>
                                        <p:attrNameLst>
                                          <p:attrName>ppt_h</p:attrName>
                                        </p:attrNameLst>
                                      </p:cBhvr>
                                      <p:tavLst>
                                        <p:tav tm="0">
                                          <p:val>
                                            <p:fltVal val="0"/>
                                          </p:val>
                                        </p:tav>
                                        <p:tav tm="100000">
                                          <p:val>
                                            <p:strVal val="#ppt_h"/>
                                          </p:val>
                                        </p:tav>
                                      </p:tavLst>
                                    </p:anim>
                                    <p:anim calcmode="lin" valueType="num">
                                      <p:cBhvr>
                                        <p:cTn id="30" dur="500" fill="hold"/>
                                        <p:tgtEl>
                                          <p:spTgt spid="1134598"/>
                                        </p:tgtEl>
                                        <p:attrNameLst>
                                          <p:attrName>ppt_x</p:attrName>
                                        </p:attrNameLst>
                                      </p:cBhvr>
                                      <p:tavLst>
                                        <p:tav tm="0">
                                          <p:val>
                                            <p:fltVal val="0.5"/>
                                          </p:val>
                                        </p:tav>
                                        <p:tav tm="100000">
                                          <p:val>
                                            <p:strVal val="#ppt_x"/>
                                          </p:val>
                                        </p:tav>
                                      </p:tavLst>
                                    </p:anim>
                                    <p:anim calcmode="lin" valueType="num">
                                      <p:cBhvr>
                                        <p:cTn id="31" dur="500" fill="hold"/>
                                        <p:tgtEl>
                                          <p:spTgt spid="1134598"/>
                                        </p:tgtEl>
                                        <p:attrNameLst>
                                          <p:attrName>ppt_y</p:attrName>
                                        </p:attrNameLst>
                                      </p:cBhvr>
                                      <p:tavLst>
                                        <p:tav tm="0">
                                          <p:val>
                                            <p:fltVal val="0.5"/>
                                          </p:val>
                                        </p:tav>
                                        <p:tav tm="100000">
                                          <p:val>
                                            <p:strVal val="#ppt_y"/>
                                          </p:val>
                                        </p:tav>
                                      </p:tavLst>
                                    </p:anim>
                                  </p:childTnLst>
                                </p:cTn>
                              </p:par>
                            </p:childTnLst>
                          </p:cTn>
                        </p:par>
                        <p:par>
                          <p:cTn id="32" fill="hold">
                            <p:stCondLst>
                              <p:cond delay="10000"/>
                            </p:stCondLst>
                            <p:childTnLst>
                              <p:par>
                                <p:cTn id="33" presetID="23" presetClass="entr" presetSubtype="528" fill="hold" nodeType="afterEffect">
                                  <p:stCondLst>
                                    <p:cond delay="2000"/>
                                  </p:stCondLst>
                                  <p:childTnLst>
                                    <p:set>
                                      <p:cBhvr>
                                        <p:cTn id="34" dur="1" fill="hold">
                                          <p:stCondLst>
                                            <p:cond delay="0"/>
                                          </p:stCondLst>
                                        </p:cTn>
                                        <p:tgtEl>
                                          <p:spTgt spid="1134597"/>
                                        </p:tgtEl>
                                        <p:attrNameLst>
                                          <p:attrName>style.visibility</p:attrName>
                                        </p:attrNameLst>
                                      </p:cBhvr>
                                      <p:to>
                                        <p:strVal val="visible"/>
                                      </p:to>
                                    </p:set>
                                    <p:anim calcmode="lin" valueType="num">
                                      <p:cBhvr>
                                        <p:cTn id="35" dur="500" fill="hold"/>
                                        <p:tgtEl>
                                          <p:spTgt spid="1134597"/>
                                        </p:tgtEl>
                                        <p:attrNameLst>
                                          <p:attrName>ppt_w</p:attrName>
                                        </p:attrNameLst>
                                      </p:cBhvr>
                                      <p:tavLst>
                                        <p:tav tm="0">
                                          <p:val>
                                            <p:fltVal val="0"/>
                                          </p:val>
                                        </p:tav>
                                        <p:tav tm="100000">
                                          <p:val>
                                            <p:strVal val="#ppt_w"/>
                                          </p:val>
                                        </p:tav>
                                      </p:tavLst>
                                    </p:anim>
                                    <p:anim calcmode="lin" valueType="num">
                                      <p:cBhvr>
                                        <p:cTn id="36" dur="500" fill="hold"/>
                                        <p:tgtEl>
                                          <p:spTgt spid="1134597"/>
                                        </p:tgtEl>
                                        <p:attrNameLst>
                                          <p:attrName>ppt_h</p:attrName>
                                        </p:attrNameLst>
                                      </p:cBhvr>
                                      <p:tavLst>
                                        <p:tav tm="0">
                                          <p:val>
                                            <p:fltVal val="0"/>
                                          </p:val>
                                        </p:tav>
                                        <p:tav tm="100000">
                                          <p:val>
                                            <p:strVal val="#ppt_h"/>
                                          </p:val>
                                        </p:tav>
                                      </p:tavLst>
                                    </p:anim>
                                    <p:anim calcmode="lin" valueType="num">
                                      <p:cBhvr>
                                        <p:cTn id="37" dur="500" fill="hold"/>
                                        <p:tgtEl>
                                          <p:spTgt spid="1134597"/>
                                        </p:tgtEl>
                                        <p:attrNameLst>
                                          <p:attrName>ppt_x</p:attrName>
                                        </p:attrNameLst>
                                      </p:cBhvr>
                                      <p:tavLst>
                                        <p:tav tm="0">
                                          <p:val>
                                            <p:fltVal val="0.5"/>
                                          </p:val>
                                        </p:tav>
                                        <p:tav tm="100000">
                                          <p:val>
                                            <p:strVal val="#ppt_x"/>
                                          </p:val>
                                        </p:tav>
                                      </p:tavLst>
                                    </p:anim>
                                    <p:anim calcmode="lin" valueType="num">
                                      <p:cBhvr>
                                        <p:cTn id="38" dur="500" fill="hold"/>
                                        <p:tgtEl>
                                          <p:spTgt spid="1134597"/>
                                        </p:tgtEl>
                                        <p:attrNameLst>
                                          <p:attrName>ppt_y</p:attrName>
                                        </p:attrNameLst>
                                      </p:cBhvr>
                                      <p:tavLst>
                                        <p:tav tm="0">
                                          <p:val>
                                            <p:fltVal val="0.5"/>
                                          </p:val>
                                        </p:tav>
                                        <p:tav tm="100000">
                                          <p:val>
                                            <p:strVal val="#ppt_y"/>
                                          </p:val>
                                        </p:tav>
                                      </p:tavLst>
                                    </p:anim>
                                  </p:childTnLst>
                                </p:cTn>
                              </p:par>
                            </p:childTnLst>
                          </p:cTn>
                        </p:par>
                        <p:par>
                          <p:cTn id="39" fill="hold">
                            <p:stCondLst>
                              <p:cond delay="12500"/>
                            </p:stCondLst>
                            <p:childTnLst>
                              <p:par>
                                <p:cTn id="40" presetID="3" presetClass="entr" presetSubtype="10" fill="hold" nodeType="afterEffect">
                                  <p:stCondLst>
                                    <p:cond delay="1000"/>
                                  </p:stCondLst>
                                  <p:childTnLst>
                                    <p:set>
                                      <p:cBhvr>
                                        <p:cTn id="41" dur="1" fill="hold">
                                          <p:stCondLst>
                                            <p:cond delay="0"/>
                                          </p:stCondLst>
                                        </p:cTn>
                                        <p:tgtEl>
                                          <p:spTgt spid="1134602"/>
                                        </p:tgtEl>
                                        <p:attrNameLst>
                                          <p:attrName>style.visibility</p:attrName>
                                        </p:attrNameLst>
                                      </p:cBhvr>
                                      <p:to>
                                        <p:strVal val="visible"/>
                                      </p:to>
                                    </p:set>
                                    <p:animEffect transition="in" filter="blinds(horizontal)">
                                      <p:cBhvr>
                                        <p:cTn id="42" dur="500"/>
                                        <p:tgtEl>
                                          <p:spTgt spid="1134602"/>
                                        </p:tgtEl>
                                      </p:cBhvr>
                                    </p:animEffect>
                                  </p:childTnLst>
                                </p:cTn>
                              </p:par>
                            </p:childTnLst>
                          </p:cTn>
                        </p:par>
                        <p:par>
                          <p:cTn id="43" fill="hold">
                            <p:stCondLst>
                              <p:cond delay="14000"/>
                            </p:stCondLst>
                            <p:childTnLst>
                              <p:par>
                                <p:cTn id="44" presetID="18" presetClass="entr" presetSubtype="6" fill="hold" nodeType="afterEffect">
                                  <p:stCondLst>
                                    <p:cond delay="1000"/>
                                  </p:stCondLst>
                                  <p:childTnLst>
                                    <p:set>
                                      <p:cBhvr>
                                        <p:cTn id="45" dur="1" fill="hold">
                                          <p:stCondLst>
                                            <p:cond delay="0"/>
                                          </p:stCondLst>
                                        </p:cTn>
                                        <p:tgtEl>
                                          <p:spTgt spid="1134607"/>
                                        </p:tgtEl>
                                        <p:attrNameLst>
                                          <p:attrName>style.visibility</p:attrName>
                                        </p:attrNameLst>
                                      </p:cBhvr>
                                      <p:to>
                                        <p:strVal val="visible"/>
                                      </p:to>
                                    </p:set>
                                    <p:animEffect transition="in" filter="strips(downRight)">
                                      <p:cBhvr>
                                        <p:cTn id="46" dur="500"/>
                                        <p:tgtEl>
                                          <p:spTgt spid="1134607"/>
                                        </p:tgtEl>
                                      </p:cBhvr>
                                    </p:animEffect>
                                  </p:childTnLst>
                                </p:cTn>
                              </p:par>
                            </p:childTnLst>
                          </p:cTn>
                        </p:par>
                        <p:par>
                          <p:cTn id="47" fill="hold">
                            <p:stCondLst>
                              <p:cond delay="15500"/>
                            </p:stCondLst>
                            <p:childTnLst>
                              <p:par>
                                <p:cTn id="48" presetID="18" presetClass="entr" presetSubtype="12" fill="hold" nodeType="afterEffect">
                                  <p:stCondLst>
                                    <p:cond delay="1000"/>
                                  </p:stCondLst>
                                  <p:childTnLst>
                                    <p:set>
                                      <p:cBhvr>
                                        <p:cTn id="49" dur="1" fill="hold">
                                          <p:stCondLst>
                                            <p:cond delay="0"/>
                                          </p:stCondLst>
                                        </p:cTn>
                                        <p:tgtEl>
                                          <p:spTgt spid="1134606"/>
                                        </p:tgtEl>
                                        <p:attrNameLst>
                                          <p:attrName>style.visibility</p:attrName>
                                        </p:attrNameLst>
                                      </p:cBhvr>
                                      <p:to>
                                        <p:strVal val="visible"/>
                                      </p:to>
                                    </p:set>
                                    <p:animEffect transition="in" filter="strips(downLeft)">
                                      <p:cBhvr>
                                        <p:cTn id="50" dur="500"/>
                                        <p:tgtEl>
                                          <p:spTgt spid="1134606"/>
                                        </p:tgtEl>
                                      </p:cBhvr>
                                    </p:animEffect>
                                  </p:childTnLst>
                                </p:cTn>
                              </p:par>
                            </p:childTnLst>
                          </p:cTn>
                        </p:par>
                        <p:par>
                          <p:cTn id="51" fill="hold">
                            <p:stCondLst>
                              <p:cond delay="17000"/>
                            </p:stCondLst>
                            <p:childTnLst>
                              <p:par>
                                <p:cTn id="52" presetID="18" presetClass="entr" presetSubtype="6" fill="hold" nodeType="afterEffect">
                                  <p:stCondLst>
                                    <p:cond delay="1000"/>
                                  </p:stCondLst>
                                  <p:childTnLst>
                                    <p:set>
                                      <p:cBhvr>
                                        <p:cTn id="53" dur="1" fill="hold">
                                          <p:stCondLst>
                                            <p:cond delay="0"/>
                                          </p:stCondLst>
                                        </p:cTn>
                                        <p:tgtEl>
                                          <p:spTgt spid="1134604"/>
                                        </p:tgtEl>
                                        <p:attrNameLst>
                                          <p:attrName>style.visibility</p:attrName>
                                        </p:attrNameLst>
                                      </p:cBhvr>
                                      <p:to>
                                        <p:strVal val="visible"/>
                                      </p:to>
                                    </p:set>
                                    <p:animEffect transition="in" filter="strips(downRight)">
                                      <p:cBhvr>
                                        <p:cTn id="54" dur="500"/>
                                        <p:tgtEl>
                                          <p:spTgt spid="1134604"/>
                                        </p:tgtEl>
                                      </p:cBhvr>
                                    </p:animEffect>
                                  </p:childTnLst>
                                </p:cTn>
                              </p:par>
                            </p:childTnLst>
                          </p:cTn>
                        </p:par>
                        <p:par>
                          <p:cTn id="55" fill="hold">
                            <p:stCondLst>
                              <p:cond delay="18500"/>
                            </p:stCondLst>
                            <p:childTnLst>
                              <p:par>
                                <p:cTn id="56" presetID="18" presetClass="entr" presetSubtype="12" fill="hold" nodeType="afterEffect">
                                  <p:stCondLst>
                                    <p:cond delay="1000"/>
                                  </p:stCondLst>
                                  <p:childTnLst>
                                    <p:set>
                                      <p:cBhvr>
                                        <p:cTn id="57" dur="1" fill="hold">
                                          <p:stCondLst>
                                            <p:cond delay="0"/>
                                          </p:stCondLst>
                                        </p:cTn>
                                        <p:tgtEl>
                                          <p:spTgt spid="1134608"/>
                                        </p:tgtEl>
                                        <p:attrNameLst>
                                          <p:attrName>style.visibility</p:attrName>
                                        </p:attrNameLst>
                                      </p:cBhvr>
                                      <p:to>
                                        <p:strVal val="visible"/>
                                      </p:to>
                                    </p:set>
                                    <p:animEffect transition="in" filter="strips(downLeft)">
                                      <p:cBhvr>
                                        <p:cTn id="58" dur="500"/>
                                        <p:tgtEl>
                                          <p:spTgt spid="1134608"/>
                                        </p:tgtEl>
                                      </p:cBhvr>
                                    </p:animEffect>
                                  </p:childTnLst>
                                </p:cTn>
                              </p:par>
                            </p:childTnLst>
                          </p:cTn>
                        </p:par>
                        <p:par>
                          <p:cTn id="59" fill="hold">
                            <p:stCondLst>
                              <p:cond delay="20000"/>
                            </p:stCondLst>
                            <p:childTnLst>
                              <p:par>
                                <p:cTn id="60" presetID="18" presetClass="entr" presetSubtype="6" fill="hold" nodeType="afterEffect">
                                  <p:stCondLst>
                                    <p:cond delay="1000"/>
                                  </p:stCondLst>
                                  <p:childTnLst>
                                    <p:set>
                                      <p:cBhvr>
                                        <p:cTn id="61" dur="1" fill="hold">
                                          <p:stCondLst>
                                            <p:cond delay="0"/>
                                          </p:stCondLst>
                                        </p:cTn>
                                        <p:tgtEl>
                                          <p:spTgt spid="1134605"/>
                                        </p:tgtEl>
                                        <p:attrNameLst>
                                          <p:attrName>style.visibility</p:attrName>
                                        </p:attrNameLst>
                                      </p:cBhvr>
                                      <p:to>
                                        <p:strVal val="visible"/>
                                      </p:to>
                                    </p:set>
                                    <p:animEffect transition="in" filter="strips(downRight)">
                                      <p:cBhvr>
                                        <p:cTn id="62" dur="500"/>
                                        <p:tgtEl>
                                          <p:spTgt spid="1134605"/>
                                        </p:tgtEl>
                                      </p:cBhvr>
                                    </p:animEffect>
                                  </p:childTnLst>
                                </p:cTn>
                              </p:par>
                            </p:childTnLst>
                          </p:cTn>
                        </p:par>
                        <p:par>
                          <p:cTn id="63" fill="hold">
                            <p:stCondLst>
                              <p:cond delay="21500"/>
                            </p:stCondLst>
                            <p:childTnLst>
                              <p:par>
                                <p:cTn id="64" presetID="18" presetClass="entr" presetSubtype="12" fill="hold" nodeType="afterEffect">
                                  <p:stCondLst>
                                    <p:cond delay="1000"/>
                                  </p:stCondLst>
                                  <p:childTnLst>
                                    <p:set>
                                      <p:cBhvr>
                                        <p:cTn id="65" dur="1" fill="hold">
                                          <p:stCondLst>
                                            <p:cond delay="0"/>
                                          </p:stCondLst>
                                        </p:cTn>
                                        <p:tgtEl>
                                          <p:spTgt spid="1134609"/>
                                        </p:tgtEl>
                                        <p:attrNameLst>
                                          <p:attrName>style.visibility</p:attrName>
                                        </p:attrNameLst>
                                      </p:cBhvr>
                                      <p:to>
                                        <p:strVal val="visible"/>
                                      </p:to>
                                    </p:set>
                                    <p:animEffect transition="in" filter="strips(downLeft)">
                                      <p:cBhvr>
                                        <p:cTn id="66" dur="500"/>
                                        <p:tgtEl>
                                          <p:spTgt spid="1134609"/>
                                        </p:tgtEl>
                                      </p:cBhvr>
                                    </p:animEffect>
                                  </p:childTnLst>
                                </p:cTn>
                              </p:par>
                            </p:childTnLst>
                          </p:cTn>
                        </p:par>
                        <p:par>
                          <p:cTn id="67" fill="hold">
                            <p:stCondLst>
                              <p:cond delay="23000"/>
                            </p:stCondLst>
                            <p:childTnLst>
                              <p:par>
                                <p:cTn id="68" presetID="18" presetClass="entr" presetSubtype="6" fill="hold" nodeType="afterEffect">
                                  <p:stCondLst>
                                    <p:cond delay="1000"/>
                                  </p:stCondLst>
                                  <p:childTnLst>
                                    <p:set>
                                      <p:cBhvr>
                                        <p:cTn id="69" dur="1" fill="hold">
                                          <p:stCondLst>
                                            <p:cond delay="0"/>
                                          </p:stCondLst>
                                        </p:cTn>
                                        <p:tgtEl>
                                          <p:spTgt spid="1134610"/>
                                        </p:tgtEl>
                                        <p:attrNameLst>
                                          <p:attrName>style.visibility</p:attrName>
                                        </p:attrNameLst>
                                      </p:cBhvr>
                                      <p:to>
                                        <p:strVal val="visible"/>
                                      </p:to>
                                    </p:set>
                                    <p:animEffect transition="in" filter="strips(downRight)">
                                      <p:cBhvr>
                                        <p:cTn id="70" dur="500"/>
                                        <p:tgtEl>
                                          <p:spTgt spid="1134610"/>
                                        </p:tgtEl>
                                      </p:cBhvr>
                                    </p:animEffect>
                                  </p:childTnLst>
                                </p:cTn>
                              </p:par>
                            </p:childTnLst>
                          </p:cTn>
                        </p:par>
                        <p:par>
                          <p:cTn id="71" fill="hold">
                            <p:stCondLst>
                              <p:cond delay="24500"/>
                            </p:stCondLst>
                            <p:childTnLst>
                              <p:par>
                                <p:cTn id="72" presetID="18" presetClass="entr" presetSubtype="12" fill="hold" nodeType="afterEffect">
                                  <p:stCondLst>
                                    <p:cond delay="1000"/>
                                  </p:stCondLst>
                                  <p:childTnLst>
                                    <p:set>
                                      <p:cBhvr>
                                        <p:cTn id="73" dur="1" fill="hold">
                                          <p:stCondLst>
                                            <p:cond delay="0"/>
                                          </p:stCondLst>
                                        </p:cTn>
                                        <p:tgtEl>
                                          <p:spTgt spid="1134611"/>
                                        </p:tgtEl>
                                        <p:attrNameLst>
                                          <p:attrName>style.visibility</p:attrName>
                                        </p:attrNameLst>
                                      </p:cBhvr>
                                      <p:to>
                                        <p:strVal val="visible"/>
                                      </p:to>
                                    </p:set>
                                    <p:animEffect transition="in" filter="strips(downLeft)">
                                      <p:cBhvr>
                                        <p:cTn id="74" dur="500"/>
                                        <p:tgtEl>
                                          <p:spTgt spid="1134611"/>
                                        </p:tgtEl>
                                      </p:cBhvr>
                                    </p:animEffect>
                                  </p:childTnLst>
                                </p:cTn>
                              </p:par>
                            </p:childTnLst>
                          </p:cTn>
                        </p:par>
                        <p:par>
                          <p:cTn id="75" fill="hold">
                            <p:stCondLst>
                              <p:cond delay="26000"/>
                            </p:stCondLst>
                            <p:childTnLst>
                              <p:par>
                                <p:cTn id="76" presetID="18" presetClass="entr" presetSubtype="6" fill="hold" nodeType="afterEffect">
                                  <p:stCondLst>
                                    <p:cond delay="1000"/>
                                  </p:stCondLst>
                                  <p:childTnLst>
                                    <p:set>
                                      <p:cBhvr>
                                        <p:cTn id="77" dur="1" fill="hold">
                                          <p:stCondLst>
                                            <p:cond delay="0"/>
                                          </p:stCondLst>
                                        </p:cTn>
                                        <p:tgtEl>
                                          <p:spTgt spid="1134613"/>
                                        </p:tgtEl>
                                        <p:attrNameLst>
                                          <p:attrName>style.visibility</p:attrName>
                                        </p:attrNameLst>
                                      </p:cBhvr>
                                      <p:to>
                                        <p:strVal val="visible"/>
                                      </p:to>
                                    </p:set>
                                    <p:animEffect transition="in" filter="strips(downRight)">
                                      <p:cBhvr>
                                        <p:cTn id="78" dur="500"/>
                                        <p:tgtEl>
                                          <p:spTgt spid="1134613"/>
                                        </p:tgtEl>
                                      </p:cBhvr>
                                    </p:animEffect>
                                  </p:childTnLst>
                                </p:cTn>
                              </p:par>
                            </p:childTnLst>
                          </p:cTn>
                        </p:par>
                        <p:par>
                          <p:cTn id="79" fill="hold">
                            <p:stCondLst>
                              <p:cond delay="27500"/>
                            </p:stCondLst>
                            <p:childTnLst>
                              <p:par>
                                <p:cTn id="80" presetID="18" presetClass="entr" presetSubtype="12" fill="hold" nodeType="afterEffect">
                                  <p:stCondLst>
                                    <p:cond delay="1000"/>
                                  </p:stCondLst>
                                  <p:childTnLst>
                                    <p:set>
                                      <p:cBhvr>
                                        <p:cTn id="81" dur="1" fill="hold">
                                          <p:stCondLst>
                                            <p:cond delay="0"/>
                                          </p:stCondLst>
                                        </p:cTn>
                                        <p:tgtEl>
                                          <p:spTgt spid="1134612"/>
                                        </p:tgtEl>
                                        <p:attrNameLst>
                                          <p:attrName>style.visibility</p:attrName>
                                        </p:attrNameLst>
                                      </p:cBhvr>
                                      <p:to>
                                        <p:strVal val="visible"/>
                                      </p:to>
                                    </p:set>
                                    <p:animEffect transition="in" filter="strips(downLeft)">
                                      <p:cBhvr>
                                        <p:cTn id="82" dur="500"/>
                                        <p:tgtEl>
                                          <p:spTgt spid="1134612"/>
                                        </p:tgtEl>
                                      </p:cBhvr>
                                    </p:animEffect>
                                  </p:childTnLst>
                                </p:cTn>
                              </p:par>
                            </p:childTnLst>
                          </p:cTn>
                        </p:par>
                        <p:par>
                          <p:cTn id="83" fill="hold">
                            <p:stCondLst>
                              <p:cond delay="29000"/>
                            </p:stCondLst>
                            <p:childTnLst>
                              <p:par>
                                <p:cTn id="84" presetID="3" presetClass="entr" presetSubtype="10" fill="hold" nodeType="afterEffect">
                                  <p:stCondLst>
                                    <p:cond delay="1000"/>
                                  </p:stCondLst>
                                  <p:childTnLst>
                                    <p:set>
                                      <p:cBhvr>
                                        <p:cTn id="85" dur="1" fill="hold">
                                          <p:stCondLst>
                                            <p:cond delay="0"/>
                                          </p:stCondLst>
                                        </p:cTn>
                                        <p:tgtEl>
                                          <p:spTgt spid="1134603"/>
                                        </p:tgtEl>
                                        <p:attrNameLst>
                                          <p:attrName>style.visibility</p:attrName>
                                        </p:attrNameLst>
                                      </p:cBhvr>
                                      <p:to>
                                        <p:strVal val="visible"/>
                                      </p:to>
                                    </p:set>
                                    <p:animEffect transition="in" filter="blinds(horizontal)">
                                      <p:cBhvr>
                                        <p:cTn id="86" dur="500"/>
                                        <p:tgtEl>
                                          <p:spTgt spid="1134603"/>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528" fill="hold" nodeType="clickEffect">
                                  <p:stCondLst>
                                    <p:cond delay="0"/>
                                  </p:stCondLst>
                                  <p:childTnLst>
                                    <p:set>
                                      <p:cBhvr>
                                        <p:cTn id="90" dur="1" fill="hold">
                                          <p:stCondLst>
                                            <p:cond delay="0"/>
                                          </p:stCondLst>
                                        </p:cTn>
                                        <p:tgtEl>
                                          <p:spTgt spid="1134601"/>
                                        </p:tgtEl>
                                        <p:attrNameLst>
                                          <p:attrName>style.visibility</p:attrName>
                                        </p:attrNameLst>
                                      </p:cBhvr>
                                      <p:to>
                                        <p:strVal val="visible"/>
                                      </p:to>
                                    </p:set>
                                    <p:anim calcmode="lin" valueType="num">
                                      <p:cBhvr>
                                        <p:cTn id="91" dur="500" fill="hold"/>
                                        <p:tgtEl>
                                          <p:spTgt spid="1134601"/>
                                        </p:tgtEl>
                                        <p:attrNameLst>
                                          <p:attrName>ppt_w</p:attrName>
                                        </p:attrNameLst>
                                      </p:cBhvr>
                                      <p:tavLst>
                                        <p:tav tm="0">
                                          <p:val>
                                            <p:fltVal val="0"/>
                                          </p:val>
                                        </p:tav>
                                        <p:tav tm="100000">
                                          <p:val>
                                            <p:strVal val="#ppt_w"/>
                                          </p:val>
                                        </p:tav>
                                      </p:tavLst>
                                    </p:anim>
                                    <p:anim calcmode="lin" valueType="num">
                                      <p:cBhvr>
                                        <p:cTn id="92" dur="500" fill="hold"/>
                                        <p:tgtEl>
                                          <p:spTgt spid="1134601"/>
                                        </p:tgtEl>
                                        <p:attrNameLst>
                                          <p:attrName>ppt_h</p:attrName>
                                        </p:attrNameLst>
                                      </p:cBhvr>
                                      <p:tavLst>
                                        <p:tav tm="0">
                                          <p:val>
                                            <p:fltVal val="0"/>
                                          </p:val>
                                        </p:tav>
                                        <p:tav tm="100000">
                                          <p:val>
                                            <p:strVal val="#ppt_h"/>
                                          </p:val>
                                        </p:tav>
                                      </p:tavLst>
                                    </p:anim>
                                    <p:anim calcmode="lin" valueType="num">
                                      <p:cBhvr>
                                        <p:cTn id="93" dur="500" fill="hold"/>
                                        <p:tgtEl>
                                          <p:spTgt spid="1134601"/>
                                        </p:tgtEl>
                                        <p:attrNameLst>
                                          <p:attrName>ppt_x</p:attrName>
                                        </p:attrNameLst>
                                      </p:cBhvr>
                                      <p:tavLst>
                                        <p:tav tm="0">
                                          <p:val>
                                            <p:fltVal val="0.5"/>
                                          </p:val>
                                        </p:tav>
                                        <p:tav tm="100000">
                                          <p:val>
                                            <p:strVal val="#ppt_x"/>
                                          </p:val>
                                        </p:tav>
                                      </p:tavLst>
                                    </p:anim>
                                    <p:anim calcmode="lin" valueType="num">
                                      <p:cBhvr>
                                        <p:cTn id="94" dur="500" fill="hold"/>
                                        <p:tgtEl>
                                          <p:spTgt spid="113460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#17</a:t>
            </a:r>
            <a:endParaRPr lang="es-ES_tradnl" sz="4800" b="1" smtClean="0">
              <a:solidFill>
                <a:srgbClr val="FF3300"/>
              </a:solidFill>
            </a:endParaRPr>
          </a:p>
        </p:txBody>
      </p:sp>
      <p:sp>
        <p:nvSpPr>
          <p:cNvPr id="1135619" name="Rectangle 3"/>
          <p:cNvSpPr>
            <a:spLocks noGrp="1" noChangeArrowheads="1"/>
          </p:cNvSpPr>
          <p:nvPr>
            <p:ph type="body" idx="1"/>
          </p:nvPr>
        </p:nvSpPr>
        <p:spPr>
          <a:xfrm>
            <a:off x="685800" y="1828800"/>
            <a:ext cx="7772400" cy="4495800"/>
          </a:xfrm>
        </p:spPr>
        <p:txBody>
          <a:bodyPr/>
          <a:lstStyle/>
          <a:p>
            <a:pPr marL="0" indent="0" algn="ctr" eaLnBrk="1" hangingPunct="1">
              <a:buFont typeface="Wingdings" pitchFamily="2" charset="2"/>
              <a:buNone/>
              <a:defRPr/>
            </a:pPr>
            <a:r>
              <a:rPr lang="es-ES" sz="3600" b="1" smtClean="0"/>
              <a:t>“</a:t>
            </a:r>
            <a:r>
              <a:rPr lang="es-ES_tradnl" sz="3600" b="1" smtClean="0"/>
              <a:t>En un medio donde el crecimiento es limitado por desechos del alimento y/o por la biota, la máxima biomasa de organismos (mono o policultivo) que puede ser mantenido en una piscina depende de la capacidad de los organismos a crecer en aguas de pobre calidad”</a:t>
            </a:r>
            <a:endParaRPr lang="es-ES"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35618"/>
                                        </p:tgtEl>
                                        <p:attrNameLst>
                                          <p:attrName>style.visibility</p:attrName>
                                        </p:attrNameLst>
                                      </p:cBhvr>
                                      <p:to>
                                        <p:strVal val="visible"/>
                                      </p:to>
                                    </p:set>
                                    <p:anim calcmode="lin" valueType="num">
                                      <p:cBhvr>
                                        <p:cTn id="7" dur="500" fill="hold"/>
                                        <p:tgtEl>
                                          <p:spTgt spid="1135618"/>
                                        </p:tgtEl>
                                        <p:attrNameLst>
                                          <p:attrName>ppt_x</p:attrName>
                                        </p:attrNameLst>
                                      </p:cBhvr>
                                      <p:tavLst>
                                        <p:tav tm="0">
                                          <p:val>
                                            <p:strVal val="#ppt_x"/>
                                          </p:val>
                                        </p:tav>
                                        <p:tav tm="100000">
                                          <p:val>
                                            <p:strVal val="#ppt_x"/>
                                          </p:val>
                                        </p:tav>
                                      </p:tavLst>
                                    </p:anim>
                                    <p:anim calcmode="lin" valueType="num">
                                      <p:cBhvr>
                                        <p:cTn id="8" dur="500" fill="hold"/>
                                        <p:tgtEl>
                                          <p:spTgt spid="1135618"/>
                                        </p:tgtEl>
                                        <p:attrNameLst>
                                          <p:attrName>ppt_y</p:attrName>
                                        </p:attrNameLst>
                                      </p:cBhvr>
                                      <p:tavLst>
                                        <p:tav tm="0">
                                          <p:val>
                                            <p:strVal val="#ppt_y-#ppt_h/2"/>
                                          </p:val>
                                        </p:tav>
                                        <p:tav tm="100000">
                                          <p:val>
                                            <p:strVal val="#ppt_y"/>
                                          </p:val>
                                        </p:tav>
                                      </p:tavLst>
                                    </p:anim>
                                    <p:anim calcmode="lin" valueType="num">
                                      <p:cBhvr>
                                        <p:cTn id="9" dur="500" fill="hold"/>
                                        <p:tgtEl>
                                          <p:spTgt spid="1135618"/>
                                        </p:tgtEl>
                                        <p:attrNameLst>
                                          <p:attrName>ppt_w</p:attrName>
                                        </p:attrNameLst>
                                      </p:cBhvr>
                                      <p:tavLst>
                                        <p:tav tm="0">
                                          <p:val>
                                            <p:strVal val="#ppt_w"/>
                                          </p:val>
                                        </p:tav>
                                        <p:tav tm="100000">
                                          <p:val>
                                            <p:strVal val="#ppt_w"/>
                                          </p:val>
                                        </p:tav>
                                      </p:tavLst>
                                    </p:anim>
                                    <p:anim calcmode="lin" valueType="num">
                                      <p:cBhvr>
                                        <p:cTn id="10" dur="500" fill="hold"/>
                                        <p:tgtEl>
                                          <p:spTgt spid="113561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35619">
                                            <p:txEl>
                                              <p:pRg st="0" end="0"/>
                                            </p:txEl>
                                          </p:spTgt>
                                        </p:tgtEl>
                                        <p:attrNameLst>
                                          <p:attrName>style.visibility</p:attrName>
                                        </p:attrNameLst>
                                      </p:cBhvr>
                                      <p:to>
                                        <p:strVal val="visible"/>
                                      </p:to>
                                    </p:set>
                                    <p:anim calcmode="lin" valueType="num">
                                      <p:cBhvr>
                                        <p:cTn id="15" dur="500" fill="hold"/>
                                        <p:tgtEl>
                                          <p:spTgt spid="113561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356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18" grpId="0" autoUpdateAnimBg="0"/>
      <p:bldP spid="11356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42" name="Rectangle 2"/>
          <p:cNvSpPr>
            <a:spLocks noGrp="1" noChangeArrowheads="1"/>
          </p:cNvSpPr>
          <p:nvPr>
            <p:ph type="body" idx="1"/>
          </p:nvPr>
        </p:nvSpPr>
        <p:spPr>
          <a:xfrm>
            <a:off x="685800" y="331788"/>
            <a:ext cx="7772400" cy="5257800"/>
          </a:xfrm>
        </p:spPr>
        <p:txBody>
          <a:bodyPr/>
          <a:lstStyle/>
          <a:p>
            <a:pPr marL="0" indent="0" algn="ctr" eaLnBrk="1" hangingPunct="1">
              <a:lnSpc>
                <a:spcPct val="90000"/>
              </a:lnSpc>
              <a:buFont typeface="Wingdings" pitchFamily="2" charset="2"/>
              <a:buNone/>
              <a:defRPr/>
            </a:pPr>
            <a:r>
              <a:rPr lang="es-ES_tradnl" b="1" smtClean="0">
                <a:solidFill>
                  <a:srgbClr val="FF6600"/>
                </a:solidFill>
              </a:rPr>
              <a:t>Grado de Crecimiento</a:t>
            </a:r>
            <a:endParaRPr lang="es-ES" smtClean="0">
              <a:solidFill>
                <a:srgbClr val="FF6600"/>
              </a:solidFill>
            </a:endParaRPr>
          </a:p>
          <a:p>
            <a:pPr marL="0" indent="0" algn="just" eaLnBrk="1" hangingPunct="1">
              <a:lnSpc>
                <a:spcPct val="50000"/>
              </a:lnSpc>
              <a:buFont typeface="Wingdings" pitchFamily="2" charset="2"/>
              <a:buNone/>
              <a:defRPr/>
            </a:pPr>
            <a:endParaRPr lang="es-ES" sz="2800" smtClean="0">
              <a:solidFill>
                <a:schemeClr val="accent2"/>
              </a:solidFill>
            </a:endParaRPr>
          </a:p>
          <a:p>
            <a:pPr marL="0" indent="0" algn="just" eaLnBrk="1" hangingPunct="1">
              <a:lnSpc>
                <a:spcPct val="90000"/>
              </a:lnSpc>
              <a:buFont typeface="Wingdings" pitchFamily="2" charset="2"/>
              <a:buNone/>
              <a:defRPr/>
            </a:pPr>
            <a:r>
              <a:rPr lang="es-ES" sz="2800" smtClean="0">
                <a:solidFill>
                  <a:schemeClr val="accent1"/>
                </a:solidFill>
              </a:rPr>
              <a:t>Quienes lo afectan:</a:t>
            </a:r>
            <a:endParaRPr lang="es-ES_tradnl" smtClean="0">
              <a:solidFill>
                <a:schemeClr val="accent2"/>
              </a:solidFill>
            </a:endParaRPr>
          </a:p>
          <a:p>
            <a:pPr marL="862013" lvl="2" indent="-481013" algn="just" eaLnBrk="1" hangingPunct="1">
              <a:lnSpc>
                <a:spcPct val="90000"/>
              </a:lnSpc>
              <a:buFont typeface="Wingdings" pitchFamily="2" charset="2"/>
              <a:buChar char="6"/>
              <a:defRPr/>
            </a:pPr>
            <a:r>
              <a:rPr lang="es-ES_tradnl" smtClean="0"/>
              <a:t>Temperatura</a:t>
            </a:r>
          </a:p>
          <a:p>
            <a:pPr marL="862013" lvl="2" indent="-481013" algn="just" eaLnBrk="1" hangingPunct="1">
              <a:lnSpc>
                <a:spcPct val="90000"/>
              </a:lnSpc>
              <a:buFont typeface="Wingdings" pitchFamily="2" charset="2"/>
              <a:buChar char="6"/>
              <a:defRPr/>
            </a:pPr>
            <a:r>
              <a:rPr lang="es-ES_tradnl" smtClean="0"/>
              <a:t>Calidad de agua</a:t>
            </a:r>
          </a:p>
          <a:p>
            <a:pPr marL="862013" lvl="2" indent="-481013" algn="just" eaLnBrk="1" hangingPunct="1">
              <a:lnSpc>
                <a:spcPct val="90000"/>
              </a:lnSpc>
              <a:buFont typeface="Wingdings" pitchFamily="2" charset="2"/>
              <a:buChar char="6"/>
              <a:defRPr/>
            </a:pPr>
            <a:r>
              <a:rPr lang="es-ES_tradnl" smtClean="0"/>
              <a:t>Alimento</a:t>
            </a:r>
          </a:p>
          <a:p>
            <a:pPr marL="862013" lvl="2" indent="-481013" algn="just" eaLnBrk="1" hangingPunct="1">
              <a:lnSpc>
                <a:spcPct val="90000"/>
              </a:lnSpc>
              <a:buFont typeface="Wingdings" pitchFamily="2" charset="2"/>
              <a:buChar char="6"/>
              <a:defRPr/>
            </a:pPr>
            <a:r>
              <a:rPr lang="es-ES_tradnl" smtClean="0"/>
              <a:t>Genético</a:t>
            </a:r>
          </a:p>
          <a:p>
            <a:pPr marL="862013" lvl="2" indent="-481013" algn="just" eaLnBrk="1" hangingPunct="1">
              <a:lnSpc>
                <a:spcPct val="90000"/>
              </a:lnSpc>
              <a:buFont typeface="Wingdings" pitchFamily="2" charset="2"/>
              <a:buChar char="6"/>
              <a:defRPr/>
            </a:pPr>
            <a:r>
              <a:rPr lang="es-ES_tradnl" smtClean="0"/>
              <a:t>Densidad</a:t>
            </a:r>
          </a:p>
          <a:p>
            <a:pPr marL="862013" lvl="2" indent="-481013" algn="just" eaLnBrk="1" hangingPunct="1">
              <a:lnSpc>
                <a:spcPct val="90000"/>
              </a:lnSpc>
              <a:buFont typeface="Wingdings" pitchFamily="2" charset="2"/>
              <a:buChar char="6"/>
              <a:defRPr/>
            </a:pPr>
            <a:r>
              <a:rPr lang="es-ES_tradnl" smtClean="0"/>
              <a:t>Edad</a:t>
            </a:r>
          </a:p>
          <a:p>
            <a:pPr marL="862013" lvl="2" indent="-481013" algn="just" eaLnBrk="1" hangingPunct="1">
              <a:lnSpc>
                <a:spcPct val="90000"/>
              </a:lnSpc>
              <a:buFont typeface="Wingdings" pitchFamily="2" charset="2"/>
              <a:buChar char="6"/>
              <a:defRPr/>
            </a:pPr>
            <a:r>
              <a:rPr lang="es-ES_tradnl" smtClean="0"/>
              <a:t>Salud</a:t>
            </a:r>
          </a:p>
          <a:p>
            <a:pPr marL="862013" lvl="2" indent="-481013" algn="just" eaLnBrk="1" hangingPunct="1">
              <a:lnSpc>
                <a:spcPct val="90000"/>
              </a:lnSpc>
              <a:buFont typeface="Wingdings" pitchFamily="2" charset="2"/>
              <a:buChar char="6"/>
              <a:defRPr/>
            </a:pPr>
            <a:r>
              <a:rPr lang="es-ES_tradnl" smtClean="0"/>
              <a:t>Sexo</a:t>
            </a:r>
          </a:p>
          <a:p>
            <a:pPr marL="862013" lvl="2" indent="-481013" algn="just" eaLnBrk="1" hangingPunct="1">
              <a:lnSpc>
                <a:spcPct val="90000"/>
              </a:lnSpc>
              <a:buFont typeface="Wingdings" pitchFamily="2" charset="2"/>
              <a:buChar char="6"/>
              <a:defRPr/>
            </a:pPr>
            <a:r>
              <a:rPr lang="es-ES_tradnl" smtClean="0"/>
              <a:t>Tamaño</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6642">
                                            <p:txEl>
                                              <p:pRg st="0" end="0"/>
                                            </p:txEl>
                                          </p:spTgt>
                                        </p:tgtEl>
                                        <p:attrNameLst>
                                          <p:attrName>style.visibility</p:attrName>
                                        </p:attrNameLst>
                                      </p:cBhvr>
                                      <p:to>
                                        <p:strVal val="visible"/>
                                      </p:to>
                                    </p:set>
                                    <p:anim calcmode="lin" valueType="num">
                                      <p:cBhvr>
                                        <p:cTn id="7" dur="500" fill="hold"/>
                                        <p:tgtEl>
                                          <p:spTgt spid="11366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66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36642">
                                            <p:txEl>
                                              <p:pRg st="2" end="2"/>
                                            </p:txEl>
                                          </p:spTgt>
                                        </p:tgtEl>
                                        <p:attrNameLst>
                                          <p:attrName>style.visibility</p:attrName>
                                        </p:attrNameLst>
                                      </p:cBhvr>
                                      <p:to>
                                        <p:strVal val="visible"/>
                                      </p:to>
                                    </p:set>
                                    <p:anim calcmode="lin" valueType="num">
                                      <p:cBhvr>
                                        <p:cTn id="13" dur="500" fill="hold"/>
                                        <p:tgtEl>
                                          <p:spTgt spid="113664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36642">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36642">
                                            <p:txEl>
                                              <p:pRg st="3" end="3"/>
                                            </p:txEl>
                                          </p:spTgt>
                                        </p:tgtEl>
                                        <p:attrNameLst>
                                          <p:attrName>style.visibility</p:attrName>
                                        </p:attrNameLst>
                                      </p:cBhvr>
                                      <p:to>
                                        <p:strVal val="visible"/>
                                      </p:to>
                                    </p:set>
                                    <p:anim calcmode="lin" valueType="num">
                                      <p:cBhvr>
                                        <p:cTn id="17" dur="500" fill="hold"/>
                                        <p:tgtEl>
                                          <p:spTgt spid="113664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136642">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136642">
                                            <p:txEl>
                                              <p:pRg st="4" end="4"/>
                                            </p:txEl>
                                          </p:spTgt>
                                        </p:tgtEl>
                                        <p:attrNameLst>
                                          <p:attrName>style.visibility</p:attrName>
                                        </p:attrNameLst>
                                      </p:cBhvr>
                                      <p:to>
                                        <p:strVal val="visible"/>
                                      </p:to>
                                    </p:set>
                                    <p:anim calcmode="lin" valueType="num">
                                      <p:cBhvr>
                                        <p:cTn id="21" dur="500" fill="hold"/>
                                        <p:tgtEl>
                                          <p:spTgt spid="113664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136642">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136642">
                                            <p:txEl>
                                              <p:pRg st="5" end="5"/>
                                            </p:txEl>
                                          </p:spTgt>
                                        </p:tgtEl>
                                        <p:attrNameLst>
                                          <p:attrName>style.visibility</p:attrName>
                                        </p:attrNameLst>
                                      </p:cBhvr>
                                      <p:to>
                                        <p:strVal val="visible"/>
                                      </p:to>
                                    </p:set>
                                    <p:anim calcmode="lin" valueType="num">
                                      <p:cBhvr>
                                        <p:cTn id="25" dur="500" fill="hold"/>
                                        <p:tgtEl>
                                          <p:spTgt spid="1136642">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136642">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136642">
                                            <p:txEl>
                                              <p:pRg st="6" end="6"/>
                                            </p:txEl>
                                          </p:spTgt>
                                        </p:tgtEl>
                                        <p:attrNameLst>
                                          <p:attrName>style.visibility</p:attrName>
                                        </p:attrNameLst>
                                      </p:cBhvr>
                                      <p:to>
                                        <p:strVal val="visible"/>
                                      </p:to>
                                    </p:set>
                                    <p:anim calcmode="lin" valueType="num">
                                      <p:cBhvr>
                                        <p:cTn id="29" dur="500" fill="hold"/>
                                        <p:tgtEl>
                                          <p:spTgt spid="1136642">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1136642">
                                            <p:txEl>
                                              <p:pRg st="6" end="6"/>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136642">
                                            <p:txEl>
                                              <p:pRg st="7" end="7"/>
                                            </p:txEl>
                                          </p:spTgt>
                                        </p:tgtEl>
                                        <p:attrNameLst>
                                          <p:attrName>style.visibility</p:attrName>
                                        </p:attrNameLst>
                                      </p:cBhvr>
                                      <p:to>
                                        <p:strVal val="visible"/>
                                      </p:to>
                                    </p:set>
                                    <p:anim calcmode="lin" valueType="num">
                                      <p:cBhvr>
                                        <p:cTn id="33" dur="500" fill="hold"/>
                                        <p:tgtEl>
                                          <p:spTgt spid="1136642">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1136642">
                                            <p:txEl>
                                              <p:pRg st="7" end="7"/>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136642">
                                            <p:txEl>
                                              <p:pRg st="8" end="8"/>
                                            </p:txEl>
                                          </p:spTgt>
                                        </p:tgtEl>
                                        <p:attrNameLst>
                                          <p:attrName>style.visibility</p:attrName>
                                        </p:attrNameLst>
                                      </p:cBhvr>
                                      <p:to>
                                        <p:strVal val="visible"/>
                                      </p:to>
                                    </p:set>
                                    <p:anim calcmode="lin" valueType="num">
                                      <p:cBhvr>
                                        <p:cTn id="37" dur="500" fill="hold"/>
                                        <p:tgtEl>
                                          <p:spTgt spid="1136642">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136642">
                                            <p:txEl>
                                              <p:pRg st="8" end="8"/>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136642">
                                            <p:txEl>
                                              <p:pRg st="9" end="9"/>
                                            </p:txEl>
                                          </p:spTgt>
                                        </p:tgtEl>
                                        <p:attrNameLst>
                                          <p:attrName>style.visibility</p:attrName>
                                        </p:attrNameLst>
                                      </p:cBhvr>
                                      <p:to>
                                        <p:strVal val="visible"/>
                                      </p:to>
                                    </p:set>
                                    <p:anim calcmode="lin" valueType="num">
                                      <p:cBhvr>
                                        <p:cTn id="41" dur="500" fill="hold"/>
                                        <p:tgtEl>
                                          <p:spTgt spid="1136642">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1136642">
                                            <p:txEl>
                                              <p:pRg st="9" end="9"/>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136642">
                                            <p:txEl>
                                              <p:pRg st="10" end="10"/>
                                            </p:txEl>
                                          </p:spTgt>
                                        </p:tgtEl>
                                        <p:attrNameLst>
                                          <p:attrName>style.visibility</p:attrName>
                                        </p:attrNameLst>
                                      </p:cBhvr>
                                      <p:to>
                                        <p:strVal val="visible"/>
                                      </p:to>
                                    </p:set>
                                    <p:anim calcmode="lin" valueType="num">
                                      <p:cBhvr>
                                        <p:cTn id="45" dur="500" fill="hold"/>
                                        <p:tgtEl>
                                          <p:spTgt spid="1136642">
                                            <p:txEl>
                                              <p:pRg st="10" end="10"/>
                                            </p:txEl>
                                          </p:spTgt>
                                        </p:tgtEl>
                                        <p:attrNameLst>
                                          <p:attrName>ppt_w</p:attrName>
                                        </p:attrNameLst>
                                      </p:cBhvr>
                                      <p:tavLst>
                                        <p:tav tm="0">
                                          <p:val>
                                            <p:fltVal val="0"/>
                                          </p:val>
                                        </p:tav>
                                        <p:tav tm="100000">
                                          <p:val>
                                            <p:strVal val="#ppt_w"/>
                                          </p:val>
                                        </p:tav>
                                      </p:tavLst>
                                    </p:anim>
                                    <p:anim calcmode="lin" valueType="num">
                                      <p:cBhvr>
                                        <p:cTn id="46" dur="500" fill="hold"/>
                                        <p:tgtEl>
                                          <p:spTgt spid="1136642">
                                            <p:txEl>
                                              <p:pRg st="10" end="10"/>
                                            </p:tx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136642">
                                            <p:txEl>
                                              <p:pRg st="11" end="11"/>
                                            </p:txEl>
                                          </p:spTgt>
                                        </p:tgtEl>
                                        <p:attrNameLst>
                                          <p:attrName>style.visibility</p:attrName>
                                        </p:attrNameLst>
                                      </p:cBhvr>
                                      <p:to>
                                        <p:strVal val="visible"/>
                                      </p:to>
                                    </p:set>
                                    <p:anim calcmode="lin" valueType="num">
                                      <p:cBhvr>
                                        <p:cTn id="49" dur="500" fill="hold"/>
                                        <p:tgtEl>
                                          <p:spTgt spid="1136642">
                                            <p:txEl>
                                              <p:pRg st="11" end="11"/>
                                            </p:txEl>
                                          </p:spTgt>
                                        </p:tgtEl>
                                        <p:attrNameLst>
                                          <p:attrName>ppt_w</p:attrName>
                                        </p:attrNameLst>
                                      </p:cBhvr>
                                      <p:tavLst>
                                        <p:tav tm="0">
                                          <p:val>
                                            <p:fltVal val="0"/>
                                          </p:val>
                                        </p:tav>
                                        <p:tav tm="100000">
                                          <p:val>
                                            <p:strVal val="#ppt_w"/>
                                          </p:val>
                                        </p:tav>
                                      </p:tavLst>
                                    </p:anim>
                                    <p:anim calcmode="lin" valueType="num">
                                      <p:cBhvr>
                                        <p:cTn id="50" dur="500" fill="hold"/>
                                        <p:tgtEl>
                                          <p:spTgt spid="1136642">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7666" name="Rectangle 2"/>
          <p:cNvSpPr>
            <a:spLocks noGrp="1" noChangeArrowheads="1"/>
          </p:cNvSpPr>
          <p:nvPr>
            <p:ph type="body" idx="1"/>
          </p:nvPr>
        </p:nvSpPr>
        <p:spPr>
          <a:xfrm>
            <a:off x="685800" y="1219200"/>
            <a:ext cx="7772400" cy="5257800"/>
          </a:xfrm>
        </p:spPr>
        <p:txBody>
          <a:bodyPr/>
          <a:lstStyle/>
          <a:p>
            <a:pPr marL="0" indent="0" algn="ctr" eaLnBrk="1" hangingPunct="1">
              <a:buFont typeface="Wingdings" pitchFamily="2" charset="2"/>
              <a:buNone/>
              <a:defRPr/>
            </a:pPr>
            <a:r>
              <a:rPr lang="es-ES_tradnl" b="1" smtClean="0">
                <a:solidFill>
                  <a:srgbClr val="FF6600"/>
                </a:solidFill>
              </a:rPr>
              <a:t>Grado de Crecimiento</a:t>
            </a:r>
          </a:p>
          <a:p>
            <a:pPr marL="0" indent="0" algn="ctr" eaLnBrk="1" hangingPunct="1">
              <a:buFont typeface="Wingdings" pitchFamily="2" charset="2"/>
              <a:buNone/>
              <a:defRPr/>
            </a:pPr>
            <a:endParaRPr lang="es-ES" sz="2400" smtClean="0">
              <a:solidFill>
                <a:srgbClr val="FF6600"/>
              </a:solidFill>
            </a:endParaRPr>
          </a:p>
          <a:p>
            <a:pPr marL="0" indent="0" algn="just" eaLnBrk="1" hangingPunct="1">
              <a:defRPr/>
            </a:pPr>
            <a:r>
              <a:rPr lang="es-ES_tradnl" sz="2400" smtClean="0"/>
              <a:t>Capacidad de Carga		</a:t>
            </a:r>
          </a:p>
          <a:p>
            <a:pPr marL="190500" lvl="1" indent="0" algn="just" eaLnBrk="1" hangingPunct="1">
              <a:defRPr/>
            </a:pPr>
            <a:r>
              <a:rPr lang="es-ES_tradnl" sz="2400" smtClean="0"/>
              <a:t>Peso/área		Kg./ha</a:t>
            </a:r>
          </a:p>
          <a:p>
            <a:pPr marL="0" indent="0" algn="just" eaLnBrk="1" hangingPunct="1">
              <a:defRPr/>
            </a:pPr>
            <a:endParaRPr lang="es-ES_tradnl" sz="2400" smtClean="0"/>
          </a:p>
          <a:p>
            <a:pPr marL="0" indent="0" algn="just" eaLnBrk="1" hangingPunct="1">
              <a:defRPr/>
            </a:pPr>
            <a:r>
              <a:rPr lang="es-ES_tradnl" sz="2400" smtClean="0"/>
              <a:t>Grado de crecimiento	</a:t>
            </a:r>
          </a:p>
          <a:p>
            <a:pPr marL="190500" lvl="1" indent="0" algn="just" eaLnBrk="1" hangingPunct="1">
              <a:defRPr/>
            </a:pPr>
            <a:r>
              <a:rPr lang="es-ES_tradnl" sz="2400" smtClean="0"/>
              <a:t>Peso/tiempo		gr./día</a:t>
            </a:r>
          </a:p>
          <a:p>
            <a:pPr marL="0" indent="0" algn="just" eaLnBrk="1" hangingPunct="1">
              <a:buFont typeface="Wingdings" pitchFamily="2" charset="2"/>
              <a:buNone/>
              <a:defRPr/>
            </a:pPr>
            <a:endParaRPr lang="es-E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7666">
                                            <p:txEl>
                                              <p:pRg st="0" end="0"/>
                                            </p:txEl>
                                          </p:spTgt>
                                        </p:tgtEl>
                                        <p:attrNameLst>
                                          <p:attrName>style.visibility</p:attrName>
                                        </p:attrNameLst>
                                      </p:cBhvr>
                                      <p:to>
                                        <p:strVal val="visible"/>
                                      </p:to>
                                    </p:set>
                                    <p:anim calcmode="lin" valueType="num">
                                      <p:cBhvr>
                                        <p:cTn id="7" dur="500" fill="hold"/>
                                        <p:tgtEl>
                                          <p:spTgt spid="11376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76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37666">
                                            <p:txEl>
                                              <p:pRg st="2" end="2"/>
                                            </p:txEl>
                                          </p:spTgt>
                                        </p:tgtEl>
                                        <p:attrNameLst>
                                          <p:attrName>style.visibility</p:attrName>
                                        </p:attrNameLst>
                                      </p:cBhvr>
                                      <p:to>
                                        <p:strVal val="visible"/>
                                      </p:to>
                                    </p:set>
                                    <p:anim calcmode="lin" valueType="num">
                                      <p:cBhvr>
                                        <p:cTn id="13" dur="500" fill="hold"/>
                                        <p:tgtEl>
                                          <p:spTgt spid="113766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37666">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37666">
                                            <p:txEl>
                                              <p:pRg st="3" end="3"/>
                                            </p:txEl>
                                          </p:spTgt>
                                        </p:tgtEl>
                                        <p:attrNameLst>
                                          <p:attrName>style.visibility</p:attrName>
                                        </p:attrNameLst>
                                      </p:cBhvr>
                                      <p:to>
                                        <p:strVal val="visible"/>
                                      </p:to>
                                    </p:set>
                                    <p:anim calcmode="lin" valueType="num">
                                      <p:cBhvr>
                                        <p:cTn id="17" dur="500" fill="hold"/>
                                        <p:tgtEl>
                                          <p:spTgt spid="1137666">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13766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137666">
                                            <p:txEl>
                                              <p:pRg st="5" end="5"/>
                                            </p:txEl>
                                          </p:spTgt>
                                        </p:tgtEl>
                                        <p:attrNameLst>
                                          <p:attrName>style.visibility</p:attrName>
                                        </p:attrNameLst>
                                      </p:cBhvr>
                                      <p:to>
                                        <p:strVal val="visible"/>
                                      </p:to>
                                    </p:set>
                                    <p:anim calcmode="lin" valueType="num">
                                      <p:cBhvr>
                                        <p:cTn id="23" dur="500" fill="hold"/>
                                        <p:tgtEl>
                                          <p:spTgt spid="1137666">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1137666">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37666">
                                            <p:txEl>
                                              <p:pRg st="6" end="6"/>
                                            </p:txEl>
                                          </p:spTgt>
                                        </p:tgtEl>
                                        <p:attrNameLst>
                                          <p:attrName>style.visibility</p:attrName>
                                        </p:attrNameLst>
                                      </p:cBhvr>
                                      <p:to>
                                        <p:strVal val="visible"/>
                                      </p:to>
                                    </p:set>
                                    <p:anim calcmode="lin" valueType="num">
                                      <p:cBhvr>
                                        <p:cTn id="27" dur="500" fill="hold"/>
                                        <p:tgtEl>
                                          <p:spTgt spid="1137666">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13766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6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8692" name="Object 4"/>
          <p:cNvGraphicFramePr>
            <a:graphicFrameLocks noChangeAspect="1"/>
          </p:cNvGraphicFramePr>
          <p:nvPr/>
        </p:nvGraphicFramePr>
        <p:xfrm>
          <a:off x="304800" y="1238250"/>
          <a:ext cx="8610600" cy="5619750"/>
        </p:xfrm>
        <a:graphic>
          <a:graphicData uri="http://schemas.openxmlformats.org/presentationml/2006/ole">
            <p:oleObj spid="_x0000_s3074" name="Dibujo" r:id="rId3" imgW="1846800" imgH="1198800" progId="FLW3Drawing">
              <p:embed/>
            </p:oleObj>
          </a:graphicData>
        </a:graphic>
      </p:graphicFrame>
      <p:graphicFrame>
        <p:nvGraphicFramePr>
          <p:cNvPr id="1138690" name="Object 2"/>
          <p:cNvGraphicFramePr>
            <a:graphicFrameLocks noChangeAspect="1"/>
          </p:cNvGraphicFramePr>
          <p:nvPr/>
        </p:nvGraphicFramePr>
        <p:xfrm>
          <a:off x="4495800" y="1828800"/>
          <a:ext cx="1790700" cy="412750"/>
        </p:xfrm>
        <a:graphic>
          <a:graphicData uri="http://schemas.openxmlformats.org/presentationml/2006/ole">
            <p:oleObj spid="_x0000_s3075" name="Dibujo" r:id="rId4" imgW="1562400" imgH="414000" progId="FLW3Drawing">
              <p:embed/>
            </p:oleObj>
          </a:graphicData>
        </a:graphic>
      </p:graphicFrame>
      <p:graphicFrame>
        <p:nvGraphicFramePr>
          <p:cNvPr id="1138691" name="Object 3"/>
          <p:cNvGraphicFramePr>
            <a:graphicFrameLocks noChangeAspect="1"/>
          </p:cNvGraphicFramePr>
          <p:nvPr/>
        </p:nvGraphicFramePr>
        <p:xfrm>
          <a:off x="1600200" y="874713"/>
          <a:ext cx="6553200" cy="741362"/>
        </p:xfrm>
        <a:graphic>
          <a:graphicData uri="http://schemas.openxmlformats.org/presentationml/2006/ole">
            <p:oleObj spid="_x0000_s3076" name="Dibujo" r:id="rId5" imgW="1429200" imgH="1620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138691"/>
                                        </p:tgtEl>
                                        <p:attrNameLst>
                                          <p:attrName>style.visibility</p:attrName>
                                        </p:attrNameLst>
                                      </p:cBhvr>
                                      <p:to>
                                        <p:strVal val="visible"/>
                                      </p:to>
                                    </p:set>
                                    <p:anim calcmode="lin" valueType="num">
                                      <p:cBhvr>
                                        <p:cTn id="7" dur="500" fill="hold"/>
                                        <p:tgtEl>
                                          <p:spTgt spid="1138691"/>
                                        </p:tgtEl>
                                        <p:attrNameLst>
                                          <p:attrName>ppt_x</p:attrName>
                                        </p:attrNameLst>
                                      </p:cBhvr>
                                      <p:tavLst>
                                        <p:tav tm="0">
                                          <p:val>
                                            <p:strVal val="#ppt_x"/>
                                          </p:val>
                                        </p:tav>
                                        <p:tav tm="100000">
                                          <p:val>
                                            <p:strVal val="#ppt_x"/>
                                          </p:val>
                                        </p:tav>
                                      </p:tavLst>
                                    </p:anim>
                                    <p:anim calcmode="lin" valueType="num">
                                      <p:cBhvr>
                                        <p:cTn id="8" dur="500" fill="hold"/>
                                        <p:tgtEl>
                                          <p:spTgt spid="1138691"/>
                                        </p:tgtEl>
                                        <p:attrNameLst>
                                          <p:attrName>ppt_y</p:attrName>
                                        </p:attrNameLst>
                                      </p:cBhvr>
                                      <p:tavLst>
                                        <p:tav tm="0">
                                          <p:val>
                                            <p:strVal val="#ppt_y-#ppt_h/2"/>
                                          </p:val>
                                        </p:tav>
                                        <p:tav tm="100000">
                                          <p:val>
                                            <p:strVal val="#ppt_y"/>
                                          </p:val>
                                        </p:tav>
                                      </p:tavLst>
                                    </p:anim>
                                    <p:anim calcmode="lin" valueType="num">
                                      <p:cBhvr>
                                        <p:cTn id="9" dur="500" fill="hold"/>
                                        <p:tgtEl>
                                          <p:spTgt spid="1138691"/>
                                        </p:tgtEl>
                                        <p:attrNameLst>
                                          <p:attrName>ppt_w</p:attrName>
                                        </p:attrNameLst>
                                      </p:cBhvr>
                                      <p:tavLst>
                                        <p:tav tm="0">
                                          <p:val>
                                            <p:strVal val="#ppt_w"/>
                                          </p:val>
                                        </p:tav>
                                        <p:tav tm="100000">
                                          <p:val>
                                            <p:strVal val="#ppt_w"/>
                                          </p:val>
                                        </p:tav>
                                      </p:tavLst>
                                    </p:anim>
                                    <p:anim calcmode="lin" valueType="num">
                                      <p:cBhvr>
                                        <p:cTn id="10" dur="500" fill="hold"/>
                                        <p:tgtEl>
                                          <p:spTgt spid="113869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692"/>
                                        </p:tgtEl>
                                        <p:attrNameLst>
                                          <p:attrName>style.visibility</p:attrName>
                                        </p:attrNameLst>
                                      </p:cBhvr>
                                      <p:to>
                                        <p:strVal val="visible"/>
                                      </p:to>
                                    </p:set>
                                    <p:anim calcmode="lin" valueType="num">
                                      <p:cBhvr>
                                        <p:cTn id="15" dur="500" fill="hold"/>
                                        <p:tgtEl>
                                          <p:spTgt spid="1138692"/>
                                        </p:tgtEl>
                                        <p:attrNameLst>
                                          <p:attrName>ppt_w</p:attrName>
                                        </p:attrNameLst>
                                      </p:cBhvr>
                                      <p:tavLst>
                                        <p:tav tm="0">
                                          <p:val>
                                            <p:fltVal val="0"/>
                                          </p:val>
                                        </p:tav>
                                        <p:tav tm="100000">
                                          <p:val>
                                            <p:strVal val="#ppt_w"/>
                                          </p:val>
                                        </p:tav>
                                      </p:tavLst>
                                    </p:anim>
                                    <p:anim calcmode="lin" valueType="num">
                                      <p:cBhvr>
                                        <p:cTn id="16" dur="500" fill="hold"/>
                                        <p:tgtEl>
                                          <p:spTgt spid="113869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8690"/>
                                        </p:tgtEl>
                                        <p:attrNameLst>
                                          <p:attrName>style.visibility</p:attrName>
                                        </p:attrNameLst>
                                      </p:cBhvr>
                                      <p:to>
                                        <p:strVal val="visible"/>
                                      </p:to>
                                    </p:set>
                                    <p:anim calcmode="lin" valueType="num">
                                      <p:cBhvr>
                                        <p:cTn id="21" dur="500" fill="hold"/>
                                        <p:tgtEl>
                                          <p:spTgt spid="1138690"/>
                                        </p:tgtEl>
                                        <p:attrNameLst>
                                          <p:attrName>ppt_w</p:attrName>
                                        </p:attrNameLst>
                                      </p:cBhvr>
                                      <p:tavLst>
                                        <p:tav tm="0">
                                          <p:val>
                                            <p:fltVal val="0"/>
                                          </p:val>
                                        </p:tav>
                                        <p:tav tm="100000">
                                          <p:val>
                                            <p:strVal val="#ppt_w"/>
                                          </p:val>
                                        </p:tav>
                                      </p:tavLst>
                                    </p:anim>
                                    <p:anim calcmode="lin" valueType="num">
                                      <p:cBhvr>
                                        <p:cTn id="22" dur="500" fill="hold"/>
                                        <p:tgtEl>
                                          <p:spTgt spid="11386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9714" name="Rectangle 2"/>
          <p:cNvSpPr>
            <a:spLocks noGrp="1" noChangeArrowheads="1"/>
          </p:cNvSpPr>
          <p:nvPr>
            <p:ph type="body" idx="1"/>
          </p:nvPr>
        </p:nvSpPr>
        <p:spPr>
          <a:xfrm>
            <a:off x="685800" y="549275"/>
            <a:ext cx="7772400" cy="5257800"/>
          </a:xfrm>
        </p:spPr>
        <p:txBody>
          <a:bodyPr/>
          <a:lstStyle/>
          <a:p>
            <a:pPr marL="0" indent="0" algn="ctr" eaLnBrk="1" hangingPunct="1">
              <a:lnSpc>
                <a:spcPct val="90000"/>
              </a:lnSpc>
              <a:buFont typeface="Wingdings" pitchFamily="2" charset="2"/>
              <a:buNone/>
              <a:defRPr/>
            </a:pPr>
            <a:r>
              <a:rPr lang="es-ES_tradnl" b="1" smtClean="0">
                <a:solidFill>
                  <a:srgbClr val="FF6600"/>
                </a:solidFill>
              </a:rPr>
              <a:t>Grado de Crecimiento</a:t>
            </a:r>
            <a:endParaRPr lang="es-ES" smtClean="0">
              <a:solidFill>
                <a:srgbClr val="FF6600"/>
              </a:solidFill>
            </a:endParaRPr>
          </a:p>
          <a:p>
            <a:pPr marL="862013" lvl="2" indent="-481013" algn="just" eaLnBrk="1" hangingPunct="1">
              <a:lnSpc>
                <a:spcPct val="90000"/>
              </a:lnSpc>
              <a:buFont typeface="Symbol" pitchFamily="18" charset="2"/>
              <a:buChar char="Þ"/>
              <a:defRPr/>
            </a:pPr>
            <a:r>
              <a:rPr lang="es-ES_tradnl" sz="2800" smtClean="0"/>
              <a:t>Cuando el organismo es pequeño no tiene la capacidad de crecer muy rápido, puesto que su peso es pequeño</a:t>
            </a:r>
          </a:p>
          <a:p>
            <a:pPr marL="862013" lvl="2" indent="-481013" algn="just" eaLnBrk="1" hangingPunct="1">
              <a:lnSpc>
                <a:spcPct val="90000"/>
              </a:lnSpc>
              <a:buFont typeface="Symbol" pitchFamily="18" charset="2"/>
              <a:buChar char="Þ"/>
              <a:defRPr/>
            </a:pPr>
            <a:r>
              <a:rPr lang="es-ES_tradnl" sz="2800" smtClean="0"/>
              <a:t>Como se incrementa el tamaño, este tiene la habilidad de adicionar peso y por lo tanto este se incrementa</a:t>
            </a:r>
          </a:p>
          <a:p>
            <a:pPr marL="862013" lvl="2" indent="-481013" algn="just" eaLnBrk="1" hangingPunct="1">
              <a:lnSpc>
                <a:spcPct val="90000"/>
              </a:lnSpc>
              <a:buFont typeface="Symbol" pitchFamily="18" charset="2"/>
              <a:buChar char="Þ"/>
              <a:defRPr/>
            </a:pPr>
            <a:r>
              <a:rPr lang="es-ES_tradnl" sz="2800" smtClean="0"/>
              <a:t>Finalmente puede alcanzar un punto en donde una máxima capacidad de adicionar peso a sido alcanzada.</a:t>
            </a:r>
          </a:p>
          <a:p>
            <a:pPr marL="862013" lvl="2" indent="-481013" algn="just" eaLnBrk="1" hangingPunct="1">
              <a:lnSpc>
                <a:spcPct val="90000"/>
              </a:lnSpc>
              <a:buFont typeface="Symbol" pitchFamily="18" charset="2"/>
              <a:buChar char="Þ"/>
              <a:defRPr/>
            </a:pPr>
            <a:r>
              <a:rPr lang="es-ES_tradnl" sz="2800" smtClean="0"/>
              <a:t>Después de este estado él llega a un punto en que su grado de crecimiento disminuye.</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9714">
                                            <p:txEl>
                                              <p:pRg st="0" end="0"/>
                                            </p:txEl>
                                          </p:spTgt>
                                        </p:tgtEl>
                                        <p:attrNameLst>
                                          <p:attrName>style.visibility</p:attrName>
                                        </p:attrNameLst>
                                      </p:cBhvr>
                                      <p:to>
                                        <p:strVal val="visible"/>
                                      </p:to>
                                    </p:set>
                                    <p:anim calcmode="lin" valueType="num">
                                      <p:cBhvr>
                                        <p:cTn id="7" dur="500" fill="hold"/>
                                        <p:tgtEl>
                                          <p:spTgt spid="11397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971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39714">
                                            <p:txEl>
                                              <p:pRg st="1" end="1"/>
                                            </p:txEl>
                                          </p:spTgt>
                                        </p:tgtEl>
                                        <p:attrNameLst>
                                          <p:attrName>style.visibility</p:attrName>
                                        </p:attrNameLst>
                                      </p:cBhvr>
                                      <p:to>
                                        <p:strVal val="visible"/>
                                      </p:to>
                                    </p:set>
                                    <p:anim calcmode="lin" valueType="num">
                                      <p:cBhvr>
                                        <p:cTn id="11" dur="500" fill="hold"/>
                                        <p:tgtEl>
                                          <p:spTgt spid="113971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39714">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39714">
                                            <p:txEl>
                                              <p:pRg st="2" end="2"/>
                                            </p:txEl>
                                          </p:spTgt>
                                        </p:tgtEl>
                                        <p:attrNameLst>
                                          <p:attrName>style.visibility</p:attrName>
                                        </p:attrNameLst>
                                      </p:cBhvr>
                                      <p:to>
                                        <p:strVal val="visible"/>
                                      </p:to>
                                    </p:set>
                                    <p:anim calcmode="lin" valueType="num">
                                      <p:cBhvr>
                                        <p:cTn id="15" dur="500" fill="hold"/>
                                        <p:tgtEl>
                                          <p:spTgt spid="113971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139714">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39714">
                                            <p:txEl>
                                              <p:pRg st="3" end="3"/>
                                            </p:txEl>
                                          </p:spTgt>
                                        </p:tgtEl>
                                        <p:attrNameLst>
                                          <p:attrName>style.visibility</p:attrName>
                                        </p:attrNameLst>
                                      </p:cBhvr>
                                      <p:to>
                                        <p:strVal val="visible"/>
                                      </p:to>
                                    </p:set>
                                    <p:anim calcmode="lin" valueType="num">
                                      <p:cBhvr>
                                        <p:cTn id="19" dur="500" fill="hold"/>
                                        <p:tgtEl>
                                          <p:spTgt spid="113971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39714">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39714">
                                            <p:txEl>
                                              <p:pRg st="4" end="4"/>
                                            </p:txEl>
                                          </p:spTgt>
                                        </p:tgtEl>
                                        <p:attrNameLst>
                                          <p:attrName>style.visibility</p:attrName>
                                        </p:attrNameLst>
                                      </p:cBhvr>
                                      <p:to>
                                        <p:strVal val="visible"/>
                                      </p:to>
                                    </p:set>
                                    <p:anim calcmode="lin" valueType="num">
                                      <p:cBhvr>
                                        <p:cTn id="23" dur="500" fill="hold"/>
                                        <p:tgtEl>
                                          <p:spTgt spid="1139714">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13971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741" name="Object 5"/>
          <p:cNvGraphicFramePr>
            <a:graphicFrameLocks noChangeAspect="1"/>
          </p:cNvGraphicFramePr>
          <p:nvPr/>
        </p:nvGraphicFramePr>
        <p:xfrm>
          <a:off x="304800" y="1219200"/>
          <a:ext cx="8610600" cy="5638800"/>
        </p:xfrm>
        <a:graphic>
          <a:graphicData uri="http://schemas.openxmlformats.org/presentationml/2006/ole">
            <p:oleObj spid="_x0000_s4098" name="Dibujo" r:id="rId3" imgW="1677600" imgH="1198800" progId="FLW3Drawing">
              <p:embed/>
            </p:oleObj>
          </a:graphicData>
        </a:graphic>
      </p:graphicFrame>
      <p:graphicFrame>
        <p:nvGraphicFramePr>
          <p:cNvPr id="1140738" name="Object 2"/>
          <p:cNvGraphicFramePr>
            <a:graphicFrameLocks noChangeAspect="1"/>
          </p:cNvGraphicFramePr>
          <p:nvPr/>
        </p:nvGraphicFramePr>
        <p:xfrm>
          <a:off x="6056313" y="3810000"/>
          <a:ext cx="1258887" cy="349250"/>
        </p:xfrm>
        <a:graphic>
          <a:graphicData uri="http://schemas.openxmlformats.org/presentationml/2006/ole">
            <p:oleObj spid="_x0000_s4099" name="Dibujo" r:id="rId4" imgW="1260000" imgH="349200" progId="FLW3Drawing">
              <p:embed/>
            </p:oleObj>
          </a:graphicData>
        </a:graphic>
      </p:graphicFrame>
      <p:graphicFrame>
        <p:nvGraphicFramePr>
          <p:cNvPr id="1140739" name="Object 3"/>
          <p:cNvGraphicFramePr>
            <a:graphicFrameLocks noChangeAspect="1"/>
          </p:cNvGraphicFramePr>
          <p:nvPr/>
        </p:nvGraphicFramePr>
        <p:xfrm>
          <a:off x="1295400" y="757238"/>
          <a:ext cx="6781800" cy="766762"/>
        </p:xfrm>
        <a:graphic>
          <a:graphicData uri="http://schemas.openxmlformats.org/presentationml/2006/ole">
            <p:oleObj spid="_x0000_s4100" name="Dibujo" r:id="rId5" imgW="1429200" imgH="162000" progId="FLW3Drawing">
              <p:embed/>
            </p:oleObj>
          </a:graphicData>
        </a:graphic>
      </p:graphicFrame>
      <p:graphicFrame>
        <p:nvGraphicFramePr>
          <p:cNvPr id="1140740" name="Object 4"/>
          <p:cNvGraphicFramePr>
            <a:graphicFrameLocks noChangeAspect="1"/>
          </p:cNvGraphicFramePr>
          <p:nvPr/>
        </p:nvGraphicFramePr>
        <p:xfrm>
          <a:off x="5942013" y="2743200"/>
          <a:ext cx="230187" cy="2590800"/>
        </p:xfrm>
        <a:graphic>
          <a:graphicData uri="http://schemas.openxmlformats.org/presentationml/2006/ole">
            <p:oleObj spid="_x0000_s4101" name="Dibujo" r:id="rId6" imgW="208800" imgH="1447200" progId="FLW3Drawing">
              <p:embed/>
            </p:oleObj>
          </a:graphicData>
        </a:graphic>
      </p:graphicFrame>
      <p:graphicFrame>
        <p:nvGraphicFramePr>
          <p:cNvPr id="1140742" name="Object 6"/>
          <p:cNvGraphicFramePr>
            <a:graphicFrameLocks noChangeAspect="1"/>
          </p:cNvGraphicFramePr>
          <p:nvPr/>
        </p:nvGraphicFramePr>
        <p:xfrm>
          <a:off x="3276600" y="2514600"/>
          <a:ext cx="2743200" cy="3048000"/>
        </p:xfrm>
        <a:graphic>
          <a:graphicData uri="http://schemas.openxmlformats.org/presentationml/2006/ole">
            <p:oleObj spid="_x0000_s4102" name="Dibujo" r:id="rId7" imgW="1951200" imgH="24588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40739"/>
                                        </p:tgtEl>
                                        <p:attrNameLst>
                                          <p:attrName>style.visibility</p:attrName>
                                        </p:attrNameLst>
                                      </p:cBhvr>
                                      <p:to>
                                        <p:strVal val="visible"/>
                                      </p:to>
                                    </p:set>
                                    <p:anim calcmode="lin" valueType="num">
                                      <p:cBhvr>
                                        <p:cTn id="7" dur="500" fill="hold"/>
                                        <p:tgtEl>
                                          <p:spTgt spid="1140739"/>
                                        </p:tgtEl>
                                        <p:attrNameLst>
                                          <p:attrName>ppt_w</p:attrName>
                                        </p:attrNameLst>
                                      </p:cBhvr>
                                      <p:tavLst>
                                        <p:tav tm="0">
                                          <p:val>
                                            <p:fltVal val="0"/>
                                          </p:val>
                                        </p:tav>
                                        <p:tav tm="100000">
                                          <p:val>
                                            <p:strVal val="#ppt_w"/>
                                          </p:val>
                                        </p:tav>
                                      </p:tavLst>
                                    </p:anim>
                                    <p:anim calcmode="lin" valueType="num">
                                      <p:cBhvr>
                                        <p:cTn id="8" dur="500" fill="hold"/>
                                        <p:tgtEl>
                                          <p:spTgt spid="11407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40741"/>
                                        </p:tgtEl>
                                        <p:attrNameLst>
                                          <p:attrName>style.visibility</p:attrName>
                                        </p:attrNameLst>
                                      </p:cBhvr>
                                      <p:to>
                                        <p:strVal val="visible"/>
                                      </p:to>
                                    </p:set>
                                    <p:anim calcmode="lin" valueType="num">
                                      <p:cBhvr>
                                        <p:cTn id="13" dur="500" fill="hold"/>
                                        <p:tgtEl>
                                          <p:spTgt spid="1140741"/>
                                        </p:tgtEl>
                                        <p:attrNameLst>
                                          <p:attrName>ppt_w</p:attrName>
                                        </p:attrNameLst>
                                      </p:cBhvr>
                                      <p:tavLst>
                                        <p:tav tm="0">
                                          <p:val>
                                            <p:fltVal val="0"/>
                                          </p:val>
                                        </p:tav>
                                        <p:tav tm="100000">
                                          <p:val>
                                            <p:strVal val="#ppt_w"/>
                                          </p:val>
                                        </p:tav>
                                      </p:tavLst>
                                    </p:anim>
                                    <p:anim calcmode="lin" valueType="num">
                                      <p:cBhvr>
                                        <p:cTn id="14" dur="500" fill="hold"/>
                                        <p:tgtEl>
                                          <p:spTgt spid="114074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40742"/>
                                        </p:tgtEl>
                                        <p:attrNameLst>
                                          <p:attrName>style.visibility</p:attrName>
                                        </p:attrNameLst>
                                      </p:cBhvr>
                                      <p:to>
                                        <p:strVal val="visible"/>
                                      </p:to>
                                    </p:set>
                                    <p:anim calcmode="lin" valueType="num">
                                      <p:cBhvr>
                                        <p:cTn id="19" dur="500" fill="hold"/>
                                        <p:tgtEl>
                                          <p:spTgt spid="1140742"/>
                                        </p:tgtEl>
                                        <p:attrNameLst>
                                          <p:attrName>ppt_w</p:attrName>
                                        </p:attrNameLst>
                                      </p:cBhvr>
                                      <p:tavLst>
                                        <p:tav tm="0">
                                          <p:val>
                                            <p:fltVal val="0"/>
                                          </p:val>
                                        </p:tav>
                                        <p:tav tm="100000">
                                          <p:val>
                                            <p:strVal val="#ppt_w"/>
                                          </p:val>
                                        </p:tav>
                                      </p:tavLst>
                                    </p:anim>
                                    <p:anim calcmode="lin" valueType="num">
                                      <p:cBhvr>
                                        <p:cTn id="20" dur="500" fill="hold"/>
                                        <p:tgtEl>
                                          <p:spTgt spid="114074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40740"/>
                                        </p:tgtEl>
                                        <p:attrNameLst>
                                          <p:attrName>style.visibility</p:attrName>
                                        </p:attrNameLst>
                                      </p:cBhvr>
                                      <p:to>
                                        <p:strVal val="visible"/>
                                      </p:to>
                                    </p:set>
                                    <p:anim calcmode="lin" valueType="num">
                                      <p:cBhvr>
                                        <p:cTn id="25" dur="500" fill="hold"/>
                                        <p:tgtEl>
                                          <p:spTgt spid="1140740"/>
                                        </p:tgtEl>
                                        <p:attrNameLst>
                                          <p:attrName>ppt_w</p:attrName>
                                        </p:attrNameLst>
                                      </p:cBhvr>
                                      <p:tavLst>
                                        <p:tav tm="0">
                                          <p:val>
                                            <p:fltVal val="0"/>
                                          </p:val>
                                        </p:tav>
                                        <p:tav tm="100000">
                                          <p:val>
                                            <p:strVal val="#ppt_w"/>
                                          </p:val>
                                        </p:tav>
                                      </p:tavLst>
                                    </p:anim>
                                    <p:anim calcmode="lin" valueType="num">
                                      <p:cBhvr>
                                        <p:cTn id="26" dur="500" fill="hold"/>
                                        <p:tgtEl>
                                          <p:spTgt spid="114074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40738"/>
                                        </p:tgtEl>
                                        <p:attrNameLst>
                                          <p:attrName>style.visibility</p:attrName>
                                        </p:attrNameLst>
                                      </p:cBhvr>
                                      <p:to>
                                        <p:strVal val="visible"/>
                                      </p:to>
                                    </p:set>
                                    <p:anim calcmode="lin" valueType="num">
                                      <p:cBhvr>
                                        <p:cTn id="31" dur="500" fill="hold"/>
                                        <p:tgtEl>
                                          <p:spTgt spid="1140738"/>
                                        </p:tgtEl>
                                        <p:attrNameLst>
                                          <p:attrName>ppt_w</p:attrName>
                                        </p:attrNameLst>
                                      </p:cBhvr>
                                      <p:tavLst>
                                        <p:tav tm="0">
                                          <p:val>
                                            <p:fltVal val="0"/>
                                          </p:val>
                                        </p:tav>
                                        <p:tav tm="100000">
                                          <p:val>
                                            <p:strVal val="#ppt_w"/>
                                          </p:val>
                                        </p:tav>
                                      </p:tavLst>
                                    </p:anim>
                                    <p:anim calcmode="lin" valueType="num">
                                      <p:cBhvr>
                                        <p:cTn id="32" dur="500" fill="hold"/>
                                        <p:tgtEl>
                                          <p:spTgt spid="11407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1762" name="Rectangle 2"/>
          <p:cNvSpPr>
            <a:spLocks noGrp="1" noChangeArrowheads="1"/>
          </p:cNvSpPr>
          <p:nvPr>
            <p:ph type="body" idx="1"/>
          </p:nvPr>
        </p:nvSpPr>
        <p:spPr>
          <a:xfrm>
            <a:off x="685800" y="333375"/>
            <a:ext cx="7772400" cy="5257800"/>
          </a:xfrm>
        </p:spPr>
        <p:txBody>
          <a:bodyPr/>
          <a:lstStyle/>
          <a:p>
            <a:pPr marL="0" indent="0" algn="ctr" eaLnBrk="1" hangingPunct="1">
              <a:buFont typeface="Wingdings" pitchFamily="2" charset="2"/>
              <a:buNone/>
              <a:defRPr/>
            </a:pPr>
            <a:r>
              <a:rPr lang="es-ES_tradnl" sz="2400" b="1" smtClean="0">
                <a:solidFill>
                  <a:srgbClr val="FF6600"/>
                </a:solidFill>
              </a:rPr>
              <a:t>E. de crecimiento = (E. asimilada) - (E. de mantenimiento)</a:t>
            </a:r>
          </a:p>
          <a:p>
            <a:pPr marL="0" indent="0" algn="just" eaLnBrk="1" hangingPunct="1">
              <a:buFont typeface="Wingdings" pitchFamily="2" charset="2"/>
              <a:buNone/>
              <a:defRPr/>
            </a:pPr>
            <a:endParaRPr lang="es-ES_tradnl" sz="2400" smtClean="0">
              <a:solidFill>
                <a:schemeClr val="accent1"/>
              </a:solidFill>
            </a:endParaRPr>
          </a:p>
          <a:p>
            <a:pPr marL="0" indent="0" algn="just" eaLnBrk="1" hangingPunct="1">
              <a:buFont typeface="Wingdings" pitchFamily="2" charset="2"/>
              <a:buNone/>
              <a:defRPr/>
            </a:pPr>
            <a:r>
              <a:rPr lang="es-ES_tradnl" sz="2400" smtClean="0">
                <a:solidFill>
                  <a:schemeClr val="accent1"/>
                </a:solidFill>
              </a:rPr>
              <a:t>Actividades de mantenimiento:</a:t>
            </a:r>
            <a:endParaRPr lang="es-ES_tradnl" smtClean="0"/>
          </a:p>
          <a:p>
            <a:pPr marL="862013" lvl="2" indent="-481013" algn="just" eaLnBrk="1" hangingPunct="1">
              <a:buFont typeface="Symbol" pitchFamily="18" charset="2"/>
              <a:buNone/>
              <a:defRPr/>
            </a:pPr>
            <a:r>
              <a:rPr lang="es-ES_tradnl" smtClean="0"/>
              <a:t>*  Respiración</a:t>
            </a:r>
          </a:p>
          <a:p>
            <a:pPr marL="862013" lvl="2" indent="-481013" algn="just" eaLnBrk="1" hangingPunct="1">
              <a:buFont typeface="Symbol" pitchFamily="18" charset="2"/>
              <a:buNone/>
              <a:defRPr/>
            </a:pPr>
            <a:r>
              <a:rPr lang="es-ES_tradnl" smtClean="0"/>
              <a:t>*  Reproducción</a:t>
            </a:r>
          </a:p>
          <a:p>
            <a:pPr marL="862013" lvl="2" indent="-481013" algn="just" eaLnBrk="1" hangingPunct="1">
              <a:buFont typeface="Symbol" pitchFamily="18" charset="2"/>
              <a:buNone/>
              <a:defRPr/>
            </a:pPr>
            <a:r>
              <a:rPr lang="es-ES_tradnl" smtClean="0"/>
              <a:t>*  Regulación catabólica (osmótica)</a:t>
            </a:r>
          </a:p>
          <a:p>
            <a:pPr marL="862013" lvl="2" indent="-481013" algn="just" eaLnBrk="1" hangingPunct="1">
              <a:buFont typeface="Symbol" pitchFamily="18" charset="2"/>
              <a:buNone/>
              <a:defRPr/>
            </a:pPr>
            <a:r>
              <a:rPr lang="es-ES_tradnl" smtClean="0"/>
              <a:t>*  Actividad muscular (movimiento, alimentación)</a:t>
            </a:r>
          </a:p>
          <a:p>
            <a:pPr marL="862013" lvl="2" indent="-481013" algn="just" eaLnBrk="1" hangingPunct="1">
              <a:buFont typeface="Symbol" pitchFamily="18" charset="2"/>
              <a:buNone/>
              <a:defRPr/>
            </a:pPr>
            <a:r>
              <a:rPr lang="es-ES_tradnl" smtClean="0"/>
              <a:t>*  Digestión</a:t>
            </a:r>
          </a:p>
          <a:p>
            <a:pPr marL="862013" lvl="2" indent="-481013" algn="just" eaLnBrk="1" hangingPunct="1">
              <a:buFont typeface="Symbol" pitchFamily="18" charset="2"/>
              <a:buNone/>
              <a:defRPr/>
            </a:pPr>
            <a:r>
              <a:rPr lang="es-ES_tradnl" smtClean="0"/>
              <a:t>*  Excreción</a:t>
            </a:r>
          </a:p>
          <a:p>
            <a:pPr marL="862013" lvl="2" indent="-481013" algn="just" eaLnBrk="1" hangingPunct="1">
              <a:buFont typeface="Symbol" pitchFamily="18" charset="2"/>
              <a:buNone/>
              <a:defRPr/>
            </a:pPr>
            <a:r>
              <a:rPr lang="es-ES_tradnl" smtClean="0"/>
              <a:t>*  Reparación</a:t>
            </a: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1762">
                                            <p:txEl>
                                              <p:pRg st="0" end="0"/>
                                            </p:txEl>
                                          </p:spTgt>
                                        </p:tgtEl>
                                        <p:attrNameLst>
                                          <p:attrName>style.visibility</p:attrName>
                                        </p:attrNameLst>
                                      </p:cBhvr>
                                      <p:to>
                                        <p:strVal val="visible"/>
                                      </p:to>
                                    </p:set>
                                    <p:anim calcmode="lin" valueType="num">
                                      <p:cBhvr>
                                        <p:cTn id="7" dur="500" fill="hold"/>
                                        <p:tgtEl>
                                          <p:spTgt spid="11417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17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41762">
                                            <p:txEl>
                                              <p:pRg st="2" end="2"/>
                                            </p:txEl>
                                          </p:spTgt>
                                        </p:tgtEl>
                                        <p:attrNameLst>
                                          <p:attrName>style.visibility</p:attrName>
                                        </p:attrNameLst>
                                      </p:cBhvr>
                                      <p:to>
                                        <p:strVal val="visible"/>
                                      </p:to>
                                    </p:set>
                                    <p:anim calcmode="lin" valueType="num">
                                      <p:cBhvr>
                                        <p:cTn id="13" dur="500" fill="hold"/>
                                        <p:tgtEl>
                                          <p:spTgt spid="114176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41762">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41762">
                                            <p:txEl>
                                              <p:pRg st="3" end="3"/>
                                            </p:txEl>
                                          </p:spTgt>
                                        </p:tgtEl>
                                        <p:attrNameLst>
                                          <p:attrName>style.visibility</p:attrName>
                                        </p:attrNameLst>
                                      </p:cBhvr>
                                      <p:to>
                                        <p:strVal val="visible"/>
                                      </p:to>
                                    </p:set>
                                    <p:anim calcmode="lin" valueType="num">
                                      <p:cBhvr>
                                        <p:cTn id="17" dur="500" fill="hold"/>
                                        <p:tgtEl>
                                          <p:spTgt spid="114176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141762">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141762">
                                            <p:txEl>
                                              <p:pRg st="4" end="4"/>
                                            </p:txEl>
                                          </p:spTgt>
                                        </p:tgtEl>
                                        <p:attrNameLst>
                                          <p:attrName>style.visibility</p:attrName>
                                        </p:attrNameLst>
                                      </p:cBhvr>
                                      <p:to>
                                        <p:strVal val="visible"/>
                                      </p:to>
                                    </p:set>
                                    <p:anim calcmode="lin" valueType="num">
                                      <p:cBhvr>
                                        <p:cTn id="21" dur="500" fill="hold"/>
                                        <p:tgtEl>
                                          <p:spTgt spid="114176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141762">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141762">
                                            <p:txEl>
                                              <p:pRg st="5" end="5"/>
                                            </p:txEl>
                                          </p:spTgt>
                                        </p:tgtEl>
                                        <p:attrNameLst>
                                          <p:attrName>style.visibility</p:attrName>
                                        </p:attrNameLst>
                                      </p:cBhvr>
                                      <p:to>
                                        <p:strVal val="visible"/>
                                      </p:to>
                                    </p:set>
                                    <p:anim calcmode="lin" valueType="num">
                                      <p:cBhvr>
                                        <p:cTn id="25" dur="500" fill="hold"/>
                                        <p:tgtEl>
                                          <p:spTgt spid="1141762">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141762">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141762">
                                            <p:txEl>
                                              <p:pRg st="6" end="6"/>
                                            </p:txEl>
                                          </p:spTgt>
                                        </p:tgtEl>
                                        <p:attrNameLst>
                                          <p:attrName>style.visibility</p:attrName>
                                        </p:attrNameLst>
                                      </p:cBhvr>
                                      <p:to>
                                        <p:strVal val="visible"/>
                                      </p:to>
                                    </p:set>
                                    <p:anim calcmode="lin" valueType="num">
                                      <p:cBhvr>
                                        <p:cTn id="29" dur="500" fill="hold"/>
                                        <p:tgtEl>
                                          <p:spTgt spid="1141762">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1141762">
                                            <p:txEl>
                                              <p:pRg st="6" end="6"/>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141762">
                                            <p:txEl>
                                              <p:pRg st="7" end="7"/>
                                            </p:txEl>
                                          </p:spTgt>
                                        </p:tgtEl>
                                        <p:attrNameLst>
                                          <p:attrName>style.visibility</p:attrName>
                                        </p:attrNameLst>
                                      </p:cBhvr>
                                      <p:to>
                                        <p:strVal val="visible"/>
                                      </p:to>
                                    </p:set>
                                    <p:anim calcmode="lin" valueType="num">
                                      <p:cBhvr>
                                        <p:cTn id="33" dur="500" fill="hold"/>
                                        <p:tgtEl>
                                          <p:spTgt spid="1141762">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1141762">
                                            <p:txEl>
                                              <p:pRg st="7" end="7"/>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141762">
                                            <p:txEl>
                                              <p:pRg st="8" end="8"/>
                                            </p:txEl>
                                          </p:spTgt>
                                        </p:tgtEl>
                                        <p:attrNameLst>
                                          <p:attrName>style.visibility</p:attrName>
                                        </p:attrNameLst>
                                      </p:cBhvr>
                                      <p:to>
                                        <p:strVal val="visible"/>
                                      </p:to>
                                    </p:set>
                                    <p:anim calcmode="lin" valueType="num">
                                      <p:cBhvr>
                                        <p:cTn id="37" dur="500" fill="hold"/>
                                        <p:tgtEl>
                                          <p:spTgt spid="1141762">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141762">
                                            <p:txEl>
                                              <p:pRg st="8" end="8"/>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141762">
                                            <p:txEl>
                                              <p:pRg st="9" end="9"/>
                                            </p:txEl>
                                          </p:spTgt>
                                        </p:tgtEl>
                                        <p:attrNameLst>
                                          <p:attrName>style.visibility</p:attrName>
                                        </p:attrNameLst>
                                      </p:cBhvr>
                                      <p:to>
                                        <p:strVal val="visible"/>
                                      </p:to>
                                    </p:set>
                                    <p:anim calcmode="lin" valueType="num">
                                      <p:cBhvr>
                                        <p:cTn id="41" dur="500" fill="hold"/>
                                        <p:tgtEl>
                                          <p:spTgt spid="1141762">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1141762">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2786" name="Rectangle 2"/>
          <p:cNvSpPr>
            <a:spLocks noGrp="1" noChangeArrowheads="1"/>
          </p:cNvSpPr>
          <p:nvPr>
            <p:ph type="body" idx="1"/>
          </p:nvPr>
        </p:nvSpPr>
        <p:spPr>
          <a:xfrm>
            <a:off x="685800" y="1219200"/>
            <a:ext cx="7772400" cy="5257800"/>
          </a:xfrm>
        </p:spPr>
        <p:txBody>
          <a:bodyPr/>
          <a:lstStyle/>
          <a:p>
            <a:pPr marL="198438" indent="-198438" algn="ctr" eaLnBrk="1" hangingPunct="1">
              <a:buFont typeface="Wingdings" pitchFamily="2" charset="2"/>
              <a:buNone/>
              <a:defRPr/>
            </a:pPr>
            <a:r>
              <a:rPr lang="es-ES_tradnl" b="1" smtClean="0">
                <a:solidFill>
                  <a:srgbClr val="FF6600"/>
                </a:solidFill>
              </a:rPr>
              <a:t>Características del Crecimiento</a:t>
            </a:r>
          </a:p>
          <a:p>
            <a:pPr marL="198438" indent="-198438" algn="just" eaLnBrk="1" hangingPunct="1">
              <a:buFont typeface="Wingdings" pitchFamily="2" charset="2"/>
              <a:buNone/>
              <a:defRPr/>
            </a:pPr>
            <a:endParaRPr lang="es-ES_tradnl" sz="2400" smtClean="0"/>
          </a:p>
          <a:p>
            <a:pPr marL="198438" indent="-198438" algn="just" eaLnBrk="1" hangingPunct="1">
              <a:buFont typeface="Wingdings" pitchFamily="2" charset="2"/>
              <a:buNone/>
              <a:defRPr/>
            </a:pPr>
            <a:r>
              <a:rPr lang="es-ES_tradnl" sz="2400" smtClean="0"/>
              <a:t>* Un alimento debe ser capaz de poder mantener las actividades y luego hacer crecer al organismo.</a:t>
            </a:r>
          </a:p>
          <a:p>
            <a:pPr marL="198438" indent="-198438" algn="just" eaLnBrk="1" hangingPunct="1">
              <a:buFont typeface="Wingdings" pitchFamily="2" charset="2"/>
              <a:buNone/>
              <a:defRPr/>
            </a:pPr>
            <a:endParaRPr lang="es-ES_tradnl" sz="2400" smtClean="0"/>
          </a:p>
          <a:p>
            <a:pPr marL="198438" indent="-198438" algn="just" eaLnBrk="1" hangingPunct="1">
              <a:buFont typeface="Wingdings" pitchFamily="2" charset="2"/>
              <a:buNone/>
              <a:defRPr/>
            </a:pPr>
            <a:r>
              <a:rPr lang="es-ES_tradnl" sz="2400" smtClean="0"/>
              <a:t>* Si el organismo alcanza su madures sexual, el crecimiento puede verse reducido.</a:t>
            </a:r>
          </a:p>
          <a:p>
            <a:pPr marL="198438" indent="-198438" algn="just" eaLnBrk="1" hangingPunct="1">
              <a:buFont typeface="Wingdings" pitchFamily="2" charset="2"/>
              <a:buNone/>
              <a:defRPr/>
            </a:pPr>
            <a:endParaRPr lang="es-ES_tradnl" sz="2400" smtClean="0"/>
          </a:p>
          <a:p>
            <a:pPr marL="198438" indent="-198438" algn="just" eaLnBrk="1" hangingPunct="1">
              <a:buFont typeface="Wingdings" pitchFamily="2" charset="2"/>
              <a:buNone/>
              <a:defRPr/>
            </a:pPr>
            <a:r>
              <a:rPr lang="es-ES_tradnl" sz="2400" smtClean="0"/>
              <a:t>* Un máximo crecimiento se puede alcanzar en aguas con optimo de calidad, temperatura adecuada, alimento adecuado para el organismo.</a:t>
            </a:r>
            <a:endParaRPr lang="es-ES"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2786">
                                            <p:txEl>
                                              <p:pRg st="0" end="0"/>
                                            </p:txEl>
                                          </p:spTgt>
                                        </p:tgtEl>
                                        <p:attrNameLst>
                                          <p:attrName>style.visibility</p:attrName>
                                        </p:attrNameLst>
                                      </p:cBhvr>
                                      <p:to>
                                        <p:strVal val="visible"/>
                                      </p:to>
                                    </p:set>
                                    <p:anim calcmode="lin" valueType="num">
                                      <p:cBhvr>
                                        <p:cTn id="7" dur="500" fill="hold"/>
                                        <p:tgtEl>
                                          <p:spTgt spid="11427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27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42786">
                                            <p:txEl>
                                              <p:pRg st="2" end="2"/>
                                            </p:txEl>
                                          </p:spTgt>
                                        </p:tgtEl>
                                        <p:attrNameLst>
                                          <p:attrName>style.visibility</p:attrName>
                                        </p:attrNameLst>
                                      </p:cBhvr>
                                      <p:to>
                                        <p:strVal val="visible"/>
                                      </p:to>
                                    </p:set>
                                    <p:anim calcmode="lin" valueType="num">
                                      <p:cBhvr>
                                        <p:cTn id="13" dur="500" fill="hold"/>
                                        <p:tgtEl>
                                          <p:spTgt spid="114278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427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42786">
                                            <p:txEl>
                                              <p:pRg st="4" end="4"/>
                                            </p:txEl>
                                          </p:spTgt>
                                        </p:tgtEl>
                                        <p:attrNameLst>
                                          <p:attrName>style.visibility</p:attrName>
                                        </p:attrNameLst>
                                      </p:cBhvr>
                                      <p:to>
                                        <p:strVal val="visible"/>
                                      </p:to>
                                    </p:set>
                                    <p:anim calcmode="lin" valueType="num">
                                      <p:cBhvr>
                                        <p:cTn id="19" dur="500" fill="hold"/>
                                        <p:tgtEl>
                                          <p:spTgt spid="114278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4278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42786">
                                            <p:txEl>
                                              <p:pRg st="6" end="6"/>
                                            </p:txEl>
                                          </p:spTgt>
                                        </p:tgtEl>
                                        <p:attrNameLst>
                                          <p:attrName>style.visibility</p:attrName>
                                        </p:attrNameLst>
                                      </p:cBhvr>
                                      <p:to>
                                        <p:strVal val="visible"/>
                                      </p:to>
                                    </p:set>
                                    <p:anim calcmode="lin" valueType="num">
                                      <p:cBhvr>
                                        <p:cTn id="25" dur="500" fill="hold"/>
                                        <p:tgtEl>
                                          <p:spTgt spid="1142786">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14278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1228725" y="0"/>
            <a:ext cx="7772400" cy="1143000"/>
          </a:xfrm>
        </p:spPr>
        <p:txBody>
          <a:bodyPr/>
          <a:lstStyle/>
          <a:p>
            <a:pPr algn="r"/>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a:defRPr/>
            </a:pPr>
            <a:r>
              <a:rPr lang="es-EC" dirty="0" smtClean="0"/>
              <a:t>Guayaquil, 1966.</a:t>
            </a:r>
          </a:p>
          <a:p>
            <a:pPr algn="r">
              <a:defRPr/>
            </a:pPr>
            <a:r>
              <a:rPr lang="es-EC" dirty="0" err="1" smtClean="0"/>
              <a:t>BSc.</a:t>
            </a:r>
            <a:r>
              <a:rPr lang="es-EC" dirty="0" smtClean="0"/>
              <a:t> Acuicultura. (ESPOL 1991).</a:t>
            </a:r>
          </a:p>
          <a:p>
            <a:pPr algn="r">
              <a:defRPr/>
            </a:pPr>
            <a:r>
              <a:rPr lang="es-EC" dirty="0" smtClean="0"/>
              <a:t>Magister en Administración de Empresas. (ESPOL, 1996).</a:t>
            </a:r>
          </a:p>
          <a:p>
            <a:pPr algn="r">
              <a:defRPr/>
            </a:pPr>
            <a:r>
              <a:rPr lang="es-EC" dirty="0" smtClean="0"/>
              <a:t>Profesor ESPOL desde el 2001.</a:t>
            </a:r>
          </a:p>
          <a:p>
            <a:pPr algn="r">
              <a:defRPr/>
            </a:pPr>
            <a:r>
              <a:rPr lang="es-EC" dirty="0" smtClean="0"/>
              <a:t>20 años experiencia profesional: </a:t>
            </a:r>
          </a:p>
          <a:p>
            <a:pPr lvl="1" algn="r">
              <a:defRPr/>
            </a:pPr>
            <a:r>
              <a:rPr lang="es-EC" sz="2800" dirty="0" smtClean="0"/>
              <a:t>Producción.</a:t>
            </a:r>
          </a:p>
          <a:p>
            <a:pPr lvl="1" algn="r">
              <a:defRPr/>
            </a:pPr>
            <a:r>
              <a:rPr lang="es-EC" sz="2800" dirty="0" smtClean="0"/>
              <a:t>Administración.</a:t>
            </a:r>
          </a:p>
          <a:p>
            <a:pPr lvl="1" algn="r">
              <a:defRPr/>
            </a:pPr>
            <a:r>
              <a:rPr lang="es-EC" sz="2800" dirty="0" smtClean="0"/>
              <a:t>Finanzas.</a:t>
            </a:r>
          </a:p>
          <a:p>
            <a:pPr lvl="1" algn="r">
              <a:defRPr/>
            </a:pPr>
            <a:r>
              <a:rPr lang="es-EC" sz="2800" dirty="0" smtClean="0"/>
              <a:t>Investigación.</a:t>
            </a:r>
          </a:p>
          <a:p>
            <a:pPr lvl="1" algn="r">
              <a:defRPr/>
            </a:pPr>
            <a:r>
              <a:rPr lang="es-EC" sz="2800" dirty="0" smtClean="0"/>
              <a:t>Consultorías.</a:t>
            </a:r>
          </a:p>
        </p:txBody>
      </p:sp>
      <p:pic>
        <p:nvPicPr>
          <p:cNvPr id="8196"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defRPr/>
            </a:pPr>
            <a:r>
              <a:rPr lang="es-US" dirty="0">
                <a:latin typeface="+mn-lt"/>
                <a:hlinkClick r:id="rId4"/>
              </a:rPr>
              <a:t>Otras Publicaciones del mismo autor en Repositorio ESPOL</a:t>
            </a:r>
            <a:endParaRPr lang="es-US" dirty="0">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#18</a:t>
            </a:r>
            <a:endParaRPr lang="es-ES_tradnl" sz="4800" b="1" smtClean="0">
              <a:solidFill>
                <a:srgbClr val="FF3300"/>
              </a:solidFill>
            </a:endParaRPr>
          </a:p>
        </p:txBody>
      </p:sp>
      <p:sp>
        <p:nvSpPr>
          <p:cNvPr id="1143811" name="Rectangle 3"/>
          <p:cNvSpPr>
            <a:spLocks noGrp="1" noChangeArrowheads="1"/>
          </p:cNvSpPr>
          <p:nvPr>
            <p:ph type="body" idx="1"/>
          </p:nvPr>
        </p:nvSpPr>
        <p:spPr>
          <a:xfrm>
            <a:off x="1169988" y="2098675"/>
            <a:ext cx="7772400" cy="2590800"/>
          </a:xfrm>
        </p:spPr>
        <p:txBody>
          <a:bodyPr/>
          <a:lstStyle/>
          <a:p>
            <a:pPr marL="0" indent="0" algn="ctr" eaLnBrk="1" hangingPunct="1">
              <a:buFont typeface="Wingdings" pitchFamily="2" charset="2"/>
              <a:buNone/>
              <a:defRPr/>
            </a:pPr>
            <a:r>
              <a:rPr lang="es-ES" sz="3600" b="1" smtClean="0"/>
              <a:t>“</a:t>
            </a:r>
            <a:r>
              <a:rPr lang="es-ES_tradnl" sz="3600" b="1" smtClean="0"/>
              <a:t>Organismos enfermos no pueden crecer tan rápidamente como los organismos sanos”</a:t>
            </a:r>
            <a:endParaRPr lang="es-ES" sz="3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43810"/>
                                        </p:tgtEl>
                                        <p:attrNameLst>
                                          <p:attrName>style.visibility</p:attrName>
                                        </p:attrNameLst>
                                      </p:cBhvr>
                                      <p:to>
                                        <p:strVal val="visible"/>
                                      </p:to>
                                    </p:set>
                                    <p:anim calcmode="lin" valueType="num">
                                      <p:cBhvr>
                                        <p:cTn id="7" dur="500" fill="hold"/>
                                        <p:tgtEl>
                                          <p:spTgt spid="1143810"/>
                                        </p:tgtEl>
                                        <p:attrNameLst>
                                          <p:attrName>ppt_x</p:attrName>
                                        </p:attrNameLst>
                                      </p:cBhvr>
                                      <p:tavLst>
                                        <p:tav tm="0">
                                          <p:val>
                                            <p:strVal val="#ppt_x"/>
                                          </p:val>
                                        </p:tav>
                                        <p:tav tm="100000">
                                          <p:val>
                                            <p:strVal val="#ppt_x"/>
                                          </p:val>
                                        </p:tav>
                                      </p:tavLst>
                                    </p:anim>
                                    <p:anim calcmode="lin" valueType="num">
                                      <p:cBhvr>
                                        <p:cTn id="8" dur="500" fill="hold"/>
                                        <p:tgtEl>
                                          <p:spTgt spid="1143810"/>
                                        </p:tgtEl>
                                        <p:attrNameLst>
                                          <p:attrName>ppt_y</p:attrName>
                                        </p:attrNameLst>
                                      </p:cBhvr>
                                      <p:tavLst>
                                        <p:tav tm="0">
                                          <p:val>
                                            <p:strVal val="#ppt_y-#ppt_h/2"/>
                                          </p:val>
                                        </p:tav>
                                        <p:tav tm="100000">
                                          <p:val>
                                            <p:strVal val="#ppt_y"/>
                                          </p:val>
                                        </p:tav>
                                      </p:tavLst>
                                    </p:anim>
                                    <p:anim calcmode="lin" valueType="num">
                                      <p:cBhvr>
                                        <p:cTn id="9" dur="500" fill="hold"/>
                                        <p:tgtEl>
                                          <p:spTgt spid="1143810"/>
                                        </p:tgtEl>
                                        <p:attrNameLst>
                                          <p:attrName>ppt_w</p:attrName>
                                        </p:attrNameLst>
                                      </p:cBhvr>
                                      <p:tavLst>
                                        <p:tav tm="0">
                                          <p:val>
                                            <p:strVal val="#ppt_w"/>
                                          </p:val>
                                        </p:tav>
                                        <p:tav tm="100000">
                                          <p:val>
                                            <p:strVal val="#ppt_w"/>
                                          </p:val>
                                        </p:tav>
                                      </p:tavLst>
                                    </p:anim>
                                    <p:anim calcmode="lin" valueType="num">
                                      <p:cBhvr>
                                        <p:cTn id="10" dur="500" fill="hold"/>
                                        <p:tgtEl>
                                          <p:spTgt spid="114381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43811">
                                            <p:txEl>
                                              <p:pRg st="0" end="0"/>
                                            </p:txEl>
                                          </p:spTgt>
                                        </p:tgtEl>
                                        <p:attrNameLst>
                                          <p:attrName>style.visibility</p:attrName>
                                        </p:attrNameLst>
                                      </p:cBhvr>
                                      <p:to>
                                        <p:strVal val="visible"/>
                                      </p:to>
                                    </p:set>
                                    <p:anim calcmode="lin" valueType="num">
                                      <p:cBhvr>
                                        <p:cTn id="15" dur="500" fill="hold"/>
                                        <p:tgtEl>
                                          <p:spTgt spid="11438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438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0" grpId="0" autoUpdateAnimBg="0"/>
      <p:bldP spid="11438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4834" name="Rectangle 2"/>
          <p:cNvSpPr>
            <a:spLocks noGrp="1" noChangeArrowheads="1"/>
          </p:cNvSpPr>
          <p:nvPr>
            <p:ph type="body" idx="1"/>
          </p:nvPr>
        </p:nvSpPr>
        <p:spPr>
          <a:xfrm>
            <a:off x="685800" y="836613"/>
            <a:ext cx="7772400" cy="5257800"/>
          </a:xfrm>
        </p:spPr>
        <p:txBody>
          <a:bodyPr/>
          <a:lstStyle/>
          <a:p>
            <a:pPr marL="0" indent="0" algn="ctr" eaLnBrk="1" hangingPunct="1">
              <a:buFont typeface="Wingdings" pitchFamily="2" charset="2"/>
              <a:buNone/>
              <a:defRPr/>
            </a:pPr>
            <a:r>
              <a:rPr lang="es-ES_tradnl" sz="2800" smtClean="0">
                <a:solidFill>
                  <a:srgbClr val="FF6600"/>
                </a:solidFill>
              </a:rPr>
              <a:t>Aspectos que influencian la salud de los organismos acuáticos</a:t>
            </a:r>
          </a:p>
          <a:p>
            <a:pPr marL="0" indent="0" algn="ctr" eaLnBrk="1" hangingPunct="1">
              <a:buFont typeface="Wingdings" pitchFamily="2" charset="2"/>
              <a:buNone/>
              <a:defRPr/>
            </a:pPr>
            <a:endParaRPr lang="es-ES_tradnl" sz="2400" b="1" smtClean="0">
              <a:solidFill>
                <a:srgbClr val="FF6600"/>
              </a:solidFill>
            </a:endParaRPr>
          </a:p>
          <a:p>
            <a:pPr marL="862013" lvl="2" indent="-481013" algn="just" eaLnBrk="1" hangingPunct="1">
              <a:buFont typeface="Symbol" pitchFamily="18" charset="2"/>
              <a:buNone/>
              <a:defRPr/>
            </a:pPr>
            <a:r>
              <a:rPr lang="es-ES_tradnl" smtClean="0"/>
              <a:t>*  Nutrición</a:t>
            </a:r>
          </a:p>
          <a:p>
            <a:pPr marL="862013" lvl="2" indent="-481013" algn="just" eaLnBrk="1" hangingPunct="1">
              <a:buFont typeface="Symbol" pitchFamily="18" charset="2"/>
              <a:buNone/>
              <a:defRPr/>
            </a:pPr>
            <a:r>
              <a:rPr lang="es-ES_tradnl" smtClean="0"/>
              <a:t>*  Calidad de agua</a:t>
            </a:r>
          </a:p>
          <a:p>
            <a:pPr marL="862013" lvl="2" indent="-481013" algn="just" eaLnBrk="1" hangingPunct="1">
              <a:buFont typeface="Symbol" pitchFamily="18" charset="2"/>
              <a:buNone/>
              <a:defRPr/>
            </a:pPr>
            <a:r>
              <a:rPr lang="es-ES_tradnl" smtClean="0"/>
              <a:t>*  Organismos indeseables (virus o bacterias)</a:t>
            </a:r>
          </a:p>
          <a:p>
            <a:pPr marL="862013" lvl="2" indent="-481013" algn="just" eaLnBrk="1" hangingPunct="1">
              <a:buFont typeface="Symbol" pitchFamily="18" charset="2"/>
              <a:buNone/>
              <a:defRPr/>
            </a:pPr>
            <a:r>
              <a:rPr lang="es-ES_tradnl" smtClean="0"/>
              <a:t>*  Mala manipulación</a:t>
            </a:r>
          </a:p>
          <a:p>
            <a:pPr marL="862013" lvl="2" indent="-481013" algn="just" eaLnBrk="1" hangingPunct="1">
              <a:buFont typeface="Symbol" pitchFamily="18" charset="2"/>
              <a:buNone/>
              <a:defRPr/>
            </a:pPr>
            <a:r>
              <a:rPr lang="es-ES_tradnl" smtClean="0"/>
              <a:t>*  Altas densidades</a:t>
            </a:r>
          </a:p>
          <a:p>
            <a:pPr marL="862013" lvl="2" indent="-481013" algn="just" eaLnBrk="1" hangingPunct="1">
              <a:buFont typeface="Symbol" pitchFamily="18" charset="2"/>
              <a:buNone/>
              <a:defRPr/>
            </a:pPr>
            <a:r>
              <a:rPr lang="es-ES_tradnl" smtClean="0"/>
              <a:t>*  Temperatura del agua</a:t>
            </a:r>
          </a:p>
          <a:p>
            <a:pPr marL="862013" lvl="2" indent="-481013" algn="just" eaLnBrk="1" hangingPunct="1">
              <a:buFont typeface="Symbol" pitchFamily="18" charset="2"/>
              <a:buNone/>
              <a:defRPr/>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4834">
                                            <p:txEl>
                                              <p:pRg st="0" end="0"/>
                                            </p:txEl>
                                          </p:spTgt>
                                        </p:tgtEl>
                                        <p:attrNameLst>
                                          <p:attrName>style.visibility</p:attrName>
                                        </p:attrNameLst>
                                      </p:cBhvr>
                                      <p:to>
                                        <p:strVal val="visible"/>
                                      </p:to>
                                    </p:set>
                                    <p:anim calcmode="lin" valueType="num">
                                      <p:cBhvr>
                                        <p:cTn id="7" dur="500" fill="hold"/>
                                        <p:tgtEl>
                                          <p:spTgt spid="11448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483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44834">
                                            <p:txEl>
                                              <p:pRg st="2" end="2"/>
                                            </p:txEl>
                                          </p:spTgt>
                                        </p:tgtEl>
                                        <p:attrNameLst>
                                          <p:attrName>style.visibility</p:attrName>
                                        </p:attrNameLst>
                                      </p:cBhvr>
                                      <p:to>
                                        <p:strVal val="visible"/>
                                      </p:to>
                                    </p:set>
                                    <p:anim calcmode="lin" valueType="num">
                                      <p:cBhvr>
                                        <p:cTn id="11" dur="500" fill="hold"/>
                                        <p:tgtEl>
                                          <p:spTgt spid="1144834">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144834">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44834">
                                            <p:txEl>
                                              <p:pRg st="3" end="3"/>
                                            </p:txEl>
                                          </p:spTgt>
                                        </p:tgtEl>
                                        <p:attrNameLst>
                                          <p:attrName>style.visibility</p:attrName>
                                        </p:attrNameLst>
                                      </p:cBhvr>
                                      <p:to>
                                        <p:strVal val="visible"/>
                                      </p:to>
                                    </p:set>
                                    <p:anim calcmode="lin" valueType="num">
                                      <p:cBhvr>
                                        <p:cTn id="15" dur="500" fill="hold"/>
                                        <p:tgtEl>
                                          <p:spTgt spid="1144834">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1144834">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44834">
                                            <p:txEl>
                                              <p:pRg st="4" end="4"/>
                                            </p:txEl>
                                          </p:spTgt>
                                        </p:tgtEl>
                                        <p:attrNameLst>
                                          <p:attrName>style.visibility</p:attrName>
                                        </p:attrNameLst>
                                      </p:cBhvr>
                                      <p:to>
                                        <p:strVal val="visible"/>
                                      </p:to>
                                    </p:set>
                                    <p:anim calcmode="lin" valueType="num">
                                      <p:cBhvr>
                                        <p:cTn id="19" dur="500" fill="hold"/>
                                        <p:tgtEl>
                                          <p:spTgt spid="114483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44834">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44834">
                                            <p:txEl>
                                              <p:pRg st="5" end="5"/>
                                            </p:txEl>
                                          </p:spTgt>
                                        </p:tgtEl>
                                        <p:attrNameLst>
                                          <p:attrName>style.visibility</p:attrName>
                                        </p:attrNameLst>
                                      </p:cBhvr>
                                      <p:to>
                                        <p:strVal val="visible"/>
                                      </p:to>
                                    </p:set>
                                    <p:anim calcmode="lin" valueType="num">
                                      <p:cBhvr>
                                        <p:cTn id="23" dur="500" fill="hold"/>
                                        <p:tgtEl>
                                          <p:spTgt spid="1144834">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1144834">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44834">
                                            <p:txEl>
                                              <p:pRg st="6" end="6"/>
                                            </p:txEl>
                                          </p:spTgt>
                                        </p:tgtEl>
                                        <p:attrNameLst>
                                          <p:attrName>style.visibility</p:attrName>
                                        </p:attrNameLst>
                                      </p:cBhvr>
                                      <p:to>
                                        <p:strVal val="visible"/>
                                      </p:to>
                                    </p:set>
                                    <p:anim calcmode="lin" valueType="num">
                                      <p:cBhvr>
                                        <p:cTn id="27" dur="500" fill="hold"/>
                                        <p:tgtEl>
                                          <p:spTgt spid="1144834">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144834">
                                            <p:txEl>
                                              <p:pRg st="6" end="6"/>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44834">
                                            <p:txEl>
                                              <p:pRg st="7" end="7"/>
                                            </p:txEl>
                                          </p:spTgt>
                                        </p:tgtEl>
                                        <p:attrNameLst>
                                          <p:attrName>style.visibility</p:attrName>
                                        </p:attrNameLst>
                                      </p:cBhvr>
                                      <p:to>
                                        <p:strVal val="visible"/>
                                      </p:to>
                                    </p:set>
                                    <p:anim calcmode="lin" valueType="num">
                                      <p:cBhvr>
                                        <p:cTn id="31" dur="500" fill="hold"/>
                                        <p:tgtEl>
                                          <p:spTgt spid="1144834">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1144834">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esions-catfish"/>
          <p:cNvPicPr>
            <a:picLocks noChangeAspect="1" noChangeArrowheads="1"/>
          </p:cNvPicPr>
          <p:nvPr/>
        </p:nvPicPr>
        <p:blipFill>
          <a:blip r:embed="rId3"/>
          <a:srcRect/>
          <a:stretch>
            <a:fillRect/>
          </a:stretch>
        </p:blipFill>
        <p:spPr bwMode="auto">
          <a:xfrm>
            <a:off x="228600" y="3810000"/>
            <a:ext cx="6051550" cy="2768600"/>
          </a:xfrm>
          <a:prstGeom prst="rect">
            <a:avLst/>
          </a:prstGeom>
          <a:noFill/>
          <a:ln w="9525">
            <a:solidFill>
              <a:srgbClr val="FFFF00"/>
            </a:solidFill>
            <a:miter lim="800000"/>
            <a:headEnd/>
            <a:tailEnd/>
          </a:ln>
        </p:spPr>
      </p:pic>
      <p:pic>
        <p:nvPicPr>
          <p:cNvPr id="40963" name="Picture 3"/>
          <p:cNvPicPr>
            <a:picLocks noChangeAspect="1" noChangeArrowheads="1"/>
          </p:cNvPicPr>
          <p:nvPr/>
        </p:nvPicPr>
        <p:blipFill>
          <a:blip r:embed="rId4"/>
          <a:srcRect/>
          <a:stretch>
            <a:fillRect/>
          </a:stretch>
        </p:blipFill>
        <p:spPr bwMode="auto">
          <a:xfrm>
            <a:off x="4714875" y="1935163"/>
            <a:ext cx="4352925" cy="3924300"/>
          </a:xfrm>
          <a:prstGeom prst="rect">
            <a:avLst/>
          </a:prstGeom>
          <a:noFill/>
          <a:ln w="9525">
            <a:solidFill>
              <a:srgbClr val="FFFF00"/>
            </a:solidFill>
            <a:miter lim="800000"/>
            <a:headEnd/>
            <a:tailEnd/>
          </a:ln>
        </p:spPr>
      </p:pic>
      <p:pic>
        <p:nvPicPr>
          <p:cNvPr id="40964" name="Picture 4" descr="branchiomycosis"/>
          <p:cNvPicPr>
            <a:picLocks noChangeAspect="1" noChangeArrowheads="1"/>
          </p:cNvPicPr>
          <p:nvPr/>
        </p:nvPicPr>
        <p:blipFill>
          <a:blip r:embed="rId5"/>
          <a:srcRect/>
          <a:stretch>
            <a:fillRect/>
          </a:stretch>
        </p:blipFill>
        <p:spPr bwMode="auto">
          <a:xfrm>
            <a:off x="361950" y="238125"/>
            <a:ext cx="5302250" cy="3448050"/>
          </a:xfrm>
          <a:prstGeom prst="rect">
            <a:avLst/>
          </a:prstGeom>
          <a:noFill/>
          <a:ln w="9525">
            <a:solidFill>
              <a:srgbClr val="FFFF00"/>
            </a:solidFill>
            <a:miter lim="800000"/>
            <a:headEnd/>
            <a:tailEnd/>
          </a:ln>
        </p:spPr>
      </p:pic>
      <p:grpSp>
        <p:nvGrpSpPr>
          <p:cNvPr id="2" name="Group 5"/>
          <p:cNvGrpSpPr>
            <a:grpSpLocks/>
          </p:cNvGrpSpPr>
          <p:nvPr/>
        </p:nvGrpSpPr>
        <p:grpSpPr bwMode="auto">
          <a:xfrm>
            <a:off x="501650" y="830263"/>
            <a:ext cx="8139113" cy="3503612"/>
            <a:chOff x="316" y="523"/>
            <a:chExt cx="5127" cy="2207"/>
          </a:xfrm>
        </p:grpSpPr>
        <p:sp>
          <p:nvSpPr>
            <p:cNvPr id="40966" name="Rectangle 6"/>
            <p:cNvSpPr>
              <a:spLocks noChangeArrowheads="1"/>
            </p:cNvSpPr>
            <p:nvPr/>
          </p:nvSpPr>
          <p:spPr bwMode="auto">
            <a:xfrm>
              <a:off x="329" y="523"/>
              <a:ext cx="5114" cy="2207"/>
            </a:xfrm>
            <a:prstGeom prst="rect">
              <a:avLst/>
            </a:prstGeom>
            <a:solidFill>
              <a:srgbClr val="FFFFCC">
                <a:alpha val="50195"/>
              </a:srgbClr>
            </a:solidFill>
            <a:ln w="9525">
              <a:solidFill>
                <a:srgbClr val="FFFF00"/>
              </a:solidFill>
              <a:miter lim="800000"/>
              <a:headEnd/>
              <a:tailEnd/>
            </a:ln>
          </p:spPr>
          <p:txBody>
            <a:bodyPr wrap="none" anchor="ctr"/>
            <a:lstStyle/>
            <a:p>
              <a:endParaRPr lang="es-ES"/>
            </a:p>
          </p:txBody>
        </p:sp>
        <p:sp>
          <p:nvSpPr>
            <p:cNvPr id="40967" name="Text Box 7"/>
            <p:cNvSpPr txBox="1">
              <a:spLocks noChangeArrowheads="1"/>
            </p:cNvSpPr>
            <p:nvPr/>
          </p:nvSpPr>
          <p:spPr bwMode="auto">
            <a:xfrm>
              <a:off x="1482" y="523"/>
              <a:ext cx="2977" cy="2207"/>
            </a:xfrm>
            <a:prstGeom prst="rect">
              <a:avLst/>
            </a:prstGeom>
            <a:noFill/>
            <a:ln w="9525">
              <a:noFill/>
              <a:miter lim="800000"/>
              <a:headEnd/>
              <a:tailEnd/>
            </a:ln>
          </p:spPr>
          <p:txBody>
            <a:bodyPr wrap="none">
              <a:spAutoFit/>
            </a:bodyPr>
            <a:lstStyle/>
            <a:p>
              <a:pPr algn="ctr" eaLnBrk="0" hangingPunct="0"/>
              <a:r>
                <a:rPr lang="en-US" sz="3200" b="1">
                  <a:solidFill>
                    <a:srgbClr val="FF0000"/>
                  </a:solidFill>
                  <a:latin typeface="Arial" pitchFamily="34" charset="0"/>
                </a:rPr>
                <a:t>DISEASE </a:t>
              </a:r>
            </a:p>
            <a:p>
              <a:pPr algn="ctr" eaLnBrk="0" hangingPunct="0"/>
              <a:r>
                <a:rPr lang="en-US" sz="3200" b="1">
                  <a:solidFill>
                    <a:srgbClr val="FF0000"/>
                  </a:solidFill>
                  <a:latin typeface="Arial" pitchFamily="34" charset="0"/>
                </a:rPr>
                <a:t>TREATMENT</a:t>
              </a:r>
              <a:endParaRPr lang="en-US" sz="3200" b="1">
                <a:solidFill>
                  <a:srgbClr val="000099"/>
                </a:solidFill>
                <a:latin typeface="Arial" pitchFamily="34" charset="0"/>
              </a:endParaRPr>
            </a:p>
            <a:p>
              <a:pPr algn="ctr" eaLnBrk="0" hangingPunct="0"/>
              <a:r>
                <a:rPr lang="en-US" sz="3200" b="1">
                  <a:solidFill>
                    <a:srgbClr val="000099"/>
                  </a:solidFill>
                  <a:latin typeface="Arial" pitchFamily="34" charset="0"/>
                </a:rPr>
                <a:t>(antibiotics)</a:t>
              </a:r>
            </a:p>
            <a:p>
              <a:pPr algn="ctr" eaLnBrk="0" hangingPunct="0"/>
              <a:endParaRPr lang="en-US" sz="3200" b="1">
                <a:solidFill>
                  <a:srgbClr val="000099"/>
                </a:solidFill>
                <a:latin typeface="Arial" pitchFamily="34" charset="0"/>
              </a:endParaRPr>
            </a:p>
            <a:p>
              <a:pPr algn="ctr" eaLnBrk="0" hangingPunct="0"/>
              <a:endParaRPr lang="en-US" sz="3200" b="1">
                <a:solidFill>
                  <a:srgbClr val="000099"/>
                </a:solidFill>
                <a:latin typeface="Arial" pitchFamily="34" charset="0"/>
              </a:endParaRPr>
            </a:p>
            <a:p>
              <a:pPr algn="ctr" eaLnBrk="0" hangingPunct="0"/>
              <a:endParaRPr lang="en-US" sz="3200" b="1">
                <a:solidFill>
                  <a:srgbClr val="000099"/>
                </a:solidFill>
                <a:latin typeface="Arial" pitchFamily="34" charset="0"/>
              </a:endParaRPr>
            </a:p>
            <a:p>
              <a:pPr algn="ctr" eaLnBrk="0" hangingPunct="0"/>
              <a:r>
                <a:rPr lang="en-US" sz="3200" b="1">
                  <a:solidFill>
                    <a:srgbClr val="FF0000"/>
                  </a:solidFill>
                  <a:latin typeface="Arial" pitchFamily="34" charset="0"/>
                </a:rPr>
                <a:t>DISEASE PREVENTION</a:t>
              </a:r>
              <a:endParaRPr lang="en-US" sz="3200">
                <a:solidFill>
                  <a:srgbClr val="000099"/>
                </a:solidFill>
                <a:latin typeface="Arial" pitchFamily="34" charset="0"/>
              </a:endParaRPr>
            </a:p>
          </p:txBody>
        </p:sp>
        <p:sp>
          <p:nvSpPr>
            <p:cNvPr id="40968" name="AutoShape 8"/>
            <p:cNvSpPr>
              <a:spLocks noChangeArrowheads="1"/>
            </p:cNvSpPr>
            <p:nvPr/>
          </p:nvSpPr>
          <p:spPr bwMode="auto">
            <a:xfrm>
              <a:off x="1733" y="1195"/>
              <a:ext cx="469" cy="318"/>
            </a:xfrm>
            <a:prstGeom prst="leftArrow">
              <a:avLst>
                <a:gd name="adj1" fmla="val 50000"/>
                <a:gd name="adj2" fmla="val 36871"/>
              </a:avLst>
            </a:prstGeom>
            <a:solidFill>
              <a:srgbClr val="000099"/>
            </a:solidFill>
            <a:ln w="9525">
              <a:solidFill>
                <a:schemeClr val="tx1"/>
              </a:solidFill>
              <a:miter lim="800000"/>
              <a:headEnd/>
              <a:tailEnd/>
            </a:ln>
          </p:spPr>
          <p:txBody>
            <a:bodyPr wrap="none" anchor="ctr"/>
            <a:lstStyle/>
            <a:p>
              <a:endParaRPr lang="es-ES"/>
            </a:p>
          </p:txBody>
        </p:sp>
        <p:sp>
          <p:nvSpPr>
            <p:cNvPr id="40969" name="Text Box 9"/>
            <p:cNvSpPr txBox="1">
              <a:spLocks noChangeArrowheads="1"/>
            </p:cNvSpPr>
            <p:nvPr/>
          </p:nvSpPr>
          <p:spPr bwMode="auto">
            <a:xfrm>
              <a:off x="4219" y="1186"/>
              <a:ext cx="1188" cy="327"/>
            </a:xfrm>
            <a:prstGeom prst="rect">
              <a:avLst/>
            </a:prstGeom>
            <a:noFill/>
            <a:ln w="9525">
              <a:noFill/>
              <a:miter lim="800000"/>
              <a:headEnd/>
              <a:tailEnd/>
            </a:ln>
          </p:spPr>
          <p:txBody>
            <a:bodyPr wrap="none">
              <a:spAutoFit/>
            </a:bodyPr>
            <a:lstStyle/>
            <a:p>
              <a:pPr algn="ctr" eaLnBrk="0" hangingPunct="0"/>
              <a:r>
                <a:rPr lang="en-US" sz="2800" b="1">
                  <a:solidFill>
                    <a:srgbClr val="000099"/>
                  </a:solidFill>
                  <a:latin typeface="Arial" pitchFamily="34" charset="0"/>
                </a:rPr>
                <a:t>consumer</a:t>
              </a:r>
              <a:endParaRPr lang="en-US" sz="2800">
                <a:solidFill>
                  <a:srgbClr val="FFFF00"/>
                </a:solidFill>
                <a:latin typeface="Arial" pitchFamily="34" charset="0"/>
              </a:endParaRPr>
            </a:p>
          </p:txBody>
        </p:sp>
        <p:sp>
          <p:nvSpPr>
            <p:cNvPr id="40970" name="Text Box 10"/>
            <p:cNvSpPr txBox="1">
              <a:spLocks noChangeArrowheads="1"/>
            </p:cNvSpPr>
            <p:nvPr/>
          </p:nvSpPr>
          <p:spPr bwMode="auto">
            <a:xfrm>
              <a:off x="316" y="1179"/>
              <a:ext cx="1462" cy="327"/>
            </a:xfrm>
            <a:prstGeom prst="rect">
              <a:avLst/>
            </a:prstGeom>
            <a:noFill/>
            <a:ln w="9525">
              <a:noFill/>
              <a:miter lim="800000"/>
              <a:headEnd/>
              <a:tailEnd/>
            </a:ln>
          </p:spPr>
          <p:txBody>
            <a:bodyPr wrap="none">
              <a:spAutoFit/>
            </a:bodyPr>
            <a:lstStyle/>
            <a:p>
              <a:pPr algn="ctr" eaLnBrk="0" hangingPunct="0"/>
              <a:r>
                <a:rPr lang="en-US" sz="2800" b="1">
                  <a:solidFill>
                    <a:srgbClr val="000099"/>
                  </a:solidFill>
                  <a:latin typeface="Arial" pitchFamily="34" charset="0"/>
                </a:rPr>
                <a:t>environment</a:t>
              </a:r>
              <a:endParaRPr lang="en-US" sz="2800">
                <a:solidFill>
                  <a:srgbClr val="FFFF00"/>
                </a:solidFill>
                <a:latin typeface="Arial" pitchFamily="34" charset="0"/>
              </a:endParaRPr>
            </a:p>
          </p:txBody>
        </p:sp>
        <p:sp>
          <p:nvSpPr>
            <p:cNvPr id="40971" name="AutoShape 11"/>
            <p:cNvSpPr>
              <a:spLocks noChangeArrowheads="1"/>
            </p:cNvSpPr>
            <p:nvPr/>
          </p:nvSpPr>
          <p:spPr bwMode="auto">
            <a:xfrm flipH="1">
              <a:off x="3750" y="1195"/>
              <a:ext cx="469" cy="318"/>
            </a:xfrm>
            <a:prstGeom prst="leftArrow">
              <a:avLst>
                <a:gd name="adj1" fmla="val 50000"/>
                <a:gd name="adj2" fmla="val 36871"/>
              </a:avLst>
            </a:prstGeom>
            <a:solidFill>
              <a:srgbClr val="000099"/>
            </a:solidFill>
            <a:ln w="9525">
              <a:solidFill>
                <a:schemeClr val="tx1"/>
              </a:solidFill>
              <a:miter lim="800000"/>
              <a:headEnd/>
              <a:tailEnd/>
            </a:ln>
          </p:spPr>
          <p:txBody>
            <a:bodyPr wrap="none" anchor="ctr"/>
            <a:lstStyle/>
            <a:p>
              <a:endParaRPr lang="es-ES"/>
            </a:p>
          </p:txBody>
        </p:sp>
        <p:sp>
          <p:nvSpPr>
            <p:cNvPr id="40972" name="AutoShape 12"/>
            <p:cNvSpPr>
              <a:spLocks noChangeArrowheads="1"/>
            </p:cNvSpPr>
            <p:nvPr/>
          </p:nvSpPr>
          <p:spPr bwMode="auto">
            <a:xfrm rot="-5400000">
              <a:off x="2710" y="1779"/>
              <a:ext cx="469" cy="318"/>
            </a:xfrm>
            <a:prstGeom prst="leftArrow">
              <a:avLst>
                <a:gd name="adj1" fmla="val 50000"/>
                <a:gd name="adj2" fmla="val 36871"/>
              </a:avLst>
            </a:prstGeom>
            <a:solidFill>
              <a:srgbClr val="FF0000"/>
            </a:solidFill>
            <a:ln w="9525">
              <a:solidFill>
                <a:schemeClr val="tx1"/>
              </a:solidFill>
              <a:miter lim="800000"/>
              <a:headEnd/>
              <a:tailEnd/>
            </a:ln>
          </p:spPr>
          <p:txBody>
            <a:bodyPr wrap="none" anchor="ctr"/>
            <a:lstStyle/>
            <a:p>
              <a:endParaRPr lang="es-E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esions-catfish"/>
          <p:cNvPicPr>
            <a:picLocks noChangeAspect="1" noChangeArrowheads="1"/>
          </p:cNvPicPr>
          <p:nvPr/>
        </p:nvPicPr>
        <p:blipFill>
          <a:blip r:embed="rId3"/>
          <a:srcRect/>
          <a:stretch>
            <a:fillRect/>
          </a:stretch>
        </p:blipFill>
        <p:spPr bwMode="auto">
          <a:xfrm>
            <a:off x="228600" y="3810000"/>
            <a:ext cx="6051550" cy="2768600"/>
          </a:xfrm>
          <a:prstGeom prst="rect">
            <a:avLst/>
          </a:prstGeom>
          <a:noFill/>
          <a:ln w="9525">
            <a:solidFill>
              <a:srgbClr val="FFFF00"/>
            </a:solid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4714875" y="1935163"/>
            <a:ext cx="4352925" cy="3924300"/>
          </a:xfrm>
          <a:prstGeom prst="rect">
            <a:avLst/>
          </a:prstGeom>
          <a:noFill/>
          <a:ln w="9525">
            <a:solidFill>
              <a:srgbClr val="FFFF00"/>
            </a:solidFill>
            <a:miter lim="800000"/>
            <a:headEnd/>
            <a:tailEnd/>
          </a:ln>
        </p:spPr>
      </p:pic>
      <p:pic>
        <p:nvPicPr>
          <p:cNvPr id="41988" name="Picture 4" descr="branchiomycosis"/>
          <p:cNvPicPr>
            <a:picLocks noChangeAspect="1" noChangeArrowheads="1"/>
          </p:cNvPicPr>
          <p:nvPr/>
        </p:nvPicPr>
        <p:blipFill>
          <a:blip r:embed="rId5"/>
          <a:srcRect/>
          <a:stretch>
            <a:fillRect/>
          </a:stretch>
        </p:blipFill>
        <p:spPr bwMode="auto">
          <a:xfrm>
            <a:off x="455613" y="238125"/>
            <a:ext cx="5302250" cy="3448050"/>
          </a:xfrm>
          <a:prstGeom prst="rect">
            <a:avLst/>
          </a:prstGeom>
          <a:noFill/>
          <a:ln w="9525">
            <a:solidFill>
              <a:srgbClr val="FFFF00"/>
            </a:solidFill>
            <a:miter lim="800000"/>
            <a:headEnd/>
            <a:tailEnd/>
          </a:ln>
        </p:spPr>
      </p:pic>
      <p:sp>
        <p:nvSpPr>
          <p:cNvPr id="41989" name="Text Box 5"/>
          <p:cNvSpPr txBox="1">
            <a:spLocks noChangeArrowheads="1"/>
          </p:cNvSpPr>
          <p:nvPr/>
        </p:nvSpPr>
        <p:spPr bwMode="auto">
          <a:xfrm>
            <a:off x="2505075" y="601663"/>
            <a:ext cx="4230688" cy="1563687"/>
          </a:xfrm>
          <a:prstGeom prst="rect">
            <a:avLst/>
          </a:prstGeom>
          <a:solidFill>
            <a:srgbClr val="FFFFCC">
              <a:alpha val="50195"/>
            </a:srgbClr>
          </a:solidFill>
          <a:ln w="9525">
            <a:solidFill>
              <a:srgbClr val="FF0000"/>
            </a:solidFill>
            <a:miter lim="800000"/>
            <a:headEnd/>
            <a:tailEnd/>
          </a:ln>
        </p:spPr>
        <p:txBody>
          <a:bodyPr wrap="none">
            <a:spAutoFit/>
          </a:bodyPr>
          <a:lstStyle/>
          <a:p>
            <a:pPr algn="ctr" eaLnBrk="0" hangingPunct="0"/>
            <a:r>
              <a:rPr lang="en-US" sz="3200" b="1">
                <a:solidFill>
                  <a:srgbClr val="FF0000"/>
                </a:solidFill>
                <a:latin typeface="Arial" pitchFamily="34" charset="0"/>
              </a:rPr>
              <a:t>DISEASE </a:t>
            </a:r>
          </a:p>
          <a:p>
            <a:pPr algn="ctr" eaLnBrk="0" hangingPunct="0"/>
            <a:r>
              <a:rPr lang="en-US" sz="3200" b="1">
                <a:solidFill>
                  <a:srgbClr val="FF0000"/>
                </a:solidFill>
                <a:latin typeface="Arial" pitchFamily="34" charset="0"/>
              </a:rPr>
              <a:t>CONTROL</a:t>
            </a:r>
          </a:p>
          <a:p>
            <a:pPr algn="ctr" eaLnBrk="0" hangingPunct="0"/>
            <a:r>
              <a:rPr lang="en-US" sz="3200" b="1">
                <a:solidFill>
                  <a:srgbClr val="FF0000"/>
                </a:solidFill>
                <a:latin typeface="Arial" pitchFamily="34" charset="0"/>
              </a:rPr>
              <a:t>preventive measures</a:t>
            </a:r>
            <a:endParaRPr lang="en-US" sz="3200">
              <a:solidFill>
                <a:srgbClr val="FF0000"/>
              </a:solidFill>
              <a:latin typeface="Arial" pitchFamily="34" charset="0"/>
            </a:endParaRPr>
          </a:p>
        </p:txBody>
      </p:sp>
      <p:sp>
        <p:nvSpPr>
          <p:cNvPr id="41990" name="Text Box 6"/>
          <p:cNvSpPr txBox="1">
            <a:spLocks noChangeArrowheads="1"/>
          </p:cNvSpPr>
          <p:nvPr/>
        </p:nvSpPr>
        <p:spPr bwMode="auto">
          <a:xfrm>
            <a:off x="1195388" y="3192463"/>
            <a:ext cx="7499350" cy="3513137"/>
          </a:xfrm>
          <a:prstGeom prst="rect">
            <a:avLst/>
          </a:prstGeom>
          <a:solidFill>
            <a:srgbClr val="FFFFCC">
              <a:alpha val="50195"/>
            </a:srgbClr>
          </a:solidFill>
          <a:ln w="9525">
            <a:solidFill>
              <a:srgbClr val="FFFF00"/>
            </a:solidFill>
            <a:miter lim="800000"/>
            <a:headEnd/>
            <a:tailEnd/>
          </a:ln>
        </p:spPr>
        <p:txBody>
          <a:bodyPr>
            <a:spAutoFit/>
          </a:bodyPr>
          <a:lstStyle/>
          <a:p>
            <a:pPr eaLnBrk="0" hangingPunct="0">
              <a:buFont typeface="CommonBullets" pitchFamily="34" charset="2"/>
              <a:buNone/>
            </a:pPr>
            <a:r>
              <a:rPr lang="en-US" sz="3200" b="1">
                <a:solidFill>
                  <a:srgbClr val="000099"/>
                </a:solidFill>
                <a:latin typeface="Arial" pitchFamily="34" charset="0"/>
              </a:rPr>
              <a:t>GOOD MANAGEMENT PRACTICES</a:t>
            </a:r>
          </a:p>
          <a:p>
            <a:pPr lvl="4" eaLnBrk="0" hangingPunct="0">
              <a:buFont typeface="CommonBullets" pitchFamily="34" charset="2"/>
              <a:buNone/>
            </a:pPr>
            <a:r>
              <a:rPr lang="en-US" sz="3200" b="1">
                <a:solidFill>
                  <a:srgbClr val="000099"/>
                </a:solidFill>
                <a:latin typeface="Arial" pitchFamily="34" charset="0"/>
              </a:rPr>
              <a:t> ° water quality</a:t>
            </a:r>
          </a:p>
          <a:p>
            <a:pPr lvl="4" eaLnBrk="0" hangingPunct="0">
              <a:buFont typeface="CommonBullets" pitchFamily="34" charset="2"/>
              <a:buNone/>
            </a:pPr>
            <a:r>
              <a:rPr lang="en-US" sz="3200" b="1">
                <a:solidFill>
                  <a:srgbClr val="000099"/>
                </a:solidFill>
                <a:latin typeface="Arial" pitchFamily="34" charset="0"/>
              </a:rPr>
              <a:t> ° aeration</a:t>
            </a:r>
          </a:p>
          <a:p>
            <a:pPr lvl="4" eaLnBrk="0" hangingPunct="0">
              <a:buFont typeface="CommonBullets" pitchFamily="34" charset="2"/>
              <a:buNone/>
            </a:pPr>
            <a:r>
              <a:rPr lang="en-US" sz="3200" b="1">
                <a:solidFill>
                  <a:srgbClr val="000099"/>
                </a:solidFill>
                <a:latin typeface="Arial" pitchFamily="34" charset="0"/>
              </a:rPr>
              <a:t> ° seed</a:t>
            </a:r>
          </a:p>
          <a:p>
            <a:pPr lvl="4" eaLnBrk="0" hangingPunct="0">
              <a:buFont typeface="CommonBullets" pitchFamily="34" charset="2"/>
              <a:buNone/>
            </a:pPr>
            <a:r>
              <a:rPr lang="en-US" sz="3200" b="1">
                <a:solidFill>
                  <a:srgbClr val="000099"/>
                </a:solidFill>
                <a:latin typeface="Arial" pitchFamily="34" charset="0"/>
              </a:rPr>
              <a:t> ° stress</a:t>
            </a:r>
          </a:p>
          <a:p>
            <a:pPr lvl="4" eaLnBrk="0" hangingPunct="0">
              <a:buFont typeface="CommonBullets" pitchFamily="34" charset="2"/>
              <a:buNone/>
            </a:pPr>
            <a:r>
              <a:rPr lang="en-US" sz="3200" b="1">
                <a:solidFill>
                  <a:srgbClr val="000099"/>
                </a:solidFill>
                <a:latin typeface="Arial" pitchFamily="34" charset="0"/>
              </a:rPr>
              <a:t> ° feeds</a:t>
            </a:r>
          </a:p>
          <a:p>
            <a:pPr lvl="4" eaLnBrk="0" hangingPunct="0">
              <a:buFont typeface="CommonBullets" pitchFamily="34" charset="2"/>
              <a:buNone/>
            </a:pPr>
            <a:r>
              <a:rPr lang="en-US" sz="3200" b="1">
                <a:solidFill>
                  <a:srgbClr val="000099"/>
                </a:solidFill>
                <a:latin typeface="Arial" pitchFamily="34" charset="0"/>
              </a:rPr>
              <a:t> ° effluent treatment</a:t>
            </a:r>
            <a:endParaRPr lang="en-US" sz="3200">
              <a:solidFill>
                <a:srgbClr val="000099"/>
              </a:solidFill>
              <a:latin typeface="Arial" pitchFamily="34" charset="0"/>
            </a:endParaRPr>
          </a:p>
        </p:txBody>
      </p:sp>
      <p:sp>
        <p:nvSpPr>
          <p:cNvPr id="41991" name="AutoShape 7"/>
          <p:cNvSpPr>
            <a:spLocks noChangeArrowheads="1"/>
          </p:cNvSpPr>
          <p:nvPr/>
        </p:nvSpPr>
        <p:spPr bwMode="auto">
          <a:xfrm>
            <a:off x="4343400" y="2362200"/>
            <a:ext cx="438150" cy="655638"/>
          </a:xfrm>
          <a:prstGeom prst="upArrow">
            <a:avLst>
              <a:gd name="adj1" fmla="val 50000"/>
              <a:gd name="adj2" fmla="val 37409"/>
            </a:avLst>
          </a:prstGeom>
          <a:solidFill>
            <a:srgbClr val="FF0000"/>
          </a:solidFill>
          <a:ln w="9525">
            <a:solidFill>
              <a:schemeClr val="tx1"/>
            </a:solidFill>
            <a:miter lim="800000"/>
            <a:headEnd/>
            <a:tailEnd/>
          </a:ln>
        </p:spPr>
        <p:txBody>
          <a:bodyPr wrap="none" anchor="ctr"/>
          <a:lstStyle/>
          <a:p>
            <a:endParaRPr lang="es-ES"/>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4714875" y="1935163"/>
            <a:ext cx="4352925" cy="3924300"/>
          </a:xfrm>
          <a:prstGeom prst="rect">
            <a:avLst/>
          </a:prstGeom>
          <a:noFill/>
          <a:ln w="9525">
            <a:solidFill>
              <a:srgbClr val="FFFF00"/>
            </a:solidFill>
            <a:miter lim="800000"/>
            <a:headEnd/>
            <a:tailEnd/>
          </a:ln>
        </p:spPr>
      </p:pic>
      <p:pic>
        <p:nvPicPr>
          <p:cNvPr id="1149955" name="Picture 3" descr="WSSV-PCR"/>
          <p:cNvPicPr>
            <a:picLocks noChangeAspect="1" noChangeArrowheads="1"/>
          </p:cNvPicPr>
          <p:nvPr/>
        </p:nvPicPr>
        <p:blipFill>
          <a:blip r:embed="rId4"/>
          <a:srcRect/>
          <a:stretch>
            <a:fillRect/>
          </a:stretch>
        </p:blipFill>
        <p:spPr bwMode="auto">
          <a:xfrm>
            <a:off x="455613" y="238125"/>
            <a:ext cx="4316412" cy="6340475"/>
          </a:xfrm>
          <a:prstGeom prst="rect">
            <a:avLst/>
          </a:prstGeom>
          <a:noFill/>
          <a:ln w="9525">
            <a:noFill/>
            <a:miter lim="800000"/>
            <a:headEnd/>
            <a:tailEnd/>
          </a:ln>
        </p:spPr>
      </p:pic>
      <p:pic>
        <p:nvPicPr>
          <p:cNvPr id="43012" name="Picture 4" descr="branchiomycosis"/>
          <p:cNvPicPr>
            <a:picLocks noChangeAspect="1" noChangeArrowheads="1"/>
          </p:cNvPicPr>
          <p:nvPr/>
        </p:nvPicPr>
        <p:blipFill>
          <a:blip r:embed="rId5"/>
          <a:srcRect/>
          <a:stretch>
            <a:fillRect/>
          </a:stretch>
        </p:blipFill>
        <p:spPr bwMode="auto">
          <a:xfrm>
            <a:off x="1331913" y="1055688"/>
            <a:ext cx="4948237" cy="2754312"/>
          </a:xfrm>
          <a:prstGeom prst="rect">
            <a:avLst/>
          </a:prstGeom>
          <a:noFill/>
          <a:ln w="9525">
            <a:solidFill>
              <a:srgbClr val="FFFF00"/>
            </a:solidFill>
            <a:miter lim="800000"/>
            <a:headEnd/>
            <a:tailEnd/>
          </a:ln>
        </p:spPr>
      </p:pic>
      <p:pic>
        <p:nvPicPr>
          <p:cNvPr id="43013" name="Picture 5" descr="lesions-catfish"/>
          <p:cNvPicPr>
            <a:picLocks noChangeAspect="1" noChangeArrowheads="1"/>
          </p:cNvPicPr>
          <p:nvPr/>
        </p:nvPicPr>
        <p:blipFill>
          <a:blip r:embed="rId6"/>
          <a:srcRect r="20409"/>
          <a:stretch>
            <a:fillRect/>
          </a:stretch>
        </p:blipFill>
        <p:spPr bwMode="auto">
          <a:xfrm>
            <a:off x="228600" y="3810000"/>
            <a:ext cx="4816475" cy="2768600"/>
          </a:xfrm>
          <a:prstGeom prst="rect">
            <a:avLst/>
          </a:prstGeom>
          <a:noFill/>
          <a:ln w="9525">
            <a:solidFill>
              <a:srgbClr val="FFFF00"/>
            </a:solidFill>
            <a:miter lim="800000"/>
            <a:headEnd/>
            <a:tailEnd/>
          </a:ln>
        </p:spPr>
      </p:pic>
      <p:sp>
        <p:nvSpPr>
          <p:cNvPr id="1149958" name="Text Box 6"/>
          <p:cNvSpPr txBox="1">
            <a:spLocks noChangeArrowheads="1"/>
          </p:cNvSpPr>
          <p:nvPr/>
        </p:nvSpPr>
        <p:spPr bwMode="auto">
          <a:xfrm>
            <a:off x="1331913" y="1055688"/>
            <a:ext cx="4948237" cy="2538412"/>
          </a:xfrm>
          <a:prstGeom prst="rect">
            <a:avLst/>
          </a:prstGeom>
          <a:solidFill>
            <a:srgbClr val="FFFFCC">
              <a:alpha val="50195"/>
            </a:srgbClr>
          </a:solidFill>
          <a:ln w="9525">
            <a:solidFill>
              <a:srgbClr val="FFFF00"/>
            </a:solidFill>
            <a:miter lim="800000"/>
            <a:headEnd/>
            <a:tailEnd/>
          </a:ln>
        </p:spPr>
        <p:txBody>
          <a:bodyPr>
            <a:spAutoFit/>
          </a:bodyPr>
          <a:lstStyle/>
          <a:p>
            <a:pPr algn="ctr" eaLnBrk="0" hangingPunct="0"/>
            <a:r>
              <a:rPr lang="en-US" sz="3200" b="1">
                <a:solidFill>
                  <a:srgbClr val="FF0000"/>
                </a:solidFill>
                <a:latin typeface="Arial" pitchFamily="34" charset="0"/>
              </a:rPr>
              <a:t>DIAGNOSTICS</a:t>
            </a:r>
            <a:endParaRPr lang="en-US" sz="3200" b="1">
              <a:solidFill>
                <a:srgbClr val="000099"/>
              </a:solidFill>
              <a:latin typeface="Arial" pitchFamily="34" charset="0"/>
            </a:endParaRPr>
          </a:p>
          <a:p>
            <a:pPr algn="ctr" eaLnBrk="0" hangingPunct="0"/>
            <a:r>
              <a:rPr lang="en-US" sz="3200" b="1">
                <a:solidFill>
                  <a:srgbClr val="FF0000"/>
                </a:solidFill>
                <a:latin typeface="Arial" pitchFamily="34" charset="0"/>
              </a:rPr>
              <a:t>molecular techniques</a:t>
            </a:r>
            <a:endParaRPr lang="en-US" sz="3200" b="1">
              <a:solidFill>
                <a:srgbClr val="000099"/>
              </a:solidFill>
              <a:latin typeface="Arial" pitchFamily="34" charset="0"/>
            </a:endParaRPr>
          </a:p>
          <a:p>
            <a:pPr algn="ctr" eaLnBrk="0" hangingPunct="0"/>
            <a:r>
              <a:rPr lang="en-US" sz="3200" b="1">
                <a:solidFill>
                  <a:srgbClr val="000099"/>
                </a:solidFill>
                <a:latin typeface="Arial" pitchFamily="34" charset="0"/>
              </a:rPr>
              <a:t>development</a:t>
            </a:r>
          </a:p>
          <a:p>
            <a:pPr algn="ctr" eaLnBrk="0" hangingPunct="0"/>
            <a:r>
              <a:rPr lang="en-US" sz="3200" b="1">
                <a:solidFill>
                  <a:srgbClr val="000099"/>
                </a:solidFill>
                <a:latin typeface="Arial" pitchFamily="34" charset="0"/>
              </a:rPr>
              <a:t>validation</a:t>
            </a:r>
          </a:p>
          <a:p>
            <a:pPr algn="ctr" eaLnBrk="0" hangingPunct="0"/>
            <a:r>
              <a:rPr lang="en-US" sz="3200" b="1">
                <a:solidFill>
                  <a:srgbClr val="000099"/>
                </a:solidFill>
                <a:latin typeface="Arial" pitchFamily="34" charset="0"/>
              </a:rPr>
              <a:t>correct use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49955"/>
                                        </p:tgtEl>
                                        <p:attrNameLst>
                                          <p:attrName>style.visibility</p:attrName>
                                        </p:attrNameLst>
                                      </p:cBhvr>
                                      <p:to>
                                        <p:strVal val="visible"/>
                                      </p:to>
                                    </p:set>
                                    <p:animEffect transition="in" filter="box(out)">
                                      <p:cBhvr>
                                        <p:cTn id="7" dur="500"/>
                                        <p:tgtEl>
                                          <p:spTgt spid="11499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49958"/>
                                        </p:tgtEl>
                                        <p:attrNameLst>
                                          <p:attrName>style.visibility</p:attrName>
                                        </p:attrNameLst>
                                      </p:cBhvr>
                                      <p:to>
                                        <p:strVal val="visible"/>
                                      </p:to>
                                    </p:set>
                                    <p:animEffect transition="in" filter="box(out)">
                                      <p:cBhvr>
                                        <p:cTn id="12" dur="500"/>
                                        <p:tgtEl>
                                          <p:spTgt spid="1149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9"/>
          <p:cNvPicPr>
            <a:picLocks noChangeAspect="1" noChangeArrowheads="1"/>
          </p:cNvPicPr>
          <p:nvPr/>
        </p:nvPicPr>
        <p:blipFill>
          <a:blip r:embed="rId3"/>
          <a:srcRect/>
          <a:stretch>
            <a:fillRect/>
          </a:stretch>
        </p:blipFill>
        <p:spPr bwMode="auto">
          <a:xfrm>
            <a:off x="1343025" y="3257550"/>
            <a:ext cx="4181475" cy="2786063"/>
          </a:xfrm>
          <a:prstGeom prst="rect">
            <a:avLst/>
          </a:prstGeom>
          <a:noFill/>
          <a:ln w="9525">
            <a:solidFill>
              <a:srgbClr val="FFFF00"/>
            </a:solidFill>
            <a:miter lim="800000"/>
            <a:headEnd/>
            <a:tailEnd/>
          </a:ln>
        </p:spPr>
      </p:pic>
      <p:pic>
        <p:nvPicPr>
          <p:cNvPr id="44035" name="Picture 3"/>
          <p:cNvPicPr>
            <a:picLocks noChangeAspect="1" noChangeArrowheads="1"/>
          </p:cNvPicPr>
          <p:nvPr/>
        </p:nvPicPr>
        <p:blipFill>
          <a:blip r:embed="rId4"/>
          <a:srcRect/>
          <a:stretch>
            <a:fillRect/>
          </a:stretch>
        </p:blipFill>
        <p:spPr bwMode="auto">
          <a:xfrm>
            <a:off x="4933950" y="1847850"/>
            <a:ext cx="3381375" cy="3124200"/>
          </a:xfrm>
          <a:prstGeom prst="rect">
            <a:avLst/>
          </a:prstGeom>
          <a:noFill/>
          <a:ln w="9525">
            <a:solidFill>
              <a:srgbClr val="FFFF00"/>
            </a:solidFill>
            <a:miter lim="800000"/>
            <a:headEnd/>
            <a:tailEnd/>
          </a:ln>
        </p:spPr>
      </p:pic>
      <p:pic>
        <p:nvPicPr>
          <p:cNvPr id="44036" name="Picture 4" descr="ba1"/>
          <p:cNvPicPr>
            <a:picLocks noChangeAspect="1" noChangeArrowheads="1"/>
          </p:cNvPicPr>
          <p:nvPr/>
        </p:nvPicPr>
        <p:blipFill>
          <a:blip r:embed="rId5"/>
          <a:srcRect/>
          <a:stretch>
            <a:fillRect/>
          </a:stretch>
        </p:blipFill>
        <p:spPr bwMode="auto">
          <a:xfrm>
            <a:off x="936625" y="258763"/>
            <a:ext cx="4587875" cy="2998787"/>
          </a:xfrm>
          <a:prstGeom prst="rect">
            <a:avLst/>
          </a:prstGeom>
          <a:noFill/>
          <a:ln w="9525">
            <a:solidFill>
              <a:srgbClr val="FFFF00"/>
            </a:solidFill>
            <a:miter lim="800000"/>
            <a:headEnd/>
            <a:tailEnd/>
          </a:ln>
        </p:spPr>
      </p:pic>
      <p:sp>
        <p:nvSpPr>
          <p:cNvPr id="44037" name="Text Box 5"/>
          <p:cNvSpPr txBox="1">
            <a:spLocks noChangeArrowheads="1"/>
          </p:cNvSpPr>
          <p:nvPr/>
        </p:nvSpPr>
        <p:spPr bwMode="auto">
          <a:xfrm>
            <a:off x="3943350" y="2438400"/>
            <a:ext cx="2808288" cy="1563688"/>
          </a:xfrm>
          <a:prstGeom prst="rect">
            <a:avLst/>
          </a:prstGeom>
          <a:solidFill>
            <a:srgbClr val="FFFFCC">
              <a:alpha val="50195"/>
            </a:srgbClr>
          </a:solidFill>
          <a:ln w="9525">
            <a:solidFill>
              <a:srgbClr val="FFFF00"/>
            </a:solidFill>
            <a:miter lim="800000"/>
            <a:headEnd/>
            <a:tailEnd/>
          </a:ln>
        </p:spPr>
        <p:txBody>
          <a:bodyPr>
            <a:spAutoFit/>
          </a:bodyPr>
          <a:lstStyle/>
          <a:p>
            <a:pPr algn="ctr" eaLnBrk="0" hangingPunct="0"/>
            <a:r>
              <a:rPr lang="en-US" sz="3200" b="1">
                <a:solidFill>
                  <a:srgbClr val="FF0000"/>
                </a:solidFill>
                <a:latin typeface="Arial" pitchFamily="34" charset="0"/>
              </a:rPr>
              <a:t>vaccines</a:t>
            </a:r>
          </a:p>
          <a:p>
            <a:pPr algn="ctr" eaLnBrk="0" hangingPunct="0"/>
            <a:r>
              <a:rPr lang="en-US" sz="3200" b="1">
                <a:solidFill>
                  <a:srgbClr val="FF0000"/>
                </a:solidFill>
                <a:latin typeface="Arial" pitchFamily="34" charset="0"/>
              </a:rPr>
              <a:t>quarantine</a:t>
            </a:r>
          </a:p>
          <a:p>
            <a:pPr algn="ctr" eaLnBrk="0" hangingPunct="0"/>
            <a:r>
              <a:rPr lang="en-US" sz="3200" b="1">
                <a:solidFill>
                  <a:srgbClr val="FF0000"/>
                </a:solidFill>
                <a:latin typeface="Arial" pitchFamily="34" charset="0"/>
              </a:rPr>
              <a:t>immunology</a:t>
            </a:r>
            <a:endParaRPr lang="en-US" sz="2800">
              <a:solidFill>
                <a:srgbClr val="FFFF00"/>
              </a:solidFill>
              <a:latin typeface="Arial"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microbial plates"/>
          <p:cNvPicPr>
            <a:picLocks noChangeAspect="1" noChangeArrowheads="1"/>
          </p:cNvPicPr>
          <p:nvPr/>
        </p:nvPicPr>
        <p:blipFill>
          <a:blip r:embed="rId4"/>
          <a:srcRect/>
          <a:stretch>
            <a:fillRect/>
          </a:stretch>
        </p:blipFill>
        <p:spPr bwMode="auto">
          <a:xfrm>
            <a:off x="228600" y="2362200"/>
            <a:ext cx="5943600" cy="3962400"/>
          </a:xfrm>
          <a:prstGeom prst="rect">
            <a:avLst/>
          </a:prstGeom>
          <a:noFill/>
          <a:ln w="9525">
            <a:solidFill>
              <a:srgbClr val="FFFF00"/>
            </a:solidFill>
            <a:miter lim="800000"/>
            <a:headEnd/>
            <a:tailEnd/>
          </a:ln>
        </p:spPr>
      </p:pic>
      <p:graphicFrame>
        <p:nvGraphicFramePr>
          <p:cNvPr id="5122" name="Object 3"/>
          <p:cNvGraphicFramePr>
            <a:graphicFrameLocks/>
          </p:cNvGraphicFramePr>
          <p:nvPr/>
        </p:nvGraphicFramePr>
        <p:xfrm>
          <a:off x="3733800" y="228600"/>
          <a:ext cx="5124450" cy="3703638"/>
        </p:xfrm>
        <a:graphic>
          <a:graphicData uri="http://schemas.openxmlformats.org/presentationml/2006/ole">
            <p:oleObj spid="_x0000_s5122" name="Slide" r:id="rId5" imgW="4572000" imgH="3419280" progId="PowerPoint.Slide.8">
              <p:embed/>
            </p:oleObj>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19</a:t>
            </a:r>
            <a:endParaRPr lang="es-ES_tradnl" sz="4800" b="1" smtClean="0">
              <a:solidFill>
                <a:srgbClr val="FF3300"/>
              </a:solidFill>
            </a:endParaRPr>
          </a:p>
        </p:txBody>
      </p:sp>
      <p:sp>
        <p:nvSpPr>
          <p:cNvPr id="1156099" name="Rectangle 3"/>
          <p:cNvSpPr>
            <a:spLocks noGrp="1" noChangeArrowheads="1"/>
          </p:cNvSpPr>
          <p:nvPr>
            <p:ph type="body" idx="1"/>
          </p:nvPr>
        </p:nvSpPr>
        <p:spPr>
          <a:xfrm>
            <a:off x="685800" y="1828800"/>
            <a:ext cx="7772400" cy="4495800"/>
          </a:xfrm>
        </p:spPr>
        <p:txBody>
          <a:bodyPr/>
          <a:lstStyle/>
          <a:p>
            <a:pPr marL="0" indent="0" algn="ctr" eaLnBrk="1" hangingPunct="1">
              <a:buFont typeface="Wingdings" pitchFamily="2" charset="2"/>
              <a:buNone/>
              <a:defRPr/>
            </a:pPr>
            <a:r>
              <a:rPr lang="es-ES" sz="3600" b="1" smtClean="0"/>
              <a:t>“</a:t>
            </a:r>
            <a:r>
              <a:rPr lang="es-ES_tradnl" sz="3600" b="1" smtClean="0"/>
              <a:t>En un cultivo se necesita que crezca a un tamaño mínimo aceptable para un periodo o estación determinada. Especies de peces con igual tamaño mínimo aceptable (mercado) pueden crecer en diferente grado, pudiendo ser este en un 100% o mas”</a:t>
            </a:r>
            <a:endParaRPr lang="es-ES" sz="3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56098"/>
                                        </p:tgtEl>
                                        <p:attrNameLst>
                                          <p:attrName>style.visibility</p:attrName>
                                        </p:attrNameLst>
                                      </p:cBhvr>
                                      <p:to>
                                        <p:strVal val="visible"/>
                                      </p:to>
                                    </p:set>
                                    <p:anim calcmode="lin" valueType="num">
                                      <p:cBhvr>
                                        <p:cTn id="7" dur="500" fill="hold"/>
                                        <p:tgtEl>
                                          <p:spTgt spid="1156098"/>
                                        </p:tgtEl>
                                        <p:attrNameLst>
                                          <p:attrName>ppt_x</p:attrName>
                                        </p:attrNameLst>
                                      </p:cBhvr>
                                      <p:tavLst>
                                        <p:tav tm="0">
                                          <p:val>
                                            <p:strVal val="#ppt_x"/>
                                          </p:val>
                                        </p:tav>
                                        <p:tav tm="100000">
                                          <p:val>
                                            <p:strVal val="#ppt_x"/>
                                          </p:val>
                                        </p:tav>
                                      </p:tavLst>
                                    </p:anim>
                                    <p:anim calcmode="lin" valueType="num">
                                      <p:cBhvr>
                                        <p:cTn id="8" dur="500" fill="hold"/>
                                        <p:tgtEl>
                                          <p:spTgt spid="1156098"/>
                                        </p:tgtEl>
                                        <p:attrNameLst>
                                          <p:attrName>ppt_y</p:attrName>
                                        </p:attrNameLst>
                                      </p:cBhvr>
                                      <p:tavLst>
                                        <p:tav tm="0">
                                          <p:val>
                                            <p:strVal val="#ppt_y-#ppt_h/2"/>
                                          </p:val>
                                        </p:tav>
                                        <p:tav tm="100000">
                                          <p:val>
                                            <p:strVal val="#ppt_y"/>
                                          </p:val>
                                        </p:tav>
                                      </p:tavLst>
                                    </p:anim>
                                    <p:anim calcmode="lin" valueType="num">
                                      <p:cBhvr>
                                        <p:cTn id="9" dur="500" fill="hold"/>
                                        <p:tgtEl>
                                          <p:spTgt spid="1156098"/>
                                        </p:tgtEl>
                                        <p:attrNameLst>
                                          <p:attrName>ppt_w</p:attrName>
                                        </p:attrNameLst>
                                      </p:cBhvr>
                                      <p:tavLst>
                                        <p:tav tm="0">
                                          <p:val>
                                            <p:strVal val="#ppt_w"/>
                                          </p:val>
                                        </p:tav>
                                        <p:tav tm="100000">
                                          <p:val>
                                            <p:strVal val="#ppt_w"/>
                                          </p:val>
                                        </p:tav>
                                      </p:tavLst>
                                    </p:anim>
                                    <p:anim calcmode="lin" valueType="num">
                                      <p:cBhvr>
                                        <p:cTn id="10" dur="500" fill="hold"/>
                                        <p:tgtEl>
                                          <p:spTgt spid="115609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56099">
                                            <p:txEl>
                                              <p:pRg st="0" end="0"/>
                                            </p:txEl>
                                          </p:spTgt>
                                        </p:tgtEl>
                                        <p:attrNameLst>
                                          <p:attrName>style.visibility</p:attrName>
                                        </p:attrNameLst>
                                      </p:cBhvr>
                                      <p:to>
                                        <p:strVal val="visible"/>
                                      </p:to>
                                    </p:set>
                                    <p:anim calcmode="lin" valueType="num">
                                      <p:cBhvr>
                                        <p:cTn id="15" dur="500" fill="hold"/>
                                        <p:tgtEl>
                                          <p:spTgt spid="115609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560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098" grpId="0" autoUpdateAnimBg="0"/>
      <p:bldP spid="11560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22" name="Rectangle 2"/>
          <p:cNvSpPr>
            <a:spLocks noGrp="1" noChangeArrowheads="1"/>
          </p:cNvSpPr>
          <p:nvPr>
            <p:ph type="body" idx="1"/>
          </p:nvPr>
        </p:nvSpPr>
        <p:spPr>
          <a:xfrm>
            <a:off x="609600" y="1219200"/>
            <a:ext cx="7772400" cy="4191000"/>
          </a:xfrm>
        </p:spPr>
        <p:txBody>
          <a:bodyPr/>
          <a:lstStyle/>
          <a:p>
            <a:pPr marL="862013" lvl="2" indent="-481013" algn="just" eaLnBrk="1" hangingPunct="1">
              <a:lnSpc>
                <a:spcPct val="90000"/>
              </a:lnSpc>
              <a:buFont typeface="Wingdings" pitchFamily="2" charset="2"/>
              <a:buChar char="6"/>
              <a:defRPr/>
            </a:pPr>
            <a:r>
              <a:rPr lang="es-ES_tradnl" sz="2400" smtClean="0"/>
              <a:t>Otros factores (medio ambiente, nutrición) excluyendo grado de crecimiento (genetica) son directamente proporcionales a máximo potencial tamaño alcanzable.</a:t>
            </a:r>
          </a:p>
          <a:p>
            <a:pPr marL="862013" lvl="2" indent="-481013" algn="just" eaLnBrk="1" hangingPunct="1">
              <a:lnSpc>
                <a:spcPct val="90000"/>
              </a:lnSpc>
              <a:buFont typeface="Wingdings" pitchFamily="2" charset="2"/>
              <a:buChar char="6"/>
              <a:defRPr/>
            </a:pPr>
            <a:r>
              <a:rPr lang="es-ES_tradnl" sz="2400" smtClean="0"/>
              <a:t>Organismos de gran tiempo de madures crecen mas rápidamente que peces de poca etapa de maduración.</a:t>
            </a:r>
          </a:p>
          <a:p>
            <a:pPr marL="1946275" lvl="3" algn="just" eaLnBrk="1" hangingPunct="1">
              <a:lnSpc>
                <a:spcPct val="90000"/>
              </a:lnSpc>
              <a:buFont typeface="Wingdings" pitchFamily="2" charset="2"/>
              <a:buChar char="M"/>
              <a:defRPr/>
            </a:pPr>
            <a:r>
              <a:rPr lang="es-ES_tradnl" sz="2400" smtClean="0">
                <a:solidFill>
                  <a:srgbClr val="FF6600"/>
                </a:solidFill>
              </a:rPr>
              <a:t>Tilapia mas que goldfish</a:t>
            </a:r>
          </a:p>
          <a:p>
            <a:pPr marL="1946275" lvl="3" algn="just" eaLnBrk="1" hangingPunct="1">
              <a:lnSpc>
                <a:spcPct val="90000"/>
              </a:lnSpc>
              <a:buFont typeface="Wingdings" pitchFamily="2" charset="2"/>
              <a:buChar char="M"/>
              <a:defRPr/>
            </a:pPr>
            <a:r>
              <a:rPr lang="es-ES_tradnl" sz="2400" smtClean="0">
                <a:solidFill>
                  <a:srgbClr val="FF6600"/>
                </a:solidFill>
              </a:rPr>
              <a:t>Carpa plateada mas que tilapia</a:t>
            </a:r>
          </a:p>
          <a:p>
            <a:pPr marL="1946275" lvl="3" algn="just" eaLnBrk="1" hangingPunct="1">
              <a:lnSpc>
                <a:spcPct val="90000"/>
              </a:lnSpc>
              <a:buFont typeface="Wingdings" pitchFamily="2" charset="2"/>
              <a:buChar char="M"/>
              <a:defRPr/>
            </a:pPr>
            <a:r>
              <a:rPr lang="es-ES_tradnl" sz="2400" smtClean="0">
                <a:solidFill>
                  <a:srgbClr val="FF6600"/>
                </a:solidFill>
              </a:rPr>
              <a:t>Bagre de canal mayor mas que Carpa plateada</a:t>
            </a:r>
          </a:p>
          <a:p>
            <a:pPr marL="862013" lvl="2" indent="-481013" algn="just" eaLnBrk="1" hangingPunct="1">
              <a:lnSpc>
                <a:spcPct val="90000"/>
              </a:lnSpc>
              <a:buFont typeface="Wingdings" pitchFamily="2" charset="2"/>
              <a:buChar char="6"/>
              <a:defRPr/>
            </a:pPr>
            <a:r>
              <a:rPr lang="es-ES_tradnl" sz="2400" smtClean="0"/>
              <a:t>Especies de aguas cálidas crecen mas rápidamente que sus similares de aguas frias con igual potencial máximo de crecimiento.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57122">
                                            <p:txEl>
                                              <p:pRg st="0" end="0"/>
                                            </p:txEl>
                                          </p:spTgt>
                                        </p:tgtEl>
                                        <p:attrNameLst>
                                          <p:attrName>style.visibility</p:attrName>
                                        </p:attrNameLst>
                                      </p:cBhvr>
                                      <p:to>
                                        <p:strVal val="visible"/>
                                      </p:to>
                                    </p:set>
                                    <p:anim calcmode="lin" valueType="num">
                                      <p:cBhvr>
                                        <p:cTn id="7" dur="500" fill="hold"/>
                                        <p:tgtEl>
                                          <p:spTgt spid="1157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22">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57122">
                                            <p:txEl>
                                              <p:pRg st="1" end="1"/>
                                            </p:txEl>
                                          </p:spTgt>
                                        </p:tgtEl>
                                        <p:attrNameLst>
                                          <p:attrName>style.visibility</p:attrName>
                                        </p:attrNameLst>
                                      </p:cBhvr>
                                      <p:to>
                                        <p:strVal val="visible"/>
                                      </p:to>
                                    </p:set>
                                    <p:anim calcmode="lin" valueType="num">
                                      <p:cBhvr>
                                        <p:cTn id="11" dur="500" fill="hold"/>
                                        <p:tgtEl>
                                          <p:spTgt spid="1157122">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57122">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57122">
                                            <p:txEl>
                                              <p:pRg st="2" end="2"/>
                                            </p:txEl>
                                          </p:spTgt>
                                        </p:tgtEl>
                                        <p:attrNameLst>
                                          <p:attrName>style.visibility</p:attrName>
                                        </p:attrNameLst>
                                      </p:cBhvr>
                                      <p:to>
                                        <p:strVal val="visible"/>
                                      </p:to>
                                    </p:set>
                                    <p:anim calcmode="lin" valueType="num">
                                      <p:cBhvr>
                                        <p:cTn id="15" dur="500" fill="hold"/>
                                        <p:tgtEl>
                                          <p:spTgt spid="115712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157122">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57122">
                                            <p:txEl>
                                              <p:pRg st="3" end="3"/>
                                            </p:txEl>
                                          </p:spTgt>
                                        </p:tgtEl>
                                        <p:attrNameLst>
                                          <p:attrName>style.visibility</p:attrName>
                                        </p:attrNameLst>
                                      </p:cBhvr>
                                      <p:to>
                                        <p:strVal val="visible"/>
                                      </p:to>
                                    </p:set>
                                    <p:anim calcmode="lin" valueType="num">
                                      <p:cBhvr>
                                        <p:cTn id="19" dur="500" fill="hold"/>
                                        <p:tgtEl>
                                          <p:spTgt spid="11571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57122">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57122">
                                            <p:txEl>
                                              <p:pRg st="4" end="4"/>
                                            </p:txEl>
                                          </p:spTgt>
                                        </p:tgtEl>
                                        <p:attrNameLst>
                                          <p:attrName>style.visibility</p:attrName>
                                        </p:attrNameLst>
                                      </p:cBhvr>
                                      <p:to>
                                        <p:strVal val="visible"/>
                                      </p:to>
                                    </p:set>
                                    <p:anim calcmode="lin" valueType="num">
                                      <p:cBhvr>
                                        <p:cTn id="23" dur="500" fill="hold"/>
                                        <p:tgtEl>
                                          <p:spTgt spid="1157122">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157122">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57122">
                                            <p:txEl>
                                              <p:pRg st="5" end="5"/>
                                            </p:txEl>
                                          </p:spTgt>
                                        </p:tgtEl>
                                        <p:attrNameLst>
                                          <p:attrName>style.visibility</p:attrName>
                                        </p:attrNameLst>
                                      </p:cBhvr>
                                      <p:to>
                                        <p:strVal val="visible"/>
                                      </p:to>
                                    </p:set>
                                    <p:anim calcmode="lin" valueType="num">
                                      <p:cBhvr>
                                        <p:cTn id="27" dur="500" fill="hold"/>
                                        <p:tgtEl>
                                          <p:spTgt spid="115712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15712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8146" name="Object 2"/>
          <p:cNvGraphicFramePr>
            <a:graphicFrameLocks noChangeAspect="1"/>
          </p:cNvGraphicFramePr>
          <p:nvPr/>
        </p:nvGraphicFramePr>
        <p:xfrm>
          <a:off x="304800" y="1219200"/>
          <a:ext cx="8610600" cy="5646738"/>
        </p:xfrm>
        <a:graphic>
          <a:graphicData uri="http://schemas.openxmlformats.org/presentationml/2006/ole">
            <p:oleObj spid="_x0000_s6146" name="Dibujo" r:id="rId3" imgW="1486800" imgH="1162800" progId="FLW3Drawing">
              <p:embed/>
            </p:oleObj>
          </a:graphicData>
        </a:graphic>
      </p:graphicFrame>
      <p:graphicFrame>
        <p:nvGraphicFramePr>
          <p:cNvPr id="1158147" name="Object 3"/>
          <p:cNvGraphicFramePr>
            <a:graphicFrameLocks noChangeAspect="1"/>
          </p:cNvGraphicFramePr>
          <p:nvPr/>
        </p:nvGraphicFramePr>
        <p:xfrm>
          <a:off x="3822700" y="3276600"/>
          <a:ext cx="1587500" cy="579438"/>
        </p:xfrm>
        <a:graphic>
          <a:graphicData uri="http://schemas.openxmlformats.org/presentationml/2006/ole">
            <p:oleObj spid="_x0000_s6147" name="Dibujo" r:id="rId4" imgW="1587600" imgH="579600" progId="FLW3Drawing">
              <p:embed/>
            </p:oleObj>
          </a:graphicData>
        </a:graphic>
      </p:graphicFrame>
      <p:graphicFrame>
        <p:nvGraphicFramePr>
          <p:cNvPr id="1158148" name="Object 4"/>
          <p:cNvGraphicFramePr>
            <a:graphicFrameLocks noChangeAspect="1"/>
          </p:cNvGraphicFramePr>
          <p:nvPr/>
        </p:nvGraphicFramePr>
        <p:xfrm>
          <a:off x="2451100" y="1066800"/>
          <a:ext cx="4102100" cy="430213"/>
        </p:xfrm>
        <a:graphic>
          <a:graphicData uri="http://schemas.openxmlformats.org/presentationml/2006/ole">
            <p:oleObj spid="_x0000_s6148" name="Dibujo" r:id="rId5" imgW="3175200" imgH="3348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158148"/>
                                        </p:tgtEl>
                                        <p:attrNameLst>
                                          <p:attrName>style.visibility</p:attrName>
                                        </p:attrNameLst>
                                      </p:cBhvr>
                                      <p:to>
                                        <p:strVal val="visible"/>
                                      </p:to>
                                    </p:set>
                                    <p:anim calcmode="lin" valueType="num">
                                      <p:cBhvr>
                                        <p:cTn id="7" dur="500" fill="hold"/>
                                        <p:tgtEl>
                                          <p:spTgt spid="1158148"/>
                                        </p:tgtEl>
                                        <p:attrNameLst>
                                          <p:attrName>ppt_x</p:attrName>
                                        </p:attrNameLst>
                                      </p:cBhvr>
                                      <p:tavLst>
                                        <p:tav tm="0">
                                          <p:val>
                                            <p:strVal val="#ppt_x"/>
                                          </p:val>
                                        </p:tav>
                                        <p:tav tm="100000">
                                          <p:val>
                                            <p:strVal val="#ppt_x"/>
                                          </p:val>
                                        </p:tav>
                                      </p:tavLst>
                                    </p:anim>
                                    <p:anim calcmode="lin" valueType="num">
                                      <p:cBhvr>
                                        <p:cTn id="8" dur="500" fill="hold"/>
                                        <p:tgtEl>
                                          <p:spTgt spid="1158148"/>
                                        </p:tgtEl>
                                        <p:attrNameLst>
                                          <p:attrName>ppt_y</p:attrName>
                                        </p:attrNameLst>
                                      </p:cBhvr>
                                      <p:tavLst>
                                        <p:tav tm="0">
                                          <p:val>
                                            <p:strVal val="#ppt_y-#ppt_h/2"/>
                                          </p:val>
                                        </p:tav>
                                        <p:tav tm="100000">
                                          <p:val>
                                            <p:strVal val="#ppt_y"/>
                                          </p:val>
                                        </p:tav>
                                      </p:tavLst>
                                    </p:anim>
                                    <p:anim calcmode="lin" valueType="num">
                                      <p:cBhvr>
                                        <p:cTn id="9" dur="500" fill="hold"/>
                                        <p:tgtEl>
                                          <p:spTgt spid="1158148"/>
                                        </p:tgtEl>
                                        <p:attrNameLst>
                                          <p:attrName>ppt_w</p:attrName>
                                        </p:attrNameLst>
                                      </p:cBhvr>
                                      <p:tavLst>
                                        <p:tav tm="0">
                                          <p:val>
                                            <p:strVal val="#ppt_w"/>
                                          </p:val>
                                        </p:tav>
                                        <p:tav tm="100000">
                                          <p:val>
                                            <p:strVal val="#ppt_w"/>
                                          </p:val>
                                        </p:tav>
                                      </p:tavLst>
                                    </p:anim>
                                    <p:anim calcmode="lin" valueType="num">
                                      <p:cBhvr>
                                        <p:cTn id="10" dur="500" fill="hold"/>
                                        <p:tgtEl>
                                          <p:spTgt spid="115814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58146"/>
                                        </p:tgtEl>
                                        <p:attrNameLst>
                                          <p:attrName>style.visibility</p:attrName>
                                        </p:attrNameLst>
                                      </p:cBhvr>
                                      <p:to>
                                        <p:strVal val="visible"/>
                                      </p:to>
                                    </p:set>
                                    <p:anim calcmode="lin" valueType="num">
                                      <p:cBhvr>
                                        <p:cTn id="15" dur="500" fill="hold"/>
                                        <p:tgtEl>
                                          <p:spTgt spid="1158146"/>
                                        </p:tgtEl>
                                        <p:attrNameLst>
                                          <p:attrName>ppt_w</p:attrName>
                                        </p:attrNameLst>
                                      </p:cBhvr>
                                      <p:tavLst>
                                        <p:tav tm="0">
                                          <p:val>
                                            <p:fltVal val="0"/>
                                          </p:val>
                                        </p:tav>
                                        <p:tav tm="100000">
                                          <p:val>
                                            <p:strVal val="#ppt_w"/>
                                          </p:val>
                                        </p:tav>
                                      </p:tavLst>
                                    </p:anim>
                                    <p:anim calcmode="lin" valueType="num">
                                      <p:cBhvr>
                                        <p:cTn id="16" dur="500" fill="hold"/>
                                        <p:tgtEl>
                                          <p:spTgt spid="115814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58147"/>
                                        </p:tgtEl>
                                        <p:attrNameLst>
                                          <p:attrName>style.visibility</p:attrName>
                                        </p:attrNameLst>
                                      </p:cBhvr>
                                      <p:to>
                                        <p:strVal val="visible"/>
                                      </p:to>
                                    </p:set>
                                    <p:anim calcmode="lin" valueType="num">
                                      <p:cBhvr>
                                        <p:cTn id="21" dur="500" fill="hold"/>
                                        <p:tgtEl>
                                          <p:spTgt spid="1158147"/>
                                        </p:tgtEl>
                                        <p:attrNameLst>
                                          <p:attrName>ppt_w</p:attrName>
                                        </p:attrNameLst>
                                      </p:cBhvr>
                                      <p:tavLst>
                                        <p:tav tm="0">
                                          <p:val>
                                            <p:fltVal val="0"/>
                                          </p:val>
                                        </p:tav>
                                        <p:tav tm="100000">
                                          <p:val>
                                            <p:strVal val="#ppt_w"/>
                                          </p:val>
                                        </p:tav>
                                      </p:tavLst>
                                    </p:anim>
                                    <p:anim calcmode="lin" valueType="num">
                                      <p:cBhvr>
                                        <p:cTn id="22" dur="500" fill="hold"/>
                                        <p:tgtEl>
                                          <p:spTgt spid="1158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#15</a:t>
            </a:r>
            <a:endParaRPr lang="es-ES_tradnl" sz="4800" b="1" smtClean="0">
              <a:solidFill>
                <a:srgbClr val="FF3300"/>
              </a:solidFill>
            </a:endParaRPr>
          </a:p>
        </p:txBody>
      </p:sp>
      <p:sp>
        <p:nvSpPr>
          <p:cNvPr id="1125379" name="Rectangle 3"/>
          <p:cNvSpPr>
            <a:spLocks noGrp="1" noChangeArrowheads="1"/>
          </p:cNvSpPr>
          <p:nvPr>
            <p:ph type="body" idx="1"/>
          </p:nvPr>
        </p:nvSpPr>
        <p:spPr>
          <a:xfrm>
            <a:off x="685800" y="1600200"/>
            <a:ext cx="7772400" cy="4495800"/>
          </a:xfrm>
        </p:spPr>
        <p:txBody>
          <a:bodyPr/>
          <a:lstStyle/>
          <a:p>
            <a:pPr marL="0" indent="0" algn="ctr" eaLnBrk="1" hangingPunct="1">
              <a:buFont typeface="Wingdings" pitchFamily="2" charset="2"/>
              <a:buNone/>
              <a:defRPr/>
            </a:pPr>
            <a:r>
              <a:rPr lang="es-ES" sz="3600" b="1" smtClean="0"/>
              <a:t>“Cuando la calidad de agua no es limitante, para una capacidad de carga “</a:t>
            </a:r>
            <a:r>
              <a:rPr lang="es-ES" sz="3600" i="1" smtClean="0"/>
              <a:t>x</a:t>
            </a:r>
            <a:r>
              <a:rPr lang="es-ES" sz="3600" b="1" smtClean="0"/>
              <a:t>”, el peso de los organismos cultivados puede estar compuesto de un gran número de peces pequeños o un pequeño número de peces grandes de la misma especie”</a:t>
            </a:r>
            <a:endParaRPr lang="es-ES"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25378"/>
                                        </p:tgtEl>
                                        <p:attrNameLst>
                                          <p:attrName>style.visibility</p:attrName>
                                        </p:attrNameLst>
                                      </p:cBhvr>
                                      <p:to>
                                        <p:strVal val="visible"/>
                                      </p:to>
                                    </p:set>
                                    <p:anim calcmode="lin" valueType="num">
                                      <p:cBhvr>
                                        <p:cTn id="7" dur="500" fill="hold"/>
                                        <p:tgtEl>
                                          <p:spTgt spid="1125378"/>
                                        </p:tgtEl>
                                        <p:attrNameLst>
                                          <p:attrName>ppt_x</p:attrName>
                                        </p:attrNameLst>
                                      </p:cBhvr>
                                      <p:tavLst>
                                        <p:tav tm="0">
                                          <p:val>
                                            <p:strVal val="#ppt_x"/>
                                          </p:val>
                                        </p:tav>
                                        <p:tav tm="100000">
                                          <p:val>
                                            <p:strVal val="#ppt_x"/>
                                          </p:val>
                                        </p:tav>
                                      </p:tavLst>
                                    </p:anim>
                                    <p:anim calcmode="lin" valueType="num">
                                      <p:cBhvr>
                                        <p:cTn id="8" dur="500" fill="hold"/>
                                        <p:tgtEl>
                                          <p:spTgt spid="1125378"/>
                                        </p:tgtEl>
                                        <p:attrNameLst>
                                          <p:attrName>ppt_y</p:attrName>
                                        </p:attrNameLst>
                                      </p:cBhvr>
                                      <p:tavLst>
                                        <p:tav tm="0">
                                          <p:val>
                                            <p:strVal val="#ppt_y-#ppt_h/2"/>
                                          </p:val>
                                        </p:tav>
                                        <p:tav tm="100000">
                                          <p:val>
                                            <p:strVal val="#ppt_y"/>
                                          </p:val>
                                        </p:tav>
                                      </p:tavLst>
                                    </p:anim>
                                    <p:anim calcmode="lin" valueType="num">
                                      <p:cBhvr>
                                        <p:cTn id="9" dur="500" fill="hold"/>
                                        <p:tgtEl>
                                          <p:spTgt spid="1125378"/>
                                        </p:tgtEl>
                                        <p:attrNameLst>
                                          <p:attrName>ppt_w</p:attrName>
                                        </p:attrNameLst>
                                      </p:cBhvr>
                                      <p:tavLst>
                                        <p:tav tm="0">
                                          <p:val>
                                            <p:strVal val="#ppt_w"/>
                                          </p:val>
                                        </p:tav>
                                        <p:tav tm="100000">
                                          <p:val>
                                            <p:strVal val="#ppt_w"/>
                                          </p:val>
                                        </p:tav>
                                      </p:tavLst>
                                    </p:anim>
                                    <p:anim calcmode="lin" valueType="num">
                                      <p:cBhvr>
                                        <p:cTn id="10" dur="500" fill="hold"/>
                                        <p:tgtEl>
                                          <p:spTgt spid="112537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25379">
                                            <p:txEl>
                                              <p:pRg st="0" end="0"/>
                                            </p:txEl>
                                          </p:spTgt>
                                        </p:tgtEl>
                                        <p:attrNameLst>
                                          <p:attrName>style.visibility</p:attrName>
                                        </p:attrNameLst>
                                      </p:cBhvr>
                                      <p:to>
                                        <p:strVal val="visible"/>
                                      </p:to>
                                    </p:set>
                                    <p:anim calcmode="lin" valueType="num">
                                      <p:cBhvr>
                                        <p:cTn id="15" dur="500" fill="hold"/>
                                        <p:tgtEl>
                                          <p:spTgt spid="112537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253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378" grpId="0" autoUpdateAnimBg="0"/>
      <p:bldP spid="112537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9170" name="Object 2"/>
          <p:cNvGraphicFramePr>
            <a:graphicFrameLocks noChangeAspect="1"/>
          </p:cNvGraphicFramePr>
          <p:nvPr/>
        </p:nvGraphicFramePr>
        <p:xfrm>
          <a:off x="4711700" y="3402013"/>
          <a:ext cx="1536700" cy="560387"/>
        </p:xfrm>
        <a:graphic>
          <a:graphicData uri="http://schemas.openxmlformats.org/presentationml/2006/ole">
            <p:oleObj spid="_x0000_s7170" name="Dibujo" r:id="rId3" imgW="1537200" imgH="561600" progId="FLW3Drawing">
              <p:embed/>
            </p:oleObj>
          </a:graphicData>
        </a:graphic>
      </p:graphicFrame>
      <p:graphicFrame>
        <p:nvGraphicFramePr>
          <p:cNvPr id="1159171" name="Object 3"/>
          <p:cNvGraphicFramePr>
            <a:graphicFrameLocks noChangeAspect="1"/>
          </p:cNvGraphicFramePr>
          <p:nvPr/>
        </p:nvGraphicFramePr>
        <p:xfrm>
          <a:off x="1295400" y="1093788"/>
          <a:ext cx="7391400" cy="474662"/>
        </p:xfrm>
        <a:graphic>
          <a:graphicData uri="http://schemas.openxmlformats.org/presentationml/2006/ole">
            <p:oleObj spid="_x0000_s7171" name="Dibujo" r:id="rId4" imgW="1429200" imgH="93600" progId="FLW3Drawing">
              <p:embed/>
            </p:oleObj>
          </a:graphicData>
        </a:graphic>
      </p:graphicFrame>
      <p:graphicFrame>
        <p:nvGraphicFramePr>
          <p:cNvPr id="1159172" name="Object 4"/>
          <p:cNvGraphicFramePr>
            <a:graphicFrameLocks noChangeAspect="1"/>
          </p:cNvGraphicFramePr>
          <p:nvPr/>
        </p:nvGraphicFramePr>
        <p:xfrm>
          <a:off x="381000" y="1219200"/>
          <a:ext cx="8534400" cy="5568950"/>
        </p:xfrm>
        <a:graphic>
          <a:graphicData uri="http://schemas.openxmlformats.org/presentationml/2006/ole">
            <p:oleObj spid="_x0000_s7172" name="Dibujo" r:id="rId5" imgW="1501200" imgH="11304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159171"/>
                                        </p:tgtEl>
                                        <p:attrNameLst>
                                          <p:attrName>style.visibility</p:attrName>
                                        </p:attrNameLst>
                                      </p:cBhvr>
                                      <p:to>
                                        <p:strVal val="visible"/>
                                      </p:to>
                                    </p:set>
                                    <p:anim calcmode="lin" valueType="num">
                                      <p:cBhvr>
                                        <p:cTn id="7" dur="500" fill="hold"/>
                                        <p:tgtEl>
                                          <p:spTgt spid="1159171"/>
                                        </p:tgtEl>
                                        <p:attrNameLst>
                                          <p:attrName>ppt_x</p:attrName>
                                        </p:attrNameLst>
                                      </p:cBhvr>
                                      <p:tavLst>
                                        <p:tav tm="0">
                                          <p:val>
                                            <p:strVal val="#ppt_x"/>
                                          </p:val>
                                        </p:tav>
                                        <p:tav tm="100000">
                                          <p:val>
                                            <p:strVal val="#ppt_x"/>
                                          </p:val>
                                        </p:tav>
                                      </p:tavLst>
                                    </p:anim>
                                    <p:anim calcmode="lin" valueType="num">
                                      <p:cBhvr>
                                        <p:cTn id="8" dur="500" fill="hold"/>
                                        <p:tgtEl>
                                          <p:spTgt spid="1159171"/>
                                        </p:tgtEl>
                                        <p:attrNameLst>
                                          <p:attrName>ppt_y</p:attrName>
                                        </p:attrNameLst>
                                      </p:cBhvr>
                                      <p:tavLst>
                                        <p:tav tm="0">
                                          <p:val>
                                            <p:strVal val="#ppt_y-#ppt_h/2"/>
                                          </p:val>
                                        </p:tav>
                                        <p:tav tm="100000">
                                          <p:val>
                                            <p:strVal val="#ppt_y"/>
                                          </p:val>
                                        </p:tav>
                                      </p:tavLst>
                                    </p:anim>
                                    <p:anim calcmode="lin" valueType="num">
                                      <p:cBhvr>
                                        <p:cTn id="9" dur="500" fill="hold"/>
                                        <p:tgtEl>
                                          <p:spTgt spid="1159171"/>
                                        </p:tgtEl>
                                        <p:attrNameLst>
                                          <p:attrName>ppt_w</p:attrName>
                                        </p:attrNameLst>
                                      </p:cBhvr>
                                      <p:tavLst>
                                        <p:tav tm="0">
                                          <p:val>
                                            <p:strVal val="#ppt_w"/>
                                          </p:val>
                                        </p:tav>
                                        <p:tav tm="100000">
                                          <p:val>
                                            <p:strVal val="#ppt_w"/>
                                          </p:val>
                                        </p:tav>
                                      </p:tavLst>
                                    </p:anim>
                                    <p:anim calcmode="lin" valueType="num">
                                      <p:cBhvr>
                                        <p:cTn id="10" dur="500" fill="hold"/>
                                        <p:tgtEl>
                                          <p:spTgt spid="115917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59172"/>
                                        </p:tgtEl>
                                        <p:attrNameLst>
                                          <p:attrName>style.visibility</p:attrName>
                                        </p:attrNameLst>
                                      </p:cBhvr>
                                      <p:to>
                                        <p:strVal val="visible"/>
                                      </p:to>
                                    </p:set>
                                    <p:anim calcmode="lin" valueType="num">
                                      <p:cBhvr>
                                        <p:cTn id="15" dur="500" fill="hold"/>
                                        <p:tgtEl>
                                          <p:spTgt spid="1159172"/>
                                        </p:tgtEl>
                                        <p:attrNameLst>
                                          <p:attrName>ppt_w</p:attrName>
                                        </p:attrNameLst>
                                      </p:cBhvr>
                                      <p:tavLst>
                                        <p:tav tm="0">
                                          <p:val>
                                            <p:fltVal val="0"/>
                                          </p:val>
                                        </p:tav>
                                        <p:tav tm="100000">
                                          <p:val>
                                            <p:strVal val="#ppt_w"/>
                                          </p:val>
                                        </p:tav>
                                      </p:tavLst>
                                    </p:anim>
                                    <p:anim calcmode="lin" valueType="num">
                                      <p:cBhvr>
                                        <p:cTn id="16" dur="500" fill="hold"/>
                                        <p:tgtEl>
                                          <p:spTgt spid="115917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59170"/>
                                        </p:tgtEl>
                                        <p:attrNameLst>
                                          <p:attrName>style.visibility</p:attrName>
                                        </p:attrNameLst>
                                      </p:cBhvr>
                                      <p:to>
                                        <p:strVal val="visible"/>
                                      </p:to>
                                    </p:set>
                                    <p:anim calcmode="lin" valueType="num">
                                      <p:cBhvr>
                                        <p:cTn id="21" dur="500" fill="hold"/>
                                        <p:tgtEl>
                                          <p:spTgt spid="1159170"/>
                                        </p:tgtEl>
                                        <p:attrNameLst>
                                          <p:attrName>ppt_w</p:attrName>
                                        </p:attrNameLst>
                                      </p:cBhvr>
                                      <p:tavLst>
                                        <p:tav tm="0">
                                          <p:val>
                                            <p:fltVal val="0"/>
                                          </p:val>
                                        </p:tav>
                                        <p:tav tm="100000">
                                          <p:val>
                                            <p:strVal val="#ppt_w"/>
                                          </p:val>
                                        </p:tav>
                                      </p:tavLst>
                                    </p:anim>
                                    <p:anim calcmode="lin" valueType="num">
                                      <p:cBhvr>
                                        <p:cTn id="22" dur="500" fill="hold"/>
                                        <p:tgtEl>
                                          <p:spTgt spid="1159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20</a:t>
            </a:r>
            <a:endParaRPr lang="es-ES_tradnl" sz="4800" b="1" smtClean="0">
              <a:solidFill>
                <a:srgbClr val="FF3300"/>
              </a:solidFill>
            </a:endParaRPr>
          </a:p>
        </p:txBody>
      </p:sp>
      <p:sp>
        <p:nvSpPr>
          <p:cNvPr id="1160195" name="Rectangle 3"/>
          <p:cNvSpPr>
            <a:spLocks noGrp="1" noChangeArrowheads="1"/>
          </p:cNvSpPr>
          <p:nvPr>
            <p:ph type="body" idx="1"/>
          </p:nvPr>
        </p:nvSpPr>
        <p:spPr>
          <a:xfrm>
            <a:off x="685800" y="1828800"/>
            <a:ext cx="7772400" cy="4495800"/>
          </a:xfrm>
        </p:spPr>
        <p:txBody>
          <a:bodyPr/>
          <a:lstStyle/>
          <a:p>
            <a:pPr marL="0" indent="0" algn="ctr" eaLnBrk="1" hangingPunct="1">
              <a:buFont typeface="Wingdings" pitchFamily="2" charset="2"/>
              <a:buNone/>
              <a:defRPr/>
            </a:pPr>
            <a:r>
              <a:rPr lang="es-ES" sz="3600" b="1" smtClean="0"/>
              <a:t>“</a:t>
            </a:r>
            <a:r>
              <a:rPr lang="es-ES_tradnl" sz="3600" b="1" smtClean="0"/>
              <a:t>Los peces pequeños tienen un potencial crecimiento relativo alto pero bajo potencial de crecimiento absoluto, en peces grandes es lo contrario”</a:t>
            </a: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60194"/>
                                        </p:tgtEl>
                                        <p:attrNameLst>
                                          <p:attrName>style.visibility</p:attrName>
                                        </p:attrNameLst>
                                      </p:cBhvr>
                                      <p:to>
                                        <p:strVal val="visible"/>
                                      </p:to>
                                    </p:set>
                                    <p:anim calcmode="lin" valueType="num">
                                      <p:cBhvr>
                                        <p:cTn id="7" dur="500" fill="hold"/>
                                        <p:tgtEl>
                                          <p:spTgt spid="1160194"/>
                                        </p:tgtEl>
                                        <p:attrNameLst>
                                          <p:attrName>ppt_x</p:attrName>
                                        </p:attrNameLst>
                                      </p:cBhvr>
                                      <p:tavLst>
                                        <p:tav tm="0">
                                          <p:val>
                                            <p:strVal val="#ppt_x"/>
                                          </p:val>
                                        </p:tav>
                                        <p:tav tm="100000">
                                          <p:val>
                                            <p:strVal val="#ppt_x"/>
                                          </p:val>
                                        </p:tav>
                                      </p:tavLst>
                                    </p:anim>
                                    <p:anim calcmode="lin" valueType="num">
                                      <p:cBhvr>
                                        <p:cTn id="8" dur="500" fill="hold"/>
                                        <p:tgtEl>
                                          <p:spTgt spid="1160194"/>
                                        </p:tgtEl>
                                        <p:attrNameLst>
                                          <p:attrName>ppt_y</p:attrName>
                                        </p:attrNameLst>
                                      </p:cBhvr>
                                      <p:tavLst>
                                        <p:tav tm="0">
                                          <p:val>
                                            <p:strVal val="#ppt_y-#ppt_h/2"/>
                                          </p:val>
                                        </p:tav>
                                        <p:tav tm="100000">
                                          <p:val>
                                            <p:strVal val="#ppt_y"/>
                                          </p:val>
                                        </p:tav>
                                      </p:tavLst>
                                    </p:anim>
                                    <p:anim calcmode="lin" valueType="num">
                                      <p:cBhvr>
                                        <p:cTn id="9" dur="500" fill="hold"/>
                                        <p:tgtEl>
                                          <p:spTgt spid="1160194"/>
                                        </p:tgtEl>
                                        <p:attrNameLst>
                                          <p:attrName>ppt_w</p:attrName>
                                        </p:attrNameLst>
                                      </p:cBhvr>
                                      <p:tavLst>
                                        <p:tav tm="0">
                                          <p:val>
                                            <p:strVal val="#ppt_w"/>
                                          </p:val>
                                        </p:tav>
                                        <p:tav tm="100000">
                                          <p:val>
                                            <p:strVal val="#ppt_w"/>
                                          </p:val>
                                        </p:tav>
                                      </p:tavLst>
                                    </p:anim>
                                    <p:anim calcmode="lin" valueType="num">
                                      <p:cBhvr>
                                        <p:cTn id="10" dur="500" fill="hold"/>
                                        <p:tgtEl>
                                          <p:spTgt spid="116019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60195">
                                            <p:txEl>
                                              <p:pRg st="0" end="0"/>
                                            </p:txEl>
                                          </p:spTgt>
                                        </p:tgtEl>
                                        <p:attrNameLst>
                                          <p:attrName>style.visibility</p:attrName>
                                        </p:attrNameLst>
                                      </p:cBhvr>
                                      <p:to>
                                        <p:strVal val="visible"/>
                                      </p:to>
                                    </p:set>
                                    <p:anim calcmode="lin" valueType="num">
                                      <p:cBhvr>
                                        <p:cTn id="15" dur="500" fill="hold"/>
                                        <p:tgtEl>
                                          <p:spTgt spid="11601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6019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4" grpId="0" autoUpdateAnimBg="0"/>
      <p:bldP spid="116019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1218" name="Rectangle 2"/>
          <p:cNvSpPr>
            <a:spLocks noGrp="1" noChangeArrowheads="1"/>
          </p:cNvSpPr>
          <p:nvPr>
            <p:ph type="body" idx="1"/>
          </p:nvPr>
        </p:nvSpPr>
        <p:spPr>
          <a:xfrm>
            <a:off x="685800" y="1219200"/>
            <a:ext cx="7772400" cy="5257800"/>
          </a:xfrm>
        </p:spPr>
        <p:txBody>
          <a:bodyPr/>
          <a:lstStyle/>
          <a:p>
            <a:pPr marL="287338" indent="-287338" algn="ctr" eaLnBrk="1" hangingPunct="1">
              <a:buFont typeface="Wingdings" pitchFamily="2" charset="2"/>
              <a:buNone/>
              <a:defRPr/>
            </a:pPr>
            <a:r>
              <a:rPr lang="es-ES_tradnl" sz="3600" smtClean="0">
                <a:solidFill>
                  <a:srgbClr val="FF6600"/>
                </a:solidFill>
              </a:rPr>
              <a:t>Crecimiento Absoluto y Relativo</a:t>
            </a:r>
            <a:endParaRPr lang="es-ES_tradnl" smtClean="0"/>
          </a:p>
          <a:p>
            <a:pPr marL="287338" indent="-287338" algn="just" eaLnBrk="1" hangingPunct="1">
              <a:buFont typeface="Wingdings" pitchFamily="2" charset="2"/>
              <a:buNone/>
              <a:defRPr/>
            </a:pPr>
            <a:endParaRPr lang="es-ES_tradnl" sz="2200" smtClean="0"/>
          </a:p>
          <a:p>
            <a:pPr marL="287338" indent="-287338" algn="just" eaLnBrk="1" hangingPunct="1">
              <a:buFont typeface="Wingdings" pitchFamily="2" charset="2"/>
              <a:buNone/>
              <a:defRPr/>
            </a:pPr>
            <a:r>
              <a:rPr lang="es-ES_tradnl" sz="2800" smtClean="0">
                <a:solidFill>
                  <a:schemeClr val="accent1"/>
                </a:solidFill>
              </a:rPr>
              <a:t>Relativo</a:t>
            </a:r>
            <a:endParaRPr lang="es-ES_tradnl" sz="2800" smtClean="0">
              <a:solidFill>
                <a:schemeClr val="accent2"/>
              </a:solidFill>
            </a:endParaRPr>
          </a:p>
          <a:p>
            <a:pPr marL="287338" indent="-287338" algn="just" eaLnBrk="1" hangingPunct="1">
              <a:defRPr/>
            </a:pPr>
            <a:endParaRPr lang="es-ES_tradnl" sz="2200" smtClean="0">
              <a:solidFill>
                <a:schemeClr val="accent2"/>
              </a:solidFill>
            </a:endParaRPr>
          </a:p>
          <a:p>
            <a:pPr marL="287338" indent="-287338" algn="just" eaLnBrk="1" hangingPunct="1">
              <a:defRPr/>
            </a:pPr>
            <a:r>
              <a:rPr lang="es-ES_tradnl" sz="2400" smtClean="0"/>
              <a:t>Cuando el organismo es adulto el porcentaje de incremento en peso es pequeño con respecto al porcentaje de incremento de peso cuando en pequeño.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1218">
                                            <p:txEl>
                                              <p:pRg st="0" end="0"/>
                                            </p:txEl>
                                          </p:spTgt>
                                        </p:tgtEl>
                                        <p:attrNameLst>
                                          <p:attrName>style.visibility</p:attrName>
                                        </p:attrNameLst>
                                      </p:cBhvr>
                                      <p:to>
                                        <p:strVal val="visible"/>
                                      </p:to>
                                    </p:set>
                                    <p:anim calcmode="lin" valueType="num">
                                      <p:cBhvr>
                                        <p:cTn id="7" dur="500" fill="hold"/>
                                        <p:tgtEl>
                                          <p:spTgt spid="1161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12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1218">
                                            <p:txEl>
                                              <p:pRg st="2" end="2"/>
                                            </p:txEl>
                                          </p:spTgt>
                                        </p:tgtEl>
                                        <p:attrNameLst>
                                          <p:attrName>style.visibility</p:attrName>
                                        </p:attrNameLst>
                                      </p:cBhvr>
                                      <p:to>
                                        <p:strVal val="visible"/>
                                      </p:to>
                                    </p:set>
                                    <p:anim calcmode="lin" valueType="num">
                                      <p:cBhvr>
                                        <p:cTn id="13" dur="500" fill="hold"/>
                                        <p:tgtEl>
                                          <p:spTgt spid="116121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6121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1218">
                                            <p:txEl>
                                              <p:pRg st="4" end="4"/>
                                            </p:txEl>
                                          </p:spTgt>
                                        </p:tgtEl>
                                        <p:attrNameLst>
                                          <p:attrName>style.visibility</p:attrName>
                                        </p:attrNameLst>
                                      </p:cBhvr>
                                      <p:to>
                                        <p:strVal val="visible"/>
                                      </p:to>
                                    </p:set>
                                    <p:anim calcmode="lin" valueType="num">
                                      <p:cBhvr>
                                        <p:cTn id="19" dur="500" fill="hold"/>
                                        <p:tgtEl>
                                          <p:spTgt spid="1161218">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6121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1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2242" name="Rectangle 2"/>
          <p:cNvSpPr>
            <a:spLocks noGrp="1" noChangeArrowheads="1"/>
          </p:cNvSpPr>
          <p:nvPr>
            <p:ph type="body" idx="1"/>
          </p:nvPr>
        </p:nvSpPr>
        <p:spPr>
          <a:xfrm>
            <a:off x="685800" y="1219200"/>
            <a:ext cx="7772400" cy="5257800"/>
          </a:xfrm>
        </p:spPr>
        <p:txBody>
          <a:bodyPr/>
          <a:lstStyle/>
          <a:p>
            <a:pPr marL="0" indent="0" algn="ctr" eaLnBrk="1" hangingPunct="1">
              <a:buFont typeface="Wingdings" pitchFamily="2" charset="2"/>
              <a:buNone/>
              <a:defRPr/>
            </a:pPr>
            <a:r>
              <a:rPr lang="es-ES_tradnl" smtClean="0">
                <a:solidFill>
                  <a:srgbClr val="FF6600"/>
                </a:solidFill>
              </a:rPr>
              <a:t>Crecimiento Absoluto y Relativo</a:t>
            </a:r>
            <a:endParaRPr lang="es-ES_tradnl" smtClean="0"/>
          </a:p>
          <a:p>
            <a:pPr marL="0" indent="0" algn="just" eaLnBrk="1" hangingPunct="1">
              <a:buFont typeface="Wingdings" pitchFamily="2" charset="2"/>
              <a:buNone/>
              <a:defRPr/>
            </a:pPr>
            <a:endParaRPr lang="es-ES_tradnl" sz="2000" smtClean="0">
              <a:solidFill>
                <a:schemeClr val="accent2"/>
              </a:solidFill>
            </a:endParaRPr>
          </a:p>
          <a:p>
            <a:pPr marL="0" indent="0" algn="just" eaLnBrk="1" hangingPunct="1">
              <a:buFont typeface="Wingdings" pitchFamily="2" charset="2"/>
              <a:buNone/>
              <a:defRPr/>
            </a:pPr>
            <a:r>
              <a:rPr lang="es-ES_tradnl" sz="2200" smtClean="0"/>
              <a:t>Ej.1 : Un pez pequeño que se sembró en 10 g, después de 30 días él alcanza 40 entonces él creció 30 g.</a:t>
            </a:r>
          </a:p>
          <a:p>
            <a:pPr marL="0" indent="0" algn="just" eaLnBrk="1" hangingPunct="1">
              <a:buFont typeface="Wingdings" pitchFamily="2" charset="2"/>
              <a:buNone/>
              <a:defRPr/>
            </a:pPr>
            <a:endParaRPr lang="es-ES_tradnl" sz="2200" smtClean="0"/>
          </a:p>
          <a:p>
            <a:pPr marL="0" indent="0" eaLnBrk="1" hangingPunct="1">
              <a:buFont typeface="Wingdings" pitchFamily="2" charset="2"/>
              <a:buNone/>
              <a:defRPr/>
            </a:pPr>
            <a:r>
              <a:rPr lang="es-ES_tradnl" sz="2200" smtClean="0"/>
              <a:t>Crec. Relativo = </a:t>
            </a:r>
            <a:r>
              <a:rPr lang="es-ES_tradnl" sz="2200" u="sng" smtClean="0"/>
              <a:t>Incremento en Peso</a:t>
            </a:r>
            <a:r>
              <a:rPr lang="es-ES_tradnl" sz="2200" smtClean="0"/>
              <a:t> x 100 = 30/10 * 100 = 300%</a:t>
            </a:r>
          </a:p>
          <a:p>
            <a:pPr marL="0" indent="0" eaLnBrk="1" hangingPunct="1">
              <a:buFont typeface="Wingdings" pitchFamily="2" charset="2"/>
              <a:buNone/>
              <a:defRPr/>
            </a:pPr>
            <a:r>
              <a:rPr lang="es-ES_tradnl" sz="2200" smtClean="0"/>
              <a:t>		Inicial Peso</a:t>
            </a:r>
          </a:p>
          <a:p>
            <a:pPr marL="0" indent="0" eaLnBrk="1" hangingPunct="1">
              <a:buFont typeface="Wingdings" pitchFamily="2" charset="2"/>
              <a:buNone/>
              <a:defRPr/>
            </a:pPr>
            <a:endParaRPr lang="es-ES_tradnl" sz="2200" smtClean="0"/>
          </a:p>
          <a:p>
            <a:pPr marL="0" indent="0" eaLnBrk="1" hangingPunct="1">
              <a:buFont typeface="Wingdings" pitchFamily="2" charset="2"/>
              <a:buNone/>
              <a:defRPr/>
            </a:pPr>
            <a:r>
              <a:rPr lang="es-ES_tradnl" sz="2200" smtClean="0"/>
              <a:t>Crec. Absoluto= </a:t>
            </a:r>
            <a:r>
              <a:rPr lang="es-ES_tradnl" sz="2200" u="sng" smtClean="0"/>
              <a:t>Incremento en Peso</a:t>
            </a:r>
            <a:r>
              <a:rPr lang="es-ES_tradnl" sz="2200" smtClean="0"/>
              <a:t>         =   30 g/30 d    = 1 g/d</a:t>
            </a:r>
          </a:p>
          <a:p>
            <a:pPr marL="0" indent="0" eaLnBrk="1" hangingPunct="1">
              <a:buFont typeface="Wingdings" pitchFamily="2" charset="2"/>
              <a:buNone/>
              <a:defRPr/>
            </a:pPr>
            <a:r>
              <a:rPr lang="es-ES_tradnl" sz="2200" smtClean="0"/>
              <a:t>		  Tiempo (días)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2242">
                                            <p:txEl>
                                              <p:pRg st="0" end="0"/>
                                            </p:txEl>
                                          </p:spTgt>
                                        </p:tgtEl>
                                        <p:attrNameLst>
                                          <p:attrName>style.visibility</p:attrName>
                                        </p:attrNameLst>
                                      </p:cBhvr>
                                      <p:to>
                                        <p:strVal val="visible"/>
                                      </p:to>
                                    </p:set>
                                    <p:anim calcmode="lin" valueType="num">
                                      <p:cBhvr>
                                        <p:cTn id="7" dur="500" fill="hold"/>
                                        <p:tgtEl>
                                          <p:spTgt spid="11622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22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2242">
                                            <p:txEl>
                                              <p:pRg st="2" end="2"/>
                                            </p:txEl>
                                          </p:spTgt>
                                        </p:tgtEl>
                                        <p:attrNameLst>
                                          <p:attrName>style.visibility</p:attrName>
                                        </p:attrNameLst>
                                      </p:cBhvr>
                                      <p:to>
                                        <p:strVal val="visible"/>
                                      </p:to>
                                    </p:set>
                                    <p:anim calcmode="lin" valueType="num">
                                      <p:cBhvr>
                                        <p:cTn id="13" dur="500" fill="hold"/>
                                        <p:tgtEl>
                                          <p:spTgt spid="116224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6224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2242">
                                            <p:txEl>
                                              <p:pRg st="4" end="4"/>
                                            </p:txEl>
                                          </p:spTgt>
                                        </p:tgtEl>
                                        <p:attrNameLst>
                                          <p:attrName>style.visibility</p:attrName>
                                        </p:attrNameLst>
                                      </p:cBhvr>
                                      <p:to>
                                        <p:strVal val="visible"/>
                                      </p:to>
                                    </p:set>
                                    <p:anim calcmode="lin" valueType="num">
                                      <p:cBhvr>
                                        <p:cTn id="19" dur="500" fill="hold"/>
                                        <p:tgtEl>
                                          <p:spTgt spid="116224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6224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62242">
                                            <p:txEl>
                                              <p:pRg st="5" end="5"/>
                                            </p:txEl>
                                          </p:spTgt>
                                        </p:tgtEl>
                                        <p:attrNameLst>
                                          <p:attrName>style.visibility</p:attrName>
                                        </p:attrNameLst>
                                      </p:cBhvr>
                                      <p:to>
                                        <p:strVal val="visible"/>
                                      </p:to>
                                    </p:set>
                                    <p:anim calcmode="lin" valueType="num">
                                      <p:cBhvr>
                                        <p:cTn id="25" dur="500" fill="hold"/>
                                        <p:tgtEl>
                                          <p:spTgt spid="1162242">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16224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62242">
                                            <p:txEl>
                                              <p:pRg st="7" end="7"/>
                                            </p:txEl>
                                          </p:spTgt>
                                        </p:tgtEl>
                                        <p:attrNameLst>
                                          <p:attrName>style.visibility</p:attrName>
                                        </p:attrNameLst>
                                      </p:cBhvr>
                                      <p:to>
                                        <p:strVal val="visible"/>
                                      </p:to>
                                    </p:set>
                                    <p:anim calcmode="lin" valueType="num">
                                      <p:cBhvr>
                                        <p:cTn id="31" dur="500" fill="hold"/>
                                        <p:tgtEl>
                                          <p:spTgt spid="1162242">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1162242">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62242">
                                            <p:txEl>
                                              <p:pRg st="8" end="8"/>
                                            </p:txEl>
                                          </p:spTgt>
                                        </p:tgtEl>
                                        <p:attrNameLst>
                                          <p:attrName>style.visibility</p:attrName>
                                        </p:attrNameLst>
                                      </p:cBhvr>
                                      <p:to>
                                        <p:strVal val="visible"/>
                                      </p:to>
                                    </p:set>
                                    <p:anim calcmode="lin" valueType="num">
                                      <p:cBhvr>
                                        <p:cTn id="37" dur="500" fill="hold"/>
                                        <p:tgtEl>
                                          <p:spTgt spid="1162242">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162242">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4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6" name="Object 2"/>
          <p:cNvGraphicFramePr>
            <a:graphicFrameLocks noChangeAspect="1"/>
          </p:cNvGraphicFramePr>
          <p:nvPr/>
        </p:nvGraphicFramePr>
        <p:xfrm>
          <a:off x="304800" y="1219200"/>
          <a:ext cx="8610600" cy="5646738"/>
        </p:xfrm>
        <a:graphic>
          <a:graphicData uri="http://schemas.openxmlformats.org/presentationml/2006/ole">
            <p:oleObj spid="_x0000_s8194" name="Dibujo" r:id="rId3" imgW="1486800" imgH="1162800" progId="FLW3Drawing">
              <p:embed/>
            </p:oleObj>
          </a:graphicData>
        </a:graphic>
      </p:graphicFrame>
      <p:graphicFrame>
        <p:nvGraphicFramePr>
          <p:cNvPr id="1163267" name="Object 3"/>
          <p:cNvGraphicFramePr>
            <a:graphicFrameLocks noChangeAspect="1"/>
          </p:cNvGraphicFramePr>
          <p:nvPr/>
        </p:nvGraphicFramePr>
        <p:xfrm>
          <a:off x="3822700" y="3276600"/>
          <a:ext cx="1587500" cy="579438"/>
        </p:xfrm>
        <a:graphic>
          <a:graphicData uri="http://schemas.openxmlformats.org/presentationml/2006/ole">
            <p:oleObj spid="_x0000_s8195" name="Dibujo" r:id="rId4" imgW="1587600" imgH="579600" progId="FLW3Drawing">
              <p:embed/>
            </p:oleObj>
          </a:graphicData>
        </a:graphic>
      </p:graphicFrame>
      <p:graphicFrame>
        <p:nvGraphicFramePr>
          <p:cNvPr id="1163268" name="Object 4"/>
          <p:cNvGraphicFramePr>
            <a:graphicFrameLocks noChangeAspect="1"/>
          </p:cNvGraphicFramePr>
          <p:nvPr/>
        </p:nvGraphicFramePr>
        <p:xfrm>
          <a:off x="2451100" y="1066800"/>
          <a:ext cx="4102100" cy="430213"/>
        </p:xfrm>
        <a:graphic>
          <a:graphicData uri="http://schemas.openxmlformats.org/presentationml/2006/ole">
            <p:oleObj spid="_x0000_s8196" name="Dibujo" r:id="rId5" imgW="3175200" imgH="3348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163268"/>
                                        </p:tgtEl>
                                        <p:attrNameLst>
                                          <p:attrName>style.visibility</p:attrName>
                                        </p:attrNameLst>
                                      </p:cBhvr>
                                      <p:to>
                                        <p:strVal val="visible"/>
                                      </p:to>
                                    </p:set>
                                    <p:anim calcmode="lin" valueType="num">
                                      <p:cBhvr>
                                        <p:cTn id="7" dur="500" fill="hold"/>
                                        <p:tgtEl>
                                          <p:spTgt spid="1163268"/>
                                        </p:tgtEl>
                                        <p:attrNameLst>
                                          <p:attrName>ppt_x</p:attrName>
                                        </p:attrNameLst>
                                      </p:cBhvr>
                                      <p:tavLst>
                                        <p:tav tm="0">
                                          <p:val>
                                            <p:strVal val="#ppt_x"/>
                                          </p:val>
                                        </p:tav>
                                        <p:tav tm="100000">
                                          <p:val>
                                            <p:strVal val="#ppt_x"/>
                                          </p:val>
                                        </p:tav>
                                      </p:tavLst>
                                    </p:anim>
                                    <p:anim calcmode="lin" valueType="num">
                                      <p:cBhvr>
                                        <p:cTn id="8" dur="500" fill="hold"/>
                                        <p:tgtEl>
                                          <p:spTgt spid="1163268"/>
                                        </p:tgtEl>
                                        <p:attrNameLst>
                                          <p:attrName>ppt_y</p:attrName>
                                        </p:attrNameLst>
                                      </p:cBhvr>
                                      <p:tavLst>
                                        <p:tav tm="0">
                                          <p:val>
                                            <p:strVal val="#ppt_y-#ppt_h/2"/>
                                          </p:val>
                                        </p:tav>
                                        <p:tav tm="100000">
                                          <p:val>
                                            <p:strVal val="#ppt_y"/>
                                          </p:val>
                                        </p:tav>
                                      </p:tavLst>
                                    </p:anim>
                                    <p:anim calcmode="lin" valueType="num">
                                      <p:cBhvr>
                                        <p:cTn id="9" dur="500" fill="hold"/>
                                        <p:tgtEl>
                                          <p:spTgt spid="1163268"/>
                                        </p:tgtEl>
                                        <p:attrNameLst>
                                          <p:attrName>ppt_w</p:attrName>
                                        </p:attrNameLst>
                                      </p:cBhvr>
                                      <p:tavLst>
                                        <p:tav tm="0">
                                          <p:val>
                                            <p:strVal val="#ppt_w"/>
                                          </p:val>
                                        </p:tav>
                                        <p:tav tm="100000">
                                          <p:val>
                                            <p:strVal val="#ppt_w"/>
                                          </p:val>
                                        </p:tav>
                                      </p:tavLst>
                                    </p:anim>
                                    <p:anim calcmode="lin" valueType="num">
                                      <p:cBhvr>
                                        <p:cTn id="10" dur="500" fill="hold"/>
                                        <p:tgtEl>
                                          <p:spTgt spid="116326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63266"/>
                                        </p:tgtEl>
                                        <p:attrNameLst>
                                          <p:attrName>style.visibility</p:attrName>
                                        </p:attrNameLst>
                                      </p:cBhvr>
                                      <p:to>
                                        <p:strVal val="visible"/>
                                      </p:to>
                                    </p:set>
                                    <p:anim calcmode="lin" valueType="num">
                                      <p:cBhvr>
                                        <p:cTn id="15" dur="500" fill="hold"/>
                                        <p:tgtEl>
                                          <p:spTgt spid="1163266"/>
                                        </p:tgtEl>
                                        <p:attrNameLst>
                                          <p:attrName>ppt_w</p:attrName>
                                        </p:attrNameLst>
                                      </p:cBhvr>
                                      <p:tavLst>
                                        <p:tav tm="0">
                                          <p:val>
                                            <p:fltVal val="0"/>
                                          </p:val>
                                        </p:tav>
                                        <p:tav tm="100000">
                                          <p:val>
                                            <p:strVal val="#ppt_w"/>
                                          </p:val>
                                        </p:tav>
                                      </p:tavLst>
                                    </p:anim>
                                    <p:anim calcmode="lin" valueType="num">
                                      <p:cBhvr>
                                        <p:cTn id="16" dur="500" fill="hold"/>
                                        <p:tgtEl>
                                          <p:spTgt spid="116326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63267"/>
                                        </p:tgtEl>
                                        <p:attrNameLst>
                                          <p:attrName>style.visibility</p:attrName>
                                        </p:attrNameLst>
                                      </p:cBhvr>
                                      <p:to>
                                        <p:strVal val="visible"/>
                                      </p:to>
                                    </p:set>
                                    <p:anim calcmode="lin" valueType="num">
                                      <p:cBhvr>
                                        <p:cTn id="21" dur="500" fill="hold"/>
                                        <p:tgtEl>
                                          <p:spTgt spid="1163267"/>
                                        </p:tgtEl>
                                        <p:attrNameLst>
                                          <p:attrName>ppt_w</p:attrName>
                                        </p:attrNameLst>
                                      </p:cBhvr>
                                      <p:tavLst>
                                        <p:tav tm="0">
                                          <p:val>
                                            <p:fltVal val="0"/>
                                          </p:val>
                                        </p:tav>
                                        <p:tav tm="100000">
                                          <p:val>
                                            <p:strVal val="#ppt_w"/>
                                          </p:val>
                                        </p:tav>
                                      </p:tavLst>
                                    </p:anim>
                                    <p:anim calcmode="lin" valueType="num">
                                      <p:cBhvr>
                                        <p:cTn id="22" dur="500" fill="hold"/>
                                        <p:tgtEl>
                                          <p:spTgt spid="1163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4290" name="Rectangle 2"/>
          <p:cNvSpPr>
            <a:spLocks noGrp="1" noChangeArrowheads="1"/>
          </p:cNvSpPr>
          <p:nvPr>
            <p:ph type="body" idx="1"/>
          </p:nvPr>
        </p:nvSpPr>
        <p:spPr>
          <a:xfrm>
            <a:off x="685800" y="1219200"/>
            <a:ext cx="7772400" cy="5257800"/>
          </a:xfrm>
        </p:spPr>
        <p:txBody>
          <a:bodyPr/>
          <a:lstStyle/>
          <a:p>
            <a:pPr marL="0" indent="0" algn="ctr" eaLnBrk="1" hangingPunct="1">
              <a:buFont typeface="Wingdings" pitchFamily="2" charset="2"/>
              <a:buNone/>
              <a:defRPr/>
            </a:pPr>
            <a:r>
              <a:rPr lang="es-ES_tradnl" smtClean="0">
                <a:solidFill>
                  <a:srgbClr val="FF6600"/>
                </a:solidFill>
              </a:rPr>
              <a:t>Crecimiento Absoluto y Relativo</a:t>
            </a:r>
            <a:endParaRPr lang="es-ES_tradnl" smtClean="0"/>
          </a:p>
          <a:p>
            <a:pPr marL="0" indent="0" algn="just" eaLnBrk="1" hangingPunct="1">
              <a:buFont typeface="Wingdings" pitchFamily="2" charset="2"/>
              <a:buNone/>
              <a:defRPr/>
            </a:pPr>
            <a:endParaRPr lang="es-ES_tradnl" sz="2200" smtClean="0"/>
          </a:p>
          <a:p>
            <a:pPr marL="0" indent="0" algn="just" eaLnBrk="1" hangingPunct="1">
              <a:buFont typeface="Wingdings" pitchFamily="2" charset="2"/>
              <a:buNone/>
              <a:defRPr/>
            </a:pPr>
            <a:r>
              <a:rPr lang="es-ES_tradnl" sz="2200" smtClean="0"/>
              <a:t>Ej.2 : Un pez grande si se sembró en 100 g y después de 30 días llego a un peso de 160 g, entonces el peso ganado es 60 g.</a:t>
            </a:r>
          </a:p>
          <a:p>
            <a:pPr marL="0" indent="0" algn="just" eaLnBrk="1" hangingPunct="1">
              <a:defRPr/>
            </a:pPr>
            <a:endParaRPr lang="es-ES_tradnl" sz="2200" smtClean="0"/>
          </a:p>
          <a:p>
            <a:pPr marL="0" indent="0" algn="just" eaLnBrk="1" hangingPunct="1">
              <a:defRPr/>
            </a:pPr>
            <a:r>
              <a:rPr lang="es-ES_tradnl" sz="2200" smtClean="0"/>
              <a:t>Crecimiento Relativo = 60/100 * 100 =		 60%</a:t>
            </a:r>
          </a:p>
          <a:p>
            <a:pPr marL="0" indent="0" algn="just" eaLnBrk="1" hangingPunct="1">
              <a:defRPr/>
            </a:pPr>
            <a:r>
              <a:rPr lang="es-ES_tradnl" sz="2200" smtClean="0"/>
              <a:t>Crecimiento Absoluto = 60/30 = 		2 g/día</a:t>
            </a:r>
          </a:p>
          <a:p>
            <a:pPr marL="0" indent="0" algn="just" eaLnBrk="1" hangingPunct="1">
              <a:defRPr/>
            </a:pPr>
            <a:endParaRPr lang="es-ES_tradnl" sz="2200" smtClean="0"/>
          </a:p>
          <a:p>
            <a:pPr marL="0" indent="0" algn="just" eaLnBrk="1" hangingPunct="1">
              <a:buFont typeface="Wingdings" pitchFamily="2" charset="2"/>
              <a:buNone/>
              <a:defRPr/>
            </a:pPr>
            <a:r>
              <a:rPr lang="es-ES_tradnl" sz="2200" smtClean="0"/>
              <a:t>* Los acuaculturistas son mas interesados por el peso alcanzado que por el crecimiento absoluto.</a:t>
            </a:r>
          </a:p>
          <a:p>
            <a:pPr marL="0" indent="0" algn="just" eaLnBrk="1" hangingPunct="1">
              <a:defRPr/>
            </a:pPr>
            <a:endParaRPr lang="es-ES_tradnl" sz="2200" smtClean="0"/>
          </a:p>
          <a:p>
            <a:pPr marL="0" indent="0" algn="just" eaLnBrk="1" hangingPunct="1">
              <a:buFont typeface="Wingdings" pitchFamily="2" charset="2"/>
              <a:buNone/>
              <a:defRPr/>
            </a:pPr>
            <a:r>
              <a:rPr lang="es-ES_tradnl" sz="2200" smtClean="0"/>
              <a:t>* Los peces grandes tienen la capacidad de ganar peso en un grado mayor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4290">
                                            <p:txEl>
                                              <p:pRg st="0" end="0"/>
                                            </p:txEl>
                                          </p:spTgt>
                                        </p:tgtEl>
                                        <p:attrNameLst>
                                          <p:attrName>style.visibility</p:attrName>
                                        </p:attrNameLst>
                                      </p:cBhvr>
                                      <p:to>
                                        <p:strVal val="visible"/>
                                      </p:to>
                                    </p:set>
                                    <p:anim calcmode="lin" valueType="num">
                                      <p:cBhvr>
                                        <p:cTn id="7" dur="500" fill="hold"/>
                                        <p:tgtEl>
                                          <p:spTgt spid="11642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42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4290">
                                            <p:txEl>
                                              <p:pRg st="2" end="2"/>
                                            </p:txEl>
                                          </p:spTgt>
                                        </p:tgtEl>
                                        <p:attrNameLst>
                                          <p:attrName>style.visibility</p:attrName>
                                        </p:attrNameLst>
                                      </p:cBhvr>
                                      <p:to>
                                        <p:strVal val="visible"/>
                                      </p:to>
                                    </p:set>
                                    <p:anim calcmode="lin" valueType="num">
                                      <p:cBhvr>
                                        <p:cTn id="13" dur="500" fill="hold"/>
                                        <p:tgtEl>
                                          <p:spTgt spid="116429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6429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4290">
                                            <p:txEl>
                                              <p:pRg st="4" end="4"/>
                                            </p:txEl>
                                          </p:spTgt>
                                        </p:tgtEl>
                                        <p:attrNameLst>
                                          <p:attrName>style.visibility</p:attrName>
                                        </p:attrNameLst>
                                      </p:cBhvr>
                                      <p:to>
                                        <p:strVal val="visible"/>
                                      </p:to>
                                    </p:set>
                                    <p:anim calcmode="lin" valueType="num">
                                      <p:cBhvr>
                                        <p:cTn id="19" dur="500" fill="hold"/>
                                        <p:tgtEl>
                                          <p:spTgt spid="116429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6429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64290">
                                            <p:txEl>
                                              <p:pRg st="5" end="5"/>
                                            </p:txEl>
                                          </p:spTgt>
                                        </p:tgtEl>
                                        <p:attrNameLst>
                                          <p:attrName>style.visibility</p:attrName>
                                        </p:attrNameLst>
                                      </p:cBhvr>
                                      <p:to>
                                        <p:strVal val="visible"/>
                                      </p:to>
                                    </p:set>
                                    <p:anim calcmode="lin" valueType="num">
                                      <p:cBhvr>
                                        <p:cTn id="25" dur="500" fill="hold"/>
                                        <p:tgtEl>
                                          <p:spTgt spid="1164290">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16429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64290">
                                            <p:txEl>
                                              <p:pRg st="7" end="7"/>
                                            </p:txEl>
                                          </p:spTgt>
                                        </p:tgtEl>
                                        <p:attrNameLst>
                                          <p:attrName>style.visibility</p:attrName>
                                        </p:attrNameLst>
                                      </p:cBhvr>
                                      <p:to>
                                        <p:strVal val="visible"/>
                                      </p:to>
                                    </p:set>
                                    <p:anim calcmode="lin" valueType="num">
                                      <p:cBhvr>
                                        <p:cTn id="31" dur="500" fill="hold"/>
                                        <p:tgtEl>
                                          <p:spTgt spid="1164290">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116429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64290">
                                            <p:txEl>
                                              <p:pRg st="9" end="9"/>
                                            </p:txEl>
                                          </p:spTgt>
                                        </p:tgtEl>
                                        <p:attrNameLst>
                                          <p:attrName>style.visibility</p:attrName>
                                        </p:attrNameLst>
                                      </p:cBhvr>
                                      <p:to>
                                        <p:strVal val="visible"/>
                                      </p:to>
                                    </p:set>
                                    <p:anim calcmode="lin" valueType="num">
                                      <p:cBhvr>
                                        <p:cTn id="37" dur="500" fill="hold"/>
                                        <p:tgtEl>
                                          <p:spTgt spid="1164290">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1164290">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29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5314" name="Rectangle 2"/>
          <p:cNvSpPr>
            <a:spLocks noGrp="1" noChangeArrowheads="1"/>
          </p:cNvSpPr>
          <p:nvPr>
            <p:ph type="body" idx="1"/>
          </p:nvPr>
        </p:nvSpPr>
        <p:spPr>
          <a:xfrm>
            <a:off x="685800" y="1219200"/>
            <a:ext cx="7772400" cy="5257800"/>
          </a:xfrm>
        </p:spPr>
        <p:txBody>
          <a:bodyPr/>
          <a:lstStyle/>
          <a:p>
            <a:pPr marL="287338" indent="-287338" algn="ctr" eaLnBrk="1" hangingPunct="1">
              <a:buFont typeface="Wingdings" pitchFamily="2" charset="2"/>
              <a:buNone/>
              <a:defRPr/>
            </a:pPr>
            <a:r>
              <a:rPr lang="es-ES_tradnl" smtClean="0">
                <a:solidFill>
                  <a:srgbClr val="FF6600"/>
                </a:solidFill>
              </a:rPr>
              <a:t>Crecimiento Absoluto y Relativo</a:t>
            </a:r>
            <a:endParaRPr lang="es-ES_tradnl" smtClean="0"/>
          </a:p>
          <a:p>
            <a:pPr marL="287338" indent="-287338" algn="just" eaLnBrk="1" hangingPunct="1">
              <a:buFont typeface="Wingdings" pitchFamily="2" charset="2"/>
              <a:buNone/>
              <a:defRPr/>
            </a:pPr>
            <a:endParaRPr lang="es-ES_tradnl" sz="2200" smtClean="0"/>
          </a:p>
          <a:p>
            <a:pPr marL="287338" indent="-287338" algn="just" eaLnBrk="1" hangingPunct="1">
              <a:buFont typeface="Wingdings" pitchFamily="2" charset="2"/>
              <a:buNone/>
              <a:defRPr/>
            </a:pPr>
            <a:r>
              <a:rPr lang="es-ES_tradnl" sz="2400" smtClean="0">
                <a:solidFill>
                  <a:schemeClr val="accent1"/>
                </a:solidFill>
              </a:rPr>
              <a:t>Absoluto</a:t>
            </a:r>
            <a:endParaRPr lang="es-ES_tradnl" sz="2200" smtClean="0">
              <a:solidFill>
                <a:schemeClr val="accent2"/>
              </a:solidFill>
            </a:endParaRPr>
          </a:p>
          <a:p>
            <a:pPr marL="287338" indent="-287338" algn="just" eaLnBrk="1" hangingPunct="1">
              <a:defRPr/>
            </a:pPr>
            <a:endParaRPr lang="es-ES_tradnl" sz="2200" smtClean="0">
              <a:solidFill>
                <a:schemeClr val="accent2"/>
              </a:solidFill>
            </a:endParaRPr>
          </a:p>
          <a:p>
            <a:pPr marL="287338" indent="-287338" algn="just" eaLnBrk="1" hangingPunct="1">
              <a:defRPr/>
            </a:pPr>
            <a:r>
              <a:rPr lang="es-ES_tradnl" sz="2400" smtClean="0"/>
              <a:t>En términos de acuicultura estaremos interesados mas en el crecimiento absoluto, porque se necesita producir una mayor cantidad de producto por unidad de área o volumen.</a:t>
            </a:r>
          </a:p>
          <a:p>
            <a:pPr marL="287338" indent="-287338" algn="just" eaLnBrk="1" hangingPunct="1">
              <a:defRPr/>
            </a:pPr>
            <a:endParaRPr lang="es-ES_tradnl" sz="2400" smtClean="0"/>
          </a:p>
          <a:p>
            <a:pPr marL="287338" indent="-287338" algn="just" eaLnBrk="1" hangingPunct="1">
              <a:defRPr/>
            </a:pPr>
            <a:r>
              <a:rPr lang="es-ES_tradnl" sz="2400" smtClean="0"/>
              <a:t>La velocidad de crecimiento absoluto no determina el tiempo en que alcanza el tamaño cosechable.</a:t>
            </a:r>
            <a:endParaRPr lang="es-ES_tradnl" sz="31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5314">
                                            <p:txEl>
                                              <p:pRg st="0" end="0"/>
                                            </p:txEl>
                                          </p:spTgt>
                                        </p:tgtEl>
                                        <p:attrNameLst>
                                          <p:attrName>style.visibility</p:attrName>
                                        </p:attrNameLst>
                                      </p:cBhvr>
                                      <p:to>
                                        <p:strVal val="visible"/>
                                      </p:to>
                                    </p:set>
                                    <p:anim calcmode="lin" valueType="num">
                                      <p:cBhvr>
                                        <p:cTn id="7" dur="500" fill="hold"/>
                                        <p:tgtEl>
                                          <p:spTgt spid="11653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53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5314">
                                            <p:txEl>
                                              <p:pRg st="2" end="2"/>
                                            </p:txEl>
                                          </p:spTgt>
                                        </p:tgtEl>
                                        <p:attrNameLst>
                                          <p:attrName>style.visibility</p:attrName>
                                        </p:attrNameLst>
                                      </p:cBhvr>
                                      <p:to>
                                        <p:strVal val="visible"/>
                                      </p:to>
                                    </p:set>
                                    <p:anim calcmode="lin" valueType="num">
                                      <p:cBhvr>
                                        <p:cTn id="13" dur="500" fill="hold"/>
                                        <p:tgtEl>
                                          <p:spTgt spid="116531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653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5314">
                                            <p:txEl>
                                              <p:pRg st="4" end="4"/>
                                            </p:txEl>
                                          </p:spTgt>
                                        </p:tgtEl>
                                        <p:attrNameLst>
                                          <p:attrName>style.visibility</p:attrName>
                                        </p:attrNameLst>
                                      </p:cBhvr>
                                      <p:to>
                                        <p:strVal val="visible"/>
                                      </p:to>
                                    </p:set>
                                    <p:anim calcmode="lin" valueType="num">
                                      <p:cBhvr>
                                        <p:cTn id="19" dur="500" fill="hold"/>
                                        <p:tgtEl>
                                          <p:spTgt spid="116531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6531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65314">
                                            <p:txEl>
                                              <p:pRg st="6" end="6"/>
                                            </p:txEl>
                                          </p:spTgt>
                                        </p:tgtEl>
                                        <p:attrNameLst>
                                          <p:attrName>style.visibility</p:attrName>
                                        </p:attrNameLst>
                                      </p:cBhvr>
                                      <p:to>
                                        <p:strVal val="visible"/>
                                      </p:to>
                                    </p:set>
                                    <p:anim calcmode="lin" valueType="num">
                                      <p:cBhvr>
                                        <p:cTn id="25" dur="500" fill="hold"/>
                                        <p:tgtEl>
                                          <p:spTgt spid="1165314">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16531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6338" name="Object 2"/>
          <p:cNvGraphicFramePr>
            <a:graphicFrameLocks noChangeAspect="1"/>
          </p:cNvGraphicFramePr>
          <p:nvPr/>
        </p:nvGraphicFramePr>
        <p:xfrm>
          <a:off x="4711700" y="3402013"/>
          <a:ext cx="1536700" cy="560387"/>
        </p:xfrm>
        <a:graphic>
          <a:graphicData uri="http://schemas.openxmlformats.org/presentationml/2006/ole">
            <p:oleObj spid="_x0000_s9218" name="Dibujo" r:id="rId3" imgW="1537200" imgH="561600" progId="FLW3Drawing">
              <p:embed/>
            </p:oleObj>
          </a:graphicData>
        </a:graphic>
      </p:graphicFrame>
      <p:graphicFrame>
        <p:nvGraphicFramePr>
          <p:cNvPr id="1166339" name="Object 3"/>
          <p:cNvGraphicFramePr>
            <a:graphicFrameLocks noChangeAspect="1"/>
          </p:cNvGraphicFramePr>
          <p:nvPr/>
        </p:nvGraphicFramePr>
        <p:xfrm>
          <a:off x="1295400" y="1093788"/>
          <a:ext cx="7391400" cy="474662"/>
        </p:xfrm>
        <a:graphic>
          <a:graphicData uri="http://schemas.openxmlformats.org/presentationml/2006/ole">
            <p:oleObj spid="_x0000_s9219" name="Dibujo" r:id="rId4" imgW="1429200" imgH="93600" progId="FLW3Drawing">
              <p:embed/>
            </p:oleObj>
          </a:graphicData>
        </a:graphic>
      </p:graphicFrame>
      <p:graphicFrame>
        <p:nvGraphicFramePr>
          <p:cNvPr id="1166340" name="Object 4"/>
          <p:cNvGraphicFramePr>
            <a:graphicFrameLocks noChangeAspect="1"/>
          </p:cNvGraphicFramePr>
          <p:nvPr/>
        </p:nvGraphicFramePr>
        <p:xfrm>
          <a:off x="381000" y="1219200"/>
          <a:ext cx="8534400" cy="5568950"/>
        </p:xfrm>
        <a:graphic>
          <a:graphicData uri="http://schemas.openxmlformats.org/presentationml/2006/ole">
            <p:oleObj spid="_x0000_s9220" name="Dibujo" r:id="rId5" imgW="1501200" imgH="11304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166339"/>
                                        </p:tgtEl>
                                        <p:attrNameLst>
                                          <p:attrName>style.visibility</p:attrName>
                                        </p:attrNameLst>
                                      </p:cBhvr>
                                      <p:to>
                                        <p:strVal val="visible"/>
                                      </p:to>
                                    </p:set>
                                    <p:anim calcmode="lin" valueType="num">
                                      <p:cBhvr>
                                        <p:cTn id="7" dur="500" fill="hold"/>
                                        <p:tgtEl>
                                          <p:spTgt spid="1166339"/>
                                        </p:tgtEl>
                                        <p:attrNameLst>
                                          <p:attrName>ppt_x</p:attrName>
                                        </p:attrNameLst>
                                      </p:cBhvr>
                                      <p:tavLst>
                                        <p:tav tm="0">
                                          <p:val>
                                            <p:strVal val="#ppt_x"/>
                                          </p:val>
                                        </p:tav>
                                        <p:tav tm="100000">
                                          <p:val>
                                            <p:strVal val="#ppt_x"/>
                                          </p:val>
                                        </p:tav>
                                      </p:tavLst>
                                    </p:anim>
                                    <p:anim calcmode="lin" valueType="num">
                                      <p:cBhvr>
                                        <p:cTn id="8" dur="500" fill="hold"/>
                                        <p:tgtEl>
                                          <p:spTgt spid="1166339"/>
                                        </p:tgtEl>
                                        <p:attrNameLst>
                                          <p:attrName>ppt_y</p:attrName>
                                        </p:attrNameLst>
                                      </p:cBhvr>
                                      <p:tavLst>
                                        <p:tav tm="0">
                                          <p:val>
                                            <p:strVal val="#ppt_y-#ppt_h/2"/>
                                          </p:val>
                                        </p:tav>
                                        <p:tav tm="100000">
                                          <p:val>
                                            <p:strVal val="#ppt_y"/>
                                          </p:val>
                                        </p:tav>
                                      </p:tavLst>
                                    </p:anim>
                                    <p:anim calcmode="lin" valueType="num">
                                      <p:cBhvr>
                                        <p:cTn id="9" dur="500" fill="hold"/>
                                        <p:tgtEl>
                                          <p:spTgt spid="1166339"/>
                                        </p:tgtEl>
                                        <p:attrNameLst>
                                          <p:attrName>ppt_w</p:attrName>
                                        </p:attrNameLst>
                                      </p:cBhvr>
                                      <p:tavLst>
                                        <p:tav tm="0">
                                          <p:val>
                                            <p:strVal val="#ppt_w"/>
                                          </p:val>
                                        </p:tav>
                                        <p:tav tm="100000">
                                          <p:val>
                                            <p:strVal val="#ppt_w"/>
                                          </p:val>
                                        </p:tav>
                                      </p:tavLst>
                                    </p:anim>
                                    <p:anim calcmode="lin" valueType="num">
                                      <p:cBhvr>
                                        <p:cTn id="10" dur="500" fill="hold"/>
                                        <p:tgtEl>
                                          <p:spTgt spid="116633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66340"/>
                                        </p:tgtEl>
                                        <p:attrNameLst>
                                          <p:attrName>style.visibility</p:attrName>
                                        </p:attrNameLst>
                                      </p:cBhvr>
                                      <p:to>
                                        <p:strVal val="visible"/>
                                      </p:to>
                                    </p:set>
                                    <p:anim calcmode="lin" valueType="num">
                                      <p:cBhvr>
                                        <p:cTn id="15" dur="500" fill="hold"/>
                                        <p:tgtEl>
                                          <p:spTgt spid="1166340"/>
                                        </p:tgtEl>
                                        <p:attrNameLst>
                                          <p:attrName>ppt_w</p:attrName>
                                        </p:attrNameLst>
                                      </p:cBhvr>
                                      <p:tavLst>
                                        <p:tav tm="0">
                                          <p:val>
                                            <p:fltVal val="0"/>
                                          </p:val>
                                        </p:tav>
                                        <p:tav tm="100000">
                                          <p:val>
                                            <p:strVal val="#ppt_w"/>
                                          </p:val>
                                        </p:tav>
                                      </p:tavLst>
                                    </p:anim>
                                    <p:anim calcmode="lin" valueType="num">
                                      <p:cBhvr>
                                        <p:cTn id="16" dur="500" fill="hold"/>
                                        <p:tgtEl>
                                          <p:spTgt spid="116634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66338"/>
                                        </p:tgtEl>
                                        <p:attrNameLst>
                                          <p:attrName>style.visibility</p:attrName>
                                        </p:attrNameLst>
                                      </p:cBhvr>
                                      <p:to>
                                        <p:strVal val="visible"/>
                                      </p:to>
                                    </p:set>
                                    <p:anim calcmode="lin" valueType="num">
                                      <p:cBhvr>
                                        <p:cTn id="21" dur="500" fill="hold"/>
                                        <p:tgtEl>
                                          <p:spTgt spid="1166338"/>
                                        </p:tgtEl>
                                        <p:attrNameLst>
                                          <p:attrName>ppt_w</p:attrName>
                                        </p:attrNameLst>
                                      </p:cBhvr>
                                      <p:tavLst>
                                        <p:tav tm="0">
                                          <p:val>
                                            <p:fltVal val="0"/>
                                          </p:val>
                                        </p:tav>
                                        <p:tav tm="100000">
                                          <p:val>
                                            <p:strVal val="#ppt_w"/>
                                          </p:val>
                                        </p:tav>
                                      </p:tavLst>
                                    </p:anim>
                                    <p:anim calcmode="lin" valueType="num">
                                      <p:cBhvr>
                                        <p:cTn id="22" dur="500" fill="hold"/>
                                        <p:tgtEl>
                                          <p:spTgt spid="11663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62" name="Rectangle 2"/>
          <p:cNvSpPr>
            <a:spLocks noGrp="1" noChangeArrowheads="1"/>
          </p:cNvSpPr>
          <p:nvPr>
            <p:ph type="body" idx="1"/>
          </p:nvPr>
        </p:nvSpPr>
        <p:spPr>
          <a:xfrm>
            <a:off x="685800" y="1219200"/>
            <a:ext cx="7772400" cy="5257800"/>
          </a:xfrm>
        </p:spPr>
        <p:txBody>
          <a:bodyPr/>
          <a:lstStyle/>
          <a:p>
            <a:pPr marL="0" indent="0" algn="ctr" eaLnBrk="1" hangingPunct="1">
              <a:buFont typeface="Wingdings" pitchFamily="2" charset="2"/>
              <a:buNone/>
              <a:defRPr/>
            </a:pPr>
            <a:r>
              <a:rPr lang="es-ES_tradnl" sz="3600" smtClean="0">
                <a:solidFill>
                  <a:srgbClr val="FF6600"/>
                </a:solidFill>
              </a:rPr>
              <a:t>Crecimiento Absoluto y Relativo</a:t>
            </a:r>
            <a:endParaRPr lang="es-ES_tradnl" smtClean="0"/>
          </a:p>
          <a:p>
            <a:pPr marL="0" indent="0" algn="just" eaLnBrk="1" hangingPunct="1">
              <a:buFont typeface="Wingdings" pitchFamily="2" charset="2"/>
              <a:buNone/>
              <a:defRPr/>
            </a:pPr>
            <a:r>
              <a:rPr lang="es-ES_tradnl" sz="2800" smtClean="0">
                <a:solidFill>
                  <a:schemeClr val="accent1"/>
                </a:solidFill>
              </a:rPr>
              <a:t>En peces pequeños el elevado metabolismo, necesita de una mayor cantidad de alimento por unidad de peso que los peces grandes (capacidad de crecimiento)</a:t>
            </a:r>
            <a:r>
              <a:rPr lang="es-ES_tradnl" sz="2800" b="1" smtClean="0">
                <a:solidFill>
                  <a:schemeClr val="accent1"/>
                </a:solidFill>
              </a:rPr>
              <a:t>.</a:t>
            </a:r>
            <a:endParaRPr lang="es-ES_tradnl" sz="2800" smtClean="0">
              <a:solidFill>
                <a:schemeClr val="accent2"/>
              </a:solidFill>
            </a:endParaRPr>
          </a:p>
          <a:p>
            <a:pPr marL="0" indent="0" algn="just" eaLnBrk="1" hangingPunct="1">
              <a:buFont typeface="Wingdings" pitchFamily="2" charset="2"/>
              <a:buNone/>
              <a:defRPr/>
            </a:pPr>
            <a:r>
              <a:rPr lang="es-ES_tradnl" sz="2400" b="1" smtClean="0">
                <a:solidFill>
                  <a:schemeClr val="accent2"/>
                </a:solidFill>
              </a:rPr>
              <a:t>	</a:t>
            </a:r>
            <a:r>
              <a:rPr lang="es-ES_tradnl" sz="2400" b="1" smtClean="0"/>
              <a:t>Estado		Cantidad de alimento en</a:t>
            </a:r>
          </a:p>
          <a:p>
            <a:pPr marL="0" indent="0" eaLnBrk="1" hangingPunct="1">
              <a:buFont typeface="Wingdings" pitchFamily="2" charset="2"/>
              <a:buNone/>
              <a:defRPr/>
            </a:pPr>
            <a:r>
              <a:rPr lang="es-ES_tradnl" sz="2400" b="1" smtClean="0"/>
              <a:t>			% del peso del cuerpo/día	</a:t>
            </a:r>
          </a:p>
          <a:p>
            <a:pPr marL="0" indent="0" eaLnBrk="1" hangingPunct="1">
              <a:buFont typeface="Wingdings" pitchFamily="2" charset="2"/>
              <a:buNone/>
              <a:defRPr/>
            </a:pPr>
            <a:r>
              <a:rPr lang="es-ES_tradnl" sz="2400" smtClean="0"/>
              <a:t>	Larvas			8 - 10	</a:t>
            </a:r>
          </a:p>
          <a:p>
            <a:pPr marL="0" indent="0" eaLnBrk="1" hangingPunct="1">
              <a:buFont typeface="Wingdings" pitchFamily="2" charset="2"/>
              <a:buNone/>
              <a:defRPr/>
            </a:pPr>
            <a:r>
              <a:rPr lang="es-ES_tradnl" sz="2400" smtClean="0"/>
              <a:t>	Alevines		   5	</a:t>
            </a:r>
          </a:p>
          <a:p>
            <a:pPr marL="0" indent="0" eaLnBrk="1" hangingPunct="1">
              <a:buFont typeface="Wingdings" pitchFamily="2" charset="2"/>
              <a:buNone/>
              <a:defRPr/>
            </a:pPr>
            <a:r>
              <a:rPr lang="es-ES_tradnl" sz="2400" smtClean="0"/>
              <a:t>	Juveniles		   3	</a:t>
            </a:r>
          </a:p>
          <a:p>
            <a:pPr marL="0" indent="0" eaLnBrk="1" hangingPunct="1">
              <a:buFont typeface="Wingdings" pitchFamily="2" charset="2"/>
              <a:buNone/>
              <a:defRPr/>
            </a:pPr>
            <a:r>
              <a:rPr lang="es-ES_tradnl" sz="2400" smtClean="0"/>
              <a:t>	Adultos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362">
                                            <p:txEl>
                                              <p:pRg st="0" end="0"/>
                                            </p:txEl>
                                          </p:spTgt>
                                        </p:tgtEl>
                                        <p:attrNameLst>
                                          <p:attrName>style.visibility</p:attrName>
                                        </p:attrNameLst>
                                      </p:cBhvr>
                                      <p:to>
                                        <p:strVal val="visible"/>
                                      </p:to>
                                    </p:set>
                                    <p:anim calcmode="lin" valueType="num">
                                      <p:cBhvr>
                                        <p:cTn id="7" dur="500" fill="hold"/>
                                        <p:tgtEl>
                                          <p:spTgt spid="11673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7362">
                                            <p:txEl>
                                              <p:pRg st="1" end="1"/>
                                            </p:txEl>
                                          </p:spTgt>
                                        </p:tgtEl>
                                        <p:attrNameLst>
                                          <p:attrName>style.visibility</p:attrName>
                                        </p:attrNameLst>
                                      </p:cBhvr>
                                      <p:to>
                                        <p:strVal val="visible"/>
                                      </p:to>
                                    </p:set>
                                    <p:anim calcmode="lin" valueType="num">
                                      <p:cBhvr>
                                        <p:cTn id="13" dur="500" fill="hold"/>
                                        <p:tgtEl>
                                          <p:spTgt spid="116736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6736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7362">
                                            <p:txEl>
                                              <p:pRg st="2" end="2"/>
                                            </p:txEl>
                                          </p:spTgt>
                                        </p:tgtEl>
                                        <p:attrNameLst>
                                          <p:attrName>style.visibility</p:attrName>
                                        </p:attrNameLst>
                                      </p:cBhvr>
                                      <p:to>
                                        <p:strVal val="visible"/>
                                      </p:to>
                                    </p:set>
                                    <p:anim calcmode="lin" valueType="num">
                                      <p:cBhvr>
                                        <p:cTn id="19" dur="500" fill="hold"/>
                                        <p:tgtEl>
                                          <p:spTgt spid="116736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6736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67362">
                                            <p:txEl>
                                              <p:pRg st="3" end="3"/>
                                            </p:txEl>
                                          </p:spTgt>
                                        </p:tgtEl>
                                        <p:attrNameLst>
                                          <p:attrName>style.visibility</p:attrName>
                                        </p:attrNameLst>
                                      </p:cBhvr>
                                      <p:to>
                                        <p:strVal val="visible"/>
                                      </p:to>
                                    </p:set>
                                    <p:anim calcmode="lin" valueType="num">
                                      <p:cBhvr>
                                        <p:cTn id="25" dur="500" fill="hold"/>
                                        <p:tgtEl>
                                          <p:spTgt spid="116736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6736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67362">
                                            <p:txEl>
                                              <p:pRg st="4" end="4"/>
                                            </p:txEl>
                                          </p:spTgt>
                                        </p:tgtEl>
                                        <p:attrNameLst>
                                          <p:attrName>style.visibility</p:attrName>
                                        </p:attrNameLst>
                                      </p:cBhvr>
                                      <p:to>
                                        <p:strVal val="visible"/>
                                      </p:to>
                                    </p:set>
                                    <p:anim calcmode="lin" valueType="num">
                                      <p:cBhvr>
                                        <p:cTn id="31" dur="500" fill="hold"/>
                                        <p:tgtEl>
                                          <p:spTgt spid="116736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6736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67362">
                                            <p:txEl>
                                              <p:pRg st="5" end="5"/>
                                            </p:txEl>
                                          </p:spTgt>
                                        </p:tgtEl>
                                        <p:attrNameLst>
                                          <p:attrName>style.visibility</p:attrName>
                                        </p:attrNameLst>
                                      </p:cBhvr>
                                      <p:to>
                                        <p:strVal val="visible"/>
                                      </p:to>
                                    </p:set>
                                    <p:anim calcmode="lin" valueType="num">
                                      <p:cBhvr>
                                        <p:cTn id="37" dur="500" fill="hold"/>
                                        <p:tgtEl>
                                          <p:spTgt spid="116736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6736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67362">
                                            <p:txEl>
                                              <p:pRg st="6" end="6"/>
                                            </p:txEl>
                                          </p:spTgt>
                                        </p:tgtEl>
                                        <p:attrNameLst>
                                          <p:attrName>style.visibility</p:attrName>
                                        </p:attrNameLst>
                                      </p:cBhvr>
                                      <p:to>
                                        <p:strVal val="visible"/>
                                      </p:to>
                                    </p:set>
                                    <p:anim calcmode="lin" valueType="num">
                                      <p:cBhvr>
                                        <p:cTn id="43" dur="500" fill="hold"/>
                                        <p:tgtEl>
                                          <p:spTgt spid="116736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16736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167362">
                                            <p:txEl>
                                              <p:pRg st="7" end="7"/>
                                            </p:txEl>
                                          </p:spTgt>
                                        </p:tgtEl>
                                        <p:attrNameLst>
                                          <p:attrName>style.visibility</p:attrName>
                                        </p:attrNameLst>
                                      </p:cBhvr>
                                      <p:to>
                                        <p:strVal val="visible"/>
                                      </p:to>
                                    </p:set>
                                    <p:anim calcmode="lin" valueType="num">
                                      <p:cBhvr>
                                        <p:cTn id="49" dur="500" fill="hold"/>
                                        <p:tgtEl>
                                          <p:spTgt spid="116736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167362">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21</a:t>
            </a:r>
            <a:endParaRPr lang="es-ES_tradnl" sz="4800" b="1" smtClean="0">
              <a:solidFill>
                <a:srgbClr val="FF3300"/>
              </a:solidFill>
            </a:endParaRPr>
          </a:p>
        </p:txBody>
      </p:sp>
      <p:sp>
        <p:nvSpPr>
          <p:cNvPr id="1168387" name="Rectangle 3"/>
          <p:cNvSpPr>
            <a:spLocks noGrp="1" noChangeArrowheads="1"/>
          </p:cNvSpPr>
          <p:nvPr>
            <p:ph type="body" idx="1"/>
          </p:nvPr>
        </p:nvSpPr>
        <p:spPr>
          <a:xfrm>
            <a:off x="685800" y="1828800"/>
            <a:ext cx="7772400" cy="4800600"/>
          </a:xfrm>
        </p:spPr>
        <p:txBody>
          <a:bodyPr/>
          <a:lstStyle/>
          <a:p>
            <a:pPr marL="0" indent="0" algn="just" eaLnBrk="1" hangingPunct="1">
              <a:buFont typeface="Wingdings" pitchFamily="2" charset="2"/>
              <a:buNone/>
              <a:defRPr/>
            </a:pPr>
            <a:r>
              <a:rPr lang="es-ES" b="1" smtClean="0"/>
              <a:t>“</a:t>
            </a:r>
            <a:r>
              <a:rPr lang="es-ES_tradnl" b="1" smtClean="0"/>
              <a:t>Cuando la densidad de organismos incrementa, la captura de alimento natural por unidad de área aumenta y  su disponibilidad disminuye. Cuando la cantidad de alimento alcanza cerca a los niveles óptimos o el OD desciende por la gran cantidad de alimento, el grado de crecimiento podría declinar hasta llegar a detenerse”</a:t>
            </a:r>
            <a:endParaRPr lang="es-E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68386"/>
                                        </p:tgtEl>
                                        <p:attrNameLst>
                                          <p:attrName>style.visibility</p:attrName>
                                        </p:attrNameLst>
                                      </p:cBhvr>
                                      <p:to>
                                        <p:strVal val="visible"/>
                                      </p:to>
                                    </p:set>
                                    <p:anim calcmode="lin" valueType="num">
                                      <p:cBhvr>
                                        <p:cTn id="7" dur="500" fill="hold"/>
                                        <p:tgtEl>
                                          <p:spTgt spid="1168386"/>
                                        </p:tgtEl>
                                        <p:attrNameLst>
                                          <p:attrName>ppt_x</p:attrName>
                                        </p:attrNameLst>
                                      </p:cBhvr>
                                      <p:tavLst>
                                        <p:tav tm="0">
                                          <p:val>
                                            <p:strVal val="#ppt_x"/>
                                          </p:val>
                                        </p:tav>
                                        <p:tav tm="100000">
                                          <p:val>
                                            <p:strVal val="#ppt_x"/>
                                          </p:val>
                                        </p:tav>
                                      </p:tavLst>
                                    </p:anim>
                                    <p:anim calcmode="lin" valueType="num">
                                      <p:cBhvr>
                                        <p:cTn id="8" dur="500" fill="hold"/>
                                        <p:tgtEl>
                                          <p:spTgt spid="1168386"/>
                                        </p:tgtEl>
                                        <p:attrNameLst>
                                          <p:attrName>ppt_y</p:attrName>
                                        </p:attrNameLst>
                                      </p:cBhvr>
                                      <p:tavLst>
                                        <p:tav tm="0">
                                          <p:val>
                                            <p:strVal val="#ppt_y-#ppt_h/2"/>
                                          </p:val>
                                        </p:tav>
                                        <p:tav tm="100000">
                                          <p:val>
                                            <p:strVal val="#ppt_y"/>
                                          </p:val>
                                        </p:tav>
                                      </p:tavLst>
                                    </p:anim>
                                    <p:anim calcmode="lin" valueType="num">
                                      <p:cBhvr>
                                        <p:cTn id="9" dur="500" fill="hold"/>
                                        <p:tgtEl>
                                          <p:spTgt spid="1168386"/>
                                        </p:tgtEl>
                                        <p:attrNameLst>
                                          <p:attrName>ppt_w</p:attrName>
                                        </p:attrNameLst>
                                      </p:cBhvr>
                                      <p:tavLst>
                                        <p:tav tm="0">
                                          <p:val>
                                            <p:strVal val="#ppt_w"/>
                                          </p:val>
                                        </p:tav>
                                        <p:tav tm="100000">
                                          <p:val>
                                            <p:strVal val="#ppt_w"/>
                                          </p:val>
                                        </p:tav>
                                      </p:tavLst>
                                    </p:anim>
                                    <p:anim calcmode="lin" valueType="num">
                                      <p:cBhvr>
                                        <p:cTn id="10" dur="500" fill="hold"/>
                                        <p:tgtEl>
                                          <p:spTgt spid="116838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68387">
                                            <p:txEl>
                                              <p:pRg st="0" end="0"/>
                                            </p:txEl>
                                          </p:spTgt>
                                        </p:tgtEl>
                                        <p:attrNameLst>
                                          <p:attrName>style.visibility</p:attrName>
                                        </p:attrNameLst>
                                      </p:cBhvr>
                                      <p:to>
                                        <p:strVal val="visible"/>
                                      </p:to>
                                    </p:set>
                                    <p:anim calcmode="lin" valueType="num">
                                      <p:cBhvr>
                                        <p:cTn id="15" dur="500" fill="hold"/>
                                        <p:tgtEl>
                                          <p:spTgt spid="11683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683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6" grpId="0" autoUpdateAnimBg="0"/>
      <p:bldP spid="11683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02" name="Rectangle 2"/>
          <p:cNvSpPr>
            <a:spLocks noGrp="1" noChangeArrowheads="1"/>
          </p:cNvSpPr>
          <p:nvPr>
            <p:ph type="body" idx="1"/>
          </p:nvPr>
        </p:nvSpPr>
        <p:spPr>
          <a:xfrm>
            <a:off x="685800" y="1219200"/>
            <a:ext cx="7772400" cy="5257800"/>
          </a:xfrm>
        </p:spPr>
        <p:txBody>
          <a:bodyPr/>
          <a:lstStyle/>
          <a:p>
            <a:pPr marL="485775" indent="-485775" algn="just" eaLnBrk="1" hangingPunct="1">
              <a:buFont typeface="Wingdings" pitchFamily="2" charset="2"/>
              <a:buNone/>
              <a:defRPr/>
            </a:pPr>
            <a:r>
              <a:rPr lang="es-ES" smtClean="0">
                <a:solidFill>
                  <a:schemeClr val="accent1"/>
                </a:solidFill>
              </a:rPr>
              <a:t>Porque?</a:t>
            </a:r>
          </a:p>
          <a:p>
            <a:pPr marL="485775" indent="-485775" algn="just" eaLnBrk="1" hangingPunct="1">
              <a:buFont typeface="Wingdings" pitchFamily="2" charset="2"/>
              <a:buNone/>
              <a:defRPr/>
            </a:pPr>
            <a:endParaRPr lang="es-ES" sz="2800" smtClean="0">
              <a:solidFill>
                <a:schemeClr val="accent2"/>
              </a:solidFill>
            </a:endParaRPr>
          </a:p>
          <a:p>
            <a:pPr marL="485775" indent="-485775" algn="just" eaLnBrk="1" hangingPunct="1">
              <a:buFont typeface="Wingdings" pitchFamily="2" charset="2"/>
              <a:buNone/>
              <a:defRPr/>
            </a:pPr>
            <a:r>
              <a:rPr lang="es-ES" sz="2800" smtClean="0">
                <a:solidFill>
                  <a:schemeClr val="accent2"/>
                </a:solidFill>
              </a:rPr>
              <a:t>* </a:t>
            </a:r>
            <a:r>
              <a:rPr lang="es-ES" sz="2800" smtClean="0"/>
              <a:t>Peces pequeños tienen un mayor velocidad metabolica por peso del individuo. </a:t>
            </a:r>
          </a:p>
          <a:p>
            <a:pPr marL="485775" indent="-485775" algn="just" eaLnBrk="1" hangingPunct="1">
              <a:buFont typeface="Wingdings" pitchFamily="2" charset="2"/>
              <a:buNone/>
              <a:defRPr/>
            </a:pPr>
            <a:endParaRPr lang="es-ES" sz="2800" smtClean="0"/>
          </a:p>
          <a:p>
            <a:pPr marL="485775" indent="-485775" algn="just" eaLnBrk="1" hangingPunct="1">
              <a:buFont typeface="Wingdings" pitchFamily="2" charset="2"/>
              <a:buNone/>
              <a:defRPr/>
            </a:pPr>
            <a:r>
              <a:rPr lang="es-ES" sz="2800" smtClean="0"/>
              <a:t>* Peces pequeños pueden aprovechar mejor la productividad prinaria.</a:t>
            </a:r>
          </a:p>
          <a:p>
            <a:pPr marL="485775" indent="-485775" algn="just" eaLnBrk="1" hangingPunct="1">
              <a:buFont typeface="Wingdings" pitchFamily="2" charset="2"/>
              <a:buNone/>
              <a:defRPr/>
            </a:pPr>
            <a:endParaRPr lang="es-ES" sz="2800" smtClean="0"/>
          </a:p>
          <a:p>
            <a:pPr marL="485775" indent="-485775" algn="ctr" eaLnBrk="1" hangingPunct="1">
              <a:buFont typeface="Wingdings" pitchFamily="2" charset="2"/>
              <a:buNone/>
              <a:defRPr/>
            </a:pPr>
            <a:r>
              <a:rPr lang="es-ES" sz="2400" smtClean="0">
                <a:solidFill>
                  <a:srgbClr val="FF6600"/>
                </a:solidFill>
              </a:rPr>
              <a:t>Sin embargo, el pequeño tamaño puede limitar la capacidad de carga para una misma especie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402">
                                            <p:txEl>
                                              <p:pRg st="0" end="0"/>
                                            </p:txEl>
                                          </p:spTgt>
                                        </p:tgtEl>
                                        <p:attrNameLst>
                                          <p:attrName>style.visibility</p:attrName>
                                        </p:attrNameLst>
                                      </p:cBhvr>
                                      <p:to>
                                        <p:strVal val="visible"/>
                                      </p:to>
                                    </p:set>
                                    <p:anim calcmode="lin" valueType="num">
                                      <p:cBhvr>
                                        <p:cTn id="7" dur="500" fill="hold"/>
                                        <p:tgtEl>
                                          <p:spTgt spid="11264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4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26402">
                                            <p:txEl>
                                              <p:pRg st="2" end="2"/>
                                            </p:txEl>
                                          </p:spTgt>
                                        </p:tgtEl>
                                        <p:attrNameLst>
                                          <p:attrName>style.visibility</p:attrName>
                                        </p:attrNameLst>
                                      </p:cBhvr>
                                      <p:to>
                                        <p:strVal val="visible"/>
                                      </p:to>
                                    </p:set>
                                    <p:anim calcmode="lin" valueType="num">
                                      <p:cBhvr>
                                        <p:cTn id="13" dur="500" fill="hold"/>
                                        <p:tgtEl>
                                          <p:spTgt spid="112640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2640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26402">
                                            <p:txEl>
                                              <p:pRg st="4" end="4"/>
                                            </p:txEl>
                                          </p:spTgt>
                                        </p:tgtEl>
                                        <p:attrNameLst>
                                          <p:attrName>style.visibility</p:attrName>
                                        </p:attrNameLst>
                                      </p:cBhvr>
                                      <p:to>
                                        <p:strVal val="visible"/>
                                      </p:to>
                                    </p:set>
                                    <p:anim calcmode="lin" valueType="num">
                                      <p:cBhvr>
                                        <p:cTn id="19" dur="500" fill="hold"/>
                                        <p:tgtEl>
                                          <p:spTgt spid="112640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2640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26402">
                                            <p:txEl>
                                              <p:pRg st="6" end="6"/>
                                            </p:txEl>
                                          </p:spTgt>
                                        </p:tgtEl>
                                        <p:attrNameLst>
                                          <p:attrName>style.visibility</p:attrName>
                                        </p:attrNameLst>
                                      </p:cBhvr>
                                      <p:to>
                                        <p:strVal val="visible"/>
                                      </p:to>
                                    </p:set>
                                    <p:anim calcmode="lin" valueType="num">
                                      <p:cBhvr>
                                        <p:cTn id="25" dur="500" fill="hold"/>
                                        <p:tgtEl>
                                          <p:spTgt spid="1126402">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126402">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9410" name="Rectangle 2"/>
          <p:cNvSpPr>
            <a:spLocks noGrp="1" noChangeArrowheads="1"/>
          </p:cNvSpPr>
          <p:nvPr>
            <p:ph type="body" idx="1"/>
          </p:nvPr>
        </p:nvSpPr>
        <p:spPr>
          <a:xfrm>
            <a:off x="685800" y="1219200"/>
            <a:ext cx="7772400" cy="5257800"/>
          </a:xfrm>
        </p:spPr>
        <p:txBody>
          <a:bodyPr/>
          <a:lstStyle/>
          <a:p>
            <a:pPr marL="0" indent="0" algn="ctr" eaLnBrk="1" hangingPunct="1">
              <a:buFont typeface="Wingdings" pitchFamily="2" charset="2"/>
              <a:buNone/>
              <a:defRPr/>
            </a:pPr>
            <a:endParaRPr lang="es-ES_tradnl" sz="2800" smtClean="0">
              <a:solidFill>
                <a:srgbClr val="00CC00"/>
              </a:solidFill>
            </a:endParaRPr>
          </a:p>
          <a:p>
            <a:pPr marL="0" indent="0" algn="ctr" eaLnBrk="1" hangingPunct="1">
              <a:buFont typeface="Wingdings" pitchFamily="2" charset="2"/>
              <a:buNone/>
              <a:defRPr/>
            </a:pPr>
            <a:r>
              <a:rPr lang="es-ES_tradnl" b="1" smtClean="0">
                <a:solidFill>
                  <a:srgbClr val="00CC00"/>
                </a:solidFill>
              </a:rPr>
              <a:t>El tamaño inicial y densidad puede provocar un decrecimiento mas temprano del grado de crecimiento</a:t>
            </a:r>
            <a:r>
              <a:rPr lang="es-ES_tradnl" sz="2800" smtClean="0">
                <a:solidFill>
                  <a:srgbClr val="00CC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9410">
                                            <p:txEl>
                                              <p:pRg st="1" end="1"/>
                                            </p:txEl>
                                          </p:spTgt>
                                        </p:tgtEl>
                                        <p:attrNameLst>
                                          <p:attrName>style.visibility</p:attrName>
                                        </p:attrNameLst>
                                      </p:cBhvr>
                                      <p:to>
                                        <p:strVal val="visible"/>
                                      </p:to>
                                    </p:set>
                                    <p:anim calcmode="lin" valueType="num">
                                      <p:cBhvr>
                                        <p:cTn id="7" dur="500" fill="hold"/>
                                        <p:tgtEl>
                                          <p:spTgt spid="116941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6941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0434" name="Object 2"/>
          <p:cNvGraphicFramePr>
            <a:graphicFrameLocks noChangeAspect="1"/>
          </p:cNvGraphicFramePr>
          <p:nvPr/>
        </p:nvGraphicFramePr>
        <p:xfrm>
          <a:off x="304800" y="1219200"/>
          <a:ext cx="8610600" cy="5638800"/>
        </p:xfrm>
        <a:graphic>
          <a:graphicData uri="http://schemas.openxmlformats.org/presentationml/2006/ole">
            <p:oleObj spid="_x0000_s10242" name="Dibujo" r:id="rId4" imgW="1501200" imgH="1130400" progId="FLW3Drawing">
              <p:embed/>
            </p:oleObj>
          </a:graphicData>
        </a:graphic>
      </p:graphicFrame>
      <p:graphicFrame>
        <p:nvGraphicFramePr>
          <p:cNvPr id="1170435" name="Object 3"/>
          <p:cNvGraphicFramePr>
            <a:graphicFrameLocks noChangeAspect="1"/>
          </p:cNvGraphicFramePr>
          <p:nvPr/>
        </p:nvGraphicFramePr>
        <p:xfrm>
          <a:off x="304800" y="1219200"/>
          <a:ext cx="8610600" cy="5638800"/>
        </p:xfrm>
        <a:graphic>
          <a:graphicData uri="http://schemas.openxmlformats.org/presentationml/2006/ole">
            <p:oleObj spid="_x0000_s10243" name="Dibujo" r:id="rId5" imgW="1501200" imgH="1130400" progId="FLW3Drawing">
              <p:embed/>
            </p:oleObj>
          </a:graphicData>
        </a:graphic>
      </p:graphicFrame>
      <p:graphicFrame>
        <p:nvGraphicFramePr>
          <p:cNvPr id="1170436" name="Object 4"/>
          <p:cNvGraphicFramePr>
            <a:graphicFrameLocks noChangeAspect="1"/>
          </p:cNvGraphicFramePr>
          <p:nvPr/>
        </p:nvGraphicFramePr>
        <p:xfrm>
          <a:off x="304800" y="1219200"/>
          <a:ext cx="8610600" cy="5638800"/>
        </p:xfrm>
        <a:graphic>
          <a:graphicData uri="http://schemas.openxmlformats.org/presentationml/2006/ole">
            <p:oleObj spid="_x0000_s10244" name="Dibujo" r:id="rId6" imgW="1501200" imgH="1130400" progId="FLW3Drawing">
              <p:embed/>
            </p:oleObj>
          </a:graphicData>
        </a:graphic>
      </p:graphicFrame>
      <p:graphicFrame>
        <p:nvGraphicFramePr>
          <p:cNvPr id="1170437" name="Object 5"/>
          <p:cNvGraphicFramePr>
            <a:graphicFrameLocks noChangeAspect="1"/>
          </p:cNvGraphicFramePr>
          <p:nvPr/>
        </p:nvGraphicFramePr>
        <p:xfrm>
          <a:off x="1143000" y="3733800"/>
          <a:ext cx="708025" cy="190500"/>
        </p:xfrm>
        <a:graphic>
          <a:graphicData uri="http://schemas.openxmlformats.org/presentationml/2006/ole">
            <p:oleObj spid="_x0000_s10245" name="Dibujo" r:id="rId7" imgW="709200" imgH="190800" progId="FLW3Drawing">
              <p:embed/>
            </p:oleObj>
          </a:graphicData>
        </a:graphic>
      </p:graphicFrame>
      <p:graphicFrame>
        <p:nvGraphicFramePr>
          <p:cNvPr id="1170438" name="Object 6"/>
          <p:cNvGraphicFramePr>
            <a:graphicFrameLocks noChangeAspect="1"/>
          </p:cNvGraphicFramePr>
          <p:nvPr/>
        </p:nvGraphicFramePr>
        <p:xfrm>
          <a:off x="1143000" y="4686300"/>
          <a:ext cx="708025" cy="190500"/>
        </p:xfrm>
        <a:graphic>
          <a:graphicData uri="http://schemas.openxmlformats.org/presentationml/2006/ole">
            <p:oleObj spid="_x0000_s10246" name="Dibujo" r:id="rId8" imgW="709200" imgH="190800" progId="FLW3Drawing">
              <p:embed/>
            </p:oleObj>
          </a:graphicData>
        </a:graphic>
      </p:graphicFrame>
      <p:graphicFrame>
        <p:nvGraphicFramePr>
          <p:cNvPr id="1170439" name="Object 7"/>
          <p:cNvGraphicFramePr>
            <a:graphicFrameLocks noChangeAspect="1"/>
          </p:cNvGraphicFramePr>
          <p:nvPr/>
        </p:nvGraphicFramePr>
        <p:xfrm>
          <a:off x="3886200" y="6134100"/>
          <a:ext cx="708025" cy="190500"/>
        </p:xfrm>
        <a:graphic>
          <a:graphicData uri="http://schemas.openxmlformats.org/presentationml/2006/ole">
            <p:oleObj spid="_x0000_s10247" name="Dibujo" r:id="rId9" imgW="709200" imgH="190800" progId="FLW3Drawing">
              <p:embed/>
            </p:oleObj>
          </a:graphicData>
        </a:graphic>
      </p:graphicFrame>
      <p:graphicFrame>
        <p:nvGraphicFramePr>
          <p:cNvPr id="1170440" name="Object 8"/>
          <p:cNvGraphicFramePr>
            <a:graphicFrameLocks noChangeAspect="1"/>
          </p:cNvGraphicFramePr>
          <p:nvPr/>
        </p:nvGraphicFramePr>
        <p:xfrm>
          <a:off x="5791200" y="6134100"/>
          <a:ext cx="708025" cy="190500"/>
        </p:xfrm>
        <a:graphic>
          <a:graphicData uri="http://schemas.openxmlformats.org/presentationml/2006/ole">
            <p:oleObj spid="_x0000_s10248" name="Dibujo" r:id="rId10" imgW="709200" imgH="190800" progId="FLW3Drawing">
              <p:embed/>
            </p:oleObj>
          </a:graphicData>
        </a:graphic>
      </p:graphicFrame>
      <p:graphicFrame>
        <p:nvGraphicFramePr>
          <p:cNvPr id="1170441" name="Object 9"/>
          <p:cNvGraphicFramePr>
            <a:graphicFrameLocks noChangeAspect="1"/>
          </p:cNvGraphicFramePr>
          <p:nvPr/>
        </p:nvGraphicFramePr>
        <p:xfrm>
          <a:off x="7445375" y="6134100"/>
          <a:ext cx="708025" cy="190500"/>
        </p:xfrm>
        <a:graphic>
          <a:graphicData uri="http://schemas.openxmlformats.org/presentationml/2006/ole">
            <p:oleObj spid="_x0000_s10249" name="Dibujo" r:id="rId11" imgW="709200" imgH="190800" progId="FLW3Drawing">
              <p:embed/>
            </p:oleObj>
          </a:graphicData>
        </a:graphic>
      </p:graphicFrame>
      <p:graphicFrame>
        <p:nvGraphicFramePr>
          <p:cNvPr id="1170442" name="Object 10"/>
          <p:cNvGraphicFramePr>
            <a:graphicFrameLocks noChangeAspect="1"/>
          </p:cNvGraphicFramePr>
          <p:nvPr/>
        </p:nvGraphicFramePr>
        <p:xfrm>
          <a:off x="5105400" y="3041650"/>
          <a:ext cx="1143000" cy="522288"/>
        </p:xfrm>
        <a:graphic>
          <a:graphicData uri="http://schemas.openxmlformats.org/presentationml/2006/ole">
            <p:oleObj spid="_x0000_s10250" name="Dibujo" r:id="rId12" imgW="810000" imgH="370800" progId="FLW3Drawing">
              <p:embed/>
            </p:oleObj>
          </a:graphicData>
        </a:graphic>
      </p:graphicFrame>
      <p:graphicFrame>
        <p:nvGraphicFramePr>
          <p:cNvPr id="1170443" name="Object 11"/>
          <p:cNvGraphicFramePr>
            <a:graphicFrameLocks noChangeAspect="1"/>
          </p:cNvGraphicFramePr>
          <p:nvPr/>
        </p:nvGraphicFramePr>
        <p:xfrm>
          <a:off x="3429000" y="3027363"/>
          <a:ext cx="1676400" cy="554037"/>
        </p:xfrm>
        <a:graphic>
          <a:graphicData uri="http://schemas.openxmlformats.org/presentationml/2006/ole">
            <p:oleObj spid="_x0000_s10251" name="Dibujo" r:id="rId13" imgW="1447200" imgH="554400" progId="FLW3Drawing">
              <p:embed/>
            </p:oleObj>
          </a:graphicData>
        </a:graphic>
      </p:graphicFrame>
      <p:graphicFrame>
        <p:nvGraphicFramePr>
          <p:cNvPr id="1170444" name="Object 12"/>
          <p:cNvGraphicFramePr>
            <a:graphicFrameLocks noChangeAspect="1"/>
          </p:cNvGraphicFramePr>
          <p:nvPr/>
        </p:nvGraphicFramePr>
        <p:xfrm>
          <a:off x="4953000" y="3625850"/>
          <a:ext cx="447675" cy="315913"/>
        </p:xfrm>
        <a:graphic>
          <a:graphicData uri="http://schemas.openxmlformats.org/presentationml/2006/ole">
            <p:oleObj spid="_x0000_s10252" name="Dibujo" r:id="rId14" imgW="295200" imgH="208800" progId="FLW3Drawing">
              <p:embed/>
            </p:oleObj>
          </a:graphicData>
        </a:graphic>
      </p:graphicFrame>
      <p:graphicFrame>
        <p:nvGraphicFramePr>
          <p:cNvPr id="1170445" name="Object 13"/>
          <p:cNvGraphicFramePr>
            <a:graphicFrameLocks noChangeAspect="1"/>
          </p:cNvGraphicFramePr>
          <p:nvPr/>
        </p:nvGraphicFramePr>
        <p:xfrm>
          <a:off x="6096000" y="3657600"/>
          <a:ext cx="1295400" cy="1295400"/>
        </p:xfrm>
        <a:graphic>
          <a:graphicData uri="http://schemas.openxmlformats.org/presentationml/2006/ole">
            <p:oleObj spid="_x0000_s10253" name="Dibujo" r:id="rId15" imgW="784800" imgH="784800" progId="FLW3Drawing">
              <p:embed/>
            </p:oleObj>
          </a:graphicData>
        </a:graphic>
      </p:graphicFrame>
      <p:graphicFrame>
        <p:nvGraphicFramePr>
          <p:cNvPr id="1170446" name="Object 14"/>
          <p:cNvGraphicFramePr>
            <a:graphicFrameLocks noChangeAspect="1"/>
          </p:cNvGraphicFramePr>
          <p:nvPr/>
        </p:nvGraphicFramePr>
        <p:xfrm>
          <a:off x="1143000" y="2819400"/>
          <a:ext cx="708025" cy="190500"/>
        </p:xfrm>
        <a:graphic>
          <a:graphicData uri="http://schemas.openxmlformats.org/presentationml/2006/ole">
            <p:oleObj spid="_x0000_s10254" name="Dibujo" r:id="rId16" imgW="709200" imgH="190800" progId="FLW3Drawing">
              <p:embed/>
            </p:oleObj>
          </a:graphicData>
        </a:graphic>
      </p:graphicFrame>
      <p:graphicFrame>
        <p:nvGraphicFramePr>
          <p:cNvPr id="1170447" name="Object 15"/>
          <p:cNvGraphicFramePr>
            <a:graphicFrameLocks noChangeAspect="1"/>
          </p:cNvGraphicFramePr>
          <p:nvPr/>
        </p:nvGraphicFramePr>
        <p:xfrm>
          <a:off x="4475163" y="5097463"/>
          <a:ext cx="3144837" cy="1150937"/>
        </p:xfrm>
        <a:graphic>
          <a:graphicData uri="http://schemas.openxmlformats.org/presentationml/2006/ole">
            <p:oleObj spid="_x0000_s10255" name="Dibujo" r:id="rId17" imgW="2232000" imgH="817200" progId="FLW3Drawing">
              <p:embed/>
            </p:oleObj>
          </a:graphicData>
        </a:graphic>
      </p:graphicFrame>
      <p:graphicFrame>
        <p:nvGraphicFramePr>
          <p:cNvPr id="1170448" name="Object 16"/>
          <p:cNvGraphicFramePr>
            <a:graphicFrameLocks noChangeAspect="1"/>
          </p:cNvGraphicFramePr>
          <p:nvPr/>
        </p:nvGraphicFramePr>
        <p:xfrm>
          <a:off x="6324600" y="5265738"/>
          <a:ext cx="1676400" cy="1017587"/>
        </p:xfrm>
        <a:graphic>
          <a:graphicData uri="http://schemas.openxmlformats.org/presentationml/2006/ole">
            <p:oleObj spid="_x0000_s10256" name="Dibujo" r:id="rId18" imgW="1062000" imgH="644400" progId="FLW3Drawing">
              <p:embed/>
            </p:oleObj>
          </a:graphicData>
        </a:graphic>
      </p:graphicFrame>
      <p:graphicFrame>
        <p:nvGraphicFramePr>
          <p:cNvPr id="1170449" name="Object 17"/>
          <p:cNvGraphicFramePr>
            <a:graphicFrameLocks noChangeAspect="1"/>
          </p:cNvGraphicFramePr>
          <p:nvPr/>
        </p:nvGraphicFramePr>
        <p:xfrm>
          <a:off x="8105775" y="5334000"/>
          <a:ext cx="463550" cy="990600"/>
        </p:xfrm>
        <a:graphic>
          <a:graphicData uri="http://schemas.openxmlformats.org/presentationml/2006/ole">
            <p:oleObj spid="_x0000_s10257" name="Dibujo" r:id="rId19" imgW="277200" imgH="590400" progId="FLW3Drawing">
              <p:embed/>
            </p:oleObj>
          </a:graphicData>
        </a:graphic>
      </p:graphicFrame>
      <p:graphicFrame>
        <p:nvGraphicFramePr>
          <p:cNvPr id="1170450" name="Object 18"/>
          <p:cNvGraphicFramePr>
            <a:graphicFrameLocks noChangeAspect="1"/>
          </p:cNvGraphicFramePr>
          <p:nvPr/>
        </p:nvGraphicFramePr>
        <p:xfrm>
          <a:off x="7543800" y="4648200"/>
          <a:ext cx="1166813" cy="533400"/>
        </p:xfrm>
        <a:graphic>
          <a:graphicData uri="http://schemas.openxmlformats.org/presentationml/2006/ole">
            <p:oleObj spid="_x0000_s10258" name="Dibujo" r:id="rId20" imgW="810000" imgH="370800" progId="FLW3Drawing">
              <p:embed/>
            </p:oleObj>
          </a:graphicData>
        </a:graphic>
      </p:graphicFrame>
      <p:graphicFrame>
        <p:nvGraphicFramePr>
          <p:cNvPr id="1170451" name="Object 19"/>
          <p:cNvGraphicFramePr>
            <a:graphicFrameLocks noChangeAspect="1"/>
          </p:cNvGraphicFramePr>
          <p:nvPr/>
        </p:nvGraphicFramePr>
        <p:xfrm>
          <a:off x="3994150" y="2339975"/>
          <a:ext cx="4311650" cy="631825"/>
        </p:xfrm>
        <a:graphic>
          <a:graphicData uri="http://schemas.openxmlformats.org/presentationml/2006/ole">
            <p:oleObj spid="_x0000_s10259" name="Dibujo" r:id="rId21" imgW="2527200" imgH="370800" progId="FLW3Drawing">
              <p:embed/>
            </p:oleObj>
          </a:graphicData>
        </a:graphic>
      </p:graphicFrame>
      <p:graphicFrame>
        <p:nvGraphicFramePr>
          <p:cNvPr id="1170452" name="Object 20"/>
          <p:cNvGraphicFramePr>
            <a:graphicFrameLocks noChangeAspect="1"/>
          </p:cNvGraphicFramePr>
          <p:nvPr/>
        </p:nvGraphicFramePr>
        <p:xfrm>
          <a:off x="1571625" y="1143000"/>
          <a:ext cx="6353175" cy="409575"/>
        </p:xfrm>
        <a:graphic>
          <a:graphicData uri="http://schemas.openxmlformats.org/presentationml/2006/ole">
            <p:oleObj spid="_x0000_s10260" name="Dibujo" r:id="rId22" imgW="1429200" imgH="936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0452"/>
                                        </p:tgtEl>
                                        <p:attrNameLst>
                                          <p:attrName>style.visibility</p:attrName>
                                        </p:attrNameLst>
                                      </p:cBhvr>
                                      <p:to>
                                        <p:strVal val="visible"/>
                                      </p:to>
                                    </p:set>
                                    <p:anim calcmode="lin" valueType="num">
                                      <p:cBhvr additive="base">
                                        <p:cTn id="7" dur="500" fill="hold"/>
                                        <p:tgtEl>
                                          <p:spTgt spid="1170452"/>
                                        </p:tgtEl>
                                        <p:attrNameLst>
                                          <p:attrName>ppt_x</p:attrName>
                                        </p:attrNameLst>
                                      </p:cBhvr>
                                      <p:tavLst>
                                        <p:tav tm="0">
                                          <p:val>
                                            <p:strVal val="0-#ppt_w/2"/>
                                          </p:val>
                                        </p:tav>
                                        <p:tav tm="100000">
                                          <p:val>
                                            <p:strVal val="#ppt_x"/>
                                          </p:val>
                                        </p:tav>
                                      </p:tavLst>
                                    </p:anim>
                                    <p:anim calcmode="lin" valueType="num">
                                      <p:cBhvr additive="base">
                                        <p:cTn id="8" dur="500" fill="hold"/>
                                        <p:tgtEl>
                                          <p:spTgt spid="11704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70434"/>
                                        </p:tgtEl>
                                        <p:attrNameLst>
                                          <p:attrName>style.visibility</p:attrName>
                                        </p:attrNameLst>
                                      </p:cBhvr>
                                      <p:to>
                                        <p:strVal val="visible"/>
                                      </p:to>
                                    </p:set>
                                    <p:anim calcmode="lin" valueType="num">
                                      <p:cBhvr>
                                        <p:cTn id="13" dur="500" fill="hold"/>
                                        <p:tgtEl>
                                          <p:spTgt spid="1170434"/>
                                        </p:tgtEl>
                                        <p:attrNameLst>
                                          <p:attrName>ppt_w</p:attrName>
                                        </p:attrNameLst>
                                      </p:cBhvr>
                                      <p:tavLst>
                                        <p:tav tm="0">
                                          <p:val>
                                            <p:fltVal val="0"/>
                                          </p:val>
                                        </p:tav>
                                        <p:tav tm="100000">
                                          <p:val>
                                            <p:strVal val="#ppt_w"/>
                                          </p:val>
                                        </p:tav>
                                      </p:tavLst>
                                    </p:anim>
                                    <p:anim calcmode="lin" valueType="num">
                                      <p:cBhvr>
                                        <p:cTn id="14" dur="500" fill="hold"/>
                                        <p:tgtEl>
                                          <p:spTgt spid="117043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70439"/>
                                        </p:tgtEl>
                                        <p:attrNameLst>
                                          <p:attrName>style.visibility</p:attrName>
                                        </p:attrNameLst>
                                      </p:cBhvr>
                                      <p:to>
                                        <p:strVal val="visible"/>
                                      </p:to>
                                    </p:set>
                                    <p:anim calcmode="lin" valueType="num">
                                      <p:cBhvr>
                                        <p:cTn id="19" dur="500" fill="hold"/>
                                        <p:tgtEl>
                                          <p:spTgt spid="1170439"/>
                                        </p:tgtEl>
                                        <p:attrNameLst>
                                          <p:attrName>ppt_w</p:attrName>
                                        </p:attrNameLst>
                                      </p:cBhvr>
                                      <p:tavLst>
                                        <p:tav tm="0">
                                          <p:val>
                                            <p:fltVal val="0"/>
                                          </p:val>
                                        </p:tav>
                                        <p:tav tm="100000">
                                          <p:val>
                                            <p:strVal val="#ppt_w"/>
                                          </p:val>
                                        </p:tav>
                                      </p:tavLst>
                                    </p:anim>
                                    <p:anim calcmode="lin" valueType="num">
                                      <p:cBhvr>
                                        <p:cTn id="20" dur="500" fill="hold"/>
                                        <p:tgtEl>
                                          <p:spTgt spid="117043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70446"/>
                                        </p:tgtEl>
                                        <p:attrNameLst>
                                          <p:attrName>style.visibility</p:attrName>
                                        </p:attrNameLst>
                                      </p:cBhvr>
                                      <p:to>
                                        <p:strVal val="visible"/>
                                      </p:to>
                                    </p:set>
                                    <p:anim calcmode="lin" valueType="num">
                                      <p:cBhvr>
                                        <p:cTn id="25" dur="500" fill="hold"/>
                                        <p:tgtEl>
                                          <p:spTgt spid="1170446"/>
                                        </p:tgtEl>
                                        <p:attrNameLst>
                                          <p:attrName>ppt_w</p:attrName>
                                        </p:attrNameLst>
                                      </p:cBhvr>
                                      <p:tavLst>
                                        <p:tav tm="0">
                                          <p:val>
                                            <p:fltVal val="0"/>
                                          </p:val>
                                        </p:tav>
                                        <p:tav tm="100000">
                                          <p:val>
                                            <p:strVal val="#ppt_w"/>
                                          </p:val>
                                        </p:tav>
                                      </p:tavLst>
                                    </p:anim>
                                    <p:anim calcmode="lin" valueType="num">
                                      <p:cBhvr>
                                        <p:cTn id="26" dur="500" fill="hold"/>
                                        <p:tgtEl>
                                          <p:spTgt spid="117044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70442"/>
                                        </p:tgtEl>
                                        <p:attrNameLst>
                                          <p:attrName>style.visibility</p:attrName>
                                        </p:attrNameLst>
                                      </p:cBhvr>
                                      <p:to>
                                        <p:strVal val="visible"/>
                                      </p:to>
                                    </p:set>
                                    <p:anim calcmode="lin" valueType="num">
                                      <p:cBhvr>
                                        <p:cTn id="31" dur="500" fill="hold"/>
                                        <p:tgtEl>
                                          <p:spTgt spid="1170442"/>
                                        </p:tgtEl>
                                        <p:attrNameLst>
                                          <p:attrName>ppt_w</p:attrName>
                                        </p:attrNameLst>
                                      </p:cBhvr>
                                      <p:tavLst>
                                        <p:tav tm="0">
                                          <p:val>
                                            <p:fltVal val="0"/>
                                          </p:val>
                                        </p:tav>
                                        <p:tav tm="100000">
                                          <p:val>
                                            <p:strVal val="#ppt_w"/>
                                          </p:val>
                                        </p:tav>
                                      </p:tavLst>
                                    </p:anim>
                                    <p:anim calcmode="lin" valueType="num">
                                      <p:cBhvr>
                                        <p:cTn id="32" dur="500" fill="hold"/>
                                        <p:tgtEl>
                                          <p:spTgt spid="117044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70443"/>
                                        </p:tgtEl>
                                        <p:attrNameLst>
                                          <p:attrName>style.visibility</p:attrName>
                                        </p:attrNameLst>
                                      </p:cBhvr>
                                      <p:to>
                                        <p:strVal val="visible"/>
                                      </p:to>
                                    </p:set>
                                    <p:anim calcmode="lin" valueType="num">
                                      <p:cBhvr>
                                        <p:cTn id="37" dur="500" fill="hold"/>
                                        <p:tgtEl>
                                          <p:spTgt spid="1170443"/>
                                        </p:tgtEl>
                                        <p:attrNameLst>
                                          <p:attrName>ppt_w</p:attrName>
                                        </p:attrNameLst>
                                      </p:cBhvr>
                                      <p:tavLst>
                                        <p:tav tm="0">
                                          <p:val>
                                            <p:fltVal val="0"/>
                                          </p:val>
                                        </p:tav>
                                        <p:tav tm="100000">
                                          <p:val>
                                            <p:strVal val="#ppt_w"/>
                                          </p:val>
                                        </p:tav>
                                      </p:tavLst>
                                    </p:anim>
                                    <p:anim calcmode="lin" valueType="num">
                                      <p:cBhvr>
                                        <p:cTn id="38" dur="500" fill="hold"/>
                                        <p:tgtEl>
                                          <p:spTgt spid="117044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170450"/>
                                        </p:tgtEl>
                                        <p:attrNameLst>
                                          <p:attrName>style.visibility</p:attrName>
                                        </p:attrNameLst>
                                      </p:cBhvr>
                                      <p:to>
                                        <p:strVal val="visible"/>
                                      </p:to>
                                    </p:set>
                                    <p:anim calcmode="lin" valueType="num">
                                      <p:cBhvr>
                                        <p:cTn id="43" dur="500" fill="hold"/>
                                        <p:tgtEl>
                                          <p:spTgt spid="1170450"/>
                                        </p:tgtEl>
                                        <p:attrNameLst>
                                          <p:attrName>ppt_w</p:attrName>
                                        </p:attrNameLst>
                                      </p:cBhvr>
                                      <p:tavLst>
                                        <p:tav tm="0">
                                          <p:val>
                                            <p:fltVal val="0"/>
                                          </p:val>
                                        </p:tav>
                                        <p:tav tm="100000">
                                          <p:val>
                                            <p:strVal val="#ppt_w"/>
                                          </p:val>
                                        </p:tav>
                                      </p:tavLst>
                                    </p:anim>
                                    <p:anim calcmode="lin" valueType="num">
                                      <p:cBhvr>
                                        <p:cTn id="44" dur="500" fill="hold"/>
                                        <p:tgtEl>
                                          <p:spTgt spid="117045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70447"/>
                                        </p:tgtEl>
                                        <p:attrNameLst>
                                          <p:attrName>style.visibility</p:attrName>
                                        </p:attrNameLst>
                                      </p:cBhvr>
                                      <p:to>
                                        <p:strVal val="visible"/>
                                      </p:to>
                                    </p:set>
                                    <p:anim calcmode="lin" valueType="num">
                                      <p:cBhvr>
                                        <p:cTn id="49" dur="500" fill="hold"/>
                                        <p:tgtEl>
                                          <p:spTgt spid="1170447"/>
                                        </p:tgtEl>
                                        <p:attrNameLst>
                                          <p:attrName>ppt_w</p:attrName>
                                        </p:attrNameLst>
                                      </p:cBhvr>
                                      <p:tavLst>
                                        <p:tav tm="0">
                                          <p:val>
                                            <p:fltVal val="0"/>
                                          </p:val>
                                        </p:tav>
                                        <p:tav tm="100000">
                                          <p:val>
                                            <p:strVal val="#ppt_w"/>
                                          </p:val>
                                        </p:tav>
                                      </p:tavLst>
                                    </p:anim>
                                    <p:anim calcmode="lin" valueType="num">
                                      <p:cBhvr>
                                        <p:cTn id="50" dur="500" fill="hold"/>
                                        <p:tgtEl>
                                          <p:spTgt spid="117044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70435"/>
                                        </p:tgtEl>
                                        <p:attrNameLst>
                                          <p:attrName>style.visibility</p:attrName>
                                        </p:attrNameLst>
                                      </p:cBhvr>
                                      <p:to>
                                        <p:strVal val="visible"/>
                                      </p:to>
                                    </p:set>
                                    <p:anim calcmode="lin" valueType="num">
                                      <p:cBhvr>
                                        <p:cTn id="55" dur="500" fill="hold"/>
                                        <p:tgtEl>
                                          <p:spTgt spid="1170435"/>
                                        </p:tgtEl>
                                        <p:attrNameLst>
                                          <p:attrName>ppt_w</p:attrName>
                                        </p:attrNameLst>
                                      </p:cBhvr>
                                      <p:tavLst>
                                        <p:tav tm="0">
                                          <p:val>
                                            <p:fltVal val="0"/>
                                          </p:val>
                                        </p:tav>
                                        <p:tav tm="100000">
                                          <p:val>
                                            <p:strVal val="#ppt_w"/>
                                          </p:val>
                                        </p:tav>
                                      </p:tavLst>
                                    </p:anim>
                                    <p:anim calcmode="lin" valueType="num">
                                      <p:cBhvr>
                                        <p:cTn id="56" dur="500" fill="hold"/>
                                        <p:tgtEl>
                                          <p:spTgt spid="117043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170440"/>
                                        </p:tgtEl>
                                        <p:attrNameLst>
                                          <p:attrName>style.visibility</p:attrName>
                                        </p:attrNameLst>
                                      </p:cBhvr>
                                      <p:to>
                                        <p:strVal val="visible"/>
                                      </p:to>
                                    </p:set>
                                    <p:anim calcmode="lin" valueType="num">
                                      <p:cBhvr>
                                        <p:cTn id="61" dur="500" fill="hold"/>
                                        <p:tgtEl>
                                          <p:spTgt spid="1170440"/>
                                        </p:tgtEl>
                                        <p:attrNameLst>
                                          <p:attrName>ppt_w</p:attrName>
                                        </p:attrNameLst>
                                      </p:cBhvr>
                                      <p:tavLst>
                                        <p:tav tm="0">
                                          <p:val>
                                            <p:fltVal val="0"/>
                                          </p:val>
                                        </p:tav>
                                        <p:tav tm="100000">
                                          <p:val>
                                            <p:strVal val="#ppt_w"/>
                                          </p:val>
                                        </p:tav>
                                      </p:tavLst>
                                    </p:anim>
                                    <p:anim calcmode="lin" valueType="num">
                                      <p:cBhvr>
                                        <p:cTn id="62" dur="500" fill="hold"/>
                                        <p:tgtEl>
                                          <p:spTgt spid="117044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170437"/>
                                        </p:tgtEl>
                                        <p:attrNameLst>
                                          <p:attrName>style.visibility</p:attrName>
                                        </p:attrNameLst>
                                      </p:cBhvr>
                                      <p:to>
                                        <p:strVal val="visible"/>
                                      </p:to>
                                    </p:set>
                                    <p:anim calcmode="lin" valueType="num">
                                      <p:cBhvr>
                                        <p:cTn id="67" dur="500" fill="hold"/>
                                        <p:tgtEl>
                                          <p:spTgt spid="1170437"/>
                                        </p:tgtEl>
                                        <p:attrNameLst>
                                          <p:attrName>ppt_w</p:attrName>
                                        </p:attrNameLst>
                                      </p:cBhvr>
                                      <p:tavLst>
                                        <p:tav tm="0">
                                          <p:val>
                                            <p:fltVal val="0"/>
                                          </p:val>
                                        </p:tav>
                                        <p:tav tm="100000">
                                          <p:val>
                                            <p:strVal val="#ppt_w"/>
                                          </p:val>
                                        </p:tav>
                                      </p:tavLst>
                                    </p:anim>
                                    <p:anim calcmode="lin" valueType="num">
                                      <p:cBhvr>
                                        <p:cTn id="68" dur="500" fill="hold"/>
                                        <p:tgtEl>
                                          <p:spTgt spid="1170437"/>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1170444"/>
                                        </p:tgtEl>
                                        <p:attrNameLst>
                                          <p:attrName>style.visibility</p:attrName>
                                        </p:attrNameLst>
                                      </p:cBhvr>
                                      <p:to>
                                        <p:strVal val="visible"/>
                                      </p:to>
                                    </p:set>
                                    <p:anim calcmode="lin" valueType="num">
                                      <p:cBhvr>
                                        <p:cTn id="73" dur="500" fill="hold"/>
                                        <p:tgtEl>
                                          <p:spTgt spid="1170444"/>
                                        </p:tgtEl>
                                        <p:attrNameLst>
                                          <p:attrName>ppt_w</p:attrName>
                                        </p:attrNameLst>
                                      </p:cBhvr>
                                      <p:tavLst>
                                        <p:tav tm="0">
                                          <p:val>
                                            <p:fltVal val="0"/>
                                          </p:val>
                                        </p:tav>
                                        <p:tav tm="100000">
                                          <p:val>
                                            <p:strVal val="#ppt_w"/>
                                          </p:val>
                                        </p:tav>
                                      </p:tavLst>
                                    </p:anim>
                                    <p:anim calcmode="lin" valueType="num">
                                      <p:cBhvr>
                                        <p:cTn id="74" dur="500" fill="hold"/>
                                        <p:tgtEl>
                                          <p:spTgt spid="1170444"/>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1170448"/>
                                        </p:tgtEl>
                                        <p:attrNameLst>
                                          <p:attrName>style.visibility</p:attrName>
                                        </p:attrNameLst>
                                      </p:cBhvr>
                                      <p:to>
                                        <p:strVal val="visible"/>
                                      </p:to>
                                    </p:set>
                                    <p:anim calcmode="lin" valueType="num">
                                      <p:cBhvr>
                                        <p:cTn id="79" dur="500" fill="hold"/>
                                        <p:tgtEl>
                                          <p:spTgt spid="1170448"/>
                                        </p:tgtEl>
                                        <p:attrNameLst>
                                          <p:attrName>ppt_w</p:attrName>
                                        </p:attrNameLst>
                                      </p:cBhvr>
                                      <p:tavLst>
                                        <p:tav tm="0">
                                          <p:val>
                                            <p:fltVal val="0"/>
                                          </p:val>
                                        </p:tav>
                                        <p:tav tm="100000">
                                          <p:val>
                                            <p:strVal val="#ppt_w"/>
                                          </p:val>
                                        </p:tav>
                                      </p:tavLst>
                                    </p:anim>
                                    <p:anim calcmode="lin" valueType="num">
                                      <p:cBhvr>
                                        <p:cTn id="80" dur="500" fill="hold"/>
                                        <p:tgtEl>
                                          <p:spTgt spid="1170448"/>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nodeType="clickEffect">
                                  <p:stCondLst>
                                    <p:cond delay="0"/>
                                  </p:stCondLst>
                                  <p:childTnLst>
                                    <p:set>
                                      <p:cBhvr>
                                        <p:cTn id="84" dur="1" fill="hold">
                                          <p:stCondLst>
                                            <p:cond delay="0"/>
                                          </p:stCondLst>
                                        </p:cTn>
                                        <p:tgtEl>
                                          <p:spTgt spid="1170436"/>
                                        </p:tgtEl>
                                        <p:attrNameLst>
                                          <p:attrName>style.visibility</p:attrName>
                                        </p:attrNameLst>
                                      </p:cBhvr>
                                      <p:to>
                                        <p:strVal val="visible"/>
                                      </p:to>
                                    </p:set>
                                    <p:anim calcmode="lin" valueType="num">
                                      <p:cBhvr>
                                        <p:cTn id="85" dur="500" fill="hold"/>
                                        <p:tgtEl>
                                          <p:spTgt spid="1170436"/>
                                        </p:tgtEl>
                                        <p:attrNameLst>
                                          <p:attrName>ppt_w</p:attrName>
                                        </p:attrNameLst>
                                      </p:cBhvr>
                                      <p:tavLst>
                                        <p:tav tm="0">
                                          <p:val>
                                            <p:fltVal val="0"/>
                                          </p:val>
                                        </p:tav>
                                        <p:tav tm="100000">
                                          <p:val>
                                            <p:strVal val="#ppt_w"/>
                                          </p:val>
                                        </p:tav>
                                      </p:tavLst>
                                    </p:anim>
                                    <p:anim calcmode="lin" valueType="num">
                                      <p:cBhvr>
                                        <p:cTn id="86" dur="500" fill="hold"/>
                                        <p:tgtEl>
                                          <p:spTgt spid="1170436"/>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1170441"/>
                                        </p:tgtEl>
                                        <p:attrNameLst>
                                          <p:attrName>style.visibility</p:attrName>
                                        </p:attrNameLst>
                                      </p:cBhvr>
                                      <p:to>
                                        <p:strVal val="visible"/>
                                      </p:to>
                                    </p:set>
                                    <p:anim calcmode="lin" valueType="num">
                                      <p:cBhvr>
                                        <p:cTn id="91" dur="500" fill="hold"/>
                                        <p:tgtEl>
                                          <p:spTgt spid="1170441"/>
                                        </p:tgtEl>
                                        <p:attrNameLst>
                                          <p:attrName>ppt_w</p:attrName>
                                        </p:attrNameLst>
                                      </p:cBhvr>
                                      <p:tavLst>
                                        <p:tav tm="0">
                                          <p:val>
                                            <p:fltVal val="0"/>
                                          </p:val>
                                        </p:tav>
                                        <p:tav tm="100000">
                                          <p:val>
                                            <p:strVal val="#ppt_w"/>
                                          </p:val>
                                        </p:tav>
                                      </p:tavLst>
                                    </p:anim>
                                    <p:anim calcmode="lin" valueType="num">
                                      <p:cBhvr>
                                        <p:cTn id="92" dur="500" fill="hold"/>
                                        <p:tgtEl>
                                          <p:spTgt spid="1170441"/>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1170438"/>
                                        </p:tgtEl>
                                        <p:attrNameLst>
                                          <p:attrName>style.visibility</p:attrName>
                                        </p:attrNameLst>
                                      </p:cBhvr>
                                      <p:to>
                                        <p:strVal val="visible"/>
                                      </p:to>
                                    </p:set>
                                    <p:anim calcmode="lin" valueType="num">
                                      <p:cBhvr>
                                        <p:cTn id="97" dur="500" fill="hold"/>
                                        <p:tgtEl>
                                          <p:spTgt spid="1170438"/>
                                        </p:tgtEl>
                                        <p:attrNameLst>
                                          <p:attrName>ppt_w</p:attrName>
                                        </p:attrNameLst>
                                      </p:cBhvr>
                                      <p:tavLst>
                                        <p:tav tm="0">
                                          <p:val>
                                            <p:fltVal val="0"/>
                                          </p:val>
                                        </p:tav>
                                        <p:tav tm="100000">
                                          <p:val>
                                            <p:strVal val="#ppt_w"/>
                                          </p:val>
                                        </p:tav>
                                      </p:tavLst>
                                    </p:anim>
                                    <p:anim calcmode="lin" valueType="num">
                                      <p:cBhvr>
                                        <p:cTn id="98" dur="500" fill="hold"/>
                                        <p:tgtEl>
                                          <p:spTgt spid="1170438"/>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1170445"/>
                                        </p:tgtEl>
                                        <p:attrNameLst>
                                          <p:attrName>style.visibility</p:attrName>
                                        </p:attrNameLst>
                                      </p:cBhvr>
                                      <p:to>
                                        <p:strVal val="visible"/>
                                      </p:to>
                                    </p:set>
                                    <p:anim calcmode="lin" valueType="num">
                                      <p:cBhvr>
                                        <p:cTn id="103" dur="500" fill="hold"/>
                                        <p:tgtEl>
                                          <p:spTgt spid="1170445"/>
                                        </p:tgtEl>
                                        <p:attrNameLst>
                                          <p:attrName>ppt_w</p:attrName>
                                        </p:attrNameLst>
                                      </p:cBhvr>
                                      <p:tavLst>
                                        <p:tav tm="0">
                                          <p:val>
                                            <p:fltVal val="0"/>
                                          </p:val>
                                        </p:tav>
                                        <p:tav tm="100000">
                                          <p:val>
                                            <p:strVal val="#ppt_w"/>
                                          </p:val>
                                        </p:tav>
                                      </p:tavLst>
                                    </p:anim>
                                    <p:anim calcmode="lin" valueType="num">
                                      <p:cBhvr>
                                        <p:cTn id="104" dur="500" fill="hold"/>
                                        <p:tgtEl>
                                          <p:spTgt spid="1170445"/>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nodeType="clickEffect">
                                  <p:stCondLst>
                                    <p:cond delay="0"/>
                                  </p:stCondLst>
                                  <p:childTnLst>
                                    <p:set>
                                      <p:cBhvr>
                                        <p:cTn id="108" dur="1" fill="hold">
                                          <p:stCondLst>
                                            <p:cond delay="0"/>
                                          </p:stCondLst>
                                        </p:cTn>
                                        <p:tgtEl>
                                          <p:spTgt spid="1170449"/>
                                        </p:tgtEl>
                                        <p:attrNameLst>
                                          <p:attrName>style.visibility</p:attrName>
                                        </p:attrNameLst>
                                      </p:cBhvr>
                                      <p:to>
                                        <p:strVal val="visible"/>
                                      </p:to>
                                    </p:set>
                                    <p:anim calcmode="lin" valueType="num">
                                      <p:cBhvr>
                                        <p:cTn id="109" dur="500" fill="hold"/>
                                        <p:tgtEl>
                                          <p:spTgt spid="1170449"/>
                                        </p:tgtEl>
                                        <p:attrNameLst>
                                          <p:attrName>ppt_w</p:attrName>
                                        </p:attrNameLst>
                                      </p:cBhvr>
                                      <p:tavLst>
                                        <p:tav tm="0">
                                          <p:val>
                                            <p:fltVal val="0"/>
                                          </p:val>
                                        </p:tav>
                                        <p:tav tm="100000">
                                          <p:val>
                                            <p:strVal val="#ppt_w"/>
                                          </p:val>
                                        </p:tav>
                                      </p:tavLst>
                                    </p:anim>
                                    <p:anim calcmode="lin" valueType="num">
                                      <p:cBhvr>
                                        <p:cTn id="110" dur="500" fill="hold"/>
                                        <p:tgtEl>
                                          <p:spTgt spid="1170449"/>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1170451"/>
                                        </p:tgtEl>
                                        <p:attrNameLst>
                                          <p:attrName>style.visibility</p:attrName>
                                        </p:attrNameLst>
                                      </p:cBhvr>
                                      <p:to>
                                        <p:strVal val="visible"/>
                                      </p:to>
                                    </p:set>
                                    <p:anim calcmode="lin" valueType="num">
                                      <p:cBhvr additive="base">
                                        <p:cTn id="115" dur="500" fill="hold"/>
                                        <p:tgtEl>
                                          <p:spTgt spid="1170451"/>
                                        </p:tgtEl>
                                        <p:attrNameLst>
                                          <p:attrName>ppt_x</p:attrName>
                                        </p:attrNameLst>
                                      </p:cBhvr>
                                      <p:tavLst>
                                        <p:tav tm="0">
                                          <p:val>
                                            <p:strVal val="1+#ppt_w/2"/>
                                          </p:val>
                                        </p:tav>
                                        <p:tav tm="100000">
                                          <p:val>
                                            <p:strVal val="#ppt_x"/>
                                          </p:val>
                                        </p:tav>
                                      </p:tavLst>
                                    </p:anim>
                                    <p:anim calcmode="lin" valueType="num">
                                      <p:cBhvr additive="base">
                                        <p:cTn id="116" dur="500" fill="hold"/>
                                        <p:tgtEl>
                                          <p:spTgt spid="1170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2482" name="Rectangle 2"/>
          <p:cNvSpPr>
            <a:spLocks noGrp="1" noChangeArrowheads="1"/>
          </p:cNvSpPr>
          <p:nvPr>
            <p:ph type="body" idx="1"/>
          </p:nvPr>
        </p:nvSpPr>
        <p:spPr>
          <a:xfrm>
            <a:off x="685800" y="1219200"/>
            <a:ext cx="7772400" cy="5257800"/>
          </a:xfrm>
        </p:spPr>
        <p:txBody>
          <a:bodyPr/>
          <a:lstStyle/>
          <a:p>
            <a:pPr marL="0" indent="0" algn="ctr" eaLnBrk="1" hangingPunct="1">
              <a:buFont typeface="Wingdings" pitchFamily="2" charset="2"/>
              <a:buNone/>
              <a:defRPr/>
            </a:pPr>
            <a:endParaRPr lang="es-ES_tradnl" b="1" smtClean="0">
              <a:solidFill>
                <a:srgbClr val="00CC00"/>
              </a:solidFill>
            </a:endParaRPr>
          </a:p>
          <a:p>
            <a:pPr marL="0" indent="0" algn="ctr" eaLnBrk="1" hangingPunct="1">
              <a:buFont typeface="Wingdings" pitchFamily="2" charset="2"/>
              <a:buNone/>
              <a:defRPr/>
            </a:pPr>
            <a:r>
              <a:rPr lang="es-ES_tradnl" b="1" smtClean="0">
                <a:solidFill>
                  <a:srgbClr val="00CC00"/>
                </a:solidFill>
              </a:rPr>
              <a:t>Asumiendo los tamaños iniciales iguales y variando las densidades se puede ver que pasa con el tiempo.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72482">
                                            <p:txEl>
                                              <p:pRg st="1" end="1"/>
                                            </p:txEl>
                                          </p:spTgt>
                                        </p:tgtEl>
                                        <p:attrNameLst>
                                          <p:attrName>style.visibility</p:attrName>
                                        </p:attrNameLst>
                                      </p:cBhvr>
                                      <p:to>
                                        <p:strVal val="visible"/>
                                      </p:to>
                                    </p:set>
                                    <p:anim calcmode="lin" valueType="num">
                                      <p:cBhvr>
                                        <p:cTn id="7" dur="500" fill="hold"/>
                                        <p:tgtEl>
                                          <p:spTgt spid="117248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7248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48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381000" y="1219200"/>
          <a:ext cx="8534400" cy="5561013"/>
        </p:xfrm>
        <a:graphic>
          <a:graphicData uri="http://schemas.openxmlformats.org/presentationml/2006/ole">
            <p:oleObj spid="_x0000_s11266" name="Dibujo" r:id="rId4" imgW="1501200" imgH="1130400" progId="FLW3Drawing">
              <p:embed/>
            </p:oleObj>
          </a:graphicData>
        </a:graphic>
      </p:graphicFrame>
      <p:graphicFrame>
        <p:nvGraphicFramePr>
          <p:cNvPr id="11267" name="Object 3"/>
          <p:cNvGraphicFramePr>
            <a:graphicFrameLocks noChangeAspect="1"/>
          </p:cNvGraphicFramePr>
          <p:nvPr/>
        </p:nvGraphicFramePr>
        <p:xfrm>
          <a:off x="1600200" y="838200"/>
          <a:ext cx="6172200" cy="698500"/>
        </p:xfrm>
        <a:graphic>
          <a:graphicData uri="http://schemas.openxmlformats.org/presentationml/2006/ole">
            <p:oleObj spid="_x0000_s11267" name="Dibujo" r:id="rId5" imgW="1432800" imgH="162000" progId="FLW3Drawing">
              <p:embed/>
            </p:oleObj>
          </a:graphicData>
        </a:graphic>
      </p:graphicFrame>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8600" y="1752600"/>
            <a:ext cx="8763000" cy="4284663"/>
          </a:xfrm>
          <a:prstGeom prst="rect">
            <a:avLst/>
          </a:prstGeom>
          <a:noFill/>
          <a:ln w="9525">
            <a:noFill/>
            <a:miter lim="800000"/>
            <a:headEnd/>
            <a:tailEnd/>
          </a:ln>
        </p:spPr>
        <p:txBody>
          <a:bodyPr>
            <a:spAutoFit/>
          </a:bodyPr>
          <a:lstStyle/>
          <a:p>
            <a:pPr eaLnBrk="0" hangingPunct="0">
              <a:lnSpc>
                <a:spcPct val="80000"/>
              </a:lnSpc>
              <a:spcBef>
                <a:spcPct val="10000"/>
              </a:spcBef>
            </a:pPr>
            <a:r>
              <a:rPr lang="en-GB" b="1"/>
              <a:t>Stocking</a:t>
            </a:r>
            <a:r>
              <a:rPr lang="fr-BE" b="1"/>
              <a:t>	</a:t>
            </a:r>
            <a:r>
              <a:rPr lang="en-GB" b="1"/>
              <a:t>Final</a:t>
            </a:r>
            <a:r>
              <a:rPr lang="fr-BE" b="1"/>
              <a:t>		</a:t>
            </a:r>
            <a:r>
              <a:rPr lang="en-GB" b="1"/>
              <a:t>Survival,</a:t>
            </a:r>
            <a:r>
              <a:rPr lang="fr-BE" b="1"/>
              <a:t>	</a:t>
            </a:r>
            <a:r>
              <a:rPr lang="en-GB" b="1"/>
              <a:t>Yield,</a:t>
            </a:r>
            <a:r>
              <a:rPr lang="fr-BE" b="1"/>
              <a:t>		</a:t>
            </a:r>
            <a:r>
              <a:rPr lang="en-GB" b="1"/>
              <a:t>Food</a:t>
            </a:r>
          </a:p>
          <a:p>
            <a:pPr eaLnBrk="0" hangingPunct="0">
              <a:lnSpc>
                <a:spcPct val="80000"/>
              </a:lnSpc>
              <a:spcBef>
                <a:spcPct val="10000"/>
              </a:spcBef>
            </a:pPr>
            <a:r>
              <a:rPr lang="en-GB" b="1"/>
              <a:t>Rate</a:t>
            </a:r>
            <a:r>
              <a:rPr lang="en-GB" b="1" baseline="30000"/>
              <a:t>1</a:t>
            </a:r>
            <a:r>
              <a:rPr lang="en-GB" b="1"/>
              <a:t>,</a:t>
            </a:r>
            <a:r>
              <a:rPr lang="fr-BE" b="1"/>
              <a:t>		</a:t>
            </a:r>
            <a:r>
              <a:rPr lang="en-GB" b="1"/>
              <a:t>Weight,</a:t>
            </a:r>
            <a:r>
              <a:rPr lang="fr-BE" b="1"/>
              <a:t>	    </a:t>
            </a:r>
            <a:r>
              <a:rPr lang="en-GB" b="1"/>
              <a:t>%</a:t>
            </a:r>
            <a:r>
              <a:rPr lang="fr-BE" b="1"/>
              <a:t>		</a:t>
            </a:r>
            <a:r>
              <a:rPr lang="en-GB" b="1"/>
              <a:t>kg/ha</a:t>
            </a:r>
            <a:r>
              <a:rPr lang="fr-BE" b="1"/>
              <a:t>	      </a:t>
            </a:r>
            <a:r>
              <a:rPr lang="en-GB" b="1"/>
              <a:t>Conversion</a:t>
            </a:r>
          </a:p>
          <a:p>
            <a:pPr eaLnBrk="0" hangingPunct="0">
              <a:lnSpc>
                <a:spcPct val="80000"/>
              </a:lnSpc>
              <a:spcBef>
                <a:spcPct val="10000"/>
              </a:spcBef>
            </a:pPr>
            <a:r>
              <a:rPr lang="en-GB" b="1"/>
              <a:t>fish/ha</a:t>
            </a:r>
            <a:r>
              <a:rPr lang="fr-BE" b="1"/>
              <a:t>		 </a:t>
            </a:r>
            <a:r>
              <a:rPr lang="en-GB" b="1"/>
              <a:t>g/fish</a:t>
            </a:r>
          </a:p>
          <a:p>
            <a:pPr eaLnBrk="0" hangingPunct="0">
              <a:lnSpc>
                <a:spcPct val="200000"/>
              </a:lnSpc>
              <a:spcBef>
                <a:spcPct val="50000"/>
              </a:spcBef>
            </a:pPr>
            <a:r>
              <a:rPr lang="en-GB"/>
              <a:t>10,000</a:t>
            </a:r>
            <a:r>
              <a:rPr lang="fr-BE"/>
              <a:t>		</a:t>
            </a:r>
            <a:r>
              <a:rPr lang="en-GB"/>
              <a:t> </a:t>
            </a:r>
            <a:r>
              <a:rPr lang="fr-BE"/>
              <a:t> </a:t>
            </a:r>
            <a:r>
              <a:rPr lang="en-GB"/>
              <a:t>249</a:t>
            </a:r>
            <a:r>
              <a:rPr lang="fr-BE"/>
              <a:t>  </a:t>
            </a:r>
            <a:r>
              <a:rPr lang="en-GB"/>
              <a:t>                 97</a:t>
            </a:r>
            <a:r>
              <a:rPr lang="fr-BE"/>
              <a:t> </a:t>
            </a:r>
            <a:r>
              <a:rPr lang="en-GB"/>
              <a:t>                2,410</a:t>
            </a:r>
            <a:r>
              <a:rPr lang="fr-BE"/>
              <a:t>		   </a:t>
            </a:r>
            <a:r>
              <a:rPr lang="en-GB"/>
              <a:t>2.0</a:t>
            </a:r>
          </a:p>
          <a:p>
            <a:pPr eaLnBrk="0" hangingPunct="0">
              <a:spcBef>
                <a:spcPct val="50000"/>
              </a:spcBef>
            </a:pPr>
            <a:r>
              <a:rPr lang="en-GB"/>
              <a:t>20,000</a:t>
            </a:r>
            <a:r>
              <a:rPr lang="fr-BE"/>
              <a:t> </a:t>
            </a:r>
            <a:r>
              <a:rPr lang="en-GB"/>
              <a:t>              200                  </a:t>
            </a:r>
            <a:r>
              <a:rPr lang="fr-BE"/>
              <a:t> </a:t>
            </a:r>
            <a:r>
              <a:rPr lang="en-GB"/>
              <a:t>93                 3,709</a:t>
            </a:r>
            <a:r>
              <a:rPr lang="fr-BE"/>
              <a:t>		   </a:t>
            </a:r>
            <a:r>
              <a:rPr lang="en-GB"/>
              <a:t>2.7</a:t>
            </a:r>
          </a:p>
          <a:p>
            <a:pPr eaLnBrk="0" hangingPunct="0">
              <a:spcBef>
                <a:spcPct val="50000"/>
              </a:spcBef>
            </a:pPr>
            <a:r>
              <a:rPr lang="en-GB"/>
              <a:t>30,000               166                   96</a:t>
            </a:r>
            <a:r>
              <a:rPr lang="fr-BE"/>
              <a:t> </a:t>
            </a:r>
            <a:r>
              <a:rPr lang="en-GB"/>
              <a:t>                4,817</a:t>
            </a:r>
            <a:r>
              <a:rPr lang="fr-BE"/>
              <a:t>		   </a:t>
            </a:r>
            <a:r>
              <a:rPr lang="en-GB"/>
              <a:t>2.4</a:t>
            </a:r>
            <a:endParaRPr lang="fr-BE"/>
          </a:p>
          <a:p>
            <a:pPr eaLnBrk="0" hangingPunct="0">
              <a:spcBef>
                <a:spcPct val="50000"/>
              </a:spcBef>
            </a:pPr>
            <a:endParaRPr lang="en-GB"/>
          </a:p>
          <a:p>
            <a:pPr eaLnBrk="0" hangingPunct="0">
              <a:spcBef>
                <a:spcPct val="50000"/>
              </a:spcBef>
            </a:pPr>
            <a:r>
              <a:rPr lang="en-GB" sz="1800" baseline="30000"/>
              <a:t>1</a:t>
            </a:r>
            <a:r>
              <a:rPr lang="en-GB" sz="1800"/>
              <a:t>Tilapia were stocked at 17g and fed a 23 %  protein pelletized ration for 150 days ( Green, Teichert-Coddington and Hanson, 1994 )</a:t>
            </a:r>
          </a:p>
        </p:txBody>
      </p:sp>
      <p:sp>
        <p:nvSpPr>
          <p:cNvPr id="56323" name="Rectangle 3"/>
          <p:cNvSpPr>
            <a:spLocks noChangeArrowheads="1"/>
          </p:cNvSpPr>
          <p:nvPr/>
        </p:nvSpPr>
        <p:spPr bwMode="auto">
          <a:xfrm>
            <a:off x="506413" y="76200"/>
            <a:ext cx="8180387" cy="1373188"/>
          </a:xfrm>
          <a:prstGeom prst="rect">
            <a:avLst/>
          </a:prstGeom>
          <a:noFill/>
          <a:ln w="9525">
            <a:noFill/>
            <a:miter lim="800000"/>
            <a:headEnd/>
            <a:tailEnd/>
          </a:ln>
        </p:spPr>
        <p:txBody>
          <a:bodyPr>
            <a:spAutoFit/>
          </a:bodyPr>
          <a:lstStyle/>
          <a:p>
            <a:pPr algn="ctr" eaLnBrk="0" hangingPunct="0">
              <a:spcBef>
                <a:spcPct val="20000"/>
              </a:spcBef>
            </a:pPr>
            <a:r>
              <a:rPr lang="es-ES" sz="2800" b="1">
                <a:solidFill>
                  <a:schemeClr val="accent2"/>
                </a:solidFill>
              </a:rPr>
              <a:t>Relación entre la densidad sembrada y el peso promedio y producción final cosechada, para tilapia en piscinas de tierra en Honduras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22</a:t>
            </a:r>
            <a:endParaRPr lang="es-ES_tradnl" sz="4800" b="1" smtClean="0">
              <a:solidFill>
                <a:srgbClr val="FF3300"/>
              </a:solidFill>
            </a:endParaRPr>
          </a:p>
        </p:txBody>
      </p:sp>
      <p:sp>
        <p:nvSpPr>
          <p:cNvPr id="1176579" name="Rectangle 3"/>
          <p:cNvSpPr>
            <a:spLocks noGrp="1" noChangeArrowheads="1"/>
          </p:cNvSpPr>
          <p:nvPr>
            <p:ph type="body" idx="1"/>
          </p:nvPr>
        </p:nvSpPr>
        <p:spPr>
          <a:xfrm>
            <a:off x="685800" y="1828800"/>
            <a:ext cx="7772400" cy="4800600"/>
          </a:xfrm>
        </p:spPr>
        <p:txBody>
          <a:bodyPr/>
          <a:lstStyle/>
          <a:p>
            <a:pPr marL="0" indent="0" algn="just" eaLnBrk="1" hangingPunct="1">
              <a:buFont typeface="Wingdings" pitchFamily="2" charset="2"/>
              <a:buNone/>
              <a:defRPr/>
            </a:pPr>
            <a:r>
              <a:rPr lang="es-ES_tradnl" b="1" smtClean="0"/>
              <a:t>Para un nivel dado de abundancia de alimento, cuando la capacidad crítica de alimentación ha sido alcanzada en un periodo de cultivo, la más alta densidad sembrada conlleva a un mínimo peso promedio de cosecha</a:t>
            </a:r>
            <a:endParaRPr lang="es-E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76578"/>
                                        </p:tgtEl>
                                        <p:attrNameLst>
                                          <p:attrName>style.visibility</p:attrName>
                                        </p:attrNameLst>
                                      </p:cBhvr>
                                      <p:to>
                                        <p:strVal val="visible"/>
                                      </p:to>
                                    </p:set>
                                    <p:anim calcmode="lin" valueType="num">
                                      <p:cBhvr>
                                        <p:cTn id="7" dur="500" fill="hold"/>
                                        <p:tgtEl>
                                          <p:spTgt spid="1176578"/>
                                        </p:tgtEl>
                                        <p:attrNameLst>
                                          <p:attrName>ppt_x</p:attrName>
                                        </p:attrNameLst>
                                      </p:cBhvr>
                                      <p:tavLst>
                                        <p:tav tm="0">
                                          <p:val>
                                            <p:strVal val="#ppt_x"/>
                                          </p:val>
                                        </p:tav>
                                        <p:tav tm="100000">
                                          <p:val>
                                            <p:strVal val="#ppt_x"/>
                                          </p:val>
                                        </p:tav>
                                      </p:tavLst>
                                    </p:anim>
                                    <p:anim calcmode="lin" valueType="num">
                                      <p:cBhvr>
                                        <p:cTn id="8" dur="500" fill="hold"/>
                                        <p:tgtEl>
                                          <p:spTgt spid="1176578"/>
                                        </p:tgtEl>
                                        <p:attrNameLst>
                                          <p:attrName>ppt_y</p:attrName>
                                        </p:attrNameLst>
                                      </p:cBhvr>
                                      <p:tavLst>
                                        <p:tav tm="0">
                                          <p:val>
                                            <p:strVal val="#ppt_y-#ppt_h/2"/>
                                          </p:val>
                                        </p:tav>
                                        <p:tav tm="100000">
                                          <p:val>
                                            <p:strVal val="#ppt_y"/>
                                          </p:val>
                                        </p:tav>
                                      </p:tavLst>
                                    </p:anim>
                                    <p:anim calcmode="lin" valueType="num">
                                      <p:cBhvr>
                                        <p:cTn id="9" dur="500" fill="hold"/>
                                        <p:tgtEl>
                                          <p:spTgt spid="1176578"/>
                                        </p:tgtEl>
                                        <p:attrNameLst>
                                          <p:attrName>ppt_w</p:attrName>
                                        </p:attrNameLst>
                                      </p:cBhvr>
                                      <p:tavLst>
                                        <p:tav tm="0">
                                          <p:val>
                                            <p:strVal val="#ppt_w"/>
                                          </p:val>
                                        </p:tav>
                                        <p:tav tm="100000">
                                          <p:val>
                                            <p:strVal val="#ppt_w"/>
                                          </p:val>
                                        </p:tav>
                                      </p:tavLst>
                                    </p:anim>
                                    <p:anim calcmode="lin" valueType="num">
                                      <p:cBhvr>
                                        <p:cTn id="10" dur="500" fill="hold"/>
                                        <p:tgtEl>
                                          <p:spTgt spid="117657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76579">
                                            <p:txEl>
                                              <p:pRg st="0" end="0"/>
                                            </p:txEl>
                                          </p:spTgt>
                                        </p:tgtEl>
                                        <p:attrNameLst>
                                          <p:attrName>style.visibility</p:attrName>
                                        </p:attrNameLst>
                                      </p:cBhvr>
                                      <p:to>
                                        <p:strVal val="visible"/>
                                      </p:to>
                                    </p:set>
                                    <p:anim calcmode="lin" valueType="num">
                                      <p:cBhvr>
                                        <p:cTn id="15" dur="500" fill="hold"/>
                                        <p:tgtEl>
                                          <p:spTgt spid="117657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765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78" grpId="0" autoUpdateAnimBg="0"/>
      <p:bldP spid="117657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304800" y="1219200"/>
          <a:ext cx="8610600" cy="5627688"/>
        </p:xfrm>
        <a:graphic>
          <a:graphicData uri="http://schemas.openxmlformats.org/presentationml/2006/ole">
            <p:oleObj spid="_x0000_s12290" name="Dibujo" r:id="rId4" imgW="1501200" imgH="1130400" progId="FLW3Drawing">
              <p:embed/>
            </p:oleObj>
          </a:graphicData>
        </a:graphic>
      </p:graphicFrame>
      <p:graphicFrame>
        <p:nvGraphicFramePr>
          <p:cNvPr id="12291" name="Object 3"/>
          <p:cNvGraphicFramePr>
            <a:graphicFrameLocks noChangeAspect="1"/>
          </p:cNvGraphicFramePr>
          <p:nvPr/>
        </p:nvGraphicFramePr>
        <p:xfrm>
          <a:off x="838200" y="4724400"/>
          <a:ext cx="6934200" cy="346075"/>
        </p:xfrm>
        <a:graphic>
          <a:graphicData uri="http://schemas.openxmlformats.org/presentationml/2006/ole">
            <p:oleObj spid="_x0000_s12291" name="Dibujo" r:id="rId5" imgW="4867200" imgH="46800" progId="FLW3Drawing">
              <p:embed/>
            </p:oleObj>
          </a:graphicData>
        </a:graphic>
      </p:graphicFrame>
      <p:graphicFrame>
        <p:nvGraphicFramePr>
          <p:cNvPr id="12292" name="Object 4"/>
          <p:cNvGraphicFramePr>
            <a:graphicFrameLocks noChangeAspect="1"/>
          </p:cNvGraphicFramePr>
          <p:nvPr/>
        </p:nvGraphicFramePr>
        <p:xfrm>
          <a:off x="7162800" y="4335463"/>
          <a:ext cx="1085850" cy="693737"/>
        </p:xfrm>
        <a:graphic>
          <a:graphicData uri="http://schemas.openxmlformats.org/presentationml/2006/ole">
            <p:oleObj spid="_x0000_s12292" name="Dibujo" r:id="rId6" imgW="799200" imgH="511200" progId="FLW3Drawing">
              <p:embed/>
            </p:oleObj>
          </a:graphicData>
        </a:graphic>
      </p:graphicFrame>
      <p:graphicFrame>
        <p:nvGraphicFramePr>
          <p:cNvPr id="12293" name="Object 5"/>
          <p:cNvGraphicFramePr>
            <a:graphicFrameLocks noChangeAspect="1"/>
          </p:cNvGraphicFramePr>
          <p:nvPr/>
        </p:nvGraphicFramePr>
        <p:xfrm>
          <a:off x="1447800" y="1143000"/>
          <a:ext cx="6477000" cy="415925"/>
        </p:xfrm>
        <a:graphic>
          <a:graphicData uri="http://schemas.openxmlformats.org/presentationml/2006/ole">
            <p:oleObj spid="_x0000_s12293" name="Dibujo" r:id="rId7" imgW="1432800" imgH="93600" progId="FLW3Drawing">
              <p:embed/>
            </p:oleObj>
          </a:graphicData>
        </a:graphic>
      </p:graphicFrame>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9650" name="Rectangle 2"/>
          <p:cNvSpPr>
            <a:spLocks noGrp="1" noChangeArrowheads="1"/>
          </p:cNvSpPr>
          <p:nvPr>
            <p:ph type="body" idx="1"/>
          </p:nvPr>
        </p:nvSpPr>
        <p:spPr>
          <a:xfrm>
            <a:off x="685800" y="1219200"/>
            <a:ext cx="7772400" cy="5257800"/>
          </a:xfrm>
        </p:spPr>
        <p:txBody>
          <a:bodyPr/>
          <a:lstStyle/>
          <a:p>
            <a:pPr marL="0" indent="377825" algn="just" eaLnBrk="1" hangingPunct="1">
              <a:buClr>
                <a:srgbClr val="FF6600"/>
              </a:buClr>
              <a:buFont typeface="Math B" pitchFamily="2" charset="2"/>
              <a:buChar char="¯"/>
              <a:tabLst>
                <a:tab pos="377825" algn="l"/>
              </a:tabLst>
              <a:defRPr/>
            </a:pPr>
            <a:r>
              <a:rPr lang="es-ES_tradnl" smtClean="0">
                <a:solidFill>
                  <a:srgbClr val="00CC00"/>
                </a:solidFill>
              </a:rPr>
              <a:t>La labor será en encontrar la máxima densidad en la cual se pueda alcanzar el peso deseado para un tiempo dado.</a:t>
            </a:r>
          </a:p>
          <a:p>
            <a:pPr marL="0" indent="377825" algn="just" eaLnBrk="1" hangingPunct="1">
              <a:buClr>
                <a:srgbClr val="FF6600"/>
              </a:buClr>
              <a:buFont typeface="Math B" pitchFamily="2" charset="2"/>
              <a:buChar char="¯"/>
              <a:tabLst>
                <a:tab pos="377825" algn="l"/>
              </a:tabLst>
              <a:defRPr/>
            </a:pPr>
            <a:endParaRPr lang="es-ES_tradnl" smtClean="0">
              <a:solidFill>
                <a:srgbClr val="00CC00"/>
              </a:solidFill>
            </a:endParaRPr>
          </a:p>
          <a:p>
            <a:pPr marL="0" indent="377825" algn="just" eaLnBrk="1" hangingPunct="1">
              <a:buClr>
                <a:srgbClr val="FF6600"/>
              </a:buClr>
              <a:buFont typeface="Math B" pitchFamily="2" charset="2"/>
              <a:buChar char="¯"/>
              <a:tabLst>
                <a:tab pos="377825" algn="l"/>
              </a:tabLst>
              <a:defRPr/>
            </a:pPr>
            <a:r>
              <a:rPr lang="es-ES_tradnl" smtClean="0">
                <a:solidFill>
                  <a:srgbClr val="00CC00"/>
                </a:solidFill>
              </a:rPr>
              <a:t>Para un periodo corto de tiempo, se puede regular la densidad y el peso promedio a cosechar en función del numero inicial sembrado.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79650">
                                            <p:txEl>
                                              <p:pRg st="0" end="0"/>
                                            </p:txEl>
                                          </p:spTgt>
                                        </p:tgtEl>
                                        <p:attrNameLst>
                                          <p:attrName>style.visibility</p:attrName>
                                        </p:attrNameLst>
                                      </p:cBhvr>
                                      <p:to>
                                        <p:strVal val="visible"/>
                                      </p:to>
                                    </p:set>
                                    <p:anim calcmode="lin" valueType="num">
                                      <p:cBhvr>
                                        <p:cTn id="7" dur="500" fill="hold"/>
                                        <p:tgtEl>
                                          <p:spTgt spid="11796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96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79650">
                                            <p:txEl>
                                              <p:pRg st="2" end="2"/>
                                            </p:txEl>
                                          </p:spTgt>
                                        </p:tgtEl>
                                        <p:attrNameLst>
                                          <p:attrName>style.visibility</p:attrName>
                                        </p:attrNameLst>
                                      </p:cBhvr>
                                      <p:to>
                                        <p:strVal val="visible"/>
                                      </p:to>
                                    </p:set>
                                    <p:anim calcmode="lin" valueType="num">
                                      <p:cBhvr>
                                        <p:cTn id="13" dur="500" fill="hold"/>
                                        <p:tgtEl>
                                          <p:spTgt spid="117965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7965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0"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23</a:t>
            </a:r>
            <a:endParaRPr lang="es-ES_tradnl" sz="4800" b="1" smtClean="0">
              <a:solidFill>
                <a:srgbClr val="FF3300"/>
              </a:solidFill>
            </a:endParaRPr>
          </a:p>
        </p:txBody>
      </p:sp>
      <p:sp>
        <p:nvSpPr>
          <p:cNvPr id="1181699" name="Rectangle 3"/>
          <p:cNvSpPr>
            <a:spLocks noGrp="1" noChangeArrowheads="1"/>
          </p:cNvSpPr>
          <p:nvPr>
            <p:ph type="body" idx="1"/>
          </p:nvPr>
        </p:nvSpPr>
        <p:spPr>
          <a:xfrm>
            <a:off x="685800" y="1828800"/>
            <a:ext cx="7772400" cy="4800600"/>
          </a:xfrm>
        </p:spPr>
        <p:txBody>
          <a:bodyPr/>
          <a:lstStyle/>
          <a:p>
            <a:pPr marL="0" indent="0" algn="ctr" eaLnBrk="1" hangingPunct="1">
              <a:buFont typeface="Wingdings" pitchFamily="2" charset="2"/>
              <a:buNone/>
              <a:defRPr/>
            </a:pPr>
            <a:r>
              <a:rPr lang="es-ES" b="1" smtClean="0"/>
              <a:t>Para cultivos de gran tamaño (mayor tiempo) donde la reproducción es posible o donde los organismos desovan a muy temprana edad, la densidad y tamaño puede ser controlado por medidas biológicas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81698"/>
                                        </p:tgtEl>
                                        <p:attrNameLst>
                                          <p:attrName>style.visibility</p:attrName>
                                        </p:attrNameLst>
                                      </p:cBhvr>
                                      <p:to>
                                        <p:strVal val="visible"/>
                                      </p:to>
                                    </p:set>
                                    <p:anim calcmode="lin" valueType="num">
                                      <p:cBhvr>
                                        <p:cTn id="7" dur="500" fill="hold"/>
                                        <p:tgtEl>
                                          <p:spTgt spid="1181698"/>
                                        </p:tgtEl>
                                        <p:attrNameLst>
                                          <p:attrName>ppt_x</p:attrName>
                                        </p:attrNameLst>
                                      </p:cBhvr>
                                      <p:tavLst>
                                        <p:tav tm="0">
                                          <p:val>
                                            <p:strVal val="#ppt_x"/>
                                          </p:val>
                                        </p:tav>
                                        <p:tav tm="100000">
                                          <p:val>
                                            <p:strVal val="#ppt_x"/>
                                          </p:val>
                                        </p:tav>
                                      </p:tavLst>
                                    </p:anim>
                                    <p:anim calcmode="lin" valueType="num">
                                      <p:cBhvr>
                                        <p:cTn id="8" dur="500" fill="hold"/>
                                        <p:tgtEl>
                                          <p:spTgt spid="1181698"/>
                                        </p:tgtEl>
                                        <p:attrNameLst>
                                          <p:attrName>ppt_y</p:attrName>
                                        </p:attrNameLst>
                                      </p:cBhvr>
                                      <p:tavLst>
                                        <p:tav tm="0">
                                          <p:val>
                                            <p:strVal val="#ppt_y-#ppt_h/2"/>
                                          </p:val>
                                        </p:tav>
                                        <p:tav tm="100000">
                                          <p:val>
                                            <p:strVal val="#ppt_y"/>
                                          </p:val>
                                        </p:tav>
                                      </p:tavLst>
                                    </p:anim>
                                    <p:anim calcmode="lin" valueType="num">
                                      <p:cBhvr>
                                        <p:cTn id="9" dur="500" fill="hold"/>
                                        <p:tgtEl>
                                          <p:spTgt spid="1181698"/>
                                        </p:tgtEl>
                                        <p:attrNameLst>
                                          <p:attrName>ppt_w</p:attrName>
                                        </p:attrNameLst>
                                      </p:cBhvr>
                                      <p:tavLst>
                                        <p:tav tm="0">
                                          <p:val>
                                            <p:strVal val="#ppt_w"/>
                                          </p:val>
                                        </p:tav>
                                        <p:tav tm="100000">
                                          <p:val>
                                            <p:strVal val="#ppt_w"/>
                                          </p:val>
                                        </p:tav>
                                      </p:tavLst>
                                    </p:anim>
                                    <p:anim calcmode="lin" valueType="num">
                                      <p:cBhvr>
                                        <p:cTn id="10" dur="500" fill="hold"/>
                                        <p:tgtEl>
                                          <p:spTgt spid="118169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81699">
                                            <p:txEl>
                                              <p:pRg st="0" end="0"/>
                                            </p:txEl>
                                          </p:spTgt>
                                        </p:tgtEl>
                                        <p:attrNameLst>
                                          <p:attrName>style.visibility</p:attrName>
                                        </p:attrNameLst>
                                      </p:cBhvr>
                                      <p:to>
                                        <p:strVal val="visible"/>
                                      </p:to>
                                    </p:set>
                                    <p:anim calcmode="lin" valueType="num">
                                      <p:cBhvr>
                                        <p:cTn id="15" dur="500" fill="hold"/>
                                        <p:tgtEl>
                                          <p:spTgt spid="118169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16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698" grpId="0" autoUpdateAnimBg="0"/>
      <p:bldP spid="118169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2722" name="Rectangle 2"/>
          <p:cNvSpPr>
            <a:spLocks noGrp="1" noChangeArrowheads="1"/>
          </p:cNvSpPr>
          <p:nvPr>
            <p:ph type="body" idx="1"/>
          </p:nvPr>
        </p:nvSpPr>
        <p:spPr>
          <a:xfrm>
            <a:off x="685800" y="1143000"/>
            <a:ext cx="7772400" cy="5410200"/>
          </a:xfrm>
        </p:spPr>
        <p:txBody>
          <a:bodyPr/>
          <a:lstStyle/>
          <a:p>
            <a:pPr marL="0" indent="0" algn="just" eaLnBrk="1" hangingPunct="1">
              <a:buClr>
                <a:srgbClr val="FF6600"/>
              </a:buClr>
              <a:buFont typeface="Math B" pitchFamily="2" charset="2"/>
              <a:buNone/>
              <a:tabLst>
                <a:tab pos="377825" algn="l"/>
              </a:tabLst>
              <a:defRPr/>
            </a:pPr>
            <a:r>
              <a:rPr lang="es-ES_tradnl" sz="2800" smtClean="0"/>
              <a:t>El control puede ser por :</a:t>
            </a:r>
          </a:p>
          <a:p>
            <a:pPr marL="1239838" lvl="2" indent="-481013" algn="just" eaLnBrk="1" hangingPunct="1">
              <a:buClr>
                <a:srgbClr val="FF6600"/>
              </a:buClr>
              <a:buFont typeface="Math B" pitchFamily="2" charset="2"/>
              <a:buChar char="¯"/>
              <a:tabLst>
                <a:tab pos="377825" algn="l"/>
              </a:tabLst>
              <a:defRPr/>
            </a:pPr>
            <a:r>
              <a:rPr lang="es-ES_tradnl" sz="2400" smtClean="0"/>
              <a:t>Predadores</a:t>
            </a:r>
          </a:p>
          <a:p>
            <a:pPr marL="1239838" lvl="2" indent="-481013" algn="just" eaLnBrk="1" hangingPunct="1">
              <a:buClr>
                <a:srgbClr val="FF6600"/>
              </a:buClr>
              <a:buFont typeface="Math B" pitchFamily="2" charset="2"/>
              <a:buChar char="¯"/>
              <a:tabLst>
                <a:tab pos="377825" algn="l"/>
              </a:tabLst>
              <a:defRPr/>
            </a:pPr>
            <a:r>
              <a:rPr lang="es-ES_tradnl" sz="2400" smtClean="0"/>
              <a:t>Cultivos monosexuales</a:t>
            </a:r>
          </a:p>
          <a:p>
            <a:pPr marL="1239838" lvl="2" indent="-481013" algn="just" eaLnBrk="1" hangingPunct="1">
              <a:buClr>
                <a:srgbClr val="FF6600"/>
              </a:buClr>
              <a:buFont typeface="Math B" pitchFamily="2" charset="2"/>
              <a:buChar char="¯"/>
              <a:tabLst>
                <a:tab pos="377825" algn="l"/>
              </a:tabLst>
              <a:defRPr/>
            </a:pPr>
            <a:r>
              <a:rPr lang="es-ES_tradnl" sz="2400" smtClean="0"/>
              <a:t>Represión</a:t>
            </a:r>
          </a:p>
          <a:p>
            <a:pPr marL="1239838" lvl="2" indent="-481013" algn="just" eaLnBrk="1" hangingPunct="1">
              <a:buClr>
                <a:srgbClr val="FF6600"/>
              </a:buClr>
              <a:buFont typeface="Math B" pitchFamily="2" charset="2"/>
              <a:buChar char="¯"/>
              <a:tabLst>
                <a:tab pos="377825" algn="l"/>
              </a:tabLst>
              <a:defRPr/>
            </a:pPr>
            <a:r>
              <a:rPr lang="es-ES_tradnl" sz="2400" smtClean="0"/>
              <a:t>Cosechas parciales</a:t>
            </a:r>
          </a:p>
          <a:p>
            <a:pPr marL="1239838" lvl="2" indent="-481013" algn="just" eaLnBrk="1" hangingPunct="1">
              <a:buClr>
                <a:srgbClr val="FF6600"/>
              </a:buClr>
              <a:buFont typeface="Math B" pitchFamily="2" charset="2"/>
              <a:buChar char="¯"/>
              <a:tabLst>
                <a:tab pos="377825" algn="l"/>
              </a:tabLst>
              <a:defRPr/>
            </a:pPr>
            <a:r>
              <a:rPr lang="es-ES_tradnl" sz="2400" smtClean="0"/>
              <a:t>Limitación de hábitat de reproducción</a:t>
            </a:r>
          </a:p>
          <a:p>
            <a:pPr marL="1946275" lvl="3" algn="just" eaLnBrk="1" hangingPunct="1">
              <a:buClr>
                <a:srgbClr val="FF6600"/>
              </a:buClr>
              <a:buFont typeface="Math B" pitchFamily="2" charset="2"/>
              <a:buChar char="¯"/>
              <a:tabLst>
                <a:tab pos="377825" algn="l"/>
              </a:tabLst>
              <a:defRPr/>
            </a:pPr>
            <a:r>
              <a:rPr lang="es-ES_tradnl" sz="2400" smtClean="0"/>
              <a:t>Reducción de cavidades</a:t>
            </a:r>
          </a:p>
          <a:p>
            <a:pPr marL="1946275" lvl="3" algn="just" eaLnBrk="1" hangingPunct="1">
              <a:buClr>
                <a:srgbClr val="FF6600"/>
              </a:buClr>
              <a:buFont typeface="Math B" pitchFamily="2" charset="2"/>
              <a:buChar char="¯"/>
              <a:tabLst>
                <a:tab pos="377825" algn="l"/>
              </a:tabLst>
              <a:defRPr/>
            </a:pPr>
            <a:r>
              <a:rPr lang="es-ES_tradnl" sz="2400" smtClean="0"/>
              <a:t>Eliminación de vegetación</a:t>
            </a:r>
          </a:p>
          <a:p>
            <a:pPr marL="1946275" lvl="3" algn="just" eaLnBrk="1" hangingPunct="1">
              <a:buClr>
                <a:srgbClr val="FF6600"/>
              </a:buClr>
              <a:buFont typeface="Math B" pitchFamily="2" charset="2"/>
              <a:buChar char="¯"/>
              <a:tabLst>
                <a:tab pos="377825" algn="l"/>
              </a:tabLst>
              <a:defRPr/>
            </a:pPr>
            <a:r>
              <a:rPr lang="es-ES_tradnl" sz="2400" smtClean="0"/>
              <a:t>Bajar niveles de agua</a:t>
            </a:r>
          </a:p>
          <a:p>
            <a:pPr marL="1239838" lvl="2" indent="-481013" algn="just" eaLnBrk="1" hangingPunct="1">
              <a:buClr>
                <a:srgbClr val="FF6600"/>
              </a:buClr>
              <a:buFont typeface="Math B" pitchFamily="2" charset="2"/>
              <a:buChar char="¯"/>
              <a:tabLst>
                <a:tab pos="377825" algn="l"/>
              </a:tabLst>
              <a:defRPr/>
            </a:pPr>
            <a:r>
              <a:rPr lang="es-ES_tradnl" sz="2400" smtClean="0"/>
              <a:t>Mortalidad natural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82722">
                                            <p:txEl>
                                              <p:pRg st="0" end="0"/>
                                            </p:txEl>
                                          </p:spTgt>
                                        </p:tgtEl>
                                        <p:attrNameLst>
                                          <p:attrName>style.visibility</p:attrName>
                                        </p:attrNameLst>
                                      </p:cBhvr>
                                      <p:to>
                                        <p:strVal val="visible"/>
                                      </p:to>
                                    </p:set>
                                    <p:anim calcmode="lin" valueType="num">
                                      <p:cBhvr>
                                        <p:cTn id="7" dur="500" fill="hold"/>
                                        <p:tgtEl>
                                          <p:spTgt spid="11827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82722">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82722">
                                            <p:txEl>
                                              <p:pRg st="1" end="1"/>
                                            </p:txEl>
                                          </p:spTgt>
                                        </p:tgtEl>
                                        <p:attrNameLst>
                                          <p:attrName>style.visibility</p:attrName>
                                        </p:attrNameLst>
                                      </p:cBhvr>
                                      <p:to>
                                        <p:strVal val="visible"/>
                                      </p:to>
                                    </p:set>
                                    <p:anim calcmode="lin" valueType="num">
                                      <p:cBhvr>
                                        <p:cTn id="11" dur="500" fill="hold"/>
                                        <p:tgtEl>
                                          <p:spTgt spid="1182722">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82722">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82722">
                                            <p:txEl>
                                              <p:pRg st="2" end="2"/>
                                            </p:txEl>
                                          </p:spTgt>
                                        </p:tgtEl>
                                        <p:attrNameLst>
                                          <p:attrName>style.visibility</p:attrName>
                                        </p:attrNameLst>
                                      </p:cBhvr>
                                      <p:to>
                                        <p:strVal val="visible"/>
                                      </p:to>
                                    </p:set>
                                    <p:anim calcmode="lin" valueType="num">
                                      <p:cBhvr>
                                        <p:cTn id="15" dur="500" fill="hold"/>
                                        <p:tgtEl>
                                          <p:spTgt spid="118272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182722">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82722">
                                            <p:txEl>
                                              <p:pRg st="3" end="3"/>
                                            </p:txEl>
                                          </p:spTgt>
                                        </p:tgtEl>
                                        <p:attrNameLst>
                                          <p:attrName>style.visibility</p:attrName>
                                        </p:attrNameLst>
                                      </p:cBhvr>
                                      <p:to>
                                        <p:strVal val="visible"/>
                                      </p:to>
                                    </p:set>
                                    <p:anim calcmode="lin" valueType="num">
                                      <p:cBhvr>
                                        <p:cTn id="19" dur="500" fill="hold"/>
                                        <p:tgtEl>
                                          <p:spTgt spid="118272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82722">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82722">
                                            <p:txEl>
                                              <p:pRg st="4" end="4"/>
                                            </p:txEl>
                                          </p:spTgt>
                                        </p:tgtEl>
                                        <p:attrNameLst>
                                          <p:attrName>style.visibility</p:attrName>
                                        </p:attrNameLst>
                                      </p:cBhvr>
                                      <p:to>
                                        <p:strVal val="visible"/>
                                      </p:to>
                                    </p:set>
                                    <p:anim calcmode="lin" valueType="num">
                                      <p:cBhvr>
                                        <p:cTn id="23" dur="500" fill="hold"/>
                                        <p:tgtEl>
                                          <p:spTgt spid="1182722">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182722">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82722">
                                            <p:txEl>
                                              <p:pRg st="5" end="5"/>
                                            </p:txEl>
                                          </p:spTgt>
                                        </p:tgtEl>
                                        <p:attrNameLst>
                                          <p:attrName>style.visibility</p:attrName>
                                        </p:attrNameLst>
                                      </p:cBhvr>
                                      <p:to>
                                        <p:strVal val="visible"/>
                                      </p:to>
                                    </p:set>
                                    <p:anim calcmode="lin" valueType="num">
                                      <p:cBhvr>
                                        <p:cTn id="27" dur="500" fill="hold"/>
                                        <p:tgtEl>
                                          <p:spTgt spid="118272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182722">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82722">
                                            <p:txEl>
                                              <p:pRg st="6" end="6"/>
                                            </p:txEl>
                                          </p:spTgt>
                                        </p:tgtEl>
                                        <p:attrNameLst>
                                          <p:attrName>style.visibility</p:attrName>
                                        </p:attrNameLst>
                                      </p:cBhvr>
                                      <p:to>
                                        <p:strVal val="visible"/>
                                      </p:to>
                                    </p:set>
                                    <p:anim calcmode="lin" valueType="num">
                                      <p:cBhvr>
                                        <p:cTn id="31" dur="500" fill="hold"/>
                                        <p:tgtEl>
                                          <p:spTgt spid="118272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182722">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182722">
                                            <p:txEl>
                                              <p:pRg st="7" end="7"/>
                                            </p:txEl>
                                          </p:spTgt>
                                        </p:tgtEl>
                                        <p:attrNameLst>
                                          <p:attrName>style.visibility</p:attrName>
                                        </p:attrNameLst>
                                      </p:cBhvr>
                                      <p:to>
                                        <p:strVal val="visible"/>
                                      </p:to>
                                    </p:set>
                                    <p:anim calcmode="lin" valueType="num">
                                      <p:cBhvr>
                                        <p:cTn id="35" dur="500" fill="hold"/>
                                        <p:tgtEl>
                                          <p:spTgt spid="1182722">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1182722">
                                            <p:txEl>
                                              <p:pRg st="7" end="7"/>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182722">
                                            <p:txEl>
                                              <p:pRg st="8" end="8"/>
                                            </p:txEl>
                                          </p:spTgt>
                                        </p:tgtEl>
                                        <p:attrNameLst>
                                          <p:attrName>style.visibility</p:attrName>
                                        </p:attrNameLst>
                                      </p:cBhvr>
                                      <p:to>
                                        <p:strVal val="visible"/>
                                      </p:to>
                                    </p:set>
                                    <p:anim calcmode="lin" valueType="num">
                                      <p:cBhvr>
                                        <p:cTn id="39" dur="500" fill="hold"/>
                                        <p:tgtEl>
                                          <p:spTgt spid="1182722">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1182722">
                                            <p:txEl>
                                              <p:pRg st="8" end="8"/>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182722">
                                            <p:txEl>
                                              <p:pRg st="9" end="9"/>
                                            </p:txEl>
                                          </p:spTgt>
                                        </p:tgtEl>
                                        <p:attrNameLst>
                                          <p:attrName>style.visibility</p:attrName>
                                        </p:attrNameLst>
                                      </p:cBhvr>
                                      <p:to>
                                        <p:strVal val="visible"/>
                                      </p:to>
                                    </p:set>
                                    <p:anim calcmode="lin" valueType="num">
                                      <p:cBhvr>
                                        <p:cTn id="43" dur="500" fill="hold"/>
                                        <p:tgtEl>
                                          <p:spTgt spid="1182722">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1182722">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450" name="Object 2"/>
          <p:cNvGraphicFramePr>
            <a:graphicFrameLocks noChangeAspect="1"/>
          </p:cNvGraphicFramePr>
          <p:nvPr/>
        </p:nvGraphicFramePr>
        <p:xfrm>
          <a:off x="2057400" y="914400"/>
          <a:ext cx="5087938" cy="909638"/>
        </p:xfrm>
        <a:graphic>
          <a:graphicData uri="http://schemas.openxmlformats.org/presentationml/2006/ole">
            <p:oleObj spid="_x0000_s1026" name="Dibujo" r:id="rId3" imgW="5086800" imgH="910800" progId="FLW3Drawing">
              <p:embed/>
            </p:oleObj>
          </a:graphicData>
        </a:graphic>
      </p:graphicFrame>
      <p:graphicFrame>
        <p:nvGraphicFramePr>
          <p:cNvPr id="1128451" name="Object 3"/>
          <p:cNvGraphicFramePr>
            <a:graphicFrameLocks noChangeAspect="1"/>
          </p:cNvGraphicFramePr>
          <p:nvPr/>
        </p:nvGraphicFramePr>
        <p:xfrm>
          <a:off x="323850" y="1219200"/>
          <a:ext cx="8591550" cy="5638800"/>
        </p:xfrm>
        <a:graphic>
          <a:graphicData uri="http://schemas.openxmlformats.org/presentationml/2006/ole">
            <p:oleObj spid="_x0000_s1027" name="Dibujo" r:id="rId4" imgW="1638000" imgH="1198800" progId="FLW3Drawing">
              <p:embed/>
            </p:oleObj>
          </a:graphicData>
        </a:graphic>
      </p:graphicFrame>
      <p:graphicFrame>
        <p:nvGraphicFramePr>
          <p:cNvPr id="1128452" name="Object 4"/>
          <p:cNvGraphicFramePr>
            <a:graphicFrameLocks noChangeAspect="1"/>
          </p:cNvGraphicFramePr>
          <p:nvPr/>
        </p:nvGraphicFramePr>
        <p:xfrm>
          <a:off x="6629400" y="2187575"/>
          <a:ext cx="896938" cy="479425"/>
        </p:xfrm>
        <a:graphic>
          <a:graphicData uri="http://schemas.openxmlformats.org/presentationml/2006/ole">
            <p:oleObj spid="_x0000_s1028" name="Dibujo" r:id="rId5" imgW="745200" imgH="399600" progId="FLW3Drawing">
              <p:embed/>
            </p:oleObj>
          </a:graphicData>
        </a:graphic>
      </p:graphicFrame>
      <p:graphicFrame>
        <p:nvGraphicFramePr>
          <p:cNvPr id="1128453" name="Object 5"/>
          <p:cNvGraphicFramePr>
            <a:graphicFrameLocks noChangeAspect="1"/>
          </p:cNvGraphicFramePr>
          <p:nvPr/>
        </p:nvGraphicFramePr>
        <p:xfrm>
          <a:off x="7543800" y="2133600"/>
          <a:ext cx="990600" cy="247650"/>
        </p:xfrm>
        <a:graphic>
          <a:graphicData uri="http://schemas.openxmlformats.org/presentationml/2006/ole">
            <p:oleObj spid="_x0000_s1029" name="Dibujo" r:id="rId6" imgW="763200" imgH="190800" progId="FLW3Drawing">
              <p:embed/>
            </p:oleObj>
          </a:graphicData>
        </a:graphic>
      </p:graphicFrame>
      <p:graphicFrame>
        <p:nvGraphicFramePr>
          <p:cNvPr id="1128454" name="Object 6"/>
          <p:cNvGraphicFramePr>
            <a:graphicFrameLocks noChangeAspect="1"/>
          </p:cNvGraphicFramePr>
          <p:nvPr/>
        </p:nvGraphicFramePr>
        <p:xfrm>
          <a:off x="6570663" y="2814638"/>
          <a:ext cx="896937" cy="479425"/>
        </p:xfrm>
        <a:graphic>
          <a:graphicData uri="http://schemas.openxmlformats.org/presentationml/2006/ole">
            <p:oleObj spid="_x0000_s1030" name="Dibujo" r:id="rId7" imgW="745200" imgH="399600" progId="FLW3Drawing">
              <p:embed/>
            </p:oleObj>
          </a:graphicData>
        </a:graphic>
      </p:graphicFrame>
      <p:graphicFrame>
        <p:nvGraphicFramePr>
          <p:cNvPr id="1128455" name="Object 7"/>
          <p:cNvGraphicFramePr>
            <a:graphicFrameLocks noChangeAspect="1"/>
          </p:cNvGraphicFramePr>
          <p:nvPr/>
        </p:nvGraphicFramePr>
        <p:xfrm>
          <a:off x="7604125" y="2797175"/>
          <a:ext cx="854075" cy="247650"/>
        </p:xfrm>
        <a:graphic>
          <a:graphicData uri="http://schemas.openxmlformats.org/presentationml/2006/ole">
            <p:oleObj spid="_x0000_s1031" name="Dibujo" r:id="rId8" imgW="640800" imgH="1872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128450"/>
                                        </p:tgtEl>
                                        <p:attrNameLst>
                                          <p:attrName>style.visibility</p:attrName>
                                        </p:attrNameLst>
                                      </p:cBhvr>
                                      <p:to>
                                        <p:strVal val="visible"/>
                                      </p:to>
                                    </p:set>
                                    <p:anim calcmode="lin" valueType="num">
                                      <p:cBhvr>
                                        <p:cTn id="7" dur="500" fill="hold"/>
                                        <p:tgtEl>
                                          <p:spTgt spid="1128450"/>
                                        </p:tgtEl>
                                        <p:attrNameLst>
                                          <p:attrName>ppt_x</p:attrName>
                                        </p:attrNameLst>
                                      </p:cBhvr>
                                      <p:tavLst>
                                        <p:tav tm="0">
                                          <p:val>
                                            <p:strVal val="#ppt_x"/>
                                          </p:val>
                                        </p:tav>
                                        <p:tav tm="100000">
                                          <p:val>
                                            <p:strVal val="#ppt_x"/>
                                          </p:val>
                                        </p:tav>
                                      </p:tavLst>
                                    </p:anim>
                                    <p:anim calcmode="lin" valueType="num">
                                      <p:cBhvr>
                                        <p:cTn id="8" dur="500" fill="hold"/>
                                        <p:tgtEl>
                                          <p:spTgt spid="1128450"/>
                                        </p:tgtEl>
                                        <p:attrNameLst>
                                          <p:attrName>ppt_y</p:attrName>
                                        </p:attrNameLst>
                                      </p:cBhvr>
                                      <p:tavLst>
                                        <p:tav tm="0">
                                          <p:val>
                                            <p:strVal val="#ppt_y-#ppt_h/2"/>
                                          </p:val>
                                        </p:tav>
                                        <p:tav tm="100000">
                                          <p:val>
                                            <p:strVal val="#ppt_y"/>
                                          </p:val>
                                        </p:tav>
                                      </p:tavLst>
                                    </p:anim>
                                    <p:anim calcmode="lin" valueType="num">
                                      <p:cBhvr>
                                        <p:cTn id="9" dur="500" fill="hold"/>
                                        <p:tgtEl>
                                          <p:spTgt spid="1128450"/>
                                        </p:tgtEl>
                                        <p:attrNameLst>
                                          <p:attrName>ppt_w</p:attrName>
                                        </p:attrNameLst>
                                      </p:cBhvr>
                                      <p:tavLst>
                                        <p:tav tm="0">
                                          <p:val>
                                            <p:strVal val="#ppt_w"/>
                                          </p:val>
                                        </p:tav>
                                        <p:tav tm="100000">
                                          <p:val>
                                            <p:strVal val="#ppt_w"/>
                                          </p:val>
                                        </p:tav>
                                      </p:tavLst>
                                    </p:anim>
                                    <p:anim calcmode="lin" valueType="num">
                                      <p:cBhvr>
                                        <p:cTn id="10" dur="500" fill="hold"/>
                                        <p:tgtEl>
                                          <p:spTgt spid="112845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28451"/>
                                        </p:tgtEl>
                                        <p:attrNameLst>
                                          <p:attrName>style.visibility</p:attrName>
                                        </p:attrNameLst>
                                      </p:cBhvr>
                                      <p:to>
                                        <p:strVal val="visible"/>
                                      </p:to>
                                    </p:set>
                                    <p:anim calcmode="lin" valueType="num">
                                      <p:cBhvr>
                                        <p:cTn id="15" dur="500" fill="hold"/>
                                        <p:tgtEl>
                                          <p:spTgt spid="1128451"/>
                                        </p:tgtEl>
                                        <p:attrNameLst>
                                          <p:attrName>ppt_w</p:attrName>
                                        </p:attrNameLst>
                                      </p:cBhvr>
                                      <p:tavLst>
                                        <p:tav tm="0">
                                          <p:val>
                                            <p:fltVal val="0"/>
                                          </p:val>
                                        </p:tav>
                                        <p:tav tm="100000">
                                          <p:val>
                                            <p:strVal val="#ppt_w"/>
                                          </p:val>
                                        </p:tav>
                                      </p:tavLst>
                                    </p:anim>
                                    <p:anim calcmode="lin" valueType="num">
                                      <p:cBhvr>
                                        <p:cTn id="16" dur="500" fill="hold"/>
                                        <p:tgtEl>
                                          <p:spTgt spid="112845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28452"/>
                                        </p:tgtEl>
                                        <p:attrNameLst>
                                          <p:attrName>style.visibility</p:attrName>
                                        </p:attrNameLst>
                                      </p:cBhvr>
                                      <p:to>
                                        <p:strVal val="visible"/>
                                      </p:to>
                                    </p:set>
                                    <p:anim calcmode="lin" valueType="num">
                                      <p:cBhvr>
                                        <p:cTn id="21" dur="500" fill="hold"/>
                                        <p:tgtEl>
                                          <p:spTgt spid="1128452"/>
                                        </p:tgtEl>
                                        <p:attrNameLst>
                                          <p:attrName>ppt_w</p:attrName>
                                        </p:attrNameLst>
                                      </p:cBhvr>
                                      <p:tavLst>
                                        <p:tav tm="0">
                                          <p:val>
                                            <p:fltVal val="0"/>
                                          </p:val>
                                        </p:tav>
                                        <p:tav tm="100000">
                                          <p:val>
                                            <p:strVal val="#ppt_w"/>
                                          </p:val>
                                        </p:tav>
                                      </p:tavLst>
                                    </p:anim>
                                    <p:anim calcmode="lin" valueType="num">
                                      <p:cBhvr>
                                        <p:cTn id="22" dur="500" fill="hold"/>
                                        <p:tgtEl>
                                          <p:spTgt spid="1128452"/>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128453"/>
                                        </p:tgtEl>
                                        <p:attrNameLst>
                                          <p:attrName>style.visibility</p:attrName>
                                        </p:attrNameLst>
                                      </p:cBhvr>
                                      <p:to>
                                        <p:strVal val="visible"/>
                                      </p:to>
                                    </p:set>
                                    <p:anim calcmode="lin" valueType="num">
                                      <p:cBhvr>
                                        <p:cTn id="27" dur="500" fill="hold"/>
                                        <p:tgtEl>
                                          <p:spTgt spid="1128453"/>
                                        </p:tgtEl>
                                        <p:attrNameLst>
                                          <p:attrName>ppt_w</p:attrName>
                                        </p:attrNameLst>
                                      </p:cBhvr>
                                      <p:tavLst>
                                        <p:tav tm="0">
                                          <p:val>
                                            <p:fltVal val="0"/>
                                          </p:val>
                                        </p:tav>
                                        <p:tav tm="100000">
                                          <p:val>
                                            <p:strVal val="#ppt_w"/>
                                          </p:val>
                                        </p:tav>
                                      </p:tavLst>
                                    </p:anim>
                                    <p:anim calcmode="lin" valueType="num">
                                      <p:cBhvr>
                                        <p:cTn id="28" dur="500" fill="hold"/>
                                        <p:tgtEl>
                                          <p:spTgt spid="112845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128454"/>
                                        </p:tgtEl>
                                        <p:attrNameLst>
                                          <p:attrName>style.visibility</p:attrName>
                                        </p:attrNameLst>
                                      </p:cBhvr>
                                      <p:to>
                                        <p:strVal val="visible"/>
                                      </p:to>
                                    </p:set>
                                    <p:anim calcmode="lin" valueType="num">
                                      <p:cBhvr>
                                        <p:cTn id="33" dur="500" fill="hold"/>
                                        <p:tgtEl>
                                          <p:spTgt spid="1128454"/>
                                        </p:tgtEl>
                                        <p:attrNameLst>
                                          <p:attrName>ppt_w</p:attrName>
                                        </p:attrNameLst>
                                      </p:cBhvr>
                                      <p:tavLst>
                                        <p:tav tm="0">
                                          <p:val>
                                            <p:fltVal val="0"/>
                                          </p:val>
                                        </p:tav>
                                        <p:tav tm="100000">
                                          <p:val>
                                            <p:strVal val="#ppt_w"/>
                                          </p:val>
                                        </p:tav>
                                      </p:tavLst>
                                    </p:anim>
                                    <p:anim calcmode="lin" valueType="num">
                                      <p:cBhvr>
                                        <p:cTn id="34" dur="500" fill="hold"/>
                                        <p:tgtEl>
                                          <p:spTgt spid="1128454"/>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128455"/>
                                        </p:tgtEl>
                                        <p:attrNameLst>
                                          <p:attrName>style.visibility</p:attrName>
                                        </p:attrNameLst>
                                      </p:cBhvr>
                                      <p:to>
                                        <p:strVal val="visible"/>
                                      </p:to>
                                    </p:set>
                                    <p:anim calcmode="lin" valueType="num">
                                      <p:cBhvr>
                                        <p:cTn id="39" dur="500" fill="hold"/>
                                        <p:tgtEl>
                                          <p:spTgt spid="1128455"/>
                                        </p:tgtEl>
                                        <p:attrNameLst>
                                          <p:attrName>ppt_w</p:attrName>
                                        </p:attrNameLst>
                                      </p:cBhvr>
                                      <p:tavLst>
                                        <p:tav tm="0">
                                          <p:val>
                                            <p:fltVal val="0"/>
                                          </p:val>
                                        </p:tav>
                                        <p:tav tm="100000">
                                          <p:val>
                                            <p:strVal val="#ppt_w"/>
                                          </p:val>
                                        </p:tav>
                                      </p:tavLst>
                                    </p:anim>
                                    <p:anim calcmode="lin" valueType="num">
                                      <p:cBhvr>
                                        <p:cTn id="40" dur="500" fill="hold"/>
                                        <p:tgtEl>
                                          <p:spTgt spid="11284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igtilapi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ixedsextilapi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8866" name="Rectangle 2"/>
          <p:cNvSpPr>
            <a:spLocks noGrp="1" noChangeArrowheads="1"/>
          </p:cNvSpPr>
          <p:nvPr>
            <p:ph type="body" idx="1"/>
          </p:nvPr>
        </p:nvSpPr>
        <p:spPr>
          <a:xfrm>
            <a:off x="685800" y="1143000"/>
            <a:ext cx="7772400" cy="5410200"/>
          </a:xfrm>
        </p:spPr>
        <p:txBody>
          <a:bodyPr/>
          <a:lstStyle/>
          <a:p>
            <a:pPr marL="0" indent="0" algn="just" eaLnBrk="1" hangingPunct="1">
              <a:buClr>
                <a:srgbClr val="FF6600"/>
              </a:buClr>
              <a:buFont typeface="Math B" pitchFamily="2" charset="2"/>
              <a:buNone/>
              <a:tabLst>
                <a:tab pos="377825" algn="l"/>
              </a:tabLst>
              <a:defRPr/>
            </a:pPr>
            <a:r>
              <a:rPr lang="es-ES_tradnl" sz="2800" smtClean="0"/>
              <a:t>La producción total depende de un sin numero de factores entre los cuales está:</a:t>
            </a:r>
          </a:p>
          <a:p>
            <a:pPr marL="960438" lvl="2" indent="-481013" algn="just" eaLnBrk="1" hangingPunct="1">
              <a:buClr>
                <a:srgbClr val="FF6600"/>
              </a:buClr>
              <a:buFont typeface="Math B" pitchFamily="2" charset="2"/>
              <a:buChar char="¯"/>
              <a:tabLst>
                <a:tab pos="377825" algn="l"/>
              </a:tabLst>
              <a:defRPr/>
            </a:pPr>
            <a:r>
              <a:rPr lang="es-ES_tradnl" sz="2400" smtClean="0"/>
              <a:t>Tamaño y densidad sembrada</a:t>
            </a:r>
          </a:p>
          <a:p>
            <a:pPr marL="960438" lvl="2" indent="-481013" algn="just" eaLnBrk="1" hangingPunct="1">
              <a:buClr>
                <a:srgbClr val="FF6600"/>
              </a:buClr>
              <a:buFont typeface="Math B" pitchFamily="2" charset="2"/>
              <a:buChar char="¯"/>
              <a:tabLst>
                <a:tab pos="377825" algn="l"/>
              </a:tabLst>
              <a:defRPr/>
            </a:pPr>
            <a:r>
              <a:rPr lang="es-ES_tradnl" sz="2400" smtClean="0"/>
              <a:t>Nutrición</a:t>
            </a:r>
          </a:p>
          <a:p>
            <a:pPr marL="960438" lvl="2" indent="-481013" algn="just" eaLnBrk="1" hangingPunct="1">
              <a:buClr>
                <a:srgbClr val="FF6600"/>
              </a:buClr>
              <a:buFont typeface="Math B" pitchFamily="2" charset="2"/>
              <a:buChar char="¯"/>
              <a:tabLst>
                <a:tab pos="377825" algn="l"/>
              </a:tabLst>
              <a:defRPr/>
            </a:pPr>
            <a:r>
              <a:rPr lang="es-ES_tradnl" sz="2400" smtClean="0"/>
              <a:t>Periodo de crecimiento</a:t>
            </a:r>
          </a:p>
          <a:p>
            <a:pPr marL="960438" lvl="2" indent="-481013" algn="just" eaLnBrk="1" hangingPunct="1">
              <a:buClr>
                <a:srgbClr val="FF6600"/>
              </a:buClr>
              <a:buFont typeface="Math B" pitchFamily="2" charset="2"/>
              <a:buChar char="¯"/>
              <a:tabLst>
                <a:tab pos="377825" algn="l"/>
              </a:tabLst>
              <a:defRPr/>
            </a:pPr>
            <a:r>
              <a:rPr lang="es-ES_tradnl" sz="2400" smtClean="0"/>
              <a:t>Capacidad de carga</a:t>
            </a:r>
          </a:p>
          <a:p>
            <a:pPr marL="960438" lvl="2" indent="-481013" algn="just" eaLnBrk="1" hangingPunct="1">
              <a:buClr>
                <a:srgbClr val="FF6600"/>
              </a:buClr>
              <a:buFont typeface="Math B" pitchFamily="2" charset="2"/>
              <a:buChar char="¯"/>
              <a:tabLst>
                <a:tab pos="377825" algn="l"/>
              </a:tabLst>
              <a:defRPr/>
            </a:pPr>
            <a:r>
              <a:rPr lang="es-ES_tradnl" sz="2400" smtClean="0"/>
              <a:t>Frecuencia de cosecha</a:t>
            </a:r>
          </a:p>
          <a:p>
            <a:pPr marL="960438" lvl="2" indent="-481013" algn="just" eaLnBrk="1" hangingPunct="1">
              <a:buClr>
                <a:srgbClr val="FF6600"/>
              </a:buClr>
              <a:buFont typeface="Math B" pitchFamily="2" charset="2"/>
              <a:buChar char="¯"/>
              <a:tabLst>
                <a:tab pos="377825" algn="l"/>
              </a:tabLst>
              <a:defRPr/>
            </a:pPr>
            <a:r>
              <a:rPr lang="es-ES_tradnl" sz="2400" smtClean="0"/>
              <a:t>Tamaño de organismos a la cosecha</a:t>
            </a:r>
          </a:p>
          <a:p>
            <a:pPr marL="960438" lvl="2" indent="-481013" algn="just" eaLnBrk="1" hangingPunct="1">
              <a:buClr>
                <a:srgbClr val="FF6600"/>
              </a:buClr>
              <a:buFont typeface="Math B" pitchFamily="2" charset="2"/>
              <a:buChar char="¯"/>
              <a:tabLst>
                <a:tab pos="377825" algn="l"/>
              </a:tabLst>
              <a:defRPr/>
            </a:pPr>
            <a:r>
              <a:rPr lang="es-ES_tradnl" sz="2400" smtClean="0"/>
              <a:t>Supervivencia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88866">
                                            <p:txEl>
                                              <p:pRg st="0" end="0"/>
                                            </p:txEl>
                                          </p:spTgt>
                                        </p:tgtEl>
                                        <p:attrNameLst>
                                          <p:attrName>style.visibility</p:attrName>
                                        </p:attrNameLst>
                                      </p:cBhvr>
                                      <p:to>
                                        <p:strVal val="visible"/>
                                      </p:to>
                                    </p:set>
                                    <p:anim calcmode="lin" valueType="num">
                                      <p:cBhvr>
                                        <p:cTn id="7" dur="500" fill="hold"/>
                                        <p:tgtEl>
                                          <p:spTgt spid="11888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8886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88866">
                                            <p:txEl>
                                              <p:pRg st="1" end="1"/>
                                            </p:txEl>
                                          </p:spTgt>
                                        </p:tgtEl>
                                        <p:attrNameLst>
                                          <p:attrName>style.visibility</p:attrName>
                                        </p:attrNameLst>
                                      </p:cBhvr>
                                      <p:to>
                                        <p:strVal val="visible"/>
                                      </p:to>
                                    </p:set>
                                    <p:anim calcmode="lin" valueType="num">
                                      <p:cBhvr>
                                        <p:cTn id="11" dur="500" fill="hold"/>
                                        <p:tgtEl>
                                          <p:spTgt spid="1188866">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88866">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88866">
                                            <p:txEl>
                                              <p:pRg st="2" end="2"/>
                                            </p:txEl>
                                          </p:spTgt>
                                        </p:tgtEl>
                                        <p:attrNameLst>
                                          <p:attrName>style.visibility</p:attrName>
                                        </p:attrNameLst>
                                      </p:cBhvr>
                                      <p:to>
                                        <p:strVal val="visible"/>
                                      </p:to>
                                    </p:set>
                                    <p:anim calcmode="lin" valueType="num">
                                      <p:cBhvr>
                                        <p:cTn id="15" dur="500" fill="hold"/>
                                        <p:tgtEl>
                                          <p:spTgt spid="1188866">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188866">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88866">
                                            <p:txEl>
                                              <p:pRg st="3" end="3"/>
                                            </p:txEl>
                                          </p:spTgt>
                                        </p:tgtEl>
                                        <p:attrNameLst>
                                          <p:attrName>style.visibility</p:attrName>
                                        </p:attrNameLst>
                                      </p:cBhvr>
                                      <p:to>
                                        <p:strVal val="visible"/>
                                      </p:to>
                                    </p:set>
                                    <p:anim calcmode="lin" valueType="num">
                                      <p:cBhvr>
                                        <p:cTn id="19" dur="500" fill="hold"/>
                                        <p:tgtEl>
                                          <p:spTgt spid="118886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88866">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88866">
                                            <p:txEl>
                                              <p:pRg st="4" end="4"/>
                                            </p:txEl>
                                          </p:spTgt>
                                        </p:tgtEl>
                                        <p:attrNameLst>
                                          <p:attrName>style.visibility</p:attrName>
                                        </p:attrNameLst>
                                      </p:cBhvr>
                                      <p:to>
                                        <p:strVal val="visible"/>
                                      </p:to>
                                    </p:set>
                                    <p:anim calcmode="lin" valueType="num">
                                      <p:cBhvr>
                                        <p:cTn id="23" dur="500" fill="hold"/>
                                        <p:tgtEl>
                                          <p:spTgt spid="1188866">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188866">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88866">
                                            <p:txEl>
                                              <p:pRg st="5" end="5"/>
                                            </p:txEl>
                                          </p:spTgt>
                                        </p:tgtEl>
                                        <p:attrNameLst>
                                          <p:attrName>style.visibility</p:attrName>
                                        </p:attrNameLst>
                                      </p:cBhvr>
                                      <p:to>
                                        <p:strVal val="visible"/>
                                      </p:to>
                                    </p:set>
                                    <p:anim calcmode="lin" valueType="num">
                                      <p:cBhvr>
                                        <p:cTn id="27" dur="500" fill="hold"/>
                                        <p:tgtEl>
                                          <p:spTgt spid="1188866">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188866">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88866">
                                            <p:txEl>
                                              <p:pRg st="6" end="6"/>
                                            </p:txEl>
                                          </p:spTgt>
                                        </p:tgtEl>
                                        <p:attrNameLst>
                                          <p:attrName>style.visibility</p:attrName>
                                        </p:attrNameLst>
                                      </p:cBhvr>
                                      <p:to>
                                        <p:strVal val="visible"/>
                                      </p:to>
                                    </p:set>
                                    <p:anim calcmode="lin" valueType="num">
                                      <p:cBhvr>
                                        <p:cTn id="31" dur="500" fill="hold"/>
                                        <p:tgtEl>
                                          <p:spTgt spid="1188866">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188866">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188866">
                                            <p:txEl>
                                              <p:pRg st="7" end="7"/>
                                            </p:txEl>
                                          </p:spTgt>
                                        </p:tgtEl>
                                        <p:attrNameLst>
                                          <p:attrName>style.visibility</p:attrName>
                                        </p:attrNameLst>
                                      </p:cBhvr>
                                      <p:to>
                                        <p:strVal val="visible"/>
                                      </p:to>
                                    </p:set>
                                    <p:anim calcmode="lin" valueType="num">
                                      <p:cBhvr>
                                        <p:cTn id="35" dur="500" fill="hold"/>
                                        <p:tgtEl>
                                          <p:spTgt spid="1188866">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1188866">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6"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24</a:t>
            </a:r>
            <a:endParaRPr lang="es-ES_tradnl" sz="4800" b="1" smtClean="0">
              <a:solidFill>
                <a:srgbClr val="FF3300"/>
              </a:solidFill>
            </a:endParaRPr>
          </a:p>
        </p:txBody>
      </p:sp>
      <p:sp>
        <p:nvSpPr>
          <p:cNvPr id="1189891" name="Rectangle 3"/>
          <p:cNvSpPr>
            <a:spLocks noGrp="1" noChangeArrowheads="1"/>
          </p:cNvSpPr>
          <p:nvPr>
            <p:ph type="body" idx="1"/>
          </p:nvPr>
        </p:nvSpPr>
        <p:spPr>
          <a:xfrm>
            <a:off x="685800" y="1828800"/>
            <a:ext cx="7772400" cy="1905000"/>
          </a:xfrm>
        </p:spPr>
        <p:txBody>
          <a:bodyPr/>
          <a:lstStyle/>
          <a:p>
            <a:pPr marL="0" indent="0" algn="ctr" eaLnBrk="1" hangingPunct="1">
              <a:buFont typeface="Wingdings" pitchFamily="2" charset="2"/>
              <a:buNone/>
              <a:defRPr/>
            </a:pPr>
            <a:r>
              <a:rPr lang="es-ES" b="1" smtClean="0"/>
              <a:t>El máximo potencial producible es alto en aguas que tienen una alta capacidad de carga por unidad de volumen de 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89890"/>
                                        </p:tgtEl>
                                        <p:attrNameLst>
                                          <p:attrName>style.visibility</p:attrName>
                                        </p:attrNameLst>
                                      </p:cBhvr>
                                      <p:to>
                                        <p:strVal val="visible"/>
                                      </p:to>
                                    </p:set>
                                    <p:anim calcmode="lin" valueType="num">
                                      <p:cBhvr>
                                        <p:cTn id="7" dur="500" fill="hold"/>
                                        <p:tgtEl>
                                          <p:spTgt spid="1189890"/>
                                        </p:tgtEl>
                                        <p:attrNameLst>
                                          <p:attrName>ppt_x</p:attrName>
                                        </p:attrNameLst>
                                      </p:cBhvr>
                                      <p:tavLst>
                                        <p:tav tm="0">
                                          <p:val>
                                            <p:strVal val="#ppt_x"/>
                                          </p:val>
                                        </p:tav>
                                        <p:tav tm="100000">
                                          <p:val>
                                            <p:strVal val="#ppt_x"/>
                                          </p:val>
                                        </p:tav>
                                      </p:tavLst>
                                    </p:anim>
                                    <p:anim calcmode="lin" valueType="num">
                                      <p:cBhvr>
                                        <p:cTn id="8" dur="500" fill="hold"/>
                                        <p:tgtEl>
                                          <p:spTgt spid="1189890"/>
                                        </p:tgtEl>
                                        <p:attrNameLst>
                                          <p:attrName>ppt_y</p:attrName>
                                        </p:attrNameLst>
                                      </p:cBhvr>
                                      <p:tavLst>
                                        <p:tav tm="0">
                                          <p:val>
                                            <p:strVal val="#ppt_y-#ppt_h/2"/>
                                          </p:val>
                                        </p:tav>
                                        <p:tav tm="100000">
                                          <p:val>
                                            <p:strVal val="#ppt_y"/>
                                          </p:val>
                                        </p:tav>
                                      </p:tavLst>
                                    </p:anim>
                                    <p:anim calcmode="lin" valueType="num">
                                      <p:cBhvr>
                                        <p:cTn id="9" dur="500" fill="hold"/>
                                        <p:tgtEl>
                                          <p:spTgt spid="1189890"/>
                                        </p:tgtEl>
                                        <p:attrNameLst>
                                          <p:attrName>ppt_w</p:attrName>
                                        </p:attrNameLst>
                                      </p:cBhvr>
                                      <p:tavLst>
                                        <p:tav tm="0">
                                          <p:val>
                                            <p:strVal val="#ppt_w"/>
                                          </p:val>
                                        </p:tav>
                                        <p:tav tm="100000">
                                          <p:val>
                                            <p:strVal val="#ppt_w"/>
                                          </p:val>
                                        </p:tav>
                                      </p:tavLst>
                                    </p:anim>
                                    <p:anim calcmode="lin" valueType="num">
                                      <p:cBhvr>
                                        <p:cTn id="10" dur="500" fill="hold"/>
                                        <p:tgtEl>
                                          <p:spTgt spid="118989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89891">
                                            <p:txEl>
                                              <p:pRg st="0" end="0"/>
                                            </p:txEl>
                                          </p:spTgt>
                                        </p:tgtEl>
                                        <p:attrNameLst>
                                          <p:attrName>style.visibility</p:attrName>
                                        </p:attrNameLst>
                                      </p:cBhvr>
                                      <p:to>
                                        <p:strVal val="visible"/>
                                      </p:to>
                                    </p:set>
                                    <p:anim calcmode="lin" valueType="num">
                                      <p:cBhvr>
                                        <p:cTn id="15" dur="500" fill="hold"/>
                                        <p:tgtEl>
                                          <p:spTgt spid="11898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989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0" grpId="0" autoUpdateAnimBg="0"/>
      <p:bldP spid="118989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body" idx="1"/>
          </p:nvPr>
        </p:nvSpPr>
        <p:spPr>
          <a:xfrm>
            <a:off x="685800" y="1371600"/>
            <a:ext cx="7772400" cy="4648200"/>
          </a:xfrm>
        </p:spPr>
        <p:txBody>
          <a:bodyPr/>
          <a:lstStyle/>
          <a:p>
            <a:pPr marL="376238" indent="-376238" eaLnBrk="1" hangingPunct="1">
              <a:buFont typeface="Wingdings" pitchFamily="2" charset="2"/>
              <a:buNone/>
              <a:defRPr/>
            </a:pPr>
            <a:r>
              <a:rPr lang="es-ES" b="1" smtClean="0">
                <a:solidFill>
                  <a:srgbClr val="EE2712"/>
                </a:solidFill>
              </a:rPr>
              <a:t>Caracteristicas Intrinsecas del Medio:</a:t>
            </a:r>
            <a:endParaRPr lang="es-ES" b="1" smtClean="0">
              <a:solidFill>
                <a:srgbClr val="FFCC00"/>
              </a:solidFill>
            </a:endParaRPr>
          </a:p>
          <a:p>
            <a:pPr marL="376238" indent="-376238" eaLnBrk="1" hangingPunct="1">
              <a:buClr>
                <a:schemeClr val="tx1"/>
              </a:buClr>
              <a:buFontTx/>
              <a:buChar char="»"/>
              <a:defRPr/>
            </a:pPr>
            <a:r>
              <a:rPr lang="es-ES" b="1" smtClean="0">
                <a:solidFill>
                  <a:srgbClr val="FFCC00"/>
                </a:solidFill>
              </a:rPr>
              <a:t>Carga Inicial (DBO)</a:t>
            </a:r>
          </a:p>
          <a:p>
            <a:pPr marL="376238" indent="-376238" eaLnBrk="1" hangingPunct="1">
              <a:buClr>
                <a:schemeClr val="tx1"/>
              </a:buClr>
              <a:buFontTx/>
              <a:buChar char="»"/>
              <a:defRPr/>
            </a:pPr>
            <a:r>
              <a:rPr lang="es-ES" b="1" smtClean="0">
                <a:solidFill>
                  <a:srgbClr val="FFCC00"/>
                </a:solidFill>
              </a:rPr>
              <a:t>Calidad de agua (variabilidad del afluente)</a:t>
            </a:r>
          </a:p>
          <a:p>
            <a:pPr marL="376238" indent="-376238" eaLnBrk="1" hangingPunct="1">
              <a:buClr>
                <a:schemeClr val="tx1"/>
              </a:buClr>
              <a:buFontTx/>
              <a:buChar char="»"/>
              <a:defRPr/>
            </a:pPr>
            <a:r>
              <a:rPr lang="es-ES" b="1" smtClean="0">
                <a:solidFill>
                  <a:srgbClr val="FFCC00"/>
                </a:solidFill>
              </a:rPr>
              <a:t>Calidad del Suelo (?)</a:t>
            </a:r>
          </a:p>
          <a:p>
            <a:pPr marL="376238" indent="-376238" eaLnBrk="1" hangingPunct="1">
              <a:buClr>
                <a:schemeClr val="tx1"/>
              </a:buClr>
              <a:buFontTx/>
              <a:buChar char="»"/>
              <a:defRPr/>
            </a:pPr>
            <a:r>
              <a:rPr lang="es-ES" b="1" smtClean="0">
                <a:solidFill>
                  <a:srgbClr val="FFCC00"/>
                </a:solidFill>
              </a:rPr>
              <a:t>Temperatura</a:t>
            </a:r>
          </a:p>
          <a:p>
            <a:pPr marL="376238" indent="-376238" eaLnBrk="1" hangingPunct="1">
              <a:buClr>
                <a:schemeClr val="tx1"/>
              </a:buClr>
              <a:buFontTx/>
              <a:buChar char="»"/>
              <a:defRPr/>
            </a:pPr>
            <a:r>
              <a:rPr lang="es-ES" b="1" smtClean="0">
                <a:solidFill>
                  <a:srgbClr val="FFCC00"/>
                </a:solidFill>
              </a:rPr>
              <a:t>Capacidad de Recambio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90914">
                                            <p:txEl>
                                              <p:pRg st="0" end="0"/>
                                            </p:txEl>
                                          </p:spTgt>
                                        </p:tgtEl>
                                        <p:attrNameLst>
                                          <p:attrName>style.visibility</p:attrName>
                                        </p:attrNameLst>
                                      </p:cBhvr>
                                      <p:to>
                                        <p:strVal val="visible"/>
                                      </p:to>
                                    </p:set>
                                    <p:anim calcmode="lin" valueType="num">
                                      <p:cBhvr>
                                        <p:cTn id="7" dur="500" fill="hold"/>
                                        <p:tgtEl>
                                          <p:spTgt spid="11909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909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90914">
                                            <p:txEl>
                                              <p:pRg st="1" end="1"/>
                                            </p:txEl>
                                          </p:spTgt>
                                        </p:tgtEl>
                                        <p:attrNameLst>
                                          <p:attrName>style.visibility</p:attrName>
                                        </p:attrNameLst>
                                      </p:cBhvr>
                                      <p:to>
                                        <p:strVal val="visible"/>
                                      </p:to>
                                    </p:set>
                                    <p:anim calcmode="lin" valueType="num">
                                      <p:cBhvr>
                                        <p:cTn id="13" dur="500" fill="hold"/>
                                        <p:tgtEl>
                                          <p:spTgt spid="11909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9091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90914">
                                            <p:txEl>
                                              <p:pRg st="2" end="2"/>
                                            </p:txEl>
                                          </p:spTgt>
                                        </p:tgtEl>
                                        <p:attrNameLst>
                                          <p:attrName>style.visibility</p:attrName>
                                        </p:attrNameLst>
                                      </p:cBhvr>
                                      <p:to>
                                        <p:strVal val="visible"/>
                                      </p:to>
                                    </p:set>
                                    <p:anim calcmode="lin" valueType="num">
                                      <p:cBhvr>
                                        <p:cTn id="19" dur="500" fill="hold"/>
                                        <p:tgtEl>
                                          <p:spTgt spid="11909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909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90914">
                                            <p:txEl>
                                              <p:pRg st="3" end="3"/>
                                            </p:txEl>
                                          </p:spTgt>
                                        </p:tgtEl>
                                        <p:attrNameLst>
                                          <p:attrName>style.visibility</p:attrName>
                                        </p:attrNameLst>
                                      </p:cBhvr>
                                      <p:to>
                                        <p:strVal val="visible"/>
                                      </p:to>
                                    </p:set>
                                    <p:anim calcmode="lin" valueType="num">
                                      <p:cBhvr>
                                        <p:cTn id="25" dur="500" fill="hold"/>
                                        <p:tgtEl>
                                          <p:spTgt spid="11909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9091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90914">
                                            <p:txEl>
                                              <p:pRg st="4" end="4"/>
                                            </p:txEl>
                                          </p:spTgt>
                                        </p:tgtEl>
                                        <p:attrNameLst>
                                          <p:attrName>style.visibility</p:attrName>
                                        </p:attrNameLst>
                                      </p:cBhvr>
                                      <p:to>
                                        <p:strVal val="visible"/>
                                      </p:to>
                                    </p:set>
                                    <p:anim calcmode="lin" valueType="num">
                                      <p:cBhvr>
                                        <p:cTn id="31" dur="500" fill="hold"/>
                                        <p:tgtEl>
                                          <p:spTgt spid="11909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9091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90914">
                                            <p:txEl>
                                              <p:pRg st="5" end="5"/>
                                            </p:txEl>
                                          </p:spTgt>
                                        </p:tgtEl>
                                        <p:attrNameLst>
                                          <p:attrName>style.visibility</p:attrName>
                                        </p:attrNameLst>
                                      </p:cBhvr>
                                      <p:to>
                                        <p:strVal val="visible"/>
                                      </p:to>
                                    </p:set>
                                    <p:anim calcmode="lin" valueType="num">
                                      <p:cBhvr>
                                        <p:cTn id="37" dur="500" fill="hold"/>
                                        <p:tgtEl>
                                          <p:spTgt spid="11909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90914">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4"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25</a:t>
            </a:r>
            <a:endParaRPr lang="es-ES_tradnl" sz="4800" b="1" smtClean="0">
              <a:solidFill>
                <a:srgbClr val="FF3300"/>
              </a:solidFill>
            </a:endParaRPr>
          </a:p>
        </p:txBody>
      </p:sp>
      <p:sp>
        <p:nvSpPr>
          <p:cNvPr id="1191939" name="Rectangle 3"/>
          <p:cNvSpPr>
            <a:spLocks noGrp="1" noChangeArrowheads="1"/>
          </p:cNvSpPr>
          <p:nvPr>
            <p:ph type="body" idx="1"/>
          </p:nvPr>
        </p:nvSpPr>
        <p:spPr>
          <a:xfrm>
            <a:off x="685800" y="1828800"/>
            <a:ext cx="7772400" cy="2667000"/>
          </a:xfrm>
        </p:spPr>
        <p:txBody>
          <a:bodyPr/>
          <a:lstStyle/>
          <a:p>
            <a:pPr marL="0" indent="0" algn="ctr" eaLnBrk="1" hangingPunct="1">
              <a:buFont typeface="Wingdings" pitchFamily="2" charset="2"/>
              <a:buNone/>
              <a:defRPr/>
            </a:pPr>
            <a:r>
              <a:rPr lang="es-ES" b="1" smtClean="0"/>
              <a:t>En cultivos de cosechas totales, la producción neta nunca va a ser mas grande que la capacidad de carga por unidad de agua en un periodo de cultivo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91938"/>
                                        </p:tgtEl>
                                        <p:attrNameLst>
                                          <p:attrName>style.visibility</p:attrName>
                                        </p:attrNameLst>
                                      </p:cBhvr>
                                      <p:to>
                                        <p:strVal val="visible"/>
                                      </p:to>
                                    </p:set>
                                    <p:anim calcmode="lin" valueType="num">
                                      <p:cBhvr>
                                        <p:cTn id="7" dur="500" fill="hold"/>
                                        <p:tgtEl>
                                          <p:spTgt spid="1191938"/>
                                        </p:tgtEl>
                                        <p:attrNameLst>
                                          <p:attrName>ppt_x</p:attrName>
                                        </p:attrNameLst>
                                      </p:cBhvr>
                                      <p:tavLst>
                                        <p:tav tm="0">
                                          <p:val>
                                            <p:strVal val="#ppt_x"/>
                                          </p:val>
                                        </p:tav>
                                        <p:tav tm="100000">
                                          <p:val>
                                            <p:strVal val="#ppt_x"/>
                                          </p:val>
                                        </p:tav>
                                      </p:tavLst>
                                    </p:anim>
                                    <p:anim calcmode="lin" valueType="num">
                                      <p:cBhvr>
                                        <p:cTn id="8" dur="500" fill="hold"/>
                                        <p:tgtEl>
                                          <p:spTgt spid="1191938"/>
                                        </p:tgtEl>
                                        <p:attrNameLst>
                                          <p:attrName>ppt_y</p:attrName>
                                        </p:attrNameLst>
                                      </p:cBhvr>
                                      <p:tavLst>
                                        <p:tav tm="0">
                                          <p:val>
                                            <p:strVal val="#ppt_y-#ppt_h/2"/>
                                          </p:val>
                                        </p:tav>
                                        <p:tav tm="100000">
                                          <p:val>
                                            <p:strVal val="#ppt_y"/>
                                          </p:val>
                                        </p:tav>
                                      </p:tavLst>
                                    </p:anim>
                                    <p:anim calcmode="lin" valueType="num">
                                      <p:cBhvr>
                                        <p:cTn id="9" dur="500" fill="hold"/>
                                        <p:tgtEl>
                                          <p:spTgt spid="1191938"/>
                                        </p:tgtEl>
                                        <p:attrNameLst>
                                          <p:attrName>ppt_w</p:attrName>
                                        </p:attrNameLst>
                                      </p:cBhvr>
                                      <p:tavLst>
                                        <p:tav tm="0">
                                          <p:val>
                                            <p:strVal val="#ppt_w"/>
                                          </p:val>
                                        </p:tav>
                                        <p:tav tm="100000">
                                          <p:val>
                                            <p:strVal val="#ppt_w"/>
                                          </p:val>
                                        </p:tav>
                                      </p:tavLst>
                                    </p:anim>
                                    <p:anim calcmode="lin" valueType="num">
                                      <p:cBhvr>
                                        <p:cTn id="10" dur="500" fill="hold"/>
                                        <p:tgtEl>
                                          <p:spTgt spid="119193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91939">
                                            <p:txEl>
                                              <p:pRg st="0" end="0"/>
                                            </p:txEl>
                                          </p:spTgt>
                                        </p:tgtEl>
                                        <p:attrNameLst>
                                          <p:attrName>style.visibility</p:attrName>
                                        </p:attrNameLst>
                                      </p:cBhvr>
                                      <p:to>
                                        <p:strVal val="visible"/>
                                      </p:to>
                                    </p:set>
                                    <p:anim calcmode="lin" valueType="num">
                                      <p:cBhvr>
                                        <p:cTn id="15" dur="500" fill="hold"/>
                                        <p:tgtEl>
                                          <p:spTgt spid="119193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9193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38" grpId="0" autoUpdateAnimBg="0"/>
      <p:bldP spid="1191939"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04800" y="1219200"/>
          <a:ext cx="8610600" cy="5607050"/>
        </p:xfrm>
        <a:graphic>
          <a:graphicData uri="http://schemas.openxmlformats.org/presentationml/2006/ole">
            <p:oleObj spid="_x0000_s13314" name="Dibujo" r:id="rId4" imgW="1677600" imgH="1198800" progId="FLW3Drawing">
              <p:embed/>
            </p:oleObj>
          </a:graphicData>
        </a:graphic>
      </p:graphicFrame>
      <p:graphicFrame>
        <p:nvGraphicFramePr>
          <p:cNvPr id="13315" name="Object 3"/>
          <p:cNvGraphicFramePr>
            <a:graphicFrameLocks noChangeAspect="1"/>
          </p:cNvGraphicFramePr>
          <p:nvPr/>
        </p:nvGraphicFramePr>
        <p:xfrm>
          <a:off x="4724400" y="3162300"/>
          <a:ext cx="985838" cy="1181100"/>
        </p:xfrm>
        <a:graphic>
          <a:graphicData uri="http://schemas.openxmlformats.org/presentationml/2006/ole">
            <p:oleObj spid="_x0000_s13315" name="Dibujo" r:id="rId5" imgW="986400" imgH="1180800" progId="FLW3Drawing">
              <p:embed/>
            </p:oleObj>
          </a:graphicData>
        </a:graphic>
      </p:graphicFrame>
      <p:graphicFrame>
        <p:nvGraphicFramePr>
          <p:cNvPr id="13316" name="Object 4"/>
          <p:cNvGraphicFramePr>
            <a:graphicFrameLocks noChangeAspect="1"/>
          </p:cNvGraphicFramePr>
          <p:nvPr/>
        </p:nvGraphicFramePr>
        <p:xfrm>
          <a:off x="4876800" y="3605213"/>
          <a:ext cx="1752600" cy="509587"/>
        </p:xfrm>
        <a:graphic>
          <a:graphicData uri="http://schemas.openxmlformats.org/presentationml/2006/ole">
            <p:oleObj spid="_x0000_s13316" name="Dibujo" r:id="rId6" imgW="1270800" imgH="370800" progId="FLW3Drawing">
              <p:embed/>
            </p:oleObj>
          </a:graphicData>
        </a:graphic>
      </p:graphicFrame>
      <p:graphicFrame>
        <p:nvGraphicFramePr>
          <p:cNvPr id="13317" name="Object 5"/>
          <p:cNvGraphicFramePr>
            <a:graphicFrameLocks noChangeAspect="1"/>
          </p:cNvGraphicFramePr>
          <p:nvPr/>
        </p:nvGraphicFramePr>
        <p:xfrm>
          <a:off x="7162800" y="1600200"/>
          <a:ext cx="1828800" cy="533400"/>
        </p:xfrm>
        <a:graphic>
          <a:graphicData uri="http://schemas.openxmlformats.org/presentationml/2006/ole">
            <p:oleObj spid="_x0000_s13317" name="Dibujo" r:id="rId7" imgW="1270800" imgH="370800" progId="FLW3Drawing">
              <p:embed/>
            </p:oleObj>
          </a:graphicData>
        </a:graphic>
      </p:graphicFrame>
      <p:graphicFrame>
        <p:nvGraphicFramePr>
          <p:cNvPr id="13318" name="Object 6"/>
          <p:cNvGraphicFramePr>
            <a:graphicFrameLocks noChangeAspect="1"/>
          </p:cNvGraphicFramePr>
          <p:nvPr/>
        </p:nvGraphicFramePr>
        <p:xfrm>
          <a:off x="7239000" y="1828800"/>
          <a:ext cx="428625" cy="838200"/>
        </p:xfrm>
        <a:graphic>
          <a:graphicData uri="http://schemas.openxmlformats.org/presentationml/2006/ole">
            <p:oleObj spid="_x0000_s13318" name="Dibujo" r:id="rId8" imgW="280800" imgH="547200" progId="FLW3Drawing">
              <p:embed/>
            </p:oleObj>
          </a:graphicData>
        </a:graphic>
      </p:graphicFrame>
      <p:graphicFrame>
        <p:nvGraphicFramePr>
          <p:cNvPr id="13319" name="Object 7"/>
          <p:cNvGraphicFramePr>
            <a:graphicFrameLocks noChangeAspect="1"/>
          </p:cNvGraphicFramePr>
          <p:nvPr/>
        </p:nvGraphicFramePr>
        <p:xfrm>
          <a:off x="2819400" y="2576513"/>
          <a:ext cx="1879600" cy="547687"/>
        </p:xfrm>
        <a:graphic>
          <a:graphicData uri="http://schemas.openxmlformats.org/presentationml/2006/ole">
            <p:oleObj spid="_x0000_s13319" name="Dibujo" r:id="rId9" imgW="1270800" imgH="370800" progId="FLW3Drawing">
              <p:embed/>
            </p:oleObj>
          </a:graphicData>
        </a:graphic>
      </p:graphicFrame>
      <p:graphicFrame>
        <p:nvGraphicFramePr>
          <p:cNvPr id="13320" name="Object 8"/>
          <p:cNvGraphicFramePr>
            <a:graphicFrameLocks noChangeAspect="1"/>
          </p:cNvGraphicFramePr>
          <p:nvPr/>
        </p:nvGraphicFramePr>
        <p:xfrm>
          <a:off x="4029075" y="2895600"/>
          <a:ext cx="1000125" cy="412750"/>
        </p:xfrm>
        <a:graphic>
          <a:graphicData uri="http://schemas.openxmlformats.org/presentationml/2006/ole">
            <p:oleObj spid="_x0000_s13320" name="Dibujo" r:id="rId10" imgW="478800" imgH="198000" progId="FLW3Drawing">
              <p:embed/>
            </p:oleObj>
          </a:graphicData>
        </a:graphic>
      </p:graphicFrame>
      <p:graphicFrame>
        <p:nvGraphicFramePr>
          <p:cNvPr id="13321" name="Object 9"/>
          <p:cNvGraphicFramePr>
            <a:graphicFrameLocks noChangeAspect="1"/>
          </p:cNvGraphicFramePr>
          <p:nvPr/>
        </p:nvGraphicFramePr>
        <p:xfrm>
          <a:off x="1036638" y="1066800"/>
          <a:ext cx="7497762" cy="447675"/>
        </p:xfrm>
        <a:graphic>
          <a:graphicData uri="http://schemas.openxmlformats.org/presentationml/2006/ole">
            <p:oleObj spid="_x0000_s13321" name="Dibujo" r:id="rId11" imgW="1432800" imgH="86400" progId="FLW3Drawing">
              <p:embed/>
            </p:oleObj>
          </a:graphicData>
        </a:graphic>
      </p:graphicFrame>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304800" y="1219200"/>
          <a:ext cx="8610600" cy="5638800"/>
        </p:xfrm>
        <a:graphic>
          <a:graphicData uri="http://schemas.openxmlformats.org/presentationml/2006/ole">
            <p:oleObj spid="_x0000_s14338" name="Dibujo" r:id="rId4" imgW="1508400" imgH="1126800" progId="FLW3Drawing">
              <p:embed/>
            </p:oleObj>
          </a:graphicData>
        </a:graphic>
      </p:graphicFrame>
      <p:graphicFrame>
        <p:nvGraphicFramePr>
          <p:cNvPr id="14339" name="Object 3"/>
          <p:cNvGraphicFramePr>
            <a:graphicFrameLocks noChangeAspect="1"/>
          </p:cNvGraphicFramePr>
          <p:nvPr/>
        </p:nvGraphicFramePr>
        <p:xfrm>
          <a:off x="8077200" y="5054600"/>
          <a:ext cx="541338" cy="1193800"/>
        </p:xfrm>
        <a:graphic>
          <a:graphicData uri="http://schemas.openxmlformats.org/presentationml/2006/ole">
            <p:oleObj spid="_x0000_s14339" name="Dibujo" r:id="rId5" imgW="403200" imgH="889200" progId="FLW3Drawing">
              <p:embed/>
            </p:oleObj>
          </a:graphicData>
        </a:graphic>
      </p:graphicFrame>
      <p:graphicFrame>
        <p:nvGraphicFramePr>
          <p:cNvPr id="14340" name="Object 4"/>
          <p:cNvGraphicFramePr>
            <a:graphicFrameLocks noChangeAspect="1"/>
          </p:cNvGraphicFramePr>
          <p:nvPr/>
        </p:nvGraphicFramePr>
        <p:xfrm>
          <a:off x="7213600" y="4533900"/>
          <a:ext cx="1701800" cy="495300"/>
        </p:xfrm>
        <a:graphic>
          <a:graphicData uri="http://schemas.openxmlformats.org/presentationml/2006/ole">
            <p:oleObj spid="_x0000_s14340" name="Dibujo" r:id="rId6" imgW="1270800" imgH="370800" progId="FLW3Drawing">
              <p:embed/>
            </p:oleObj>
          </a:graphicData>
        </a:graphic>
      </p:graphicFrame>
      <p:graphicFrame>
        <p:nvGraphicFramePr>
          <p:cNvPr id="14341" name="Object 5"/>
          <p:cNvGraphicFramePr>
            <a:graphicFrameLocks noChangeAspect="1"/>
          </p:cNvGraphicFramePr>
          <p:nvPr/>
        </p:nvGraphicFramePr>
        <p:xfrm flipV="1">
          <a:off x="1219200" y="815975"/>
          <a:ext cx="7162800" cy="806450"/>
        </p:xfrm>
        <a:graphic>
          <a:graphicData uri="http://schemas.openxmlformats.org/presentationml/2006/ole">
            <p:oleObj spid="_x0000_s14341" name="Dibujo" r:id="rId7" imgW="1299600" imgH="158400" progId="FLW3Drawing">
              <p:embed/>
            </p:oleObj>
          </a:graphicData>
        </a:graphic>
      </p:graphicFrame>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26</a:t>
            </a:r>
            <a:endParaRPr lang="es-ES_tradnl" sz="4800" b="1" smtClean="0">
              <a:solidFill>
                <a:srgbClr val="FF3300"/>
              </a:solidFill>
            </a:endParaRPr>
          </a:p>
        </p:txBody>
      </p:sp>
      <p:sp>
        <p:nvSpPr>
          <p:cNvPr id="1197059" name="Rectangle 3"/>
          <p:cNvSpPr>
            <a:spLocks noGrp="1" noChangeArrowheads="1"/>
          </p:cNvSpPr>
          <p:nvPr>
            <p:ph type="body" idx="1"/>
          </p:nvPr>
        </p:nvSpPr>
        <p:spPr>
          <a:xfrm>
            <a:off x="685800" y="1828800"/>
            <a:ext cx="7772400" cy="2667000"/>
          </a:xfrm>
        </p:spPr>
        <p:txBody>
          <a:bodyPr/>
          <a:lstStyle/>
          <a:p>
            <a:pPr marL="0" indent="0" algn="ctr" eaLnBrk="1" hangingPunct="1">
              <a:buFont typeface="Wingdings" pitchFamily="2" charset="2"/>
              <a:buNone/>
              <a:defRPr/>
            </a:pPr>
            <a:r>
              <a:rPr lang="es-ES_tradnl" b="1" smtClean="0"/>
              <a:t>En largos periodos de crecimiento en lugares donde las temperaturas de agua son altas, se alcanza el mayor potencial de producción por unidad de área por año</a:t>
            </a:r>
            <a:endParaRPr lang="es-E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97058"/>
                                        </p:tgtEl>
                                        <p:attrNameLst>
                                          <p:attrName>style.visibility</p:attrName>
                                        </p:attrNameLst>
                                      </p:cBhvr>
                                      <p:to>
                                        <p:strVal val="visible"/>
                                      </p:to>
                                    </p:set>
                                    <p:anim calcmode="lin" valueType="num">
                                      <p:cBhvr>
                                        <p:cTn id="7" dur="500" fill="hold"/>
                                        <p:tgtEl>
                                          <p:spTgt spid="1197058"/>
                                        </p:tgtEl>
                                        <p:attrNameLst>
                                          <p:attrName>ppt_x</p:attrName>
                                        </p:attrNameLst>
                                      </p:cBhvr>
                                      <p:tavLst>
                                        <p:tav tm="0">
                                          <p:val>
                                            <p:strVal val="#ppt_x"/>
                                          </p:val>
                                        </p:tav>
                                        <p:tav tm="100000">
                                          <p:val>
                                            <p:strVal val="#ppt_x"/>
                                          </p:val>
                                        </p:tav>
                                      </p:tavLst>
                                    </p:anim>
                                    <p:anim calcmode="lin" valueType="num">
                                      <p:cBhvr>
                                        <p:cTn id="8" dur="500" fill="hold"/>
                                        <p:tgtEl>
                                          <p:spTgt spid="1197058"/>
                                        </p:tgtEl>
                                        <p:attrNameLst>
                                          <p:attrName>ppt_y</p:attrName>
                                        </p:attrNameLst>
                                      </p:cBhvr>
                                      <p:tavLst>
                                        <p:tav tm="0">
                                          <p:val>
                                            <p:strVal val="#ppt_y-#ppt_h/2"/>
                                          </p:val>
                                        </p:tav>
                                        <p:tav tm="100000">
                                          <p:val>
                                            <p:strVal val="#ppt_y"/>
                                          </p:val>
                                        </p:tav>
                                      </p:tavLst>
                                    </p:anim>
                                    <p:anim calcmode="lin" valueType="num">
                                      <p:cBhvr>
                                        <p:cTn id="9" dur="500" fill="hold"/>
                                        <p:tgtEl>
                                          <p:spTgt spid="1197058"/>
                                        </p:tgtEl>
                                        <p:attrNameLst>
                                          <p:attrName>ppt_w</p:attrName>
                                        </p:attrNameLst>
                                      </p:cBhvr>
                                      <p:tavLst>
                                        <p:tav tm="0">
                                          <p:val>
                                            <p:strVal val="#ppt_w"/>
                                          </p:val>
                                        </p:tav>
                                        <p:tav tm="100000">
                                          <p:val>
                                            <p:strVal val="#ppt_w"/>
                                          </p:val>
                                        </p:tav>
                                      </p:tavLst>
                                    </p:anim>
                                    <p:anim calcmode="lin" valueType="num">
                                      <p:cBhvr>
                                        <p:cTn id="10" dur="500" fill="hold"/>
                                        <p:tgtEl>
                                          <p:spTgt spid="119705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97059">
                                            <p:txEl>
                                              <p:pRg st="0" end="0"/>
                                            </p:txEl>
                                          </p:spTgt>
                                        </p:tgtEl>
                                        <p:attrNameLst>
                                          <p:attrName>style.visibility</p:attrName>
                                        </p:attrNameLst>
                                      </p:cBhvr>
                                      <p:to>
                                        <p:strVal val="visible"/>
                                      </p:to>
                                    </p:set>
                                    <p:anim calcmode="lin" valueType="num">
                                      <p:cBhvr>
                                        <p:cTn id="15" dur="500" fill="hold"/>
                                        <p:tgtEl>
                                          <p:spTgt spid="119705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970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058" grpId="0" autoUpdateAnimBg="0"/>
      <p:bldP spid="11970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082" name="Object 2"/>
          <p:cNvGraphicFramePr>
            <a:graphicFrameLocks noChangeAspect="1"/>
          </p:cNvGraphicFramePr>
          <p:nvPr/>
        </p:nvGraphicFramePr>
        <p:xfrm>
          <a:off x="304800" y="1066800"/>
          <a:ext cx="8610600" cy="5562600"/>
        </p:xfrm>
        <a:graphic>
          <a:graphicData uri="http://schemas.openxmlformats.org/presentationml/2006/ole">
            <p:oleObj spid="_x0000_s15362" name="Dibujo" r:id="rId4" imgW="1501200" imgH="1130400" progId="FLW3Drawing">
              <p:embed/>
            </p:oleObj>
          </a:graphicData>
        </a:graphic>
      </p:graphicFrame>
      <p:graphicFrame>
        <p:nvGraphicFramePr>
          <p:cNvPr id="1198083" name="Object 3"/>
          <p:cNvGraphicFramePr>
            <a:graphicFrameLocks noChangeAspect="1"/>
          </p:cNvGraphicFramePr>
          <p:nvPr/>
        </p:nvGraphicFramePr>
        <p:xfrm>
          <a:off x="685800" y="1676400"/>
          <a:ext cx="8153400" cy="5168900"/>
        </p:xfrm>
        <a:graphic>
          <a:graphicData uri="http://schemas.openxmlformats.org/presentationml/2006/ole">
            <p:oleObj spid="_x0000_s15363" name="Dibujo" r:id="rId5" imgW="1418400" imgH="1144800" progId="FLW3Drawing">
              <p:embed/>
            </p:oleObj>
          </a:graphicData>
        </a:graphic>
      </p:graphicFrame>
      <p:graphicFrame>
        <p:nvGraphicFramePr>
          <p:cNvPr id="1198084" name="Object 4"/>
          <p:cNvGraphicFramePr>
            <a:graphicFrameLocks noChangeAspect="1"/>
          </p:cNvGraphicFramePr>
          <p:nvPr/>
        </p:nvGraphicFramePr>
        <p:xfrm>
          <a:off x="8443913" y="6400800"/>
          <a:ext cx="471487" cy="265113"/>
        </p:xfrm>
        <a:graphic>
          <a:graphicData uri="http://schemas.openxmlformats.org/presentationml/2006/ole">
            <p:oleObj spid="_x0000_s15364" name="Dibujo" r:id="rId6" imgW="396000" imgH="223200" progId="FLW3Drawing">
              <p:embed/>
            </p:oleObj>
          </a:graphicData>
        </a:graphic>
      </p:graphicFrame>
      <p:graphicFrame>
        <p:nvGraphicFramePr>
          <p:cNvPr id="1198085" name="Object 5"/>
          <p:cNvGraphicFramePr>
            <a:graphicFrameLocks noChangeAspect="1"/>
          </p:cNvGraphicFramePr>
          <p:nvPr/>
        </p:nvGraphicFramePr>
        <p:xfrm>
          <a:off x="4800600" y="1600200"/>
          <a:ext cx="3962400" cy="4724400"/>
        </p:xfrm>
        <a:graphic>
          <a:graphicData uri="http://schemas.openxmlformats.org/presentationml/2006/ole">
            <p:oleObj spid="_x0000_s15365" name="Dibujo" r:id="rId7" imgW="698400" imgH="1015200" progId="FLW3Drawing">
              <p:embed/>
            </p:oleObj>
          </a:graphicData>
        </a:graphic>
      </p:graphicFrame>
      <p:graphicFrame>
        <p:nvGraphicFramePr>
          <p:cNvPr id="1198086" name="Object 6"/>
          <p:cNvGraphicFramePr>
            <a:graphicFrameLocks noChangeAspect="1"/>
          </p:cNvGraphicFramePr>
          <p:nvPr/>
        </p:nvGraphicFramePr>
        <p:xfrm>
          <a:off x="4572000" y="1066800"/>
          <a:ext cx="4267200" cy="5562600"/>
        </p:xfrm>
        <a:graphic>
          <a:graphicData uri="http://schemas.openxmlformats.org/presentationml/2006/ole">
            <p:oleObj spid="_x0000_s15366" name="Dibujo" r:id="rId8" imgW="756000" imgH="1130400" progId="FLW3Drawing">
              <p:embed/>
            </p:oleObj>
          </a:graphicData>
        </a:graphic>
      </p:graphicFrame>
      <p:graphicFrame>
        <p:nvGraphicFramePr>
          <p:cNvPr id="1198087" name="Object 7"/>
          <p:cNvGraphicFramePr>
            <a:graphicFrameLocks noChangeAspect="1"/>
          </p:cNvGraphicFramePr>
          <p:nvPr/>
        </p:nvGraphicFramePr>
        <p:xfrm>
          <a:off x="7086600" y="5219700"/>
          <a:ext cx="1828800" cy="593725"/>
        </p:xfrm>
        <a:graphic>
          <a:graphicData uri="http://schemas.openxmlformats.org/presentationml/2006/ole">
            <p:oleObj spid="_x0000_s15367" name="Dibujo" r:id="rId9" imgW="1375200" imgH="446400" progId="FLW3Drawing">
              <p:embed/>
            </p:oleObj>
          </a:graphicData>
        </a:graphic>
      </p:graphicFrame>
      <p:graphicFrame>
        <p:nvGraphicFramePr>
          <p:cNvPr id="1198088" name="Object 8"/>
          <p:cNvGraphicFramePr>
            <a:graphicFrameLocks noChangeAspect="1"/>
          </p:cNvGraphicFramePr>
          <p:nvPr/>
        </p:nvGraphicFramePr>
        <p:xfrm>
          <a:off x="1676400" y="1062038"/>
          <a:ext cx="6400800" cy="461962"/>
        </p:xfrm>
        <a:graphic>
          <a:graphicData uri="http://schemas.openxmlformats.org/presentationml/2006/ole">
            <p:oleObj spid="_x0000_s15368" name="Dibujo" r:id="rId10" imgW="1432800" imgH="104400" progId="FLW3Drawing">
              <p:embed/>
            </p:oleObj>
          </a:graphicData>
        </a:graphic>
      </p:graphicFrame>
      <p:graphicFrame>
        <p:nvGraphicFramePr>
          <p:cNvPr id="1198089" name="Object 9"/>
          <p:cNvGraphicFramePr>
            <a:graphicFrameLocks noChangeAspect="1"/>
          </p:cNvGraphicFramePr>
          <p:nvPr/>
        </p:nvGraphicFramePr>
        <p:xfrm>
          <a:off x="1447800" y="5029200"/>
          <a:ext cx="1255713" cy="685800"/>
        </p:xfrm>
        <a:graphic>
          <a:graphicData uri="http://schemas.openxmlformats.org/presentationml/2006/ole">
            <p:oleObj spid="_x0000_s15369" name="Dibujo" r:id="rId11" imgW="874800" imgH="565200" progId="FLW3Drawing">
              <p:embed/>
            </p:oleObj>
          </a:graphicData>
        </a:graphic>
      </p:graphicFrame>
      <p:graphicFrame>
        <p:nvGraphicFramePr>
          <p:cNvPr id="1198090" name="Object 10"/>
          <p:cNvGraphicFramePr>
            <a:graphicFrameLocks noChangeAspect="1"/>
          </p:cNvGraphicFramePr>
          <p:nvPr/>
        </p:nvGraphicFramePr>
        <p:xfrm>
          <a:off x="2743200" y="5195888"/>
          <a:ext cx="1828800" cy="671512"/>
        </p:xfrm>
        <a:graphic>
          <a:graphicData uri="http://schemas.openxmlformats.org/presentationml/2006/ole">
            <p:oleObj spid="_x0000_s15370" name="Dibujo" r:id="rId12" imgW="1400400" imgH="514800" progId="FLW3Drawing">
              <p:embed/>
            </p:oleObj>
          </a:graphicData>
        </a:graphic>
      </p:graphicFrame>
      <p:graphicFrame>
        <p:nvGraphicFramePr>
          <p:cNvPr id="1198091" name="Object 11"/>
          <p:cNvGraphicFramePr>
            <a:graphicFrameLocks noChangeAspect="1"/>
          </p:cNvGraphicFramePr>
          <p:nvPr/>
        </p:nvGraphicFramePr>
        <p:xfrm>
          <a:off x="4572000" y="1219200"/>
          <a:ext cx="4267200" cy="2743200"/>
        </p:xfrm>
        <a:graphic>
          <a:graphicData uri="http://schemas.openxmlformats.org/presentationml/2006/ole">
            <p:oleObj spid="_x0000_s15371" name="Dibujo" r:id="rId13" imgW="2977200" imgH="2473200" progId="FLW3Drawing">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8088"/>
                                        </p:tgtEl>
                                        <p:attrNameLst>
                                          <p:attrName>style.visibility</p:attrName>
                                        </p:attrNameLst>
                                      </p:cBhvr>
                                      <p:to>
                                        <p:strVal val="visible"/>
                                      </p:to>
                                    </p:set>
                                    <p:anim calcmode="lin" valueType="num">
                                      <p:cBhvr additive="base">
                                        <p:cTn id="7" dur="500" fill="hold"/>
                                        <p:tgtEl>
                                          <p:spTgt spid="1198088"/>
                                        </p:tgtEl>
                                        <p:attrNameLst>
                                          <p:attrName>ppt_x</p:attrName>
                                        </p:attrNameLst>
                                      </p:cBhvr>
                                      <p:tavLst>
                                        <p:tav tm="0">
                                          <p:val>
                                            <p:strVal val="0-#ppt_w/2"/>
                                          </p:val>
                                        </p:tav>
                                        <p:tav tm="100000">
                                          <p:val>
                                            <p:strVal val="#ppt_x"/>
                                          </p:val>
                                        </p:tav>
                                      </p:tavLst>
                                    </p:anim>
                                    <p:anim calcmode="lin" valueType="num">
                                      <p:cBhvr additive="base">
                                        <p:cTn id="8" dur="500" fill="hold"/>
                                        <p:tgtEl>
                                          <p:spTgt spid="11980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98083"/>
                                        </p:tgtEl>
                                        <p:attrNameLst>
                                          <p:attrName>style.visibility</p:attrName>
                                        </p:attrNameLst>
                                      </p:cBhvr>
                                      <p:to>
                                        <p:strVal val="visible"/>
                                      </p:to>
                                    </p:set>
                                    <p:anim calcmode="lin" valueType="num">
                                      <p:cBhvr>
                                        <p:cTn id="13" dur="500" fill="hold"/>
                                        <p:tgtEl>
                                          <p:spTgt spid="1198083"/>
                                        </p:tgtEl>
                                        <p:attrNameLst>
                                          <p:attrName>ppt_w</p:attrName>
                                        </p:attrNameLst>
                                      </p:cBhvr>
                                      <p:tavLst>
                                        <p:tav tm="0">
                                          <p:val>
                                            <p:fltVal val="0"/>
                                          </p:val>
                                        </p:tav>
                                        <p:tav tm="100000">
                                          <p:val>
                                            <p:strVal val="#ppt_w"/>
                                          </p:val>
                                        </p:tav>
                                      </p:tavLst>
                                    </p:anim>
                                    <p:anim calcmode="lin" valueType="num">
                                      <p:cBhvr>
                                        <p:cTn id="14" dur="500" fill="hold"/>
                                        <p:tgtEl>
                                          <p:spTgt spid="119808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98082"/>
                                        </p:tgtEl>
                                        <p:attrNameLst>
                                          <p:attrName>style.visibility</p:attrName>
                                        </p:attrNameLst>
                                      </p:cBhvr>
                                      <p:to>
                                        <p:strVal val="visible"/>
                                      </p:to>
                                    </p:set>
                                    <p:anim calcmode="lin" valueType="num">
                                      <p:cBhvr>
                                        <p:cTn id="19" dur="500" fill="hold"/>
                                        <p:tgtEl>
                                          <p:spTgt spid="1198082"/>
                                        </p:tgtEl>
                                        <p:attrNameLst>
                                          <p:attrName>ppt_w</p:attrName>
                                        </p:attrNameLst>
                                      </p:cBhvr>
                                      <p:tavLst>
                                        <p:tav tm="0">
                                          <p:val>
                                            <p:fltVal val="0"/>
                                          </p:val>
                                        </p:tav>
                                        <p:tav tm="100000">
                                          <p:val>
                                            <p:strVal val="#ppt_w"/>
                                          </p:val>
                                        </p:tav>
                                      </p:tavLst>
                                    </p:anim>
                                    <p:anim calcmode="lin" valueType="num">
                                      <p:cBhvr>
                                        <p:cTn id="20" dur="500" fill="hold"/>
                                        <p:tgtEl>
                                          <p:spTgt spid="119808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98084"/>
                                        </p:tgtEl>
                                        <p:attrNameLst>
                                          <p:attrName>style.visibility</p:attrName>
                                        </p:attrNameLst>
                                      </p:cBhvr>
                                      <p:to>
                                        <p:strVal val="visible"/>
                                      </p:to>
                                    </p:set>
                                    <p:anim calcmode="lin" valueType="num">
                                      <p:cBhvr>
                                        <p:cTn id="25" dur="500" fill="hold"/>
                                        <p:tgtEl>
                                          <p:spTgt spid="1198084"/>
                                        </p:tgtEl>
                                        <p:attrNameLst>
                                          <p:attrName>ppt_w</p:attrName>
                                        </p:attrNameLst>
                                      </p:cBhvr>
                                      <p:tavLst>
                                        <p:tav tm="0">
                                          <p:val>
                                            <p:fltVal val="0"/>
                                          </p:val>
                                        </p:tav>
                                        <p:tav tm="100000">
                                          <p:val>
                                            <p:strVal val="#ppt_w"/>
                                          </p:val>
                                        </p:tav>
                                      </p:tavLst>
                                    </p:anim>
                                    <p:anim calcmode="lin" valueType="num">
                                      <p:cBhvr>
                                        <p:cTn id="26" dur="500" fill="hold"/>
                                        <p:tgtEl>
                                          <p:spTgt spid="119808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98089"/>
                                        </p:tgtEl>
                                        <p:attrNameLst>
                                          <p:attrName>style.visibility</p:attrName>
                                        </p:attrNameLst>
                                      </p:cBhvr>
                                      <p:to>
                                        <p:strVal val="visible"/>
                                      </p:to>
                                    </p:set>
                                    <p:anim calcmode="lin" valueType="num">
                                      <p:cBhvr>
                                        <p:cTn id="31" dur="500" fill="hold"/>
                                        <p:tgtEl>
                                          <p:spTgt spid="1198089"/>
                                        </p:tgtEl>
                                        <p:attrNameLst>
                                          <p:attrName>ppt_w</p:attrName>
                                        </p:attrNameLst>
                                      </p:cBhvr>
                                      <p:tavLst>
                                        <p:tav tm="0">
                                          <p:val>
                                            <p:fltVal val="0"/>
                                          </p:val>
                                        </p:tav>
                                        <p:tav tm="100000">
                                          <p:val>
                                            <p:strVal val="#ppt_w"/>
                                          </p:val>
                                        </p:tav>
                                      </p:tavLst>
                                    </p:anim>
                                    <p:anim calcmode="lin" valueType="num">
                                      <p:cBhvr>
                                        <p:cTn id="32" dur="500" fill="hold"/>
                                        <p:tgtEl>
                                          <p:spTgt spid="119808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98090"/>
                                        </p:tgtEl>
                                        <p:attrNameLst>
                                          <p:attrName>style.visibility</p:attrName>
                                        </p:attrNameLst>
                                      </p:cBhvr>
                                      <p:to>
                                        <p:strVal val="visible"/>
                                      </p:to>
                                    </p:set>
                                    <p:anim calcmode="lin" valueType="num">
                                      <p:cBhvr>
                                        <p:cTn id="37" dur="500" fill="hold"/>
                                        <p:tgtEl>
                                          <p:spTgt spid="1198090"/>
                                        </p:tgtEl>
                                        <p:attrNameLst>
                                          <p:attrName>ppt_w</p:attrName>
                                        </p:attrNameLst>
                                      </p:cBhvr>
                                      <p:tavLst>
                                        <p:tav tm="0">
                                          <p:val>
                                            <p:fltVal val="0"/>
                                          </p:val>
                                        </p:tav>
                                        <p:tav tm="100000">
                                          <p:val>
                                            <p:strVal val="#ppt_w"/>
                                          </p:val>
                                        </p:tav>
                                      </p:tavLst>
                                    </p:anim>
                                    <p:anim calcmode="lin" valueType="num">
                                      <p:cBhvr>
                                        <p:cTn id="38" dur="500" fill="hold"/>
                                        <p:tgtEl>
                                          <p:spTgt spid="119809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198085"/>
                                        </p:tgtEl>
                                        <p:attrNameLst>
                                          <p:attrName>style.visibility</p:attrName>
                                        </p:attrNameLst>
                                      </p:cBhvr>
                                      <p:to>
                                        <p:strVal val="visible"/>
                                      </p:to>
                                    </p:set>
                                    <p:anim calcmode="lin" valueType="num">
                                      <p:cBhvr>
                                        <p:cTn id="43" dur="500" fill="hold"/>
                                        <p:tgtEl>
                                          <p:spTgt spid="1198085"/>
                                        </p:tgtEl>
                                        <p:attrNameLst>
                                          <p:attrName>ppt_w</p:attrName>
                                        </p:attrNameLst>
                                      </p:cBhvr>
                                      <p:tavLst>
                                        <p:tav tm="0">
                                          <p:val>
                                            <p:fltVal val="0"/>
                                          </p:val>
                                        </p:tav>
                                        <p:tav tm="100000">
                                          <p:val>
                                            <p:strVal val="#ppt_w"/>
                                          </p:val>
                                        </p:tav>
                                      </p:tavLst>
                                    </p:anim>
                                    <p:anim calcmode="lin" valueType="num">
                                      <p:cBhvr>
                                        <p:cTn id="44" dur="500" fill="hold"/>
                                        <p:tgtEl>
                                          <p:spTgt spid="1198085"/>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98086"/>
                                        </p:tgtEl>
                                        <p:attrNameLst>
                                          <p:attrName>style.visibility</p:attrName>
                                        </p:attrNameLst>
                                      </p:cBhvr>
                                      <p:to>
                                        <p:strVal val="visible"/>
                                      </p:to>
                                    </p:set>
                                    <p:anim calcmode="lin" valueType="num">
                                      <p:cBhvr>
                                        <p:cTn id="49" dur="500" fill="hold"/>
                                        <p:tgtEl>
                                          <p:spTgt spid="1198086"/>
                                        </p:tgtEl>
                                        <p:attrNameLst>
                                          <p:attrName>ppt_w</p:attrName>
                                        </p:attrNameLst>
                                      </p:cBhvr>
                                      <p:tavLst>
                                        <p:tav tm="0">
                                          <p:val>
                                            <p:fltVal val="0"/>
                                          </p:val>
                                        </p:tav>
                                        <p:tav tm="100000">
                                          <p:val>
                                            <p:strVal val="#ppt_w"/>
                                          </p:val>
                                        </p:tav>
                                      </p:tavLst>
                                    </p:anim>
                                    <p:anim calcmode="lin" valueType="num">
                                      <p:cBhvr>
                                        <p:cTn id="50" dur="500" fill="hold"/>
                                        <p:tgtEl>
                                          <p:spTgt spid="119808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98087"/>
                                        </p:tgtEl>
                                        <p:attrNameLst>
                                          <p:attrName>style.visibility</p:attrName>
                                        </p:attrNameLst>
                                      </p:cBhvr>
                                      <p:to>
                                        <p:strVal val="visible"/>
                                      </p:to>
                                    </p:set>
                                    <p:anim calcmode="lin" valueType="num">
                                      <p:cBhvr>
                                        <p:cTn id="55" dur="500" fill="hold"/>
                                        <p:tgtEl>
                                          <p:spTgt spid="1198087"/>
                                        </p:tgtEl>
                                        <p:attrNameLst>
                                          <p:attrName>ppt_w</p:attrName>
                                        </p:attrNameLst>
                                      </p:cBhvr>
                                      <p:tavLst>
                                        <p:tav tm="0">
                                          <p:val>
                                            <p:fltVal val="0"/>
                                          </p:val>
                                        </p:tav>
                                        <p:tav tm="100000">
                                          <p:val>
                                            <p:strVal val="#ppt_w"/>
                                          </p:val>
                                        </p:tav>
                                      </p:tavLst>
                                    </p:anim>
                                    <p:anim calcmode="lin" valueType="num">
                                      <p:cBhvr>
                                        <p:cTn id="56" dur="500" fill="hold"/>
                                        <p:tgtEl>
                                          <p:spTgt spid="1198087"/>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198091"/>
                                        </p:tgtEl>
                                        <p:attrNameLst>
                                          <p:attrName>style.visibility</p:attrName>
                                        </p:attrNameLst>
                                      </p:cBhvr>
                                      <p:to>
                                        <p:strVal val="visible"/>
                                      </p:to>
                                    </p:set>
                                    <p:anim calcmode="lin" valueType="num">
                                      <p:cBhvr>
                                        <p:cTn id="61" dur="500" fill="hold"/>
                                        <p:tgtEl>
                                          <p:spTgt spid="1198091"/>
                                        </p:tgtEl>
                                        <p:attrNameLst>
                                          <p:attrName>ppt_w</p:attrName>
                                        </p:attrNameLst>
                                      </p:cBhvr>
                                      <p:tavLst>
                                        <p:tav tm="0">
                                          <p:val>
                                            <p:fltVal val="0"/>
                                          </p:val>
                                        </p:tav>
                                        <p:tav tm="100000">
                                          <p:val>
                                            <p:strVal val="#ppt_w"/>
                                          </p:val>
                                        </p:tav>
                                      </p:tavLst>
                                    </p:anim>
                                    <p:anim calcmode="lin" valueType="num">
                                      <p:cBhvr>
                                        <p:cTn id="62" dur="500" fill="hold"/>
                                        <p:tgtEl>
                                          <p:spTgt spid="11980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#16</a:t>
            </a:r>
            <a:endParaRPr lang="es-ES_tradnl" sz="4800" b="1" smtClean="0">
              <a:solidFill>
                <a:srgbClr val="FF3300"/>
              </a:solidFill>
            </a:endParaRPr>
          </a:p>
        </p:txBody>
      </p:sp>
      <p:sp>
        <p:nvSpPr>
          <p:cNvPr id="1129475" name="Rectangle 3"/>
          <p:cNvSpPr>
            <a:spLocks noGrp="1" noChangeArrowheads="1"/>
          </p:cNvSpPr>
          <p:nvPr>
            <p:ph type="body" idx="1"/>
          </p:nvPr>
        </p:nvSpPr>
        <p:spPr>
          <a:xfrm>
            <a:off x="762000" y="1752600"/>
            <a:ext cx="7772400" cy="4495800"/>
          </a:xfrm>
        </p:spPr>
        <p:txBody>
          <a:bodyPr/>
          <a:lstStyle/>
          <a:p>
            <a:pPr marL="0" indent="0" algn="ctr" eaLnBrk="1" hangingPunct="1">
              <a:buFont typeface="Wingdings" pitchFamily="2" charset="2"/>
              <a:buNone/>
              <a:defRPr/>
            </a:pPr>
            <a:r>
              <a:rPr lang="es-ES" sz="3600" b="1" smtClean="0"/>
              <a:t>“</a:t>
            </a:r>
            <a:r>
              <a:rPr lang="es-ES_tradnl" sz="3600" b="1" smtClean="0"/>
              <a:t>En un medio donde el crecimiento no es limitado por desechos del alimento y/o por la biota, la máxima biomasa de organismos que puede ser mantenido en una piscina es por combinación de diferentes especies de hábitos alimenticios complementarios”</a:t>
            </a:r>
            <a:endParaRPr lang="es-ES"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29474"/>
                                        </p:tgtEl>
                                        <p:attrNameLst>
                                          <p:attrName>style.visibility</p:attrName>
                                        </p:attrNameLst>
                                      </p:cBhvr>
                                      <p:to>
                                        <p:strVal val="visible"/>
                                      </p:to>
                                    </p:set>
                                    <p:anim calcmode="lin" valueType="num">
                                      <p:cBhvr>
                                        <p:cTn id="7" dur="500" fill="hold"/>
                                        <p:tgtEl>
                                          <p:spTgt spid="1129474"/>
                                        </p:tgtEl>
                                        <p:attrNameLst>
                                          <p:attrName>ppt_x</p:attrName>
                                        </p:attrNameLst>
                                      </p:cBhvr>
                                      <p:tavLst>
                                        <p:tav tm="0">
                                          <p:val>
                                            <p:strVal val="#ppt_x"/>
                                          </p:val>
                                        </p:tav>
                                        <p:tav tm="100000">
                                          <p:val>
                                            <p:strVal val="#ppt_x"/>
                                          </p:val>
                                        </p:tav>
                                      </p:tavLst>
                                    </p:anim>
                                    <p:anim calcmode="lin" valueType="num">
                                      <p:cBhvr>
                                        <p:cTn id="8" dur="500" fill="hold"/>
                                        <p:tgtEl>
                                          <p:spTgt spid="1129474"/>
                                        </p:tgtEl>
                                        <p:attrNameLst>
                                          <p:attrName>ppt_y</p:attrName>
                                        </p:attrNameLst>
                                      </p:cBhvr>
                                      <p:tavLst>
                                        <p:tav tm="0">
                                          <p:val>
                                            <p:strVal val="#ppt_y-#ppt_h/2"/>
                                          </p:val>
                                        </p:tav>
                                        <p:tav tm="100000">
                                          <p:val>
                                            <p:strVal val="#ppt_y"/>
                                          </p:val>
                                        </p:tav>
                                      </p:tavLst>
                                    </p:anim>
                                    <p:anim calcmode="lin" valueType="num">
                                      <p:cBhvr>
                                        <p:cTn id="9" dur="500" fill="hold"/>
                                        <p:tgtEl>
                                          <p:spTgt spid="1129474"/>
                                        </p:tgtEl>
                                        <p:attrNameLst>
                                          <p:attrName>ppt_w</p:attrName>
                                        </p:attrNameLst>
                                      </p:cBhvr>
                                      <p:tavLst>
                                        <p:tav tm="0">
                                          <p:val>
                                            <p:strVal val="#ppt_w"/>
                                          </p:val>
                                        </p:tav>
                                        <p:tav tm="100000">
                                          <p:val>
                                            <p:strVal val="#ppt_w"/>
                                          </p:val>
                                        </p:tav>
                                      </p:tavLst>
                                    </p:anim>
                                    <p:anim calcmode="lin" valueType="num">
                                      <p:cBhvr>
                                        <p:cTn id="10" dur="500" fill="hold"/>
                                        <p:tgtEl>
                                          <p:spTgt spid="112947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29475">
                                            <p:txEl>
                                              <p:pRg st="0" end="0"/>
                                            </p:txEl>
                                          </p:spTgt>
                                        </p:tgtEl>
                                        <p:attrNameLst>
                                          <p:attrName>style.visibility</p:attrName>
                                        </p:attrNameLst>
                                      </p:cBhvr>
                                      <p:to>
                                        <p:strVal val="visible"/>
                                      </p:to>
                                    </p:set>
                                    <p:anim calcmode="lin" valueType="num">
                                      <p:cBhvr>
                                        <p:cTn id="15" dur="500" fill="hold"/>
                                        <p:tgtEl>
                                          <p:spTgt spid="11294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2947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4" grpId="0" autoUpdateAnimBg="0"/>
      <p:bldP spid="112947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27</a:t>
            </a:r>
            <a:endParaRPr lang="es-ES_tradnl" sz="4800" b="1" smtClean="0">
              <a:solidFill>
                <a:srgbClr val="FF3300"/>
              </a:solidFill>
            </a:endParaRPr>
          </a:p>
        </p:txBody>
      </p:sp>
      <p:sp>
        <p:nvSpPr>
          <p:cNvPr id="1200131" name="Rectangle 3"/>
          <p:cNvSpPr>
            <a:spLocks noGrp="1" noChangeArrowheads="1"/>
          </p:cNvSpPr>
          <p:nvPr>
            <p:ph type="body" idx="1"/>
          </p:nvPr>
        </p:nvSpPr>
        <p:spPr>
          <a:xfrm>
            <a:off x="685800" y="1828800"/>
            <a:ext cx="7772400" cy="2667000"/>
          </a:xfrm>
        </p:spPr>
        <p:txBody>
          <a:bodyPr/>
          <a:lstStyle/>
          <a:p>
            <a:pPr marL="0" indent="0" algn="ctr" eaLnBrk="1" hangingPunct="1">
              <a:buFont typeface="Wingdings" pitchFamily="2" charset="2"/>
              <a:buNone/>
              <a:defRPr/>
            </a:pPr>
            <a:r>
              <a:rPr lang="es-ES" b="1" smtClean="0"/>
              <a:t>En pequeños tamaños comerciales se pueden obtener mayores producciones por unidad de agua en un periodo dado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00130"/>
                                        </p:tgtEl>
                                        <p:attrNameLst>
                                          <p:attrName>style.visibility</p:attrName>
                                        </p:attrNameLst>
                                      </p:cBhvr>
                                      <p:to>
                                        <p:strVal val="visible"/>
                                      </p:to>
                                    </p:set>
                                    <p:anim calcmode="lin" valueType="num">
                                      <p:cBhvr>
                                        <p:cTn id="7" dur="500" fill="hold"/>
                                        <p:tgtEl>
                                          <p:spTgt spid="1200130"/>
                                        </p:tgtEl>
                                        <p:attrNameLst>
                                          <p:attrName>ppt_x</p:attrName>
                                        </p:attrNameLst>
                                      </p:cBhvr>
                                      <p:tavLst>
                                        <p:tav tm="0">
                                          <p:val>
                                            <p:strVal val="#ppt_x"/>
                                          </p:val>
                                        </p:tav>
                                        <p:tav tm="100000">
                                          <p:val>
                                            <p:strVal val="#ppt_x"/>
                                          </p:val>
                                        </p:tav>
                                      </p:tavLst>
                                    </p:anim>
                                    <p:anim calcmode="lin" valueType="num">
                                      <p:cBhvr>
                                        <p:cTn id="8" dur="500" fill="hold"/>
                                        <p:tgtEl>
                                          <p:spTgt spid="1200130"/>
                                        </p:tgtEl>
                                        <p:attrNameLst>
                                          <p:attrName>ppt_y</p:attrName>
                                        </p:attrNameLst>
                                      </p:cBhvr>
                                      <p:tavLst>
                                        <p:tav tm="0">
                                          <p:val>
                                            <p:strVal val="#ppt_y-#ppt_h/2"/>
                                          </p:val>
                                        </p:tav>
                                        <p:tav tm="100000">
                                          <p:val>
                                            <p:strVal val="#ppt_y"/>
                                          </p:val>
                                        </p:tav>
                                      </p:tavLst>
                                    </p:anim>
                                    <p:anim calcmode="lin" valueType="num">
                                      <p:cBhvr>
                                        <p:cTn id="9" dur="500" fill="hold"/>
                                        <p:tgtEl>
                                          <p:spTgt spid="1200130"/>
                                        </p:tgtEl>
                                        <p:attrNameLst>
                                          <p:attrName>ppt_w</p:attrName>
                                        </p:attrNameLst>
                                      </p:cBhvr>
                                      <p:tavLst>
                                        <p:tav tm="0">
                                          <p:val>
                                            <p:strVal val="#ppt_w"/>
                                          </p:val>
                                        </p:tav>
                                        <p:tav tm="100000">
                                          <p:val>
                                            <p:strVal val="#ppt_w"/>
                                          </p:val>
                                        </p:tav>
                                      </p:tavLst>
                                    </p:anim>
                                    <p:anim calcmode="lin" valueType="num">
                                      <p:cBhvr>
                                        <p:cTn id="10" dur="500" fill="hold"/>
                                        <p:tgtEl>
                                          <p:spTgt spid="120013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00131">
                                            <p:txEl>
                                              <p:pRg st="0" end="0"/>
                                            </p:txEl>
                                          </p:spTgt>
                                        </p:tgtEl>
                                        <p:attrNameLst>
                                          <p:attrName>style.visibility</p:attrName>
                                        </p:attrNameLst>
                                      </p:cBhvr>
                                      <p:to>
                                        <p:strVal val="visible"/>
                                      </p:to>
                                    </p:set>
                                    <p:anim calcmode="lin" valueType="num">
                                      <p:cBhvr>
                                        <p:cTn id="15" dur="500" fill="hold"/>
                                        <p:tgtEl>
                                          <p:spTgt spid="120013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0013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0" grpId="0" autoUpdateAnimBg="0"/>
      <p:bldP spid="120013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1154" name="Rectangle 2"/>
          <p:cNvSpPr>
            <a:spLocks noGrp="1" noChangeArrowheads="1"/>
          </p:cNvSpPr>
          <p:nvPr>
            <p:ph type="body" idx="1"/>
          </p:nvPr>
        </p:nvSpPr>
        <p:spPr>
          <a:xfrm>
            <a:off x="685800" y="1676400"/>
            <a:ext cx="7772400" cy="4876800"/>
          </a:xfrm>
        </p:spPr>
        <p:txBody>
          <a:bodyPr/>
          <a:lstStyle/>
          <a:p>
            <a:pPr marL="0" indent="0" algn="just" eaLnBrk="1" hangingPunct="1">
              <a:buClr>
                <a:srgbClr val="FF6600"/>
              </a:buClr>
              <a:buFont typeface="Math B" pitchFamily="2" charset="2"/>
              <a:buNone/>
              <a:tabLst>
                <a:tab pos="377825" algn="l"/>
              </a:tabLst>
              <a:defRPr/>
            </a:pPr>
            <a:endParaRPr lang="es-ES_tradnl" sz="2800" smtClean="0">
              <a:solidFill>
                <a:schemeClr val="accent1"/>
              </a:solidFill>
            </a:endParaRPr>
          </a:p>
          <a:p>
            <a:pPr marL="0" indent="0" algn="just" eaLnBrk="1" hangingPunct="1">
              <a:buClr>
                <a:srgbClr val="FF6600"/>
              </a:buClr>
              <a:buFont typeface="Math B" pitchFamily="2" charset="2"/>
              <a:buNone/>
              <a:tabLst>
                <a:tab pos="377825" algn="l"/>
              </a:tabLst>
              <a:defRPr/>
            </a:pPr>
            <a:r>
              <a:rPr lang="es-ES" sz="2400" b="1" smtClean="0">
                <a:solidFill>
                  <a:srgbClr val="FF6600"/>
                </a:solidFill>
              </a:rPr>
              <a:t>#Inicial     S%    W</a:t>
            </a:r>
            <a:r>
              <a:rPr lang="es-ES" sz="2400" b="1" i="1" smtClean="0">
                <a:solidFill>
                  <a:srgbClr val="FF6600"/>
                </a:solidFill>
              </a:rPr>
              <a:t>f</a:t>
            </a:r>
            <a:r>
              <a:rPr lang="es-ES" sz="2400" b="1" smtClean="0">
                <a:solidFill>
                  <a:srgbClr val="FF6600"/>
                </a:solidFill>
              </a:rPr>
              <a:t>(g)	t(d)	#/año	  W(lb/ha)</a:t>
            </a:r>
            <a:r>
              <a:rPr lang="es-ES" sz="2800" b="1" smtClean="0">
                <a:solidFill>
                  <a:schemeClr val="accent2"/>
                </a:solidFill>
              </a:rPr>
              <a:t>	</a:t>
            </a:r>
          </a:p>
          <a:p>
            <a:pPr marL="0" indent="0" eaLnBrk="1" hangingPunct="1">
              <a:buFont typeface="Wingdings" pitchFamily="2" charset="2"/>
              <a:buNone/>
              <a:tabLst>
                <a:tab pos="377825" algn="l"/>
              </a:tabLst>
              <a:defRPr/>
            </a:pPr>
            <a:endParaRPr lang="es-ES" sz="2800" smtClean="0">
              <a:solidFill>
                <a:schemeClr val="accent2"/>
              </a:solidFill>
            </a:endParaRPr>
          </a:p>
          <a:p>
            <a:pPr marL="0" indent="0" eaLnBrk="1" hangingPunct="1">
              <a:buFont typeface="Wingdings" pitchFamily="2" charset="2"/>
              <a:buNone/>
              <a:tabLst>
                <a:tab pos="377825" algn="l"/>
              </a:tabLst>
              <a:defRPr/>
            </a:pPr>
            <a:r>
              <a:rPr lang="es-ES" sz="2800" b="1" smtClean="0"/>
              <a:t>100.000     55	15	145	  2.5	     4.543	</a:t>
            </a:r>
          </a:p>
          <a:p>
            <a:pPr marL="0" indent="0" eaLnBrk="1" hangingPunct="1">
              <a:buFont typeface="Wingdings" pitchFamily="2" charset="2"/>
              <a:buNone/>
              <a:tabLst>
                <a:tab pos="377825" algn="l"/>
              </a:tabLst>
              <a:defRPr/>
            </a:pPr>
            <a:r>
              <a:rPr lang="es-ES" sz="2800" b="1" smtClean="0"/>
              <a:t>150.000     65	10	90	  3.5	     7.517</a:t>
            </a:r>
            <a:r>
              <a:rPr lang="es-ES" sz="2800" b="1" smtClean="0">
                <a:solidFill>
                  <a:schemeClr val="accent2"/>
                </a:solidFill>
              </a:rPr>
              <a:t>	</a:t>
            </a:r>
          </a:p>
          <a:p>
            <a:pPr marL="0" indent="0" eaLnBrk="1" hangingPunct="1">
              <a:buFont typeface="Wingdings" pitchFamily="2" charset="2"/>
              <a:buNone/>
              <a:tabLst>
                <a:tab pos="377825" algn="l"/>
              </a:tabLst>
              <a:defRPr/>
            </a:pPr>
            <a:endParaRPr lang="es-ES" sz="2800" b="1" smtClean="0">
              <a:solidFill>
                <a:schemeClr val="accent2"/>
              </a:solidFill>
            </a:endParaRPr>
          </a:p>
          <a:p>
            <a:pPr marL="0" indent="0" eaLnBrk="1" hangingPunct="1">
              <a:buFont typeface="Wingdings" pitchFamily="2" charset="2"/>
              <a:buNone/>
              <a:tabLst>
                <a:tab pos="377825" algn="l"/>
              </a:tabLst>
              <a:defRPr/>
            </a:pPr>
            <a:endParaRPr lang="es-ES" sz="2800" b="1" smtClean="0">
              <a:solidFill>
                <a:schemeClr val="accent2"/>
              </a:solidFill>
            </a:endParaRPr>
          </a:p>
          <a:p>
            <a:pPr marL="0" indent="0" eaLnBrk="1" hangingPunct="1">
              <a:buFont typeface="Wingdings" pitchFamily="2" charset="2"/>
              <a:buNone/>
              <a:tabLst>
                <a:tab pos="377825" algn="l"/>
              </a:tabLst>
              <a:defRPr/>
            </a:pPr>
            <a:r>
              <a:rPr lang="es-ES" sz="2000" b="1" smtClean="0">
                <a:solidFill>
                  <a:schemeClr val="accent1"/>
                </a:solidFill>
              </a:rPr>
              <a:t>* Verificar precios mercado que justifiquen</a:t>
            </a:r>
            <a:endParaRPr lang="es-ES_tradnl" sz="2000" b="1" smtClean="0">
              <a:solidFill>
                <a:schemeClr val="accent1"/>
              </a:solidFill>
            </a:endParaRPr>
          </a:p>
        </p:txBody>
      </p:sp>
      <p:sp>
        <p:nvSpPr>
          <p:cNvPr id="69635" name="Rectangle 3"/>
          <p:cNvSpPr>
            <a:spLocks noChangeArrowheads="1"/>
          </p:cNvSpPr>
          <p:nvPr/>
        </p:nvSpPr>
        <p:spPr bwMode="auto">
          <a:xfrm>
            <a:off x="506413" y="152400"/>
            <a:ext cx="8180387" cy="1373188"/>
          </a:xfrm>
          <a:prstGeom prst="rect">
            <a:avLst/>
          </a:prstGeom>
          <a:noFill/>
          <a:ln w="9525">
            <a:noFill/>
            <a:miter lim="800000"/>
            <a:headEnd/>
            <a:tailEnd/>
          </a:ln>
        </p:spPr>
        <p:txBody>
          <a:bodyPr>
            <a:spAutoFit/>
          </a:bodyPr>
          <a:lstStyle/>
          <a:p>
            <a:pPr algn="ctr" eaLnBrk="0" hangingPunct="0">
              <a:spcBef>
                <a:spcPct val="20000"/>
              </a:spcBef>
            </a:pPr>
            <a:r>
              <a:rPr lang="es-ES" sz="2800" b="1"/>
              <a:t>Relación entre la densidad sembrada y el peso promedio y producción final cosechad/Has., para </a:t>
            </a:r>
            <a:r>
              <a:rPr lang="es-ES" sz="2800" b="1" i="1"/>
              <a:t>L. vannamei</a:t>
            </a:r>
            <a:r>
              <a:rPr lang="es-ES" sz="2800" b="1"/>
              <a:t> en piscinas de tierra en Ecuador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01154">
                                            <p:txEl>
                                              <p:pRg st="1" end="1"/>
                                            </p:txEl>
                                          </p:spTgt>
                                        </p:tgtEl>
                                        <p:attrNameLst>
                                          <p:attrName>style.visibility</p:attrName>
                                        </p:attrNameLst>
                                      </p:cBhvr>
                                      <p:to>
                                        <p:strVal val="visible"/>
                                      </p:to>
                                    </p:set>
                                    <p:anim calcmode="lin" valueType="num">
                                      <p:cBhvr>
                                        <p:cTn id="7" dur="500" fill="hold"/>
                                        <p:tgtEl>
                                          <p:spTgt spid="120115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0115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01154">
                                            <p:txEl>
                                              <p:pRg st="3" end="3"/>
                                            </p:txEl>
                                          </p:spTgt>
                                        </p:tgtEl>
                                        <p:attrNameLst>
                                          <p:attrName>style.visibility</p:attrName>
                                        </p:attrNameLst>
                                      </p:cBhvr>
                                      <p:to>
                                        <p:strVal val="visible"/>
                                      </p:to>
                                    </p:set>
                                    <p:anim calcmode="lin" valueType="num">
                                      <p:cBhvr>
                                        <p:cTn id="13" dur="500" fill="hold"/>
                                        <p:tgtEl>
                                          <p:spTgt spid="120115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20115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01154">
                                            <p:txEl>
                                              <p:pRg st="4" end="4"/>
                                            </p:txEl>
                                          </p:spTgt>
                                        </p:tgtEl>
                                        <p:attrNameLst>
                                          <p:attrName>style.visibility</p:attrName>
                                        </p:attrNameLst>
                                      </p:cBhvr>
                                      <p:to>
                                        <p:strVal val="visible"/>
                                      </p:to>
                                    </p:set>
                                    <p:anim calcmode="lin" valueType="num">
                                      <p:cBhvr>
                                        <p:cTn id="19" dur="500" fill="hold"/>
                                        <p:tgtEl>
                                          <p:spTgt spid="120115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20115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01154">
                                            <p:txEl>
                                              <p:pRg st="7" end="7"/>
                                            </p:txEl>
                                          </p:spTgt>
                                        </p:tgtEl>
                                        <p:attrNameLst>
                                          <p:attrName>style.visibility</p:attrName>
                                        </p:attrNameLst>
                                      </p:cBhvr>
                                      <p:to>
                                        <p:strVal val="visible"/>
                                      </p:to>
                                    </p:set>
                                    <p:anim calcmode="lin" valueType="num">
                                      <p:cBhvr>
                                        <p:cTn id="25" dur="500" fill="hold"/>
                                        <p:tgtEl>
                                          <p:spTgt spid="1201154">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1201154">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54"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bird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28</a:t>
            </a:r>
            <a:endParaRPr lang="es-ES_tradnl" sz="4800" b="1" smtClean="0">
              <a:solidFill>
                <a:srgbClr val="FF3300"/>
              </a:solidFill>
            </a:endParaRPr>
          </a:p>
        </p:txBody>
      </p:sp>
      <p:sp>
        <p:nvSpPr>
          <p:cNvPr id="1205251" name="Rectangle 3"/>
          <p:cNvSpPr>
            <a:spLocks noGrp="1" noChangeArrowheads="1"/>
          </p:cNvSpPr>
          <p:nvPr>
            <p:ph type="body" idx="1"/>
          </p:nvPr>
        </p:nvSpPr>
        <p:spPr>
          <a:xfrm>
            <a:off x="685800" y="1828800"/>
            <a:ext cx="7772400" cy="3124200"/>
          </a:xfrm>
        </p:spPr>
        <p:txBody>
          <a:bodyPr/>
          <a:lstStyle/>
          <a:p>
            <a:pPr marL="0" indent="0" algn="ctr" eaLnBrk="1" hangingPunct="1">
              <a:buFont typeface="Wingdings" pitchFamily="2" charset="2"/>
              <a:buNone/>
              <a:defRPr/>
            </a:pPr>
            <a:r>
              <a:rPr lang="es-ES" b="1" smtClean="0"/>
              <a:t>Las producciones por área pueden ser incrementadas por incremento de las densidades sembradas (Nivel crítico de cosecha), sembrando amplios rangos de tamaños de organismos y haciendo cosechas parciales</a:t>
            </a: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05250"/>
                                        </p:tgtEl>
                                        <p:attrNameLst>
                                          <p:attrName>style.visibility</p:attrName>
                                        </p:attrNameLst>
                                      </p:cBhvr>
                                      <p:to>
                                        <p:strVal val="visible"/>
                                      </p:to>
                                    </p:set>
                                    <p:anim calcmode="lin" valueType="num">
                                      <p:cBhvr>
                                        <p:cTn id="7" dur="500" fill="hold"/>
                                        <p:tgtEl>
                                          <p:spTgt spid="1205250"/>
                                        </p:tgtEl>
                                        <p:attrNameLst>
                                          <p:attrName>ppt_x</p:attrName>
                                        </p:attrNameLst>
                                      </p:cBhvr>
                                      <p:tavLst>
                                        <p:tav tm="0">
                                          <p:val>
                                            <p:strVal val="#ppt_x"/>
                                          </p:val>
                                        </p:tav>
                                        <p:tav tm="100000">
                                          <p:val>
                                            <p:strVal val="#ppt_x"/>
                                          </p:val>
                                        </p:tav>
                                      </p:tavLst>
                                    </p:anim>
                                    <p:anim calcmode="lin" valueType="num">
                                      <p:cBhvr>
                                        <p:cTn id="8" dur="500" fill="hold"/>
                                        <p:tgtEl>
                                          <p:spTgt spid="1205250"/>
                                        </p:tgtEl>
                                        <p:attrNameLst>
                                          <p:attrName>ppt_y</p:attrName>
                                        </p:attrNameLst>
                                      </p:cBhvr>
                                      <p:tavLst>
                                        <p:tav tm="0">
                                          <p:val>
                                            <p:strVal val="#ppt_y-#ppt_h/2"/>
                                          </p:val>
                                        </p:tav>
                                        <p:tav tm="100000">
                                          <p:val>
                                            <p:strVal val="#ppt_y"/>
                                          </p:val>
                                        </p:tav>
                                      </p:tavLst>
                                    </p:anim>
                                    <p:anim calcmode="lin" valueType="num">
                                      <p:cBhvr>
                                        <p:cTn id="9" dur="500" fill="hold"/>
                                        <p:tgtEl>
                                          <p:spTgt spid="1205250"/>
                                        </p:tgtEl>
                                        <p:attrNameLst>
                                          <p:attrName>ppt_w</p:attrName>
                                        </p:attrNameLst>
                                      </p:cBhvr>
                                      <p:tavLst>
                                        <p:tav tm="0">
                                          <p:val>
                                            <p:strVal val="#ppt_w"/>
                                          </p:val>
                                        </p:tav>
                                        <p:tav tm="100000">
                                          <p:val>
                                            <p:strVal val="#ppt_w"/>
                                          </p:val>
                                        </p:tav>
                                      </p:tavLst>
                                    </p:anim>
                                    <p:anim calcmode="lin" valueType="num">
                                      <p:cBhvr>
                                        <p:cTn id="10" dur="500" fill="hold"/>
                                        <p:tgtEl>
                                          <p:spTgt spid="120525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05251">
                                            <p:txEl>
                                              <p:pRg st="0" end="0"/>
                                            </p:txEl>
                                          </p:spTgt>
                                        </p:tgtEl>
                                        <p:attrNameLst>
                                          <p:attrName>style.visibility</p:attrName>
                                        </p:attrNameLst>
                                      </p:cBhvr>
                                      <p:to>
                                        <p:strVal val="visible"/>
                                      </p:to>
                                    </p:set>
                                    <p:anim calcmode="lin" valueType="num">
                                      <p:cBhvr>
                                        <p:cTn id="15" dur="500" fill="hold"/>
                                        <p:tgtEl>
                                          <p:spTgt spid="12052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052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0" grpId="0" autoUpdateAnimBg="0"/>
      <p:bldP spid="120525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5"/>
          <p:cNvGraphicFramePr>
            <a:graphicFrameLocks noChangeAspect="1"/>
          </p:cNvGraphicFramePr>
          <p:nvPr/>
        </p:nvGraphicFramePr>
        <p:xfrm>
          <a:off x="304800" y="1219200"/>
          <a:ext cx="8610600" cy="5638800"/>
        </p:xfrm>
        <a:graphic>
          <a:graphicData uri="http://schemas.openxmlformats.org/presentationml/2006/ole">
            <p:oleObj spid="_x0000_s16386" name="Dibujo" r:id="rId3" imgW="1501200" imgH="1130400" progId="FLW3Drawing">
              <p:embed/>
            </p:oleObj>
          </a:graphicData>
        </a:graphic>
      </p:graphicFrame>
      <p:graphicFrame>
        <p:nvGraphicFramePr>
          <p:cNvPr id="16387" name="Object 2"/>
          <p:cNvGraphicFramePr>
            <a:graphicFrameLocks noChangeAspect="1"/>
          </p:cNvGraphicFramePr>
          <p:nvPr/>
        </p:nvGraphicFramePr>
        <p:xfrm>
          <a:off x="304800" y="1219200"/>
          <a:ext cx="8610600" cy="5638800"/>
        </p:xfrm>
        <a:graphic>
          <a:graphicData uri="http://schemas.openxmlformats.org/presentationml/2006/ole">
            <p:oleObj spid="_x0000_s16387" name="Dibujo" r:id="rId4" imgW="1501200" imgH="1130400" progId="FLW3Drawing">
              <p:embed/>
            </p:oleObj>
          </a:graphicData>
        </a:graphic>
      </p:graphicFrame>
      <p:graphicFrame>
        <p:nvGraphicFramePr>
          <p:cNvPr id="16388" name="Object 3"/>
          <p:cNvGraphicFramePr>
            <a:graphicFrameLocks noChangeAspect="1"/>
          </p:cNvGraphicFramePr>
          <p:nvPr/>
        </p:nvGraphicFramePr>
        <p:xfrm>
          <a:off x="1600200" y="3979863"/>
          <a:ext cx="1752600" cy="639762"/>
        </p:xfrm>
        <a:graphic>
          <a:graphicData uri="http://schemas.openxmlformats.org/presentationml/2006/ole">
            <p:oleObj spid="_x0000_s16388" name="Dibujo" r:id="rId5" imgW="1537200" imgH="561600" progId="FLW3Drawing">
              <p:embed/>
            </p:oleObj>
          </a:graphicData>
        </a:graphic>
      </p:graphicFrame>
      <p:graphicFrame>
        <p:nvGraphicFramePr>
          <p:cNvPr id="16389" name="Object 4"/>
          <p:cNvGraphicFramePr>
            <a:graphicFrameLocks noChangeAspect="1"/>
          </p:cNvGraphicFramePr>
          <p:nvPr/>
        </p:nvGraphicFramePr>
        <p:xfrm>
          <a:off x="1905000" y="4495800"/>
          <a:ext cx="547688" cy="1066800"/>
        </p:xfrm>
        <a:graphic>
          <a:graphicData uri="http://schemas.openxmlformats.org/presentationml/2006/ole">
            <p:oleObj spid="_x0000_s16389" name="Dibujo" r:id="rId6" imgW="298800" imgH="579600" progId="FLW3Drawing">
              <p:embed/>
            </p:oleObj>
          </a:graphicData>
        </a:graphic>
      </p:graphicFrame>
      <p:graphicFrame>
        <p:nvGraphicFramePr>
          <p:cNvPr id="16390" name="Object 6"/>
          <p:cNvGraphicFramePr>
            <a:graphicFrameLocks noChangeAspect="1"/>
          </p:cNvGraphicFramePr>
          <p:nvPr/>
        </p:nvGraphicFramePr>
        <p:xfrm>
          <a:off x="8839200" y="2632075"/>
          <a:ext cx="222250" cy="2320925"/>
        </p:xfrm>
        <a:graphic>
          <a:graphicData uri="http://schemas.openxmlformats.org/presentationml/2006/ole">
            <p:oleObj spid="_x0000_s16390" name="Dibujo" r:id="rId7" imgW="183600" imgH="1900800" progId="FLW3Drawing">
              <p:embed/>
            </p:oleObj>
          </a:graphicData>
        </a:graphic>
      </p:graphicFrame>
      <p:graphicFrame>
        <p:nvGraphicFramePr>
          <p:cNvPr id="16391" name="Object 7"/>
          <p:cNvGraphicFramePr>
            <a:graphicFrameLocks noChangeAspect="1"/>
          </p:cNvGraphicFramePr>
          <p:nvPr/>
        </p:nvGraphicFramePr>
        <p:xfrm>
          <a:off x="6019800" y="1693863"/>
          <a:ext cx="104775" cy="4630737"/>
        </p:xfrm>
        <a:graphic>
          <a:graphicData uri="http://schemas.openxmlformats.org/presentationml/2006/ole">
            <p:oleObj spid="_x0000_s16391" name="Dibujo" r:id="rId8" imgW="86400" imgH="3776400" progId="FLW3Drawing">
              <p:embed/>
            </p:oleObj>
          </a:graphicData>
        </a:graphic>
      </p:graphicFrame>
      <p:graphicFrame>
        <p:nvGraphicFramePr>
          <p:cNvPr id="16392" name="Object 8"/>
          <p:cNvGraphicFramePr>
            <a:graphicFrameLocks noChangeAspect="1"/>
          </p:cNvGraphicFramePr>
          <p:nvPr/>
        </p:nvGraphicFramePr>
        <p:xfrm>
          <a:off x="4724400" y="4540250"/>
          <a:ext cx="533400" cy="1022350"/>
        </p:xfrm>
        <a:graphic>
          <a:graphicData uri="http://schemas.openxmlformats.org/presentationml/2006/ole">
            <p:oleObj spid="_x0000_s16392" name="Dibujo" r:id="rId9" imgW="432000" imgH="828000" progId="FLW3Drawing">
              <p:embed/>
            </p:oleObj>
          </a:graphicData>
        </a:graphic>
      </p:graphicFrame>
      <p:graphicFrame>
        <p:nvGraphicFramePr>
          <p:cNvPr id="16393" name="Object 9"/>
          <p:cNvGraphicFramePr>
            <a:graphicFrameLocks noChangeAspect="1"/>
          </p:cNvGraphicFramePr>
          <p:nvPr/>
        </p:nvGraphicFramePr>
        <p:xfrm>
          <a:off x="4038600" y="5559425"/>
          <a:ext cx="1928813" cy="460375"/>
        </p:xfrm>
        <a:graphic>
          <a:graphicData uri="http://schemas.openxmlformats.org/presentationml/2006/ole">
            <p:oleObj spid="_x0000_s16393" name="Dibujo" r:id="rId10" imgW="1548000" imgH="370800" progId="FLW3Drawing">
              <p:embed/>
            </p:oleObj>
          </a:graphicData>
        </a:graphic>
      </p:graphicFrame>
      <p:graphicFrame>
        <p:nvGraphicFramePr>
          <p:cNvPr id="16394" name="Object 10"/>
          <p:cNvGraphicFramePr>
            <a:graphicFrameLocks noChangeAspect="1"/>
          </p:cNvGraphicFramePr>
          <p:nvPr/>
        </p:nvGraphicFramePr>
        <p:xfrm>
          <a:off x="3498850" y="2205038"/>
          <a:ext cx="1987550" cy="334962"/>
        </p:xfrm>
        <a:graphic>
          <a:graphicData uri="http://schemas.openxmlformats.org/presentationml/2006/ole">
            <p:oleObj spid="_x0000_s16394" name="Dibujo" r:id="rId11" imgW="1537200" imgH="259200" progId="FLW3Drawing">
              <p:embed/>
            </p:oleObj>
          </a:graphicData>
        </a:graphic>
      </p:graphicFrame>
      <p:graphicFrame>
        <p:nvGraphicFramePr>
          <p:cNvPr id="16395" name="Object 11"/>
          <p:cNvGraphicFramePr>
            <a:graphicFrameLocks noChangeAspect="1"/>
          </p:cNvGraphicFramePr>
          <p:nvPr/>
        </p:nvGraphicFramePr>
        <p:xfrm>
          <a:off x="4876800" y="2438400"/>
          <a:ext cx="1143000" cy="541338"/>
        </p:xfrm>
        <a:graphic>
          <a:graphicData uri="http://schemas.openxmlformats.org/presentationml/2006/ole">
            <p:oleObj spid="_x0000_s16395" name="Dibujo" r:id="rId12" imgW="910800" imgH="432000" progId="FLW3Drawing">
              <p:embed/>
            </p:oleObj>
          </a:graphicData>
        </a:graphic>
      </p:graphicFrame>
      <p:graphicFrame>
        <p:nvGraphicFramePr>
          <p:cNvPr id="16396" name="Object 12"/>
          <p:cNvGraphicFramePr>
            <a:graphicFrameLocks noChangeAspect="1"/>
          </p:cNvGraphicFramePr>
          <p:nvPr/>
        </p:nvGraphicFramePr>
        <p:xfrm>
          <a:off x="8382000" y="1692275"/>
          <a:ext cx="104775" cy="4632325"/>
        </p:xfrm>
        <a:graphic>
          <a:graphicData uri="http://schemas.openxmlformats.org/presentationml/2006/ole">
            <p:oleObj spid="_x0000_s16396" name="Dibujo" r:id="rId13" imgW="86400" imgH="3776400" progId="FLW3Drawing">
              <p:embed/>
            </p:oleObj>
          </a:graphicData>
        </a:graphic>
      </p:graphicFrame>
      <p:graphicFrame>
        <p:nvGraphicFramePr>
          <p:cNvPr id="16397" name="Object 13"/>
          <p:cNvGraphicFramePr>
            <a:graphicFrameLocks noChangeAspect="1"/>
          </p:cNvGraphicFramePr>
          <p:nvPr/>
        </p:nvGraphicFramePr>
        <p:xfrm>
          <a:off x="7594600" y="2667000"/>
          <a:ext cx="635000" cy="762000"/>
        </p:xfrm>
        <a:graphic>
          <a:graphicData uri="http://schemas.openxmlformats.org/presentationml/2006/ole">
            <p:oleObj spid="_x0000_s16397" name="Dibujo" r:id="rId14" imgW="496800" imgH="597600" progId="FLW3Drawing">
              <p:embed/>
            </p:oleObj>
          </a:graphicData>
        </a:graphic>
      </p:graphicFrame>
      <p:graphicFrame>
        <p:nvGraphicFramePr>
          <p:cNvPr id="16398" name="Object 14"/>
          <p:cNvGraphicFramePr>
            <a:graphicFrameLocks noChangeAspect="1"/>
          </p:cNvGraphicFramePr>
          <p:nvPr/>
        </p:nvGraphicFramePr>
        <p:xfrm>
          <a:off x="6705600" y="2197100"/>
          <a:ext cx="1524000" cy="458788"/>
        </p:xfrm>
        <a:graphic>
          <a:graphicData uri="http://schemas.openxmlformats.org/presentationml/2006/ole">
            <p:oleObj spid="_x0000_s16398" name="Dibujo" r:id="rId15" imgW="1227600" imgH="370800" progId="FLW3Drawing">
              <p:embed/>
            </p:oleObj>
          </a:graphicData>
        </a:graphic>
      </p:graphicFrame>
      <p:graphicFrame>
        <p:nvGraphicFramePr>
          <p:cNvPr id="16399" name="Object 15"/>
          <p:cNvGraphicFramePr>
            <a:graphicFrameLocks noChangeAspect="1"/>
          </p:cNvGraphicFramePr>
          <p:nvPr/>
        </p:nvGraphicFramePr>
        <p:xfrm>
          <a:off x="1295400" y="1087438"/>
          <a:ext cx="6781800" cy="436562"/>
        </p:xfrm>
        <a:graphic>
          <a:graphicData uri="http://schemas.openxmlformats.org/presentationml/2006/ole">
            <p:oleObj spid="_x0000_s16399" name="Dibujo" r:id="rId16" imgW="1429200" imgH="93600" progId="FLW3Drawing">
              <p:embed/>
            </p:oleObj>
          </a:graphicData>
        </a:graphic>
      </p:graphicFrame>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7298" name="Rectangle 2"/>
          <p:cNvSpPr>
            <a:spLocks noGrp="1" noChangeArrowheads="1"/>
          </p:cNvSpPr>
          <p:nvPr>
            <p:ph type="body" idx="1"/>
          </p:nvPr>
        </p:nvSpPr>
        <p:spPr>
          <a:xfrm>
            <a:off x="685800" y="1143000"/>
            <a:ext cx="7772400" cy="5410200"/>
          </a:xfrm>
        </p:spPr>
        <p:txBody>
          <a:bodyPr/>
          <a:lstStyle/>
          <a:p>
            <a:pPr marL="0" indent="0" algn="just" eaLnBrk="1" hangingPunct="1">
              <a:buClr>
                <a:srgbClr val="FF6600"/>
              </a:buClr>
              <a:buFont typeface="Math B" pitchFamily="2" charset="2"/>
              <a:buNone/>
              <a:tabLst>
                <a:tab pos="665163" algn="l"/>
              </a:tabLst>
              <a:defRPr/>
            </a:pPr>
            <a:r>
              <a:rPr lang="es-ES" smtClean="0">
                <a:solidFill>
                  <a:schemeClr val="accent1"/>
                </a:solidFill>
              </a:rPr>
              <a:t>La producción en las cosechas parciales tienen un potencial optimo de producción, este puede decrecer:</a:t>
            </a:r>
          </a:p>
          <a:p>
            <a:pPr marL="0" indent="0" algn="just" eaLnBrk="1" hangingPunct="1">
              <a:buClr>
                <a:srgbClr val="FF6600"/>
              </a:buClr>
              <a:buFont typeface="Math B" pitchFamily="2" charset="2"/>
              <a:buNone/>
              <a:tabLst>
                <a:tab pos="665163" algn="l"/>
              </a:tabLst>
              <a:defRPr/>
            </a:pPr>
            <a:endParaRPr lang="es-ES_tradnl" sz="1600" smtClean="0">
              <a:solidFill>
                <a:schemeClr val="accent2"/>
              </a:solidFill>
            </a:endParaRPr>
          </a:p>
          <a:p>
            <a:pPr marL="0" indent="0" algn="just" eaLnBrk="1" hangingPunct="1">
              <a:buClr>
                <a:srgbClr val="FF6600"/>
              </a:buClr>
              <a:buFont typeface="Math B" pitchFamily="2" charset="2"/>
              <a:buChar char="¯"/>
              <a:tabLst>
                <a:tab pos="665163" algn="l"/>
              </a:tabLst>
              <a:defRPr/>
            </a:pPr>
            <a:r>
              <a:rPr lang="es-ES" sz="2800" smtClean="0">
                <a:solidFill>
                  <a:schemeClr val="accent2"/>
                </a:solidFill>
              </a:rPr>
              <a:t> </a:t>
            </a:r>
            <a:r>
              <a:rPr lang="es-ES" sz="2800" smtClean="0"/>
              <a:t>Del momento que los animales que dominen la población sean pequeños (si existe reproducción)</a:t>
            </a:r>
          </a:p>
          <a:p>
            <a:pPr marL="0" indent="0" algn="just" eaLnBrk="1" hangingPunct="1">
              <a:buClr>
                <a:srgbClr val="FF6600"/>
              </a:buClr>
              <a:buFont typeface="Math B" pitchFamily="2" charset="2"/>
              <a:buChar char="¯"/>
              <a:tabLst>
                <a:tab pos="665163" algn="l"/>
              </a:tabLst>
              <a:defRPr/>
            </a:pPr>
            <a:endParaRPr lang="es-ES_tradnl" sz="2800" smtClean="0"/>
          </a:p>
          <a:p>
            <a:pPr marL="0" indent="0" algn="just" eaLnBrk="1" hangingPunct="1">
              <a:buClr>
                <a:srgbClr val="FF6600"/>
              </a:buClr>
              <a:buFont typeface="Math B" pitchFamily="2" charset="2"/>
              <a:buChar char="¯"/>
              <a:tabLst>
                <a:tab pos="665163" algn="l"/>
              </a:tabLst>
              <a:defRPr/>
            </a:pPr>
            <a:r>
              <a:rPr lang="es-ES_tradnl" sz="2800" smtClean="0"/>
              <a:t> D</a:t>
            </a:r>
            <a:r>
              <a:rPr lang="es-ES" sz="2800" smtClean="0"/>
              <a:t>el momento que la población no es significativa</a:t>
            </a:r>
            <a:endParaRPr lang="es-ES_tradnl" sz="4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07298">
                                            <p:txEl>
                                              <p:pRg st="0" end="0"/>
                                            </p:txEl>
                                          </p:spTgt>
                                        </p:tgtEl>
                                        <p:attrNameLst>
                                          <p:attrName>style.visibility</p:attrName>
                                        </p:attrNameLst>
                                      </p:cBhvr>
                                      <p:to>
                                        <p:strVal val="visible"/>
                                      </p:to>
                                    </p:set>
                                    <p:anim calcmode="lin" valueType="num">
                                      <p:cBhvr>
                                        <p:cTn id="7" dur="500" fill="hold"/>
                                        <p:tgtEl>
                                          <p:spTgt spid="12072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072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07298">
                                            <p:txEl>
                                              <p:pRg st="2" end="2"/>
                                            </p:txEl>
                                          </p:spTgt>
                                        </p:tgtEl>
                                        <p:attrNameLst>
                                          <p:attrName>style.visibility</p:attrName>
                                        </p:attrNameLst>
                                      </p:cBhvr>
                                      <p:to>
                                        <p:strVal val="visible"/>
                                      </p:to>
                                    </p:set>
                                    <p:anim calcmode="lin" valueType="num">
                                      <p:cBhvr>
                                        <p:cTn id="13" dur="500" fill="hold"/>
                                        <p:tgtEl>
                                          <p:spTgt spid="120729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20729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07298">
                                            <p:txEl>
                                              <p:pRg st="4" end="4"/>
                                            </p:txEl>
                                          </p:spTgt>
                                        </p:tgtEl>
                                        <p:attrNameLst>
                                          <p:attrName>style.visibility</p:attrName>
                                        </p:attrNameLst>
                                      </p:cBhvr>
                                      <p:to>
                                        <p:strVal val="visible"/>
                                      </p:to>
                                    </p:set>
                                    <p:anim calcmode="lin" valueType="num">
                                      <p:cBhvr>
                                        <p:cTn id="19" dur="500" fill="hold"/>
                                        <p:tgtEl>
                                          <p:spTgt spid="1207298">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20729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298"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1600200" y="914400"/>
          <a:ext cx="6248400" cy="690563"/>
        </p:xfrm>
        <a:graphic>
          <a:graphicData uri="http://schemas.openxmlformats.org/presentationml/2006/ole">
            <p:oleObj spid="_x0000_s17410" name="Dibujo" r:id="rId4" imgW="1537200" imgH="230400" progId="FLW3Drawing">
              <p:embed/>
            </p:oleObj>
          </a:graphicData>
        </a:graphic>
      </p:graphicFrame>
      <p:graphicFrame>
        <p:nvGraphicFramePr>
          <p:cNvPr id="17411" name="Object 3"/>
          <p:cNvGraphicFramePr>
            <a:graphicFrameLocks noChangeAspect="1"/>
          </p:cNvGraphicFramePr>
          <p:nvPr/>
        </p:nvGraphicFramePr>
        <p:xfrm>
          <a:off x="304800" y="1265238"/>
          <a:ext cx="8458200" cy="5592762"/>
        </p:xfrm>
        <a:graphic>
          <a:graphicData uri="http://schemas.openxmlformats.org/presentationml/2006/ole">
            <p:oleObj spid="_x0000_s17411" name="Dibujo" r:id="rId5" imgW="1692000" imgH="1206000" progId="FLW3Drawing">
              <p:embed/>
            </p:oleObj>
          </a:graphicData>
        </a:graphic>
      </p:graphicFrame>
      <p:graphicFrame>
        <p:nvGraphicFramePr>
          <p:cNvPr id="17412" name="Object 4"/>
          <p:cNvGraphicFramePr>
            <a:graphicFrameLocks noChangeAspect="1"/>
          </p:cNvGraphicFramePr>
          <p:nvPr/>
        </p:nvGraphicFramePr>
        <p:xfrm>
          <a:off x="8305800" y="2209800"/>
          <a:ext cx="257175" cy="3544888"/>
        </p:xfrm>
        <a:graphic>
          <a:graphicData uri="http://schemas.openxmlformats.org/presentationml/2006/ole">
            <p:oleObj spid="_x0000_s17412" name="Dibujo" r:id="rId6" imgW="201600" imgH="2782800" progId="FLW3Drawing">
              <p:embed/>
            </p:oleObj>
          </a:graphicData>
        </a:graphic>
      </p:graphicFrame>
      <p:graphicFrame>
        <p:nvGraphicFramePr>
          <p:cNvPr id="17413" name="Object 5"/>
          <p:cNvGraphicFramePr>
            <a:graphicFrameLocks noChangeAspect="1"/>
          </p:cNvGraphicFramePr>
          <p:nvPr/>
        </p:nvGraphicFramePr>
        <p:xfrm>
          <a:off x="304800" y="1295400"/>
          <a:ext cx="8458200" cy="5562600"/>
        </p:xfrm>
        <a:graphic>
          <a:graphicData uri="http://schemas.openxmlformats.org/presentationml/2006/ole">
            <p:oleObj spid="_x0000_s17413" name="Dibujo" r:id="rId7" imgW="1692000" imgH="1206000" progId="FLW3Drawing">
              <p:embed/>
            </p:oleObj>
          </a:graphicData>
        </a:graphic>
      </p:graphicFrame>
      <p:graphicFrame>
        <p:nvGraphicFramePr>
          <p:cNvPr id="17414" name="Object 6"/>
          <p:cNvGraphicFramePr>
            <a:graphicFrameLocks noChangeAspect="1"/>
          </p:cNvGraphicFramePr>
          <p:nvPr/>
        </p:nvGraphicFramePr>
        <p:xfrm>
          <a:off x="304800" y="1295400"/>
          <a:ext cx="8458200" cy="5562600"/>
        </p:xfrm>
        <a:graphic>
          <a:graphicData uri="http://schemas.openxmlformats.org/presentationml/2006/ole">
            <p:oleObj spid="_x0000_s17414" name="Dibujo" r:id="rId8" imgW="1688400" imgH="1206000" progId="FLW3Drawing">
              <p:embed/>
            </p:oleObj>
          </a:graphicData>
        </a:graphic>
      </p:graphicFrame>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29</a:t>
            </a:r>
            <a:endParaRPr lang="es-ES_tradnl" sz="4800" b="1" smtClean="0">
              <a:solidFill>
                <a:srgbClr val="FF3300"/>
              </a:solidFill>
            </a:endParaRPr>
          </a:p>
        </p:txBody>
      </p:sp>
      <p:sp>
        <p:nvSpPr>
          <p:cNvPr id="1210371" name="Rectangle 3"/>
          <p:cNvSpPr>
            <a:spLocks noGrp="1" noChangeArrowheads="1"/>
          </p:cNvSpPr>
          <p:nvPr>
            <p:ph type="body" idx="1"/>
          </p:nvPr>
        </p:nvSpPr>
        <p:spPr>
          <a:xfrm>
            <a:off x="685800" y="1828800"/>
            <a:ext cx="7772400" cy="3124200"/>
          </a:xfrm>
        </p:spPr>
        <p:txBody>
          <a:bodyPr/>
          <a:lstStyle/>
          <a:p>
            <a:pPr marL="0" indent="0" algn="ctr" eaLnBrk="1" hangingPunct="1">
              <a:buFont typeface="Wingdings" pitchFamily="2" charset="2"/>
              <a:buNone/>
              <a:defRPr/>
            </a:pPr>
            <a:r>
              <a:rPr lang="es-ES" b="1" smtClean="0"/>
              <a:t>Las máximas producciones se pueden obtener si se restaura la población cosechada con un número igual (o mas considerando la mortalidad) de organismos pequeños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10370"/>
                                        </p:tgtEl>
                                        <p:attrNameLst>
                                          <p:attrName>style.visibility</p:attrName>
                                        </p:attrNameLst>
                                      </p:cBhvr>
                                      <p:to>
                                        <p:strVal val="visible"/>
                                      </p:to>
                                    </p:set>
                                    <p:anim calcmode="lin" valueType="num">
                                      <p:cBhvr>
                                        <p:cTn id="7" dur="500" fill="hold"/>
                                        <p:tgtEl>
                                          <p:spTgt spid="1210370"/>
                                        </p:tgtEl>
                                        <p:attrNameLst>
                                          <p:attrName>ppt_x</p:attrName>
                                        </p:attrNameLst>
                                      </p:cBhvr>
                                      <p:tavLst>
                                        <p:tav tm="0">
                                          <p:val>
                                            <p:strVal val="#ppt_x"/>
                                          </p:val>
                                        </p:tav>
                                        <p:tav tm="100000">
                                          <p:val>
                                            <p:strVal val="#ppt_x"/>
                                          </p:val>
                                        </p:tav>
                                      </p:tavLst>
                                    </p:anim>
                                    <p:anim calcmode="lin" valueType="num">
                                      <p:cBhvr>
                                        <p:cTn id="8" dur="500" fill="hold"/>
                                        <p:tgtEl>
                                          <p:spTgt spid="1210370"/>
                                        </p:tgtEl>
                                        <p:attrNameLst>
                                          <p:attrName>ppt_y</p:attrName>
                                        </p:attrNameLst>
                                      </p:cBhvr>
                                      <p:tavLst>
                                        <p:tav tm="0">
                                          <p:val>
                                            <p:strVal val="#ppt_y-#ppt_h/2"/>
                                          </p:val>
                                        </p:tav>
                                        <p:tav tm="100000">
                                          <p:val>
                                            <p:strVal val="#ppt_y"/>
                                          </p:val>
                                        </p:tav>
                                      </p:tavLst>
                                    </p:anim>
                                    <p:anim calcmode="lin" valueType="num">
                                      <p:cBhvr>
                                        <p:cTn id="9" dur="500" fill="hold"/>
                                        <p:tgtEl>
                                          <p:spTgt spid="1210370"/>
                                        </p:tgtEl>
                                        <p:attrNameLst>
                                          <p:attrName>ppt_w</p:attrName>
                                        </p:attrNameLst>
                                      </p:cBhvr>
                                      <p:tavLst>
                                        <p:tav tm="0">
                                          <p:val>
                                            <p:strVal val="#ppt_w"/>
                                          </p:val>
                                        </p:tav>
                                        <p:tav tm="100000">
                                          <p:val>
                                            <p:strVal val="#ppt_w"/>
                                          </p:val>
                                        </p:tav>
                                      </p:tavLst>
                                    </p:anim>
                                    <p:anim calcmode="lin" valueType="num">
                                      <p:cBhvr>
                                        <p:cTn id="10" dur="500" fill="hold"/>
                                        <p:tgtEl>
                                          <p:spTgt spid="121037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10371">
                                            <p:txEl>
                                              <p:pRg st="0" end="0"/>
                                            </p:txEl>
                                          </p:spTgt>
                                        </p:tgtEl>
                                        <p:attrNameLst>
                                          <p:attrName>style.visibility</p:attrName>
                                        </p:attrNameLst>
                                      </p:cBhvr>
                                      <p:to>
                                        <p:strVal val="visible"/>
                                      </p:to>
                                    </p:set>
                                    <p:anim calcmode="lin" valueType="num">
                                      <p:cBhvr>
                                        <p:cTn id="15" dur="500" fill="hold"/>
                                        <p:tgtEl>
                                          <p:spTgt spid="12103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103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0" grpId="0" autoUpdateAnimBg="0"/>
      <p:bldP spid="121037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304800" y="1295400"/>
          <a:ext cx="8763000" cy="5257800"/>
        </p:xfrm>
        <a:graphic>
          <a:graphicData uri="http://schemas.openxmlformats.org/presentationml/2006/ole">
            <p:oleObj spid="_x0000_s18434" name="Dibujo" r:id="rId4" imgW="1692000" imgH="1130400" progId="FLW3Drawing">
              <p:embed/>
            </p:oleObj>
          </a:graphicData>
        </a:graphic>
      </p:graphicFrame>
      <p:graphicFrame>
        <p:nvGraphicFramePr>
          <p:cNvPr id="18435" name="Object 3"/>
          <p:cNvGraphicFramePr>
            <a:graphicFrameLocks noChangeAspect="1"/>
          </p:cNvGraphicFramePr>
          <p:nvPr/>
        </p:nvGraphicFramePr>
        <p:xfrm>
          <a:off x="4578350" y="4419600"/>
          <a:ext cx="1212850" cy="1828800"/>
        </p:xfrm>
        <a:graphic>
          <a:graphicData uri="http://schemas.openxmlformats.org/presentationml/2006/ole">
            <p:oleObj spid="_x0000_s18435" name="Dibujo" r:id="rId5" imgW="961200" imgH="1447200" progId="FLW3Drawing">
              <p:embed/>
            </p:oleObj>
          </a:graphicData>
        </a:graphic>
      </p:graphicFrame>
      <p:graphicFrame>
        <p:nvGraphicFramePr>
          <p:cNvPr id="18436" name="Object 4"/>
          <p:cNvGraphicFramePr>
            <a:graphicFrameLocks noChangeAspect="1"/>
          </p:cNvGraphicFramePr>
          <p:nvPr/>
        </p:nvGraphicFramePr>
        <p:xfrm>
          <a:off x="4114800" y="1449388"/>
          <a:ext cx="4267200" cy="3198812"/>
        </p:xfrm>
        <a:graphic>
          <a:graphicData uri="http://schemas.openxmlformats.org/presentationml/2006/ole">
            <p:oleObj spid="_x0000_s18436" name="Dibujo" r:id="rId6" imgW="2977200" imgH="2232000" progId="FLW3Drawing">
              <p:embed/>
            </p:oleObj>
          </a:graphicData>
        </a:graphic>
      </p:graphicFrame>
      <p:graphicFrame>
        <p:nvGraphicFramePr>
          <p:cNvPr id="18437" name="Object 5"/>
          <p:cNvGraphicFramePr>
            <a:graphicFrameLocks noChangeAspect="1"/>
          </p:cNvGraphicFramePr>
          <p:nvPr/>
        </p:nvGraphicFramePr>
        <p:xfrm>
          <a:off x="1219200" y="806450"/>
          <a:ext cx="6781800" cy="793750"/>
        </p:xfrm>
        <a:graphic>
          <a:graphicData uri="http://schemas.openxmlformats.org/presentationml/2006/ole">
            <p:oleObj spid="_x0000_s18437" name="Dibujo" r:id="rId7" imgW="1436400" imgH="169200" progId="FLW3Drawing">
              <p:embed/>
            </p:oleObj>
          </a:graphicData>
        </a:graphic>
      </p:graphicFrame>
      <p:graphicFrame>
        <p:nvGraphicFramePr>
          <p:cNvPr id="18438" name="Object 6"/>
          <p:cNvGraphicFramePr>
            <a:graphicFrameLocks noChangeAspect="1"/>
          </p:cNvGraphicFramePr>
          <p:nvPr/>
        </p:nvGraphicFramePr>
        <p:xfrm>
          <a:off x="609600" y="3962400"/>
          <a:ext cx="3886200" cy="2514600"/>
        </p:xfrm>
        <a:graphic>
          <a:graphicData uri="http://schemas.openxmlformats.org/presentationml/2006/ole">
            <p:oleObj spid="_x0000_s18438" name="Dibujo" r:id="rId8" imgW="2977200" imgH="2156400" progId="FLW3Drawing">
              <p:embed/>
            </p:oleObj>
          </a:graphicData>
        </a:graphic>
      </p:graphicFrame>
      <p:graphicFrame>
        <p:nvGraphicFramePr>
          <p:cNvPr id="18439" name="Object 7"/>
          <p:cNvGraphicFramePr>
            <a:graphicFrameLocks noChangeAspect="1"/>
          </p:cNvGraphicFramePr>
          <p:nvPr/>
        </p:nvGraphicFramePr>
        <p:xfrm>
          <a:off x="4191000" y="3962400"/>
          <a:ext cx="3886200" cy="2514600"/>
        </p:xfrm>
        <a:graphic>
          <a:graphicData uri="http://schemas.openxmlformats.org/presentationml/2006/ole">
            <p:oleObj spid="_x0000_s18439" name="Dibujo" r:id="rId9" imgW="2977200" imgH="2156400" progId="FLW3Drawing">
              <p:embed/>
            </p:oleObj>
          </a:graphicData>
        </a:graphic>
      </p:graphicFrame>
      <p:graphicFrame>
        <p:nvGraphicFramePr>
          <p:cNvPr id="18440" name="Object 8"/>
          <p:cNvGraphicFramePr>
            <a:graphicFrameLocks noChangeAspect="1"/>
          </p:cNvGraphicFramePr>
          <p:nvPr/>
        </p:nvGraphicFramePr>
        <p:xfrm>
          <a:off x="5173663" y="1730375"/>
          <a:ext cx="2217737" cy="479425"/>
        </p:xfrm>
        <a:graphic>
          <a:graphicData uri="http://schemas.openxmlformats.org/presentationml/2006/ole">
            <p:oleObj spid="_x0000_s18440" name="Dibujo" r:id="rId10" imgW="1846800" imgH="399600" progId="FLW3Drawing">
              <p:embed/>
            </p:oleObj>
          </a:graphicData>
        </a:graphic>
      </p:graphicFrame>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30</a:t>
            </a:r>
            <a:endParaRPr lang="es-ES_tradnl" sz="4800" b="1" smtClean="0">
              <a:solidFill>
                <a:srgbClr val="FF3300"/>
              </a:solidFill>
            </a:endParaRPr>
          </a:p>
        </p:txBody>
      </p:sp>
      <p:sp>
        <p:nvSpPr>
          <p:cNvPr id="1213443" name="Rectangle 3"/>
          <p:cNvSpPr>
            <a:spLocks noGrp="1" noChangeArrowheads="1"/>
          </p:cNvSpPr>
          <p:nvPr>
            <p:ph type="body" idx="1"/>
          </p:nvPr>
        </p:nvSpPr>
        <p:spPr>
          <a:xfrm>
            <a:off x="685800" y="1828800"/>
            <a:ext cx="7772400" cy="4572000"/>
          </a:xfrm>
        </p:spPr>
        <p:txBody>
          <a:bodyPr/>
          <a:lstStyle/>
          <a:p>
            <a:pPr marL="0" indent="0" algn="ctr" eaLnBrk="1" hangingPunct="1">
              <a:buFont typeface="Wingdings" pitchFamily="2" charset="2"/>
              <a:buNone/>
              <a:defRPr/>
            </a:pPr>
            <a:r>
              <a:rPr lang="es-ES_tradnl" b="1" smtClean="0"/>
              <a:t>En aguas estancadas (leniticas) donde el organismo que crece es limitado por los desechos del alimento, o biota; las máximas producciones por unidad de área son obtenidas con un monocultivo o policultivo sembrando un optimo numero de juveniles de variados tamaños, haciendo cosechas parciales y restaurando con individuos que crecen en aguas de pobre calidad</a:t>
            </a:r>
            <a:endParaRPr lang="es-E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13442"/>
                                        </p:tgtEl>
                                        <p:attrNameLst>
                                          <p:attrName>style.visibility</p:attrName>
                                        </p:attrNameLst>
                                      </p:cBhvr>
                                      <p:to>
                                        <p:strVal val="visible"/>
                                      </p:to>
                                    </p:set>
                                    <p:anim calcmode="lin" valueType="num">
                                      <p:cBhvr>
                                        <p:cTn id="7" dur="500" fill="hold"/>
                                        <p:tgtEl>
                                          <p:spTgt spid="1213442"/>
                                        </p:tgtEl>
                                        <p:attrNameLst>
                                          <p:attrName>ppt_x</p:attrName>
                                        </p:attrNameLst>
                                      </p:cBhvr>
                                      <p:tavLst>
                                        <p:tav tm="0">
                                          <p:val>
                                            <p:strVal val="#ppt_x"/>
                                          </p:val>
                                        </p:tav>
                                        <p:tav tm="100000">
                                          <p:val>
                                            <p:strVal val="#ppt_x"/>
                                          </p:val>
                                        </p:tav>
                                      </p:tavLst>
                                    </p:anim>
                                    <p:anim calcmode="lin" valueType="num">
                                      <p:cBhvr>
                                        <p:cTn id="8" dur="500" fill="hold"/>
                                        <p:tgtEl>
                                          <p:spTgt spid="1213442"/>
                                        </p:tgtEl>
                                        <p:attrNameLst>
                                          <p:attrName>ppt_y</p:attrName>
                                        </p:attrNameLst>
                                      </p:cBhvr>
                                      <p:tavLst>
                                        <p:tav tm="0">
                                          <p:val>
                                            <p:strVal val="#ppt_y-#ppt_h/2"/>
                                          </p:val>
                                        </p:tav>
                                        <p:tav tm="100000">
                                          <p:val>
                                            <p:strVal val="#ppt_y"/>
                                          </p:val>
                                        </p:tav>
                                      </p:tavLst>
                                    </p:anim>
                                    <p:anim calcmode="lin" valueType="num">
                                      <p:cBhvr>
                                        <p:cTn id="9" dur="500" fill="hold"/>
                                        <p:tgtEl>
                                          <p:spTgt spid="1213442"/>
                                        </p:tgtEl>
                                        <p:attrNameLst>
                                          <p:attrName>ppt_w</p:attrName>
                                        </p:attrNameLst>
                                      </p:cBhvr>
                                      <p:tavLst>
                                        <p:tav tm="0">
                                          <p:val>
                                            <p:strVal val="#ppt_w"/>
                                          </p:val>
                                        </p:tav>
                                        <p:tav tm="100000">
                                          <p:val>
                                            <p:strVal val="#ppt_w"/>
                                          </p:val>
                                        </p:tav>
                                      </p:tavLst>
                                    </p:anim>
                                    <p:anim calcmode="lin" valueType="num">
                                      <p:cBhvr>
                                        <p:cTn id="10" dur="500" fill="hold"/>
                                        <p:tgtEl>
                                          <p:spTgt spid="121344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13443">
                                            <p:txEl>
                                              <p:pRg st="0" end="0"/>
                                            </p:txEl>
                                          </p:spTgt>
                                        </p:tgtEl>
                                        <p:attrNameLst>
                                          <p:attrName>style.visibility</p:attrName>
                                        </p:attrNameLst>
                                      </p:cBhvr>
                                      <p:to>
                                        <p:strVal val="visible"/>
                                      </p:to>
                                    </p:set>
                                    <p:anim calcmode="lin" valueType="num">
                                      <p:cBhvr>
                                        <p:cTn id="15" dur="500" fill="hold"/>
                                        <p:tgtEl>
                                          <p:spTgt spid="121344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134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42" grpId="0" autoUpdateAnimBg="0"/>
      <p:bldP spid="12134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0498" name="Rectangle 2"/>
          <p:cNvSpPr>
            <a:spLocks noGrp="1" noChangeArrowheads="1"/>
          </p:cNvSpPr>
          <p:nvPr>
            <p:ph type="body" idx="1"/>
          </p:nvPr>
        </p:nvSpPr>
        <p:spPr>
          <a:xfrm>
            <a:off x="685800" y="1219200"/>
            <a:ext cx="7772400" cy="5257800"/>
          </a:xfrm>
        </p:spPr>
        <p:txBody>
          <a:bodyPr/>
          <a:lstStyle/>
          <a:p>
            <a:pPr marL="485775" indent="-485775" algn="just" eaLnBrk="1" hangingPunct="1">
              <a:buFont typeface="Wingdings" pitchFamily="2" charset="2"/>
              <a:buNone/>
              <a:defRPr/>
            </a:pPr>
            <a:r>
              <a:rPr lang="es-ES" smtClean="0">
                <a:solidFill>
                  <a:srgbClr val="FF6600"/>
                </a:solidFill>
              </a:rPr>
              <a:t>Limitantes:</a:t>
            </a:r>
          </a:p>
          <a:p>
            <a:pPr marL="485775" indent="-485775" algn="just" eaLnBrk="1" hangingPunct="1">
              <a:buFont typeface="Wingdings" pitchFamily="2" charset="2"/>
              <a:buNone/>
              <a:defRPr/>
            </a:pPr>
            <a:endParaRPr lang="es-ES" sz="2800" smtClean="0">
              <a:solidFill>
                <a:schemeClr val="accent2"/>
              </a:solidFill>
            </a:endParaRPr>
          </a:p>
          <a:p>
            <a:pPr marL="485775" indent="-485775" algn="just" eaLnBrk="1" hangingPunct="1">
              <a:buFont typeface="Wingdings" pitchFamily="2" charset="2"/>
              <a:buNone/>
              <a:defRPr/>
            </a:pPr>
            <a:r>
              <a:rPr lang="es-ES" sz="2800" smtClean="0">
                <a:solidFill>
                  <a:schemeClr val="accent1"/>
                </a:solidFill>
              </a:rPr>
              <a:t>	Logistica:</a:t>
            </a:r>
          </a:p>
          <a:p>
            <a:pPr marL="485775" indent="-485775" algn="just" eaLnBrk="1" hangingPunct="1">
              <a:buFont typeface="Wingdings" pitchFamily="2" charset="2"/>
              <a:buNone/>
              <a:defRPr/>
            </a:pPr>
            <a:r>
              <a:rPr lang="es-ES" sz="2800" smtClean="0">
                <a:solidFill>
                  <a:schemeClr val="accent2"/>
                </a:solidFill>
              </a:rPr>
              <a:t>	* </a:t>
            </a:r>
            <a:r>
              <a:rPr lang="es-ES" sz="2800" smtClean="0"/>
              <a:t>Tecnología</a:t>
            </a:r>
          </a:p>
          <a:p>
            <a:pPr marL="485775" indent="-485775" algn="just" eaLnBrk="1" hangingPunct="1">
              <a:buFont typeface="Wingdings" pitchFamily="2" charset="2"/>
              <a:buNone/>
              <a:defRPr/>
            </a:pPr>
            <a:r>
              <a:rPr lang="es-ES" sz="2800" smtClean="0"/>
              <a:t>	* Facilidades de semilla</a:t>
            </a:r>
          </a:p>
          <a:p>
            <a:pPr marL="485775" indent="-485775" algn="just" eaLnBrk="1" hangingPunct="1">
              <a:buFont typeface="Wingdings" pitchFamily="2" charset="2"/>
              <a:buNone/>
              <a:defRPr/>
            </a:pPr>
            <a:r>
              <a:rPr lang="es-ES" sz="2800" smtClean="0"/>
              <a:t>	* Separación en captura</a:t>
            </a:r>
          </a:p>
          <a:p>
            <a:pPr marL="485775" indent="-485775" algn="just" eaLnBrk="1" hangingPunct="1">
              <a:buFont typeface="Wingdings" pitchFamily="2" charset="2"/>
              <a:buNone/>
              <a:defRPr/>
            </a:pPr>
            <a:r>
              <a:rPr lang="es-ES" sz="2800" smtClean="0"/>
              <a:t>	* Mercado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0498">
                                            <p:txEl>
                                              <p:pRg st="0" end="0"/>
                                            </p:txEl>
                                          </p:spTgt>
                                        </p:tgtEl>
                                        <p:attrNameLst>
                                          <p:attrName>style.visibility</p:attrName>
                                        </p:attrNameLst>
                                      </p:cBhvr>
                                      <p:to>
                                        <p:strVal val="visible"/>
                                      </p:to>
                                    </p:set>
                                    <p:anim calcmode="lin" valueType="num">
                                      <p:cBhvr>
                                        <p:cTn id="7" dur="500" fill="hold"/>
                                        <p:tgtEl>
                                          <p:spTgt spid="11304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04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30498">
                                            <p:txEl>
                                              <p:pRg st="2" end="2"/>
                                            </p:txEl>
                                          </p:spTgt>
                                        </p:tgtEl>
                                        <p:attrNameLst>
                                          <p:attrName>style.visibility</p:attrName>
                                        </p:attrNameLst>
                                      </p:cBhvr>
                                      <p:to>
                                        <p:strVal val="visible"/>
                                      </p:to>
                                    </p:set>
                                    <p:anim calcmode="lin" valueType="num">
                                      <p:cBhvr>
                                        <p:cTn id="13" dur="500" fill="hold"/>
                                        <p:tgtEl>
                                          <p:spTgt spid="113049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3049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30498">
                                            <p:txEl>
                                              <p:pRg st="3" end="3"/>
                                            </p:txEl>
                                          </p:spTgt>
                                        </p:tgtEl>
                                        <p:attrNameLst>
                                          <p:attrName>style.visibility</p:attrName>
                                        </p:attrNameLst>
                                      </p:cBhvr>
                                      <p:to>
                                        <p:strVal val="visible"/>
                                      </p:to>
                                    </p:set>
                                    <p:anim calcmode="lin" valueType="num">
                                      <p:cBhvr>
                                        <p:cTn id="19" dur="500" fill="hold"/>
                                        <p:tgtEl>
                                          <p:spTgt spid="113049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3049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30498">
                                            <p:txEl>
                                              <p:pRg st="4" end="4"/>
                                            </p:txEl>
                                          </p:spTgt>
                                        </p:tgtEl>
                                        <p:attrNameLst>
                                          <p:attrName>style.visibility</p:attrName>
                                        </p:attrNameLst>
                                      </p:cBhvr>
                                      <p:to>
                                        <p:strVal val="visible"/>
                                      </p:to>
                                    </p:set>
                                    <p:anim calcmode="lin" valueType="num">
                                      <p:cBhvr>
                                        <p:cTn id="25" dur="500" fill="hold"/>
                                        <p:tgtEl>
                                          <p:spTgt spid="1130498">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13049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30498">
                                            <p:txEl>
                                              <p:pRg st="5" end="5"/>
                                            </p:txEl>
                                          </p:spTgt>
                                        </p:tgtEl>
                                        <p:attrNameLst>
                                          <p:attrName>style.visibility</p:attrName>
                                        </p:attrNameLst>
                                      </p:cBhvr>
                                      <p:to>
                                        <p:strVal val="visible"/>
                                      </p:to>
                                    </p:set>
                                    <p:anim calcmode="lin" valueType="num">
                                      <p:cBhvr>
                                        <p:cTn id="31" dur="500" fill="hold"/>
                                        <p:tgtEl>
                                          <p:spTgt spid="1130498">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13049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30498">
                                            <p:txEl>
                                              <p:pRg st="6" end="6"/>
                                            </p:txEl>
                                          </p:spTgt>
                                        </p:tgtEl>
                                        <p:attrNameLst>
                                          <p:attrName>style.visibility</p:attrName>
                                        </p:attrNameLst>
                                      </p:cBhvr>
                                      <p:to>
                                        <p:strVal val="visible"/>
                                      </p:to>
                                    </p:set>
                                    <p:anim calcmode="lin" valueType="num">
                                      <p:cBhvr>
                                        <p:cTn id="37" dur="500" fill="hold"/>
                                        <p:tgtEl>
                                          <p:spTgt spid="1130498">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30498">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8"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dead fish"/>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31</a:t>
            </a:r>
            <a:endParaRPr lang="es-ES_tradnl" sz="4800" b="1" smtClean="0">
              <a:solidFill>
                <a:srgbClr val="FF3300"/>
              </a:solidFill>
            </a:endParaRPr>
          </a:p>
        </p:txBody>
      </p:sp>
      <p:sp>
        <p:nvSpPr>
          <p:cNvPr id="1215491" name="Rectangle 3"/>
          <p:cNvSpPr>
            <a:spLocks noGrp="1" noChangeArrowheads="1"/>
          </p:cNvSpPr>
          <p:nvPr>
            <p:ph type="body" idx="1"/>
          </p:nvPr>
        </p:nvSpPr>
        <p:spPr>
          <a:xfrm>
            <a:off x="1169988" y="2403475"/>
            <a:ext cx="7772400" cy="2895600"/>
          </a:xfrm>
        </p:spPr>
        <p:txBody>
          <a:bodyPr/>
          <a:lstStyle/>
          <a:p>
            <a:pPr marL="0" indent="0" algn="ctr" eaLnBrk="1" hangingPunct="1">
              <a:buFont typeface="Wingdings" pitchFamily="2" charset="2"/>
              <a:buNone/>
              <a:defRPr/>
            </a:pPr>
            <a:r>
              <a:rPr lang="es-ES" b="1" smtClean="0"/>
              <a:t>Todos los sistemas en acuacultura deberán tener beneficios económicos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15490"/>
                                        </p:tgtEl>
                                        <p:attrNameLst>
                                          <p:attrName>style.visibility</p:attrName>
                                        </p:attrNameLst>
                                      </p:cBhvr>
                                      <p:to>
                                        <p:strVal val="visible"/>
                                      </p:to>
                                    </p:set>
                                    <p:anim calcmode="lin" valueType="num">
                                      <p:cBhvr>
                                        <p:cTn id="7" dur="500" fill="hold"/>
                                        <p:tgtEl>
                                          <p:spTgt spid="1215490"/>
                                        </p:tgtEl>
                                        <p:attrNameLst>
                                          <p:attrName>ppt_x</p:attrName>
                                        </p:attrNameLst>
                                      </p:cBhvr>
                                      <p:tavLst>
                                        <p:tav tm="0">
                                          <p:val>
                                            <p:strVal val="#ppt_x"/>
                                          </p:val>
                                        </p:tav>
                                        <p:tav tm="100000">
                                          <p:val>
                                            <p:strVal val="#ppt_x"/>
                                          </p:val>
                                        </p:tav>
                                      </p:tavLst>
                                    </p:anim>
                                    <p:anim calcmode="lin" valueType="num">
                                      <p:cBhvr>
                                        <p:cTn id="8" dur="500" fill="hold"/>
                                        <p:tgtEl>
                                          <p:spTgt spid="1215490"/>
                                        </p:tgtEl>
                                        <p:attrNameLst>
                                          <p:attrName>ppt_y</p:attrName>
                                        </p:attrNameLst>
                                      </p:cBhvr>
                                      <p:tavLst>
                                        <p:tav tm="0">
                                          <p:val>
                                            <p:strVal val="#ppt_y-#ppt_h/2"/>
                                          </p:val>
                                        </p:tav>
                                        <p:tav tm="100000">
                                          <p:val>
                                            <p:strVal val="#ppt_y"/>
                                          </p:val>
                                        </p:tav>
                                      </p:tavLst>
                                    </p:anim>
                                    <p:anim calcmode="lin" valueType="num">
                                      <p:cBhvr>
                                        <p:cTn id="9" dur="500" fill="hold"/>
                                        <p:tgtEl>
                                          <p:spTgt spid="1215490"/>
                                        </p:tgtEl>
                                        <p:attrNameLst>
                                          <p:attrName>ppt_w</p:attrName>
                                        </p:attrNameLst>
                                      </p:cBhvr>
                                      <p:tavLst>
                                        <p:tav tm="0">
                                          <p:val>
                                            <p:strVal val="#ppt_w"/>
                                          </p:val>
                                        </p:tav>
                                        <p:tav tm="100000">
                                          <p:val>
                                            <p:strVal val="#ppt_w"/>
                                          </p:val>
                                        </p:tav>
                                      </p:tavLst>
                                    </p:anim>
                                    <p:anim calcmode="lin" valueType="num">
                                      <p:cBhvr>
                                        <p:cTn id="10" dur="500" fill="hold"/>
                                        <p:tgtEl>
                                          <p:spTgt spid="121549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15491">
                                            <p:txEl>
                                              <p:pRg st="0" end="0"/>
                                            </p:txEl>
                                          </p:spTgt>
                                        </p:tgtEl>
                                        <p:attrNameLst>
                                          <p:attrName>style.visibility</p:attrName>
                                        </p:attrNameLst>
                                      </p:cBhvr>
                                      <p:to>
                                        <p:strVal val="visible"/>
                                      </p:to>
                                    </p:set>
                                    <p:anim calcmode="lin" valueType="num">
                                      <p:cBhvr>
                                        <p:cTn id="15" dur="500" fill="hold"/>
                                        <p:tgtEl>
                                          <p:spTgt spid="12154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1549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utoUpdateAnimBg="0"/>
      <p:bldP spid="121549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668463" y="1193800"/>
          <a:ext cx="6256337" cy="406400"/>
        </p:xfrm>
        <a:graphic>
          <a:graphicData uri="http://schemas.openxmlformats.org/presentationml/2006/ole">
            <p:oleObj spid="_x0000_s19458" name="Dibujo" r:id="rId4" imgW="1540800" imgH="100800" progId="FLW3Drawing">
              <p:embed/>
            </p:oleObj>
          </a:graphicData>
        </a:graphic>
      </p:graphicFrame>
      <p:graphicFrame>
        <p:nvGraphicFramePr>
          <p:cNvPr id="19459" name="Object 3"/>
          <p:cNvGraphicFramePr>
            <a:graphicFrameLocks noChangeAspect="1"/>
          </p:cNvGraphicFramePr>
          <p:nvPr/>
        </p:nvGraphicFramePr>
        <p:xfrm>
          <a:off x="4343400" y="3352800"/>
          <a:ext cx="1155700" cy="1306513"/>
        </p:xfrm>
        <a:graphic>
          <a:graphicData uri="http://schemas.openxmlformats.org/presentationml/2006/ole">
            <p:oleObj spid="_x0000_s19459" name="Dibujo" r:id="rId5" imgW="900000" imgH="1018800" progId="FLW3Drawing">
              <p:embed/>
            </p:oleObj>
          </a:graphicData>
        </a:graphic>
      </p:graphicFrame>
      <p:graphicFrame>
        <p:nvGraphicFramePr>
          <p:cNvPr id="19460" name="Object 4"/>
          <p:cNvGraphicFramePr>
            <a:graphicFrameLocks noChangeAspect="1"/>
          </p:cNvGraphicFramePr>
          <p:nvPr/>
        </p:nvGraphicFramePr>
        <p:xfrm>
          <a:off x="6096000" y="1828800"/>
          <a:ext cx="1381125" cy="679450"/>
        </p:xfrm>
        <a:graphic>
          <a:graphicData uri="http://schemas.openxmlformats.org/presentationml/2006/ole">
            <p:oleObj spid="_x0000_s19460" name="Dibujo" r:id="rId6" imgW="1076400" imgH="529200" progId="FLW3Drawing">
              <p:embed/>
            </p:oleObj>
          </a:graphicData>
        </a:graphic>
      </p:graphicFrame>
      <p:graphicFrame>
        <p:nvGraphicFramePr>
          <p:cNvPr id="19461" name="Object 5"/>
          <p:cNvGraphicFramePr>
            <a:graphicFrameLocks noChangeAspect="1"/>
          </p:cNvGraphicFramePr>
          <p:nvPr/>
        </p:nvGraphicFramePr>
        <p:xfrm>
          <a:off x="2819400" y="2130425"/>
          <a:ext cx="1316038" cy="612775"/>
        </p:xfrm>
        <a:graphic>
          <a:graphicData uri="http://schemas.openxmlformats.org/presentationml/2006/ole">
            <p:oleObj spid="_x0000_s19461" name="Dibujo" r:id="rId7" imgW="1026000" imgH="478800" progId="FLW3Drawing">
              <p:embed/>
            </p:oleObj>
          </a:graphicData>
        </a:graphic>
      </p:graphicFrame>
      <p:graphicFrame>
        <p:nvGraphicFramePr>
          <p:cNvPr id="19462" name="Object 6"/>
          <p:cNvGraphicFramePr>
            <a:graphicFrameLocks noChangeAspect="1"/>
          </p:cNvGraphicFramePr>
          <p:nvPr/>
        </p:nvGraphicFramePr>
        <p:xfrm>
          <a:off x="609600" y="1676400"/>
          <a:ext cx="8153400" cy="5181600"/>
        </p:xfrm>
        <a:graphic>
          <a:graphicData uri="http://schemas.openxmlformats.org/presentationml/2006/ole">
            <p:oleObj spid="_x0000_s19462" name="Dibujo" r:id="rId8" imgW="1612800" imgH="1144800" progId="FLW3Drawing">
              <p:embed/>
            </p:oleObj>
          </a:graphicData>
        </a:graphic>
      </p:graphicFrame>
      <p:graphicFrame>
        <p:nvGraphicFramePr>
          <p:cNvPr id="19463" name="Object 7"/>
          <p:cNvGraphicFramePr>
            <a:graphicFrameLocks noChangeAspect="1"/>
          </p:cNvGraphicFramePr>
          <p:nvPr/>
        </p:nvGraphicFramePr>
        <p:xfrm>
          <a:off x="304800" y="561975"/>
          <a:ext cx="7620000" cy="5991225"/>
        </p:xfrm>
        <a:graphic>
          <a:graphicData uri="http://schemas.openxmlformats.org/presentationml/2006/ole">
            <p:oleObj spid="_x0000_s19463" name="Dibujo" r:id="rId9" imgW="1501200" imgH="1130400" progId="FLW3Drawing">
              <p:embed/>
            </p:oleObj>
          </a:graphicData>
        </a:graphic>
      </p:graphicFrame>
      <p:graphicFrame>
        <p:nvGraphicFramePr>
          <p:cNvPr id="19464" name="Object 8"/>
          <p:cNvGraphicFramePr>
            <a:graphicFrameLocks noChangeAspect="1"/>
          </p:cNvGraphicFramePr>
          <p:nvPr/>
        </p:nvGraphicFramePr>
        <p:xfrm>
          <a:off x="304800" y="685800"/>
          <a:ext cx="7620000" cy="5826125"/>
        </p:xfrm>
        <a:graphic>
          <a:graphicData uri="http://schemas.openxmlformats.org/presentationml/2006/ole">
            <p:oleObj spid="_x0000_s19464" name="Dibujo" r:id="rId10" imgW="1501200" imgH="1130400" progId="FLW3Drawing">
              <p:embed/>
            </p:oleObj>
          </a:graphicData>
        </a:graphic>
      </p:graphicFrame>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salmon cages Chile"/>
          <p:cNvPicPr>
            <a:picLocks noChangeAspect="1" noChangeArrowheads="1"/>
          </p:cNvPicPr>
          <p:nvPr/>
        </p:nvPicPr>
        <p:blipFill>
          <a:blip r:embed="rId3"/>
          <a:srcRect/>
          <a:stretch>
            <a:fillRect/>
          </a:stretch>
        </p:blipFill>
        <p:spPr bwMode="auto">
          <a:xfrm>
            <a:off x="2278063" y="2651125"/>
            <a:ext cx="5791200" cy="3857625"/>
          </a:xfrm>
          <a:prstGeom prst="rect">
            <a:avLst/>
          </a:prstGeom>
          <a:noFill/>
          <a:ln w="9525">
            <a:solidFill>
              <a:srgbClr val="FFFF00"/>
            </a:solidFill>
            <a:miter lim="800000"/>
            <a:headEnd/>
            <a:tailEnd/>
          </a:ln>
        </p:spPr>
      </p:pic>
      <p:pic>
        <p:nvPicPr>
          <p:cNvPr id="77827" name="Picture 3" descr="xtra1"/>
          <p:cNvPicPr>
            <a:picLocks noChangeAspect="1" noChangeArrowheads="1"/>
          </p:cNvPicPr>
          <p:nvPr/>
        </p:nvPicPr>
        <p:blipFill>
          <a:blip r:embed="rId4"/>
          <a:srcRect/>
          <a:stretch>
            <a:fillRect/>
          </a:stretch>
        </p:blipFill>
        <p:spPr bwMode="auto">
          <a:xfrm>
            <a:off x="4572000" y="227013"/>
            <a:ext cx="3886200" cy="2660650"/>
          </a:xfrm>
          <a:prstGeom prst="rect">
            <a:avLst/>
          </a:prstGeom>
          <a:noFill/>
          <a:ln w="9525">
            <a:solidFill>
              <a:srgbClr val="FFFF00"/>
            </a:solidFill>
            <a:miter lim="800000"/>
            <a:headEnd/>
            <a:tailEnd/>
          </a:ln>
        </p:spPr>
      </p:pic>
      <p:pic>
        <p:nvPicPr>
          <p:cNvPr id="77828" name="Picture 4" descr="seabream inj"/>
          <p:cNvPicPr>
            <a:picLocks noChangeAspect="1" noChangeArrowheads="1"/>
          </p:cNvPicPr>
          <p:nvPr/>
        </p:nvPicPr>
        <p:blipFill>
          <a:blip r:embed="rId5"/>
          <a:srcRect/>
          <a:stretch>
            <a:fillRect/>
          </a:stretch>
        </p:blipFill>
        <p:spPr bwMode="auto">
          <a:xfrm>
            <a:off x="457200" y="685800"/>
            <a:ext cx="4114800" cy="2743200"/>
          </a:xfrm>
          <a:prstGeom prst="rect">
            <a:avLst/>
          </a:prstGeom>
          <a:noFill/>
          <a:ln w="9525">
            <a:solidFill>
              <a:srgbClr val="FFFF00"/>
            </a:solidFill>
            <a:miter lim="800000"/>
            <a:headEnd/>
            <a:tailEnd/>
          </a:ln>
        </p:spPr>
      </p:pic>
      <p:sp>
        <p:nvSpPr>
          <p:cNvPr id="77829" name="Rectangle 5"/>
          <p:cNvSpPr>
            <a:spLocks noChangeArrowheads="1"/>
          </p:cNvSpPr>
          <p:nvPr/>
        </p:nvSpPr>
        <p:spPr bwMode="auto">
          <a:xfrm>
            <a:off x="212725" y="3733800"/>
            <a:ext cx="4359275" cy="588963"/>
          </a:xfrm>
          <a:prstGeom prst="rect">
            <a:avLst/>
          </a:prstGeom>
          <a:noFill/>
          <a:ln w="9525">
            <a:solidFill>
              <a:srgbClr val="FF0000"/>
            </a:solidFill>
            <a:miter lim="800000"/>
            <a:headEnd/>
            <a:tailEnd/>
          </a:ln>
        </p:spPr>
        <p:txBody>
          <a:bodyPr>
            <a:spAutoFit/>
          </a:bodyPr>
          <a:lstStyle/>
          <a:p>
            <a:pPr algn="ctr" eaLnBrk="0" hangingPunct="0"/>
            <a:r>
              <a:rPr lang="en-US" sz="3200" b="1">
                <a:solidFill>
                  <a:srgbClr val="FF0000"/>
                </a:solidFill>
              </a:rPr>
              <a:t>BUSINESS aquaculture</a:t>
            </a:r>
          </a:p>
        </p:txBody>
      </p:sp>
      <p:grpSp>
        <p:nvGrpSpPr>
          <p:cNvPr id="2" name="Group 6"/>
          <p:cNvGrpSpPr>
            <a:grpSpLocks/>
          </p:cNvGrpSpPr>
          <p:nvPr/>
        </p:nvGrpSpPr>
        <p:grpSpPr bwMode="auto">
          <a:xfrm>
            <a:off x="3505200" y="2133600"/>
            <a:ext cx="2590800" cy="1852613"/>
            <a:chOff x="2208" y="1344"/>
            <a:chExt cx="1632" cy="1167"/>
          </a:xfrm>
        </p:grpSpPr>
        <p:sp>
          <p:nvSpPr>
            <p:cNvPr id="77831" name="Oval 7"/>
            <p:cNvSpPr>
              <a:spLocks noChangeArrowheads="1"/>
            </p:cNvSpPr>
            <p:nvPr/>
          </p:nvSpPr>
          <p:spPr bwMode="auto">
            <a:xfrm>
              <a:off x="2208" y="1344"/>
              <a:ext cx="1632" cy="1167"/>
            </a:xfrm>
            <a:prstGeom prst="ellipse">
              <a:avLst/>
            </a:prstGeom>
            <a:solidFill>
              <a:srgbClr val="6699FF">
                <a:alpha val="50195"/>
              </a:srgbClr>
            </a:solidFill>
            <a:ln w="6350">
              <a:solidFill>
                <a:schemeClr val="tx1"/>
              </a:solidFill>
              <a:round/>
              <a:headEnd/>
              <a:tailEnd/>
            </a:ln>
          </p:spPr>
          <p:txBody>
            <a:bodyPr wrap="none" anchor="ctr"/>
            <a:lstStyle/>
            <a:p>
              <a:pPr algn="ctr" eaLnBrk="0" hangingPunct="0"/>
              <a:endParaRPr lang="en-GB"/>
            </a:p>
          </p:txBody>
        </p:sp>
        <p:sp>
          <p:nvSpPr>
            <p:cNvPr id="77832" name="Text Box 8"/>
            <p:cNvSpPr txBox="1">
              <a:spLocks noChangeArrowheads="1"/>
            </p:cNvSpPr>
            <p:nvPr/>
          </p:nvSpPr>
          <p:spPr bwMode="auto">
            <a:xfrm>
              <a:off x="2400" y="1487"/>
              <a:ext cx="1308" cy="865"/>
            </a:xfrm>
            <a:prstGeom prst="rect">
              <a:avLst/>
            </a:prstGeom>
            <a:noFill/>
            <a:ln w="9525">
              <a:noFill/>
              <a:miter lim="800000"/>
              <a:headEnd/>
              <a:tailEnd/>
            </a:ln>
          </p:spPr>
          <p:txBody>
            <a:bodyPr wrap="none">
              <a:spAutoFit/>
            </a:bodyPr>
            <a:lstStyle/>
            <a:p>
              <a:pPr algn="ctr" eaLnBrk="0" hangingPunct="0"/>
              <a:r>
                <a:rPr lang="en-US" sz="2800">
                  <a:solidFill>
                    <a:srgbClr val="000099"/>
                  </a:solidFill>
                </a:rPr>
                <a:t>biology</a:t>
              </a:r>
            </a:p>
            <a:p>
              <a:pPr algn="ctr" eaLnBrk="0" hangingPunct="0"/>
              <a:r>
                <a:rPr lang="en-US" sz="2800">
                  <a:solidFill>
                    <a:srgbClr val="000099"/>
                  </a:solidFill>
                </a:rPr>
                <a:t>profitability</a:t>
              </a:r>
            </a:p>
            <a:p>
              <a:pPr algn="ctr" eaLnBrk="0" hangingPunct="0"/>
              <a:r>
                <a:rPr lang="en-US" sz="2800">
                  <a:solidFill>
                    <a:srgbClr val="000099"/>
                  </a:solidFill>
                </a:rPr>
                <a:t>sustainability</a:t>
              </a:r>
              <a:endParaRPr lang="en-US" sz="2800" b="1">
                <a:solidFill>
                  <a:srgbClr val="FF000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0610" name="Rectangle 2"/>
          <p:cNvSpPr>
            <a:spLocks noGrp="1" noChangeArrowheads="1"/>
          </p:cNvSpPr>
          <p:nvPr>
            <p:ph type="body" idx="1"/>
          </p:nvPr>
        </p:nvSpPr>
        <p:spPr>
          <a:xfrm>
            <a:off x="685800" y="762000"/>
            <a:ext cx="7772400" cy="5867400"/>
          </a:xfrm>
        </p:spPr>
        <p:txBody>
          <a:bodyPr/>
          <a:lstStyle/>
          <a:p>
            <a:pPr marL="377825" indent="-377825" algn="just" eaLnBrk="1" hangingPunct="1">
              <a:buClr>
                <a:srgbClr val="FF6600"/>
              </a:buClr>
              <a:buSzPct val="80000"/>
              <a:buFont typeface="Math B" pitchFamily="2" charset="2"/>
              <a:buChar char="¬"/>
              <a:tabLst>
                <a:tab pos="377825" algn="l"/>
              </a:tabLst>
              <a:defRPr/>
            </a:pPr>
            <a:r>
              <a:rPr lang="es-ES" sz="2400" b="1" smtClean="0"/>
              <a:t>En un país capitalista si no hay beneficio económico, no se podría trabajar</a:t>
            </a:r>
          </a:p>
          <a:p>
            <a:pPr marL="377825" indent="-377825" algn="just" eaLnBrk="1" hangingPunct="1">
              <a:buClr>
                <a:srgbClr val="FF6600"/>
              </a:buClr>
              <a:buSzPct val="80000"/>
              <a:buFont typeface="Math B" pitchFamily="2" charset="2"/>
              <a:buChar char="¬"/>
              <a:tabLst>
                <a:tab pos="377825" algn="l"/>
              </a:tabLst>
              <a:defRPr/>
            </a:pPr>
            <a:endParaRPr lang="es-ES" sz="2400" b="1" smtClean="0"/>
          </a:p>
          <a:p>
            <a:pPr marL="377825" indent="-377825" algn="just" eaLnBrk="1" hangingPunct="1">
              <a:buClr>
                <a:srgbClr val="FF6600"/>
              </a:buClr>
              <a:buSzPct val="80000"/>
              <a:buFont typeface="Math B" pitchFamily="2" charset="2"/>
              <a:buChar char="¬"/>
              <a:tabLst>
                <a:tab pos="377825" algn="l"/>
              </a:tabLst>
              <a:defRPr/>
            </a:pPr>
            <a:r>
              <a:rPr lang="es-ES" sz="2400" b="1" smtClean="0"/>
              <a:t>En sistemas socialistas el aspecto anterior no es un factor importante.?????</a:t>
            </a:r>
          </a:p>
          <a:p>
            <a:pPr marL="377825" indent="-377825" algn="just" eaLnBrk="1" hangingPunct="1">
              <a:buClr>
                <a:srgbClr val="FF6600"/>
              </a:buClr>
              <a:buSzPct val="80000"/>
              <a:buFont typeface="Math B" pitchFamily="2" charset="2"/>
              <a:buChar char="¬"/>
              <a:tabLst>
                <a:tab pos="377825" algn="l"/>
              </a:tabLst>
              <a:defRPr/>
            </a:pPr>
            <a:endParaRPr lang="es-ES" sz="2400" b="1" smtClean="0"/>
          </a:p>
          <a:p>
            <a:pPr marL="377825" indent="-377825" algn="just" eaLnBrk="1" hangingPunct="1">
              <a:buClr>
                <a:srgbClr val="FF6600"/>
              </a:buClr>
              <a:buSzPct val="80000"/>
              <a:buFont typeface="Math B" pitchFamily="2" charset="2"/>
              <a:buChar char="¬"/>
              <a:tabLst>
                <a:tab pos="377825" algn="l"/>
              </a:tabLst>
              <a:defRPr/>
            </a:pPr>
            <a:r>
              <a:rPr lang="es-ES" sz="2400" b="1" smtClean="0"/>
              <a:t>En acuicultura de subsistencia el objetivo es proveer alimento para la gente que lo realiza, entonces este principio no se aplica?????</a:t>
            </a:r>
          </a:p>
          <a:p>
            <a:pPr marL="377825" indent="-377825" algn="just" eaLnBrk="1" hangingPunct="1">
              <a:buClr>
                <a:srgbClr val="FF6600"/>
              </a:buClr>
              <a:buSzPct val="80000"/>
              <a:buFont typeface="Math B" pitchFamily="2" charset="2"/>
              <a:buChar char="¬"/>
              <a:tabLst>
                <a:tab pos="377825" algn="l"/>
              </a:tabLst>
              <a:defRPr/>
            </a:pPr>
            <a:endParaRPr lang="es-ES" sz="2400" b="1" smtClean="0"/>
          </a:p>
          <a:p>
            <a:pPr marL="377825" indent="-377825" algn="just" eaLnBrk="1" hangingPunct="1">
              <a:buClr>
                <a:srgbClr val="FF6600"/>
              </a:buClr>
              <a:buSzPct val="80000"/>
              <a:buFont typeface="Math B" pitchFamily="2" charset="2"/>
              <a:buChar char="¬"/>
              <a:tabLst>
                <a:tab pos="377825" algn="l"/>
              </a:tabLst>
              <a:defRPr/>
            </a:pPr>
            <a:r>
              <a:rPr lang="es-ES" sz="2400" b="1" smtClean="0"/>
              <a:t>El principio debe de ser observado en todas las operaciones comerciales, donde el precio del producto es fijado por el mercado (oferta-demanda) y allí se tiene que producir un producto económicamente rentable</a:t>
            </a:r>
            <a:endParaRPr lang="es-ES_tradnl" sz="4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0610">
                                            <p:txEl>
                                              <p:pRg st="0" end="0"/>
                                            </p:txEl>
                                          </p:spTgt>
                                        </p:tgtEl>
                                        <p:attrNameLst>
                                          <p:attrName>style.visibility</p:attrName>
                                        </p:attrNameLst>
                                      </p:cBhvr>
                                      <p:to>
                                        <p:strVal val="visible"/>
                                      </p:to>
                                    </p:set>
                                    <p:anim calcmode="lin" valueType="num">
                                      <p:cBhvr>
                                        <p:cTn id="7" dur="500" fill="hold"/>
                                        <p:tgtEl>
                                          <p:spTgt spid="12206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06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20610">
                                            <p:txEl>
                                              <p:pRg st="2" end="2"/>
                                            </p:txEl>
                                          </p:spTgt>
                                        </p:tgtEl>
                                        <p:attrNameLst>
                                          <p:attrName>style.visibility</p:attrName>
                                        </p:attrNameLst>
                                      </p:cBhvr>
                                      <p:to>
                                        <p:strVal val="visible"/>
                                      </p:to>
                                    </p:set>
                                    <p:anim calcmode="lin" valueType="num">
                                      <p:cBhvr>
                                        <p:cTn id="13" dur="500" fill="hold"/>
                                        <p:tgtEl>
                                          <p:spTgt spid="12206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2206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20610">
                                            <p:txEl>
                                              <p:pRg st="4" end="4"/>
                                            </p:txEl>
                                          </p:spTgt>
                                        </p:tgtEl>
                                        <p:attrNameLst>
                                          <p:attrName>style.visibility</p:attrName>
                                        </p:attrNameLst>
                                      </p:cBhvr>
                                      <p:to>
                                        <p:strVal val="visible"/>
                                      </p:to>
                                    </p:set>
                                    <p:anim calcmode="lin" valueType="num">
                                      <p:cBhvr>
                                        <p:cTn id="19" dur="500" fill="hold"/>
                                        <p:tgtEl>
                                          <p:spTgt spid="122061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22061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20610">
                                            <p:txEl>
                                              <p:pRg st="6" end="6"/>
                                            </p:txEl>
                                          </p:spTgt>
                                        </p:tgtEl>
                                        <p:attrNameLst>
                                          <p:attrName>style.visibility</p:attrName>
                                        </p:attrNameLst>
                                      </p:cBhvr>
                                      <p:to>
                                        <p:strVal val="visible"/>
                                      </p:to>
                                    </p:set>
                                    <p:anim calcmode="lin" valueType="num">
                                      <p:cBhvr>
                                        <p:cTn id="25" dur="500" fill="hold"/>
                                        <p:tgtEl>
                                          <p:spTgt spid="1220610">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220610">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0"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a:xfrm>
            <a:off x="685800" y="76200"/>
            <a:ext cx="7772400" cy="1295400"/>
          </a:xfrm>
        </p:spPr>
        <p:txBody>
          <a:bodyPr/>
          <a:lstStyle/>
          <a:p>
            <a:pPr eaLnBrk="1" hangingPunct="1"/>
            <a:r>
              <a:rPr lang="es-MX" sz="4800" b="1" smtClean="0">
                <a:solidFill>
                  <a:srgbClr val="FF3300"/>
                </a:solidFill>
              </a:rPr>
              <a:t>Principio # 32</a:t>
            </a:r>
            <a:endParaRPr lang="es-ES_tradnl" sz="4800" b="1" smtClean="0">
              <a:solidFill>
                <a:srgbClr val="FF3300"/>
              </a:solidFill>
            </a:endParaRPr>
          </a:p>
        </p:txBody>
      </p:sp>
      <p:sp>
        <p:nvSpPr>
          <p:cNvPr id="1221635" name="Rectangle 3"/>
          <p:cNvSpPr>
            <a:spLocks noGrp="1" noChangeArrowheads="1"/>
          </p:cNvSpPr>
          <p:nvPr>
            <p:ph type="body" idx="1"/>
          </p:nvPr>
        </p:nvSpPr>
        <p:spPr>
          <a:xfrm>
            <a:off x="685800" y="1828800"/>
            <a:ext cx="7772400" cy="4572000"/>
          </a:xfrm>
        </p:spPr>
        <p:txBody>
          <a:bodyPr/>
          <a:lstStyle/>
          <a:p>
            <a:pPr marL="0" indent="0" algn="ctr" eaLnBrk="1" hangingPunct="1">
              <a:buFont typeface="Wingdings" pitchFamily="2" charset="2"/>
              <a:buNone/>
              <a:defRPr/>
            </a:pPr>
            <a:r>
              <a:rPr lang="es-ES_tradnl" b="1" smtClean="0"/>
              <a:t>Altas producciones por unidad de área no son mas rentables en piscinas donde se usa alimento o fertilización. Altas rentabilidad se obtienen cuando en cualquiera de esos dos sistemas se alcanza el punto de máxima producción</a:t>
            </a:r>
            <a:endParaRPr lang="es-E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21634"/>
                                        </p:tgtEl>
                                        <p:attrNameLst>
                                          <p:attrName>style.visibility</p:attrName>
                                        </p:attrNameLst>
                                      </p:cBhvr>
                                      <p:to>
                                        <p:strVal val="visible"/>
                                      </p:to>
                                    </p:set>
                                    <p:anim calcmode="lin" valueType="num">
                                      <p:cBhvr>
                                        <p:cTn id="7" dur="500" fill="hold"/>
                                        <p:tgtEl>
                                          <p:spTgt spid="1221634"/>
                                        </p:tgtEl>
                                        <p:attrNameLst>
                                          <p:attrName>ppt_x</p:attrName>
                                        </p:attrNameLst>
                                      </p:cBhvr>
                                      <p:tavLst>
                                        <p:tav tm="0">
                                          <p:val>
                                            <p:strVal val="#ppt_x"/>
                                          </p:val>
                                        </p:tav>
                                        <p:tav tm="100000">
                                          <p:val>
                                            <p:strVal val="#ppt_x"/>
                                          </p:val>
                                        </p:tav>
                                      </p:tavLst>
                                    </p:anim>
                                    <p:anim calcmode="lin" valueType="num">
                                      <p:cBhvr>
                                        <p:cTn id="8" dur="500" fill="hold"/>
                                        <p:tgtEl>
                                          <p:spTgt spid="1221634"/>
                                        </p:tgtEl>
                                        <p:attrNameLst>
                                          <p:attrName>ppt_y</p:attrName>
                                        </p:attrNameLst>
                                      </p:cBhvr>
                                      <p:tavLst>
                                        <p:tav tm="0">
                                          <p:val>
                                            <p:strVal val="#ppt_y-#ppt_h/2"/>
                                          </p:val>
                                        </p:tav>
                                        <p:tav tm="100000">
                                          <p:val>
                                            <p:strVal val="#ppt_y"/>
                                          </p:val>
                                        </p:tav>
                                      </p:tavLst>
                                    </p:anim>
                                    <p:anim calcmode="lin" valueType="num">
                                      <p:cBhvr>
                                        <p:cTn id="9" dur="500" fill="hold"/>
                                        <p:tgtEl>
                                          <p:spTgt spid="1221634"/>
                                        </p:tgtEl>
                                        <p:attrNameLst>
                                          <p:attrName>ppt_w</p:attrName>
                                        </p:attrNameLst>
                                      </p:cBhvr>
                                      <p:tavLst>
                                        <p:tav tm="0">
                                          <p:val>
                                            <p:strVal val="#ppt_w"/>
                                          </p:val>
                                        </p:tav>
                                        <p:tav tm="100000">
                                          <p:val>
                                            <p:strVal val="#ppt_w"/>
                                          </p:val>
                                        </p:tav>
                                      </p:tavLst>
                                    </p:anim>
                                    <p:anim calcmode="lin" valueType="num">
                                      <p:cBhvr>
                                        <p:cTn id="10" dur="500" fill="hold"/>
                                        <p:tgtEl>
                                          <p:spTgt spid="122163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21635">
                                            <p:txEl>
                                              <p:pRg st="0" end="0"/>
                                            </p:txEl>
                                          </p:spTgt>
                                        </p:tgtEl>
                                        <p:attrNameLst>
                                          <p:attrName>style.visibility</p:attrName>
                                        </p:attrNameLst>
                                      </p:cBhvr>
                                      <p:to>
                                        <p:strVal val="visible"/>
                                      </p:to>
                                    </p:set>
                                    <p:anim calcmode="lin" valueType="num">
                                      <p:cBhvr>
                                        <p:cTn id="15" dur="500" fill="hold"/>
                                        <p:tgtEl>
                                          <p:spTgt spid="122163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216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4" grpId="0" autoUpdateAnimBg="0"/>
      <p:bldP spid="122163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228600" y="931863"/>
          <a:ext cx="8839200" cy="5926137"/>
        </p:xfrm>
        <a:graphic>
          <a:graphicData uri="http://schemas.openxmlformats.org/presentationml/2006/ole">
            <p:oleObj spid="_x0000_s20482" name="Dibujo" r:id="rId4" imgW="1530000" imgH="1209600" progId="FLW3Drawing">
              <p:embed/>
            </p:oleObj>
          </a:graphicData>
        </a:graphic>
      </p:graphicFrame>
      <p:graphicFrame>
        <p:nvGraphicFramePr>
          <p:cNvPr id="20483" name="Object 3"/>
          <p:cNvGraphicFramePr>
            <a:graphicFrameLocks noChangeAspect="1"/>
          </p:cNvGraphicFramePr>
          <p:nvPr/>
        </p:nvGraphicFramePr>
        <p:xfrm>
          <a:off x="1066800" y="1143000"/>
          <a:ext cx="7086600" cy="409575"/>
        </p:xfrm>
        <a:graphic>
          <a:graphicData uri="http://schemas.openxmlformats.org/presentationml/2006/ole">
            <p:oleObj spid="_x0000_s20483" name="Dibujo" r:id="rId5" imgW="1540800" imgH="90000" progId="FLW3Drawing">
              <p:embed/>
            </p:oleObj>
          </a:graphicData>
        </a:graphic>
      </p:graphicFrame>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a4116"/>
          <p:cNvPicPr>
            <a:picLocks noChangeAspect="1" noChangeArrowheads="1"/>
          </p:cNvPicPr>
          <p:nvPr/>
        </p:nvPicPr>
        <p:blipFill>
          <a:blip r:embed="rId3"/>
          <a:srcRect/>
          <a:stretch>
            <a:fillRect/>
          </a:stretch>
        </p:blipFill>
        <p:spPr bwMode="auto">
          <a:xfrm>
            <a:off x="228600" y="457200"/>
            <a:ext cx="4114800" cy="2670175"/>
          </a:xfrm>
          <a:prstGeom prst="rect">
            <a:avLst/>
          </a:prstGeom>
          <a:noFill/>
          <a:ln w="9525">
            <a:solidFill>
              <a:srgbClr val="FFFF99"/>
            </a:solidFill>
            <a:miter lim="800000"/>
            <a:headEnd/>
            <a:tailEnd/>
          </a:ln>
        </p:spPr>
      </p:pic>
      <p:sp>
        <p:nvSpPr>
          <p:cNvPr id="80899" name="Text Box 3"/>
          <p:cNvSpPr txBox="1">
            <a:spLocks noChangeArrowheads="1"/>
          </p:cNvSpPr>
          <p:nvPr/>
        </p:nvSpPr>
        <p:spPr bwMode="auto">
          <a:xfrm>
            <a:off x="609600" y="3543300"/>
            <a:ext cx="3338513" cy="528638"/>
          </a:xfrm>
          <a:prstGeom prst="rect">
            <a:avLst/>
          </a:prstGeom>
          <a:noFill/>
          <a:ln w="9525">
            <a:solidFill>
              <a:srgbClr val="FFFF00"/>
            </a:solidFill>
            <a:miter lim="800000"/>
            <a:headEnd/>
            <a:tailEnd/>
          </a:ln>
        </p:spPr>
        <p:txBody>
          <a:bodyPr wrap="none">
            <a:spAutoFit/>
          </a:bodyPr>
          <a:lstStyle/>
          <a:p>
            <a:pPr eaLnBrk="0" hangingPunct="0"/>
            <a:r>
              <a:rPr lang="en-US" sz="2800" b="1">
                <a:solidFill>
                  <a:srgbClr val="FFFF00"/>
                </a:solidFill>
                <a:latin typeface="Arial" pitchFamily="34" charset="0"/>
              </a:rPr>
              <a:t>FOOD aquaculture</a:t>
            </a:r>
            <a:endParaRPr lang="en-US" sz="2800">
              <a:latin typeface="Arial" pitchFamily="34" charset="0"/>
            </a:endParaRPr>
          </a:p>
        </p:txBody>
      </p:sp>
      <p:grpSp>
        <p:nvGrpSpPr>
          <p:cNvPr id="80900" name="Group 4"/>
          <p:cNvGrpSpPr>
            <a:grpSpLocks/>
          </p:cNvGrpSpPr>
          <p:nvPr/>
        </p:nvGrpSpPr>
        <p:grpSpPr bwMode="auto">
          <a:xfrm>
            <a:off x="4732338" y="457200"/>
            <a:ext cx="4127500" cy="3652838"/>
            <a:chOff x="2981" y="288"/>
            <a:chExt cx="2600" cy="2301"/>
          </a:xfrm>
        </p:grpSpPr>
        <p:pic>
          <p:nvPicPr>
            <p:cNvPr id="80910" name="Picture 5" descr="a5016"/>
            <p:cNvPicPr>
              <a:picLocks noChangeAspect="1" noChangeArrowheads="1"/>
            </p:cNvPicPr>
            <p:nvPr/>
          </p:nvPicPr>
          <p:blipFill>
            <a:blip r:embed="rId4"/>
            <a:srcRect/>
            <a:stretch>
              <a:fillRect/>
            </a:stretch>
          </p:blipFill>
          <p:spPr bwMode="auto">
            <a:xfrm>
              <a:off x="3029" y="288"/>
              <a:ext cx="2509" cy="1672"/>
            </a:xfrm>
            <a:prstGeom prst="rect">
              <a:avLst/>
            </a:prstGeom>
            <a:noFill/>
            <a:ln w="9525">
              <a:solidFill>
                <a:srgbClr val="FFFF00"/>
              </a:solidFill>
              <a:miter lim="800000"/>
              <a:headEnd/>
              <a:tailEnd/>
            </a:ln>
          </p:spPr>
        </p:pic>
        <p:sp>
          <p:nvSpPr>
            <p:cNvPr id="80911" name="Text Box 6"/>
            <p:cNvSpPr txBox="1">
              <a:spLocks noChangeArrowheads="1"/>
            </p:cNvSpPr>
            <p:nvPr/>
          </p:nvSpPr>
          <p:spPr bwMode="auto">
            <a:xfrm>
              <a:off x="2981" y="2256"/>
              <a:ext cx="2600" cy="333"/>
            </a:xfrm>
            <a:prstGeom prst="rect">
              <a:avLst/>
            </a:prstGeom>
            <a:noFill/>
            <a:ln w="9525">
              <a:solidFill>
                <a:srgbClr val="FFFF00"/>
              </a:solidFill>
              <a:miter lim="800000"/>
              <a:headEnd/>
              <a:tailEnd/>
            </a:ln>
          </p:spPr>
          <p:txBody>
            <a:bodyPr wrap="none">
              <a:spAutoFit/>
            </a:bodyPr>
            <a:lstStyle/>
            <a:p>
              <a:pPr eaLnBrk="0" hangingPunct="0"/>
              <a:r>
                <a:rPr lang="en-US" sz="2800" b="1">
                  <a:solidFill>
                    <a:srgbClr val="FFFF00"/>
                  </a:solidFill>
                  <a:latin typeface="Arial" pitchFamily="34" charset="0"/>
                </a:rPr>
                <a:t>BUSINESS aquaculture</a:t>
              </a:r>
              <a:endParaRPr lang="en-US">
                <a:latin typeface="Arial" pitchFamily="34" charset="0"/>
              </a:endParaRPr>
            </a:p>
          </p:txBody>
        </p:sp>
      </p:grpSp>
      <p:grpSp>
        <p:nvGrpSpPr>
          <p:cNvPr id="3" name="Group 7"/>
          <p:cNvGrpSpPr>
            <a:grpSpLocks/>
          </p:cNvGrpSpPr>
          <p:nvPr/>
        </p:nvGrpSpPr>
        <p:grpSpPr bwMode="auto">
          <a:xfrm>
            <a:off x="2362200" y="5103813"/>
            <a:ext cx="3352800" cy="684212"/>
            <a:chOff x="1488" y="2784"/>
            <a:chExt cx="2112" cy="431"/>
          </a:xfrm>
        </p:grpSpPr>
        <p:grpSp>
          <p:nvGrpSpPr>
            <p:cNvPr id="80906" name="Group 8"/>
            <p:cNvGrpSpPr>
              <a:grpSpLocks/>
            </p:cNvGrpSpPr>
            <p:nvPr/>
          </p:nvGrpSpPr>
          <p:grpSpPr bwMode="auto">
            <a:xfrm>
              <a:off x="1488" y="2784"/>
              <a:ext cx="2112" cy="144"/>
              <a:chOff x="1488" y="2784"/>
              <a:chExt cx="2112" cy="144"/>
            </a:xfrm>
          </p:grpSpPr>
          <p:sp>
            <p:nvSpPr>
              <p:cNvPr id="80908" name="Line 9"/>
              <p:cNvSpPr>
                <a:spLocks noChangeShapeType="1"/>
              </p:cNvSpPr>
              <p:nvPr/>
            </p:nvSpPr>
            <p:spPr bwMode="auto">
              <a:xfrm>
                <a:off x="1488" y="2928"/>
                <a:ext cx="2112" cy="0"/>
              </a:xfrm>
              <a:prstGeom prst="line">
                <a:avLst/>
              </a:prstGeom>
              <a:noFill/>
              <a:ln w="57150">
                <a:solidFill>
                  <a:srgbClr val="FFFF99"/>
                </a:solidFill>
                <a:round/>
                <a:headEnd/>
                <a:tailEnd type="triangle" w="med" len="med"/>
              </a:ln>
            </p:spPr>
            <p:txBody>
              <a:bodyPr wrap="none" anchor="ctr"/>
              <a:lstStyle/>
              <a:p>
                <a:endParaRPr lang="es-ES"/>
              </a:p>
            </p:txBody>
          </p:sp>
          <p:sp>
            <p:nvSpPr>
              <p:cNvPr id="80909" name="Line 10"/>
              <p:cNvSpPr>
                <a:spLocks noChangeShapeType="1"/>
              </p:cNvSpPr>
              <p:nvPr/>
            </p:nvSpPr>
            <p:spPr bwMode="auto">
              <a:xfrm>
                <a:off x="1488" y="2784"/>
                <a:ext cx="0" cy="144"/>
              </a:xfrm>
              <a:prstGeom prst="line">
                <a:avLst/>
              </a:prstGeom>
              <a:noFill/>
              <a:ln w="57150">
                <a:solidFill>
                  <a:srgbClr val="FFFF99"/>
                </a:solidFill>
                <a:round/>
                <a:headEnd/>
                <a:tailEnd/>
              </a:ln>
            </p:spPr>
            <p:txBody>
              <a:bodyPr wrap="none" anchor="ctr"/>
              <a:lstStyle/>
              <a:p>
                <a:endParaRPr lang="es-ES"/>
              </a:p>
            </p:txBody>
          </p:sp>
        </p:grpSp>
        <p:sp>
          <p:nvSpPr>
            <p:cNvPr id="80907" name="Text Box 11"/>
            <p:cNvSpPr txBox="1">
              <a:spLocks noChangeArrowheads="1"/>
            </p:cNvSpPr>
            <p:nvPr/>
          </p:nvSpPr>
          <p:spPr bwMode="auto">
            <a:xfrm>
              <a:off x="2184" y="2927"/>
              <a:ext cx="905" cy="288"/>
            </a:xfrm>
            <a:prstGeom prst="rect">
              <a:avLst/>
            </a:prstGeom>
            <a:noFill/>
            <a:ln w="9525">
              <a:noFill/>
              <a:miter lim="800000"/>
              <a:headEnd/>
              <a:tailEnd/>
            </a:ln>
          </p:spPr>
          <p:txBody>
            <a:bodyPr wrap="none">
              <a:spAutoFit/>
            </a:bodyPr>
            <a:lstStyle/>
            <a:p>
              <a:pPr algn="ctr" eaLnBrk="0" hangingPunct="0"/>
              <a:r>
                <a:rPr lang="en-US" b="1">
                  <a:solidFill>
                    <a:srgbClr val="FFFF99"/>
                  </a:solidFill>
                  <a:latin typeface="Arial" pitchFamily="34" charset="0"/>
                </a:rPr>
                <a:t>intensify</a:t>
              </a:r>
            </a:p>
          </p:txBody>
        </p:sp>
      </p:grpSp>
      <p:grpSp>
        <p:nvGrpSpPr>
          <p:cNvPr id="5" name="Group 12"/>
          <p:cNvGrpSpPr>
            <a:grpSpLocks/>
          </p:cNvGrpSpPr>
          <p:nvPr/>
        </p:nvGrpSpPr>
        <p:grpSpPr bwMode="auto">
          <a:xfrm>
            <a:off x="3948113" y="4338638"/>
            <a:ext cx="3352800" cy="725487"/>
            <a:chOff x="2256" y="3216"/>
            <a:chExt cx="2112" cy="457"/>
          </a:xfrm>
        </p:grpSpPr>
        <p:sp>
          <p:nvSpPr>
            <p:cNvPr id="80903" name="Line 13"/>
            <p:cNvSpPr>
              <a:spLocks noChangeShapeType="1"/>
            </p:cNvSpPr>
            <p:nvPr/>
          </p:nvSpPr>
          <p:spPr bwMode="auto">
            <a:xfrm flipH="1">
              <a:off x="4368" y="3216"/>
              <a:ext cx="0" cy="144"/>
            </a:xfrm>
            <a:prstGeom prst="line">
              <a:avLst/>
            </a:prstGeom>
            <a:noFill/>
            <a:ln w="57150">
              <a:solidFill>
                <a:srgbClr val="FFFF99"/>
              </a:solidFill>
              <a:round/>
              <a:headEnd/>
              <a:tailEnd/>
            </a:ln>
          </p:spPr>
          <p:txBody>
            <a:bodyPr wrap="none" anchor="ctr"/>
            <a:lstStyle/>
            <a:p>
              <a:endParaRPr lang="es-ES"/>
            </a:p>
          </p:txBody>
        </p:sp>
        <p:sp>
          <p:nvSpPr>
            <p:cNvPr id="80904" name="Line 14"/>
            <p:cNvSpPr>
              <a:spLocks noChangeShapeType="1"/>
            </p:cNvSpPr>
            <p:nvPr/>
          </p:nvSpPr>
          <p:spPr bwMode="auto">
            <a:xfrm flipH="1">
              <a:off x="2256" y="3360"/>
              <a:ext cx="2112" cy="0"/>
            </a:xfrm>
            <a:prstGeom prst="line">
              <a:avLst/>
            </a:prstGeom>
            <a:noFill/>
            <a:ln w="57150">
              <a:solidFill>
                <a:srgbClr val="FFFF99"/>
              </a:solidFill>
              <a:round/>
              <a:headEnd/>
              <a:tailEnd type="triangle" w="med" len="med"/>
            </a:ln>
          </p:spPr>
          <p:txBody>
            <a:bodyPr wrap="none" anchor="ctr"/>
            <a:lstStyle/>
            <a:p>
              <a:endParaRPr lang="es-ES"/>
            </a:p>
          </p:txBody>
        </p:sp>
        <p:sp>
          <p:nvSpPr>
            <p:cNvPr id="80905" name="Text Box 15"/>
            <p:cNvSpPr txBox="1">
              <a:spLocks noChangeArrowheads="1"/>
            </p:cNvSpPr>
            <p:nvPr/>
          </p:nvSpPr>
          <p:spPr bwMode="auto">
            <a:xfrm>
              <a:off x="2880" y="3385"/>
              <a:ext cx="1150" cy="288"/>
            </a:xfrm>
            <a:prstGeom prst="rect">
              <a:avLst/>
            </a:prstGeom>
            <a:noFill/>
            <a:ln w="9525">
              <a:noFill/>
              <a:miter lim="800000"/>
              <a:headEnd/>
              <a:tailEnd/>
            </a:ln>
          </p:spPr>
          <p:txBody>
            <a:bodyPr wrap="none">
              <a:spAutoFit/>
            </a:bodyPr>
            <a:lstStyle/>
            <a:p>
              <a:pPr algn="ctr" eaLnBrk="0" hangingPunct="0"/>
              <a:r>
                <a:rPr lang="en-US" b="1">
                  <a:solidFill>
                    <a:srgbClr val="FFFF99"/>
                  </a:solidFill>
                  <a:latin typeface="Arial" pitchFamily="34" charset="0"/>
                </a:rPr>
                <a:t>polyculture</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lide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olyculture"/>
          <p:cNvPicPr>
            <a:picLocks noChangeAspect="1" noChangeArrowheads="1"/>
          </p:cNvPicPr>
          <p:nvPr/>
        </p:nvPicPr>
        <p:blipFill>
          <a:blip r:embed="rId2"/>
          <a:srcRect/>
          <a:stretch>
            <a:fillRect/>
          </a:stretch>
        </p:blipFill>
        <p:spPr bwMode="auto">
          <a:xfrm>
            <a:off x="0" y="17463"/>
            <a:ext cx="9144000" cy="6823075"/>
          </a:xfrm>
          <a:prstGeom prst="rect">
            <a:avLst/>
          </a:prstGeom>
          <a:noFill/>
          <a:ln w="9525">
            <a:noFill/>
            <a:miter lim="8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lam"/>
          <p:cNvPicPr>
            <a:picLocks noChangeAspect="1" noChangeArrowheads="1"/>
          </p:cNvPicPr>
          <p:nvPr/>
        </p:nvPicPr>
        <p:blipFill>
          <a:blip r:embed="rId2"/>
          <a:srcRect/>
          <a:stretch>
            <a:fillRect/>
          </a:stretch>
        </p:blipFill>
        <p:spPr bwMode="auto">
          <a:xfrm>
            <a:off x="0" y="522288"/>
            <a:ext cx="4114800" cy="2438400"/>
          </a:xfrm>
          <a:prstGeom prst="rect">
            <a:avLst/>
          </a:prstGeom>
          <a:noFill/>
          <a:ln w="9525">
            <a:solidFill>
              <a:srgbClr val="FFFF00"/>
            </a:solidFill>
            <a:miter lim="800000"/>
            <a:headEnd/>
            <a:tailEnd/>
          </a:ln>
        </p:spPr>
      </p:pic>
      <p:sp>
        <p:nvSpPr>
          <p:cNvPr id="30723" name="Text Box 3"/>
          <p:cNvSpPr txBox="1">
            <a:spLocks noChangeArrowheads="1"/>
          </p:cNvSpPr>
          <p:nvPr/>
        </p:nvSpPr>
        <p:spPr bwMode="auto">
          <a:xfrm>
            <a:off x="1290638" y="522288"/>
            <a:ext cx="7853362" cy="1095375"/>
          </a:xfrm>
          <a:prstGeom prst="rect">
            <a:avLst/>
          </a:prstGeom>
          <a:solidFill>
            <a:srgbClr val="FFFFCC">
              <a:alpha val="50195"/>
            </a:srgbClr>
          </a:solidFill>
          <a:ln w="28575">
            <a:solidFill>
              <a:srgbClr val="FFFF00"/>
            </a:solidFill>
            <a:miter lim="800000"/>
            <a:headEnd/>
            <a:tailEnd/>
          </a:ln>
        </p:spPr>
        <p:txBody>
          <a:bodyPr>
            <a:spAutoFit/>
          </a:bodyPr>
          <a:lstStyle/>
          <a:p>
            <a:pPr algn="ctr" eaLnBrk="0" hangingPunct="0"/>
            <a:r>
              <a:rPr lang="en-US" sz="3200" b="1">
                <a:solidFill>
                  <a:srgbClr val="000099"/>
                </a:solidFill>
                <a:latin typeface="Arial" pitchFamily="34" charset="0"/>
              </a:rPr>
              <a:t>herbivorous species diversification</a:t>
            </a:r>
          </a:p>
          <a:p>
            <a:pPr algn="ctr" eaLnBrk="0" hangingPunct="0"/>
            <a:r>
              <a:rPr lang="en-US" sz="3200" b="1">
                <a:solidFill>
                  <a:srgbClr val="000099"/>
                </a:solidFill>
                <a:latin typeface="Arial" pitchFamily="34" charset="0"/>
              </a:rPr>
              <a:t>highly recommended</a:t>
            </a:r>
          </a:p>
        </p:txBody>
      </p:sp>
      <p:pic>
        <p:nvPicPr>
          <p:cNvPr id="30724" name="Picture 4" descr="milkfish"/>
          <p:cNvPicPr>
            <a:picLocks noChangeAspect="1" noChangeArrowheads="1"/>
          </p:cNvPicPr>
          <p:nvPr/>
        </p:nvPicPr>
        <p:blipFill>
          <a:blip r:embed="rId3"/>
          <a:srcRect/>
          <a:stretch>
            <a:fillRect/>
          </a:stretch>
        </p:blipFill>
        <p:spPr bwMode="auto">
          <a:xfrm>
            <a:off x="4200525" y="2570163"/>
            <a:ext cx="4943475" cy="2163762"/>
          </a:xfrm>
          <a:prstGeom prst="rect">
            <a:avLst/>
          </a:prstGeom>
          <a:noFill/>
          <a:ln w="9525">
            <a:solidFill>
              <a:srgbClr val="FFFF00"/>
            </a:solidFill>
            <a:miter lim="800000"/>
            <a:headEnd/>
            <a:tailEnd/>
          </a:ln>
        </p:spPr>
      </p:pic>
      <p:pic>
        <p:nvPicPr>
          <p:cNvPr id="30725" name="Picture 5" descr="long line mussel f"/>
          <p:cNvPicPr>
            <a:picLocks noChangeAspect="1" noChangeArrowheads="1"/>
          </p:cNvPicPr>
          <p:nvPr/>
        </p:nvPicPr>
        <p:blipFill>
          <a:blip r:embed="rId4"/>
          <a:srcRect/>
          <a:stretch>
            <a:fillRect/>
          </a:stretch>
        </p:blipFill>
        <p:spPr bwMode="auto">
          <a:xfrm>
            <a:off x="1290638" y="3028950"/>
            <a:ext cx="2643187" cy="3524250"/>
          </a:xfrm>
          <a:prstGeom prst="rect">
            <a:avLst/>
          </a:prstGeom>
          <a:noFill/>
          <a:ln w="9525">
            <a:solidFill>
              <a:srgbClr val="FFFF00"/>
            </a:solidFill>
            <a:miter lim="800000"/>
            <a:headEnd/>
            <a:tailEnd/>
          </a:ln>
        </p:spPr>
      </p:pic>
      <p:sp>
        <p:nvSpPr>
          <p:cNvPr id="1132550" name="Oval 6"/>
          <p:cNvSpPr>
            <a:spLocks noChangeArrowheads="1"/>
          </p:cNvSpPr>
          <p:nvPr/>
        </p:nvSpPr>
        <p:spPr bwMode="auto">
          <a:xfrm>
            <a:off x="257175" y="2541588"/>
            <a:ext cx="4543425" cy="1341437"/>
          </a:xfrm>
          <a:prstGeom prst="ellipse">
            <a:avLst/>
          </a:prstGeom>
          <a:solidFill>
            <a:srgbClr val="FFFFCC">
              <a:alpha val="50195"/>
            </a:srgbClr>
          </a:solidFill>
          <a:ln w="9525">
            <a:solidFill>
              <a:srgbClr val="FF0000"/>
            </a:solidFill>
            <a:round/>
            <a:headEnd/>
            <a:tailEnd/>
          </a:ln>
        </p:spPr>
        <p:txBody>
          <a:bodyPr wrap="none" anchor="ctr"/>
          <a:lstStyle/>
          <a:p>
            <a:pPr algn="ctr" eaLnBrk="0" hangingPunct="0"/>
            <a:r>
              <a:rPr lang="en-US" sz="3200">
                <a:solidFill>
                  <a:srgbClr val="FF0000"/>
                </a:solidFill>
                <a:latin typeface="Arial" pitchFamily="34" charset="0"/>
              </a:rPr>
              <a:t>! market demands?</a:t>
            </a:r>
            <a:endParaRPr lang="en-US" sz="2800">
              <a:latin typeface="Arial" pitchFamily="34" charset="0"/>
            </a:endParaRPr>
          </a:p>
        </p:txBody>
      </p:sp>
      <p:sp>
        <p:nvSpPr>
          <p:cNvPr id="1132551" name="Oval 7"/>
          <p:cNvSpPr>
            <a:spLocks noChangeArrowheads="1"/>
          </p:cNvSpPr>
          <p:nvPr/>
        </p:nvSpPr>
        <p:spPr bwMode="auto">
          <a:xfrm>
            <a:off x="257175" y="4065588"/>
            <a:ext cx="4543425" cy="1341437"/>
          </a:xfrm>
          <a:prstGeom prst="ellipse">
            <a:avLst/>
          </a:prstGeom>
          <a:solidFill>
            <a:srgbClr val="FFFFCC">
              <a:alpha val="50195"/>
            </a:srgbClr>
          </a:solidFill>
          <a:ln w="9525">
            <a:solidFill>
              <a:srgbClr val="FF0000"/>
            </a:solidFill>
            <a:round/>
            <a:headEnd/>
            <a:tailEnd/>
          </a:ln>
        </p:spPr>
        <p:txBody>
          <a:bodyPr wrap="none" anchor="ctr"/>
          <a:lstStyle/>
          <a:p>
            <a:pPr algn="ctr" eaLnBrk="0" hangingPunct="0"/>
            <a:r>
              <a:rPr lang="en-US" sz="3200">
                <a:solidFill>
                  <a:srgbClr val="FF0000"/>
                </a:solidFill>
                <a:latin typeface="Arial" pitchFamily="34" charset="0"/>
              </a:rPr>
              <a:t>! health risks?</a:t>
            </a:r>
            <a:endParaRPr lang="en-US" sz="2800">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32550"/>
                                        </p:tgtEl>
                                        <p:attrNameLst>
                                          <p:attrName>style.visibility</p:attrName>
                                        </p:attrNameLst>
                                      </p:cBhvr>
                                      <p:to>
                                        <p:strVal val="visible"/>
                                      </p:to>
                                    </p:set>
                                    <p:animEffect transition="in" filter="box(out)">
                                      <p:cBhvr>
                                        <p:cTn id="7" dur="500"/>
                                        <p:tgtEl>
                                          <p:spTgt spid="11325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32551"/>
                                        </p:tgtEl>
                                        <p:attrNameLst>
                                          <p:attrName>style.visibility</p:attrName>
                                        </p:attrNameLst>
                                      </p:cBhvr>
                                      <p:to>
                                        <p:strVal val="visible"/>
                                      </p:to>
                                    </p:set>
                                    <p:animEffect transition="in" filter="box(out)">
                                      <p:cBhvr>
                                        <p:cTn id="12" dur="500"/>
                                        <p:tgtEl>
                                          <p:spTgt spid="113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50" grpId="0" animBg="1" autoUpdateAnimBg="0"/>
      <p:bldP spid="1132551"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2316</TotalTime>
  <Words>2644</Words>
  <Application>Microsoft PowerPoint</Application>
  <PresentationFormat>Presentación en pantalla (4:3)</PresentationFormat>
  <Paragraphs>351</Paragraphs>
  <Slides>78</Slides>
  <Notes>27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78</vt:i4>
      </vt:variant>
    </vt:vector>
  </HeadingPairs>
  <TitlesOfParts>
    <vt:vector size="88" baseType="lpstr">
      <vt:lpstr>Times New Roman</vt:lpstr>
      <vt:lpstr>Arial</vt:lpstr>
      <vt:lpstr>Wingdings</vt:lpstr>
      <vt:lpstr>Symbol</vt:lpstr>
      <vt:lpstr>CommonBullets</vt:lpstr>
      <vt:lpstr>Math B</vt:lpstr>
      <vt:lpstr>Azure</vt:lpstr>
      <vt:lpstr>Lotus Freelance 96 Dibujo</vt:lpstr>
      <vt:lpstr>Microsoft Photo Editor 3.0-foto</vt:lpstr>
      <vt:lpstr>Slide</vt:lpstr>
      <vt:lpstr>Fundamentos de Ciencias Acuáticas – Clase 3 PRINCIPIOS EN ACUACULTURA</vt:lpstr>
      <vt:lpstr>Fabrizio Marcillo Morla</vt:lpstr>
      <vt:lpstr>Principio #15</vt:lpstr>
      <vt:lpstr>Diapositiva 4</vt:lpstr>
      <vt:lpstr>Diapositiva 5</vt:lpstr>
      <vt:lpstr>Principio #16</vt:lpstr>
      <vt:lpstr>Diapositiva 7</vt:lpstr>
      <vt:lpstr>Diapositiva 8</vt:lpstr>
      <vt:lpstr>Diapositiva 9</vt:lpstr>
      <vt:lpstr>Diapositiva 10</vt:lpstr>
      <vt:lpstr>Diapositiva 11</vt:lpstr>
      <vt:lpstr>Principio #17</vt:lpstr>
      <vt:lpstr>Diapositiva 13</vt:lpstr>
      <vt:lpstr>Diapositiva 14</vt:lpstr>
      <vt:lpstr>Diapositiva 15</vt:lpstr>
      <vt:lpstr>Diapositiva 16</vt:lpstr>
      <vt:lpstr>Diapositiva 17</vt:lpstr>
      <vt:lpstr>Diapositiva 18</vt:lpstr>
      <vt:lpstr>Diapositiva 19</vt:lpstr>
      <vt:lpstr>Principio #18</vt:lpstr>
      <vt:lpstr>Diapositiva 21</vt:lpstr>
      <vt:lpstr>Diapositiva 22</vt:lpstr>
      <vt:lpstr>Diapositiva 23</vt:lpstr>
      <vt:lpstr>Diapositiva 24</vt:lpstr>
      <vt:lpstr>Diapositiva 25</vt:lpstr>
      <vt:lpstr>Diapositiva 26</vt:lpstr>
      <vt:lpstr>Principio # 19</vt:lpstr>
      <vt:lpstr>Diapositiva 28</vt:lpstr>
      <vt:lpstr>Diapositiva 29</vt:lpstr>
      <vt:lpstr>Diapositiva 30</vt:lpstr>
      <vt:lpstr>Principio # 20</vt:lpstr>
      <vt:lpstr>Diapositiva 32</vt:lpstr>
      <vt:lpstr>Diapositiva 33</vt:lpstr>
      <vt:lpstr>Diapositiva 34</vt:lpstr>
      <vt:lpstr>Diapositiva 35</vt:lpstr>
      <vt:lpstr>Diapositiva 36</vt:lpstr>
      <vt:lpstr>Diapositiva 37</vt:lpstr>
      <vt:lpstr>Diapositiva 38</vt:lpstr>
      <vt:lpstr>Principio # 21</vt:lpstr>
      <vt:lpstr>Diapositiva 40</vt:lpstr>
      <vt:lpstr>Diapositiva 41</vt:lpstr>
      <vt:lpstr>Diapositiva 42</vt:lpstr>
      <vt:lpstr>Diapositiva 43</vt:lpstr>
      <vt:lpstr>Diapositiva 44</vt:lpstr>
      <vt:lpstr>Principio # 22</vt:lpstr>
      <vt:lpstr>Diapositiva 46</vt:lpstr>
      <vt:lpstr>Diapositiva 47</vt:lpstr>
      <vt:lpstr>Principio # 23</vt:lpstr>
      <vt:lpstr>Diapositiva 49</vt:lpstr>
      <vt:lpstr>Diapositiva 50</vt:lpstr>
      <vt:lpstr>Diapositiva 51</vt:lpstr>
      <vt:lpstr>Diapositiva 52</vt:lpstr>
      <vt:lpstr>Principio # 24</vt:lpstr>
      <vt:lpstr>Diapositiva 54</vt:lpstr>
      <vt:lpstr>Principio # 25</vt:lpstr>
      <vt:lpstr>Diapositiva 56</vt:lpstr>
      <vt:lpstr>Diapositiva 57</vt:lpstr>
      <vt:lpstr>Principio # 26</vt:lpstr>
      <vt:lpstr>Diapositiva 59</vt:lpstr>
      <vt:lpstr>Principio # 27</vt:lpstr>
      <vt:lpstr>Diapositiva 61</vt:lpstr>
      <vt:lpstr>Diapositiva 62</vt:lpstr>
      <vt:lpstr>Principio # 28</vt:lpstr>
      <vt:lpstr>Diapositiva 64</vt:lpstr>
      <vt:lpstr>Diapositiva 65</vt:lpstr>
      <vt:lpstr>Diapositiva 66</vt:lpstr>
      <vt:lpstr>Principio # 29</vt:lpstr>
      <vt:lpstr>Diapositiva 68</vt:lpstr>
      <vt:lpstr>Principio # 30</vt:lpstr>
      <vt:lpstr>Diapositiva 70</vt:lpstr>
      <vt:lpstr>Principio # 31</vt:lpstr>
      <vt:lpstr>Diapositiva 72</vt:lpstr>
      <vt:lpstr>Diapositiva 73</vt:lpstr>
      <vt:lpstr>Diapositiva 74</vt:lpstr>
      <vt:lpstr>Principio # 32</vt:lpstr>
      <vt:lpstr>Diapositiva 76</vt:lpstr>
      <vt:lpstr>Diapositiva 77</vt:lpstr>
      <vt:lpstr>Diapositiva 78</vt:lpstr>
    </vt:vector>
  </TitlesOfParts>
  <Company>Barcillo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Barcillo Barzinister</dc:creator>
  <cp:lastModifiedBy>Administrador</cp:lastModifiedBy>
  <cp:revision>378</cp:revision>
  <cp:lastPrinted>1601-01-01T00:00:00Z</cp:lastPrinted>
  <dcterms:created xsi:type="dcterms:W3CDTF">2002-07-19T11:47:45Z</dcterms:created>
  <dcterms:modified xsi:type="dcterms:W3CDTF">2010-02-01T16:18:05Z</dcterms:modified>
</cp:coreProperties>
</file>