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Default Extension="wav" ContentType="audio/wav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1"/>
  </p:notesMasterIdLst>
  <p:handoutMasterIdLst>
    <p:handoutMasterId r:id="rId72"/>
  </p:handoutMasterIdLst>
  <p:sldIdLst>
    <p:sldId id="430" r:id="rId2"/>
    <p:sldId id="431" r:id="rId3"/>
    <p:sldId id="383" r:id="rId4"/>
    <p:sldId id="384" r:id="rId5"/>
    <p:sldId id="385" r:id="rId6"/>
    <p:sldId id="349" r:id="rId7"/>
    <p:sldId id="321" r:id="rId8"/>
    <p:sldId id="326" r:id="rId9"/>
    <p:sldId id="350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29" r:id="rId24"/>
    <p:sldId id="330" r:id="rId25"/>
    <p:sldId id="356" r:id="rId26"/>
    <p:sldId id="357" r:id="rId27"/>
    <p:sldId id="354" r:id="rId28"/>
    <p:sldId id="352" r:id="rId29"/>
    <p:sldId id="358" r:id="rId30"/>
    <p:sldId id="363" r:id="rId31"/>
    <p:sldId id="359" r:id="rId32"/>
    <p:sldId id="360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322" r:id="rId43"/>
    <p:sldId id="361" r:id="rId44"/>
    <p:sldId id="364" r:id="rId45"/>
    <p:sldId id="365" r:id="rId46"/>
    <p:sldId id="366" r:id="rId47"/>
    <p:sldId id="368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415" r:id="rId56"/>
    <p:sldId id="416" r:id="rId57"/>
    <p:sldId id="417" r:id="rId58"/>
    <p:sldId id="418" r:id="rId59"/>
    <p:sldId id="419" r:id="rId60"/>
    <p:sldId id="420" r:id="rId61"/>
    <p:sldId id="421" r:id="rId62"/>
    <p:sldId id="422" r:id="rId63"/>
    <p:sldId id="423" r:id="rId64"/>
    <p:sldId id="424" r:id="rId65"/>
    <p:sldId id="425" r:id="rId66"/>
    <p:sldId id="426" r:id="rId67"/>
    <p:sldId id="427" r:id="rId68"/>
    <p:sldId id="428" r:id="rId69"/>
    <p:sldId id="429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9" autoAdjust="0"/>
    <p:restoredTop sz="94664" autoAdjust="0"/>
  </p:normalViewPr>
  <p:slideViewPr>
    <p:cSldViewPr>
      <p:cViewPr varScale="1">
        <p:scale>
          <a:sx n="51" d="100"/>
          <a:sy n="51" d="100"/>
        </p:scale>
        <p:origin x="-8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1.xml"/><Relationship Id="rId13" Type="http://schemas.openxmlformats.org/officeDocument/2006/relationships/slide" Target="slides/slide28.xml"/><Relationship Id="rId18" Type="http://schemas.openxmlformats.org/officeDocument/2006/relationships/slide" Target="slides/slide35.xml"/><Relationship Id="rId26" Type="http://schemas.openxmlformats.org/officeDocument/2006/relationships/slide" Target="slides/slide50.xml"/><Relationship Id="rId39" Type="http://schemas.openxmlformats.org/officeDocument/2006/relationships/slide" Target="slides/slide68.xml"/><Relationship Id="rId3" Type="http://schemas.openxmlformats.org/officeDocument/2006/relationships/slide" Target="slides/slide6.xml"/><Relationship Id="rId21" Type="http://schemas.openxmlformats.org/officeDocument/2006/relationships/slide" Target="slides/slide43.xml"/><Relationship Id="rId34" Type="http://schemas.openxmlformats.org/officeDocument/2006/relationships/slide" Target="slides/slide60.xml"/><Relationship Id="rId7" Type="http://schemas.openxmlformats.org/officeDocument/2006/relationships/slide" Target="slides/slide14.xml"/><Relationship Id="rId12" Type="http://schemas.openxmlformats.org/officeDocument/2006/relationships/slide" Target="slides/slide27.xml"/><Relationship Id="rId17" Type="http://schemas.openxmlformats.org/officeDocument/2006/relationships/slide" Target="slides/slide33.xml"/><Relationship Id="rId25" Type="http://schemas.openxmlformats.org/officeDocument/2006/relationships/slide" Target="slides/slide49.xml"/><Relationship Id="rId33" Type="http://schemas.openxmlformats.org/officeDocument/2006/relationships/slide" Target="slides/slide59.xml"/><Relationship Id="rId38" Type="http://schemas.openxmlformats.org/officeDocument/2006/relationships/slide" Target="slides/slide67.xml"/><Relationship Id="rId2" Type="http://schemas.openxmlformats.org/officeDocument/2006/relationships/slide" Target="slides/slide4.xml"/><Relationship Id="rId16" Type="http://schemas.openxmlformats.org/officeDocument/2006/relationships/slide" Target="slides/slide32.xml"/><Relationship Id="rId20" Type="http://schemas.openxmlformats.org/officeDocument/2006/relationships/slide" Target="slides/slide42.xml"/><Relationship Id="rId29" Type="http://schemas.openxmlformats.org/officeDocument/2006/relationships/slide" Target="slides/slide53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11" Type="http://schemas.openxmlformats.org/officeDocument/2006/relationships/slide" Target="slides/slide24.xml"/><Relationship Id="rId24" Type="http://schemas.openxmlformats.org/officeDocument/2006/relationships/slide" Target="slides/slide47.xml"/><Relationship Id="rId32" Type="http://schemas.openxmlformats.org/officeDocument/2006/relationships/slide" Target="slides/slide58.xml"/><Relationship Id="rId37" Type="http://schemas.openxmlformats.org/officeDocument/2006/relationships/slide" Target="slides/slide64.xml"/><Relationship Id="rId40" Type="http://schemas.openxmlformats.org/officeDocument/2006/relationships/slide" Target="slides/slide69.xml"/><Relationship Id="rId5" Type="http://schemas.openxmlformats.org/officeDocument/2006/relationships/slide" Target="slides/slide8.xml"/><Relationship Id="rId15" Type="http://schemas.openxmlformats.org/officeDocument/2006/relationships/slide" Target="slides/slide31.xml"/><Relationship Id="rId23" Type="http://schemas.openxmlformats.org/officeDocument/2006/relationships/slide" Target="slides/slide45.xml"/><Relationship Id="rId28" Type="http://schemas.openxmlformats.org/officeDocument/2006/relationships/slide" Target="slides/slide52.xml"/><Relationship Id="rId36" Type="http://schemas.openxmlformats.org/officeDocument/2006/relationships/slide" Target="slides/slide63.xml"/><Relationship Id="rId10" Type="http://schemas.openxmlformats.org/officeDocument/2006/relationships/slide" Target="slides/slide23.xml"/><Relationship Id="rId19" Type="http://schemas.openxmlformats.org/officeDocument/2006/relationships/slide" Target="slides/slide41.xml"/><Relationship Id="rId31" Type="http://schemas.openxmlformats.org/officeDocument/2006/relationships/slide" Target="slides/slide57.xml"/><Relationship Id="rId4" Type="http://schemas.openxmlformats.org/officeDocument/2006/relationships/slide" Target="slides/slide7.xml"/><Relationship Id="rId9" Type="http://schemas.openxmlformats.org/officeDocument/2006/relationships/slide" Target="slides/slide22.xml"/><Relationship Id="rId14" Type="http://schemas.openxmlformats.org/officeDocument/2006/relationships/slide" Target="slides/slide29.xml"/><Relationship Id="rId22" Type="http://schemas.openxmlformats.org/officeDocument/2006/relationships/slide" Target="slides/slide44.xml"/><Relationship Id="rId27" Type="http://schemas.openxmlformats.org/officeDocument/2006/relationships/slide" Target="slides/slide51.xml"/><Relationship Id="rId30" Type="http://schemas.openxmlformats.org/officeDocument/2006/relationships/slide" Target="slides/slide55.xml"/><Relationship Id="rId35" Type="http://schemas.openxmlformats.org/officeDocument/2006/relationships/slide" Target="slides/slide6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5B3183-ED22-462B-AF89-DBE7F0D404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37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070A69-E689-4BF5-AD4E-0ACAFD21CE7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66795-007A-4B95-A0E9-FEDF47FBE125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A5B4FE-9990-4114-8ACC-AE361DA24BC1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BEBC1-71DB-4094-BBE5-1B26AEBC2C5D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30786-9BD0-4773-A281-BFFE951AECB8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5A18EC-C7CA-4184-B39A-41502F7ABFF1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581E0-67FB-4EEF-8B4C-977CB9B6364A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7B42A2-02EA-4E0B-B859-650910C4CE54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DDF8E-97D6-4385-88D6-0339FB1750C6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DCDCB-40CF-417D-AB27-57B4513C16B8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ACE99-742C-4102-840A-409A8579084B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F6D8F-FDFA-4F81-936C-52E974013D3B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7294E-92F2-4012-BBF5-CB24F24DE50F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17BB1-20A9-4735-9219-6C53DABAA327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D7A0D-3E1B-4421-B427-3BC3B5E702E4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FA177-5484-4BC1-AFB6-F621C3739C4C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EEE6E-41BE-4702-B69E-AB171F10BA76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7DBB94-C1E6-4C6A-AAAB-E6356FEBC252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14C62B-3AF6-4745-8388-77E8E90B7542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FD7881-2E98-4959-BFF4-718C231193AD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24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34A92-24E5-4480-B646-A957E752200A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34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33BE1-91B2-4AAB-B433-129D4D0379F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E0B86-9B3D-441C-91FB-1640B84522E5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44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93112-1C45-4369-8A93-A32FD43447F1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54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D8F88-A7CF-45A3-AA86-4955E1EE6C8E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65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0C926-CC71-4A87-A2B0-ACE937B1EE01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75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BC8F5-16A1-4D7A-B6AA-D39D4BCEFE93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85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66A67-EA93-4AD8-BF76-DD533FD3B95C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095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60F3E-B3FB-4E9C-87AB-4FBD5650B6B3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5BC84-6D12-4D34-8D1B-565D664111A5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3C849-F0F0-4F56-A6E3-66200289F133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82F20-51CC-4F17-A87E-4E3916B25923}" type="slidenum">
              <a:rPr lang="es-ES_tradnl" smtClean="0"/>
              <a:pPr/>
              <a:t>38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FABF87-DB67-4D0A-A0F8-4B952F256C64}" type="slidenum">
              <a:rPr lang="es-ES_tradnl" smtClean="0"/>
              <a:pPr/>
              <a:t>39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EC1A39-F968-46F7-B24A-A0925A845A25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34520A-A047-4419-B4A4-6887544356A3}" type="slidenum">
              <a:rPr lang="es-ES_tradnl" smtClean="0"/>
              <a:pPr/>
              <a:t>40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157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C6919-586E-4930-B06C-0EB00E8EE143}" type="slidenum">
              <a:rPr lang="es-ES_tradnl" smtClean="0"/>
              <a:pPr/>
              <a:t>41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167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B5871-8CBE-483F-BD0B-F7E0623EBDD8}" type="slidenum">
              <a:rPr lang="es-ES_tradnl" smtClean="0"/>
              <a:pPr/>
              <a:t>42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177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91C22-0BF5-4352-A385-491E8942E7CC}" type="slidenum">
              <a:rPr lang="es-ES_tradnl" smtClean="0"/>
              <a:pPr/>
              <a:t>43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187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615CA-CAB7-4649-AB04-A6CFB88DAB6C}" type="slidenum">
              <a:rPr lang="es-ES_tradnl" smtClean="0"/>
              <a:pPr/>
              <a:t>44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198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7FE6A8-83D9-40F7-B9A5-C4E6C23D794F}" type="slidenum">
              <a:rPr lang="es-ES_tradnl" smtClean="0"/>
              <a:pPr/>
              <a:t>45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08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4FDA-4B1C-4F48-A736-8C71D107F0A2}" type="slidenum">
              <a:rPr lang="es-ES_tradnl" smtClean="0"/>
              <a:pPr/>
              <a:t>46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18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A4CD9E-C4AF-4A9C-B22E-D049C15E7F64}" type="slidenum">
              <a:rPr lang="es-ES_tradnl" smtClean="0"/>
              <a:pPr/>
              <a:t>47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28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395F3-304A-4DD4-891D-FF749A683B50}" type="slidenum">
              <a:rPr lang="es-ES_tradnl" smtClean="0"/>
              <a:pPr/>
              <a:t>48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39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37C147-32FA-4B67-A474-08AB24DFFFC3}" type="slidenum">
              <a:rPr lang="es-ES_tradnl" smtClean="0"/>
              <a:pPr/>
              <a:t>49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08978-4CED-45FA-9B69-152B4C048640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49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9DC8A5-8F69-43DD-A1A3-9CC52936B9FF}" type="slidenum">
              <a:rPr lang="es-ES_tradnl" smtClean="0"/>
              <a:pPr/>
              <a:t>50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59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31637-CAD6-42DD-B2DD-77D44DE2CAE5}" type="slidenum">
              <a:rPr lang="es-ES_tradnl" smtClean="0"/>
              <a:pPr/>
              <a:t>51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69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1FBC1-F81B-4D6D-910C-BF81ECBA12E2}" type="slidenum">
              <a:rPr lang="es-ES_tradnl" smtClean="0"/>
              <a:pPr/>
              <a:t>52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80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B06344-5E1D-4D2E-B3E7-45372D0178F0}" type="slidenum">
              <a:rPr lang="es-ES_tradnl" smtClean="0"/>
              <a:pPr/>
              <a:t>53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290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20873-F6FB-4C1A-8FF6-51313D9601E3}" type="slidenum">
              <a:rPr lang="es-ES_tradnl" smtClean="0"/>
              <a:pPr/>
              <a:t>54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00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567A77-0549-4B9F-A6F9-E24EF9446D46}" type="slidenum">
              <a:rPr lang="es-ES_tradnl" smtClean="0"/>
              <a:pPr/>
              <a:t>55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10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CDC16-730C-4EE9-92C9-C8C276D52B26}" type="slidenum">
              <a:rPr lang="es-ES_tradnl" smtClean="0"/>
              <a:pPr/>
              <a:t>56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21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5DF0F-E61D-4D41-AEB6-CD5D8CC170EB}" type="slidenum">
              <a:rPr lang="es-ES_tradnl" smtClean="0"/>
              <a:pPr/>
              <a:t>57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31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289D8-E770-42A3-888A-0AF33E7EB19C}" type="slidenum">
              <a:rPr lang="es-ES_tradnl" smtClean="0"/>
              <a:pPr/>
              <a:t>58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41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6D410-AB12-4AD3-8FBD-62F359819B35}" type="slidenum">
              <a:rPr lang="es-ES_tradnl" smtClean="0"/>
              <a:pPr/>
              <a:t>59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10F8-2E61-4628-98A2-5BC509264BB3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51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844A6-094F-46F0-BD5D-AA2683BFED80}" type="slidenum">
              <a:rPr lang="es-ES_tradnl" smtClean="0"/>
              <a:pPr/>
              <a:t>60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6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01641-6CD3-499C-BCA1-1716ABB5C69C}" type="slidenum">
              <a:rPr lang="es-ES_tradnl" smtClean="0"/>
              <a:pPr/>
              <a:t>61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72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1C7EA-7CF7-46E1-A39C-7119AFF385B0}" type="slidenum">
              <a:rPr lang="es-ES_tradnl" smtClean="0"/>
              <a:pPr/>
              <a:t>62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82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80187C-EC1F-4909-B53C-D5AFCCF1D342}" type="slidenum">
              <a:rPr lang="es-ES_tradnl" smtClean="0"/>
              <a:pPr/>
              <a:t>63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392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F15EEE-BD99-4E7B-9824-1F9EF1D96AA5}" type="slidenum">
              <a:rPr lang="es-ES_tradnl" smtClean="0"/>
              <a:pPr/>
              <a:t>64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E92D4-D221-474C-9132-4D6CD2117BF2}" type="slidenum">
              <a:rPr lang="es-ES_tradnl" smtClean="0"/>
              <a:pPr/>
              <a:t>65</a:t>
            </a:fld>
            <a:endParaRPr lang="es-ES_tradnl" smtClean="0"/>
          </a:p>
        </p:txBody>
      </p:sp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3876675" y="-17463"/>
            <a:ext cx="2986088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0292" name="Rectangle 3"/>
          <p:cNvSpPr>
            <a:spLocks noChangeArrowheads="1"/>
          </p:cNvSpPr>
          <p:nvPr/>
        </p:nvSpPr>
        <p:spPr bwMode="auto">
          <a:xfrm>
            <a:off x="3876675" y="8710613"/>
            <a:ext cx="2986088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/>
              <a:t>19</a:t>
            </a:r>
          </a:p>
        </p:txBody>
      </p:sp>
      <p:sp>
        <p:nvSpPr>
          <p:cNvPr id="140293" name="Rectangle 4"/>
          <p:cNvSpPr>
            <a:spLocks noChangeArrowheads="1"/>
          </p:cNvSpPr>
          <p:nvPr/>
        </p:nvSpPr>
        <p:spPr bwMode="auto">
          <a:xfrm>
            <a:off x="-4763" y="8710613"/>
            <a:ext cx="2984501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0294" name="Rectangle 5"/>
          <p:cNvSpPr>
            <a:spLocks noChangeArrowheads="1"/>
          </p:cNvSpPr>
          <p:nvPr/>
        </p:nvSpPr>
        <p:spPr bwMode="auto">
          <a:xfrm>
            <a:off x="-4763" y="-17463"/>
            <a:ext cx="2984501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0295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409700" y="920750"/>
            <a:ext cx="4038600" cy="30289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B23450-804B-4982-A079-E42C6199ABD2}" type="slidenum">
              <a:rPr lang="es-ES_tradnl" smtClean="0"/>
              <a:pPr/>
              <a:t>66</a:t>
            </a:fld>
            <a:endParaRPr lang="es-ES_tradnl" smtClean="0"/>
          </a:p>
        </p:txBody>
      </p:sp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3876675" y="-17463"/>
            <a:ext cx="2986088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1316" name="Rectangle 3"/>
          <p:cNvSpPr>
            <a:spLocks noChangeArrowheads="1"/>
          </p:cNvSpPr>
          <p:nvPr/>
        </p:nvSpPr>
        <p:spPr bwMode="auto">
          <a:xfrm>
            <a:off x="3876675" y="8710613"/>
            <a:ext cx="2986088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/>
              <a:t>20</a:t>
            </a:r>
          </a:p>
        </p:txBody>
      </p:sp>
      <p:sp>
        <p:nvSpPr>
          <p:cNvPr id="141317" name="Rectangle 4"/>
          <p:cNvSpPr>
            <a:spLocks noChangeArrowheads="1"/>
          </p:cNvSpPr>
          <p:nvPr/>
        </p:nvSpPr>
        <p:spPr bwMode="auto">
          <a:xfrm>
            <a:off x="-4763" y="8710613"/>
            <a:ext cx="2984501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1318" name="Rectangle 5"/>
          <p:cNvSpPr>
            <a:spLocks noChangeArrowheads="1"/>
          </p:cNvSpPr>
          <p:nvPr/>
        </p:nvSpPr>
        <p:spPr bwMode="auto">
          <a:xfrm>
            <a:off x="-4763" y="-17463"/>
            <a:ext cx="2984501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141319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409700" y="920750"/>
            <a:ext cx="4038600" cy="30289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CAF70-2A4A-437A-B651-F64DBACC6CBA}" type="slidenum">
              <a:rPr lang="es-ES_tradnl" smtClean="0"/>
              <a:pPr/>
              <a:t>67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433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7185F-73EF-4115-BB5B-13DA2677E6A6}" type="slidenum">
              <a:rPr lang="es-ES_tradnl" smtClean="0"/>
              <a:pPr/>
              <a:t>68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144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9475B2-C57C-431F-8EC9-B8B56AF914CB}" type="slidenum">
              <a:rPr lang="es-ES_tradnl" smtClean="0"/>
              <a:pPr/>
              <a:t>69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4E4E9B-4442-4079-91F5-9BC93DD76713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>
              <a:latin typeface="Arial" pitchFamily="34" charset="0"/>
            </a:endParaRPr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3565B-4389-416C-A701-13649669DF15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6D883-545A-4D91-90F5-DB4E06341A50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9998C7-B50C-48B1-8E82-71336C22FA6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66BF2-E98F-4067-8565-8D0592F9880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D6192-4B4F-448E-8833-DFBD5116977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31821-9D4E-4778-87F4-0C518BC7F04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04ED-B31A-4C9D-9434-F8DCEDDECE2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12937-B9D1-4A63-832D-2C001356D63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6697A-BC56-403D-B762-2F5AC118EAD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1439-8E6C-4515-A3BC-B9C84400120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D8EA2-BCA8-480A-B382-E748607509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90646-490B-45A3-9761-CEBFF9DDB1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CD5B1-79AB-4EA8-9060-6CAE390D33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F64DF-1776-4A43-8B75-868E172AE76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069A978-2545-47F5-8293-35134C261E5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Fundamentos de Ciencias Acuáticas – Clase 4</a:t>
            </a:r>
            <a:br>
              <a:rPr lang="es-ES_tradnl" smtClean="0"/>
            </a:br>
            <a:r>
              <a:rPr lang="es-ES_tradnl" sz="4000" smtClean="0"/>
              <a:t>La Rueda Del Éxito</a:t>
            </a:r>
            <a:endParaRPr lang="es-ES_tradnl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7010400" y="4178300"/>
            <a:ext cx="2105025" cy="2679700"/>
            <a:chOff x="4248" y="1982"/>
            <a:chExt cx="1927" cy="2202"/>
          </a:xfrm>
        </p:grpSpPr>
        <p:grpSp>
          <p:nvGrpSpPr>
            <p:cNvPr id="12293" name="Group 3"/>
            <p:cNvGrpSpPr>
              <a:grpSpLocks/>
            </p:cNvGrpSpPr>
            <p:nvPr/>
          </p:nvGrpSpPr>
          <p:grpSpPr bwMode="auto">
            <a:xfrm>
              <a:off x="4248" y="1982"/>
              <a:ext cx="1927" cy="2202"/>
              <a:chOff x="4248" y="1982"/>
              <a:chExt cx="1927" cy="2202"/>
            </a:xfrm>
          </p:grpSpPr>
          <p:sp>
            <p:nvSpPr>
              <p:cNvPr id="12300" name="Freeform 4"/>
              <p:cNvSpPr>
                <a:spLocks/>
              </p:cNvSpPr>
              <p:nvPr/>
            </p:nvSpPr>
            <p:spPr bwMode="auto">
              <a:xfrm>
                <a:off x="5009" y="2943"/>
                <a:ext cx="505" cy="428"/>
              </a:xfrm>
              <a:custGeom>
                <a:avLst/>
                <a:gdLst>
                  <a:gd name="T0" fmla="*/ 444 w 505"/>
                  <a:gd name="T1" fmla="*/ 392 h 428"/>
                  <a:gd name="T2" fmla="*/ 228 w 505"/>
                  <a:gd name="T3" fmla="*/ 160 h 428"/>
                  <a:gd name="T4" fmla="*/ 233 w 505"/>
                  <a:gd name="T5" fmla="*/ 133 h 428"/>
                  <a:gd name="T6" fmla="*/ 222 w 505"/>
                  <a:gd name="T7" fmla="*/ 102 h 428"/>
                  <a:gd name="T8" fmla="*/ 215 w 505"/>
                  <a:gd name="T9" fmla="*/ 83 h 428"/>
                  <a:gd name="T10" fmla="*/ 217 w 505"/>
                  <a:gd name="T11" fmla="*/ 53 h 428"/>
                  <a:gd name="T12" fmla="*/ 221 w 505"/>
                  <a:gd name="T13" fmla="*/ 28 h 428"/>
                  <a:gd name="T14" fmla="*/ 209 w 505"/>
                  <a:gd name="T15" fmla="*/ 14 h 428"/>
                  <a:gd name="T16" fmla="*/ 188 w 505"/>
                  <a:gd name="T17" fmla="*/ 11 h 428"/>
                  <a:gd name="T18" fmla="*/ 173 w 505"/>
                  <a:gd name="T19" fmla="*/ 27 h 428"/>
                  <a:gd name="T20" fmla="*/ 171 w 505"/>
                  <a:gd name="T21" fmla="*/ 54 h 428"/>
                  <a:gd name="T22" fmla="*/ 184 w 505"/>
                  <a:gd name="T23" fmla="*/ 81 h 428"/>
                  <a:gd name="T24" fmla="*/ 94 w 505"/>
                  <a:gd name="T25" fmla="*/ 10 h 428"/>
                  <a:gd name="T26" fmla="*/ 77 w 505"/>
                  <a:gd name="T27" fmla="*/ 0 h 428"/>
                  <a:gd name="T28" fmla="*/ 66 w 505"/>
                  <a:gd name="T29" fmla="*/ 12 h 428"/>
                  <a:gd name="T30" fmla="*/ 86 w 505"/>
                  <a:gd name="T31" fmla="*/ 42 h 428"/>
                  <a:gd name="T32" fmla="*/ 135 w 505"/>
                  <a:gd name="T33" fmla="*/ 95 h 428"/>
                  <a:gd name="T34" fmla="*/ 50 w 505"/>
                  <a:gd name="T35" fmla="*/ 28 h 428"/>
                  <a:gd name="T36" fmla="*/ 35 w 505"/>
                  <a:gd name="T37" fmla="*/ 30 h 428"/>
                  <a:gd name="T38" fmla="*/ 36 w 505"/>
                  <a:gd name="T39" fmla="*/ 48 h 428"/>
                  <a:gd name="T40" fmla="*/ 108 w 505"/>
                  <a:gd name="T41" fmla="*/ 112 h 428"/>
                  <a:gd name="T42" fmla="*/ 20 w 505"/>
                  <a:gd name="T43" fmla="*/ 61 h 428"/>
                  <a:gd name="T44" fmla="*/ 8 w 505"/>
                  <a:gd name="T45" fmla="*/ 67 h 428"/>
                  <a:gd name="T46" fmla="*/ 10 w 505"/>
                  <a:gd name="T47" fmla="*/ 80 h 428"/>
                  <a:gd name="T48" fmla="*/ 63 w 505"/>
                  <a:gd name="T49" fmla="*/ 110 h 428"/>
                  <a:gd name="T50" fmla="*/ 89 w 505"/>
                  <a:gd name="T51" fmla="*/ 132 h 428"/>
                  <a:gd name="T52" fmla="*/ 15 w 505"/>
                  <a:gd name="T53" fmla="*/ 95 h 428"/>
                  <a:gd name="T54" fmla="*/ 0 w 505"/>
                  <a:gd name="T55" fmla="*/ 100 h 428"/>
                  <a:gd name="T56" fmla="*/ 5 w 505"/>
                  <a:gd name="T57" fmla="*/ 114 h 428"/>
                  <a:gd name="T58" fmla="*/ 82 w 505"/>
                  <a:gd name="T59" fmla="*/ 150 h 428"/>
                  <a:gd name="T60" fmla="*/ 117 w 505"/>
                  <a:gd name="T61" fmla="*/ 175 h 428"/>
                  <a:gd name="T62" fmla="*/ 142 w 505"/>
                  <a:gd name="T63" fmla="*/ 195 h 428"/>
                  <a:gd name="T64" fmla="*/ 192 w 505"/>
                  <a:gd name="T65" fmla="*/ 197 h 428"/>
                  <a:gd name="T66" fmla="*/ 430 w 505"/>
                  <a:gd name="T67" fmla="*/ 415 h 428"/>
                  <a:gd name="T68" fmla="*/ 448 w 505"/>
                  <a:gd name="T69" fmla="*/ 427 h 428"/>
                  <a:gd name="T70" fmla="*/ 465 w 505"/>
                  <a:gd name="T71" fmla="*/ 420 h 428"/>
                  <a:gd name="T72" fmla="*/ 504 w 505"/>
                  <a:gd name="T73" fmla="*/ 350 h 42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05"/>
                  <a:gd name="T112" fmla="*/ 0 h 428"/>
                  <a:gd name="T113" fmla="*/ 505 w 505"/>
                  <a:gd name="T114" fmla="*/ 428 h 42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05" h="428">
                    <a:moveTo>
                      <a:pt x="490" y="313"/>
                    </a:moveTo>
                    <a:lnTo>
                      <a:pt x="444" y="392"/>
                    </a:lnTo>
                    <a:lnTo>
                      <a:pt x="223" y="175"/>
                    </a:lnTo>
                    <a:lnTo>
                      <a:pt x="228" y="160"/>
                    </a:lnTo>
                    <a:lnTo>
                      <a:pt x="231" y="148"/>
                    </a:lnTo>
                    <a:lnTo>
                      <a:pt x="233" y="133"/>
                    </a:lnTo>
                    <a:lnTo>
                      <a:pt x="230" y="11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5" y="83"/>
                    </a:lnTo>
                    <a:lnTo>
                      <a:pt x="214" y="66"/>
                    </a:lnTo>
                    <a:lnTo>
                      <a:pt x="217" y="53"/>
                    </a:lnTo>
                    <a:lnTo>
                      <a:pt x="221" y="40"/>
                    </a:lnTo>
                    <a:lnTo>
                      <a:pt x="221" y="28"/>
                    </a:lnTo>
                    <a:lnTo>
                      <a:pt x="216" y="20"/>
                    </a:lnTo>
                    <a:lnTo>
                      <a:pt x="209" y="14"/>
                    </a:lnTo>
                    <a:lnTo>
                      <a:pt x="196" y="11"/>
                    </a:lnTo>
                    <a:lnTo>
                      <a:pt x="188" y="11"/>
                    </a:lnTo>
                    <a:lnTo>
                      <a:pt x="181" y="15"/>
                    </a:lnTo>
                    <a:lnTo>
                      <a:pt x="173" y="27"/>
                    </a:lnTo>
                    <a:lnTo>
                      <a:pt x="170" y="42"/>
                    </a:lnTo>
                    <a:lnTo>
                      <a:pt x="171" y="54"/>
                    </a:lnTo>
                    <a:lnTo>
                      <a:pt x="175" y="67"/>
                    </a:lnTo>
                    <a:lnTo>
                      <a:pt x="184" y="81"/>
                    </a:lnTo>
                    <a:lnTo>
                      <a:pt x="175" y="87"/>
                    </a:lnTo>
                    <a:lnTo>
                      <a:pt x="94" y="10"/>
                    </a:lnTo>
                    <a:lnTo>
                      <a:pt x="87" y="3"/>
                    </a:lnTo>
                    <a:lnTo>
                      <a:pt x="77" y="0"/>
                    </a:lnTo>
                    <a:lnTo>
                      <a:pt x="68" y="5"/>
                    </a:lnTo>
                    <a:lnTo>
                      <a:pt x="66" y="12"/>
                    </a:lnTo>
                    <a:lnTo>
                      <a:pt x="66" y="20"/>
                    </a:lnTo>
                    <a:lnTo>
                      <a:pt x="86" y="42"/>
                    </a:lnTo>
                    <a:lnTo>
                      <a:pt x="139" y="90"/>
                    </a:lnTo>
                    <a:lnTo>
                      <a:pt x="135" y="95"/>
                    </a:lnTo>
                    <a:lnTo>
                      <a:pt x="59" y="33"/>
                    </a:lnTo>
                    <a:lnTo>
                      <a:pt x="50" y="28"/>
                    </a:lnTo>
                    <a:lnTo>
                      <a:pt x="41" y="27"/>
                    </a:lnTo>
                    <a:lnTo>
                      <a:pt x="35" y="30"/>
                    </a:lnTo>
                    <a:lnTo>
                      <a:pt x="33" y="38"/>
                    </a:lnTo>
                    <a:lnTo>
                      <a:pt x="36" y="48"/>
                    </a:lnTo>
                    <a:lnTo>
                      <a:pt x="113" y="108"/>
                    </a:lnTo>
                    <a:lnTo>
                      <a:pt x="108" y="112"/>
                    </a:lnTo>
                    <a:lnTo>
                      <a:pt x="30" y="64"/>
                    </a:lnTo>
                    <a:lnTo>
                      <a:pt x="20" y="61"/>
                    </a:lnTo>
                    <a:lnTo>
                      <a:pt x="14" y="61"/>
                    </a:lnTo>
                    <a:lnTo>
                      <a:pt x="8" y="67"/>
                    </a:lnTo>
                    <a:lnTo>
                      <a:pt x="7" y="74"/>
                    </a:lnTo>
                    <a:lnTo>
                      <a:pt x="10" y="80"/>
                    </a:lnTo>
                    <a:lnTo>
                      <a:pt x="15" y="86"/>
                    </a:lnTo>
                    <a:lnTo>
                      <a:pt x="63" y="110"/>
                    </a:lnTo>
                    <a:lnTo>
                      <a:pt x="93" y="127"/>
                    </a:lnTo>
                    <a:lnTo>
                      <a:pt x="89" y="132"/>
                    </a:lnTo>
                    <a:lnTo>
                      <a:pt x="37" y="105"/>
                    </a:lnTo>
                    <a:lnTo>
                      <a:pt x="15" y="95"/>
                    </a:lnTo>
                    <a:lnTo>
                      <a:pt x="3" y="95"/>
                    </a:lnTo>
                    <a:lnTo>
                      <a:pt x="0" y="100"/>
                    </a:lnTo>
                    <a:lnTo>
                      <a:pt x="0" y="107"/>
                    </a:lnTo>
                    <a:lnTo>
                      <a:pt x="5" y="114"/>
                    </a:lnTo>
                    <a:lnTo>
                      <a:pt x="39" y="132"/>
                    </a:lnTo>
                    <a:lnTo>
                      <a:pt x="82" y="150"/>
                    </a:lnTo>
                    <a:lnTo>
                      <a:pt x="100" y="161"/>
                    </a:lnTo>
                    <a:lnTo>
                      <a:pt x="117" y="175"/>
                    </a:lnTo>
                    <a:lnTo>
                      <a:pt x="129" y="189"/>
                    </a:lnTo>
                    <a:lnTo>
                      <a:pt x="142" y="195"/>
                    </a:lnTo>
                    <a:lnTo>
                      <a:pt x="160" y="199"/>
                    </a:lnTo>
                    <a:lnTo>
                      <a:pt x="192" y="197"/>
                    </a:lnTo>
                    <a:lnTo>
                      <a:pt x="202" y="192"/>
                    </a:lnTo>
                    <a:lnTo>
                      <a:pt x="430" y="415"/>
                    </a:lnTo>
                    <a:lnTo>
                      <a:pt x="441" y="423"/>
                    </a:lnTo>
                    <a:lnTo>
                      <a:pt x="448" y="427"/>
                    </a:lnTo>
                    <a:lnTo>
                      <a:pt x="458" y="425"/>
                    </a:lnTo>
                    <a:lnTo>
                      <a:pt x="465" y="420"/>
                    </a:lnTo>
                    <a:lnTo>
                      <a:pt x="471" y="409"/>
                    </a:lnTo>
                    <a:lnTo>
                      <a:pt x="504" y="350"/>
                    </a:lnTo>
                    <a:lnTo>
                      <a:pt x="490" y="313"/>
                    </a:lnTo>
                  </a:path>
                </a:pathLst>
              </a:custGeom>
              <a:solidFill>
                <a:srgbClr val="FF9F9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2301" name="Group 5"/>
              <p:cNvGrpSpPr>
                <a:grpSpLocks/>
              </p:cNvGrpSpPr>
              <p:nvPr/>
            </p:nvGrpSpPr>
            <p:grpSpPr bwMode="auto">
              <a:xfrm>
                <a:off x="5600" y="3234"/>
                <a:ext cx="508" cy="918"/>
                <a:chOff x="5600" y="3234"/>
                <a:chExt cx="508" cy="918"/>
              </a:xfrm>
            </p:grpSpPr>
            <p:sp>
              <p:nvSpPr>
                <p:cNvPr id="12351" name="Freeform 6"/>
                <p:cNvSpPr>
                  <a:spLocks/>
                </p:cNvSpPr>
                <p:nvPr/>
              </p:nvSpPr>
              <p:spPr bwMode="auto">
                <a:xfrm>
                  <a:off x="5627" y="3721"/>
                  <a:ext cx="481" cy="431"/>
                </a:xfrm>
                <a:custGeom>
                  <a:avLst/>
                  <a:gdLst>
                    <a:gd name="T0" fmla="*/ 339 w 481"/>
                    <a:gd name="T1" fmla="*/ 7 h 431"/>
                    <a:gd name="T2" fmla="*/ 480 w 481"/>
                    <a:gd name="T3" fmla="*/ 390 h 431"/>
                    <a:gd name="T4" fmla="*/ 474 w 481"/>
                    <a:gd name="T5" fmla="*/ 398 h 431"/>
                    <a:gd name="T6" fmla="*/ 464 w 481"/>
                    <a:gd name="T7" fmla="*/ 391 h 431"/>
                    <a:gd name="T8" fmla="*/ 328 w 481"/>
                    <a:gd name="T9" fmla="*/ 23 h 431"/>
                    <a:gd name="T10" fmla="*/ 320 w 481"/>
                    <a:gd name="T11" fmla="*/ 19 h 431"/>
                    <a:gd name="T12" fmla="*/ 269 w 481"/>
                    <a:gd name="T13" fmla="*/ 17 h 431"/>
                    <a:gd name="T14" fmla="*/ 201 w 481"/>
                    <a:gd name="T15" fmla="*/ 20 h 431"/>
                    <a:gd name="T16" fmla="*/ 141 w 481"/>
                    <a:gd name="T17" fmla="*/ 23 h 431"/>
                    <a:gd name="T18" fmla="*/ 124 w 481"/>
                    <a:gd name="T19" fmla="*/ 29 h 431"/>
                    <a:gd name="T20" fmla="*/ 114 w 481"/>
                    <a:gd name="T21" fmla="*/ 39 h 431"/>
                    <a:gd name="T22" fmla="*/ 107 w 481"/>
                    <a:gd name="T23" fmla="*/ 50 h 431"/>
                    <a:gd name="T24" fmla="*/ 12 w 481"/>
                    <a:gd name="T25" fmla="*/ 426 h 431"/>
                    <a:gd name="T26" fmla="*/ 5 w 481"/>
                    <a:gd name="T27" fmla="*/ 430 h 431"/>
                    <a:gd name="T28" fmla="*/ 0 w 481"/>
                    <a:gd name="T29" fmla="*/ 423 h 431"/>
                    <a:gd name="T30" fmla="*/ 93 w 481"/>
                    <a:gd name="T31" fmla="*/ 49 h 431"/>
                    <a:gd name="T32" fmla="*/ 102 w 481"/>
                    <a:gd name="T33" fmla="*/ 28 h 431"/>
                    <a:gd name="T34" fmla="*/ 110 w 481"/>
                    <a:gd name="T35" fmla="*/ 20 h 431"/>
                    <a:gd name="T36" fmla="*/ 118 w 481"/>
                    <a:gd name="T37" fmla="*/ 14 h 431"/>
                    <a:gd name="T38" fmla="*/ 129 w 481"/>
                    <a:gd name="T39" fmla="*/ 9 h 431"/>
                    <a:gd name="T40" fmla="*/ 148 w 481"/>
                    <a:gd name="T41" fmla="*/ 7 h 431"/>
                    <a:gd name="T42" fmla="*/ 212 w 481"/>
                    <a:gd name="T43" fmla="*/ 2 h 431"/>
                    <a:gd name="T44" fmla="*/ 280 w 481"/>
                    <a:gd name="T45" fmla="*/ 0 h 431"/>
                    <a:gd name="T46" fmla="*/ 313 w 481"/>
                    <a:gd name="T47" fmla="*/ 1 h 431"/>
                    <a:gd name="T48" fmla="*/ 329 w 481"/>
                    <a:gd name="T49" fmla="*/ 2 h 431"/>
                    <a:gd name="T50" fmla="*/ 339 w 481"/>
                    <a:gd name="T51" fmla="*/ 7 h 43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81"/>
                    <a:gd name="T79" fmla="*/ 0 h 431"/>
                    <a:gd name="T80" fmla="*/ 481 w 481"/>
                    <a:gd name="T81" fmla="*/ 431 h 43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81" h="431">
                      <a:moveTo>
                        <a:pt x="339" y="7"/>
                      </a:moveTo>
                      <a:lnTo>
                        <a:pt x="480" y="390"/>
                      </a:lnTo>
                      <a:lnTo>
                        <a:pt x="474" y="398"/>
                      </a:lnTo>
                      <a:lnTo>
                        <a:pt x="464" y="391"/>
                      </a:lnTo>
                      <a:lnTo>
                        <a:pt x="328" y="23"/>
                      </a:lnTo>
                      <a:lnTo>
                        <a:pt x="320" y="19"/>
                      </a:lnTo>
                      <a:lnTo>
                        <a:pt x="269" y="17"/>
                      </a:lnTo>
                      <a:lnTo>
                        <a:pt x="201" y="20"/>
                      </a:lnTo>
                      <a:lnTo>
                        <a:pt x="141" y="23"/>
                      </a:lnTo>
                      <a:lnTo>
                        <a:pt x="124" y="29"/>
                      </a:lnTo>
                      <a:lnTo>
                        <a:pt x="114" y="39"/>
                      </a:lnTo>
                      <a:lnTo>
                        <a:pt x="107" y="50"/>
                      </a:lnTo>
                      <a:lnTo>
                        <a:pt x="12" y="426"/>
                      </a:lnTo>
                      <a:lnTo>
                        <a:pt x="5" y="430"/>
                      </a:lnTo>
                      <a:lnTo>
                        <a:pt x="0" y="423"/>
                      </a:lnTo>
                      <a:lnTo>
                        <a:pt x="93" y="49"/>
                      </a:lnTo>
                      <a:lnTo>
                        <a:pt x="102" y="28"/>
                      </a:lnTo>
                      <a:lnTo>
                        <a:pt x="110" y="20"/>
                      </a:lnTo>
                      <a:lnTo>
                        <a:pt x="118" y="14"/>
                      </a:lnTo>
                      <a:lnTo>
                        <a:pt x="129" y="9"/>
                      </a:lnTo>
                      <a:lnTo>
                        <a:pt x="148" y="7"/>
                      </a:lnTo>
                      <a:lnTo>
                        <a:pt x="212" y="2"/>
                      </a:lnTo>
                      <a:lnTo>
                        <a:pt x="280" y="0"/>
                      </a:lnTo>
                      <a:lnTo>
                        <a:pt x="313" y="1"/>
                      </a:lnTo>
                      <a:lnTo>
                        <a:pt x="329" y="2"/>
                      </a:lnTo>
                      <a:lnTo>
                        <a:pt x="339" y="7"/>
                      </a:lnTo>
                    </a:path>
                  </a:pathLst>
                </a:custGeom>
                <a:solidFill>
                  <a:srgbClr val="3F1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52" name="Freeform 7"/>
                <p:cNvSpPr>
                  <a:spLocks/>
                </p:cNvSpPr>
                <p:nvPr/>
              </p:nvSpPr>
              <p:spPr bwMode="auto">
                <a:xfrm>
                  <a:off x="5600" y="3234"/>
                  <a:ext cx="502" cy="502"/>
                </a:xfrm>
                <a:custGeom>
                  <a:avLst/>
                  <a:gdLst>
                    <a:gd name="T0" fmla="*/ 399 w 502"/>
                    <a:gd name="T1" fmla="*/ 0 h 502"/>
                    <a:gd name="T2" fmla="*/ 469 w 502"/>
                    <a:gd name="T3" fmla="*/ 0 h 502"/>
                    <a:gd name="T4" fmla="*/ 498 w 502"/>
                    <a:gd name="T5" fmla="*/ 19 h 502"/>
                    <a:gd name="T6" fmla="*/ 501 w 502"/>
                    <a:gd name="T7" fmla="*/ 65 h 502"/>
                    <a:gd name="T8" fmla="*/ 425 w 502"/>
                    <a:gd name="T9" fmla="*/ 334 h 502"/>
                    <a:gd name="T10" fmla="*/ 418 w 502"/>
                    <a:gd name="T11" fmla="*/ 361 h 502"/>
                    <a:gd name="T12" fmla="*/ 416 w 502"/>
                    <a:gd name="T13" fmla="*/ 390 h 502"/>
                    <a:gd name="T14" fmla="*/ 411 w 502"/>
                    <a:gd name="T15" fmla="*/ 452 h 502"/>
                    <a:gd name="T16" fmla="*/ 398 w 502"/>
                    <a:gd name="T17" fmla="*/ 481 h 502"/>
                    <a:gd name="T18" fmla="*/ 379 w 502"/>
                    <a:gd name="T19" fmla="*/ 486 h 502"/>
                    <a:gd name="T20" fmla="*/ 357 w 502"/>
                    <a:gd name="T21" fmla="*/ 488 h 502"/>
                    <a:gd name="T22" fmla="*/ 297 w 502"/>
                    <a:gd name="T23" fmla="*/ 491 h 502"/>
                    <a:gd name="T24" fmla="*/ 185 w 502"/>
                    <a:gd name="T25" fmla="*/ 496 h 502"/>
                    <a:gd name="T26" fmla="*/ 98 w 502"/>
                    <a:gd name="T27" fmla="*/ 501 h 502"/>
                    <a:gd name="T28" fmla="*/ 76 w 502"/>
                    <a:gd name="T29" fmla="*/ 494 h 502"/>
                    <a:gd name="T30" fmla="*/ 59 w 502"/>
                    <a:gd name="T31" fmla="*/ 474 h 502"/>
                    <a:gd name="T32" fmla="*/ 40 w 502"/>
                    <a:gd name="T33" fmla="*/ 447 h 502"/>
                    <a:gd name="T34" fmla="*/ 25 w 502"/>
                    <a:gd name="T35" fmla="*/ 418 h 502"/>
                    <a:gd name="T36" fmla="*/ 15 w 502"/>
                    <a:gd name="T37" fmla="*/ 401 h 502"/>
                    <a:gd name="T38" fmla="*/ 10 w 502"/>
                    <a:gd name="T39" fmla="*/ 387 h 502"/>
                    <a:gd name="T40" fmla="*/ 1 w 502"/>
                    <a:gd name="T41" fmla="*/ 364 h 502"/>
                    <a:gd name="T42" fmla="*/ 0 w 502"/>
                    <a:gd name="T43" fmla="*/ 354 h 502"/>
                    <a:gd name="T44" fmla="*/ 1 w 502"/>
                    <a:gd name="T45" fmla="*/ 340 h 502"/>
                    <a:gd name="T46" fmla="*/ 8 w 502"/>
                    <a:gd name="T47" fmla="*/ 332 h 502"/>
                    <a:gd name="T48" fmla="*/ 22 w 502"/>
                    <a:gd name="T49" fmla="*/ 323 h 502"/>
                    <a:gd name="T50" fmla="*/ 39 w 502"/>
                    <a:gd name="T51" fmla="*/ 323 h 502"/>
                    <a:gd name="T52" fmla="*/ 59 w 502"/>
                    <a:gd name="T53" fmla="*/ 323 h 502"/>
                    <a:gd name="T54" fmla="*/ 337 w 502"/>
                    <a:gd name="T55" fmla="*/ 332 h 502"/>
                    <a:gd name="T56" fmla="*/ 343 w 502"/>
                    <a:gd name="T57" fmla="*/ 267 h 502"/>
                    <a:gd name="T58" fmla="*/ 353 w 502"/>
                    <a:gd name="T59" fmla="*/ 143 h 502"/>
                    <a:gd name="T60" fmla="*/ 359 w 502"/>
                    <a:gd name="T61" fmla="*/ 58 h 502"/>
                    <a:gd name="T62" fmla="*/ 369 w 502"/>
                    <a:gd name="T63" fmla="*/ 22 h 502"/>
                    <a:gd name="T64" fmla="*/ 399 w 502"/>
                    <a:gd name="T65" fmla="*/ 0 h 50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02"/>
                    <a:gd name="T100" fmla="*/ 0 h 502"/>
                    <a:gd name="T101" fmla="*/ 502 w 502"/>
                    <a:gd name="T102" fmla="*/ 502 h 50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02" h="502">
                      <a:moveTo>
                        <a:pt x="399" y="0"/>
                      </a:moveTo>
                      <a:lnTo>
                        <a:pt x="469" y="0"/>
                      </a:lnTo>
                      <a:lnTo>
                        <a:pt x="498" y="19"/>
                      </a:lnTo>
                      <a:lnTo>
                        <a:pt x="501" y="65"/>
                      </a:lnTo>
                      <a:lnTo>
                        <a:pt x="425" y="334"/>
                      </a:lnTo>
                      <a:lnTo>
                        <a:pt x="418" y="361"/>
                      </a:lnTo>
                      <a:lnTo>
                        <a:pt x="416" y="390"/>
                      </a:lnTo>
                      <a:lnTo>
                        <a:pt x="411" y="452"/>
                      </a:lnTo>
                      <a:lnTo>
                        <a:pt x="398" y="481"/>
                      </a:lnTo>
                      <a:lnTo>
                        <a:pt x="379" y="486"/>
                      </a:lnTo>
                      <a:lnTo>
                        <a:pt x="357" y="488"/>
                      </a:lnTo>
                      <a:lnTo>
                        <a:pt x="297" y="491"/>
                      </a:lnTo>
                      <a:lnTo>
                        <a:pt x="185" y="496"/>
                      </a:lnTo>
                      <a:lnTo>
                        <a:pt x="98" y="501"/>
                      </a:lnTo>
                      <a:lnTo>
                        <a:pt x="76" y="494"/>
                      </a:lnTo>
                      <a:lnTo>
                        <a:pt x="59" y="474"/>
                      </a:lnTo>
                      <a:lnTo>
                        <a:pt x="40" y="447"/>
                      </a:lnTo>
                      <a:lnTo>
                        <a:pt x="25" y="418"/>
                      </a:lnTo>
                      <a:lnTo>
                        <a:pt x="15" y="401"/>
                      </a:lnTo>
                      <a:lnTo>
                        <a:pt x="10" y="387"/>
                      </a:lnTo>
                      <a:lnTo>
                        <a:pt x="1" y="364"/>
                      </a:lnTo>
                      <a:lnTo>
                        <a:pt x="0" y="354"/>
                      </a:lnTo>
                      <a:lnTo>
                        <a:pt x="1" y="340"/>
                      </a:lnTo>
                      <a:lnTo>
                        <a:pt x="8" y="332"/>
                      </a:lnTo>
                      <a:lnTo>
                        <a:pt x="22" y="323"/>
                      </a:lnTo>
                      <a:lnTo>
                        <a:pt x="39" y="323"/>
                      </a:lnTo>
                      <a:lnTo>
                        <a:pt x="59" y="323"/>
                      </a:lnTo>
                      <a:lnTo>
                        <a:pt x="337" y="332"/>
                      </a:lnTo>
                      <a:lnTo>
                        <a:pt x="343" y="267"/>
                      </a:lnTo>
                      <a:lnTo>
                        <a:pt x="353" y="143"/>
                      </a:lnTo>
                      <a:lnTo>
                        <a:pt x="359" y="58"/>
                      </a:lnTo>
                      <a:lnTo>
                        <a:pt x="369" y="22"/>
                      </a:lnTo>
                      <a:lnTo>
                        <a:pt x="399" y="0"/>
                      </a:lnTo>
                    </a:path>
                  </a:pathLst>
                </a:custGeom>
                <a:solidFill>
                  <a:srgbClr val="9F7F5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2302" name="Freeform 8"/>
              <p:cNvSpPr>
                <a:spLocks/>
              </p:cNvSpPr>
              <p:nvPr/>
            </p:nvSpPr>
            <p:spPr bwMode="auto">
              <a:xfrm>
                <a:off x="5340" y="3076"/>
                <a:ext cx="603" cy="1055"/>
              </a:xfrm>
              <a:custGeom>
                <a:avLst/>
                <a:gdLst>
                  <a:gd name="T0" fmla="*/ 238 w 603"/>
                  <a:gd name="T1" fmla="*/ 20 h 1055"/>
                  <a:gd name="T2" fmla="*/ 187 w 603"/>
                  <a:gd name="T3" fmla="*/ 77 h 1055"/>
                  <a:gd name="T4" fmla="*/ 161 w 603"/>
                  <a:gd name="T5" fmla="*/ 118 h 1055"/>
                  <a:gd name="T6" fmla="*/ 135 w 603"/>
                  <a:gd name="T7" fmla="*/ 152 h 1055"/>
                  <a:gd name="T8" fmla="*/ 141 w 603"/>
                  <a:gd name="T9" fmla="*/ 200 h 1055"/>
                  <a:gd name="T10" fmla="*/ 164 w 603"/>
                  <a:gd name="T11" fmla="*/ 206 h 1055"/>
                  <a:gd name="T12" fmla="*/ 161 w 603"/>
                  <a:gd name="T13" fmla="*/ 243 h 1055"/>
                  <a:gd name="T14" fmla="*/ 169 w 603"/>
                  <a:gd name="T15" fmla="*/ 292 h 1055"/>
                  <a:gd name="T16" fmla="*/ 212 w 603"/>
                  <a:gd name="T17" fmla="*/ 312 h 1055"/>
                  <a:gd name="T18" fmla="*/ 229 w 603"/>
                  <a:gd name="T19" fmla="*/ 364 h 1055"/>
                  <a:gd name="T20" fmla="*/ 193 w 603"/>
                  <a:gd name="T21" fmla="*/ 390 h 1055"/>
                  <a:gd name="T22" fmla="*/ 81 w 603"/>
                  <a:gd name="T23" fmla="*/ 390 h 1055"/>
                  <a:gd name="T24" fmla="*/ 21 w 603"/>
                  <a:gd name="T25" fmla="*/ 412 h 1055"/>
                  <a:gd name="T26" fmla="*/ 0 w 603"/>
                  <a:gd name="T27" fmla="*/ 470 h 1055"/>
                  <a:gd name="T28" fmla="*/ 26 w 603"/>
                  <a:gd name="T29" fmla="*/ 572 h 1055"/>
                  <a:gd name="T30" fmla="*/ 95 w 603"/>
                  <a:gd name="T31" fmla="*/ 710 h 1055"/>
                  <a:gd name="T32" fmla="*/ 166 w 603"/>
                  <a:gd name="T33" fmla="*/ 905 h 1055"/>
                  <a:gd name="T34" fmla="*/ 198 w 603"/>
                  <a:gd name="T35" fmla="*/ 1054 h 1055"/>
                  <a:gd name="T36" fmla="*/ 261 w 603"/>
                  <a:gd name="T37" fmla="*/ 1013 h 1055"/>
                  <a:gd name="T38" fmla="*/ 327 w 603"/>
                  <a:gd name="T39" fmla="*/ 985 h 1055"/>
                  <a:gd name="T40" fmla="*/ 355 w 603"/>
                  <a:gd name="T41" fmla="*/ 965 h 1055"/>
                  <a:gd name="T42" fmla="*/ 407 w 603"/>
                  <a:gd name="T43" fmla="*/ 991 h 1055"/>
                  <a:gd name="T44" fmla="*/ 436 w 603"/>
                  <a:gd name="T45" fmla="*/ 994 h 1055"/>
                  <a:gd name="T46" fmla="*/ 409 w 603"/>
                  <a:gd name="T47" fmla="*/ 928 h 1055"/>
                  <a:gd name="T48" fmla="*/ 324 w 603"/>
                  <a:gd name="T49" fmla="*/ 823 h 1055"/>
                  <a:gd name="T50" fmla="*/ 312 w 603"/>
                  <a:gd name="T51" fmla="*/ 742 h 1055"/>
                  <a:gd name="T52" fmla="*/ 315 w 603"/>
                  <a:gd name="T53" fmla="*/ 627 h 1055"/>
                  <a:gd name="T54" fmla="*/ 361 w 603"/>
                  <a:gd name="T55" fmla="*/ 587 h 1055"/>
                  <a:gd name="T56" fmla="*/ 453 w 603"/>
                  <a:gd name="T57" fmla="*/ 607 h 1055"/>
                  <a:gd name="T58" fmla="*/ 525 w 603"/>
                  <a:gd name="T59" fmla="*/ 621 h 1055"/>
                  <a:gd name="T60" fmla="*/ 579 w 603"/>
                  <a:gd name="T61" fmla="*/ 604 h 1055"/>
                  <a:gd name="T62" fmla="*/ 602 w 603"/>
                  <a:gd name="T63" fmla="*/ 542 h 1055"/>
                  <a:gd name="T64" fmla="*/ 579 w 603"/>
                  <a:gd name="T65" fmla="*/ 476 h 1055"/>
                  <a:gd name="T66" fmla="*/ 513 w 603"/>
                  <a:gd name="T67" fmla="*/ 352 h 1055"/>
                  <a:gd name="T68" fmla="*/ 453 w 603"/>
                  <a:gd name="T69" fmla="*/ 264 h 1055"/>
                  <a:gd name="T70" fmla="*/ 412 w 603"/>
                  <a:gd name="T71" fmla="*/ 176 h 1055"/>
                  <a:gd name="T72" fmla="*/ 395 w 603"/>
                  <a:gd name="T73" fmla="*/ 86 h 1055"/>
                  <a:gd name="T74" fmla="*/ 373 w 603"/>
                  <a:gd name="T75" fmla="*/ 23 h 1055"/>
                  <a:gd name="T76" fmla="*/ 335 w 603"/>
                  <a:gd name="T77" fmla="*/ 5 h 1055"/>
                  <a:gd name="T78" fmla="*/ 265 w 603"/>
                  <a:gd name="T79" fmla="*/ 0 h 105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03"/>
                  <a:gd name="T121" fmla="*/ 0 h 1055"/>
                  <a:gd name="T122" fmla="*/ 603 w 603"/>
                  <a:gd name="T123" fmla="*/ 1055 h 105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03" h="1055">
                    <a:moveTo>
                      <a:pt x="265" y="0"/>
                    </a:moveTo>
                    <a:lnTo>
                      <a:pt x="238" y="20"/>
                    </a:lnTo>
                    <a:lnTo>
                      <a:pt x="204" y="51"/>
                    </a:lnTo>
                    <a:lnTo>
                      <a:pt x="187" y="77"/>
                    </a:lnTo>
                    <a:lnTo>
                      <a:pt x="173" y="101"/>
                    </a:lnTo>
                    <a:lnTo>
                      <a:pt x="161" y="118"/>
                    </a:lnTo>
                    <a:lnTo>
                      <a:pt x="144" y="135"/>
                    </a:lnTo>
                    <a:lnTo>
                      <a:pt x="135" y="152"/>
                    </a:lnTo>
                    <a:lnTo>
                      <a:pt x="135" y="183"/>
                    </a:lnTo>
                    <a:lnTo>
                      <a:pt x="141" y="200"/>
                    </a:lnTo>
                    <a:lnTo>
                      <a:pt x="152" y="203"/>
                    </a:lnTo>
                    <a:lnTo>
                      <a:pt x="164" y="206"/>
                    </a:lnTo>
                    <a:lnTo>
                      <a:pt x="166" y="221"/>
                    </a:lnTo>
                    <a:lnTo>
                      <a:pt x="161" y="243"/>
                    </a:lnTo>
                    <a:lnTo>
                      <a:pt x="161" y="275"/>
                    </a:lnTo>
                    <a:lnTo>
                      <a:pt x="169" y="292"/>
                    </a:lnTo>
                    <a:lnTo>
                      <a:pt x="198" y="312"/>
                    </a:lnTo>
                    <a:lnTo>
                      <a:pt x="212" y="312"/>
                    </a:lnTo>
                    <a:lnTo>
                      <a:pt x="224" y="323"/>
                    </a:lnTo>
                    <a:lnTo>
                      <a:pt x="229" y="364"/>
                    </a:lnTo>
                    <a:lnTo>
                      <a:pt x="229" y="398"/>
                    </a:lnTo>
                    <a:lnTo>
                      <a:pt x="193" y="390"/>
                    </a:lnTo>
                    <a:lnTo>
                      <a:pt x="138" y="390"/>
                    </a:lnTo>
                    <a:lnTo>
                      <a:pt x="81" y="390"/>
                    </a:lnTo>
                    <a:lnTo>
                      <a:pt x="43" y="398"/>
                    </a:lnTo>
                    <a:lnTo>
                      <a:pt x="21" y="412"/>
                    </a:lnTo>
                    <a:lnTo>
                      <a:pt x="4" y="441"/>
                    </a:lnTo>
                    <a:lnTo>
                      <a:pt x="0" y="470"/>
                    </a:lnTo>
                    <a:lnTo>
                      <a:pt x="6" y="504"/>
                    </a:lnTo>
                    <a:lnTo>
                      <a:pt x="26" y="572"/>
                    </a:lnTo>
                    <a:lnTo>
                      <a:pt x="58" y="644"/>
                    </a:lnTo>
                    <a:lnTo>
                      <a:pt x="95" y="710"/>
                    </a:lnTo>
                    <a:lnTo>
                      <a:pt x="138" y="823"/>
                    </a:lnTo>
                    <a:lnTo>
                      <a:pt x="166" y="905"/>
                    </a:lnTo>
                    <a:lnTo>
                      <a:pt x="187" y="999"/>
                    </a:lnTo>
                    <a:lnTo>
                      <a:pt x="198" y="1054"/>
                    </a:lnTo>
                    <a:lnTo>
                      <a:pt x="229" y="1037"/>
                    </a:lnTo>
                    <a:lnTo>
                      <a:pt x="261" y="1013"/>
                    </a:lnTo>
                    <a:lnTo>
                      <a:pt x="301" y="988"/>
                    </a:lnTo>
                    <a:lnTo>
                      <a:pt x="327" y="985"/>
                    </a:lnTo>
                    <a:lnTo>
                      <a:pt x="338" y="977"/>
                    </a:lnTo>
                    <a:lnTo>
                      <a:pt x="355" y="965"/>
                    </a:lnTo>
                    <a:lnTo>
                      <a:pt x="387" y="974"/>
                    </a:lnTo>
                    <a:lnTo>
                      <a:pt x="407" y="991"/>
                    </a:lnTo>
                    <a:lnTo>
                      <a:pt x="421" y="996"/>
                    </a:lnTo>
                    <a:lnTo>
                      <a:pt x="436" y="994"/>
                    </a:lnTo>
                    <a:lnTo>
                      <a:pt x="427" y="979"/>
                    </a:lnTo>
                    <a:lnTo>
                      <a:pt x="409" y="928"/>
                    </a:lnTo>
                    <a:lnTo>
                      <a:pt x="366" y="865"/>
                    </a:lnTo>
                    <a:lnTo>
                      <a:pt x="324" y="823"/>
                    </a:lnTo>
                    <a:lnTo>
                      <a:pt x="318" y="794"/>
                    </a:lnTo>
                    <a:lnTo>
                      <a:pt x="312" y="742"/>
                    </a:lnTo>
                    <a:lnTo>
                      <a:pt x="310" y="676"/>
                    </a:lnTo>
                    <a:lnTo>
                      <a:pt x="315" y="627"/>
                    </a:lnTo>
                    <a:lnTo>
                      <a:pt x="324" y="601"/>
                    </a:lnTo>
                    <a:lnTo>
                      <a:pt x="361" y="587"/>
                    </a:lnTo>
                    <a:lnTo>
                      <a:pt x="398" y="592"/>
                    </a:lnTo>
                    <a:lnTo>
                      <a:pt x="453" y="607"/>
                    </a:lnTo>
                    <a:lnTo>
                      <a:pt x="504" y="616"/>
                    </a:lnTo>
                    <a:lnTo>
                      <a:pt x="525" y="621"/>
                    </a:lnTo>
                    <a:lnTo>
                      <a:pt x="559" y="616"/>
                    </a:lnTo>
                    <a:lnTo>
                      <a:pt x="579" y="604"/>
                    </a:lnTo>
                    <a:lnTo>
                      <a:pt x="596" y="575"/>
                    </a:lnTo>
                    <a:lnTo>
                      <a:pt x="602" y="542"/>
                    </a:lnTo>
                    <a:lnTo>
                      <a:pt x="590" y="499"/>
                    </a:lnTo>
                    <a:lnTo>
                      <a:pt x="579" y="476"/>
                    </a:lnTo>
                    <a:lnTo>
                      <a:pt x="547" y="412"/>
                    </a:lnTo>
                    <a:lnTo>
                      <a:pt x="513" y="352"/>
                    </a:lnTo>
                    <a:lnTo>
                      <a:pt x="481" y="303"/>
                    </a:lnTo>
                    <a:lnTo>
                      <a:pt x="453" y="264"/>
                    </a:lnTo>
                    <a:lnTo>
                      <a:pt x="430" y="214"/>
                    </a:lnTo>
                    <a:lnTo>
                      <a:pt x="412" y="176"/>
                    </a:lnTo>
                    <a:lnTo>
                      <a:pt x="407" y="132"/>
                    </a:lnTo>
                    <a:lnTo>
                      <a:pt x="395" y="86"/>
                    </a:lnTo>
                    <a:lnTo>
                      <a:pt x="387" y="49"/>
                    </a:lnTo>
                    <a:lnTo>
                      <a:pt x="373" y="23"/>
                    </a:lnTo>
                    <a:lnTo>
                      <a:pt x="355" y="5"/>
                    </a:lnTo>
                    <a:lnTo>
                      <a:pt x="335" y="5"/>
                    </a:lnTo>
                    <a:lnTo>
                      <a:pt x="295" y="20"/>
                    </a:lnTo>
                    <a:lnTo>
                      <a:pt x="265" y="0"/>
                    </a:lnTo>
                  </a:path>
                </a:pathLst>
              </a:custGeom>
              <a:solidFill>
                <a:srgbClr val="9F3FD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303" name="Freeform 9"/>
              <p:cNvSpPr>
                <a:spLocks/>
              </p:cNvSpPr>
              <p:nvPr/>
            </p:nvSpPr>
            <p:spPr bwMode="auto">
              <a:xfrm>
                <a:off x="4248" y="1982"/>
                <a:ext cx="1786" cy="871"/>
              </a:xfrm>
              <a:custGeom>
                <a:avLst/>
                <a:gdLst>
                  <a:gd name="T0" fmla="*/ 1003 w 1786"/>
                  <a:gd name="T1" fmla="*/ 106 h 871"/>
                  <a:gd name="T2" fmla="*/ 1107 w 1786"/>
                  <a:gd name="T3" fmla="*/ 94 h 871"/>
                  <a:gd name="T4" fmla="*/ 1194 w 1786"/>
                  <a:gd name="T5" fmla="*/ 103 h 871"/>
                  <a:gd name="T6" fmla="*/ 1269 w 1786"/>
                  <a:gd name="T7" fmla="*/ 123 h 871"/>
                  <a:gd name="T8" fmla="*/ 1345 w 1786"/>
                  <a:gd name="T9" fmla="*/ 159 h 871"/>
                  <a:gd name="T10" fmla="*/ 1408 w 1786"/>
                  <a:gd name="T11" fmla="*/ 212 h 871"/>
                  <a:gd name="T12" fmla="*/ 1440 w 1786"/>
                  <a:gd name="T13" fmla="*/ 261 h 871"/>
                  <a:gd name="T14" fmla="*/ 1482 w 1786"/>
                  <a:gd name="T15" fmla="*/ 285 h 871"/>
                  <a:gd name="T16" fmla="*/ 1554 w 1786"/>
                  <a:gd name="T17" fmla="*/ 283 h 871"/>
                  <a:gd name="T18" fmla="*/ 1620 w 1786"/>
                  <a:gd name="T19" fmla="*/ 298 h 871"/>
                  <a:gd name="T20" fmla="*/ 1684 w 1786"/>
                  <a:gd name="T21" fmla="*/ 330 h 871"/>
                  <a:gd name="T22" fmla="*/ 1726 w 1786"/>
                  <a:gd name="T23" fmla="*/ 368 h 871"/>
                  <a:gd name="T24" fmla="*/ 1762 w 1786"/>
                  <a:gd name="T25" fmla="*/ 423 h 871"/>
                  <a:gd name="T26" fmla="*/ 1780 w 1786"/>
                  <a:gd name="T27" fmla="*/ 481 h 871"/>
                  <a:gd name="T28" fmla="*/ 1785 w 1786"/>
                  <a:gd name="T29" fmla="*/ 528 h 871"/>
                  <a:gd name="T30" fmla="*/ 1779 w 1786"/>
                  <a:gd name="T31" fmla="*/ 582 h 871"/>
                  <a:gd name="T32" fmla="*/ 1761 w 1786"/>
                  <a:gd name="T33" fmla="*/ 632 h 871"/>
                  <a:gd name="T34" fmla="*/ 1724 w 1786"/>
                  <a:gd name="T35" fmla="*/ 686 h 871"/>
                  <a:gd name="T36" fmla="*/ 1673 w 1786"/>
                  <a:gd name="T37" fmla="*/ 730 h 871"/>
                  <a:gd name="T38" fmla="*/ 1618 w 1786"/>
                  <a:gd name="T39" fmla="*/ 757 h 871"/>
                  <a:gd name="T40" fmla="*/ 1564 w 1786"/>
                  <a:gd name="T41" fmla="*/ 770 h 871"/>
                  <a:gd name="T42" fmla="*/ 1501 w 1786"/>
                  <a:gd name="T43" fmla="*/ 771 h 871"/>
                  <a:gd name="T44" fmla="*/ 1446 w 1786"/>
                  <a:gd name="T45" fmla="*/ 759 h 871"/>
                  <a:gd name="T46" fmla="*/ 1411 w 1786"/>
                  <a:gd name="T47" fmla="*/ 773 h 871"/>
                  <a:gd name="T48" fmla="*/ 1359 w 1786"/>
                  <a:gd name="T49" fmla="*/ 805 h 871"/>
                  <a:gd name="T50" fmla="*/ 1294 w 1786"/>
                  <a:gd name="T51" fmla="*/ 836 h 871"/>
                  <a:gd name="T52" fmla="*/ 1209 w 1786"/>
                  <a:gd name="T53" fmla="*/ 858 h 871"/>
                  <a:gd name="T54" fmla="*/ 1122 w 1786"/>
                  <a:gd name="T55" fmla="*/ 870 h 871"/>
                  <a:gd name="T56" fmla="*/ 1049 w 1786"/>
                  <a:gd name="T57" fmla="*/ 870 h 871"/>
                  <a:gd name="T58" fmla="*/ 951 w 1786"/>
                  <a:gd name="T59" fmla="*/ 857 h 871"/>
                  <a:gd name="T60" fmla="*/ 876 w 1786"/>
                  <a:gd name="T61" fmla="*/ 838 h 871"/>
                  <a:gd name="T62" fmla="*/ 807 w 1786"/>
                  <a:gd name="T63" fmla="*/ 809 h 871"/>
                  <a:gd name="T64" fmla="*/ 763 w 1786"/>
                  <a:gd name="T65" fmla="*/ 804 h 871"/>
                  <a:gd name="T66" fmla="*/ 703 w 1786"/>
                  <a:gd name="T67" fmla="*/ 824 h 871"/>
                  <a:gd name="T68" fmla="*/ 645 w 1786"/>
                  <a:gd name="T69" fmla="*/ 831 h 871"/>
                  <a:gd name="T70" fmla="*/ 580 w 1786"/>
                  <a:gd name="T71" fmla="*/ 828 h 871"/>
                  <a:gd name="T72" fmla="*/ 513 w 1786"/>
                  <a:gd name="T73" fmla="*/ 809 h 871"/>
                  <a:gd name="T74" fmla="*/ 453 w 1786"/>
                  <a:gd name="T75" fmla="*/ 776 h 871"/>
                  <a:gd name="T76" fmla="*/ 375 w 1786"/>
                  <a:gd name="T77" fmla="*/ 797 h 871"/>
                  <a:gd name="T78" fmla="*/ 298 w 1786"/>
                  <a:gd name="T79" fmla="*/ 802 h 871"/>
                  <a:gd name="T80" fmla="*/ 194 w 1786"/>
                  <a:gd name="T81" fmla="*/ 780 h 871"/>
                  <a:gd name="T82" fmla="*/ 106 w 1786"/>
                  <a:gd name="T83" fmla="*/ 728 h 871"/>
                  <a:gd name="T84" fmla="*/ 46 w 1786"/>
                  <a:gd name="T85" fmla="*/ 664 h 871"/>
                  <a:gd name="T86" fmla="*/ 14 w 1786"/>
                  <a:gd name="T87" fmla="*/ 596 h 871"/>
                  <a:gd name="T88" fmla="*/ 0 w 1786"/>
                  <a:gd name="T89" fmla="*/ 520 h 871"/>
                  <a:gd name="T90" fmla="*/ 12 w 1786"/>
                  <a:gd name="T91" fmla="*/ 451 h 871"/>
                  <a:gd name="T92" fmla="*/ 45 w 1786"/>
                  <a:gd name="T93" fmla="*/ 381 h 871"/>
                  <a:gd name="T94" fmla="*/ 97 w 1786"/>
                  <a:gd name="T95" fmla="*/ 321 h 871"/>
                  <a:gd name="T96" fmla="*/ 152 w 1786"/>
                  <a:gd name="T97" fmla="*/ 283 h 871"/>
                  <a:gd name="T98" fmla="*/ 226 w 1786"/>
                  <a:gd name="T99" fmla="*/ 251 h 871"/>
                  <a:gd name="T100" fmla="*/ 292 w 1786"/>
                  <a:gd name="T101" fmla="*/ 241 h 871"/>
                  <a:gd name="T102" fmla="*/ 310 w 1786"/>
                  <a:gd name="T103" fmla="*/ 191 h 871"/>
                  <a:gd name="T104" fmla="*/ 341 w 1786"/>
                  <a:gd name="T105" fmla="*/ 141 h 871"/>
                  <a:gd name="T106" fmla="*/ 392 w 1786"/>
                  <a:gd name="T107" fmla="*/ 90 h 871"/>
                  <a:gd name="T108" fmla="*/ 452 w 1786"/>
                  <a:gd name="T109" fmla="*/ 51 h 871"/>
                  <a:gd name="T110" fmla="*/ 531 w 1786"/>
                  <a:gd name="T111" fmla="*/ 18 h 871"/>
                  <a:gd name="T112" fmla="*/ 613 w 1786"/>
                  <a:gd name="T113" fmla="*/ 3 h 871"/>
                  <a:gd name="T114" fmla="*/ 700 w 1786"/>
                  <a:gd name="T115" fmla="*/ 1 h 871"/>
                  <a:gd name="T116" fmla="*/ 789 w 1786"/>
                  <a:gd name="T117" fmla="*/ 17 h 871"/>
                  <a:gd name="T118" fmla="*/ 874 w 1786"/>
                  <a:gd name="T119" fmla="*/ 51 h 871"/>
                  <a:gd name="T120" fmla="*/ 936 w 1786"/>
                  <a:gd name="T121" fmla="*/ 93 h 87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786"/>
                  <a:gd name="T184" fmla="*/ 0 h 871"/>
                  <a:gd name="T185" fmla="*/ 1786 w 1786"/>
                  <a:gd name="T186" fmla="*/ 871 h 871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786" h="871">
                    <a:moveTo>
                      <a:pt x="961" y="115"/>
                    </a:moveTo>
                    <a:lnTo>
                      <a:pt x="1003" y="106"/>
                    </a:lnTo>
                    <a:lnTo>
                      <a:pt x="1059" y="97"/>
                    </a:lnTo>
                    <a:lnTo>
                      <a:pt x="1107" y="94"/>
                    </a:lnTo>
                    <a:lnTo>
                      <a:pt x="1158" y="99"/>
                    </a:lnTo>
                    <a:lnTo>
                      <a:pt x="1194" y="103"/>
                    </a:lnTo>
                    <a:lnTo>
                      <a:pt x="1231" y="111"/>
                    </a:lnTo>
                    <a:lnTo>
                      <a:pt x="1269" y="123"/>
                    </a:lnTo>
                    <a:lnTo>
                      <a:pt x="1306" y="139"/>
                    </a:lnTo>
                    <a:lnTo>
                      <a:pt x="1345" y="159"/>
                    </a:lnTo>
                    <a:lnTo>
                      <a:pt x="1383" y="187"/>
                    </a:lnTo>
                    <a:lnTo>
                      <a:pt x="1408" y="212"/>
                    </a:lnTo>
                    <a:lnTo>
                      <a:pt x="1425" y="236"/>
                    </a:lnTo>
                    <a:lnTo>
                      <a:pt x="1440" y="261"/>
                    </a:lnTo>
                    <a:lnTo>
                      <a:pt x="1451" y="294"/>
                    </a:lnTo>
                    <a:lnTo>
                      <a:pt x="1482" y="285"/>
                    </a:lnTo>
                    <a:lnTo>
                      <a:pt x="1520" y="282"/>
                    </a:lnTo>
                    <a:lnTo>
                      <a:pt x="1554" y="283"/>
                    </a:lnTo>
                    <a:lnTo>
                      <a:pt x="1590" y="289"/>
                    </a:lnTo>
                    <a:lnTo>
                      <a:pt x="1620" y="298"/>
                    </a:lnTo>
                    <a:lnTo>
                      <a:pt x="1651" y="310"/>
                    </a:lnTo>
                    <a:lnTo>
                      <a:pt x="1684" y="330"/>
                    </a:lnTo>
                    <a:lnTo>
                      <a:pt x="1704" y="348"/>
                    </a:lnTo>
                    <a:lnTo>
                      <a:pt x="1726" y="368"/>
                    </a:lnTo>
                    <a:lnTo>
                      <a:pt x="1744" y="390"/>
                    </a:lnTo>
                    <a:lnTo>
                      <a:pt x="1762" y="423"/>
                    </a:lnTo>
                    <a:lnTo>
                      <a:pt x="1773" y="451"/>
                    </a:lnTo>
                    <a:lnTo>
                      <a:pt x="1780" y="481"/>
                    </a:lnTo>
                    <a:lnTo>
                      <a:pt x="1783" y="505"/>
                    </a:lnTo>
                    <a:lnTo>
                      <a:pt x="1785" y="528"/>
                    </a:lnTo>
                    <a:lnTo>
                      <a:pt x="1783" y="556"/>
                    </a:lnTo>
                    <a:lnTo>
                      <a:pt x="1779" y="582"/>
                    </a:lnTo>
                    <a:lnTo>
                      <a:pt x="1771" y="606"/>
                    </a:lnTo>
                    <a:lnTo>
                      <a:pt x="1761" y="632"/>
                    </a:lnTo>
                    <a:lnTo>
                      <a:pt x="1744" y="660"/>
                    </a:lnTo>
                    <a:lnTo>
                      <a:pt x="1724" y="686"/>
                    </a:lnTo>
                    <a:lnTo>
                      <a:pt x="1702" y="708"/>
                    </a:lnTo>
                    <a:lnTo>
                      <a:pt x="1673" y="730"/>
                    </a:lnTo>
                    <a:lnTo>
                      <a:pt x="1644" y="746"/>
                    </a:lnTo>
                    <a:lnTo>
                      <a:pt x="1618" y="757"/>
                    </a:lnTo>
                    <a:lnTo>
                      <a:pt x="1593" y="764"/>
                    </a:lnTo>
                    <a:lnTo>
                      <a:pt x="1564" y="770"/>
                    </a:lnTo>
                    <a:lnTo>
                      <a:pt x="1533" y="771"/>
                    </a:lnTo>
                    <a:lnTo>
                      <a:pt x="1501" y="771"/>
                    </a:lnTo>
                    <a:lnTo>
                      <a:pt x="1470" y="766"/>
                    </a:lnTo>
                    <a:lnTo>
                      <a:pt x="1446" y="759"/>
                    </a:lnTo>
                    <a:lnTo>
                      <a:pt x="1429" y="754"/>
                    </a:lnTo>
                    <a:lnTo>
                      <a:pt x="1411" y="773"/>
                    </a:lnTo>
                    <a:lnTo>
                      <a:pt x="1386" y="790"/>
                    </a:lnTo>
                    <a:lnTo>
                      <a:pt x="1359" y="805"/>
                    </a:lnTo>
                    <a:lnTo>
                      <a:pt x="1330" y="821"/>
                    </a:lnTo>
                    <a:lnTo>
                      <a:pt x="1294" y="836"/>
                    </a:lnTo>
                    <a:lnTo>
                      <a:pt x="1255" y="848"/>
                    </a:lnTo>
                    <a:lnTo>
                      <a:pt x="1209" y="858"/>
                    </a:lnTo>
                    <a:lnTo>
                      <a:pt x="1167" y="866"/>
                    </a:lnTo>
                    <a:lnTo>
                      <a:pt x="1122" y="870"/>
                    </a:lnTo>
                    <a:lnTo>
                      <a:pt x="1086" y="870"/>
                    </a:lnTo>
                    <a:lnTo>
                      <a:pt x="1049" y="870"/>
                    </a:lnTo>
                    <a:lnTo>
                      <a:pt x="997" y="865"/>
                    </a:lnTo>
                    <a:lnTo>
                      <a:pt x="951" y="857"/>
                    </a:lnTo>
                    <a:lnTo>
                      <a:pt x="917" y="850"/>
                    </a:lnTo>
                    <a:lnTo>
                      <a:pt x="876" y="838"/>
                    </a:lnTo>
                    <a:lnTo>
                      <a:pt x="833" y="821"/>
                    </a:lnTo>
                    <a:lnTo>
                      <a:pt x="807" y="809"/>
                    </a:lnTo>
                    <a:lnTo>
                      <a:pt x="786" y="794"/>
                    </a:lnTo>
                    <a:lnTo>
                      <a:pt x="763" y="804"/>
                    </a:lnTo>
                    <a:lnTo>
                      <a:pt x="732" y="816"/>
                    </a:lnTo>
                    <a:lnTo>
                      <a:pt x="703" y="824"/>
                    </a:lnTo>
                    <a:lnTo>
                      <a:pt x="676" y="829"/>
                    </a:lnTo>
                    <a:lnTo>
                      <a:pt x="645" y="831"/>
                    </a:lnTo>
                    <a:lnTo>
                      <a:pt x="617" y="831"/>
                    </a:lnTo>
                    <a:lnTo>
                      <a:pt x="580" y="828"/>
                    </a:lnTo>
                    <a:lnTo>
                      <a:pt x="545" y="819"/>
                    </a:lnTo>
                    <a:lnTo>
                      <a:pt x="513" y="809"/>
                    </a:lnTo>
                    <a:lnTo>
                      <a:pt x="482" y="793"/>
                    </a:lnTo>
                    <a:lnTo>
                      <a:pt x="453" y="776"/>
                    </a:lnTo>
                    <a:lnTo>
                      <a:pt x="412" y="790"/>
                    </a:lnTo>
                    <a:lnTo>
                      <a:pt x="375" y="797"/>
                    </a:lnTo>
                    <a:lnTo>
                      <a:pt x="344" y="802"/>
                    </a:lnTo>
                    <a:lnTo>
                      <a:pt x="298" y="802"/>
                    </a:lnTo>
                    <a:lnTo>
                      <a:pt x="250" y="796"/>
                    </a:lnTo>
                    <a:lnTo>
                      <a:pt x="194" y="780"/>
                    </a:lnTo>
                    <a:lnTo>
                      <a:pt x="147" y="757"/>
                    </a:lnTo>
                    <a:lnTo>
                      <a:pt x="106" y="728"/>
                    </a:lnTo>
                    <a:lnTo>
                      <a:pt x="68" y="693"/>
                    </a:lnTo>
                    <a:lnTo>
                      <a:pt x="46" y="664"/>
                    </a:lnTo>
                    <a:lnTo>
                      <a:pt x="29" y="634"/>
                    </a:lnTo>
                    <a:lnTo>
                      <a:pt x="14" y="596"/>
                    </a:lnTo>
                    <a:lnTo>
                      <a:pt x="5" y="561"/>
                    </a:lnTo>
                    <a:lnTo>
                      <a:pt x="0" y="520"/>
                    </a:lnTo>
                    <a:lnTo>
                      <a:pt x="4" y="489"/>
                    </a:lnTo>
                    <a:lnTo>
                      <a:pt x="12" y="451"/>
                    </a:lnTo>
                    <a:lnTo>
                      <a:pt x="25" y="414"/>
                    </a:lnTo>
                    <a:lnTo>
                      <a:pt x="45" y="381"/>
                    </a:lnTo>
                    <a:lnTo>
                      <a:pt x="69" y="348"/>
                    </a:lnTo>
                    <a:lnTo>
                      <a:pt x="97" y="321"/>
                    </a:lnTo>
                    <a:lnTo>
                      <a:pt x="124" y="300"/>
                    </a:lnTo>
                    <a:lnTo>
                      <a:pt x="152" y="283"/>
                    </a:lnTo>
                    <a:lnTo>
                      <a:pt x="191" y="264"/>
                    </a:lnTo>
                    <a:lnTo>
                      <a:pt x="226" y="251"/>
                    </a:lnTo>
                    <a:lnTo>
                      <a:pt x="257" y="246"/>
                    </a:lnTo>
                    <a:lnTo>
                      <a:pt x="292" y="241"/>
                    </a:lnTo>
                    <a:lnTo>
                      <a:pt x="298" y="217"/>
                    </a:lnTo>
                    <a:lnTo>
                      <a:pt x="310" y="191"/>
                    </a:lnTo>
                    <a:lnTo>
                      <a:pt x="323" y="168"/>
                    </a:lnTo>
                    <a:lnTo>
                      <a:pt x="341" y="141"/>
                    </a:lnTo>
                    <a:lnTo>
                      <a:pt x="363" y="116"/>
                    </a:lnTo>
                    <a:lnTo>
                      <a:pt x="392" y="90"/>
                    </a:lnTo>
                    <a:lnTo>
                      <a:pt x="419" y="68"/>
                    </a:lnTo>
                    <a:lnTo>
                      <a:pt x="452" y="51"/>
                    </a:lnTo>
                    <a:lnTo>
                      <a:pt x="492" y="31"/>
                    </a:lnTo>
                    <a:lnTo>
                      <a:pt x="531" y="18"/>
                    </a:lnTo>
                    <a:lnTo>
                      <a:pt x="571" y="8"/>
                    </a:lnTo>
                    <a:lnTo>
                      <a:pt x="613" y="3"/>
                    </a:lnTo>
                    <a:lnTo>
                      <a:pt x="654" y="0"/>
                    </a:lnTo>
                    <a:lnTo>
                      <a:pt x="700" y="1"/>
                    </a:lnTo>
                    <a:lnTo>
                      <a:pt x="741" y="5"/>
                    </a:lnTo>
                    <a:lnTo>
                      <a:pt x="789" y="17"/>
                    </a:lnTo>
                    <a:lnTo>
                      <a:pt x="841" y="35"/>
                    </a:lnTo>
                    <a:lnTo>
                      <a:pt x="874" y="51"/>
                    </a:lnTo>
                    <a:lnTo>
                      <a:pt x="907" y="70"/>
                    </a:lnTo>
                    <a:lnTo>
                      <a:pt x="936" y="93"/>
                    </a:lnTo>
                    <a:lnTo>
                      <a:pt x="961" y="115"/>
                    </a:lnTo>
                  </a:path>
                </a:pathLst>
              </a:custGeom>
              <a:solidFill>
                <a:srgbClr val="3F7FFF"/>
              </a:solidFill>
              <a:ln w="50800" cap="rnd">
                <a:solidFill>
                  <a:srgbClr val="BFD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2304" name="Group 10"/>
              <p:cNvGrpSpPr>
                <a:grpSpLocks/>
              </p:cNvGrpSpPr>
              <p:nvPr/>
            </p:nvGrpSpPr>
            <p:grpSpPr bwMode="auto">
              <a:xfrm>
                <a:off x="4648" y="3355"/>
                <a:ext cx="974" cy="761"/>
                <a:chOff x="4648" y="3355"/>
                <a:chExt cx="974" cy="761"/>
              </a:xfrm>
            </p:grpSpPr>
            <p:sp>
              <p:nvSpPr>
                <p:cNvPr id="12349" name="Freeform 11"/>
                <p:cNvSpPr>
                  <a:spLocks/>
                </p:cNvSpPr>
                <p:nvPr/>
              </p:nvSpPr>
              <p:spPr bwMode="auto">
                <a:xfrm>
                  <a:off x="4721" y="3355"/>
                  <a:ext cx="811" cy="134"/>
                </a:xfrm>
                <a:custGeom>
                  <a:avLst/>
                  <a:gdLst>
                    <a:gd name="T0" fmla="*/ 538 w 811"/>
                    <a:gd name="T1" fmla="*/ 4 h 134"/>
                    <a:gd name="T2" fmla="*/ 611 w 811"/>
                    <a:gd name="T3" fmla="*/ 10 h 134"/>
                    <a:gd name="T4" fmla="*/ 680 w 811"/>
                    <a:gd name="T5" fmla="*/ 19 h 134"/>
                    <a:gd name="T6" fmla="*/ 722 w 811"/>
                    <a:gd name="T7" fmla="*/ 26 h 134"/>
                    <a:gd name="T8" fmla="*/ 753 w 811"/>
                    <a:gd name="T9" fmla="*/ 33 h 134"/>
                    <a:gd name="T10" fmla="*/ 774 w 811"/>
                    <a:gd name="T11" fmla="*/ 40 h 134"/>
                    <a:gd name="T12" fmla="*/ 790 w 811"/>
                    <a:gd name="T13" fmla="*/ 47 h 134"/>
                    <a:gd name="T14" fmla="*/ 802 w 811"/>
                    <a:gd name="T15" fmla="*/ 55 h 134"/>
                    <a:gd name="T16" fmla="*/ 808 w 811"/>
                    <a:gd name="T17" fmla="*/ 62 h 134"/>
                    <a:gd name="T18" fmla="*/ 809 w 811"/>
                    <a:gd name="T19" fmla="*/ 72 h 134"/>
                    <a:gd name="T20" fmla="*/ 803 w 811"/>
                    <a:gd name="T21" fmla="*/ 80 h 134"/>
                    <a:gd name="T22" fmla="*/ 791 w 811"/>
                    <a:gd name="T23" fmla="*/ 88 h 134"/>
                    <a:gd name="T24" fmla="*/ 776 w 811"/>
                    <a:gd name="T25" fmla="*/ 95 h 134"/>
                    <a:gd name="T26" fmla="*/ 748 w 811"/>
                    <a:gd name="T27" fmla="*/ 103 h 134"/>
                    <a:gd name="T28" fmla="*/ 716 w 811"/>
                    <a:gd name="T29" fmla="*/ 111 h 134"/>
                    <a:gd name="T30" fmla="*/ 661 w 811"/>
                    <a:gd name="T31" fmla="*/ 120 h 134"/>
                    <a:gd name="T32" fmla="*/ 608 w 811"/>
                    <a:gd name="T33" fmla="*/ 126 h 134"/>
                    <a:gd name="T34" fmla="*/ 539 w 811"/>
                    <a:gd name="T35" fmla="*/ 130 h 134"/>
                    <a:gd name="T36" fmla="*/ 448 w 811"/>
                    <a:gd name="T37" fmla="*/ 133 h 134"/>
                    <a:gd name="T38" fmla="*/ 266 w 811"/>
                    <a:gd name="T39" fmla="*/ 130 h 134"/>
                    <a:gd name="T40" fmla="*/ 154 w 811"/>
                    <a:gd name="T41" fmla="*/ 120 h 134"/>
                    <a:gd name="T42" fmla="*/ 89 w 811"/>
                    <a:gd name="T43" fmla="*/ 110 h 134"/>
                    <a:gd name="T44" fmla="*/ 53 w 811"/>
                    <a:gd name="T45" fmla="*/ 101 h 134"/>
                    <a:gd name="T46" fmla="*/ 30 w 811"/>
                    <a:gd name="T47" fmla="*/ 93 h 134"/>
                    <a:gd name="T48" fmla="*/ 14 w 811"/>
                    <a:gd name="T49" fmla="*/ 85 h 134"/>
                    <a:gd name="T50" fmla="*/ 5 w 811"/>
                    <a:gd name="T51" fmla="*/ 78 h 134"/>
                    <a:gd name="T52" fmla="*/ 0 w 811"/>
                    <a:gd name="T53" fmla="*/ 65 h 134"/>
                    <a:gd name="T54" fmla="*/ 13 w 811"/>
                    <a:gd name="T55" fmla="*/ 50 h 134"/>
                    <a:gd name="T56" fmla="*/ 34 w 811"/>
                    <a:gd name="T57" fmla="*/ 40 h 134"/>
                    <a:gd name="T58" fmla="*/ 77 w 811"/>
                    <a:gd name="T59" fmla="*/ 27 h 134"/>
                    <a:gd name="T60" fmla="*/ 157 w 811"/>
                    <a:gd name="T61" fmla="*/ 14 h 134"/>
                    <a:gd name="T62" fmla="*/ 266 w 811"/>
                    <a:gd name="T63" fmla="*/ 3 h 134"/>
                    <a:gd name="T64" fmla="*/ 396 w 811"/>
                    <a:gd name="T65" fmla="*/ 0 h 1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11"/>
                    <a:gd name="T100" fmla="*/ 0 h 134"/>
                    <a:gd name="T101" fmla="*/ 811 w 811"/>
                    <a:gd name="T102" fmla="*/ 134 h 1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11" h="134">
                      <a:moveTo>
                        <a:pt x="396" y="0"/>
                      </a:moveTo>
                      <a:lnTo>
                        <a:pt x="538" y="4"/>
                      </a:lnTo>
                      <a:lnTo>
                        <a:pt x="576" y="7"/>
                      </a:lnTo>
                      <a:lnTo>
                        <a:pt x="611" y="10"/>
                      </a:lnTo>
                      <a:lnTo>
                        <a:pt x="645" y="14"/>
                      </a:lnTo>
                      <a:lnTo>
                        <a:pt x="680" y="19"/>
                      </a:lnTo>
                      <a:lnTo>
                        <a:pt x="701" y="22"/>
                      </a:lnTo>
                      <a:lnTo>
                        <a:pt x="722" y="26"/>
                      </a:lnTo>
                      <a:lnTo>
                        <a:pt x="739" y="29"/>
                      </a:lnTo>
                      <a:lnTo>
                        <a:pt x="753" y="33"/>
                      </a:lnTo>
                      <a:lnTo>
                        <a:pt x="763" y="36"/>
                      </a:lnTo>
                      <a:lnTo>
                        <a:pt x="774" y="40"/>
                      </a:lnTo>
                      <a:lnTo>
                        <a:pt x="784" y="43"/>
                      </a:lnTo>
                      <a:lnTo>
                        <a:pt x="790" y="47"/>
                      </a:lnTo>
                      <a:lnTo>
                        <a:pt x="796" y="50"/>
                      </a:lnTo>
                      <a:lnTo>
                        <a:pt x="802" y="55"/>
                      </a:lnTo>
                      <a:lnTo>
                        <a:pt x="806" y="58"/>
                      </a:lnTo>
                      <a:lnTo>
                        <a:pt x="808" y="62"/>
                      </a:lnTo>
                      <a:lnTo>
                        <a:pt x="810" y="66"/>
                      </a:lnTo>
                      <a:lnTo>
                        <a:pt x="809" y="72"/>
                      </a:lnTo>
                      <a:lnTo>
                        <a:pt x="807" y="75"/>
                      </a:lnTo>
                      <a:lnTo>
                        <a:pt x="803" y="80"/>
                      </a:lnTo>
                      <a:lnTo>
                        <a:pt x="797" y="85"/>
                      </a:lnTo>
                      <a:lnTo>
                        <a:pt x="791" y="88"/>
                      </a:lnTo>
                      <a:lnTo>
                        <a:pt x="784" y="92"/>
                      </a:lnTo>
                      <a:lnTo>
                        <a:pt x="776" y="95"/>
                      </a:lnTo>
                      <a:lnTo>
                        <a:pt x="763" y="99"/>
                      </a:lnTo>
                      <a:lnTo>
                        <a:pt x="748" y="103"/>
                      </a:lnTo>
                      <a:lnTo>
                        <a:pt x="734" y="107"/>
                      </a:lnTo>
                      <a:lnTo>
                        <a:pt x="716" y="111"/>
                      </a:lnTo>
                      <a:lnTo>
                        <a:pt x="689" y="116"/>
                      </a:lnTo>
                      <a:lnTo>
                        <a:pt x="661" y="120"/>
                      </a:lnTo>
                      <a:lnTo>
                        <a:pt x="635" y="123"/>
                      </a:lnTo>
                      <a:lnTo>
                        <a:pt x="608" y="126"/>
                      </a:lnTo>
                      <a:lnTo>
                        <a:pt x="576" y="129"/>
                      </a:lnTo>
                      <a:lnTo>
                        <a:pt x="539" y="130"/>
                      </a:lnTo>
                      <a:lnTo>
                        <a:pt x="493" y="132"/>
                      </a:lnTo>
                      <a:lnTo>
                        <a:pt x="448" y="133"/>
                      </a:lnTo>
                      <a:lnTo>
                        <a:pt x="336" y="133"/>
                      </a:lnTo>
                      <a:lnTo>
                        <a:pt x="266" y="130"/>
                      </a:lnTo>
                      <a:lnTo>
                        <a:pt x="207" y="126"/>
                      </a:lnTo>
                      <a:lnTo>
                        <a:pt x="154" y="120"/>
                      </a:lnTo>
                      <a:lnTo>
                        <a:pt x="105" y="113"/>
                      </a:lnTo>
                      <a:lnTo>
                        <a:pt x="89" y="110"/>
                      </a:lnTo>
                      <a:lnTo>
                        <a:pt x="73" y="106"/>
                      </a:lnTo>
                      <a:lnTo>
                        <a:pt x="53" y="101"/>
                      </a:lnTo>
                      <a:lnTo>
                        <a:pt x="41" y="98"/>
                      </a:lnTo>
                      <a:lnTo>
                        <a:pt x="30" y="93"/>
                      </a:lnTo>
                      <a:lnTo>
                        <a:pt x="20" y="89"/>
                      </a:lnTo>
                      <a:lnTo>
                        <a:pt x="14" y="85"/>
                      </a:lnTo>
                      <a:lnTo>
                        <a:pt x="10" y="81"/>
                      </a:lnTo>
                      <a:lnTo>
                        <a:pt x="5" y="78"/>
                      </a:lnTo>
                      <a:lnTo>
                        <a:pt x="1" y="71"/>
                      </a:lnTo>
                      <a:lnTo>
                        <a:pt x="0" y="65"/>
                      </a:lnTo>
                      <a:lnTo>
                        <a:pt x="5" y="58"/>
                      </a:lnTo>
                      <a:lnTo>
                        <a:pt x="13" y="50"/>
                      </a:lnTo>
                      <a:lnTo>
                        <a:pt x="23" y="44"/>
                      </a:lnTo>
                      <a:lnTo>
                        <a:pt x="34" y="40"/>
                      </a:lnTo>
                      <a:lnTo>
                        <a:pt x="50" y="34"/>
                      </a:lnTo>
                      <a:lnTo>
                        <a:pt x="77" y="27"/>
                      </a:lnTo>
                      <a:lnTo>
                        <a:pt x="109" y="22"/>
                      </a:lnTo>
                      <a:lnTo>
                        <a:pt x="157" y="14"/>
                      </a:lnTo>
                      <a:lnTo>
                        <a:pt x="205" y="9"/>
                      </a:lnTo>
                      <a:lnTo>
                        <a:pt x="266" y="3"/>
                      </a:lnTo>
                      <a:lnTo>
                        <a:pt x="320" y="2"/>
                      </a:lnTo>
                      <a:lnTo>
                        <a:pt x="396" y="0"/>
                      </a:lnTo>
                    </a:path>
                  </a:pathLst>
                </a:custGeom>
                <a:solidFill>
                  <a:srgbClr val="3F7FF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50" name="Freeform 12"/>
                <p:cNvSpPr>
                  <a:spLocks/>
                </p:cNvSpPr>
                <p:nvPr/>
              </p:nvSpPr>
              <p:spPr bwMode="auto">
                <a:xfrm>
                  <a:off x="4648" y="3420"/>
                  <a:ext cx="974" cy="696"/>
                </a:xfrm>
                <a:custGeom>
                  <a:avLst/>
                  <a:gdLst>
                    <a:gd name="T0" fmla="*/ 881 w 974"/>
                    <a:gd name="T1" fmla="*/ 7 h 696"/>
                    <a:gd name="T2" fmla="*/ 875 w 974"/>
                    <a:gd name="T3" fmla="*/ 15 h 696"/>
                    <a:gd name="T4" fmla="*/ 863 w 974"/>
                    <a:gd name="T5" fmla="*/ 23 h 696"/>
                    <a:gd name="T6" fmla="*/ 848 w 974"/>
                    <a:gd name="T7" fmla="*/ 31 h 696"/>
                    <a:gd name="T8" fmla="*/ 820 w 974"/>
                    <a:gd name="T9" fmla="*/ 39 h 696"/>
                    <a:gd name="T10" fmla="*/ 788 w 974"/>
                    <a:gd name="T11" fmla="*/ 47 h 696"/>
                    <a:gd name="T12" fmla="*/ 733 w 974"/>
                    <a:gd name="T13" fmla="*/ 56 h 696"/>
                    <a:gd name="T14" fmla="*/ 681 w 974"/>
                    <a:gd name="T15" fmla="*/ 61 h 696"/>
                    <a:gd name="T16" fmla="*/ 611 w 974"/>
                    <a:gd name="T17" fmla="*/ 66 h 696"/>
                    <a:gd name="T18" fmla="*/ 521 w 974"/>
                    <a:gd name="T19" fmla="*/ 68 h 696"/>
                    <a:gd name="T20" fmla="*/ 338 w 974"/>
                    <a:gd name="T21" fmla="*/ 66 h 696"/>
                    <a:gd name="T22" fmla="*/ 227 w 974"/>
                    <a:gd name="T23" fmla="*/ 56 h 696"/>
                    <a:gd name="T24" fmla="*/ 162 w 974"/>
                    <a:gd name="T25" fmla="*/ 45 h 696"/>
                    <a:gd name="T26" fmla="*/ 126 w 974"/>
                    <a:gd name="T27" fmla="*/ 36 h 696"/>
                    <a:gd name="T28" fmla="*/ 103 w 974"/>
                    <a:gd name="T29" fmla="*/ 29 h 696"/>
                    <a:gd name="T30" fmla="*/ 87 w 974"/>
                    <a:gd name="T31" fmla="*/ 21 h 696"/>
                    <a:gd name="T32" fmla="*/ 77 w 974"/>
                    <a:gd name="T33" fmla="*/ 13 h 696"/>
                    <a:gd name="T34" fmla="*/ 73 w 974"/>
                    <a:gd name="T35" fmla="*/ 0 h 696"/>
                    <a:gd name="T36" fmla="*/ 38 w 974"/>
                    <a:gd name="T37" fmla="*/ 626 h 696"/>
                    <a:gd name="T38" fmla="*/ 118 w 974"/>
                    <a:gd name="T39" fmla="*/ 661 h 696"/>
                    <a:gd name="T40" fmla="*/ 183 w 974"/>
                    <a:gd name="T41" fmla="*/ 664 h 696"/>
                    <a:gd name="T42" fmla="*/ 260 w 974"/>
                    <a:gd name="T43" fmla="*/ 678 h 696"/>
                    <a:gd name="T44" fmla="*/ 312 w 974"/>
                    <a:gd name="T45" fmla="*/ 695 h 696"/>
                    <a:gd name="T46" fmla="*/ 378 w 974"/>
                    <a:gd name="T47" fmla="*/ 686 h 696"/>
                    <a:gd name="T48" fmla="*/ 443 w 974"/>
                    <a:gd name="T49" fmla="*/ 669 h 696"/>
                    <a:gd name="T50" fmla="*/ 521 w 974"/>
                    <a:gd name="T51" fmla="*/ 672 h 696"/>
                    <a:gd name="T52" fmla="*/ 590 w 974"/>
                    <a:gd name="T53" fmla="*/ 683 h 696"/>
                    <a:gd name="T54" fmla="*/ 646 w 974"/>
                    <a:gd name="T55" fmla="*/ 690 h 696"/>
                    <a:gd name="T56" fmla="*/ 732 w 974"/>
                    <a:gd name="T57" fmla="*/ 675 h 696"/>
                    <a:gd name="T58" fmla="*/ 804 w 974"/>
                    <a:gd name="T59" fmla="*/ 669 h 696"/>
                    <a:gd name="T60" fmla="*/ 870 w 974"/>
                    <a:gd name="T61" fmla="*/ 678 h 696"/>
                    <a:gd name="T62" fmla="*/ 942 w 974"/>
                    <a:gd name="T63" fmla="*/ 655 h 696"/>
                    <a:gd name="T64" fmla="*/ 964 w 974"/>
                    <a:gd name="T65" fmla="*/ 569 h 69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974"/>
                    <a:gd name="T100" fmla="*/ 0 h 696"/>
                    <a:gd name="T101" fmla="*/ 974 w 974"/>
                    <a:gd name="T102" fmla="*/ 696 h 69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974" h="696">
                      <a:moveTo>
                        <a:pt x="882" y="1"/>
                      </a:moveTo>
                      <a:lnTo>
                        <a:pt x="881" y="7"/>
                      </a:lnTo>
                      <a:lnTo>
                        <a:pt x="879" y="10"/>
                      </a:lnTo>
                      <a:lnTo>
                        <a:pt x="875" y="15"/>
                      </a:lnTo>
                      <a:lnTo>
                        <a:pt x="869" y="21"/>
                      </a:lnTo>
                      <a:lnTo>
                        <a:pt x="863" y="23"/>
                      </a:lnTo>
                      <a:lnTo>
                        <a:pt x="856" y="27"/>
                      </a:lnTo>
                      <a:lnTo>
                        <a:pt x="848" y="31"/>
                      </a:lnTo>
                      <a:lnTo>
                        <a:pt x="835" y="34"/>
                      </a:lnTo>
                      <a:lnTo>
                        <a:pt x="820" y="39"/>
                      </a:lnTo>
                      <a:lnTo>
                        <a:pt x="806" y="42"/>
                      </a:lnTo>
                      <a:lnTo>
                        <a:pt x="788" y="47"/>
                      </a:lnTo>
                      <a:lnTo>
                        <a:pt x="762" y="51"/>
                      </a:lnTo>
                      <a:lnTo>
                        <a:pt x="733" y="56"/>
                      </a:lnTo>
                      <a:lnTo>
                        <a:pt x="707" y="58"/>
                      </a:lnTo>
                      <a:lnTo>
                        <a:pt x="681" y="61"/>
                      </a:lnTo>
                      <a:lnTo>
                        <a:pt x="648" y="64"/>
                      </a:lnTo>
                      <a:lnTo>
                        <a:pt x="611" y="66"/>
                      </a:lnTo>
                      <a:lnTo>
                        <a:pt x="566" y="67"/>
                      </a:lnTo>
                      <a:lnTo>
                        <a:pt x="521" y="68"/>
                      </a:lnTo>
                      <a:lnTo>
                        <a:pt x="408" y="68"/>
                      </a:lnTo>
                      <a:lnTo>
                        <a:pt x="338" y="66"/>
                      </a:lnTo>
                      <a:lnTo>
                        <a:pt x="280" y="61"/>
                      </a:lnTo>
                      <a:lnTo>
                        <a:pt x="227" y="56"/>
                      </a:lnTo>
                      <a:lnTo>
                        <a:pt x="178" y="49"/>
                      </a:lnTo>
                      <a:lnTo>
                        <a:pt x="162" y="45"/>
                      </a:lnTo>
                      <a:lnTo>
                        <a:pt x="146" y="41"/>
                      </a:lnTo>
                      <a:lnTo>
                        <a:pt x="126" y="36"/>
                      </a:lnTo>
                      <a:lnTo>
                        <a:pt x="114" y="33"/>
                      </a:lnTo>
                      <a:lnTo>
                        <a:pt x="103" y="29"/>
                      </a:lnTo>
                      <a:lnTo>
                        <a:pt x="93" y="24"/>
                      </a:lnTo>
                      <a:lnTo>
                        <a:pt x="87" y="21"/>
                      </a:lnTo>
                      <a:lnTo>
                        <a:pt x="83" y="16"/>
                      </a:lnTo>
                      <a:lnTo>
                        <a:pt x="77" y="13"/>
                      </a:lnTo>
                      <a:lnTo>
                        <a:pt x="74" y="6"/>
                      </a:lnTo>
                      <a:lnTo>
                        <a:pt x="73" y="0"/>
                      </a:lnTo>
                      <a:lnTo>
                        <a:pt x="0" y="608"/>
                      </a:lnTo>
                      <a:lnTo>
                        <a:pt x="38" y="626"/>
                      </a:lnTo>
                      <a:lnTo>
                        <a:pt x="80" y="646"/>
                      </a:lnTo>
                      <a:lnTo>
                        <a:pt x="118" y="661"/>
                      </a:lnTo>
                      <a:lnTo>
                        <a:pt x="149" y="666"/>
                      </a:lnTo>
                      <a:lnTo>
                        <a:pt x="183" y="664"/>
                      </a:lnTo>
                      <a:lnTo>
                        <a:pt x="224" y="664"/>
                      </a:lnTo>
                      <a:lnTo>
                        <a:pt x="260" y="678"/>
                      </a:lnTo>
                      <a:lnTo>
                        <a:pt x="291" y="690"/>
                      </a:lnTo>
                      <a:lnTo>
                        <a:pt x="312" y="695"/>
                      </a:lnTo>
                      <a:lnTo>
                        <a:pt x="344" y="692"/>
                      </a:lnTo>
                      <a:lnTo>
                        <a:pt x="378" y="686"/>
                      </a:lnTo>
                      <a:lnTo>
                        <a:pt x="409" y="678"/>
                      </a:lnTo>
                      <a:lnTo>
                        <a:pt x="443" y="669"/>
                      </a:lnTo>
                      <a:lnTo>
                        <a:pt x="478" y="664"/>
                      </a:lnTo>
                      <a:lnTo>
                        <a:pt x="521" y="672"/>
                      </a:lnTo>
                      <a:lnTo>
                        <a:pt x="552" y="678"/>
                      </a:lnTo>
                      <a:lnTo>
                        <a:pt x="590" y="683"/>
                      </a:lnTo>
                      <a:lnTo>
                        <a:pt x="614" y="686"/>
                      </a:lnTo>
                      <a:lnTo>
                        <a:pt x="646" y="690"/>
                      </a:lnTo>
                      <a:lnTo>
                        <a:pt x="695" y="681"/>
                      </a:lnTo>
                      <a:lnTo>
                        <a:pt x="732" y="675"/>
                      </a:lnTo>
                      <a:lnTo>
                        <a:pt x="775" y="666"/>
                      </a:lnTo>
                      <a:lnTo>
                        <a:pt x="804" y="669"/>
                      </a:lnTo>
                      <a:lnTo>
                        <a:pt x="841" y="678"/>
                      </a:lnTo>
                      <a:lnTo>
                        <a:pt x="870" y="678"/>
                      </a:lnTo>
                      <a:lnTo>
                        <a:pt x="904" y="669"/>
                      </a:lnTo>
                      <a:lnTo>
                        <a:pt x="942" y="655"/>
                      </a:lnTo>
                      <a:lnTo>
                        <a:pt x="973" y="626"/>
                      </a:lnTo>
                      <a:lnTo>
                        <a:pt x="964" y="569"/>
                      </a:lnTo>
                      <a:lnTo>
                        <a:pt x="882" y="1"/>
                      </a:lnTo>
                    </a:path>
                  </a:pathLst>
                </a:custGeom>
                <a:solidFill>
                  <a:srgbClr val="0000F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2305" name="Freeform 13"/>
              <p:cNvSpPr>
                <a:spLocks/>
              </p:cNvSpPr>
              <p:nvPr/>
            </p:nvSpPr>
            <p:spPr bwMode="auto">
              <a:xfrm>
                <a:off x="5045" y="3185"/>
                <a:ext cx="483" cy="258"/>
              </a:xfrm>
              <a:custGeom>
                <a:avLst/>
                <a:gdLst>
                  <a:gd name="T0" fmla="*/ 482 w 483"/>
                  <a:gd name="T1" fmla="*/ 191 h 258"/>
                  <a:gd name="T2" fmla="*/ 466 w 483"/>
                  <a:gd name="T3" fmla="*/ 234 h 258"/>
                  <a:gd name="T4" fmla="*/ 458 w 483"/>
                  <a:gd name="T5" fmla="*/ 251 h 258"/>
                  <a:gd name="T6" fmla="*/ 451 w 483"/>
                  <a:gd name="T7" fmla="*/ 257 h 258"/>
                  <a:gd name="T8" fmla="*/ 443 w 483"/>
                  <a:gd name="T9" fmla="*/ 255 h 258"/>
                  <a:gd name="T10" fmla="*/ 434 w 483"/>
                  <a:gd name="T11" fmla="*/ 251 h 258"/>
                  <a:gd name="T12" fmla="*/ 196 w 483"/>
                  <a:gd name="T13" fmla="*/ 113 h 258"/>
                  <a:gd name="T14" fmla="*/ 184 w 483"/>
                  <a:gd name="T15" fmla="*/ 112 h 258"/>
                  <a:gd name="T16" fmla="*/ 170 w 483"/>
                  <a:gd name="T17" fmla="*/ 120 h 258"/>
                  <a:gd name="T18" fmla="*/ 155 w 483"/>
                  <a:gd name="T19" fmla="*/ 120 h 258"/>
                  <a:gd name="T20" fmla="*/ 136 w 483"/>
                  <a:gd name="T21" fmla="*/ 117 h 258"/>
                  <a:gd name="T22" fmla="*/ 110 w 483"/>
                  <a:gd name="T23" fmla="*/ 111 h 258"/>
                  <a:gd name="T24" fmla="*/ 95 w 483"/>
                  <a:gd name="T25" fmla="*/ 103 h 258"/>
                  <a:gd name="T26" fmla="*/ 18 w 483"/>
                  <a:gd name="T27" fmla="*/ 95 h 258"/>
                  <a:gd name="T28" fmla="*/ 4 w 483"/>
                  <a:gd name="T29" fmla="*/ 91 h 258"/>
                  <a:gd name="T30" fmla="*/ 7 w 483"/>
                  <a:gd name="T31" fmla="*/ 84 h 258"/>
                  <a:gd name="T32" fmla="*/ 13 w 483"/>
                  <a:gd name="T33" fmla="*/ 79 h 258"/>
                  <a:gd name="T34" fmla="*/ 44 w 483"/>
                  <a:gd name="T35" fmla="*/ 74 h 258"/>
                  <a:gd name="T36" fmla="*/ 81 w 483"/>
                  <a:gd name="T37" fmla="*/ 76 h 258"/>
                  <a:gd name="T38" fmla="*/ 80 w 483"/>
                  <a:gd name="T39" fmla="*/ 72 h 258"/>
                  <a:gd name="T40" fmla="*/ 44 w 483"/>
                  <a:gd name="T41" fmla="*/ 68 h 258"/>
                  <a:gd name="T42" fmla="*/ 13 w 483"/>
                  <a:gd name="T43" fmla="*/ 61 h 258"/>
                  <a:gd name="T44" fmla="*/ 1 w 483"/>
                  <a:gd name="T45" fmla="*/ 56 h 258"/>
                  <a:gd name="T46" fmla="*/ 0 w 483"/>
                  <a:gd name="T47" fmla="*/ 43 h 258"/>
                  <a:gd name="T48" fmla="*/ 18 w 483"/>
                  <a:gd name="T49" fmla="*/ 39 h 258"/>
                  <a:gd name="T50" fmla="*/ 87 w 483"/>
                  <a:gd name="T51" fmla="*/ 50 h 258"/>
                  <a:gd name="T52" fmla="*/ 87 w 483"/>
                  <a:gd name="T53" fmla="*/ 44 h 258"/>
                  <a:gd name="T54" fmla="*/ 22 w 483"/>
                  <a:gd name="T55" fmla="*/ 25 h 258"/>
                  <a:gd name="T56" fmla="*/ 7 w 483"/>
                  <a:gd name="T57" fmla="*/ 18 h 258"/>
                  <a:gd name="T58" fmla="*/ 8 w 483"/>
                  <a:gd name="T59" fmla="*/ 7 h 258"/>
                  <a:gd name="T60" fmla="*/ 17 w 483"/>
                  <a:gd name="T61" fmla="*/ 1 h 258"/>
                  <a:gd name="T62" fmla="*/ 25 w 483"/>
                  <a:gd name="T63" fmla="*/ 0 h 258"/>
                  <a:gd name="T64" fmla="*/ 103 w 483"/>
                  <a:gd name="T65" fmla="*/ 24 h 25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3"/>
                  <a:gd name="T100" fmla="*/ 0 h 258"/>
                  <a:gd name="T101" fmla="*/ 483 w 483"/>
                  <a:gd name="T102" fmla="*/ 258 h 25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3" h="258">
                    <a:moveTo>
                      <a:pt x="482" y="191"/>
                    </a:moveTo>
                    <a:lnTo>
                      <a:pt x="466" y="234"/>
                    </a:lnTo>
                    <a:lnTo>
                      <a:pt x="458" y="251"/>
                    </a:lnTo>
                    <a:lnTo>
                      <a:pt x="451" y="257"/>
                    </a:lnTo>
                    <a:lnTo>
                      <a:pt x="443" y="255"/>
                    </a:lnTo>
                    <a:lnTo>
                      <a:pt x="434" y="251"/>
                    </a:lnTo>
                    <a:lnTo>
                      <a:pt x="196" y="113"/>
                    </a:lnTo>
                    <a:lnTo>
                      <a:pt x="184" y="112"/>
                    </a:lnTo>
                    <a:lnTo>
                      <a:pt x="170" y="120"/>
                    </a:lnTo>
                    <a:lnTo>
                      <a:pt x="155" y="120"/>
                    </a:lnTo>
                    <a:lnTo>
                      <a:pt x="136" y="117"/>
                    </a:lnTo>
                    <a:lnTo>
                      <a:pt x="110" y="111"/>
                    </a:lnTo>
                    <a:lnTo>
                      <a:pt x="95" y="103"/>
                    </a:lnTo>
                    <a:lnTo>
                      <a:pt x="18" y="95"/>
                    </a:lnTo>
                    <a:lnTo>
                      <a:pt x="4" y="91"/>
                    </a:lnTo>
                    <a:lnTo>
                      <a:pt x="7" y="84"/>
                    </a:lnTo>
                    <a:lnTo>
                      <a:pt x="13" y="79"/>
                    </a:lnTo>
                    <a:lnTo>
                      <a:pt x="44" y="74"/>
                    </a:lnTo>
                    <a:lnTo>
                      <a:pt x="81" y="76"/>
                    </a:lnTo>
                    <a:lnTo>
                      <a:pt x="80" y="72"/>
                    </a:lnTo>
                    <a:lnTo>
                      <a:pt x="44" y="68"/>
                    </a:lnTo>
                    <a:lnTo>
                      <a:pt x="13" y="61"/>
                    </a:lnTo>
                    <a:lnTo>
                      <a:pt x="1" y="56"/>
                    </a:lnTo>
                    <a:lnTo>
                      <a:pt x="0" y="43"/>
                    </a:lnTo>
                    <a:lnTo>
                      <a:pt x="18" y="39"/>
                    </a:lnTo>
                    <a:lnTo>
                      <a:pt x="87" y="50"/>
                    </a:lnTo>
                    <a:lnTo>
                      <a:pt x="87" y="44"/>
                    </a:lnTo>
                    <a:lnTo>
                      <a:pt x="22" y="25"/>
                    </a:lnTo>
                    <a:lnTo>
                      <a:pt x="7" y="18"/>
                    </a:lnTo>
                    <a:lnTo>
                      <a:pt x="8" y="7"/>
                    </a:lnTo>
                    <a:lnTo>
                      <a:pt x="17" y="1"/>
                    </a:lnTo>
                    <a:lnTo>
                      <a:pt x="25" y="0"/>
                    </a:lnTo>
                    <a:lnTo>
                      <a:pt x="103" y="2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306" name="Freeform 14"/>
              <p:cNvSpPr>
                <a:spLocks/>
              </p:cNvSpPr>
              <p:nvPr/>
            </p:nvSpPr>
            <p:spPr bwMode="auto">
              <a:xfrm>
                <a:off x="5584" y="3725"/>
                <a:ext cx="591" cy="459"/>
              </a:xfrm>
              <a:custGeom>
                <a:avLst/>
                <a:gdLst>
                  <a:gd name="T0" fmla="*/ 416 w 591"/>
                  <a:gd name="T1" fmla="*/ 9 h 459"/>
                  <a:gd name="T2" fmla="*/ 590 w 591"/>
                  <a:gd name="T3" fmla="*/ 416 h 459"/>
                  <a:gd name="T4" fmla="*/ 584 w 591"/>
                  <a:gd name="T5" fmla="*/ 424 h 459"/>
                  <a:gd name="T6" fmla="*/ 570 w 591"/>
                  <a:gd name="T7" fmla="*/ 417 h 459"/>
                  <a:gd name="T8" fmla="*/ 404 w 591"/>
                  <a:gd name="T9" fmla="*/ 24 h 459"/>
                  <a:gd name="T10" fmla="*/ 394 w 591"/>
                  <a:gd name="T11" fmla="*/ 20 h 459"/>
                  <a:gd name="T12" fmla="*/ 330 w 591"/>
                  <a:gd name="T13" fmla="*/ 19 h 459"/>
                  <a:gd name="T14" fmla="*/ 247 w 591"/>
                  <a:gd name="T15" fmla="*/ 22 h 459"/>
                  <a:gd name="T16" fmla="*/ 174 w 591"/>
                  <a:gd name="T17" fmla="*/ 26 h 459"/>
                  <a:gd name="T18" fmla="*/ 153 w 591"/>
                  <a:gd name="T19" fmla="*/ 31 h 459"/>
                  <a:gd name="T20" fmla="*/ 140 w 591"/>
                  <a:gd name="T21" fmla="*/ 41 h 459"/>
                  <a:gd name="T22" fmla="*/ 131 w 591"/>
                  <a:gd name="T23" fmla="*/ 55 h 459"/>
                  <a:gd name="T24" fmla="*/ 16 w 591"/>
                  <a:gd name="T25" fmla="*/ 454 h 459"/>
                  <a:gd name="T26" fmla="*/ 7 w 591"/>
                  <a:gd name="T27" fmla="*/ 458 h 459"/>
                  <a:gd name="T28" fmla="*/ 0 w 591"/>
                  <a:gd name="T29" fmla="*/ 450 h 459"/>
                  <a:gd name="T30" fmla="*/ 114 w 591"/>
                  <a:gd name="T31" fmla="*/ 51 h 459"/>
                  <a:gd name="T32" fmla="*/ 126 w 591"/>
                  <a:gd name="T33" fmla="*/ 31 h 459"/>
                  <a:gd name="T34" fmla="*/ 136 w 591"/>
                  <a:gd name="T35" fmla="*/ 22 h 459"/>
                  <a:gd name="T36" fmla="*/ 146 w 591"/>
                  <a:gd name="T37" fmla="*/ 16 h 459"/>
                  <a:gd name="T38" fmla="*/ 158 w 591"/>
                  <a:gd name="T39" fmla="*/ 10 h 459"/>
                  <a:gd name="T40" fmla="*/ 183 w 591"/>
                  <a:gd name="T41" fmla="*/ 9 h 459"/>
                  <a:gd name="T42" fmla="*/ 260 w 591"/>
                  <a:gd name="T43" fmla="*/ 3 h 459"/>
                  <a:gd name="T44" fmla="*/ 344 w 591"/>
                  <a:gd name="T45" fmla="*/ 0 h 459"/>
                  <a:gd name="T46" fmla="*/ 385 w 591"/>
                  <a:gd name="T47" fmla="*/ 2 h 459"/>
                  <a:gd name="T48" fmla="*/ 405 w 591"/>
                  <a:gd name="T49" fmla="*/ 3 h 459"/>
                  <a:gd name="T50" fmla="*/ 416 w 591"/>
                  <a:gd name="T51" fmla="*/ 9 h 45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91"/>
                  <a:gd name="T79" fmla="*/ 0 h 459"/>
                  <a:gd name="T80" fmla="*/ 591 w 591"/>
                  <a:gd name="T81" fmla="*/ 459 h 45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91" h="459">
                    <a:moveTo>
                      <a:pt x="416" y="9"/>
                    </a:moveTo>
                    <a:lnTo>
                      <a:pt x="590" y="416"/>
                    </a:lnTo>
                    <a:lnTo>
                      <a:pt x="584" y="424"/>
                    </a:lnTo>
                    <a:lnTo>
                      <a:pt x="570" y="417"/>
                    </a:lnTo>
                    <a:lnTo>
                      <a:pt x="404" y="24"/>
                    </a:lnTo>
                    <a:lnTo>
                      <a:pt x="394" y="20"/>
                    </a:lnTo>
                    <a:lnTo>
                      <a:pt x="330" y="19"/>
                    </a:lnTo>
                    <a:lnTo>
                      <a:pt x="247" y="22"/>
                    </a:lnTo>
                    <a:lnTo>
                      <a:pt x="174" y="26"/>
                    </a:lnTo>
                    <a:lnTo>
                      <a:pt x="153" y="31"/>
                    </a:lnTo>
                    <a:lnTo>
                      <a:pt x="140" y="41"/>
                    </a:lnTo>
                    <a:lnTo>
                      <a:pt x="131" y="55"/>
                    </a:lnTo>
                    <a:lnTo>
                      <a:pt x="16" y="454"/>
                    </a:lnTo>
                    <a:lnTo>
                      <a:pt x="7" y="458"/>
                    </a:lnTo>
                    <a:lnTo>
                      <a:pt x="0" y="450"/>
                    </a:lnTo>
                    <a:lnTo>
                      <a:pt x="114" y="51"/>
                    </a:lnTo>
                    <a:lnTo>
                      <a:pt x="126" y="31"/>
                    </a:lnTo>
                    <a:lnTo>
                      <a:pt x="136" y="22"/>
                    </a:lnTo>
                    <a:lnTo>
                      <a:pt x="146" y="16"/>
                    </a:lnTo>
                    <a:lnTo>
                      <a:pt x="158" y="10"/>
                    </a:lnTo>
                    <a:lnTo>
                      <a:pt x="183" y="9"/>
                    </a:lnTo>
                    <a:lnTo>
                      <a:pt x="260" y="3"/>
                    </a:lnTo>
                    <a:lnTo>
                      <a:pt x="344" y="0"/>
                    </a:lnTo>
                    <a:lnTo>
                      <a:pt x="385" y="2"/>
                    </a:lnTo>
                    <a:lnTo>
                      <a:pt x="405" y="3"/>
                    </a:lnTo>
                    <a:lnTo>
                      <a:pt x="416" y="9"/>
                    </a:lnTo>
                  </a:path>
                </a:pathLst>
              </a:custGeom>
              <a:solidFill>
                <a:srgbClr val="5F3F1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2307" name="Group 15"/>
              <p:cNvGrpSpPr>
                <a:grpSpLocks/>
              </p:cNvGrpSpPr>
              <p:nvPr/>
            </p:nvGrpSpPr>
            <p:grpSpPr bwMode="auto">
              <a:xfrm>
                <a:off x="4969" y="3574"/>
                <a:ext cx="474" cy="277"/>
                <a:chOff x="4969" y="3574"/>
                <a:chExt cx="474" cy="277"/>
              </a:xfrm>
            </p:grpSpPr>
            <p:sp>
              <p:nvSpPr>
                <p:cNvPr id="12347" name="Freeform 16"/>
                <p:cNvSpPr>
                  <a:spLocks/>
                </p:cNvSpPr>
                <p:nvPr/>
              </p:nvSpPr>
              <p:spPr bwMode="auto">
                <a:xfrm>
                  <a:off x="4969" y="3651"/>
                  <a:ext cx="185" cy="200"/>
                </a:xfrm>
                <a:custGeom>
                  <a:avLst/>
                  <a:gdLst>
                    <a:gd name="T0" fmla="*/ 85 w 185"/>
                    <a:gd name="T1" fmla="*/ 0 h 200"/>
                    <a:gd name="T2" fmla="*/ 122 w 185"/>
                    <a:gd name="T3" fmla="*/ 50 h 200"/>
                    <a:gd name="T4" fmla="*/ 184 w 185"/>
                    <a:gd name="T5" fmla="*/ 44 h 200"/>
                    <a:gd name="T6" fmla="*/ 134 w 185"/>
                    <a:gd name="T7" fmla="*/ 102 h 200"/>
                    <a:gd name="T8" fmla="*/ 180 w 185"/>
                    <a:gd name="T9" fmla="*/ 175 h 200"/>
                    <a:gd name="T10" fmla="*/ 97 w 185"/>
                    <a:gd name="T11" fmla="*/ 129 h 200"/>
                    <a:gd name="T12" fmla="*/ 40 w 185"/>
                    <a:gd name="T13" fmla="*/ 199 h 200"/>
                    <a:gd name="T14" fmla="*/ 54 w 185"/>
                    <a:gd name="T15" fmla="*/ 110 h 200"/>
                    <a:gd name="T16" fmla="*/ 0 w 185"/>
                    <a:gd name="T17" fmla="*/ 57 h 200"/>
                    <a:gd name="T18" fmla="*/ 66 w 185"/>
                    <a:gd name="T19" fmla="*/ 59 h 200"/>
                    <a:gd name="T20" fmla="*/ 85 w 185"/>
                    <a:gd name="T21" fmla="*/ 0 h 2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85"/>
                    <a:gd name="T34" fmla="*/ 0 h 200"/>
                    <a:gd name="T35" fmla="*/ 185 w 185"/>
                    <a:gd name="T36" fmla="*/ 200 h 2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85" h="200">
                      <a:moveTo>
                        <a:pt x="85" y="0"/>
                      </a:moveTo>
                      <a:lnTo>
                        <a:pt x="122" y="50"/>
                      </a:lnTo>
                      <a:lnTo>
                        <a:pt x="184" y="44"/>
                      </a:lnTo>
                      <a:lnTo>
                        <a:pt x="134" y="102"/>
                      </a:lnTo>
                      <a:lnTo>
                        <a:pt x="180" y="175"/>
                      </a:lnTo>
                      <a:lnTo>
                        <a:pt x="97" y="129"/>
                      </a:lnTo>
                      <a:lnTo>
                        <a:pt x="40" y="199"/>
                      </a:lnTo>
                      <a:lnTo>
                        <a:pt x="54" y="110"/>
                      </a:lnTo>
                      <a:lnTo>
                        <a:pt x="0" y="57"/>
                      </a:lnTo>
                      <a:lnTo>
                        <a:pt x="66" y="59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00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48" name="Freeform 17"/>
                <p:cNvSpPr>
                  <a:spLocks/>
                </p:cNvSpPr>
                <p:nvPr/>
              </p:nvSpPr>
              <p:spPr bwMode="auto">
                <a:xfrm>
                  <a:off x="5264" y="3574"/>
                  <a:ext cx="179" cy="200"/>
                </a:xfrm>
                <a:custGeom>
                  <a:avLst/>
                  <a:gdLst>
                    <a:gd name="T0" fmla="*/ 129 w 179"/>
                    <a:gd name="T1" fmla="*/ 2 h 200"/>
                    <a:gd name="T2" fmla="*/ 143 w 179"/>
                    <a:gd name="T3" fmla="*/ 10 h 200"/>
                    <a:gd name="T4" fmla="*/ 148 w 179"/>
                    <a:gd name="T5" fmla="*/ 16 h 200"/>
                    <a:gd name="T6" fmla="*/ 155 w 179"/>
                    <a:gd name="T7" fmla="*/ 22 h 200"/>
                    <a:gd name="T8" fmla="*/ 163 w 179"/>
                    <a:gd name="T9" fmla="*/ 34 h 200"/>
                    <a:gd name="T10" fmla="*/ 167 w 179"/>
                    <a:gd name="T11" fmla="*/ 44 h 200"/>
                    <a:gd name="T12" fmla="*/ 172 w 179"/>
                    <a:gd name="T13" fmla="*/ 53 h 200"/>
                    <a:gd name="T14" fmla="*/ 175 w 179"/>
                    <a:gd name="T15" fmla="*/ 70 h 200"/>
                    <a:gd name="T16" fmla="*/ 177 w 179"/>
                    <a:gd name="T17" fmla="*/ 78 h 200"/>
                    <a:gd name="T18" fmla="*/ 178 w 179"/>
                    <a:gd name="T19" fmla="*/ 85 h 200"/>
                    <a:gd name="T20" fmla="*/ 178 w 179"/>
                    <a:gd name="T21" fmla="*/ 98 h 200"/>
                    <a:gd name="T22" fmla="*/ 177 w 179"/>
                    <a:gd name="T23" fmla="*/ 110 h 200"/>
                    <a:gd name="T24" fmla="*/ 174 w 179"/>
                    <a:gd name="T25" fmla="*/ 123 h 200"/>
                    <a:gd name="T26" fmla="*/ 172 w 179"/>
                    <a:gd name="T27" fmla="*/ 132 h 200"/>
                    <a:gd name="T28" fmla="*/ 168 w 179"/>
                    <a:gd name="T29" fmla="*/ 141 h 200"/>
                    <a:gd name="T30" fmla="*/ 164 w 179"/>
                    <a:gd name="T31" fmla="*/ 150 h 200"/>
                    <a:gd name="T32" fmla="*/ 157 w 179"/>
                    <a:gd name="T33" fmla="*/ 159 h 200"/>
                    <a:gd name="T34" fmla="*/ 152 w 179"/>
                    <a:gd name="T35" fmla="*/ 166 h 200"/>
                    <a:gd name="T36" fmla="*/ 143 w 179"/>
                    <a:gd name="T37" fmla="*/ 174 h 200"/>
                    <a:gd name="T38" fmla="*/ 136 w 179"/>
                    <a:gd name="T39" fmla="*/ 179 h 200"/>
                    <a:gd name="T40" fmla="*/ 129 w 179"/>
                    <a:gd name="T41" fmla="*/ 185 h 200"/>
                    <a:gd name="T42" fmla="*/ 120 w 179"/>
                    <a:gd name="T43" fmla="*/ 189 h 200"/>
                    <a:gd name="T44" fmla="*/ 113 w 179"/>
                    <a:gd name="T45" fmla="*/ 194 h 200"/>
                    <a:gd name="T46" fmla="*/ 104 w 179"/>
                    <a:gd name="T47" fmla="*/ 196 h 200"/>
                    <a:gd name="T48" fmla="*/ 94 w 179"/>
                    <a:gd name="T49" fmla="*/ 198 h 200"/>
                    <a:gd name="T50" fmla="*/ 87 w 179"/>
                    <a:gd name="T51" fmla="*/ 199 h 200"/>
                    <a:gd name="T52" fmla="*/ 74 w 179"/>
                    <a:gd name="T53" fmla="*/ 199 h 200"/>
                    <a:gd name="T54" fmla="*/ 63 w 179"/>
                    <a:gd name="T55" fmla="*/ 198 h 200"/>
                    <a:gd name="T56" fmla="*/ 55 w 179"/>
                    <a:gd name="T57" fmla="*/ 197 h 200"/>
                    <a:gd name="T58" fmla="*/ 48 w 179"/>
                    <a:gd name="T59" fmla="*/ 195 h 200"/>
                    <a:gd name="T60" fmla="*/ 40 w 179"/>
                    <a:gd name="T61" fmla="*/ 193 h 200"/>
                    <a:gd name="T62" fmla="*/ 30 w 179"/>
                    <a:gd name="T63" fmla="*/ 189 h 200"/>
                    <a:gd name="T64" fmla="*/ 22 w 179"/>
                    <a:gd name="T65" fmla="*/ 184 h 200"/>
                    <a:gd name="T66" fmla="*/ 15 w 179"/>
                    <a:gd name="T67" fmla="*/ 177 h 200"/>
                    <a:gd name="T68" fmla="*/ 12 w 179"/>
                    <a:gd name="T69" fmla="*/ 171 h 200"/>
                    <a:gd name="T70" fmla="*/ 8 w 179"/>
                    <a:gd name="T71" fmla="*/ 163 h 200"/>
                    <a:gd name="T72" fmla="*/ 4 w 179"/>
                    <a:gd name="T73" fmla="*/ 153 h 200"/>
                    <a:gd name="T74" fmla="*/ 1 w 179"/>
                    <a:gd name="T75" fmla="*/ 138 h 200"/>
                    <a:gd name="T76" fmla="*/ 0 w 179"/>
                    <a:gd name="T77" fmla="*/ 127 h 200"/>
                    <a:gd name="T78" fmla="*/ 13 w 179"/>
                    <a:gd name="T79" fmla="*/ 130 h 200"/>
                    <a:gd name="T80" fmla="*/ 22 w 179"/>
                    <a:gd name="T81" fmla="*/ 137 h 200"/>
                    <a:gd name="T82" fmla="*/ 37 w 179"/>
                    <a:gd name="T83" fmla="*/ 140 h 200"/>
                    <a:gd name="T84" fmla="*/ 55 w 179"/>
                    <a:gd name="T85" fmla="*/ 143 h 200"/>
                    <a:gd name="T86" fmla="*/ 73 w 179"/>
                    <a:gd name="T87" fmla="*/ 144 h 200"/>
                    <a:gd name="T88" fmla="*/ 87 w 179"/>
                    <a:gd name="T89" fmla="*/ 141 h 200"/>
                    <a:gd name="T90" fmla="*/ 105 w 179"/>
                    <a:gd name="T91" fmla="*/ 133 h 200"/>
                    <a:gd name="T92" fmla="*/ 120 w 179"/>
                    <a:gd name="T93" fmla="*/ 122 h 200"/>
                    <a:gd name="T94" fmla="*/ 129 w 179"/>
                    <a:gd name="T95" fmla="*/ 106 h 200"/>
                    <a:gd name="T96" fmla="*/ 133 w 179"/>
                    <a:gd name="T97" fmla="*/ 91 h 200"/>
                    <a:gd name="T98" fmla="*/ 134 w 179"/>
                    <a:gd name="T99" fmla="*/ 73 h 200"/>
                    <a:gd name="T100" fmla="*/ 134 w 179"/>
                    <a:gd name="T101" fmla="*/ 58 h 200"/>
                    <a:gd name="T102" fmla="*/ 131 w 179"/>
                    <a:gd name="T103" fmla="*/ 38 h 200"/>
                    <a:gd name="T104" fmla="*/ 128 w 179"/>
                    <a:gd name="T105" fmla="*/ 17 h 200"/>
                    <a:gd name="T106" fmla="*/ 117 w 179"/>
                    <a:gd name="T107" fmla="*/ 0 h 200"/>
                    <a:gd name="T108" fmla="*/ 129 w 179"/>
                    <a:gd name="T109" fmla="*/ 2 h 200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79"/>
                    <a:gd name="T166" fmla="*/ 0 h 200"/>
                    <a:gd name="T167" fmla="*/ 179 w 179"/>
                    <a:gd name="T168" fmla="*/ 200 h 200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79" h="200">
                      <a:moveTo>
                        <a:pt x="129" y="2"/>
                      </a:moveTo>
                      <a:lnTo>
                        <a:pt x="143" y="10"/>
                      </a:lnTo>
                      <a:lnTo>
                        <a:pt x="148" y="16"/>
                      </a:lnTo>
                      <a:lnTo>
                        <a:pt x="155" y="22"/>
                      </a:lnTo>
                      <a:lnTo>
                        <a:pt x="163" y="34"/>
                      </a:lnTo>
                      <a:lnTo>
                        <a:pt x="167" y="44"/>
                      </a:lnTo>
                      <a:lnTo>
                        <a:pt x="172" y="53"/>
                      </a:lnTo>
                      <a:lnTo>
                        <a:pt x="175" y="70"/>
                      </a:lnTo>
                      <a:lnTo>
                        <a:pt x="177" y="78"/>
                      </a:lnTo>
                      <a:lnTo>
                        <a:pt x="178" y="85"/>
                      </a:lnTo>
                      <a:lnTo>
                        <a:pt x="178" y="98"/>
                      </a:lnTo>
                      <a:lnTo>
                        <a:pt x="177" y="110"/>
                      </a:lnTo>
                      <a:lnTo>
                        <a:pt x="174" y="123"/>
                      </a:lnTo>
                      <a:lnTo>
                        <a:pt x="172" y="132"/>
                      </a:lnTo>
                      <a:lnTo>
                        <a:pt x="168" y="141"/>
                      </a:lnTo>
                      <a:lnTo>
                        <a:pt x="164" y="150"/>
                      </a:lnTo>
                      <a:lnTo>
                        <a:pt x="157" y="159"/>
                      </a:lnTo>
                      <a:lnTo>
                        <a:pt x="152" y="166"/>
                      </a:lnTo>
                      <a:lnTo>
                        <a:pt x="143" y="174"/>
                      </a:lnTo>
                      <a:lnTo>
                        <a:pt x="136" y="179"/>
                      </a:lnTo>
                      <a:lnTo>
                        <a:pt x="129" y="185"/>
                      </a:lnTo>
                      <a:lnTo>
                        <a:pt x="120" y="189"/>
                      </a:lnTo>
                      <a:lnTo>
                        <a:pt x="113" y="194"/>
                      </a:lnTo>
                      <a:lnTo>
                        <a:pt x="104" y="196"/>
                      </a:lnTo>
                      <a:lnTo>
                        <a:pt x="94" y="198"/>
                      </a:lnTo>
                      <a:lnTo>
                        <a:pt x="87" y="199"/>
                      </a:lnTo>
                      <a:lnTo>
                        <a:pt x="74" y="199"/>
                      </a:lnTo>
                      <a:lnTo>
                        <a:pt x="63" y="198"/>
                      </a:lnTo>
                      <a:lnTo>
                        <a:pt x="55" y="197"/>
                      </a:lnTo>
                      <a:lnTo>
                        <a:pt x="48" y="195"/>
                      </a:lnTo>
                      <a:lnTo>
                        <a:pt x="40" y="193"/>
                      </a:lnTo>
                      <a:lnTo>
                        <a:pt x="30" y="189"/>
                      </a:lnTo>
                      <a:lnTo>
                        <a:pt x="22" y="184"/>
                      </a:lnTo>
                      <a:lnTo>
                        <a:pt x="15" y="177"/>
                      </a:lnTo>
                      <a:lnTo>
                        <a:pt x="12" y="171"/>
                      </a:lnTo>
                      <a:lnTo>
                        <a:pt x="8" y="163"/>
                      </a:lnTo>
                      <a:lnTo>
                        <a:pt x="4" y="153"/>
                      </a:lnTo>
                      <a:lnTo>
                        <a:pt x="1" y="138"/>
                      </a:lnTo>
                      <a:lnTo>
                        <a:pt x="0" y="127"/>
                      </a:lnTo>
                      <a:lnTo>
                        <a:pt x="13" y="130"/>
                      </a:lnTo>
                      <a:lnTo>
                        <a:pt x="22" y="137"/>
                      </a:lnTo>
                      <a:lnTo>
                        <a:pt x="37" y="140"/>
                      </a:lnTo>
                      <a:lnTo>
                        <a:pt x="55" y="143"/>
                      </a:lnTo>
                      <a:lnTo>
                        <a:pt x="73" y="144"/>
                      </a:lnTo>
                      <a:lnTo>
                        <a:pt x="87" y="141"/>
                      </a:lnTo>
                      <a:lnTo>
                        <a:pt x="105" y="133"/>
                      </a:lnTo>
                      <a:lnTo>
                        <a:pt x="120" y="122"/>
                      </a:lnTo>
                      <a:lnTo>
                        <a:pt x="129" y="106"/>
                      </a:lnTo>
                      <a:lnTo>
                        <a:pt x="133" y="91"/>
                      </a:lnTo>
                      <a:lnTo>
                        <a:pt x="134" y="73"/>
                      </a:lnTo>
                      <a:lnTo>
                        <a:pt x="134" y="58"/>
                      </a:lnTo>
                      <a:lnTo>
                        <a:pt x="131" y="38"/>
                      </a:lnTo>
                      <a:lnTo>
                        <a:pt x="128" y="17"/>
                      </a:lnTo>
                      <a:lnTo>
                        <a:pt x="117" y="0"/>
                      </a:lnTo>
                      <a:lnTo>
                        <a:pt x="129" y="2"/>
                      </a:lnTo>
                    </a:path>
                  </a:pathLst>
                </a:custGeom>
                <a:solidFill>
                  <a:srgbClr val="00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2308" name="Group 18"/>
              <p:cNvGrpSpPr>
                <a:grpSpLocks/>
              </p:cNvGrpSpPr>
              <p:nvPr/>
            </p:nvGrpSpPr>
            <p:grpSpPr bwMode="auto">
              <a:xfrm>
                <a:off x="4991" y="3551"/>
                <a:ext cx="475" cy="277"/>
                <a:chOff x="4991" y="3551"/>
                <a:chExt cx="475" cy="277"/>
              </a:xfrm>
            </p:grpSpPr>
            <p:sp>
              <p:nvSpPr>
                <p:cNvPr id="12345" name="Freeform 19"/>
                <p:cNvSpPr>
                  <a:spLocks/>
                </p:cNvSpPr>
                <p:nvPr/>
              </p:nvSpPr>
              <p:spPr bwMode="auto">
                <a:xfrm>
                  <a:off x="4991" y="3628"/>
                  <a:ext cx="185" cy="200"/>
                </a:xfrm>
                <a:custGeom>
                  <a:avLst/>
                  <a:gdLst>
                    <a:gd name="T0" fmla="*/ 85 w 185"/>
                    <a:gd name="T1" fmla="*/ 0 h 200"/>
                    <a:gd name="T2" fmla="*/ 122 w 185"/>
                    <a:gd name="T3" fmla="*/ 50 h 200"/>
                    <a:gd name="T4" fmla="*/ 184 w 185"/>
                    <a:gd name="T5" fmla="*/ 44 h 200"/>
                    <a:gd name="T6" fmla="*/ 134 w 185"/>
                    <a:gd name="T7" fmla="*/ 101 h 200"/>
                    <a:gd name="T8" fmla="*/ 180 w 185"/>
                    <a:gd name="T9" fmla="*/ 175 h 200"/>
                    <a:gd name="T10" fmla="*/ 97 w 185"/>
                    <a:gd name="T11" fmla="*/ 129 h 200"/>
                    <a:gd name="T12" fmla="*/ 40 w 185"/>
                    <a:gd name="T13" fmla="*/ 199 h 200"/>
                    <a:gd name="T14" fmla="*/ 54 w 185"/>
                    <a:gd name="T15" fmla="*/ 110 h 200"/>
                    <a:gd name="T16" fmla="*/ 0 w 185"/>
                    <a:gd name="T17" fmla="*/ 57 h 200"/>
                    <a:gd name="T18" fmla="*/ 66 w 185"/>
                    <a:gd name="T19" fmla="*/ 59 h 200"/>
                    <a:gd name="T20" fmla="*/ 85 w 185"/>
                    <a:gd name="T21" fmla="*/ 0 h 2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85"/>
                    <a:gd name="T34" fmla="*/ 0 h 200"/>
                    <a:gd name="T35" fmla="*/ 185 w 185"/>
                    <a:gd name="T36" fmla="*/ 200 h 2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85" h="200">
                      <a:moveTo>
                        <a:pt x="85" y="0"/>
                      </a:moveTo>
                      <a:lnTo>
                        <a:pt x="122" y="50"/>
                      </a:lnTo>
                      <a:lnTo>
                        <a:pt x="184" y="44"/>
                      </a:lnTo>
                      <a:lnTo>
                        <a:pt x="134" y="101"/>
                      </a:lnTo>
                      <a:lnTo>
                        <a:pt x="180" y="175"/>
                      </a:lnTo>
                      <a:lnTo>
                        <a:pt x="97" y="129"/>
                      </a:lnTo>
                      <a:lnTo>
                        <a:pt x="40" y="199"/>
                      </a:lnTo>
                      <a:lnTo>
                        <a:pt x="54" y="110"/>
                      </a:lnTo>
                      <a:lnTo>
                        <a:pt x="0" y="57"/>
                      </a:lnTo>
                      <a:lnTo>
                        <a:pt x="66" y="59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FF9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46" name="Freeform 20"/>
                <p:cNvSpPr>
                  <a:spLocks/>
                </p:cNvSpPr>
                <p:nvPr/>
              </p:nvSpPr>
              <p:spPr bwMode="auto">
                <a:xfrm>
                  <a:off x="5287" y="3551"/>
                  <a:ext cx="179" cy="200"/>
                </a:xfrm>
                <a:custGeom>
                  <a:avLst/>
                  <a:gdLst>
                    <a:gd name="T0" fmla="*/ 129 w 179"/>
                    <a:gd name="T1" fmla="*/ 2 h 200"/>
                    <a:gd name="T2" fmla="*/ 143 w 179"/>
                    <a:gd name="T3" fmla="*/ 11 h 200"/>
                    <a:gd name="T4" fmla="*/ 148 w 179"/>
                    <a:gd name="T5" fmla="*/ 16 h 200"/>
                    <a:gd name="T6" fmla="*/ 155 w 179"/>
                    <a:gd name="T7" fmla="*/ 22 h 200"/>
                    <a:gd name="T8" fmla="*/ 163 w 179"/>
                    <a:gd name="T9" fmla="*/ 35 h 200"/>
                    <a:gd name="T10" fmla="*/ 167 w 179"/>
                    <a:gd name="T11" fmla="*/ 44 h 200"/>
                    <a:gd name="T12" fmla="*/ 172 w 179"/>
                    <a:gd name="T13" fmla="*/ 54 h 200"/>
                    <a:gd name="T14" fmla="*/ 175 w 179"/>
                    <a:gd name="T15" fmla="*/ 71 h 200"/>
                    <a:gd name="T16" fmla="*/ 177 w 179"/>
                    <a:gd name="T17" fmla="*/ 78 h 200"/>
                    <a:gd name="T18" fmla="*/ 178 w 179"/>
                    <a:gd name="T19" fmla="*/ 86 h 200"/>
                    <a:gd name="T20" fmla="*/ 178 w 179"/>
                    <a:gd name="T21" fmla="*/ 97 h 200"/>
                    <a:gd name="T22" fmla="*/ 177 w 179"/>
                    <a:gd name="T23" fmla="*/ 110 h 200"/>
                    <a:gd name="T24" fmla="*/ 174 w 179"/>
                    <a:gd name="T25" fmla="*/ 122 h 200"/>
                    <a:gd name="T26" fmla="*/ 172 w 179"/>
                    <a:gd name="T27" fmla="*/ 132 h 200"/>
                    <a:gd name="T28" fmla="*/ 168 w 179"/>
                    <a:gd name="T29" fmla="*/ 141 h 200"/>
                    <a:gd name="T30" fmla="*/ 164 w 179"/>
                    <a:gd name="T31" fmla="*/ 149 h 200"/>
                    <a:gd name="T32" fmla="*/ 157 w 179"/>
                    <a:gd name="T33" fmla="*/ 158 h 200"/>
                    <a:gd name="T34" fmla="*/ 152 w 179"/>
                    <a:gd name="T35" fmla="*/ 166 h 200"/>
                    <a:gd name="T36" fmla="*/ 143 w 179"/>
                    <a:gd name="T37" fmla="*/ 174 h 200"/>
                    <a:gd name="T38" fmla="*/ 136 w 179"/>
                    <a:gd name="T39" fmla="*/ 179 h 200"/>
                    <a:gd name="T40" fmla="*/ 129 w 179"/>
                    <a:gd name="T41" fmla="*/ 185 h 200"/>
                    <a:gd name="T42" fmla="*/ 120 w 179"/>
                    <a:gd name="T43" fmla="*/ 189 h 200"/>
                    <a:gd name="T44" fmla="*/ 113 w 179"/>
                    <a:gd name="T45" fmla="*/ 193 h 200"/>
                    <a:gd name="T46" fmla="*/ 104 w 179"/>
                    <a:gd name="T47" fmla="*/ 195 h 200"/>
                    <a:gd name="T48" fmla="*/ 94 w 179"/>
                    <a:gd name="T49" fmla="*/ 198 h 200"/>
                    <a:gd name="T50" fmla="*/ 87 w 179"/>
                    <a:gd name="T51" fmla="*/ 199 h 200"/>
                    <a:gd name="T52" fmla="*/ 74 w 179"/>
                    <a:gd name="T53" fmla="*/ 199 h 200"/>
                    <a:gd name="T54" fmla="*/ 63 w 179"/>
                    <a:gd name="T55" fmla="*/ 198 h 200"/>
                    <a:gd name="T56" fmla="*/ 55 w 179"/>
                    <a:gd name="T57" fmla="*/ 196 h 200"/>
                    <a:gd name="T58" fmla="*/ 48 w 179"/>
                    <a:gd name="T59" fmla="*/ 194 h 200"/>
                    <a:gd name="T60" fmla="*/ 40 w 179"/>
                    <a:gd name="T61" fmla="*/ 193 h 200"/>
                    <a:gd name="T62" fmla="*/ 30 w 179"/>
                    <a:gd name="T63" fmla="*/ 188 h 200"/>
                    <a:gd name="T64" fmla="*/ 22 w 179"/>
                    <a:gd name="T65" fmla="*/ 184 h 200"/>
                    <a:gd name="T66" fmla="*/ 15 w 179"/>
                    <a:gd name="T67" fmla="*/ 176 h 200"/>
                    <a:gd name="T68" fmla="*/ 12 w 179"/>
                    <a:gd name="T69" fmla="*/ 170 h 200"/>
                    <a:gd name="T70" fmla="*/ 8 w 179"/>
                    <a:gd name="T71" fmla="*/ 163 h 200"/>
                    <a:gd name="T72" fmla="*/ 4 w 179"/>
                    <a:gd name="T73" fmla="*/ 153 h 200"/>
                    <a:gd name="T74" fmla="*/ 1 w 179"/>
                    <a:gd name="T75" fmla="*/ 139 h 200"/>
                    <a:gd name="T76" fmla="*/ 0 w 179"/>
                    <a:gd name="T77" fmla="*/ 127 h 200"/>
                    <a:gd name="T78" fmla="*/ 13 w 179"/>
                    <a:gd name="T79" fmla="*/ 131 h 200"/>
                    <a:gd name="T80" fmla="*/ 22 w 179"/>
                    <a:gd name="T81" fmla="*/ 136 h 200"/>
                    <a:gd name="T82" fmla="*/ 37 w 179"/>
                    <a:gd name="T83" fmla="*/ 140 h 200"/>
                    <a:gd name="T84" fmla="*/ 54 w 179"/>
                    <a:gd name="T85" fmla="*/ 143 h 200"/>
                    <a:gd name="T86" fmla="*/ 73 w 179"/>
                    <a:gd name="T87" fmla="*/ 143 h 200"/>
                    <a:gd name="T88" fmla="*/ 87 w 179"/>
                    <a:gd name="T89" fmla="*/ 141 h 200"/>
                    <a:gd name="T90" fmla="*/ 105 w 179"/>
                    <a:gd name="T91" fmla="*/ 132 h 200"/>
                    <a:gd name="T92" fmla="*/ 120 w 179"/>
                    <a:gd name="T93" fmla="*/ 122 h 200"/>
                    <a:gd name="T94" fmla="*/ 129 w 179"/>
                    <a:gd name="T95" fmla="*/ 106 h 200"/>
                    <a:gd name="T96" fmla="*/ 133 w 179"/>
                    <a:gd name="T97" fmla="*/ 92 h 200"/>
                    <a:gd name="T98" fmla="*/ 134 w 179"/>
                    <a:gd name="T99" fmla="*/ 75 h 200"/>
                    <a:gd name="T100" fmla="*/ 134 w 179"/>
                    <a:gd name="T101" fmla="*/ 59 h 200"/>
                    <a:gd name="T102" fmla="*/ 131 w 179"/>
                    <a:gd name="T103" fmla="*/ 38 h 200"/>
                    <a:gd name="T104" fmla="*/ 128 w 179"/>
                    <a:gd name="T105" fmla="*/ 18 h 200"/>
                    <a:gd name="T106" fmla="*/ 117 w 179"/>
                    <a:gd name="T107" fmla="*/ 0 h 200"/>
                    <a:gd name="T108" fmla="*/ 129 w 179"/>
                    <a:gd name="T109" fmla="*/ 2 h 200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79"/>
                    <a:gd name="T166" fmla="*/ 0 h 200"/>
                    <a:gd name="T167" fmla="*/ 179 w 179"/>
                    <a:gd name="T168" fmla="*/ 200 h 200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79" h="200">
                      <a:moveTo>
                        <a:pt x="129" y="2"/>
                      </a:moveTo>
                      <a:lnTo>
                        <a:pt x="143" y="11"/>
                      </a:lnTo>
                      <a:lnTo>
                        <a:pt x="148" y="16"/>
                      </a:lnTo>
                      <a:lnTo>
                        <a:pt x="155" y="22"/>
                      </a:lnTo>
                      <a:lnTo>
                        <a:pt x="163" y="35"/>
                      </a:lnTo>
                      <a:lnTo>
                        <a:pt x="167" y="44"/>
                      </a:lnTo>
                      <a:lnTo>
                        <a:pt x="172" y="54"/>
                      </a:lnTo>
                      <a:lnTo>
                        <a:pt x="175" y="71"/>
                      </a:lnTo>
                      <a:lnTo>
                        <a:pt x="177" y="78"/>
                      </a:lnTo>
                      <a:lnTo>
                        <a:pt x="178" y="86"/>
                      </a:lnTo>
                      <a:lnTo>
                        <a:pt x="178" y="97"/>
                      </a:lnTo>
                      <a:lnTo>
                        <a:pt x="177" y="110"/>
                      </a:lnTo>
                      <a:lnTo>
                        <a:pt x="174" y="122"/>
                      </a:lnTo>
                      <a:lnTo>
                        <a:pt x="172" y="132"/>
                      </a:lnTo>
                      <a:lnTo>
                        <a:pt x="168" y="141"/>
                      </a:lnTo>
                      <a:lnTo>
                        <a:pt x="164" y="149"/>
                      </a:lnTo>
                      <a:lnTo>
                        <a:pt x="157" y="158"/>
                      </a:lnTo>
                      <a:lnTo>
                        <a:pt x="152" y="166"/>
                      </a:lnTo>
                      <a:lnTo>
                        <a:pt x="143" y="174"/>
                      </a:lnTo>
                      <a:lnTo>
                        <a:pt x="136" y="179"/>
                      </a:lnTo>
                      <a:lnTo>
                        <a:pt x="129" y="185"/>
                      </a:lnTo>
                      <a:lnTo>
                        <a:pt x="120" y="189"/>
                      </a:lnTo>
                      <a:lnTo>
                        <a:pt x="113" y="193"/>
                      </a:lnTo>
                      <a:lnTo>
                        <a:pt x="104" y="195"/>
                      </a:lnTo>
                      <a:lnTo>
                        <a:pt x="94" y="198"/>
                      </a:lnTo>
                      <a:lnTo>
                        <a:pt x="87" y="199"/>
                      </a:lnTo>
                      <a:lnTo>
                        <a:pt x="74" y="199"/>
                      </a:lnTo>
                      <a:lnTo>
                        <a:pt x="63" y="198"/>
                      </a:lnTo>
                      <a:lnTo>
                        <a:pt x="55" y="196"/>
                      </a:lnTo>
                      <a:lnTo>
                        <a:pt x="48" y="194"/>
                      </a:lnTo>
                      <a:lnTo>
                        <a:pt x="40" y="193"/>
                      </a:lnTo>
                      <a:lnTo>
                        <a:pt x="30" y="188"/>
                      </a:lnTo>
                      <a:lnTo>
                        <a:pt x="22" y="184"/>
                      </a:lnTo>
                      <a:lnTo>
                        <a:pt x="15" y="176"/>
                      </a:lnTo>
                      <a:lnTo>
                        <a:pt x="12" y="170"/>
                      </a:lnTo>
                      <a:lnTo>
                        <a:pt x="8" y="163"/>
                      </a:lnTo>
                      <a:lnTo>
                        <a:pt x="4" y="153"/>
                      </a:lnTo>
                      <a:lnTo>
                        <a:pt x="1" y="139"/>
                      </a:lnTo>
                      <a:lnTo>
                        <a:pt x="0" y="127"/>
                      </a:lnTo>
                      <a:lnTo>
                        <a:pt x="13" y="131"/>
                      </a:lnTo>
                      <a:lnTo>
                        <a:pt x="22" y="136"/>
                      </a:lnTo>
                      <a:lnTo>
                        <a:pt x="37" y="140"/>
                      </a:lnTo>
                      <a:lnTo>
                        <a:pt x="54" y="143"/>
                      </a:lnTo>
                      <a:lnTo>
                        <a:pt x="73" y="143"/>
                      </a:lnTo>
                      <a:lnTo>
                        <a:pt x="87" y="141"/>
                      </a:lnTo>
                      <a:lnTo>
                        <a:pt x="105" y="132"/>
                      </a:lnTo>
                      <a:lnTo>
                        <a:pt x="120" y="122"/>
                      </a:lnTo>
                      <a:lnTo>
                        <a:pt x="129" y="106"/>
                      </a:lnTo>
                      <a:lnTo>
                        <a:pt x="133" y="92"/>
                      </a:lnTo>
                      <a:lnTo>
                        <a:pt x="134" y="75"/>
                      </a:lnTo>
                      <a:lnTo>
                        <a:pt x="134" y="59"/>
                      </a:lnTo>
                      <a:lnTo>
                        <a:pt x="131" y="38"/>
                      </a:lnTo>
                      <a:lnTo>
                        <a:pt x="128" y="18"/>
                      </a:lnTo>
                      <a:lnTo>
                        <a:pt x="117" y="0"/>
                      </a:lnTo>
                      <a:lnTo>
                        <a:pt x="129" y="2"/>
                      </a:lnTo>
                    </a:path>
                  </a:pathLst>
                </a:custGeom>
                <a:solidFill>
                  <a:srgbClr val="FF9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2309" name="Group 21"/>
              <p:cNvGrpSpPr>
                <a:grpSpLocks/>
              </p:cNvGrpSpPr>
              <p:nvPr/>
            </p:nvGrpSpPr>
            <p:grpSpPr bwMode="auto">
              <a:xfrm>
                <a:off x="4888" y="2974"/>
                <a:ext cx="472" cy="464"/>
                <a:chOff x="4888" y="2974"/>
                <a:chExt cx="472" cy="464"/>
              </a:xfrm>
            </p:grpSpPr>
            <p:grpSp>
              <p:nvGrpSpPr>
                <p:cNvPr id="12340" name="Group 22"/>
                <p:cNvGrpSpPr>
                  <a:grpSpLocks/>
                </p:cNvGrpSpPr>
                <p:nvPr/>
              </p:nvGrpSpPr>
              <p:grpSpPr bwMode="auto">
                <a:xfrm>
                  <a:off x="4888" y="2974"/>
                  <a:ext cx="472" cy="464"/>
                  <a:chOff x="4888" y="2974"/>
                  <a:chExt cx="472" cy="464"/>
                </a:xfrm>
              </p:grpSpPr>
              <p:sp>
                <p:nvSpPr>
                  <p:cNvPr id="12342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888" y="2974"/>
                    <a:ext cx="472" cy="464"/>
                  </a:xfrm>
                  <a:prstGeom prst="ellipse">
                    <a:avLst/>
                  </a:prstGeom>
                  <a:solidFill>
                    <a:srgbClr val="9F9FB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2343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908" y="2978"/>
                    <a:ext cx="423" cy="412"/>
                  </a:xfrm>
                  <a:prstGeom prst="ellipse">
                    <a:avLst/>
                  </a:prstGeom>
                  <a:solidFill>
                    <a:srgbClr val="BFBF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2344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928" y="3001"/>
                    <a:ext cx="326" cy="313"/>
                  </a:xfrm>
                  <a:prstGeom prst="ellipse">
                    <a:avLst/>
                  </a:prstGeom>
                  <a:solidFill>
                    <a:srgbClr val="DFD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</p:grpSp>
            <p:sp>
              <p:nvSpPr>
                <p:cNvPr id="12341" name="Oval 26"/>
                <p:cNvSpPr>
                  <a:spLocks noChangeArrowheads="1"/>
                </p:cNvSpPr>
                <p:nvPr/>
              </p:nvSpPr>
              <p:spPr bwMode="auto">
                <a:xfrm>
                  <a:off x="5008" y="3048"/>
                  <a:ext cx="81" cy="7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</p:grpSp>
          <p:grpSp>
            <p:nvGrpSpPr>
              <p:cNvPr id="12310" name="Group 27"/>
              <p:cNvGrpSpPr>
                <a:grpSpLocks/>
              </p:cNvGrpSpPr>
              <p:nvPr/>
            </p:nvGrpSpPr>
            <p:grpSpPr bwMode="auto">
              <a:xfrm>
                <a:off x="5020" y="3129"/>
                <a:ext cx="671" cy="336"/>
                <a:chOff x="5020" y="3129"/>
                <a:chExt cx="671" cy="336"/>
              </a:xfrm>
            </p:grpSpPr>
            <p:sp>
              <p:nvSpPr>
                <p:cNvPr id="12337" name="Freeform 28"/>
                <p:cNvSpPr>
                  <a:spLocks/>
                </p:cNvSpPr>
                <p:nvPr/>
              </p:nvSpPr>
              <p:spPr bwMode="auto">
                <a:xfrm>
                  <a:off x="5020" y="3129"/>
                  <a:ext cx="513" cy="316"/>
                </a:xfrm>
                <a:custGeom>
                  <a:avLst/>
                  <a:gdLst>
                    <a:gd name="T0" fmla="*/ 494 w 513"/>
                    <a:gd name="T1" fmla="*/ 302 h 316"/>
                    <a:gd name="T2" fmla="*/ 487 w 513"/>
                    <a:gd name="T3" fmla="*/ 312 h 316"/>
                    <a:gd name="T4" fmla="*/ 472 w 513"/>
                    <a:gd name="T5" fmla="*/ 315 h 316"/>
                    <a:gd name="T6" fmla="*/ 220 w 513"/>
                    <a:gd name="T7" fmla="*/ 173 h 316"/>
                    <a:gd name="T8" fmla="*/ 197 w 513"/>
                    <a:gd name="T9" fmla="*/ 176 h 316"/>
                    <a:gd name="T10" fmla="*/ 155 w 513"/>
                    <a:gd name="T11" fmla="*/ 177 h 316"/>
                    <a:gd name="T12" fmla="*/ 104 w 513"/>
                    <a:gd name="T13" fmla="*/ 161 h 316"/>
                    <a:gd name="T14" fmla="*/ 21 w 513"/>
                    <a:gd name="T15" fmla="*/ 152 h 316"/>
                    <a:gd name="T16" fmla="*/ 19 w 513"/>
                    <a:gd name="T17" fmla="*/ 137 h 316"/>
                    <a:gd name="T18" fmla="*/ 100 w 513"/>
                    <a:gd name="T19" fmla="*/ 139 h 316"/>
                    <a:gd name="T20" fmla="*/ 16 w 513"/>
                    <a:gd name="T21" fmla="*/ 125 h 316"/>
                    <a:gd name="T22" fmla="*/ 3 w 513"/>
                    <a:gd name="T23" fmla="*/ 113 h 316"/>
                    <a:gd name="T24" fmla="*/ 45 w 513"/>
                    <a:gd name="T25" fmla="*/ 107 h 316"/>
                    <a:gd name="T26" fmla="*/ 102 w 513"/>
                    <a:gd name="T27" fmla="*/ 107 h 316"/>
                    <a:gd name="T28" fmla="*/ 3 w 513"/>
                    <a:gd name="T29" fmla="*/ 88 h 316"/>
                    <a:gd name="T30" fmla="*/ 4 w 513"/>
                    <a:gd name="T31" fmla="*/ 75 h 316"/>
                    <a:gd name="T32" fmla="*/ 35 w 513"/>
                    <a:gd name="T33" fmla="*/ 70 h 316"/>
                    <a:gd name="T34" fmla="*/ 111 w 513"/>
                    <a:gd name="T35" fmla="*/ 89 h 316"/>
                    <a:gd name="T36" fmla="*/ 31 w 513"/>
                    <a:gd name="T37" fmla="*/ 53 h 316"/>
                    <a:gd name="T38" fmla="*/ 26 w 513"/>
                    <a:gd name="T39" fmla="*/ 33 h 316"/>
                    <a:gd name="T40" fmla="*/ 45 w 513"/>
                    <a:gd name="T41" fmla="*/ 25 h 316"/>
                    <a:gd name="T42" fmla="*/ 134 w 513"/>
                    <a:gd name="T43" fmla="*/ 63 h 316"/>
                    <a:gd name="T44" fmla="*/ 157 w 513"/>
                    <a:gd name="T45" fmla="*/ 73 h 316"/>
                    <a:gd name="T46" fmla="*/ 144 w 513"/>
                    <a:gd name="T47" fmla="*/ 50 h 316"/>
                    <a:gd name="T48" fmla="*/ 146 w 513"/>
                    <a:gd name="T49" fmla="*/ 10 h 316"/>
                    <a:gd name="T50" fmla="*/ 184 w 513"/>
                    <a:gd name="T51" fmla="*/ 3 h 316"/>
                    <a:gd name="T52" fmla="*/ 196 w 513"/>
                    <a:gd name="T53" fmla="*/ 54 h 316"/>
                    <a:gd name="T54" fmla="*/ 220 w 513"/>
                    <a:gd name="T55" fmla="*/ 88 h 316"/>
                    <a:gd name="T56" fmla="*/ 236 w 513"/>
                    <a:gd name="T57" fmla="*/ 122 h 316"/>
                    <a:gd name="T58" fmla="*/ 236 w 513"/>
                    <a:gd name="T59" fmla="*/ 148 h 316"/>
                    <a:gd name="T60" fmla="*/ 471 w 513"/>
                    <a:gd name="T61" fmla="*/ 275 h 316"/>
                    <a:gd name="T62" fmla="*/ 479 w 513"/>
                    <a:gd name="T63" fmla="*/ 240 h 31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513"/>
                    <a:gd name="T97" fmla="*/ 0 h 316"/>
                    <a:gd name="T98" fmla="*/ 513 w 513"/>
                    <a:gd name="T99" fmla="*/ 316 h 31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513" h="316">
                      <a:moveTo>
                        <a:pt x="512" y="259"/>
                      </a:moveTo>
                      <a:lnTo>
                        <a:pt x="494" y="302"/>
                      </a:lnTo>
                      <a:lnTo>
                        <a:pt x="490" y="310"/>
                      </a:lnTo>
                      <a:lnTo>
                        <a:pt x="487" y="312"/>
                      </a:lnTo>
                      <a:lnTo>
                        <a:pt x="481" y="315"/>
                      </a:lnTo>
                      <a:lnTo>
                        <a:pt x="472" y="315"/>
                      </a:lnTo>
                      <a:lnTo>
                        <a:pt x="463" y="311"/>
                      </a:lnTo>
                      <a:lnTo>
                        <a:pt x="220" y="173"/>
                      </a:lnTo>
                      <a:lnTo>
                        <a:pt x="206" y="168"/>
                      </a:lnTo>
                      <a:lnTo>
                        <a:pt x="197" y="176"/>
                      </a:lnTo>
                      <a:lnTo>
                        <a:pt x="181" y="182"/>
                      </a:lnTo>
                      <a:lnTo>
                        <a:pt x="155" y="177"/>
                      </a:lnTo>
                      <a:lnTo>
                        <a:pt x="125" y="168"/>
                      </a:lnTo>
                      <a:lnTo>
                        <a:pt x="104" y="161"/>
                      </a:lnTo>
                      <a:lnTo>
                        <a:pt x="40" y="155"/>
                      </a:lnTo>
                      <a:lnTo>
                        <a:pt x="21" y="152"/>
                      </a:lnTo>
                      <a:lnTo>
                        <a:pt x="14" y="146"/>
                      </a:lnTo>
                      <a:lnTo>
                        <a:pt x="19" y="137"/>
                      </a:lnTo>
                      <a:lnTo>
                        <a:pt x="40" y="134"/>
                      </a:lnTo>
                      <a:lnTo>
                        <a:pt x="100" y="139"/>
                      </a:lnTo>
                      <a:lnTo>
                        <a:pt x="102" y="132"/>
                      </a:lnTo>
                      <a:lnTo>
                        <a:pt x="16" y="125"/>
                      </a:lnTo>
                      <a:lnTo>
                        <a:pt x="3" y="120"/>
                      </a:lnTo>
                      <a:lnTo>
                        <a:pt x="3" y="113"/>
                      </a:lnTo>
                      <a:lnTo>
                        <a:pt x="12" y="106"/>
                      </a:lnTo>
                      <a:lnTo>
                        <a:pt x="45" y="107"/>
                      </a:lnTo>
                      <a:lnTo>
                        <a:pt x="102" y="113"/>
                      </a:lnTo>
                      <a:lnTo>
                        <a:pt x="102" y="107"/>
                      </a:lnTo>
                      <a:lnTo>
                        <a:pt x="9" y="91"/>
                      </a:lnTo>
                      <a:lnTo>
                        <a:pt x="3" y="88"/>
                      </a:lnTo>
                      <a:lnTo>
                        <a:pt x="0" y="82"/>
                      </a:lnTo>
                      <a:lnTo>
                        <a:pt x="4" y="75"/>
                      </a:lnTo>
                      <a:lnTo>
                        <a:pt x="13" y="72"/>
                      </a:lnTo>
                      <a:lnTo>
                        <a:pt x="35" y="70"/>
                      </a:lnTo>
                      <a:lnTo>
                        <a:pt x="82" y="80"/>
                      </a:lnTo>
                      <a:lnTo>
                        <a:pt x="111" y="89"/>
                      </a:lnTo>
                      <a:lnTo>
                        <a:pt x="112" y="85"/>
                      </a:lnTo>
                      <a:lnTo>
                        <a:pt x="31" y="53"/>
                      </a:lnTo>
                      <a:lnTo>
                        <a:pt x="26" y="43"/>
                      </a:lnTo>
                      <a:lnTo>
                        <a:pt x="26" y="33"/>
                      </a:lnTo>
                      <a:lnTo>
                        <a:pt x="31" y="25"/>
                      </a:lnTo>
                      <a:lnTo>
                        <a:pt x="45" y="25"/>
                      </a:lnTo>
                      <a:lnTo>
                        <a:pt x="62" y="30"/>
                      </a:lnTo>
                      <a:lnTo>
                        <a:pt x="134" y="63"/>
                      </a:lnTo>
                      <a:lnTo>
                        <a:pt x="148" y="70"/>
                      </a:lnTo>
                      <a:lnTo>
                        <a:pt x="157" y="73"/>
                      </a:lnTo>
                      <a:lnTo>
                        <a:pt x="157" y="66"/>
                      </a:lnTo>
                      <a:lnTo>
                        <a:pt x="144" y="50"/>
                      </a:lnTo>
                      <a:lnTo>
                        <a:pt x="140" y="28"/>
                      </a:lnTo>
                      <a:lnTo>
                        <a:pt x="146" y="10"/>
                      </a:lnTo>
                      <a:lnTo>
                        <a:pt x="162" y="0"/>
                      </a:lnTo>
                      <a:lnTo>
                        <a:pt x="184" y="3"/>
                      </a:lnTo>
                      <a:lnTo>
                        <a:pt x="193" y="28"/>
                      </a:lnTo>
                      <a:lnTo>
                        <a:pt x="196" y="54"/>
                      </a:lnTo>
                      <a:lnTo>
                        <a:pt x="208" y="77"/>
                      </a:lnTo>
                      <a:lnTo>
                        <a:pt x="220" y="88"/>
                      </a:lnTo>
                      <a:lnTo>
                        <a:pt x="229" y="103"/>
                      </a:lnTo>
                      <a:lnTo>
                        <a:pt x="236" y="122"/>
                      </a:lnTo>
                      <a:lnTo>
                        <a:pt x="238" y="141"/>
                      </a:lnTo>
                      <a:lnTo>
                        <a:pt x="236" y="148"/>
                      </a:lnTo>
                      <a:lnTo>
                        <a:pt x="465" y="279"/>
                      </a:lnTo>
                      <a:lnTo>
                        <a:pt x="471" y="275"/>
                      </a:lnTo>
                      <a:lnTo>
                        <a:pt x="475" y="261"/>
                      </a:lnTo>
                      <a:lnTo>
                        <a:pt x="479" y="240"/>
                      </a:lnTo>
                      <a:lnTo>
                        <a:pt x="512" y="259"/>
                      </a:lnTo>
                    </a:path>
                  </a:pathLst>
                </a:custGeom>
                <a:solidFill>
                  <a:srgbClr val="FF9F9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38" name="Freeform 29"/>
                <p:cNvSpPr>
                  <a:spLocks/>
                </p:cNvSpPr>
                <p:nvPr/>
              </p:nvSpPr>
              <p:spPr bwMode="auto">
                <a:xfrm>
                  <a:off x="5477" y="3134"/>
                  <a:ext cx="214" cy="331"/>
                </a:xfrm>
                <a:custGeom>
                  <a:avLst/>
                  <a:gdLst>
                    <a:gd name="T0" fmla="*/ 13 w 214"/>
                    <a:gd name="T1" fmla="*/ 265 h 331"/>
                    <a:gd name="T2" fmla="*/ 7 w 214"/>
                    <a:gd name="T3" fmla="*/ 241 h 331"/>
                    <a:gd name="T4" fmla="*/ 4 w 214"/>
                    <a:gd name="T5" fmla="*/ 229 h 331"/>
                    <a:gd name="T6" fmla="*/ 2 w 214"/>
                    <a:gd name="T7" fmla="*/ 224 h 331"/>
                    <a:gd name="T8" fmla="*/ 0 w 214"/>
                    <a:gd name="T9" fmla="*/ 215 h 331"/>
                    <a:gd name="T10" fmla="*/ 4 w 214"/>
                    <a:gd name="T11" fmla="*/ 205 h 331"/>
                    <a:gd name="T12" fmla="*/ 12 w 214"/>
                    <a:gd name="T13" fmla="*/ 196 h 331"/>
                    <a:gd name="T14" fmla="*/ 23 w 214"/>
                    <a:gd name="T15" fmla="*/ 188 h 331"/>
                    <a:gd name="T16" fmla="*/ 35 w 214"/>
                    <a:gd name="T17" fmla="*/ 180 h 331"/>
                    <a:gd name="T18" fmla="*/ 48 w 214"/>
                    <a:gd name="T19" fmla="*/ 164 h 331"/>
                    <a:gd name="T20" fmla="*/ 67 w 214"/>
                    <a:gd name="T21" fmla="*/ 132 h 331"/>
                    <a:gd name="T22" fmla="*/ 77 w 214"/>
                    <a:gd name="T23" fmla="*/ 109 h 331"/>
                    <a:gd name="T24" fmla="*/ 91 w 214"/>
                    <a:gd name="T25" fmla="*/ 82 h 331"/>
                    <a:gd name="T26" fmla="*/ 101 w 214"/>
                    <a:gd name="T27" fmla="*/ 56 h 331"/>
                    <a:gd name="T28" fmla="*/ 109 w 214"/>
                    <a:gd name="T29" fmla="*/ 39 h 331"/>
                    <a:gd name="T30" fmla="*/ 120 w 214"/>
                    <a:gd name="T31" fmla="*/ 27 h 331"/>
                    <a:gd name="T32" fmla="*/ 129 w 214"/>
                    <a:gd name="T33" fmla="*/ 15 h 331"/>
                    <a:gd name="T34" fmla="*/ 142 w 214"/>
                    <a:gd name="T35" fmla="*/ 5 h 331"/>
                    <a:gd name="T36" fmla="*/ 153 w 214"/>
                    <a:gd name="T37" fmla="*/ 1 h 331"/>
                    <a:gd name="T38" fmla="*/ 168 w 214"/>
                    <a:gd name="T39" fmla="*/ 0 h 331"/>
                    <a:gd name="T40" fmla="*/ 182 w 214"/>
                    <a:gd name="T41" fmla="*/ 0 h 331"/>
                    <a:gd name="T42" fmla="*/ 191 w 214"/>
                    <a:gd name="T43" fmla="*/ 5 h 331"/>
                    <a:gd name="T44" fmla="*/ 196 w 214"/>
                    <a:gd name="T45" fmla="*/ 13 h 331"/>
                    <a:gd name="T46" fmla="*/ 206 w 214"/>
                    <a:gd name="T47" fmla="*/ 24 h 331"/>
                    <a:gd name="T48" fmla="*/ 213 w 214"/>
                    <a:gd name="T49" fmla="*/ 44 h 331"/>
                    <a:gd name="T50" fmla="*/ 213 w 214"/>
                    <a:gd name="T51" fmla="*/ 61 h 331"/>
                    <a:gd name="T52" fmla="*/ 213 w 214"/>
                    <a:gd name="T53" fmla="*/ 83 h 331"/>
                    <a:gd name="T54" fmla="*/ 209 w 214"/>
                    <a:gd name="T55" fmla="*/ 105 h 331"/>
                    <a:gd name="T56" fmla="*/ 197 w 214"/>
                    <a:gd name="T57" fmla="*/ 134 h 331"/>
                    <a:gd name="T58" fmla="*/ 180 w 214"/>
                    <a:gd name="T59" fmla="*/ 176 h 331"/>
                    <a:gd name="T60" fmla="*/ 165 w 214"/>
                    <a:gd name="T61" fmla="*/ 214 h 331"/>
                    <a:gd name="T62" fmla="*/ 153 w 214"/>
                    <a:gd name="T63" fmla="*/ 231 h 331"/>
                    <a:gd name="T64" fmla="*/ 130 w 214"/>
                    <a:gd name="T65" fmla="*/ 267 h 331"/>
                    <a:gd name="T66" fmla="*/ 112 w 214"/>
                    <a:gd name="T67" fmla="*/ 297 h 331"/>
                    <a:gd name="T68" fmla="*/ 92 w 214"/>
                    <a:gd name="T69" fmla="*/ 320 h 331"/>
                    <a:gd name="T70" fmla="*/ 82 w 214"/>
                    <a:gd name="T71" fmla="*/ 330 h 331"/>
                    <a:gd name="T72" fmla="*/ 76 w 214"/>
                    <a:gd name="T73" fmla="*/ 314 h 331"/>
                    <a:gd name="T74" fmla="*/ 69 w 214"/>
                    <a:gd name="T75" fmla="*/ 285 h 331"/>
                    <a:gd name="T76" fmla="*/ 62 w 214"/>
                    <a:gd name="T77" fmla="*/ 268 h 331"/>
                    <a:gd name="T78" fmla="*/ 50 w 214"/>
                    <a:gd name="T79" fmla="*/ 253 h 331"/>
                    <a:gd name="T80" fmla="*/ 23 w 214"/>
                    <a:gd name="T81" fmla="*/ 238 h 331"/>
                    <a:gd name="T82" fmla="*/ 21 w 214"/>
                    <a:gd name="T83" fmla="*/ 236 h 331"/>
                    <a:gd name="T84" fmla="*/ 13 w 214"/>
                    <a:gd name="T85" fmla="*/ 265 h 331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14"/>
                    <a:gd name="T130" fmla="*/ 0 h 331"/>
                    <a:gd name="T131" fmla="*/ 214 w 214"/>
                    <a:gd name="T132" fmla="*/ 331 h 331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14" h="331">
                      <a:moveTo>
                        <a:pt x="13" y="265"/>
                      </a:moveTo>
                      <a:lnTo>
                        <a:pt x="7" y="241"/>
                      </a:lnTo>
                      <a:lnTo>
                        <a:pt x="4" y="229"/>
                      </a:lnTo>
                      <a:lnTo>
                        <a:pt x="2" y="224"/>
                      </a:lnTo>
                      <a:lnTo>
                        <a:pt x="0" y="215"/>
                      </a:lnTo>
                      <a:lnTo>
                        <a:pt x="4" y="205"/>
                      </a:lnTo>
                      <a:lnTo>
                        <a:pt x="12" y="196"/>
                      </a:lnTo>
                      <a:lnTo>
                        <a:pt x="23" y="188"/>
                      </a:lnTo>
                      <a:lnTo>
                        <a:pt x="35" y="180"/>
                      </a:lnTo>
                      <a:lnTo>
                        <a:pt x="48" y="164"/>
                      </a:lnTo>
                      <a:lnTo>
                        <a:pt x="67" y="132"/>
                      </a:lnTo>
                      <a:lnTo>
                        <a:pt x="77" y="109"/>
                      </a:lnTo>
                      <a:lnTo>
                        <a:pt x="91" y="82"/>
                      </a:lnTo>
                      <a:lnTo>
                        <a:pt x="101" y="56"/>
                      </a:lnTo>
                      <a:lnTo>
                        <a:pt x="109" y="39"/>
                      </a:lnTo>
                      <a:lnTo>
                        <a:pt x="120" y="27"/>
                      </a:lnTo>
                      <a:lnTo>
                        <a:pt x="129" y="15"/>
                      </a:lnTo>
                      <a:lnTo>
                        <a:pt x="142" y="5"/>
                      </a:lnTo>
                      <a:lnTo>
                        <a:pt x="153" y="1"/>
                      </a:lnTo>
                      <a:lnTo>
                        <a:pt x="168" y="0"/>
                      </a:lnTo>
                      <a:lnTo>
                        <a:pt x="182" y="0"/>
                      </a:lnTo>
                      <a:lnTo>
                        <a:pt x="191" y="5"/>
                      </a:lnTo>
                      <a:lnTo>
                        <a:pt x="196" y="13"/>
                      </a:lnTo>
                      <a:lnTo>
                        <a:pt x="206" y="24"/>
                      </a:lnTo>
                      <a:lnTo>
                        <a:pt x="213" y="44"/>
                      </a:lnTo>
                      <a:lnTo>
                        <a:pt x="213" y="61"/>
                      </a:lnTo>
                      <a:lnTo>
                        <a:pt x="213" y="83"/>
                      </a:lnTo>
                      <a:lnTo>
                        <a:pt x="209" y="105"/>
                      </a:lnTo>
                      <a:lnTo>
                        <a:pt x="197" y="134"/>
                      </a:lnTo>
                      <a:lnTo>
                        <a:pt x="180" y="176"/>
                      </a:lnTo>
                      <a:lnTo>
                        <a:pt x="165" y="214"/>
                      </a:lnTo>
                      <a:lnTo>
                        <a:pt x="153" y="231"/>
                      </a:lnTo>
                      <a:lnTo>
                        <a:pt x="130" y="267"/>
                      </a:lnTo>
                      <a:lnTo>
                        <a:pt x="112" y="297"/>
                      </a:lnTo>
                      <a:lnTo>
                        <a:pt x="92" y="320"/>
                      </a:lnTo>
                      <a:lnTo>
                        <a:pt x="82" y="330"/>
                      </a:lnTo>
                      <a:lnTo>
                        <a:pt x="76" y="314"/>
                      </a:lnTo>
                      <a:lnTo>
                        <a:pt x="69" y="285"/>
                      </a:lnTo>
                      <a:lnTo>
                        <a:pt x="62" y="268"/>
                      </a:lnTo>
                      <a:lnTo>
                        <a:pt x="50" y="253"/>
                      </a:lnTo>
                      <a:lnTo>
                        <a:pt x="23" y="238"/>
                      </a:lnTo>
                      <a:lnTo>
                        <a:pt x="21" y="236"/>
                      </a:lnTo>
                      <a:lnTo>
                        <a:pt x="13" y="265"/>
                      </a:lnTo>
                    </a:path>
                  </a:pathLst>
                </a:custGeom>
                <a:solidFill>
                  <a:srgbClr val="9F3FD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2339" name="Freeform 30"/>
                <p:cNvSpPr>
                  <a:spLocks/>
                </p:cNvSpPr>
                <p:nvPr/>
              </p:nvSpPr>
              <p:spPr bwMode="auto">
                <a:xfrm>
                  <a:off x="5512" y="3393"/>
                  <a:ext cx="47" cy="71"/>
                </a:xfrm>
                <a:custGeom>
                  <a:avLst/>
                  <a:gdLst>
                    <a:gd name="T0" fmla="*/ 18 w 47"/>
                    <a:gd name="T1" fmla="*/ 0 h 71"/>
                    <a:gd name="T2" fmla="*/ 27 w 47"/>
                    <a:gd name="T3" fmla="*/ 13 h 71"/>
                    <a:gd name="T4" fmla="*/ 34 w 47"/>
                    <a:gd name="T5" fmla="*/ 29 h 71"/>
                    <a:gd name="T6" fmla="*/ 41 w 47"/>
                    <a:gd name="T7" fmla="*/ 56 h 71"/>
                    <a:gd name="T8" fmla="*/ 46 w 47"/>
                    <a:gd name="T9" fmla="*/ 69 h 71"/>
                    <a:gd name="T10" fmla="*/ 46 w 47"/>
                    <a:gd name="T11" fmla="*/ 70 h 71"/>
                    <a:gd name="T12" fmla="*/ 32 w 47"/>
                    <a:gd name="T13" fmla="*/ 67 h 71"/>
                    <a:gd name="T14" fmla="*/ 12 w 47"/>
                    <a:gd name="T15" fmla="*/ 55 h 71"/>
                    <a:gd name="T16" fmla="*/ 4 w 47"/>
                    <a:gd name="T17" fmla="*/ 46 h 71"/>
                    <a:gd name="T18" fmla="*/ 0 w 47"/>
                    <a:gd name="T19" fmla="*/ 40 h 71"/>
                    <a:gd name="T20" fmla="*/ 7 w 47"/>
                    <a:gd name="T21" fmla="*/ 23 h 71"/>
                    <a:gd name="T22" fmla="*/ 18 w 47"/>
                    <a:gd name="T23" fmla="*/ 0 h 7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7"/>
                    <a:gd name="T37" fmla="*/ 0 h 71"/>
                    <a:gd name="T38" fmla="*/ 47 w 47"/>
                    <a:gd name="T39" fmla="*/ 71 h 7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7" h="71">
                      <a:moveTo>
                        <a:pt x="18" y="0"/>
                      </a:moveTo>
                      <a:lnTo>
                        <a:pt x="27" y="13"/>
                      </a:lnTo>
                      <a:lnTo>
                        <a:pt x="34" y="29"/>
                      </a:lnTo>
                      <a:lnTo>
                        <a:pt x="41" y="56"/>
                      </a:lnTo>
                      <a:lnTo>
                        <a:pt x="46" y="69"/>
                      </a:lnTo>
                      <a:lnTo>
                        <a:pt x="46" y="70"/>
                      </a:lnTo>
                      <a:lnTo>
                        <a:pt x="32" y="67"/>
                      </a:lnTo>
                      <a:lnTo>
                        <a:pt x="12" y="55"/>
                      </a:lnTo>
                      <a:lnTo>
                        <a:pt x="4" y="46"/>
                      </a:lnTo>
                      <a:lnTo>
                        <a:pt x="0" y="40"/>
                      </a:lnTo>
                      <a:lnTo>
                        <a:pt x="7" y="23"/>
                      </a:lnTo>
                      <a:lnTo>
                        <a:pt x="18" y="0"/>
                      </a:lnTo>
                    </a:path>
                  </a:pathLst>
                </a:custGeom>
                <a:solidFill>
                  <a:srgbClr val="7F00D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2311" name="Group 31"/>
              <p:cNvGrpSpPr>
                <a:grpSpLocks/>
              </p:cNvGrpSpPr>
              <p:nvPr/>
            </p:nvGrpSpPr>
            <p:grpSpPr bwMode="auto">
              <a:xfrm>
                <a:off x="5297" y="2528"/>
                <a:ext cx="751" cy="1038"/>
                <a:chOff x="5297" y="2528"/>
                <a:chExt cx="751" cy="1038"/>
              </a:xfrm>
            </p:grpSpPr>
            <p:grpSp>
              <p:nvGrpSpPr>
                <p:cNvPr id="12317" name="Group 32"/>
                <p:cNvGrpSpPr>
                  <a:grpSpLocks/>
                </p:cNvGrpSpPr>
                <p:nvPr/>
              </p:nvGrpSpPr>
              <p:grpSpPr bwMode="auto">
                <a:xfrm>
                  <a:off x="5297" y="2593"/>
                  <a:ext cx="421" cy="518"/>
                  <a:chOff x="5297" y="2593"/>
                  <a:chExt cx="421" cy="518"/>
                </a:xfrm>
              </p:grpSpPr>
              <p:sp>
                <p:nvSpPr>
                  <p:cNvPr id="12323" name="Freeform 33"/>
                  <p:cNvSpPr>
                    <a:spLocks/>
                  </p:cNvSpPr>
                  <p:nvPr/>
                </p:nvSpPr>
                <p:spPr bwMode="auto">
                  <a:xfrm>
                    <a:off x="5587" y="2969"/>
                    <a:ext cx="92" cy="142"/>
                  </a:xfrm>
                  <a:custGeom>
                    <a:avLst/>
                    <a:gdLst>
                      <a:gd name="T0" fmla="*/ 56 w 92"/>
                      <a:gd name="T1" fmla="*/ 0 h 142"/>
                      <a:gd name="T2" fmla="*/ 60 w 92"/>
                      <a:gd name="T3" fmla="*/ 49 h 142"/>
                      <a:gd name="T4" fmla="*/ 76 w 92"/>
                      <a:gd name="T5" fmla="*/ 95 h 142"/>
                      <a:gd name="T6" fmla="*/ 91 w 92"/>
                      <a:gd name="T7" fmla="*/ 119 h 142"/>
                      <a:gd name="T8" fmla="*/ 45 w 92"/>
                      <a:gd name="T9" fmla="*/ 141 h 142"/>
                      <a:gd name="T10" fmla="*/ 19 w 92"/>
                      <a:gd name="T11" fmla="*/ 88 h 142"/>
                      <a:gd name="T12" fmla="*/ 11 w 92"/>
                      <a:gd name="T13" fmla="*/ 53 h 142"/>
                      <a:gd name="T14" fmla="*/ 0 w 92"/>
                      <a:gd name="T15" fmla="*/ 7 h 142"/>
                      <a:gd name="T16" fmla="*/ 56 w 92"/>
                      <a:gd name="T17" fmla="*/ 0 h 142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2"/>
                      <a:gd name="T28" fmla="*/ 0 h 142"/>
                      <a:gd name="T29" fmla="*/ 92 w 92"/>
                      <a:gd name="T30" fmla="*/ 142 h 142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2" h="142">
                        <a:moveTo>
                          <a:pt x="56" y="0"/>
                        </a:moveTo>
                        <a:lnTo>
                          <a:pt x="60" y="49"/>
                        </a:lnTo>
                        <a:lnTo>
                          <a:pt x="76" y="95"/>
                        </a:lnTo>
                        <a:lnTo>
                          <a:pt x="91" y="119"/>
                        </a:lnTo>
                        <a:lnTo>
                          <a:pt x="45" y="141"/>
                        </a:lnTo>
                        <a:lnTo>
                          <a:pt x="19" y="88"/>
                        </a:lnTo>
                        <a:lnTo>
                          <a:pt x="11" y="53"/>
                        </a:lnTo>
                        <a:lnTo>
                          <a:pt x="0" y="7"/>
                        </a:lnTo>
                        <a:lnTo>
                          <a:pt x="56" y="0"/>
                        </a:lnTo>
                      </a:path>
                    </a:pathLst>
                  </a:custGeom>
                  <a:solidFill>
                    <a:srgbClr val="FF9F9F"/>
                  </a:soli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grpSp>
                <p:nvGrpSpPr>
                  <p:cNvPr id="12324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5297" y="2593"/>
                    <a:ext cx="421" cy="488"/>
                    <a:chOff x="5297" y="2593"/>
                    <a:chExt cx="421" cy="488"/>
                  </a:xfrm>
                </p:grpSpPr>
                <p:grpSp>
                  <p:nvGrpSpPr>
                    <p:cNvPr id="12325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74" y="2914"/>
                      <a:ext cx="56" cy="69"/>
                      <a:chOff x="5474" y="2914"/>
                      <a:chExt cx="56" cy="69"/>
                    </a:xfrm>
                  </p:grpSpPr>
                  <p:sp>
                    <p:nvSpPr>
                      <p:cNvPr id="12335" name="Freeform 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74" y="2914"/>
                        <a:ext cx="56" cy="31"/>
                      </a:xfrm>
                      <a:custGeom>
                        <a:avLst/>
                        <a:gdLst>
                          <a:gd name="T0" fmla="*/ 0 w 56"/>
                          <a:gd name="T1" fmla="*/ 4 h 31"/>
                          <a:gd name="T2" fmla="*/ 3 w 56"/>
                          <a:gd name="T3" fmla="*/ 30 h 31"/>
                          <a:gd name="T4" fmla="*/ 55 w 56"/>
                          <a:gd name="T5" fmla="*/ 23 h 31"/>
                          <a:gd name="T6" fmla="*/ 46 w 56"/>
                          <a:gd name="T7" fmla="*/ 0 h 31"/>
                          <a:gd name="T8" fmla="*/ 0 w 56"/>
                          <a:gd name="T9" fmla="*/ 4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6"/>
                          <a:gd name="T16" fmla="*/ 0 h 31"/>
                          <a:gd name="T17" fmla="*/ 56 w 56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6" h="31">
                            <a:moveTo>
                              <a:pt x="0" y="4"/>
                            </a:moveTo>
                            <a:lnTo>
                              <a:pt x="3" y="30"/>
                            </a:lnTo>
                            <a:lnTo>
                              <a:pt x="55" y="23"/>
                            </a:lnTo>
                            <a:lnTo>
                              <a:pt x="46" y="0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2336" name="Freeform 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90" y="2942"/>
                        <a:ext cx="40" cy="41"/>
                      </a:xfrm>
                      <a:custGeom>
                        <a:avLst/>
                        <a:gdLst>
                          <a:gd name="T0" fmla="*/ 0 w 40"/>
                          <a:gd name="T1" fmla="*/ 2 h 41"/>
                          <a:gd name="T2" fmla="*/ 3 w 40"/>
                          <a:gd name="T3" fmla="*/ 13 h 41"/>
                          <a:gd name="T4" fmla="*/ 3 w 40"/>
                          <a:gd name="T5" fmla="*/ 20 h 41"/>
                          <a:gd name="T6" fmla="*/ 3 w 40"/>
                          <a:gd name="T7" fmla="*/ 26 h 41"/>
                          <a:gd name="T8" fmla="*/ 0 w 40"/>
                          <a:gd name="T9" fmla="*/ 40 h 41"/>
                          <a:gd name="T10" fmla="*/ 37 w 40"/>
                          <a:gd name="T11" fmla="*/ 22 h 41"/>
                          <a:gd name="T12" fmla="*/ 39 w 40"/>
                          <a:gd name="T13" fmla="*/ 0 h 41"/>
                          <a:gd name="T14" fmla="*/ 0 w 40"/>
                          <a:gd name="T15" fmla="*/ 2 h 41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40"/>
                          <a:gd name="T25" fmla="*/ 0 h 41"/>
                          <a:gd name="T26" fmla="*/ 40 w 40"/>
                          <a:gd name="T27" fmla="*/ 41 h 41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40" h="41">
                            <a:moveTo>
                              <a:pt x="0" y="2"/>
                            </a:moveTo>
                            <a:lnTo>
                              <a:pt x="3" y="13"/>
                            </a:lnTo>
                            <a:lnTo>
                              <a:pt x="3" y="20"/>
                            </a:lnTo>
                            <a:lnTo>
                              <a:pt x="3" y="26"/>
                            </a:lnTo>
                            <a:lnTo>
                              <a:pt x="0" y="40"/>
                            </a:lnTo>
                            <a:lnTo>
                              <a:pt x="37" y="22"/>
                            </a:lnTo>
                            <a:lnTo>
                              <a:pt x="39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  <p:grpSp>
                  <p:nvGrpSpPr>
                    <p:cNvPr id="12326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297" y="2593"/>
                      <a:ext cx="421" cy="488"/>
                      <a:chOff x="5297" y="2593"/>
                      <a:chExt cx="421" cy="488"/>
                    </a:xfrm>
                  </p:grpSpPr>
                  <p:sp>
                    <p:nvSpPr>
                      <p:cNvPr id="12332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97" y="2593"/>
                        <a:ext cx="421" cy="488"/>
                      </a:xfrm>
                      <a:custGeom>
                        <a:avLst/>
                        <a:gdLst>
                          <a:gd name="T0" fmla="*/ 133 w 421"/>
                          <a:gd name="T1" fmla="*/ 40 h 488"/>
                          <a:gd name="T2" fmla="*/ 102 w 421"/>
                          <a:gd name="T3" fmla="*/ 66 h 488"/>
                          <a:gd name="T4" fmla="*/ 73 w 421"/>
                          <a:gd name="T5" fmla="*/ 106 h 488"/>
                          <a:gd name="T6" fmla="*/ 70 w 421"/>
                          <a:gd name="T7" fmla="*/ 150 h 488"/>
                          <a:gd name="T8" fmla="*/ 72 w 421"/>
                          <a:gd name="T9" fmla="*/ 176 h 488"/>
                          <a:gd name="T10" fmla="*/ 46 w 421"/>
                          <a:gd name="T11" fmla="*/ 212 h 488"/>
                          <a:gd name="T12" fmla="*/ 19 w 421"/>
                          <a:gd name="T13" fmla="*/ 254 h 488"/>
                          <a:gd name="T14" fmla="*/ 3 w 421"/>
                          <a:gd name="T15" fmla="*/ 288 h 488"/>
                          <a:gd name="T16" fmla="*/ 5 w 421"/>
                          <a:gd name="T17" fmla="*/ 323 h 488"/>
                          <a:gd name="T18" fmla="*/ 14 w 421"/>
                          <a:gd name="T19" fmla="*/ 340 h 488"/>
                          <a:gd name="T20" fmla="*/ 39 w 421"/>
                          <a:gd name="T21" fmla="*/ 347 h 488"/>
                          <a:gd name="T22" fmla="*/ 80 w 421"/>
                          <a:gd name="T23" fmla="*/ 325 h 488"/>
                          <a:gd name="T24" fmla="*/ 102 w 421"/>
                          <a:gd name="T25" fmla="*/ 291 h 488"/>
                          <a:gd name="T26" fmla="*/ 118 w 421"/>
                          <a:gd name="T27" fmla="*/ 347 h 488"/>
                          <a:gd name="T28" fmla="*/ 152 w 421"/>
                          <a:gd name="T29" fmla="*/ 325 h 488"/>
                          <a:gd name="T30" fmla="*/ 203 w 421"/>
                          <a:gd name="T31" fmla="*/ 326 h 488"/>
                          <a:gd name="T32" fmla="*/ 227 w 421"/>
                          <a:gd name="T33" fmla="*/ 347 h 488"/>
                          <a:gd name="T34" fmla="*/ 223 w 421"/>
                          <a:gd name="T35" fmla="*/ 365 h 488"/>
                          <a:gd name="T36" fmla="*/ 177 w 421"/>
                          <a:gd name="T37" fmla="*/ 382 h 488"/>
                          <a:gd name="T38" fmla="*/ 135 w 421"/>
                          <a:gd name="T39" fmla="*/ 388 h 488"/>
                          <a:gd name="T40" fmla="*/ 138 w 421"/>
                          <a:gd name="T41" fmla="*/ 432 h 488"/>
                          <a:gd name="T42" fmla="*/ 147 w 421"/>
                          <a:gd name="T43" fmla="*/ 473 h 488"/>
                          <a:gd name="T44" fmla="*/ 162 w 421"/>
                          <a:gd name="T45" fmla="*/ 487 h 488"/>
                          <a:gd name="T46" fmla="*/ 196 w 421"/>
                          <a:gd name="T47" fmla="*/ 475 h 488"/>
                          <a:gd name="T48" fmla="*/ 288 w 421"/>
                          <a:gd name="T49" fmla="*/ 417 h 488"/>
                          <a:gd name="T50" fmla="*/ 333 w 421"/>
                          <a:gd name="T51" fmla="*/ 382 h 488"/>
                          <a:gd name="T52" fmla="*/ 338 w 421"/>
                          <a:gd name="T53" fmla="*/ 365 h 488"/>
                          <a:gd name="T54" fmla="*/ 367 w 421"/>
                          <a:gd name="T55" fmla="*/ 366 h 488"/>
                          <a:gd name="T56" fmla="*/ 387 w 421"/>
                          <a:gd name="T57" fmla="*/ 350 h 488"/>
                          <a:gd name="T58" fmla="*/ 391 w 421"/>
                          <a:gd name="T59" fmla="*/ 307 h 488"/>
                          <a:gd name="T60" fmla="*/ 406 w 421"/>
                          <a:gd name="T61" fmla="*/ 262 h 488"/>
                          <a:gd name="T62" fmla="*/ 420 w 421"/>
                          <a:gd name="T63" fmla="*/ 181 h 488"/>
                          <a:gd name="T64" fmla="*/ 400 w 421"/>
                          <a:gd name="T65" fmla="*/ 86 h 488"/>
                          <a:gd name="T66" fmla="*/ 369 w 421"/>
                          <a:gd name="T67" fmla="*/ 41 h 488"/>
                          <a:gd name="T68" fmla="*/ 317 w 421"/>
                          <a:gd name="T69" fmla="*/ 10 h 488"/>
                          <a:gd name="T70" fmla="*/ 260 w 421"/>
                          <a:gd name="T71" fmla="*/ 0 h 488"/>
                          <a:gd name="T72" fmla="*/ 213 w 421"/>
                          <a:gd name="T73" fmla="*/ 5 h 488"/>
                          <a:gd name="T74" fmla="*/ 165 w 421"/>
                          <a:gd name="T75" fmla="*/ 23 h 488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w 421"/>
                          <a:gd name="T115" fmla="*/ 0 h 488"/>
                          <a:gd name="T116" fmla="*/ 421 w 421"/>
                          <a:gd name="T117" fmla="*/ 488 h 488"/>
                        </a:gdLst>
                        <a:ahLst/>
                        <a:cxnLst>
                          <a:cxn ang="T76">
                            <a:pos x="T0" y="T1"/>
                          </a:cxn>
                          <a:cxn ang="T77">
                            <a:pos x="T2" y="T3"/>
                          </a:cxn>
                          <a:cxn ang="T78">
                            <a:pos x="T4" y="T5"/>
                          </a:cxn>
                          <a:cxn ang="T79">
                            <a:pos x="T6" y="T7"/>
                          </a:cxn>
                          <a:cxn ang="T80">
                            <a:pos x="T8" y="T9"/>
                          </a:cxn>
                          <a:cxn ang="T81">
                            <a:pos x="T10" y="T11"/>
                          </a:cxn>
                          <a:cxn ang="T82">
                            <a:pos x="T12" y="T13"/>
                          </a:cxn>
                          <a:cxn ang="T83">
                            <a:pos x="T14" y="T15"/>
                          </a:cxn>
                          <a:cxn ang="T84">
                            <a:pos x="T16" y="T17"/>
                          </a:cxn>
                          <a:cxn ang="T85">
                            <a:pos x="T18" y="T19"/>
                          </a:cxn>
                          <a:cxn ang="T86">
                            <a:pos x="T20" y="T21"/>
                          </a:cxn>
                          <a:cxn ang="T87">
                            <a:pos x="T22" y="T23"/>
                          </a:cxn>
                          <a:cxn ang="T88">
                            <a:pos x="T24" y="T25"/>
                          </a:cxn>
                          <a:cxn ang="T89">
                            <a:pos x="T26" y="T27"/>
                          </a:cxn>
                          <a:cxn ang="T90">
                            <a:pos x="T28" y="T29"/>
                          </a:cxn>
                          <a:cxn ang="T91">
                            <a:pos x="T30" y="T31"/>
                          </a:cxn>
                          <a:cxn ang="T92">
                            <a:pos x="T32" y="T33"/>
                          </a:cxn>
                          <a:cxn ang="T93">
                            <a:pos x="T34" y="T35"/>
                          </a:cxn>
                          <a:cxn ang="T94">
                            <a:pos x="T36" y="T37"/>
                          </a:cxn>
                          <a:cxn ang="T95">
                            <a:pos x="T38" y="T39"/>
                          </a:cxn>
                          <a:cxn ang="T96">
                            <a:pos x="T40" y="T41"/>
                          </a:cxn>
                          <a:cxn ang="T97">
                            <a:pos x="T42" y="T43"/>
                          </a:cxn>
                          <a:cxn ang="T98">
                            <a:pos x="T44" y="T45"/>
                          </a:cxn>
                          <a:cxn ang="T99">
                            <a:pos x="T46" y="T47"/>
                          </a:cxn>
                          <a:cxn ang="T100">
                            <a:pos x="T48" y="T49"/>
                          </a:cxn>
                          <a:cxn ang="T101">
                            <a:pos x="T50" y="T51"/>
                          </a:cxn>
                          <a:cxn ang="T102">
                            <a:pos x="T52" y="T53"/>
                          </a:cxn>
                          <a:cxn ang="T103">
                            <a:pos x="T54" y="T55"/>
                          </a:cxn>
                          <a:cxn ang="T104">
                            <a:pos x="T56" y="T57"/>
                          </a:cxn>
                          <a:cxn ang="T105">
                            <a:pos x="T58" y="T59"/>
                          </a:cxn>
                          <a:cxn ang="T106">
                            <a:pos x="T60" y="T61"/>
                          </a:cxn>
                          <a:cxn ang="T107">
                            <a:pos x="T62" y="T63"/>
                          </a:cxn>
                          <a:cxn ang="T108">
                            <a:pos x="T64" y="T65"/>
                          </a:cxn>
                          <a:cxn ang="T109">
                            <a:pos x="T66" y="T67"/>
                          </a:cxn>
                          <a:cxn ang="T110">
                            <a:pos x="T68" y="T69"/>
                          </a:cxn>
                          <a:cxn ang="T111">
                            <a:pos x="T70" y="T71"/>
                          </a:cxn>
                          <a:cxn ang="T112">
                            <a:pos x="T72" y="T73"/>
                          </a:cxn>
                          <a:cxn ang="T113">
                            <a:pos x="T74" y="T75"/>
                          </a:cxn>
                        </a:cxnLst>
                        <a:rect l="T114" t="T115" r="T116" b="T117"/>
                        <a:pathLst>
                          <a:path w="421" h="488">
                            <a:moveTo>
                              <a:pt x="165" y="23"/>
                            </a:moveTo>
                            <a:lnTo>
                              <a:pt x="133" y="40"/>
                            </a:lnTo>
                            <a:lnTo>
                              <a:pt x="115" y="54"/>
                            </a:lnTo>
                            <a:lnTo>
                              <a:pt x="102" y="66"/>
                            </a:lnTo>
                            <a:lnTo>
                              <a:pt x="84" y="87"/>
                            </a:lnTo>
                            <a:lnTo>
                              <a:pt x="73" y="106"/>
                            </a:lnTo>
                            <a:lnTo>
                              <a:pt x="69" y="124"/>
                            </a:lnTo>
                            <a:lnTo>
                              <a:pt x="70" y="150"/>
                            </a:lnTo>
                            <a:lnTo>
                              <a:pt x="75" y="165"/>
                            </a:lnTo>
                            <a:lnTo>
                              <a:pt x="72" y="176"/>
                            </a:lnTo>
                            <a:lnTo>
                              <a:pt x="63" y="192"/>
                            </a:lnTo>
                            <a:lnTo>
                              <a:pt x="46" y="212"/>
                            </a:lnTo>
                            <a:lnTo>
                              <a:pt x="32" y="232"/>
                            </a:lnTo>
                            <a:lnTo>
                              <a:pt x="19" y="254"/>
                            </a:lnTo>
                            <a:lnTo>
                              <a:pt x="7" y="274"/>
                            </a:lnTo>
                            <a:lnTo>
                              <a:pt x="3" y="288"/>
                            </a:lnTo>
                            <a:lnTo>
                              <a:pt x="0" y="303"/>
                            </a:lnTo>
                            <a:lnTo>
                              <a:pt x="5" y="323"/>
                            </a:lnTo>
                            <a:lnTo>
                              <a:pt x="9" y="333"/>
                            </a:lnTo>
                            <a:lnTo>
                              <a:pt x="14" y="340"/>
                            </a:lnTo>
                            <a:lnTo>
                              <a:pt x="24" y="347"/>
                            </a:lnTo>
                            <a:lnTo>
                              <a:pt x="39" y="347"/>
                            </a:lnTo>
                            <a:lnTo>
                              <a:pt x="58" y="338"/>
                            </a:lnTo>
                            <a:lnTo>
                              <a:pt x="80" y="325"/>
                            </a:lnTo>
                            <a:lnTo>
                              <a:pt x="104" y="311"/>
                            </a:lnTo>
                            <a:lnTo>
                              <a:pt x="102" y="291"/>
                            </a:lnTo>
                            <a:lnTo>
                              <a:pt x="106" y="343"/>
                            </a:lnTo>
                            <a:lnTo>
                              <a:pt x="118" y="347"/>
                            </a:lnTo>
                            <a:lnTo>
                              <a:pt x="130" y="336"/>
                            </a:lnTo>
                            <a:lnTo>
                              <a:pt x="152" y="325"/>
                            </a:lnTo>
                            <a:lnTo>
                              <a:pt x="174" y="321"/>
                            </a:lnTo>
                            <a:lnTo>
                              <a:pt x="203" y="326"/>
                            </a:lnTo>
                            <a:lnTo>
                              <a:pt x="220" y="333"/>
                            </a:lnTo>
                            <a:lnTo>
                              <a:pt x="227" y="347"/>
                            </a:lnTo>
                            <a:lnTo>
                              <a:pt x="227" y="357"/>
                            </a:lnTo>
                            <a:lnTo>
                              <a:pt x="223" y="365"/>
                            </a:lnTo>
                            <a:lnTo>
                              <a:pt x="200" y="376"/>
                            </a:lnTo>
                            <a:lnTo>
                              <a:pt x="177" y="382"/>
                            </a:lnTo>
                            <a:lnTo>
                              <a:pt x="154" y="388"/>
                            </a:lnTo>
                            <a:lnTo>
                              <a:pt x="135" y="388"/>
                            </a:lnTo>
                            <a:lnTo>
                              <a:pt x="132" y="383"/>
                            </a:lnTo>
                            <a:lnTo>
                              <a:pt x="138" y="432"/>
                            </a:lnTo>
                            <a:lnTo>
                              <a:pt x="144" y="458"/>
                            </a:lnTo>
                            <a:lnTo>
                              <a:pt x="147" y="473"/>
                            </a:lnTo>
                            <a:lnTo>
                              <a:pt x="151" y="480"/>
                            </a:lnTo>
                            <a:lnTo>
                              <a:pt x="162" y="487"/>
                            </a:lnTo>
                            <a:lnTo>
                              <a:pt x="176" y="485"/>
                            </a:lnTo>
                            <a:lnTo>
                              <a:pt x="196" y="475"/>
                            </a:lnTo>
                            <a:lnTo>
                              <a:pt x="242" y="446"/>
                            </a:lnTo>
                            <a:lnTo>
                              <a:pt x="288" y="417"/>
                            </a:lnTo>
                            <a:lnTo>
                              <a:pt x="324" y="392"/>
                            </a:lnTo>
                            <a:lnTo>
                              <a:pt x="333" y="382"/>
                            </a:lnTo>
                            <a:lnTo>
                              <a:pt x="337" y="371"/>
                            </a:lnTo>
                            <a:lnTo>
                              <a:pt x="338" y="365"/>
                            </a:lnTo>
                            <a:lnTo>
                              <a:pt x="352" y="366"/>
                            </a:lnTo>
                            <a:lnTo>
                              <a:pt x="367" y="366"/>
                            </a:lnTo>
                            <a:lnTo>
                              <a:pt x="377" y="364"/>
                            </a:lnTo>
                            <a:lnTo>
                              <a:pt x="387" y="350"/>
                            </a:lnTo>
                            <a:lnTo>
                              <a:pt x="393" y="333"/>
                            </a:lnTo>
                            <a:lnTo>
                              <a:pt x="391" y="307"/>
                            </a:lnTo>
                            <a:lnTo>
                              <a:pt x="394" y="288"/>
                            </a:lnTo>
                            <a:lnTo>
                              <a:pt x="406" y="262"/>
                            </a:lnTo>
                            <a:lnTo>
                              <a:pt x="417" y="234"/>
                            </a:lnTo>
                            <a:lnTo>
                              <a:pt x="420" y="181"/>
                            </a:lnTo>
                            <a:lnTo>
                              <a:pt x="415" y="131"/>
                            </a:lnTo>
                            <a:lnTo>
                              <a:pt x="400" y="86"/>
                            </a:lnTo>
                            <a:lnTo>
                              <a:pt x="386" y="61"/>
                            </a:lnTo>
                            <a:lnTo>
                              <a:pt x="369" y="41"/>
                            </a:lnTo>
                            <a:lnTo>
                              <a:pt x="348" y="23"/>
                            </a:lnTo>
                            <a:lnTo>
                              <a:pt x="317" y="10"/>
                            </a:lnTo>
                            <a:lnTo>
                              <a:pt x="292" y="3"/>
                            </a:lnTo>
                            <a:lnTo>
                              <a:pt x="260" y="0"/>
                            </a:lnTo>
                            <a:lnTo>
                              <a:pt x="233" y="3"/>
                            </a:lnTo>
                            <a:lnTo>
                              <a:pt x="213" y="5"/>
                            </a:lnTo>
                            <a:lnTo>
                              <a:pt x="191" y="13"/>
                            </a:lnTo>
                            <a:lnTo>
                              <a:pt x="165" y="23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2333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28" y="2681"/>
                        <a:ext cx="100" cy="65"/>
                      </a:xfrm>
                      <a:custGeom>
                        <a:avLst/>
                        <a:gdLst>
                          <a:gd name="T0" fmla="*/ 96 w 100"/>
                          <a:gd name="T1" fmla="*/ 41 h 65"/>
                          <a:gd name="T2" fmla="*/ 75 w 100"/>
                          <a:gd name="T3" fmla="*/ 23 h 65"/>
                          <a:gd name="T4" fmla="*/ 50 w 100"/>
                          <a:gd name="T5" fmla="*/ 9 h 65"/>
                          <a:gd name="T6" fmla="*/ 27 w 100"/>
                          <a:gd name="T7" fmla="*/ 2 h 65"/>
                          <a:gd name="T8" fmla="*/ 16 w 100"/>
                          <a:gd name="T9" fmla="*/ 0 h 65"/>
                          <a:gd name="T10" fmla="*/ 7 w 100"/>
                          <a:gd name="T11" fmla="*/ 0 h 65"/>
                          <a:gd name="T12" fmla="*/ 2 w 100"/>
                          <a:gd name="T13" fmla="*/ 5 h 65"/>
                          <a:gd name="T14" fmla="*/ 0 w 100"/>
                          <a:gd name="T15" fmla="*/ 12 h 65"/>
                          <a:gd name="T16" fmla="*/ 2 w 100"/>
                          <a:gd name="T17" fmla="*/ 18 h 65"/>
                          <a:gd name="T18" fmla="*/ 10 w 100"/>
                          <a:gd name="T19" fmla="*/ 22 h 65"/>
                          <a:gd name="T20" fmla="*/ 24 w 100"/>
                          <a:gd name="T21" fmla="*/ 26 h 65"/>
                          <a:gd name="T22" fmla="*/ 45 w 100"/>
                          <a:gd name="T23" fmla="*/ 35 h 65"/>
                          <a:gd name="T24" fmla="*/ 62 w 100"/>
                          <a:gd name="T25" fmla="*/ 45 h 65"/>
                          <a:gd name="T26" fmla="*/ 75 w 100"/>
                          <a:gd name="T27" fmla="*/ 53 h 65"/>
                          <a:gd name="T28" fmla="*/ 85 w 100"/>
                          <a:gd name="T29" fmla="*/ 62 h 65"/>
                          <a:gd name="T30" fmla="*/ 95 w 100"/>
                          <a:gd name="T31" fmla="*/ 64 h 65"/>
                          <a:gd name="T32" fmla="*/ 99 w 100"/>
                          <a:gd name="T33" fmla="*/ 53 h 65"/>
                          <a:gd name="T34" fmla="*/ 96 w 100"/>
                          <a:gd name="T35" fmla="*/ 41 h 65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w 100"/>
                          <a:gd name="T55" fmla="*/ 0 h 65"/>
                          <a:gd name="T56" fmla="*/ 100 w 100"/>
                          <a:gd name="T57" fmla="*/ 65 h 65"/>
                        </a:gdLst>
                        <a:ahLst/>
                        <a:cxnLst>
                          <a:cxn ang="T36">
                            <a:pos x="T0" y="T1"/>
                          </a:cxn>
                          <a:cxn ang="T37">
                            <a:pos x="T2" y="T3"/>
                          </a:cxn>
                          <a:cxn ang="T38">
                            <a:pos x="T4" y="T5"/>
                          </a:cxn>
                          <a:cxn ang="T39">
                            <a:pos x="T6" y="T7"/>
                          </a:cxn>
                          <a:cxn ang="T40">
                            <a:pos x="T8" y="T9"/>
                          </a:cxn>
                          <a:cxn ang="T41">
                            <a:pos x="T10" y="T11"/>
                          </a:cxn>
                          <a:cxn ang="T42">
                            <a:pos x="T12" y="T13"/>
                          </a:cxn>
                          <a:cxn ang="T43">
                            <a:pos x="T14" y="T15"/>
                          </a:cxn>
                          <a:cxn ang="T44">
                            <a:pos x="T16" y="T17"/>
                          </a:cxn>
                          <a:cxn ang="T45">
                            <a:pos x="T18" y="T19"/>
                          </a:cxn>
                          <a:cxn ang="T46">
                            <a:pos x="T20" y="T21"/>
                          </a:cxn>
                          <a:cxn ang="T47">
                            <a:pos x="T22" y="T23"/>
                          </a:cxn>
                          <a:cxn ang="T48">
                            <a:pos x="T24" y="T25"/>
                          </a:cxn>
                          <a:cxn ang="T49">
                            <a:pos x="T26" y="T27"/>
                          </a:cxn>
                          <a:cxn ang="T50">
                            <a:pos x="T28" y="T29"/>
                          </a:cxn>
                          <a:cxn ang="T51">
                            <a:pos x="T30" y="T31"/>
                          </a:cxn>
                          <a:cxn ang="T52">
                            <a:pos x="T32" y="T33"/>
                          </a:cxn>
                          <a:cxn ang="T53">
                            <a:pos x="T34" y="T35"/>
                          </a:cxn>
                        </a:cxnLst>
                        <a:rect l="T54" t="T55" r="T56" b="T57"/>
                        <a:pathLst>
                          <a:path w="100" h="65">
                            <a:moveTo>
                              <a:pt x="96" y="41"/>
                            </a:moveTo>
                            <a:lnTo>
                              <a:pt x="75" y="23"/>
                            </a:lnTo>
                            <a:lnTo>
                              <a:pt x="50" y="9"/>
                            </a:lnTo>
                            <a:lnTo>
                              <a:pt x="27" y="2"/>
                            </a:lnTo>
                            <a:lnTo>
                              <a:pt x="16" y="0"/>
                            </a:lnTo>
                            <a:lnTo>
                              <a:pt x="7" y="0"/>
                            </a:lnTo>
                            <a:lnTo>
                              <a:pt x="2" y="5"/>
                            </a:lnTo>
                            <a:lnTo>
                              <a:pt x="0" y="12"/>
                            </a:lnTo>
                            <a:lnTo>
                              <a:pt x="2" y="18"/>
                            </a:lnTo>
                            <a:lnTo>
                              <a:pt x="10" y="22"/>
                            </a:lnTo>
                            <a:lnTo>
                              <a:pt x="24" y="26"/>
                            </a:lnTo>
                            <a:lnTo>
                              <a:pt x="45" y="35"/>
                            </a:lnTo>
                            <a:lnTo>
                              <a:pt x="62" y="45"/>
                            </a:lnTo>
                            <a:lnTo>
                              <a:pt x="75" y="53"/>
                            </a:lnTo>
                            <a:lnTo>
                              <a:pt x="85" y="62"/>
                            </a:lnTo>
                            <a:lnTo>
                              <a:pt x="95" y="64"/>
                            </a:lnTo>
                            <a:lnTo>
                              <a:pt x="99" y="53"/>
                            </a:lnTo>
                            <a:lnTo>
                              <a:pt x="96" y="41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2334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40" y="2820"/>
                        <a:ext cx="117" cy="132"/>
                      </a:xfrm>
                      <a:custGeom>
                        <a:avLst/>
                        <a:gdLst>
                          <a:gd name="T0" fmla="*/ 12 w 117"/>
                          <a:gd name="T1" fmla="*/ 0 h 132"/>
                          <a:gd name="T2" fmla="*/ 6 w 117"/>
                          <a:gd name="T3" fmla="*/ 25 h 132"/>
                          <a:gd name="T4" fmla="*/ 2 w 117"/>
                          <a:gd name="T5" fmla="*/ 46 h 132"/>
                          <a:gd name="T6" fmla="*/ 0 w 117"/>
                          <a:gd name="T7" fmla="*/ 72 h 132"/>
                          <a:gd name="T8" fmla="*/ 6 w 117"/>
                          <a:gd name="T9" fmla="*/ 95 h 132"/>
                          <a:gd name="T10" fmla="*/ 28 w 117"/>
                          <a:gd name="T11" fmla="*/ 80 h 132"/>
                          <a:gd name="T12" fmla="*/ 29 w 117"/>
                          <a:gd name="T13" fmla="*/ 116 h 132"/>
                          <a:gd name="T14" fmla="*/ 52 w 117"/>
                          <a:gd name="T15" fmla="*/ 102 h 132"/>
                          <a:gd name="T16" fmla="*/ 59 w 117"/>
                          <a:gd name="T17" fmla="*/ 131 h 132"/>
                          <a:gd name="T18" fmla="*/ 78 w 117"/>
                          <a:gd name="T19" fmla="*/ 126 h 132"/>
                          <a:gd name="T20" fmla="*/ 91 w 117"/>
                          <a:gd name="T21" fmla="*/ 114 h 132"/>
                          <a:gd name="T22" fmla="*/ 103 w 117"/>
                          <a:gd name="T23" fmla="*/ 97 h 132"/>
                          <a:gd name="T24" fmla="*/ 116 w 117"/>
                          <a:gd name="T25" fmla="*/ 70 h 132"/>
                          <a:gd name="T26" fmla="*/ 12 w 117"/>
                          <a:gd name="T27" fmla="*/ 0 h 132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w 117"/>
                          <a:gd name="T43" fmla="*/ 0 h 132"/>
                          <a:gd name="T44" fmla="*/ 117 w 117"/>
                          <a:gd name="T45" fmla="*/ 132 h 132"/>
                        </a:gdLst>
                        <a:ahLst/>
                        <a:cxnLst>
                          <a:cxn ang="T28">
                            <a:pos x="T0" y="T1"/>
                          </a:cxn>
                          <a:cxn ang="T29">
                            <a:pos x="T2" y="T3"/>
                          </a:cxn>
                          <a:cxn ang="T30">
                            <a:pos x="T4" y="T5"/>
                          </a:cxn>
                          <a:cxn ang="T31">
                            <a:pos x="T6" y="T7"/>
                          </a:cxn>
                          <a:cxn ang="T32">
                            <a:pos x="T8" y="T9"/>
                          </a:cxn>
                          <a:cxn ang="T33">
                            <a:pos x="T10" y="T11"/>
                          </a:cxn>
                          <a:cxn ang="T34">
                            <a:pos x="T12" y="T13"/>
                          </a:cxn>
                          <a:cxn ang="T35">
                            <a:pos x="T14" y="T15"/>
                          </a:cxn>
                          <a:cxn ang="T36">
                            <a:pos x="T16" y="T17"/>
                          </a:cxn>
                          <a:cxn ang="T37">
                            <a:pos x="T18" y="T19"/>
                          </a:cxn>
                          <a:cxn ang="T38">
                            <a:pos x="T20" y="T21"/>
                          </a:cxn>
                          <a:cxn ang="T39">
                            <a:pos x="T22" y="T23"/>
                          </a:cxn>
                          <a:cxn ang="T40">
                            <a:pos x="T24" y="T25"/>
                          </a:cxn>
                          <a:cxn ang="T41">
                            <a:pos x="T26" y="T27"/>
                          </a:cxn>
                        </a:cxnLst>
                        <a:rect l="T42" t="T43" r="T44" b="T45"/>
                        <a:pathLst>
                          <a:path w="117" h="132">
                            <a:moveTo>
                              <a:pt x="12" y="0"/>
                            </a:moveTo>
                            <a:lnTo>
                              <a:pt x="6" y="25"/>
                            </a:lnTo>
                            <a:lnTo>
                              <a:pt x="2" y="46"/>
                            </a:lnTo>
                            <a:lnTo>
                              <a:pt x="0" y="72"/>
                            </a:lnTo>
                            <a:lnTo>
                              <a:pt x="6" y="95"/>
                            </a:lnTo>
                            <a:lnTo>
                              <a:pt x="28" y="80"/>
                            </a:lnTo>
                            <a:lnTo>
                              <a:pt x="29" y="116"/>
                            </a:lnTo>
                            <a:lnTo>
                              <a:pt x="52" y="102"/>
                            </a:lnTo>
                            <a:lnTo>
                              <a:pt x="59" y="131"/>
                            </a:lnTo>
                            <a:lnTo>
                              <a:pt x="78" y="126"/>
                            </a:lnTo>
                            <a:lnTo>
                              <a:pt x="91" y="114"/>
                            </a:lnTo>
                            <a:lnTo>
                              <a:pt x="103" y="97"/>
                            </a:lnTo>
                            <a:lnTo>
                              <a:pt x="116" y="70"/>
                            </a:lnTo>
                            <a:lnTo>
                              <a:pt x="12" y="0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  <p:sp>
                  <p:nvSpPr>
                    <p:cNvPr id="12327" name="Arc 42"/>
                    <p:cNvSpPr>
                      <a:spLocks/>
                    </p:cNvSpPr>
                    <p:nvPr/>
                  </p:nvSpPr>
                  <p:spPr bwMode="auto">
                    <a:xfrm>
                      <a:off x="5633" y="2906"/>
                      <a:ext cx="77" cy="112"/>
                    </a:xfrm>
                    <a:custGeom>
                      <a:avLst/>
                      <a:gdLst>
                        <a:gd name="T0" fmla="*/ 0 w 43200"/>
                        <a:gd name="T1" fmla="*/ 0 h 43200"/>
                        <a:gd name="T2" fmla="*/ 0 w 43200"/>
                        <a:gd name="T3" fmla="*/ 0 h 43200"/>
                        <a:gd name="T4" fmla="*/ 0 w 43200"/>
                        <a:gd name="T5" fmla="*/ 0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0479" y="29"/>
                          </a:moveTo>
                          <a:cubicBezTo>
                            <a:pt x="20852" y="9"/>
                            <a:pt x="21226" y="-1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219"/>
                            <a:pt x="10" y="20839"/>
                            <a:pt x="30" y="20459"/>
                          </a:cubicBezTo>
                        </a:path>
                        <a:path w="43200" h="43200" stroke="0" extrusionOk="0">
                          <a:moveTo>
                            <a:pt x="20479" y="29"/>
                          </a:moveTo>
                          <a:cubicBezTo>
                            <a:pt x="20852" y="9"/>
                            <a:pt x="21226" y="-1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219"/>
                            <a:pt x="10" y="20839"/>
                            <a:pt x="30" y="20459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50800" cap="rnd">
                      <a:solidFill>
                        <a:srgbClr val="FF9F1F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  <p:grpSp>
                  <p:nvGrpSpPr>
                    <p:cNvPr id="12328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96" y="2723"/>
                      <a:ext cx="102" cy="117"/>
                      <a:chOff x="5396" y="2723"/>
                      <a:chExt cx="102" cy="117"/>
                    </a:xfrm>
                  </p:grpSpPr>
                  <p:sp>
                    <p:nvSpPr>
                      <p:cNvPr id="12329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396" y="2733"/>
                        <a:ext cx="91" cy="107"/>
                      </a:xfrm>
                      <a:custGeom>
                        <a:avLst/>
                        <a:gdLst>
                          <a:gd name="T0" fmla="*/ 10 w 91"/>
                          <a:gd name="T1" fmla="*/ 15 h 107"/>
                          <a:gd name="T2" fmla="*/ 2 w 91"/>
                          <a:gd name="T3" fmla="*/ 30 h 107"/>
                          <a:gd name="T4" fmla="*/ 0 w 91"/>
                          <a:gd name="T5" fmla="*/ 41 h 107"/>
                          <a:gd name="T6" fmla="*/ 0 w 91"/>
                          <a:gd name="T7" fmla="*/ 53 h 107"/>
                          <a:gd name="T8" fmla="*/ 2 w 91"/>
                          <a:gd name="T9" fmla="*/ 64 h 107"/>
                          <a:gd name="T10" fmla="*/ 5 w 91"/>
                          <a:gd name="T11" fmla="*/ 73 h 107"/>
                          <a:gd name="T12" fmla="*/ 10 w 91"/>
                          <a:gd name="T13" fmla="*/ 84 h 107"/>
                          <a:gd name="T14" fmla="*/ 17 w 91"/>
                          <a:gd name="T15" fmla="*/ 94 h 107"/>
                          <a:gd name="T16" fmla="*/ 26 w 91"/>
                          <a:gd name="T17" fmla="*/ 102 h 107"/>
                          <a:gd name="T18" fmla="*/ 36 w 91"/>
                          <a:gd name="T19" fmla="*/ 106 h 107"/>
                          <a:gd name="T20" fmla="*/ 49 w 91"/>
                          <a:gd name="T21" fmla="*/ 106 h 107"/>
                          <a:gd name="T22" fmla="*/ 59 w 91"/>
                          <a:gd name="T23" fmla="*/ 103 h 107"/>
                          <a:gd name="T24" fmla="*/ 67 w 91"/>
                          <a:gd name="T25" fmla="*/ 99 h 107"/>
                          <a:gd name="T26" fmla="*/ 74 w 91"/>
                          <a:gd name="T27" fmla="*/ 93 h 107"/>
                          <a:gd name="T28" fmla="*/ 81 w 91"/>
                          <a:gd name="T29" fmla="*/ 84 h 107"/>
                          <a:gd name="T30" fmla="*/ 87 w 91"/>
                          <a:gd name="T31" fmla="*/ 73 h 107"/>
                          <a:gd name="T32" fmla="*/ 90 w 91"/>
                          <a:gd name="T33" fmla="*/ 59 h 107"/>
                          <a:gd name="T34" fmla="*/ 90 w 91"/>
                          <a:gd name="T35" fmla="*/ 46 h 107"/>
                          <a:gd name="T36" fmla="*/ 86 w 91"/>
                          <a:gd name="T37" fmla="*/ 34 h 107"/>
                          <a:gd name="T38" fmla="*/ 85 w 91"/>
                          <a:gd name="T39" fmla="*/ 25 h 107"/>
                          <a:gd name="T40" fmla="*/ 78 w 91"/>
                          <a:gd name="T41" fmla="*/ 17 h 107"/>
                          <a:gd name="T42" fmla="*/ 70 w 91"/>
                          <a:gd name="T43" fmla="*/ 8 h 107"/>
                          <a:gd name="T44" fmla="*/ 56 w 91"/>
                          <a:gd name="T45" fmla="*/ 1 h 107"/>
                          <a:gd name="T46" fmla="*/ 42 w 91"/>
                          <a:gd name="T47" fmla="*/ 0 h 107"/>
                          <a:gd name="T48" fmla="*/ 28 w 91"/>
                          <a:gd name="T49" fmla="*/ 2 h 107"/>
                          <a:gd name="T50" fmla="*/ 19 w 91"/>
                          <a:gd name="T51" fmla="*/ 7 h 107"/>
                          <a:gd name="T52" fmla="*/ 10 w 91"/>
                          <a:gd name="T53" fmla="*/ 15 h 107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91"/>
                          <a:gd name="T82" fmla="*/ 0 h 107"/>
                          <a:gd name="T83" fmla="*/ 91 w 91"/>
                          <a:gd name="T84" fmla="*/ 107 h 107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91" h="107">
                            <a:moveTo>
                              <a:pt x="10" y="15"/>
                            </a:moveTo>
                            <a:lnTo>
                              <a:pt x="2" y="30"/>
                            </a:lnTo>
                            <a:lnTo>
                              <a:pt x="0" y="41"/>
                            </a:lnTo>
                            <a:lnTo>
                              <a:pt x="0" y="53"/>
                            </a:lnTo>
                            <a:lnTo>
                              <a:pt x="2" y="64"/>
                            </a:lnTo>
                            <a:lnTo>
                              <a:pt x="5" y="73"/>
                            </a:lnTo>
                            <a:lnTo>
                              <a:pt x="10" y="84"/>
                            </a:lnTo>
                            <a:lnTo>
                              <a:pt x="17" y="94"/>
                            </a:lnTo>
                            <a:lnTo>
                              <a:pt x="26" y="102"/>
                            </a:lnTo>
                            <a:lnTo>
                              <a:pt x="36" y="106"/>
                            </a:lnTo>
                            <a:lnTo>
                              <a:pt x="49" y="106"/>
                            </a:lnTo>
                            <a:lnTo>
                              <a:pt x="59" y="103"/>
                            </a:lnTo>
                            <a:lnTo>
                              <a:pt x="67" y="99"/>
                            </a:lnTo>
                            <a:lnTo>
                              <a:pt x="74" y="93"/>
                            </a:lnTo>
                            <a:lnTo>
                              <a:pt x="81" y="84"/>
                            </a:lnTo>
                            <a:lnTo>
                              <a:pt x="87" y="73"/>
                            </a:lnTo>
                            <a:lnTo>
                              <a:pt x="90" y="59"/>
                            </a:lnTo>
                            <a:lnTo>
                              <a:pt x="90" y="46"/>
                            </a:lnTo>
                            <a:lnTo>
                              <a:pt x="86" y="34"/>
                            </a:lnTo>
                            <a:lnTo>
                              <a:pt x="85" y="25"/>
                            </a:lnTo>
                            <a:lnTo>
                              <a:pt x="78" y="17"/>
                            </a:lnTo>
                            <a:lnTo>
                              <a:pt x="70" y="8"/>
                            </a:lnTo>
                            <a:lnTo>
                              <a:pt x="56" y="1"/>
                            </a:lnTo>
                            <a:lnTo>
                              <a:pt x="42" y="0"/>
                            </a:lnTo>
                            <a:lnTo>
                              <a:pt x="28" y="2"/>
                            </a:lnTo>
                            <a:lnTo>
                              <a:pt x="19" y="7"/>
                            </a:lnTo>
                            <a:lnTo>
                              <a:pt x="10" y="15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2330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18" y="2791"/>
                        <a:ext cx="33" cy="41"/>
                      </a:xfrm>
                      <a:custGeom>
                        <a:avLst/>
                        <a:gdLst>
                          <a:gd name="T0" fmla="*/ 3 w 33"/>
                          <a:gd name="T1" fmla="*/ 6 h 41"/>
                          <a:gd name="T2" fmla="*/ 0 w 33"/>
                          <a:gd name="T3" fmla="*/ 11 h 41"/>
                          <a:gd name="T4" fmla="*/ 0 w 33"/>
                          <a:gd name="T5" fmla="*/ 15 h 41"/>
                          <a:gd name="T6" fmla="*/ 0 w 33"/>
                          <a:gd name="T7" fmla="*/ 20 h 41"/>
                          <a:gd name="T8" fmla="*/ 0 w 33"/>
                          <a:gd name="T9" fmla="*/ 24 h 41"/>
                          <a:gd name="T10" fmla="*/ 2 w 33"/>
                          <a:gd name="T11" fmla="*/ 28 h 41"/>
                          <a:gd name="T12" fmla="*/ 3 w 33"/>
                          <a:gd name="T13" fmla="*/ 32 h 41"/>
                          <a:gd name="T14" fmla="*/ 6 w 33"/>
                          <a:gd name="T15" fmla="*/ 36 h 41"/>
                          <a:gd name="T16" fmla="*/ 9 w 33"/>
                          <a:gd name="T17" fmla="*/ 39 h 41"/>
                          <a:gd name="T18" fmla="*/ 13 w 33"/>
                          <a:gd name="T19" fmla="*/ 40 h 41"/>
                          <a:gd name="T20" fmla="*/ 18 w 33"/>
                          <a:gd name="T21" fmla="*/ 40 h 41"/>
                          <a:gd name="T22" fmla="*/ 21 w 33"/>
                          <a:gd name="T23" fmla="*/ 39 h 41"/>
                          <a:gd name="T24" fmla="*/ 24 w 33"/>
                          <a:gd name="T25" fmla="*/ 38 h 41"/>
                          <a:gd name="T26" fmla="*/ 27 w 33"/>
                          <a:gd name="T27" fmla="*/ 35 h 41"/>
                          <a:gd name="T28" fmla="*/ 29 w 33"/>
                          <a:gd name="T29" fmla="*/ 32 h 41"/>
                          <a:gd name="T30" fmla="*/ 31 w 33"/>
                          <a:gd name="T31" fmla="*/ 28 h 41"/>
                          <a:gd name="T32" fmla="*/ 32 w 33"/>
                          <a:gd name="T33" fmla="*/ 22 h 41"/>
                          <a:gd name="T34" fmla="*/ 32 w 33"/>
                          <a:gd name="T35" fmla="*/ 17 h 41"/>
                          <a:gd name="T36" fmla="*/ 31 w 33"/>
                          <a:gd name="T37" fmla="*/ 13 h 41"/>
                          <a:gd name="T38" fmla="*/ 30 w 33"/>
                          <a:gd name="T39" fmla="*/ 10 h 41"/>
                          <a:gd name="T40" fmla="*/ 28 w 33"/>
                          <a:gd name="T41" fmla="*/ 6 h 41"/>
                          <a:gd name="T42" fmla="*/ 25 w 33"/>
                          <a:gd name="T43" fmla="*/ 2 h 41"/>
                          <a:gd name="T44" fmla="*/ 20 w 33"/>
                          <a:gd name="T45" fmla="*/ 0 h 41"/>
                          <a:gd name="T46" fmla="*/ 14 w 33"/>
                          <a:gd name="T47" fmla="*/ 0 h 41"/>
                          <a:gd name="T48" fmla="*/ 10 w 33"/>
                          <a:gd name="T49" fmla="*/ 1 h 41"/>
                          <a:gd name="T50" fmla="*/ 7 w 33"/>
                          <a:gd name="T51" fmla="*/ 2 h 41"/>
                          <a:gd name="T52" fmla="*/ 3 w 33"/>
                          <a:gd name="T53" fmla="*/ 6 h 41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33"/>
                          <a:gd name="T82" fmla="*/ 0 h 41"/>
                          <a:gd name="T83" fmla="*/ 33 w 33"/>
                          <a:gd name="T84" fmla="*/ 41 h 41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33" h="41">
                            <a:moveTo>
                              <a:pt x="3" y="6"/>
                            </a:moveTo>
                            <a:lnTo>
                              <a:pt x="0" y="11"/>
                            </a:lnTo>
                            <a:lnTo>
                              <a:pt x="0" y="15"/>
                            </a:lnTo>
                            <a:lnTo>
                              <a:pt x="0" y="20"/>
                            </a:lnTo>
                            <a:lnTo>
                              <a:pt x="0" y="24"/>
                            </a:lnTo>
                            <a:lnTo>
                              <a:pt x="2" y="28"/>
                            </a:lnTo>
                            <a:lnTo>
                              <a:pt x="3" y="32"/>
                            </a:lnTo>
                            <a:lnTo>
                              <a:pt x="6" y="36"/>
                            </a:lnTo>
                            <a:lnTo>
                              <a:pt x="9" y="39"/>
                            </a:lnTo>
                            <a:lnTo>
                              <a:pt x="13" y="40"/>
                            </a:lnTo>
                            <a:lnTo>
                              <a:pt x="18" y="40"/>
                            </a:lnTo>
                            <a:lnTo>
                              <a:pt x="21" y="39"/>
                            </a:lnTo>
                            <a:lnTo>
                              <a:pt x="24" y="38"/>
                            </a:lnTo>
                            <a:lnTo>
                              <a:pt x="27" y="35"/>
                            </a:lnTo>
                            <a:lnTo>
                              <a:pt x="29" y="32"/>
                            </a:lnTo>
                            <a:lnTo>
                              <a:pt x="31" y="28"/>
                            </a:lnTo>
                            <a:lnTo>
                              <a:pt x="32" y="22"/>
                            </a:lnTo>
                            <a:lnTo>
                              <a:pt x="32" y="17"/>
                            </a:lnTo>
                            <a:lnTo>
                              <a:pt x="31" y="13"/>
                            </a:lnTo>
                            <a:lnTo>
                              <a:pt x="30" y="10"/>
                            </a:lnTo>
                            <a:lnTo>
                              <a:pt x="28" y="6"/>
                            </a:lnTo>
                            <a:lnTo>
                              <a:pt x="25" y="2"/>
                            </a:lnTo>
                            <a:lnTo>
                              <a:pt x="20" y="0"/>
                            </a:lnTo>
                            <a:lnTo>
                              <a:pt x="14" y="0"/>
                            </a:lnTo>
                            <a:lnTo>
                              <a:pt x="10" y="1"/>
                            </a:lnTo>
                            <a:lnTo>
                              <a:pt x="7" y="2"/>
                            </a:lnTo>
                            <a:lnTo>
                              <a:pt x="3" y="6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9525" cap="rnd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2331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01" y="2723"/>
                        <a:ext cx="97" cy="88"/>
                      </a:xfrm>
                      <a:custGeom>
                        <a:avLst/>
                        <a:gdLst>
                          <a:gd name="T0" fmla="*/ 0 w 97"/>
                          <a:gd name="T1" fmla="*/ 22 h 88"/>
                          <a:gd name="T2" fmla="*/ 13 w 97"/>
                          <a:gd name="T3" fmla="*/ 11 h 88"/>
                          <a:gd name="T4" fmla="*/ 26 w 97"/>
                          <a:gd name="T5" fmla="*/ 4 h 88"/>
                          <a:gd name="T6" fmla="*/ 38 w 97"/>
                          <a:gd name="T7" fmla="*/ 0 h 88"/>
                          <a:gd name="T8" fmla="*/ 49 w 97"/>
                          <a:gd name="T9" fmla="*/ 0 h 88"/>
                          <a:gd name="T10" fmla="*/ 61 w 97"/>
                          <a:gd name="T11" fmla="*/ 3 h 88"/>
                          <a:gd name="T12" fmla="*/ 68 w 97"/>
                          <a:gd name="T13" fmla="*/ 6 h 88"/>
                          <a:gd name="T14" fmla="*/ 76 w 97"/>
                          <a:gd name="T15" fmla="*/ 12 h 88"/>
                          <a:gd name="T16" fmla="*/ 83 w 97"/>
                          <a:gd name="T17" fmla="*/ 20 h 88"/>
                          <a:gd name="T18" fmla="*/ 89 w 97"/>
                          <a:gd name="T19" fmla="*/ 34 h 88"/>
                          <a:gd name="T20" fmla="*/ 91 w 97"/>
                          <a:gd name="T21" fmla="*/ 46 h 88"/>
                          <a:gd name="T22" fmla="*/ 94 w 97"/>
                          <a:gd name="T23" fmla="*/ 57 h 88"/>
                          <a:gd name="T24" fmla="*/ 96 w 97"/>
                          <a:gd name="T25" fmla="*/ 66 h 88"/>
                          <a:gd name="T26" fmla="*/ 96 w 97"/>
                          <a:gd name="T27" fmla="*/ 80 h 88"/>
                          <a:gd name="T28" fmla="*/ 96 w 97"/>
                          <a:gd name="T29" fmla="*/ 87 h 88"/>
                          <a:gd name="T30" fmla="*/ 0 w 97"/>
                          <a:gd name="T31" fmla="*/ 22 h 88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97"/>
                          <a:gd name="T49" fmla="*/ 0 h 88"/>
                          <a:gd name="T50" fmla="*/ 97 w 97"/>
                          <a:gd name="T51" fmla="*/ 88 h 88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97" h="88">
                            <a:moveTo>
                              <a:pt x="0" y="22"/>
                            </a:moveTo>
                            <a:lnTo>
                              <a:pt x="13" y="11"/>
                            </a:lnTo>
                            <a:lnTo>
                              <a:pt x="26" y="4"/>
                            </a:lnTo>
                            <a:lnTo>
                              <a:pt x="38" y="0"/>
                            </a:lnTo>
                            <a:lnTo>
                              <a:pt x="49" y="0"/>
                            </a:lnTo>
                            <a:lnTo>
                              <a:pt x="61" y="3"/>
                            </a:lnTo>
                            <a:lnTo>
                              <a:pt x="68" y="6"/>
                            </a:lnTo>
                            <a:lnTo>
                              <a:pt x="76" y="12"/>
                            </a:lnTo>
                            <a:lnTo>
                              <a:pt x="83" y="20"/>
                            </a:lnTo>
                            <a:lnTo>
                              <a:pt x="89" y="34"/>
                            </a:lnTo>
                            <a:lnTo>
                              <a:pt x="91" y="46"/>
                            </a:lnTo>
                            <a:lnTo>
                              <a:pt x="94" y="57"/>
                            </a:lnTo>
                            <a:lnTo>
                              <a:pt x="96" y="66"/>
                            </a:lnTo>
                            <a:lnTo>
                              <a:pt x="96" y="80"/>
                            </a:lnTo>
                            <a:lnTo>
                              <a:pt x="96" y="87"/>
                            </a:lnTo>
                            <a:lnTo>
                              <a:pt x="0" y="22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</p:grpSp>
            </p:grpSp>
            <p:grpSp>
              <p:nvGrpSpPr>
                <p:cNvPr id="12318" name="Group 47"/>
                <p:cNvGrpSpPr>
                  <a:grpSpLocks/>
                </p:cNvGrpSpPr>
                <p:nvPr/>
              </p:nvGrpSpPr>
              <p:grpSpPr bwMode="auto">
                <a:xfrm>
                  <a:off x="5421" y="2528"/>
                  <a:ext cx="627" cy="1038"/>
                  <a:chOff x="5421" y="2528"/>
                  <a:chExt cx="627" cy="1038"/>
                </a:xfrm>
              </p:grpSpPr>
              <p:sp>
                <p:nvSpPr>
                  <p:cNvPr id="12319" name="Freeform 48"/>
                  <p:cNvSpPr>
                    <a:spLocks/>
                  </p:cNvSpPr>
                  <p:nvPr/>
                </p:nvSpPr>
                <p:spPr bwMode="auto">
                  <a:xfrm>
                    <a:off x="5421" y="2528"/>
                    <a:ext cx="627" cy="1038"/>
                  </a:xfrm>
                  <a:custGeom>
                    <a:avLst/>
                    <a:gdLst>
                      <a:gd name="T0" fmla="*/ 12 w 627"/>
                      <a:gd name="T1" fmla="*/ 123 h 1038"/>
                      <a:gd name="T2" fmla="*/ 0 w 627"/>
                      <a:gd name="T3" fmla="*/ 103 h 1038"/>
                      <a:gd name="T4" fmla="*/ 3 w 627"/>
                      <a:gd name="T5" fmla="*/ 84 h 1038"/>
                      <a:gd name="T6" fmla="*/ 17 w 627"/>
                      <a:gd name="T7" fmla="*/ 58 h 1038"/>
                      <a:gd name="T8" fmla="*/ 49 w 627"/>
                      <a:gd name="T9" fmla="*/ 29 h 1038"/>
                      <a:gd name="T10" fmla="*/ 94 w 627"/>
                      <a:gd name="T11" fmla="*/ 12 h 1038"/>
                      <a:gd name="T12" fmla="*/ 149 w 627"/>
                      <a:gd name="T13" fmla="*/ 9 h 1038"/>
                      <a:gd name="T14" fmla="*/ 190 w 627"/>
                      <a:gd name="T15" fmla="*/ 0 h 1038"/>
                      <a:gd name="T16" fmla="*/ 240 w 627"/>
                      <a:gd name="T17" fmla="*/ 12 h 1038"/>
                      <a:gd name="T18" fmla="*/ 269 w 627"/>
                      <a:gd name="T19" fmla="*/ 17 h 1038"/>
                      <a:gd name="T20" fmla="*/ 306 w 627"/>
                      <a:gd name="T21" fmla="*/ 35 h 1038"/>
                      <a:gd name="T22" fmla="*/ 335 w 627"/>
                      <a:gd name="T23" fmla="*/ 52 h 1038"/>
                      <a:gd name="T24" fmla="*/ 354 w 627"/>
                      <a:gd name="T25" fmla="*/ 89 h 1038"/>
                      <a:gd name="T26" fmla="*/ 389 w 627"/>
                      <a:gd name="T27" fmla="*/ 149 h 1038"/>
                      <a:gd name="T28" fmla="*/ 432 w 627"/>
                      <a:gd name="T29" fmla="*/ 244 h 1038"/>
                      <a:gd name="T30" fmla="*/ 446 w 627"/>
                      <a:gd name="T31" fmla="*/ 296 h 1038"/>
                      <a:gd name="T32" fmla="*/ 450 w 627"/>
                      <a:gd name="T33" fmla="*/ 339 h 1038"/>
                      <a:gd name="T34" fmla="*/ 429 w 627"/>
                      <a:gd name="T35" fmla="*/ 398 h 1038"/>
                      <a:gd name="T36" fmla="*/ 400 w 627"/>
                      <a:gd name="T37" fmla="*/ 444 h 1038"/>
                      <a:gd name="T38" fmla="*/ 398 w 627"/>
                      <a:gd name="T39" fmla="*/ 510 h 1038"/>
                      <a:gd name="T40" fmla="*/ 409 w 627"/>
                      <a:gd name="T41" fmla="*/ 565 h 1038"/>
                      <a:gd name="T42" fmla="*/ 441 w 627"/>
                      <a:gd name="T43" fmla="*/ 665 h 1038"/>
                      <a:gd name="T44" fmla="*/ 458 w 627"/>
                      <a:gd name="T45" fmla="*/ 691 h 1038"/>
                      <a:gd name="T46" fmla="*/ 530 w 627"/>
                      <a:gd name="T47" fmla="*/ 773 h 1038"/>
                      <a:gd name="T48" fmla="*/ 592 w 627"/>
                      <a:gd name="T49" fmla="*/ 822 h 1038"/>
                      <a:gd name="T50" fmla="*/ 614 w 627"/>
                      <a:gd name="T51" fmla="*/ 845 h 1038"/>
                      <a:gd name="T52" fmla="*/ 626 w 627"/>
                      <a:gd name="T53" fmla="*/ 868 h 1038"/>
                      <a:gd name="T54" fmla="*/ 544 w 627"/>
                      <a:gd name="T55" fmla="*/ 851 h 1038"/>
                      <a:gd name="T56" fmla="*/ 604 w 627"/>
                      <a:gd name="T57" fmla="*/ 899 h 1038"/>
                      <a:gd name="T58" fmla="*/ 626 w 627"/>
                      <a:gd name="T59" fmla="*/ 957 h 1038"/>
                      <a:gd name="T60" fmla="*/ 589 w 627"/>
                      <a:gd name="T61" fmla="*/ 936 h 1038"/>
                      <a:gd name="T62" fmla="*/ 535 w 627"/>
                      <a:gd name="T63" fmla="*/ 885 h 1038"/>
                      <a:gd name="T64" fmla="*/ 498 w 627"/>
                      <a:gd name="T65" fmla="*/ 856 h 1038"/>
                      <a:gd name="T66" fmla="*/ 564 w 627"/>
                      <a:gd name="T67" fmla="*/ 960 h 1038"/>
                      <a:gd name="T68" fmla="*/ 592 w 627"/>
                      <a:gd name="T69" fmla="*/ 1037 h 1038"/>
                      <a:gd name="T70" fmla="*/ 527 w 627"/>
                      <a:gd name="T71" fmla="*/ 974 h 1038"/>
                      <a:gd name="T72" fmla="*/ 470 w 627"/>
                      <a:gd name="T73" fmla="*/ 888 h 1038"/>
                      <a:gd name="T74" fmla="*/ 470 w 627"/>
                      <a:gd name="T75" fmla="*/ 948 h 1038"/>
                      <a:gd name="T76" fmla="*/ 415 w 627"/>
                      <a:gd name="T77" fmla="*/ 839 h 1038"/>
                      <a:gd name="T78" fmla="*/ 363 w 627"/>
                      <a:gd name="T79" fmla="*/ 728 h 1038"/>
                      <a:gd name="T80" fmla="*/ 349 w 627"/>
                      <a:gd name="T81" fmla="*/ 688 h 1038"/>
                      <a:gd name="T82" fmla="*/ 329 w 627"/>
                      <a:gd name="T83" fmla="*/ 587 h 1038"/>
                      <a:gd name="T84" fmla="*/ 303 w 627"/>
                      <a:gd name="T85" fmla="*/ 533 h 1038"/>
                      <a:gd name="T86" fmla="*/ 289 w 627"/>
                      <a:gd name="T87" fmla="*/ 455 h 1038"/>
                      <a:gd name="T88" fmla="*/ 286 w 627"/>
                      <a:gd name="T89" fmla="*/ 438 h 1038"/>
                      <a:gd name="T90" fmla="*/ 272 w 627"/>
                      <a:gd name="T91" fmla="*/ 413 h 1038"/>
                      <a:gd name="T92" fmla="*/ 255 w 627"/>
                      <a:gd name="T93" fmla="*/ 407 h 1038"/>
                      <a:gd name="T94" fmla="*/ 237 w 627"/>
                      <a:gd name="T95" fmla="*/ 398 h 1038"/>
                      <a:gd name="T96" fmla="*/ 202 w 627"/>
                      <a:gd name="T97" fmla="*/ 380 h 1038"/>
                      <a:gd name="T98" fmla="*/ 175 w 627"/>
                      <a:gd name="T99" fmla="*/ 361 h 1038"/>
                      <a:gd name="T100" fmla="*/ 138 w 627"/>
                      <a:gd name="T101" fmla="*/ 333 h 1038"/>
                      <a:gd name="T102" fmla="*/ 98 w 627"/>
                      <a:gd name="T103" fmla="*/ 279 h 1038"/>
                      <a:gd name="T104" fmla="*/ 67 w 627"/>
                      <a:gd name="T105" fmla="*/ 221 h 1038"/>
                      <a:gd name="T106" fmla="*/ 23 w 627"/>
                      <a:gd name="T107" fmla="*/ 158 h 1038"/>
                      <a:gd name="T108" fmla="*/ 12 w 627"/>
                      <a:gd name="T109" fmla="*/ 123 h 1038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w 627"/>
                      <a:gd name="T166" fmla="*/ 0 h 1038"/>
                      <a:gd name="T167" fmla="*/ 627 w 627"/>
                      <a:gd name="T168" fmla="*/ 1038 h 1038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T165" t="T166" r="T167" b="T168"/>
                    <a:pathLst>
                      <a:path w="627" h="1038">
                        <a:moveTo>
                          <a:pt x="12" y="123"/>
                        </a:moveTo>
                        <a:lnTo>
                          <a:pt x="0" y="103"/>
                        </a:lnTo>
                        <a:lnTo>
                          <a:pt x="3" y="84"/>
                        </a:lnTo>
                        <a:lnTo>
                          <a:pt x="17" y="58"/>
                        </a:lnTo>
                        <a:lnTo>
                          <a:pt x="49" y="29"/>
                        </a:lnTo>
                        <a:lnTo>
                          <a:pt x="94" y="12"/>
                        </a:lnTo>
                        <a:lnTo>
                          <a:pt x="149" y="9"/>
                        </a:lnTo>
                        <a:lnTo>
                          <a:pt x="190" y="0"/>
                        </a:lnTo>
                        <a:lnTo>
                          <a:pt x="240" y="12"/>
                        </a:lnTo>
                        <a:lnTo>
                          <a:pt x="269" y="17"/>
                        </a:lnTo>
                        <a:lnTo>
                          <a:pt x="306" y="35"/>
                        </a:lnTo>
                        <a:lnTo>
                          <a:pt x="335" y="52"/>
                        </a:lnTo>
                        <a:lnTo>
                          <a:pt x="354" y="89"/>
                        </a:lnTo>
                        <a:lnTo>
                          <a:pt x="389" y="149"/>
                        </a:lnTo>
                        <a:lnTo>
                          <a:pt x="432" y="244"/>
                        </a:lnTo>
                        <a:lnTo>
                          <a:pt x="446" y="296"/>
                        </a:lnTo>
                        <a:lnTo>
                          <a:pt x="450" y="339"/>
                        </a:lnTo>
                        <a:lnTo>
                          <a:pt x="429" y="398"/>
                        </a:lnTo>
                        <a:lnTo>
                          <a:pt x="400" y="444"/>
                        </a:lnTo>
                        <a:lnTo>
                          <a:pt x="398" y="510"/>
                        </a:lnTo>
                        <a:lnTo>
                          <a:pt x="409" y="565"/>
                        </a:lnTo>
                        <a:lnTo>
                          <a:pt x="441" y="665"/>
                        </a:lnTo>
                        <a:lnTo>
                          <a:pt x="458" y="691"/>
                        </a:lnTo>
                        <a:lnTo>
                          <a:pt x="530" y="773"/>
                        </a:lnTo>
                        <a:lnTo>
                          <a:pt x="592" y="822"/>
                        </a:lnTo>
                        <a:lnTo>
                          <a:pt x="614" y="845"/>
                        </a:lnTo>
                        <a:lnTo>
                          <a:pt x="626" y="868"/>
                        </a:lnTo>
                        <a:lnTo>
                          <a:pt x="544" y="851"/>
                        </a:lnTo>
                        <a:lnTo>
                          <a:pt x="604" y="899"/>
                        </a:lnTo>
                        <a:lnTo>
                          <a:pt x="626" y="957"/>
                        </a:lnTo>
                        <a:lnTo>
                          <a:pt x="589" y="936"/>
                        </a:lnTo>
                        <a:lnTo>
                          <a:pt x="535" y="885"/>
                        </a:lnTo>
                        <a:lnTo>
                          <a:pt x="498" y="856"/>
                        </a:lnTo>
                        <a:lnTo>
                          <a:pt x="564" y="960"/>
                        </a:lnTo>
                        <a:lnTo>
                          <a:pt x="592" y="1037"/>
                        </a:lnTo>
                        <a:lnTo>
                          <a:pt x="527" y="974"/>
                        </a:lnTo>
                        <a:lnTo>
                          <a:pt x="470" y="888"/>
                        </a:lnTo>
                        <a:lnTo>
                          <a:pt x="470" y="948"/>
                        </a:lnTo>
                        <a:lnTo>
                          <a:pt x="415" y="839"/>
                        </a:lnTo>
                        <a:lnTo>
                          <a:pt x="363" y="728"/>
                        </a:lnTo>
                        <a:lnTo>
                          <a:pt x="349" y="688"/>
                        </a:lnTo>
                        <a:lnTo>
                          <a:pt x="329" y="587"/>
                        </a:lnTo>
                        <a:lnTo>
                          <a:pt x="303" y="533"/>
                        </a:lnTo>
                        <a:lnTo>
                          <a:pt x="289" y="455"/>
                        </a:lnTo>
                        <a:lnTo>
                          <a:pt x="286" y="438"/>
                        </a:lnTo>
                        <a:lnTo>
                          <a:pt x="272" y="413"/>
                        </a:lnTo>
                        <a:lnTo>
                          <a:pt x="255" y="407"/>
                        </a:lnTo>
                        <a:lnTo>
                          <a:pt x="237" y="398"/>
                        </a:lnTo>
                        <a:lnTo>
                          <a:pt x="202" y="380"/>
                        </a:lnTo>
                        <a:lnTo>
                          <a:pt x="175" y="361"/>
                        </a:lnTo>
                        <a:lnTo>
                          <a:pt x="138" y="333"/>
                        </a:lnTo>
                        <a:lnTo>
                          <a:pt x="98" y="279"/>
                        </a:lnTo>
                        <a:lnTo>
                          <a:pt x="67" y="221"/>
                        </a:lnTo>
                        <a:lnTo>
                          <a:pt x="23" y="158"/>
                        </a:lnTo>
                        <a:lnTo>
                          <a:pt x="12" y="123"/>
                        </a:lnTo>
                      </a:path>
                    </a:pathLst>
                  </a:custGeom>
                  <a:solidFill>
                    <a:srgbClr val="FF00FF"/>
                  </a:soli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2320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5704" y="2941"/>
                    <a:ext cx="136" cy="136"/>
                  </a:xfrm>
                  <a:prstGeom prst="ellipse">
                    <a:avLst/>
                  </a:prstGeom>
                  <a:solidFill>
                    <a:srgbClr val="FF00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2321" name="Freeform 50"/>
                  <p:cNvSpPr>
                    <a:spLocks/>
                  </p:cNvSpPr>
                  <p:nvPr/>
                </p:nvSpPr>
                <p:spPr bwMode="auto">
                  <a:xfrm>
                    <a:off x="5493" y="2548"/>
                    <a:ext cx="266" cy="385"/>
                  </a:xfrm>
                  <a:custGeom>
                    <a:avLst/>
                    <a:gdLst>
                      <a:gd name="T0" fmla="*/ 0 w 266"/>
                      <a:gd name="T1" fmla="*/ 0 h 385"/>
                      <a:gd name="T2" fmla="*/ 20 w 266"/>
                      <a:gd name="T3" fmla="*/ 20 h 385"/>
                      <a:gd name="T4" fmla="*/ 43 w 266"/>
                      <a:gd name="T5" fmla="*/ 42 h 385"/>
                      <a:gd name="T6" fmla="*/ 58 w 266"/>
                      <a:gd name="T7" fmla="*/ 59 h 385"/>
                      <a:gd name="T8" fmla="*/ 72 w 266"/>
                      <a:gd name="T9" fmla="*/ 80 h 385"/>
                      <a:gd name="T10" fmla="*/ 82 w 266"/>
                      <a:gd name="T11" fmla="*/ 96 h 385"/>
                      <a:gd name="T12" fmla="*/ 89 w 266"/>
                      <a:gd name="T13" fmla="*/ 117 h 385"/>
                      <a:gd name="T14" fmla="*/ 96 w 266"/>
                      <a:gd name="T15" fmla="*/ 143 h 385"/>
                      <a:gd name="T16" fmla="*/ 106 w 266"/>
                      <a:gd name="T17" fmla="*/ 181 h 385"/>
                      <a:gd name="T18" fmla="*/ 110 w 266"/>
                      <a:gd name="T19" fmla="*/ 205 h 385"/>
                      <a:gd name="T20" fmla="*/ 118 w 266"/>
                      <a:gd name="T21" fmla="*/ 231 h 385"/>
                      <a:gd name="T22" fmla="*/ 128 w 266"/>
                      <a:gd name="T23" fmla="*/ 252 h 385"/>
                      <a:gd name="T24" fmla="*/ 141 w 266"/>
                      <a:gd name="T25" fmla="*/ 274 h 385"/>
                      <a:gd name="T26" fmla="*/ 155 w 266"/>
                      <a:gd name="T27" fmla="*/ 291 h 385"/>
                      <a:gd name="T28" fmla="*/ 173 w 266"/>
                      <a:gd name="T29" fmla="*/ 307 h 385"/>
                      <a:gd name="T30" fmla="*/ 190 w 266"/>
                      <a:gd name="T31" fmla="*/ 323 h 385"/>
                      <a:gd name="T32" fmla="*/ 212 w 266"/>
                      <a:gd name="T33" fmla="*/ 339 h 385"/>
                      <a:gd name="T34" fmla="*/ 228 w 266"/>
                      <a:gd name="T35" fmla="*/ 351 h 385"/>
                      <a:gd name="T36" fmla="*/ 243 w 266"/>
                      <a:gd name="T37" fmla="*/ 361 h 385"/>
                      <a:gd name="T38" fmla="*/ 257 w 266"/>
                      <a:gd name="T39" fmla="*/ 372 h 385"/>
                      <a:gd name="T40" fmla="*/ 265 w 266"/>
                      <a:gd name="T41" fmla="*/ 384 h 385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266"/>
                      <a:gd name="T64" fmla="*/ 0 h 385"/>
                      <a:gd name="T65" fmla="*/ 266 w 266"/>
                      <a:gd name="T66" fmla="*/ 385 h 385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266" h="385">
                        <a:moveTo>
                          <a:pt x="0" y="0"/>
                        </a:moveTo>
                        <a:lnTo>
                          <a:pt x="20" y="20"/>
                        </a:lnTo>
                        <a:lnTo>
                          <a:pt x="43" y="42"/>
                        </a:lnTo>
                        <a:lnTo>
                          <a:pt x="58" y="59"/>
                        </a:lnTo>
                        <a:lnTo>
                          <a:pt x="72" y="80"/>
                        </a:lnTo>
                        <a:lnTo>
                          <a:pt x="82" y="96"/>
                        </a:lnTo>
                        <a:lnTo>
                          <a:pt x="89" y="117"/>
                        </a:lnTo>
                        <a:lnTo>
                          <a:pt x="96" y="143"/>
                        </a:lnTo>
                        <a:lnTo>
                          <a:pt x="106" y="181"/>
                        </a:lnTo>
                        <a:lnTo>
                          <a:pt x="110" y="205"/>
                        </a:lnTo>
                        <a:lnTo>
                          <a:pt x="118" y="231"/>
                        </a:lnTo>
                        <a:lnTo>
                          <a:pt x="128" y="252"/>
                        </a:lnTo>
                        <a:lnTo>
                          <a:pt x="141" y="274"/>
                        </a:lnTo>
                        <a:lnTo>
                          <a:pt x="155" y="291"/>
                        </a:lnTo>
                        <a:lnTo>
                          <a:pt x="173" y="307"/>
                        </a:lnTo>
                        <a:lnTo>
                          <a:pt x="190" y="323"/>
                        </a:lnTo>
                        <a:lnTo>
                          <a:pt x="212" y="339"/>
                        </a:lnTo>
                        <a:lnTo>
                          <a:pt x="228" y="351"/>
                        </a:lnTo>
                        <a:lnTo>
                          <a:pt x="243" y="361"/>
                        </a:lnTo>
                        <a:lnTo>
                          <a:pt x="257" y="372"/>
                        </a:lnTo>
                        <a:lnTo>
                          <a:pt x="265" y="384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2322" name="Freeform 51"/>
                  <p:cNvSpPr>
                    <a:spLocks/>
                  </p:cNvSpPr>
                  <p:nvPr/>
                </p:nvSpPr>
                <p:spPr bwMode="auto">
                  <a:xfrm>
                    <a:off x="5607" y="2534"/>
                    <a:ext cx="198" cy="396"/>
                  </a:xfrm>
                  <a:custGeom>
                    <a:avLst/>
                    <a:gdLst>
                      <a:gd name="T0" fmla="*/ 0 w 198"/>
                      <a:gd name="T1" fmla="*/ 0 h 396"/>
                      <a:gd name="T2" fmla="*/ 41 w 198"/>
                      <a:gd name="T3" fmla="*/ 30 h 396"/>
                      <a:gd name="T4" fmla="*/ 61 w 198"/>
                      <a:gd name="T5" fmla="*/ 49 h 396"/>
                      <a:gd name="T6" fmla="*/ 76 w 198"/>
                      <a:gd name="T7" fmla="*/ 71 h 396"/>
                      <a:gd name="T8" fmla="*/ 87 w 198"/>
                      <a:gd name="T9" fmla="*/ 93 h 396"/>
                      <a:gd name="T10" fmla="*/ 97 w 198"/>
                      <a:gd name="T11" fmla="*/ 118 h 396"/>
                      <a:gd name="T12" fmla="*/ 107 w 198"/>
                      <a:gd name="T13" fmla="*/ 157 h 396"/>
                      <a:gd name="T14" fmla="*/ 112 w 198"/>
                      <a:gd name="T15" fmla="*/ 185 h 396"/>
                      <a:gd name="T16" fmla="*/ 122 w 198"/>
                      <a:gd name="T17" fmla="*/ 211 h 396"/>
                      <a:gd name="T18" fmla="*/ 137 w 198"/>
                      <a:gd name="T19" fmla="*/ 237 h 396"/>
                      <a:gd name="T20" fmla="*/ 148 w 198"/>
                      <a:gd name="T21" fmla="*/ 261 h 396"/>
                      <a:gd name="T22" fmla="*/ 158 w 198"/>
                      <a:gd name="T23" fmla="*/ 279 h 396"/>
                      <a:gd name="T24" fmla="*/ 168 w 198"/>
                      <a:gd name="T25" fmla="*/ 307 h 396"/>
                      <a:gd name="T26" fmla="*/ 180 w 198"/>
                      <a:gd name="T27" fmla="*/ 333 h 396"/>
                      <a:gd name="T28" fmla="*/ 192 w 198"/>
                      <a:gd name="T29" fmla="*/ 366 h 396"/>
                      <a:gd name="T30" fmla="*/ 197 w 198"/>
                      <a:gd name="T31" fmla="*/ 395 h 39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98"/>
                      <a:gd name="T49" fmla="*/ 0 h 396"/>
                      <a:gd name="T50" fmla="*/ 198 w 198"/>
                      <a:gd name="T51" fmla="*/ 396 h 39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98" h="396">
                        <a:moveTo>
                          <a:pt x="0" y="0"/>
                        </a:moveTo>
                        <a:lnTo>
                          <a:pt x="41" y="30"/>
                        </a:lnTo>
                        <a:lnTo>
                          <a:pt x="61" y="49"/>
                        </a:lnTo>
                        <a:lnTo>
                          <a:pt x="76" y="71"/>
                        </a:lnTo>
                        <a:lnTo>
                          <a:pt x="87" y="93"/>
                        </a:lnTo>
                        <a:lnTo>
                          <a:pt x="97" y="118"/>
                        </a:lnTo>
                        <a:lnTo>
                          <a:pt x="107" y="157"/>
                        </a:lnTo>
                        <a:lnTo>
                          <a:pt x="112" y="185"/>
                        </a:lnTo>
                        <a:lnTo>
                          <a:pt x="122" y="211"/>
                        </a:lnTo>
                        <a:lnTo>
                          <a:pt x="137" y="237"/>
                        </a:lnTo>
                        <a:lnTo>
                          <a:pt x="148" y="261"/>
                        </a:lnTo>
                        <a:lnTo>
                          <a:pt x="158" y="279"/>
                        </a:lnTo>
                        <a:lnTo>
                          <a:pt x="168" y="307"/>
                        </a:lnTo>
                        <a:lnTo>
                          <a:pt x="180" y="333"/>
                        </a:lnTo>
                        <a:lnTo>
                          <a:pt x="192" y="366"/>
                        </a:lnTo>
                        <a:lnTo>
                          <a:pt x="197" y="395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  <p:grpSp>
            <p:nvGrpSpPr>
              <p:cNvPr id="12312" name="Group 52"/>
              <p:cNvGrpSpPr>
                <a:grpSpLocks/>
              </p:cNvGrpSpPr>
              <p:nvPr/>
            </p:nvGrpSpPr>
            <p:grpSpPr bwMode="auto">
              <a:xfrm>
                <a:off x="5550" y="3064"/>
                <a:ext cx="148" cy="77"/>
                <a:chOff x="5550" y="3064"/>
                <a:chExt cx="148" cy="77"/>
              </a:xfrm>
            </p:grpSpPr>
            <p:sp>
              <p:nvSpPr>
                <p:cNvPr id="12313" name="Oval 53"/>
                <p:cNvSpPr>
                  <a:spLocks noChangeArrowheads="1"/>
                </p:cNvSpPr>
                <p:nvPr/>
              </p:nvSpPr>
              <p:spPr bwMode="auto">
                <a:xfrm>
                  <a:off x="5661" y="3064"/>
                  <a:ext cx="37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2314" name="Oval 54"/>
                <p:cNvSpPr>
                  <a:spLocks noChangeArrowheads="1"/>
                </p:cNvSpPr>
                <p:nvPr/>
              </p:nvSpPr>
              <p:spPr bwMode="auto">
                <a:xfrm>
                  <a:off x="5619" y="3087"/>
                  <a:ext cx="36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2315" name="Oval 55"/>
                <p:cNvSpPr>
                  <a:spLocks noChangeArrowheads="1"/>
                </p:cNvSpPr>
                <p:nvPr/>
              </p:nvSpPr>
              <p:spPr bwMode="auto">
                <a:xfrm>
                  <a:off x="5550" y="3076"/>
                  <a:ext cx="37" cy="36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2316" name="Oval 56"/>
                <p:cNvSpPr>
                  <a:spLocks noChangeArrowheads="1"/>
                </p:cNvSpPr>
                <p:nvPr/>
              </p:nvSpPr>
              <p:spPr bwMode="auto">
                <a:xfrm>
                  <a:off x="5576" y="3104"/>
                  <a:ext cx="37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</p:grpSp>
        </p:grpSp>
        <p:sp>
          <p:nvSpPr>
            <p:cNvPr id="12294" name="Rectangle 57"/>
            <p:cNvSpPr>
              <a:spLocks noChangeArrowheads="1"/>
            </p:cNvSpPr>
            <p:nvPr/>
          </p:nvSpPr>
          <p:spPr bwMode="auto">
            <a:xfrm>
              <a:off x="4790" y="2110"/>
              <a:ext cx="42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NH3</a:t>
              </a:r>
            </a:p>
          </p:txBody>
        </p:sp>
        <p:sp>
          <p:nvSpPr>
            <p:cNvPr id="12295" name="Rectangle 58"/>
            <p:cNvSpPr>
              <a:spLocks noChangeArrowheads="1"/>
            </p:cNvSpPr>
            <p:nvPr/>
          </p:nvSpPr>
          <p:spPr bwMode="auto">
            <a:xfrm>
              <a:off x="4918" y="2585"/>
              <a:ext cx="510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NH4+</a:t>
              </a:r>
            </a:p>
          </p:txBody>
        </p:sp>
        <p:sp>
          <p:nvSpPr>
            <p:cNvPr id="12296" name="Rectangle 59"/>
            <p:cNvSpPr>
              <a:spLocks noChangeArrowheads="1"/>
            </p:cNvSpPr>
            <p:nvPr/>
          </p:nvSpPr>
          <p:spPr bwMode="auto">
            <a:xfrm>
              <a:off x="5094" y="2255"/>
              <a:ext cx="89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Nitrobacter</a:t>
              </a:r>
            </a:p>
          </p:txBody>
        </p:sp>
        <p:sp>
          <p:nvSpPr>
            <p:cNvPr id="12297" name="Rectangle 60"/>
            <p:cNvSpPr>
              <a:spLocks noChangeArrowheads="1"/>
            </p:cNvSpPr>
            <p:nvPr/>
          </p:nvSpPr>
          <p:spPr bwMode="auto">
            <a:xfrm>
              <a:off x="4574" y="2283"/>
              <a:ext cx="48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NO2-</a:t>
              </a:r>
            </a:p>
          </p:txBody>
        </p:sp>
        <p:sp>
          <p:nvSpPr>
            <p:cNvPr id="12298" name="Rectangle 61"/>
            <p:cNvSpPr>
              <a:spLocks noChangeArrowheads="1"/>
            </p:cNvSpPr>
            <p:nvPr/>
          </p:nvSpPr>
          <p:spPr bwMode="auto">
            <a:xfrm>
              <a:off x="4271" y="2428"/>
              <a:ext cx="108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Nitrosomonas</a:t>
              </a:r>
            </a:p>
          </p:txBody>
        </p:sp>
        <p:sp>
          <p:nvSpPr>
            <p:cNvPr id="12299" name="Rectangle 62"/>
            <p:cNvSpPr>
              <a:spLocks noChangeArrowheads="1"/>
            </p:cNvSpPr>
            <p:nvPr/>
          </p:nvSpPr>
          <p:spPr bwMode="auto">
            <a:xfrm>
              <a:off x="5134" y="2412"/>
              <a:ext cx="720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fr-BE" sz="1200" b="1" i="1">
                  <a:solidFill>
                    <a:schemeClr val="bg2"/>
                  </a:solidFill>
                  <a:latin typeface="Arial" pitchFamily="34" charset="0"/>
                </a:rPr>
                <a:t>      </a:t>
              </a:r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NO3-</a:t>
              </a:r>
            </a:p>
          </p:txBody>
        </p:sp>
      </p:grpSp>
      <p:sp>
        <p:nvSpPr>
          <p:cNvPr id="12291" name="Rectangle 6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Selección de especies para </a:t>
            </a:r>
            <a:r>
              <a:rPr lang="es-MX" sz="4800" b="1" smtClean="0">
                <a:solidFill>
                  <a:srgbClr val="EE2712"/>
                </a:solidFill>
              </a:rPr>
              <a:t>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75584" name="Rectangle 64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No reproduzca durante su crecimiento en piscinas o madure muy tempranamente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Eficiente utilización del alimento natural o que se alimente de un nivel bajo de la red trófica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Acepte ración artificial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Sea compatible con otras especies, no desplace las del lugar y exista posibilidad de policultivo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Se pueda mantener en altas densidades (atrofia para unos el crecimiento o la reproducción)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Fácil a cosechar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Buen porcentaje de filete, no tenga muchas espinas intramusculares.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5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5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5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5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5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5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5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5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5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5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75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75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5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5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558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7010400" y="4178300"/>
            <a:ext cx="2105025" cy="2679700"/>
            <a:chOff x="4248" y="1982"/>
            <a:chExt cx="1927" cy="2202"/>
          </a:xfrm>
        </p:grpSpPr>
        <p:grpSp>
          <p:nvGrpSpPr>
            <p:cNvPr id="13318" name="Group 3"/>
            <p:cNvGrpSpPr>
              <a:grpSpLocks/>
            </p:cNvGrpSpPr>
            <p:nvPr/>
          </p:nvGrpSpPr>
          <p:grpSpPr bwMode="auto">
            <a:xfrm>
              <a:off x="4248" y="1982"/>
              <a:ext cx="1927" cy="2202"/>
              <a:chOff x="4248" y="1982"/>
              <a:chExt cx="1927" cy="2202"/>
            </a:xfrm>
          </p:grpSpPr>
          <p:sp>
            <p:nvSpPr>
              <p:cNvPr id="13325" name="Freeform 4"/>
              <p:cNvSpPr>
                <a:spLocks/>
              </p:cNvSpPr>
              <p:nvPr/>
            </p:nvSpPr>
            <p:spPr bwMode="auto">
              <a:xfrm>
                <a:off x="5009" y="2943"/>
                <a:ext cx="505" cy="428"/>
              </a:xfrm>
              <a:custGeom>
                <a:avLst/>
                <a:gdLst>
                  <a:gd name="T0" fmla="*/ 444 w 505"/>
                  <a:gd name="T1" fmla="*/ 392 h 428"/>
                  <a:gd name="T2" fmla="*/ 228 w 505"/>
                  <a:gd name="T3" fmla="*/ 160 h 428"/>
                  <a:gd name="T4" fmla="*/ 233 w 505"/>
                  <a:gd name="T5" fmla="*/ 133 h 428"/>
                  <a:gd name="T6" fmla="*/ 222 w 505"/>
                  <a:gd name="T7" fmla="*/ 102 h 428"/>
                  <a:gd name="T8" fmla="*/ 215 w 505"/>
                  <a:gd name="T9" fmla="*/ 83 h 428"/>
                  <a:gd name="T10" fmla="*/ 217 w 505"/>
                  <a:gd name="T11" fmla="*/ 53 h 428"/>
                  <a:gd name="T12" fmla="*/ 221 w 505"/>
                  <a:gd name="T13" fmla="*/ 28 h 428"/>
                  <a:gd name="T14" fmla="*/ 209 w 505"/>
                  <a:gd name="T15" fmla="*/ 14 h 428"/>
                  <a:gd name="T16" fmla="*/ 188 w 505"/>
                  <a:gd name="T17" fmla="*/ 11 h 428"/>
                  <a:gd name="T18" fmla="*/ 173 w 505"/>
                  <a:gd name="T19" fmla="*/ 27 h 428"/>
                  <a:gd name="T20" fmla="*/ 171 w 505"/>
                  <a:gd name="T21" fmla="*/ 54 h 428"/>
                  <a:gd name="T22" fmla="*/ 184 w 505"/>
                  <a:gd name="T23" fmla="*/ 81 h 428"/>
                  <a:gd name="T24" fmla="*/ 94 w 505"/>
                  <a:gd name="T25" fmla="*/ 10 h 428"/>
                  <a:gd name="T26" fmla="*/ 77 w 505"/>
                  <a:gd name="T27" fmla="*/ 0 h 428"/>
                  <a:gd name="T28" fmla="*/ 66 w 505"/>
                  <a:gd name="T29" fmla="*/ 12 h 428"/>
                  <a:gd name="T30" fmla="*/ 86 w 505"/>
                  <a:gd name="T31" fmla="*/ 42 h 428"/>
                  <a:gd name="T32" fmla="*/ 135 w 505"/>
                  <a:gd name="T33" fmla="*/ 95 h 428"/>
                  <a:gd name="T34" fmla="*/ 50 w 505"/>
                  <a:gd name="T35" fmla="*/ 28 h 428"/>
                  <a:gd name="T36" fmla="*/ 35 w 505"/>
                  <a:gd name="T37" fmla="*/ 30 h 428"/>
                  <a:gd name="T38" fmla="*/ 36 w 505"/>
                  <a:gd name="T39" fmla="*/ 48 h 428"/>
                  <a:gd name="T40" fmla="*/ 108 w 505"/>
                  <a:gd name="T41" fmla="*/ 112 h 428"/>
                  <a:gd name="T42" fmla="*/ 20 w 505"/>
                  <a:gd name="T43" fmla="*/ 61 h 428"/>
                  <a:gd name="T44" fmla="*/ 8 w 505"/>
                  <a:gd name="T45" fmla="*/ 67 h 428"/>
                  <a:gd name="T46" fmla="*/ 10 w 505"/>
                  <a:gd name="T47" fmla="*/ 80 h 428"/>
                  <a:gd name="T48" fmla="*/ 63 w 505"/>
                  <a:gd name="T49" fmla="*/ 110 h 428"/>
                  <a:gd name="T50" fmla="*/ 89 w 505"/>
                  <a:gd name="T51" fmla="*/ 132 h 428"/>
                  <a:gd name="T52" fmla="*/ 15 w 505"/>
                  <a:gd name="T53" fmla="*/ 95 h 428"/>
                  <a:gd name="T54" fmla="*/ 0 w 505"/>
                  <a:gd name="T55" fmla="*/ 100 h 428"/>
                  <a:gd name="T56" fmla="*/ 5 w 505"/>
                  <a:gd name="T57" fmla="*/ 114 h 428"/>
                  <a:gd name="T58" fmla="*/ 82 w 505"/>
                  <a:gd name="T59" fmla="*/ 150 h 428"/>
                  <a:gd name="T60" fmla="*/ 117 w 505"/>
                  <a:gd name="T61" fmla="*/ 175 h 428"/>
                  <a:gd name="T62" fmla="*/ 142 w 505"/>
                  <a:gd name="T63" fmla="*/ 195 h 428"/>
                  <a:gd name="T64" fmla="*/ 192 w 505"/>
                  <a:gd name="T65" fmla="*/ 197 h 428"/>
                  <a:gd name="T66" fmla="*/ 430 w 505"/>
                  <a:gd name="T67" fmla="*/ 415 h 428"/>
                  <a:gd name="T68" fmla="*/ 448 w 505"/>
                  <a:gd name="T69" fmla="*/ 427 h 428"/>
                  <a:gd name="T70" fmla="*/ 465 w 505"/>
                  <a:gd name="T71" fmla="*/ 420 h 428"/>
                  <a:gd name="T72" fmla="*/ 504 w 505"/>
                  <a:gd name="T73" fmla="*/ 350 h 42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05"/>
                  <a:gd name="T112" fmla="*/ 0 h 428"/>
                  <a:gd name="T113" fmla="*/ 505 w 505"/>
                  <a:gd name="T114" fmla="*/ 428 h 42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05" h="428">
                    <a:moveTo>
                      <a:pt x="490" y="313"/>
                    </a:moveTo>
                    <a:lnTo>
                      <a:pt x="444" y="392"/>
                    </a:lnTo>
                    <a:lnTo>
                      <a:pt x="223" y="175"/>
                    </a:lnTo>
                    <a:lnTo>
                      <a:pt x="228" y="160"/>
                    </a:lnTo>
                    <a:lnTo>
                      <a:pt x="231" y="148"/>
                    </a:lnTo>
                    <a:lnTo>
                      <a:pt x="233" y="133"/>
                    </a:lnTo>
                    <a:lnTo>
                      <a:pt x="230" y="11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5" y="83"/>
                    </a:lnTo>
                    <a:lnTo>
                      <a:pt x="214" y="66"/>
                    </a:lnTo>
                    <a:lnTo>
                      <a:pt x="217" y="53"/>
                    </a:lnTo>
                    <a:lnTo>
                      <a:pt x="221" y="40"/>
                    </a:lnTo>
                    <a:lnTo>
                      <a:pt x="221" y="28"/>
                    </a:lnTo>
                    <a:lnTo>
                      <a:pt x="216" y="20"/>
                    </a:lnTo>
                    <a:lnTo>
                      <a:pt x="209" y="14"/>
                    </a:lnTo>
                    <a:lnTo>
                      <a:pt x="196" y="11"/>
                    </a:lnTo>
                    <a:lnTo>
                      <a:pt x="188" y="11"/>
                    </a:lnTo>
                    <a:lnTo>
                      <a:pt x="181" y="15"/>
                    </a:lnTo>
                    <a:lnTo>
                      <a:pt x="173" y="27"/>
                    </a:lnTo>
                    <a:lnTo>
                      <a:pt x="170" y="42"/>
                    </a:lnTo>
                    <a:lnTo>
                      <a:pt x="171" y="54"/>
                    </a:lnTo>
                    <a:lnTo>
                      <a:pt x="175" y="67"/>
                    </a:lnTo>
                    <a:lnTo>
                      <a:pt x="184" y="81"/>
                    </a:lnTo>
                    <a:lnTo>
                      <a:pt x="175" y="87"/>
                    </a:lnTo>
                    <a:lnTo>
                      <a:pt x="94" y="10"/>
                    </a:lnTo>
                    <a:lnTo>
                      <a:pt x="87" y="3"/>
                    </a:lnTo>
                    <a:lnTo>
                      <a:pt x="77" y="0"/>
                    </a:lnTo>
                    <a:lnTo>
                      <a:pt x="68" y="5"/>
                    </a:lnTo>
                    <a:lnTo>
                      <a:pt x="66" y="12"/>
                    </a:lnTo>
                    <a:lnTo>
                      <a:pt x="66" y="20"/>
                    </a:lnTo>
                    <a:lnTo>
                      <a:pt x="86" y="42"/>
                    </a:lnTo>
                    <a:lnTo>
                      <a:pt x="139" y="90"/>
                    </a:lnTo>
                    <a:lnTo>
                      <a:pt x="135" y="95"/>
                    </a:lnTo>
                    <a:lnTo>
                      <a:pt x="59" y="33"/>
                    </a:lnTo>
                    <a:lnTo>
                      <a:pt x="50" y="28"/>
                    </a:lnTo>
                    <a:lnTo>
                      <a:pt x="41" y="27"/>
                    </a:lnTo>
                    <a:lnTo>
                      <a:pt x="35" y="30"/>
                    </a:lnTo>
                    <a:lnTo>
                      <a:pt x="33" y="38"/>
                    </a:lnTo>
                    <a:lnTo>
                      <a:pt x="36" y="48"/>
                    </a:lnTo>
                    <a:lnTo>
                      <a:pt x="113" y="108"/>
                    </a:lnTo>
                    <a:lnTo>
                      <a:pt x="108" y="112"/>
                    </a:lnTo>
                    <a:lnTo>
                      <a:pt x="30" y="64"/>
                    </a:lnTo>
                    <a:lnTo>
                      <a:pt x="20" y="61"/>
                    </a:lnTo>
                    <a:lnTo>
                      <a:pt x="14" y="61"/>
                    </a:lnTo>
                    <a:lnTo>
                      <a:pt x="8" y="67"/>
                    </a:lnTo>
                    <a:lnTo>
                      <a:pt x="7" y="74"/>
                    </a:lnTo>
                    <a:lnTo>
                      <a:pt x="10" y="80"/>
                    </a:lnTo>
                    <a:lnTo>
                      <a:pt x="15" y="86"/>
                    </a:lnTo>
                    <a:lnTo>
                      <a:pt x="63" y="110"/>
                    </a:lnTo>
                    <a:lnTo>
                      <a:pt x="93" y="127"/>
                    </a:lnTo>
                    <a:lnTo>
                      <a:pt x="89" y="132"/>
                    </a:lnTo>
                    <a:lnTo>
                      <a:pt x="37" y="105"/>
                    </a:lnTo>
                    <a:lnTo>
                      <a:pt x="15" y="95"/>
                    </a:lnTo>
                    <a:lnTo>
                      <a:pt x="3" y="95"/>
                    </a:lnTo>
                    <a:lnTo>
                      <a:pt x="0" y="100"/>
                    </a:lnTo>
                    <a:lnTo>
                      <a:pt x="0" y="107"/>
                    </a:lnTo>
                    <a:lnTo>
                      <a:pt x="5" y="114"/>
                    </a:lnTo>
                    <a:lnTo>
                      <a:pt x="39" y="132"/>
                    </a:lnTo>
                    <a:lnTo>
                      <a:pt x="82" y="150"/>
                    </a:lnTo>
                    <a:lnTo>
                      <a:pt x="100" y="161"/>
                    </a:lnTo>
                    <a:lnTo>
                      <a:pt x="117" y="175"/>
                    </a:lnTo>
                    <a:lnTo>
                      <a:pt x="129" y="189"/>
                    </a:lnTo>
                    <a:lnTo>
                      <a:pt x="142" y="195"/>
                    </a:lnTo>
                    <a:lnTo>
                      <a:pt x="160" y="199"/>
                    </a:lnTo>
                    <a:lnTo>
                      <a:pt x="192" y="197"/>
                    </a:lnTo>
                    <a:lnTo>
                      <a:pt x="202" y="192"/>
                    </a:lnTo>
                    <a:lnTo>
                      <a:pt x="430" y="415"/>
                    </a:lnTo>
                    <a:lnTo>
                      <a:pt x="441" y="423"/>
                    </a:lnTo>
                    <a:lnTo>
                      <a:pt x="448" y="427"/>
                    </a:lnTo>
                    <a:lnTo>
                      <a:pt x="458" y="425"/>
                    </a:lnTo>
                    <a:lnTo>
                      <a:pt x="465" y="420"/>
                    </a:lnTo>
                    <a:lnTo>
                      <a:pt x="471" y="409"/>
                    </a:lnTo>
                    <a:lnTo>
                      <a:pt x="504" y="350"/>
                    </a:lnTo>
                    <a:lnTo>
                      <a:pt x="490" y="313"/>
                    </a:lnTo>
                  </a:path>
                </a:pathLst>
              </a:custGeom>
              <a:solidFill>
                <a:srgbClr val="FF9F9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3326" name="Group 5"/>
              <p:cNvGrpSpPr>
                <a:grpSpLocks/>
              </p:cNvGrpSpPr>
              <p:nvPr/>
            </p:nvGrpSpPr>
            <p:grpSpPr bwMode="auto">
              <a:xfrm>
                <a:off x="5600" y="3234"/>
                <a:ext cx="508" cy="918"/>
                <a:chOff x="5600" y="3234"/>
                <a:chExt cx="508" cy="918"/>
              </a:xfrm>
            </p:grpSpPr>
            <p:sp>
              <p:nvSpPr>
                <p:cNvPr id="13376" name="Freeform 6"/>
                <p:cNvSpPr>
                  <a:spLocks/>
                </p:cNvSpPr>
                <p:nvPr/>
              </p:nvSpPr>
              <p:spPr bwMode="auto">
                <a:xfrm>
                  <a:off x="5627" y="3721"/>
                  <a:ext cx="481" cy="431"/>
                </a:xfrm>
                <a:custGeom>
                  <a:avLst/>
                  <a:gdLst>
                    <a:gd name="T0" fmla="*/ 339 w 481"/>
                    <a:gd name="T1" fmla="*/ 7 h 431"/>
                    <a:gd name="T2" fmla="*/ 480 w 481"/>
                    <a:gd name="T3" fmla="*/ 390 h 431"/>
                    <a:gd name="T4" fmla="*/ 474 w 481"/>
                    <a:gd name="T5" fmla="*/ 398 h 431"/>
                    <a:gd name="T6" fmla="*/ 464 w 481"/>
                    <a:gd name="T7" fmla="*/ 391 h 431"/>
                    <a:gd name="T8" fmla="*/ 328 w 481"/>
                    <a:gd name="T9" fmla="*/ 23 h 431"/>
                    <a:gd name="T10" fmla="*/ 320 w 481"/>
                    <a:gd name="T11" fmla="*/ 19 h 431"/>
                    <a:gd name="T12" fmla="*/ 269 w 481"/>
                    <a:gd name="T13" fmla="*/ 17 h 431"/>
                    <a:gd name="T14" fmla="*/ 201 w 481"/>
                    <a:gd name="T15" fmla="*/ 20 h 431"/>
                    <a:gd name="T16" fmla="*/ 141 w 481"/>
                    <a:gd name="T17" fmla="*/ 23 h 431"/>
                    <a:gd name="T18" fmla="*/ 124 w 481"/>
                    <a:gd name="T19" fmla="*/ 29 h 431"/>
                    <a:gd name="T20" fmla="*/ 114 w 481"/>
                    <a:gd name="T21" fmla="*/ 39 h 431"/>
                    <a:gd name="T22" fmla="*/ 107 w 481"/>
                    <a:gd name="T23" fmla="*/ 50 h 431"/>
                    <a:gd name="T24" fmla="*/ 12 w 481"/>
                    <a:gd name="T25" fmla="*/ 426 h 431"/>
                    <a:gd name="T26" fmla="*/ 5 w 481"/>
                    <a:gd name="T27" fmla="*/ 430 h 431"/>
                    <a:gd name="T28" fmla="*/ 0 w 481"/>
                    <a:gd name="T29" fmla="*/ 423 h 431"/>
                    <a:gd name="T30" fmla="*/ 93 w 481"/>
                    <a:gd name="T31" fmla="*/ 49 h 431"/>
                    <a:gd name="T32" fmla="*/ 102 w 481"/>
                    <a:gd name="T33" fmla="*/ 28 h 431"/>
                    <a:gd name="T34" fmla="*/ 110 w 481"/>
                    <a:gd name="T35" fmla="*/ 20 h 431"/>
                    <a:gd name="T36" fmla="*/ 118 w 481"/>
                    <a:gd name="T37" fmla="*/ 14 h 431"/>
                    <a:gd name="T38" fmla="*/ 129 w 481"/>
                    <a:gd name="T39" fmla="*/ 9 h 431"/>
                    <a:gd name="T40" fmla="*/ 148 w 481"/>
                    <a:gd name="T41" fmla="*/ 7 h 431"/>
                    <a:gd name="T42" fmla="*/ 212 w 481"/>
                    <a:gd name="T43" fmla="*/ 2 h 431"/>
                    <a:gd name="T44" fmla="*/ 280 w 481"/>
                    <a:gd name="T45" fmla="*/ 0 h 431"/>
                    <a:gd name="T46" fmla="*/ 313 w 481"/>
                    <a:gd name="T47" fmla="*/ 1 h 431"/>
                    <a:gd name="T48" fmla="*/ 329 w 481"/>
                    <a:gd name="T49" fmla="*/ 2 h 431"/>
                    <a:gd name="T50" fmla="*/ 339 w 481"/>
                    <a:gd name="T51" fmla="*/ 7 h 431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81"/>
                    <a:gd name="T79" fmla="*/ 0 h 431"/>
                    <a:gd name="T80" fmla="*/ 481 w 481"/>
                    <a:gd name="T81" fmla="*/ 431 h 431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81" h="431">
                      <a:moveTo>
                        <a:pt x="339" y="7"/>
                      </a:moveTo>
                      <a:lnTo>
                        <a:pt x="480" y="390"/>
                      </a:lnTo>
                      <a:lnTo>
                        <a:pt x="474" y="398"/>
                      </a:lnTo>
                      <a:lnTo>
                        <a:pt x="464" y="391"/>
                      </a:lnTo>
                      <a:lnTo>
                        <a:pt x="328" y="23"/>
                      </a:lnTo>
                      <a:lnTo>
                        <a:pt x="320" y="19"/>
                      </a:lnTo>
                      <a:lnTo>
                        <a:pt x="269" y="17"/>
                      </a:lnTo>
                      <a:lnTo>
                        <a:pt x="201" y="20"/>
                      </a:lnTo>
                      <a:lnTo>
                        <a:pt x="141" y="23"/>
                      </a:lnTo>
                      <a:lnTo>
                        <a:pt x="124" y="29"/>
                      </a:lnTo>
                      <a:lnTo>
                        <a:pt x="114" y="39"/>
                      </a:lnTo>
                      <a:lnTo>
                        <a:pt x="107" y="50"/>
                      </a:lnTo>
                      <a:lnTo>
                        <a:pt x="12" y="426"/>
                      </a:lnTo>
                      <a:lnTo>
                        <a:pt x="5" y="430"/>
                      </a:lnTo>
                      <a:lnTo>
                        <a:pt x="0" y="423"/>
                      </a:lnTo>
                      <a:lnTo>
                        <a:pt x="93" y="49"/>
                      </a:lnTo>
                      <a:lnTo>
                        <a:pt x="102" y="28"/>
                      </a:lnTo>
                      <a:lnTo>
                        <a:pt x="110" y="20"/>
                      </a:lnTo>
                      <a:lnTo>
                        <a:pt x="118" y="14"/>
                      </a:lnTo>
                      <a:lnTo>
                        <a:pt x="129" y="9"/>
                      </a:lnTo>
                      <a:lnTo>
                        <a:pt x="148" y="7"/>
                      </a:lnTo>
                      <a:lnTo>
                        <a:pt x="212" y="2"/>
                      </a:lnTo>
                      <a:lnTo>
                        <a:pt x="280" y="0"/>
                      </a:lnTo>
                      <a:lnTo>
                        <a:pt x="313" y="1"/>
                      </a:lnTo>
                      <a:lnTo>
                        <a:pt x="329" y="2"/>
                      </a:lnTo>
                      <a:lnTo>
                        <a:pt x="339" y="7"/>
                      </a:lnTo>
                    </a:path>
                  </a:pathLst>
                </a:custGeom>
                <a:solidFill>
                  <a:srgbClr val="3F1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7" name="Freeform 7"/>
                <p:cNvSpPr>
                  <a:spLocks/>
                </p:cNvSpPr>
                <p:nvPr/>
              </p:nvSpPr>
              <p:spPr bwMode="auto">
                <a:xfrm>
                  <a:off x="5600" y="3234"/>
                  <a:ext cx="502" cy="502"/>
                </a:xfrm>
                <a:custGeom>
                  <a:avLst/>
                  <a:gdLst>
                    <a:gd name="T0" fmla="*/ 399 w 502"/>
                    <a:gd name="T1" fmla="*/ 0 h 502"/>
                    <a:gd name="T2" fmla="*/ 469 w 502"/>
                    <a:gd name="T3" fmla="*/ 0 h 502"/>
                    <a:gd name="T4" fmla="*/ 498 w 502"/>
                    <a:gd name="T5" fmla="*/ 19 h 502"/>
                    <a:gd name="T6" fmla="*/ 501 w 502"/>
                    <a:gd name="T7" fmla="*/ 65 h 502"/>
                    <a:gd name="T8" fmla="*/ 425 w 502"/>
                    <a:gd name="T9" fmla="*/ 334 h 502"/>
                    <a:gd name="T10" fmla="*/ 418 w 502"/>
                    <a:gd name="T11" fmla="*/ 361 h 502"/>
                    <a:gd name="T12" fmla="*/ 416 w 502"/>
                    <a:gd name="T13" fmla="*/ 390 h 502"/>
                    <a:gd name="T14" fmla="*/ 411 w 502"/>
                    <a:gd name="T15" fmla="*/ 452 h 502"/>
                    <a:gd name="T16" fmla="*/ 398 w 502"/>
                    <a:gd name="T17" fmla="*/ 481 h 502"/>
                    <a:gd name="T18" fmla="*/ 379 w 502"/>
                    <a:gd name="T19" fmla="*/ 486 h 502"/>
                    <a:gd name="T20" fmla="*/ 357 w 502"/>
                    <a:gd name="T21" fmla="*/ 488 h 502"/>
                    <a:gd name="T22" fmla="*/ 297 w 502"/>
                    <a:gd name="T23" fmla="*/ 491 h 502"/>
                    <a:gd name="T24" fmla="*/ 185 w 502"/>
                    <a:gd name="T25" fmla="*/ 496 h 502"/>
                    <a:gd name="T26" fmla="*/ 98 w 502"/>
                    <a:gd name="T27" fmla="*/ 501 h 502"/>
                    <a:gd name="T28" fmla="*/ 76 w 502"/>
                    <a:gd name="T29" fmla="*/ 494 h 502"/>
                    <a:gd name="T30" fmla="*/ 59 w 502"/>
                    <a:gd name="T31" fmla="*/ 474 h 502"/>
                    <a:gd name="T32" fmla="*/ 40 w 502"/>
                    <a:gd name="T33" fmla="*/ 447 h 502"/>
                    <a:gd name="T34" fmla="*/ 25 w 502"/>
                    <a:gd name="T35" fmla="*/ 418 h 502"/>
                    <a:gd name="T36" fmla="*/ 15 w 502"/>
                    <a:gd name="T37" fmla="*/ 401 h 502"/>
                    <a:gd name="T38" fmla="*/ 10 w 502"/>
                    <a:gd name="T39" fmla="*/ 387 h 502"/>
                    <a:gd name="T40" fmla="*/ 1 w 502"/>
                    <a:gd name="T41" fmla="*/ 364 h 502"/>
                    <a:gd name="T42" fmla="*/ 0 w 502"/>
                    <a:gd name="T43" fmla="*/ 354 h 502"/>
                    <a:gd name="T44" fmla="*/ 1 w 502"/>
                    <a:gd name="T45" fmla="*/ 340 h 502"/>
                    <a:gd name="T46" fmla="*/ 8 w 502"/>
                    <a:gd name="T47" fmla="*/ 332 h 502"/>
                    <a:gd name="T48" fmla="*/ 22 w 502"/>
                    <a:gd name="T49" fmla="*/ 323 h 502"/>
                    <a:gd name="T50" fmla="*/ 39 w 502"/>
                    <a:gd name="T51" fmla="*/ 323 h 502"/>
                    <a:gd name="T52" fmla="*/ 59 w 502"/>
                    <a:gd name="T53" fmla="*/ 323 h 502"/>
                    <a:gd name="T54" fmla="*/ 337 w 502"/>
                    <a:gd name="T55" fmla="*/ 332 h 502"/>
                    <a:gd name="T56" fmla="*/ 343 w 502"/>
                    <a:gd name="T57" fmla="*/ 267 h 502"/>
                    <a:gd name="T58" fmla="*/ 353 w 502"/>
                    <a:gd name="T59" fmla="*/ 143 h 502"/>
                    <a:gd name="T60" fmla="*/ 359 w 502"/>
                    <a:gd name="T61" fmla="*/ 58 h 502"/>
                    <a:gd name="T62" fmla="*/ 369 w 502"/>
                    <a:gd name="T63" fmla="*/ 22 h 502"/>
                    <a:gd name="T64" fmla="*/ 399 w 502"/>
                    <a:gd name="T65" fmla="*/ 0 h 50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02"/>
                    <a:gd name="T100" fmla="*/ 0 h 502"/>
                    <a:gd name="T101" fmla="*/ 502 w 502"/>
                    <a:gd name="T102" fmla="*/ 502 h 50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02" h="502">
                      <a:moveTo>
                        <a:pt x="399" y="0"/>
                      </a:moveTo>
                      <a:lnTo>
                        <a:pt x="469" y="0"/>
                      </a:lnTo>
                      <a:lnTo>
                        <a:pt x="498" y="19"/>
                      </a:lnTo>
                      <a:lnTo>
                        <a:pt x="501" y="65"/>
                      </a:lnTo>
                      <a:lnTo>
                        <a:pt x="425" y="334"/>
                      </a:lnTo>
                      <a:lnTo>
                        <a:pt x="418" y="361"/>
                      </a:lnTo>
                      <a:lnTo>
                        <a:pt x="416" y="390"/>
                      </a:lnTo>
                      <a:lnTo>
                        <a:pt x="411" y="452"/>
                      </a:lnTo>
                      <a:lnTo>
                        <a:pt x="398" y="481"/>
                      </a:lnTo>
                      <a:lnTo>
                        <a:pt x="379" y="486"/>
                      </a:lnTo>
                      <a:lnTo>
                        <a:pt x="357" y="488"/>
                      </a:lnTo>
                      <a:lnTo>
                        <a:pt x="297" y="491"/>
                      </a:lnTo>
                      <a:lnTo>
                        <a:pt x="185" y="496"/>
                      </a:lnTo>
                      <a:lnTo>
                        <a:pt x="98" y="501"/>
                      </a:lnTo>
                      <a:lnTo>
                        <a:pt x="76" y="494"/>
                      </a:lnTo>
                      <a:lnTo>
                        <a:pt x="59" y="474"/>
                      </a:lnTo>
                      <a:lnTo>
                        <a:pt x="40" y="447"/>
                      </a:lnTo>
                      <a:lnTo>
                        <a:pt x="25" y="418"/>
                      </a:lnTo>
                      <a:lnTo>
                        <a:pt x="15" y="401"/>
                      </a:lnTo>
                      <a:lnTo>
                        <a:pt x="10" y="387"/>
                      </a:lnTo>
                      <a:lnTo>
                        <a:pt x="1" y="364"/>
                      </a:lnTo>
                      <a:lnTo>
                        <a:pt x="0" y="354"/>
                      </a:lnTo>
                      <a:lnTo>
                        <a:pt x="1" y="340"/>
                      </a:lnTo>
                      <a:lnTo>
                        <a:pt x="8" y="332"/>
                      </a:lnTo>
                      <a:lnTo>
                        <a:pt x="22" y="323"/>
                      </a:lnTo>
                      <a:lnTo>
                        <a:pt x="39" y="323"/>
                      </a:lnTo>
                      <a:lnTo>
                        <a:pt x="59" y="323"/>
                      </a:lnTo>
                      <a:lnTo>
                        <a:pt x="337" y="332"/>
                      </a:lnTo>
                      <a:lnTo>
                        <a:pt x="343" y="267"/>
                      </a:lnTo>
                      <a:lnTo>
                        <a:pt x="353" y="143"/>
                      </a:lnTo>
                      <a:lnTo>
                        <a:pt x="359" y="58"/>
                      </a:lnTo>
                      <a:lnTo>
                        <a:pt x="369" y="22"/>
                      </a:lnTo>
                      <a:lnTo>
                        <a:pt x="399" y="0"/>
                      </a:lnTo>
                    </a:path>
                  </a:pathLst>
                </a:custGeom>
                <a:solidFill>
                  <a:srgbClr val="9F7F5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3327" name="Freeform 8"/>
              <p:cNvSpPr>
                <a:spLocks/>
              </p:cNvSpPr>
              <p:nvPr/>
            </p:nvSpPr>
            <p:spPr bwMode="auto">
              <a:xfrm>
                <a:off x="5340" y="3076"/>
                <a:ext cx="603" cy="1055"/>
              </a:xfrm>
              <a:custGeom>
                <a:avLst/>
                <a:gdLst>
                  <a:gd name="T0" fmla="*/ 238 w 603"/>
                  <a:gd name="T1" fmla="*/ 20 h 1055"/>
                  <a:gd name="T2" fmla="*/ 187 w 603"/>
                  <a:gd name="T3" fmla="*/ 77 h 1055"/>
                  <a:gd name="T4" fmla="*/ 161 w 603"/>
                  <a:gd name="T5" fmla="*/ 118 h 1055"/>
                  <a:gd name="T6" fmla="*/ 135 w 603"/>
                  <a:gd name="T7" fmla="*/ 152 h 1055"/>
                  <a:gd name="T8" fmla="*/ 141 w 603"/>
                  <a:gd name="T9" fmla="*/ 200 h 1055"/>
                  <a:gd name="T10" fmla="*/ 164 w 603"/>
                  <a:gd name="T11" fmla="*/ 206 h 1055"/>
                  <a:gd name="T12" fmla="*/ 161 w 603"/>
                  <a:gd name="T13" fmla="*/ 243 h 1055"/>
                  <a:gd name="T14" fmla="*/ 169 w 603"/>
                  <a:gd name="T15" fmla="*/ 292 h 1055"/>
                  <a:gd name="T16" fmla="*/ 212 w 603"/>
                  <a:gd name="T17" fmla="*/ 312 h 1055"/>
                  <a:gd name="T18" fmla="*/ 229 w 603"/>
                  <a:gd name="T19" fmla="*/ 364 h 1055"/>
                  <a:gd name="T20" fmla="*/ 193 w 603"/>
                  <a:gd name="T21" fmla="*/ 390 h 1055"/>
                  <a:gd name="T22" fmla="*/ 81 w 603"/>
                  <a:gd name="T23" fmla="*/ 390 h 1055"/>
                  <a:gd name="T24" fmla="*/ 21 w 603"/>
                  <a:gd name="T25" fmla="*/ 412 h 1055"/>
                  <a:gd name="T26" fmla="*/ 0 w 603"/>
                  <a:gd name="T27" fmla="*/ 470 h 1055"/>
                  <a:gd name="T28" fmla="*/ 26 w 603"/>
                  <a:gd name="T29" fmla="*/ 572 h 1055"/>
                  <a:gd name="T30" fmla="*/ 95 w 603"/>
                  <a:gd name="T31" fmla="*/ 710 h 1055"/>
                  <a:gd name="T32" fmla="*/ 166 w 603"/>
                  <a:gd name="T33" fmla="*/ 905 h 1055"/>
                  <a:gd name="T34" fmla="*/ 198 w 603"/>
                  <a:gd name="T35" fmla="*/ 1054 h 1055"/>
                  <a:gd name="T36" fmla="*/ 261 w 603"/>
                  <a:gd name="T37" fmla="*/ 1013 h 1055"/>
                  <a:gd name="T38" fmla="*/ 327 w 603"/>
                  <a:gd name="T39" fmla="*/ 985 h 1055"/>
                  <a:gd name="T40" fmla="*/ 355 w 603"/>
                  <a:gd name="T41" fmla="*/ 965 h 1055"/>
                  <a:gd name="T42" fmla="*/ 407 w 603"/>
                  <a:gd name="T43" fmla="*/ 991 h 1055"/>
                  <a:gd name="T44" fmla="*/ 436 w 603"/>
                  <a:gd name="T45" fmla="*/ 994 h 1055"/>
                  <a:gd name="T46" fmla="*/ 409 w 603"/>
                  <a:gd name="T47" fmla="*/ 928 h 1055"/>
                  <a:gd name="T48" fmla="*/ 324 w 603"/>
                  <a:gd name="T49" fmla="*/ 823 h 1055"/>
                  <a:gd name="T50" fmla="*/ 312 w 603"/>
                  <a:gd name="T51" fmla="*/ 742 h 1055"/>
                  <a:gd name="T52" fmla="*/ 315 w 603"/>
                  <a:gd name="T53" fmla="*/ 627 h 1055"/>
                  <a:gd name="T54" fmla="*/ 361 w 603"/>
                  <a:gd name="T55" fmla="*/ 587 h 1055"/>
                  <a:gd name="T56" fmla="*/ 453 w 603"/>
                  <a:gd name="T57" fmla="*/ 607 h 1055"/>
                  <a:gd name="T58" fmla="*/ 525 w 603"/>
                  <a:gd name="T59" fmla="*/ 621 h 1055"/>
                  <a:gd name="T60" fmla="*/ 579 w 603"/>
                  <a:gd name="T61" fmla="*/ 604 h 1055"/>
                  <a:gd name="T62" fmla="*/ 602 w 603"/>
                  <a:gd name="T63" fmla="*/ 542 h 1055"/>
                  <a:gd name="T64" fmla="*/ 579 w 603"/>
                  <a:gd name="T65" fmla="*/ 476 h 1055"/>
                  <a:gd name="T66" fmla="*/ 513 w 603"/>
                  <a:gd name="T67" fmla="*/ 352 h 1055"/>
                  <a:gd name="T68" fmla="*/ 453 w 603"/>
                  <a:gd name="T69" fmla="*/ 264 h 1055"/>
                  <a:gd name="T70" fmla="*/ 412 w 603"/>
                  <a:gd name="T71" fmla="*/ 176 h 1055"/>
                  <a:gd name="T72" fmla="*/ 395 w 603"/>
                  <a:gd name="T73" fmla="*/ 86 h 1055"/>
                  <a:gd name="T74" fmla="*/ 373 w 603"/>
                  <a:gd name="T75" fmla="*/ 23 h 1055"/>
                  <a:gd name="T76" fmla="*/ 335 w 603"/>
                  <a:gd name="T77" fmla="*/ 5 h 1055"/>
                  <a:gd name="T78" fmla="*/ 265 w 603"/>
                  <a:gd name="T79" fmla="*/ 0 h 105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03"/>
                  <a:gd name="T121" fmla="*/ 0 h 1055"/>
                  <a:gd name="T122" fmla="*/ 603 w 603"/>
                  <a:gd name="T123" fmla="*/ 1055 h 105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03" h="1055">
                    <a:moveTo>
                      <a:pt x="265" y="0"/>
                    </a:moveTo>
                    <a:lnTo>
                      <a:pt x="238" y="20"/>
                    </a:lnTo>
                    <a:lnTo>
                      <a:pt x="204" y="51"/>
                    </a:lnTo>
                    <a:lnTo>
                      <a:pt x="187" y="77"/>
                    </a:lnTo>
                    <a:lnTo>
                      <a:pt x="173" y="101"/>
                    </a:lnTo>
                    <a:lnTo>
                      <a:pt x="161" y="118"/>
                    </a:lnTo>
                    <a:lnTo>
                      <a:pt x="144" y="135"/>
                    </a:lnTo>
                    <a:lnTo>
                      <a:pt x="135" y="152"/>
                    </a:lnTo>
                    <a:lnTo>
                      <a:pt x="135" y="183"/>
                    </a:lnTo>
                    <a:lnTo>
                      <a:pt x="141" y="200"/>
                    </a:lnTo>
                    <a:lnTo>
                      <a:pt x="152" y="203"/>
                    </a:lnTo>
                    <a:lnTo>
                      <a:pt x="164" y="206"/>
                    </a:lnTo>
                    <a:lnTo>
                      <a:pt x="166" y="221"/>
                    </a:lnTo>
                    <a:lnTo>
                      <a:pt x="161" y="243"/>
                    </a:lnTo>
                    <a:lnTo>
                      <a:pt x="161" y="275"/>
                    </a:lnTo>
                    <a:lnTo>
                      <a:pt x="169" y="292"/>
                    </a:lnTo>
                    <a:lnTo>
                      <a:pt x="198" y="312"/>
                    </a:lnTo>
                    <a:lnTo>
                      <a:pt x="212" y="312"/>
                    </a:lnTo>
                    <a:lnTo>
                      <a:pt x="224" y="323"/>
                    </a:lnTo>
                    <a:lnTo>
                      <a:pt x="229" y="364"/>
                    </a:lnTo>
                    <a:lnTo>
                      <a:pt x="229" y="398"/>
                    </a:lnTo>
                    <a:lnTo>
                      <a:pt x="193" y="390"/>
                    </a:lnTo>
                    <a:lnTo>
                      <a:pt x="138" y="390"/>
                    </a:lnTo>
                    <a:lnTo>
                      <a:pt x="81" y="390"/>
                    </a:lnTo>
                    <a:lnTo>
                      <a:pt x="43" y="398"/>
                    </a:lnTo>
                    <a:lnTo>
                      <a:pt x="21" y="412"/>
                    </a:lnTo>
                    <a:lnTo>
                      <a:pt x="4" y="441"/>
                    </a:lnTo>
                    <a:lnTo>
                      <a:pt x="0" y="470"/>
                    </a:lnTo>
                    <a:lnTo>
                      <a:pt x="6" y="504"/>
                    </a:lnTo>
                    <a:lnTo>
                      <a:pt x="26" y="572"/>
                    </a:lnTo>
                    <a:lnTo>
                      <a:pt x="58" y="644"/>
                    </a:lnTo>
                    <a:lnTo>
                      <a:pt x="95" y="710"/>
                    </a:lnTo>
                    <a:lnTo>
                      <a:pt x="138" y="823"/>
                    </a:lnTo>
                    <a:lnTo>
                      <a:pt x="166" y="905"/>
                    </a:lnTo>
                    <a:lnTo>
                      <a:pt x="187" y="999"/>
                    </a:lnTo>
                    <a:lnTo>
                      <a:pt x="198" y="1054"/>
                    </a:lnTo>
                    <a:lnTo>
                      <a:pt x="229" y="1037"/>
                    </a:lnTo>
                    <a:lnTo>
                      <a:pt x="261" y="1013"/>
                    </a:lnTo>
                    <a:lnTo>
                      <a:pt x="301" y="988"/>
                    </a:lnTo>
                    <a:lnTo>
                      <a:pt x="327" y="985"/>
                    </a:lnTo>
                    <a:lnTo>
                      <a:pt x="338" y="977"/>
                    </a:lnTo>
                    <a:lnTo>
                      <a:pt x="355" y="965"/>
                    </a:lnTo>
                    <a:lnTo>
                      <a:pt x="387" y="974"/>
                    </a:lnTo>
                    <a:lnTo>
                      <a:pt x="407" y="991"/>
                    </a:lnTo>
                    <a:lnTo>
                      <a:pt x="421" y="996"/>
                    </a:lnTo>
                    <a:lnTo>
                      <a:pt x="436" y="994"/>
                    </a:lnTo>
                    <a:lnTo>
                      <a:pt x="427" y="979"/>
                    </a:lnTo>
                    <a:lnTo>
                      <a:pt x="409" y="928"/>
                    </a:lnTo>
                    <a:lnTo>
                      <a:pt x="366" y="865"/>
                    </a:lnTo>
                    <a:lnTo>
                      <a:pt x="324" y="823"/>
                    </a:lnTo>
                    <a:lnTo>
                      <a:pt x="318" y="794"/>
                    </a:lnTo>
                    <a:lnTo>
                      <a:pt x="312" y="742"/>
                    </a:lnTo>
                    <a:lnTo>
                      <a:pt x="310" y="676"/>
                    </a:lnTo>
                    <a:lnTo>
                      <a:pt x="315" y="627"/>
                    </a:lnTo>
                    <a:lnTo>
                      <a:pt x="324" y="601"/>
                    </a:lnTo>
                    <a:lnTo>
                      <a:pt x="361" y="587"/>
                    </a:lnTo>
                    <a:lnTo>
                      <a:pt x="398" y="592"/>
                    </a:lnTo>
                    <a:lnTo>
                      <a:pt x="453" y="607"/>
                    </a:lnTo>
                    <a:lnTo>
                      <a:pt x="504" y="616"/>
                    </a:lnTo>
                    <a:lnTo>
                      <a:pt x="525" y="621"/>
                    </a:lnTo>
                    <a:lnTo>
                      <a:pt x="559" y="616"/>
                    </a:lnTo>
                    <a:lnTo>
                      <a:pt x="579" y="604"/>
                    </a:lnTo>
                    <a:lnTo>
                      <a:pt x="596" y="575"/>
                    </a:lnTo>
                    <a:lnTo>
                      <a:pt x="602" y="542"/>
                    </a:lnTo>
                    <a:lnTo>
                      <a:pt x="590" y="499"/>
                    </a:lnTo>
                    <a:lnTo>
                      <a:pt x="579" y="476"/>
                    </a:lnTo>
                    <a:lnTo>
                      <a:pt x="547" y="412"/>
                    </a:lnTo>
                    <a:lnTo>
                      <a:pt x="513" y="352"/>
                    </a:lnTo>
                    <a:lnTo>
                      <a:pt x="481" y="303"/>
                    </a:lnTo>
                    <a:lnTo>
                      <a:pt x="453" y="264"/>
                    </a:lnTo>
                    <a:lnTo>
                      <a:pt x="430" y="214"/>
                    </a:lnTo>
                    <a:lnTo>
                      <a:pt x="412" y="176"/>
                    </a:lnTo>
                    <a:lnTo>
                      <a:pt x="407" y="132"/>
                    </a:lnTo>
                    <a:lnTo>
                      <a:pt x="395" y="86"/>
                    </a:lnTo>
                    <a:lnTo>
                      <a:pt x="387" y="49"/>
                    </a:lnTo>
                    <a:lnTo>
                      <a:pt x="373" y="23"/>
                    </a:lnTo>
                    <a:lnTo>
                      <a:pt x="355" y="5"/>
                    </a:lnTo>
                    <a:lnTo>
                      <a:pt x="335" y="5"/>
                    </a:lnTo>
                    <a:lnTo>
                      <a:pt x="295" y="20"/>
                    </a:lnTo>
                    <a:lnTo>
                      <a:pt x="265" y="0"/>
                    </a:lnTo>
                  </a:path>
                </a:pathLst>
              </a:custGeom>
              <a:solidFill>
                <a:srgbClr val="9F3FD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28" name="Freeform 9"/>
              <p:cNvSpPr>
                <a:spLocks/>
              </p:cNvSpPr>
              <p:nvPr/>
            </p:nvSpPr>
            <p:spPr bwMode="auto">
              <a:xfrm>
                <a:off x="4248" y="1982"/>
                <a:ext cx="1786" cy="871"/>
              </a:xfrm>
              <a:custGeom>
                <a:avLst/>
                <a:gdLst>
                  <a:gd name="T0" fmla="*/ 1003 w 1786"/>
                  <a:gd name="T1" fmla="*/ 106 h 871"/>
                  <a:gd name="T2" fmla="*/ 1107 w 1786"/>
                  <a:gd name="T3" fmla="*/ 94 h 871"/>
                  <a:gd name="T4" fmla="*/ 1194 w 1786"/>
                  <a:gd name="T5" fmla="*/ 103 h 871"/>
                  <a:gd name="T6" fmla="*/ 1269 w 1786"/>
                  <a:gd name="T7" fmla="*/ 123 h 871"/>
                  <a:gd name="T8" fmla="*/ 1345 w 1786"/>
                  <a:gd name="T9" fmla="*/ 159 h 871"/>
                  <a:gd name="T10" fmla="*/ 1408 w 1786"/>
                  <a:gd name="T11" fmla="*/ 212 h 871"/>
                  <a:gd name="T12" fmla="*/ 1440 w 1786"/>
                  <a:gd name="T13" fmla="*/ 261 h 871"/>
                  <a:gd name="T14" fmla="*/ 1482 w 1786"/>
                  <a:gd name="T15" fmla="*/ 285 h 871"/>
                  <a:gd name="T16" fmla="*/ 1554 w 1786"/>
                  <a:gd name="T17" fmla="*/ 283 h 871"/>
                  <a:gd name="T18" fmla="*/ 1620 w 1786"/>
                  <a:gd name="T19" fmla="*/ 298 h 871"/>
                  <a:gd name="T20" fmla="*/ 1684 w 1786"/>
                  <a:gd name="T21" fmla="*/ 330 h 871"/>
                  <a:gd name="T22" fmla="*/ 1726 w 1786"/>
                  <a:gd name="T23" fmla="*/ 368 h 871"/>
                  <a:gd name="T24" fmla="*/ 1762 w 1786"/>
                  <a:gd name="T25" fmla="*/ 423 h 871"/>
                  <a:gd name="T26" fmla="*/ 1780 w 1786"/>
                  <a:gd name="T27" fmla="*/ 481 h 871"/>
                  <a:gd name="T28" fmla="*/ 1785 w 1786"/>
                  <a:gd name="T29" fmla="*/ 528 h 871"/>
                  <a:gd name="T30" fmla="*/ 1779 w 1786"/>
                  <a:gd name="T31" fmla="*/ 582 h 871"/>
                  <a:gd name="T32" fmla="*/ 1761 w 1786"/>
                  <a:gd name="T33" fmla="*/ 632 h 871"/>
                  <a:gd name="T34" fmla="*/ 1724 w 1786"/>
                  <a:gd name="T35" fmla="*/ 686 h 871"/>
                  <a:gd name="T36" fmla="*/ 1673 w 1786"/>
                  <a:gd name="T37" fmla="*/ 730 h 871"/>
                  <a:gd name="T38" fmla="*/ 1618 w 1786"/>
                  <a:gd name="T39" fmla="*/ 757 h 871"/>
                  <a:gd name="T40" fmla="*/ 1564 w 1786"/>
                  <a:gd name="T41" fmla="*/ 770 h 871"/>
                  <a:gd name="T42" fmla="*/ 1501 w 1786"/>
                  <a:gd name="T43" fmla="*/ 771 h 871"/>
                  <a:gd name="T44" fmla="*/ 1446 w 1786"/>
                  <a:gd name="T45" fmla="*/ 759 h 871"/>
                  <a:gd name="T46" fmla="*/ 1411 w 1786"/>
                  <a:gd name="T47" fmla="*/ 773 h 871"/>
                  <a:gd name="T48" fmla="*/ 1359 w 1786"/>
                  <a:gd name="T49" fmla="*/ 805 h 871"/>
                  <a:gd name="T50" fmla="*/ 1294 w 1786"/>
                  <a:gd name="T51" fmla="*/ 836 h 871"/>
                  <a:gd name="T52" fmla="*/ 1209 w 1786"/>
                  <a:gd name="T53" fmla="*/ 858 h 871"/>
                  <a:gd name="T54" fmla="*/ 1122 w 1786"/>
                  <a:gd name="T55" fmla="*/ 870 h 871"/>
                  <a:gd name="T56" fmla="*/ 1049 w 1786"/>
                  <a:gd name="T57" fmla="*/ 870 h 871"/>
                  <a:gd name="T58" fmla="*/ 951 w 1786"/>
                  <a:gd name="T59" fmla="*/ 857 h 871"/>
                  <a:gd name="T60" fmla="*/ 876 w 1786"/>
                  <a:gd name="T61" fmla="*/ 838 h 871"/>
                  <a:gd name="T62" fmla="*/ 807 w 1786"/>
                  <a:gd name="T63" fmla="*/ 809 h 871"/>
                  <a:gd name="T64" fmla="*/ 763 w 1786"/>
                  <a:gd name="T65" fmla="*/ 804 h 871"/>
                  <a:gd name="T66" fmla="*/ 703 w 1786"/>
                  <a:gd name="T67" fmla="*/ 824 h 871"/>
                  <a:gd name="T68" fmla="*/ 645 w 1786"/>
                  <a:gd name="T69" fmla="*/ 831 h 871"/>
                  <a:gd name="T70" fmla="*/ 580 w 1786"/>
                  <a:gd name="T71" fmla="*/ 828 h 871"/>
                  <a:gd name="T72" fmla="*/ 513 w 1786"/>
                  <a:gd name="T73" fmla="*/ 809 h 871"/>
                  <a:gd name="T74" fmla="*/ 453 w 1786"/>
                  <a:gd name="T75" fmla="*/ 776 h 871"/>
                  <a:gd name="T76" fmla="*/ 375 w 1786"/>
                  <a:gd name="T77" fmla="*/ 797 h 871"/>
                  <a:gd name="T78" fmla="*/ 298 w 1786"/>
                  <a:gd name="T79" fmla="*/ 802 h 871"/>
                  <a:gd name="T80" fmla="*/ 194 w 1786"/>
                  <a:gd name="T81" fmla="*/ 780 h 871"/>
                  <a:gd name="T82" fmla="*/ 106 w 1786"/>
                  <a:gd name="T83" fmla="*/ 728 h 871"/>
                  <a:gd name="T84" fmla="*/ 46 w 1786"/>
                  <a:gd name="T85" fmla="*/ 664 h 871"/>
                  <a:gd name="T86" fmla="*/ 14 w 1786"/>
                  <a:gd name="T87" fmla="*/ 596 h 871"/>
                  <a:gd name="T88" fmla="*/ 0 w 1786"/>
                  <a:gd name="T89" fmla="*/ 520 h 871"/>
                  <a:gd name="T90" fmla="*/ 12 w 1786"/>
                  <a:gd name="T91" fmla="*/ 451 h 871"/>
                  <a:gd name="T92" fmla="*/ 45 w 1786"/>
                  <a:gd name="T93" fmla="*/ 381 h 871"/>
                  <a:gd name="T94" fmla="*/ 97 w 1786"/>
                  <a:gd name="T95" fmla="*/ 321 h 871"/>
                  <a:gd name="T96" fmla="*/ 152 w 1786"/>
                  <a:gd name="T97" fmla="*/ 283 h 871"/>
                  <a:gd name="T98" fmla="*/ 226 w 1786"/>
                  <a:gd name="T99" fmla="*/ 251 h 871"/>
                  <a:gd name="T100" fmla="*/ 292 w 1786"/>
                  <a:gd name="T101" fmla="*/ 241 h 871"/>
                  <a:gd name="T102" fmla="*/ 310 w 1786"/>
                  <a:gd name="T103" fmla="*/ 191 h 871"/>
                  <a:gd name="T104" fmla="*/ 341 w 1786"/>
                  <a:gd name="T105" fmla="*/ 141 h 871"/>
                  <a:gd name="T106" fmla="*/ 392 w 1786"/>
                  <a:gd name="T107" fmla="*/ 90 h 871"/>
                  <a:gd name="T108" fmla="*/ 452 w 1786"/>
                  <a:gd name="T109" fmla="*/ 51 h 871"/>
                  <a:gd name="T110" fmla="*/ 531 w 1786"/>
                  <a:gd name="T111" fmla="*/ 18 h 871"/>
                  <a:gd name="T112" fmla="*/ 613 w 1786"/>
                  <a:gd name="T113" fmla="*/ 3 h 871"/>
                  <a:gd name="T114" fmla="*/ 700 w 1786"/>
                  <a:gd name="T115" fmla="*/ 1 h 871"/>
                  <a:gd name="T116" fmla="*/ 789 w 1786"/>
                  <a:gd name="T117" fmla="*/ 17 h 871"/>
                  <a:gd name="T118" fmla="*/ 874 w 1786"/>
                  <a:gd name="T119" fmla="*/ 51 h 871"/>
                  <a:gd name="T120" fmla="*/ 936 w 1786"/>
                  <a:gd name="T121" fmla="*/ 93 h 87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786"/>
                  <a:gd name="T184" fmla="*/ 0 h 871"/>
                  <a:gd name="T185" fmla="*/ 1786 w 1786"/>
                  <a:gd name="T186" fmla="*/ 871 h 871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786" h="871">
                    <a:moveTo>
                      <a:pt x="961" y="115"/>
                    </a:moveTo>
                    <a:lnTo>
                      <a:pt x="1003" y="106"/>
                    </a:lnTo>
                    <a:lnTo>
                      <a:pt x="1059" y="97"/>
                    </a:lnTo>
                    <a:lnTo>
                      <a:pt x="1107" y="94"/>
                    </a:lnTo>
                    <a:lnTo>
                      <a:pt x="1158" y="99"/>
                    </a:lnTo>
                    <a:lnTo>
                      <a:pt x="1194" y="103"/>
                    </a:lnTo>
                    <a:lnTo>
                      <a:pt x="1231" y="111"/>
                    </a:lnTo>
                    <a:lnTo>
                      <a:pt x="1269" y="123"/>
                    </a:lnTo>
                    <a:lnTo>
                      <a:pt x="1306" y="139"/>
                    </a:lnTo>
                    <a:lnTo>
                      <a:pt x="1345" y="159"/>
                    </a:lnTo>
                    <a:lnTo>
                      <a:pt x="1383" y="187"/>
                    </a:lnTo>
                    <a:lnTo>
                      <a:pt x="1408" y="212"/>
                    </a:lnTo>
                    <a:lnTo>
                      <a:pt x="1425" y="236"/>
                    </a:lnTo>
                    <a:lnTo>
                      <a:pt x="1440" y="261"/>
                    </a:lnTo>
                    <a:lnTo>
                      <a:pt x="1451" y="294"/>
                    </a:lnTo>
                    <a:lnTo>
                      <a:pt x="1482" y="285"/>
                    </a:lnTo>
                    <a:lnTo>
                      <a:pt x="1520" y="282"/>
                    </a:lnTo>
                    <a:lnTo>
                      <a:pt x="1554" y="283"/>
                    </a:lnTo>
                    <a:lnTo>
                      <a:pt x="1590" y="289"/>
                    </a:lnTo>
                    <a:lnTo>
                      <a:pt x="1620" y="298"/>
                    </a:lnTo>
                    <a:lnTo>
                      <a:pt x="1651" y="310"/>
                    </a:lnTo>
                    <a:lnTo>
                      <a:pt x="1684" y="330"/>
                    </a:lnTo>
                    <a:lnTo>
                      <a:pt x="1704" y="348"/>
                    </a:lnTo>
                    <a:lnTo>
                      <a:pt x="1726" y="368"/>
                    </a:lnTo>
                    <a:lnTo>
                      <a:pt x="1744" y="390"/>
                    </a:lnTo>
                    <a:lnTo>
                      <a:pt x="1762" y="423"/>
                    </a:lnTo>
                    <a:lnTo>
                      <a:pt x="1773" y="451"/>
                    </a:lnTo>
                    <a:lnTo>
                      <a:pt x="1780" y="481"/>
                    </a:lnTo>
                    <a:lnTo>
                      <a:pt x="1783" y="505"/>
                    </a:lnTo>
                    <a:lnTo>
                      <a:pt x="1785" y="528"/>
                    </a:lnTo>
                    <a:lnTo>
                      <a:pt x="1783" y="556"/>
                    </a:lnTo>
                    <a:lnTo>
                      <a:pt x="1779" y="582"/>
                    </a:lnTo>
                    <a:lnTo>
                      <a:pt x="1771" y="606"/>
                    </a:lnTo>
                    <a:lnTo>
                      <a:pt x="1761" y="632"/>
                    </a:lnTo>
                    <a:lnTo>
                      <a:pt x="1744" y="660"/>
                    </a:lnTo>
                    <a:lnTo>
                      <a:pt x="1724" y="686"/>
                    </a:lnTo>
                    <a:lnTo>
                      <a:pt x="1702" y="708"/>
                    </a:lnTo>
                    <a:lnTo>
                      <a:pt x="1673" y="730"/>
                    </a:lnTo>
                    <a:lnTo>
                      <a:pt x="1644" y="746"/>
                    </a:lnTo>
                    <a:lnTo>
                      <a:pt x="1618" y="757"/>
                    </a:lnTo>
                    <a:lnTo>
                      <a:pt x="1593" y="764"/>
                    </a:lnTo>
                    <a:lnTo>
                      <a:pt x="1564" y="770"/>
                    </a:lnTo>
                    <a:lnTo>
                      <a:pt x="1533" y="771"/>
                    </a:lnTo>
                    <a:lnTo>
                      <a:pt x="1501" y="771"/>
                    </a:lnTo>
                    <a:lnTo>
                      <a:pt x="1470" y="766"/>
                    </a:lnTo>
                    <a:lnTo>
                      <a:pt x="1446" y="759"/>
                    </a:lnTo>
                    <a:lnTo>
                      <a:pt x="1429" y="754"/>
                    </a:lnTo>
                    <a:lnTo>
                      <a:pt x="1411" y="773"/>
                    </a:lnTo>
                    <a:lnTo>
                      <a:pt x="1386" y="790"/>
                    </a:lnTo>
                    <a:lnTo>
                      <a:pt x="1359" y="805"/>
                    </a:lnTo>
                    <a:lnTo>
                      <a:pt x="1330" y="821"/>
                    </a:lnTo>
                    <a:lnTo>
                      <a:pt x="1294" y="836"/>
                    </a:lnTo>
                    <a:lnTo>
                      <a:pt x="1255" y="848"/>
                    </a:lnTo>
                    <a:lnTo>
                      <a:pt x="1209" y="858"/>
                    </a:lnTo>
                    <a:lnTo>
                      <a:pt x="1167" y="866"/>
                    </a:lnTo>
                    <a:lnTo>
                      <a:pt x="1122" y="870"/>
                    </a:lnTo>
                    <a:lnTo>
                      <a:pt x="1086" y="870"/>
                    </a:lnTo>
                    <a:lnTo>
                      <a:pt x="1049" y="870"/>
                    </a:lnTo>
                    <a:lnTo>
                      <a:pt x="997" y="865"/>
                    </a:lnTo>
                    <a:lnTo>
                      <a:pt x="951" y="857"/>
                    </a:lnTo>
                    <a:lnTo>
                      <a:pt x="917" y="850"/>
                    </a:lnTo>
                    <a:lnTo>
                      <a:pt x="876" y="838"/>
                    </a:lnTo>
                    <a:lnTo>
                      <a:pt x="833" y="821"/>
                    </a:lnTo>
                    <a:lnTo>
                      <a:pt x="807" y="809"/>
                    </a:lnTo>
                    <a:lnTo>
                      <a:pt x="786" y="794"/>
                    </a:lnTo>
                    <a:lnTo>
                      <a:pt x="763" y="804"/>
                    </a:lnTo>
                    <a:lnTo>
                      <a:pt x="732" y="816"/>
                    </a:lnTo>
                    <a:lnTo>
                      <a:pt x="703" y="824"/>
                    </a:lnTo>
                    <a:lnTo>
                      <a:pt x="676" y="829"/>
                    </a:lnTo>
                    <a:lnTo>
                      <a:pt x="645" y="831"/>
                    </a:lnTo>
                    <a:lnTo>
                      <a:pt x="617" y="831"/>
                    </a:lnTo>
                    <a:lnTo>
                      <a:pt x="580" y="828"/>
                    </a:lnTo>
                    <a:lnTo>
                      <a:pt x="545" y="819"/>
                    </a:lnTo>
                    <a:lnTo>
                      <a:pt x="513" y="809"/>
                    </a:lnTo>
                    <a:lnTo>
                      <a:pt x="482" y="793"/>
                    </a:lnTo>
                    <a:lnTo>
                      <a:pt x="453" y="776"/>
                    </a:lnTo>
                    <a:lnTo>
                      <a:pt x="412" y="790"/>
                    </a:lnTo>
                    <a:lnTo>
                      <a:pt x="375" y="797"/>
                    </a:lnTo>
                    <a:lnTo>
                      <a:pt x="344" y="802"/>
                    </a:lnTo>
                    <a:lnTo>
                      <a:pt x="298" y="802"/>
                    </a:lnTo>
                    <a:lnTo>
                      <a:pt x="250" y="796"/>
                    </a:lnTo>
                    <a:lnTo>
                      <a:pt x="194" y="780"/>
                    </a:lnTo>
                    <a:lnTo>
                      <a:pt x="147" y="757"/>
                    </a:lnTo>
                    <a:lnTo>
                      <a:pt x="106" y="728"/>
                    </a:lnTo>
                    <a:lnTo>
                      <a:pt x="68" y="693"/>
                    </a:lnTo>
                    <a:lnTo>
                      <a:pt x="46" y="664"/>
                    </a:lnTo>
                    <a:lnTo>
                      <a:pt x="29" y="634"/>
                    </a:lnTo>
                    <a:lnTo>
                      <a:pt x="14" y="596"/>
                    </a:lnTo>
                    <a:lnTo>
                      <a:pt x="5" y="561"/>
                    </a:lnTo>
                    <a:lnTo>
                      <a:pt x="0" y="520"/>
                    </a:lnTo>
                    <a:lnTo>
                      <a:pt x="4" y="489"/>
                    </a:lnTo>
                    <a:lnTo>
                      <a:pt x="12" y="451"/>
                    </a:lnTo>
                    <a:lnTo>
                      <a:pt x="25" y="414"/>
                    </a:lnTo>
                    <a:lnTo>
                      <a:pt x="45" y="381"/>
                    </a:lnTo>
                    <a:lnTo>
                      <a:pt x="69" y="348"/>
                    </a:lnTo>
                    <a:lnTo>
                      <a:pt x="97" y="321"/>
                    </a:lnTo>
                    <a:lnTo>
                      <a:pt x="124" y="300"/>
                    </a:lnTo>
                    <a:lnTo>
                      <a:pt x="152" y="283"/>
                    </a:lnTo>
                    <a:lnTo>
                      <a:pt x="191" y="264"/>
                    </a:lnTo>
                    <a:lnTo>
                      <a:pt x="226" y="251"/>
                    </a:lnTo>
                    <a:lnTo>
                      <a:pt x="257" y="246"/>
                    </a:lnTo>
                    <a:lnTo>
                      <a:pt x="292" y="241"/>
                    </a:lnTo>
                    <a:lnTo>
                      <a:pt x="298" y="217"/>
                    </a:lnTo>
                    <a:lnTo>
                      <a:pt x="310" y="191"/>
                    </a:lnTo>
                    <a:lnTo>
                      <a:pt x="323" y="168"/>
                    </a:lnTo>
                    <a:lnTo>
                      <a:pt x="341" y="141"/>
                    </a:lnTo>
                    <a:lnTo>
                      <a:pt x="363" y="116"/>
                    </a:lnTo>
                    <a:lnTo>
                      <a:pt x="392" y="90"/>
                    </a:lnTo>
                    <a:lnTo>
                      <a:pt x="419" y="68"/>
                    </a:lnTo>
                    <a:lnTo>
                      <a:pt x="452" y="51"/>
                    </a:lnTo>
                    <a:lnTo>
                      <a:pt x="492" y="31"/>
                    </a:lnTo>
                    <a:lnTo>
                      <a:pt x="531" y="18"/>
                    </a:lnTo>
                    <a:lnTo>
                      <a:pt x="571" y="8"/>
                    </a:lnTo>
                    <a:lnTo>
                      <a:pt x="613" y="3"/>
                    </a:lnTo>
                    <a:lnTo>
                      <a:pt x="654" y="0"/>
                    </a:lnTo>
                    <a:lnTo>
                      <a:pt x="700" y="1"/>
                    </a:lnTo>
                    <a:lnTo>
                      <a:pt x="741" y="5"/>
                    </a:lnTo>
                    <a:lnTo>
                      <a:pt x="789" y="17"/>
                    </a:lnTo>
                    <a:lnTo>
                      <a:pt x="841" y="35"/>
                    </a:lnTo>
                    <a:lnTo>
                      <a:pt x="874" y="51"/>
                    </a:lnTo>
                    <a:lnTo>
                      <a:pt x="907" y="70"/>
                    </a:lnTo>
                    <a:lnTo>
                      <a:pt x="936" y="93"/>
                    </a:lnTo>
                    <a:lnTo>
                      <a:pt x="961" y="115"/>
                    </a:lnTo>
                  </a:path>
                </a:pathLst>
              </a:custGeom>
              <a:solidFill>
                <a:srgbClr val="3F7FFF"/>
              </a:solidFill>
              <a:ln w="50800" cap="rnd">
                <a:solidFill>
                  <a:srgbClr val="BFD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3329" name="Group 10"/>
              <p:cNvGrpSpPr>
                <a:grpSpLocks/>
              </p:cNvGrpSpPr>
              <p:nvPr/>
            </p:nvGrpSpPr>
            <p:grpSpPr bwMode="auto">
              <a:xfrm>
                <a:off x="4648" y="3355"/>
                <a:ext cx="974" cy="761"/>
                <a:chOff x="4648" y="3355"/>
                <a:chExt cx="974" cy="761"/>
              </a:xfrm>
            </p:grpSpPr>
            <p:sp>
              <p:nvSpPr>
                <p:cNvPr id="13374" name="Freeform 11"/>
                <p:cNvSpPr>
                  <a:spLocks/>
                </p:cNvSpPr>
                <p:nvPr/>
              </p:nvSpPr>
              <p:spPr bwMode="auto">
                <a:xfrm>
                  <a:off x="4721" y="3355"/>
                  <a:ext cx="811" cy="134"/>
                </a:xfrm>
                <a:custGeom>
                  <a:avLst/>
                  <a:gdLst>
                    <a:gd name="T0" fmla="*/ 538 w 811"/>
                    <a:gd name="T1" fmla="*/ 4 h 134"/>
                    <a:gd name="T2" fmla="*/ 611 w 811"/>
                    <a:gd name="T3" fmla="*/ 10 h 134"/>
                    <a:gd name="T4" fmla="*/ 680 w 811"/>
                    <a:gd name="T5" fmla="*/ 19 h 134"/>
                    <a:gd name="T6" fmla="*/ 722 w 811"/>
                    <a:gd name="T7" fmla="*/ 26 h 134"/>
                    <a:gd name="T8" fmla="*/ 753 w 811"/>
                    <a:gd name="T9" fmla="*/ 33 h 134"/>
                    <a:gd name="T10" fmla="*/ 774 w 811"/>
                    <a:gd name="T11" fmla="*/ 40 h 134"/>
                    <a:gd name="T12" fmla="*/ 790 w 811"/>
                    <a:gd name="T13" fmla="*/ 47 h 134"/>
                    <a:gd name="T14" fmla="*/ 802 w 811"/>
                    <a:gd name="T15" fmla="*/ 55 h 134"/>
                    <a:gd name="T16" fmla="*/ 808 w 811"/>
                    <a:gd name="T17" fmla="*/ 62 h 134"/>
                    <a:gd name="T18" fmla="*/ 809 w 811"/>
                    <a:gd name="T19" fmla="*/ 72 h 134"/>
                    <a:gd name="T20" fmla="*/ 803 w 811"/>
                    <a:gd name="T21" fmla="*/ 80 h 134"/>
                    <a:gd name="T22" fmla="*/ 791 w 811"/>
                    <a:gd name="T23" fmla="*/ 88 h 134"/>
                    <a:gd name="T24" fmla="*/ 776 w 811"/>
                    <a:gd name="T25" fmla="*/ 95 h 134"/>
                    <a:gd name="T26" fmla="*/ 748 w 811"/>
                    <a:gd name="T27" fmla="*/ 103 h 134"/>
                    <a:gd name="T28" fmla="*/ 716 w 811"/>
                    <a:gd name="T29" fmla="*/ 111 h 134"/>
                    <a:gd name="T30" fmla="*/ 661 w 811"/>
                    <a:gd name="T31" fmla="*/ 120 h 134"/>
                    <a:gd name="T32" fmla="*/ 608 w 811"/>
                    <a:gd name="T33" fmla="*/ 126 h 134"/>
                    <a:gd name="T34" fmla="*/ 539 w 811"/>
                    <a:gd name="T35" fmla="*/ 130 h 134"/>
                    <a:gd name="T36" fmla="*/ 448 w 811"/>
                    <a:gd name="T37" fmla="*/ 133 h 134"/>
                    <a:gd name="T38" fmla="*/ 266 w 811"/>
                    <a:gd name="T39" fmla="*/ 130 h 134"/>
                    <a:gd name="T40" fmla="*/ 154 w 811"/>
                    <a:gd name="T41" fmla="*/ 120 h 134"/>
                    <a:gd name="T42" fmla="*/ 89 w 811"/>
                    <a:gd name="T43" fmla="*/ 110 h 134"/>
                    <a:gd name="T44" fmla="*/ 53 w 811"/>
                    <a:gd name="T45" fmla="*/ 101 h 134"/>
                    <a:gd name="T46" fmla="*/ 30 w 811"/>
                    <a:gd name="T47" fmla="*/ 93 h 134"/>
                    <a:gd name="T48" fmla="*/ 14 w 811"/>
                    <a:gd name="T49" fmla="*/ 85 h 134"/>
                    <a:gd name="T50" fmla="*/ 5 w 811"/>
                    <a:gd name="T51" fmla="*/ 78 h 134"/>
                    <a:gd name="T52" fmla="*/ 0 w 811"/>
                    <a:gd name="T53" fmla="*/ 65 h 134"/>
                    <a:gd name="T54" fmla="*/ 13 w 811"/>
                    <a:gd name="T55" fmla="*/ 50 h 134"/>
                    <a:gd name="T56" fmla="*/ 34 w 811"/>
                    <a:gd name="T57" fmla="*/ 40 h 134"/>
                    <a:gd name="T58" fmla="*/ 77 w 811"/>
                    <a:gd name="T59" fmla="*/ 27 h 134"/>
                    <a:gd name="T60" fmla="*/ 157 w 811"/>
                    <a:gd name="T61" fmla="*/ 14 h 134"/>
                    <a:gd name="T62" fmla="*/ 266 w 811"/>
                    <a:gd name="T63" fmla="*/ 3 h 134"/>
                    <a:gd name="T64" fmla="*/ 396 w 811"/>
                    <a:gd name="T65" fmla="*/ 0 h 1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11"/>
                    <a:gd name="T100" fmla="*/ 0 h 134"/>
                    <a:gd name="T101" fmla="*/ 811 w 811"/>
                    <a:gd name="T102" fmla="*/ 134 h 1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11" h="134">
                      <a:moveTo>
                        <a:pt x="396" y="0"/>
                      </a:moveTo>
                      <a:lnTo>
                        <a:pt x="538" y="4"/>
                      </a:lnTo>
                      <a:lnTo>
                        <a:pt x="576" y="7"/>
                      </a:lnTo>
                      <a:lnTo>
                        <a:pt x="611" y="10"/>
                      </a:lnTo>
                      <a:lnTo>
                        <a:pt x="645" y="14"/>
                      </a:lnTo>
                      <a:lnTo>
                        <a:pt x="680" y="19"/>
                      </a:lnTo>
                      <a:lnTo>
                        <a:pt x="701" y="22"/>
                      </a:lnTo>
                      <a:lnTo>
                        <a:pt x="722" y="26"/>
                      </a:lnTo>
                      <a:lnTo>
                        <a:pt x="739" y="29"/>
                      </a:lnTo>
                      <a:lnTo>
                        <a:pt x="753" y="33"/>
                      </a:lnTo>
                      <a:lnTo>
                        <a:pt x="763" y="36"/>
                      </a:lnTo>
                      <a:lnTo>
                        <a:pt x="774" y="40"/>
                      </a:lnTo>
                      <a:lnTo>
                        <a:pt x="784" y="43"/>
                      </a:lnTo>
                      <a:lnTo>
                        <a:pt x="790" y="47"/>
                      </a:lnTo>
                      <a:lnTo>
                        <a:pt x="796" y="50"/>
                      </a:lnTo>
                      <a:lnTo>
                        <a:pt x="802" y="55"/>
                      </a:lnTo>
                      <a:lnTo>
                        <a:pt x="806" y="58"/>
                      </a:lnTo>
                      <a:lnTo>
                        <a:pt x="808" y="62"/>
                      </a:lnTo>
                      <a:lnTo>
                        <a:pt x="810" y="66"/>
                      </a:lnTo>
                      <a:lnTo>
                        <a:pt x="809" y="72"/>
                      </a:lnTo>
                      <a:lnTo>
                        <a:pt x="807" y="75"/>
                      </a:lnTo>
                      <a:lnTo>
                        <a:pt x="803" y="80"/>
                      </a:lnTo>
                      <a:lnTo>
                        <a:pt x="797" y="85"/>
                      </a:lnTo>
                      <a:lnTo>
                        <a:pt x="791" y="88"/>
                      </a:lnTo>
                      <a:lnTo>
                        <a:pt x="784" y="92"/>
                      </a:lnTo>
                      <a:lnTo>
                        <a:pt x="776" y="95"/>
                      </a:lnTo>
                      <a:lnTo>
                        <a:pt x="763" y="99"/>
                      </a:lnTo>
                      <a:lnTo>
                        <a:pt x="748" y="103"/>
                      </a:lnTo>
                      <a:lnTo>
                        <a:pt x="734" y="107"/>
                      </a:lnTo>
                      <a:lnTo>
                        <a:pt x="716" y="111"/>
                      </a:lnTo>
                      <a:lnTo>
                        <a:pt x="689" y="116"/>
                      </a:lnTo>
                      <a:lnTo>
                        <a:pt x="661" y="120"/>
                      </a:lnTo>
                      <a:lnTo>
                        <a:pt x="635" y="123"/>
                      </a:lnTo>
                      <a:lnTo>
                        <a:pt x="608" y="126"/>
                      </a:lnTo>
                      <a:lnTo>
                        <a:pt x="576" y="129"/>
                      </a:lnTo>
                      <a:lnTo>
                        <a:pt x="539" y="130"/>
                      </a:lnTo>
                      <a:lnTo>
                        <a:pt x="493" y="132"/>
                      </a:lnTo>
                      <a:lnTo>
                        <a:pt x="448" y="133"/>
                      </a:lnTo>
                      <a:lnTo>
                        <a:pt x="336" y="133"/>
                      </a:lnTo>
                      <a:lnTo>
                        <a:pt x="266" y="130"/>
                      </a:lnTo>
                      <a:lnTo>
                        <a:pt x="207" y="126"/>
                      </a:lnTo>
                      <a:lnTo>
                        <a:pt x="154" y="120"/>
                      </a:lnTo>
                      <a:lnTo>
                        <a:pt x="105" y="113"/>
                      </a:lnTo>
                      <a:lnTo>
                        <a:pt x="89" y="110"/>
                      </a:lnTo>
                      <a:lnTo>
                        <a:pt x="73" y="106"/>
                      </a:lnTo>
                      <a:lnTo>
                        <a:pt x="53" y="101"/>
                      </a:lnTo>
                      <a:lnTo>
                        <a:pt x="41" y="98"/>
                      </a:lnTo>
                      <a:lnTo>
                        <a:pt x="30" y="93"/>
                      </a:lnTo>
                      <a:lnTo>
                        <a:pt x="20" y="89"/>
                      </a:lnTo>
                      <a:lnTo>
                        <a:pt x="14" y="85"/>
                      </a:lnTo>
                      <a:lnTo>
                        <a:pt x="10" y="81"/>
                      </a:lnTo>
                      <a:lnTo>
                        <a:pt x="5" y="78"/>
                      </a:lnTo>
                      <a:lnTo>
                        <a:pt x="1" y="71"/>
                      </a:lnTo>
                      <a:lnTo>
                        <a:pt x="0" y="65"/>
                      </a:lnTo>
                      <a:lnTo>
                        <a:pt x="5" y="58"/>
                      </a:lnTo>
                      <a:lnTo>
                        <a:pt x="13" y="50"/>
                      </a:lnTo>
                      <a:lnTo>
                        <a:pt x="23" y="44"/>
                      </a:lnTo>
                      <a:lnTo>
                        <a:pt x="34" y="40"/>
                      </a:lnTo>
                      <a:lnTo>
                        <a:pt x="50" y="34"/>
                      </a:lnTo>
                      <a:lnTo>
                        <a:pt x="77" y="27"/>
                      </a:lnTo>
                      <a:lnTo>
                        <a:pt x="109" y="22"/>
                      </a:lnTo>
                      <a:lnTo>
                        <a:pt x="157" y="14"/>
                      </a:lnTo>
                      <a:lnTo>
                        <a:pt x="205" y="9"/>
                      </a:lnTo>
                      <a:lnTo>
                        <a:pt x="266" y="3"/>
                      </a:lnTo>
                      <a:lnTo>
                        <a:pt x="320" y="2"/>
                      </a:lnTo>
                      <a:lnTo>
                        <a:pt x="396" y="0"/>
                      </a:lnTo>
                    </a:path>
                  </a:pathLst>
                </a:custGeom>
                <a:solidFill>
                  <a:srgbClr val="3F7FF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5" name="Freeform 12"/>
                <p:cNvSpPr>
                  <a:spLocks/>
                </p:cNvSpPr>
                <p:nvPr/>
              </p:nvSpPr>
              <p:spPr bwMode="auto">
                <a:xfrm>
                  <a:off x="4648" y="3420"/>
                  <a:ext cx="974" cy="696"/>
                </a:xfrm>
                <a:custGeom>
                  <a:avLst/>
                  <a:gdLst>
                    <a:gd name="T0" fmla="*/ 881 w 974"/>
                    <a:gd name="T1" fmla="*/ 7 h 696"/>
                    <a:gd name="T2" fmla="*/ 875 w 974"/>
                    <a:gd name="T3" fmla="*/ 15 h 696"/>
                    <a:gd name="T4" fmla="*/ 863 w 974"/>
                    <a:gd name="T5" fmla="*/ 23 h 696"/>
                    <a:gd name="T6" fmla="*/ 848 w 974"/>
                    <a:gd name="T7" fmla="*/ 31 h 696"/>
                    <a:gd name="T8" fmla="*/ 820 w 974"/>
                    <a:gd name="T9" fmla="*/ 39 h 696"/>
                    <a:gd name="T10" fmla="*/ 788 w 974"/>
                    <a:gd name="T11" fmla="*/ 47 h 696"/>
                    <a:gd name="T12" fmla="*/ 733 w 974"/>
                    <a:gd name="T13" fmla="*/ 56 h 696"/>
                    <a:gd name="T14" fmla="*/ 681 w 974"/>
                    <a:gd name="T15" fmla="*/ 61 h 696"/>
                    <a:gd name="T16" fmla="*/ 611 w 974"/>
                    <a:gd name="T17" fmla="*/ 66 h 696"/>
                    <a:gd name="T18" fmla="*/ 521 w 974"/>
                    <a:gd name="T19" fmla="*/ 68 h 696"/>
                    <a:gd name="T20" fmla="*/ 338 w 974"/>
                    <a:gd name="T21" fmla="*/ 66 h 696"/>
                    <a:gd name="T22" fmla="*/ 227 w 974"/>
                    <a:gd name="T23" fmla="*/ 56 h 696"/>
                    <a:gd name="T24" fmla="*/ 162 w 974"/>
                    <a:gd name="T25" fmla="*/ 45 h 696"/>
                    <a:gd name="T26" fmla="*/ 126 w 974"/>
                    <a:gd name="T27" fmla="*/ 36 h 696"/>
                    <a:gd name="T28" fmla="*/ 103 w 974"/>
                    <a:gd name="T29" fmla="*/ 29 h 696"/>
                    <a:gd name="T30" fmla="*/ 87 w 974"/>
                    <a:gd name="T31" fmla="*/ 21 h 696"/>
                    <a:gd name="T32" fmla="*/ 77 w 974"/>
                    <a:gd name="T33" fmla="*/ 13 h 696"/>
                    <a:gd name="T34" fmla="*/ 73 w 974"/>
                    <a:gd name="T35" fmla="*/ 0 h 696"/>
                    <a:gd name="T36" fmla="*/ 38 w 974"/>
                    <a:gd name="T37" fmla="*/ 626 h 696"/>
                    <a:gd name="T38" fmla="*/ 118 w 974"/>
                    <a:gd name="T39" fmla="*/ 661 h 696"/>
                    <a:gd name="T40" fmla="*/ 183 w 974"/>
                    <a:gd name="T41" fmla="*/ 664 h 696"/>
                    <a:gd name="T42" fmla="*/ 260 w 974"/>
                    <a:gd name="T43" fmla="*/ 678 h 696"/>
                    <a:gd name="T44" fmla="*/ 312 w 974"/>
                    <a:gd name="T45" fmla="*/ 695 h 696"/>
                    <a:gd name="T46" fmla="*/ 378 w 974"/>
                    <a:gd name="T47" fmla="*/ 686 h 696"/>
                    <a:gd name="T48" fmla="*/ 443 w 974"/>
                    <a:gd name="T49" fmla="*/ 669 h 696"/>
                    <a:gd name="T50" fmla="*/ 521 w 974"/>
                    <a:gd name="T51" fmla="*/ 672 h 696"/>
                    <a:gd name="T52" fmla="*/ 590 w 974"/>
                    <a:gd name="T53" fmla="*/ 683 h 696"/>
                    <a:gd name="T54" fmla="*/ 646 w 974"/>
                    <a:gd name="T55" fmla="*/ 690 h 696"/>
                    <a:gd name="T56" fmla="*/ 732 w 974"/>
                    <a:gd name="T57" fmla="*/ 675 h 696"/>
                    <a:gd name="T58" fmla="*/ 804 w 974"/>
                    <a:gd name="T59" fmla="*/ 669 h 696"/>
                    <a:gd name="T60" fmla="*/ 870 w 974"/>
                    <a:gd name="T61" fmla="*/ 678 h 696"/>
                    <a:gd name="T62" fmla="*/ 942 w 974"/>
                    <a:gd name="T63" fmla="*/ 655 h 696"/>
                    <a:gd name="T64" fmla="*/ 964 w 974"/>
                    <a:gd name="T65" fmla="*/ 569 h 69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974"/>
                    <a:gd name="T100" fmla="*/ 0 h 696"/>
                    <a:gd name="T101" fmla="*/ 974 w 974"/>
                    <a:gd name="T102" fmla="*/ 696 h 69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974" h="696">
                      <a:moveTo>
                        <a:pt x="882" y="1"/>
                      </a:moveTo>
                      <a:lnTo>
                        <a:pt x="881" y="7"/>
                      </a:lnTo>
                      <a:lnTo>
                        <a:pt x="879" y="10"/>
                      </a:lnTo>
                      <a:lnTo>
                        <a:pt x="875" y="15"/>
                      </a:lnTo>
                      <a:lnTo>
                        <a:pt x="869" y="21"/>
                      </a:lnTo>
                      <a:lnTo>
                        <a:pt x="863" y="23"/>
                      </a:lnTo>
                      <a:lnTo>
                        <a:pt x="856" y="27"/>
                      </a:lnTo>
                      <a:lnTo>
                        <a:pt x="848" y="31"/>
                      </a:lnTo>
                      <a:lnTo>
                        <a:pt x="835" y="34"/>
                      </a:lnTo>
                      <a:lnTo>
                        <a:pt x="820" y="39"/>
                      </a:lnTo>
                      <a:lnTo>
                        <a:pt x="806" y="42"/>
                      </a:lnTo>
                      <a:lnTo>
                        <a:pt x="788" y="47"/>
                      </a:lnTo>
                      <a:lnTo>
                        <a:pt x="762" y="51"/>
                      </a:lnTo>
                      <a:lnTo>
                        <a:pt x="733" y="56"/>
                      </a:lnTo>
                      <a:lnTo>
                        <a:pt x="707" y="58"/>
                      </a:lnTo>
                      <a:lnTo>
                        <a:pt x="681" y="61"/>
                      </a:lnTo>
                      <a:lnTo>
                        <a:pt x="648" y="64"/>
                      </a:lnTo>
                      <a:lnTo>
                        <a:pt x="611" y="66"/>
                      </a:lnTo>
                      <a:lnTo>
                        <a:pt x="566" y="67"/>
                      </a:lnTo>
                      <a:lnTo>
                        <a:pt x="521" y="68"/>
                      </a:lnTo>
                      <a:lnTo>
                        <a:pt x="408" y="68"/>
                      </a:lnTo>
                      <a:lnTo>
                        <a:pt x="338" y="66"/>
                      </a:lnTo>
                      <a:lnTo>
                        <a:pt x="280" y="61"/>
                      </a:lnTo>
                      <a:lnTo>
                        <a:pt x="227" y="56"/>
                      </a:lnTo>
                      <a:lnTo>
                        <a:pt x="178" y="49"/>
                      </a:lnTo>
                      <a:lnTo>
                        <a:pt x="162" y="45"/>
                      </a:lnTo>
                      <a:lnTo>
                        <a:pt x="146" y="41"/>
                      </a:lnTo>
                      <a:lnTo>
                        <a:pt x="126" y="36"/>
                      </a:lnTo>
                      <a:lnTo>
                        <a:pt x="114" y="33"/>
                      </a:lnTo>
                      <a:lnTo>
                        <a:pt x="103" y="29"/>
                      </a:lnTo>
                      <a:lnTo>
                        <a:pt x="93" y="24"/>
                      </a:lnTo>
                      <a:lnTo>
                        <a:pt x="87" y="21"/>
                      </a:lnTo>
                      <a:lnTo>
                        <a:pt x="83" y="16"/>
                      </a:lnTo>
                      <a:lnTo>
                        <a:pt x="77" y="13"/>
                      </a:lnTo>
                      <a:lnTo>
                        <a:pt x="74" y="6"/>
                      </a:lnTo>
                      <a:lnTo>
                        <a:pt x="73" y="0"/>
                      </a:lnTo>
                      <a:lnTo>
                        <a:pt x="0" y="608"/>
                      </a:lnTo>
                      <a:lnTo>
                        <a:pt x="38" y="626"/>
                      </a:lnTo>
                      <a:lnTo>
                        <a:pt x="80" y="646"/>
                      </a:lnTo>
                      <a:lnTo>
                        <a:pt x="118" y="661"/>
                      </a:lnTo>
                      <a:lnTo>
                        <a:pt x="149" y="666"/>
                      </a:lnTo>
                      <a:lnTo>
                        <a:pt x="183" y="664"/>
                      </a:lnTo>
                      <a:lnTo>
                        <a:pt x="224" y="664"/>
                      </a:lnTo>
                      <a:lnTo>
                        <a:pt x="260" y="678"/>
                      </a:lnTo>
                      <a:lnTo>
                        <a:pt x="291" y="690"/>
                      </a:lnTo>
                      <a:lnTo>
                        <a:pt x="312" y="695"/>
                      </a:lnTo>
                      <a:lnTo>
                        <a:pt x="344" y="692"/>
                      </a:lnTo>
                      <a:lnTo>
                        <a:pt x="378" y="686"/>
                      </a:lnTo>
                      <a:lnTo>
                        <a:pt x="409" y="678"/>
                      </a:lnTo>
                      <a:lnTo>
                        <a:pt x="443" y="669"/>
                      </a:lnTo>
                      <a:lnTo>
                        <a:pt x="478" y="664"/>
                      </a:lnTo>
                      <a:lnTo>
                        <a:pt x="521" y="672"/>
                      </a:lnTo>
                      <a:lnTo>
                        <a:pt x="552" y="678"/>
                      </a:lnTo>
                      <a:lnTo>
                        <a:pt x="590" y="683"/>
                      </a:lnTo>
                      <a:lnTo>
                        <a:pt x="614" y="686"/>
                      </a:lnTo>
                      <a:lnTo>
                        <a:pt x="646" y="690"/>
                      </a:lnTo>
                      <a:lnTo>
                        <a:pt x="695" y="681"/>
                      </a:lnTo>
                      <a:lnTo>
                        <a:pt x="732" y="675"/>
                      </a:lnTo>
                      <a:lnTo>
                        <a:pt x="775" y="666"/>
                      </a:lnTo>
                      <a:lnTo>
                        <a:pt x="804" y="669"/>
                      </a:lnTo>
                      <a:lnTo>
                        <a:pt x="841" y="678"/>
                      </a:lnTo>
                      <a:lnTo>
                        <a:pt x="870" y="678"/>
                      </a:lnTo>
                      <a:lnTo>
                        <a:pt x="904" y="669"/>
                      </a:lnTo>
                      <a:lnTo>
                        <a:pt x="942" y="655"/>
                      </a:lnTo>
                      <a:lnTo>
                        <a:pt x="973" y="626"/>
                      </a:lnTo>
                      <a:lnTo>
                        <a:pt x="964" y="569"/>
                      </a:lnTo>
                      <a:lnTo>
                        <a:pt x="882" y="1"/>
                      </a:lnTo>
                    </a:path>
                  </a:pathLst>
                </a:custGeom>
                <a:solidFill>
                  <a:srgbClr val="0000F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13330" name="Freeform 13"/>
              <p:cNvSpPr>
                <a:spLocks/>
              </p:cNvSpPr>
              <p:nvPr/>
            </p:nvSpPr>
            <p:spPr bwMode="auto">
              <a:xfrm>
                <a:off x="5045" y="3185"/>
                <a:ext cx="483" cy="258"/>
              </a:xfrm>
              <a:custGeom>
                <a:avLst/>
                <a:gdLst>
                  <a:gd name="T0" fmla="*/ 482 w 483"/>
                  <a:gd name="T1" fmla="*/ 191 h 258"/>
                  <a:gd name="T2" fmla="*/ 466 w 483"/>
                  <a:gd name="T3" fmla="*/ 234 h 258"/>
                  <a:gd name="T4" fmla="*/ 458 w 483"/>
                  <a:gd name="T5" fmla="*/ 251 h 258"/>
                  <a:gd name="T6" fmla="*/ 451 w 483"/>
                  <a:gd name="T7" fmla="*/ 257 h 258"/>
                  <a:gd name="T8" fmla="*/ 443 w 483"/>
                  <a:gd name="T9" fmla="*/ 255 h 258"/>
                  <a:gd name="T10" fmla="*/ 434 w 483"/>
                  <a:gd name="T11" fmla="*/ 251 h 258"/>
                  <a:gd name="T12" fmla="*/ 196 w 483"/>
                  <a:gd name="T13" fmla="*/ 113 h 258"/>
                  <a:gd name="T14" fmla="*/ 184 w 483"/>
                  <a:gd name="T15" fmla="*/ 112 h 258"/>
                  <a:gd name="T16" fmla="*/ 170 w 483"/>
                  <a:gd name="T17" fmla="*/ 120 h 258"/>
                  <a:gd name="T18" fmla="*/ 155 w 483"/>
                  <a:gd name="T19" fmla="*/ 120 h 258"/>
                  <a:gd name="T20" fmla="*/ 136 w 483"/>
                  <a:gd name="T21" fmla="*/ 117 h 258"/>
                  <a:gd name="T22" fmla="*/ 110 w 483"/>
                  <a:gd name="T23" fmla="*/ 111 h 258"/>
                  <a:gd name="T24" fmla="*/ 95 w 483"/>
                  <a:gd name="T25" fmla="*/ 103 h 258"/>
                  <a:gd name="T26" fmla="*/ 18 w 483"/>
                  <a:gd name="T27" fmla="*/ 95 h 258"/>
                  <a:gd name="T28" fmla="*/ 4 w 483"/>
                  <a:gd name="T29" fmla="*/ 91 h 258"/>
                  <a:gd name="T30" fmla="*/ 7 w 483"/>
                  <a:gd name="T31" fmla="*/ 84 h 258"/>
                  <a:gd name="T32" fmla="*/ 13 w 483"/>
                  <a:gd name="T33" fmla="*/ 79 h 258"/>
                  <a:gd name="T34" fmla="*/ 44 w 483"/>
                  <a:gd name="T35" fmla="*/ 74 h 258"/>
                  <a:gd name="T36" fmla="*/ 81 w 483"/>
                  <a:gd name="T37" fmla="*/ 76 h 258"/>
                  <a:gd name="T38" fmla="*/ 80 w 483"/>
                  <a:gd name="T39" fmla="*/ 72 h 258"/>
                  <a:gd name="T40" fmla="*/ 44 w 483"/>
                  <a:gd name="T41" fmla="*/ 68 h 258"/>
                  <a:gd name="T42" fmla="*/ 13 w 483"/>
                  <a:gd name="T43" fmla="*/ 61 h 258"/>
                  <a:gd name="T44" fmla="*/ 1 w 483"/>
                  <a:gd name="T45" fmla="*/ 56 h 258"/>
                  <a:gd name="T46" fmla="*/ 0 w 483"/>
                  <a:gd name="T47" fmla="*/ 43 h 258"/>
                  <a:gd name="T48" fmla="*/ 18 w 483"/>
                  <a:gd name="T49" fmla="*/ 39 h 258"/>
                  <a:gd name="T50" fmla="*/ 87 w 483"/>
                  <a:gd name="T51" fmla="*/ 50 h 258"/>
                  <a:gd name="T52" fmla="*/ 87 w 483"/>
                  <a:gd name="T53" fmla="*/ 44 h 258"/>
                  <a:gd name="T54" fmla="*/ 22 w 483"/>
                  <a:gd name="T55" fmla="*/ 25 h 258"/>
                  <a:gd name="T56" fmla="*/ 7 w 483"/>
                  <a:gd name="T57" fmla="*/ 18 h 258"/>
                  <a:gd name="T58" fmla="*/ 8 w 483"/>
                  <a:gd name="T59" fmla="*/ 7 h 258"/>
                  <a:gd name="T60" fmla="*/ 17 w 483"/>
                  <a:gd name="T61" fmla="*/ 1 h 258"/>
                  <a:gd name="T62" fmla="*/ 25 w 483"/>
                  <a:gd name="T63" fmla="*/ 0 h 258"/>
                  <a:gd name="T64" fmla="*/ 103 w 483"/>
                  <a:gd name="T65" fmla="*/ 24 h 25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3"/>
                  <a:gd name="T100" fmla="*/ 0 h 258"/>
                  <a:gd name="T101" fmla="*/ 483 w 483"/>
                  <a:gd name="T102" fmla="*/ 258 h 25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3" h="258">
                    <a:moveTo>
                      <a:pt x="482" y="191"/>
                    </a:moveTo>
                    <a:lnTo>
                      <a:pt x="466" y="234"/>
                    </a:lnTo>
                    <a:lnTo>
                      <a:pt x="458" y="251"/>
                    </a:lnTo>
                    <a:lnTo>
                      <a:pt x="451" y="257"/>
                    </a:lnTo>
                    <a:lnTo>
                      <a:pt x="443" y="255"/>
                    </a:lnTo>
                    <a:lnTo>
                      <a:pt x="434" y="251"/>
                    </a:lnTo>
                    <a:lnTo>
                      <a:pt x="196" y="113"/>
                    </a:lnTo>
                    <a:lnTo>
                      <a:pt x="184" y="112"/>
                    </a:lnTo>
                    <a:lnTo>
                      <a:pt x="170" y="120"/>
                    </a:lnTo>
                    <a:lnTo>
                      <a:pt x="155" y="120"/>
                    </a:lnTo>
                    <a:lnTo>
                      <a:pt x="136" y="117"/>
                    </a:lnTo>
                    <a:lnTo>
                      <a:pt x="110" y="111"/>
                    </a:lnTo>
                    <a:lnTo>
                      <a:pt x="95" y="103"/>
                    </a:lnTo>
                    <a:lnTo>
                      <a:pt x="18" y="95"/>
                    </a:lnTo>
                    <a:lnTo>
                      <a:pt x="4" y="91"/>
                    </a:lnTo>
                    <a:lnTo>
                      <a:pt x="7" y="84"/>
                    </a:lnTo>
                    <a:lnTo>
                      <a:pt x="13" y="79"/>
                    </a:lnTo>
                    <a:lnTo>
                      <a:pt x="44" y="74"/>
                    </a:lnTo>
                    <a:lnTo>
                      <a:pt x="81" y="76"/>
                    </a:lnTo>
                    <a:lnTo>
                      <a:pt x="80" y="72"/>
                    </a:lnTo>
                    <a:lnTo>
                      <a:pt x="44" y="68"/>
                    </a:lnTo>
                    <a:lnTo>
                      <a:pt x="13" y="61"/>
                    </a:lnTo>
                    <a:lnTo>
                      <a:pt x="1" y="56"/>
                    </a:lnTo>
                    <a:lnTo>
                      <a:pt x="0" y="43"/>
                    </a:lnTo>
                    <a:lnTo>
                      <a:pt x="18" y="39"/>
                    </a:lnTo>
                    <a:lnTo>
                      <a:pt x="87" y="50"/>
                    </a:lnTo>
                    <a:lnTo>
                      <a:pt x="87" y="44"/>
                    </a:lnTo>
                    <a:lnTo>
                      <a:pt x="22" y="25"/>
                    </a:lnTo>
                    <a:lnTo>
                      <a:pt x="7" y="18"/>
                    </a:lnTo>
                    <a:lnTo>
                      <a:pt x="8" y="7"/>
                    </a:lnTo>
                    <a:lnTo>
                      <a:pt x="17" y="1"/>
                    </a:lnTo>
                    <a:lnTo>
                      <a:pt x="25" y="0"/>
                    </a:lnTo>
                    <a:lnTo>
                      <a:pt x="103" y="2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331" name="Freeform 14"/>
              <p:cNvSpPr>
                <a:spLocks/>
              </p:cNvSpPr>
              <p:nvPr/>
            </p:nvSpPr>
            <p:spPr bwMode="auto">
              <a:xfrm>
                <a:off x="5584" y="3725"/>
                <a:ext cx="591" cy="459"/>
              </a:xfrm>
              <a:custGeom>
                <a:avLst/>
                <a:gdLst>
                  <a:gd name="T0" fmla="*/ 416 w 591"/>
                  <a:gd name="T1" fmla="*/ 9 h 459"/>
                  <a:gd name="T2" fmla="*/ 590 w 591"/>
                  <a:gd name="T3" fmla="*/ 416 h 459"/>
                  <a:gd name="T4" fmla="*/ 584 w 591"/>
                  <a:gd name="T5" fmla="*/ 424 h 459"/>
                  <a:gd name="T6" fmla="*/ 570 w 591"/>
                  <a:gd name="T7" fmla="*/ 417 h 459"/>
                  <a:gd name="T8" fmla="*/ 404 w 591"/>
                  <a:gd name="T9" fmla="*/ 24 h 459"/>
                  <a:gd name="T10" fmla="*/ 394 w 591"/>
                  <a:gd name="T11" fmla="*/ 20 h 459"/>
                  <a:gd name="T12" fmla="*/ 330 w 591"/>
                  <a:gd name="T13" fmla="*/ 19 h 459"/>
                  <a:gd name="T14" fmla="*/ 247 w 591"/>
                  <a:gd name="T15" fmla="*/ 22 h 459"/>
                  <a:gd name="T16" fmla="*/ 174 w 591"/>
                  <a:gd name="T17" fmla="*/ 26 h 459"/>
                  <a:gd name="T18" fmla="*/ 153 w 591"/>
                  <a:gd name="T19" fmla="*/ 31 h 459"/>
                  <a:gd name="T20" fmla="*/ 140 w 591"/>
                  <a:gd name="T21" fmla="*/ 41 h 459"/>
                  <a:gd name="T22" fmla="*/ 131 w 591"/>
                  <a:gd name="T23" fmla="*/ 55 h 459"/>
                  <a:gd name="T24" fmla="*/ 16 w 591"/>
                  <a:gd name="T25" fmla="*/ 454 h 459"/>
                  <a:gd name="T26" fmla="*/ 7 w 591"/>
                  <a:gd name="T27" fmla="*/ 458 h 459"/>
                  <a:gd name="T28" fmla="*/ 0 w 591"/>
                  <a:gd name="T29" fmla="*/ 450 h 459"/>
                  <a:gd name="T30" fmla="*/ 114 w 591"/>
                  <a:gd name="T31" fmla="*/ 51 h 459"/>
                  <a:gd name="T32" fmla="*/ 126 w 591"/>
                  <a:gd name="T33" fmla="*/ 31 h 459"/>
                  <a:gd name="T34" fmla="*/ 136 w 591"/>
                  <a:gd name="T35" fmla="*/ 22 h 459"/>
                  <a:gd name="T36" fmla="*/ 146 w 591"/>
                  <a:gd name="T37" fmla="*/ 16 h 459"/>
                  <a:gd name="T38" fmla="*/ 158 w 591"/>
                  <a:gd name="T39" fmla="*/ 10 h 459"/>
                  <a:gd name="T40" fmla="*/ 183 w 591"/>
                  <a:gd name="T41" fmla="*/ 9 h 459"/>
                  <a:gd name="T42" fmla="*/ 260 w 591"/>
                  <a:gd name="T43" fmla="*/ 3 h 459"/>
                  <a:gd name="T44" fmla="*/ 344 w 591"/>
                  <a:gd name="T45" fmla="*/ 0 h 459"/>
                  <a:gd name="T46" fmla="*/ 385 w 591"/>
                  <a:gd name="T47" fmla="*/ 2 h 459"/>
                  <a:gd name="T48" fmla="*/ 405 w 591"/>
                  <a:gd name="T49" fmla="*/ 3 h 459"/>
                  <a:gd name="T50" fmla="*/ 416 w 591"/>
                  <a:gd name="T51" fmla="*/ 9 h 45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91"/>
                  <a:gd name="T79" fmla="*/ 0 h 459"/>
                  <a:gd name="T80" fmla="*/ 591 w 591"/>
                  <a:gd name="T81" fmla="*/ 459 h 45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91" h="459">
                    <a:moveTo>
                      <a:pt x="416" y="9"/>
                    </a:moveTo>
                    <a:lnTo>
                      <a:pt x="590" y="416"/>
                    </a:lnTo>
                    <a:lnTo>
                      <a:pt x="584" y="424"/>
                    </a:lnTo>
                    <a:lnTo>
                      <a:pt x="570" y="417"/>
                    </a:lnTo>
                    <a:lnTo>
                      <a:pt x="404" y="24"/>
                    </a:lnTo>
                    <a:lnTo>
                      <a:pt x="394" y="20"/>
                    </a:lnTo>
                    <a:lnTo>
                      <a:pt x="330" y="19"/>
                    </a:lnTo>
                    <a:lnTo>
                      <a:pt x="247" y="22"/>
                    </a:lnTo>
                    <a:lnTo>
                      <a:pt x="174" y="26"/>
                    </a:lnTo>
                    <a:lnTo>
                      <a:pt x="153" y="31"/>
                    </a:lnTo>
                    <a:lnTo>
                      <a:pt x="140" y="41"/>
                    </a:lnTo>
                    <a:lnTo>
                      <a:pt x="131" y="55"/>
                    </a:lnTo>
                    <a:lnTo>
                      <a:pt x="16" y="454"/>
                    </a:lnTo>
                    <a:lnTo>
                      <a:pt x="7" y="458"/>
                    </a:lnTo>
                    <a:lnTo>
                      <a:pt x="0" y="450"/>
                    </a:lnTo>
                    <a:lnTo>
                      <a:pt x="114" y="51"/>
                    </a:lnTo>
                    <a:lnTo>
                      <a:pt x="126" y="31"/>
                    </a:lnTo>
                    <a:lnTo>
                      <a:pt x="136" y="22"/>
                    </a:lnTo>
                    <a:lnTo>
                      <a:pt x="146" y="16"/>
                    </a:lnTo>
                    <a:lnTo>
                      <a:pt x="158" y="10"/>
                    </a:lnTo>
                    <a:lnTo>
                      <a:pt x="183" y="9"/>
                    </a:lnTo>
                    <a:lnTo>
                      <a:pt x="260" y="3"/>
                    </a:lnTo>
                    <a:lnTo>
                      <a:pt x="344" y="0"/>
                    </a:lnTo>
                    <a:lnTo>
                      <a:pt x="385" y="2"/>
                    </a:lnTo>
                    <a:lnTo>
                      <a:pt x="405" y="3"/>
                    </a:lnTo>
                    <a:lnTo>
                      <a:pt x="416" y="9"/>
                    </a:lnTo>
                  </a:path>
                </a:pathLst>
              </a:custGeom>
              <a:solidFill>
                <a:srgbClr val="5F3F1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13332" name="Group 15"/>
              <p:cNvGrpSpPr>
                <a:grpSpLocks/>
              </p:cNvGrpSpPr>
              <p:nvPr/>
            </p:nvGrpSpPr>
            <p:grpSpPr bwMode="auto">
              <a:xfrm>
                <a:off x="4969" y="3574"/>
                <a:ext cx="474" cy="277"/>
                <a:chOff x="4969" y="3574"/>
                <a:chExt cx="474" cy="277"/>
              </a:xfrm>
            </p:grpSpPr>
            <p:sp>
              <p:nvSpPr>
                <p:cNvPr id="13372" name="Freeform 16"/>
                <p:cNvSpPr>
                  <a:spLocks/>
                </p:cNvSpPr>
                <p:nvPr/>
              </p:nvSpPr>
              <p:spPr bwMode="auto">
                <a:xfrm>
                  <a:off x="4969" y="3651"/>
                  <a:ext cx="185" cy="200"/>
                </a:xfrm>
                <a:custGeom>
                  <a:avLst/>
                  <a:gdLst>
                    <a:gd name="T0" fmla="*/ 85 w 185"/>
                    <a:gd name="T1" fmla="*/ 0 h 200"/>
                    <a:gd name="T2" fmla="*/ 122 w 185"/>
                    <a:gd name="T3" fmla="*/ 50 h 200"/>
                    <a:gd name="T4" fmla="*/ 184 w 185"/>
                    <a:gd name="T5" fmla="*/ 44 h 200"/>
                    <a:gd name="T6" fmla="*/ 134 w 185"/>
                    <a:gd name="T7" fmla="*/ 102 h 200"/>
                    <a:gd name="T8" fmla="*/ 180 w 185"/>
                    <a:gd name="T9" fmla="*/ 175 h 200"/>
                    <a:gd name="T10" fmla="*/ 97 w 185"/>
                    <a:gd name="T11" fmla="*/ 129 h 200"/>
                    <a:gd name="T12" fmla="*/ 40 w 185"/>
                    <a:gd name="T13" fmla="*/ 199 h 200"/>
                    <a:gd name="T14" fmla="*/ 54 w 185"/>
                    <a:gd name="T15" fmla="*/ 110 h 200"/>
                    <a:gd name="T16" fmla="*/ 0 w 185"/>
                    <a:gd name="T17" fmla="*/ 57 h 200"/>
                    <a:gd name="T18" fmla="*/ 66 w 185"/>
                    <a:gd name="T19" fmla="*/ 59 h 200"/>
                    <a:gd name="T20" fmla="*/ 85 w 185"/>
                    <a:gd name="T21" fmla="*/ 0 h 2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85"/>
                    <a:gd name="T34" fmla="*/ 0 h 200"/>
                    <a:gd name="T35" fmla="*/ 185 w 185"/>
                    <a:gd name="T36" fmla="*/ 200 h 2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85" h="200">
                      <a:moveTo>
                        <a:pt x="85" y="0"/>
                      </a:moveTo>
                      <a:lnTo>
                        <a:pt x="122" y="50"/>
                      </a:lnTo>
                      <a:lnTo>
                        <a:pt x="184" y="44"/>
                      </a:lnTo>
                      <a:lnTo>
                        <a:pt x="134" y="102"/>
                      </a:lnTo>
                      <a:lnTo>
                        <a:pt x="180" y="175"/>
                      </a:lnTo>
                      <a:lnTo>
                        <a:pt x="97" y="129"/>
                      </a:lnTo>
                      <a:lnTo>
                        <a:pt x="40" y="199"/>
                      </a:lnTo>
                      <a:lnTo>
                        <a:pt x="54" y="110"/>
                      </a:lnTo>
                      <a:lnTo>
                        <a:pt x="0" y="57"/>
                      </a:lnTo>
                      <a:lnTo>
                        <a:pt x="66" y="59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00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3" name="Freeform 17"/>
                <p:cNvSpPr>
                  <a:spLocks/>
                </p:cNvSpPr>
                <p:nvPr/>
              </p:nvSpPr>
              <p:spPr bwMode="auto">
                <a:xfrm>
                  <a:off x="5264" y="3574"/>
                  <a:ext cx="179" cy="200"/>
                </a:xfrm>
                <a:custGeom>
                  <a:avLst/>
                  <a:gdLst>
                    <a:gd name="T0" fmla="*/ 129 w 179"/>
                    <a:gd name="T1" fmla="*/ 2 h 200"/>
                    <a:gd name="T2" fmla="*/ 143 w 179"/>
                    <a:gd name="T3" fmla="*/ 10 h 200"/>
                    <a:gd name="T4" fmla="*/ 148 w 179"/>
                    <a:gd name="T5" fmla="*/ 16 h 200"/>
                    <a:gd name="T6" fmla="*/ 155 w 179"/>
                    <a:gd name="T7" fmla="*/ 22 h 200"/>
                    <a:gd name="T8" fmla="*/ 163 w 179"/>
                    <a:gd name="T9" fmla="*/ 34 h 200"/>
                    <a:gd name="T10" fmla="*/ 167 w 179"/>
                    <a:gd name="T11" fmla="*/ 44 h 200"/>
                    <a:gd name="T12" fmla="*/ 172 w 179"/>
                    <a:gd name="T13" fmla="*/ 53 h 200"/>
                    <a:gd name="T14" fmla="*/ 175 w 179"/>
                    <a:gd name="T15" fmla="*/ 70 h 200"/>
                    <a:gd name="T16" fmla="*/ 177 w 179"/>
                    <a:gd name="T17" fmla="*/ 78 h 200"/>
                    <a:gd name="T18" fmla="*/ 178 w 179"/>
                    <a:gd name="T19" fmla="*/ 85 h 200"/>
                    <a:gd name="T20" fmla="*/ 178 w 179"/>
                    <a:gd name="T21" fmla="*/ 98 h 200"/>
                    <a:gd name="T22" fmla="*/ 177 w 179"/>
                    <a:gd name="T23" fmla="*/ 110 h 200"/>
                    <a:gd name="T24" fmla="*/ 174 w 179"/>
                    <a:gd name="T25" fmla="*/ 123 h 200"/>
                    <a:gd name="T26" fmla="*/ 172 w 179"/>
                    <a:gd name="T27" fmla="*/ 132 h 200"/>
                    <a:gd name="T28" fmla="*/ 168 w 179"/>
                    <a:gd name="T29" fmla="*/ 141 h 200"/>
                    <a:gd name="T30" fmla="*/ 164 w 179"/>
                    <a:gd name="T31" fmla="*/ 150 h 200"/>
                    <a:gd name="T32" fmla="*/ 157 w 179"/>
                    <a:gd name="T33" fmla="*/ 159 h 200"/>
                    <a:gd name="T34" fmla="*/ 152 w 179"/>
                    <a:gd name="T35" fmla="*/ 166 h 200"/>
                    <a:gd name="T36" fmla="*/ 143 w 179"/>
                    <a:gd name="T37" fmla="*/ 174 h 200"/>
                    <a:gd name="T38" fmla="*/ 136 w 179"/>
                    <a:gd name="T39" fmla="*/ 179 h 200"/>
                    <a:gd name="T40" fmla="*/ 129 w 179"/>
                    <a:gd name="T41" fmla="*/ 185 h 200"/>
                    <a:gd name="T42" fmla="*/ 120 w 179"/>
                    <a:gd name="T43" fmla="*/ 189 h 200"/>
                    <a:gd name="T44" fmla="*/ 113 w 179"/>
                    <a:gd name="T45" fmla="*/ 194 h 200"/>
                    <a:gd name="T46" fmla="*/ 104 w 179"/>
                    <a:gd name="T47" fmla="*/ 196 h 200"/>
                    <a:gd name="T48" fmla="*/ 94 w 179"/>
                    <a:gd name="T49" fmla="*/ 198 h 200"/>
                    <a:gd name="T50" fmla="*/ 87 w 179"/>
                    <a:gd name="T51" fmla="*/ 199 h 200"/>
                    <a:gd name="T52" fmla="*/ 74 w 179"/>
                    <a:gd name="T53" fmla="*/ 199 h 200"/>
                    <a:gd name="T54" fmla="*/ 63 w 179"/>
                    <a:gd name="T55" fmla="*/ 198 h 200"/>
                    <a:gd name="T56" fmla="*/ 55 w 179"/>
                    <a:gd name="T57" fmla="*/ 197 h 200"/>
                    <a:gd name="T58" fmla="*/ 48 w 179"/>
                    <a:gd name="T59" fmla="*/ 195 h 200"/>
                    <a:gd name="T60" fmla="*/ 40 w 179"/>
                    <a:gd name="T61" fmla="*/ 193 h 200"/>
                    <a:gd name="T62" fmla="*/ 30 w 179"/>
                    <a:gd name="T63" fmla="*/ 189 h 200"/>
                    <a:gd name="T64" fmla="*/ 22 w 179"/>
                    <a:gd name="T65" fmla="*/ 184 h 200"/>
                    <a:gd name="T66" fmla="*/ 15 w 179"/>
                    <a:gd name="T67" fmla="*/ 177 h 200"/>
                    <a:gd name="T68" fmla="*/ 12 w 179"/>
                    <a:gd name="T69" fmla="*/ 171 h 200"/>
                    <a:gd name="T70" fmla="*/ 8 w 179"/>
                    <a:gd name="T71" fmla="*/ 163 h 200"/>
                    <a:gd name="T72" fmla="*/ 4 w 179"/>
                    <a:gd name="T73" fmla="*/ 153 h 200"/>
                    <a:gd name="T74" fmla="*/ 1 w 179"/>
                    <a:gd name="T75" fmla="*/ 138 h 200"/>
                    <a:gd name="T76" fmla="*/ 0 w 179"/>
                    <a:gd name="T77" fmla="*/ 127 h 200"/>
                    <a:gd name="T78" fmla="*/ 13 w 179"/>
                    <a:gd name="T79" fmla="*/ 130 h 200"/>
                    <a:gd name="T80" fmla="*/ 22 w 179"/>
                    <a:gd name="T81" fmla="*/ 137 h 200"/>
                    <a:gd name="T82" fmla="*/ 37 w 179"/>
                    <a:gd name="T83" fmla="*/ 140 h 200"/>
                    <a:gd name="T84" fmla="*/ 55 w 179"/>
                    <a:gd name="T85" fmla="*/ 143 h 200"/>
                    <a:gd name="T86" fmla="*/ 73 w 179"/>
                    <a:gd name="T87" fmla="*/ 144 h 200"/>
                    <a:gd name="T88" fmla="*/ 87 w 179"/>
                    <a:gd name="T89" fmla="*/ 141 h 200"/>
                    <a:gd name="T90" fmla="*/ 105 w 179"/>
                    <a:gd name="T91" fmla="*/ 133 h 200"/>
                    <a:gd name="T92" fmla="*/ 120 w 179"/>
                    <a:gd name="T93" fmla="*/ 122 h 200"/>
                    <a:gd name="T94" fmla="*/ 129 w 179"/>
                    <a:gd name="T95" fmla="*/ 106 h 200"/>
                    <a:gd name="T96" fmla="*/ 133 w 179"/>
                    <a:gd name="T97" fmla="*/ 91 h 200"/>
                    <a:gd name="T98" fmla="*/ 134 w 179"/>
                    <a:gd name="T99" fmla="*/ 73 h 200"/>
                    <a:gd name="T100" fmla="*/ 134 w 179"/>
                    <a:gd name="T101" fmla="*/ 58 h 200"/>
                    <a:gd name="T102" fmla="*/ 131 w 179"/>
                    <a:gd name="T103" fmla="*/ 38 h 200"/>
                    <a:gd name="T104" fmla="*/ 128 w 179"/>
                    <a:gd name="T105" fmla="*/ 17 h 200"/>
                    <a:gd name="T106" fmla="*/ 117 w 179"/>
                    <a:gd name="T107" fmla="*/ 0 h 200"/>
                    <a:gd name="T108" fmla="*/ 129 w 179"/>
                    <a:gd name="T109" fmla="*/ 2 h 200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79"/>
                    <a:gd name="T166" fmla="*/ 0 h 200"/>
                    <a:gd name="T167" fmla="*/ 179 w 179"/>
                    <a:gd name="T168" fmla="*/ 200 h 200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79" h="200">
                      <a:moveTo>
                        <a:pt x="129" y="2"/>
                      </a:moveTo>
                      <a:lnTo>
                        <a:pt x="143" y="10"/>
                      </a:lnTo>
                      <a:lnTo>
                        <a:pt x="148" y="16"/>
                      </a:lnTo>
                      <a:lnTo>
                        <a:pt x="155" y="22"/>
                      </a:lnTo>
                      <a:lnTo>
                        <a:pt x="163" y="34"/>
                      </a:lnTo>
                      <a:lnTo>
                        <a:pt x="167" y="44"/>
                      </a:lnTo>
                      <a:lnTo>
                        <a:pt x="172" y="53"/>
                      </a:lnTo>
                      <a:lnTo>
                        <a:pt x="175" y="70"/>
                      </a:lnTo>
                      <a:lnTo>
                        <a:pt x="177" y="78"/>
                      </a:lnTo>
                      <a:lnTo>
                        <a:pt x="178" y="85"/>
                      </a:lnTo>
                      <a:lnTo>
                        <a:pt x="178" y="98"/>
                      </a:lnTo>
                      <a:lnTo>
                        <a:pt x="177" y="110"/>
                      </a:lnTo>
                      <a:lnTo>
                        <a:pt x="174" y="123"/>
                      </a:lnTo>
                      <a:lnTo>
                        <a:pt x="172" y="132"/>
                      </a:lnTo>
                      <a:lnTo>
                        <a:pt x="168" y="141"/>
                      </a:lnTo>
                      <a:lnTo>
                        <a:pt x="164" y="150"/>
                      </a:lnTo>
                      <a:lnTo>
                        <a:pt x="157" y="159"/>
                      </a:lnTo>
                      <a:lnTo>
                        <a:pt x="152" y="166"/>
                      </a:lnTo>
                      <a:lnTo>
                        <a:pt x="143" y="174"/>
                      </a:lnTo>
                      <a:lnTo>
                        <a:pt x="136" y="179"/>
                      </a:lnTo>
                      <a:lnTo>
                        <a:pt x="129" y="185"/>
                      </a:lnTo>
                      <a:lnTo>
                        <a:pt x="120" y="189"/>
                      </a:lnTo>
                      <a:lnTo>
                        <a:pt x="113" y="194"/>
                      </a:lnTo>
                      <a:lnTo>
                        <a:pt x="104" y="196"/>
                      </a:lnTo>
                      <a:lnTo>
                        <a:pt x="94" y="198"/>
                      </a:lnTo>
                      <a:lnTo>
                        <a:pt x="87" y="199"/>
                      </a:lnTo>
                      <a:lnTo>
                        <a:pt x="74" y="199"/>
                      </a:lnTo>
                      <a:lnTo>
                        <a:pt x="63" y="198"/>
                      </a:lnTo>
                      <a:lnTo>
                        <a:pt x="55" y="197"/>
                      </a:lnTo>
                      <a:lnTo>
                        <a:pt x="48" y="195"/>
                      </a:lnTo>
                      <a:lnTo>
                        <a:pt x="40" y="193"/>
                      </a:lnTo>
                      <a:lnTo>
                        <a:pt x="30" y="189"/>
                      </a:lnTo>
                      <a:lnTo>
                        <a:pt x="22" y="184"/>
                      </a:lnTo>
                      <a:lnTo>
                        <a:pt x="15" y="177"/>
                      </a:lnTo>
                      <a:lnTo>
                        <a:pt x="12" y="171"/>
                      </a:lnTo>
                      <a:lnTo>
                        <a:pt x="8" y="163"/>
                      </a:lnTo>
                      <a:lnTo>
                        <a:pt x="4" y="153"/>
                      </a:lnTo>
                      <a:lnTo>
                        <a:pt x="1" y="138"/>
                      </a:lnTo>
                      <a:lnTo>
                        <a:pt x="0" y="127"/>
                      </a:lnTo>
                      <a:lnTo>
                        <a:pt x="13" y="130"/>
                      </a:lnTo>
                      <a:lnTo>
                        <a:pt x="22" y="137"/>
                      </a:lnTo>
                      <a:lnTo>
                        <a:pt x="37" y="140"/>
                      </a:lnTo>
                      <a:lnTo>
                        <a:pt x="55" y="143"/>
                      </a:lnTo>
                      <a:lnTo>
                        <a:pt x="73" y="144"/>
                      </a:lnTo>
                      <a:lnTo>
                        <a:pt x="87" y="141"/>
                      </a:lnTo>
                      <a:lnTo>
                        <a:pt x="105" y="133"/>
                      </a:lnTo>
                      <a:lnTo>
                        <a:pt x="120" y="122"/>
                      </a:lnTo>
                      <a:lnTo>
                        <a:pt x="129" y="106"/>
                      </a:lnTo>
                      <a:lnTo>
                        <a:pt x="133" y="91"/>
                      </a:lnTo>
                      <a:lnTo>
                        <a:pt x="134" y="73"/>
                      </a:lnTo>
                      <a:lnTo>
                        <a:pt x="134" y="58"/>
                      </a:lnTo>
                      <a:lnTo>
                        <a:pt x="131" y="38"/>
                      </a:lnTo>
                      <a:lnTo>
                        <a:pt x="128" y="17"/>
                      </a:lnTo>
                      <a:lnTo>
                        <a:pt x="117" y="0"/>
                      </a:lnTo>
                      <a:lnTo>
                        <a:pt x="129" y="2"/>
                      </a:lnTo>
                    </a:path>
                  </a:pathLst>
                </a:custGeom>
                <a:solidFill>
                  <a:srgbClr val="0000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3333" name="Group 18"/>
              <p:cNvGrpSpPr>
                <a:grpSpLocks/>
              </p:cNvGrpSpPr>
              <p:nvPr/>
            </p:nvGrpSpPr>
            <p:grpSpPr bwMode="auto">
              <a:xfrm>
                <a:off x="4991" y="3551"/>
                <a:ext cx="475" cy="277"/>
                <a:chOff x="4991" y="3551"/>
                <a:chExt cx="475" cy="277"/>
              </a:xfrm>
            </p:grpSpPr>
            <p:sp>
              <p:nvSpPr>
                <p:cNvPr id="13370" name="Freeform 19"/>
                <p:cNvSpPr>
                  <a:spLocks/>
                </p:cNvSpPr>
                <p:nvPr/>
              </p:nvSpPr>
              <p:spPr bwMode="auto">
                <a:xfrm>
                  <a:off x="4991" y="3628"/>
                  <a:ext cx="185" cy="200"/>
                </a:xfrm>
                <a:custGeom>
                  <a:avLst/>
                  <a:gdLst>
                    <a:gd name="T0" fmla="*/ 85 w 185"/>
                    <a:gd name="T1" fmla="*/ 0 h 200"/>
                    <a:gd name="T2" fmla="*/ 122 w 185"/>
                    <a:gd name="T3" fmla="*/ 50 h 200"/>
                    <a:gd name="T4" fmla="*/ 184 w 185"/>
                    <a:gd name="T5" fmla="*/ 44 h 200"/>
                    <a:gd name="T6" fmla="*/ 134 w 185"/>
                    <a:gd name="T7" fmla="*/ 101 h 200"/>
                    <a:gd name="T8" fmla="*/ 180 w 185"/>
                    <a:gd name="T9" fmla="*/ 175 h 200"/>
                    <a:gd name="T10" fmla="*/ 97 w 185"/>
                    <a:gd name="T11" fmla="*/ 129 h 200"/>
                    <a:gd name="T12" fmla="*/ 40 w 185"/>
                    <a:gd name="T13" fmla="*/ 199 h 200"/>
                    <a:gd name="T14" fmla="*/ 54 w 185"/>
                    <a:gd name="T15" fmla="*/ 110 h 200"/>
                    <a:gd name="T16" fmla="*/ 0 w 185"/>
                    <a:gd name="T17" fmla="*/ 57 h 200"/>
                    <a:gd name="T18" fmla="*/ 66 w 185"/>
                    <a:gd name="T19" fmla="*/ 59 h 200"/>
                    <a:gd name="T20" fmla="*/ 85 w 185"/>
                    <a:gd name="T21" fmla="*/ 0 h 2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85"/>
                    <a:gd name="T34" fmla="*/ 0 h 200"/>
                    <a:gd name="T35" fmla="*/ 185 w 185"/>
                    <a:gd name="T36" fmla="*/ 200 h 2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85" h="200">
                      <a:moveTo>
                        <a:pt x="85" y="0"/>
                      </a:moveTo>
                      <a:lnTo>
                        <a:pt x="122" y="50"/>
                      </a:lnTo>
                      <a:lnTo>
                        <a:pt x="184" y="44"/>
                      </a:lnTo>
                      <a:lnTo>
                        <a:pt x="134" y="101"/>
                      </a:lnTo>
                      <a:lnTo>
                        <a:pt x="180" y="175"/>
                      </a:lnTo>
                      <a:lnTo>
                        <a:pt x="97" y="129"/>
                      </a:lnTo>
                      <a:lnTo>
                        <a:pt x="40" y="199"/>
                      </a:lnTo>
                      <a:lnTo>
                        <a:pt x="54" y="110"/>
                      </a:lnTo>
                      <a:lnTo>
                        <a:pt x="0" y="57"/>
                      </a:lnTo>
                      <a:lnTo>
                        <a:pt x="66" y="59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FF9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71" name="Freeform 20"/>
                <p:cNvSpPr>
                  <a:spLocks/>
                </p:cNvSpPr>
                <p:nvPr/>
              </p:nvSpPr>
              <p:spPr bwMode="auto">
                <a:xfrm>
                  <a:off x="5287" y="3551"/>
                  <a:ext cx="179" cy="200"/>
                </a:xfrm>
                <a:custGeom>
                  <a:avLst/>
                  <a:gdLst>
                    <a:gd name="T0" fmla="*/ 129 w 179"/>
                    <a:gd name="T1" fmla="*/ 2 h 200"/>
                    <a:gd name="T2" fmla="*/ 143 w 179"/>
                    <a:gd name="T3" fmla="*/ 11 h 200"/>
                    <a:gd name="T4" fmla="*/ 148 w 179"/>
                    <a:gd name="T5" fmla="*/ 16 h 200"/>
                    <a:gd name="T6" fmla="*/ 155 w 179"/>
                    <a:gd name="T7" fmla="*/ 22 h 200"/>
                    <a:gd name="T8" fmla="*/ 163 w 179"/>
                    <a:gd name="T9" fmla="*/ 35 h 200"/>
                    <a:gd name="T10" fmla="*/ 167 w 179"/>
                    <a:gd name="T11" fmla="*/ 44 h 200"/>
                    <a:gd name="T12" fmla="*/ 172 w 179"/>
                    <a:gd name="T13" fmla="*/ 54 h 200"/>
                    <a:gd name="T14" fmla="*/ 175 w 179"/>
                    <a:gd name="T15" fmla="*/ 71 h 200"/>
                    <a:gd name="T16" fmla="*/ 177 w 179"/>
                    <a:gd name="T17" fmla="*/ 78 h 200"/>
                    <a:gd name="T18" fmla="*/ 178 w 179"/>
                    <a:gd name="T19" fmla="*/ 86 h 200"/>
                    <a:gd name="T20" fmla="*/ 178 w 179"/>
                    <a:gd name="T21" fmla="*/ 97 h 200"/>
                    <a:gd name="T22" fmla="*/ 177 w 179"/>
                    <a:gd name="T23" fmla="*/ 110 h 200"/>
                    <a:gd name="T24" fmla="*/ 174 w 179"/>
                    <a:gd name="T25" fmla="*/ 122 h 200"/>
                    <a:gd name="T26" fmla="*/ 172 w 179"/>
                    <a:gd name="T27" fmla="*/ 132 h 200"/>
                    <a:gd name="T28" fmla="*/ 168 w 179"/>
                    <a:gd name="T29" fmla="*/ 141 h 200"/>
                    <a:gd name="T30" fmla="*/ 164 w 179"/>
                    <a:gd name="T31" fmla="*/ 149 h 200"/>
                    <a:gd name="T32" fmla="*/ 157 w 179"/>
                    <a:gd name="T33" fmla="*/ 158 h 200"/>
                    <a:gd name="T34" fmla="*/ 152 w 179"/>
                    <a:gd name="T35" fmla="*/ 166 h 200"/>
                    <a:gd name="T36" fmla="*/ 143 w 179"/>
                    <a:gd name="T37" fmla="*/ 174 h 200"/>
                    <a:gd name="T38" fmla="*/ 136 w 179"/>
                    <a:gd name="T39" fmla="*/ 179 h 200"/>
                    <a:gd name="T40" fmla="*/ 129 w 179"/>
                    <a:gd name="T41" fmla="*/ 185 h 200"/>
                    <a:gd name="T42" fmla="*/ 120 w 179"/>
                    <a:gd name="T43" fmla="*/ 189 h 200"/>
                    <a:gd name="T44" fmla="*/ 113 w 179"/>
                    <a:gd name="T45" fmla="*/ 193 h 200"/>
                    <a:gd name="T46" fmla="*/ 104 w 179"/>
                    <a:gd name="T47" fmla="*/ 195 h 200"/>
                    <a:gd name="T48" fmla="*/ 94 w 179"/>
                    <a:gd name="T49" fmla="*/ 198 h 200"/>
                    <a:gd name="T50" fmla="*/ 87 w 179"/>
                    <a:gd name="T51" fmla="*/ 199 h 200"/>
                    <a:gd name="T52" fmla="*/ 74 w 179"/>
                    <a:gd name="T53" fmla="*/ 199 h 200"/>
                    <a:gd name="T54" fmla="*/ 63 w 179"/>
                    <a:gd name="T55" fmla="*/ 198 h 200"/>
                    <a:gd name="T56" fmla="*/ 55 w 179"/>
                    <a:gd name="T57" fmla="*/ 196 h 200"/>
                    <a:gd name="T58" fmla="*/ 48 w 179"/>
                    <a:gd name="T59" fmla="*/ 194 h 200"/>
                    <a:gd name="T60" fmla="*/ 40 w 179"/>
                    <a:gd name="T61" fmla="*/ 193 h 200"/>
                    <a:gd name="T62" fmla="*/ 30 w 179"/>
                    <a:gd name="T63" fmla="*/ 188 h 200"/>
                    <a:gd name="T64" fmla="*/ 22 w 179"/>
                    <a:gd name="T65" fmla="*/ 184 h 200"/>
                    <a:gd name="T66" fmla="*/ 15 w 179"/>
                    <a:gd name="T67" fmla="*/ 176 h 200"/>
                    <a:gd name="T68" fmla="*/ 12 w 179"/>
                    <a:gd name="T69" fmla="*/ 170 h 200"/>
                    <a:gd name="T70" fmla="*/ 8 w 179"/>
                    <a:gd name="T71" fmla="*/ 163 h 200"/>
                    <a:gd name="T72" fmla="*/ 4 w 179"/>
                    <a:gd name="T73" fmla="*/ 153 h 200"/>
                    <a:gd name="T74" fmla="*/ 1 w 179"/>
                    <a:gd name="T75" fmla="*/ 139 h 200"/>
                    <a:gd name="T76" fmla="*/ 0 w 179"/>
                    <a:gd name="T77" fmla="*/ 127 h 200"/>
                    <a:gd name="T78" fmla="*/ 13 w 179"/>
                    <a:gd name="T79" fmla="*/ 131 h 200"/>
                    <a:gd name="T80" fmla="*/ 22 w 179"/>
                    <a:gd name="T81" fmla="*/ 136 h 200"/>
                    <a:gd name="T82" fmla="*/ 37 w 179"/>
                    <a:gd name="T83" fmla="*/ 140 h 200"/>
                    <a:gd name="T84" fmla="*/ 54 w 179"/>
                    <a:gd name="T85" fmla="*/ 143 h 200"/>
                    <a:gd name="T86" fmla="*/ 73 w 179"/>
                    <a:gd name="T87" fmla="*/ 143 h 200"/>
                    <a:gd name="T88" fmla="*/ 87 w 179"/>
                    <a:gd name="T89" fmla="*/ 141 h 200"/>
                    <a:gd name="T90" fmla="*/ 105 w 179"/>
                    <a:gd name="T91" fmla="*/ 132 h 200"/>
                    <a:gd name="T92" fmla="*/ 120 w 179"/>
                    <a:gd name="T93" fmla="*/ 122 h 200"/>
                    <a:gd name="T94" fmla="*/ 129 w 179"/>
                    <a:gd name="T95" fmla="*/ 106 h 200"/>
                    <a:gd name="T96" fmla="*/ 133 w 179"/>
                    <a:gd name="T97" fmla="*/ 92 h 200"/>
                    <a:gd name="T98" fmla="*/ 134 w 179"/>
                    <a:gd name="T99" fmla="*/ 75 h 200"/>
                    <a:gd name="T100" fmla="*/ 134 w 179"/>
                    <a:gd name="T101" fmla="*/ 59 h 200"/>
                    <a:gd name="T102" fmla="*/ 131 w 179"/>
                    <a:gd name="T103" fmla="*/ 38 h 200"/>
                    <a:gd name="T104" fmla="*/ 128 w 179"/>
                    <a:gd name="T105" fmla="*/ 18 h 200"/>
                    <a:gd name="T106" fmla="*/ 117 w 179"/>
                    <a:gd name="T107" fmla="*/ 0 h 200"/>
                    <a:gd name="T108" fmla="*/ 129 w 179"/>
                    <a:gd name="T109" fmla="*/ 2 h 200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79"/>
                    <a:gd name="T166" fmla="*/ 0 h 200"/>
                    <a:gd name="T167" fmla="*/ 179 w 179"/>
                    <a:gd name="T168" fmla="*/ 200 h 200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79" h="200">
                      <a:moveTo>
                        <a:pt x="129" y="2"/>
                      </a:moveTo>
                      <a:lnTo>
                        <a:pt x="143" y="11"/>
                      </a:lnTo>
                      <a:lnTo>
                        <a:pt x="148" y="16"/>
                      </a:lnTo>
                      <a:lnTo>
                        <a:pt x="155" y="22"/>
                      </a:lnTo>
                      <a:lnTo>
                        <a:pt x="163" y="35"/>
                      </a:lnTo>
                      <a:lnTo>
                        <a:pt x="167" y="44"/>
                      </a:lnTo>
                      <a:lnTo>
                        <a:pt x="172" y="54"/>
                      </a:lnTo>
                      <a:lnTo>
                        <a:pt x="175" y="71"/>
                      </a:lnTo>
                      <a:lnTo>
                        <a:pt x="177" y="78"/>
                      </a:lnTo>
                      <a:lnTo>
                        <a:pt x="178" y="86"/>
                      </a:lnTo>
                      <a:lnTo>
                        <a:pt x="178" y="97"/>
                      </a:lnTo>
                      <a:lnTo>
                        <a:pt x="177" y="110"/>
                      </a:lnTo>
                      <a:lnTo>
                        <a:pt x="174" y="122"/>
                      </a:lnTo>
                      <a:lnTo>
                        <a:pt x="172" y="132"/>
                      </a:lnTo>
                      <a:lnTo>
                        <a:pt x="168" y="141"/>
                      </a:lnTo>
                      <a:lnTo>
                        <a:pt x="164" y="149"/>
                      </a:lnTo>
                      <a:lnTo>
                        <a:pt x="157" y="158"/>
                      </a:lnTo>
                      <a:lnTo>
                        <a:pt x="152" y="166"/>
                      </a:lnTo>
                      <a:lnTo>
                        <a:pt x="143" y="174"/>
                      </a:lnTo>
                      <a:lnTo>
                        <a:pt x="136" y="179"/>
                      </a:lnTo>
                      <a:lnTo>
                        <a:pt x="129" y="185"/>
                      </a:lnTo>
                      <a:lnTo>
                        <a:pt x="120" y="189"/>
                      </a:lnTo>
                      <a:lnTo>
                        <a:pt x="113" y="193"/>
                      </a:lnTo>
                      <a:lnTo>
                        <a:pt x="104" y="195"/>
                      </a:lnTo>
                      <a:lnTo>
                        <a:pt x="94" y="198"/>
                      </a:lnTo>
                      <a:lnTo>
                        <a:pt x="87" y="199"/>
                      </a:lnTo>
                      <a:lnTo>
                        <a:pt x="74" y="199"/>
                      </a:lnTo>
                      <a:lnTo>
                        <a:pt x="63" y="198"/>
                      </a:lnTo>
                      <a:lnTo>
                        <a:pt x="55" y="196"/>
                      </a:lnTo>
                      <a:lnTo>
                        <a:pt x="48" y="194"/>
                      </a:lnTo>
                      <a:lnTo>
                        <a:pt x="40" y="193"/>
                      </a:lnTo>
                      <a:lnTo>
                        <a:pt x="30" y="188"/>
                      </a:lnTo>
                      <a:lnTo>
                        <a:pt x="22" y="184"/>
                      </a:lnTo>
                      <a:lnTo>
                        <a:pt x="15" y="176"/>
                      </a:lnTo>
                      <a:lnTo>
                        <a:pt x="12" y="170"/>
                      </a:lnTo>
                      <a:lnTo>
                        <a:pt x="8" y="163"/>
                      </a:lnTo>
                      <a:lnTo>
                        <a:pt x="4" y="153"/>
                      </a:lnTo>
                      <a:lnTo>
                        <a:pt x="1" y="139"/>
                      </a:lnTo>
                      <a:lnTo>
                        <a:pt x="0" y="127"/>
                      </a:lnTo>
                      <a:lnTo>
                        <a:pt x="13" y="131"/>
                      </a:lnTo>
                      <a:lnTo>
                        <a:pt x="22" y="136"/>
                      </a:lnTo>
                      <a:lnTo>
                        <a:pt x="37" y="140"/>
                      </a:lnTo>
                      <a:lnTo>
                        <a:pt x="54" y="143"/>
                      </a:lnTo>
                      <a:lnTo>
                        <a:pt x="73" y="143"/>
                      </a:lnTo>
                      <a:lnTo>
                        <a:pt x="87" y="141"/>
                      </a:lnTo>
                      <a:lnTo>
                        <a:pt x="105" y="132"/>
                      </a:lnTo>
                      <a:lnTo>
                        <a:pt x="120" y="122"/>
                      </a:lnTo>
                      <a:lnTo>
                        <a:pt x="129" y="106"/>
                      </a:lnTo>
                      <a:lnTo>
                        <a:pt x="133" y="92"/>
                      </a:lnTo>
                      <a:lnTo>
                        <a:pt x="134" y="75"/>
                      </a:lnTo>
                      <a:lnTo>
                        <a:pt x="134" y="59"/>
                      </a:lnTo>
                      <a:lnTo>
                        <a:pt x="131" y="38"/>
                      </a:lnTo>
                      <a:lnTo>
                        <a:pt x="128" y="18"/>
                      </a:lnTo>
                      <a:lnTo>
                        <a:pt x="117" y="0"/>
                      </a:lnTo>
                      <a:lnTo>
                        <a:pt x="129" y="2"/>
                      </a:lnTo>
                    </a:path>
                  </a:pathLst>
                </a:custGeom>
                <a:solidFill>
                  <a:srgbClr val="FF9F00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3334" name="Group 21"/>
              <p:cNvGrpSpPr>
                <a:grpSpLocks/>
              </p:cNvGrpSpPr>
              <p:nvPr/>
            </p:nvGrpSpPr>
            <p:grpSpPr bwMode="auto">
              <a:xfrm>
                <a:off x="4888" y="2974"/>
                <a:ext cx="472" cy="464"/>
                <a:chOff x="4888" y="2974"/>
                <a:chExt cx="472" cy="464"/>
              </a:xfrm>
            </p:grpSpPr>
            <p:grpSp>
              <p:nvGrpSpPr>
                <p:cNvPr id="13365" name="Group 22"/>
                <p:cNvGrpSpPr>
                  <a:grpSpLocks/>
                </p:cNvGrpSpPr>
                <p:nvPr/>
              </p:nvGrpSpPr>
              <p:grpSpPr bwMode="auto">
                <a:xfrm>
                  <a:off x="4888" y="2974"/>
                  <a:ext cx="472" cy="464"/>
                  <a:chOff x="4888" y="2974"/>
                  <a:chExt cx="472" cy="464"/>
                </a:xfrm>
              </p:grpSpPr>
              <p:sp>
                <p:nvSpPr>
                  <p:cNvPr id="13367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888" y="2974"/>
                    <a:ext cx="472" cy="464"/>
                  </a:xfrm>
                  <a:prstGeom prst="ellipse">
                    <a:avLst/>
                  </a:prstGeom>
                  <a:solidFill>
                    <a:srgbClr val="9F9FB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3368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908" y="2978"/>
                    <a:ext cx="423" cy="412"/>
                  </a:xfrm>
                  <a:prstGeom prst="ellipse">
                    <a:avLst/>
                  </a:prstGeom>
                  <a:solidFill>
                    <a:srgbClr val="BFBF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3369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928" y="3001"/>
                    <a:ext cx="326" cy="313"/>
                  </a:xfrm>
                  <a:prstGeom prst="ellipse">
                    <a:avLst/>
                  </a:prstGeom>
                  <a:solidFill>
                    <a:srgbClr val="DFD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</p:grpSp>
            <p:sp>
              <p:nvSpPr>
                <p:cNvPr id="13366" name="Oval 26"/>
                <p:cNvSpPr>
                  <a:spLocks noChangeArrowheads="1"/>
                </p:cNvSpPr>
                <p:nvPr/>
              </p:nvSpPr>
              <p:spPr bwMode="auto">
                <a:xfrm>
                  <a:off x="5008" y="3048"/>
                  <a:ext cx="81" cy="7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</p:grpSp>
          <p:grpSp>
            <p:nvGrpSpPr>
              <p:cNvPr id="13335" name="Group 27"/>
              <p:cNvGrpSpPr>
                <a:grpSpLocks/>
              </p:cNvGrpSpPr>
              <p:nvPr/>
            </p:nvGrpSpPr>
            <p:grpSpPr bwMode="auto">
              <a:xfrm>
                <a:off x="5020" y="3129"/>
                <a:ext cx="671" cy="336"/>
                <a:chOff x="5020" y="3129"/>
                <a:chExt cx="671" cy="336"/>
              </a:xfrm>
            </p:grpSpPr>
            <p:sp>
              <p:nvSpPr>
                <p:cNvPr id="13362" name="Freeform 28"/>
                <p:cNvSpPr>
                  <a:spLocks/>
                </p:cNvSpPr>
                <p:nvPr/>
              </p:nvSpPr>
              <p:spPr bwMode="auto">
                <a:xfrm>
                  <a:off x="5020" y="3129"/>
                  <a:ext cx="513" cy="316"/>
                </a:xfrm>
                <a:custGeom>
                  <a:avLst/>
                  <a:gdLst>
                    <a:gd name="T0" fmla="*/ 494 w 513"/>
                    <a:gd name="T1" fmla="*/ 302 h 316"/>
                    <a:gd name="T2" fmla="*/ 487 w 513"/>
                    <a:gd name="T3" fmla="*/ 312 h 316"/>
                    <a:gd name="T4" fmla="*/ 472 w 513"/>
                    <a:gd name="T5" fmla="*/ 315 h 316"/>
                    <a:gd name="T6" fmla="*/ 220 w 513"/>
                    <a:gd name="T7" fmla="*/ 173 h 316"/>
                    <a:gd name="T8" fmla="*/ 197 w 513"/>
                    <a:gd name="T9" fmla="*/ 176 h 316"/>
                    <a:gd name="T10" fmla="*/ 155 w 513"/>
                    <a:gd name="T11" fmla="*/ 177 h 316"/>
                    <a:gd name="T12" fmla="*/ 104 w 513"/>
                    <a:gd name="T13" fmla="*/ 161 h 316"/>
                    <a:gd name="T14" fmla="*/ 21 w 513"/>
                    <a:gd name="T15" fmla="*/ 152 h 316"/>
                    <a:gd name="T16" fmla="*/ 19 w 513"/>
                    <a:gd name="T17" fmla="*/ 137 h 316"/>
                    <a:gd name="T18" fmla="*/ 100 w 513"/>
                    <a:gd name="T19" fmla="*/ 139 h 316"/>
                    <a:gd name="T20" fmla="*/ 16 w 513"/>
                    <a:gd name="T21" fmla="*/ 125 h 316"/>
                    <a:gd name="T22" fmla="*/ 3 w 513"/>
                    <a:gd name="T23" fmla="*/ 113 h 316"/>
                    <a:gd name="T24" fmla="*/ 45 w 513"/>
                    <a:gd name="T25" fmla="*/ 107 h 316"/>
                    <a:gd name="T26" fmla="*/ 102 w 513"/>
                    <a:gd name="T27" fmla="*/ 107 h 316"/>
                    <a:gd name="T28" fmla="*/ 3 w 513"/>
                    <a:gd name="T29" fmla="*/ 88 h 316"/>
                    <a:gd name="T30" fmla="*/ 4 w 513"/>
                    <a:gd name="T31" fmla="*/ 75 h 316"/>
                    <a:gd name="T32" fmla="*/ 35 w 513"/>
                    <a:gd name="T33" fmla="*/ 70 h 316"/>
                    <a:gd name="T34" fmla="*/ 111 w 513"/>
                    <a:gd name="T35" fmla="*/ 89 h 316"/>
                    <a:gd name="T36" fmla="*/ 31 w 513"/>
                    <a:gd name="T37" fmla="*/ 53 h 316"/>
                    <a:gd name="T38" fmla="*/ 26 w 513"/>
                    <a:gd name="T39" fmla="*/ 33 h 316"/>
                    <a:gd name="T40" fmla="*/ 45 w 513"/>
                    <a:gd name="T41" fmla="*/ 25 h 316"/>
                    <a:gd name="T42" fmla="*/ 134 w 513"/>
                    <a:gd name="T43" fmla="*/ 63 h 316"/>
                    <a:gd name="T44" fmla="*/ 157 w 513"/>
                    <a:gd name="T45" fmla="*/ 73 h 316"/>
                    <a:gd name="T46" fmla="*/ 144 w 513"/>
                    <a:gd name="T47" fmla="*/ 50 h 316"/>
                    <a:gd name="T48" fmla="*/ 146 w 513"/>
                    <a:gd name="T49" fmla="*/ 10 h 316"/>
                    <a:gd name="T50" fmla="*/ 184 w 513"/>
                    <a:gd name="T51" fmla="*/ 3 h 316"/>
                    <a:gd name="T52" fmla="*/ 196 w 513"/>
                    <a:gd name="T53" fmla="*/ 54 h 316"/>
                    <a:gd name="T54" fmla="*/ 220 w 513"/>
                    <a:gd name="T55" fmla="*/ 88 h 316"/>
                    <a:gd name="T56" fmla="*/ 236 w 513"/>
                    <a:gd name="T57" fmla="*/ 122 h 316"/>
                    <a:gd name="T58" fmla="*/ 236 w 513"/>
                    <a:gd name="T59" fmla="*/ 148 h 316"/>
                    <a:gd name="T60" fmla="*/ 471 w 513"/>
                    <a:gd name="T61" fmla="*/ 275 h 316"/>
                    <a:gd name="T62" fmla="*/ 479 w 513"/>
                    <a:gd name="T63" fmla="*/ 240 h 31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513"/>
                    <a:gd name="T97" fmla="*/ 0 h 316"/>
                    <a:gd name="T98" fmla="*/ 513 w 513"/>
                    <a:gd name="T99" fmla="*/ 316 h 31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513" h="316">
                      <a:moveTo>
                        <a:pt x="512" y="259"/>
                      </a:moveTo>
                      <a:lnTo>
                        <a:pt x="494" y="302"/>
                      </a:lnTo>
                      <a:lnTo>
                        <a:pt x="490" y="310"/>
                      </a:lnTo>
                      <a:lnTo>
                        <a:pt x="487" y="312"/>
                      </a:lnTo>
                      <a:lnTo>
                        <a:pt x="481" y="315"/>
                      </a:lnTo>
                      <a:lnTo>
                        <a:pt x="472" y="315"/>
                      </a:lnTo>
                      <a:lnTo>
                        <a:pt x="463" y="311"/>
                      </a:lnTo>
                      <a:lnTo>
                        <a:pt x="220" y="173"/>
                      </a:lnTo>
                      <a:lnTo>
                        <a:pt x="206" y="168"/>
                      </a:lnTo>
                      <a:lnTo>
                        <a:pt x="197" y="176"/>
                      </a:lnTo>
                      <a:lnTo>
                        <a:pt x="181" y="182"/>
                      </a:lnTo>
                      <a:lnTo>
                        <a:pt x="155" y="177"/>
                      </a:lnTo>
                      <a:lnTo>
                        <a:pt x="125" y="168"/>
                      </a:lnTo>
                      <a:lnTo>
                        <a:pt x="104" y="161"/>
                      </a:lnTo>
                      <a:lnTo>
                        <a:pt x="40" y="155"/>
                      </a:lnTo>
                      <a:lnTo>
                        <a:pt x="21" y="152"/>
                      </a:lnTo>
                      <a:lnTo>
                        <a:pt x="14" y="146"/>
                      </a:lnTo>
                      <a:lnTo>
                        <a:pt x="19" y="137"/>
                      </a:lnTo>
                      <a:lnTo>
                        <a:pt x="40" y="134"/>
                      </a:lnTo>
                      <a:lnTo>
                        <a:pt x="100" y="139"/>
                      </a:lnTo>
                      <a:lnTo>
                        <a:pt x="102" y="132"/>
                      </a:lnTo>
                      <a:lnTo>
                        <a:pt x="16" y="125"/>
                      </a:lnTo>
                      <a:lnTo>
                        <a:pt x="3" y="120"/>
                      </a:lnTo>
                      <a:lnTo>
                        <a:pt x="3" y="113"/>
                      </a:lnTo>
                      <a:lnTo>
                        <a:pt x="12" y="106"/>
                      </a:lnTo>
                      <a:lnTo>
                        <a:pt x="45" y="107"/>
                      </a:lnTo>
                      <a:lnTo>
                        <a:pt x="102" y="113"/>
                      </a:lnTo>
                      <a:lnTo>
                        <a:pt x="102" y="107"/>
                      </a:lnTo>
                      <a:lnTo>
                        <a:pt x="9" y="91"/>
                      </a:lnTo>
                      <a:lnTo>
                        <a:pt x="3" y="88"/>
                      </a:lnTo>
                      <a:lnTo>
                        <a:pt x="0" y="82"/>
                      </a:lnTo>
                      <a:lnTo>
                        <a:pt x="4" y="75"/>
                      </a:lnTo>
                      <a:lnTo>
                        <a:pt x="13" y="72"/>
                      </a:lnTo>
                      <a:lnTo>
                        <a:pt x="35" y="70"/>
                      </a:lnTo>
                      <a:lnTo>
                        <a:pt x="82" y="80"/>
                      </a:lnTo>
                      <a:lnTo>
                        <a:pt x="111" y="89"/>
                      </a:lnTo>
                      <a:lnTo>
                        <a:pt x="112" y="85"/>
                      </a:lnTo>
                      <a:lnTo>
                        <a:pt x="31" y="53"/>
                      </a:lnTo>
                      <a:lnTo>
                        <a:pt x="26" y="43"/>
                      </a:lnTo>
                      <a:lnTo>
                        <a:pt x="26" y="33"/>
                      </a:lnTo>
                      <a:lnTo>
                        <a:pt x="31" y="25"/>
                      </a:lnTo>
                      <a:lnTo>
                        <a:pt x="45" y="25"/>
                      </a:lnTo>
                      <a:lnTo>
                        <a:pt x="62" y="30"/>
                      </a:lnTo>
                      <a:lnTo>
                        <a:pt x="134" y="63"/>
                      </a:lnTo>
                      <a:lnTo>
                        <a:pt x="148" y="70"/>
                      </a:lnTo>
                      <a:lnTo>
                        <a:pt x="157" y="73"/>
                      </a:lnTo>
                      <a:lnTo>
                        <a:pt x="157" y="66"/>
                      </a:lnTo>
                      <a:lnTo>
                        <a:pt x="144" y="50"/>
                      </a:lnTo>
                      <a:lnTo>
                        <a:pt x="140" y="28"/>
                      </a:lnTo>
                      <a:lnTo>
                        <a:pt x="146" y="10"/>
                      </a:lnTo>
                      <a:lnTo>
                        <a:pt x="162" y="0"/>
                      </a:lnTo>
                      <a:lnTo>
                        <a:pt x="184" y="3"/>
                      </a:lnTo>
                      <a:lnTo>
                        <a:pt x="193" y="28"/>
                      </a:lnTo>
                      <a:lnTo>
                        <a:pt x="196" y="54"/>
                      </a:lnTo>
                      <a:lnTo>
                        <a:pt x="208" y="77"/>
                      </a:lnTo>
                      <a:lnTo>
                        <a:pt x="220" y="88"/>
                      </a:lnTo>
                      <a:lnTo>
                        <a:pt x="229" y="103"/>
                      </a:lnTo>
                      <a:lnTo>
                        <a:pt x="236" y="122"/>
                      </a:lnTo>
                      <a:lnTo>
                        <a:pt x="238" y="141"/>
                      </a:lnTo>
                      <a:lnTo>
                        <a:pt x="236" y="148"/>
                      </a:lnTo>
                      <a:lnTo>
                        <a:pt x="465" y="279"/>
                      </a:lnTo>
                      <a:lnTo>
                        <a:pt x="471" y="275"/>
                      </a:lnTo>
                      <a:lnTo>
                        <a:pt x="475" y="261"/>
                      </a:lnTo>
                      <a:lnTo>
                        <a:pt x="479" y="240"/>
                      </a:lnTo>
                      <a:lnTo>
                        <a:pt x="512" y="259"/>
                      </a:lnTo>
                    </a:path>
                  </a:pathLst>
                </a:custGeom>
                <a:solidFill>
                  <a:srgbClr val="FF9F9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3" name="Freeform 29"/>
                <p:cNvSpPr>
                  <a:spLocks/>
                </p:cNvSpPr>
                <p:nvPr/>
              </p:nvSpPr>
              <p:spPr bwMode="auto">
                <a:xfrm>
                  <a:off x="5477" y="3134"/>
                  <a:ext cx="214" cy="331"/>
                </a:xfrm>
                <a:custGeom>
                  <a:avLst/>
                  <a:gdLst>
                    <a:gd name="T0" fmla="*/ 13 w 214"/>
                    <a:gd name="T1" fmla="*/ 265 h 331"/>
                    <a:gd name="T2" fmla="*/ 7 w 214"/>
                    <a:gd name="T3" fmla="*/ 241 h 331"/>
                    <a:gd name="T4" fmla="*/ 4 w 214"/>
                    <a:gd name="T5" fmla="*/ 229 h 331"/>
                    <a:gd name="T6" fmla="*/ 2 w 214"/>
                    <a:gd name="T7" fmla="*/ 224 h 331"/>
                    <a:gd name="T8" fmla="*/ 0 w 214"/>
                    <a:gd name="T9" fmla="*/ 215 h 331"/>
                    <a:gd name="T10" fmla="*/ 4 w 214"/>
                    <a:gd name="T11" fmla="*/ 205 h 331"/>
                    <a:gd name="T12" fmla="*/ 12 w 214"/>
                    <a:gd name="T13" fmla="*/ 196 h 331"/>
                    <a:gd name="T14" fmla="*/ 23 w 214"/>
                    <a:gd name="T15" fmla="*/ 188 h 331"/>
                    <a:gd name="T16" fmla="*/ 35 w 214"/>
                    <a:gd name="T17" fmla="*/ 180 h 331"/>
                    <a:gd name="T18" fmla="*/ 48 w 214"/>
                    <a:gd name="T19" fmla="*/ 164 h 331"/>
                    <a:gd name="T20" fmla="*/ 67 w 214"/>
                    <a:gd name="T21" fmla="*/ 132 h 331"/>
                    <a:gd name="T22" fmla="*/ 77 w 214"/>
                    <a:gd name="T23" fmla="*/ 109 h 331"/>
                    <a:gd name="T24" fmla="*/ 91 w 214"/>
                    <a:gd name="T25" fmla="*/ 82 h 331"/>
                    <a:gd name="T26" fmla="*/ 101 w 214"/>
                    <a:gd name="T27" fmla="*/ 56 h 331"/>
                    <a:gd name="T28" fmla="*/ 109 w 214"/>
                    <a:gd name="T29" fmla="*/ 39 h 331"/>
                    <a:gd name="T30" fmla="*/ 120 w 214"/>
                    <a:gd name="T31" fmla="*/ 27 h 331"/>
                    <a:gd name="T32" fmla="*/ 129 w 214"/>
                    <a:gd name="T33" fmla="*/ 15 h 331"/>
                    <a:gd name="T34" fmla="*/ 142 w 214"/>
                    <a:gd name="T35" fmla="*/ 5 h 331"/>
                    <a:gd name="T36" fmla="*/ 153 w 214"/>
                    <a:gd name="T37" fmla="*/ 1 h 331"/>
                    <a:gd name="T38" fmla="*/ 168 w 214"/>
                    <a:gd name="T39" fmla="*/ 0 h 331"/>
                    <a:gd name="T40" fmla="*/ 182 w 214"/>
                    <a:gd name="T41" fmla="*/ 0 h 331"/>
                    <a:gd name="T42" fmla="*/ 191 w 214"/>
                    <a:gd name="T43" fmla="*/ 5 h 331"/>
                    <a:gd name="T44" fmla="*/ 196 w 214"/>
                    <a:gd name="T45" fmla="*/ 13 h 331"/>
                    <a:gd name="T46" fmla="*/ 206 w 214"/>
                    <a:gd name="T47" fmla="*/ 24 h 331"/>
                    <a:gd name="T48" fmla="*/ 213 w 214"/>
                    <a:gd name="T49" fmla="*/ 44 h 331"/>
                    <a:gd name="T50" fmla="*/ 213 w 214"/>
                    <a:gd name="T51" fmla="*/ 61 h 331"/>
                    <a:gd name="T52" fmla="*/ 213 w 214"/>
                    <a:gd name="T53" fmla="*/ 83 h 331"/>
                    <a:gd name="T54" fmla="*/ 209 w 214"/>
                    <a:gd name="T55" fmla="*/ 105 h 331"/>
                    <a:gd name="T56" fmla="*/ 197 w 214"/>
                    <a:gd name="T57" fmla="*/ 134 h 331"/>
                    <a:gd name="T58" fmla="*/ 180 w 214"/>
                    <a:gd name="T59" fmla="*/ 176 h 331"/>
                    <a:gd name="T60" fmla="*/ 165 w 214"/>
                    <a:gd name="T61" fmla="*/ 214 h 331"/>
                    <a:gd name="T62" fmla="*/ 153 w 214"/>
                    <a:gd name="T63" fmla="*/ 231 h 331"/>
                    <a:gd name="T64" fmla="*/ 130 w 214"/>
                    <a:gd name="T65" fmla="*/ 267 h 331"/>
                    <a:gd name="T66" fmla="*/ 112 w 214"/>
                    <a:gd name="T67" fmla="*/ 297 h 331"/>
                    <a:gd name="T68" fmla="*/ 92 w 214"/>
                    <a:gd name="T69" fmla="*/ 320 h 331"/>
                    <a:gd name="T70" fmla="*/ 82 w 214"/>
                    <a:gd name="T71" fmla="*/ 330 h 331"/>
                    <a:gd name="T72" fmla="*/ 76 w 214"/>
                    <a:gd name="T73" fmla="*/ 314 h 331"/>
                    <a:gd name="T74" fmla="*/ 69 w 214"/>
                    <a:gd name="T75" fmla="*/ 285 h 331"/>
                    <a:gd name="T76" fmla="*/ 62 w 214"/>
                    <a:gd name="T77" fmla="*/ 268 h 331"/>
                    <a:gd name="T78" fmla="*/ 50 w 214"/>
                    <a:gd name="T79" fmla="*/ 253 h 331"/>
                    <a:gd name="T80" fmla="*/ 23 w 214"/>
                    <a:gd name="T81" fmla="*/ 238 h 331"/>
                    <a:gd name="T82" fmla="*/ 21 w 214"/>
                    <a:gd name="T83" fmla="*/ 236 h 331"/>
                    <a:gd name="T84" fmla="*/ 13 w 214"/>
                    <a:gd name="T85" fmla="*/ 265 h 331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14"/>
                    <a:gd name="T130" fmla="*/ 0 h 331"/>
                    <a:gd name="T131" fmla="*/ 214 w 214"/>
                    <a:gd name="T132" fmla="*/ 331 h 331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14" h="331">
                      <a:moveTo>
                        <a:pt x="13" y="265"/>
                      </a:moveTo>
                      <a:lnTo>
                        <a:pt x="7" y="241"/>
                      </a:lnTo>
                      <a:lnTo>
                        <a:pt x="4" y="229"/>
                      </a:lnTo>
                      <a:lnTo>
                        <a:pt x="2" y="224"/>
                      </a:lnTo>
                      <a:lnTo>
                        <a:pt x="0" y="215"/>
                      </a:lnTo>
                      <a:lnTo>
                        <a:pt x="4" y="205"/>
                      </a:lnTo>
                      <a:lnTo>
                        <a:pt x="12" y="196"/>
                      </a:lnTo>
                      <a:lnTo>
                        <a:pt x="23" y="188"/>
                      </a:lnTo>
                      <a:lnTo>
                        <a:pt x="35" y="180"/>
                      </a:lnTo>
                      <a:lnTo>
                        <a:pt x="48" y="164"/>
                      </a:lnTo>
                      <a:lnTo>
                        <a:pt x="67" y="132"/>
                      </a:lnTo>
                      <a:lnTo>
                        <a:pt x="77" y="109"/>
                      </a:lnTo>
                      <a:lnTo>
                        <a:pt x="91" y="82"/>
                      </a:lnTo>
                      <a:lnTo>
                        <a:pt x="101" y="56"/>
                      </a:lnTo>
                      <a:lnTo>
                        <a:pt x="109" y="39"/>
                      </a:lnTo>
                      <a:lnTo>
                        <a:pt x="120" y="27"/>
                      </a:lnTo>
                      <a:lnTo>
                        <a:pt x="129" y="15"/>
                      </a:lnTo>
                      <a:lnTo>
                        <a:pt x="142" y="5"/>
                      </a:lnTo>
                      <a:lnTo>
                        <a:pt x="153" y="1"/>
                      </a:lnTo>
                      <a:lnTo>
                        <a:pt x="168" y="0"/>
                      </a:lnTo>
                      <a:lnTo>
                        <a:pt x="182" y="0"/>
                      </a:lnTo>
                      <a:lnTo>
                        <a:pt x="191" y="5"/>
                      </a:lnTo>
                      <a:lnTo>
                        <a:pt x="196" y="13"/>
                      </a:lnTo>
                      <a:lnTo>
                        <a:pt x="206" y="24"/>
                      </a:lnTo>
                      <a:lnTo>
                        <a:pt x="213" y="44"/>
                      </a:lnTo>
                      <a:lnTo>
                        <a:pt x="213" y="61"/>
                      </a:lnTo>
                      <a:lnTo>
                        <a:pt x="213" y="83"/>
                      </a:lnTo>
                      <a:lnTo>
                        <a:pt x="209" y="105"/>
                      </a:lnTo>
                      <a:lnTo>
                        <a:pt x="197" y="134"/>
                      </a:lnTo>
                      <a:lnTo>
                        <a:pt x="180" y="176"/>
                      </a:lnTo>
                      <a:lnTo>
                        <a:pt x="165" y="214"/>
                      </a:lnTo>
                      <a:lnTo>
                        <a:pt x="153" y="231"/>
                      </a:lnTo>
                      <a:lnTo>
                        <a:pt x="130" y="267"/>
                      </a:lnTo>
                      <a:lnTo>
                        <a:pt x="112" y="297"/>
                      </a:lnTo>
                      <a:lnTo>
                        <a:pt x="92" y="320"/>
                      </a:lnTo>
                      <a:lnTo>
                        <a:pt x="82" y="330"/>
                      </a:lnTo>
                      <a:lnTo>
                        <a:pt x="76" y="314"/>
                      </a:lnTo>
                      <a:lnTo>
                        <a:pt x="69" y="285"/>
                      </a:lnTo>
                      <a:lnTo>
                        <a:pt x="62" y="268"/>
                      </a:lnTo>
                      <a:lnTo>
                        <a:pt x="50" y="253"/>
                      </a:lnTo>
                      <a:lnTo>
                        <a:pt x="23" y="238"/>
                      </a:lnTo>
                      <a:lnTo>
                        <a:pt x="21" y="236"/>
                      </a:lnTo>
                      <a:lnTo>
                        <a:pt x="13" y="265"/>
                      </a:lnTo>
                    </a:path>
                  </a:pathLst>
                </a:custGeom>
                <a:solidFill>
                  <a:srgbClr val="9F3FD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13364" name="Freeform 30"/>
                <p:cNvSpPr>
                  <a:spLocks/>
                </p:cNvSpPr>
                <p:nvPr/>
              </p:nvSpPr>
              <p:spPr bwMode="auto">
                <a:xfrm>
                  <a:off x="5512" y="3393"/>
                  <a:ext cx="47" cy="71"/>
                </a:xfrm>
                <a:custGeom>
                  <a:avLst/>
                  <a:gdLst>
                    <a:gd name="T0" fmla="*/ 18 w 47"/>
                    <a:gd name="T1" fmla="*/ 0 h 71"/>
                    <a:gd name="T2" fmla="*/ 27 w 47"/>
                    <a:gd name="T3" fmla="*/ 13 h 71"/>
                    <a:gd name="T4" fmla="*/ 34 w 47"/>
                    <a:gd name="T5" fmla="*/ 29 h 71"/>
                    <a:gd name="T6" fmla="*/ 41 w 47"/>
                    <a:gd name="T7" fmla="*/ 56 h 71"/>
                    <a:gd name="T8" fmla="*/ 46 w 47"/>
                    <a:gd name="T9" fmla="*/ 69 h 71"/>
                    <a:gd name="T10" fmla="*/ 46 w 47"/>
                    <a:gd name="T11" fmla="*/ 70 h 71"/>
                    <a:gd name="T12" fmla="*/ 32 w 47"/>
                    <a:gd name="T13" fmla="*/ 67 h 71"/>
                    <a:gd name="T14" fmla="*/ 12 w 47"/>
                    <a:gd name="T15" fmla="*/ 55 h 71"/>
                    <a:gd name="T16" fmla="*/ 4 w 47"/>
                    <a:gd name="T17" fmla="*/ 46 h 71"/>
                    <a:gd name="T18" fmla="*/ 0 w 47"/>
                    <a:gd name="T19" fmla="*/ 40 h 71"/>
                    <a:gd name="T20" fmla="*/ 7 w 47"/>
                    <a:gd name="T21" fmla="*/ 23 h 71"/>
                    <a:gd name="T22" fmla="*/ 18 w 47"/>
                    <a:gd name="T23" fmla="*/ 0 h 7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7"/>
                    <a:gd name="T37" fmla="*/ 0 h 71"/>
                    <a:gd name="T38" fmla="*/ 47 w 47"/>
                    <a:gd name="T39" fmla="*/ 71 h 7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7" h="71">
                      <a:moveTo>
                        <a:pt x="18" y="0"/>
                      </a:moveTo>
                      <a:lnTo>
                        <a:pt x="27" y="13"/>
                      </a:lnTo>
                      <a:lnTo>
                        <a:pt x="34" y="29"/>
                      </a:lnTo>
                      <a:lnTo>
                        <a:pt x="41" y="56"/>
                      </a:lnTo>
                      <a:lnTo>
                        <a:pt x="46" y="69"/>
                      </a:lnTo>
                      <a:lnTo>
                        <a:pt x="46" y="70"/>
                      </a:lnTo>
                      <a:lnTo>
                        <a:pt x="32" y="67"/>
                      </a:lnTo>
                      <a:lnTo>
                        <a:pt x="12" y="55"/>
                      </a:lnTo>
                      <a:lnTo>
                        <a:pt x="4" y="46"/>
                      </a:lnTo>
                      <a:lnTo>
                        <a:pt x="0" y="40"/>
                      </a:lnTo>
                      <a:lnTo>
                        <a:pt x="7" y="23"/>
                      </a:lnTo>
                      <a:lnTo>
                        <a:pt x="18" y="0"/>
                      </a:lnTo>
                    </a:path>
                  </a:pathLst>
                </a:custGeom>
                <a:solidFill>
                  <a:srgbClr val="7F00DF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13336" name="Group 31"/>
              <p:cNvGrpSpPr>
                <a:grpSpLocks/>
              </p:cNvGrpSpPr>
              <p:nvPr/>
            </p:nvGrpSpPr>
            <p:grpSpPr bwMode="auto">
              <a:xfrm>
                <a:off x="5297" y="2528"/>
                <a:ext cx="751" cy="1038"/>
                <a:chOff x="5297" y="2528"/>
                <a:chExt cx="751" cy="1038"/>
              </a:xfrm>
            </p:grpSpPr>
            <p:grpSp>
              <p:nvGrpSpPr>
                <p:cNvPr id="13342" name="Group 32"/>
                <p:cNvGrpSpPr>
                  <a:grpSpLocks/>
                </p:cNvGrpSpPr>
                <p:nvPr/>
              </p:nvGrpSpPr>
              <p:grpSpPr bwMode="auto">
                <a:xfrm>
                  <a:off x="5297" y="2593"/>
                  <a:ext cx="421" cy="518"/>
                  <a:chOff x="5297" y="2593"/>
                  <a:chExt cx="421" cy="518"/>
                </a:xfrm>
              </p:grpSpPr>
              <p:sp>
                <p:nvSpPr>
                  <p:cNvPr id="13348" name="Freeform 33"/>
                  <p:cNvSpPr>
                    <a:spLocks/>
                  </p:cNvSpPr>
                  <p:nvPr/>
                </p:nvSpPr>
                <p:spPr bwMode="auto">
                  <a:xfrm>
                    <a:off x="5587" y="2969"/>
                    <a:ext cx="92" cy="142"/>
                  </a:xfrm>
                  <a:custGeom>
                    <a:avLst/>
                    <a:gdLst>
                      <a:gd name="T0" fmla="*/ 56 w 92"/>
                      <a:gd name="T1" fmla="*/ 0 h 142"/>
                      <a:gd name="T2" fmla="*/ 60 w 92"/>
                      <a:gd name="T3" fmla="*/ 49 h 142"/>
                      <a:gd name="T4" fmla="*/ 76 w 92"/>
                      <a:gd name="T5" fmla="*/ 95 h 142"/>
                      <a:gd name="T6" fmla="*/ 91 w 92"/>
                      <a:gd name="T7" fmla="*/ 119 h 142"/>
                      <a:gd name="T8" fmla="*/ 45 w 92"/>
                      <a:gd name="T9" fmla="*/ 141 h 142"/>
                      <a:gd name="T10" fmla="*/ 19 w 92"/>
                      <a:gd name="T11" fmla="*/ 88 h 142"/>
                      <a:gd name="T12" fmla="*/ 11 w 92"/>
                      <a:gd name="T13" fmla="*/ 53 h 142"/>
                      <a:gd name="T14" fmla="*/ 0 w 92"/>
                      <a:gd name="T15" fmla="*/ 7 h 142"/>
                      <a:gd name="T16" fmla="*/ 56 w 92"/>
                      <a:gd name="T17" fmla="*/ 0 h 142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2"/>
                      <a:gd name="T28" fmla="*/ 0 h 142"/>
                      <a:gd name="T29" fmla="*/ 92 w 92"/>
                      <a:gd name="T30" fmla="*/ 142 h 142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2" h="142">
                        <a:moveTo>
                          <a:pt x="56" y="0"/>
                        </a:moveTo>
                        <a:lnTo>
                          <a:pt x="60" y="49"/>
                        </a:lnTo>
                        <a:lnTo>
                          <a:pt x="76" y="95"/>
                        </a:lnTo>
                        <a:lnTo>
                          <a:pt x="91" y="119"/>
                        </a:lnTo>
                        <a:lnTo>
                          <a:pt x="45" y="141"/>
                        </a:lnTo>
                        <a:lnTo>
                          <a:pt x="19" y="88"/>
                        </a:lnTo>
                        <a:lnTo>
                          <a:pt x="11" y="53"/>
                        </a:lnTo>
                        <a:lnTo>
                          <a:pt x="0" y="7"/>
                        </a:lnTo>
                        <a:lnTo>
                          <a:pt x="56" y="0"/>
                        </a:lnTo>
                      </a:path>
                    </a:pathLst>
                  </a:custGeom>
                  <a:solidFill>
                    <a:srgbClr val="FF9F9F"/>
                  </a:soli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grpSp>
                <p:nvGrpSpPr>
                  <p:cNvPr id="13349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5297" y="2593"/>
                    <a:ext cx="421" cy="488"/>
                    <a:chOff x="5297" y="2593"/>
                    <a:chExt cx="421" cy="488"/>
                  </a:xfrm>
                </p:grpSpPr>
                <p:grpSp>
                  <p:nvGrpSpPr>
                    <p:cNvPr id="13350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74" y="2914"/>
                      <a:ext cx="56" cy="69"/>
                      <a:chOff x="5474" y="2914"/>
                      <a:chExt cx="56" cy="69"/>
                    </a:xfrm>
                  </p:grpSpPr>
                  <p:sp>
                    <p:nvSpPr>
                      <p:cNvPr id="13360" name="Freeform 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74" y="2914"/>
                        <a:ext cx="56" cy="31"/>
                      </a:xfrm>
                      <a:custGeom>
                        <a:avLst/>
                        <a:gdLst>
                          <a:gd name="T0" fmla="*/ 0 w 56"/>
                          <a:gd name="T1" fmla="*/ 4 h 31"/>
                          <a:gd name="T2" fmla="*/ 3 w 56"/>
                          <a:gd name="T3" fmla="*/ 30 h 31"/>
                          <a:gd name="T4" fmla="*/ 55 w 56"/>
                          <a:gd name="T5" fmla="*/ 23 h 31"/>
                          <a:gd name="T6" fmla="*/ 46 w 56"/>
                          <a:gd name="T7" fmla="*/ 0 h 31"/>
                          <a:gd name="T8" fmla="*/ 0 w 56"/>
                          <a:gd name="T9" fmla="*/ 4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56"/>
                          <a:gd name="T16" fmla="*/ 0 h 31"/>
                          <a:gd name="T17" fmla="*/ 56 w 56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56" h="31">
                            <a:moveTo>
                              <a:pt x="0" y="4"/>
                            </a:moveTo>
                            <a:lnTo>
                              <a:pt x="3" y="30"/>
                            </a:lnTo>
                            <a:lnTo>
                              <a:pt x="55" y="23"/>
                            </a:lnTo>
                            <a:lnTo>
                              <a:pt x="46" y="0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3361" name="Freeform 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90" y="2942"/>
                        <a:ext cx="40" cy="41"/>
                      </a:xfrm>
                      <a:custGeom>
                        <a:avLst/>
                        <a:gdLst>
                          <a:gd name="T0" fmla="*/ 0 w 40"/>
                          <a:gd name="T1" fmla="*/ 2 h 41"/>
                          <a:gd name="T2" fmla="*/ 3 w 40"/>
                          <a:gd name="T3" fmla="*/ 13 h 41"/>
                          <a:gd name="T4" fmla="*/ 3 w 40"/>
                          <a:gd name="T5" fmla="*/ 20 h 41"/>
                          <a:gd name="T6" fmla="*/ 3 w 40"/>
                          <a:gd name="T7" fmla="*/ 26 h 41"/>
                          <a:gd name="T8" fmla="*/ 0 w 40"/>
                          <a:gd name="T9" fmla="*/ 40 h 41"/>
                          <a:gd name="T10" fmla="*/ 37 w 40"/>
                          <a:gd name="T11" fmla="*/ 22 h 41"/>
                          <a:gd name="T12" fmla="*/ 39 w 40"/>
                          <a:gd name="T13" fmla="*/ 0 h 41"/>
                          <a:gd name="T14" fmla="*/ 0 w 40"/>
                          <a:gd name="T15" fmla="*/ 2 h 41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40"/>
                          <a:gd name="T25" fmla="*/ 0 h 41"/>
                          <a:gd name="T26" fmla="*/ 40 w 40"/>
                          <a:gd name="T27" fmla="*/ 41 h 41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40" h="41">
                            <a:moveTo>
                              <a:pt x="0" y="2"/>
                            </a:moveTo>
                            <a:lnTo>
                              <a:pt x="3" y="13"/>
                            </a:lnTo>
                            <a:lnTo>
                              <a:pt x="3" y="20"/>
                            </a:lnTo>
                            <a:lnTo>
                              <a:pt x="3" y="26"/>
                            </a:lnTo>
                            <a:lnTo>
                              <a:pt x="0" y="40"/>
                            </a:lnTo>
                            <a:lnTo>
                              <a:pt x="37" y="22"/>
                            </a:lnTo>
                            <a:lnTo>
                              <a:pt x="39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  <p:grpSp>
                  <p:nvGrpSpPr>
                    <p:cNvPr id="13351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297" y="2593"/>
                      <a:ext cx="421" cy="488"/>
                      <a:chOff x="5297" y="2593"/>
                      <a:chExt cx="421" cy="488"/>
                    </a:xfrm>
                  </p:grpSpPr>
                  <p:sp>
                    <p:nvSpPr>
                      <p:cNvPr id="13357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97" y="2593"/>
                        <a:ext cx="421" cy="488"/>
                      </a:xfrm>
                      <a:custGeom>
                        <a:avLst/>
                        <a:gdLst>
                          <a:gd name="T0" fmla="*/ 133 w 421"/>
                          <a:gd name="T1" fmla="*/ 40 h 488"/>
                          <a:gd name="T2" fmla="*/ 102 w 421"/>
                          <a:gd name="T3" fmla="*/ 66 h 488"/>
                          <a:gd name="T4" fmla="*/ 73 w 421"/>
                          <a:gd name="T5" fmla="*/ 106 h 488"/>
                          <a:gd name="T6" fmla="*/ 70 w 421"/>
                          <a:gd name="T7" fmla="*/ 150 h 488"/>
                          <a:gd name="T8" fmla="*/ 72 w 421"/>
                          <a:gd name="T9" fmla="*/ 176 h 488"/>
                          <a:gd name="T10" fmla="*/ 46 w 421"/>
                          <a:gd name="T11" fmla="*/ 212 h 488"/>
                          <a:gd name="T12" fmla="*/ 19 w 421"/>
                          <a:gd name="T13" fmla="*/ 254 h 488"/>
                          <a:gd name="T14" fmla="*/ 3 w 421"/>
                          <a:gd name="T15" fmla="*/ 288 h 488"/>
                          <a:gd name="T16" fmla="*/ 5 w 421"/>
                          <a:gd name="T17" fmla="*/ 323 h 488"/>
                          <a:gd name="T18" fmla="*/ 14 w 421"/>
                          <a:gd name="T19" fmla="*/ 340 h 488"/>
                          <a:gd name="T20" fmla="*/ 39 w 421"/>
                          <a:gd name="T21" fmla="*/ 347 h 488"/>
                          <a:gd name="T22" fmla="*/ 80 w 421"/>
                          <a:gd name="T23" fmla="*/ 325 h 488"/>
                          <a:gd name="T24" fmla="*/ 102 w 421"/>
                          <a:gd name="T25" fmla="*/ 291 h 488"/>
                          <a:gd name="T26" fmla="*/ 118 w 421"/>
                          <a:gd name="T27" fmla="*/ 347 h 488"/>
                          <a:gd name="T28" fmla="*/ 152 w 421"/>
                          <a:gd name="T29" fmla="*/ 325 h 488"/>
                          <a:gd name="T30" fmla="*/ 203 w 421"/>
                          <a:gd name="T31" fmla="*/ 326 h 488"/>
                          <a:gd name="T32" fmla="*/ 227 w 421"/>
                          <a:gd name="T33" fmla="*/ 347 h 488"/>
                          <a:gd name="T34" fmla="*/ 223 w 421"/>
                          <a:gd name="T35" fmla="*/ 365 h 488"/>
                          <a:gd name="T36" fmla="*/ 177 w 421"/>
                          <a:gd name="T37" fmla="*/ 382 h 488"/>
                          <a:gd name="T38" fmla="*/ 135 w 421"/>
                          <a:gd name="T39" fmla="*/ 388 h 488"/>
                          <a:gd name="T40" fmla="*/ 138 w 421"/>
                          <a:gd name="T41" fmla="*/ 432 h 488"/>
                          <a:gd name="T42" fmla="*/ 147 w 421"/>
                          <a:gd name="T43" fmla="*/ 473 h 488"/>
                          <a:gd name="T44" fmla="*/ 162 w 421"/>
                          <a:gd name="T45" fmla="*/ 487 h 488"/>
                          <a:gd name="T46" fmla="*/ 196 w 421"/>
                          <a:gd name="T47" fmla="*/ 475 h 488"/>
                          <a:gd name="T48" fmla="*/ 288 w 421"/>
                          <a:gd name="T49" fmla="*/ 417 h 488"/>
                          <a:gd name="T50" fmla="*/ 333 w 421"/>
                          <a:gd name="T51" fmla="*/ 382 h 488"/>
                          <a:gd name="T52" fmla="*/ 338 w 421"/>
                          <a:gd name="T53" fmla="*/ 365 h 488"/>
                          <a:gd name="T54" fmla="*/ 367 w 421"/>
                          <a:gd name="T55" fmla="*/ 366 h 488"/>
                          <a:gd name="T56" fmla="*/ 387 w 421"/>
                          <a:gd name="T57" fmla="*/ 350 h 488"/>
                          <a:gd name="T58" fmla="*/ 391 w 421"/>
                          <a:gd name="T59" fmla="*/ 307 h 488"/>
                          <a:gd name="T60" fmla="*/ 406 w 421"/>
                          <a:gd name="T61" fmla="*/ 262 h 488"/>
                          <a:gd name="T62" fmla="*/ 420 w 421"/>
                          <a:gd name="T63" fmla="*/ 181 h 488"/>
                          <a:gd name="T64" fmla="*/ 400 w 421"/>
                          <a:gd name="T65" fmla="*/ 86 h 488"/>
                          <a:gd name="T66" fmla="*/ 369 w 421"/>
                          <a:gd name="T67" fmla="*/ 41 h 488"/>
                          <a:gd name="T68" fmla="*/ 317 w 421"/>
                          <a:gd name="T69" fmla="*/ 10 h 488"/>
                          <a:gd name="T70" fmla="*/ 260 w 421"/>
                          <a:gd name="T71" fmla="*/ 0 h 488"/>
                          <a:gd name="T72" fmla="*/ 213 w 421"/>
                          <a:gd name="T73" fmla="*/ 5 h 488"/>
                          <a:gd name="T74" fmla="*/ 165 w 421"/>
                          <a:gd name="T75" fmla="*/ 23 h 488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w 421"/>
                          <a:gd name="T115" fmla="*/ 0 h 488"/>
                          <a:gd name="T116" fmla="*/ 421 w 421"/>
                          <a:gd name="T117" fmla="*/ 488 h 488"/>
                        </a:gdLst>
                        <a:ahLst/>
                        <a:cxnLst>
                          <a:cxn ang="T76">
                            <a:pos x="T0" y="T1"/>
                          </a:cxn>
                          <a:cxn ang="T77">
                            <a:pos x="T2" y="T3"/>
                          </a:cxn>
                          <a:cxn ang="T78">
                            <a:pos x="T4" y="T5"/>
                          </a:cxn>
                          <a:cxn ang="T79">
                            <a:pos x="T6" y="T7"/>
                          </a:cxn>
                          <a:cxn ang="T80">
                            <a:pos x="T8" y="T9"/>
                          </a:cxn>
                          <a:cxn ang="T81">
                            <a:pos x="T10" y="T11"/>
                          </a:cxn>
                          <a:cxn ang="T82">
                            <a:pos x="T12" y="T13"/>
                          </a:cxn>
                          <a:cxn ang="T83">
                            <a:pos x="T14" y="T15"/>
                          </a:cxn>
                          <a:cxn ang="T84">
                            <a:pos x="T16" y="T17"/>
                          </a:cxn>
                          <a:cxn ang="T85">
                            <a:pos x="T18" y="T19"/>
                          </a:cxn>
                          <a:cxn ang="T86">
                            <a:pos x="T20" y="T21"/>
                          </a:cxn>
                          <a:cxn ang="T87">
                            <a:pos x="T22" y="T23"/>
                          </a:cxn>
                          <a:cxn ang="T88">
                            <a:pos x="T24" y="T25"/>
                          </a:cxn>
                          <a:cxn ang="T89">
                            <a:pos x="T26" y="T27"/>
                          </a:cxn>
                          <a:cxn ang="T90">
                            <a:pos x="T28" y="T29"/>
                          </a:cxn>
                          <a:cxn ang="T91">
                            <a:pos x="T30" y="T31"/>
                          </a:cxn>
                          <a:cxn ang="T92">
                            <a:pos x="T32" y="T33"/>
                          </a:cxn>
                          <a:cxn ang="T93">
                            <a:pos x="T34" y="T35"/>
                          </a:cxn>
                          <a:cxn ang="T94">
                            <a:pos x="T36" y="T37"/>
                          </a:cxn>
                          <a:cxn ang="T95">
                            <a:pos x="T38" y="T39"/>
                          </a:cxn>
                          <a:cxn ang="T96">
                            <a:pos x="T40" y="T41"/>
                          </a:cxn>
                          <a:cxn ang="T97">
                            <a:pos x="T42" y="T43"/>
                          </a:cxn>
                          <a:cxn ang="T98">
                            <a:pos x="T44" y="T45"/>
                          </a:cxn>
                          <a:cxn ang="T99">
                            <a:pos x="T46" y="T47"/>
                          </a:cxn>
                          <a:cxn ang="T100">
                            <a:pos x="T48" y="T49"/>
                          </a:cxn>
                          <a:cxn ang="T101">
                            <a:pos x="T50" y="T51"/>
                          </a:cxn>
                          <a:cxn ang="T102">
                            <a:pos x="T52" y="T53"/>
                          </a:cxn>
                          <a:cxn ang="T103">
                            <a:pos x="T54" y="T55"/>
                          </a:cxn>
                          <a:cxn ang="T104">
                            <a:pos x="T56" y="T57"/>
                          </a:cxn>
                          <a:cxn ang="T105">
                            <a:pos x="T58" y="T59"/>
                          </a:cxn>
                          <a:cxn ang="T106">
                            <a:pos x="T60" y="T61"/>
                          </a:cxn>
                          <a:cxn ang="T107">
                            <a:pos x="T62" y="T63"/>
                          </a:cxn>
                          <a:cxn ang="T108">
                            <a:pos x="T64" y="T65"/>
                          </a:cxn>
                          <a:cxn ang="T109">
                            <a:pos x="T66" y="T67"/>
                          </a:cxn>
                          <a:cxn ang="T110">
                            <a:pos x="T68" y="T69"/>
                          </a:cxn>
                          <a:cxn ang="T111">
                            <a:pos x="T70" y="T71"/>
                          </a:cxn>
                          <a:cxn ang="T112">
                            <a:pos x="T72" y="T73"/>
                          </a:cxn>
                          <a:cxn ang="T113">
                            <a:pos x="T74" y="T75"/>
                          </a:cxn>
                        </a:cxnLst>
                        <a:rect l="T114" t="T115" r="T116" b="T117"/>
                        <a:pathLst>
                          <a:path w="421" h="488">
                            <a:moveTo>
                              <a:pt x="165" y="23"/>
                            </a:moveTo>
                            <a:lnTo>
                              <a:pt x="133" y="40"/>
                            </a:lnTo>
                            <a:lnTo>
                              <a:pt x="115" y="54"/>
                            </a:lnTo>
                            <a:lnTo>
                              <a:pt x="102" y="66"/>
                            </a:lnTo>
                            <a:lnTo>
                              <a:pt x="84" y="87"/>
                            </a:lnTo>
                            <a:lnTo>
                              <a:pt x="73" y="106"/>
                            </a:lnTo>
                            <a:lnTo>
                              <a:pt x="69" y="124"/>
                            </a:lnTo>
                            <a:lnTo>
                              <a:pt x="70" y="150"/>
                            </a:lnTo>
                            <a:lnTo>
                              <a:pt x="75" y="165"/>
                            </a:lnTo>
                            <a:lnTo>
                              <a:pt x="72" y="176"/>
                            </a:lnTo>
                            <a:lnTo>
                              <a:pt x="63" y="192"/>
                            </a:lnTo>
                            <a:lnTo>
                              <a:pt x="46" y="212"/>
                            </a:lnTo>
                            <a:lnTo>
                              <a:pt x="32" y="232"/>
                            </a:lnTo>
                            <a:lnTo>
                              <a:pt x="19" y="254"/>
                            </a:lnTo>
                            <a:lnTo>
                              <a:pt x="7" y="274"/>
                            </a:lnTo>
                            <a:lnTo>
                              <a:pt x="3" y="288"/>
                            </a:lnTo>
                            <a:lnTo>
                              <a:pt x="0" y="303"/>
                            </a:lnTo>
                            <a:lnTo>
                              <a:pt x="5" y="323"/>
                            </a:lnTo>
                            <a:lnTo>
                              <a:pt x="9" y="333"/>
                            </a:lnTo>
                            <a:lnTo>
                              <a:pt x="14" y="340"/>
                            </a:lnTo>
                            <a:lnTo>
                              <a:pt x="24" y="347"/>
                            </a:lnTo>
                            <a:lnTo>
                              <a:pt x="39" y="347"/>
                            </a:lnTo>
                            <a:lnTo>
                              <a:pt x="58" y="338"/>
                            </a:lnTo>
                            <a:lnTo>
                              <a:pt x="80" y="325"/>
                            </a:lnTo>
                            <a:lnTo>
                              <a:pt x="104" y="311"/>
                            </a:lnTo>
                            <a:lnTo>
                              <a:pt x="102" y="291"/>
                            </a:lnTo>
                            <a:lnTo>
                              <a:pt x="106" y="343"/>
                            </a:lnTo>
                            <a:lnTo>
                              <a:pt x="118" y="347"/>
                            </a:lnTo>
                            <a:lnTo>
                              <a:pt x="130" y="336"/>
                            </a:lnTo>
                            <a:lnTo>
                              <a:pt x="152" y="325"/>
                            </a:lnTo>
                            <a:lnTo>
                              <a:pt x="174" y="321"/>
                            </a:lnTo>
                            <a:lnTo>
                              <a:pt x="203" y="326"/>
                            </a:lnTo>
                            <a:lnTo>
                              <a:pt x="220" y="333"/>
                            </a:lnTo>
                            <a:lnTo>
                              <a:pt x="227" y="347"/>
                            </a:lnTo>
                            <a:lnTo>
                              <a:pt x="227" y="357"/>
                            </a:lnTo>
                            <a:lnTo>
                              <a:pt x="223" y="365"/>
                            </a:lnTo>
                            <a:lnTo>
                              <a:pt x="200" y="376"/>
                            </a:lnTo>
                            <a:lnTo>
                              <a:pt x="177" y="382"/>
                            </a:lnTo>
                            <a:lnTo>
                              <a:pt x="154" y="388"/>
                            </a:lnTo>
                            <a:lnTo>
                              <a:pt x="135" y="388"/>
                            </a:lnTo>
                            <a:lnTo>
                              <a:pt x="132" y="383"/>
                            </a:lnTo>
                            <a:lnTo>
                              <a:pt x="138" y="432"/>
                            </a:lnTo>
                            <a:lnTo>
                              <a:pt x="144" y="458"/>
                            </a:lnTo>
                            <a:lnTo>
                              <a:pt x="147" y="473"/>
                            </a:lnTo>
                            <a:lnTo>
                              <a:pt x="151" y="480"/>
                            </a:lnTo>
                            <a:lnTo>
                              <a:pt x="162" y="487"/>
                            </a:lnTo>
                            <a:lnTo>
                              <a:pt x="176" y="485"/>
                            </a:lnTo>
                            <a:lnTo>
                              <a:pt x="196" y="475"/>
                            </a:lnTo>
                            <a:lnTo>
                              <a:pt x="242" y="446"/>
                            </a:lnTo>
                            <a:lnTo>
                              <a:pt x="288" y="417"/>
                            </a:lnTo>
                            <a:lnTo>
                              <a:pt x="324" y="392"/>
                            </a:lnTo>
                            <a:lnTo>
                              <a:pt x="333" y="382"/>
                            </a:lnTo>
                            <a:lnTo>
                              <a:pt x="337" y="371"/>
                            </a:lnTo>
                            <a:lnTo>
                              <a:pt x="338" y="365"/>
                            </a:lnTo>
                            <a:lnTo>
                              <a:pt x="352" y="366"/>
                            </a:lnTo>
                            <a:lnTo>
                              <a:pt x="367" y="366"/>
                            </a:lnTo>
                            <a:lnTo>
                              <a:pt x="377" y="364"/>
                            </a:lnTo>
                            <a:lnTo>
                              <a:pt x="387" y="350"/>
                            </a:lnTo>
                            <a:lnTo>
                              <a:pt x="393" y="333"/>
                            </a:lnTo>
                            <a:lnTo>
                              <a:pt x="391" y="307"/>
                            </a:lnTo>
                            <a:lnTo>
                              <a:pt x="394" y="288"/>
                            </a:lnTo>
                            <a:lnTo>
                              <a:pt x="406" y="262"/>
                            </a:lnTo>
                            <a:lnTo>
                              <a:pt x="417" y="234"/>
                            </a:lnTo>
                            <a:lnTo>
                              <a:pt x="420" y="181"/>
                            </a:lnTo>
                            <a:lnTo>
                              <a:pt x="415" y="131"/>
                            </a:lnTo>
                            <a:lnTo>
                              <a:pt x="400" y="86"/>
                            </a:lnTo>
                            <a:lnTo>
                              <a:pt x="386" y="61"/>
                            </a:lnTo>
                            <a:lnTo>
                              <a:pt x="369" y="41"/>
                            </a:lnTo>
                            <a:lnTo>
                              <a:pt x="348" y="23"/>
                            </a:lnTo>
                            <a:lnTo>
                              <a:pt x="317" y="10"/>
                            </a:lnTo>
                            <a:lnTo>
                              <a:pt x="292" y="3"/>
                            </a:lnTo>
                            <a:lnTo>
                              <a:pt x="260" y="0"/>
                            </a:lnTo>
                            <a:lnTo>
                              <a:pt x="233" y="3"/>
                            </a:lnTo>
                            <a:lnTo>
                              <a:pt x="213" y="5"/>
                            </a:lnTo>
                            <a:lnTo>
                              <a:pt x="191" y="13"/>
                            </a:lnTo>
                            <a:lnTo>
                              <a:pt x="165" y="23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3358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28" y="2681"/>
                        <a:ext cx="100" cy="65"/>
                      </a:xfrm>
                      <a:custGeom>
                        <a:avLst/>
                        <a:gdLst>
                          <a:gd name="T0" fmla="*/ 96 w 100"/>
                          <a:gd name="T1" fmla="*/ 41 h 65"/>
                          <a:gd name="T2" fmla="*/ 75 w 100"/>
                          <a:gd name="T3" fmla="*/ 23 h 65"/>
                          <a:gd name="T4" fmla="*/ 50 w 100"/>
                          <a:gd name="T5" fmla="*/ 9 h 65"/>
                          <a:gd name="T6" fmla="*/ 27 w 100"/>
                          <a:gd name="T7" fmla="*/ 2 h 65"/>
                          <a:gd name="T8" fmla="*/ 16 w 100"/>
                          <a:gd name="T9" fmla="*/ 0 h 65"/>
                          <a:gd name="T10" fmla="*/ 7 w 100"/>
                          <a:gd name="T11" fmla="*/ 0 h 65"/>
                          <a:gd name="T12" fmla="*/ 2 w 100"/>
                          <a:gd name="T13" fmla="*/ 5 h 65"/>
                          <a:gd name="T14" fmla="*/ 0 w 100"/>
                          <a:gd name="T15" fmla="*/ 12 h 65"/>
                          <a:gd name="T16" fmla="*/ 2 w 100"/>
                          <a:gd name="T17" fmla="*/ 18 h 65"/>
                          <a:gd name="T18" fmla="*/ 10 w 100"/>
                          <a:gd name="T19" fmla="*/ 22 h 65"/>
                          <a:gd name="T20" fmla="*/ 24 w 100"/>
                          <a:gd name="T21" fmla="*/ 26 h 65"/>
                          <a:gd name="T22" fmla="*/ 45 w 100"/>
                          <a:gd name="T23" fmla="*/ 35 h 65"/>
                          <a:gd name="T24" fmla="*/ 62 w 100"/>
                          <a:gd name="T25" fmla="*/ 45 h 65"/>
                          <a:gd name="T26" fmla="*/ 75 w 100"/>
                          <a:gd name="T27" fmla="*/ 53 h 65"/>
                          <a:gd name="T28" fmla="*/ 85 w 100"/>
                          <a:gd name="T29" fmla="*/ 62 h 65"/>
                          <a:gd name="T30" fmla="*/ 95 w 100"/>
                          <a:gd name="T31" fmla="*/ 64 h 65"/>
                          <a:gd name="T32" fmla="*/ 99 w 100"/>
                          <a:gd name="T33" fmla="*/ 53 h 65"/>
                          <a:gd name="T34" fmla="*/ 96 w 100"/>
                          <a:gd name="T35" fmla="*/ 41 h 65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w 100"/>
                          <a:gd name="T55" fmla="*/ 0 h 65"/>
                          <a:gd name="T56" fmla="*/ 100 w 100"/>
                          <a:gd name="T57" fmla="*/ 65 h 65"/>
                        </a:gdLst>
                        <a:ahLst/>
                        <a:cxnLst>
                          <a:cxn ang="T36">
                            <a:pos x="T0" y="T1"/>
                          </a:cxn>
                          <a:cxn ang="T37">
                            <a:pos x="T2" y="T3"/>
                          </a:cxn>
                          <a:cxn ang="T38">
                            <a:pos x="T4" y="T5"/>
                          </a:cxn>
                          <a:cxn ang="T39">
                            <a:pos x="T6" y="T7"/>
                          </a:cxn>
                          <a:cxn ang="T40">
                            <a:pos x="T8" y="T9"/>
                          </a:cxn>
                          <a:cxn ang="T41">
                            <a:pos x="T10" y="T11"/>
                          </a:cxn>
                          <a:cxn ang="T42">
                            <a:pos x="T12" y="T13"/>
                          </a:cxn>
                          <a:cxn ang="T43">
                            <a:pos x="T14" y="T15"/>
                          </a:cxn>
                          <a:cxn ang="T44">
                            <a:pos x="T16" y="T17"/>
                          </a:cxn>
                          <a:cxn ang="T45">
                            <a:pos x="T18" y="T19"/>
                          </a:cxn>
                          <a:cxn ang="T46">
                            <a:pos x="T20" y="T21"/>
                          </a:cxn>
                          <a:cxn ang="T47">
                            <a:pos x="T22" y="T23"/>
                          </a:cxn>
                          <a:cxn ang="T48">
                            <a:pos x="T24" y="T25"/>
                          </a:cxn>
                          <a:cxn ang="T49">
                            <a:pos x="T26" y="T27"/>
                          </a:cxn>
                          <a:cxn ang="T50">
                            <a:pos x="T28" y="T29"/>
                          </a:cxn>
                          <a:cxn ang="T51">
                            <a:pos x="T30" y="T31"/>
                          </a:cxn>
                          <a:cxn ang="T52">
                            <a:pos x="T32" y="T33"/>
                          </a:cxn>
                          <a:cxn ang="T53">
                            <a:pos x="T34" y="T35"/>
                          </a:cxn>
                        </a:cxnLst>
                        <a:rect l="T54" t="T55" r="T56" b="T57"/>
                        <a:pathLst>
                          <a:path w="100" h="65">
                            <a:moveTo>
                              <a:pt x="96" y="41"/>
                            </a:moveTo>
                            <a:lnTo>
                              <a:pt x="75" y="23"/>
                            </a:lnTo>
                            <a:lnTo>
                              <a:pt x="50" y="9"/>
                            </a:lnTo>
                            <a:lnTo>
                              <a:pt x="27" y="2"/>
                            </a:lnTo>
                            <a:lnTo>
                              <a:pt x="16" y="0"/>
                            </a:lnTo>
                            <a:lnTo>
                              <a:pt x="7" y="0"/>
                            </a:lnTo>
                            <a:lnTo>
                              <a:pt x="2" y="5"/>
                            </a:lnTo>
                            <a:lnTo>
                              <a:pt x="0" y="12"/>
                            </a:lnTo>
                            <a:lnTo>
                              <a:pt x="2" y="18"/>
                            </a:lnTo>
                            <a:lnTo>
                              <a:pt x="10" y="22"/>
                            </a:lnTo>
                            <a:lnTo>
                              <a:pt x="24" y="26"/>
                            </a:lnTo>
                            <a:lnTo>
                              <a:pt x="45" y="35"/>
                            </a:lnTo>
                            <a:lnTo>
                              <a:pt x="62" y="45"/>
                            </a:lnTo>
                            <a:lnTo>
                              <a:pt x="75" y="53"/>
                            </a:lnTo>
                            <a:lnTo>
                              <a:pt x="85" y="62"/>
                            </a:lnTo>
                            <a:lnTo>
                              <a:pt x="95" y="64"/>
                            </a:lnTo>
                            <a:lnTo>
                              <a:pt x="99" y="53"/>
                            </a:lnTo>
                            <a:lnTo>
                              <a:pt x="96" y="41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3359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40" y="2820"/>
                        <a:ext cx="117" cy="132"/>
                      </a:xfrm>
                      <a:custGeom>
                        <a:avLst/>
                        <a:gdLst>
                          <a:gd name="T0" fmla="*/ 12 w 117"/>
                          <a:gd name="T1" fmla="*/ 0 h 132"/>
                          <a:gd name="T2" fmla="*/ 6 w 117"/>
                          <a:gd name="T3" fmla="*/ 25 h 132"/>
                          <a:gd name="T4" fmla="*/ 2 w 117"/>
                          <a:gd name="T5" fmla="*/ 46 h 132"/>
                          <a:gd name="T6" fmla="*/ 0 w 117"/>
                          <a:gd name="T7" fmla="*/ 72 h 132"/>
                          <a:gd name="T8" fmla="*/ 6 w 117"/>
                          <a:gd name="T9" fmla="*/ 95 h 132"/>
                          <a:gd name="T10" fmla="*/ 28 w 117"/>
                          <a:gd name="T11" fmla="*/ 80 h 132"/>
                          <a:gd name="T12" fmla="*/ 29 w 117"/>
                          <a:gd name="T13" fmla="*/ 116 h 132"/>
                          <a:gd name="T14" fmla="*/ 52 w 117"/>
                          <a:gd name="T15" fmla="*/ 102 h 132"/>
                          <a:gd name="T16" fmla="*/ 59 w 117"/>
                          <a:gd name="T17" fmla="*/ 131 h 132"/>
                          <a:gd name="T18" fmla="*/ 78 w 117"/>
                          <a:gd name="T19" fmla="*/ 126 h 132"/>
                          <a:gd name="T20" fmla="*/ 91 w 117"/>
                          <a:gd name="T21" fmla="*/ 114 h 132"/>
                          <a:gd name="T22" fmla="*/ 103 w 117"/>
                          <a:gd name="T23" fmla="*/ 97 h 132"/>
                          <a:gd name="T24" fmla="*/ 116 w 117"/>
                          <a:gd name="T25" fmla="*/ 70 h 132"/>
                          <a:gd name="T26" fmla="*/ 12 w 117"/>
                          <a:gd name="T27" fmla="*/ 0 h 132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w 117"/>
                          <a:gd name="T43" fmla="*/ 0 h 132"/>
                          <a:gd name="T44" fmla="*/ 117 w 117"/>
                          <a:gd name="T45" fmla="*/ 132 h 132"/>
                        </a:gdLst>
                        <a:ahLst/>
                        <a:cxnLst>
                          <a:cxn ang="T28">
                            <a:pos x="T0" y="T1"/>
                          </a:cxn>
                          <a:cxn ang="T29">
                            <a:pos x="T2" y="T3"/>
                          </a:cxn>
                          <a:cxn ang="T30">
                            <a:pos x="T4" y="T5"/>
                          </a:cxn>
                          <a:cxn ang="T31">
                            <a:pos x="T6" y="T7"/>
                          </a:cxn>
                          <a:cxn ang="T32">
                            <a:pos x="T8" y="T9"/>
                          </a:cxn>
                          <a:cxn ang="T33">
                            <a:pos x="T10" y="T11"/>
                          </a:cxn>
                          <a:cxn ang="T34">
                            <a:pos x="T12" y="T13"/>
                          </a:cxn>
                          <a:cxn ang="T35">
                            <a:pos x="T14" y="T15"/>
                          </a:cxn>
                          <a:cxn ang="T36">
                            <a:pos x="T16" y="T17"/>
                          </a:cxn>
                          <a:cxn ang="T37">
                            <a:pos x="T18" y="T19"/>
                          </a:cxn>
                          <a:cxn ang="T38">
                            <a:pos x="T20" y="T21"/>
                          </a:cxn>
                          <a:cxn ang="T39">
                            <a:pos x="T22" y="T23"/>
                          </a:cxn>
                          <a:cxn ang="T40">
                            <a:pos x="T24" y="T25"/>
                          </a:cxn>
                          <a:cxn ang="T41">
                            <a:pos x="T26" y="T27"/>
                          </a:cxn>
                        </a:cxnLst>
                        <a:rect l="T42" t="T43" r="T44" b="T45"/>
                        <a:pathLst>
                          <a:path w="117" h="132">
                            <a:moveTo>
                              <a:pt x="12" y="0"/>
                            </a:moveTo>
                            <a:lnTo>
                              <a:pt x="6" y="25"/>
                            </a:lnTo>
                            <a:lnTo>
                              <a:pt x="2" y="46"/>
                            </a:lnTo>
                            <a:lnTo>
                              <a:pt x="0" y="72"/>
                            </a:lnTo>
                            <a:lnTo>
                              <a:pt x="6" y="95"/>
                            </a:lnTo>
                            <a:lnTo>
                              <a:pt x="28" y="80"/>
                            </a:lnTo>
                            <a:lnTo>
                              <a:pt x="29" y="116"/>
                            </a:lnTo>
                            <a:lnTo>
                              <a:pt x="52" y="102"/>
                            </a:lnTo>
                            <a:lnTo>
                              <a:pt x="59" y="131"/>
                            </a:lnTo>
                            <a:lnTo>
                              <a:pt x="78" y="126"/>
                            </a:lnTo>
                            <a:lnTo>
                              <a:pt x="91" y="114"/>
                            </a:lnTo>
                            <a:lnTo>
                              <a:pt x="103" y="97"/>
                            </a:lnTo>
                            <a:lnTo>
                              <a:pt x="116" y="70"/>
                            </a:lnTo>
                            <a:lnTo>
                              <a:pt x="12" y="0"/>
                            </a:lnTo>
                          </a:path>
                        </a:pathLst>
                      </a:custGeom>
                      <a:solidFill>
                        <a:srgbClr val="3F1F0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  <p:sp>
                  <p:nvSpPr>
                    <p:cNvPr id="13352" name="Arc 42"/>
                    <p:cNvSpPr>
                      <a:spLocks/>
                    </p:cNvSpPr>
                    <p:nvPr/>
                  </p:nvSpPr>
                  <p:spPr bwMode="auto">
                    <a:xfrm>
                      <a:off x="5633" y="2906"/>
                      <a:ext cx="77" cy="112"/>
                    </a:xfrm>
                    <a:custGeom>
                      <a:avLst/>
                      <a:gdLst>
                        <a:gd name="T0" fmla="*/ 0 w 43200"/>
                        <a:gd name="T1" fmla="*/ 0 h 43200"/>
                        <a:gd name="T2" fmla="*/ 0 w 43200"/>
                        <a:gd name="T3" fmla="*/ 0 h 43200"/>
                        <a:gd name="T4" fmla="*/ 0 w 43200"/>
                        <a:gd name="T5" fmla="*/ 0 h 43200"/>
                        <a:gd name="T6" fmla="*/ 0 60000 65536"/>
                        <a:gd name="T7" fmla="*/ 0 60000 65536"/>
                        <a:gd name="T8" fmla="*/ 0 60000 65536"/>
                        <a:gd name="T9" fmla="*/ 0 w 43200"/>
                        <a:gd name="T10" fmla="*/ 0 h 43200"/>
                        <a:gd name="T11" fmla="*/ 43200 w 43200"/>
                        <a:gd name="T12" fmla="*/ 43200 h 432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43200" h="43200" fill="none" extrusionOk="0">
                          <a:moveTo>
                            <a:pt x="20479" y="29"/>
                          </a:moveTo>
                          <a:cubicBezTo>
                            <a:pt x="20852" y="9"/>
                            <a:pt x="21226" y="-1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219"/>
                            <a:pt x="10" y="20839"/>
                            <a:pt x="30" y="20459"/>
                          </a:cubicBezTo>
                        </a:path>
                        <a:path w="43200" h="43200" stroke="0" extrusionOk="0">
                          <a:moveTo>
                            <a:pt x="20479" y="29"/>
                          </a:moveTo>
                          <a:cubicBezTo>
                            <a:pt x="20852" y="9"/>
                            <a:pt x="21226" y="-1"/>
                            <a:pt x="21600" y="0"/>
                          </a:cubicBezTo>
                          <a:cubicBezTo>
                            <a:pt x="33529" y="0"/>
                            <a:pt x="43200" y="9670"/>
                            <a:pt x="43200" y="21600"/>
                          </a:cubicBezTo>
                          <a:cubicBezTo>
                            <a:pt x="43200" y="33529"/>
                            <a:pt x="33529" y="43200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-1" y="21219"/>
                            <a:pt x="10" y="20839"/>
                            <a:pt x="30" y="20459"/>
                          </a:cubicBez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noFill/>
                    <a:ln w="50800" cap="rnd">
                      <a:solidFill>
                        <a:srgbClr val="FF9F1F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  <p:grpSp>
                  <p:nvGrpSpPr>
                    <p:cNvPr id="13353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96" y="2723"/>
                      <a:ext cx="102" cy="117"/>
                      <a:chOff x="5396" y="2723"/>
                      <a:chExt cx="102" cy="117"/>
                    </a:xfrm>
                  </p:grpSpPr>
                  <p:sp>
                    <p:nvSpPr>
                      <p:cNvPr id="13354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396" y="2733"/>
                        <a:ext cx="91" cy="107"/>
                      </a:xfrm>
                      <a:custGeom>
                        <a:avLst/>
                        <a:gdLst>
                          <a:gd name="T0" fmla="*/ 10 w 91"/>
                          <a:gd name="T1" fmla="*/ 15 h 107"/>
                          <a:gd name="T2" fmla="*/ 2 w 91"/>
                          <a:gd name="T3" fmla="*/ 30 h 107"/>
                          <a:gd name="T4" fmla="*/ 0 w 91"/>
                          <a:gd name="T5" fmla="*/ 41 h 107"/>
                          <a:gd name="T6" fmla="*/ 0 w 91"/>
                          <a:gd name="T7" fmla="*/ 53 h 107"/>
                          <a:gd name="T8" fmla="*/ 2 w 91"/>
                          <a:gd name="T9" fmla="*/ 64 h 107"/>
                          <a:gd name="T10" fmla="*/ 5 w 91"/>
                          <a:gd name="T11" fmla="*/ 73 h 107"/>
                          <a:gd name="T12" fmla="*/ 10 w 91"/>
                          <a:gd name="T13" fmla="*/ 84 h 107"/>
                          <a:gd name="T14" fmla="*/ 17 w 91"/>
                          <a:gd name="T15" fmla="*/ 94 h 107"/>
                          <a:gd name="T16" fmla="*/ 26 w 91"/>
                          <a:gd name="T17" fmla="*/ 102 h 107"/>
                          <a:gd name="T18" fmla="*/ 36 w 91"/>
                          <a:gd name="T19" fmla="*/ 106 h 107"/>
                          <a:gd name="T20" fmla="*/ 49 w 91"/>
                          <a:gd name="T21" fmla="*/ 106 h 107"/>
                          <a:gd name="T22" fmla="*/ 59 w 91"/>
                          <a:gd name="T23" fmla="*/ 103 h 107"/>
                          <a:gd name="T24" fmla="*/ 67 w 91"/>
                          <a:gd name="T25" fmla="*/ 99 h 107"/>
                          <a:gd name="T26" fmla="*/ 74 w 91"/>
                          <a:gd name="T27" fmla="*/ 93 h 107"/>
                          <a:gd name="T28" fmla="*/ 81 w 91"/>
                          <a:gd name="T29" fmla="*/ 84 h 107"/>
                          <a:gd name="T30" fmla="*/ 87 w 91"/>
                          <a:gd name="T31" fmla="*/ 73 h 107"/>
                          <a:gd name="T32" fmla="*/ 90 w 91"/>
                          <a:gd name="T33" fmla="*/ 59 h 107"/>
                          <a:gd name="T34" fmla="*/ 90 w 91"/>
                          <a:gd name="T35" fmla="*/ 46 h 107"/>
                          <a:gd name="T36" fmla="*/ 86 w 91"/>
                          <a:gd name="T37" fmla="*/ 34 h 107"/>
                          <a:gd name="T38" fmla="*/ 85 w 91"/>
                          <a:gd name="T39" fmla="*/ 25 h 107"/>
                          <a:gd name="T40" fmla="*/ 78 w 91"/>
                          <a:gd name="T41" fmla="*/ 17 h 107"/>
                          <a:gd name="T42" fmla="*/ 70 w 91"/>
                          <a:gd name="T43" fmla="*/ 8 h 107"/>
                          <a:gd name="T44" fmla="*/ 56 w 91"/>
                          <a:gd name="T45" fmla="*/ 1 h 107"/>
                          <a:gd name="T46" fmla="*/ 42 w 91"/>
                          <a:gd name="T47" fmla="*/ 0 h 107"/>
                          <a:gd name="T48" fmla="*/ 28 w 91"/>
                          <a:gd name="T49" fmla="*/ 2 h 107"/>
                          <a:gd name="T50" fmla="*/ 19 w 91"/>
                          <a:gd name="T51" fmla="*/ 7 h 107"/>
                          <a:gd name="T52" fmla="*/ 10 w 91"/>
                          <a:gd name="T53" fmla="*/ 15 h 107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91"/>
                          <a:gd name="T82" fmla="*/ 0 h 107"/>
                          <a:gd name="T83" fmla="*/ 91 w 91"/>
                          <a:gd name="T84" fmla="*/ 107 h 107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91" h="107">
                            <a:moveTo>
                              <a:pt x="10" y="15"/>
                            </a:moveTo>
                            <a:lnTo>
                              <a:pt x="2" y="30"/>
                            </a:lnTo>
                            <a:lnTo>
                              <a:pt x="0" y="41"/>
                            </a:lnTo>
                            <a:lnTo>
                              <a:pt x="0" y="53"/>
                            </a:lnTo>
                            <a:lnTo>
                              <a:pt x="2" y="64"/>
                            </a:lnTo>
                            <a:lnTo>
                              <a:pt x="5" y="73"/>
                            </a:lnTo>
                            <a:lnTo>
                              <a:pt x="10" y="84"/>
                            </a:lnTo>
                            <a:lnTo>
                              <a:pt x="17" y="94"/>
                            </a:lnTo>
                            <a:lnTo>
                              <a:pt x="26" y="102"/>
                            </a:lnTo>
                            <a:lnTo>
                              <a:pt x="36" y="106"/>
                            </a:lnTo>
                            <a:lnTo>
                              <a:pt x="49" y="106"/>
                            </a:lnTo>
                            <a:lnTo>
                              <a:pt x="59" y="103"/>
                            </a:lnTo>
                            <a:lnTo>
                              <a:pt x="67" y="99"/>
                            </a:lnTo>
                            <a:lnTo>
                              <a:pt x="74" y="93"/>
                            </a:lnTo>
                            <a:lnTo>
                              <a:pt x="81" y="84"/>
                            </a:lnTo>
                            <a:lnTo>
                              <a:pt x="87" y="73"/>
                            </a:lnTo>
                            <a:lnTo>
                              <a:pt x="90" y="59"/>
                            </a:lnTo>
                            <a:lnTo>
                              <a:pt x="90" y="46"/>
                            </a:lnTo>
                            <a:lnTo>
                              <a:pt x="86" y="34"/>
                            </a:lnTo>
                            <a:lnTo>
                              <a:pt x="85" y="25"/>
                            </a:lnTo>
                            <a:lnTo>
                              <a:pt x="78" y="17"/>
                            </a:lnTo>
                            <a:lnTo>
                              <a:pt x="70" y="8"/>
                            </a:lnTo>
                            <a:lnTo>
                              <a:pt x="56" y="1"/>
                            </a:lnTo>
                            <a:lnTo>
                              <a:pt x="42" y="0"/>
                            </a:lnTo>
                            <a:lnTo>
                              <a:pt x="28" y="2"/>
                            </a:lnTo>
                            <a:lnTo>
                              <a:pt x="19" y="7"/>
                            </a:lnTo>
                            <a:lnTo>
                              <a:pt x="10" y="15"/>
                            </a:lnTo>
                          </a:path>
                        </a:pathLst>
                      </a:custGeom>
                      <a:solidFill>
                        <a:srgbClr val="FFF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3355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18" y="2791"/>
                        <a:ext cx="33" cy="41"/>
                      </a:xfrm>
                      <a:custGeom>
                        <a:avLst/>
                        <a:gdLst>
                          <a:gd name="T0" fmla="*/ 3 w 33"/>
                          <a:gd name="T1" fmla="*/ 6 h 41"/>
                          <a:gd name="T2" fmla="*/ 0 w 33"/>
                          <a:gd name="T3" fmla="*/ 11 h 41"/>
                          <a:gd name="T4" fmla="*/ 0 w 33"/>
                          <a:gd name="T5" fmla="*/ 15 h 41"/>
                          <a:gd name="T6" fmla="*/ 0 w 33"/>
                          <a:gd name="T7" fmla="*/ 20 h 41"/>
                          <a:gd name="T8" fmla="*/ 0 w 33"/>
                          <a:gd name="T9" fmla="*/ 24 h 41"/>
                          <a:gd name="T10" fmla="*/ 2 w 33"/>
                          <a:gd name="T11" fmla="*/ 28 h 41"/>
                          <a:gd name="T12" fmla="*/ 3 w 33"/>
                          <a:gd name="T13" fmla="*/ 32 h 41"/>
                          <a:gd name="T14" fmla="*/ 6 w 33"/>
                          <a:gd name="T15" fmla="*/ 36 h 41"/>
                          <a:gd name="T16" fmla="*/ 9 w 33"/>
                          <a:gd name="T17" fmla="*/ 39 h 41"/>
                          <a:gd name="T18" fmla="*/ 13 w 33"/>
                          <a:gd name="T19" fmla="*/ 40 h 41"/>
                          <a:gd name="T20" fmla="*/ 18 w 33"/>
                          <a:gd name="T21" fmla="*/ 40 h 41"/>
                          <a:gd name="T22" fmla="*/ 21 w 33"/>
                          <a:gd name="T23" fmla="*/ 39 h 41"/>
                          <a:gd name="T24" fmla="*/ 24 w 33"/>
                          <a:gd name="T25" fmla="*/ 38 h 41"/>
                          <a:gd name="T26" fmla="*/ 27 w 33"/>
                          <a:gd name="T27" fmla="*/ 35 h 41"/>
                          <a:gd name="T28" fmla="*/ 29 w 33"/>
                          <a:gd name="T29" fmla="*/ 32 h 41"/>
                          <a:gd name="T30" fmla="*/ 31 w 33"/>
                          <a:gd name="T31" fmla="*/ 28 h 41"/>
                          <a:gd name="T32" fmla="*/ 32 w 33"/>
                          <a:gd name="T33" fmla="*/ 22 h 41"/>
                          <a:gd name="T34" fmla="*/ 32 w 33"/>
                          <a:gd name="T35" fmla="*/ 17 h 41"/>
                          <a:gd name="T36" fmla="*/ 31 w 33"/>
                          <a:gd name="T37" fmla="*/ 13 h 41"/>
                          <a:gd name="T38" fmla="*/ 30 w 33"/>
                          <a:gd name="T39" fmla="*/ 10 h 41"/>
                          <a:gd name="T40" fmla="*/ 28 w 33"/>
                          <a:gd name="T41" fmla="*/ 6 h 41"/>
                          <a:gd name="T42" fmla="*/ 25 w 33"/>
                          <a:gd name="T43" fmla="*/ 2 h 41"/>
                          <a:gd name="T44" fmla="*/ 20 w 33"/>
                          <a:gd name="T45" fmla="*/ 0 h 41"/>
                          <a:gd name="T46" fmla="*/ 14 w 33"/>
                          <a:gd name="T47" fmla="*/ 0 h 41"/>
                          <a:gd name="T48" fmla="*/ 10 w 33"/>
                          <a:gd name="T49" fmla="*/ 1 h 41"/>
                          <a:gd name="T50" fmla="*/ 7 w 33"/>
                          <a:gd name="T51" fmla="*/ 2 h 41"/>
                          <a:gd name="T52" fmla="*/ 3 w 33"/>
                          <a:gd name="T53" fmla="*/ 6 h 41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33"/>
                          <a:gd name="T82" fmla="*/ 0 h 41"/>
                          <a:gd name="T83" fmla="*/ 33 w 33"/>
                          <a:gd name="T84" fmla="*/ 41 h 41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33" h="41">
                            <a:moveTo>
                              <a:pt x="3" y="6"/>
                            </a:moveTo>
                            <a:lnTo>
                              <a:pt x="0" y="11"/>
                            </a:lnTo>
                            <a:lnTo>
                              <a:pt x="0" y="15"/>
                            </a:lnTo>
                            <a:lnTo>
                              <a:pt x="0" y="20"/>
                            </a:lnTo>
                            <a:lnTo>
                              <a:pt x="0" y="24"/>
                            </a:lnTo>
                            <a:lnTo>
                              <a:pt x="2" y="28"/>
                            </a:lnTo>
                            <a:lnTo>
                              <a:pt x="3" y="32"/>
                            </a:lnTo>
                            <a:lnTo>
                              <a:pt x="6" y="36"/>
                            </a:lnTo>
                            <a:lnTo>
                              <a:pt x="9" y="39"/>
                            </a:lnTo>
                            <a:lnTo>
                              <a:pt x="13" y="40"/>
                            </a:lnTo>
                            <a:lnTo>
                              <a:pt x="18" y="40"/>
                            </a:lnTo>
                            <a:lnTo>
                              <a:pt x="21" y="39"/>
                            </a:lnTo>
                            <a:lnTo>
                              <a:pt x="24" y="38"/>
                            </a:lnTo>
                            <a:lnTo>
                              <a:pt x="27" y="35"/>
                            </a:lnTo>
                            <a:lnTo>
                              <a:pt x="29" y="32"/>
                            </a:lnTo>
                            <a:lnTo>
                              <a:pt x="31" y="28"/>
                            </a:lnTo>
                            <a:lnTo>
                              <a:pt x="32" y="22"/>
                            </a:lnTo>
                            <a:lnTo>
                              <a:pt x="32" y="17"/>
                            </a:lnTo>
                            <a:lnTo>
                              <a:pt x="31" y="13"/>
                            </a:lnTo>
                            <a:lnTo>
                              <a:pt x="30" y="10"/>
                            </a:lnTo>
                            <a:lnTo>
                              <a:pt x="28" y="6"/>
                            </a:lnTo>
                            <a:lnTo>
                              <a:pt x="25" y="2"/>
                            </a:lnTo>
                            <a:lnTo>
                              <a:pt x="20" y="0"/>
                            </a:lnTo>
                            <a:lnTo>
                              <a:pt x="14" y="0"/>
                            </a:lnTo>
                            <a:lnTo>
                              <a:pt x="10" y="1"/>
                            </a:lnTo>
                            <a:lnTo>
                              <a:pt x="7" y="2"/>
                            </a:lnTo>
                            <a:lnTo>
                              <a:pt x="3" y="6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9525" cap="rnd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13356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01" y="2723"/>
                        <a:ext cx="97" cy="88"/>
                      </a:xfrm>
                      <a:custGeom>
                        <a:avLst/>
                        <a:gdLst>
                          <a:gd name="T0" fmla="*/ 0 w 97"/>
                          <a:gd name="T1" fmla="*/ 22 h 88"/>
                          <a:gd name="T2" fmla="*/ 13 w 97"/>
                          <a:gd name="T3" fmla="*/ 11 h 88"/>
                          <a:gd name="T4" fmla="*/ 26 w 97"/>
                          <a:gd name="T5" fmla="*/ 4 h 88"/>
                          <a:gd name="T6" fmla="*/ 38 w 97"/>
                          <a:gd name="T7" fmla="*/ 0 h 88"/>
                          <a:gd name="T8" fmla="*/ 49 w 97"/>
                          <a:gd name="T9" fmla="*/ 0 h 88"/>
                          <a:gd name="T10" fmla="*/ 61 w 97"/>
                          <a:gd name="T11" fmla="*/ 3 h 88"/>
                          <a:gd name="T12" fmla="*/ 68 w 97"/>
                          <a:gd name="T13" fmla="*/ 6 h 88"/>
                          <a:gd name="T14" fmla="*/ 76 w 97"/>
                          <a:gd name="T15" fmla="*/ 12 h 88"/>
                          <a:gd name="T16" fmla="*/ 83 w 97"/>
                          <a:gd name="T17" fmla="*/ 20 h 88"/>
                          <a:gd name="T18" fmla="*/ 89 w 97"/>
                          <a:gd name="T19" fmla="*/ 34 h 88"/>
                          <a:gd name="T20" fmla="*/ 91 w 97"/>
                          <a:gd name="T21" fmla="*/ 46 h 88"/>
                          <a:gd name="T22" fmla="*/ 94 w 97"/>
                          <a:gd name="T23" fmla="*/ 57 h 88"/>
                          <a:gd name="T24" fmla="*/ 96 w 97"/>
                          <a:gd name="T25" fmla="*/ 66 h 88"/>
                          <a:gd name="T26" fmla="*/ 96 w 97"/>
                          <a:gd name="T27" fmla="*/ 80 h 88"/>
                          <a:gd name="T28" fmla="*/ 96 w 97"/>
                          <a:gd name="T29" fmla="*/ 87 h 88"/>
                          <a:gd name="T30" fmla="*/ 0 w 97"/>
                          <a:gd name="T31" fmla="*/ 22 h 88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97"/>
                          <a:gd name="T49" fmla="*/ 0 h 88"/>
                          <a:gd name="T50" fmla="*/ 97 w 97"/>
                          <a:gd name="T51" fmla="*/ 88 h 88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97" h="88">
                            <a:moveTo>
                              <a:pt x="0" y="22"/>
                            </a:moveTo>
                            <a:lnTo>
                              <a:pt x="13" y="11"/>
                            </a:lnTo>
                            <a:lnTo>
                              <a:pt x="26" y="4"/>
                            </a:lnTo>
                            <a:lnTo>
                              <a:pt x="38" y="0"/>
                            </a:lnTo>
                            <a:lnTo>
                              <a:pt x="49" y="0"/>
                            </a:lnTo>
                            <a:lnTo>
                              <a:pt x="61" y="3"/>
                            </a:lnTo>
                            <a:lnTo>
                              <a:pt x="68" y="6"/>
                            </a:lnTo>
                            <a:lnTo>
                              <a:pt x="76" y="12"/>
                            </a:lnTo>
                            <a:lnTo>
                              <a:pt x="83" y="20"/>
                            </a:lnTo>
                            <a:lnTo>
                              <a:pt x="89" y="34"/>
                            </a:lnTo>
                            <a:lnTo>
                              <a:pt x="91" y="46"/>
                            </a:lnTo>
                            <a:lnTo>
                              <a:pt x="94" y="57"/>
                            </a:lnTo>
                            <a:lnTo>
                              <a:pt x="96" y="66"/>
                            </a:lnTo>
                            <a:lnTo>
                              <a:pt x="96" y="80"/>
                            </a:lnTo>
                            <a:lnTo>
                              <a:pt x="96" y="87"/>
                            </a:lnTo>
                            <a:lnTo>
                              <a:pt x="0" y="22"/>
                            </a:lnTo>
                          </a:path>
                        </a:pathLst>
                      </a:custGeom>
                      <a:solidFill>
                        <a:srgbClr val="FF9F9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</p:grpSp>
            </p:grpSp>
            <p:grpSp>
              <p:nvGrpSpPr>
                <p:cNvPr id="13343" name="Group 47"/>
                <p:cNvGrpSpPr>
                  <a:grpSpLocks/>
                </p:cNvGrpSpPr>
                <p:nvPr/>
              </p:nvGrpSpPr>
              <p:grpSpPr bwMode="auto">
                <a:xfrm>
                  <a:off x="5421" y="2528"/>
                  <a:ext cx="627" cy="1038"/>
                  <a:chOff x="5421" y="2528"/>
                  <a:chExt cx="627" cy="1038"/>
                </a:xfrm>
              </p:grpSpPr>
              <p:sp>
                <p:nvSpPr>
                  <p:cNvPr id="13344" name="Freeform 48"/>
                  <p:cNvSpPr>
                    <a:spLocks/>
                  </p:cNvSpPr>
                  <p:nvPr/>
                </p:nvSpPr>
                <p:spPr bwMode="auto">
                  <a:xfrm>
                    <a:off x="5421" y="2528"/>
                    <a:ext cx="627" cy="1038"/>
                  </a:xfrm>
                  <a:custGeom>
                    <a:avLst/>
                    <a:gdLst>
                      <a:gd name="T0" fmla="*/ 12 w 627"/>
                      <a:gd name="T1" fmla="*/ 123 h 1038"/>
                      <a:gd name="T2" fmla="*/ 0 w 627"/>
                      <a:gd name="T3" fmla="*/ 103 h 1038"/>
                      <a:gd name="T4" fmla="*/ 3 w 627"/>
                      <a:gd name="T5" fmla="*/ 84 h 1038"/>
                      <a:gd name="T6" fmla="*/ 17 w 627"/>
                      <a:gd name="T7" fmla="*/ 58 h 1038"/>
                      <a:gd name="T8" fmla="*/ 49 w 627"/>
                      <a:gd name="T9" fmla="*/ 29 h 1038"/>
                      <a:gd name="T10" fmla="*/ 94 w 627"/>
                      <a:gd name="T11" fmla="*/ 12 h 1038"/>
                      <a:gd name="T12" fmla="*/ 149 w 627"/>
                      <a:gd name="T13" fmla="*/ 9 h 1038"/>
                      <a:gd name="T14" fmla="*/ 190 w 627"/>
                      <a:gd name="T15" fmla="*/ 0 h 1038"/>
                      <a:gd name="T16" fmla="*/ 240 w 627"/>
                      <a:gd name="T17" fmla="*/ 12 h 1038"/>
                      <a:gd name="T18" fmla="*/ 269 w 627"/>
                      <a:gd name="T19" fmla="*/ 17 h 1038"/>
                      <a:gd name="T20" fmla="*/ 306 w 627"/>
                      <a:gd name="T21" fmla="*/ 35 h 1038"/>
                      <a:gd name="T22" fmla="*/ 335 w 627"/>
                      <a:gd name="T23" fmla="*/ 52 h 1038"/>
                      <a:gd name="T24" fmla="*/ 354 w 627"/>
                      <a:gd name="T25" fmla="*/ 89 h 1038"/>
                      <a:gd name="T26" fmla="*/ 389 w 627"/>
                      <a:gd name="T27" fmla="*/ 149 h 1038"/>
                      <a:gd name="T28" fmla="*/ 432 w 627"/>
                      <a:gd name="T29" fmla="*/ 244 h 1038"/>
                      <a:gd name="T30" fmla="*/ 446 w 627"/>
                      <a:gd name="T31" fmla="*/ 296 h 1038"/>
                      <a:gd name="T32" fmla="*/ 450 w 627"/>
                      <a:gd name="T33" fmla="*/ 339 h 1038"/>
                      <a:gd name="T34" fmla="*/ 429 w 627"/>
                      <a:gd name="T35" fmla="*/ 398 h 1038"/>
                      <a:gd name="T36" fmla="*/ 400 w 627"/>
                      <a:gd name="T37" fmla="*/ 444 h 1038"/>
                      <a:gd name="T38" fmla="*/ 398 w 627"/>
                      <a:gd name="T39" fmla="*/ 510 h 1038"/>
                      <a:gd name="T40" fmla="*/ 409 w 627"/>
                      <a:gd name="T41" fmla="*/ 565 h 1038"/>
                      <a:gd name="T42" fmla="*/ 441 w 627"/>
                      <a:gd name="T43" fmla="*/ 665 h 1038"/>
                      <a:gd name="T44" fmla="*/ 458 w 627"/>
                      <a:gd name="T45" fmla="*/ 691 h 1038"/>
                      <a:gd name="T46" fmla="*/ 530 w 627"/>
                      <a:gd name="T47" fmla="*/ 773 h 1038"/>
                      <a:gd name="T48" fmla="*/ 592 w 627"/>
                      <a:gd name="T49" fmla="*/ 822 h 1038"/>
                      <a:gd name="T50" fmla="*/ 614 w 627"/>
                      <a:gd name="T51" fmla="*/ 845 h 1038"/>
                      <a:gd name="T52" fmla="*/ 626 w 627"/>
                      <a:gd name="T53" fmla="*/ 868 h 1038"/>
                      <a:gd name="T54" fmla="*/ 544 w 627"/>
                      <a:gd name="T55" fmla="*/ 851 h 1038"/>
                      <a:gd name="T56" fmla="*/ 604 w 627"/>
                      <a:gd name="T57" fmla="*/ 899 h 1038"/>
                      <a:gd name="T58" fmla="*/ 626 w 627"/>
                      <a:gd name="T59" fmla="*/ 957 h 1038"/>
                      <a:gd name="T60" fmla="*/ 589 w 627"/>
                      <a:gd name="T61" fmla="*/ 936 h 1038"/>
                      <a:gd name="T62" fmla="*/ 535 w 627"/>
                      <a:gd name="T63" fmla="*/ 885 h 1038"/>
                      <a:gd name="T64" fmla="*/ 498 w 627"/>
                      <a:gd name="T65" fmla="*/ 856 h 1038"/>
                      <a:gd name="T66" fmla="*/ 564 w 627"/>
                      <a:gd name="T67" fmla="*/ 960 h 1038"/>
                      <a:gd name="T68" fmla="*/ 592 w 627"/>
                      <a:gd name="T69" fmla="*/ 1037 h 1038"/>
                      <a:gd name="T70" fmla="*/ 527 w 627"/>
                      <a:gd name="T71" fmla="*/ 974 h 1038"/>
                      <a:gd name="T72" fmla="*/ 470 w 627"/>
                      <a:gd name="T73" fmla="*/ 888 h 1038"/>
                      <a:gd name="T74" fmla="*/ 470 w 627"/>
                      <a:gd name="T75" fmla="*/ 948 h 1038"/>
                      <a:gd name="T76" fmla="*/ 415 w 627"/>
                      <a:gd name="T77" fmla="*/ 839 h 1038"/>
                      <a:gd name="T78" fmla="*/ 363 w 627"/>
                      <a:gd name="T79" fmla="*/ 728 h 1038"/>
                      <a:gd name="T80" fmla="*/ 349 w 627"/>
                      <a:gd name="T81" fmla="*/ 688 h 1038"/>
                      <a:gd name="T82" fmla="*/ 329 w 627"/>
                      <a:gd name="T83" fmla="*/ 587 h 1038"/>
                      <a:gd name="T84" fmla="*/ 303 w 627"/>
                      <a:gd name="T85" fmla="*/ 533 h 1038"/>
                      <a:gd name="T86" fmla="*/ 289 w 627"/>
                      <a:gd name="T87" fmla="*/ 455 h 1038"/>
                      <a:gd name="T88" fmla="*/ 286 w 627"/>
                      <a:gd name="T89" fmla="*/ 438 h 1038"/>
                      <a:gd name="T90" fmla="*/ 272 w 627"/>
                      <a:gd name="T91" fmla="*/ 413 h 1038"/>
                      <a:gd name="T92" fmla="*/ 255 w 627"/>
                      <a:gd name="T93" fmla="*/ 407 h 1038"/>
                      <a:gd name="T94" fmla="*/ 237 w 627"/>
                      <a:gd name="T95" fmla="*/ 398 h 1038"/>
                      <a:gd name="T96" fmla="*/ 202 w 627"/>
                      <a:gd name="T97" fmla="*/ 380 h 1038"/>
                      <a:gd name="T98" fmla="*/ 175 w 627"/>
                      <a:gd name="T99" fmla="*/ 361 h 1038"/>
                      <a:gd name="T100" fmla="*/ 138 w 627"/>
                      <a:gd name="T101" fmla="*/ 333 h 1038"/>
                      <a:gd name="T102" fmla="*/ 98 w 627"/>
                      <a:gd name="T103" fmla="*/ 279 h 1038"/>
                      <a:gd name="T104" fmla="*/ 67 w 627"/>
                      <a:gd name="T105" fmla="*/ 221 h 1038"/>
                      <a:gd name="T106" fmla="*/ 23 w 627"/>
                      <a:gd name="T107" fmla="*/ 158 h 1038"/>
                      <a:gd name="T108" fmla="*/ 12 w 627"/>
                      <a:gd name="T109" fmla="*/ 123 h 1038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w 627"/>
                      <a:gd name="T166" fmla="*/ 0 h 1038"/>
                      <a:gd name="T167" fmla="*/ 627 w 627"/>
                      <a:gd name="T168" fmla="*/ 1038 h 1038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T165" t="T166" r="T167" b="T168"/>
                    <a:pathLst>
                      <a:path w="627" h="1038">
                        <a:moveTo>
                          <a:pt x="12" y="123"/>
                        </a:moveTo>
                        <a:lnTo>
                          <a:pt x="0" y="103"/>
                        </a:lnTo>
                        <a:lnTo>
                          <a:pt x="3" y="84"/>
                        </a:lnTo>
                        <a:lnTo>
                          <a:pt x="17" y="58"/>
                        </a:lnTo>
                        <a:lnTo>
                          <a:pt x="49" y="29"/>
                        </a:lnTo>
                        <a:lnTo>
                          <a:pt x="94" y="12"/>
                        </a:lnTo>
                        <a:lnTo>
                          <a:pt x="149" y="9"/>
                        </a:lnTo>
                        <a:lnTo>
                          <a:pt x="190" y="0"/>
                        </a:lnTo>
                        <a:lnTo>
                          <a:pt x="240" y="12"/>
                        </a:lnTo>
                        <a:lnTo>
                          <a:pt x="269" y="17"/>
                        </a:lnTo>
                        <a:lnTo>
                          <a:pt x="306" y="35"/>
                        </a:lnTo>
                        <a:lnTo>
                          <a:pt x="335" y="52"/>
                        </a:lnTo>
                        <a:lnTo>
                          <a:pt x="354" y="89"/>
                        </a:lnTo>
                        <a:lnTo>
                          <a:pt x="389" y="149"/>
                        </a:lnTo>
                        <a:lnTo>
                          <a:pt x="432" y="244"/>
                        </a:lnTo>
                        <a:lnTo>
                          <a:pt x="446" y="296"/>
                        </a:lnTo>
                        <a:lnTo>
                          <a:pt x="450" y="339"/>
                        </a:lnTo>
                        <a:lnTo>
                          <a:pt x="429" y="398"/>
                        </a:lnTo>
                        <a:lnTo>
                          <a:pt x="400" y="444"/>
                        </a:lnTo>
                        <a:lnTo>
                          <a:pt x="398" y="510"/>
                        </a:lnTo>
                        <a:lnTo>
                          <a:pt x="409" y="565"/>
                        </a:lnTo>
                        <a:lnTo>
                          <a:pt x="441" y="665"/>
                        </a:lnTo>
                        <a:lnTo>
                          <a:pt x="458" y="691"/>
                        </a:lnTo>
                        <a:lnTo>
                          <a:pt x="530" y="773"/>
                        </a:lnTo>
                        <a:lnTo>
                          <a:pt x="592" y="822"/>
                        </a:lnTo>
                        <a:lnTo>
                          <a:pt x="614" y="845"/>
                        </a:lnTo>
                        <a:lnTo>
                          <a:pt x="626" y="868"/>
                        </a:lnTo>
                        <a:lnTo>
                          <a:pt x="544" y="851"/>
                        </a:lnTo>
                        <a:lnTo>
                          <a:pt x="604" y="899"/>
                        </a:lnTo>
                        <a:lnTo>
                          <a:pt x="626" y="957"/>
                        </a:lnTo>
                        <a:lnTo>
                          <a:pt x="589" y="936"/>
                        </a:lnTo>
                        <a:lnTo>
                          <a:pt x="535" y="885"/>
                        </a:lnTo>
                        <a:lnTo>
                          <a:pt x="498" y="856"/>
                        </a:lnTo>
                        <a:lnTo>
                          <a:pt x="564" y="960"/>
                        </a:lnTo>
                        <a:lnTo>
                          <a:pt x="592" y="1037"/>
                        </a:lnTo>
                        <a:lnTo>
                          <a:pt x="527" y="974"/>
                        </a:lnTo>
                        <a:lnTo>
                          <a:pt x="470" y="888"/>
                        </a:lnTo>
                        <a:lnTo>
                          <a:pt x="470" y="948"/>
                        </a:lnTo>
                        <a:lnTo>
                          <a:pt x="415" y="839"/>
                        </a:lnTo>
                        <a:lnTo>
                          <a:pt x="363" y="728"/>
                        </a:lnTo>
                        <a:lnTo>
                          <a:pt x="349" y="688"/>
                        </a:lnTo>
                        <a:lnTo>
                          <a:pt x="329" y="587"/>
                        </a:lnTo>
                        <a:lnTo>
                          <a:pt x="303" y="533"/>
                        </a:lnTo>
                        <a:lnTo>
                          <a:pt x="289" y="455"/>
                        </a:lnTo>
                        <a:lnTo>
                          <a:pt x="286" y="438"/>
                        </a:lnTo>
                        <a:lnTo>
                          <a:pt x="272" y="413"/>
                        </a:lnTo>
                        <a:lnTo>
                          <a:pt x="255" y="407"/>
                        </a:lnTo>
                        <a:lnTo>
                          <a:pt x="237" y="398"/>
                        </a:lnTo>
                        <a:lnTo>
                          <a:pt x="202" y="380"/>
                        </a:lnTo>
                        <a:lnTo>
                          <a:pt x="175" y="361"/>
                        </a:lnTo>
                        <a:lnTo>
                          <a:pt x="138" y="333"/>
                        </a:lnTo>
                        <a:lnTo>
                          <a:pt x="98" y="279"/>
                        </a:lnTo>
                        <a:lnTo>
                          <a:pt x="67" y="221"/>
                        </a:lnTo>
                        <a:lnTo>
                          <a:pt x="23" y="158"/>
                        </a:lnTo>
                        <a:lnTo>
                          <a:pt x="12" y="123"/>
                        </a:lnTo>
                      </a:path>
                    </a:pathLst>
                  </a:custGeom>
                  <a:solidFill>
                    <a:srgbClr val="FF00FF"/>
                  </a:solidFill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334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5704" y="2941"/>
                    <a:ext cx="136" cy="136"/>
                  </a:xfrm>
                  <a:prstGeom prst="ellipse">
                    <a:avLst/>
                  </a:prstGeom>
                  <a:solidFill>
                    <a:srgbClr val="FF00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US"/>
                  </a:p>
                </p:txBody>
              </p:sp>
              <p:sp>
                <p:nvSpPr>
                  <p:cNvPr id="13346" name="Freeform 50"/>
                  <p:cNvSpPr>
                    <a:spLocks/>
                  </p:cNvSpPr>
                  <p:nvPr/>
                </p:nvSpPr>
                <p:spPr bwMode="auto">
                  <a:xfrm>
                    <a:off x="5493" y="2548"/>
                    <a:ext cx="266" cy="385"/>
                  </a:xfrm>
                  <a:custGeom>
                    <a:avLst/>
                    <a:gdLst>
                      <a:gd name="T0" fmla="*/ 0 w 266"/>
                      <a:gd name="T1" fmla="*/ 0 h 385"/>
                      <a:gd name="T2" fmla="*/ 20 w 266"/>
                      <a:gd name="T3" fmla="*/ 20 h 385"/>
                      <a:gd name="T4" fmla="*/ 43 w 266"/>
                      <a:gd name="T5" fmla="*/ 42 h 385"/>
                      <a:gd name="T6" fmla="*/ 58 w 266"/>
                      <a:gd name="T7" fmla="*/ 59 h 385"/>
                      <a:gd name="T8" fmla="*/ 72 w 266"/>
                      <a:gd name="T9" fmla="*/ 80 h 385"/>
                      <a:gd name="T10" fmla="*/ 82 w 266"/>
                      <a:gd name="T11" fmla="*/ 96 h 385"/>
                      <a:gd name="T12" fmla="*/ 89 w 266"/>
                      <a:gd name="T13" fmla="*/ 117 h 385"/>
                      <a:gd name="T14" fmla="*/ 96 w 266"/>
                      <a:gd name="T15" fmla="*/ 143 h 385"/>
                      <a:gd name="T16" fmla="*/ 106 w 266"/>
                      <a:gd name="T17" fmla="*/ 181 h 385"/>
                      <a:gd name="T18" fmla="*/ 110 w 266"/>
                      <a:gd name="T19" fmla="*/ 205 h 385"/>
                      <a:gd name="T20" fmla="*/ 118 w 266"/>
                      <a:gd name="T21" fmla="*/ 231 h 385"/>
                      <a:gd name="T22" fmla="*/ 128 w 266"/>
                      <a:gd name="T23" fmla="*/ 252 h 385"/>
                      <a:gd name="T24" fmla="*/ 141 w 266"/>
                      <a:gd name="T25" fmla="*/ 274 h 385"/>
                      <a:gd name="T26" fmla="*/ 155 w 266"/>
                      <a:gd name="T27" fmla="*/ 291 h 385"/>
                      <a:gd name="T28" fmla="*/ 173 w 266"/>
                      <a:gd name="T29" fmla="*/ 307 h 385"/>
                      <a:gd name="T30" fmla="*/ 190 w 266"/>
                      <a:gd name="T31" fmla="*/ 323 h 385"/>
                      <a:gd name="T32" fmla="*/ 212 w 266"/>
                      <a:gd name="T33" fmla="*/ 339 h 385"/>
                      <a:gd name="T34" fmla="*/ 228 w 266"/>
                      <a:gd name="T35" fmla="*/ 351 h 385"/>
                      <a:gd name="T36" fmla="*/ 243 w 266"/>
                      <a:gd name="T37" fmla="*/ 361 h 385"/>
                      <a:gd name="T38" fmla="*/ 257 w 266"/>
                      <a:gd name="T39" fmla="*/ 372 h 385"/>
                      <a:gd name="T40" fmla="*/ 265 w 266"/>
                      <a:gd name="T41" fmla="*/ 384 h 385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266"/>
                      <a:gd name="T64" fmla="*/ 0 h 385"/>
                      <a:gd name="T65" fmla="*/ 266 w 266"/>
                      <a:gd name="T66" fmla="*/ 385 h 385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266" h="385">
                        <a:moveTo>
                          <a:pt x="0" y="0"/>
                        </a:moveTo>
                        <a:lnTo>
                          <a:pt x="20" y="20"/>
                        </a:lnTo>
                        <a:lnTo>
                          <a:pt x="43" y="42"/>
                        </a:lnTo>
                        <a:lnTo>
                          <a:pt x="58" y="59"/>
                        </a:lnTo>
                        <a:lnTo>
                          <a:pt x="72" y="80"/>
                        </a:lnTo>
                        <a:lnTo>
                          <a:pt x="82" y="96"/>
                        </a:lnTo>
                        <a:lnTo>
                          <a:pt x="89" y="117"/>
                        </a:lnTo>
                        <a:lnTo>
                          <a:pt x="96" y="143"/>
                        </a:lnTo>
                        <a:lnTo>
                          <a:pt x="106" y="181"/>
                        </a:lnTo>
                        <a:lnTo>
                          <a:pt x="110" y="205"/>
                        </a:lnTo>
                        <a:lnTo>
                          <a:pt x="118" y="231"/>
                        </a:lnTo>
                        <a:lnTo>
                          <a:pt x="128" y="252"/>
                        </a:lnTo>
                        <a:lnTo>
                          <a:pt x="141" y="274"/>
                        </a:lnTo>
                        <a:lnTo>
                          <a:pt x="155" y="291"/>
                        </a:lnTo>
                        <a:lnTo>
                          <a:pt x="173" y="307"/>
                        </a:lnTo>
                        <a:lnTo>
                          <a:pt x="190" y="323"/>
                        </a:lnTo>
                        <a:lnTo>
                          <a:pt x="212" y="339"/>
                        </a:lnTo>
                        <a:lnTo>
                          <a:pt x="228" y="351"/>
                        </a:lnTo>
                        <a:lnTo>
                          <a:pt x="243" y="361"/>
                        </a:lnTo>
                        <a:lnTo>
                          <a:pt x="257" y="372"/>
                        </a:lnTo>
                        <a:lnTo>
                          <a:pt x="265" y="384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3347" name="Freeform 51"/>
                  <p:cNvSpPr>
                    <a:spLocks/>
                  </p:cNvSpPr>
                  <p:nvPr/>
                </p:nvSpPr>
                <p:spPr bwMode="auto">
                  <a:xfrm>
                    <a:off x="5607" y="2534"/>
                    <a:ext cx="198" cy="396"/>
                  </a:xfrm>
                  <a:custGeom>
                    <a:avLst/>
                    <a:gdLst>
                      <a:gd name="T0" fmla="*/ 0 w 198"/>
                      <a:gd name="T1" fmla="*/ 0 h 396"/>
                      <a:gd name="T2" fmla="*/ 41 w 198"/>
                      <a:gd name="T3" fmla="*/ 30 h 396"/>
                      <a:gd name="T4" fmla="*/ 61 w 198"/>
                      <a:gd name="T5" fmla="*/ 49 h 396"/>
                      <a:gd name="T6" fmla="*/ 76 w 198"/>
                      <a:gd name="T7" fmla="*/ 71 h 396"/>
                      <a:gd name="T8" fmla="*/ 87 w 198"/>
                      <a:gd name="T9" fmla="*/ 93 h 396"/>
                      <a:gd name="T10" fmla="*/ 97 w 198"/>
                      <a:gd name="T11" fmla="*/ 118 h 396"/>
                      <a:gd name="T12" fmla="*/ 107 w 198"/>
                      <a:gd name="T13" fmla="*/ 157 h 396"/>
                      <a:gd name="T14" fmla="*/ 112 w 198"/>
                      <a:gd name="T15" fmla="*/ 185 h 396"/>
                      <a:gd name="T16" fmla="*/ 122 w 198"/>
                      <a:gd name="T17" fmla="*/ 211 h 396"/>
                      <a:gd name="T18" fmla="*/ 137 w 198"/>
                      <a:gd name="T19" fmla="*/ 237 h 396"/>
                      <a:gd name="T20" fmla="*/ 148 w 198"/>
                      <a:gd name="T21" fmla="*/ 261 h 396"/>
                      <a:gd name="T22" fmla="*/ 158 w 198"/>
                      <a:gd name="T23" fmla="*/ 279 h 396"/>
                      <a:gd name="T24" fmla="*/ 168 w 198"/>
                      <a:gd name="T25" fmla="*/ 307 h 396"/>
                      <a:gd name="T26" fmla="*/ 180 w 198"/>
                      <a:gd name="T27" fmla="*/ 333 h 396"/>
                      <a:gd name="T28" fmla="*/ 192 w 198"/>
                      <a:gd name="T29" fmla="*/ 366 h 396"/>
                      <a:gd name="T30" fmla="*/ 197 w 198"/>
                      <a:gd name="T31" fmla="*/ 395 h 39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98"/>
                      <a:gd name="T49" fmla="*/ 0 h 396"/>
                      <a:gd name="T50" fmla="*/ 198 w 198"/>
                      <a:gd name="T51" fmla="*/ 396 h 39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98" h="396">
                        <a:moveTo>
                          <a:pt x="0" y="0"/>
                        </a:moveTo>
                        <a:lnTo>
                          <a:pt x="41" y="30"/>
                        </a:lnTo>
                        <a:lnTo>
                          <a:pt x="61" y="49"/>
                        </a:lnTo>
                        <a:lnTo>
                          <a:pt x="76" y="71"/>
                        </a:lnTo>
                        <a:lnTo>
                          <a:pt x="87" y="93"/>
                        </a:lnTo>
                        <a:lnTo>
                          <a:pt x="97" y="118"/>
                        </a:lnTo>
                        <a:lnTo>
                          <a:pt x="107" y="157"/>
                        </a:lnTo>
                        <a:lnTo>
                          <a:pt x="112" y="185"/>
                        </a:lnTo>
                        <a:lnTo>
                          <a:pt x="122" y="211"/>
                        </a:lnTo>
                        <a:lnTo>
                          <a:pt x="137" y="237"/>
                        </a:lnTo>
                        <a:lnTo>
                          <a:pt x="148" y="261"/>
                        </a:lnTo>
                        <a:lnTo>
                          <a:pt x="158" y="279"/>
                        </a:lnTo>
                        <a:lnTo>
                          <a:pt x="168" y="307"/>
                        </a:lnTo>
                        <a:lnTo>
                          <a:pt x="180" y="333"/>
                        </a:lnTo>
                        <a:lnTo>
                          <a:pt x="192" y="366"/>
                        </a:lnTo>
                        <a:lnTo>
                          <a:pt x="197" y="395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  <p:grpSp>
            <p:nvGrpSpPr>
              <p:cNvPr id="13337" name="Group 52"/>
              <p:cNvGrpSpPr>
                <a:grpSpLocks/>
              </p:cNvGrpSpPr>
              <p:nvPr/>
            </p:nvGrpSpPr>
            <p:grpSpPr bwMode="auto">
              <a:xfrm>
                <a:off x="5550" y="3064"/>
                <a:ext cx="148" cy="77"/>
                <a:chOff x="5550" y="3064"/>
                <a:chExt cx="148" cy="77"/>
              </a:xfrm>
            </p:grpSpPr>
            <p:sp>
              <p:nvSpPr>
                <p:cNvPr id="13338" name="Oval 53"/>
                <p:cNvSpPr>
                  <a:spLocks noChangeArrowheads="1"/>
                </p:cNvSpPr>
                <p:nvPr/>
              </p:nvSpPr>
              <p:spPr bwMode="auto">
                <a:xfrm>
                  <a:off x="5661" y="3064"/>
                  <a:ext cx="37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3339" name="Oval 54"/>
                <p:cNvSpPr>
                  <a:spLocks noChangeArrowheads="1"/>
                </p:cNvSpPr>
                <p:nvPr/>
              </p:nvSpPr>
              <p:spPr bwMode="auto">
                <a:xfrm>
                  <a:off x="5619" y="3087"/>
                  <a:ext cx="36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3340" name="Oval 55"/>
                <p:cNvSpPr>
                  <a:spLocks noChangeArrowheads="1"/>
                </p:cNvSpPr>
                <p:nvPr/>
              </p:nvSpPr>
              <p:spPr bwMode="auto">
                <a:xfrm>
                  <a:off x="5550" y="3076"/>
                  <a:ext cx="37" cy="36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  <p:sp>
              <p:nvSpPr>
                <p:cNvPr id="13341" name="Oval 56"/>
                <p:cNvSpPr>
                  <a:spLocks noChangeArrowheads="1"/>
                </p:cNvSpPr>
                <p:nvPr/>
              </p:nvSpPr>
              <p:spPr bwMode="auto">
                <a:xfrm>
                  <a:off x="5576" y="3104"/>
                  <a:ext cx="37" cy="37"/>
                </a:xfrm>
                <a:prstGeom prst="ellipse">
                  <a:avLst/>
                </a:prstGeom>
                <a:solidFill>
                  <a:srgbClr val="FF9F1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US"/>
                </a:p>
              </p:txBody>
            </p:sp>
          </p:grpSp>
        </p:grpSp>
        <p:sp>
          <p:nvSpPr>
            <p:cNvPr id="13319" name="Rectangle 57"/>
            <p:cNvSpPr>
              <a:spLocks noChangeArrowheads="1"/>
            </p:cNvSpPr>
            <p:nvPr/>
          </p:nvSpPr>
          <p:spPr bwMode="auto">
            <a:xfrm>
              <a:off x="4790" y="2110"/>
              <a:ext cx="42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NH3</a:t>
              </a:r>
            </a:p>
          </p:txBody>
        </p:sp>
        <p:sp>
          <p:nvSpPr>
            <p:cNvPr id="13320" name="Rectangle 58"/>
            <p:cNvSpPr>
              <a:spLocks noChangeArrowheads="1"/>
            </p:cNvSpPr>
            <p:nvPr/>
          </p:nvSpPr>
          <p:spPr bwMode="auto">
            <a:xfrm>
              <a:off x="4918" y="2585"/>
              <a:ext cx="510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NH4+</a:t>
              </a:r>
            </a:p>
          </p:txBody>
        </p:sp>
        <p:sp>
          <p:nvSpPr>
            <p:cNvPr id="13321" name="Rectangle 59"/>
            <p:cNvSpPr>
              <a:spLocks noChangeArrowheads="1"/>
            </p:cNvSpPr>
            <p:nvPr/>
          </p:nvSpPr>
          <p:spPr bwMode="auto">
            <a:xfrm>
              <a:off x="5094" y="2255"/>
              <a:ext cx="89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Nitrobacter</a:t>
              </a:r>
            </a:p>
          </p:txBody>
        </p:sp>
        <p:sp>
          <p:nvSpPr>
            <p:cNvPr id="13322" name="Rectangle 60"/>
            <p:cNvSpPr>
              <a:spLocks noChangeArrowheads="1"/>
            </p:cNvSpPr>
            <p:nvPr/>
          </p:nvSpPr>
          <p:spPr bwMode="auto">
            <a:xfrm>
              <a:off x="4574" y="2283"/>
              <a:ext cx="48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NO2-</a:t>
              </a:r>
            </a:p>
          </p:txBody>
        </p:sp>
        <p:sp>
          <p:nvSpPr>
            <p:cNvPr id="13323" name="Rectangle 61"/>
            <p:cNvSpPr>
              <a:spLocks noChangeArrowheads="1"/>
            </p:cNvSpPr>
            <p:nvPr/>
          </p:nvSpPr>
          <p:spPr bwMode="auto">
            <a:xfrm>
              <a:off x="4271" y="2428"/>
              <a:ext cx="1089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Nitrosomonas</a:t>
              </a:r>
            </a:p>
          </p:txBody>
        </p:sp>
        <p:sp>
          <p:nvSpPr>
            <p:cNvPr id="13324" name="Rectangle 62"/>
            <p:cNvSpPr>
              <a:spLocks noChangeArrowheads="1"/>
            </p:cNvSpPr>
            <p:nvPr/>
          </p:nvSpPr>
          <p:spPr bwMode="auto">
            <a:xfrm>
              <a:off x="5134" y="2412"/>
              <a:ext cx="720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82550" tIns="41275" rIns="82550" bIns="41275">
              <a:spAutoFit/>
            </a:bodyPr>
            <a:lstStyle/>
            <a:p>
              <a:pPr defTabSz="822325" eaLnBrk="0" hangingPunct="0"/>
              <a:r>
                <a:rPr lang="fr-BE" sz="1200" b="1" i="1">
                  <a:solidFill>
                    <a:schemeClr val="bg2"/>
                  </a:solidFill>
                  <a:latin typeface="Arial" pitchFamily="34" charset="0"/>
                </a:rPr>
                <a:t>      </a:t>
              </a:r>
              <a:r>
                <a:rPr lang="en-GB" sz="1200" b="1" i="1">
                  <a:solidFill>
                    <a:schemeClr val="bg2"/>
                  </a:solidFill>
                  <a:latin typeface="Arial" pitchFamily="34" charset="0"/>
                </a:rPr>
                <a:t>NO3-</a:t>
              </a:r>
            </a:p>
          </p:txBody>
        </p:sp>
      </p:grpSp>
      <p:sp>
        <p:nvSpPr>
          <p:cNvPr id="13315" name="Rectangle 6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Selección de especies para </a:t>
            </a:r>
            <a:r>
              <a:rPr lang="es-MX" sz="4800" b="1" smtClean="0">
                <a:solidFill>
                  <a:srgbClr val="EE2712"/>
                </a:solidFill>
              </a:rPr>
              <a:t>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76608" name="Rectangle 64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1066800"/>
          </a:xfrm>
        </p:spPr>
        <p:txBody>
          <a:bodyPr/>
          <a:lstStyle/>
          <a:p>
            <a:pPr marL="381000" indent="-381000" eaLnBrk="1" hangingPunct="1">
              <a:buClr>
                <a:srgbClr val="EE2712"/>
              </a:buClr>
              <a:buFont typeface="Wingdings" pitchFamily="2" charset="2"/>
              <a:buChar char="Ø"/>
              <a:defRPr/>
            </a:pPr>
            <a:r>
              <a:rPr lang="es-ES" sz="2400" smtClean="0"/>
              <a:t>Sea económicamente rentable. (Esta consideración puede variar en tiempo y espacio).</a:t>
            </a:r>
          </a:p>
        </p:txBody>
      </p:sp>
      <p:sp>
        <p:nvSpPr>
          <p:cNvPr id="876609" name="Rectangle 65"/>
          <p:cNvSpPr>
            <a:spLocks noChangeArrowheads="1"/>
          </p:cNvSpPr>
          <p:nvPr/>
        </p:nvSpPr>
        <p:spPr bwMode="auto">
          <a:xfrm>
            <a:off x="762000" y="28956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Math B" pitchFamily="2" charset="2"/>
              <a:buNone/>
            </a:pPr>
            <a:r>
              <a:rPr lang="es-ES" b="1"/>
              <a:t>Para que exista un mercado depende de: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Wingdings" pitchFamily="2" charset="2"/>
              <a:buChar char="Ø"/>
            </a:pPr>
            <a:r>
              <a:rPr lang="es-ES"/>
              <a:t>Deseo de los consumidores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Wingdings" pitchFamily="2" charset="2"/>
              <a:buChar char="Ø"/>
            </a:pPr>
            <a:r>
              <a:rPr lang="es-ES"/>
              <a:t>Precios que puedan pagar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Wingdings" pitchFamily="2" charset="2"/>
              <a:buChar char="Ø"/>
            </a:pPr>
            <a:r>
              <a:rPr lang="es-ES"/>
              <a:t>Formas fácil de preparación del producto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Wingdings" pitchFamily="2" charset="2"/>
              <a:buChar char="Ø"/>
            </a:pPr>
            <a:r>
              <a:rPr lang="es-ES"/>
              <a:t>Capacidad de oferta para grandes consumidores (volumen)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EE2712"/>
              </a:buClr>
              <a:buFont typeface="Wingdings" pitchFamily="2" charset="2"/>
              <a:buChar char="Ø"/>
            </a:pPr>
            <a:r>
              <a:rPr lang="es-ES"/>
              <a:t>Gusto al 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6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6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6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6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6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6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6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6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6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6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76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76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6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66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66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608" grpId="0" build="p" autoUpdateAnimBg="0"/>
      <p:bldP spid="87660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0"/>
          </a:xfrm>
        </p:spPr>
        <p:txBody>
          <a:bodyPr/>
          <a:lstStyle/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Salinidad del agua de cultivo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Relación productor/consumidor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Por el tipo de Integración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Tipo de unidad de cultivo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Especies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Por la forma del circuito del agua</a:t>
            </a:r>
          </a:p>
          <a:p>
            <a:pPr marL="476250" indent="-4762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Intensidad de Manejo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78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78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4" grpId="0" autoUpdateAnimBg="0"/>
      <p:bldP spid="87859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276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s-ES" b="1" smtClean="0">
                <a:solidFill>
                  <a:srgbClr val="FFFF00"/>
                </a:solidFill>
              </a:rPr>
              <a:t>Salinidad del agua de cultivo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s-ES" b="1" smtClean="0">
              <a:solidFill>
                <a:srgbClr val="FFFF00"/>
              </a:solidFill>
            </a:endParaRP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Acuacultura de agua dulce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Acuaculture Salobre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Maricultura</a:t>
            </a:r>
            <a:endParaRPr lang="es-ES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9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9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79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79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18" grpId="0" autoUpdateAnimBg="0"/>
      <p:bldP spid="8796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276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AutoNum type="arabicPeriod" startAt="2"/>
              <a:defRPr/>
            </a:pPr>
            <a:r>
              <a:rPr lang="es-ES" b="1" smtClean="0">
                <a:solidFill>
                  <a:srgbClr val="FFFF00"/>
                </a:solidFill>
              </a:rPr>
              <a:t>Relación productor/consumidor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s-ES" smtClean="0">
              <a:solidFill>
                <a:srgbClr val="00CC00"/>
              </a:solidFill>
            </a:endParaRP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Acuacultura de Subsistencia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Acuacultura Comercial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0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0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2" grpId="0" autoUpdateAnimBg="0"/>
      <p:bldP spid="8806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772400" cy="3352800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r>
              <a:rPr lang="es-ES" b="1" smtClean="0"/>
              <a:t>Comercial (gran escala).-</a:t>
            </a:r>
          </a:p>
          <a:p>
            <a:pPr marL="287338" indent="-287338" eaLnBrk="1" hangingPunct="1">
              <a:buFont typeface="Wingdings" pitchFamily="2" charset="2"/>
              <a:buNone/>
              <a:defRPr/>
            </a:pPr>
            <a:endParaRPr lang="es-ES" smtClean="0"/>
          </a:p>
          <a:p>
            <a:pPr marL="287338" indent="-287338" algn="ctr" eaLnBrk="1" hangingPunct="1">
              <a:buClr>
                <a:srgbClr val="EE2712"/>
              </a:buClr>
              <a:buFont typeface="Math B" pitchFamily="2" charset="2"/>
              <a:buNone/>
              <a:defRPr/>
            </a:pPr>
            <a:r>
              <a:rPr lang="es-ES" sz="2800" smtClean="0"/>
              <a:t>Los sistemas son rentables económicamente</a:t>
            </a:r>
          </a:p>
          <a:p>
            <a:pPr marL="287338" indent="-287338" algn="ctr" eaLnBrk="1" hangingPunct="1">
              <a:buClr>
                <a:srgbClr val="EE2712"/>
              </a:buClr>
              <a:buFont typeface="Math B" pitchFamily="2" charset="2"/>
              <a:buNone/>
              <a:defRPr/>
            </a:pPr>
            <a:r>
              <a:rPr lang="es-ES" sz="2800" smtClean="0"/>
              <a:t>No siempre gran escala está involucrado con un producto de lujo</a:t>
            </a:r>
          </a:p>
        </p:txBody>
      </p:sp>
      <p:sp>
        <p:nvSpPr>
          <p:cNvPr id="881668" name="Rectangle 4"/>
          <p:cNvSpPr>
            <a:spLocks noChangeArrowheads="1"/>
          </p:cNvSpPr>
          <p:nvPr/>
        </p:nvSpPr>
        <p:spPr bwMode="auto">
          <a:xfrm>
            <a:off x="750888" y="1981200"/>
            <a:ext cx="6183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666" grpId="0" autoUpdateAnimBg="0"/>
      <p:bldP spid="881667" grpId="0" build="p" autoUpdateAnimBg="0"/>
      <p:bldP spid="8816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772400" cy="4343400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r>
              <a:rPr lang="es-ES" b="1" smtClean="0"/>
              <a:t>Comercial (gran escala).-</a:t>
            </a:r>
          </a:p>
          <a:p>
            <a:pPr marL="287338" indent="-287338" algn="just" eaLnBrk="1" hangingPunct="1">
              <a:buClr>
                <a:srgbClr val="EE2712"/>
              </a:buClr>
              <a:buFont typeface="Math B" pitchFamily="2" charset="2"/>
              <a:buNone/>
              <a:defRPr/>
            </a:pPr>
            <a:r>
              <a:rPr lang="es-ES" sz="2400" b="1" smtClean="0"/>
              <a:t>Ventajas.-</a:t>
            </a:r>
            <a:endParaRPr lang="es-ES" sz="2800" b="1" smtClean="0"/>
          </a:p>
          <a:p>
            <a:pPr marL="287338" indent="-287338" algn="just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Económico en escala.- Grandes piscinas, en terminos de costo/has. Es bajo en comparación de pequeñas empresas. La economía en escala ofrece los mas bajos costos por unidad.</a:t>
            </a:r>
          </a:p>
          <a:p>
            <a:pPr marL="287338" indent="-287338" algn="just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Productores tienen generalmente dinero y crédito.</a:t>
            </a:r>
          </a:p>
          <a:p>
            <a:pPr marL="287338" indent="-287338" algn="just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El sistema permite la introducción de mano de obra y técnica porque lo pueden pagar</a:t>
            </a:r>
          </a:p>
          <a:p>
            <a:pPr marL="287338" indent="-287338" algn="just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Pueden producir su propia semilla</a:t>
            </a:r>
          </a:p>
        </p:txBody>
      </p:sp>
      <p:sp>
        <p:nvSpPr>
          <p:cNvPr id="882692" name="Rectangle 4"/>
          <p:cNvSpPr>
            <a:spLocks noChangeArrowheads="1"/>
          </p:cNvSpPr>
          <p:nvPr/>
        </p:nvSpPr>
        <p:spPr bwMode="auto">
          <a:xfrm>
            <a:off x="838200" y="1676400"/>
            <a:ext cx="6183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2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2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2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2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8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8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690" grpId="0" autoUpdateAnimBg="0"/>
      <p:bldP spid="882691" grpId="0" build="p" autoUpdateAnimBg="0"/>
      <p:bldP spid="88269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772400" cy="3352800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r>
              <a:rPr lang="es-ES" b="1" smtClean="0"/>
              <a:t>Comercial (gran escala).-</a:t>
            </a:r>
          </a:p>
          <a:p>
            <a:pPr marL="287338" indent="-287338" algn="just" eaLnBrk="1" hangingPunct="1">
              <a:buFont typeface="Wingdings" pitchFamily="2" charset="2"/>
              <a:buNone/>
              <a:defRPr/>
            </a:pPr>
            <a:r>
              <a:rPr lang="es-ES" sz="2400" b="1" smtClean="0"/>
              <a:t>Desventajas.-</a:t>
            </a:r>
            <a:r>
              <a:rPr lang="es-ES" sz="2400" smtClean="0"/>
              <a:t> 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Costo de producción.- se necesita alta inversión debido a la escala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Es necesario conseguir mano altamente calificada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Se maneja normalmente intensivamente por lo que se necsita mayor control de enfermedades.</a:t>
            </a:r>
            <a:endParaRPr lang="es-ES" sz="2400" b="1" smtClean="0"/>
          </a:p>
        </p:txBody>
      </p:sp>
      <p:sp>
        <p:nvSpPr>
          <p:cNvPr id="883716" name="Rectangle 4"/>
          <p:cNvSpPr>
            <a:spLocks noChangeArrowheads="1"/>
          </p:cNvSpPr>
          <p:nvPr/>
        </p:nvSpPr>
        <p:spPr bwMode="auto">
          <a:xfrm>
            <a:off x="838200" y="1676400"/>
            <a:ext cx="6183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3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3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4" grpId="0" autoUpdateAnimBg="0"/>
      <p:bldP spid="883715" grpId="0" build="p" autoUpdateAnimBg="0"/>
      <p:bldP spid="88371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3276600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endParaRPr lang="es-ES" smtClean="0"/>
          </a:p>
          <a:p>
            <a:pPr marL="287338" indent="-287338" algn="ctr" eaLnBrk="1" hangingPunct="1">
              <a:buFont typeface="Wingdings" pitchFamily="2" charset="2"/>
              <a:buNone/>
              <a:defRPr/>
            </a:pPr>
            <a:r>
              <a:rPr lang="es-ES" b="1" smtClean="0"/>
              <a:t>Subsistencia (pequeña escala)</a:t>
            </a:r>
          </a:p>
          <a:p>
            <a:pPr marL="287338" indent="-287338" algn="ctr" eaLnBrk="1" hangingPunct="1">
              <a:buFont typeface="Wingdings" pitchFamily="2" charset="2"/>
              <a:buNone/>
              <a:defRPr/>
            </a:pPr>
            <a:endParaRPr lang="es-ES" sz="2800" b="1" smtClean="0"/>
          </a:p>
          <a:p>
            <a:pPr marL="287338" indent="-287338" algn="ctr" eaLnBrk="1" hangingPunct="1">
              <a:buFont typeface="Wingdings" pitchFamily="2" charset="2"/>
              <a:buNone/>
              <a:defRPr/>
            </a:pPr>
            <a:r>
              <a:rPr lang="es-ES" sz="2800" smtClean="0"/>
              <a:t>Produce bajo costo de proteína.</a:t>
            </a:r>
          </a:p>
          <a:p>
            <a:pPr marL="287338" indent="-287338" algn="ctr" eaLnBrk="1" hangingPunct="1">
              <a:buFont typeface="Wingdings" pitchFamily="2" charset="2"/>
              <a:buNone/>
              <a:defRPr/>
            </a:pPr>
            <a:r>
              <a:rPr lang="es-ES" sz="2800" smtClean="0"/>
              <a:t>Normalmente no se producen organismos que tienen un  alto valor en el mercado. </a:t>
            </a:r>
          </a:p>
        </p:txBody>
      </p:sp>
      <p:sp>
        <p:nvSpPr>
          <p:cNvPr id="884740" name="Rectangle 4"/>
          <p:cNvSpPr>
            <a:spLocks noChangeArrowheads="1"/>
          </p:cNvSpPr>
          <p:nvPr/>
        </p:nvSpPr>
        <p:spPr bwMode="auto">
          <a:xfrm>
            <a:off x="838200" y="1676400"/>
            <a:ext cx="6183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4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4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38" grpId="0" autoUpdateAnimBg="0"/>
      <p:bldP spid="884739" grpId="0" build="p" autoUpdateAnimBg="0"/>
      <p:bldP spid="88474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772400" cy="3581400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r>
              <a:rPr lang="es-ES" b="1" smtClean="0"/>
              <a:t>Subsistencia (pequeña escala).-</a:t>
            </a:r>
          </a:p>
          <a:p>
            <a:pPr marL="287338" indent="-287338" algn="ctr" eaLnBrk="1" hangingPunct="1">
              <a:buFont typeface="Wingdings" pitchFamily="2" charset="2"/>
              <a:buNone/>
              <a:defRPr/>
            </a:pPr>
            <a:r>
              <a:rPr lang="es-ES" sz="2800" smtClean="0"/>
              <a:t> </a:t>
            </a:r>
          </a:p>
          <a:p>
            <a:pPr marL="287338" indent="-287338" algn="just" eaLnBrk="1" hangingPunct="1">
              <a:buFont typeface="Wingdings" pitchFamily="2" charset="2"/>
              <a:buNone/>
              <a:defRPr/>
            </a:pPr>
            <a:r>
              <a:rPr lang="es-ES" sz="2400" b="1" smtClean="0"/>
              <a:t>Ventajas.-</a:t>
            </a:r>
            <a:r>
              <a:rPr lang="es-ES" sz="2400" smtClean="0"/>
              <a:t> 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Costo de producción.- se necesita baja inversión.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Provee de un ingreso extra y trabajo a la familiar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Se usa un area que está subutilizada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Se aumenta el consumo de proteína animal.</a:t>
            </a:r>
            <a:endParaRPr lang="es-ES" sz="2400" b="1" smtClean="0"/>
          </a:p>
        </p:txBody>
      </p:sp>
      <p:sp>
        <p:nvSpPr>
          <p:cNvPr id="885764" name="Rectangle 4"/>
          <p:cNvSpPr>
            <a:spLocks noChangeArrowheads="1"/>
          </p:cNvSpPr>
          <p:nvPr/>
        </p:nvSpPr>
        <p:spPr bwMode="auto">
          <a:xfrm>
            <a:off x="827088" y="1676400"/>
            <a:ext cx="6183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5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5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8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8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8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8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5762" grpId="0" autoUpdateAnimBg="0"/>
      <p:bldP spid="885763" grpId="0" build="p" autoUpdateAnimBg="0"/>
      <p:bldP spid="8857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994650" cy="4779962"/>
          </a:xfrm>
        </p:spPr>
        <p:txBody>
          <a:bodyPr/>
          <a:lstStyle/>
          <a:p>
            <a:pPr marL="287338" indent="-287338" eaLnBrk="1" hangingPunct="1">
              <a:buFont typeface="Wingdings" pitchFamily="2" charset="2"/>
              <a:buNone/>
              <a:defRPr/>
            </a:pPr>
            <a:r>
              <a:rPr lang="es-ES" b="1" smtClean="0"/>
              <a:t>Subsistencia (pequeña escala).-</a:t>
            </a:r>
          </a:p>
          <a:p>
            <a:pPr marL="287338" indent="-287338" algn="just" eaLnBrk="1" hangingPunct="1">
              <a:buFont typeface="Wingdings" pitchFamily="2" charset="2"/>
              <a:buNone/>
              <a:defRPr/>
            </a:pPr>
            <a:r>
              <a:rPr lang="es-ES" sz="2400" b="1" smtClean="0"/>
              <a:t>Desventajas.-</a:t>
            </a:r>
            <a:r>
              <a:rPr lang="es-ES" sz="2400" smtClean="0"/>
              <a:t> 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No existe crédito.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Normalmente no tienen tierra ni manejo total del agua.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Dependen generalmente del gobierno o productor privado para la obtención de semilla.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Necesitan de servicio extensionista puesto que no pueden pagar un técnico.</a:t>
            </a:r>
          </a:p>
          <a:p>
            <a:pPr marL="287338" indent="-287338" eaLnBrk="1" hangingPunct="1">
              <a:buClr>
                <a:srgbClr val="EE2712"/>
              </a:buClr>
              <a:buFont typeface="Math B" pitchFamily="2" charset="2"/>
              <a:buChar char="¯"/>
              <a:defRPr/>
            </a:pPr>
            <a:r>
              <a:rPr lang="es-ES" sz="2400" smtClean="0"/>
              <a:t>Excases de Transportación.- Causa esto problemas para la obtención de suministros y venta del producto.</a:t>
            </a:r>
            <a:endParaRPr lang="es-ES" sz="2400" b="1" smtClean="0"/>
          </a:p>
        </p:txBody>
      </p:sp>
      <p:sp>
        <p:nvSpPr>
          <p:cNvPr id="886788" name="Rectangle 4"/>
          <p:cNvSpPr>
            <a:spLocks noChangeArrowheads="1"/>
          </p:cNvSpPr>
          <p:nvPr/>
        </p:nvSpPr>
        <p:spPr bwMode="auto">
          <a:xfrm>
            <a:off x="827088" y="1341438"/>
            <a:ext cx="6183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buFontTx/>
              <a:buAutoNum type="arabicPeriod" startAt="2"/>
            </a:pPr>
            <a:r>
              <a:rPr lang="es-ES" sz="3200" b="1">
                <a:solidFill>
                  <a:srgbClr val="FFFF00"/>
                </a:solidFill>
              </a:rPr>
              <a:t>Relación productor/consumidor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8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8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8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8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6" grpId="0" autoUpdateAnimBg="0"/>
      <p:bldP spid="886787" grpId="0" build="p" autoUpdateAnimBg="0"/>
      <p:bldP spid="88678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2"/>
          <p:cNvSpPr>
            <a:spLocks noChangeArrowheads="1"/>
          </p:cNvSpPr>
          <p:nvPr/>
        </p:nvSpPr>
        <p:spPr bwMode="auto">
          <a:xfrm>
            <a:off x="762000" y="16764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/>
            <a:r>
              <a:rPr lang="es-ES" sz="3200" b="1">
                <a:solidFill>
                  <a:srgbClr val="FFFF00"/>
                </a:solidFill>
              </a:rPr>
              <a:t>3.  Por el tipo de integración</a:t>
            </a:r>
          </a:p>
          <a:p>
            <a:pPr marL="609600" indent="-609600" eaLnBrk="0" hangingPunct="0"/>
            <a:endParaRPr lang="es-ES" sz="3200">
              <a:solidFill>
                <a:srgbClr val="00CC00"/>
              </a:solidFill>
            </a:endParaRPr>
          </a:p>
          <a:p>
            <a:pPr marL="1011238" lvl="1" indent="-5334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s-ES" sz="2800">
                <a:solidFill>
                  <a:srgbClr val="00CC00"/>
                </a:solidFill>
              </a:rPr>
              <a:t>Horizontal</a:t>
            </a:r>
          </a:p>
          <a:p>
            <a:pPr marL="1011238" lvl="1" indent="-533400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s-ES" sz="2800">
                <a:solidFill>
                  <a:srgbClr val="00CC00"/>
                </a:solidFill>
              </a:rPr>
              <a:t>Vertical</a:t>
            </a: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7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7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7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7810" grpId="0" build="p" autoUpdateAnimBg="0"/>
      <p:bldP spid="88781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276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ES" b="1" smtClean="0">
                <a:solidFill>
                  <a:srgbClr val="FFFF00"/>
                </a:solidFill>
              </a:rPr>
              <a:t>4.  Tipo de Unidad de Cultivo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s-ES" smtClean="0">
              <a:solidFill>
                <a:srgbClr val="00CC00"/>
              </a:solidFill>
            </a:endParaRP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Cultivo en piscinas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Cultivo en cajas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Cultivos colgantes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Cultivos en Tanques y raceway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8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8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8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8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4" grpId="0" autoUpdateAnimBg="0"/>
      <p:bldP spid="88883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Recipientes De Cultivo.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Estanque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J</a:t>
            </a:r>
            <a:r>
              <a:rPr lang="es-ES_tradnl" smtClean="0"/>
              <a:t>aula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G</a:t>
            </a:r>
            <a:r>
              <a:rPr lang="es-ES_tradnl" smtClean="0"/>
              <a:t>alpón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R</a:t>
            </a:r>
            <a:r>
              <a:rPr lang="es-ES_tradnl" smtClean="0"/>
              <a:t>aceway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T</a:t>
            </a:r>
            <a:r>
              <a:rPr lang="es-ES_tradnl" smtClean="0"/>
              <a:t>anque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S</a:t>
            </a:r>
            <a:r>
              <a:rPr lang="es-ES_tradnl" smtClean="0"/>
              <a:t>ilo</a:t>
            </a:r>
            <a:r>
              <a:rPr lang="en-US" smtClean="0"/>
              <a:t>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Estanque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610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(a) Piscina: Contenedor de agua retenida por tierra por todos lados exepto por arriba.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Por mucho el más importante de los recipientes.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Casi el 99% a nivel mundial.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Se puede aprovechar productividad natural del estanque.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Cosecha por vaciado o chinchorro.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Menos control sobre ambiente.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Costo construcción relativamente 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Logística relativamente simple.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Necesita de terreno para construirse.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Puede ser de tierra o recubierta sintetica.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ESTANQUE TIERRA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ESTANQUE RECUBIERTO</a:t>
            </a:r>
            <a:endParaRPr lang="es-ES_tradnl" smtClean="0"/>
          </a:p>
        </p:txBody>
      </p:sp>
      <p:pic>
        <p:nvPicPr>
          <p:cNvPr id="843779" name="Picture 3" descr="quebro29"/>
          <p:cNvPicPr>
            <a:picLocks noChangeAspect="1" noChangeArrowheads="1"/>
          </p:cNvPicPr>
          <p:nvPr/>
        </p:nvPicPr>
        <p:blipFill>
          <a:blip r:embed="rId3">
            <a:lum bright="12000" contrast="24000"/>
          </a:blip>
          <a:srcRect/>
          <a:stretch>
            <a:fillRect/>
          </a:stretch>
        </p:blipFill>
        <p:spPr bwMode="auto">
          <a:xfrm>
            <a:off x="685800" y="1371600"/>
            <a:ext cx="82296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Jaula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Carcel acuática. Rodeada por malla por todas partes excepto por arriba (aire).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No necesitan tierra.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Es flotante o no topan fondo.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Pueden ser pequeñas o grandes.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 no pueden buscar alimento natural.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Se necesita mejor calidad de alimento.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Enfermedades mas problematicas que estanque.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Limpieza y mantenimiento importantes.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Usadas en mar abierto o dentro de piscinas.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Galpón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Una cerca en el agua.</a:t>
            </a:r>
          </a:p>
          <a:p>
            <a:pPr eaLnBrk="1" hangingPunct="1">
              <a:defRPr/>
            </a:pPr>
            <a:r>
              <a:rPr lang="en-US" smtClean="0"/>
              <a:t>Lo mismo que una jaula pero con piso de tierra.</a:t>
            </a:r>
          </a:p>
          <a:p>
            <a:pPr eaLnBrk="1" hangingPunct="1">
              <a:defRPr/>
            </a:pPr>
            <a:r>
              <a:rPr lang="en-US" smtClean="0"/>
              <a:t>Puede ser dentro de una piscina o en un lugar abierto.</a:t>
            </a:r>
          </a:p>
          <a:p>
            <a:pPr eaLnBrk="1" hangingPunct="1">
              <a:defRPr/>
            </a:pPr>
            <a:r>
              <a:rPr lang="en-US" smtClean="0"/>
              <a:t>Mismas desventajas que jaula.</a:t>
            </a:r>
          </a:p>
          <a:p>
            <a:pPr eaLnBrk="1" hangingPunct="1">
              <a:defRPr/>
            </a:pPr>
            <a:r>
              <a:rPr lang="en-US" smtClean="0"/>
              <a:t>Peligro de escape por el fondo.</a:t>
            </a:r>
          </a:p>
          <a:p>
            <a:pPr eaLnBrk="1" hangingPunct="1">
              <a:defRPr/>
            </a:pPr>
            <a:r>
              <a:rPr lang="en-US" smtClean="0"/>
              <a:t>No gasta tanto material como en una jaula.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Raceway</a:t>
            </a:r>
          </a:p>
        </p:txBody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Canal artificial, normalmente de concreto donde siempre hay </a:t>
            </a:r>
            <a:r>
              <a:rPr lang="en-US" sz="2800" u="sng" smtClean="0"/>
              <a:t>agua corriente</a:t>
            </a:r>
            <a:r>
              <a:rPr lang="en-US" sz="2800" smtClean="0"/>
              <a:t> y recambio de agua.</a:t>
            </a:r>
          </a:p>
          <a:p>
            <a:pPr eaLnBrk="1" hangingPunct="1">
              <a:defRPr/>
            </a:pPr>
            <a:r>
              <a:rPr lang="en-US" sz="2800" smtClean="0"/>
              <a:t>Oxígeno alto.</a:t>
            </a:r>
          </a:p>
          <a:p>
            <a:pPr eaLnBrk="1" hangingPunct="1">
              <a:defRPr/>
            </a:pPr>
            <a:r>
              <a:rPr lang="en-US" sz="2800" smtClean="0"/>
              <a:t>Excelente calidad de agua.</a:t>
            </a:r>
          </a:p>
          <a:p>
            <a:pPr eaLnBrk="1" hangingPunct="1">
              <a:defRPr/>
            </a:pPr>
            <a:r>
              <a:rPr lang="en-US" sz="2800" smtClean="0"/>
              <a:t>Alto costo de construcción y mantenimiento.</a:t>
            </a:r>
          </a:p>
          <a:p>
            <a:pPr eaLnBrk="1" hangingPunct="1">
              <a:defRPr/>
            </a:pPr>
            <a:r>
              <a:rPr lang="en-US" sz="2800" smtClean="0"/>
              <a:t>Alto requerimiento de agua.</a:t>
            </a:r>
          </a:p>
          <a:p>
            <a:pPr eaLnBrk="1" hangingPunct="1">
              <a:defRPr/>
            </a:pPr>
            <a:r>
              <a:rPr lang="en-US" sz="2800" smtClean="0"/>
              <a:t>Requerimiento de calidad y cantidad de alimento alto.</a:t>
            </a:r>
          </a:p>
          <a:p>
            <a:pPr eaLnBrk="1" hangingPunct="1">
              <a:defRPr/>
            </a:pPr>
            <a:r>
              <a:rPr lang="en-US" sz="2800" smtClean="0"/>
              <a:t>Flujo de agua alto.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La Rueda Del Éxito.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004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US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1600200" y="990600"/>
            <a:ext cx="5765800" cy="5399088"/>
            <a:chOff x="1008" y="624"/>
            <a:chExt cx="3632" cy="3401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 rot="5400000">
              <a:off x="1493" y="1715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523" y="672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518" y="2736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 rot="5400000">
              <a:off x="3518" y="1715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2289" y="1877"/>
              <a:ext cx="907" cy="90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5F5F5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Semilla</a:t>
              </a:r>
            </a:p>
          </p:txBody>
        </p:sp>
        <p:sp>
          <p:nvSpPr>
            <p:cNvPr id="5130" name="Oval 10"/>
            <p:cNvSpPr>
              <a:spLocks noChangeAspect="1" noChangeArrowheads="1"/>
            </p:cNvSpPr>
            <p:nvPr/>
          </p:nvSpPr>
          <p:spPr bwMode="auto">
            <a:xfrm>
              <a:off x="1008" y="624"/>
              <a:ext cx="3401" cy="3401"/>
            </a:xfrm>
            <a:prstGeom prst="ellipse">
              <a:avLst/>
            </a:prstGeom>
            <a:noFill/>
            <a:ln w="4445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3168" y="2208"/>
              <a:ext cx="1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Infraestructura</a:t>
              </a: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1248" y="2208"/>
              <a:ext cx="9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Nutrición</a:t>
              </a: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 rot="-5431336">
              <a:off x="2347" y="1205"/>
              <a:ext cx="7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Manejo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 rot="-5431336">
              <a:off x="2305" y="3120"/>
              <a:ext cx="8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Sanidad</a:t>
              </a:r>
            </a:p>
          </p:txBody>
        </p:sp>
        <p:sp>
          <p:nvSpPr>
            <p:cNvPr id="5135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152" y="672"/>
              <a:ext cx="3072" cy="211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s-ES" b="1" kern="10" spc="1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Mercadeo Organizado</a:t>
              </a:r>
            </a:p>
          </p:txBody>
        </p:sp>
        <p:sp>
          <p:nvSpPr>
            <p:cNvPr id="5136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152" y="1872"/>
              <a:ext cx="3072" cy="21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ES" b="1" kern="10" spc="1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Mercadeo Organizado</a:t>
              </a:r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trout racew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Tanques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47656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Tipo estanque:</a:t>
            </a:r>
          </a:p>
          <a:p>
            <a:pPr lvl="1" eaLnBrk="1" hangingPunct="1">
              <a:defRPr/>
            </a:pPr>
            <a:r>
              <a:rPr lang="en-US" smtClean="0"/>
              <a:t>Menor tamaño.</a:t>
            </a:r>
          </a:p>
          <a:p>
            <a:pPr lvl="1" eaLnBrk="1" hangingPunct="1">
              <a:defRPr/>
            </a:pPr>
            <a:r>
              <a:rPr lang="en-US" smtClean="0"/>
              <a:t>Mayor control.</a:t>
            </a:r>
          </a:p>
          <a:p>
            <a:pPr eaLnBrk="1" hangingPunct="1">
              <a:defRPr/>
            </a:pPr>
            <a:r>
              <a:rPr lang="en-US" smtClean="0"/>
              <a:t>Tipo raceway:</a:t>
            </a:r>
          </a:p>
          <a:p>
            <a:pPr lvl="1" eaLnBrk="1" hangingPunct="1">
              <a:defRPr/>
            </a:pPr>
            <a:r>
              <a:rPr lang="en-US" smtClean="0"/>
              <a:t>Mejores corrientes (circulares).</a:t>
            </a:r>
          </a:p>
          <a:p>
            <a:pPr lvl="1" eaLnBrk="1" hangingPunct="1">
              <a:defRPr/>
            </a:pPr>
            <a:r>
              <a:rPr lang="en-US" smtClean="0"/>
              <a:t>Menor costo de construcción (circulo).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Silos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19200"/>
            <a:ext cx="7772400" cy="48418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Tanques de pequeña área y alta altura.</a:t>
            </a:r>
          </a:p>
          <a:p>
            <a:pPr eaLnBrk="1" hangingPunct="1">
              <a:defRPr/>
            </a:pPr>
            <a:r>
              <a:rPr lang="en-US" smtClean="0"/>
              <a:t>Solo para cultivos super intensivos.</a:t>
            </a:r>
          </a:p>
          <a:p>
            <a:pPr eaLnBrk="1" hangingPunct="1">
              <a:defRPr/>
            </a:pPr>
            <a:r>
              <a:rPr lang="en-US" smtClean="0"/>
              <a:t>Aprovecha toda la columna de agua.</a:t>
            </a:r>
          </a:p>
          <a:p>
            <a:pPr eaLnBrk="1" hangingPunct="1">
              <a:defRPr/>
            </a:pPr>
            <a:r>
              <a:rPr lang="en-US" smtClean="0"/>
              <a:t>Optimiza uso de aireación por difusión, incluso permite uso de O</a:t>
            </a:r>
            <a:r>
              <a:rPr lang="en-US" baseline="-25000" smtClean="0"/>
              <a:t>2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Usados principalmente para peces pelágicos.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8862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ES" b="1" smtClean="0">
                <a:solidFill>
                  <a:srgbClr val="FFFF00"/>
                </a:solidFill>
              </a:rPr>
              <a:t>5.  Especies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s-ES" smtClean="0">
              <a:solidFill>
                <a:srgbClr val="00CC00"/>
              </a:solidFill>
            </a:endParaRP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Peces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Moluscos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Crustaceos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Algas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Otros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9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9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8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9858" grpId="0" autoUpdateAnimBg="0"/>
      <p:bldP spid="88985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Relación Especies </a:t>
            </a:r>
            <a:br>
              <a:rPr lang="en-US" smtClean="0"/>
            </a:br>
            <a:r>
              <a:rPr lang="en-US" smtClean="0"/>
              <a:t>Existentes : Cultivadas</a:t>
            </a:r>
            <a:endParaRPr lang="es-ES_tradnl" smtClean="0"/>
          </a:p>
        </p:txBody>
      </p:sp>
      <p:graphicFrame>
        <p:nvGraphicFramePr>
          <p:cNvPr id="890883" name="Group 3"/>
          <p:cNvGraphicFramePr>
            <a:graphicFrameLocks noGrp="1"/>
          </p:cNvGraphicFramePr>
          <p:nvPr>
            <p:ph type="tbl" idx="1"/>
          </p:nvPr>
        </p:nvGraphicFramePr>
        <p:xfrm>
          <a:off x="1828800" y="1946275"/>
          <a:ext cx="6248400" cy="4114800"/>
        </p:xfrm>
        <a:graphic>
          <a:graphicData uri="http://schemas.openxmlformats.org/drawingml/2006/table">
            <a:tbl>
              <a:tblPr/>
              <a:tblGrid>
                <a:gridCol w="3352800"/>
                <a:gridCol w="28956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Mamiferos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457 : 1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Pajaros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1,720 : 1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Peces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815 : 1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Moluscos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3,636 : 1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Crustaceos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1,625 : 1</a:t>
                      </a:r>
                      <a:endParaRPr kumimoji="0" lang="es-ES_trad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2895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ES" b="1" smtClean="0">
                <a:solidFill>
                  <a:srgbClr val="FFFF00"/>
                </a:solidFill>
              </a:rPr>
              <a:t>6.  Por la forma del circuito del agua</a:t>
            </a: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s-ES" smtClean="0">
              <a:solidFill>
                <a:srgbClr val="00CC00"/>
              </a:solidFill>
            </a:endParaRP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Abierto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Semicerrado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mtClean="0">
                <a:solidFill>
                  <a:srgbClr val="00CC00"/>
                </a:solidFill>
              </a:rPr>
              <a:t>Cerrado (??????)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9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06" grpId="0" autoUpdateAnimBg="0"/>
      <p:bldP spid="89190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6525" y="304800"/>
            <a:ext cx="6611938" cy="1143000"/>
          </a:xfrm>
          <a:solidFill>
            <a:schemeClr val="bg1"/>
          </a:solidFill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3200" smtClean="0">
                <a:solidFill>
                  <a:schemeClr val="tx1"/>
                </a:solidFill>
                <a:latin typeface="Century Schoolbook" pitchFamily="18" charset="0"/>
              </a:rPr>
              <a:t>Hatchery seawater circuits:</a:t>
            </a:r>
            <a:br>
              <a:rPr lang="en-GB" sz="3200" smtClean="0">
                <a:solidFill>
                  <a:schemeClr val="tx1"/>
                </a:solidFill>
                <a:latin typeface="Century Schoolbook" pitchFamily="18" charset="0"/>
              </a:rPr>
            </a:br>
            <a:r>
              <a:rPr lang="en-GB" sz="3200" smtClean="0">
                <a:solidFill>
                  <a:schemeClr val="tx1"/>
                </a:solidFill>
                <a:latin typeface="Century Schoolbook" pitchFamily="18" charset="0"/>
              </a:rPr>
              <a:t>two possible options</a:t>
            </a:r>
          </a:p>
        </p:txBody>
      </p:sp>
      <p:pic>
        <p:nvPicPr>
          <p:cNvPr id="892931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0"/>
            <a:ext cx="188595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910513" y="6445250"/>
            <a:ext cx="1157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rgbClr val="FFFF00"/>
                </a:solidFill>
              </a:rPr>
              <a:t>Moretti, 99</a:t>
            </a:r>
            <a:endParaRPr lang="en-GB" sz="1600" b="1">
              <a:solidFill>
                <a:srgbClr val="FFFF00"/>
              </a:solidFill>
            </a:endParaRPr>
          </a:p>
        </p:txBody>
      </p:sp>
      <p:sp>
        <p:nvSpPr>
          <p:cNvPr id="892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6611937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OPEN CIRCUIT </a:t>
            </a:r>
            <a:r>
              <a:rPr lang="en-GB" sz="2400" smtClean="0"/>
              <a:t>Filtered, heated and sterilised sea water is pumped into the rearing tank and then discharged  without any reuse. </a:t>
            </a:r>
            <a:r>
              <a:rPr lang="en-GB" sz="2400" smtClean="0">
                <a:solidFill>
                  <a:schemeClr val="accent1"/>
                </a:solidFill>
              </a:rPr>
              <a:t>Tank daily exchange rate</a:t>
            </a:r>
            <a:r>
              <a:rPr lang="en-GB" sz="2400" smtClean="0"/>
              <a:t>  equals </a:t>
            </a:r>
            <a:r>
              <a:rPr lang="en-GB" sz="2400" smtClean="0">
                <a:solidFill>
                  <a:schemeClr val="accent1"/>
                </a:solidFill>
              </a:rPr>
              <a:t>daily pumped water.</a:t>
            </a:r>
            <a:endParaRPr lang="en-GB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SEMI-CLOSED CIRCUIT </a:t>
            </a:r>
            <a:r>
              <a:rPr lang="en-GB" sz="2400" smtClean="0"/>
              <a:t>Filtered, heated and sterilised sea water is pumped into the rearing tank and then almost totally reused. New water is added to compensate evaporation and routinary wastes. </a:t>
            </a:r>
            <a:r>
              <a:rPr lang="en-GB" sz="2400" smtClean="0">
                <a:solidFill>
                  <a:schemeClr val="accent1"/>
                </a:solidFill>
              </a:rPr>
              <a:t>Tank daily exchange rate </a:t>
            </a:r>
            <a:r>
              <a:rPr lang="en-GB" sz="2400" smtClean="0"/>
              <a:t>exceeds </a:t>
            </a:r>
            <a:r>
              <a:rPr lang="en-GB" sz="2400" smtClean="0">
                <a:solidFill>
                  <a:schemeClr val="accent1"/>
                </a:solidFill>
              </a:rPr>
              <a:t>daily pumped water</a:t>
            </a:r>
            <a:r>
              <a:rPr lang="en-GB" sz="2400" smtClean="0"/>
              <a:t> by 10 to 100 times.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9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2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solidFill>
            <a:schemeClr val="bg1"/>
          </a:solidFill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3600" smtClean="0">
                <a:solidFill>
                  <a:schemeClr val="tx1"/>
                </a:solidFill>
                <a:latin typeface="Century Schoolbook" pitchFamily="18" charset="0"/>
              </a:rPr>
              <a:t>Hatchery seawater parameters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4630738" cy="4800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000" smtClean="0">
                <a:solidFill>
                  <a:srgbClr val="FFFF00"/>
                </a:solidFill>
              </a:rPr>
              <a:t>Optimal parameters</a:t>
            </a:r>
            <a:r>
              <a:rPr lang="en-GB" sz="200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Temperature</a:t>
            </a:r>
            <a:r>
              <a:rPr lang="fr-BE" sz="2000" b="1" smtClean="0">
                <a:solidFill>
                  <a:srgbClr val="00CC00"/>
                </a:solidFill>
              </a:rPr>
              <a:t>	</a:t>
            </a:r>
            <a:r>
              <a:rPr lang="en-GB" sz="2000" b="1" smtClean="0">
                <a:solidFill>
                  <a:srgbClr val="00CC00"/>
                </a:solidFill>
              </a:rPr>
              <a:t>18 - 20 °C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Salinity	</a:t>
            </a:r>
            <a:r>
              <a:rPr lang="fr-BE" sz="2000" b="1" smtClean="0">
                <a:solidFill>
                  <a:srgbClr val="00CC00"/>
                </a:solidFill>
              </a:rPr>
              <a:t>	</a:t>
            </a:r>
            <a:r>
              <a:rPr lang="en-GB" sz="2000" b="1" smtClean="0">
                <a:solidFill>
                  <a:srgbClr val="00CC00"/>
                </a:solidFill>
              </a:rPr>
              <a:t>25 - 35 ppt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Oxygen  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100% sat.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pH 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7,5 - 8 ,0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Ammonia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 &lt; 0.020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Copper 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0 , 0010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Lead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0 , 004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Iron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1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Nickel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0 , 010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Zinc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0 , 050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Cadmium</a:t>
            </a:r>
            <a:r>
              <a:rPr lang="fr-BE" sz="2000" b="1" smtClean="0">
                <a:solidFill>
                  <a:srgbClr val="00CC00"/>
                </a:solidFill>
              </a:rPr>
              <a:t>	</a:t>
            </a:r>
            <a:r>
              <a:rPr lang="en-GB" sz="2000" b="1" smtClean="0">
                <a:solidFill>
                  <a:srgbClr val="00CC00"/>
                </a:solidFill>
              </a:rPr>
              <a:t>&lt; 0 , 003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Chlorine</a:t>
            </a:r>
            <a:r>
              <a:rPr lang="fr-BE" sz="2000" b="1" smtClean="0">
                <a:solidFill>
                  <a:srgbClr val="00CC00"/>
                </a:solidFill>
              </a:rPr>
              <a:t>		</a:t>
            </a:r>
            <a:r>
              <a:rPr lang="en-GB" sz="2000" b="1" smtClean="0">
                <a:solidFill>
                  <a:srgbClr val="00CC00"/>
                </a:solidFill>
              </a:rPr>
              <a:t>&lt; 0 , 020 mg/l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b="1" smtClean="0">
                <a:solidFill>
                  <a:srgbClr val="00CC00"/>
                </a:solidFill>
              </a:rPr>
              <a:t>Chromium</a:t>
            </a:r>
            <a:r>
              <a:rPr lang="fr-BE" sz="2000" b="1" smtClean="0">
                <a:solidFill>
                  <a:srgbClr val="00CC00"/>
                </a:solidFill>
              </a:rPr>
              <a:t>	</a:t>
            </a:r>
            <a:r>
              <a:rPr lang="en-GB" sz="2000" b="1" smtClean="0">
                <a:solidFill>
                  <a:srgbClr val="00CC00"/>
                </a:solidFill>
              </a:rPr>
              <a:t>&lt; 0 , 050 mg/l</a:t>
            </a:r>
          </a:p>
        </p:txBody>
      </p:sp>
      <p:sp>
        <p:nvSpPr>
          <p:cNvPr id="893956" name="Rectangle 4"/>
          <p:cNvSpPr>
            <a:spLocks noChangeArrowheads="1"/>
          </p:cNvSpPr>
          <p:nvPr/>
        </p:nvSpPr>
        <p:spPr bwMode="auto">
          <a:xfrm>
            <a:off x="4610100" y="1990725"/>
            <a:ext cx="33909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GB" sz="1600" b="1">
                <a:solidFill>
                  <a:schemeClr val="accent1"/>
                </a:solidFill>
                <a:latin typeface="Arial" pitchFamily="34" charset="0"/>
              </a:rPr>
              <a:t>Due attention to chronic toxicity</a:t>
            </a:r>
          </a:p>
          <a:p>
            <a:pPr eaLnBrk="0" hangingPunct="0"/>
            <a:r>
              <a:rPr lang="en-GB" sz="1600" b="1">
                <a:solidFill>
                  <a:schemeClr val="accent1"/>
                </a:solidFill>
                <a:latin typeface="Arial" pitchFamily="34" charset="0"/>
              </a:rPr>
              <a:t>of pollutants.</a:t>
            </a:r>
          </a:p>
          <a:p>
            <a:pPr eaLnBrk="0" hangingPunct="0"/>
            <a:endParaRPr lang="en-GB" sz="1600" b="1">
              <a:solidFill>
                <a:schemeClr val="accent1"/>
              </a:solidFill>
              <a:latin typeface="Arial" pitchFamily="34" charset="0"/>
            </a:endParaRPr>
          </a:p>
          <a:p>
            <a:pPr eaLnBrk="0" hangingPunct="0"/>
            <a:r>
              <a:rPr lang="en-GB" sz="1600" b="1">
                <a:solidFill>
                  <a:schemeClr val="accent1"/>
                </a:solidFill>
                <a:latin typeface="Arial" pitchFamily="34" charset="0"/>
              </a:rPr>
              <a:t>Heavy metals are very dangerous in</a:t>
            </a:r>
          </a:p>
          <a:p>
            <a:pPr eaLnBrk="0" hangingPunct="0"/>
            <a:r>
              <a:rPr lang="en-GB" sz="1600" b="1">
                <a:solidFill>
                  <a:schemeClr val="accent1"/>
                </a:solidFill>
                <a:latin typeface="Arial" pitchFamily="34" charset="0"/>
              </a:rPr>
              <a:t>semi-closed circuits because of their accumulation.</a:t>
            </a:r>
          </a:p>
          <a:p>
            <a:pPr eaLnBrk="0" hangingPunct="0"/>
            <a:endParaRPr lang="en-GB" sz="1600" b="1">
              <a:solidFill>
                <a:schemeClr val="accent1"/>
              </a:solidFill>
              <a:latin typeface="Arial" pitchFamily="34" charset="0"/>
            </a:endParaRPr>
          </a:p>
        </p:txBody>
      </p:sp>
      <p:pic>
        <p:nvPicPr>
          <p:cNvPr id="893957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3505200"/>
            <a:ext cx="10953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7910513" y="6445250"/>
            <a:ext cx="1157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rgbClr val="FFFF00"/>
                </a:solidFill>
              </a:rPr>
              <a:t>Moretti, 99</a:t>
            </a:r>
            <a:endParaRPr lang="en-GB" sz="1600" b="1">
              <a:solidFill>
                <a:srgbClr val="FFFF00"/>
              </a:solidFill>
            </a:endParaRPr>
          </a:p>
        </p:txBody>
      </p:sp>
      <p:sp>
        <p:nvSpPr>
          <p:cNvPr id="893959" name="WordArt 7"/>
          <p:cNvSpPr>
            <a:spLocks noChangeArrowheads="1" noChangeShapeType="1" noTextEdit="1"/>
          </p:cNvSpPr>
          <p:nvPr/>
        </p:nvSpPr>
        <p:spPr bwMode="auto">
          <a:xfrm>
            <a:off x="7696200" y="3276600"/>
            <a:ext cx="1219200" cy="53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? ? ? 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9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9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9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9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9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9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9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9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9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93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93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93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93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93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939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893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893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9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93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93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9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954" grpId="0" animBg="1" autoUpdateAnimBg="0"/>
      <p:bldP spid="893955" grpId="0" build="p" autoUpdateAnimBg="0"/>
      <p:bldP spid="893956" grpId="0" build="p" autoUpdateAnimBg="0"/>
      <p:bldP spid="89395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2"/>
          <p:cNvSpPr>
            <a:spLocks/>
          </p:cNvSpPr>
          <p:nvPr/>
        </p:nvSpPr>
        <p:spPr bwMode="auto">
          <a:xfrm>
            <a:off x="6273800" y="5965825"/>
            <a:ext cx="1801813" cy="455613"/>
          </a:xfrm>
          <a:custGeom>
            <a:avLst/>
            <a:gdLst>
              <a:gd name="T0" fmla="*/ 1976372005 w 1230"/>
              <a:gd name="T1" fmla="*/ 720765370 h 287"/>
              <a:gd name="T2" fmla="*/ 2147483647 w 1230"/>
              <a:gd name="T3" fmla="*/ 430948001 h 287"/>
              <a:gd name="T4" fmla="*/ 1976372005 w 1230"/>
              <a:gd name="T5" fmla="*/ 143649846 h 287"/>
              <a:gd name="T6" fmla="*/ 1976372005 w 1230"/>
              <a:gd name="T7" fmla="*/ 287298105 h 287"/>
              <a:gd name="T8" fmla="*/ 656645035 w 1230"/>
              <a:gd name="T9" fmla="*/ 287298105 h 287"/>
              <a:gd name="T10" fmla="*/ 562225676 w 1230"/>
              <a:gd name="T11" fmla="*/ 267136841 h 287"/>
              <a:gd name="T12" fmla="*/ 491410059 w 1230"/>
              <a:gd name="T13" fmla="*/ 229335266 h 287"/>
              <a:gd name="T14" fmla="*/ 452783891 w 1230"/>
              <a:gd name="T15" fmla="*/ 171370790 h 287"/>
              <a:gd name="T16" fmla="*/ 439908990 w 1230"/>
              <a:gd name="T17" fmla="*/ 90725711 h 287"/>
              <a:gd name="T18" fmla="*/ 439908990 w 1230"/>
              <a:gd name="T19" fmla="*/ 0 h 287"/>
              <a:gd name="T20" fmla="*/ 0 w 1230"/>
              <a:gd name="T21" fmla="*/ 0 h 287"/>
              <a:gd name="T22" fmla="*/ 2146062 w 1230"/>
              <a:gd name="T23" fmla="*/ 138609530 h 287"/>
              <a:gd name="T24" fmla="*/ 17167029 w 1230"/>
              <a:gd name="T25" fmla="*/ 201612685 h 287"/>
              <a:gd name="T26" fmla="*/ 36480118 w 1230"/>
              <a:gd name="T27" fmla="*/ 267136841 h 287"/>
              <a:gd name="T28" fmla="*/ 62231396 w 1230"/>
              <a:gd name="T29" fmla="*/ 315020636 h 287"/>
              <a:gd name="T30" fmla="*/ 100857587 w 1230"/>
              <a:gd name="T31" fmla="*/ 365423795 h 287"/>
              <a:gd name="T32" fmla="*/ 141629816 w 1230"/>
              <a:gd name="T33" fmla="*/ 408265686 h 287"/>
              <a:gd name="T34" fmla="*/ 208151892 w 1230"/>
              <a:gd name="T35" fmla="*/ 456149580 h 287"/>
              <a:gd name="T36" fmla="*/ 283258167 w 1230"/>
              <a:gd name="T37" fmla="*/ 498991471 h 287"/>
              <a:gd name="T38" fmla="*/ 360510502 w 1230"/>
              <a:gd name="T39" fmla="*/ 526714002 h 287"/>
              <a:gd name="T40" fmla="*/ 448493234 w 1230"/>
              <a:gd name="T41" fmla="*/ 556955898 h 287"/>
              <a:gd name="T42" fmla="*/ 555787493 w 1230"/>
              <a:gd name="T43" fmla="*/ 574596210 h 287"/>
              <a:gd name="T44" fmla="*/ 656645035 w 1230"/>
              <a:gd name="T45" fmla="*/ 577117161 h 287"/>
              <a:gd name="T46" fmla="*/ 1976372005 w 1230"/>
              <a:gd name="T47" fmla="*/ 577117161 h 287"/>
              <a:gd name="T48" fmla="*/ 1976372005 w 1230"/>
              <a:gd name="T49" fmla="*/ 720765370 h 28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230"/>
              <a:gd name="T76" fmla="*/ 0 h 287"/>
              <a:gd name="T77" fmla="*/ 1230 w 1230"/>
              <a:gd name="T78" fmla="*/ 287 h 28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230" h="287">
                <a:moveTo>
                  <a:pt x="921" y="286"/>
                </a:moveTo>
                <a:lnTo>
                  <a:pt x="1229" y="171"/>
                </a:lnTo>
                <a:lnTo>
                  <a:pt x="921" y="57"/>
                </a:lnTo>
                <a:lnTo>
                  <a:pt x="921" y="114"/>
                </a:lnTo>
                <a:lnTo>
                  <a:pt x="306" y="114"/>
                </a:lnTo>
                <a:lnTo>
                  <a:pt x="262" y="106"/>
                </a:lnTo>
                <a:lnTo>
                  <a:pt x="229" y="91"/>
                </a:lnTo>
                <a:lnTo>
                  <a:pt x="211" y="68"/>
                </a:lnTo>
                <a:lnTo>
                  <a:pt x="205" y="36"/>
                </a:lnTo>
                <a:lnTo>
                  <a:pt x="205" y="0"/>
                </a:lnTo>
                <a:lnTo>
                  <a:pt x="0" y="0"/>
                </a:lnTo>
                <a:lnTo>
                  <a:pt x="1" y="55"/>
                </a:lnTo>
                <a:lnTo>
                  <a:pt x="8" y="80"/>
                </a:lnTo>
                <a:lnTo>
                  <a:pt x="17" y="106"/>
                </a:lnTo>
                <a:lnTo>
                  <a:pt x="29" y="125"/>
                </a:lnTo>
                <a:lnTo>
                  <a:pt x="47" y="145"/>
                </a:lnTo>
                <a:lnTo>
                  <a:pt x="66" y="162"/>
                </a:lnTo>
                <a:lnTo>
                  <a:pt x="97" y="181"/>
                </a:lnTo>
                <a:lnTo>
                  <a:pt x="132" y="198"/>
                </a:lnTo>
                <a:lnTo>
                  <a:pt x="168" y="209"/>
                </a:lnTo>
                <a:lnTo>
                  <a:pt x="209" y="221"/>
                </a:lnTo>
                <a:lnTo>
                  <a:pt x="259" y="228"/>
                </a:lnTo>
                <a:lnTo>
                  <a:pt x="306" y="229"/>
                </a:lnTo>
                <a:lnTo>
                  <a:pt x="921" y="229"/>
                </a:lnTo>
                <a:lnTo>
                  <a:pt x="921" y="286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 rot="16200000" flipH="1">
            <a:off x="5549107" y="2564606"/>
            <a:ext cx="1562100" cy="5310187"/>
          </a:xfrm>
          <a:prstGeom prst="homePlate">
            <a:avLst>
              <a:gd name="adj" fmla="val 33333"/>
            </a:avLst>
          </a:prstGeom>
          <a:gradFill rotWithShape="0">
            <a:gsLst>
              <a:gs pos="0">
                <a:srgbClr val="5077EF"/>
              </a:gs>
              <a:gs pos="100000">
                <a:srgbClr val="063DE8"/>
              </a:gs>
            </a:gsLst>
            <a:lin ang="5400000" scaled="1"/>
          </a:gradFill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40964" name="Freeform 4"/>
          <p:cNvSpPr>
            <a:spLocks/>
          </p:cNvSpPr>
          <p:nvPr/>
        </p:nvSpPr>
        <p:spPr bwMode="auto">
          <a:xfrm>
            <a:off x="3841750" y="3598863"/>
            <a:ext cx="1177925" cy="1133475"/>
          </a:xfrm>
          <a:custGeom>
            <a:avLst/>
            <a:gdLst>
              <a:gd name="T0" fmla="*/ 4292687 w 804"/>
              <a:gd name="T1" fmla="*/ 655240599 h 714"/>
              <a:gd name="T2" fmla="*/ 23611241 w 804"/>
              <a:gd name="T3" fmla="*/ 819051493 h 714"/>
              <a:gd name="T4" fmla="*/ 49368837 w 804"/>
              <a:gd name="T5" fmla="*/ 955138495 h 714"/>
              <a:gd name="T6" fmla="*/ 85858130 w 804"/>
              <a:gd name="T7" fmla="*/ 1081146265 h 714"/>
              <a:gd name="T8" fmla="*/ 143812338 w 804"/>
              <a:gd name="T9" fmla="*/ 1242436210 h 714"/>
              <a:gd name="T10" fmla="*/ 212499748 w 804"/>
              <a:gd name="T11" fmla="*/ 1376005239 h 714"/>
              <a:gd name="T12" fmla="*/ 276892962 w 804"/>
              <a:gd name="T13" fmla="*/ 1474292093 h 714"/>
              <a:gd name="T14" fmla="*/ 343433984 w 804"/>
              <a:gd name="T15" fmla="*/ 1552416116 h 714"/>
              <a:gd name="T16" fmla="*/ 416414125 w 804"/>
              <a:gd name="T17" fmla="*/ 1625501416 h 714"/>
              <a:gd name="T18" fmla="*/ 491540518 w 804"/>
              <a:gd name="T19" fmla="*/ 1685985542 h 714"/>
              <a:gd name="T20" fmla="*/ 588130339 w 804"/>
              <a:gd name="T21" fmla="*/ 1741428961 h 714"/>
              <a:gd name="T22" fmla="*/ 676136253 w 804"/>
              <a:gd name="T23" fmla="*/ 1776711136 h 714"/>
              <a:gd name="T24" fmla="*/ 789898464 w 804"/>
              <a:gd name="T25" fmla="*/ 1796872379 h 714"/>
              <a:gd name="T26" fmla="*/ 892928779 w 804"/>
              <a:gd name="T27" fmla="*/ 1784270809 h 714"/>
              <a:gd name="T28" fmla="*/ 991664942 w 804"/>
              <a:gd name="T29" fmla="*/ 1754028944 h 714"/>
              <a:gd name="T30" fmla="*/ 1075376706 w 804"/>
              <a:gd name="T31" fmla="*/ 1711187096 h 714"/>
              <a:gd name="T32" fmla="*/ 1184847513 w 804"/>
              <a:gd name="T33" fmla="*/ 1628020778 h 714"/>
              <a:gd name="T34" fmla="*/ 1268559277 w 804"/>
              <a:gd name="T35" fmla="*/ 1542335494 h 714"/>
              <a:gd name="T36" fmla="*/ 1339392985 w 804"/>
              <a:gd name="T37" fmla="*/ 1444050228 h 714"/>
              <a:gd name="T38" fmla="*/ 1414517912 w 804"/>
              <a:gd name="T39" fmla="*/ 1318042459 h 714"/>
              <a:gd name="T40" fmla="*/ 1481058934 w 804"/>
              <a:gd name="T41" fmla="*/ 1171871859 h 714"/>
              <a:gd name="T42" fmla="*/ 1560478379 w 804"/>
              <a:gd name="T43" fmla="*/ 882054783 h 714"/>
              <a:gd name="T44" fmla="*/ 1596967671 w 804"/>
              <a:gd name="T45" fmla="*/ 630039046 h 714"/>
              <a:gd name="T46" fmla="*/ 1723609221 w 804"/>
              <a:gd name="T47" fmla="*/ 483870033 h 714"/>
              <a:gd name="T48" fmla="*/ 1171967992 w 804"/>
              <a:gd name="T49" fmla="*/ 488910344 h 714"/>
              <a:gd name="T50" fmla="*/ 1287877828 w 804"/>
              <a:gd name="T51" fmla="*/ 632558407 h 714"/>
              <a:gd name="T52" fmla="*/ 1249240727 w 804"/>
              <a:gd name="T53" fmla="*/ 856853229 h 714"/>
              <a:gd name="T54" fmla="*/ 1165528963 w 804"/>
              <a:gd name="T55" fmla="*/ 1088707525 h 714"/>
              <a:gd name="T56" fmla="*/ 1088256228 w 804"/>
              <a:gd name="T57" fmla="*/ 1217234656 h 714"/>
              <a:gd name="T58" fmla="*/ 1010983492 w 804"/>
              <a:gd name="T59" fmla="*/ 1323082769 h 714"/>
              <a:gd name="T60" fmla="*/ 916540014 w 804"/>
              <a:gd name="T61" fmla="*/ 1406247104 h 714"/>
              <a:gd name="T62" fmla="*/ 804922864 w 804"/>
              <a:gd name="T63" fmla="*/ 1471771144 h 714"/>
              <a:gd name="T64" fmla="*/ 693306996 w 804"/>
              <a:gd name="T65" fmla="*/ 1499493647 h 714"/>
              <a:gd name="T66" fmla="*/ 594569367 w 804"/>
              <a:gd name="T67" fmla="*/ 1496972698 h 714"/>
              <a:gd name="T68" fmla="*/ 497979546 w 804"/>
              <a:gd name="T69" fmla="*/ 1471771144 h 714"/>
              <a:gd name="T70" fmla="*/ 399241918 w 804"/>
              <a:gd name="T71" fmla="*/ 1421368036 h 714"/>
              <a:gd name="T72" fmla="*/ 285479798 w 804"/>
              <a:gd name="T73" fmla="*/ 1320561820 h 714"/>
              <a:gd name="T74" fmla="*/ 191034809 w 804"/>
              <a:gd name="T75" fmla="*/ 1194554051 h 714"/>
              <a:gd name="T76" fmla="*/ 124495253 w 804"/>
              <a:gd name="T77" fmla="*/ 1068546282 h 714"/>
              <a:gd name="T78" fmla="*/ 77272758 w 804"/>
              <a:gd name="T79" fmla="*/ 942538512 h 714"/>
              <a:gd name="T80" fmla="*/ 47222483 w 804"/>
              <a:gd name="T81" fmla="*/ 841732297 h 714"/>
              <a:gd name="T82" fmla="*/ 27903933 w 804"/>
              <a:gd name="T83" fmla="*/ 720764639 h 714"/>
              <a:gd name="T84" fmla="*/ 0 w 804"/>
              <a:gd name="T85" fmla="*/ 443547547 h 71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04"/>
              <a:gd name="T130" fmla="*/ 0 h 714"/>
              <a:gd name="T131" fmla="*/ 804 w 804"/>
              <a:gd name="T132" fmla="*/ 714 h 71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04" h="714">
                <a:moveTo>
                  <a:pt x="0" y="176"/>
                </a:moveTo>
                <a:lnTo>
                  <a:pt x="2" y="260"/>
                </a:lnTo>
                <a:lnTo>
                  <a:pt x="5" y="289"/>
                </a:lnTo>
                <a:lnTo>
                  <a:pt x="11" y="325"/>
                </a:lnTo>
                <a:lnTo>
                  <a:pt x="16" y="352"/>
                </a:lnTo>
                <a:lnTo>
                  <a:pt x="23" y="379"/>
                </a:lnTo>
                <a:lnTo>
                  <a:pt x="31" y="405"/>
                </a:lnTo>
                <a:lnTo>
                  <a:pt x="40" y="429"/>
                </a:lnTo>
                <a:lnTo>
                  <a:pt x="52" y="458"/>
                </a:lnTo>
                <a:lnTo>
                  <a:pt x="67" y="493"/>
                </a:lnTo>
                <a:lnTo>
                  <a:pt x="82" y="520"/>
                </a:lnTo>
                <a:lnTo>
                  <a:pt x="99" y="546"/>
                </a:lnTo>
                <a:lnTo>
                  <a:pt x="113" y="564"/>
                </a:lnTo>
                <a:lnTo>
                  <a:pt x="129" y="585"/>
                </a:lnTo>
                <a:lnTo>
                  <a:pt x="142" y="600"/>
                </a:lnTo>
                <a:lnTo>
                  <a:pt x="160" y="616"/>
                </a:lnTo>
                <a:lnTo>
                  <a:pt x="176" y="630"/>
                </a:lnTo>
                <a:lnTo>
                  <a:pt x="194" y="645"/>
                </a:lnTo>
                <a:lnTo>
                  <a:pt x="208" y="655"/>
                </a:lnTo>
                <a:lnTo>
                  <a:pt x="229" y="669"/>
                </a:lnTo>
                <a:lnTo>
                  <a:pt x="251" y="682"/>
                </a:lnTo>
                <a:lnTo>
                  <a:pt x="274" y="691"/>
                </a:lnTo>
                <a:lnTo>
                  <a:pt x="293" y="699"/>
                </a:lnTo>
                <a:lnTo>
                  <a:pt x="315" y="705"/>
                </a:lnTo>
                <a:lnTo>
                  <a:pt x="338" y="711"/>
                </a:lnTo>
                <a:lnTo>
                  <a:pt x="368" y="713"/>
                </a:lnTo>
                <a:lnTo>
                  <a:pt x="394" y="711"/>
                </a:lnTo>
                <a:lnTo>
                  <a:pt x="416" y="708"/>
                </a:lnTo>
                <a:lnTo>
                  <a:pt x="438" y="703"/>
                </a:lnTo>
                <a:lnTo>
                  <a:pt x="462" y="696"/>
                </a:lnTo>
                <a:lnTo>
                  <a:pt x="483" y="688"/>
                </a:lnTo>
                <a:lnTo>
                  <a:pt x="501" y="679"/>
                </a:lnTo>
                <a:lnTo>
                  <a:pt x="525" y="664"/>
                </a:lnTo>
                <a:lnTo>
                  <a:pt x="552" y="646"/>
                </a:lnTo>
                <a:lnTo>
                  <a:pt x="573" y="628"/>
                </a:lnTo>
                <a:lnTo>
                  <a:pt x="591" y="612"/>
                </a:lnTo>
                <a:lnTo>
                  <a:pt x="609" y="592"/>
                </a:lnTo>
                <a:lnTo>
                  <a:pt x="624" y="573"/>
                </a:lnTo>
                <a:lnTo>
                  <a:pt x="640" y="551"/>
                </a:lnTo>
                <a:lnTo>
                  <a:pt x="659" y="523"/>
                </a:lnTo>
                <a:lnTo>
                  <a:pt x="673" y="496"/>
                </a:lnTo>
                <a:lnTo>
                  <a:pt x="690" y="465"/>
                </a:lnTo>
                <a:lnTo>
                  <a:pt x="713" y="402"/>
                </a:lnTo>
                <a:lnTo>
                  <a:pt x="727" y="350"/>
                </a:lnTo>
                <a:lnTo>
                  <a:pt x="738" y="295"/>
                </a:lnTo>
                <a:lnTo>
                  <a:pt x="744" y="250"/>
                </a:lnTo>
                <a:lnTo>
                  <a:pt x="747" y="192"/>
                </a:lnTo>
                <a:lnTo>
                  <a:pt x="803" y="192"/>
                </a:lnTo>
                <a:lnTo>
                  <a:pt x="675" y="0"/>
                </a:lnTo>
                <a:lnTo>
                  <a:pt x="546" y="194"/>
                </a:lnTo>
                <a:lnTo>
                  <a:pt x="604" y="194"/>
                </a:lnTo>
                <a:lnTo>
                  <a:pt x="600" y="251"/>
                </a:lnTo>
                <a:lnTo>
                  <a:pt x="593" y="295"/>
                </a:lnTo>
                <a:lnTo>
                  <a:pt x="582" y="340"/>
                </a:lnTo>
                <a:lnTo>
                  <a:pt x="559" y="402"/>
                </a:lnTo>
                <a:lnTo>
                  <a:pt x="543" y="432"/>
                </a:lnTo>
                <a:lnTo>
                  <a:pt x="526" y="460"/>
                </a:lnTo>
                <a:lnTo>
                  <a:pt x="507" y="483"/>
                </a:lnTo>
                <a:lnTo>
                  <a:pt x="489" y="507"/>
                </a:lnTo>
                <a:lnTo>
                  <a:pt x="471" y="525"/>
                </a:lnTo>
                <a:lnTo>
                  <a:pt x="451" y="541"/>
                </a:lnTo>
                <a:lnTo>
                  <a:pt x="427" y="558"/>
                </a:lnTo>
                <a:lnTo>
                  <a:pt x="400" y="573"/>
                </a:lnTo>
                <a:lnTo>
                  <a:pt x="375" y="584"/>
                </a:lnTo>
                <a:lnTo>
                  <a:pt x="352" y="589"/>
                </a:lnTo>
                <a:lnTo>
                  <a:pt x="323" y="595"/>
                </a:lnTo>
                <a:lnTo>
                  <a:pt x="296" y="595"/>
                </a:lnTo>
                <a:lnTo>
                  <a:pt x="277" y="594"/>
                </a:lnTo>
                <a:lnTo>
                  <a:pt x="256" y="591"/>
                </a:lnTo>
                <a:lnTo>
                  <a:pt x="232" y="584"/>
                </a:lnTo>
                <a:lnTo>
                  <a:pt x="208" y="575"/>
                </a:lnTo>
                <a:lnTo>
                  <a:pt x="186" y="564"/>
                </a:lnTo>
                <a:lnTo>
                  <a:pt x="164" y="550"/>
                </a:lnTo>
                <a:lnTo>
                  <a:pt x="133" y="524"/>
                </a:lnTo>
                <a:lnTo>
                  <a:pt x="112" y="502"/>
                </a:lnTo>
                <a:lnTo>
                  <a:pt x="89" y="474"/>
                </a:lnTo>
                <a:lnTo>
                  <a:pt x="70" y="445"/>
                </a:lnTo>
                <a:lnTo>
                  <a:pt x="58" y="424"/>
                </a:lnTo>
                <a:lnTo>
                  <a:pt x="46" y="398"/>
                </a:lnTo>
                <a:lnTo>
                  <a:pt x="36" y="374"/>
                </a:lnTo>
                <a:lnTo>
                  <a:pt x="29" y="354"/>
                </a:lnTo>
                <a:lnTo>
                  <a:pt x="22" y="334"/>
                </a:lnTo>
                <a:lnTo>
                  <a:pt x="17" y="309"/>
                </a:lnTo>
                <a:lnTo>
                  <a:pt x="13" y="286"/>
                </a:lnTo>
                <a:lnTo>
                  <a:pt x="8" y="255"/>
                </a:lnTo>
                <a:lnTo>
                  <a:pt x="0" y="176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5" name="Freeform 5"/>
          <p:cNvSpPr>
            <a:spLocks/>
          </p:cNvSpPr>
          <p:nvPr/>
        </p:nvSpPr>
        <p:spPr bwMode="auto">
          <a:xfrm>
            <a:off x="6673850" y="1928813"/>
            <a:ext cx="1568450" cy="1509712"/>
          </a:xfrm>
          <a:custGeom>
            <a:avLst/>
            <a:gdLst>
              <a:gd name="T0" fmla="*/ 4289439 w 1071"/>
              <a:gd name="T1" fmla="*/ 1519652928 h 951"/>
              <a:gd name="T2" fmla="*/ 30026077 w 1071"/>
              <a:gd name="T3" fmla="*/ 1302919618 h 951"/>
              <a:gd name="T4" fmla="*/ 64340126 w 1071"/>
              <a:gd name="T5" fmla="*/ 1121468475 h 951"/>
              <a:gd name="T6" fmla="*/ 115811939 w 1071"/>
              <a:gd name="T7" fmla="*/ 952618899 h 951"/>
              <a:gd name="T8" fmla="*/ 193021867 w 1071"/>
              <a:gd name="T9" fmla="*/ 738404752 h 951"/>
              <a:gd name="T10" fmla="*/ 283097133 w 1071"/>
              <a:gd name="T11" fmla="*/ 559474557 h 951"/>
              <a:gd name="T12" fmla="*/ 368884426 w 1071"/>
              <a:gd name="T13" fmla="*/ 428426509 h 951"/>
              <a:gd name="T14" fmla="*/ 456817261 w 1071"/>
              <a:gd name="T15" fmla="*/ 327620219 h 951"/>
              <a:gd name="T16" fmla="*/ 553327417 w 1071"/>
              <a:gd name="T17" fmla="*/ 229333389 h 951"/>
              <a:gd name="T18" fmla="*/ 654127010 w 1071"/>
              <a:gd name="T19" fmla="*/ 146169026 h 951"/>
              <a:gd name="T20" fmla="*/ 782807400 w 1071"/>
              <a:gd name="T21" fmla="*/ 73083719 h 951"/>
              <a:gd name="T22" fmla="*/ 900764745 w 1071"/>
              <a:gd name="T23" fmla="*/ 25201554 h 951"/>
              <a:gd name="T24" fmla="*/ 1053037592 w 1071"/>
              <a:gd name="T25" fmla="*/ 0 h 951"/>
              <a:gd name="T26" fmla="*/ 1188152688 w 1071"/>
              <a:gd name="T27" fmla="*/ 17640296 h 951"/>
              <a:gd name="T28" fmla="*/ 1321122333 w 1071"/>
              <a:gd name="T29" fmla="*/ 57962791 h 951"/>
              <a:gd name="T30" fmla="*/ 1432646253 w 1071"/>
              <a:gd name="T31" fmla="*/ 115927169 h 951"/>
              <a:gd name="T32" fmla="*/ 1576339127 w 1071"/>
              <a:gd name="T33" fmla="*/ 224293080 h 951"/>
              <a:gd name="T34" fmla="*/ 1690007033 w 1071"/>
              <a:gd name="T35" fmla="*/ 337700838 h 951"/>
              <a:gd name="T36" fmla="*/ 1782227751 w 1071"/>
              <a:gd name="T37" fmla="*/ 468748985 h 951"/>
              <a:gd name="T38" fmla="*/ 1883028809 w 1071"/>
              <a:gd name="T39" fmla="*/ 637598561 h 951"/>
              <a:gd name="T40" fmla="*/ 1970960088 w 1071"/>
              <a:gd name="T41" fmla="*/ 831651272 h 951"/>
              <a:gd name="T42" fmla="*/ 2078194570 w 1071"/>
              <a:gd name="T43" fmla="*/ 1217234356 h 951"/>
              <a:gd name="T44" fmla="*/ 2125376922 w 1071"/>
              <a:gd name="T45" fmla="*/ 1554935095 h 951"/>
              <a:gd name="T46" fmla="*/ 2147483647 w 1071"/>
              <a:gd name="T47" fmla="*/ 1748988203 h 951"/>
              <a:gd name="T48" fmla="*/ 1561326826 w 1071"/>
              <a:gd name="T49" fmla="*/ 1741426945 h 951"/>
              <a:gd name="T50" fmla="*/ 1715743661 w 1071"/>
              <a:gd name="T51" fmla="*/ 1549894786 h 951"/>
              <a:gd name="T52" fmla="*/ 1664270406 w 1071"/>
              <a:gd name="T53" fmla="*/ 1252516523 h 951"/>
              <a:gd name="T54" fmla="*/ 1552747951 w 1071"/>
              <a:gd name="T55" fmla="*/ 945057641 h 951"/>
              <a:gd name="T56" fmla="*/ 1449802540 w 1071"/>
              <a:gd name="T57" fmla="*/ 771167558 h 951"/>
              <a:gd name="T58" fmla="*/ 1344713509 w 1071"/>
              <a:gd name="T59" fmla="*/ 630038891 h 951"/>
              <a:gd name="T60" fmla="*/ 1220322740 w 1071"/>
              <a:gd name="T61" fmla="*/ 519152081 h 951"/>
              <a:gd name="T62" fmla="*/ 1072339330 w 1071"/>
              <a:gd name="T63" fmla="*/ 433466819 h 951"/>
              <a:gd name="T64" fmla="*/ 924357385 w 1071"/>
              <a:gd name="T65" fmla="*/ 398184553 h 951"/>
              <a:gd name="T66" fmla="*/ 791386276 w 1071"/>
              <a:gd name="T67" fmla="*/ 398184553 h 951"/>
              <a:gd name="T68" fmla="*/ 662705885 w 1071"/>
              <a:gd name="T69" fmla="*/ 433466819 h 951"/>
              <a:gd name="T70" fmla="*/ 531880227 w 1071"/>
              <a:gd name="T71" fmla="*/ 498990843 h 951"/>
              <a:gd name="T72" fmla="*/ 379608753 w 1071"/>
              <a:gd name="T73" fmla="*/ 635079200 h 951"/>
              <a:gd name="T74" fmla="*/ 255216519 w 1071"/>
              <a:gd name="T75" fmla="*/ 801409415 h 951"/>
              <a:gd name="T76" fmla="*/ 167285194 w 1071"/>
              <a:gd name="T77" fmla="*/ 970259189 h 951"/>
              <a:gd name="T78" fmla="*/ 102945090 w 1071"/>
              <a:gd name="T79" fmla="*/ 1139110352 h 951"/>
              <a:gd name="T80" fmla="*/ 64340126 w 1071"/>
              <a:gd name="T81" fmla="*/ 1272677761 h 951"/>
              <a:gd name="T82" fmla="*/ 38604952 w 1071"/>
              <a:gd name="T83" fmla="*/ 1433967666 h 951"/>
              <a:gd name="T84" fmla="*/ 0 w 1071"/>
              <a:gd name="T85" fmla="*/ 1801910659 h 9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071"/>
              <a:gd name="T130" fmla="*/ 0 h 951"/>
              <a:gd name="T131" fmla="*/ 1071 w 1071"/>
              <a:gd name="T132" fmla="*/ 951 h 95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071" h="951">
                <a:moveTo>
                  <a:pt x="0" y="715"/>
                </a:moveTo>
                <a:lnTo>
                  <a:pt x="2" y="603"/>
                </a:lnTo>
                <a:lnTo>
                  <a:pt x="6" y="565"/>
                </a:lnTo>
                <a:lnTo>
                  <a:pt x="14" y="517"/>
                </a:lnTo>
                <a:lnTo>
                  <a:pt x="21" y="481"/>
                </a:lnTo>
                <a:lnTo>
                  <a:pt x="30" y="445"/>
                </a:lnTo>
                <a:lnTo>
                  <a:pt x="42" y="410"/>
                </a:lnTo>
                <a:lnTo>
                  <a:pt x="54" y="378"/>
                </a:lnTo>
                <a:lnTo>
                  <a:pt x="69" y="340"/>
                </a:lnTo>
                <a:lnTo>
                  <a:pt x="90" y="293"/>
                </a:lnTo>
                <a:lnTo>
                  <a:pt x="110" y="257"/>
                </a:lnTo>
                <a:lnTo>
                  <a:pt x="132" y="222"/>
                </a:lnTo>
                <a:lnTo>
                  <a:pt x="150" y="198"/>
                </a:lnTo>
                <a:lnTo>
                  <a:pt x="172" y="170"/>
                </a:lnTo>
                <a:lnTo>
                  <a:pt x="189" y="150"/>
                </a:lnTo>
                <a:lnTo>
                  <a:pt x="213" y="130"/>
                </a:lnTo>
                <a:lnTo>
                  <a:pt x="234" y="110"/>
                </a:lnTo>
                <a:lnTo>
                  <a:pt x="258" y="91"/>
                </a:lnTo>
                <a:lnTo>
                  <a:pt x="277" y="77"/>
                </a:lnTo>
                <a:lnTo>
                  <a:pt x="305" y="58"/>
                </a:lnTo>
                <a:lnTo>
                  <a:pt x="335" y="41"/>
                </a:lnTo>
                <a:lnTo>
                  <a:pt x="365" y="29"/>
                </a:lnTo>
                <a:lnTo>
                  <a:pt x="390" y="19"/>
                </a:lnTo>
                <a:lnTo>
                  <a:pt x="420" y="10"/>
                </a:lnTo>
                <a:lnTo>
                  <a:pt x="451" y="3"/>
                </a:lnTo>
                <a:lnTo>
                  <a:pt x="491" y="0"/>
                </a:lnTo>
                <a:lnTo>
                  <a:pt x="525" y="2"/>
                </a:lnTo>
                <a:lnTo>
                  <a:pt x="554" y="7"/>
                </a:lnTo>
                <a:lnTo>
                  <a:pt x="584" y="13"/>
                </a:lnTo>
                <a:lnTo>
                  <a:pt x="616" y="23"/>
                </a:lnTo>
                <a:lnTo>
                  <a:pt x="643" y="33"/>
                </a:lnTo>
                <a:lnTo>
                  <a:pt x="668" y="46"/>
                </a:lnTo>
                <a:lnTo>
                  <a:pt x="700" y="65"/>
                </a:lnTo>
                <a:lnTo>
                  <a:pt x="735" y="89"/>
                </a:lnTo>
                <a:lnTo>
                  <a:pt x="764" y="114"/>
                </a:lnTo>
                <a:lnTo>
                  <a:pt x="788" y="134"/>
                </a:lnTo>
                <a:lnTo>
                  <a:pt x="812" y="161"/>
                </a:lnTo>
                <a:lnTo>
                  <a:pt x="831" y="186"/>
                </a:lnTo>
                <a:lnTo>
                  <a:pt x="852" y="216"/>
                </a:lnTo>
                <a:lnTo>
                  <a:pt x="878" y="253"/>
                </a:lnTo>
                <a:lnTo>
                  <a:pt x="897" y="289"/>
                </a:lnTo>
                <a:lnTo>
                  <a:pt x="919" y="330"/>
                </a:lnTo>
                <a:lnTo>
                  <a:pt x="950" y="414"/>
                </a:lnTo>
                <a:lnTo>
                  <a:pt x="969" y="483"/>
                </a:lnTo>
                <a:lnTo>
                  <a:pt x="984" y="557"/>
                </a:lnTo>
                <a:lnTo>
                  <a:pt x="991" y="617"/>
                </a:lnTo>
                <a:lnTo>
                  <a:pt x="996" y="694"/>
                </a:lnTo>
                <a:lnTo>
                  <a:pt x="1070" y="694"/>
                </a:lnTo>
                <a:lnTo>
                  <a:pt x="900" y="950"/>
                </a:lnTo>
                <a:lnTo>
                  <a:pt x="728" y="691"/>
                </a:lnTo>
                <a:lnTo>
                  <a:pt x="804" y="692"/>
                </a:lnTo>
                <a:lnTo>
                  <a:pt x="800" y="615"/>
                </a:lnTo>
                <a:lnTo>
                  <a:pt x="790" y="557"/>
                </a:lnTo>
                <a:lnTo>
                  <a:pt x="776" y="497"/>
                </a:lnTo>
                <a:lnTo>
                  <a:pt x="745" y="414"/>
                </a:lnTo>
                <a:lnTo>
                  <a:pt x="724" y="375"/>
                </a:lnTo>
                <a:lnTo>
                  <a:pt x="701" y="337"/>
                </a:lnTo>
                <a:lnTo>
                  <a:pt x="676" y="306"/>
                </a:lnTo>
                <a:lnTo>
                  <a:pt x="651" y="275"/>
                </a:lnTo>
                <a:lnTo>
                  <a:pt x="627" y="250"/>
                </a:lnTo>
                <a:lnTo>
                  <a:pt x="601" y="230"/>
                </a:lnTo>
                <a:lnTo>
                  <a:pt x="569" y="206"/>
                </a:lnTo>
                <a:lnTo>
                  <a:pt x="533" y="186"/>
                </a:lnTo>
                <a:lnTo>
                  <a:pt x="500" y="172"/>
                </a:lnTo>
                <a:lnTo>
                  <a:pt x="469" y="165"/>
                </a:lnTo>
                <a:lnTo>
                  <a:pt x="431" y="158"/>
                </a:lnTo>
                <a:lnTo>
                  <a:pt x="394" y="157"/>
                </a:lnTo>
                <a:lnTo>
                  <a:pt x="369" y="158"/>
                </a:lnTo>
                <a:lnTo>
                  <a:pt x="341" y="162"/>
                </a:lnTo>
                <a:lnTo>
                  <a:pt x="309" y="172"/>
                </a:lnTo>
                <a:lnTo>
                  <a:pt x="277" y="184"/>
                </a:lnTo>
                <a:lnTo>
                  <a:pt x="248" y="198"/>
                </a:lnTo>
                <a:lnTo>
                  <a:pt x="219" y="218"/>
                </a:lnTo>
                <a:lnTo>
                  <a:pt x="177" y="252"/>
                </a:lnTo>
                <a:lnTo>
                  <a:pt x="149" y="281"/>
                </a:lnTo>
                <a:lnTo>
                  <a:pt x="119" y="318"/>
                </a:lnTo>
                <a:lnTo>
                  <a:pt x="94" y="357"/>
                </a:lnTo>
                <a:lnTo>
                  <a:pt x="78" y="385"/>
                </a:lnTo>
                <a:lnTo>
                  <a:pt x="61" y="420"/>
                </a:lnTo>
                <a:lnTo>
                  <a:pt x="48" y="452"/>
                </a:lnTo>
                <a:lnTo>
                  <a:pt x="38" y="478"/>
                </a:lnTo>
                <a:lnTo>
                  <a:pt x="30" y="505"/>
                </a:lnTo>
                <a:lnTo>
                  <a:pt x="22" y="538"/>
                </a:lnTo>
                <a:lnTo>
                  <a:pt x="18" y="569"/>
                </a:lnTo>
                <a:lnTo>
                  <a:pt x="10" y="610"/>
                </a:lnTo>
                <a:lnTo>
                  <a:pt x="0" y="715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94982" name="Rectangle 6"/>
          <p:cNvSpPr>
            <a:spLocks noGrp="1" noChangeArrowheads="1"/>
          </p:cNvSpPr>
          <p:nvPr>
            <p:ph type="title"/>
          </p:nvPr>
        </p:nvSpPr>
        <p:spPr>
          <a:xfrm>
            <a:off x="1336675" y="152400"/>
            <a:ext cx="6611938" cy="1143000"/>
          </a:xfrm>
          <a:solidFill>
            <a:schemeClr val="bg1"/>
          </a:solidFill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solidFill>
                  <a:schemeClr val="tx1"/>
                </a:solidFill>
                <a:latin typeface="Century Schoolbook" pitchFamily="18" charset="0"/>
              </a:rPr>
              <a:t>Open circuit scheme</a:t>
            </a:r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4613275" y="2549525"/>
            <a:ext cx="2449513" cy="1073150"/>
            <a:chOff x="3148" y="1606"/>
            <a:chExt cx="1672" cy="676"/>
          </a:xfrm>
        </p:grpSpPr>
        <p:sp>
          <p:nvSpPr>
            <p:cNvPr id="40981" name="Rectangle 8"/>
            <p:cNvSpPr>
              <a:spLocks noChangeArrowheads="1"/>
            </p:cNvSpPr>
            <p:nvPr/>
          </p:nvSpPr>
          <p:spPr bwMode="auto">
            <a:xfrm>
              <a:off x="3148" y="1783"/>
              <a:ext cx="1672" cy="322"/>
            </a:xfrm>
            <a:prstGeom prst="rect">
              <a:avLst/>
            </a:prstGeom>
            <a:gradFill rotWithShape="0">
              <a:gsLst>
                <a:gs pos="0">
                  <a:srgbClr val="FC0128"/>
                </a:gs>
                <a:gs pos="50000">
                  <a:srgbClr val="FFFFFF"/>
                </a:gs>
                <a:gs pos="100000">
                  <a:srgbClr val="FC0128"/>
                </a:gs>
              </a:gsLst>
              <a:lin ang="5400000" scaled="1"/>
            </a:gra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0982" name="Rectangle 9"/>
            <p:cNvSpPr>
              <a:spLocks noChangeArrowheads="1"/>
            </p:cNvSpPr>
            <p:nvPr/>
          </p:nvSpPr>
          <p:spPr bwMode="auto">
            <a:xfrm>
              <a:off x="3193" y="2265"/>
              <a:ext cx="272" cy="17"/>
            </a:xfrm>
            <a:prstGeom prst="rect">
              <a:avLst/>
            </a:prstGeom>
            <a:ln w="47625" cmpd="thinThick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0983" name="Rectangle 10"/>
            <p:cNvSpPr>
              <a:spLocks noChangeArrowheads="1"/>
            </p:cNvSpPr>
            <p:nvPr/>
          </p:nvSpPr>
          <p:spPr bwMode="auto">
            <a:xfrm>
              <a:off x="3249" y="2113"/>
              <a:ext cx="160" cy="133"/>
            </a:xfrm>
            <a:prstGeom prst="rect">
              <a:avLst/>
            </a:prstGeom>
            <a:solidFill>
              <a:srgbClr val="FC0128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0984" name="Rectangle 11"/>
            <p:cNvSpPr>
              <a:spLocks noChangeArrowheads="1"/>
            </p:cNvSpPr>
            <p:nvPr/>
          </p:nvSpPr>
          <p:spPr bwMode="auto">
            <a:xfrm>
              <a:off x="4503" y="1606"/>
              <a:ext cx="272" cy="17"/>
            </a:xfrm>
            <a:prstGeom prst="rect">
              <a:avLst/>
            </a:prstGeom>
            <a:ln w="47625" cmpd="thinThick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0985" name="Rectangle 12"/>
            <p:cNvSpPr>
              <a:spLocks noChangeArrowheads="1"/>
            </p:cNvSpPr>
            <p:nvPr/>
          </p:nvSpPr>
          <p:spPr bwMode="auto">
            <a:xfrm>
              <a:off x="4559" y="1642"/>
              <a:ext cx="160" cy="133"/>
            </a:xfrm>
            <a:prstGeom prst="rect">
              <a:avLst/>
            </a:prstGeom>
            <a:solidFill>
              <a:srgbClr val="FC0128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grpSp>
        <p:nvGrpSpPr>
          <p:cNvPr id="40968" name="Group 13"/>
          <p:cNvGrpSpPr>
            <a:grpSpLocks/>
          </p:cNvGrpSpPr>
          <p:nvPr/>
        </p:nvGrpSpPr>
        <p:grpSpPr bwMode="auto">
          <a:xfrm>
            <a:off x="3217863" y="2470150"/>
            <a:ext cx="873125" cy="1587500"/>
            <a:chOff x="2196" y="1556"/>
            <a:chExt cx="596" cy="1000"/>
          </a:xfrm>
        </p:grpSpPr>
        <p:grpSp>
          <p:nvGrpSpPr>
            <p:cNvPr id="40975" name="Group 14"/>
            <p:cNvGrpSpPr>
              <a:grpSpLocks/>
            </p:cNvGrpSpPr>
            <p:nvPr/>
          </p:nvGrpSpPr>
          <p:grpSpPr bwMode="auto">
            <a:xfrm>
              <a:off x="2196" y="1556"/>
              <a:ext cx="596" cy="1000"/>
              <a:chOff x="2196" y="1556"/>
              <a:chExt cx="596" cy="1000"/>
            </a:xfrm>
          </p:grpSpPr>
          <p:sp>
            <p:nvSpPr>
              <p:cNvPr id="40978" name="AutoShape 15"/>
              <p:cNvSpPr>
                <a:spLocks noChangeArrowheads="1"/>
              </p:cNvSpPr>
              <p:nvPr/>
            </p:nvSpPr>
            <p:spPr bwMode="auto">
              <a:xfrm>
                <a:off x="2196" y="1571"/>
                <a:ext cx="553" cy="971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0979" name="AutoShape 16"/>
              <p:cNvSpPr>
                <a:spLocks noChangeArrowheads="1"/>
              </p:cNvSpPr>
              <p:nvPr/>
            </p:nvSpPr>
            <p:spPr bwMode="auto">
              <a:xfrm>
                <a:off x="2218" y="1556"/>
                <a:ext cx="552" cy="970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0980" name="AutoShape 17"/>
              <p:cNvSpPr>
                <a:spLocks noChangeArrowheads="1"/>
              </p:cNvSpPr>
              <p:nvPr/>
            </p:nvSpPr>
            <p:spPr bwMode="auto">
              <a:xfrm>
                <a:off x="2239" y="1584"/>
                <a:ext cx="553" cy="972"/>
              </a:xfrm>
              <a:prstGeom prst="roundRect">
                <a:avLst>
                  <a:gd name="adj" fmla="val 9278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</p:grpSp>
        <p:sp useBgFill="1">
          <p:nvSpPr>
            <p:cNvPr id="40976" name="Oval 18"/>
            <p:cNvSpPr>
              <a:spLocks noChangeArrowheads="1"/>
            </p:cNvSpPr>
            <p:nvPr/>
          </p:nvSpPr>
          <p:spPr bwMode="auto">
            <a:xfrm>
              <a:off x="2268" y="1596"/>
              <a:ext cx="120" cy="120"/>
            </a:xfrm>
            <a:prstGeom prst="ellipse">
              <a:avLst/>
            </a:prstGeom>
            <a:ln w="38100" cmpd="dbl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0977" name="Oval 19"/>
            <p:cNvSpPr>
              <a:spLocks noChangeArrowheads="1"/>
            </p:cNvSpPr>
            <p:nvPr/>
          </p:nvSpPr>
          <p:spPr bwMode="auto">
            <a:xfrm>
              <a:off x="2604" y="2412"/>
              <a:ext cx="120" cy="120"/>
            </a:xfrm>
            <a:prstGeom prst="ellipse">
              <a:avLst/>
            </a:prstGeom>
            <a:ln w="38100" cmpd="dbl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407988" y="1881188"/>
            <a:ext cx="197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800" b="1">
                <a:latin typeface="Arial" pitchFamily="34" charset="0"/>
              </a:rPr>
              <a:t>Mechanical filter</a:t>
            </a:r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2798763" y="2719388"/>
            <a:ext cx="193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800" b="1">
                <a:latin typeface="Arial" pitchFamily="34" charset="0"/>
              </a:rPr>
              <a:t>Plate exchanger</a:t>
            </a:r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4908550" y="2414588"/>
            <a:ext cx="167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800" b="1">
                <a:latin typeface="Arial" pitchFamily="34" charset="0"/>
              </a:rPr>
              <a:t>U.V. Steriliser</a:t>
            </a:r>
          </a:p>
        </p:txBody>
      </p:sp>
      <p:sp>
        <p:nvSpPr>
          <p:cNvPr id="40972" name="Freeform 23"/>
          <p:cNvSpPr>
            <a:spLocks/>
          </p:cNvSpPr>
          <p:nvPr/>
        </p:nvSpPr>
        <p:spPr bwMode="auto">
          <a:xfrm>
            <a:off x="2354263" y="1506538"/>
            <a:ext cx="1235075" cy="1085850"/>
          </a:xfrm>
          <a:custGeom>
            <a:avLst/>
            <a:gdLst>
              <a:gd name="T0" fmla="*/ 4303694 w 842"/>
              <a:gd name="T1" fmla="*/ 1091226870 h 684"/>
              <a:gd name="T2" fmla="*/ 23667380 w 842"/>
              <a:gd name="T3" fmla="*/ 937498187 h 684"/>
              <a:gd name="T4" fmla="*/ 51638464 w 842"/>
              <a:gd name="T5" fmla="*/ 806449911 h 684"/>
              <a:gd name="T6" fmla="*/ 90367295 w 842"/>
              <a:gd name="T7" fmla="*/ 685482454 h 684"/>
              <a:gd name="T8" fmla="*/ 150611678 w 842"/>
              <a:gd name="T9" fmla="*/ 531752184 h 684"/>
              <a:gd name="T10" fmla="*/ 223767160 w 842"/>
              <a:gd name="T11" fmla="*/ 403224955 h 684"/>
              <a:gd name="T12" fmla="*/ 290467058 w 842"/>
              <a:gd name="T13" fmla="*/ 307459052 h 684"/>
              <a:gd name="T14" fmla="*/ 359317336 w 842"/>
              <a:gd name="T15" fmla="*/ 234373753 h 684"/>
              <a:gd name="T16" fmla="*/ 436775089 w 842"/>
              <a:gd name="T17" fmla="*/ 166330303 h 684"/>
              <a:gd name="T18" fmla="*/ 514234218 w 842"/>
              <a:gd name="T19" fmla="*/ 105846574 h 684"/>
              <a:gd name="T20" fmla="*/ 617511101 w 842"/>
              <a:gd name="T21" fmla="*/ 52924081 h 684"/>
              <a:gd name="T22" fmla="*/ 710030220 w 842"/>
              <a:gd name="T23" fmla="*/ 17640300 h 684"/>
              <a:gd name="T24" fmla="*/ 830519122 w 842"/>
              <a:gd name="T25" fmla="*/ 0 h 684"/>
              <a:gd name="T26" fmla="*/ 938099697 w 842"/>
              <a:gd name="T27" fmla="*/ 12601574 h 684"/>
              <a:gd name="T28" fmla="*/ 1041376580 w 842"/>
              <a:gd name="T29" fmla="*/ 42843447 h 684"/>
              <a:gd name="T30" fmla="*/ 1129592007 w 842"/>
              <a:gd name="T31" fmla="*/ 83165945 h 684"/>
              <a:gd name="T32" fmla="*/ 1243628121 w 842"/>
              <a:gd name="T33" fmla="*/ 161289992 h 684"/>
              <a:gd name="T34" fmla="*/ 1331843547 w 842"/>
              <a:gd name="T35" fmla="*/ 244454374 h 684"/>
              <a:gd name="T36" fmla="*/ 1404997517 w 842"/>
              <a:gd name="T37" fmla="*/ 337700916 h 684"/>
              <a:gd name="T38" fmla="*/ 1484607025 w 842"/>
              <a:gd name="T39" fmla="*/ 458668472 h 684"/>
              <a:gd name="T40" fmla="*/ 1553459136 w 842"/>
              <a:gd name="T41" fmla="*/ 597276223 h 684"/>
              <a:gd name="T42" fmla="*/ 1639522716 w 842"/>
              <a:gd name="T43" fmla="*/ 874493510 h 684"/>
              <a:gd name="T44" fmla="*/ 1676099701 w 842"/>
              <a:gd name="T45" fmla="*/ 1118949372 h 684"/>
              <a:gd name="T46" fmla="*/ 1809499497 w 842"/>
              <a:gd name="T47" fmla="*/ 1257557123 h 684"/>
              <a:gd name="T48" fmla="*/ 1230718510 w 842"/>
              <a:gd name="T49" fmla="*/ 1252516812 h 684"/>
              <a:gd name="T50" fmla="*/ 1353359075 w 842"/>
              <a:gd name="T51" fmla="*/ 1113909062 h 684"/>
              <a:gd name="T52" fmla="*/ 1312478398 w 842"/>
              <a:gd name="T53" fmla="*/ 902216012 h 684"/>
              <a:gd name="T54" fmla="*/ 1224262972 w 842"/>
              <a:gd name="T55" fmla="*/ 680442143 h 684"/>
              <a:gd name="T56" fmla="*/ 1142501617 w 842"/>
              <a:gd name="T57" fmla="*/ 554434376 h 684"/>
              <a:gd name="T58" fmla="*/ 1060741729 w 842"/>
              <a:gd name="T59" fmla="*/ 453628162 h 684"/>
              <a:gd name="T60" fmla="*/ 963918918 w 842"/>
              <a:gd name="T61" fmla="*/ 372983091 h 684"/>
              <a:gd name="T62" fmla="*/ 845580579 w 842"/>
              <a:gd name="T63" fmla="*/ 312499363 h 684"/>
              <a:gd name="T64" fmla="*/ 729393902 w 842"/>
              <a:gd name="T65" fmla="*/ 284776860 h 684"/>
              <a:gd name="T66" fmla="*/ 623965173 w 842"/>
              <a:gd name="T67" fmla="*/ 287297809 h 684"/>
              <a:gd name="T68" fmla="*/ 522840136 w 842"/>
              <a:gd name="T69" fmla="*/ 312499363 h 684"/>
              <a:gd name="T70" fmla="*/ 419563253 w 842"/>
              <a:gd name="T71" fmla="*/ 360383108 h 684"/>
              <a:gd name="T72" fmla="*/ 299072976 w 842"/>
              <a:gd name="T73" fmla="*/ 456147523 h 684"/>
              <a:gd name="T74" fmla="*/ 202250165 w 842"/>
              <a:gd name="T75" fmla="*/ 577114980 h 684"/>
              <a:gd name="T76" fmla="*/ 131247996 w 842"/>
              <a:gd name="T77" fmla="*/ 698084024 h 684"/>
              <a:gd name="T78" fmla="*/ 81761377 w 842"/>
              <a:gd name="T79" fmla="*/ 819051481 h 684"/>
              <a:gd name="T80" fmla="*/ 49486618 w 842"/>
              <a:gd name="T81" fmla="*/ 914815995 h 684"/>
              <a:gd name="T82" fmla="*/ 30122925 w 842"/>
              <a:gd name="T83" fmla="*/ 1030743141 h 684"/>
              <a:gd name="T84" fmla="*/ 0 w 842"/>
              <a:gd name="T85" fmla="*/ 1295360247 h 68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42"/>
              <a:gd name="T130" fmla="*/ 0 h 684"/>
              <a:gd name="T131" fmla="*/ 842 w 842"/>
              <a:gd name="T132" fmla="*/ 684 h 68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42" h="684">
                <a:moveTo>
                  <a:pt x="0" y="514"/>
                </a:moveTo>
                <a:lnTo>
                  <a:pt x="2" y="433"/>
                </a:lnTo>
                <a:lnTo>
                  <a:pt x="5" y="406"/>
                </a:lnTo>
                <a:lnTo>
                  <a:pt x="11" y="372"/>
                </a:lnTo>
                <a:lnTo>
                  <a:pt x="16" y="346"/>
                </a:lnTo>
                <a:lnTo>
                  <a:pt x="24" y="320"/>
                </a:lnTo>
                <a:lnTo>
                  <a:pt x="33" y="295"/>
                </a:lnTo>
                <a:lnTo>
                  <a:pt x="42" y="272"/>
                </a:lnTo>
                <a:lnTo>
                  <a:pt x="54" y="244"/>
                </a:lnTo>
                <a:lnTo>
                  <a:pt x="70" y="211"/>
                </a:lnTo>
                <a:lnTo>
                  <a:pt x="86" y="185"/>
                </a:lnTo>
                <a:lnTo>
                  <a:pt x="104" y="160"/>
                </a:lnTo>
                <a:lnTo>
                  <a:pt x="118" y="143"/>
                </a:lnTo>
                <a:lnTo>
                  <a:pt x="135" y="122"/>
                </a:lnTo>
                <a:lnTo>
                  <a:pt x="148" y="108"/>
                </a:lnTo>
                <a:lnTo>
                  <a:pt x="167" y="93"/>
                </a:lnTo>
                <a:lnTo>
                  <a:pt x="184" y="79"/>
                </a:lnTo>
                <a:lnTo>
                  <a:pt x="203" y="66"/>
                </a:lnTo>
                <a:lnTo>
                  <a:pt x="218" y="55"/>
                </a:lnTo>
                <a:lnTo>
                  <a:pt x="239" y="42"/>
                </a:lnTo>
                <a:lnTo>
                  <a:pt x="263" y="29"/>
                </a:lnTo>
                <a:lnTo>
                  <a:pt x="287" y="21"/>
                </a:lnTo>
                <a:lnTo>
                  <a:pt x="307" y="14"/>
                </a:lnTo>
                <a:lnTo>
                  <a:pt x="330" y="7"/>
                </a:lnTo>
                <a:lnTo>
                  <a:pt x="355" y="2"/>
                </a:lnTo>
                <a:lnTo>
                  <a:pt x="386" y="0"/>
                </a:lnTo>
                <a:lnTo>
                  <a:pt x="413" y="2"/>
                </a:lnTo>
                <a:lnTo>
                  <a:pt x="436" y="5"/>
                </a:lnTo>
                <a:lnTo>
                  <a:pt x="459" y="9"/>
                </a:lnTo>
                <a:lnTo>
                  <a:pt x="484" y="17"/>
                </a:lnTo>
                <a:lnTo>
                  <a:pt x="505" y="24"/>
                </a:lnTo>
                <a:lnTo>
                  <a:pt x="525" y="33"/>
                </a:lnTo>
                <a:lnTo>
                  <a:pt x="550" y="47"/>
                </a:lnTo>
                <a:lnTo>
                  <a:pt x="578" y="64"/>
                </a:lnTo>
                <a:lnTo>
                  <a:pt x="600" y="82"/>
                </a:lnTo>
                <a:lnTo>
                  <a:pt x="619" y="97"/>
                </a:lnTo>
                <a:lnTo>
                  <a:pt x="638" y="116"/>
                </a:lnTo>
                <a:lnTo>
                  <a:pt x="653" y="134"/>
                </a:lnTo>
                <a:lnTo>
                  <a:pt x="670" y="155"/>
                </a:lnTo>
                <a:lnTo>
                  <a:pt x="690" y="182"/>
                </a:lnTo>
                <a:lnTo>
                  <a:pt x="705" y="208"/>
                </a:lnTo>
                <a:lnTo>
                  <a:pt x="722" y="237"/>
                </a:lnTo>
                <a:lnTo>
                  <a:pt x="747" y="298"/>
                </a:lnTo>
                <a:lnTo>
                  <a:pt x="762" y="347"/>
                </a:lnTo>
                <a:lnTo>
                  <a:pt x="773" y="401"/>
                </a:lnTo>
                <a:lnTo>
                  <a:pt x="779" y="444"/>
                </a:lnTo>
                <a:lnTo>
                  <a:pt x="783" y="499"/>
                </a:lnTo>
                <a:lnTo>
                  <a:pt x="841" y="499"/>
                </a:lnTo>
                <a:lnTo>
                  <a:pt x="707" y="683"/>
                </a:lnTo>
                <a:lnTo>
                  <a:pt x="572" y="497"/>
                </a:lnTo>
                <a:lnTo>
                  <a:pt x="632" y="497"/>
                </a:lnTo>
                <a:lnTo>
                  <a:pt x="629" y="442"/>
                </a:lnTo>
                <a:lnTo>
                  <a:pt x="621" y="401"/>
                </a:lnTo>
                <a:lnTo>
                  <a:pt x="610" y="358"/>
                </a:lnTo>
                <a:lnTo>
                  <a:pt x="585" y="298"/>
                </a:lnTo>
                <a:lnTo>
                  <a:pt x="569" y="270"/>
                </a:lnTo>
                <a:lnTo>
                  <a:pt x="551" y="243"/>
                </a:lnTo>
                <a:lnTo>
                  <a:pt x="531" y="220"/>
                </a:lnTo>
                <a:lnTo>
                  <a:pt x="512" y="198"/>
                </a:lnTo>
                <a:lnTo>
                  <a:pt x="493" y="180"/>
                </a:lnTo>
                <a:lnTo>
                  <a:pt x="472" y="165"/>
                </a:lnTo>
                <a:lnTo>
                  <a:pt x="448" y="148"/>
                </a:lnTo>
                <a:lnTo>
                  <a:pt x="419" y="134"/>
                </a:lnTo>
                <a:lnTo>
                  <a:pt x="393" y="124"/>
                </a:lnTo>
                <a:lnTo>
                  <a:pt x="369" y="118"/>
                </a:lnTo>
                <a:lnTo>
                  <a:pt x="339" y="113"/>
                </a:lnTo>
                <a:lnTo>
                  <a:pt x="310" y="113"/>
                </a:lnTo>
                <a:lnTo>
                  <a:pt x="290" y="114"/>
                </a:lnTo>
                <a:lnTo>
                  <a:pt x="268" y="117"/>
                </a:lnTo>
                <a:lnTo>
                  <a:pt x="243" y="124"/>
                </a:lnTo>
                <a:lnTo>
                  <a:pt x="218" y="132"/>
                </a:lnTo>
                <a:lnTo>
                  <a:pt x="195" y="143"/>
                </a:lnTo>
                <a:lnTo>
                  <a:pt x="172" y="156"/>
                </a:lnTo>
                <a:lnTo>
                  <a:pt x="139" y="181"/>
                </a:lnTo>
                <a:lnTo>
                  <a:pt x="117" y="202"/>
                </a:lnTo>
                <a:lnTo>
                  <a:pt x="94" y="229"/>
                </a:lnTo>
                <a:lnTo>
                  <a:pt x="74" y="256"/>
                </a:lnTo>
                <a:lnTo>
                  <a:pt x="61" y="277"/>
                </a:lnTo>
                <a:lnTo>
                  <a:pt x="48" y="302"/>
                </a:lnTo>
                <a:lnTo>
                  <a:pt x="38" y="325"/>
                </a:lnTo>
                <a:lnTo>
                  <a:pt x="30" y="344"/>
                </a:lnTo>
                <a:lnTo>
                  <a:pt x="23" y="363"/>
                </a:lnTo>
                <a:lnTo>
                  <a:pt x="18" y="387"/>
                </a:lnTo>
                <a:lnTo>
                  <a:pt x="14" y="409"/>
                </a:lnTo>
                <a:lnTo>
                  <a:pt x="8" y="439"/>
                </a:lnTo>
                <a:lnTo>
                  <a:pt x="0" y="514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73" name="Freeform 24" descr="Large confetti"/>
          <p:cNvSpPr>
            <a:spLocks/>
          </p:cNvSpPr>
          <p:nvPr/>
        </p:nvSpPr>
        <p:spPr bwMode="auto">
          <a:xfrm>
            <a:off x="422275" y="2362200"/>
            <a:ext cx="2111375" cy="3735388"/>
          </a:xfrm>
          <a:custGeom>
            <a:avLst/>
            <a:gdLst>
              <a:gd name="T0" fmla="*/ 0 w 1441"/>
              <a:gd name="T1" fmla="*/ 0 h 2353"/>
              <a:gd name="T2" fmla="*/ 0 w 1441"/>
              <a:gd name="T3" fmla="*/ 2147483647 h 2353"/>
              <a:gd name="T4" fmla="*/ 2147483647 w 1441"/>
              <a:gd name="T5" fmla="*/ 2147483647 h 2353"/>
              <a:gd name="T6" fmla="*/ 2147483647 w 1441"/>
              <a:gd name="T7" fmla="*/ 0 h 2353"/>
              <a:gd name="T8" fmla="*/ 0 w 1441"/>
              <a:gd name="T9" fmla="*/ 0 h 23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1"/>
              <a:gd name="T16" fmla="*/ 0 h 2353"/>
              <a:gd name="T17" fmla="*/ 1441 w 1441"/>
              <a:gd name="T18" fmla="*/ 2353 h 23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1" h="2353">
                <a:moveTo>
                  <a:pt x="0" y="0"/>
                </a:moveTo>
                <a:lnTo>
                  <a:pt x="0" y="2345"/>
                </a:lnTo>
                <a:lnTo>
                  <a:pt x="1440" y="2352"/>
                </a:lnTo>
                <a:lnTo>
                  <a:pt x="1437" y="0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chemeClr val="bg1"/>
            </a:bgClr>
          </a:patt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74" name="Rectangle 25"/>
          <p:cNvSpPr>
            <a:spLocks noChangeArrowheads="1"/>
          </p:cNvSpPr>
          <p:nvPr/>
        </p:nvSpPr>
        <p:spPr bwMode="auto">
          <a:xfrm>
            <a:off x="7910513" y="6445250"/>
            <a:ext cx="1157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/>
              <a:t>Moretti, 99</a:t>
            </a:r>
            <a:endParaRPr lang="en-GB" sz="1600" b="1"/>
          </a:p>
        </p:txBody>
      </p:sp>
    </p:spTree>
  </p:cSld>
  <p:clrMapOvr>
    <a:masterClrMapping/>
  </p:clrMapOvr>
  <p:transition spd="slow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>
            <a:off x="4329113" y="5757863"/>
            <a:ext cx="1651000" cy="492125"/>
          </a:xfrm>
          <a:custGeom>
            <a:avLst/>
            <a:gdLst>
              <a:gd name="T0" fmla="*/ 607340853 w 1127"/>
              <a:gd name="T1" fmla="*/ 778728967 h 310"/>
              <a:gd name="T2" fmla="*/ 0 w 1127"/>
              <a:gd name="T3" fmla="*/ 468749076 h 310"/>
              <a:gd name="T4" fmla="*/ 607340853 w 1127"/>
              <a:gd name="T5" fmla="*/ 156249676 h 310"/>
              <a:gd name="T6" fmla="*/ 607340853 w 1127"/>
              <a:gd name="T7" fmla="*/ 312499351 h 310"/>
              <a:gd name="T8" fmla="*/ 1815585748 w 1127"/>
              <a:gd name="T9" fmla="*/ 312499351 h 310"/>
              <a:gd name="T10" fmla="*/ 1901428921 w 1127"/>
              <a:gd name="T11" fmla="*/ 289817160 h 310"/>
              <a:gd name="T12" fmla="*/ 1965810568 w 1127"/>
              <a:gd name="T13" fmla="*/ 246975314 h 310"/>
              <a:gd name="T14" fmla="*/ 2000147545 w 1127"/>
              <a:gd name="T15" fmla="*/ 186491539 h 310"/>
              <a:gd name="T16" fmla="*/ 2013024460 w 1127"/>
              <a:gd name="T17" fmla="*/ 95765925 h 310"/>
              <a:gd name="T18" fmla="*/ 2013024460 w 1127"/>
              <a:gd name="T19" fmla="*/ 0 h 310"/>
              <a:gd name="T20" fmla="*/ 2147483647 w 1127"/>
              <a:gd name="T21" fmla="*/ 0 h 310"/>
              <a:gd name="T22" fmla="*/ 2147483647 w 1127"/>
              <a:gd name="T23" fmla="*/ 148688416 h 310"/>
              <a:gd name="T24" fmla="*/ 2147483647 w 1127"/>
              <a:gd name="T25" fmla="*/ 216733451 h 310"/>
              <a:gd name="T26" fmla="*/ 2147483647 w 1127"/>
              <a:gd name="T27" fmla="*/ 289817160 h 310"/>
              <a:gd name="T28" fmla="*/ 2147483647 w 1127"/>
              <a:gd name="T29" fmla="*/ 342741214 h 310"/>
              <a:gd name="T30" fmla="*/ 2147483647 w 1127"/>
              <a:gd name="T31" fmla="*/ 395663681 h 310"/>
              <a:gd name="T32" fmla="*/ 2147483647 w 1127"/>
              <a:gd name="T33" fmla="*/ 443547524 h 310"/>
              <a:gd name="T34" fmla="*/ 2147483647 w 1127"/>
              <a:gd name="T35" fmla="*/ 493950629 h 310"/>
              <a:gd name="T36" fmla="*/ 2147483647 w 1127"/>
              <a:gd name="T37" fmla="*/ 539313424 h 310"/>
              <a:gd name="T38" fmla="*/ 2085990718 w 1127"/>
              <a:gd name="T39" fmla="*/ 569555287 h 310"/>
              <a:gd name="T40" fmla="*/ 2006586002 w 1127"/>
              <a:gd name="T41" fmla="*/ 602316511 h 310"/>
              <a:gd name="T42" fmla="*/ 1905719761 w 1127"/>
              <a:gd name="T43" fmla="*/ 619958392 h 310"/>
              <a:gd name="T44" fmla="*/ 1815585748 w 1127"/>
              <a:gd name="T45" fmla="*/ 622477753 h 310"/>
              <a:gd name="T46" fmla="*/ 607340853 w 1127"/>
              <a:gd name="T47" fmla="*/ 622477753 h 310"/>
              <a:gd name="T48" fmla="*/ 607340853 w 1127"/>
              <a:gd name="T49" fmla="*/ 778728967 h 31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127"/>
              <a:gd name="T76" fmla="*/ 0 h 310"/>
              <a:gd name="T77" fmla="*/ 1127 w 1127"/>
              <a:gd name="T78" fmla="*/ 310 h 31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127" h="310">
                <a:moveTo>
                  <a:pt x="283" y="309"/>
                </a:moveTo>
                <a:lnTo>
                  <a:pt x="0" y="186"/>
                </a:lnTo>
                <a:lnTo>
                  <a:pt x="283" y="62"/>
                </a:lnTo>
                <a:lnTo>
                  <a:pt x="283" y="124"/>
                </a:lnTo>
                <a:lnTo>
                  <a:pt x="846" y="124"/>
                </a:lnTo>
                <a:lnTo>
                  <a:pt x="886" y="115"/>
                </a:lnTo>
                <a:lnTo>
                  <a:pt x="916" y="98"/>
                </a:lnTo>
                <a:lnTo>
                  <a:pt x="932" y="74"/>
                </a:lnTo>
                <a:lnTo>
                  <a:pt x="938" y="38"/>
                </a:lnTo>
                <a:lnTo>
                  <a:pt x="938" y="0"/>
                </a:lnTo>
                <a:lnTo>
                  <a:pt x="1126" y="0"/>
                </a:lnTo>
                <a:lnTo>
                  <a:pt x="1125" y="59"/>
                </a:lnTo>
                <a:lnTo>
                  <a:pt x="1118" y="86"/>
                </a:lnTo>
                <a:lnTo>
                  <a:pt x="1111" y="115"/>
                </a:lnTo>
                <a:lnTo>
                  <a:pt x="1100" y="136"/>
                </a:lnTo>
                <a:lnTo>
                  <a:pt x="1083" y="157"/>
                </a:lnTo>
                <a:lnTo>
                  <a:pt x="1066" y="176"/>
                </a:lnTo>
                <a:lnTo>
                  <a:pt x="1037" y="196"/>
                </a:lnTo>
                <a:lnTo>
                  <a:pt x="1005" y="214"/>
                </a:lnTo>
                <a:lnTo>
                  <a:pt x="972" y="226"/>
                </a:lnTo>
                <a:lnTo>
                  <a:pt x="935" y="239"/>
                </a:lnTo>
                <a:lnTo>
                  <a:pt x="888" y="246"/>
                </a:lnTo>
                <a:lnTo>
                  <a:pt x="846" y="247"/>
                </a:lnTo>
                <a:lnTo>
                  <a:pt x="283" y="247"/>
                </a:lnTo>
                <a:lnTo>
                  <a:pt x="283" y="309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7" name="Freeform 3"/>
          <p:cNvSpPr>
            <a:spLocks/>
          </p:cNvSpPr>
          <p:nvPr/>
        </p:nvSpPr>
        <p:spPr bwMode="auto">
          <a:xfrm>
            <a:off x="2008188" y="1717675"/>
            <a:ext cx="2001837" cy="417513"/>
          </a:xfrm>
          <a:custGeom>
            <a:avLst/>
            <a:gdLst>
              <a:gd name="T0" fmla="*/ 2147483647 w 1367"/>
              <a:gd name="T1" fmla="*/ 0 h 263"/>
              <a:gd name="T2" fmla="*/ 2147483647 w 1367"/>
              <a:gd name="T3" fmla="*/ 264617493 h 263"/>
              <a:gd name="T4" fmla="*/ 2147483647 w 1367"/>
              <a:gd name="T5" fmla="*/ 529233399 h 263"/>
              <a:gd name="T6" fmla="*/ 2147483647 w 1367"/>
              <a:gd name="T7" fmla="*/ 395665714 h 263"/>
              <a:gd name="T8" fmla="*/ 729121091 w 1367"/>
              <a:gd name="T9" fmla="*/ 395665714 h 263"/>
              <a:gd name="T10" fmla="*/ 624041526 w 1367"/>
              <a:gd name="T11" fmla="*/ 413306027 h 263"/>
              <a:gd name="T12" fmla="*/ 546839765 w 1367"/>
              <a:gd name="T13" fmla="*/ 451109292 h 263"/>
              <a:gd name="T14" fmla="*/ 503950386 w 1367"/>
              <a:gd name="T15" fmla="*/ 501512454 h 263"/>
              <a:gd name="T16" fmla="*/ 488940275 w 1367"/>
              <a:gd name="T17" fmla="*/ 577117197 h 263"/>
              <a:gd name="T18" fmla="*/ 488940275 w 1367"/>
              <a:gd name="T19" fmla="*/ 660281620 h 263"/>
              <a:gd name="T20" fmla="*/ 0 w 1367"/>
              <a:gd name="T21" fmla="*/ 660281620 h 263"/>
              <a:gd name="T22" fmla="*/ 2143884 w 1367"/>
              <a:gd name="T23" fmla="*/ 534273715 h 263"/>
              <a:gd name="T24" fmla="*/ 19300812 w 1367"/>
              <a:gd name="T25" fmla="*/ 476310873 h 263"/>
              <a:gd name="T26" fmla="*/ 40745507 w 1367"/>
              <a:gd name="T27" fmla="*/ 413306027 h 263"/>
              <a:gd name="T28" fmla="*/ 68623322 w 1367"/>
              <a:gd name="T29" fmla="*/ 370464133 h 263"/>
              <a:gd name="T30" fmla="*/ 111512724 w 1367"/>
              <a:gd name="T31" fmla="*/ 325101288 h 263"/>
              <a:gd name="T32" fmla="*/ 156545986 w 1367"/>
              <a:gd name="T33" fmla="*/ 284778758 h 263"/>
              <a:gd name="T34" fmla="*/ 231602445 w 1367"/>
              <a:gd name="T35" fmla="*/ 241935277 h 263"/>
              <a:gd name="T36" fmla="*/ 315237320 w 1367"/>
              <a:gd name="T37" fmla="*/ 204133649 h 263"/>
              <a:gd name="T38" fmla="*/ 401016170 w 1367"/>
              <a:gd name="T39" fmla="*/ 176411116 h 263"/>
              <a:gd name="T40" fmla="*/ 497517273 w 1367"/>
              <a:gd name="T41" fmla="*/ 151209536 h 263"/>
              <a:gd name="T42" fmla="*/ 617608412 w 1367"/>
              <a:gd name="T43" fmla="*/ 136088587 h 263"/>
              <a:gd name="T44" fmla="*/ 729121091 w 1367"/>
              <a:gd name="T45" fmla="*/ 131048271 h 263"/>
              <a:gd name="T46" fmla="*/ 2147483647 w 1367"/>
              <a:gd name="T47" fmla="*/ 131048271 h 263"/>
              <a:gd name="T48" fmla="*/ 2147483647 w 1367"/>
              <a:gd name="T49" fmla="*/ 0 h 2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367"/>
              <a:gd name="T76" fmla="*/ 0 h 263"/>
              <a:gd name="T77" fmla="*/ 1367 w 1367"/>
              <a:gd name="T78" fmla="*/ 263 h 26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367" h="263">
                <a:moveTo>
                  <a:pt x="1023" y="0"/>
                </a:moveTo>
                <a:lnTo>
                  <a:pt x="1366" y="105"/>
                </a:lnTo>
                <a:lnTo>
                  <a:pt x="1023" y="210"/>
                </a:lnTo>
                <a:lnTo>
                  <a:pt x="1023" y="157"/>
                </a:lnTo>
                <a:lnTo>
                  <a:pt x="340" y="157"/>
                </a:lnTo>
                <a:lnTo>
                  <a:pt x="291" y="164"/>
                </a:lnTo>
                <a:lnTo>
                  <a:pt x="255" y="179"/>
                </a:lnTo>
                <a:lnTo>
                  <a:pt x="235" y="199"/>
                </a:lnTo>
                <a:lnTo>
                  <a:pt x="228" y="229"/>
                </a:lnTo>
                <a:lnTo>
                  <a:pt x="228" y="262"/>
                </a:lnTo>
                <a:lnTo>
                  <a:pt x="0" y="262"/>
                </a:lnTo>
                <a:lnTo>
                  <a:pt x="1" y="212"/>
                </a:lnTo>
                <a:lnTo>
                  <a:pt x="9" y="189"/>
                </a:lnTo>
                <a:lnTo>
                  <a:pt x="19" y="164"/>
                </a:lnTo>
                <a:lnTo>
                  <a:pt x="32" y="147"/>
                </a:lnTo>
                <a:lnTo>
                  <a:pt x="52" y="129"/>
                </a:lnTo>
                <a:lnTo>
                  <a:pt x="73" y="113"/>
                </a:lnTo>
                <a:lnTo>
                  <a:pt x="108" y="96"/>
                </a:lnTo>
                <a:lnTo>
                  <a:pt x="147" y="81"/>
                </a:lnTo>
                <a:lnTo>
                  <a:pt x="187" y="70"/>
                </a:lnTo>
                <a:lnTo>
                  <a:pt x="232" y="60"/>
                </a:lnTo>
                <a:lnTo>
                  <a:pt x="288" y="54"/>
                </a:lnTo>
                <a:lnTo>
                  <a:pt x="340" y="52"/>
                </a:lnTo>
                <a:lnTo>
                  <a:pt x="1023" y="52"/>
                </a:lnTo>
                <a:lnTo>
                  <a:pt x="1023" y="0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8" name="Freeform 4"/>
          <p:cNvSpPr>
            <a:spLocks/>
          </p:cNvSpPr>
          <p:nvPr/>
        </p:nvSpPr>
        <p:spPr bwMode="auto">
          <a:xfrm>
            <a:off x="4610100" y="2938463"/>
            <a:ext cx="1651000" cy="492125"/>
          </a:xfrm>
          <a:custGeom>
            <a:avLst/>
            <a:gdLst>
              <a:gd name="T0" fmla="*/ 1809147290 w 1127"/>
              <a:gd name="T1" fmla="*/ 778728967 h 310"/>
              <a:gd name="T2" fmla="*/ 2147483647 w 1127"/>
              <a:gd name="T3" fmla="*/ 468749076 h 310"/>
              <a:gd name="T4" fmla="*/ 1809147290 w 1127"/>
              <a:gd name="T5" fmla="*/ 156249676 h 310"/>
              <a:gd name="T6" fmla="*/ 1809147290 w 1127"/>
              <a:gd name="T7" fmla="*/ 312499351 h 310"/>
              <a:gd name="T8" fmla="*/ 600902395 w 1127"/>
              <a:gd name="T9" fmla="*/ 312499351 h 310"/>
              <a:gd name="T10" fmla="*/ 515059222 w 1127"/>
              <a:gd name="T11" fmla="*/ 289817160 h 310"/>
              <a:gd name="T12" fmla="*/ 450677574 w 1127"/>
              <a:gd name="T13" fmla="*/ 246975314 h 310"/>
              <a:gd name="T14" fmla="*/ 416339133 w 1127"/>
              <a:gd name="T15" fmla="*/ 186491539 h 310"/>
              <a:gd name="T16" fmla="*/ 403463683 w 1127"/>
              <a:gd name="T17" fmla="*/ 95765925 h 310"/>
              <a:gd name="T18" fmla="*/ 403463683 w 1127"/>
              <a:gd name="T19" fmla="*/ 0 h 310"/>
              <a:gd name="T20" fmla="*/ 0 w 1127"/>
              <a:gd name="T21" fmla="*/ 0 h 310"/>
              <a:gd name="T22" fmla="*/ 2146153 w 1127"/>
              <a:gd name="T23" fmla="*/ 148688416 h 310"/>
              <a:gd name="T24" fmla="*/ 17169226 w 1127"/>
              <a:gd name="T25" fmla="*/ 216733451 h 310"/>
              <a:gd name="T26" fmla="*/ 32190835 w 1127"/>
              <a:gd name="T27" fmla="*/ 289817160 h 310"/>
              <a:gd name="T28" fmla="*/ 55798525 w 1127"/>
              <a:gd name="T29" fmla="*/ 342741214 h 310"/>
              <a:gd name="T30" fmla="*/ 92281654 w 1127"/>
              <a:gd name="T31" fmla="*/ 395663681 h 310"/>
              <a:gd name="T32" fmla="*/ 128764805 w 1127"/>
              <a:gd name="T33" fmla="*/ 443547524 h 310"/>
              <a:gd name="T34" fmla="*/ 191001765 w 1127"/>
              <a:gd name="T35" fmla="*/ 493950629 h 310"/>
              <a:gd name="T36" fmla="*/ 259675763 w 1127"/>
              <a:gd name="T37" fmla="*/ 539313424 h 310"/>
              <a:gd name="T38" fmla="*/ 330495869 w 1127"/>
              <a:gd name="T39" fmla="*/ 569555287 h 310"/>
              <a:gd name="T40" fmla="*/ 409902140 w 1127"/>
              <a:gd name="T41" fmla="*/ 602316511 h 310"/>
              <a:gd name="T42" fmla="*/ 510766917 w 1127"/>
              <a:gd name="T43" fmla="*/ 619958392 h 310"/>
              <a:gd name="T44" fmla="*/ 600902395 w 1127"/>
              <a:gd name="T45" fmla="*/ 622477753 h 310"/>
              <a:gd name="T46" fmla="*/ 1809147290 w 1127"/>
              <a:gd name="T47" fmla="*/ 622477753 h 310"/>
              <a:gd name="T48" fmla="*/ 1809147290 w 1127"/>
              <a:gd name="T49" fmla="*/ 778728967 h 31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127"/>
              <a:gd name="T76" fmla="*/ 0 h 310"/>
              <a:gd name="T77" fmla="*/ 1127 w 1127"/>
              <a:gd name="T78" fmla="*/ 310 h 31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127" h="310">
                <a:moveTo>
                  <a:pt x="843" y="309"/>
                </a:moveTo>
                <a:lnTo>
                  <a:pt x="1126" y="186"/>
                </a:lnTo>
                <a:lnTo>
                  <a:pt x="843" y="62"/>
                </a:lnTo>
                <a:lnTo>
                  <a:pt x="843" y="124"/>
                </a:lnTo>
                <a:lnTo>
                  <a:pt x="280" y="124"/>
                </a:lnTo>
                <a:lnTo>
                  <a:pt x="240" y="115"/>
                </a:lnTo>
                <a:lnTo>
                  <a:pt x="210" y="98"/>
                </a:lnTo>
                <a:lnTo>
                  <a:pt x="194" y="74"/>
                </a:lnTo>
                <a:lnTo>
                  <a:pt x="188" y="38"/>
                </a:lnTo>
                <a:lnTo>
                  <a:pt x="188" y="0"/>
                </a:lnTo>
                <a:lnTo>
                  <a:pt x="0" y="0"/>
                </a:lnTo>
                <a:lnTo>
                  <a:pt x="1" y="59"/>
                </a:lnTo>
                <a:lnTo>
                  <a:pt x="8" y="86"/>
                </a:lnTo>
                <a:lnTo>
                  <a:pt x="15" y="115"/>
                </a:lnTo>
                <a:lnTo>
                  <a:pt x="26" y="136"/>
                </a:lnTo>
                <a:lnTo>
                  <a:pt x="43" y="157"/>
                </a:lnTo>
                <a:lnTo>
                  <a:pt x="60" y="176"/>
                </a:lnTo>
                <a:lnTo>
                  <a:pt x="89" y="196"/>
                </a:lnTo>
                <a:lnTo>
                  <a:pt x="121" y="214"/>
                </a:lnTo>
                <a:lnTo>
                  <a:pt x="154" y="226"/>
                </a:lnTo>
                <a:lnTo>
                  <a:pt x="191" y="239"/>
                </a:lnTo>
                <a:lnTo>
                  <a:pt x="238" y="246"/>
                </a:lnTo>
                <a:lnTo>
                  <a:pt x="280" y="247"/>
                </a:lnTo>
                <a:lnTo>
                  <a:pt x="843" y="247"/>
                </a:lnTo>
                <a:lnTo>
                  <a:pt x="843" y="309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4146550" y="1630363"/>
            <a:ext cx="704850" cy="1285875"/>
            <a:chOff x="2830" y="1027"/>
            <a:chExt cx="481" cy="810"/>
          </a:xfrm>
        </p:grpSpPr>
        <p:grpSp>
          <p:nvGrpSpPr>
            <p:cNvPr id="42024" name="Group 6"/>
            <p:cNvGrpSpPr>
              <a:grpSpLocks/>
            </p:cNvGrpSpPr>
            <p:nvPr/>
          </p:nvGrpSpPr>
          <p:grpSpPr bwMode="auto">
            <a:xfrm>
              <a:off x="2830" y="1027"/>
              <a:ext cx="481" cy="810"/>
              <a:chOff x="2830" y="1027"/>
              <a:chExt cx="481" cy="810"/>
            </a:xfrm>
          </p:grpSpPr>
          <p:sp>
            <p:nvSpPr>
              <p:cNvPr id="42027" name="AutoShape 7"/>
              <p:cNvSpPr>
                <a:spLocks noChangeArrowheads="1"/>
              </p:cNvSpPr>
              <p:nvPr/>
            </p:nvSpPr>
            <p:spPr bwMode="auto">
              <a:xfrm>
                <a:off x="2830" y="1039"/>
                <a:ext cx="446" cy="787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8" name="AutoShape 8"/>
              <p:cNvSpPr>
                <a:spLocks noChangeArrowheads="1"/>
              </p:cNvSpPr>
              <p:nvPr/>
            </p:nvSpPr>
            <p:spPr bwMode="auto">
              <a:xfrm>
                <a:off x="2848" y="1027"/>
                <a:ext cx="445" cy="786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9" name="AutoShape 9"/>
              <p:cNvSpPr>
                <a:spLocks noChangeArrowheads="1"/>
              </p:cNvSpPr>
              <p:nvPr/>
            </p:nvSpPr>
            <p:spPr bwMode="auto">
              <a:xfrm>
                <a:off x="2865" y="1050"/>
                <a:ext cx="446" cy="787"/>
              </a:xfrm>
              <a:prstGeom prst="roundRect">
                <a:avLst>
                  <a:gd name="adj" fmla="val 9278"/>
                </a:avLst>
              </a:prstGeom>
              <a:gradFill rotWithShape="0">
                <a:gsLst>
                  <a:gs pos="0">
                    <a:srgbClr val="919191"/>
                  </a:gs>
                  <a:gs pos="50000">
                    <a:srgbClr val="2B2B2B"/>
                  </a:gs>
                  <a:gs pos="100000">
                    <a:srgbClr val="919191"/>
                  </a:gs>
                </a:gsLst>
                <a:lin ang="2700000" scaled="1"/>
              </a:gradFill>
              <a:ln w="254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</p:grpSp>
        <p:sp useBgFill="1">
          <p:nvSpPr>
            <p:cNvPr id="42025" name="Oval 10"/>
            <p:cNvSpPr>
              <a:spLocks noChangeArrowheads="1"/>
            </p:cNvSpPr>
            <p:nvPr/>
          </p:nvSpPr>
          <p:spPr bwMode="auto">
            <a:xfrm>
              <a:off x="2917" y="1141"/>
              <a:ext cx="70" cy="70"/>
            </a:xfrm>
            <a:prstGeom prst="ellipse">
              <a:avLst/>
            </a:prstGeom>
            <a:ln w="38100" cmpd="dbl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2026" name="Oval 11"/>
            <p:cNvSpPr>
              <a:spLocks noChangeArrowheads="1"/>
            </p:cNvSpPr>
            <p:nvPr/>
          </p:nvSpPr>
          <p:spPr bwMode="auto">
            <a:xfrm>
              <a:off x="3157" y="1669"/>
              <a:ext cx="70" cy="70"/>
            </a:xfrm>
            <a:prstGeom prst="ellipse">
              <a:avLst/>
            </a:prstGeom>
            <a:ln w="38100" cmpd="dbl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sp>
        <p:nvSpPr>
          <p:cNvPr id="41990" name="AutoShape 12" descr="Large confetti"/>
          <p:cNvSpPr>
            <a:spLocks noChangeArrowheads="1"/>
          </p:cNvSpPr>
          <p:nvPr/>
        </p:nvSpPr>
        <p:spPr bwMode="auto">
          <a:xfrm>
            <a:off x="82550" y="1536700"/>
            <a:ext cx="2508250" cy="3784600"/>
          </a:xfrm>
          <a:prstGeom prst="octagon">
            <a:avLst>
              <a:gd name="adj" fmla="val 29282"/>
            </a:avLst>
          </a:prstGeom>
          <a:pattFill prst="lgConfetti">
            <a:fgClr>
              <a:schemeClr val="hlink"/>
            </a:fgClr>
            <a:bgClr>
              <a:schemeClr val="folHlink"/>
            </a:bgClr>
          </a:pattFill>
          <a:ln w="254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896013" name="Rectangle 13"/>
          <p:cNvSpPr>
            <a:spLocks noGrp="1" noChangeArrowheads="1"/>
          </p:cNvSpPr>
          <p:nvPr>
            <p:ph type="title"/>
          </p:nvPr>
        </p:nvSpPr>
        <p:spPr>
          <a:xfrm>
            <a:off x="1266825" y="152400"/>
            <a:ext cx="6610350" cy="1143000"/>
          </a:xfrm>
          <a:solidFill>
            <a:schemeClr val="bg1"/>
          </a:solidFill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solidFill>
                  <a:schemeClr val="tx1"/>
                </a:solidFill>
                <a:latin typeface="Century Schoolbook" pitchFamily="18" charset="0"/>
              </a:rPr>
              <a:t>Semi-closed circuit scheme</a:t>
            </a:r>
          </a:p>
        </p:txBody>
      </p:sp>
      <p:grpSp>
        <p:nvGrpSpPr>
          <p:cNvPr id="41992" name="Group 14"/>
          <p:cNvGrpSpPr>
            <a:grpSpLocks/>
          </p:cNvGrpSpPr>
          <p:nvPr/>
        </p:nvGrpSpPr>
        <p:grpSpPr bwMode="auto">
          <a:xfrm>
            <a:off x="1624013" y="5187950"/>
            <a:ext cx="2730500" cy="1587500"/>
            <a:chOff x="1108" y="3268"/>
            <a:chExt cx="1864" cy="1000"/>
          </a:xfrm>
        </p:grpSpPr>
        <p:grpSp>
          <p:nvGrpSpPr>
            <p:cNvPr id="42012" name="Group 15"/>
            <p:cNvGrpSpPr>
              <a:grpSpLocks/>
            </p:cNvGrpSpPr>
            <p:nvPr/>
          </p:nvGrpSpPr>
          <p:grpSpPr bwMode="auto">
            <a:xfrm>
              <a:off x="1108" y="3268"/>
              <a:ext cx="1562" cy="1000"/>
              <a:chOff x="1108" y="3268"/>
              <a:chExt cx="1562" cy="1000"/>
            </a:xfrm>
          </p:grpSpPr>
          <p:sp>
            <p:nvSpPr>
              <p:cNvPr id="42019" name="Oval 16"/>
              <p:cNvSpPr>
                <a:spLocks noChangeArrowheads="1"/>
              </p:cNvSpPr>
              <p:nvPr/>
            </p:nvSpPr>
            <p:spPr bwMode="auto">
              <a:xfrm>
                <a:off x="1108" y="3268"/>
                <a:ext cx="1320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0" name="Oval 17"/>
              <p:cNvSpPr>
                <a:spLocks noChangeArrowheads="1"/>
              </p:cNvSpPr>
              <p:nvPr/>
            </p:nvSpPr>
            <p:spPr bwMode="auto">
              <a:xfrm>
                <a:off x="1169" y="3268"/>
                <a:ext cx="1319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1" name="Oval 18"/>
              <p:cNvSpPr>
                <a:spLocks noChangeArrowheads="1"/>
              </p:cNvSpPr>
              <p:nvPr/>
            </p:nvSpPr>
            <p:spPr bwMode="auto">
              <a:xfrm>
                <a:off x="1227" y="3268"/>
                <a:ext cx="1323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2" name="Oval 19"/>
              <p:cNvSpPr>
                <a:spLocks noChangeArrowheads="1"/>
              </p:cNvSpPr>
              <p:nvPr/>
            </p:nvSpPr>
            <p:spPr bwMode="auto">
              <a:xfrm>
                <a:off x="1291" y="3268"/>
                <a:ext cx="1320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23" name="Oval 20"/>
              <p:cNvSpPr>
                <a:spLocks noChangeArrowheads="1"/>
              </p:cNvSpPr>
              <p:nvPr/>
            </p:nvSpPr>
            <p:spPr bwMode="auto">
              <a:xfrm>
                <a:off x="1351" y="3268"/>
                <a:ext cx="1319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</p:grpSp>
        <p:grpSp>
          <p:nvGrpSpPr>
            <p:cNvPr id="42013" name="Group 21"/>
            <p:cNvGrpSpPr>
              <a:grpSpLocks/>
            </p:cNvGrpSpPr>
            <p:nvPr/>
          </p:nvGrpSpPr>
          <p:grpSpPr bwMode="auto">
            <a:xfrm>
              <a:off x="1410" y="3268"/>
              <a:ext cx="1562" cy="1000"/>
              <a:chOff x="1410" y="3268"/>
              <a:chExt cx="1562" cy="1000"/>
            </a:xfrm>
          </p:grpSpPr>
          <p:sp>
            <p:nvSpPr>
              <p:cNvPr id="42014" name="Oval 22"/>
              <p:cNvSpPr>
                <a:spLocks noChangeArrowheads="1"/>
              </p:cNvSpPr>
              <p:nvPr/>
            </p:nvSpPr>
            <p:spPr bwMode="auto">
              <a:xfrm>
                <a:off x="1410" y="3268"/>
                <a:ext cx="1319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15" name="Oval 23"/>
              <p:cNvSpPr>
                <a:spLocks noChangeArrowheads="1"/>
              </p:cNvSpPr>
              <p:nvPr/>
            </p:nvSpPr>
            <p:spPr bwMode="auto">
              <a:xfrm>
                <a:off x="1469" y="3268"/>
                <a:ext cx="1320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16" name="Oval 24"/>
              <p:cNvSpPr>
                <a:spLocks noChangeArrowheads="1"/>
              </p:cNvSpPr>
              <p:nvPr/>
            </p:nvSpPr>
            <p:spPr bwMode="auto">
              <a:xfrm>
                <a:off x="1530" y="3268"/>
                <a:ext cx="1323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17" name="Oval 25"/>
              <p:cNvSpPr>
                <a:spLocks noChangeArrowheads="1"/>
              </p:cNvSpPr>
              <p:nvPr/>
            </p:nvSpPr>
            <p:spPr bwMode="auto">
              <a:xfrm>
                <a:off x="1592" y="3268"/>
                <a:ext cx="1319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  <p:sp>
            <p:nvSpPr>
              <p:cNvPr id="42018" name="Oval 26"/>
              <p:cNvSpPr>
                <a:spLocks noChangeArrowheads="1"/>
              </p:cNvSpPr>
              <p:nvPr/>
            </p:nvSpPr>
            <p:spPr bwMode="auto">
              <a:xfrm>
                <a:off x="1652" y="3268"/>
                <a:ext cx="1320" cy="1000"/>
              </a:xfrm>
              <a:prstGeom prst="ellipse">
                <a:avLst/>
              </a:prstGeom>
              <a:gradFill rotWithShape="0">
                <a:gsLst>
                  <a:gs pos="0">
                    <a:srgbClr val="0531BA"/>
                  </a:gs>
                  <a:gs pos="100000">
                    <a:srgbClr val="063DE8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51D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US"/>
              </a:p>
            </p:txBody>
          </p:sp>
        </p:grpSp>
      </p:grpSp>
      <p:sp>
        <p:nvSpPr>
          <p:cNvPr id="41993" name="Rectangle 27"/>
          <p:cNvSpPr>
            <a:spLocks noChangeArrowheads="1"/>
          </p:cNvSpPr>
          <p:nvPr/>
        </p:nvSpPr>
        <p:spPr bwMode="auto">
          <a:xfrm>
            <a:off x="2484438" y="5853113"/>
            <a:ext cx="1716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325" tIns="30162" rIns="60325" bIns="30162">
            <a:spAutoFit/>
          </a:bodyPr>
          <a:lstStyle/>
          <a:p>
            <a:pPr defTabSz="593725" eaLnBrk="0" hangingPunct="0"/>
            <a:r>
              <a:rPr lang="en-GB" sz="1600" b="1">
                <a:latin typeface="Arial" pitchFamily="34" charset="0"/>
              </a:rPr>
              <a:t>Mechanical filter</a:t>
            </a:r>
          </a:p>
        </p:txBody>
      </p:sp>
      <p:sp>
        <p:nvSpPr>
          <p:cNvPr id="41994" name="Rectangle 28"/>
          <p:cNvSpPr>
            <a:spLocks noChangeArrowheads="1"/>
          </p:cNvSpPr>
          <p:nvPr/>
        </p:nvSpPr>
        <p:spPr bwMode="auto">
          <a:xfrm>
            <a:off x="4799013" y="1662113"/>
            <a:ext cx="1677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325" tIns="30162" rIns="60325" bIns="30162">
            <a:spAutoFit/>
          </a:bodyPr>
          <a:lstStyle/>
          <a:p>
            <a:pPr defTabSz="593725" eaLnBrk="0" hangingPunct="0"/>
            <a:r>
              <a:rPr lang="en-GB" sz="1600" b="1">
                <a:latin typeface="Arial" pitchFamily="34" charset="0"/>
              </a:rPr>
              <a:t>Plate exchanger</a:t>
            </a:r>
          </a:p>
        </p:txBody>
      </p:sp>
      <p:grpSp>
        <p:nvGrpSpPr>
          <p:cNvPr id="41995" name="Group 29"/>
          <p:cNvGrpSpPr>
            <a:grpSpLocks/>
          </p:cNvGrpSpPr>
          <p:nvPr/>
        </p:nvGrpSpPr>
        <p:grpSpPr bwMode="auto">
          <a:xfrm>
            <a:off x="6319838" y="1828800"/>
            <a:ext cx="584200" cy="1597025"/>
            <a:chOff x="4313" y="1152"/>
            <a:chExt cx="398" cy="1006"/>
          </a:xfrm>
        </p:grpSpPr>
        <p:sp>
          <p:nvSpPr>
            <p:cNvPr id="42007" name="Rectangle 30"/>
            <p:cNvSpPr>
              <a:spLocks noChangeArrowheads="1"/>
            </p:cNvSpPr>
            <p:nvPr/>
          </p:nvSpPr>
          <p:spPr bwMode="auto">
            <a:xfrm>
              <a:off x="4417" y="1152"/>
              <a:ext cx="190" cy="1006"/>
            </a:xfrm>
            <a:prstGeom prst="rect">
              <a:avLst/>
            </a:prstGeom>
            <a:gradFill rotWithShape="0">
              <a:gsLst>
                <a:gs pos="0">
                  <a:srgbClr val="FC0128"/>
                </a:gs>
                <a:gs pos="50000">
                  <a:srgbClr val="FFFFFF"/>
                </a:gs>
                <a:gs pos="100000">
                  <a:srgbClr val="FC0128"/>
                </a:gs>
              </a:gsLst>
              <a:lin ang="5400000" scaled="1"/>
            </a:gra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2008" name="Rectangle 31"/>
            <p:cNvSpPr>
              <a:spLocks noChangeArrowheads="1"/>
            </p:cNvSpPr>
            <p:nvPr/>
          </p:nvSpPr>
          <p:spPr bwMode="auto">
            <a:xfrm flipH="1">
              <a:off x="4313" y="1974"/>
              <a:ext cx="1" cy="153"/>
            </a:xfrm>
            <a:prstGeom prst="rect">
              <a:avLst/>
            </a:prstGeom>
            <a:ln w="47625" cmpd="thinThick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2009" name="Rectangle 32"/>
            <p:cNvSpPr>
              <a:spLocks noChangeArrowheads="1"/>
            </p:cNvSpPr>
            <p:nvPr/>
          </p:nvSpPr>
          <p:spPr bwMode="auto">
            <a:xfrm>
              <a:off x="4332" y="2003"/>
              <a:ext cx="77" cy="94"/>
            </a:xfrm>
            <a:prstGeom prst="rect">
              <a:avLst/>
            </a:prstGeom>
            <a:solidFill>
              <a:srgbClr val="FC0128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 useBgFill="1">
          <p:nvSpPr>
            <p:cNvPr id="42010" name="Rectangle 33"/>
            <p:cNvSpPr>
              <a:spLocks noChangeArrowheads="1"/>
            </p:cNvSpPr>
            <p:nvPr/>
          </p:nvSpPr>
          <p:spPr bwMode="auto">
            <a:xfrm flipH="1">
              <a:off x="4710" y="1183"/>
              <a:ext cx="1" cy="153"/>
            </a:xfrm>
            <a:prstGeom prst="rect">
              <a:avLst/>
            </a:prstGeom>
            <a:ln w="47625" cmpd="thinThick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2011" name="Rectangle 34"/>
            <p:cNvSpPr>
              <a:spLocks noChangeArrowheads="1"/>
            </p:cNvSpPr>
            <p:nvPr/>
          </p:nvSpPr>
          <p:spPr bwMode="auto">
            <a:xfrm>
              <a:off x="4615" y="1213"/>
              <a:ext cx="77" cy="93"/>
            </a:xfrm>
            <a:prstGeom prst="rect">
              <a:avLst/>
            </a:prstGeom>
            <a:solidFill>
              <a:srgbClr val="FC0128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sp>
        <p:nvSpPr>
          <p:cNvPr id="41996" name="Rectangle 35"/>
          <p:cNvSpPr>
            <a:spLocks noChangeArrowheads="1"/>
          </p:cNvSpPr>
          <p:nvPr/>
        </p:nvSpPr>
        <p:spPr bwMode="auto">
          <a:xfrm>
            <a:off x="5076825" y="2162175"/>
            <a:ext cx="14033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9688" tIns="19050" rIns="39688" bIns="19050">
            <a:spAutoFit/>
          </a:bodyPr>
          <a:lstStyle/>
          <a:p>
            <a:pPr defTabSz="385763" eaLnBrk="0" hangingPunct="0"/>
            <a:r>
              <a:rPr lang="en-GB" sz="1600" b="1">
                <a:latin typeface="Arial" pitchFamily="34" charset="0"/>
              </a:rPr>
              <a:t>U.V. Steriliser</a:t>
            </a:r>
          </a:p>
        </p:txBody>
      </p:sp>
      <p:sp>
        <p:nvSpPr>
          <p:cNvPr id="41997" name="Rectangle 36"/>
          <p:cNvSpPr>
            <a:spLocks noChangeArrowheads="1"/>
          </p:cNvSpPr>
          <p:nvPr/>
        </p:nvSpPr>
        <p:spPr bwMode="auto">
          <a:xfrm>
            <a:off x="2587625" y="3100388"/>
            <a:ext cx="183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800" b="1">
                <a:latin typeface="Arial" pitchFamily="34" charset="0"/>
              </a:rPr>
              <a:t>Biological filter</a:t>
            </a:r>
          </a:p>
        </p:txBody>
      </p:sp>
      <p:sp>
        <p:nvSpPr>
          <p:cNvPr id="41998" name="Freeform 37"/>
          <p:cNvSpPr>
            <a:spLocks/>
          </p:cNvSpPr>
          <p:nvPr/>
        </p:nvSpPr>
        <p:spPr bwMode="auto">
          <a:xfrm>
            <a:off x="6986588" y="1830388"/>
            <a:ext cx="471487" cy="1752600"/>
          </a:xfrm>
          <a:custGeom>
            <a:avLst/>
            <a:gdLst>
              <a:gd name="T0" fmla="*/ 690365581 w 321"/>
              <a:gd name="T1" fmla="*/ 2084168297 h 1104"/>
              <a:gd name="T2" fmla="*/ 414219716 w 321"/>
              <a:gd name="T3" fmla="*/ 2147483647 h 1104"/>
              <a:gd name="T4" fmla="*/ 138073713 w 321"/>
              <a:gd name="T5" fmla="*/ 2084168297 h 1104"/>
              <a:gd name="T6" fmla="*/ 276145957 w 321"/>
              <a:gd name="T7" fmla="*/ 2084168297 h 1104"/>
              <a:gd name="T8" fmla="*/ 276145957 w 321"/>
              <a:gd name="T9" fmla="*/ 693043654 h 1104"/>
              <a:gd name="T10" fmla="*/ 256729806 w 321"/>
              <a:gd name="T11" fmla="*/ 592235862 h 1104"/>
              <a:gd name="T12" fmla="*/ 217896037 w 321"/>
              <a:gd name="T13" fmla="*/ 519152156 h 1104"/>
              <a:gd name="T14" fmla="*/ 166119100 w 321"/>
              <a:gd name="T15" fmla="*/ 478829674 h 1104"/>
              <a:gd name="T16" fmla="*/ 86295330 w 321"/>
              <a:gd name="T17" fmla="*/ 463708743 h 1104"/>
              <a:gd name="T18" fmla="*/ 0 w 321"/>
              <a:gd name="T19" fmla="*/ 463708743 h 1104"/>
              <a:gd name="T20" fmla="*/ 0 w 321"/>
              <a:gd name="T21" fmla="*/ 0 h 1104"/>
              <a:gd name="T22" fmla="*/ 133758360 w 321"/>
              <a:gd name="T23" fmla="*/ 2520950 h 1104"/>
              <a:gd name="T24" fmla="*/ 192008280 w 321"/>
              <a:gd name="T25" fmla="*/ 20161247 h 1104"/>
              <a:gd name="T26" fmla="*/ 256729806 w 321"/>
              <a:gd name="T27" fmla="*/ 37801546 h 1104"/>
              <a:gd name="T28" fmla="*/ 302035137 w 321"/>
              <a:gd name="T29" fmla="*/ 65524058 h 1104"/>
              <a:gd name="T30" fmla="*/ 349498143 w 321"/>
              <a:gd name="T31" fmla="*/ 105846565 h 1104"/>
              <a:gd name="T32" fmla="*/ 390488212 w 321"/>
              <a:gd name="T33" fmla="*/ 148688409 h 1104"/>
              <a:gd name="T34" fmla="*/ 437951219 w 321"/>
              <a:gd name="T35" fmla="*/ 219252802 h 1104"/>
              <a:gd name="T36" fmla="*/ 478941196 w 321"/>
              <a:gd name="T37" fmla="*/ 299897767 h 1104"/>
              <a:gd name="T38" fmla="*/ 504830376 w 321"/>
              <a:gd name="T39" fmla="*/ 380542731 h 1104"/>
              <a:gd name="T40" fmla="*/ 532875763 w 321"/>
              <a:gd name="T41" fmla="*/ 473789364 h 1104"/>
              <a:gd name="T42" fmla="*/ 550135706 w 321"/>
              <a:gd name="T43" fmla="*/ 587195551 h 1104"/>
              <a:gd name="T44" fmla="*/ 552293383 w 321"/>
              <a:gd name="T45" fmla="*/ 693043654 h 1104"/>
              <a:gd name="T46" fmla="*/ 552293383 w 321"/>
              <a:gd name="T47" fmla="*/ 2084168297 h 1104"/>
              <a:gd name="T48" fmla="*/ 690365581 w 321"/>
              <a:gd name="T49" fmla="*/ 2084168297 h 1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21"/>
              <a:gd name="T76" fmla="*/ 0 h 1104"/>
              <a:gd name="T77" fmla="*/ 321 w 321"/>
              <a:gd name="T78" fmla="*/ 1104 h 1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21" h="1104">
                <a:moveTo>
                  <a:pt x="320" y="827"/>
                </a:moveTo>
                <a:lnTo>
                  <a:pt x="192" y="1103"/>
                </a:lnTo>
                <a:lnTo>
                  <a:pt x="64" y="827"/>
                </a:lnTo>
                <a:lnTo>
                  <a:pt x="128" y="827"/>
                </a:lnTo>
                <a:lnTo>
                  <a:pt x="128" y="275"/>
                </a:lnTo>
                <a:lnTo>
                  <a:pt x="119" y="235"/>
                </a:lnTo>
                <a:lnTo>
                  <a:pt x="101" y="206"/>
                </a:lnTo>
                <a:lnTo>
                  <a:pt x="77" y="190"/>
                </a:lnTo>
                <a:lnTo>
                  <a:pt x="40" y="184"/>
                </a:lnTo>
                <a:lnTo>
                  <a:pt x="0" y="184"/>
                </a:lnTo>
                <a:lnTo>
                  <a:pt x="0" y="0"/>
                </a:lnTo>
                <a:lnTo>
                  <a:pt x="62" y="1"/>
                </a:lnTo>
                <a:lnTo>
                  <a:pt x="89" y="8"/>
                </a:lnTo>
                <a:lnTo>
                  <a:pt x="119" y="15"/>
                </a:lnTo>
                <a:lnTo>
                  <a:pt x="140" y="26"/>
                </a:lnTo>
                <a:lnTo>
                  <a:pt x="162" y="42"/>
                </a:lnTo>
                <a:lnTo>
                  <a:pt x="181" y="59"/>
                </a:lnTo>
                <a:lnTo>
                  <a:pt x="203" y="87"/>
                </a:lnTo>
                <a:lnTo>
                  <a:pt x="222" y="119"/>
                </a:lnTo>
                <a:lnTo>
                  <a:pt x="234" y="151"/>
                </a:lnTo>
                <a:lnTo>
                  <a:pt x="247" y="188"/>
                </a:lnTo>
                <a:lnTo>
                  <a:pt x="255" y="233"/>
                </a:lnTo>
                <a:lnTo>
                  <a:pt x="256" y="275"/>
                </a:lnTo>
                <a:lnTo>
                  <a:pt x="256" y="827"/>
                </a:lnTo>
                <a:lnTo>
                  <a:pt x="320" y="827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41999" name="Group 38"/>
          <p:cNvGrpSpPr>
            <a:grpSpLocks/>
          </p:cNvGrpSpPr>
          <p:nvPr/>
        </p:nvGrpSpPr>
        <p:grpSpPr bwMode="auto">
          <a:xfrm>
            <a:off x="2746375" y="3875088"/>
            <a:ext cx="6169025" cy="1897062"/>
            <a:chOff x="1874" y="2441"/>
            <a:chExt cx="4210" cy="1195"/>
          </a:xfrm>
        </p:grpSpPr>
        <p:sp>
          <p:nvSpPr>
            <p:cNvPr id="42004" name="AutoShape 39"/>
            <p:cNvSpPr>
              <a:spLocks noChangeArrowheads="1"/>
            </p:cNvSpPr>
            <p:nvPr/>
          </p:nvSpPr>
          <p:spPr bwMode="auto">
            <a:xfrm rot="16200000" flipH="1">
              <a:off x="2454" y="1861"/>
              <a:ext cx="812" cy="1972"/>
            </a:xfrm>
            <a:prstGeom prst="homePlate">
              <a:avLst>
                <a:gd name="adj" fmla="val 33333"/>
              </a:avLst>
            </a:prstGeom>
            <a:gradFill rotWithShape="0">
              <a:gsLst>
                <a:gs pos="0">
                  <a:srgbClr val="5077EF"/>
                </a:gs>
                <a:gs pos="100000">
                  <a:srgbClr val="063DE8"/>
                </a:gs>
              </a:gsLst>
              <a:lin ang="5400000" scaled="1"/>
            </a:gradFill>
            <a:ln w="38100" cmpd="dbl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2005" name="AutoShape 40"/>
            <p:cNvSpPr>
              <a:spLocks noChangeArrowheads="1"/>
            </p:cNvSpPr>
            <p:nvPr/>
          </p:nvSpPr>
          <p:spPr bwMode="auto">
            <a:xfrm rot="16200000" flipH="1">
              <a:off x="4692" y="1861"/>
              <a:ext cx="812" cy="1972"/>
            </a:xfrm>
            <a:prstGeom prst="homePlate">
              <a:avLst>
                <a:gd name="adj" fmla="val 33333"/>
              </a:avLst>
            </a:prstGeom>
            <a:gradFill rotWithShape="0">
              <a:gsLst>
                <a:gs pos="0">
                  <a:srgbClr val="5077EF"/>
                </a:gs>
                <a:gs pos="100000">
                  <a:srgbClr val="063DE8"/>
                </a:gs>
              </a:gsLst>
              <a:lin ang="5400000" scaled="1"/>
            </a:gradFill>
            <a:ln w="38100" cmpd="dbl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42006" name="AutoShape 41"/>
            <p:cNvSpPr>
              <a:spLocks noChangeArrowheads="1"/>
            </p:cNvSpPr>
            <p:nvPr/>
          </p:nvSpPr>
          <p:spPr bwMode="auto">
            <a:xfrm rot="16200000" flipH="1">
              <a:off x="3597" y="2244"/>
              <a:ext cx="812" cy="1972"/>
            </a:xfrm>
            <a:prstGeom prst="homePlate">
              <a:avLst>
                <a:gd name="adj" fmla="val 33333"/>
              </a:avLst>
            </a:prstGeom>
            <a:gradFill rotWithShape="0">
              <a:gsLst>
                <a:gs pos="0">
                  <a:srgbClr val="5077EF"/>
                </a:gs>
                <a:gs pos="100000">
                  <a:srgbClr val="063DE8"/>
                </a:gs>
              </a:gsLst>
              <a:lin ang="5400000" scaled="1"/>
            </a:gradFill>
            <a:ln w="38100" cmpd="dbl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sp>
        <p:nvSpPr>
          <p:cNvPr id="42000" name="Rectangle 42"/>
          <p:cNvSpPr>
            <a:spLocks noChangeArrowheads="1"/>
          </p:cNvSpPr>
          <p:nvPr/>
        </p:nvSpPr>
        <p:spPr bwMode="auto">
          <a:xfrm>
            <a:off x="8004175" y="1751013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600" b="1">
                <a:latin typeface="Arial" pitchFamily="34" charset="0"/>
              </a:rPr>
              <a:t>Make up</a:t>
            </a:r>
          </a:p>
        </p:txBody>
      </p:sp>
      <p:sp>
        <p:nvSpPr>
          <p:cNvPr id="42001" name="Freeform 43"/>
          <p:cNvSpPr>
            <a:spLocks/>
          </p:cNvSpPr>
          <p:nvPr/>
        </p:nvSpPr>
        <p:spPr bwMode="auto">
          <a:xfrm>
            <a:off x="7550150" y="1830388"/>
            <a:ext cx="469900" cy="1752600"/>
          </a:xfrm>
          <a:custGeom>
            <a:avLst/>
            <a:gdLst>
              <a:gd name="T0" fmla="*/ 0 w 321"/>
              <a:gd name="T1" fmla="*/ 2084168297 h 1104"/>
              <a:gd name="T2" fmla="*/ 274289840 w 321"/>
              <a:gd name="T3" fmla="*/ 2147483647 h 1104"/>
              <a:gd name="T4" fmla="*/ 548581143 w 321"/>
              <a:gd name="T5" fmla="*/ 2084168297 h 1104"/>
              <a:gd name="T6" fmla="*/ 411436269 w 321"/>
              <a:gd name="T7" fmla="*/ 2084168297 h 1104"/>
              <a:gd name="T8" fmla="*/ 411436269 w 321"/>
              <a:gd name="T9" fmla="*/ 693043654 h 1104"/>
              <a:gd name="T10" fmla="*/ 430721192 w 321"/>
              <a:gd name="T11" fmla="*/ 592235862 h 1104"/>
              <a:gd name="T12" fmla="*/ 469293965 w 321"/>
              <a:gd name="T13" fmla="*/ 519152156 h 1104"/>
              <a:gd name="T14" fmla="*/ 520723842 w 321"/>
              <a:gd name="T15" fmla="*/ 478829674 h 1104"/>
              <a:gd name="T16" fmla="*/ 600011020 w 321"/>
              <a:gd name="T17" fmla="*/ 463708743 h 1104"/>
              <a:gd name="T18" fmla="*/ 685726017 w 321"/>
              <a:gd name="T19" fmla="*/ 463708743 h 1104"/>
              <a:gd name="T20" fmla="*/ 685726017 w 321"/>
              <a:gd name="T21" fmla="*/ 0 h 1104"/>
              <a:gd name="T22" fmla="*/ 552867332 w 321"/>
              <a:gd name="T23" fmla="*/ 2520950 h 1104"/>
              <a:gd name="T24" fmla="*/ 495008172 w 321"/>
              <a:gd name="T25" fmla="*/ 20161247 h 1104"/>
              <a:gd name="T26" fmla="*/ 430721192 w 321"/>
              <a:gd name="T27" fmla="*/ 37801546 h 1104"/>
              <a:gd name="T28" fmla="*/ 385720599 w 321"/>
              <a:gd name="T29" fmla="*/ 65524058 h 1104"/>
              <a:gd name="T30" fmla="*/ 338576819 w 321"/>
              <a:gd name="T31" fmla="*/ 105846565 h 1104"/>
              <a:gd name="T32" fmla="*/ 297862415 w 321"/>
              <a:gd name="T33" fmla="*/ 148688409 h 1104"/>
              <a:gd name="T34" fmla="*/ 250718728 w 321"/>
              <a:gd name="T35" fmla="*/ 219252802 h 1104"/>
              <a:gd name="T36" fmla="*/ 210004323 w 321"/>
              <a:gd name="T37" fmla="*/ 299897767 h 1104"/>
              <a:gd name="T38" fmla="*/ 184288607 w 321"/>
              <a:gd name="T39" fmla="*/ 380542731 h 1104"/>
              <a:gd name="T40" fmla="*/ 156431307 w 321"/>
              <a:gd name="T41" fmla="*/ 473789364 h 1104"/>
              <a:gd name="T42" fmla="*/ 139288014 w 321"/>
              <a:gd name="T43" fmla="*/ 587195551 h 1104"/>
              <a:gd name="T44" fmla="*/ 137144920 w 321"/>
              <a:gd name="T45" fmla="*/ 693043654 h 1104"/>
              <a:gd name="T46" fmla="*/ 137144920 w 321"/>
              <a:gd name="T47" fmla="*/ 2084168297 h 1104"/>
              <a:gd name="T48" fmla="*/ 0 w 321"/>
              <a:gd name="T49" fmla="*/ 2084168297 h 1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21"/>
              <a:gd name="T76" fmla="*/ 0 h 1104"/>
              <a:gd name="T77" fmla="*/ 321 w 321"/>
              <a:gd name="T78" fmla="*/ 1104 h 1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21" h="1104">
                <a:moveTo>
                  <a:pt x="0" y="827"/>
                </a:moveTo>
                <a:lnTo>
                  <a:pt x="128" y="1103"/>
                </a:lnTo>
                <a:lnTo>
                  <a:pt x="256" y="827"/>
                </a:lnTo>
                <a:lnTo>
                  <a:pt x="192" y="827"/>
                </a:lnTo>
                <a:lnTo>
                  <a:pt x="192" y="275"/>
                </a:lnTo>
                <a:lnTo>
                  <a:pt x="201" y="235"/>
                </a:lnTo>
                <a:lnTo>
                  <a:pt x="219" y="206"/>
                </a:lnTo>
                <a:lnTo>
                  <a:pt x="243" y="190"/>
                </a:lnTo>
                <a:lnTo>
                  <a:pt x="280" y="184"/>
                </a:lnTo>
                <a:lnTo>
                  <a:pt x="320" y="184"/>
                </a:lnTo>
                <a:lnTo>
                  <a:pt x="320" y="0"/>
                </a:lnTo>
                <a:lnTo>
                  <a:pt x="258" y="1"/>
                </a:lnTo>
                <a:lnTo>
                  <a:pt x="231" y="8"/>
                </a:lnTo>
                <a:lnTo>
                  <a:pt x="201" y="15"/>
                </a:lnTo>
                <a:lnTo>
                  <a:pt x="180" y="26"/>
                </a:lnTo>
                <a:lnTo>
                  <a:pt x="158" y="42"/>
                </a:lnTo>
                <a:lnTo>
                  <a:pt x="139" y="59"/>
                </a:lnTo>
                <a:lnTo>
                  <a:pt x="117" y="87"/>
                </a:lnTo>
                <a:lnTo>
                  <a:pt x="98" y="119"/>
                </a:lnTo>
                <a:lnTo>
                  <a:pt x="86" y="151"/>
                </a:lnTo>
                <a:lnTo>
                  <a:pt x="73" y="188"/>
                </a:lnTo>
                <a:lnTo>
                  <a:pt x="65" y="233"/>
                </a:lnTo>
                <a:lnTo>
                  <a:pt x="64" y="275"/>
                </a:lnTo>
                <a:lnTo>
                  <a:pt x="64" y="827"/>
                </a:lnTo>
                <a:lnTo>
                  <a:pt x="0" y="827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2" name="Freeform 44"/>
          <p:cNvSpPr>
            <a:spLocks/>
          </p:cNvSpPr>
          <p:nvPr/>
        </p:nvSpPr>
        <p:spPr bwMode="auto">
          <a:xfrm>
            <a:off x="1195388" y="4672013"/>
            <a:ext cx="376237" cy="1401762"/>
          </a:xfrm>
          <a:custGeom>
            <a:avLst/>
            <a:gdLst>
              <a:gd name="T0" fmla="*/ 0 w 257"/>
              <a:gd name="T1" fmla="*/ 556953583 h 883"/>
              <a:gd name="T2" fmla="*/ 220747165 w 257"/>
              <a:gd name="T3" fmla="*/ 0 h 883"/>
              <a:gd name="T4" fmla="*/ 439349633 w 257"/>
              <a:gd name="T5" fmla="*/ 556953583 h 883"/>
              <a:gd name="T6" fmla="*/ 330047621 w 257"/>
              <a:gd name="T7" fmla="*/ 556953583 h 883"/>
              <a:gd name="T8" fmla="*/ 330047621 w 257"/>
              <a:gd name="T9" fmla="*/ 1668343175 h 883"/>
              <a:gd name="T10" fmla="*/ 345050247 w 257"/>
              <a:gd name="T11" fmla="*/ 1748988124 h 883"/>
              <a:gd name="T12" fmla="*/ 375054036 w 257"/>
              <a:gd name="T13" fmla="*/ 1806950887 h 883"/>
              <a:gd name="T14" fmla="*/ 417918774 w 257"/>
              <a:gd name="T15" fmla="*/ 1839713691 h 883"/>
              <a:gd name="T16" fmla="*/ 480069583 w 257"/>
              <a:gd name="T17" fmla="*/ 1852313671 h 883"/>
              <a:gd name="T18" fmla="*/ 548651554 w 257"/>
              <a:gd name="T19" fmla="*/ 1852313671 h 883"/>
              <a:gd name="T20" fmla="*/ 548651554 w 257"/>
              <a:gd name="T21" fmla="*/ 2147483647 h 883"/>
              <a:gd name="T22" fmla="*/ 443636098 w 257"/>
              <a:gd name="T23" fmla="*/ 2147483647 h 883"/>
              <a:gd name="T24" fmla="*/ 394343218 w 257"/>
              <a:gd name="T25" fmla="*/ 2147483647 h 883"/>
              <a:gd name="T26" fmla="*/ 345050247 w 257"/>
              <a:gd name="T27" fmla="*/ 2147483647 h 883"/>
              <a:gd name="T28" fmla="*/ 308616762 w 257"/>
              <a:gd name="T29" fmla="*/ 2147483647 h 883"/>
              <a:gd name="T30" fmla="*/ 270040044 w 257"/>
              <a:gd name="T31" fmla="*/ 2137091941 h 883"/>
              <a:gd name="T32" fmla="*/ 237891559 w 257"/>
              <a:gd name="T33" fmla="*/ 2104329136 h 883"/>
              <a:gd name="T34" fmla="*/ 201458074 w 257"/>
              <a:gd name="T35" fmla="*/ 2046366373 h 883"/>
              <a:gd name="T36" fmla="*/ 169311007 w 257"/>
              <a:gd name="T37" fmla="*/ 1983361713 h 883"/>
              <a:gd name="T38" fmla="*/ 147878684 w 257"/>
              <a:gd name="T39" fmla="*/ 1917837692 h 883"/>
              <a:gd name="T40" fmla="*/ 124303128 w 257"/>
              <a:gd name="T41" fmla="*/ 1844754001 h 883"/>
              <a:gd name="T42" fmla="*/ 111445199 w 257"/>
              <a:gd name="T43" fmla="*/ 1754028433 h 883"/>
              <a:gd name="T44" fmla="*/ 109301966 w 257"/>
              <a:gd name="T45" fmla="*/ 1668343175 h 883"/>
              <a:gd name="T46" fmla="*/ 109301966 w 257"/>
              <a:gd name="T47" fmla="*/ 556953583 h 883"/>
              <a:gd name="T48" fmla="*/ 0 w 257"/>
              <a:gd name="T49" fmla="*/ 556953583 h 88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57"/>
              <a:gd name="T76" fmla="*/ 0 h 883"/>
              <a:gd name="T77" fmla="*/ 257 w 257"/>
              <a:gd name="T78" fmla="*/ 883 h 88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57" h="883">
                <a:moveTo>
                  <a:pt x="0" y="221"/>
                </a:moveTo>
                <a:lnTo>
                  <a:pt x="103" y="0"/>
                </a:lnTo>
                <a:lnTo>
                  <a:pt x="205" y="221"/>
                </a:lnTo>
                <a:lnTo>
                  <a:pt x="154" y="221"/>
                </a:lnTo>
                <a:lnTo>
                  <a:pt x="154" y="662"/>
                </a:lnTo>
                <a:lnTo>
                  <a:pt x="161" y="694"/>
                </a:lnTo>
                <a:lnTo>
                  <a:pt x="175" y="717"/>
                </a:lnTo>
                <a:lnTo>
                  <a:pt x="195" y="730"/>
                </a:lnTo>
                <a:lnTo>
                  <a:pt x="224" y="735"/>
                </a:lnTo>
                <a:lnTo>
                  <a:pt x="256" y="735"/>
                </a:lnTo>
                <a:lnTo>
                  <a:pt x="256" y="882"/>
                </a:lnTo>
                <a:lnTo>
                  <a:pt x="207" y="881"/>
                </a:lnTo>
                <a:lnTo>
                  <a:pt x="184" y="876"/>
                </a:lnTo>
                <a:lnTo>
                  <a:pt x="161" y="870"/>
                </a:lnTo>
                <a:lnTo>
                  <a:pt x="144" y="861"/>
                </a:lnTo>
                <a:lnTo>
                  <a:pt x="126" y="848"/>
                </a:lnTo>
                <a:lnTo>
                  <a:pt x="111" y="835"/>
                </a:lnTo>
                <a:lnTo>
                  <a:pt x="94" y="812"/>
                </a:lnTo>
                <a:lnTo>
                  <a:pt x="79" y="787"/>
                </a:lnTo>
                <a:lnTo>
                  <a:pt x="69" y="761"/>
                </a:lnTo>
                <a:lnTo>
                  <a:pt x="58" y="732"/>
                </a:lnTo>
                <a:lnTo>
                  <a:pt x="52" y="696"/>
                </a:lnTo>
                <a:lnTo>
                  <a:pt x="51" y="662"/>
                </a:lnTo>
                <a:lnTo>
                  <a:pt x="51" y="221"/>
                </a:lnTo>
                <a:lnTo>
                  <a:pt x="0" y="221"/>
                </a:lnTo>
              </a:path>
            </a:pathLst>
          </a:cu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003" name="Rectangle 45"/>
          <p:cNvSpPr>
            <a:spLocks noChangeArrowheads="1"/>
          </p:cNvSpPr>
          <p:nvPr/>
        </p:nvSpPr>
        <p:spPr bwMode="auto">
          <a:xfrm>
            <a:off x="7910513" y="6445250"/>
            <a:ext cx="1157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/>
              <a:t>Moretti, 99</a:t>
            </a:r>
            <a:endParaRPr lang="en-GB" sz="1600" b="1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 Rueda Del Exito</a:t>
            </a:r>
          </a:p>
        </p:txBody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534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No puede haber éxito en un cultivo si no se cuenta con buena semilla como centro</a:t>
            </a:r>
            <a:r>
              <a:rPr lang="en-US" sz="2800" smtClean="0"/>
              <a:t> o eje del mismo.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Hay 4 radios o pilares </a:t>
            </a:r>
            <a:r>
              <a:rPr lang="es-ES_tradnl" sz="2800" smtClean="0"/>
              <a:t>que </a:t>
            </a:r>
            <a:r>
              <a:rPr lang="en-US" sz="2800" smtClean="0"/>
              <a:t>garantizan que esa </a:t>
            </a:r>
            <a:r>
              <a:rPr lang="es-ES_tradnl" sz="2800" smtClean="0"/>
              <a:t>s</a:t>
            </a:r>
            <a:r>
              <a:rPr lang="en-US" sz="2800" smtClean="0"/>
              <a:t>emilla produzca un organismo adulto adecuado: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S</a:t>
            </a:r>
            <a:r>
              <a:rPr lang="es-ES_tradnl" sz="2800" smtClean="0"/>
              <a:t>anidad</a:t>
            </a:r>
            <a:r>
              <a:rPr lang="en-US" sz="280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N</a:t>
            </a:r>
            <a:r>
              <a:rPr lang="es-ES_tradnl" sz="2800" smtClean="0"/>
              <a:t>utrición.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B</a:t>
            </a:r>
            <a:r>
              <a:rPr lang="es-ES_tradnl" sz="2800" smtClean="0"/>
              <a:t>uena infraestructura.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M</a:t>
            </a:r>
            <a:r>
              <a:rPr lang="es-ES_tradnl" sz="2800" smtClean="0"/>
              <a:t>anejo correcto.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</a:t>
            </a:r>
            <a:r>
              <a:rPr lang="es-ES_tradnl" sz="2800" smtClean="0"/>
              <a:t>inalmente lo que va a hacer que la rueda avance es un mercadeo organizado.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Si falla cualquiera de estos componentes, la empresa no es excelente en su campo.</a:t>
            </a:r>
            <a:r>
              <a:rPr lang="en-US" sz="2800" smtClean="0"/>
              <a:t> Como una llanta tubo abajo, no llegará a su destino.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solidFill>
            <a:schemeClr val="bg1"/>
          </a:solidFill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3600" smtClean="0">
                <a:solidFill>
                  <a:schemeClr val="tx1"/>
                </a:solidFill>
                <a:latin typeface="Century Schoolbook" pitchFamily="18" charset="0"/>
              </a:rPr>
              <a:t>Comparaison between open and semi-closed systems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4724400" cy="4419600"/>
          </a:xfrm>
        </p:spPr>
        <p:txBody>
          <a:bodyPr lIns="92075" tIns="46038" rIns="92075" bIns="46038"/>
          <a:lstStyle/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GB" sz="2400" b="1" smtClean="0">
                <a:solidFill>
                  <a:srgbClr val="00CC00"/>
                </a:solidFill>
              </a:rPr>
              <a:t>Open system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Low investment 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Easy management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High risk of exogenous pollution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High heating cost</a:t>
            </a:r>
            <a:r>
              <a:rPr lang="en-GB" sz="2400" smtClean="0">
                <a:solidFill>
                  <a:srgbClr val="FFFF00"/>
                </a:solidFill>
              </a:rPr>
              <a:t> </a:t>
            </a:r>
          </a:p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GB" sz="2400" b="1" smtClean="0">
                <a:solidFill>
                  <a:srgbClr val="00CC00"/>
                </a:solidFill>
              </a:rPr>
              <a:t>Semi-closed system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High investment 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Accurate water management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Low risk of exogenous pollution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Low heating cost</a:t>
            </a:r>
          </a:p>
          <a:p>
            <a:pPr marL="285750" indent="-285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b="1" smtClean="0">
                <a:solidFill>
                  <a:srgbClr val="FFFF00"/>
                </a:solidFill>
              </a:rPr>
              <a:t>Maximum flexibility</a:t>
            </a:r>
            <a:r>
              <a:rPr lang="en-GB" sz="2400" smtClean="0"/>
              <a:t> </a:t>
            </a:r>
          </a:p>
        </p:txBody>
      </p:sp>
      <p:pic>
        <p:nvPicPr>
          <p:cNvPr id="897028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752600"/>
            <a:ext cx="365760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7910513" y="6445250"/>
            <a:ext cx="1157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" sz="1600" b="1">
                <a:solidFill>
                  <a:srgbClr val="FFFF00"/>
                </a:solidFill>
              </a:rPr>
              <a:t>Moretti, 99</a:t>
            </a:r>
            <a:endParaRPr lang="en-GB" sz="1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9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9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9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9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9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9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9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9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9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9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9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97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6" grpId="0" animBg="1" autoUpdateAnimBg="0"/>
      <p:bldP spid="89702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pPr eaLnBrk="1" hangingPunct="1"/>
            <a:r>
              <a:rPr lang="es-MX" sz="4800" b="1" smtClean="0">
                <a:solidFill>
                  <a:srgbClr val="FF3300"/>
                </a:solidFill>
              </a:rPr>
              <a:t>Tipos de sistémas en Acuacultura</a:t>
            </a:r>
            <a:endParaRPr lang="es-ES_tradnl" sz="4800" b="1" smtClean="0">
              <a:solidFill>
                <a:srgbClr val="FF3300"/>
              </a:solidFill>
            </a:endParaRP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820150" cy="5040313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ES" sz="2800" b="1" smtClean="0"/>
              <a:t>7.  Intensidad de Manejo</a:t>
            </a:r>
            <a:endParaRPr lang="es-ES" sz="2800" smtClean="0"/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smtClean="0"/>
              <a:t>Niveles de Densidad de Manejo (FAO, 1984)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Extensivo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Semi-intensivo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Intensivo</a:t>
            </a:r>
          </a:p>
          <a:p>
            <a:pPr marL="1011238" lvl="1" indent="-5334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smtClean="0"/>
              <a:t>Niveles de Intensidad de Manejo: 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Calidad/cantidad de introducción de nutrientes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Magnitud de modificación del ambiente</a:t>
            </a:r>
          </a:p>
          <a:p>
            <a:pPr marL="1411288" lvl="2" indent="-457200" eaLnBrk="1" hangingPunct="1"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es-ES" sz="2800" b="1" smtClean="0"/>
              <a:t>Magnitud de control del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8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9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9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9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0" grpId="0" autoUpdateAnimBg="0"/>
      <p:bldP spid="89805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295400"/>
          </a:xfrm>
        </p:spPr>
        <p:txBody>
          <a:bodyPr/>
          <a:lstStyle/>
          <a:p>
            <a:pPr eaLnBrk="1" hangingPunct="1"/>
            <a:r>
              <a:rPr lang="es-ES_tradnl" smtClean="0"/>
              <a:t>Requerimientos </a:t>
            </a:r>
            <a:r>
              <a:rPr lang="en-US" smtClean="0"/>
              <a:t>A</a:t>
            </a:r>
            <a:r>
              <a:rPr lang="es-ES_tradnl" smtClean="0"/>
              <a:t>limenticios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696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Tamaño, textura, sabor  y tipo. </a:t>
            </a:r>
          </a:p>
          <a:p>
            <a:pPr eaLnBrk="1" hangingPunct="1">
              <a:defRPr/>
            </a:pPr>
            <a:r>
              <a:rPr lang="es-ES_tradnl" smtClean="0"/>
              <a:t>Hábitos alimenticios. </a:t>
            </a:r>
          </a:p>
          <a:p>
            <a:pPr eaLnBrk="1" hangingPunct="1">
              <a:defRPr/>
            </a:pPr>
            <a:r>
              <a:rPr lang="es-ES_tradnl" smtClean="0"/>
              <a:t>Destino del alimento aplicado. </a:t>
            </a:r>
          </a:p>
          <a:p>
            <a:pPr eaLnBrk="1" hangingPunct="1">
              <a:defRPr/>
            </a:pPr>
            <a:r>
              <a:rPr lang="es-ES_tradnl" smtClean="0"/>
              <a:t>Tipo y Cantidad de proteína. Lípidos, energía y carbohidratos. </a:t>
            </a:r>
          </a:p>
          <a:p>
            <a:pPr eaLnBrk="1" hangingPunct="1">
              <a:defRPr/>
            </a:pPr>
            <a:r>
              <a:rPr lang="es-ES_tradnl" smtClean="0"/>
              <a:t>Vitaminas y minerales.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Tamaño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rgbClr val="FF0000"/>
                </a:solidFill>
              </a:rPr>
              <a:t>EL TAMAÑO SI IMPORTA.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Muchos animales (pcpalmente peces y moluscos o estadíos larvarios de crustaceos) solo pueden ingerir comida de cierto tamaño.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Crustaceos adultos pueden comer alimento de distintos tamaños, pero tamaño influye en número de “platos” por animal.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Tamaño influye también en dispersión y boyantés del alimento.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En forma exagerada, tamaño puede influir en capacidad de animal de manipular comida.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Textura, Sabor Y Tipo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685800"/>
            <a:ext cx="7974012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Algunas especies selectivas frente a textura.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Alimento “semi mojado”: mayor palatibilidad que alimento seco en peces de agua fría.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Textura influye también en boyantés alimento.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“Sabor” viene dado pcpalmente por grasas.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Algunos aminoácidos aumentan atractibilidad en peces y crustaceos.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Alimento mas atractivo aseguraría menor tiempo de respuesta y consumo, lo que permitiría menor lixivicación en agua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Alimento vivo es más aceptado por especies carnívoras / omnívoras activas.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Proteina animal / marina atrae mas que vegetal / terrestre.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Hábitos Alimenticios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406525"/>
            <a:ext cx="7772400" cy="5070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Horario de alimentación.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Influenciado por Sol/T</a:t>
            </a:r>
            <a:r>
              <a:rPr lang="en-US" sz="2800" smtClean="0">
                <a:cs typeface="Arial" charset="0"/>
              </a:rPr>
              <a:t>º</a:t>
            </a:r>
            <a:r>
              <a:rPr lang="en-US" sz="2800" smtClean="0"/>
              <a:t>C /Marea/ Luna.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Activo / Pasivo.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Alimentadores automáticos/ comederos?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Gregario / Solitario.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En fila, en gajo, o en ruma.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Territorial?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Busca una zona?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Canibal?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Destino De Alimento</a:t>
            </a:r>
          </a:p>
        </p:txBody>
      </p:sp>
      <p:pic>
        <p:nvPicPr>
          <p:cNvPr id="854020" name="Picture 4" descr="alimento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540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Destino De Alimento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80388" cy="46132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E. Bruta: Calorias que consume el animal (no importa calidad).</a:t>
            </a:r>
          </a:p>
          <a:p>
            <a:pPr lvl="1" eaLnBrk="1" hangingPunct="1">
              <a:defRPr/>
            </a:pPr>
            <a:r>
              <a:rPr lang="en-US" sz="2800" smtClean="0"/>
              <a:t>E. Fecal: Es la energía no absorbida.</a:t>
            </a:r>
          </a:p>
          <a:p>
            <a:pPr lvl="1" eaLnBrk="1" hangingPunct="1">
              <a:defRPr/>
            </a:pPr>
            <a:r>
              <a:rPr lang="en-US" sz="2800" smtClean="0"/>
              <a:t>E. Digerible: Energía absorbida del alimento.</a:t>
            </a:r>
          </a:p>
          <a:p>
            <a:pPr lvl="2" eaLnBrk="1" hangingPunct="1">
              <a:defRPr/>
            </a:pPr>
            <a:r>
              <a:rPr lang="en-US" sz="2400" smtClean="0"/>
              <a:t>E. Excreción: Orine, branquias piel, etc.</a:t>
            </a:r>
          </a:p>
          <a:p>
            <a:pPr lvl="2" eaLnBrk="1" hangingPunct="1">
              <a:defRPr/>
            </a:pPr>
            <a:r>
              <a:rPr lang="en-US" sz="2400" smtClean="0"/>
              <a:t>E. Metabolizable: Es la que le queda al organismo para sus demandas de Energía y crecer.</a:t>
            </a:r>
          </a:p>
          <a:p>
            <a:pPr lvl="2"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76200"/>
            <a:ext cx="9525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Fases Generales de Cultivos Acuicolas</a:t>
            </a:r>
            <a:endParaRPr lang="es-ES_tradnl" sz="4000" smtClean="0"/>
          </a:p>
        </p:txBody>
      </p:sp>
      <p:pic>
        <p:nvPicPr>
          <p:cNvPr id="51203" name="Picture 3" descr="DesarrolloEspec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990600"/>
            <a:ext cx="5434013" cy="561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 0</a:t>
            </a:r>
            <a:endParaRPr lang="es-ES_tradnl" sz="4000" smtClean="0"/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Fertilización – eclosión.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Desarrollo embrionario.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Moluscos: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Interna o externa.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Crustáceos: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Libre o en apéndices.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Peces: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Externa o a veces interna.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Incubación se hace en Hatchery.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La Rueda Del Éxito.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2004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600200" y="990600"/>
            <a:ext cx="5765800" cy="5399088"/>
            <a:chOff x="1008" y="624"/>
            <a:chExt cx="3632" cy="3401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 rot="5400000">
              <a:off x="1493" y="1715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2523" y="672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2518" y="2736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 rot="5400000">
              <a:off x="3518" y="1715"/>
              <a:ext cx="453" cy="1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2289" y="1877"/>
              <a:ext cx="907" cy="907"/>
            </a:xfrm>
            <a:prstGeom prst="ellipse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5F5F5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Semilla</a:t>
              </a:r>
            </a:p>
          </p:txBody>
        </p:sp>
        <p:sp>
          <p:nvSpPr>
            <p:cNvPr id="7178" name="Oval 10"/>
            <p:cNvSpPr>
              <a:spLocks noChangeAspect="1" noChangeArrowheads="1"/>
            </p:cNvSpPr>
            <p:nvPr/>
          </p:nvSpPr>
          <p:spPr bwMode="auto">
            <a:xfrm>
              <a:off x="1008" y="624"/>
              <a:ext cx="3401" cy="3401"/>
            </a:xfrm>
            <a:prstGeom prst="ellipse">
              <a:avLst/>
            </a:prstGeom>
            <a:noFill/>
            <a:ln w="4445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3168" y="2208"/>
              <a:ext cx="14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Infraestructura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1248" y="2208"/>
              <a:ext cx="9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Nutrición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 rot="-5431336">
              <a:off x="2347" y="1205"/>
              <a:ext cx="7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Manejo</a:t>
              </a: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 rot="-5431336">
              <a:off x="2305" y="3120"/>
              <a:ext cx="8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FF00"/>
                  </a:solidFill>
                  <a:latin typeface="Arial" pitchFamily="34" charset="0"/>
                </a:rPr>
                <a:t>Sanidad</a:t>
              </a:r>
            </a:p>
          </p:txBody>
        </p:sp>
        <p:sp>
          <p:nvSpPr>
            <p:cNvPr id="7183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152" y="672"/>
              <a:ext cx="3072" cy="211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s-ES" b="1" kern="10" spc="1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Mercadeo Organizado</a:t>
              </a:r>
            </a:p>
          </p:txBody>
        </p:sp>
        <p:sp>
          <p:nvSpPr>
            <p:cNvPr id="7184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152" y="1872"/>
              <a:ext cx="3072" cy="21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ES" b="1" kern="10" spc="1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Mercadeo Organizado</a:t>
              </a:r>
            </a:p>
          </p:txBody>
        </p:sp>
      </p:grp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 I</a:t>
            </a:r>
            <a:endParaRPr lang="es-ES_tradnl" sz="4000" smtClean="0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Eclosión – Inicio de alimentación.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Larva I.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Alimenta reservas acumuladas. Aprender a comer. Trancisión a siguiente crítica.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Moluscos: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Trocófora.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Crustáceos: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Nauplio.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Absorción de saco vitelino.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Se hace en Hatchery.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 II</a:t>
            </a:r>
            <a:endParaRPr lang="es-ES_tradnl" sz="4000" smtClean="0"/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669212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Empieza a comer – Bentónica o alcanza cierto tamaño.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Cría Larvaria.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Empieza alimentación. Microalimentación.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Suele ser fase con mayor mortalidad.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Moluscos: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Veliger, larva 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Crustáceos: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Zoea, mysis.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Alevín (Fry).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Hatchery, Nursery o condiciones naturales.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 III</a:t>
            </a:r>
            <a:endParaRPr lang="es-ES_tradnl" sz="4000" smtClean="0"/>
          </a:p>
        </p:txBody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14400"/>
            <a:ext cx="7669212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Fin fase II – alcanza tamaño (1-3 cm) en que es suficientemente resistente para sobrevivir condiciones naturales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Precria.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Animal puede alimentarse con mayor variedad de alimentos. Macroalimentación.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Moluscos: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Spat, larva fijada.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Crustáceos: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Postlarva.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Alevin (fingerling).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Nurseries (semicontrolado) o en naturaleza.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Fase IV</a:t>
            </a:r>
            <a:endParaRPr lang="es-ES_tradnl" sz="4000" smtClean="0"/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Final Fase III – Tamaño comercial.</a:t>
            </a:r>
          </a:p>
          <a:p>
            <a:pPr eaLnBrk="1" hangingPunct="1">
              <a:defRPr/>
            </a:pPr>
            <a:r>
              <a:rPr lang="en-US" smtClean="0"/>
              <a:t>Engorde.</a:t>
            </a:r>
          </a:p>
          <a:p>
            <a:pPr eaLnBrk="1" hangingPunct="1">
              <a:defRPr/>
            </a:pPr>
            <a:r>
              <a:rPr lang="en-US" smtClean="0"/>
              <a:t>Animal resistente a variaciones calidad agua y alimentación..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Desarrollo Embrionario Y Crecimiento</a:t>
            </a:r>
            <a:endParaRPr lang="es-ES_tradnl" sz="4000" smtClean="0"/>
          </a:p>
        </p:txBody>
      </p:sp>
      <p:pic>
        <p:nvPicPr>
          <p:cNvPr id="57347" name="Picture 3" descr="DesarrolloEspec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990600"/>
            <a:ext cx="5434013" cy="561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Ventajas / Desventajas por grupo</a:t>
            </a:r>
          </a:p>
        </p:txBody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Ventajas: Alimentación barata. Sésiles: Confinamiento altas densidades.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Desventaja:Elevado peso no comestible.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Ventajas: Alta cantidad y calidad de carne.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Desventaja: Crecimiento por mudas.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Ventajas: Alto contenido carne. Variedad y adaptación de especies.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smtClean="0"/>
              <a:t>Desventaja: Compleja regulación de reproducción y cria larvaria.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AnimalGraliza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066800"/>
            <a:ext cx="5305425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Biologia </a:t>
            </a:r>
            <a:r>
              <a:rPr lang="es-ES_tradnl" smtClean="0"/>
              <a:t>Comparada De Peces, Crustáceos Y Moluscos.</a:t>
            </a:r>
            <a:endParaRPr lang="en-US" smtClean="0"/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Biologia </a:t>
            </a:r>
            <a:r>
              <a:rPr lang="es-ES_tradnl" smtClean="0"/>
              <a:t>Comparada De Peces, Crustáceos Y Moluscos.</a:t>
            </a:r>
            <a:endParaRPr lang="en-US" smtClean="0"/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Características Comunes:</a:t>
            </a:r>
          </a:p>
          <a:p>
            <a:pPr lvl="1" eaLnBrk="1" hangingPunct="1">
              <a:defRPr/>
            </a:pPr>
            <a:r>
              <a:rPr lang="en-US" sz="2400" smtClean="0"/>
              <a:t>Ecología acuática y alto contenido (60-80%) agua.</a:t>
            </a:r>
          </a:p>
          <a:p>
            <a:pPr lvl="1" eaLnBrk="1" hangingPunct="1">
              <a:defRPr/>
            </a:pPr>
            <a:r>
              <a:rPr lang="en-US" sz="2400" smtClean="0"/>
              <a:t>Estadios tempranos (larvas y alevines) son plantónicos.</a:t>
            </a:r>
          </a:p>
          <a:p>
            <a:pPr lvl="1" eaLnBrk="1" hangingPunct="1">
              <a:defRPr/>
            </a:pPr>
            <a:r>
              <a:rPr lang="en-US" sz="2400" smtClean="0"/>
              <a:t>Intercambio gaseoso y bioquímico por branquias. </a:t>
            </a:r>
          </a:p>
          <a:p>
            <a:pPr lvl="1" eaLnBrk="1" hangingPunct="1">
              <a:defRPr/>
            </a:pPr>
            <a:r>
              <a:rPr lang="en-US" sz="2400" smtClean="0"/>
              <a:t>Principal producto desecho es NH</a:t>
            </a:r>
            <a:r>
              <a:rPr lang="en-US" sz="2400" baseline="-25000" smtClean="0"/>
              <a:t>4</a:t>
            </a:r>
            <a:r>
              <a:rPr lang="en-US" sz="2400" smtClean="0"/>
              <a:t>. Condiciona desnidad a calidad agua.</a:t>
            </a:r>
          </a:p>
          <a:p>
            <a:pPr lvl="1" eaLnBrk="1" hangingPunct="1">
              <a:defRPr/>
            </a:pPr>
            <a:r>
              <a:rPr lang="en-US" sz="2400" smtClean="0"/>
              <a:t>Sangre fría: dependen T</a:t>
            </a:r>
            <a:r>
              <a:rPr lang="en-US" sz="2400" smtClean="0">
                <a:cs typeface="Arial" charset="0"/>
              </a:rPr>
              <a:t>ºC ambiente.</a:t>
            </a:r>
          </a:p>
          <a:p>
            <a:pPr lvl="1" eaLnBrk="1" hangingPunct="1">
              <a:defRPr/>
            </a:pPr>
            <a:r>
              <a:rPr lang="en-US" sz="2400" smtClean="0"/>
              <a:t>Partes duras (conchas, exoesqueleto o esqueleto) constan de MO impregnada de CaCO</a:t>
            </a:r>
            <a:r>
              <a:rPr lang="en-US" sz="2400" baseline="-25000" smtClean="0"/>
              <a:t>3</a:t>
            </a:r>
            <a:r>
              <a:rPr lang="en-US" sz="2400" smtClean="0"/>
              <a:t>.</a:t>
            </a:r>
          </a:p>
          <a:p>
            <a:pPr lvl="1" eaLnBrk="1" hangingPunct="1">
              <a:defRPr/>
            </a:pP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Grupos A Comparar</a:t>
            </a:r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104188" cy="47656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Moluscos:</a:t>
            </a:r>
          </a:p>
          <a:p>
            <a:pPr lvl="1" eaLnBrk="1" hangingPunct="1">
              <a:defRPr/>
            </a:pPr>
            <a:r>
              <a:rPr lang="en-US" sz="2800" smtClean="0"/>
              <a:t>Bivalvos.</a:t>
            </a:r>
          </a:p>
          <a:p>
            <a:pPr lvl="1" eaLnBrk="1" hangingPunct="1">
              <a:defRPr/>
            </a:pPr>
            <a:r>
              <a:rPr lang="en-US" sz="2800" smtClean="0"/>
              <a:t>30% moluscos, 90% spp. cultivadas.</a:t>
            </a:r>
          </a:p>
          <a:p>
            <a:pPr eaLnBrk="1" hangingPunct="1">
              <a:defRPr/>
            </a:pPr>
            <a:r>
              <a:rPr lang="en-US" sz="2800" smtClean="0"/>
              <a:t>Crustaceos:</a:t>
            </a:r>
          </a:p>
          <a:p>
            <a:pPr lvl="1" eaLnBrk="1" hangingPunct="1">
              <a:defRPr/>
            </a:pPr>
            <a:r>
              <a:rPr lang="en-US" sz="2800" smtClean="0"/>
              <a:t>Decápodos.</a:t>
            </a:r>
          </a:p>
          <a:p>
            <a:pPr lvl="1" eaLnBrk="1" hangingPunct="1">
              <a:defRPr/>
            </a:pPr>
            <a:r>
              <a:rPr lang="en-US" sz="2800" smtClean="0"/>
              <a:t>30% crustaceos. Mayor importancia comercial.</a:t>
            </a:r>
          </a:p>
          <a:p>
            <a:pPr eaLnBrk="1" hangingPunct="1">
              <a:defRPr/>
            </a:pPr>
            <a:r>
              <a:rPr lang="en-US" sz="2800" smtClean="0"/>
              <a:t>Peces:</a:t>
            </a:r>
          </a:p>
          <a:p>
            <a:pPr lvl="1" eaLnBrk="1" hangingPunct="1">
              <a:defRPr/>
            </a:pPr>
            <a:r>
              <a:rPr lang="en-US" sz="2800" smtClean="0"/>
              <a:t>Peces oseos.</a:t>
            </a:r>
          </a:p>
          <a:p>
            <a:pPr lvl="1" eaLnBrk="1" hangingPunct="1">
              <a:defRPr/>
            </a:pPr>
            <a:r>
              <a:rPr lang="en-US" sz="2800" smtClean="0"/>
              <a:t>Mayor importancia comercial.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Morfología Y Esqueleto</a:t>
            </a:r>
          </a:p>
        </p:txBody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104188" cy="47656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Moluscos:</a:t>
            </a:r>
          </a:p>
          <a:p>
            <a:pPr lvl="1" eaLnBrk="1" hangingPunct="1">
              <a:defRPr/>
            </a:pPr>
            <a:r>
              <a:rPr lang="en-US" smtClean="0"/>
              <a:t>Concha externa. Proteína y polisacáridos. CaCO</a:t>
            </a:r>
            <a:r>
              <a:rPr lang="en-US" baseline="-25000" smtClean="0"/>
              <a:t>3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Crustaceos:</a:t>
            </a:r>
          </a:p>
          <a:p>
            <a:pPr lvl="1" eaLnBrk="1" hangingPunct="1">
              <a:defRPr/>
            </a:pPr>
            <a:r>
              <a:rPr lang="en-US" smtClean="0"/>
              <a:t>Exoesqueleto. Quitina. CaCO</a:t>
            </a:r>
            <a:r>
              <a:rPr lang="en-US" baseline="-25000" smtClean="0"/>
              <a:t>3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Peces:</a:t>
            </a:r>
          </a:p>
          <a:p>
            <a:pPr lvl="1" eaLnBrk="1" hangingPunct="1">
              <a:defRPr/>
            </a:pPr>
            <a:r>
              <a:rPr lang="en-US" smtClean="0"/>
              <a:t>Interno. Colágeno (proteina) Fosfato y CaCO</a:t>
            </a:r>
            <a:r>
              <a:rPr lang="en-US" baseline="-25000" smtClean="0"/>
              <a:t>3</a:t>
            </a:r>
            <a:r>
              <a:rPr lang="en-US" smtClean="0"/>
              <a:t>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295400"/>
          </a:xfrm>
        </p:spPr>
        <p:txBody>
          <a:bodyPr/>
          <a:lstStyle/>
          <a:p>
            <a:pPr eaLnBrk="1" hangingPunct="1"/>
            <a:r>
              <a:rPr lang="es-ES_tradnl" smtClean="0"/>
              <a:t>Criterios Para La Selección De Una Especie a Cultivar</a:t>
            </a:r>
            <a:endParaRPr lang="en-US" smtClean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279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Condiciones ambientales apropiadas.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Temperatura, pluviosidad,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Compatibilidad biológica Spp. existentes.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Spp. exóticas escapan.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Hábitos alimenticios complementan insumos disponibles (Regiones poca tradición acuícola).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Varias categorias alimento artificial.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Toma comida cuando y como esté disponible.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Tecnología de producción existente.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Tolerancia condiciones adversas.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Hacinamiento, Calidad Agua, Enfermedades, Parásitos, Transporte, Manipuleo.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Musculos Y Locomoción</a:t>
            </a:r>
            <a:endParaRPr lang="es-ES_tradnl" smtClean="0"/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Larva plantónica, adulto sésil bentónico.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Músculos en pie y abductor de concha.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17-14% proteina.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Crustaceos: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Larva plantónica, adulto bentónico.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Músculo en abdomen (macruros) y patas.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18-25% proteina.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Larva plantónica, adulto mayormente pelágico, pero también bentónico (peces planos).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Músculos cubriendo todo el esqueleto.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15-25% proteína.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Respiración / Circulación</a:t>
            </a:r>
            <a:endParaRPr lang="es-ES_tradnl" smtClean="0"/>
          </a:p>
        </p:txBody>
      </p:sp>
      <p:pic>
        <p:nvPicPr>
          <p:cNvPr id="64515" name="Picture 3" descr="SistRespirCircul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628775"/>
            <a:ext cx="79756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Aparato Respiratorio</a:t>
            </a:r>
            <a:endParaRPr lang="es-ES_tradnl" smtClean="0"/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8104188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Todos: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Respiración branquial.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10-50 veces superficie de cuerpo.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Branquias no colapsan fuera del agua. Aguantan bastante tiempo fuera agua.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Hemocianina (Cu).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Algunos, branquias no colapsan. Aguantan tiempos mas o menos largos fuera del agua.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Hemocianina (Cu).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Branquias colapsan fuera agua. No aguantan.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Hemoglobina (Fe).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Sistema Circulatorio</a:t>
            </a:r>
            <a:endParaRPr lang="es-ES_tradnl" smtClean="0"/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Encargado de transporte de gases, alimento y hormonas entre células.</a:t>
            </a:r>
          </a:p>
          <a:p>
            <a:pPr eaLnBrk="1" hangingPunct="1">
              <a:defRPr/>
            </a:pPr>
            <a:r>
              <a:rPr lang="en-US" smtClean="0"/>
              <a:t>Moluscos:</a:t>
            </a:r>
          </a:p>
          <a:p>
            <a:pPr lvl="1" eaLnBrk="1" hangingPunct="1">
              <a:defRPr/>
            </a:pPr>
            <a:r>
              <a:rPr lang="en-US" smtClean="0"/>
              <a:t>Abierto.</a:t>
            </a:r>
          </a:p>
          <a:p>
            <a:pPr eaLnBrk="1" hangingPunct="1">
              <a:defRPr/>
            </a:pPr>
            <a:r>
              <a:rPr lang="en-US" smtClean="0"/>
              <a:t>Crustáceos:</a:t>
            </a:r>
          </a:p>
          <a:p>
            <a:pPr lvl="1" eaLnBrk="1" hangingPunct="1">
              <a:defRPr/>
            </a:pPr>
            <a:r>
              <a:rPr lang="en-US" smtClean="0"/>
              <a:t>Abierto.</a:t>
            </a:r>
          </a:p>
          <a:p>
            <a:pPr eaLnBrk="1" hangingPunct="1">
              <a:defRPr/>
            </a:pPr>
            <a:r>
              <a:rPr lang="en-US" smtClean="0"/>
              <a:t>Peces:</a:t>
            </a:r>
          </a:p>
          <a:p>
            <a:pPr lvl="1" eaLnBrk="1" hangingPunct="1">
              <a:defRPr/>
            </a:pPr>
            <a:r>
              <a:rPr lang="en-US" smtClean="0"/>
              <a:t>Cerrado.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Regulación Osmótica / Excreción</a:t>
            </a:r>
            <a:endParaRPr lang="es-ES_tradnl" smtClean="0"/>
          </a:p>
        </p:txBody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defRPr/>
            </a:pPr>
            <a:r>
              <a:rPr lang="en-US" sz="2400" smtClean="0"/>
              <a:t>Osmoconformes.</a:t>
            </a:r>
          </a:p>
          <a:p>
            <a:pPr lvl="1" eaLnBrk="1" hangingPunct="1">
              <a:defRPr/>
            </a:pPr>
            <a:r>
              <a:rPr lang="en-US" sz="2400" smtClean="0"/>
              <a:t>Excreción por nefridos y branquias.</a:t>
            </a:r>
          </a:p>
          <a:p>
            <a:pPr eaLnBrk="1" hangingPunct="1"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defRPr/>
            </a:pPr>
            <a:r>
              <a:rPr lang="en-US" sz="2400" smtClean="0"/>
              <a:t>Osmoconformes.</a:t>
            </a:r>
          </a:p>
          <a:p>
            <a:pPr lvl="1" eaLnBrk="1" hangingPunct="1">
              <a:defRPr/>
            </a:pPr>
            <a:r>
              <a:rPr lang="en-US" sz="2400" smtClean="0"/>
              <a:t>Excreción por glandulas antenales y branquias.</a:t>
            </a:r>
          </a:p>
          <a:p>
            <a:pPr eaLnBrk="1" hangingPunct="1"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defRPr/>
            </a:pPr>
            <a:r>
              <a:rPr lang="en-US" sz="2400" smtClean="0"/>
              <a:t>Osmoreguladores.</a:t>
            </a:r>
          </a:p>
          <a:p>
            <a:pPr lvl="1" eaLnBrk="1" hangingPunct="1">
              <a:defRPr/>
            </a:pPr>
            <a:r>
              <a:rPr lang="en-US" sz="2400" smtClean="0"/>
              <a:t>Excreción por riñones, uretra y branquias.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6825" y="1768475"/>
            <a:ext cx="4400550" cy="3694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681038" y="6264275"/>
            <a:ext cx="1906587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122613" y="6264275"/>
            <a:ext cx="2898775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>
          <a:xfrm>
            <a:off x="441325" y="838200"/>
            <a:ext cx="8270875" cy="676275"/>
          </a:xfrm>
        </p:spPr>
        <p:txBody>
          <a:bodyPr/>
          <a:lstStyle/>
          <a:p>
            <a:pPr eaLnBrk="1" hangingPunct="1"/>
            <a:r>
              <a:rPr lang="en-US" sz="4000" smtClean="0"/>
              <a:t>Balance Iónico En Agua Dulce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073275" y="2428875"/>
            <a:ext cx="1095375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Sales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5576888" y="5348288"/>
            <a:ext cx="2881312" cy="847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6783" tIns="26713" rIns="66783" bIns="26713">
            <a:spAutoFit/>
          </a:bodyPr>
          <a:lstStyle/>
          <a:p>
            <a:pPr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Bastante Orina Diluida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282700" y="4732338"/>
            <a:ext cx="1484313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Amonia</a:t>
            </a: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5170488" y="4989513"/>
            <a:ext cx="0" cy="5730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5157788" y="5562600"/>
            <a:ext cx="3937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3148013" y="2727325"/>
            <a:ext cx="571500" cy="107315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2919413" y="4330700"/>
            <a:ext cx="762000" cy="6445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4376738" y="1812925"/>
            <a:ext cx="1055687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Agua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4343400" y="2341563"/>
            <a:ext cx="596900" cy="170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4940300" y="2341563"/>
            <a:ext cx="509588" cy="16605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4940300" y="2384425"/>
            <a:ext cx="0" cy="19177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0" y="3352800"/>
            <a:ext cx="2652713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0000"/>
                </a:solidFill>
                <a:latin typeface="Arial" pitchFamily="34" charset="0"/>
              </a:rPr>
              <a:t>No Bebe Agua</a:t>
            </a: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2725" y="1639888"/>
            <a:ext cx="4400550" cy="369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681038" y="6264275"/>
            <a:ext cx="1906587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122613" y="6264275"/>
            <a:ext cx="2898775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Balance Iónico En Agua Salada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5373688" y="5218113"/>
            <a:ext cx="2779712" cy="847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6783" tIns="26713" rIns="66783" bIns="26713">
            <a:spAutoFit/>
          </a:bodyPr>
          <a:lstStyle/>
          <a:p>
            <a:pPr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Poca Orina Concentrada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498600" y="4603750"/>
            <a:ext cx="1484313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Amonia</a:t>
            </a: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965700" y="4860925"/>
            <a:ext cx="0" cy="5730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>
            <a:off x="4953000" y="5434013"/>
            <a:ext cx="3952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>
            <a:off x="2308225" y="3114675"/>
            <a:ext cx="623888" cy="4286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3135313" y="4202113"/>
            <a:ext cx="762000" cy="6445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4808538" y="1684338"/>
            <a:ext cx="1055687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algn="ctr"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Agua</a:t>
            </a:r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 flipV="1">
            <a:off x="4838700" y="2427288"/>
            <a:ext cx="344488" cy="15462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V="1">
            <a:off x="5195888" y="2727325"/>
            <a:ext cx="736600" cy="12461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V="1">
            <a:off x="5195888" y="2254250"/>
            <a:ext cx="203200" cy="173355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528638" y="2357438"/>
            <a:ext cx="3348037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6783" tIns="26713" rIns="66783" bIns="26713">
            <a:spAutoFit/>
          </a:bodyPr>
          <a:lstStyle/>
          <a:p>
            <a:pPr defTabSz="962025" eaLnBrk="0" hangingPunct="0">
              <a:lnSpc>
                <a:spcPct val="90000"/>
              </a:lnSpc>
            </a:pPr>
            <a:r>
              <a:rPr lang="en-US" sz="2900" b="1">
                <a:solidFill>
                  <a:srgbClr val="FFFF00"/>
                </a:solidFill>
                <a:latin typeface="Arial" pitchFamily="34" charset="0"/>
              </a:rPr>
              <a:t>Bebe Agua Salada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Aparato Digestivo</a:t>
            </a:r>
            <a:endParaRPr lang="es-ES_tradnl" smtClean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45412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Herbivoros filtradores.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Alimentación pasiva.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Glándula metabólica: Hepatopáncreas.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Herbivoros, carnivoros u omnivoros.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Capaces de buscar alimento.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Glándula metabólica:  Hepatopáncreas.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Herbivoros, carnivoros u omnivoros.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Capaces de buscar alimento.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Glándula metabólica: Hígado.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Sistema Nervioso Y Sentidos</a:t>
            </a:r>
            <a:endParaRPr lang="es-ES_tradnl" smtClean="0"/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80279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Ganglionar.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Ciegos.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Sordos, perciben alteraciones agua por cuerpo.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Quimioreceptores: Manto.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Ganglionar.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Sordos, perciben alteraciones agua por antenas.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Quimioreceptores: Antenas.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Central.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Sordos, perciben alteraciones agua linea lateral.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Quimioreceptores: boca y nariz.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Aparato Reproductor</a:t>
            </a:r>
            <a:endParaRPr lang="es-ES_tradnl" smtClean="0"/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14400"/>
            <a:ext cx="77993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Moluscos: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Hermafroditas o sexos separados. Pueden cambiar.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Maduración depende de T</a:t>
            </a:r>
            <a:r>
              <a:rPr lang="en-US" sz="2400" smtClean="0">
                <a:cs typeface="Arial" charset="0"/>
              </a:rPr>
              <a:t>ºC.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Fecundación externa.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Crustáceos: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Sexos Separados. Diferenciación externa.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Maduración depende de T</a:t>
            </a:r>
            <a:r>
              <a:rPr lang="en-US" sz="2400" smtClean="0">
                <a:cs typeface="Arial" charset="0"/>
              </a:rPr>
              <a:t>ºC y fotoperíodo.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Fecundación por transferencia espermatóforo.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Peces: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Sexos Separados. Pueden Cambiar.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Maduración depende de T</a:t>
            </a:r>
            <a:r>
              <a:rPr lang="en-US" sz="2400" smtClean="0">
                <a:cs typeface="Arial" charset="0"/>
              </a:rPr>
              <a:t>ºC y fotoperíodo.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Fecundación externa.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295400"/>
          </a:xfrm>
        </p:spPr>
        <p:txBody>
          <a:bodyPr/>
          <a:lstStyle/>
          <a:p>
            <a:pPr eaLnBrk="1" hangingPunct="1"/>
            <a:r>
              <a:rPr lang="es-ES_tradnl" smtClean="0"/>
              <a:t>Criterios Para La Selección De Una Especie a Cultivar</a:t>
            </a:r>
            <a:endParaRPr lang="en-US" smtClean="0"/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27988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Aceptación del consumidor.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Especie ya consumida comercialmente.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Especie nueva con perspectivas (Est. Mcdo).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Características de mercado apropiadas: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Volumen adecuado.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Oferta y demanda.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Precio.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Accesibilidad.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Adecuada provisón de semilla.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Silvestre (No permite selección / control patógenos, ni asegurar abastecimiento).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Reproducción natural piscina cultivo.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Reproducción inducida (VIAGRA).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Caracteristicas Fisicas. Socioeconómicas Y Regionales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Infraestructura básica.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Infraestructura pública: vias, puertos, luz,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Prov. semilla, alimento, suminist/ insumos, equipos.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Apoyo: Lab analis, asesoría, segurid, transp, capacit.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Empacadoras / Mercados.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Capacidad económica y técnica del productor.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Inversión y Capital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Planes a corto y largo plazo del gobierno para extensión y apoyo logístico.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Preferencias alimenticias del consumidor.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Costo y disponibilidad de insumos producción.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Disponibilidad.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Costos Insumos</a:t>
            </a:r>
          </a:p>
        </p:txBody>
      </p:sp>
      <p:graphicFrame>
        <p:nvGraphicFramePr>
          <p:cNvPr id="835587" name="Group 3"/>
          <p:cNvGraphicFramePr>
            <a:graphicFrameLocks noGrp="1"/>
          </p:cNvGraphicFramePr>
          <p:nvPr>
            <p:ph type="tbl" idx="1"/>
          </p:nvPr>
        </p:nvGraphicFramePr>
        <p:xfrm>
          <a:off x="304800" y="1735138"/>
          <a:ext cx="8637588" cy="4132263"/>
        </p:xfrm>
        <a:graphic>
          <a:graphicData uri="http://schemas.openxmlformats.org/drawingml/2006/table">
            <a:tbl>
              <a:tblPr/>
              <a:tblGrid>
                <a:gridCol w="2743200"/>
                <a:gridCol w="1600200"/>
                <a:gridCol w="1447800"/>
                <a:gridCol w="1600200"/>
                <a:gridCol w="1246188"/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Ecuador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Panamá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Colombia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México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Larva (millar)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$2.00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$4.50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$4.50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$6.50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Alimento (T.M.)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$400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$500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$500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$630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Diesel (Galón)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$0.90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$1.33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$0.76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$1.12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M.O. (/ mes)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$170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$180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$170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$200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Empaque (/ Lb)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$0.40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$0.45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$0.40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$0.45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Comercializacion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2.0%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2.8%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1.0%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7.0%</a:t>
                      </a:r>
                      <a:endParaRPr kumimoji="0" lang="es-ES_tradnl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838200" y="6491288"/>
            <a:ext cx="380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</a:rPr>
              <a:t>Fuente : Panorama Acuícola (2002)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2352</TotalTime>
  <Words>2917</Words>
  <Application>Microsoft PowerPoint</Application>
  <PresentationFormat>Presentación en pantalla (4:3)</PresentationFormat>
  <Paragraphs>653</Paragraphs>
  <Slides>69</Slides>
  <Notes>69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69</vt:i4>
      </vt:variant>
    </vt:vector>
  </HeadingPairs>
  <TitlesOfParts>
    <vt:vector size="75" baseType="lpstr">
      <vt:lpstr>Times New Roman</vt:lpstr>
      <vt:lpstr>Arial</vt:lpstr>
      <vt:lpstr>Wingdings</vt:lpstr>
      <vt:lpstr>Math B</vt:lpstr>
      <vt:lpstr>Century Schoolbook</vt:lpstr>
      <vt:lpstr>Azure</vt:lpstr>
      <vt:lpstr>Fundamentos de Ciencias Acuáticas – Clase 4 La Rueda Del Éxito</vt:lpstr>
      <vt:lpstr>Fabrizio Marcillo Morla</vt:lpstr>
      <vt:lpstr>La Rueda Del Éxito.</vt:lpstr>
      <vt:lpstr>La Rueda Del Exito</vt:lpstr>
      <vt:lpstr>La Rueda Del Éxito.</vt:lpstr>
      <vt:lpstr>Criterios Para La Selección De Una Especie a Cultivar</vt:lpstr>
      <vt:lpstr>Criterios Para La Selección De Una Especie a Cultivar</vt:lpstr>
      <vt:lpstr>Caracteristicas Fisicas. Socioeconómicas Y Regionales</vt:lpstr>
      <vt:lpstr>Costos Insumos</vt:lpstr>
      <vt:lpstr>Selección de especies para Acuacultura</vt:lpstr>
      <vt:lpstr>Selección de especies para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Tipos de sistémas en Acuacultura</vt:lpstr>
      <vt:lpstr>Recipientes De Cultivo.</vt:lpstr>
      <vt:lpstr>Estanque</vt:lpstr>
      <vt:lpstr>ESTANQUE TIERRA</vt:lpstr>
      <vt:lpstr>ESTANQUE RECUBIERTO</vt:lpstr>
      <vt:lpstr>Jaula</vt:lpstr>
      <vt:lpstr>Galpón</vt:lpstr>
      <vt:lpstr>Raceway</vt:lpstr>
      <vt:lpstr>Diapositiva 30</vt:lpstr>
      <vt:lpstr>Tanques</vt:lpstr>
      <vt:lpstr>Silos</vt:lpstr>
      <vt:lpstr>Tipos de sistémas en Acuacultura</vt:lpstr>
      <vt:lpstr>Relación Especies  Existentes : Cultivadas</vt:lpstr>
      <vt:lpstr>Tipos de sistémas en Acuacultura</vt:lpstr>
      <vt:lpstr>Hatchery seawater circuits: two possible options</vt:lpstr>
      <vt:lpstr>Hatchery seawater parameters</vt:lpstr>
      <vt:lpstr>Open circuit scheme</vt:lpstr>
      <vt:lpstr>Semi-closed circuit scheme</vt:lpstr>
      <vt:lpstr>Comparaison between open and semi-closed systems</vt:lpstr>
      <vt:lpstr>Tipos de sistémas en Acuacultura</vt:lpstr>
      <vt:lpstr>Requerimientos Alimenticios</vt:lpstr>
      <vt:lpstr>Tamaño</vt:lpstr>
      <vt:lpstr>Textura, Sabor Y Tipo</vt:lpstr>
      <vt:lpstr>Hábitos Alimenticios</vt:lpstr>
      <vt:lpstr>Destino De Alimento</vt:lpstr>
      <vt:lpstr>Destino De Alimento</vt:lpstr>
      <vt:lpstr>Fases Generales de Cultivos Acuicolas</vt:lpstr>
      <vt:lpstr>Fase 0</vt:lpstr>
      <vt:lpstr>Fase I</vt:lpstr>
      <vt:lpstr>Fase II</vt:lpstr>
      <vt:lpstr>Fase III</vt:lpstr>
      <vt:lpstr>Fase IV</vt:lpstr>
      <vt:lpstr>Desarrollo Embrionario Y Crecimiento</vt:lpstr>
      <vt:lpstr>Ventajas / Desventajas por grupo</vt:lpstr>
      <vt:lpstr>Biologia Comparada De Peces, Crustáceos Y Moluscos.</vt:lpstr>
      <vt:lpstr>Biologia Comparada De Peces, Crustáceos Y Moluscos.</vt:lpstr>
      <vt:lpstr>Grupos A Comparar</vt:lpstr>
      <vt:lpstr>Morfología Y Esqueleto</vt:lpstr>
      <vt:lpstr>Musculos Y Locomoción</vt:lpstr>
      <vt:lpstr>Respiración / Circulación</vt:lpstr>
      <vt:lpstr>Aparato Respiratorio</vt:lpstr>
      <vt:lpstr>Sistema Circulatorio</vt:lpstr>
      <vt:lpstr>Regulación Osmótica / Excreción</vt:lpstr>
      <vt:lpstr>Balance Iónico En Agua Dulce</vt:lpstr>
      <vt:lpstr>Balance Iónico En Agua Salada</vt:lpstr>
      <vt:lpstr>Aparato Digestivo</vt:lpstr>
      <vt:lpstr>Sistema Nervioso Y Sentidos</vt:lpstr>
      <vt:lpstr>Aparato Reproductor</vt:lpstr>
    </vt:vector>
  </TitlesOfParts>
  <Company>Barcillo</Company>
  <LinksUpToDate>false</LinksUpToDate>
  <SharedDoc>false</SharedDoc>
  <HyperlinkBase>www.barcillo.com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Ciencias Acuaticas</dc:title>
  <dc:creator>Barcillo Barzinister</dc:creator>
  <cp:lastModifiedBy>Administrador</cp:lastModifiedBy>
  <cp:revision>448</cp:revision>
  <cp:lastPrinted>1601-01-01T00:00:00Z</cp:lastPrinted>
  <dcterms:created xsi:type="dcterms:W3CDTF">2002-07-19T11:47:45Z</dcterms:created>
  <dcterms:modified xsi:type="dcterms:W3CDTF">2010-02-01T16:20:24Z</dcterms:modified>
</cp:coreProperties>
</file>