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452" r:id="rId2"/>
    <p:sldId id="453" r:id="rId3"/>
    <p:sldId id="427" r:id="rId4"/>
    <p:sldId id="430" r:id="rId5"/>
    <p:sldId id="425" r:id="rId6"/>
    <p:sldId id="426" r:id="rId7"/>
    <p:sldId id="429" r:id="rId8"/>
    <p:sldId id="428" r:id="rId9"/>
    <p:sldId id="431" r:id="rId10"/>
    <p:sldId id="432" r:id="rId11"/>
    <p:sldId id="433" r:id="rId12"/>
    <p:sldId id="435" r:id="rId13"/>
    <p:sldId id="434" r:id="rId14"/>
    <p:sldId id="451" r:id="rId15"/>
    <p:sldId id="437" r:id="rId16"/>
    <p:sldId id="436" r:id="rId17"/>
    <p:sldId id="439" r:id="rId18"/>
    <p:sldId id="438" r:id="rId19"/>
    <p:sldId id="445" r:id="rId20"/>
    <p:sldId id="440" r:id="rId21"/>
    <p:sldId id="446" r:id="rId22"/>
    <p:sldId id="441" r:id="rId23"/>
    <p:sldId id="447" r:id="rId24"/>
    <p:sldId id="442" r:id="rId25"/>
    <p:sldId id="448" r:id="rId26"/>
    <p:sldId id="443" r:id="rId27"/>
    <p:sldId id="449" r:id="rId28"/>
    <p:sldId id="444" r:id="rId29"/>
    <p:sldId id="45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194" autoAdjust="0"/>
    <p:restoredTop sz="98673" autoAdjust="0"/>
  </p:normalViewPr>
  <p:slideViewPr>
    <p:cSldViewPr>
      <p:cViewPr varScale="1">
        <p:scale>
          <a:sx n="47" d="100"/>
          <a:sy n="47" d="100"/>
        </p:scale>
        <p:origin x="-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3.xml"/><Relationship Id="rId3" Type="http://schemas.openxmlformats.org/officeDocument/2006/relationships/slide" Target="slides/slide5.xml"/><Relationship Id="rId7" Type="http://schemas.openxmlformats.org/officeDocument/2006/relationships/slide" Target="slides/slide11.xml"/><Relationship Id="rId12" Type="http://schemas.openxmlformats.org/officeDocument/2006/relationships/slide" Target="slides/slide21.xml"/><Relationship Id="rId2" Type="http://schemas.openxmlformats.org/officeDocument/2006/relationships/slide" Target="slides/slide3.xml"/><Relationship Id="rId16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9.xml"/><Relationship Id="rId5" Type="http://schemas.openxmlformats.org/officeDocument/2006/relationships/slide" Target="slides/slide9.xml"/><Relationship Id="rId15" Type="http://schemas.openxmlformats.org/officeDocument/2006/relationships/slide" Target="slides/slide27.xml"/><Relationship Id="rId10" Type="http://schemas.openxmlformats.org/officeDocument/2006/relationships/slide" Target="slides/slide17.xml"/><Relationship Id="rId4" Type="http://schemas.openxmlformats.org/officeDocument/2006/relationships/slide" Target="slides/slide6.xml"/><Relationship Id="rId9" Type="http://schemas.openxmlformats.org/officeDocument/2006/relationships/slide" Target="slides/slide15.xml"/><Relationship Id="rId14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821908-575E-4659-A429-92C60396C1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27B7BC-EF19-4503-9518-6E132A89D9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3205C-F630-41D5-89DC-44750DFF2A73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BD4DB-DE28-42F6-A9FC-538508575ED0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09B41-FCE6-4E7D-8E66-5CB4D8A9DA16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35843" name="Rectangle 2050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2051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Estas son los rangos de Calidad de Agua recomendados por HBOI en 1999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1B482-011B-43DD-9FFE-082B2CBE60E7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Estas son los rangos de Calidad de Agua recomendados por HBOI en 1999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AA6633-C98B-49B6-8E00-351A399BAF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EDBB-66A9-4279-B45D-27377235DE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CB91-C948-4295-80C4-2913FAA97B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1B92-285F-4AC8-8BD9-D23ED1D7ED9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C11E4-ABB5-4E03-9FBB-0552606EAD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B03E-CEEA-4C1E-963A-549F343181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650B-94E2-488C-A0AB-76F12D46661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25EB-A91D-4D7C-9940-7914C5DF24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DA10-74D0-48F4-AD84-95FFB4B9EEB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49E0-F728-4BFF-A127-E0C441ACFA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0C96B-D5B5-4CC7-9836-F0CEDBAF05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7888-7F43-4CC1-B8E5-126E93FB27D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8CFD2B0D-726F-4343-91CA-EDD08B8B1E4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sndAc>
      <p:stSnd>
        <p:snd r:embed="rId14" name="DIALOG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barcillo@gmail.com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space.espol.edu.ec/browse?type=author&amp;order=ASC&amp;rpp=20&amp;value=Marcillo+Morla%2C+Fabrizio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609600"/>
            <a:ext cx="7910512" cy="1676400"/>
          </a:xfrm>
        </p:spPr>
        <p:txBody>
          <a:bodyPr/>
          <a:lstStyle/>
          <a:p>
            <a:pPr eaLnBrk="1" hangingPunct="1"/>
            <a:r>
              <a:rPr lang="en-US" smtClean="0"/>
              <a:t>Metodología de Cultivo Comercial de Camarón en Ecuador</a:t>
            </a:r>
            <a:br>
              <a:rPr lang="en-US" smtClean="0"/>
            </a:br>
            <a:r>
              <a:rPr lang="en-US" sz="3000" b="1" smtClean="0"/>
              <a:t>Especies:</a:t>
            </a:r>
            <a:br>
              <a:rPr lang="en-US" sz="3000" b="1" smtClean="0"/>
            </a:br>
            <a:r>
              <a:rPr lang="en-US" sz="3000" i="1" smtClean="0"/>
              <a:t>Penaeus (Litopenaeus) vannamei</a:t>
            </a:r>
            <a:br>
              <a:rPr lang="en-US" sz="3000" i="1" smtClean="0"/>
            </a:br>
            <a:r>
              <a:rPr lang="en-US" sz="3000" i="1" smtClean="0"/>
              <a:t>P. stylirostris</a:t>
            </a:r>
            <a:endParaRPr lang="es-ES_tradnl" sz="3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3076" name="Picture 9" descr="Logofim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barcillo@gmail.com</a:t>
            </a:r>
            <a:endParaRPr lang="en-US"/>
          </a:p>
          <a:p>
            <a:r>
              <a:rPr lang="en-US"/>
              <a:t>(593-9) 4194239</a:t>
            </a:r>
          </a:p>
          <a:p>
            <a:endParaRPr lang="es-ES"/>
          </a:p>
        </p:txBody>
      </p:sp>
      <p:pic>
        <p:nvPicPr>
          <p:cNvPr id="3078" name="6 Imagen" descr="espol1-300x29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DIALO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Tecnicas Producción Postlarvas </a:t>
            </a:r>
            <a:r>
              <a:rPr lang="en-US" i="1" smtClean="0"/>
              <a:t>P. vannamei</a:t>
            </a:r>
            <a:endParaRPr lang="es-ES_tradnl" i="1" smtClean="0"/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46275"/>
            <a:ext cx="7723188" cy="460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Tecnica “Japonesa”.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Tecnica “Galveston”.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Técnica Nacional.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Nació del 84 – 90.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Mezcló elementos de las 2 y nuevos desarrollos.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Técnicos extranjeros y formación de nacionales.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La necesidad de mas laboratorios y el boom de los mismos necesitó de técnicos “capacitados”.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Difusión de técnicas por cercanía (Hatchery row, Pilsener), intercambio de personal, cursos y seminarios.</a:t>
            </a:r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Estadíos Larvarios</a:t>
            </a:r>
            <a:endParaRPr lang="es-ES_tradnl" smtClean="0"/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Huevo.</a:t>
            </a:r>
          </a:p>
          <a:p>
            <a:pPr eaLnBrk="1" hangingPunct="1">
              <a:defRPr/>
            </a:pPr>
            <a:r>
              <a:rPr lang="en-US" smtClean="0"/>
              <a:t>Nauplio 1- 5.</a:t>
            </a:r>
          </a:p>
          <a:p>
            <a:pPr eaLnBrk="1" hangingPunct="1">
              <a:defRPr/>
            </a:pPr>
            <a:r>
              <a:rPr lang="en-US" smtClean="0"/>
              <a:t>Zoea (Protozoea) 1- 3.</a:t>
            </a:r>
          </a:p>
          <a:p>
            <a:pPr eaLnBrk="1" hangingPunct="1">
              <a:defRPr/>
            </a:pPr>
            <a:r>
              <a:rPr lang="en-US" smtClean="0"/>
              <a:t>Mysis 1-3.</a:t>
            </a:r>
          </a:p>
          <a:p>
            <a:pPr eaLnBrk="1" hangingPunct="1">
              <a:defRPr/>
            </a:pPr>
            <a:r>
              <a:rPr lang="en-US" smtClean="0"/>
              <a:t>Postlarva 1 – N.</a:t>
            </a:r>
            <a:endParaRPr lang="es-ES_tradnl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Nauplio 1 - 5</a:t>
            </a:r>
            <a:endParaRPr lang="es-ES_tradnl" smtClean="0"/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8077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Duración 48 horas (36 – 51) @28</a:t>
            </a:r>
            <a:r>
              <a:rPr lang="en-US" sz="2400" smtClean="0">
                <a:cs typeface="Arial" charset="0"/>
              </a:rPr>
              <a:t>ºC.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Corresponde a Fase I de Cultivo.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Largo 500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, Ancho: 200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3 Apendices</a:t>
            </a:r>
            <a:r>
              <a:rPr lang="en-US" sz="2400" smtClean="0"/>
              <a:t>: Antenas, antenulas y mandibulas. Ojo naupliar. No boca.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Nado: brinca y cae. Frecuencia proporcional a estadio.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Fototropismo positivo.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Agua limpia, aireación suave.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Alimentación: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No comen todavía.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N 4-5: Chaetoceros / Isochrysis(3-10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30-50K cel / ml.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Nivel Agua / Recambio: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30% Nivel, 0 Recambio.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Malla: de requerirse 100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Treflan: 0.05 ppm. EDTA: 5 – 10 ppm.</a:t>
            </a:r>
            <a:endParaRPr lang="es-ES_tradnl" sz="24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Nauplio 1 - 5</a:t>
            </a:r>
            <a:endParaRPr lang="es-ES_tradnl" smtClean="0">
              <a:solidFill>
                <a:srgbClr val="FF0000"/>
              </a:solidFill>
            </a:endParaRPr>
          </a:p>
        </p:txBody>
      </p:sp>
      <p:pic>
        <p:nvPicPr>
          <p:cNvPr id="15363" name="Picture 3" descr="C:\Mis documentos\Espol\Informacion\Camaron\Larvicultura\N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1019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Mis documentos\Espol\Informacion\Camaron\Larvicultura\N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8638" y="990600"/>
            <a:ext cx="29511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Mis documentos\Espol\Informacion\Camaron\Larvicultura\N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8688" y="990600"/>
            <a:ext cx="31353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Mis documentos\Espol\Informacion\Camaron\Larvicultura\N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962400"/>
            <a:ext cx="306546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Mis documentos\Espol\Informacion\Camaron\Larvicultura\N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038600"/>
            <a:ext cx="29686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089" name="Text Box 9"/>
          <p:cNvSpPr txBox="1">
            <a:spLocks noChangeArrowheads="1"/>
          </p:cNvSpPr>
          <p:nvPr/>
        </p:nvSpPr>
        <p:spPr bwMode="auto">
          <a:xfrm>
            <a:off x="1203325" y="2982913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N1</a:t>
            </a:r>
            <a:endParaRPr lang="es-ES_tradnl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42090" name="Text Box 10"/>
          <p:cNvSpPr txBox="1">
            <a:spLocks noChangeArrowheads="1"/>
          </p:cNvSpPr>
          <p:nvPr/>
        </p:nvSpPr>
        <p:spPr bwMode="auto">
          <a:xfrm>
            <a:off x="4267200" y="35052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N2</a:t>
            </a:r>
            <a:endParaRPr lang="es-ES_tradnl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42091" name="Text Box 11"/>
          <p:cNvSpPr txBox="1">
            <a:spLocks noChangeArrowheads="1"/>
          </p:cNvSpPr>
          <p:nvPr/>
        </p:nvSpPr>
        <p:spPr bwMode="auto">
          <a:xfrm>
            <a:off x="8305800" y="35052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N3</a:t>
            </a:r>
            <a:endParaRPr lang="es-ES_tradnl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42092" name="Text Box 12"/>
          <p:cNvSpPr txBox="1">
            <a:spLocks noChangeArrowheads="1"/>
          </p:cNvSpPr>
          <p:nvPr/>
        </p:nvSpPr>
        <p:spPr bwMode="auto">
          <a:xfrm>
            <a:off x="1981200" y="62484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N4</a:t>
            </a:r>
            <a:endParaRPr lang="es-ES_tradnl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42093" name="Text Box 13"/>
          <p:cNvSpPr txBox="1">
            <a:spLocks noChangeArrowheads="1"/>
          </p:cNvSpPr>
          <p:nvPr/>
        </p:nvSpPr>
        <p:spPr bwMode="auto">
          <a:xfrm>
            <a:off x="7239000" y="57912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N5</a:t>
            </a:r>
            <a:endParaRPr lang="es-ES_tradnl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Cosecha Nauplios</a:t>
            </a:r>
            <a:endParaRPr lang="es-ES_tradnl" smtClean="0"/>
          </a:p>
        </p:txBody>
      </p:sp>
      <p:pic>
        <p:nvPicPr>
          <p:cNvPr id="16387" name="Picture 3" descr="C:\Mis documentos\Espol\Informacion\Fotos\Larvas\MVC-01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1117600"/>
            <a:ext cx="69469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Zoea 1</a:t>
            </a:r>
            <a:endParaRPr lang="es-ES_tradnl" smtClean="0"/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8077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Duración  40 horas (36 – 48) @28</a:t>
            </a:r>
            <a:r>
              <a:rPr lang="en-US" sz="2400" smtClean="0">
                <a:cs typeface="Arial" charset="0"/>
              </a:rPr>
              <a:t>ºC.</a:t>
            </a:r>
          </a:p>
          <a:p>
            <a:pPr eaLnBrk="1" hangingPunct="1">
              <a:defRPr/>
            </a:pPr>
            <a:r>
              <a:rPr lang="en-US" sz="2400" smtClean="0"/>
              <a:t>Corresponde a Fase II de Cultivo.</a:t>
            </a:r>
          </a:p>
          <a:p>
            <a:pPr eaLnBrk="1" hangingPunct="1">
              <a:defRPr/>
            </a:pPr>
            <a:r>
              <a:rPr lang="en-US" sz="2400" smtClean="0"/>
              <a:t>Largo 1,000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 </a:t>
            </a:r>
          </a:p>
          <a:p>
            <a:pPr eaLnBrk="1" hangingPunct="1">
              <a:defRPr/>
            </a:pPr>
            <a:r>
              <a:rPr lang="en-US" sz="2400" smtClean="0"/>
              <a:t>8 Apendices: Antenas, antenulas, mandibulas cambian de función, </a:t>
            </a:r>
            <a:r>
              <a:rPr lang="en-US" sz="2400" u="sng" smtClean="0"/>
              <a:t>+ 5 pereiopodos</a:t>
            </a:r>
            <a:r>
              <a:rPr lang="en-US" sz="2400" smtClean="0"/>
              <a:t>. Empieza a comer. </a:t>
            </a:r>
            <a:r>
              <a:rPr lang="en-US" sz="2400" u="sng" smtClean="0"/>
              <a:t>1 Ojo Naupliar</a:t>
            </a:r>
            <a:r>
              <a:rPr lang="en-US" sz="2400" smtClean="0"/>
              <a:t>. Desarrolla abdomen y tracto digestivo.</a:t>
            </a:r>
          </a:p>
          <a:p>
            <a:pPr eaLnBrk="1" hangingPunct="1">
              <a:defRPr/>
            </a:pPr>
            <a:r>
              <a:rPr lang="en-US" sz="2400" smtClean="0"/>
              <a:t>Nado: Continuo, heces largas visibles.</a:t>
            </a:r>
          </a:p>
          <a:p>
            <a:pPr eaLnBrk="1" hangingPunct="1">
              <a:defRPr/>
            </a:pPr>
            <a:r>
              <a:rPr lang="en-US" sz="2400" smtClean="0"/>
              <a:t>Alimentación:</a:t>
            </a:r>
          </a:p>
          <a:p>
            <a:pPr lvl="1" eaLnBrk="1" hangingPunct="1">
              <a:defRPr/>
            </a:pPr>
            <a:r>
              <a:rPr lang="en-US" sz="2000" smtClean="0"/>
              <a:t>Chaetoceros / Isochrysis(3-10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50-80K cel / ml.</a:t>
            </a:r>
          </a:p>
          <a:p>
            <a:pPr lvl="1" eaLnBrk="1" hangingPunct="1">
              <a:defRPr/>
            </a:pPr>
            <a:r>
              <a:rPr lang="en-US" sz="2000" smtClean="0"/>
              <a:t>Dieta artificial.</a:t>
            </a:r>
          </a:p>
          <a:p>
            <a:pPr eaLnBrk="1" hangingPunct="1">
              <a:defRPr/>
            </a:pPr>
            <a:r>
              <a:rPr lang="en-US" sz="2400" smtClean="0"/>
              <a:t>Nivel Agua / Recambio:</a:t>
            </a:r>
          </a:p>
          <a:p>
            <a:pPr lvl="1" eaLnBrk="1" hangingPunct="1">
              <a:defRPr/>
            </a:pPr>
            <a:r>
              <a:rPr lang="en-US" sz="2000" smtClean="0"/>
              <a:t>50% Nivel, 0 recambio.</a:t>
            </a:r>
          </a:p>
          <a:p>
            <a:pPr eaLnBrk="1" hangingPunct="1">
              <a:defRPr/>
            </a:pPr>
            <a:r>
              <a:rPr lang="en-US" sz="2400" smtClean="0"/>
              <a:t>Malla: de requerirse 100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r>
              <a:rPr lang="en-US" sz="2400" smtClean="0"/>
              <a:t>Treflan: 0.05 ppm. EDTA: 5 – 10 ppm.</a:t>
            </a:r>
            <a:endParaRPr lang="es-ES_tradnl" sz="24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Zoea 1</a:t>
            </a:r>
            <a:endParaRPr lang="es-ES_tradnl" smtClean="0"/>
          </a:p>
        </p:txBody>
      </p:sp>
      <p:pic>
        <p:nvPicPr>
          <p:cNvPr id="18435" name="Picture 5" descr="C:\Mis documentos\Espol\Informacion\Camaron\Larvicultura\Z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914400"/>
            <a:ext cx="656431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Zoea 2</a:t>
            </a:r>
            <a:endParaRPr lang="es-ES_tradnl" smtClean="0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8077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Duración  40 horas (36 – 48) @28</a:t>
            </a:r>
            <a:r>
              <a:rPr lang="en-US" sz="2400" smtClean="0">
                <a:cs typeface="Arial" charset="0"/>
              </a:rPr>
              <a:t>ºC.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Corresponde a Fase II de Cultivo.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Largo 1,700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Ojos pedunculados</a:t>
            </a:r>
            <a:r>
              <a:rPr lang="en-US" sz="2400" smtClean="0"/>
              <a:t>. Desarrolla rostrum. Telsum bifurcado lobulado, </a:t>
            </a:r>
            <a:r>
              <a:rPr lang="en-US" sz="2400" u="sng" smtClean="0"/>
              <a:t>sin urópodos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Nado: Continuo, heces largas visibles, hepatopancreas verde lleno de lípidos.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Alimentación: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Chaetoceros / Isochrysis(3-10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80-100K cel / ml.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Dieta artificial.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Acepta mini Zoo plancton: trocoforas.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Nivel Agua / Recambio: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70 - 100% Nivel, 0 recambio.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Malla: 100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Treflan: 0.05 ppm. EDTA: 5 – 10 ppm.</a:t>
            </a:r>
            <a:endParaRPr lang="es-ES_tradnl" sz="24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3810000" cy="1143000"/>
          </a:xfrm>
        </p:spPr>
        <p:txBody>
          <a:bodyPr/>
          <a:lstStyle/>
          <a:p>
            <a:pPr eaLnBrk="1" hangingPunct="1"/>
            <a:r>
              <a:rPr lang="en-US" smtClean="0"/>
              <a:t>Zoea 2</a:t>
            </a:r>
            <a:endParaRPr lang="es-ES_tradnl" smtClean="0"/>
          </a:p>
        </p:txBody>
      </p:sp>
      <p:pic>
        <p:nvPicPr>
          <p:cNvPr id="20483" name="Picture 3" descr="C:\Mis documentos\Espol\Informacion\Camaron\Larvicultura\Z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4013"/>
            <a:ext cx="4213225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Zoea 3</a:t>
            </a:r>
            <a:endParaRPr lang="es-ES_tradnl" smtClean="0"/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8077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Duración  40 horas (36 – 48) @28</a:t>
            </a:r>
            <a:r>
              <a:rPr lang="en-US" sz="2400" smtClean="0">
                <a:cs typeface="Arial" charset="0"/>
              </a:rPr>
              <a:t>ºC.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Corresponde a Fase II de Cultivo.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Largo 2,500 – 2,600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Desarrolla urópodos</a:t>
            </a:r>
            <a:r>
              <a:rPr lang="en-US" sz="2400" smtClean="0"/>
              <a:t>. Espinas en segmentos abdominales. Telsum bifurcado lobulado.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Nado: Continuo.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Alimentación: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Chaetoceros / Isochrysis(3-10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80-120K cel / ml.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Tetraselmis (10-15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5k cel/ ml.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Dieta artificial.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Acepta zooplancton pequeño: rotiferos.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Artemia pequeña: 10 – 15 ARN / día.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Nivel Agua / Recambio: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100% Nivel, Empieza recambio.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Malla: 200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Treflan: 0.05 ppm. EDTA: 5 – 10 ppm.</a:t>
            </a:r>
            <a:endParaRPr lang="es-ES_tradnl" sz="24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>
              <a:defRPr/>
            </a:pPr>
            <a:r>
              <a:rPr lang="es-EC" dirty="0" smtClean="0"/>
              <a:t>Guayaquil, 1966.</a:t>
            </a:r>
          </a:p>
          <a:p>
            <a:pPr algn="r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>
              <a:defRPr/>
            </a:pPr>
            <a:r>
              <a:rPr lang="es-EC" dirty="0" smtClean="0"/>
              <a:t>Profesor ESPOL desde el 2001.</a:t>
            </a:r>
          </a:p>
          <a:p>
            <a:pPr algn="r">
              <a:defRPr/>
            </a:pPr>
            <a:r>
              <a:rPr lang="es-EC" dirty="0" smtClean="0"/>
              <a:t>20 años experiencia profesional: </a:t>
            </a:r>
          </a:p>
          <a:p>
            <a:pPr lvl="1" algn="r">
              <a:defRPr/>
            </a:pPr>
            <a:r>
              <a:rPr lang="es-EC" sz="2800" dirty="0" smtClean="0"/>
              <a:t>Producción.</a:t>
            </a:r>
          </a:p>
          <a:p>
            <a:pPr lvl="1" algn="r">
              <a:defRPr/>
            </a:pPr>
            <a:r>
              <a:rPr lang="es-EC" sz="2800" dirty="0" smtClean="0"/>
              <a:t>Administración.</a:t>
            </a:r>
          </a:p>
          <a:p>
            <a:pPr lvl="1" algn="r">
              <a:defRPr/>
            </a:pPr>
            <a:r>
              <a:rPr lang="es-EC" sz="2800" dirty="0" smtClean="0"/>
              <a:t>Finanzas.</a:t>
            </a:r>
          </a:p>
          <a:p>
            <a:pPr lvl="1" algn="r">
              <a:defRPr/>
            </a:pPr>
            <a:r>
              <a:rPr lang="es-EC" sz="2800" dirty="0" smtClean="0"/>
              <a:t>Investigación.</a:t>
            </a:r>
          </a:p>
          <a:p>
            <a:pPr lvl="1" algn="r">
              <a:defRPr/>
            </a:pPr>
            <a:r>
              <a:rPr lang="es-EC" sz="2800" dirty="0" smtClean="0"/>
              <a:t>Consultorías.</a:t>
            </a:r>
          </a:p>
        </p:txBody>
      </p:sp>
      <p:pic>
        <p:nvPicPr>
          <p:cNvPr id="8196" name="Picture 3" descr="Yop por ti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US" dirty="0">
                <a:latin typeface="+mn-lt"/>
                <a:hlinkClick r:id="rId5"/>
              </a:rPr>
              <a:t>Otras Publicaciones del mismo autor en Repositorio ESPOL</a:t>
            </a:r>
            <a:endParaRPr lang="es-US" dirty="0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DIALO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886200" cy="1143000"/>
          </a:xfrm>
        </p:spPr>
        <p:txBody>
          <a:bodyPr/>
          <a:lstStyle/>
          <a:p>
            <a:pPr eaLnBrk="1" hangingPunct="1"/>
            <a:r>
              <a:rPr lang="en-US" smtClean="0"/>
              <a:t>Zoea 3</a:t>
            </a:r>
            <a:endParaRPr lang="es-ES_tradnl" smtClean="0"/>
          </a:p>
        </p:txBody>
      </p:sp>
      <p:pic>
        <p:nvPicPr>
          <p:cNvPr id="22531" name="Picture 3" descr="C:\Mis documentos\Espol\Informacion\Camaron\Larvicultura\Z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138" y="214313"/>
            <a:ext cx="4208462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Mysis 1</a:t>
            </a:r>
            <a:endParaRPr lang="es-ES_tradnl" smtClean="0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8077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Duración 28 horas (24 – 32) @28</a:t>
            </a:r>
            <a:r>
              <a:rPr lang="en-US" sz="2400" smtClean="0">
                <a:cs typeface="Arial" charset="0"/>
              </a:rPr>
              <a:t>ºC.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Corresponde a Fase II de Cultivo.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Largo 3,000 – 5,000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Cabeza alargada</a:t>
            </a:r>
            <a:r>
              <a:rPr lang="en-US" sz="2400" smtClean="0"/>
              <a:t>. Telsum alargado. Urópodos completos.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Nado: De cabeza.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Alimentación: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Chaetoceros / Isochrysis(3-10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40-100K cel / ml.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Tetraselmis (10-15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5 – 10 k cel/ ml.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Artemia: 10 – 25 ARN / día.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Dieta artificial.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Nivel Agua / Recambio: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100% Nivel, recambio según necesidad.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Malla: 300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Treflan: 0.05 ppm. EDTA: 5 – 10 ppm.</a:t>
            </a:r>
            <a:endParaRPr lang="es-ES_tradnl" sz="24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Mysis 1</a:t>
            </a:r>
            <a:endParaRPr lang="es-ES_tradnl" smtClean="0"/>
          </a:p>
        </p:txBody>
      </p:sp>
      <p:pic>
        <p:nvPicPr>
          <p:cNvPr id="24579" name="Picture 3" descr="C:\Mis documentos\Espol\Informacion\Camaron\Larvicultura\M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61938"/>
            <a:ext cx="2925763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Mis documentos\Espol\Informacion\Camaron\Larvicultura\M1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70275"/>
            <a:ext cx="70104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Mysis 2</a:t>
            </a:r>
            <a:endParaRPr lang="es-ES_tradnl" smtClean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8077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Duración 28 horas (24 – 32) @28</a:t>
            </a:r>
            <a:r>
              <a:rPr lang="en-US" sz="2400" smtClean="0">
                <a:cs typeface="Arial" charset="0"/>
              </a:rPr>
              <a:t>ºC.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Corresponde a Fase II de Cultivo.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Largo 3,800 – 4,000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Pequeños pleopodos no segmentados empiezan a salir</a:t>
            </a:r>
            <a:r>
              <a:rPr lang="en-US" sz="2400" smtClean="0"/>
              <a:t>. Curvados hacia adelante.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Nado: De cabeza.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Alimentación: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Chaetoceros / Isochrysis(3-10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40-80K cel / ml.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Tetraselmis (10-15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15 – 30 k cel/ ml.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Artemia: 15 – 40 ARN / día.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Dieta artificial.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Nivel Agua / Recambio: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100% Nivel, recambio según necesidad.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Malla: 300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Treflan: 0.05 ppm. EDTA: 5 – 10 ppm.</a:t>
            </a:r>
            <a:endParaRPr lang="es-ES_tradnl" sz="24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Mysis 2</a:t>
            </a:r>
            <a:endParaRPr lang="es-ES_tradnl" smtClean="0"/>
          </a:p>
        </p:txBody>
      </p:sp>
      <p:pic>
        <p:nvPicPr>
          <p:cNvPr id="26627" name="Picture 3" descr="C:\Mis documentos\Espol\Informacion\Camaron\Larvicultura\M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2514600"/>
            <a:ext cx="850106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Mysis 3</a:t>
            </a:r>
            <a:endParaRPr lang="es-ES_tradnl" smtClean="0"/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8077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Duración 28 horas (24 – 32) @28</a:t>
            </a:r>
            <a:r>
              <a:rPr lang="en-US" sz="2400" smtClean="0">
                <a:cs typeface="Arial" charset="0"/>
              </a:rPr>
              <a:t>ºC.</a:t>
            </a:r>
          </a:p>
          <a:p>
            <a:pPr eaLnBrk="1" hangingPunct="1">
              <a:defRPr/>
            </a:pPr>
            <a:r>
              <a:rPr lang="en-US" sz="2400" smtClean="0"/>
              <a:t>Corresponde a Fase II de Cultivo.</a:t>
            </a:r>
          </a:p>
          <a:p>
            <a:pPr eaLnBrk="1" hangingPunct="1">
              <a:defRPr/>
            </a:pPr>
            <a:r>
              <a:rPr lang="en-US" sz="2400" smtClean="0"/>
              <a:t>Largo 4,000 – 4,500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r>
              <a:rPr lang="en-US" sz="2400" smtClean="0"/>
              <a:t>Pleopodos segmentados con 2-3 setas terminales.</a:t>
            </a:r>
          </a:p>
          <a:p>
            <a:pPr eaLnBrk="1" hangingPunct="1">
              <a:defRPr/>
            </a:pPr>
            <a:r>
              <a:rPr lang="en-US" sz="2400" smtClean="0"/>
              <a:t>Nado: De cabeza.</a:t>
            </a:r>
          </a:p>
          <a:p>
            <a:pPr eaLnBrk="1" hangingPunct="1">
              <a:defRPr/>
            </a:pPr>
            <a:r>
              <a:rPr lang="en-US" sz="2400" smtClean="0"/>
              <a:t>Alimentación:</a:t>
            </a:r>
          </a:p>
          <a:p>
            <a:pPr lvl="1" eaLnBrk="1" hangingPunct="1">
              <a:defRPr/>
            </a:pPr>
            <a:r>
              <a:rPr lang="en-US" sz="2000" smtClean="0"/>
              <a:t>Chaetoceros / Isochrysis(3-10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0-40K cel / ml.</a:t>
            </a:r>
          </a:p>
          <a:p>
            <a:pPr lvl="1" eaLnBrk="1" hangingPunct="1">
              <a:defRPr/>
            </a:pPr>
            <a:r>
              <a:rPr lang="en-US" sz="2000" smtClean="0"/>
              <a:t>Tetraselmis (10-15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0 – 30 k cel/ ml.</a:t>
            </a:r>
          </a:p>
          <a:p>
            <a:pPr lvl="1" eaLnBrk="1" hangingPunct="1">
              <a:defRPr/>
            </a:pPr>
            <a:r>
              <a:rPr lang="en-US" sz="2000" smtClean="0"/>
              <a:t>Artemia: 25 – 50 ARN / día.</a:t>
            </a:r>
          </a:p>
          <a:p>
            <a:pPr lvl="1" eaLnBrk="1" hangingPunct="1">
              <a:defRPr/>
            </a:pPr>
            <a:r>
              <a:rPr lang="en-US" sz="2000" smtClean="0"/>
              <a:t>Dieta artificial.</a:t>
            </a:r>
          </a:p>
          <a:p>
            <a:pPr eaLnBrk="1" hangingPunct="1">
              <a:defRPr/>
            </a:pPr>
            <a:r>
              <a:rPr lang="en-US" sz="2400" smtClean="0"/>
              <a:t>Nivel Agua / Recambio:</a:t>
            </a:r>
          </a:p>
          <a:p>
            <a:pPr lvl="1" eaLnBrk="1" hangingPunct="1">
              <a:defRPr/>
            </a:pPr>
            <a:r>
              <a:rPr lang="en-US" sz="2000" smtClean="0"/>
              <a:t>100% Nivel, recambio según necesidad.</a:t>
            </a:r>
          </a:p>
          <a:p>
            <a:pPr eaLnBrk="1" hangingPunct="1">
              <a:defRPr/>
            </a:pPr>
            <a:r>
              <a:rPr lang="en-US" sz="2400" smtClean="0"/>
              <a:t>Malla: 300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r>
              <a:rPr lang="en-US" sz="2400" smtClean="0"/>
              <a:t>Treflan: 0.05 ppm. EDTA: 5 – 10 ppm.</a:t>
            </a:r>
            <a:endParaRPr lang="es-ES_tradnl" sz="24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Mysis 3</a:t>
            </a:r>
            <a:endParaRPr lang="es-ES_tradnl" smtClean="0"/>
          </a:p>
        </p:txBody>
      </p:sp>
      <p:pic>
        <p:nvPicPr>
          <p:cNvPr id="28675" name="Picture 3" descr="C:\Mis documentos\Espol\Informacion\Camaron\Larvicultura\M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25663"/>
            <a:ext cx="9144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Postlarva 1</a:t>
            </a:r>
            <a:endParaRPr lang="es-ES_tradnl" smtClean="0"/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8077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Duración 24 horas.</a:t>
            </a:r>
            <a:endParaRPr lang="en-US" sz="24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Corresponde a Fase III de Cultivo.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Largo 4,500 – 4,800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Pleopodos totalmente segmentados y llenos de setas terminales. Setas en uropodos completos.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Nado: De frente.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Alimentación: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Tetraselmis (10-15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): 0 – 30 k cel/ ml.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Nitzchia: cultivada o natural.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Artemia: 30 – 60 ARN / día.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Dieta artificial.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Nivel Agua / Recambio: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100% Nivel, recambio según necesidad.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Malla: 300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Treflan: 0.05 ppm. EDTA: 5 – 10 ppm.</a:t>
            </a:r>
            <a:endParaRPr lang="es-ES_tradnl" sz="24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Postlarva</a:t>
            </a:r>
            <a:endParaRPr lang="es-ES_tradnl" smtClean="0"/>
          </a:p>
        </p:txBody>
      </p:sp>
      <p:pic>
        <p:nvPicPr>
          <p:cNvPr id="30723" name="Picture 3" descr="C:\Mis documentos\Espol\Informacion\Camaron\Larvicultura\Pl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89154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Postlarva n</a:t>
            </a:r>
            <a:endParaRPr lang="es-ES_tradnl" smtClean="0"/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8077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Duración </a:t>
            </a:r>
            <a:r>
              <a:rPr lang="en-US" sz="2400" u="sng" smtClean="0"/>
              <a:t>24 horas</a:t>
            </a:r>
            <a:r>
              <a:rPr lang="en-US" sz="2400" smtClean="0"/>
              <a:t>. Fijas.</a:t>
            </a:r>
            <a:endParaRPr lang="en-US" sz="2400" smtClean="0">
              <a:cs typeface="Arial" charset="0"/>
            </a:endParaRPr>
          </a:p>
          <a:p>
            <a:pPr eaLnBrk="1" hangingPunct="1">
              <a:defRPr/>
            </a:pPr>
            <a:r>
              <a:rPr lang="en-US" sz="2400" smtClean="0"/>
              <a:t>Corresponde a Fase III de Cultivo.</a:t>
            </a:r>
          </a:p>
          <a:p>
            <a:pPr eaLnBrk="1" hangingPunct="1">
              <a:defRPr/>
            </a:pPr>
            <a:r>
              <a:rPr lang="en-US" sz="2400" smtClean="0"/>
              <a:t>Largo 4,600 – 30,000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r>
              <a:rPr lang="en-US" sz="2400" smtClean="0"/>
              <a:t>Nado: De frente. En los primeros 6 dias se fondean.</a:t>
            </a:r>
          </a:p>
          <a:p>
            <a:pPr eaLnBrk="1" hangingPunct="1">
              <a:defRPr/>
            </a:pPr>
            <a:r>
              <a:rPr lang="en-US" sz="2400" smtClean="0"/>
              <a:t>Alimentación:</a:t>
            </a:r>
          </a:p>
          <a:p>
            <a:pPr lvl="1" eaLnBrk="1" hangingPunct="1">
              <a:defRPr/>
            </a:pPr>
            <a:r>
              <a:rPr lang="en-US" sz="2000" smtClean="0"/>
              <a:t>Nitzchia: cultivada o natural.</a:t>
            </a:r>
          </a:p>
          <a:p>
            <a:pPr lvl="1" eaLnBrk="1" hangingPunct="1">
              <a:defRPr/>
            </a:pPr>
            <a:r>
              <a:rPr lang="en-US" sz="2000" smtClean="0"/>
              <a:t>Artemia: 50 – 250 ARN / día. Primero aumenta, luego disminuye.</a:t>
            </a:r>
          </a:p>
          <a:p>
            <a:pPr lvl="1" eaLnBrk="1" hangingPunct="1">
              <a:defRPr/>
            </a:pPr>
            <a:r>
              <a:rPr lang="en-US" sz="2000" smtClean="0"/>
              <a:t>Otros zooplancton: ARN enriquecida, biomasa artemia, copepodos, nematodos, etc.</a:t>
            </a:r>
          </a:p>
          <a:p>
            <a:pPr lvl="1" eaLnBrk="1" hangingPunct="1">
              <a:defRPr/>
            </a:pPr>
            <a:r>
              <a:rPr lang="en-US" sz="2000" smtClean="0"/>
              <a:t>Dieta artificial mas importante. Mas variada.</a:t>
            </a:r>
          </a:p>
          <a:p>
            <a:pPr eaLnBrk="1" hangingPunct="1">
              <a:defRPr/>
            </a:pPr>
            <a:r>
              <a:rPr lang="en-US" sz="2400" smtClean="0"/>
              <a:t>Nivel Agua / Recambio:</a:t>
            </a:r>
          </a:p>
          <a:p>
            <a:pPr lvl="1" eaLnBrk="1" hangingPunct="1">
              <a:defRPr/>
            </a:pPr>
            <a:r>
              <a:rPr lang="en-US" sz="2000" smtClean="0"/>
              <a:t>100% Nivel, recambio según necesidad.</a:t>
            </a:r>
          </a:p>
          <a:p>
            <a:pPr eaLnBrk="1" hangingPunct="1">
              <a:defRPr/>
            </a:pPr>
            <a:r>
              <a:rPr lang="en-US" sz="2400" smtClean="0"/>
              <a:t>Malla: 500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r>
              <a:rPr lang="en-US" sz="2400" smtClean="0"/>
              <a:t>Treflan: 0.05 ppm. EDTA: 5 – 10 ppm.</a:t>
            </a:r>
            <a:endParaRPr lang="es-ES_tradnl" sz="24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Taxonomía</a:t>
            </a:r>
            <a:endParaRPr lang="es-ES_tradnl" smtClean="0"/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45413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Phylum: </a:t>
            </a:r>
            <a:r>
              <a:rPr lang="en-US" sz="2800" u="sng" smtClean="0"/>
              <a:t>ARTROPODA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Clase: Crustacea.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Subclase: Malacostraca.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Orden: Decapoda.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Familia: PENAEIDAE.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Genero: </a:t>
            </a:r>
            <a:r>
              <a:rPr lang="en-US" sz="2800" i="1" smtClean="0"/>
              <a:t>Penaeus (Litopenaeus).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Subgenero:</a:t>
            </a:r>
            <a:r>
              <a:rPr lang="en-US" sz="2400" i="1" smtClean="0"/>
              <a:t>  Litopenaeus.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Especies: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smtClean="0"/>
              <a:t>P. vannamei. </a:t>
            </a:r>
            <a:r>
              <a:rPr lang="en-US" sz="2400" smtClean="0"/>
              <a:t>(Mayor Importancia).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smtClean="0"/>
              <a:t>P. stylirostyris.</a:t>
            </a:r>
            <a:endParaRPr lang="es-ES_tradnl" sz="2400" i="1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Requerimientos Ambientales</a:t>
            </a:r>
            <a:endParaRPr lang="es-ES_tradnl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Temperatura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Rango óptimo: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29-33 </a:t>
            </a:r>
            <a:r>
              <a:rPr lang="en-US" smtClean="0">
                <a:cs typeface="Arial" charset="0"/>
              </a:rPr>
              <a:t>ºC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Rango Aceptado: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22-34 </a:t>
            </a:r>
            <a:r>
              <a:rPr lang="en-US" smtClean="0">
                <a:cs typeface="Arial" charset="0"/>
              </a:rPr>
              <a:t>ºC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Diferencias vannamei – stylirostris.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Efectos en: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Enfermedades.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Crecimiento.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Otros.</a:t>
            </a:r>
            <a:endParaRPr lang="es-ES_tradnl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Salinidad</a:t>
            </a:r>
            <a:endParaRPr lang="es-ES_tradnl" smtClean="0"/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371600"/>
            <a:ext cx="7772400" cy="46894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Rango óptimo:</a:t>
            </a:r>
          </a:p>
          <a:p>
            <a:pPr lvl="1" eaLnBrk="1" hangingPunct="1">
              <a:defRPr/>
            </a:pPr>
            <a:r>
              <a:rPr lang="en-US" smtClean="0"/>
              <a:t>P. vannamei: 10 – 30 ppt.</a:t>
            </a:r>
          </a:p>
          <a:p>
            <a:pPr lvl="1" eaLnBrk="1" hangingPunct="1">
              <a:defRPr/>
            </a:pPr>
            <a:r>
              <a:rPr lang="en-US" smtClean="0"/>
              <a:t>P. stylirostris: 20 – 35 ppt.</a:t>
            </a:r>
          </a:p>
          <a:p>
            <a:pPr eaLnBrk="1" hangingPunct="1">
              <a:defRPr/>
            </a:pPr>
            <a:r>
              <a:rPr lang="en-US" smtClean="0"/>
              <a:t>Rango Aceptado:</a:t>
            </a:r>
          </a:p>
          <a:p>
            <a:pPr lvl="1" eaLnBrk="1" hangingPunct="1">
              <a:defRPr/>
            </a:pPr>
            <a:r>
              <a:rPr lang="en-US" smtClean="0"/>
              <a:t>P. vannamei: 0.5 – 50 ppt.</a:t>
            </a:r>
          </a:p>
          <a:p>
            <a:pPr lvl="1" eaLnBrk="1" hangingPunct="1">
              <a:defRPr/>
            </a:pPr>
            <a:r>
              <a:rPr lang="en-US" smtClean="0"/>
              <a:t>P. stylirostris: 10 – 50 ppt.</a:t>
            </a:r>
          </a:p>
          <a:p>
            <a:pPr eaLnBrk="1" hangingPunct="1">
              <a:defRPr/>
            </a:pPr>
            <a:r>
              <a:rPr lang="en-US" smtClean="0"/>
              <a:t>P. vannamei acepta menores salinidades que antes pensado.</a:t>
            </a:r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3200" smtClean="0"/>
              <a:t>Rangos De Calidad De Agua Recomendados Para Cultivo Camarón </a:t>
            </a:r>
          </a:p>
        </p:txBody>
      </p:sp>
      <p:graphicFrame>
        <p:nvGraphicFramePr>
          <p:cNvPr id="933965" name="Group 77"/>
          <p:cNvGraphicFramePr>
            <a:graphicFrameLocks noGrp="1"/>
          </p:cNvGraphicFramePr>
          <p:nvPr>
            <p:ph type="tbl" idx="1"/>
          </p:nvPr>
        </p:nvGraphicFramePr>
        <p:xfrm>
          <a:off x="533400" y="1612900"/>
          <a:ext cx="8408988" cy="4632960"/>
        </p:xfrm>
        <a:graphic>
          <a:graphicData uri="http://schemas.openxmlformats.org/drawingml/2006/table">
            <a:tbl>
              <a:tblPr/>
              <a:tblGrid>
                <a:gridCol w="5257800"/>
                <a:gridCol w="315118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Parámetro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Valor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Oxigeno Disuelto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 – 10 ppm.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20 ppm.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pH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7.0 – 8.5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Amonio no ionizado (NH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0.03 ppm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Nitrito (NO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s-EC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1 ppm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Hierro total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1 ppm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Sulfuro de Hidrogeno (H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S)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1 ppm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3200" smtClean="0"/>
              <a:t>Rangos De Calidad De Agua Recomendados Para Cultivo Camarón </a:t>
            </a:r>
          </a:p>
        </p:txBody>
      </p:sp>
      <p:graphicFrame>
        <p:nvGraphicFramePr>
          <p:cNvPr id="931886" name="Group 46"/>
          <p:cNvGraphicFramePr>
            <a:graphicFrameLocks noGrp="1"/>
          </p:cNvGraphicFramePr>
          <p:nvPr>
            <p:ph type="tbl" idx="1"/>
          </p:nvPr>
        </p:nvGraphicFramePr>
        <p:xfrm>
          <a:off x="533400" y="2092325"/>
          <a:ext cx="8408988" cy="4053840"/>
        </p:xfrm>
        <a:graphic>
          <a:graphicData uri="http://schemas.openxmlformats.org/drawingml/2006/table">
            <a:tbl>
              <a:tblPr/>
              <a:tblGrid>
                <a:gridCol w="5257800"/>
                <a:gridCol w="3151188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Parámetro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Valor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Cloruros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300 ppm.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Sodio</a:t>
                      </a: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200 ppm.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Dureza Total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150 ppm.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Dureza Calcio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100 ppm.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Dureza magnesio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 50 ppm.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Alcalinidad Total como CaCO</a:t>
                      </a:r>
                      <a:r>
                        <a:rPr kumimoji="0" lang="es-EC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es-EC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76200" marB="76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100 ppm.</a:t>
                      </a:r>
                    </a:p>
                  </a:txBody>
                  <a:tcPr marT="76200" marB="76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Obtención De Semilla</a:t>
            </a:r>
            <a:endParaRPr lang="es-ES_tradnl" smtClean="0"/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19200"/>
            <a:ext cx="7772400" cy="4841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Semilla Silvestre: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Hasta 1990 principal fuente de semilla.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Hasta 1989 opción preferida en lo posible.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Hoy no se usa por ley, enfermedades y mejoramiento de otras líneas.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Semilla Laboratorio: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Nauplio Silvestre.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Nauplio Maduración.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Reproductores silvestres.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Reproductores ciclo cerrado.</a:t>
            </a:r>
            <a:endParaRPr lang="es-ES_tradnl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2840</TotalTime>
  <Words>1473</Words>
  <Application>Microsoft PowerPoint</Application>
  <PresentationFormat>Presentación en pantalla (4:3)</PresentationFormat>
  <Paragraphs>255</Paragraphs>
  <Slides>29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Times New Roman</vt:lpstr>
      <vt:lpstr>Arial</vt:lpstr>
      <vt:lpstr>Wingdings</vt:lpstr>
      <vt:lpstr>Symbol</vt:lpstr>
      <vt:lpstr>Azure</vt:lpstr>
      <vt:lpstr>Metodología de Cultivo Comercial de Camarón en Ecuador Especies: Penaeus (Litopenaeus) vannamei P. stylirostris</vt:lpstr>
      <vt:lpstr>Fabrizio Marcillo Morla</vt:lpstr>
      <vt:lpstr>Taxonomía</vt:lpstr>
      <vt:lpstr>Requerimientos Ambientales</vt:lpstr>
      <vt:lpstr>Temperatura</vt:lpstr>
      <vt:lpstr>Salinidad</vt:lpstr>
      <vt:lpstr>Rangos De Calidad De Agua Recomendados Para Cultivo Camarón </vt:lpstr>
      <vt:lpstr>Rangos De Calidad De Agua Recomendados Para Cultivo Camarón </vt:lpstr>
      <vt:lpstr>Obtención De Semilla</vt:lpstr>
      <vt:lpstr>Tecnicas Producción Postlarvas P. vannamei</vt:lpstr>
      <vt:lpstr>Estadíos Larvarios</vt:lpstr>
      <vt:lpstr>Nauplio 1 - 5</vt:lpstr>
      <vt:lpstr>Nauplio 1 - 5</vt:lpstr>
      <vt:lpstr>Cosecha Nauplios</vt:lpstr>
      <vt:lpstr>Zoea 1</vt:lpstr>
      <vt:lpstr>Zoea 1</vt:lpstr>
      <vt:lpstr>Zoea 2</vt:lpstr>
      <vt:lpstr>Zoea 2</vt:lpstr>
      <vt:lpstr>Zoea 3</vt:lpstr>
      <vt:lpstr>Zoea 3</vt:lpstr>
      <vt:lpstr>Mysis 1</vt:lpstr>
      <vt:lpstr>Mysis 1</vt:lpstr>
      <vt:lpstr>Mysis 2</vt:lpstr>
      <vt:lpstr>Mysis 2</vt:lpstr>
      <vt:lpstr>Mysis 3</vt:lpstr>
      <vt:lpstr>Mysis 3</vt:lpstr>
      <vt:lpstr>Postlarva 1</vt:lpstr>
      <vt:lpstr>Postlarva</vt:lpstr>
      <vt:lpstr>Postlarva n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Administrador</cp:lastModifiedBy>
  <cp:revision>535</cp:revision>
  <cp:lastPrinted>1601-01-01T00:00:00Z</cp:lastPrinted>
  <dcterms:created xsi:type="dcterms:W3CDTF">2002-07-19T11:47:45Z</dcterms:created>
  <dcterms:modified xsi:type="dcterms:W3CDTF">2010-02-01T16:25:52Z</dcterms:modified>
</cp:coreProperties>
</file>