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5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41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46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notesSlides/notesSlide13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29.xml" ContentType="application/vnd.openxmlformats-officedocument.presentationml.notesSlide+xml"/>
  <Override PartName="/ppt/slides/slide108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5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43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Default Extension="wmf" ContentType="image/x-wmf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48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37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126.xml" ContentType="application/vnd.openxmlformats-officedocument.presentationml.notesSlide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5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40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149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38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45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34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39.xml" ContentType="application/vnd.openxmlformats-officedocument.presentationml.notesSlide+xml"/>
  <Override PartName="/ppt/slides/slide118.xml" ContentType="application/vnd.openxmlformats-officedocument.presentationml.slide+xml"/>
  <Override PartName="/ppt/notesSlides/notesSlide128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53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Default Extension="bin" ContentType="application/vnd.openxmlformats-officedocument.oleObject"/>
  <Override PartName="/ppt/notesSlides/notesSlide142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Default Extension="vml" ContentType="application/vnd.openxmlformats-officedocument.vmlDrawing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notesSlides/notesSlide147.xml" ContentType="application/vnd.openxmlformats-officedocument.presentationml.notes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125.xml" ContentType="application/vnd.openxmlformats-officedocument.presentationml.notesSlide+xml"/>
  <Override PartName="/ppt/notesSlides/notesSlide136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50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44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notesSlides/notesSlide88.xml" ContentType="application/vnd.openxmlformats-officedocument.presentationml.notesSlide+xml"/>
  <Override PartName="/ppt/notesSlides/notesSlide13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56"/>
  </p:notesMasterIdLst>
  <p:handoutMasterIdLst>
    <p:handoutMasterId r:id="rId157"/>
  </p:handoutMasterIdLst>
  <p:sldIdLst>
    <p:sldId id="762" r:id="rId2"/>
    <p:sldId id="763" r:id="rId3"/>
    <p:sldId id="561" r:id="rId4"/>
    <p:sldId id="562" r:id="rId5"/>
    <p:sldId id="563" r:id="rId6"/>
    <p:sldId id="564" r:id="rId7"/>
    <p:sldId id="565" r:id="rId8"/>
    <p:sldId id="566" r:id="rId9"/>
    <p:sldId id="567" r:id="rId10"/>
    <p:sldId id="694" r:id="rId11"/>
    <p:sldId id="700" r:id="rId12"/>
    <p:sldId id="695" r:id="rId13"/>
    <p:sldId id="696" r:id="rId14"/>
    <p:sldId id="702" r:id="rId15"/>
    <p:sldId id="560" r:id="rId16"/>
    <p:sldId id="701" r:id="rId17"/>
    <p:sldId id="697" r:id="rId18"/>
    <p:sldId id="704" r:id="rId19"/>
    <p:sldId id="750" r:id="rId20"/>
    <p:sldId id="698" r:id="rId21"/>
    <p:sldId id="752" r:id="rId22"/>
    <p:sldId id="705" r:id="rId23"/>
    <p:sldId id="742" r:id="rId24"/>
    <p:sldId id="748" r:id="rId25"/>
    <p:sldId id="749" r:id="rId26"/>
    <p:sldId id="751" r:id="rId27"/>
    <p:sldId id="709" r:id="rId28"/>
    <p:sldId id="743" r:id="rId29"/>
    <p:sldId id="745" r:id="rId30"/>
    <p:sldId id="746" r:id="rId31"/>
    <p:sldId id="706" r:id="rId32"/>
    <p:sldId id="744" r:id="rId33"/>
    <p:sldId id="710" r:id="rId34"/>
    <p:sldId id="747" r:id="rId35"/>
    <p:sldId id="699" r:id="rId36"/>
    <p:sldId id="713" r:id="rId37"/>
    <p:sldId id="598" r:id="rId38"/>
    <p:sldId id="753" r:id="rId39"/>
    <p:sldId id="754" r:id="rId40"/>
    <p:sldId id="755" r:id="rId41"/>
    <p:sldId id="758" r:id="rId42"/>
    <p:sldId id="756" r:id="rId43"/>
    <p:sldId id="757" r:id="rId44"/>
    <p:sldId id="711" r:id="rId45"/>
    <p:sldId id="712" r:id="rId46"/>
    <p:sldId id="580" r:id="rId47"/>
    <p:sldId id="714" r:id="rId48"/>
    <p:sldId id="715" r:id="rId49"/>
    <p:sldId id="718" r:id="rId50"/>
    <p:sldId id="579" r:id="rId51"/>
    <p:sldId id="761" r:id="rId52"/>
    <p:sldId id="658" r:id="rId53"/>
    <p:sldId id="663" r:id="rId54"/>
    <p:sldId id="664" r:id="rId55"/>
    <p:sldId id="672" r:id="rId56"/>
    <p:sldId id="682" r:id="rId57"/>
    <p:sldId id="459" r:id="rId58"/>
    <p:sldId id="568" r:id="rId59"/>
    <p:sldId id="665" r:id="rId60"/>
    <p:sldId id="460" r:id="rId61"/>
    <p:sldId id="583" r:id="rId62"/>
    <p:sldId id="584" r:id="rId63"/>
    <p:sldId id="581" r:id="rId64"/>
    <p:sldId id="759" r:id="rId65"/>
    <p:sldId id="589" r:id="rId66"/>
    <p:sldId id="582" r:id="rId67"/>
    <p:sldId id="590" r:id="rId68"/>
    <p:sldId id="724" r:id="rId69"/>
    <p:sldId id="585" r:id="rId70"/>
    <p:sldId id="591" r:id="rId71"/>
    <p:sldId id="586" r:id="rId72"/>
    <p:sldId id="594" r:id="rId73"/>
    <p:sldId id="683" r:id="rId74"/>
    <p:sldId id="684" r:id="rId75"/>
    <p:sldId id="597" r:id="rId76"/>
    <p:sldId id="595" r:id="rId77"/>
    <p:sldId id="685" r:id="rId78"/>
    <p:sldId id="666" r:id="rId79"/>
    <p:sldId id="686" r:id="rId80"/>
    <p:sldId id="667" r:id="rId81"/>
    <p:sldId id="687" r:id="rId82"/>
    <p:sldId id="669" r:id="rId83"/>
    <p:sldId id="690" r:id="rId84"/>
    <p:sldId id="741" r:id="rId85"/>
    <p:sldId id="681" r:id="rId86"/>
    <p:sldId id="691" r:id="rId87"/>
    <p:sldId id="736" r:id="rId88"/>
    <p:sldId id="596" r:id="rId89"/>
    <p:sldId id="692" r:id="rId90"/>
    <p:sldId id="734" r:id="rId91"/>
    <p:sldId id="720" r:id="rId92"/>
    <p:sldId id="725" r:id="rId93"/>
    <p:sldId id="726" r:id="rId94"/>
    <p:sldId id="727" r:id="rId95"/>
    <p:sldId id="728" r:id="rId96"/>
    <p:sldId id="723" r:id="rId97"/>
    <p:sldId id="729" r:id="rId98"/>
    <p:sldId id="733" r:id="rId99"/>
    <p:sldId id="732" r:id="rId100"/>
    <p:sldId id="737" r:id="rId101"/>
    <p:sldId id="760" r:id="rId102"/>
    <p:sldId id="738" r:id="rId103"/>
    <p:sldId id="735" r:id="rId104"/>
    <p:sldId id="721" r:id="rId105"/>
    <p:sldId id="731" r:id="rId106"/>
    <p:sldId id="739" r:id="rId107"/>
    <p:sldId id="740" r:id="rId108"/>
    <p:sldId id="722" r:id="rId109"/>
    <p:sldId id="730" r:id="rId110"/>
    <p:sldId id="587" r:id="rId111"/>
    <p:sldId id="461" r:id="rId112"/>
    <p:sldId id="569" r:id="rId113"/>
    <p:sldId id="570" r:id="rId114"/>
    <p:sldId id="571" r:id="rId115"/>
    <p:sldId id="464" r:id="rId116"/>
    <p:sldId id="611" r:id="rId117"/>
    <p:sldId id="612" r:id="rId118"/>
    <p:sldId id="613" r:id="rId119"/>
    <p:sldId id="614" r:id="rId120"/>
    <p:sldId id="615" r:id="rId121"/>
    <p:sldId id="616" r:id="rId122"/>
    <p:sldId id="617" r:id="rId123"/>
    <p:sldId id="618" r:id="rId124"/>
    <p:sldId id="619" r:id="rId125"/>
    <p:sldId id="623" r:id="rId126"/>
    <p:sldId id="624" r:id="rId127"/>
    <p:sldId id="625" r:id="rId128"/>
    <p:sldId id="626" r:id="rId129"/>
    <p:sldId id="627" r:id="rId130"/>
    <p:sldId id="628" r:id="rId131"/>
    <p:sldId id="629" r:id="rId132"/>
    <p:sldId id="630" r:id="rId133"/>
    <p:sldId id="631" r:id="rId134"/>
    <p:sldId id="632" r:id="rId135"/>
    <p:sldId id="643" r:id="rId136"/>
    <p:sldId id="644" r:id="rId137"/>
    <p:sldId id="645" r:id="rId138"/>
    <p:sldId id="646" r:id="rId139"/>
    <p:sldId id="647" r:id="rId140"/>
    <p:sldId id="650" r:id="rId141"/>
    <p:sldId id="651" r:id="rId142"/>
    <p:sldId id="654" r:id="rId143"/>
    <p:sldId id="655" r:id="rId144"/>
    <p:sldId id="656" r:id="rId145"/>
    <p:sldId id="657" r:id="rId146"/>
    <p:sldId id="634" r:id="rId147"/>
    <p:sldId id="635" r:id="rId148"/>
    <p:sldId id="636" r:id="rId149"/>
    <p:sldId id="637" r:id="rId150"/>
    <p:sldId id="638" r:id="rId151"/>
    <p:sldId id="639" r:id="rId152"/>
    <p:sldId id="640" r:id="rId153"/>
    <p:sldId id="641" r:id="rId154"/>
    <p:sldId id="642" r:id="rId1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1942" autoAdjust="0"/>
    <p:restoredTop sz="98673" autoAdjust="0"/>
  </p:normalViewPr>
  <p:slideViewPr>
    <p:cSldViewPr>
      <p:cViewPr varScale="1">
        <p:scale>
          <a:sx n="47" d="100"/>
          <a:sy n="47" d="100"/>
        </p:scale>
        <p:origin x="-102" y="-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  <p:sld r:id="rId58" collapse="1"/>
      <p:sld r:id="rId59" collapse="1"/>
      <p:sld r:id="rId60" collapse="1"/>
      <p:sld r:id="rId61" collapse="1"/>
      <p:sld r:id="rId62" collapse="1"/>
      <p:sld r:id="rId63" collapse="1"/>
      <p:sld r:id="rId64" collapse="1"/>
      <p:sld r:id="rId65" collapse="1"/>
      <p:sld r:id="rId66" collapse="1"/>
      <p:sld r:id="rId67" collapse="1"/>
      <p:sld r:id="rId68" collapse="1"/>
      <p:sld r:id="rId69" collapse="1"/>
      <p:sld r:id="rId70" collapse="1"/>
      <p:sld r:id="rId71" collapse="1"/>
      <p:sld r:id="rId72" collapse="1"/>
      <p:sld r:id="rId73" collapse="1"/>
      <p:sld r:id="rId74" collapse="1"/>
      <p:sld r:id="rId75" collapse="1"/>
      <p:sld r:id="rId76" collapse="1"/>
      <p:sld r:id="rId77" collapse="1"/>
      <p:sld r:id="rId78" collapse="1"/>
      <p:sld r:id="rId79" collapse="1"/>
      <p:sld r:id="rId80" collapse="1"/>
      <p:sld r:id="rId8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0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25.xml"/><Relationship Id="rId18" Type="http://schemas.openxmlformats.org/officeDocument/2006/relationships/slide" Target="slides/slide52.xml"/><Relationship Id="rId26" Type="http://schemas.openxmlformats.org/officeDocument/2006/relationships/slide" Target="slides/slide63.xml"/><Relationship Id="rId39" Type="http://schemas.openxmlformats.org/officeDocument/2006/relationships/slide" Target="slides/slide91.xml"/><Relationship Id="rId21" Type="http://schemas.openxmlformats.org/officeDocument/2006/relationships/slide" Target="slides/slide56.xml"/><Relationship Id="rId34" Type="http://schemas.openxmlformats.org/officeDocument/2006/relationships/slide" Target="slides/slide78.xml"/><Relationship Id="rId42" Type="http://schemas.openxmlformats.org/officeDocument/2006/relationships/slide" Target="slides/slide104.xml"/><Relationship Id="rId47" Type="http://schemas.openxmlformats.org/officeDocument/2006/relationships/slide" Target="slides/slide113.xml"/><Relationship Id="rId50" Type="http://schemas.openxmlformats.org/officeDocument/2006/relationships/slide" Target="slides/slide117.xml"/><Relationship Id="rId55" Type="http://schemas.openxmlformats.org/officeDocument/2006/relationships/slide" Target="slides/slide122.xml"/><Relationship Id="rId63" Type="http://schemas.openxmlformats.org/officeDocument/2006/relationships/slide" Target="slides/slide136.xml"/><Relationship Id="rId68" Type="http://schemas.openxmlformats.org/officeDocument/2006/relationships/slide" Target="slides/slide141.xml"/><Relationship Id="rId76" Type="http://schemas.openxmlformats.org/officeDocument/2006/relationships/slide" Target="slides/slide149.xml"/><Relationship Id="rId7" Type="http://schemas.openxmlformats.org/officeDocument/2006/relationships/slide" Target="slides/slide8.xml"/><Relationship Id="rId71" Type="http://schemas.openxmlformats.org/officeDocument/2006/relationships/slide" Target="slides/slide144.xml"/><Relationship Id="rId2" Type="http://schemas.openxmlformats.org/officeDocument/2006/relationships/slide" Target="slides/slide3.xml"/><Relationship Id="rId16" Type="http://schemas.openxmlformats.org/officeDocument/2006/relationships/slide" Target="slides/slide35.xml"/><Relationship Id="rId29" Type="http://schemas.openxmlformats.org/officeDocument/2006/relationships/slide" Target="slides/slide71.xml"/><Relationship Id="rId11" Type="http://schemas.openxmlformats.org/officeDocument/2006/relationships/slide" Target="slides/slide17.xml"/><Relationship Id="rId24" Type="http://schemas.openxmlformats.org/officeDocument/2006/relationships/slide" Target="slides/slide59.xml"/><Relationship Id="rId32" Type="http://schemas.openxmlformats.org/officeDocument/2006/relationships/slide" Target="slides/slide74.xml"/><Relationship Id="rId37" Type="http://schemas.openxmlformats.org/officeDocument/2006/relationships/slide" Target="slides/slide85.xml"/><Relationship Id="rId40" Type="http://schemas.openxmlformats.org/officeDocument/2006/relationships/slide" Target="slides/slide96.xml"/><Relationship Id="rId45" Type="http://schemas.openxmlformats.org/officeDocument/2006/relationships/slide" Target="slides/slide111.xml"/><Relationship Id="rId53" Type="http://schemas.openxmlformats.org/officeDocument/2006/relationships/slide" Target="slides/slide120.xml"/><Relationship Id="rId58" Type="http://schemas.openxmlformats.org/officeDocument/2006/relationships/slide" Target="slides/slide125.xml"/><Relationship Id="rId66" Type="http://schemas.openxmlformats.org/officeDocument/2006/relationships/slide" Target="slides/slide139.xml"/><Relationship Id="rId74" Type="http://schemas.openxmlformats.org/officeDocument/2006/relationships/slide" Target="slides/slide147.xml"/><Relationship Id="rId79" Type="http://schemas.openxmlformats.org/officeDocument/2006/relationships/slide" Target="slides/slide152.xml"/><Relationship Id="rId5" Type="http://schemas.openxmlformats.org/officeDocument/2006/relationships/slide" Target="slides/slide6.xml"/><Relationship Id="rId61" Type="http://schemas.openxmlformats.org/officeDocument/2006/relationships/slide" Target="slides/slide134.xml"/><Relationship Id="rId10" Type="http://schemas.openxmlformats.org/officeDocument/2006/relationships/slide" Target="slides/slide15.xml"/><Relationship Id="rId19" Type="http://schemas.openxmlformats.org/officeDocument/2006/relationships/slide" Target="slides/slide54.xml"/><Relationship Id="rId31" Type="http://schemas.openxmlformats.org/officeDocument/2006/relationships/slide" Target="slides/slide73.xml"/><Relationship Id="rId44" Type="http://schemas.openxmlformats.org/officeDocument/2006/relationships/slide" Target="slides/slide110.xml"/><Relationship Id="rId52" Type="http://schemas.openxmlformats.org/officeDocument/2006/relationships/slide" Target="slides/slide119.xml"/><Relationship Id="rId60" Type="http://schemas.openxmlformats.org/officeDocument/2006/relationships/slide" Target="slides/slide133.xml"/><Relationship Id="rId65" Type="http://schemas.openxmlformats.org/officeDocument/2006/relationships/slide" Target="slides/slide138.xml"/><Relationship Id="rId73" Type="http://schemas.openxmlformats.org/officeDocument/2006/relationships/slide" Target="slides/slide146.xml"/><Relationship Id="rId78" Type="http://schemas.openxmlformats.org/officeDocument/2006/relationships/slide" Target="slides/slide151.xml"/><Relationship Id="rId81" Type="http://schemas.openxmlformats.org/officeDocument/2006/relationships/slide" Target="slides/slide154.xml"/><Relationship Id="rId4" Type="http://schemas.openxmlformats.org/officeDocument/2006/relationships/slide" Target="slides/slide5.xml"/><Relationship Id="rId9" Type="http://schemas.openxmlformats.org/officeDocument/2006/relationships/slide" Target="slides/slide11.xml"/><Relationship Id="rId14" Type="http://schemas.openxmlformats.org/officeDocument/2006/relationships/slide" Target="slides/slide31.xml"/><Relationship Id="rId22" Type="http://schemas.openxmlformats.org/officeDocument/2006/relationships/slide" Target="slides/slide57.xml"/><Relationship Id="rId27" Type="http://schemas.openxmlformats.org/officeDocument/2006/relationships/slide" Target="slides/slide66.xml"/><Relationship Id="rId30" Type="http://schemas.openxmlformats.org/officeDocument/2006/relationships/slide" Target="slides/slide72.xml"/><Relationship Id="rId35" Type="http://schemas.openxmlformats.org/officeDocument/2006/relationships/slide" Target="slides/slide80.xml"/><Relationship Id="rId43" Type="http://schemas.openxmlformats.org/officeDocument/2006/relationships/slide" Target="slides/slide108.xml"/><Relationship Id="rId48" Type="http://schemas.openxmlformats.org/officeDocument/2006/relationships/slide" Target="slides/slide114.xml"/><Relationship Id="rId56" Type="http://schemas.openxmlformats.org/officeDocument/2006/relationships/slide" Target="slides/slide123.xml"/><Relationship Id="rId64" Type="http://schemas.openxmlformats.org/officeDocument/2006/relationships/slide" Target="slides/slide137.xml"/><Relationship Id="rId69" Type="http://schemas.openxmlformats.org/officeDocument/2006/relationships/slide" Target="slides/slide142.xml"/><Relationship Id="rId77" Type="http://schemas.openxmlformats.org/officeDocument/2006/relationships/slide" Target="slides/slide150.xml"/><Relationship Id="rId8" Type="http://schemas.openxmlformats.org/officeDocument/2006/relationships/slide" Target="slides/slide9.xml"/><Relationship Id="rId51" Type="http://schemas.openxmlformats.org/officeDocument/2006/relationships/slide" Target="slides/slide118.xml"/><Relationship Id="rId72" Type="http://schemas.openxmlformats.org/officeDocument/2006/relationships/slide" Target="slides/slide145.xml"/><Relationship Id="rId80" Type="http://schemas.openxmlformats.org/officeDocument/2006/relationships/slide" Target="slides/slide153.xml"/><Relationship Id="rId3" Type="http://schemas.openxmlformats.org/officeDocument/2006/relationships/slide" Target="slides/slide4.xml"/><Relationship Id="rId12" Type="http://schemas.openxmlformats.org/officeDocument/2006/relationships/slide" Target="slides/slide20.xml"/><Relationship Id="rId17" Type="http://schemas.openxmlformats.org/officeDocument/2006/relationships/slide" Target="slides/slide46.xml"/><Relationship Id="rId25" Type="http://schemas.openxmlformats.org/officeDocument/2006/relationships/slide" Target="slides/slide60.xml"/><Relationship Id="rId33" Type="http://schemas.openxmlformats.org/officeDocument/2006/relationships/slide" Target="slides/slide76.xml"/><Relationship Id="rId38" Type="http://schemas.openxmlformats.org/officeDocument/2006/relationships/slide" Target="slides/slide88.xml"/><Relationship Id="rId46" Type="http://schemas.openxmlformats.org/officeDocument/2006/relationships/slide" Target="slides/slide112.xml"/><Relationship Id="rId59" Type="http://schemas.openxmlformats.org/officeDocument/2006/relationships/slide" Target="slides/slide129.xml"/><Relationship Id="rId67" Type="http://schemas.openxmlformats.org/officeDocument/2006/relationships/slide" Target="slides/slide140.xml"/><Relationship Id="rId20" Type="http://schemas.openxmlformats.org/officeDocument/2006/relationships/slide" Target="slides/slide55.xml"/><Relationship Id="rId41" Type="http://schemas.openxmlformats.org/officeDocument/2006/relationships/slide" Target="slides/slide98.xml"/><Relationship Id="rId54" Type="http://schemas.openxmlformats.org/officeDocument/2006/relationships/slide" Target="slides/slide121.xml"/><Relationship Id="rId62" Type="http://schemas.openxmlformats.org/officeDocument/2006/relationships/slide" Target="slides/slide135.xml"/><Relationship Id="rId70" Type="http://schemas.openxmlformats.org/officeDocument/2006/relationships/slide" Target="slides/slide143.xml"/><Relationship Id="rId75" Type="http://schemas.openxmlformats.org/officeDocument/2006/relationships/slide" Target="slides/slide148.xml"/><Relationship Id="rId1" Type="http://schemas.openxmlformats.org/officeDocument/2006/relationships/slide" Target="slides/slide1.xml"/><Relationship Id="rId6" Type="http://schemas.openxmlformats.org/officeDocument/2006/relationships/slide" Target="slides/slide7.xml"/><Relationship Id="rId15" Type="http://schemas.openxmlformats.org/officeDocument/2006/relationships/slide" Target="slides/slide32.xml"/><Relationship Id="rId23" Type="http://schemas.openxmlformats.org/officeDocument/2006/relationships/slide" Target="slides/slide58.xml"/><Relationship Id="rId28" Type="http://schemas.openxmlformats.org/officeDocument/2006/relationships/slide" Target="slides/slide69.xml"/><Relationship Id="rId36" Type="http://schemas.openxmlformats.org/officeDocument/2006/relationships/slide" Target="slides/slide82.xml"/><Relationship Id="rId49" Type="http://schemas.openxmlformats.org/officeDocument/2006/relationships/slide" Target="slides/slide116.xml"/><Relationship Id="rId57" Type="http://schemas.openxmlformats.org/officeDocument/2006/relationships/slide" Target="slides/slide12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Times New Roman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Times New Roman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66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Times New Roman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66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Times New Roman" charset="0"/>
              </a:defRPr>
            </a:lvl1pPr>
          </a:lstStyle>
          <a:p>
            <a:pPr>
              <a:defRPr/>
            </a:pPr>
            <a:fld id="{4B75856D-0679-4DDD-BC51-74E8FBDDF78C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Times New Roman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Times New Roman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60772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 smtClean="0"/>
              <a:t>Click to edit Master text styles</a:t>
            </a:r>
          </a:p>
          <a:p>
            <a:pPr lvl="1"/>
            <a:r>
              <a:rPr lang="es-ES_tradnl" noProof="0" smtClean="0"/>
              <a:t>Second level</a:t>
            </a:r>
          </a:p>
          <a:p>
            <a:pPr lvl="2"/>
            <a:r>
              <a:rPr lang="es-ES_tradnl" noProof="0" smtClean="0"/>
              <a:t>Third level</a:t>
            </a:r>
          </a:p>
          <a:p>
            <a:pPr lvl="3"/>
            <a:r>
              <a:rPr lang="es-ES_tradnl" noProof="0" smtClean="0"/>
              <a:t>Fourth level</a:t>
            </a:r>
          </a:p>
          <a:p>
            <a:pPr lvl="4"/>
            <a:r>
              <a:rPr lang="es-ES_tradnl" noProof="0" smtClean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Times New Roman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Times New Roman" charset="0"/>
              </a:defRPr>
            </a:lvl1pPr>
          </a:lstStyle>
          <a:p>
            <a:pPr>
              <a:defRPr/>
            </a:pPr>
            <a:fld id="{7F00556F-BE12-4465-A170-1791A5B686D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557601-0AF8-4B4D-A44B-288459872A9C}" type="slidenum">
              <a:rPr lang="es-ES_tradnl" smtClean="0">
                <a:latin typeface="Times New Roman" pitchFamily="18" charset="0"/>
              </a:rPr>
              <a:pPr/>
              <a:t>1</a:t>
            </a:fld>
            <a:endParaRPr lang="es-ES_tradnl" smtClean="0"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7101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D6E96C-1675-4EA3-BEA4-0335A82B9D1C}" type="slidenum">
              <a:rPr lang="es-ES_tradnl" smtClean="0">
                <a:latin typeface="Times New Roman" pitchFamily="18" charset="0"/>
              </a:rPr>
              <a:pPr/>
              <a:t>10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317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6317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3190E7-295C-4578-95B3-FE62BB6A5213}" type="slidenum">
              <a:rPr lang="es-ES_tradnl" smtClean="0">
                <a:latin typeface="Times New Roman" pitchFamily="18" charset="0"/>
              </a:rPr>
              <a:pPr/>
              <a:t>100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419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6419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559CAE-F7E2-482A-B711-F2066189266E}" type="slidenum">
              <a:rPr lang="es-ES_tradnl" smtClean="0">
                <a:latin typeface="Times New Roman" pitchFamily="18" charset="0"/>
              </a:rPr>
              <a:pPr/>
              <a:t>101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521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6522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B3841D-A0E5-4ADA-AB7F-D89A3A58DDD9}" type="slidenum">
              <a:rPr lang="es-ES_tradnl" smtClean="0">
                <a:latin typeface="Times New Roman" pitchFamily="18" charset="0"/>
              </a:rPr>
              <a:pPr/>
              <a:t>102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4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6624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8C5EDA-40F2-459C-8ED6-6015BCCD6687}" type="slidenum">
              <a:rPr lang="es-ES_tradnl" smtClean="0">
                <a:latin typeface="Times New Roman" pitchFamily="18" charset="0"/>
              </a:rPr>
              <a:pPr/>
              <a:t>103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726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672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526DF7-9F78-49B2-B2D3-A967E186589D}" type="slidenum">
              <a:rPr lang="es-ES_tradnl" smtClean="0">
                <a:latin typeface="Times New Roman" pitchFamily="18" charset="0"/>
              </a:rPr>
              <a:pPr/>
              <a:t>104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829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6829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EF3BA0-4827-4FE5-8487-71438B70381E}" type="slidenum">
              <a:rPr lang="es-ES_tradnl" smtClean="0">
                <a:latin typeface="Times New Roman" pitchFamily="18" charset="0"/>
              </a:rPr>
              <a:pPr/>
              <a:t>105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931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693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FA198D-9E82-4BBD-9D5E-226143DD0B73}" type="slidenum">
              <a:rPr lang="es-ES_tradnl" smtClean="0">
                <a:latin typeface="Times New Roman" pitchFamily="18" charset="0"/>
              </a:rPr>
              <a:pPr/>
              <a:t>106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7034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682B63-010A-448C-A69B-079D7C5C0B68}" type="slidenum">
              <a:rPr lang="es-ES_tradnl" smtClean="0">
                <a:latin typeface="Times New Roman" pitchFamily="18" charset="0"/>
              </a:rPr>
              <a:pPr/>
              <a:t>107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136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7136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5F136-62C6-4916-A5BC-D338395204E0}" type="slidenum">
              <a:rPr lang="es-ES_tradnl" smtClean="0">
                <a:latin typeface="Times New Roman" pitchFamily="18" charset="0"/>
              </a:rPr>
              <a:pPr/>
              <a:t>108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238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7238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CA9F4C-1957-4FFF-9C46-7F6EBCCDA90B}" type="slidenum">
              <a:rPr lang="es-ES_tradnl" smtClean="0">
                <a:latin typeface="Times New Roman" pitchFamily="18" charset="0"/>
              </a:rPr>
              <a:pPr/>
              <a:t>109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720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635F4E-275D-498D-AA6B-32B07D80D4EA}" type="slidenum">
              <a:rPr lang="es-ES_tradnl" smtClean="0">
                <a:latin typeface="Times New Roman" pitchFamily="18" charset="0"/>
              </a:rPr>
              <a:pPr/>
              <a:t>11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341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7341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0964C3-A60B-4289-8ADB-A47FF7493259}" type="slidenum">
              <a:rPr lang="es-ES_tradnl" smtClean="0">
                <a:latin typeface="Times New Roman" pitchFamily="18" charset="0"/>
              </a:rPr>
              <a:pPr/>
              <a:t>110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44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744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574A68-2B33-4539-89A0-CA19A8368A78}" type="slidenum">
              <a:rPr lang="es-ES_tradnl" smtClean="0">
                <a:latin typeface="Times New Roman" pitchFamily="18" charset="0"/>
              </a:rPr>
              <a:pPr/>
              <a:t>111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7546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371EB4-C8E1-4566-A265-2E642BA93170}" type="slidenum">
              <a:rPr lang="es-ES_tradnl" smtClean="0">
                <a:latin typeface="Times New Roman" pitchFamily="18" charset="0"/>
              </a:rPr>
              <a:pPr/>
              <a:t>112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48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7648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D6D4D6-37EE-496E-B895-F5682F553CD2}" type="slidenum">
              <a:rPr lang="es-ES_tradnl" smtClean="0">
                <a:latin typeface="Times New Roman" pitchFamily="18" charset="0"/>
              </a:rPr>
              <a:pPr/>
              <a:t>113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750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7750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9943BB-81EC-4E13-9781-8884F8425103}" type="slidenum">
              <a:rPr lang="es-ES_tradnl" smtClean="0">
                <a:latin typeface="Times New Roman" pitchFamily="18" charset="0"/>
              </a:rPr>
              <a:pPr/>
              <a:t>114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85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785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0E426A-3C56-41FD-A304-834BED4B2942}" type="slidenum">
              <a:rPr lang="es-ES_tradnl" smtClean="0">
                <a:latin typeface="Times New Roman" pitchFamily="18" charset="0"/>
              </a:rPr>
              <a:pPr/>
              <a:t>115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955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7955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37CBC7-759D-4729-9A74-EA77B5213278}" type="slidenum">
              <a:rPr lang="es-ES_tradnl" smtClean="0">
                <a:latin typeface="Times New Roman" pitchFamily="18" charset="0"/>
              </a:rPr>
              <a:pPr/>
              <a:t>116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8058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64AAFC-E9FB-494C-B036-E9166B811C43}" type="slidenum">
              <a:rPr lang="es-ES_tradnl" smtClean="0">
                <a:latin typeface="Times New Roman" pitchFamily="18" charset="0"/>
              </a:rPr>
              <a:pPr/>
              <a:t>117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160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816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098B01-7750-4F69-9F6D-FF04705E6C4F}" type="slidenum">
              <a:rPr lang="es-ES_tradnl" smtClean="0">
                <a:latin typeface="Times New Roman" pitchFamily="18" charset="0"/>
              </a:rPr>
              <a:pPr/>
              <a:t>118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262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8262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D8E35A-4A15-4162-AE61-A73E4F6909DD}" type="slidenum">
              <a:rPr lang="es-ES_tradnl" smtClean="0">
                <a:latin typeface="Times New Roman" pitchFamily="18" charset="0"/>
              </a:rPr>
              <a:pPr/>
              <a:t>119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7306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B109AE-0378-40DC-84D5-8CC9D918A780}" type="slidenum">
              <a:rPr lang="es-ES_tradnl" smtClean="0">
                <a:latin typeface="Times New Roman" pitchFamily="18" charset="0"/>
              </a:rPr>
              <a:pPr/>
              <a:t>12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365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8365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1EBE3-B962-4987-879E-5D7169C62211}" type="slidenum">
              <a:rPr lang="es-ES_tradnl" smtClean="0">
                <a:latin typeface="Times New Roman" pitchFamily="18" charset="0"/>
              </a:rPr>
              <a:pPr/>
              <a:t>120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467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8467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873670-3750-4DAA-AF83-B74B02D042DF}" type="slidenum">
              <a:rPr lang="es-ES_tradnl" smtClean="0">
                <a:latin typeface="Times New Roman" pitchFamily="18" charset="0"/>
              </a:rPr>
              <a:pPr/>
              <a:t>121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569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8570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B564A-2891-440C-A4DD-0D5244FCECB3}" type="slidenum">
              <a:rPr lang="es-ES_tradnl" smtClean="0">
                <a:latin typeface="Times New Roman" pitchFamily="18" charset="0"/>
              </a:rPr>
              <a:pPr/>
              <a:t>122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2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8672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986DE1-1002-41B5-AF0D-04D10F0E1EFE}" type="slidenum">
              <a:rPr lang="es-ES_tradnl" smtClean="0">
                <a:latin typeface="Times New Roman" pitchFamily="18" charset="0"/>
              </a:rPr>
              <a:pPr/>
              <a:t>123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8774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564D0F-4341-4408-9150-793DDA77A7F4}" type="slidenum">
              <a:rPr lang="es-ES_tradnl" smtClean="0">
                <a:latin typeface="Times New Roman" pitchFamily="18" charset="0"/>
              </a:rPr>
              <a:pPr/>
              <a:t>124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877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8877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6A874E-6645-4DA9-9F00-C643A017CB2B}" type="slidenum">
              <a:rPr lang="es-ES_tradnl" smtClean="0">
                <a:latin typeface="Times New Roman" pitchFamily="18" charset="0"/>
              </a:rPr>
              <a:pPr/>
              <a:t>125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979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8979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7126B0-0088-4EFC-8B02-95A23AA2A9D6}" type="slidenum">
              <a:rPr lang="es-ES_tradnl" smtClean="0">
                <a:latin typeface="Times New Roman" pitchFamily="18" charset="0"/>
              </a:rPr>
              <a:pPr/>
              <a:t>126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081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9082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CB4EEC-6399-44E5-BCBD-090A361BCC4C}" type="slidenum">
              <a:rPr lang="es-ES_tradnl" smtClean="0">
                <a:latin typeface="Times New Roman" pitchFamily="18" charset="0"/>
              </a:rPr>
              <a:pPr/>
              <a:t>127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184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9184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55B5F8-A200-472B-A8F1-D5BBFD0E476D}" type="slidenum">
              <a:rPr lang="es-ES_tradnl" smtClean="0">
                <a:latin typeface="Times New Roman" pitchFamily="18" charset="0"/>
              </a:rPr>
              <a:pPr/>
              <a:t>128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286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928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9E9843-A702-4D11-BEF0-0D842A451686}" type="slidenum">
              <a:rPr lang="es-ES_tradnl" smtClean="0">
                <a:latin typeface="Times New Roman" pitchFamily="18" charset="0"/>
              </a:rPr>
              <a:pPr/>
              <a:t>129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7408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B737D0-1DB3-45BD-90CD-A013F4400220}" type="slidenum">
              <a:rPr lang="es-ES_tradnl" smtClean="0">
                <a:latin typeface="Times New Roman" pitchFamily="18" charset="0"/>
              </a:rPr>
              <a:pPr/>
              <a:t>13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389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9389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581955-B275-4376-A614-5318204C5EBE}" type="slidenum">
              <a:rPr lang="es-ES_tradnl" smtClean="0">
                <a:latin typeface="Times New Roman" pitchFamily="18" charset="0"/>
              </a:rPr>
              <a:pPr/>
              <a:t>130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491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949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40F3E2-6E6C-4A7F-9427-B41BE5052676}" type="slidenum">
              <a:rPr lang="es-ES_tradnl" smtClean="0">
                <a:latin typeface="Times New Roman" pitchFamily="18" charset="0"/>
              </a:rPr>
              <a:pPr/>
              <a:t>131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593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9594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122A81-CD76-4D35-BD29-E928E63C5663}" type="slidenum">
              <a:rPr lang="es-ES_tradnl" smtClean="0">
                <a:latin typeface="Times New Roman" pitchFamily="18" charset="0"/>
              </a:rPr>
              <a:pPr/>
              <a:t>132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6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9696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0DED6A-FF50-4E77-B230-8EC8CA26ADC4}" type="slidenum">
              <a:rPr lang="es-ES_tradnl" smtClean="0">
                <a:latin typeface="Times New Roman" pitchFamily="18" charset="0"/>
              </a:rPr>
              <a:pPr/>
              <a:t>133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798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9798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28AFD1-C163-4DF2-BAFC-7565AC3BE1A2}" type="slidenum">
              <a:rPr lang="es-ES_tradnl" smtClean="0">
                <a:latin typeface="Times New Roman" pitchFamily="18" charset="0"/>
              </a:rPr>
              <a:pPr/>
              <a:t>134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901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9901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E2D04F-F978-4F52-B3E4-8F2BE8307401}" type="slidenum">
              <a:rPr lang="es-ES_tradnl" smtClean="0">
                <a:latin typeface="Times New Roman" pitchFamily="18" charset="0"/>
              </a:rPr>
              <a:pPr/>
              <a:t>135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00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3000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190BF2-6A76-457C-B8C3-5F79AC5D6F58}" type="slidenum">
              <a:rPr lang="es-ES_tradnl" smtClean="0">
                <a:latin typeface="Times New Roman" pitchFamily="18" charset="0"/>
              </a:rPr>
              <a:pPr/>
              <a:t>136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30106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C76F19-0F72-4C14-ACC5-885B4A4237B7}" type="slidenum">
              <a:rPr lang="es-ES_tradnl" smtClean="0">
                <a:latin typeface="Times New Roman" pitchFamily="18" charset="0"/>
              </a:rPr>
              <a:pPr/>
              <a:t>137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208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30208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16BFC1-AA73-4B4D-843F-69FE216D5C95}" type="slidenum">
              <a:rPr lang="es-ES_tradnl" smtClean="0">
                <a:latin typeface="Times New Roman" pitchFamily="18" charset="0"/>
              </a:rPr>
              <a:pPr/>
              <a:t>138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310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30310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1D6182-5CB7-4431-BB91-31EB0AF553F5}" type="slidenum">
              <a:rPr lang="es-ES_tradnl" smtClean="0">
                <a:latin typeface="Times New Roman" pitchFamily="18" charset="0"/>
              </a:rPr>
              <a:pPr/>
              <a:t>139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7510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E35083-4086-4BFA-A807-B18D868B7976}" type="slidenum">
              <a:rPr lang="es-ES_tradnl" smtClean="0">
                <a:latin typeface="Times New Roman" pitchFamily="18" charset="0"/>
              </a:rPr>
              <a:pPr/>
              <a:t>14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4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304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D74757-F9DC-4009-8F75-D224C07057EA}" type="slidenum">
              <a:rPr lang="es-ES_tradnl" smtClean="0">
                <a:latin typeface="Times New Roman" pitchFamily="18" charset="0"/>
              </a:rPr>
              <a:pPr/>
              <a:t>140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515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30515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6FD1E9-F362-4B14-BC61-17E1C4B17B40}" type="slidenum">
              <a:rPr lang="es-ES_tradnl" smtClean="0">
                <a:latin typeface="Times New Roman" pitchFamily="18" charset="0"/>
              </a:rPr>
              <a:pPr/>
              <a:t>141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617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30618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382214-1396-4D3B-9E2D-664E9CB1C2FC}" type="slidenum">
              <a:rPr lang="es-ES_tradnl" smtClean="0">
                <a:latin typeface="Times New Roman" pitchFamily="18" charset="0"/>
              </a:rPr>
              <a:pPr/>
              <a:t>142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0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3072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25BDED-63C1-4518-A731-5CBAE1135537}" type="slidenum">
              <a:rPr lang="es-ES_tradnl" smtClean="0">
                <a:latin typeface="Times New Roman" pitchFamily="18" charset="0"/>
              </a:rPr>
              <a:pPr/>
              <a:t>143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822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30822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866220-4DE9-4330-8669-75A173568329}" type="slidenum">
              <a:rPr lang="es-ES_tradnl" smtClean="0">
                <a:latin typeface="Times New Roman" pitchFamily="18" charset="0"/>
              </a:rPr>
              <a:pPr/>
              <a:t>144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925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30925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F40B66-7368-45E9-B699-43D186862E4F}" type="slidenum">
              <a:rPr lang="es-ES_tradnl" smtClean="0">
                <a:latin typeface="Times New Roman" pitchFamily="18" charset="0"/>
              </a:rPr>
              <a:pPr/>
              <a:t>145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027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31027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F4B17D-68B2-44B4-8718-3E334DF47759}" type="slidenum">
              <a:rPr lang="es-ES_tradnl" smtClean="0">
                <a:latin typeface="Times New Roman" pitchFamily="18" charset="0"/>
              </a:rPr>
              <a:pPr/>
              <a:t>146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31130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364A04-C7FC-4238-934B-22B008176976}" type="slidenum">
              <a:rPr lang="es-ES_tradnl" smtClean="0">
                <a:latin typeface="Times New Roman" pitchFamily="18" charset="0"/>
              </a:rPr>
              <a:pPr/>
              <a:t>147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232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31232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D96758-2351-4483-8E5C-0F82643A1106}" type="slidenum">
              <a:rPr lang="es-ES_tradnl" smtClean="0">
                <a:latin typeface="Times New Roman" pitchFamily="18" charset="0"/>
              </a:rPr>
              <a:pPr/>
              <a:t>148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334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31334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AECA4E-6B12-4307-91A1-532E07EBA18C}" type="slidenum">
              <a:rPr lang="es-ES_tradnl" smtClean="0">
                <a:latin typeface="Times New Roman" pitchFamily="18" charset="0"/>
              </a:rPr>
              <a:pPr/>
              <a:t>149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761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973BD5-42B6-4978-9E5C-F1E658519D5F}" type="slidenum">
              <a:rPr lang="es-ES_tradnl" smtClean="0">
                <a:latin typeface="Times New Roman" pitchFamily="18" charset="0"/>
              </a:rPr>
              <a:pPr/>
              <a:t>15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437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31437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FE7877-FCAE-463A-84F2-AAF08839AC04}" type="slidenum">
              <a:rPr lang="es-ES_tradnl" smtClean="0">
                <a:latin typeface="Times New Roman" pitchFamily="18" charset="0"/>
              </a:rPr>
              <a:pPr/>
              <a:t>150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539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31539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261C86-1802-4BEC-A987-0F144BEA28F6}" type="slidenum">
              <a:rPr lang="es-ES_tradnl" smtClean="0">
                <a:latin typeface="Times New Roman" pitchFamily="18" charset="0"/>
              </a:rPr>
              <a:pPr/>
              <a:t>151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641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31642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4F5DBD-0877-406C-9243-0A474FAD3EBA}" type="slidenum">
              <a:rPr lang="es-ES_tradnl" smtClean="0">
                <a:latin typeface="Times New Roman" pitchFamily="18" charset="0"/>
              </a:rPr>
              <a:pPr/>
              <a:t>152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4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31744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15F681-3DAA-48EF-80F2-1EA14FCBDC83}" type="slidenum">
              <a:rPr lang="es-ES_tradnl" smtClean="0">
                <a:latin typeface="Times New Roman" pitchFamily="18" charset="0"/>
              </a:rPr>
              <a:pPr/>
              <a:t>153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846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3184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E68120-324B-415C-8D21-E00C088CAA10}" type="slidenum">
              <a:rPr lang="es-ES_tradnl" smtClean="0">
                <a:latin typeface="Times New Roman" pitchFamily="18" charset="0"/>
              </a:rPr>
              <a:pPr/>
              <a:t>154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7715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CD1066-ED0F-48E8-9BFE-7585E8009756}" type="slidenum">
              <a:rPr lang="es-ES_tradnl" smtClean="0">
                <a:latin typeface="Times New Roman" pitchFamily="18" charset="0"/>
              </a:rPr>
              <a:pPr/>
              <a:t>16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7818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1B6BD3-BBC8-4516-9A37-B030B6FEB3EB}" type="slidenum">
              <a:rPr lang="es-ES_tradnl" smtClean="0">
                <a:latin typeface="Times New Roman" pitchFamily="18" charset="0"/>
              </a:rPr>
              <a:pPr/>
              <a:t>17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792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8D99EB-985F-49B1-AD9D-E0C228210F1A}" type="slidenum">
              <a:rPr lang="es-ES_tradnl" smtClean="0">
                <a:latin typeface="Times New Roman" pitchFamily="18" charset="0"/>
              </a:rPr>
              <a:pPr/>
              <a:t>18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8022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B8D867-03DD-4F59-AF96-806F6B302EFD}" type="slidenum">
              <a:rPr lang="es-ES_tradnl" smtClean="0">
                <a:latin typeface="Times New Roman" pitchFamily="18" charset="0"/>
              </a:rPr>
              <a:pPr/>
              <a:t>19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/>
          </a:p>
        </p:txBody>
      </p:sp>
      <p:sp>
        <p:nvSpPr>
          <p:cNvPr id="624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1BD4DB-DE28-42F6-A9FC-538508575ED0}" type="slidenum">
              <a:rPr lang="es-ES_tradnl" smtClean="0"/>
              <a:pPr/>
              <a:t>2</a:t>
            </a:fld>
            <a:endParaRPr lang="es-ES_tradn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8125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C62DB5-2488-48DA-BE36-A1A2E08A14DE}" type="slidenum">
              <a:rPr lang="es-ES_tradnl" smtClean="0">
                <a:latin typeface="Times New Roman" pitchFamily="18" charset="0"/>
              </a:rPr>
              <a:pPr/>
              <a:t>20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8227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886D3B-FFF9-4B4C-9078-8215F5B6CE9C}" type="slidenum">
              <a:rPr lang="es-ES_tradnl" smtClean="0">
                <a:latin typeface="Times New Roman" pitchFamily="18" charset="0"/>
              </a:rPr>
              <a:pPr/>
              <a:t>21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8330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1E85E8-3470-4D7C-B12C-96F3BF07D13C}" type="slidenum">
              <a:rPr lang="es-ES_tradnl" smtClean="0">
                <a:latin typeface="Times New Roman" pitchFamily="18" charset="0"/>
              </a:rPr>
              <a:pPr/>
              <a:t>22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8432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76B5E1-D737-417F-A29F-F35622CAFF8A}" type="slidenum">
              <a:rPr lang="es-ES_tradnl" smtClean="0">
                <a:latin typeface="Times New Roman" pitchFamily="18" charset="0"/>
              </a:rPr>
              <a:pPr/>
              <a:t>23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8534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DF954E-F7E0-4E10-9511-8A2BD9851AB2}" type="slidenum">
              <a:rPr lang="es-ES_tradnl" smtClean="0">
                <a:latin typeface="Times New Roman" pitchFamily="18" charset="0"/>
              </a:rPr>
              <a:pPr/>
              <a:t>24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8637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A3CD3F-FA04-4FA7-B01A-9F4BA5FB97C4}" type="slidenum">
              <a:rPr lang="es-ES_tradnl" smtClean="0">
                <a:latin typeface="Times New Roman" pitchFamily="18" charset="0"/>
              </a:rPr>
              <a:pPr/>
              <a:t>25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8739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53463D-5F9E-4B68-BBB1-59F943B26349}" type="slidenum">
              <a:rPr lang="es-ES_tradnl" smtClean="0">
                <a:latin typeface="Times New Roman" pitchFamily="18" charset="0"/>
              </a:rPr>
              <a:pPr/>
              <a:t>26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1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8842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69F6CE-9977-42A5-9354-332C3C05976D}" type="slidenum">
              <a:rPr lang="es-ES_tradnl" smtClean="0">
                <a:latin typeface="Times New Roman" pitchFamily="18" charset="0"/>
              </a:rPr>
              <a:pPr/>
              <a:t>27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8944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C59C56-DDF9-4DF8-8207-F69E1AE36CBB}" type="slidenum">
              <a:rPr lang="es-ES_tradnl" smtClean="0">
                <a:latin typeface="Times New Roman" pitchFamily="18" charset="0"/>
              </a:rPr>
              <a:pPr/>
              <a:t>28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904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21B5E6-447B-4A39-9584-99F00F3A901C}" type="slidenum">
              <a:rPr lang="es-ES_tradnl" smtClean="0">
                <a:latin typeface="Times New Roman" pitchFamily="18" charset="0"/>
              </a:rPr>
              <a:pPr/>
              <a:t>29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6384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78C9AA-4558-4E18-B271-B4B4D71DA8E7}" type="slidenum">
              <a:rPr lang="es-ES_tradnl" smtClean="0">
                <a:latin typeface="Times New Roman" pitchFamily="18" charset="0"/>
              </a:rPr>
              <a:pPr/>
              <a:t>3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149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9149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087955-3392-4C3C-8B88-06E5A4A5B286}" type="slidenum">
              <a:rPr lang="es-ES_tradnl" smtClean="0">
                <a:latin typeface="Times New Roman" pitchFamily="18" charset="0"/>
              </a:rPr>
              <a:pPr/>
              <a:t>30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251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92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911A84-DF44-4035-AD6D-D8B12C6BF01C}" type="slidenum">
              <a:rPr lang="es-ES_tradnl" smtClean="0">
                <a:latin typeface="Times New Roman" pitchFamily="18" charset="0"/>
              </a:rPr>
              <a:pPr/>
              <a:t>31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9354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C48E16-B7E8-4678-AF73-D2B08A474237}" type="slidenum">
              <a:rPr lang="es-ES_tradnl" smtClean="0">
                <a:latin typeface="Times New Roman" pitchFamily="18" charset="0"/>
              </a:rPr>
              <a:pPr/>
              <a:t>32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6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9456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FA5B79-AC35-4B12-88FB-74F7AED265C3}" type="slidenum">
              <a:rPr lang="es-ES_tradnl" smtClean="0">
                <a:latin typeface="Times New Roman" pitchFamily="18" charset="0"/>
              </a:rPr>
              <a:pPr/>
              <a:t>33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9558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BE173A-7B76-457B-9C64-DB86CE553194}" type="slidenum">
              <a:rPr lang="es-ES_tradnl" smtClean="0">
                <a:latin typeface="Times New Roman" pitchFamily="18" charset="0"/>
              </a:rPr>
              <a:pPr/>
              <a:t>34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661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9661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BA4A24-C5B9-42E6-9BC8-884D5D5CAD37}" type="slidenum">
              <a:rPr lang="es-ES_tradnl" smtClean="0">
                <a:latin typeface="Times New Roman" pitchFamily="18" charset="0"/>
              </a:rPr>
              <a:pPr/>
              <a:t>35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976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2EFF93-9399-4145-97A1-26F57212F7F3}" type="slidenum">
              <a:rPr lang="es-ES_tradnl" smtClean="0">
                <a:latin typeface="Times New Roman" pitchFamily="18" charset="0"/>
              </a:rPr>
              <a:pPr/>
              <a:t>36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865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9866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7CE07F-1E5A-44F4-9CD9-E12F8BB87D40}" type="slidenum">
              <a:rPr lang="es-ES_tradnl" smtClean="0">
                <a:latin typeface="Times New Roman" pitchFamily="18" charset="0"/>
              </a:rPr>
              <a:pPr/>
              <a:t>37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9968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C8B5E0-0307-405F-9A30-B6AB51773825}" type="slidenum">
              <a:rPr lang="es-ES_tradnl" smtClean="0">
                <a:latin typeface="Times New Roman" pitchFamily="18" charset="0"/>
              </a:rPr>
              <a:pPr/>
              <a:t>38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070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0070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EFF9E1-EDFF-478C-BF23-41EE555FDD06}" type="slidenum">
              <a:rPr lang="es-ES_tradnl" smtClean="0">
                <a:latin typeface="Times New Roman" pitchFamily="18" charset="0"/>
              </a:rPr>
              <a:pPr/>
              <a:t>39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648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C5BB31-3D05-44E5-A24F-C4851B6C54CB}" type="slidenum">
              <a:rPr lang="es-ES_tradnl" smtClean="0">
                <a:latin typeface="Times New Roman" pitchFamily="18" charset="0"/>
              </a:rPr>
              <a:pPr/>
              <a:t>4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017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B5F620-DB40-4F21-9747-69E4B054EAD2}" type="slidenum">
              <a:rPr lang="es-ES_tradnl" smtClean="0">
                <a:latin typeface="Times New Roman" pitchFamily="18" charset="0"/>
              </a:rPr>
              <a:pPr/>
              <a:t>40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275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0275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9862F9-DCEF-4295-885C-591D1D2A3720}" type="slidenum">
              <a:rPr lang="es-ES_tradnl" smtClean="0">
                <a:latin typeface="Times New Roman" pitchFamily="18" charset="0"/>
              </a:rPr>
              <a:pPr/>
              <a:t>41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0378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EBD386-DCC1-41FF-B9D5-9B277E60509E}" type="slidenum">
              <a:rPr lang="es-ES_tradnl" smtClean="0">
                <a:latin typeface="Times New Roman" pitchFamily="18" charset="0"/>
              </a:rPr>
              <a:pPr/>
              <a:t>42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0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048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0527A-6F26-41FA-BCFF-D6BBC1F2EC54}" type="slidenum">
              <a:rPr lang="es-ES_tradnl" smtClean="0">
                <a:latin typeface="Times New Roman" pitchFamily="18" charset="0"/>
              </a:rPr>
              <a:pPr/>
              <a:t>43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582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0582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409265-5256-4925-94C4-2A73E6E1216C}" type="slidenum">
              <a:rPr lang="es-ES_tradnl" smtClean="0">
                <a:latin typeface="Times New Roman" pitchFamily="18" charset="0"/>
              </a:rPr>
              <a:pPr/>
              <a:t>44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685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0685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D979DD-999C-4822-97E5-34210E5F1AC2}" type="slidenum">
              <a:rPr lang="es-ES_tradnl" smtClean="0">
                <a:latin typeface="Times New Roman" pitchFamily="18" charset="0"/>
              </a:rPr>
              <a:pPr/>
              <a:t>45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787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0787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7EBB4B-C236-4301-AE4F-2F4900209B72}" type="slidenum">
              <a:rPr lang="es-ES_tradnl" smtClean="0">
                <a:latin typeface="Times New Roman" pitchFamily="18" charset="0"/>
              </a:rPr>
              <a:pPr/>
              <a:t>46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0890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880355-B2FF-4920-846E-BB6D5517BD60}" type="slidenum">
              <a:rPr lang="es-ES_tradnl" smtClean="0">
                <a:latin typeface="Times New Roman" pitchFamily="18" charset="0"/>
              </a:rPr>
              <a:pPr/>
              <a:t>47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0992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5C3D13-8747-4A49-AD5E-E51607FC921D}" type="slidenum">
              <a:rPr lang="es-ES_tradnl" smtClean="0">
                <a:latin typeface="Times New Roman" pitchFamily="18" charset="0"/>
              </a:rPr>
              <a:pPr/>
              <a:t>48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094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1094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87364B-CDEA-4CDE-B705-F6E5E98C512B}" type="slidenum">
              <a:rPr lang="es-ES_tradnl" smtClean="0">
                <a:latin typeface="Times New Roman" pitchFamily="18" charset="0"/>
              </a:rPr>
              <a:pPr/>
              <a:t>49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6589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387F5F-168D-4B0D-885A-4C66B3BCCF43}" type="slidenum">
              <a:rPr lang="es-ES_tradnl" smtClean="0">
                <a:latin typeface="Times New Roman" pitchFamily="18" charset="0"/>
              </a:rPr>
              <a:pPr/>
              <a:t>5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197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1197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D305E0-AA82-4BD9-822C-13E8A21DEE84}" type="slidenum">
              <a:rPr lang="es-ES_tradnl" smtClean="0">
                <a:latin typeface="Times New Roman" pitchFamily="18" charset="0"/>
              </a:rPr>
              <a:pPr/>
              <a:t>50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299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1299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A1C1BD-E216-4596-A7C2-1CC58696B7C2}" type="slidenum">
              <a:rPr lang="es-ES_tradnl" smtClean="0">
                <a:latin typeface="Times New Roman" pitchFamily="18" charset="0"/>
              </a:rPr>
              <a:pPr/>
              <a:t>51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1402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9F2490-7750-4E45-B40B-236F3D9AF1B2}" type="slidenum">
              <a:rPr lang="es-ES_tradnl" smtClean="0">
                <a:latin typeface="Times New Roman" pitchFamily="18" charset="0"/>
              </a:rPr>
              <a:pPr/>
              <a:t>52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4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1504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FB81AE-1036-4005-96AC-B4ECBDCA4964}" type="slidenum">
              <a:rPr lang="es-ES_tradnl" smtClean="0">
                <a:latin typeface="Times New Roman" pitchFamily="18" charset="0"/>
              </a:rPr>
              <a:pPr/>
              <a:t>53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606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160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DECCCB-4282-4DFC-B9B7-76D2801FD0C2}" type="slidenum">
              <a:rPr lang="es-ES_tradnl" smtClean="0">
                <a:latin typeface="Times New Roman" pitchFamily="18" charset="0"/>
              </a:rPr>
              <a:pPr/>
              <a:t>54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709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1709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A08778-35CF-441E-8390-187EB491E264}" type="slidenum">
              <a:rPr lang="es-ES_tradnl" smtClean="0">
                <a:latin typeface="Times New Roman" pitchFamily="18" charset="0"/>
              </a:rPr>
              <a:pPr/>
              <a:t>55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811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181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C233BD-DD16-40D5-81F1-7D9DAFDD2498}" type="slidenum">
              <a:rPr lang="es-ES_tradnl" smtClean="0">
                <a:latin typeface="Times New Roman" pitchFamily="18" charset="0"/>
              </a:rPr>
              <a:pPr/>
              <a:t>56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913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1914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C7CE47-0D29-4337-B625-1E5C38C17343}" type="slidenum">
              <a:rPr lang="es-ES_tradnl" smtClean="0">
                <a:latin typeface="Times New Roman" pitchFamily="18" charset="0"/>
              </a:rPr>
              <a:pPr/>
              <a:t>57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016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2016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C66609-0AE1-4AE3-8832-4CEA7784BAA4}" type="slidenum">
              <a:rPr lang="es-ES_tradnl" smtClean="0">
                <a:latin typeface="Times New Roman" pitchFamily="18" charset="0"/>
              </a:rPr>
              <a:pPr/>
              <a:t>58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118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2118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7A8EF-1F58-431F-83BF-D15E8F08CBDD}" type="slidenum">
              <a:rPr lang="es-ES_tradnl" smtClean="0">
                <a:latin typeface="Times New Roman" pitchFamily="18" charset="0"/>
              </a:rPr>
              <a:pPr/>
              <a:t>59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669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423DCC-EA9E-4A40-8EC8-26F96A071BCB}" type="slidenum">
              <a:rPr lang="es-ES_tradnl" smtClean="0">
                <a:latin typeface="Times New Roman" pitchFamily="18" charset="0"/>
              </a:rPr>
              <a:pPr/>
              <a:t>6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221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2221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A5F4D2-38EC-4157-BE0B-9A743D9CCF97}" type="slidenum">
              <a:rPr lang="es-ES_tradnl" smtClean="0">
                <a:latin typeface="Times New Roman" pitchFamily="18" charset="0"/>
              </a:rPr>
              <a:pPr/>
              <a:t>60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32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232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A4B0BF-71A3-4CEA-A27E-39062D307FD4}" type="slidenum">
              <a:rPr lang="es-ES_tradnl" smtClean="0">
                <a:latin typeface="Times New Roman" pitchFamily="18" charset="0"/>
              </a:rPr>
              <a:pPr/>
              <a:t>61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425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2426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B53BDD-0A23-4F4F-A0EF-17132211E98E}" type="slidenum">
              <a:rPr lang="es-ES_tradnl" smtClean="0">
                <a:latin typeface="Times New Roman" pitchFamily="18" charset="0"/>
              </a:rPr>
              <a:pPr/>
              <a:t>62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28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2528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582EBD-F7A1-4264-A14E-6172CD668C0F}" type="slidenum">
              <a:rPr lang="es-ES_tradnl" smtClean="0">
                <a:latin typeface="Times New Roman" pitchFamily="18" charset="0"/>
              </a:rPr>
              <a:pPr/>
              <a:t>63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630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2630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02681-31B4-4F2B-BFA6-B0799DC34E02}" type="slidenum">
              <a:rPr lang="es-ES_tradnl" smtClean="0">
                <a:latin typeface="Times New Roman" pitchFamily="18" charset="0"/>
              </a:rPr>
              <a:pPr/>
              <a:t>64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73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273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4EC1C1-C88C-4E41-8AFD-6B2EC60FBDFB}" type="slidenum">
              <a:rPr lang="es-ES_tradnl" smtClean="0">
                <a:latin typeface="Times New Roman" pitchFamily="18" charset="0"/>
              </a:rPr>
              <a:pPr/>
              <a:t>65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835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2835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BE3B15-05AE-4A3D-BF92-507622619AF1}" type="slidenum">
              <a:rPr lang="es-ES_tradnl" smtClean="0">
                <a:latin typeface="Times New Roman" pitchFamily="18" charset="0"/>
              </a:rPr>
              <a:pPr/>
              <a:t>66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937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2938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BEB8F0-5628-4BF9-8C4D-5E3F4C9876F4}" type="slidenum">
              <a:rPr lang="es-ES_tradnl" smtClean="0">
                <a:latin typeface="Times New Roman" pitchFamily="18" charset="0"/>
              </a:rPr>
              <a:pPr/>
              <a:t>67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040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30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9E2EE1-2D68-4568-B065-1625B7A3FF6D}" type="slidenum">
              <a:rPr lang="es-ES_tradnl" smtClean="0">
                <a:latin typeface="Times New Roman" pitchFamily="18" charset="0"/>
              </a:rPr>
              <a:pPr/>
              <a:t>68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142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3142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017157-D877-400D-8DAC-3D3F0EAE905B}" type="slidenum">
              <a:rPr lang="es-ES_tradnl" smtClean="0">
                <a:latin typeface="Times New Roman" pitchFamily="18" charset="0"/>
              </a:rPr>
              <a:pPr/>
              <a:t>69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6794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6B529A-29F0-403A-B19C-3C64802EBBAC}" type="slidenum">
              <a:rPr lang="es-ES_tradnl" smtClean="0">
                <a:latin typeface="Times New Roman" pitchFamily="18" charset="0"/>
              </a:rPr>
              <a:pPr/>
              <a:t>7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245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3245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E0EA7A-F368-45FF-A298-269764C7F2BA}" type="slidenum">
              <a:rPr lang="es-ES_tradnl" smtClean="0">
                <a:latin typeface="Times New Roman" pitchFamily="18" charset="0"/>
              </a:rPr>
              <a:pPr/>
              <a:t>70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3347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BBB004-72E7-4CFA-A2B8-7D03C28A8F19}" type="slidenum">
              <a:rPr lang="es-ES_tradnl" smtClean="0">
                <a:latin typeface="Times New Roman" pitchFamily="18" charset="0"/>
              </a:rPr>
              <a:pPr/>
              <a:t>71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449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3450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6972C0-D17B-4598-BCC1-978492F0684C}" type="slidenum">
              <a:rPr lang="es-ES_tradnl" smtClean="0">
                <a:latin typeface="Times New Roman" pitchFamily="18" charset="0"/>
              </a:rPr>
              <a:pPr/>
              <a:t>72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2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3552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BF0765-FD4F-496F-9BD6-C3FC8BD07C23}" type="slidenum">
              <a:rPr lang="es-ES_tradnl" smtClean="0">
                <a:latin typeface="Times New Roman" pitchFamily="18" charset="0"/>
              </a:rPr>
              <a:pPr/>
              <a:t>73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654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3654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21C2A3-8EAA-4179-9B77-9363F4B320D5}" type="slidenum">
              <a:rPr lang="es-ES_tradnl" smtClean="0">
                <a:latin typeface="Times New Roman" pitchFamily="18" charset="0"/>
              </a:rPr>
              <a:pPr/>
              <a:t>74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3757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3116FD-8ED8-4993-91F6-BBDDA6AD07BC}" type="slidenum">
              <a:rPr lang="es-ES_tradnl" smtClean="0">
                <a:latin typeface="Times New Roman" pitchFamily="18" charset="0"/>
              </a:rPr>
              <a:pPr/>
              <a:t>75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859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3859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F52BCD-F166-4E87-84E2-54B4662D5DC1}" type="slidenum">
              <a:rPr lang="es-ES_tradnl" smtClean="0">
                <a:latin typeface="Times New Roman" pitchFamily="18" charset="0"/>
              </a:rPr>
              <a:pPr/>
              <a:t>76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961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3962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CF997D-5374-4459-A82D-E7582189DF26}" type="slidenum">
              <a:rPr lang="es-ES_tradnl" smtClean="0">
                <a:latin typeface="Times New Roman" pitchFamily="18" charset="0"/>
              </a:rPr>
              <a:pPr/>
              <a:t>77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4064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21B23B-01DE-4C20-B407-7C79CB1786EC}" type="slidenum">
              <a:rPr lang="es-ES_tradnl" smtClean="0">
                <a:latin typeface="Times New Roman" pitchFamily="18" charset="0"/>
              </a:rPr>
              <a:pPr/>
              <a:t>78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166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416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11996F-4A70-4737-A351-B1472378C0E9}" type="slidenum">
              <a:rPr lang="es-ES_tradnl" smtClean="0">
                <a:latin typeface="Times New Roman" pitchFamily="18" charset="0"/>
              </a:rPr>
              <a:pPr/>
              <a:t>79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6896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2ACE4B-AFEA-426D-AE35-E364E2954A12}" type="slidenum">
              <a:rPr lang="es-ES_tradnl" smtClean="0">
                <a:latin typeface="Times New Roman" pitchFamily="18" charset="0"/>
              </a:rPr>
              <a:pPr/>
              <a:t>8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4269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6115F6-A8A3-4B21-B5FF-014B468281F5}" type="slidenum">
              <a:rPr lang="es-ES_tradnl" smtClean="0">
                <a:latin typeface="Times New Roman" pitchFamily="18" charset="0"/>
              </a:rPr>
              <a:pPr/>
              <a:t>80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371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437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F34AD4-0A5E-49C7-95E2-64D0DFDFC4AF}" type="slidenum">
              <a:rPr lang="es-ES_tradnl" smtClean="0">
                <a:latin typeface="Times New Roman" pitchFamily="18" charset="0"/>
              </a:rPr>
              <a:pPr/>
              <a:t>81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4474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FA2C4C-52ED-414F-8FBF-F4073C4A2376}" type="slidenum">
              <a:rPr lang="es-ES_tradnl" smtClean="0">
                <a:latin typeface="Times New Roman" pitchFamily="18" charset="0"/>
              </a:rPr>
              <a:pPr/>
              <a:t>82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6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4576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8A5D7B-E89B-410F-B30D-574E01064A22}" type="slidenum">
              <a:rPr lang="es-ES_tradnl" smtClean="0">
                <a:latin typeface="Times New Roman" pitchFamily="18" charset="0"/>
              </a:rPr>
              <a:pPr/>
              <a:t>83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678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4678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41223A-16E1-43D3-A4FD-D4CABF5F3BD7}" type="slidenum">
              <a:rPr lang="es-ES_tradnl" smtClean="0">
                <a:latin typeface="Times New Roman" pitchFamily="18" charset="0"/>
              </a:rPr>
              <a:pPr/>
              <a:t>84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781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4781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D79FEC-D15D-4DF6-B881-D1B82D21A00D}" type="slidenum">
              <a:rPr lang="es-ES_tradnl" smtClean="0">
                <a:latin typeface="Times New Roman" pitchFamily="18" charset="0"/>
              </a:rPr>
              <a:pPr/>
              <a:t>85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88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488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A7C018-5FAF-4848-98FA-B844377988F6}" type="slidenum">
              <a:rPr lang="es-ES_tradnl" smtClean="0">
                <a:latin typeface="Times New Roman" pitchFamily="18" charset="0"/>
              </a:rPr>
              <a:pPr/>
              <a:t>86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985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4986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B4B511-3828-4951-AE1C-05B57E4AC7F6}" type="slidenum">
              <a:rPr lang="es-ES_tradnl" smtClean="0">
                <a:latin typeface="Times New Roman" pitchFamily="18" charset="0"/>
              </a:rPr>
              <a:pPr/>
              <a:t>87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088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5088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C9F82-328D-4708-89ED-5492E3EADAFD}" type="slidenum">
              <a:rPr lang="es-ES_tradnl" smtClean="0">
                <a:latin typeface="Times New Roman" pitchFamily="18" charset="0"/>
              </a:rPr>
              <a:pPr/>
              <a:t>88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190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5190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20661E-A639-4DEE-8951-051314B88EEF}" type="slidenum">
              <a:rPr lang="es-ES_tradnl" smtClean="0">
                <a:latin typeface="Times New Roman" pitchFamily="18" charset="0"/>
              </a:rPr>
              <a:pPr/>
              <a:t>89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16998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F5B920-96D7-4D1A-9C18-1D715E58D635}" type="slidenum">
              <a:rPr lang="es-ES_tradnl" smtClean="0">
                <a:latin typeface="Times New Roman" pitchFamily="18" charset="0"/>
              </a:rPr>
              <a:pPr/>
              <a:t>9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29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529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1EF70E-9755-48F2-AEC4-AFF3B9DF8A98}" type="slidenum">
              <a:rPr lang="es-ES_tradnl" smtClean="0">
                <a:latin typeface="Times New Roman" pitchFamily="18" charset="0"/>
              </a:rPr>
              <a:pPr/>
              <a:t>90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395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5395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7702AD-C5BC-4D58-A013-6A820E246CA8}" type="slidenum">
              <a:rPr lang="es-ES_tradnl" smtClean="0">
                <a:latin typeface="Times New Roman" pitchFamily="18" charset="0"/>
              </a:rPr>
              <a:pPr/>
              <a:t>91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497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5498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6FE978-F841-467D-BBC9-4DD22AD4504F}" type="slidenum">
              <a:rPr lang="es-ES_tradnl" smtClean="0">
                <a:latin typeface="Times New Roman" pitchFamily="18" charset="0"/>
              </a:rPr>
              <a:pPr/>
              <a:t>92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0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560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5FF6EE-8C55-48DD-B8E5-A869EB087E06}" type="slidenum">
              <a:rPr lang="es-ES_tradnl" smtClean="0">
                <a:latin typeface="Times New Roman" pitchFamily="18" charset="0"/>
              </a:rPr>
              <a:pPr/>
              <a:t>93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702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5702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A00EF5-24B0-4EDC-9C6C-C9B48A2A1EB2}" type="slidenum">
              <a:rPr lang="es-ES_tradnl" smtClean="0">
                <a:latin typeface="Times New Roman" pitchFamily="18" charset="0"/>
              </a:rPr>
              <a:pPr/>
              <a:t>94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5805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C56B62-E3FE-4F2D-BE81-EF0EA35EFB2A}" type="slidenum">
              <a:rPr lang="es-ES_tradnl" smtClean="0">
                <a:latin typeface="Times New Roman" pitchFamily="18" charset="0"/>
              </a:rPr>
              <a:pPr/>
              <a:t>95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907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5907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304682-6CD5-43BC-8A73-EC00E1B8E23C}" type="slidenum">
              <a:rPr lang="es-ES_tradnl" smtClean="0">
                <a:latin typeface="Times New Roman" pitchFamily="18" charset="0"/>
              </a:rPr>
              <a:pPr/>
              <a:t>96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009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6010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4F816-E2C8-4E24-9389-B508D011C1A2}" type="slidenum">
              <a:rPr lang="es-ES_tradnl" smtClean="0">
                <a:latin typeface="Times New Roman" pitchFamily="18" charset="0"/>
              </a:rPr>
              <a:pPr/>
              <a:t>97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112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6112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6F445B-0C80-4850-A59D-60D413E34668}" type="slidenum">
              <a:rPr lang="es-ES_tradnl" smtClean="0">
                <a:latin typeface="Times New Roman" pitchFamily="18" charset="0"/>
              </a:rPr>
              <a:pPr/>
              <a:t>98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214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pitchFamily="34" charset="0"/>
            </a:endParaRPr>
          </a:p>
        </p:txBody>
      </p:sp>
      <p:sp>
        <p:nvSpPr>
          <p:cNvPr id="26214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2A14C7-8E19-46CE-9C43-F707A39B7E1B}" type="slidenum">
              <a:rPr lang="es-ES_tradnl" smtClean="0">
                <a:latin typeface="Times New Roman" pitchFamily="18" charset="0"/>
              </a:rPr>
              <a:pPr/>
              <a:t>99</a:t>
            </a:fld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</p:grpSp>
      </p:grpSp>
      <p:sp>
        <p:nvSpPr>
          <p:cNvPr id="310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s-ES_tradnl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>
          <a:xfrm>
            <a:off x="1143000" y="6248400"/>
            <a:ext cx="1905000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E37C899-DEC6-4657-AA2E-372AAC4A4EA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245E7-924C-4017-B6D3-0ED2854574BC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973888" y="0"/>
            <a:ext cx="1968500" cy="63246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066800" y="0"/>
            <a:ext cx="5754688" cy="63246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684EB-C938-4C2F-8629-E3EF8BFA4DEC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1066800" y="1295400"/>
            <a:ext cx="7875588" cy="5029200"/>
          </a:xfrm>
        </p:spPr>
        <p:txBody>
          <a:bodyPr/>
          <a:lstStyle/>
          <a:p>
            <a:pPr lvl="0"/>
            <a:endParaRPr lang="es-US" noProof="0" smtClean="0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58EE0-5C3C-4DCB-8EF2-0EA93441267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BF5D6-D1AD-4363-A341-A9C3F828D9B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6B2BC-5804-44CA-98F2-318C5204EC9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066800" y="1295400"/>
            <a:ext cx="3860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80000" y="1295400"/>
            <a:ext cx="3862388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9463B-6C3B-42FE-A09D-00A7F991217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3835F-A98F-4F3D-AFF6-F676B3BF6D2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C22CF-5EBD-41E4-948B-AB401270A4D7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95B98-9B84-4207-B9F9-FD20D7B3724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9B913-5F1E-4F7C-B9C3-37746654915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D497D-59E0-43E1-B75D-A977403FD85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205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grpSp>
          <p:nvGrpSpPr>
            <p:cNvPr id="3081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2053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54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55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56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57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58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59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60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61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62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63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64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65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66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67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68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69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70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71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72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73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74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75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76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77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78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79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80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  <p:sp>
            <p:nvSpPr>
              <p:cNvPr id="2081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US">
                  <a:latin typeface="Times New Roman" charset="0"/>
                </a:endParaRPr>
              </a:p>
            </p:txBody>
          </p:sp>
        </p:grpSp>
      </p:grpSp>
      <p:sp>
        <p:nvSpPr>
          <p:cNvPr id="3075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Click to edit Master title style</a:t>
            </a:r>
          </a:p>
        </p:txBody>
      </p:sp>
      <p:sp>
        <p:nvSpPr>
          <p:cNvPr id="2084" name="Rectangle 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+mn-lt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085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+mn-lt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086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+mn-lt"/>
              </a:defRPr>
            </a:lvl1pPr>
          </a:lstStyle>
          <a:p>
            <a:pPr>
              <a:defRPr/>
            </a:pPr>
            <a:fld id="{9AA08035-873C-47AD-B473-26F1E8455907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  <p:sp>
        <p:nvSpPr>
          <p:cNvPr id="2087" name="Rectangle 3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295400"/>
            <a:ext cx="787558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60000"/>
        <a:buFont typeface="Wingdings" pitchFamily="2" charset="2"/>
        <a:buChar char="u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t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mailto:barcillo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notesSlide" Target="../notesSlides/notesSlide13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107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space.espol.edu.ec/browse?type=author&amp;order=ASC&amp;rpp=20&amp;value=Marcillo+Morla%2C+Fabrizio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609600"/>
            <a:ext cx="7772400" cy="1676400"/>
          </a:xfrm>
        </p:spPr>
        <p:txBody>
          <a:bodyPr/>
          <a:lstStyle/>
          <a:p>
            <a:pPr eaLnBrk="1" hangingPunct="1"/>
            <a:r>
              <a:rPr lang="en-US" smtClean="0"/>
              <a:t>Recambios de Agua</a:t>
            </a:r>
            <a:endParaRPr lang="es-ES_tradnl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6400800" cy="838200"/>
          </a:xfrm>
        </p:spPr>
        <p:txBody>
          <a:bodyPr/>
          <a:lstStyle/>
          <a:p>
            <a:pPr algn="l" eaLnBrk="1" hangingPunct="1">
              <a:defRPr/>
            </a:pPr>
            <a:r>
              <a:rPr lang="es-ES_tradnl" dirty="0" smtClean="0"/>
              <a:t>Fabrizio Marcillo </a:t>
            </a:r>
            <a:r>
              <a:rPr lang="es-ES_tradnl" dirty="0" err="1" smtClean="0"/>
              <a:t>Morla</a:t>
            </a:r>
            <a:r>
              <a:rPr lang="es-ES_tradnl" dirty="0" smtClean="0"/>
              <a:t> </a:t>
            </a:r>
            <a:r>
              <a:rPr lang="es-ES_tradnl" dirty="0" err="1" smtClean="0"/>
              <a:t>MBA</a:t>
            </a:r>
            <a:endParaRPr lang="es-ES_tradnl" dirty="0" smtClean="0"/>
          </a:p>
        </p:txBody>
      </p:sp>
      <p:pic>
        <p:nvPicPr>
          <p:cNvPr id="5124" name="Picture 9" descr="Logofimc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2286000"/>
            <a:ext cx="1676400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 Box 10"/>
          <p:cNvSpPr txBox="1">
            <a:spLocks noChangeArrowheads="1"/>
          </p:cNvSpPr>
          <p:nvPr/>
        </p:nvSpPr>
        <p:spPr bwMode="auto">
          <a:xfrm>
            <a:off x="4932363" y="4960938"/>
            <a:ext cx="2711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hlinkClick r:id="rId4"/>
              </a:rPr>
              <a:t>barcillo@gmail.com</a:t>
            </a:r>
            <a:endParaRPr lang="en-US"/>
          </a:p>
          <a:p>
            <a:pPr>
              <a:defRPr/>
            </a:pPr>
            <a:r>
              <a:rPr lang="en-US"/>
              <a:t>(593-9) 4194239</a:t>
            </a:r>
          </a:p>
          <a:p>
            <a:pPr>
              <a:defRPr/>
            </a:pPr>
            <a:endParaRPr lang="es-ES"/>
          </a:p>
        </p:txBody>
      </p:sp>
      <p:pic>
        <p:nvPicPr>
          <p:cNvPr id="5126" name="6 Imagen" descr="espol1-300x299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71688"/>
            <a:ext cx="1792288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Filtros Tanque Larva</a:t>
            </a:r>
            <a:endParaRPr lang="es-ES_tradnl" smtClean="0"/>
          </a:p>
        </p:txBody>
      </p:sp>
      <p:pic>
        <p:nvPicPr>
          <p:cNvPr id="14339" name="Picture 1027" descr="filtros de recambi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1295400"/>
            <a:ext cx="401796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Gregarinas</a:t>
            </a:r>
            <a:endParaRPr lang="es-ES_tradnl" smtClean="0"/>
          </a:p>
        </p:txBody>
      </p:sp>
      <p:pic>
        <p:nvPicPr>
          <p:cNvPr id="106499" name="Picture 4" descr="C:\Mis documentos\Espol\Informacion\Camaron\Enfermedades\GregarinaTrofozoito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1219200"/>
            <a:ext cx="28098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5" descr="C:\Mis documentos\Espol\Informacion\Camaron\Enfermedades\GregarinaTrofozoito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1219200"/>
            <a:ext cx="26225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6" descr="C:\Mis documentos\Espol\Informacion\Camaron\Enfermedades\GregarinaTrofozoito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838200"/>
            <a:ext cx="291306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2" name="Picture 3" descr="C:\Mis documentos\Espol\Informacion\Camaron\Enfermedades\GregarinaGametocist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33600" y="3810000"/>
            <a:ext cx="2332038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Gregarinas</a:t>
            </a:r>
            <a:endParaRPr lang="es-ES_tradnl" smtClean="0"/>
          </a:p>
        </p:txBody>
      </p:sp>
      <p:pic>
        <p:nvPicPr>
          <p:cNvPr id="107523" name="Picture 3" descr="C:\Mis documentos\Espol\Informacion\Fotos\Larvas\MVC-002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39800"/>
            <a:ext cx="80772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Ciclo Básico Gregarinas</a:t>
            </a:r>
            <a:endParaRPr lang="es-ES_tradnl" smtClean="0"/>
          </a:p>
        </p:txBody>
      </p:sp>
      <p:pic>
        <p:nvPicPr>
          <p:cNvPr id="108547" name="Picture 1027" descr="C:\Mis documentos\Espol\Informacion\Camaron\Enfermedades\GregarinasCicloBasic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95400"/>
            <a:ext cx="8458200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Enfermedades por Hongos</a:t>
            </a:r>
            <a:endParaRPr lang="es-ES_tradnl" smtClean="0"/>
          </a:p>
        </p:txBody>
      </p:sp>
      <p:sp>
        <p:nvSpPr>
          <p:cNvPr id="13004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Micosis Larval</a:t>
            </a:r>
            <a:endParaRPr lang="es-ES_tradnl" smtClean="0"/>
          </a:p>
        </p:txBody>
      </p:sp>
      <p:sp>
        <p:nvSpPr>
          <p:cNvPr id="128614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609600"/>
            <a:ext cx="8027988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Nombre: Micosis Larval, Hongos.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Agente: </a:t>
            </a:r>
            <a:r>
              <a:rPr lang="en-US" sz="2800" i="1" smtClean="0"/>
              <a:t>Lagenidium calinectes</a:t>
            </a:r>
            <a:r>
              <a:rPr lang="en-US" sz="280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Transmisión: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Esporas de larvas infectadas, detritus en el tanque o provenientes del medio natural.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Signos: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Hifas en tejido larvario.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Larvas vacias.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Mortalidad masiva e incontrolable en &lt; 48H.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Todos los estadios larvarios son suceptibles, pero mas frecuente en zoea.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Prevención: Asepsia y uso de treflan 0.05 ppm/dia.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Control: Hipoclorito de calcio 500 ppm 24 H, Deja 100ppm por 24 H?.</a:t>
            </a:r>
            <a:endParaRPr lang="es-ES_tradnl" sz="2800" smtClean="0"/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Lagenidium calinectes</a:t>
            </a:r>
            <a:endParaRPr lang="es-ES_tradnl" smtClean="0"/>
          </a:p>
        </p:txBody>
      </p:sp>
      <p:pic>
        <p:nvPicPr>
          <p:cNvPr id="111619" name="Picture 3" descr="C:\Mis documentos\Espol\Informacion\Camaron\Enfermedades\Lagenidium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524000"/>
            <a:ext cx="5919788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Hifas Lagenidium</a:t>
            </a:r>
            <a:endParaRPr lang="es-ES_tradnl" smtClean="0"/>
          </a:p>
        </p:txBody>
      </p:sp>
      <p:pic>
        <p:nvPicPr>
          <p:cNvPr id="112643" name="Picture 3" descr="C:\Mis documentos\Espol\Informacion\Camaron\Enfermedades\LagenidiumHifa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1524000"/>
            <a:ext cx="416242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Ciclo Lagenidum</a:t>
            </a:r>
            <a:endParaRPr lang="es-ES_tradnl" smtClean="0"/>
          </a:p>
        </p:txBody>
      </p:sp>
      <p:pic>
        <p:nvPicPr>
          <p:cNvPr id="113667" name="Picture 1027" descr="C:\Mis documentos\Espol\Informacion\Camaron\Enfermedades\LagenidiumCicl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990600"/>
            <a:ext cx="6172200" cy="578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Fusarium</a:t>
            </a:r>
            <a:endParaRPr lang="es-ES_tradnl" smtClean="0"/>
          </a:p>
        </p:txBody>
      </p:sp>
      <p:sp>
        <p:nvSpPr>
          <p:cNvPr id="128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609600"/>
            <a:ext cx="7875588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Nombre: Micosis Camaron Adulto, Fusarium.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Agente: </a:t>
            </a:r>
            <a:r>
              <a:rPr lang="en-US" sz="2800" i="1" smtClean="0"/>
              <a:t>Fusarium</a:t>
            </a:r>
            <a:r>
              <a:rPr lang="en-US" sz="2800" smtClean="0"/>
              <a:t> spp..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Transmisión: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Reservorios en detritus o de medio ambiente, MO o transmisión horizontal. Patogeno oportunista.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Signos: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Laceraciones negras en cuerpo, branquias o apendices.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No sanan con muda.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Generalmente no mortales.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Prevención: Calidad de agua y suelo, menos estres.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Control: Ninguno?, recambio, menos estres.</a:t>
            </a:r>
            <a:endParaRPr lang="es-ES_tradnl" sz="2800" smtClean="0"/>
          </a:p>
        </p:txBody>
      </p:sp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028" descr="C:\Mis documentos\Espol\Informacion\Camaron\Enfermedades\Fusarium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9525" y="3076575"/>
            <a:ext cx="532447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Fusarium spp.</a:t>
            </a:r>
            <a:endParaRPr lang="es-ES_tradnl" smtClean="0"/>
          </a:p>
        </p:txBody>
      </p:sp>
      <p:pic>
        <p:nvPicPr>
          <p:cNvPr id="115716" name="Picture 1027" descr="C:\Mis documentos\Espol\Informacion\Camaron\Enfermedades\Fusarium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38200"/>
            <a:ext cx="526732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Toma de Agua Calidad</a:t>
            </a:r>
            <a:endParaRPr lang="es-ES_tradnl" smtClean="0"/>
          </a:p>
        </p:txBody>
      </p:sp>
      <p:sp>
        <p:nvSpPr>
          <p:cNvPr id="1262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Parametro natural mas importante.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Calidad estable, no estacional.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Agua clara </a:t>
            </a:r>
            <a:r>
              <a:rPr lang="en-US" sz="2800" smtClean="0">
                <a:cs typeface="Arial" charset="0"/>
              </a:rPr>
              <a:t>‡ Agua buena. Puede ser clara por contaminacion.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Arial" charset="0"/>
              </a:rPr>
              <a:t>Temperatura= 26- 32ºC.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Arial" charset="0"/>
              </a:rPr>
              <a:t>pH= 7.8 – 8.5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Arial" charset="0"/>
              </a:rPr>
              <a:t>Salinidad 25-34 ppt. No cambios bruscos.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Arial" charset="0"/>
              </a:rPr>
              <a:t>Solidos suspendidos &lt; 50 ppm. MOD &lt; 5ppm.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Arial" charset="0"/>
              </a:rPr>
              <a:t>Mayor ctdad solidos = Mayor costo filtración.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Arial" charset="0"/>
              </a:rPr>
              <a:t>Localizado cerca del oceano??.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z="2800" smtClean="0"/>
          </a:p>
        </p:txBody>
      </p:sp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Principales Enfermedades No Infecciosas de Camarón</a:t>
            </a:r>
            <a:endParaRPr lang="es-ES_tradnl" smtClean="0"/>
          </a:p>
        </p:txBody>
      </p:sp>
      <p:sp>
        <p:nvSpPr>
          <p:cNvPr id="1127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219200"/>
            <a:ext cx="7875588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Fouling de detritus.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Sindrome de Taura.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Deformidades genéticas.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Deficiencia de Vitamina C.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Enteritis Hemocitica.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Black Gill Disease.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Enfermedades de sistemas acidos.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Gas Bubble disease.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Idiopathic muscle necrosis.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Black Spermatophore disease.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Body Cramp.</a:t>
            </a:r>
            <a:endParaRPr lang="es-ES_tradnl" sz="2800" smtClean="0"/>
          </a:p>
        </p:txBody>
      </p:sp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Control de Enfermedades</a:t>
            </a:r>
          </a:p>
        </p:txBody>
      </p:sp>
      <p:sp>
        <p:nvSpPr>
          <p:cNvPr id="97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 logra de dos formas: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Prevención.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Tratamiento.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Prevención: controlar enfermedad antes que sea un problema. Principal objetivo.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Metodos de prevención: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Cuarentena y restricción movimiento.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Desinfección y sanidad.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Nutrición adecuada.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Agua y espacio necesario (calidad y cantidad).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Inmunización (selectiva o no selectiva).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Tratamientos quimicos.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Control de Enfermedades</a:t>
            </a:r>
          </a:p>
        </p:txBody>
      </p:sp>
      <p:sp>
        <p:nvSpPr>
          <p:cNvPr id="110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Cuando la prevención no es posible o no fue efectiva: se recurre al </a:t>
            </a:r>
            <a:r>
              <a:rPr lang="en-US" sz="2800" u="sng" smtClean="0"/>
              <a:t>tratamiento específico</a:t>
            </a:r>
            <a:r>
              <a:rPr lang="en-US" sz="2800" smtClean="0"/>
              <a:t> para una </a:t>
            </a:r>
            <a:r>
              <a:rPr lang="en-US" sz="2800" u="sng" smtClean="0"/>
              <a:t>enfermedad específica</a:t>
            </a:r>
            <a:r>
              <a:rPr lang="en-US" sz="280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Métodos de tratamiento: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Sacrificar animales.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Destruir eslabón de transmisión.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Remover agente tóxico.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Mejorar calidad de agua u otro factor ambiental.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Corregir problemas nutricionales.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Terapia de drogas, o químicos.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Medicina no destruye 100% patogenos. Aguanta enfermedada para que sistema inmune pueda controlarla.</a:t>
            </a:r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Tratamiento</a:t>
            </a:r>
            <a:endParaRPr lang="es-ES_tradnl" smtClean="0"/>
          </a:p>
        </p:txBody>
      </p:sp>
      <p:sp>
        <p:nvSpPr>
          <p:cNvPr id="110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Antes de iniciarlo responder:</a:t>
            </a:r>
          </a:p>
          <a:p>
            <a:pPr lvl="1" eaLnBrk="1" hangingPunct="1">
              <a:defRPr/>
            </a:pPr>
            <a:r>
              <a:rPr lang="en-US" sz="2400" smtClean="0"/>
              <a:t>Cual es la prognosis?</a:t>
            </a:r>
          </a:p>
          <a:p>
            <a:pPr lvl="1" eaLnBrk="1" hangingPunct="1">
              <a:defRPr/>
            </a:pPr>
            <a:r>
              <a:rPr lang="en-US" sz="2400" smtClean="0"/>
              <a:t>Cuales son sus consideraciones económicas?</a:t>
            </a:r>
          </a:p>
          <a:p>
            <a:pPr lvl="1" eaLnBrk="1" hangingPunct="1">
              <a:defRPr/>
            </a:pPr>
            <a:r>
              <a:rPr lang="en-US" sz="2400" smtClean="0"/>
              <a:t>Puede el animal soportarlo?</a:t>
            </a:r>
          </a:p>
          <a:p>
            <a:pPr lvl="1" eaLnBrk="1" hangingPunct="1">
              <a:defRPr/>
            </a:pPr>
            <a:r>
              <a:rPr lang="en-US" sz="2400" smtClean="0"/>
              <a:t>Hacen las perdidas necesario el tratamiento?</a:t>
            </a:r>
          </a:p>
          <a:p>
            <a:pPr lvl="1" eaLnBrk="1" hangingPunct="1">
              <a:defRPr/>
            </a:pPr>
            <a:r>
              <a:rPr lang="en-US" sz="2400" smtClean="0"/>
              <a:t>Tiene buenas probabilidades de funcionar?</a:t>
            </a:r>
          </a:p>
          <a:p>
            <a:pPr eaLnBrk="1" hangingPunct="1">
              <a:defRPr/>
            </a:pPr>
            <a:r>
              <a:rPr lang="en-US" sz="2800" smtClean="0"/>
              <a:t>Si se decide tratar uno debe conocer 100%:</a:t>
            </a:r>
          </a:p>
          <a:p>
            <a:pPr lvl="1" eaLnBrk="1" hangingPunct="1">
              <a:defRPr/>
            </a:pPr>
            <a:r>
              <a:rPr lang="en-US" sz="2400" smtClean="0"/>
              <a:t>La enfermedad.</a:t>
            </a:r>
          </a:p>
          <a:p>
            <a:pPr lvl="1" eaLnBrk="1" hangingPunct="1">
              <a:defRPr/>
            </a:pPr>
            <a:r>
              <a:rPr lang="en-US" sz="2400" smtClean="0"/>
              <a:t>El químico.</a:t>
            </a:r>
          </a:p>
          <a:p>
            <a:pPr lvl="1" eaLnBrk="1" hangingPunct="1">
              <a:defRPr/>
            </a:pPr>
            <a:r>
              <a:rPr lang="en-US" sz="2400" smtClean="0"/>
              <a:t>El camarón.</a:t>
            </a:r>
          </a:p>
          <a:p>
            <a:pPr lvl="1" eaLnBrk="1" hangingPunct="1">
              <a:defRPr/>
            </a:pPr>
            <a:r>
              <a:rPr lang="en-US" sz="2400" smtClean="0"/>
              <a:t>El agua.</a:t>
            </a:r>
          </a:p>
          <a:p>
            <a:pPr lvl="1" eaLnBrk="1" hangingPunct="1">
              <a:defRPr/>
            </a:pPr>
            <a:endParaRPr lang="es-ES_tradnl" sz="2400" smtClean="0"/>
          </a:p>
        </p:txBody>
      </p:sp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Tipos de Químicos Usados</a:t>
            </a:r>
            <a:endParaRPr lang="es-ES_tradnl" smtClean="0"/>
          </a:p>
        </p:txBody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Parasiticidas: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Formalina, cobre, vinagre, azul de metileno, anticoccidios.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Antibacteriales: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Terramicina, tetraciclinas, cloramfenicoles, eritromicinas, sulfas, quinalonas, furazolidona, nitrofuranos.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Cuidado con su uso. Algunos prohibidos.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Antimicoticos: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Verde malaquita, treflan.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Desinfectantes: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Hipoclorito, cal, gas formalina, amonio cuaternario, iodo, permanganato potasio. 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Algunos Quimicos Usados en Laboratorios Larvas</a:t>
            </a:r>
            <a:endParaRPr lang="es-ES_tradnl" smtClean="0"/>
          </a:p>
        </p:txBody>
      </p:sp>
      <p:pic>
        <p:nvPicPr>
          <p:cNvPr id="121859" name="Picture 1028" descr="C:\Mis documentos\Espol\Informacion\Sorgellos\ae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143000"/>
            <a:ext cx="853440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Antibioticos</a:t>
            </a:r>
            <a:endParaRPr lang="es-ES" smtClean="0">
              <a:latin typeface="Tahoma" pitchFamily="34" charset="0"/>
            </a:endParaRPr>
          </a:p>
        </p:txBody>
      </p:sp>
      <p:sp>
        <p:nvSpPr>
          <p:cNvPr id="115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defRPr/>
            </a:pPr>
            <a:r>
              <a:rPr lang="es-EC" sz="2800" smtClean="0">
                <a:latin typeface="Tahoma" charset="0"/>
              </a:rPr>
              <a:t>La palabra antibiotico se deriva del griego anti= contra y bios= vida; son sustancias que matan o inhiben el crecimiento de micro- organismos como bacterias y hongos.</a:t>
            </a:r>
          </a:p>
          <a:p>
            <a:pPr algn="just" eaLnBrk="1" hangingPunct="1">
              <a:defRPr/>
            </a:pPr>
            <a:r>
              <a:rPr lang="es-EC" sz="2800" smtClean="0">
                <a:latin typeface="Tahoma" charset="0"/>
              </a:rPr>
              <a:t>Las sustancias que previenen la multiplicación de bacterias se denominan bacteriostáticas y las que matan las células se las refiere como bactericidas.</a:t>
            </a:r>
          </a:p>
          <a:p>
            <a:pPr algn="just" eaLnBrk="1" hangingPunct="1">
              <a:defRPr/>
            </a:pPr>
            <a:r>
              <a:rPr lang="es-EC" sz="2800" smtClean="0">
                <a:latin typeface="Tahoma" charset="0"/>
              </a:rPr>
              <a:t>Se estima que existen entre 400,000 a 3 millones de bacterias y solamente 5,000 han sido identificadas</a:t>
            </a:r>
            <a:endParaRPr lang="es-ES" sz="2800" smtClean="0">
              <a:latin typeface="Tahoma" charset="0"/>
            </a:endParaRPr>
          </a:p>
        </p:txBody>
      </p:sp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Antibioticos</a:t>
            </a:r>
            <a:r>
              <a:rPr lang="es-EC" smtClean="0">
                <a:latin typeface="Tahoma" pitchFamily="34" charset="0"/>
              </a:rPr>
              <a:t> </a:t>
            </a:r>
            <a:endParaRPr lang="es-ES" smtClean="0">
              <a:latin typeface="Tahoma" pitchFamily="34" charset="0"/>
            </a:endParaRPr>
          </a:p>
        </p:txBody>
      </p:sp>
      <p:sp>
        <p:nvSpPr>
          <p:cNvPr id="1156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es-EC" sz="2800" smtClean="0">
                <a:latin typeface="Tahoma" charset="0"/>
              </a:rPr>
              <a:t>Existen alrededor de 10.000 sustancias que poseen actividad antibiotica, sin embargo algunos de ellos tienen efectos colaterales, o el patógeno adquiere resistencia causando mayores problemas en el tratamiento de enfermedades infecciosas.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s-EC" sz="2800" smtClean="0">
              <a:latin typeface="Tahoma" charset="0"/>
            </a:endParaRPr>
          </a:p>
          <a:p>
            <a:pPr algn="just" eaLnBrk="1" hangingPunct="1">
              <a:lnSpc>
                <a:spcPct val="90000"/>
              </a:lnSpc>
              <a:defRPr/>
            </a:pPr>
            <a:r>
              <a:rPr lang="es-EC" sz="2800" smtClean="0">
                <a:latin typeface="Tahoma" charset="0"/>
              </a:rPr>
              <a:t>Debido a  estos antecedentes las autoridades tanto europeas como americanas han establecido regulaciones dirigidas al uso de antibioticos en productos de consumo humano directo,  de origen animal.   </a:t>
            </a:r>
            <a:endParaRPr lang="es-ES" sz="2800" smtClean="0">
              <a:latin typeface="Tahoma" charset="0"/>
            </a:endParaRPr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C" sz="3200" smtClean="0">
                <a:latin typeface="Tahoma" pitchFamily="34" charset="0"/>
              </a:rPr>
              <a:t>Medicamentos  prohibidos por USA</a:t>
            </a:r>
            <a:r>
              <a:rPr lang="es-EC" smtClean="0"/>
              <a:t> </a:t>
            </a:r>
            <a:endParaRPr lang="es-ES" smtClean="0"/>
          </a:p>
        </p:txBody>
      </p:sp>
      <p:sp>
        <p:nvSpPr>
          <p:cNvPr id="115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C" smtClean="0">
                <a:latin typeface="Tahoma" charset="0"/>
              </a:rPr>
              <a:t>Cloranfenicol			Flouroquinolonas</a:t>
            </a:r>
          </a:p>
          <a:p>
            <a:pPr eaLnBrk="1" hangingPunct="1">
              <a:defRPr/>
            </a:pPr>
            <a:r>
              <a:rPr lang="es-EC" smtClean="0">
                <a:latin typeface="Tahoma" charset="0"/>
              </a:rPr>
              <a:t>Clenbuterol			Glicopeptidos</a:t>
            </a:r>
          </a:p>
          <a:p>
            <a:pPr eaLnBrk="1" hangingPunct="1">
              <a:defRPr/>
            </a:pPr>
            <a:r>
              <a:rPr lang="es-EC" smtClean="0">
                <a:latin typeface="Tahoma" charset="0"/>
              </a:rPr>
              <a:t>Dimetridazole			Nitroimidazoles</a:t>
            </a:r>
          </a:p>
          <a:p>
            <a:pPr eaLnBrk="1" hangingPunct="1">
              <a:defRPr/>
            </a:pPr>
            <a:r>
              <a:rPr lang="es-EC" smtClean="0">
                <a:latin typeface="Tahoma" charset="0"/>
              </a:rPr>
              <a:t>Ipronidazole</a:t>
            </a:r>
          </a:p>
          <a:p>
            <a:pPr eaLnBrk="1" hangingPunct="1">
              <a:defRPr/>
            </a:pPr>
            <a:r>
              <a:rPr lang="es-EC" smtClean="0">
                <a:latin typeface="Tahoma" charset="0"/>
              </a:rPr>
              <a:t>Furazolidona</a:t>
            </a:r>
          </a:p>
          <a:p>
            <a:pPr eaLnBrk="1" hangingPunct="1">
              <a:defRPr/>
            </a:pPr>
            <a:r>
              <a:rPr lang="es-EC" smtClean="0">
                <a:latin typeface="Tahoma" charset="0"/>
              </a:rPr>
              <a:t>Nitrofurazona</a:t>
            </a:r>
          </a:p>
          <a:p>
            <a:pPr eaLnBrk="1" hangingPunct="1">
              <a:defRPr/>
            </a:pPr>
            <a:r>
              <a:rPr lang="es-EC" smtClean="0">
                <a:latin typeface="Tahoma" charset="0"/>
              </a:rPr>
              <a:t>Sulfonamida</a:t>
            </a:r>
            <a:endParaRPr lang="es-ES" smtClean="0">
              <a:latin typeface="Tahoma" charset="0"/>
            </a:endParaRPr>
          </a:p>
        </p:txBody>
      </p:sp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C" sz="3200" smtClean="0">
                <a:latin typeface="Tahoma" pitchFamily="34" charset="0"/>
              </a:rPr>
              <a:t>Medicamentos prohibidos y de uso controlado por la Union Europea</a:t>
            </a:r>
            <a:endParaRPr lang="es-ES" sz="3200" smtClean="0">
              <a:latin typeface="Tahoma" pitchFamily="34" charset="0"/>
            </a:endParaRPr>
          </a:p>
        </p:txBody>
      </p:sp>
      <p:sp>
        <p:nvSpPr>
          <p:cNvPr id="1158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C" sz="2800" smtClean="0">
                <a:latin typeface="Tahoma" charset="0"/>
              </a:rPr>
              <a:t>Cloramfenicol:  cero residuo</a:t>
            </a:r>
          </a:p>
          <a:p>
            <a:pPr eaLnBrk="1" hangingPunct="1">
              <a:defRPr/>
            </a:pPr>
            <a:r>
              <a:rPr lang="es-EC" sz="2800" smtClean="0">
                <a:latin typeface="Tahoma" charset="0"/>
              </a:rPr>
              <a:t>Furazolidona:   cero residuo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C" sz="2800" smtClean="0">
                <a:latin typeface="Tahoma" charset="0"/>
              </a:rPr>
              <a:t>Antibióticos de uso controlado: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C" sz="2400" smtClean="0">
                <a:latin typeface="Tahoma" charset="0"/>
              </a:rPr>
              <a:t>Amoxilina			50 ug/kg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C" sz="2400" smtClean="0">
                <a:latin typeface="Tahoma" charset="0"/>
              </a:rPr>
              <a:t>Ampicilina			50 ug/kg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C" sz="2400" smtClean="0">
                <a:latin typeface="Tahoma" charset="0"/>
              </a:rPr>
              <a:t>Quinolonas			100 ug/kg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C" sz="2400" smtClean="0">
                <a:latin typeface="Tahoma" charset="0"/>
              </a:rPr>
              <a:t>Tetraciclina 		600 ug/kg granja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C" sz="2400" smtClean="0">
                <a:latin typeface="Tahoma" charset="0"/>
              </a:rPr>
              <a:t>				100 ug/kg empacadora</a:t>
            </a:r>
            <a:r>
              <a:rPr lang="es-EC" sz="2800" smtClean="0">
                <a:latin typeface="Tahoma" charset="0"/>
              </a:rPr>
              <a:t>                      </a:t>
            </a:r>
            <a:endParaRPr lang="es-ES" sz="2800" smtClean="0">
              <a:latin typeface="Tahoma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Toma de Agua Calidad</a:t>
            </a:r>
            <a:endParaRPr lang="es-ES_tradnl" smtClean="0"/>
          </a:p>
        </p:txBody>
      </p:sp>
      <p:pic>
        <p:nvPicPr>
          <p:cNvPr id="16387" name="Picture 3" descr="E:\hwater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133600"/>
            <a:ext cx="4295775" cy="2863850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6388" name="Picture 4" descr="C:\5590\plume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600200"/>
            <a:ext cx="4114800" cy="4114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C" sz="3200" smtClean="0">
                <a:latin typeface="Tahoma" pitchFamily="34" charset="0"/>
              </a:rPr>
              <a:t>Algunos efectos en la salud humana</a:t>
            </a:r>
            <a:r>
              <a:rPr lang="es-EC" smtClean="0"/>
              <a:t> </a:t>
            </a:r>
            <a:endParaRPr lang="es-ES" smtClean="0"/>
          </a:p>
        </p:txBody>
      </p:sp>
      <p:sp>
        <p:nvSpPr>
          <p:cNvPr id="115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defRPr/>
            </a:pPr>
            <a:r>
              <a:rPr lang="es-EC" smtClean="0">
                <a:latin typeface="Tahoma" charset="0"/>
              </a:rPr>
              <a:t>Furazolidona: induce al cáncer en humanos y en animales.</a:t>
            </a:r>
          </a:p>
          <a:p>
            <a:pPr algn="just" eaLnBrk="1" hangingPunct="1">
              <a:defRPr/>
            </a:pPr>
            <a:r>
              <a:rPr lang="es-EC" smtClean="0">
                <a:latin typeface="Tahoma" charset="0"/>
              </a:rPr>
              <a:t>Cloranfenicol: anemia aplástica conducente a la leucemia; efectos teratogénicos; causante del síndrome de muerte en la cuna.</a:t>
            </a:r>
            <a:r>
              <a:rPr lang="es-EC" smtClean="0"/>
              <a:t> </a:t>
            </a:r>
            <a:endParaRPr lang="es-ES" smtClean="0"/>
          </a:p>
        </p:txBody>
      </p:sp>
    </p:spTree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C" sz="3200" smtClean="0">
                <a:latin typeface="Tahoma" pitchFamily="34" charset="0"/>
              </a:rPr>
              <a:t>Legislación ecuatoriana</a:t>
            </a:r>
            <a:endParaRPr lang="es-ES" sz="3200" smtClean="0">
              <a:latin typeface="Tahoma" pitchFamily="34" charset="0"/>
            </a:endParaRPr>
          </a:p>
        </p:txBody>
      </p:sp>
      <p:sp>
        <p:nvSpPr>
          <p:cNvPr id="1160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C" smtClean="0">
                <a:latin typeface="Tahoma" charset="0"/>
              </a:rPr>
              <a:t>Acuerdo Ministerial 006 del 29 de Enero del 2002</a:t>
            </a:r>
          </a:p>
          <a:p>
            <a:pPr algn="just" eaLnBrk="1" hangingPunct="1">
              <a:defRPr/>
            </a:pPr>
            <a:r>
              <a:rPr lang="es-EC" smtClean="0">
                <a:latin typeface="Tahoma" charset="0"/>
              </a:rPr>
              <a:t>Art 1. Autoriza la importación de productos veterinarios para cultivos bioacuáticos, únicamente aquellos que tengan la aprobación para su uso en la acuicultura y el registro sanitario correspondiente emitido por el país de origen de fabricación de dicho producto</a:t>
            </a:r>
            <a:endParaRPr lang="es-ES" smtClean="0">
              <a:latin typeface="Tahoma" charset="0"/>
            </a:endParaRPr>
          </a:p>
        </p:txBody>
      </p:sp>
    </p:spTree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C" sz="3200" smtClean="0">
                <a:latin typeface="Tahoma" pitchFamily="34" charset="0"/>
              </a:rPr>
              <a:t>Acuerdo Ministerial 006</a:t>
            </a:r>
            <a:endParaRPr lang="es-ES" sz="3200" smtClean="0">
              <a:latin typeface="Tahoma" pitchFamily="34" charset="0"/>
            </a:endParaRPr>
          </a:p>
        </p:txBody>
      </p:sp>
      <p:sp>
        <p:nvSpPr>
          <p:cNvPr id="116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es-EC" smtClean="0">
                <a:latin typeface="Tahoma" charset="0"/>
              </a:rPr>
              <a:t>Art. 2. Prohibe a las personas naturales o jurídicas autorizadas para ejercer la actividad acuícola en cualquiera de sus fases, la importació, compra y venta directa o indirecta, transporte y almacenamiento de insumos y productos de uso veterinario que estan expresamente prohibidos para su uso en esta actividad por los organismos nacionales e internacionales de salud pública</a:t>
            </a:r>
            <a:endParaRPr lang="es-ES" smtClean="0">
              <a:latin typeface="Tahoma" charset="0"/>
            </a:endParaRPr>
          </a:p>
        </p:txBody>
      </p:sp>
    </p:spTree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C" sz="3200" smtClean="0">
                <a:latin typeface="Tahoma" pitchFamily="34" charset="0"/>
              </a:rPr>
              <a:t>Acuerdo Ministerial 006</a:t>
            </a:r>
            <a:endParaRPr lang="es-ES" sz="3200" smtClean="0">
              <a:latin typeface="Tahoma" pitchFamily="34" charset="0"/>
            </a:endParaRPr>
          </a:p>
        </p:txBody>
      </p:sp>
      <p:sp>
        <p:nvSpPr>
          <p:cNvPr id="116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C" smtClean="0"/>
              <a:t>Art 3. Prohibe el uso de cloranfenicol en la actividad acuícola; todos los productos que sean encontrados en granjas, laboratorios, empacadoras, etc. serán decomisados e incinerados sin perjuicio de las acciones legales correspondientes  </a:t>
            </a:r>
            <a:endParaRPr lang="es-ES" smtClean="0"/>
          </a:p>
        </p:txBody>
      </p:sp>
    </p:spTree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C" sz="3200" smtClean="0">
                <a:latin typeface="Tahoma" pitchFamily="34" charset="0"/>
              </a:rPr>
              <a:t>Acuerdo Ministerial 006</a:t>
            </a:r>
            <a:endParaRPr lang="es-ES" sz="3200" smtClean="0">
              <a:latin typeface="Tahoma" pitchFamily="34" charset="0"/>
            </a:endParaRPr>
          </a:p>
        </p:txBody>
      </p:sp>
      <p:sp>
        <p:nvSpPr>
          <p:cNvPr id="116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defRPr/>
            </a:pPr>
            <a:r>
              <a:rPr lang="es-EC" sz="2800" smtClean="0"/>
              <a:t>Previa la exportación el INP realizará los análisis para verificar la ausencia de cloranfenicol en los contenedores, bajo el método de ELISA y emitirá el certificado correspondiente que acompañará a dicha exportación. Es responsabilidad de las empacadoras la estricta aplicación en sus planes HACCP verificando la ausencia de cloranfenicol en cada lote.</a:t>
            </a:r>
            <a:endParaRPr lang="es-ES" sz="2800" smtClean="0"/>
          </a:p>
        </p:txBody>
      </p:sp>
    </p:spTree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62" name="Text Box 2"/>
          <p:cNvSpPr txBox="1">
            <a:spLocks noChangeArrowheads="1"/>
          </p:cNvSpPr>
          <p:nvPr/>
        </p:nvSpPr>
        <p:spPr bwMode="auto">
          <a:xfrm>
            <a:off x="1752600" y="1752600"/>
            <a:ext cx="7010400" cy="4486275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chemeClr val="bg1"/>
              </a:gs>
              <a:gs pos="100000">
                <a:srgbClr val="99CCFF"/>
              </a:gs>
            </a:gsLst>
            <a:lin ang="5400000" scaled="1"/>
          </a:gradFill>
          <a:ln w="508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0" hangingPunct="0">
              <a:defRPr/>
            </a:pPr>
            <a:endParaRPr lang="es-MX" sz="1500" b="1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 marL="457200" indent="-457200" eaLnBrk="0" hangingPunct="0">
              <a:defRPr/>
            </a:pPr>
            <a:endParaRPr lang="es-MX" sz="1500" b="1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 marL="457200" indent="-457200" eaLnBrk="0" hangingPunct="0">
              <a:defRPr/>
            </a:pPr>
            <a:endParaRPr lang="es-MX" sz="1500" b="1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 marL="457200" indent="-457200" eaLnBrk="0" hangingPunct="0">
              <a:defRPr/>
            </a:pPr>
            <a:endParaRPr lang="es-MX" sz="1500" b="1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 marL="457200" indent="-457200" eaLnBrk="0" hangingPunct="0">
              <a:defRPr/>
            </a:pPr>
            <a:endParaRPr lang="es-MX" sz="1500" b="1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 marL="457200" indent="-457200" eaLnBrk="0" hangingPunct="0">
              <a:defRPr/>
            </a:pPr>
            <a:endParaRPr lang="es-MX" sz="1500" b="1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 marL="457200" indent="-457200" eaLnBrk="0" hangingPunct="0">
              <a:defRPr/>
            </a:pPr>
            <a:endParaRPr lang="es-MX" sz="1500" b="1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 marL="457200" indent="-457200" eaLnBrk="0" hangingPunct="0">
              <a:defRPr/>
            </a:pPr>
            <a:endParaRPr lang="es-MX" sz="1500" b="1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 marL="457200" indent="-457200" eaLnBrk="0" hangingPunct="0">
              <a:defRPr/>
            </a:pPr>
            <a:endParaRPr lang="es-MX" sz="1500" b="1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 marL="457200" indent="-457200" eaLnBrk="0" hangingPunct="0">
              <a:defRPr/>
            </a:pPr>
            <a:endParaRPr lang="es-MX" sz="1500" b="1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 marL="457200" indent="-457200" eaLnBrk="0" hangingPunct="0">
              <a:defRPr/>
            </a:pPr>
            <a:endParaRPr lang="es-MX" sz="1500" b="1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 marL="457200" indent="-457200" eaLnBrk="0" hangingPunct="0">
              <a:defRPr/>
            </a:pPr>
            <a:endParaRPr lang="es-MX" sz="1500" b="1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 marL="457200" indent="-457200" eaLnBrk="0" hangingPunct="0">
              <a:defRPr/>
            </a:pPr>
            <a:endParaRPr lang="es-MX" sz="1500" b="1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 marL="457200" indent="-457200" eaLnBrk="0" hangingPunct="0">
              <a:defRPr/>
            </a:pPr>
            <a:endParaRPr lang="es-MX" sz="1500" b="1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 marL="457200" indent="-457200" eaLnBrk="0" hangingPunct="0">
              <a:defRPr/>
            </a:pPr>
            <a:endParaRPr lang="es-MX" sz="1500" b="1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 marL="457200" indent="-457200" eaLnBrk="0" hangingPunct="0">
              <a:defRPr/>
            </a:pPr>
            <a:endParaRPr lang="es-MX" sz="1500" b="1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 marL="457200" indent="-457200" eaLnBrk="0" hangingPunct="0">
              <a:defRPr/>
            </a:pPr>
            <a:endParaRPr lang="es-MX" sz="1500" b="1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 marL="457200" indent="-457200" eaLnBrk="0" hangingPunct="0">
              <a:defRPr/>
            </a:pPr>
            <a:endParaRPr lang="es-MX" sz="1500" b="1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 marL="457200" indent="-457200" eaLnBrk="0" hangingPunct="0">
              <a:defRPr/>
            </a:pPr>
            <a:endParaRPr lang="es-MX" sz="1500" b="1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132099" name="Text Box 4"/>
          <p:cNvSpPr txBox="1">
            <a:spLocks noChangeArrowheads="1"/>
          </p:cNvSpPr>
          <p:nvPr/>
        </p:nvSpPr>
        <p:spPr bwMode="auto">
          <a:xfrm>
            <a:off x="1981200" y="1752600"/>
            <a:ext cx="33528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 b="1">
                <a:solidFill>
                  <a:srgbClr val="000099"/>
                </a:solidFill>
                <a:effectLst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Aminoglucósidos</a:t>
            </a:r>
          </a:p>
          <a:p>
            <a:r>
              <a:rPr lang="es-ES" sz="2800" b="1">
                <a:solidFill>
                  <a:srgbClr val="000099"/>
                </a:solidFill>
                <a:effectLst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Betalactámicos</a:t>
            </a:r>
          </a:p>
          <a:p>
            <a:r>
              <a:rPr lang="es-ES" sz="2800" b="1">
                <a:solidFill>
                  <a:srgbClr val="000099"/>
                </a:solidFill>
                <a:effectLst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Carbapenems</a:t>
            </a:r>
          </a:p>
          <a:p>
            <a:r>
              <a:rPr lang="es-ES" sz="2800" b="1">
                <a:solidFill>
                  <a:srgbClr val="000099"/>
                </a:solidFill>
                <a:effectLst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Cefalosporinas</a:t>
            </a:r>
          </a:p>
          <a:p>
            <a:r>
              <a:rPr lang="es-ES" sz="2800" b="1">
                <a:solidFill>
                  <a:srgbClr val="000099"/>
                </a:solidFill>
                <a:effectLst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Clindamicina</a:t>
            </a:r>
          </a:p>
          <a:p>
            <a:r>
              <a:rPr lang="es-ES" sz="2800" b="1">
                <a:solidFill>
                  <a:srgbClr val="000099"/>
                </a:solidFill>
                <a:effectLst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Cloranfenicol</a:t>
            </a:r>
          </a:p>
          <a:p>
            <a:r>
              <a:rPr lang="es-ES" sz="2800" b="1">
                <a:solidFill>
                  <a:srgbClr val="000099"/>
                </a:solidFill>
                <a:effectLst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Fosfomicina</a:t>
            </a:r>
          </a:p>
          <a:p>
            <a:r>
              <a:rPr lang="es-ES" sz="2800" b="1">
                <a:solidFill>
                  <a:srgbClr val="000099"/>
                </a:solidFill>
                <a:effectLst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Glicopéptidos</a:t>
            </a:r>
          </a:p>
          <a:p>
            <a:r>
              <a:rPr lang="es-ES" sz="2800" b="1">
                <a:solidFill>
                  <a:srgbClr val="000099"/>
                </a:solidFill>
                <a:effectLst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Macrólidos</a:t>
            </a:r>
            <a:endParaRPr lang="es-MX" sz="2800" b="1">
              <a:solidFill>
                <a:srgbClr val="000099"/>
              </a:solidFill>
              <a:effectLst/>
              <a:latin typeface="Trebuchet MS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2800" b="1">
                <a:solidFill>
                  <a:srgbClr val="000099"/>
                </a:solidFill>
                <a:effectLst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Metronidazol</a:t>
            </a:r>
          </a:p>
        </p:txBody>
      </p:sp>
      <p:sp>
        <p:nvSpPr>
          <p:cNvPr id="132100" name="Text Box 5"/>
          <p:cNvSpPr txBox="1">
            <a:spLocks noChangeArrowheads="1"/>
          </p:cNvSpPr>
          <p:nvPr/>
        </p:nvSpPr>
        <p:spPr bwMode="auto">
          <a:xfrm>
            <a:off x="5562600" y="1752600"/>
            <a:ext cx="2971800" cy="417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 b="1">
                <a:solidFill>
                  <a:srgbClr val="000099"/>
                </a:solidFill>
                <a:effectLst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Monobactámicos</a:t>
            </a:r>
            <a:endParaRPr lang="es-ES" sz="2800" b="1">
              <a:solidFill>
                <a:srgbClr val="000099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2800" b="1">
                <a:solidFill>
                  <a:srgbClr val="000099"/>
                </a:solidFill>
                <a:effectLst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Nitrofurantoina</a:t>
            </a:r>
            <a:endParaRPr lang="es-ES" sz="2800" b="1">
              <a:solidFill>
                <a:srgbClr val="000099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2800" b="1">
                <a:solidFill>
                  <a:srgbClr val="000099"/>
                </a:solidFill>
                <a:effectLst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Penicilinas</a:t>
            </a:r>
            <a:endParaRPr lang="es-ES" sz="2800" b="1">
              <a:solidFill>
                <a:srgbClr val="000099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2800" b="1">
                <a:solidFill>
                  <a:srgbClr val="000099"/>
                </a:solidFill>
                <a:effectLst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Quinolonas</a:t>
            </a:r>
            <a:endParaRPr lang="es-ES" sz="2800" b="1">
              <a:solidFill>
                <a:srgbClr val="000099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2800" b="1">
                <a:solidFill>
                  <a:srgbClr val="000099"/>
                </a:solidFill>
                <a:effectLst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Rifampicinas</a:t>
            </a:r>
            <a:endParaRPr lang="es-ES" sz="2800" b="1">
              <a:solidFill>
                <a:srgbClr val="000099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2800" b="1">
                <a:solidFill>
                  <a:srgbClr val="000099"/>
                </a:solidFill>
                <a:effectLst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Sulfonamidas y trimetoprin</a:t>
            </a:r>
            <a:endParaRPr lang="es-MX" sz="2800" b="1">
              <a:solidFill>
                <a:srgbClr val="000099"/>
              </a:solidFill>
              <a:effectLst/>
              <a:latin typeface="Trebuchet MS" pitchFamily="34" charset="0"/>
              <a:ea typeface="Arial Unicode MS" pitchFamily="34" charset="-128"/>
              <a:cs typeface="Arial Unicode MS" pitchFamily="34" charset="-128"/>
            </a:endParaRPr>
          </a:p>
          <a:p>
            <a:endParaRPr lang="es-ES" sz="1600" b="1">
              <a:solidFill>
                <a:srgbClr val="000099"/>
              </a:solidFill>
              <a:effectLst/>
              <a:latin typeface="Trebuchet MS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2800" b="1">
                <a:solidFill>
                  <a:srgbClr val="000099"/>
                </a:solidFill>
                <a:effectLst/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Tetraciclina</a:t>
            </a:r>
            <a:endParaRPr lang="es-ES" sz="2800" b="1">
              <a:solidFill>
                <a:srgbClr val="000099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s-EC" sz="2800" b="1">
                <a:solidFill>
                  <a:srgbClr val="000099"/>
                </a:solidFill>
                <a:effectLst/>
                <a:latin typeface="Trebuchet MS" pitchFamily="34" charset="0"/>
                <a:cs typeface="Times New Roman" pitchFamily="18" charset="0"/>
              </a:rPr>
              <a:t>Tópicos</a:t>
            </a:r>
            <a:endParaRPr lang="es-ES" sz="2800" b="1">
              <a:solidFill>
                <a:srgbClr val="000099"/>
              </a:solidFill>
              <a:effectLst/>
              <a:latin typeface="Trebuchet MS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2101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Familias de Antibioticos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D:\Temporales\Antibioticos-Uso responsable\Imagenes\Modo de accion Antibiotic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196975"/>
            <a:ext cx="7543800" cy="528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Modo de Acción Antibioticos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D:\Temporales\Antibioticos-Uso responsable\Imagenes\Resistencia a Antibioticos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676400"/>
            <a:ext cx="8382000" cy="437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Mecanismos de Resistencia 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D:\Temporales\Antibioticos-Uso responsable\Imagenes\Resistencia a Antibioticos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143000"/>
            <a:ext cx="7472363" cy="536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Como se Hace Resistente una Bacteria?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D:\Temporales\Antibioticos-Uso responsable\Imagenes\Resistencia a Antibioticos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250950"/>
            <a:ext cx="7429500" cy="560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Como se Hace Resistente una Bacteria?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Toma Agua Cuidado</a:t>
            </a:r>
            <a:endParaRPr lang="es-ES_tradnl" smtClean="0"/>
          </a:p>
        </p:txBody>
      </p:sp>
      <p:pic>
        <p:nvPicPr>
          <p:cNvPr id="17411" name="Picture 1027" descr="C:\5590\drainpip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838" y="1981200"/>
            <a:ext cx="3873500" cy="29051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7412" name="Picture 1028" descr="C:\5590\crowded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2238" y="1981200"/>
            <a:ext cx="2628900" cy="39211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7413" name="Picture 1029" descr="C:\5590\runoff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99238" y="1981200"/>
            <a:ext cx="2544762" cy="38862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3" descr="D:\Temporales\Antibioticos-Uso responsable\Imagenes\Resistencia a Antibioticos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457200"/>
            <a:ext cx="5049838" cy="640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-381000"/>
            <a:ext cx="84582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¿Como </a:t>
            </a:r>
            <a:r>
              <a:rPr lang="en-US" smtClean="0"/>
              <a:t>I</a:t>
            </a:r>
            <a:r>
              <a:rPr lang="es-ES_tradnl" smtClean="0"/>
              <a:t>ncrementa </a:t>
            </a:r>
            <a:r>
              <a:rPr lang="en-US" smtClean="0"/>
              <a:t> R</a:t>
            </a:r>
            <a:r>
              <a:rPr lang="es-ES_tradnl" smtClean="0"/>
              <a:t>esistencia?</a:t>
            </a:r>
          </a:p>
        </p:txBody>
      </p:sp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3" descr="D:\Temporales\Antibioticos-Uso responsable\Imagenes\Riesgos para el humano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216025"/>
            <a:ext cx="7264400" cy="564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Riesgos para el humano</a:t>
            </a:r>
          </a:p>
        </p:txBody>
      </p:sp>
    </p:spTree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2" descr="D:\Temporales\Antibioticos-Uso responsable\Imagenes\a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1371600"/>
            <a:ext cx="4343400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3" descr="D:\Temporales\Antibioticos-Uso responsable\Imagenes\a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88038" y="2409825"/>
            <a:ext cx="3179762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3048000" y="1676400"/>
          <a:ext cx="4724400" cy="1336675"/>
        </p:xfrm>
        <a:graphic>
          <a:graphicData uri="http://schemas.openxmlformats.org/presentationml/2006/ole">
            <p:oleObj spid="_x0000_s1026" name="CorelDRAW" r:id="rId6" imgW="5018040" imgH="1336680" progId="CorelDRAW.Graphic.10">
              <p:embed/>
            </p:oleObj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8075613" y="4724400"/>
          <a:ext cx="839787" cy="1373188"/>
        </p:xfrm>
        <a:graphic>
          <a:graphicData uri="http://schemas.openxmlformats.org/presentationml/2006/ole">
            <p:oleObj spid="_x0000_s1027" name="CorelDRAW" r:id="rId7" imgW="991440" imgH="1373400" progId="CorelDRAW.Graphic.10">
              <p:embed/>
            </p:oleObj>
          </a:graphicData>
        </a:graphic>
      </p:graphicFrame>
      <p:grpSp>
        <p:nvGrpSpPr>
          <p:cNvPr id="1030" name="Group 7"/>
          <p:cNvGrpSpPr>
            <a:grpSpLocks/>
          </p:cNvGrpSpPr>
          <p:nvPr/>
        </p:nvGrpSpPr>
        <p:grpSpPr bwMode="auto">
          <a:xfrm>
            <a:off x="3657600" y="4495800"/>
            <a:ext cx="4343400" cy="2362200"/>
            <a:chOff x="1407" y="1291"/>
            <a:chExt cx="2945" cy="1738"/>
          </a:xfrm>
        </p:grpSpPr>
        <p:pic>
          <p:nvPicPr>
            <p:cNvPr id="1033" name="Picture 8" descr="D:\Temporales\Antibioticos-Uso responsable\Imagenes\a3a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407" y="1291"/>
              <a:ext cx="2945" cy="1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4" name="Picture 9" descr="D:\Temporales\Antibioticos-Uso responsable\Imagenes\a3b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832" y="1680"/>
              <a:ext cx="1436" cy="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31" name="Text Box 10"/>
          <p:cNvSpPr txBox="1">
            <a:spLocks noChangeArrowheads="1"/>
          </p:cNvSpPr>
          <p:nvPr/>
        </p:nvSpPr>
        <p:spPr bwMode="auto">
          <a:xfrm>
            <a:off x="192088" y="5181600"/>
            <a:ext cx="3389312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s-ES" sz="2400" b="1">
                <a:solidFill>
                  <a:schemeClr val="bg1"/>
                </a:solidFill>
                <a:effectLst/>
                <a:latin typeface="Trebuchet MS" pitchFamily="34" charset="0"/>
              </a:rPr>
              <a:t>Alergia</a:t>
            </a:r>
          </a:p>
          <a:p>
            <a:pPr algn="r"/>
            <a:r>
              <a:rPr lang="es-ES" sz="2400" b="1">
                <a:solidFill>
                  <a:schemeClr val="bg1"/>
                </a:solidFill>
                <a:effectLst/>
                <a:latin typeface="Trebuchet MS" pitchFamily="34" charset="0"/>
              </a:rPr>
              <a:t>Toxicidad</a:t>
            </a:r>
            <a:endParaRPr lang="es-MX" sz="2400" b="1">
              <a:solidFill>
                <a:schemeClr val="bg1"/>
              </a:solidFill>
              <a:effectLst/>
              <a:latin typeface="Trebuchet MS" pitchFamily="34" charset="0"/>
            </a:endParaRPr>
          </a:p>
          <a:p>
            <a:pPr algn="r"/>
            <a:r>
              <a:rPr lang="es-ES" sz="2400" b="1">
                <a:solidFill>
                  <a:schemeClr val="bg1"/>
                </a:solidFill>
                <a:effectLst/>
                <a:latin typeface="Trebuchet MS" pitchFamily="34" charset="0"/>
              </a:rPr>
              <a:t>Ej.: Anemia aplástica</a:t>
            </a:r>
          </a:p>
          <a:p>
            <a:pPr algn="r"/>
            <a:r>
              <a:rPr lang="es-ES" sz="2100" b="1">
                <a:solidFill>
                  <a:schemeClr val="bg1"/>
                </a:solidFill>
                <a:effectLst/>
                <a:latin typeface="Trebuchet MS" pitchFamily="34" charset="0"/>
              </a:rPr>
              <a:t>causada por cloranfenicol</a:t>
            </a:r>
          </a:p>
        </p:txBody>
      </p:sp>
      <p:sp>
        <p:nvSpPr>
          <p:cNvPr id="103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Riesgos para el humano</a:t>
            </a:r>
          </a:p>
        </p:txBody>
      </p:sp>
    </p:spTree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295400"/>
            <a:ext cx="7086600" cy="5314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39267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Drogas Aprovadas en USA para Acuacultura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257300"/>
            <a:ext cx="7162800" cy="5372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0291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Drogas Siendo Probadas (Prohibidas)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986" name="Text Box 2"/>
          <p:cNvSpPr txBox="1">
            <a:spLocks noChangeArrowheads="1"/>
          </p:cNvSpPr>
          <p:nvPr/>
        </p:nvSpPr>
        <p:spPr bwMode="auto">
          <a:xfrm>
            <a:off x="2133600" y="2974975"/>
            <a:ext cx="6629400" cy="2686050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chemeClr val="bg1"/>
              </a:gs>
              <a:gs pos="100000">
                <a:srgbClr val="99CCFF"/>
              </a:gs>
            </a:gsLst>
            <a:lin ang="5400000" scaled="1"/>
          </a:gradFill>
          <a:ln w="508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0" hangingPunct="0">
              <a:buFontTx/>
              <a:buAutoNum type="arabicPeriod"/>
              <a:defRPr/>
            </a:pPr>
            <a:r>
              <a:rPr lang="en-US" sz="2800" b="1" u="sng">
                <a:effectLst/>
                <a:latin typeface="Trebuchet MS" pitchFamily="34" charset="0"/>
              </a:rPr>
              <a:t>Antibióticos aprobados</a:t>
            </a:r>
          </a:p>
          <a:p>
            <a:pPr marL="457200" indent="-457200" eaLnBrk="0" hangingPunct="0"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   		 =</a:t>
            </a:r>
          </a:p>
          <a:p>
            <a:pPr marL="457200" indent="-457200" eaLnBrk="0" hangingPunct="0"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		 &gt;    al nivel de tolerancia o saludable</a:t>
            </a:r>
          </a:p>
          <a:p>
            <a:pPr marL="457200" indent="-457200" eaLnBrk="0" hangingPunct="0">
              <a:defRPr/>
            </a:pPr>
            <a:endParaRPr lang="en-US" sz="2400" b="1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 marL="457200" indent="-457200" eaLnBrk="0" hangingPunct="0"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2. </a:t>
            </a:r>
            <a:r>
              <a:rPr lang="en-US" sz="2800" b="1" u="sng">
                <a:effectLst/>
                <a:latin typeface="Trebuchet MS" pitchFamily="34" charset="0"/>
              </a:rPr>
              <a:t>Antibióticos no aprobados o ilegales</a:t>
            </a:r>
          </a:p>
          <a:p>
            <a:pPr marL="457200" indent="-457200" eaLnBrk="0" hangingPunct="0"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		Nivel 0</a:t>
            </a:r>
          </a:p>
          <a:p>
            <a:pPr marL="457200" indent="-457200" eaLnBrk="0" hangingPunct="0">
              <a:defRPr/>
            </a:pPr>
            <a:endParaRPr lang="es-ES" sz="1500" b="1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286000" y="2452688"/>
            <a:ext cx="5902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C" sz="2800" b="1">
                <a:solidFill>
                  <a:srgbClr val="FFFF00"/>
                </a:solidFill>
                <a:effectLst/>
                <a:latin typeface="Trebuchet MS" pitchFamily="34" charset="0"/>
              </a:rPr>
              <a:t>“</a:t>
            </a:r>
            <a:r>
              <a:rPr lang="es-ES" sz="2800" b="1">
                <a:solidFill>
                  <a:srgbClr val="FFFF00"/>
                </a:solidFill>
                <a:effectLst/>
                <a:latin typeface="Trebuchet MS" pitchFamily="34" charset="0"/>
              </a:rPr>
              <a:t>Maximum Residue Limits</a:t>
            </a:r>
            <a:r>
              <a:rPr lang="es-EC" sz="2800" b="1">
                <a:solidFill>
                  <a:srgbClr val="FFFF00"/>
                </a:solidFill>
                <a:effectLst/>
                <a:latin typeface="Trebuchet MS" pitchFamily="34" charset="0"/>
              </a:rPr>
              <a:t>”</a:t>
            </a:r>
            <a:r>
              <a:rPr lang="es-ES" sz="2800" b="1">
                <a:solidFill>
                  <a:srgbClr val="FFFF00"/>
                </a:solidFill>
                <a:effectLst/>
                <a:latin typeface="Trebuchet MS" pitchFamily="34" charset="0"/>
              </a:rPr>
              <a:t> (MRLs)</a:t>
            </a:r>
            <a:endParaRPr lang="en-US" sz="2800" b="1">
              <a:solidFill>
                <a:srgbClr val="FFFF00"/>
              </a:solidFill>
              <a:effectLst/>
              <a:latin typeface="Trebuchet MS" pitchFamily="34" charset="0"/>
            </a:endParaRPr>
          </a:p>
        </p:txBody>
      </p:sp>
      <p:graphicFrame>
        <p:nvGraphicFramePr>
          <p:cNvPr id="2050" name="Object 1024"/>
          <p:cNvGraphicFramePr>
            <a:graphicFrameLocks noChangeAspect="1"/>
          </p:cNvGraphicFramePr>
          <p:nvPr/>
        </p:nvGraphicFramePr>
        <p:xfrm>
          <a:off x="3422650" y="3575050"/>
          <a:ext cx="211138" cy="692150"/>
        </p:xfrm>
        <a:graphic>
          <a:graphicData uri="http://schemas.openxmlformats.org/presentationml/2006/ole">
            <p:oleObj spid="_x0000_s2050" name="CorelDRAW" r:id="rId4" imgW="205560" imgH="1073160" progId="CorelDRAW.Graphic.10">
              <p:embed/>
            </p:oleObj>
          </a:graphicData>
        </a:graphic>
      </p:graphicFrame>
      <p:sp>
        <p:nvSpPr>
          <p:cNvPr id="2053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Residuos de Antibioticos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\\Internet server\conceptoazul\Formatos\Fondos\Fondo-azul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2057400"/>
            <a:ext cx="7924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5012" name="Text Box 4"/>
          <p:cNvSpPr txBox="1">
            <a:spLocks noChangeArrowheads="1"/>
          </p:cNvSpPr>
          <p:nvPr/>
        </p:nvSpPr>
        <p:spPr bwMode="auto">
          <a:xfrm>
            <a:off x="1219200" y="2190750"/>
            <a:ext cx="80772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Symbol" pitchFamily="18" charset="2"/>
              <a:buChar char="·"/>
              <a:defRPr/>
            </a:pPr>
            <a:r>
              <a:rPr lang="es-ES" sz="36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B</a:t>
            </a:r>
            <a:r>
              <a:rPr lang="es-MX" sz="36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ioensayos de amplio rango</a:t>
            </a:r>
          </a:p>
          <a:p>
            <a:pPr>
              <a:buFont typeface="Symbol" pitchFamily="18" charset="2"/>
              <a:buNone/>
              <a:defRPr/>
            </a:pPr>
            <a:endParaRPr lang="es-ES" sz="360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>
              <a:buFont typeface="Symbol" pitchFamily="18" charset="2"/>
              <a:buChar char="·"/>
              <a:defRPr/>
            </a:pPr>
            <a:r>
              <a:rPr lang="es-MX" sz="36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Prueba específica o inmunoensayo</a:t>
            </a:r>
          </a:p>
          <a:p>
            <a:pPr>
              <a:buFont typeface="Symbol" pitchFamily="18" charset="2"/>
              <a:buNone/>
              <a:defRPr/>
            </a:pPr>
            <a:endParaRPr lang="es-MX" sz="360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pPr>
              <a:buFont typeface="Symbol" pitchFamily="18" charset="2"/>
              <a:buChar char="·"/>
              <a:defRPr/>
            </a:pPr>
            <a:r>
              <a:rPr lang="es-MX" sz="36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Método </a:t>
            </a:r>
            <a:r>
              <a:rPr lang="es-ES" sz="36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instrumental</a:t>
            </a:r>
            <a:endParaRPr lang="es-ES" sz="360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141316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Métodos de detección </a:t>
            </a:r>
            <a:br>
              <a:rPr lang="es-ES_tradnl" smtClean="0"/>
            </a:br>
            <a:r>
              <a:rPr lang="es-ES_tradnl" smtClean="0"/>
              <a:t>de residuos de antibióticos</a:t>
            </a:r>
          </a:p>
        </p:txBody>
      </p:sp>
    </p:spTree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D:\Temporales\Presentacion-Residuos Antibioticos\Graficos\Principio-Prueba 4 placa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752600"/>
            <a:ext cx="7391400" cy="493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39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Bioensayo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D:\Temporales\Presentacion-Residuos Antibioticos\Graficos\Deteccion residuos Antimicrobianos Método 4 placa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508125"/>
            <a:ext cx="7288213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Bioensayo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D:\Temporales\Presentacion-Residuos Antibioticos\Graficos\Elisa-Cloranfenico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584325"/>
            <a:ext cx="7300913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Inmunoensayo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Playa de “Alta Energia”</a:t>
            </a:r>
            <a:endParaRPr lang="es-ES_tradnl" smtClean="0"/>
          </a:p>
        </p:txBody>
      </p:sp>
      <p:pic>
        <p:nvPicPr>
          <p:cNvPr id="18435" name="Picture 3" descr="E:\hsit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133600"/>
            <a:ext cx="6477000" cy="41560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2"/>
          <p:cNvSpPr txBox="1">
            <a:spLocks noChangeArrowheads="1"/>
          </p:cNvSpPr>
          <p:nvPr/>
        </p:nvSpPr>
        <p:spPr bwMode="auto">
          <a:xfrm>
            <a:off x="1295400" y="533400"/>
            <a:ext cx="7485063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2400" b="1">
                <a:effectLst/>
                <a:latin typeface="Trebuchet MS" pitchFamily="34" charset="0"/>
              </a:rPr>
              <a:t>   </a:t>
            </a:r>
            <a:r>
              <a:rPr lang="es-ES" sz="2400" b="1">
                <a:effectLst/>
                <a:latin typeface="Trebuchet MS" pitchFamily="34" charset="0"/>
              </a:rPr>
              <a:t>1 ppm = 1 parte para 1.000.000 partes</a:t>
            </a:r>
            <a:endParaRPr lang="es-MX" sz="2400" b="1">
              <a:effectLst/>
              <a:latin typeface="Trebuchet MS" pitchFamily="34" charset="0"/>
            </a:endParaRPr>
          </a:p>
          <a:p>
            <a:r>
              <a:rPr lang="es-ES" sz="1800">
                <a:effectLst/>
                <a:latin typeface="Trebuchet MS" pitchFamily="34" charset="0"/>
              </a:rPr>
              <a:t>                           </a:t>
            </a:r>
            <a:endParaRPr lang="es-MX" sz="1800">
              <a:effectLst/>
              <a:latin typeface="Trebuchet MS" pitchFamily="34" charset="0"/>
            </a:endParaRPr>
          </a:p>
          <a:p>
            <a:r>
              <a:rPr lang="es-ES" sz="1800">
                <a:effectLst/>
                <a:latin typeface="Trebuchet MS" pitchFamily="34" charset="0"/>
              </a:rPr>
              <a:t>	</a:t>
            </a:r>
            <a:r>
              <a:rPr lang="es-MX" sz="1800">
                <a:effectLst/>
                <a:latin typeface="Trebuchet MS" pitchFamily="34" charset="0"/>
              </a:rPr>
              <a:t>Ej.:</a:t>
            </a:r>
            <a:r>
              <a:rPr lang="es-ES" sz="1800">
                <a:effectLst/>
                <a:latin typeface="Trebuchet MS" pitchFamily="34" charset="0"/>
              </a:rPr>
              <a:t> x = 1 g</a:t>
            </a:r>
            <a:r>
              <a:rPr lang="es-MX" sz="1800">
                <a:effectLst/>
                <a:latin typeface="Trebuchet MS" pitchFamily="34" charset="0"/>
              </a:rPr>
              <a:t>    </a:t>
            </a:r>
            <a:r>
              <a:rPr lang="es-ES" sz="1800">
                <a:effectLst/>
                <a:latin typeface="Trebuchet MS" pitchFamily="34" charset="0"/>
              </a:rPr>
              <a:t>1</a:t>
            </a:r>
            <a:r>
              <a:rPr lang="es-MX" sz="1800">
                <a:effectLst/>
                <a:latin typeface="Trebuchet MS" pitchFamily="34" charset="0"/>
              </a:rPr>
              <a:t> </a:t>
            </a:r>
            <a:r>
              <a:rPr lang="es-ES" sz="1800">
                <a:effectLst/>
                <a:latin typeface="Trebuchet MS" pitchFamily="34" charset="0"/>
              </a:rPr>
              <a:t>g  =&gt; 1.000.000 g</a:t>
            </a:r>
          </a:p>
          <a:p>
            <a:r>
              <a:rPr lang="es-ES" sz="1800">
                <a:effectLst/>
                <a:latin typeface="Trebuchet MS" pitchFamily="34" charset="0"/>
              </a:rPr>
              <a:t>                                         =&gt; 1.000 kg</a:t>
            </a:r>
          </a:p>
          <a:p>
            <a:r>
              <a:rPr lang="es-ES" sz="1800">
                <a:effectLst/>
                <a:latin typeface="Trebuchet MS" pitchFamily="34" charset="0"/>
              </a:rPr>
              <a:t>                                         =&gt; 1 tonelada</a:t>
            </a:r>
          </a:p>
          <a:p>
            <a:endParaRPr lang="es-ES" sz="800">
              <a:effectLst/>
              <a:latin typeface="Trebuchet MS" pitchFamily="34" charset="0"/>
            </a:endParaRPr>
          </a:p>
          <a:p>
            <a:r>
              <a:rPr lang="es-MX" sz="1800">
                <a:effectLst/>
                <a:latin typeface="Trebuchet MS" pitchFamily="34" charset="0"/>
              </a:rPr>
              <a:t>       </a:t>
            </a:r>
            <a:r>
              <a:rPr lang="es-ES" sz="1800" u="sng">
                <a:effectLst/>
                <a:latin typeface="Trebuchet MS" pitchFamily="34" charset="0"/>
              </a:rPr>
              <a:t>Antibiótico</a:t>
            </a:r>
            <a:r>
              <a:rPr lang="es-MX" sz="1800">
                <a:effectLst/>
                <a:latin typeface="Trebuchet MS" pitchFamily="34" charset="0"/>
              </a:rPr>
              <a:t>:   </a:t>
            </a:r>
            <a:r>
              <a:rPr lang="es-ES" sz="1800">
                <a:effectLst/>
                <a:latin typeface="Trebuchet MS" pitchFamily="34" charset="0"/>
              </a:rPr>
              <a:t>1 g / Tonelada =&gt; 1 ppm</a:t>
            </a:r>
          </a:p>
          <a:p>
            <a:r>
              <a:rPr lang="es-ES" sz="1800">
                <a:effectLst/>
                <a:latin typeface="Trebuchet MS" pitchFamily="34" charset="0"/>
              </a:rPr>
              <a:t>		1 kg / Tonelada =&gt; 1.000 ppm</a:t>
            </a:r>
          </a:p>
          <a:p>
            <a:r>
              <a:rPr lang="es-ES" sz="1800">
                <a:effectLst/>
                <a:latin typeface="Trebuchet MS" pitchFamily="34" charset="0"/>
              </a:rPr>
              <a:t>		6 kg / Tonelada =&gt; 6.000 ppm</a:t>
            </a:r>
          </a:p>
          <a:p>
            <a:endParaRPr lang="es-ES" sz="800">
              <a:effectLst/>
              <a:latin typeface="Trebuchet MS" pitchFamily="34" charset="0"/>
            </a:endParaRPr>
          </a:p>
          <a:p>
            <a:r>
              <a:rPr lang="es-ES" sz="1800">
                <a:effectLst/>
                <a:latin typeface="Trebuchet MS" pitchFamily="34" charset="0"/>
              </a:rPr>
              <a:t>	Si el antibiótico no está puro, pero al 2%</a:t>
            </a:r>
          </a:p>
          <a:p>
            <a:r>
              <a:rPr lang="es-ES" sz="1800">
                <a:effectLst/>
                <a:latin typeface="Trebuchet MS" pitchFamily="34" charset="0"/>
              </a:rPr>
              <a:t>		6 kg / Tonelada =&gt; 6.000 ppm * 2 / 100 = 120 ppm</a:t>
            </a:r>
            <a:endParaRPr lang="es-MX" sz="1800">
              <a:effectLst/>
              <a:latin typeface="Trebuchet MS" pitchFamily="34" charset="0"/>
            </a:endParaRPr>
          </a:p>
          <a:p>
            <a:endParaRPr lang="es-MX" sz="800">
              <a:effectLst/>
              <a:latin typeface="Trebuchet MS" pitchFamily="34" charset="0"/>
            </a:endParaRPr>
          </a:p>
          <a:p>
            <a:endParaRPr lang="es-MX" sz="800">
              <a:effectLst/>
              <a:latin typeface="Trebuchet MS" pitchFamily="34" charset="0"/>
            </a:endParaRPr>
          </a:p>
          <a:p>
            <a:r>
              <a:rPr lang="es-ES" sz="2400" b="1">
                <a:effectLst/>
                <a:latin typeface="Trebuchet MS" pitchFamily="34" charset="0"/>
              </a:rPr>
              <a:t>1 ppb = 1 parte para 1.000.000.000 partes</a:t>
            </a:r>
            <a:r>
              <a:rPr lang="es-MX" sz="2400">
                <a:effectLst/>
                <a:latin typeface="Trebuchet MS" pitchFamily="34" charset="0"/>
              </a:rPr>
              <a:t> </a:t>
            </a:r>
          </a:p>
          <a:p>
            <a:r>
              <a:rPr lang="es-MX" sz="1800">
                <a:effectLst/>
                <a:latin typeface="Trebuchet MS" pitchFamily="34" charset="0"/>
              </a:rPr>
              <a:t>              </a:t>
            </a:r>
            <a:r>
              <a:rPr lang="es-ES" sz="1800">
                <a:effectLst/>
                <a:latin typeface="Trebuchet MS" pitchFamily="34" charset="0"/>
              </a:rPr>
              <a:t>= 1 mg  =&gt; 1.000.000.000 mg</a:t>
            </a:r>
          </a:p>
          <a:p>
            <a:r>
              <a:rPr lang="es-ES" sz="1800">
                <a:effectLst/>
                <a:latin typeface="Trebuchet MS" pitchFamily="34" charset="0"/>
              </a:rPr>
              <a:t>	</a:t>
            </a:r>
            <a:r>
              <a:rPr lang="es-MX" sz="1800">
                <a:effectLst/>
                <a:latin typeface="Trebuchet MS" pitchFamily="34" charset="0"/>
              </a:rPr>
              <a:t>        </a:t>
            </a:r>
            <a:r>
              <a:rPr lang="es-ES" sz="1800">
                <a:effectLst/>
                <a:latin typeface="Trebuchet MS" pitchFamily="34" charset="0"/>
              </a:rPr>
              <a:t>     =&gt; 1.000.000 g</a:t>
            </a:r>
          </a:p>
          <a:p>
            <a:r>
              <a:rPr lang="es-ES" sz="1800">
                <a:effectLst/>
                <a:latin typeface="Trebuchet MS" pitchFamily="34" charset="0"/>
              </a:rPr>
              <a:t>	</a:t>
            </a:r>
            <a:r>
              <a:rPr lang="es-MX" sz="1800">
                <a:effectLst/>
                <a:latin typeface="Trebuchet MS" pitchFamily="34" charset="0"/>
              </a:rPr>
              <a:t>        </a:t>
            </a:r>
            <a:r>
              <a:rPr lang="es-ES" sz="1800">
                <a:effectLst/>
                <a:latin typeface="Trebuchet MS" pitchFamily="34" charset="0"/>
              </a:rPr>
              <a:t>     =&gt; 1.000 kg</a:t>
            </a:r>
          </a:p>
          <a:p>
            <a:r>
              <a:rPr lang="es-ES" sz="1800">
                <a:effectLst/>
                <a:latin typeface="Trebuchet MS" pitchFamily="34" charset="0"/>
              </a:rPr>
              <a:t>	</a:t>
            </a:r>
            <a:r>
              <a:rPr lang="es-MX" sz="1800">
                <a:effectLst/>
                <a:latin typeface="Trebuchet MS" pitchFamily="34" charset="0"/>
              </a:rPr>
              <a:t>       </a:t>
            </a:r>
            <a:r>
              <a:rPr lang="es-ES" sz="1800">
                <a:effectLst/>
                <a:latin typeface="Trebuchet MS" pitchFamily="34" charset="0"/>
              </a:rPr>
              <a:t>      =&gt; 1 tonelada</a:t>
            </a:r>
          </a:p>
          <a:p>
            <a:r>
              <a:rPr lang="es-MX" sz="1800">
                <a:effectLst/>
                <a:latin typeface="Trebuchet MS" pitchFamily="34" charset="0"/>
              </a:rPr>
              <a:t>               </a:t>
            </a:r>
            <a:r>
              <a:rPr lang="es-ES" sz="1800">
                <a:effectLst/>
                <a:latin typeface="Trebuchet MS" pitchFamily="34" charset="0"/>
              </a:rPr>
              <a:t>1 ppb = 1 mg / tonelada</a:t>
            </a:r>
          </a:p>
          <a:p>
            <a:endParaRPr lang="es-ES" sz="1800">
              <a:effectLst/>
              <a:latin typeface="Trebuchet MS" pitchFamily="34" charset="0"/>
            </a:endParaRPr>
          </a:p>
          <a:p>
            <a:r>
              <a:rPr lang="es-ES" sz="1800" u="sng">
                <a:effectLst/>
                <a:latin typeface="Trebuchet MS" pitchFamily="34" charset="0"/>
              </a:rPr>
              <a:t>Residuos de antibióticos en el camarón</a:t>
            </a:r>
          </a:p>
          <a:p>
            <a:r>
              <a:rPr lang="es-ES" sz="1800">
                <a:effectLst/>
                <a:latin typeface="Trebuchet MS" pitchFamily="34" charset="0"/>
              </a:rPr>
              <a:t>	2 ppb = 2 mg / 1 tonelada de camarón</a:t>
            </a:r>
          </a:p>
        </p:txBody>
      </p:sp>
      <p:sp>
        <p:nvSpPr>
          <p:cNvPr id="1201155" name="Line 3"/>
          <p:cNvSpPr>
            <a:spLocks noChangeShapeType="1"/>
          </p:cNvSpPr>
          <p:nvPr/>
        </p:nvSpPr>
        <p:spPr bwMode="auto">
          <a:xfrm>
            <a:off x="1389063" y="3846513"/>
            <a:ext cx="7010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-381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Ejemplo Residualidad Antibiotico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Ejemplo Residualidad Antibiotico</a:t>
            </a:r>
            <a:endParaRPr lang="es-ES_tradnl" smtClean="0"/>
          </a:p>
        </p:txBody>
      </p:sp>
      <p:sp>
        <p:nvSpPr>
          <p:cNvPr id="120218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Camarones de 3 g alimentados 1 semana con balanceado conteniendo 80 ppm de cloranfenicol.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Crecimiento semanal: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1 g correspondiente al consumo de 1 g de balanceado, es decir 80µg de antibiótico.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En el camarón de 8 g, el antibiótico podría ser presente como residuo a la concentración de 10 ppm o 10.000 ppb si no hay eliminación del antibiótico.</a:t>
            </a:r>
          </a:p>
        </p:txBody>
      </p:sp>
    </p:spTree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5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pPr eaLnBrk="1" hangingPunct="1"/>
            <a:r>
              <a:rPr lang="en-US" smtClean="0"/>
              <a:t>Limites de Kits de Inmunoensayo en Detección de Residuos Antibioticos</a:t>
            </a:r>
            <a:endParaRPr lang="es-ES_tradnl" smtClean="0"/>
          </a:p>
        </p:txBody>
      </p:sp>
      <p:sp>
        <p:nvSpPr>
          <p:cNvPr id="120525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066800" y="1676400"/>
            <a:ext cx="7875588" cy="5029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Limites de sensibilidad.</a:t>
            </a:r>
          </a:p>
          <a:p>
            <a:pPr eaLnBrk="1" hangingPunct="1">
              <a:defRPr/>
            </a:pPr>
            <a:r>
              <a:rPr lang="en-US" smtClean="0"/>
              <a:t>Reacciones cruzadas.</a:t>
            </a:r>
          </a:p>
          <a:p>
            <a:pPr eaLnBrk="1" hangingPunct="1">
              <a:defRPr/>
            </a:pPr>
            <a:r>
              <a:rPr lang="en-US" smtClean="0"/>
              <a:t>Disponibilidad:</a:t>
            </a:r>
          </a:p>
          <a:p>
            <a:pPr lvl="1" eaLnBrk="1" hangingPunct="1">
              <a:defRPr/>
            </a:pPr>
            <a:r>
              <a:rPr lang="en-US" smtClean="0"/>
              <a:t>No existen Kits ELISA para detección de Nitrofuranos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1026" descr="D:\Temporales\Antibioticos-Uso responsable\Imagenes\LC-MS-Residuos de antibiotico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295400"/>
            <a:ext cx="7527925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3" name="Rectangle 102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Método Instrumental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\\Geraldine\d-compug\Temporales\Presentacion-Residuos Antibioticos\Graficos\Autocontrol de residuo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295400"/>
            <a:ext cx="7467600" cy="549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7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Auto Control en Compra Materia Prima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1026" descr="\\Geraldine\d-compug\Temporales\Presentacion-Residuos Antibioticos\Graficos\Certificacion Empacador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492250"/>
            <a:ext cx="7467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1" name="Rectangle 1027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8382000" cy="1143000"/>
          </a:xfrm>
        </p:spPr>
        <p:txBody>
          <a:bodyPr/>
          <a:lstStyle/>
          <a:p>
            <a:pPr eaLnBrk="1" hangingPunct="1"/>
            <a:r>
              <a:rPr lang="en-US" smtClean="0"/>
              <a:t>Certificación Previa a Exportación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\\Internet server\conceptoazul\Formatos\Fondos\Fondo-azul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238250"/>
            <a:ext cx="67818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Uso Racional de Antibioticos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D:\Temporales\Antibioticos-Uso responsable\Imagenes\Antibioticos autorizados-Humano animal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331913"/>
            <a:ext cx="7496175" cy="529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79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Categorias de Antibioticos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D:\Temporales\Antibioticos-Uso responsable\Imagenes\Mic y ML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168400"/>
            <a:ext cx="739140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3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MIC y MLC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D:\Temporales\Antibioticos-Uso responsable\Imagenes\Evaluacion clinica in viv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603375"/>
            <a:ext cx="7467600" cy="525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7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Evaluación </a:t>
            </a:r>
            <a:r>
              <a:rPr lang="en-US" i="1" smtClean="0"/>
              <a:t>in vivo</a:t>
            </a:r>
            <a:endParaRPr lang="es-ES_tradnl" i="1" smtClean="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Tomas de Agua</a:t>
            </a:r>
          </a:p>
        </p:txBody>
      </p:sp>
      <p:sp>
        <p:nvSpPr>
          <p:cNvPr id="10946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Pozo.</a:t>
            </a:r>
          </a:p>
          <a:p>
            <a:pPr eaLnBrk="1" hangingPunct="1">
              <a:defRPr/>
            </a:pPr>
            <a:r>
              <a:rPr lang="en-US" smtClean="0"/>
              <a:t>Puntos.</a:t>
            </a:r>
          </a:p>
          <a:p>
            <a:pPr lvl="1" eaLnBrk="1" hangingPunct="1">
              <a:defRPr/>
            </a:pPr>
            <a:r>
              <a:rPr lang="en-US" smtClean="0"/>
              <a:t>Well point (vertical).</a:t>
            </a:r>
          </a:p>
          <a:p>
            <a:pPr lvl="1" eaLnBrk="1" hangingPunct="1">
              <a:defRPr/>
            </a:pPr>
            <a:r>
              <a:rPr lang="en-US" smtClean="0"/>
              <a:t>Puntas horizontales.</a:t>
            </a:r>
          </a:p>
          <a:p>
            <a:pPr eaLnBrk="1" hangingPunct="1">
              <a:defRPr/>
            </a:pPr>
            <a:r>
              <a:rPr lang="en-US" smtClean="0"/>
              <a:t>Toma directa.</a:t>
            </a:r>
          </a:p>
          <a:p>
            <a:pPr eaLnBrk="1" hangingPunct="1">
              <a:defRPr/>
            </a:pPr>
            <a:r>
              <a:rPr lang="en-US" smtClean="0"/>
              <a:t>Caja filtradora.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D:\Temporales\Antibioticos-Uso responsable\Imagenes\Farmacocinetic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512888"/>
            <a:ext cx="7531100" cy="534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1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Farmaco  cinética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D:\Temporales\Antibioticos-Uso responsable\Imagenes\Autorizacion farmaceutic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076325"/>
            <a:ext cx="7391400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Autorización Farmaceutica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D:\Temporales\Antibioticos-Uso responsable\Imagenes\Septicem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327150"/>
            <a:ext cx="7467600" cy="55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699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Cuando Aplicar?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D:\Temporales\Antibioticos-Uso responsable\Imagenes\Mic y ML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168400"/>
            <a:ext cx="739140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3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Cuanto Usar?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Recomendaciones Antibioticos</a:t>
            </a:r>
            <a:endParaRPr lang="es-ES_tradnl" smtClean="0"/>
          </a:p>
        </p:txBody>
      </p:sp>
      <p:sp>
        <p:nvSpPr>
          <p:cNvPr id="118682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066800" y="914400"/>
            <a:ext cx="7848600" cy="5562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/>
              <a:t>Mantener rutinas desinfección y sanitación siempre.</a:t>
            </a:r>
          </a:p>
          <a:p>
            <a:pPr eaLnBrk="1" hangingPunct="1">
              <a:defRPr/>
            </a:pPr>
            <a:r>
              <a:rPr lang="en-US" sz="2400" smtClean="0"/>
              <a:t>Usar solo si es necesario, luego de diagnostico. </a:t>
            </a:r>
            <a:r>
              <a:rPr lang="es-ES_tradnl" sz="2400" smtClean="0"/>
              <a:t>No preventiv</a:t>
            </a:r>
            <a:r>
              <a:rPr lang="en-US" sz="2400" smtClean="0"/>
              <a:t>o o a</a:t>
            </a:r>
            <a:r>
              <a:rPr lang="es-ES_tradnl" sz="2400" smtClean="0"/>
              <a:t> ciega</a:t>
            </a:r>
            <a:r>
              <a:rPr lang="en-US" sz="2400" smtClean="0"/>
              <a:t>s</a:t>
            </a:r>
            <a:r>
              <a:rPr lang="es-ES_tradnl" sz="2400" smtClean="0"/>
              <a:t>.</a:t>
            </a:r>
          </a:p>
          <a:p>
            <a:pPr eaLnBrk="1" hangingPunct="1">
              <a:defRPr/>
            </a:pPr>
            <a:r>
              <a:rPr lang="es-ES_tradnl" sz="2400" smtClean="0"/>
              <a:t>Utiliza</a:t>
            </a:r>
            <a:r>
              <a:rPr lang="en-US" sz="2400" smtClean="0"/>
              <a:t>r </a:t>
            </a:r>
            <a:r>
              <a:rPr lang="es-ES_tradnl" sz="2400" smtClean="0"/>
              <a:t>antibióticos autorizados</a:t>
            </a:r>
            <a:r>
              <a:rPr lang="en-US" sz="2400" smtClean="0"/>
              <a:t>. N</a:t>
            </a:r>
            <a:r>
              <a:rPr lang="es-ES_tradnl" sz="2400" smtClean="0"/>
              <a:t>o prohibidos</a:t>
            </a:r>
            <a:r>
              <a:rPr lang="en-US" sz="2400" smtClean="0"/>
              <a:t>.</a:t>
            </a:r>
            <a:endParaRPr lang="es-ES_tradnl" sz="2400" smtClean="0"/>
          </a:p>
          <a:p>
            <a:pPr eaLnBrk="1" hangingPunct="1">
              <a:defRPr/>
            </a:pPr>
            <a:r>
              <a:rPr lang="es-ES_tradnl" sz="2400" smtClean="0"/>
              <a:t>Respet</a:t>
            </a:r>
            <a:r>
              <a:rPr lang="en-US" sz="2400" smtClean="0"/>
              <a:t>ar</a:t>
            </a:r>
            <a:r>
              <a:rPr lang="es-ES_tradnl" sz="2400" smtClean="0"/>
              <a:t> dosis </a:t>
            </a:r>
            <a:r>
              <a:rPr lang="en-US" sz="2400" smtClean="0"/>
              <a:t>minimas y maximas de </a:t>
            </a:r>
            <a:r>
              <a:rPr lang="es-ES_tradnl" sz="2400" smtClean="0"/>
              <a:t>aplicación y los tiempos de </a:t>
            </a:r>
            <a:r>
              <a:rPr lang="en-US" sz="2400" smtClean="0"/>
              <a:t>tratamiento y </a:t>
            </a:r>
            <a:r>
              <a:rPr lang="es-ES_tradnl" sz="2400" smtClean="0"/>
              <a:t>retiro.</a:t>
            </a:r>
            <a:r>
              <a:rPr lang="en-US" sz="2400" smtClean="0"/>
              <a:t> </a:t>
            </a:r>
          </a:p>
          <a:p>
            <a:pPr eaLnBrk="1" hangingPunct="1">
              <a:defRPr/>
            </a:pPr>
            <a:r>
              <a:rPr lang="en-US" sz="2400" smtClean="0"/>
              <a:t>No continuar usandola en dosis bajas.</a:t>
            </a:r>
            <a:endParaRPr lang="es-ES_tradnl" sz="2400" smtClean="0"/>
          </a:p>
          <a:p>
            <a:pPr eaLnBrk="1" hangingPunct="1">
              <a:defRPr/>
            </a:pPr>
            <a:r>
              <a:rPr lang="en-US" sz="2400" smtClean="0"/>
              <a:t>Uso</a:t>
            </a:r>
            <a:r>
              <a:rPr lang="es-ES_tradnl" sz="2400" smtClean="0"/>
              <a:t> </a:t>
            </a:r>
            <a:r>
              <a:rPr lang="en-US" sz="2400" smtClean="0"/>
              <a:t>co</a:t>
            </a:r>
            <a:r>
              <a:rPr lang="es-ES_tradnl" sz="2400" smtClean="0"/>
              <a:t>n base análisis microbiológic</a:t>
            </a:r>
            <a:r>
              <a:rPr lang="en-US" sz="2400" smtClean="0"/>
              <a:t>o</a:t>
            </a:r>
            <a:r>
              <a:rPr lang="es-ES_tradnl" sz="2400" smtClean="0"/>
              <a:t>s.</a:t>
            </a:r>
            <a:r>
              <a:rPr lang="en-US" sz="2400" smtClean="0"/>
              <a:t> </a:t>
            </a:r>
            <a:r>
              <a:rPr lang="es-ES_tradnl" sz="2400" smtClean="0"/>
              <a:t>(MIC y MLC).</a:t>
            </a:r>
          </a:p>
          <a:p>
            <a:pPr eaLnBrk="1" hangingPunct="1">
              <a:defRPr/>
            </a:pPr>
            <a:r>
              <a:rPr lang="es-ES_tradnl" sz="2400" smtClean="0"/>
              <a:t>Alterna</a:t>
            </a:r>
            <a:r>
              <a:rPr lang="en-US" sz="2400" smtClean="0"/>
              <a:t>r</a:t>
            </a:r>
            <a:r>
              <a:rPr lang="es-ES_tradnl" sz="2400" smtClean="0"/>
              <a:t> antibióticos para evitar resistencia.</a:t>
            </a:r>
            <a:endParaRPr lang="en-US" sz="2400" smtClean="0"/>
          </a:p>
          <a:p>
            <a:pPr eaLnBrk="1" hangingPunct="1">
              <a:defRPr/>
            </a:pPr>
            <a:r>
              <a:rPr lang="en-US" sz="2400" smtClean="0"/>
              <a:t>Monitorear resistencia de bacterias en sistema, si sucede mejorar desinfección.</a:t>
            </a:r>
            <a:endParaRPr lang="es-ES_tradnl" sz="2400" smtClean="0"/>
          </a:p>
          <a:p>
            <a:pPr eaLnBrk="1" hangingPunct="1">
              <a:defRPr/>
            </a:pPr>
            <a:r>
              <a:rPr lang="es-ES_tradnl" sz="2400" smtClean="0"/>
              <a:t>Inmunofortificación / Inmunoestimulación.</a:t>
            </a:r>
          </a:p>
          <a:p>
            <a:pPr eaLnBrk="1" hangingPunct="1">
              <a:defRPr/>
            </a:pPr>
            <a:r>
              <a:rPr lang="es-ES_tradnl" sz="2400" smtClean="0"/>
              <a:t>Identificación y utilización de probióticos.</a:t>
            </a:r>
            <a:r>
              <a:rPr lang="en-US" sz="2400" smtClean="0"/>
              <a:t> 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Toma por Pozo</a:t>
            </a:r>
            <a:endParaRPr lang="es-ES_tradnl" smtClean="0"/>
          </a:p>
        </p:txBody>
      </p:sp>
      <p:sp>
        <p:nvSpPr>
          <p:cNvPr id="1263669" name="Freeform 53" descr="Stationery"/>
          <p:cNvSpPr>
            <a:spLocks/>
          </p:cNvSpPr>
          <p:nvPr/>
        </p:nvSpPr>
        <p:spPr bwMode="auto">
          <a:xfrm>
            <a:off x="933450" y="2971800"/>
            <a:ext cx="6457950" cy="2374900"/>
          </a:xfrm>
          <a:custGeom>
            <a:avLst/>
            <a:gdLst/>
            <a:ahLst/>
            <a:cxnLst>
              <a:cxn ang="0">
                <a:pos x="12" y="1136"/>
              </a:cxn>
              <a:cxn ang="0">
                <a:pos x="4" y="1496"/>
              </a:cxn>
              <a:cxn ang="0">
                <a:pos x="4068" y="1488"/>
              </a:cxn>
              <a:cxn ang="0">
                <a:pos x="4068" y="0"/>
              </a:cxn>
              <a:cxn ang="0">
                <a:pos x="3636" y="48"/>
              </a:cxn>
              <a:cxn ang="0">
                <a:pos x="2916" y="144"/>
              </a:cxn>
              <a:cxn ang="0">
                <a:pos x="2820" y="192"/>
              </a:cxn>
              <a:cxn ang="0">
                <a:pos x="2724" y="288"/>
              </a:cxn>
              <a:cxn ang="0">
                <a:pos x="2628" y="336"/>
              </a:cxn>
              <a:cxn ang="0">
                <a:pos x="2532" y="432"/>
              </a:cxn>
              <a:cxn ang="0">
                <a:pos x="2388" y="528"/>
              </a:cxn>
              <a:cxn ang="0">
                <a:pos x="2244" y="624"/>
              </a:cxn>
              <a:cxn ang="0">
                <a:pos x="2100" y="768"/>
              </a:cxn>
              <a:cxn ang="0">
                <a:pos x="1956" y="864"/>
              </a:cxn>
              <a:cxn ang="0">
                <a:pos x="1860" y="912"/>
              </a:cxn>
              <a:cxn ang="0">
                <a:pos x="1764" y="960"/>
              </a:cxn>
              <a:cxn ang="0">
                <a:pos x="1524" y="1008"/>
              </a:cxn>
              <a:cxn ang="0">
                <a:pos x="1284" y="1056"/>
              </a:cxn>
              <a:cxn ang="0">
                <a:pos x="804" y="1104"/>
              </a:cxn>
              <a:cxn ang="0">
                <a:pos x="228" y="1152"/>
              </a:cxn>
              <a:cxn ang="0">
                <a:pos x="12" y="1136"/>
              </a:cxn>
            </a:cxnLst>
            <a:rect l="0" t="0" r="r" b="b"/>
            <a:pathLst>
              <a:path w="4068" h="1496">
                <a:moveTo>
                  <a:pt x="12" y="1136"/>
                </a:moveTo>
                <a:cubicBezTo>
                  <a:pt x="0" y="1357"/>
                  <a:pt x="4" y="1237"/>
                  <a:pt x="4" y="1496"/>
                </a:cubicBezTo>
                <a:lnTo>
                  <a:pt x="4068" y="1488"/>
                </a:lnTo>
                <a:lnTo>
                  <a:pt x="4068" y="0"/>
                </a:lnTo>
                <a:lnTo>
                  <a:pt x="3636" y="48"/>
                </a:lnTo>
                <a:lnTo>
                  <a:pt x="2916" y="144"/>
                </a:lnTo>
                <a:lnTo>
                  <a:pt x="2820" y="192"/>
                </a:lnTo>
                <a:lnTo>
                  <a:pt x="2724" y="288"/>
                </a:lnTo>
                <a:lnTo>
                  <a:pt x="2628" y="336"/>
                </a:lnTo>
                <a:lnTo>
                  <a:pt x="2532" y="432"/>
                </a:lnTo>
                <a:lnTo>
                  <a:pt x="2388" y="528"/>
                </a:lnTo>
                <a:lnTo>
                  <a:pt x="2244" y="624"/>
                </a:lnTo>
                <a:lnTo>
                  <a:pt x="2100" y="768"/>
                </a:lnTo>
                <a:lnTo>
                  <a:pt x="1956" y="864"/>
                </a:lnTo>
                <a:lnTo>
                  <a:pt x="1860" y="912"/>
                </a:lnTo>
                <a:lnTo>
                  <a:pt x="1764" y="960"/>
                </a:lnTo>
                <a:lnTo>
                  <a:pt x="1524" y="1008"/>
                </a:lnTo>
                <a:lnTo>
                  <a:pt x="1284" y="1056"/>
                </a:lnTo>
                <a:lnTo>
                  <a:pt x="804" y="1104"/>
                </a:lnTo>
                <a:lnTo>
                  <a:pt x="228" y="1152"/>
                </a:lnTo>
                <a:lnTo>
                  <a:pt x="12" y="1136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3670" name="Rectangle 54" descr="Dark horizontal"/>
          <p:cNvSpPr>
            <a:spLocks noChangeArrowheads="1"/>
          </p:cNvSpPr>
          <p:nvPr/>
        </p:nvSpPr>
        <p:spPr bwMode="auto">
          <a:xfrm>
            <a:off x="4572000" y="3048000"/>
            <a:ext cx="228600" cy="1828800"/>
          </a:xfrm>
          <a:prstGeom prst="rect">
            <a:avLst/>
          </a:prstGeom>
          <a:pattFill prst="dkHorz">
            <a:fgClr>
              <a:schemeClr val="bg2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3671" name="Rectangle 55" descr="Narrow horizontal"/>
          <p:cNvSpPr>
            <a:spLocks noChangeArrowheads="1"/>
          </p:cNvSpPr>
          <p:nvPr/>
        </p:nvSpPr>
        <p:spPr bwMode="auto">
          <a:xfrm>
            <a:off x="4648200" y="3505200"/>
            <a:ext cx="76200" cy="1295400"/>
          </a:xfrm>
          <a:prstGeom prst="rect">
            <a:avLst/>
          </a:prstGeom>
          <a:pattFill prst="narHorz">
            <a:fgClr>
              <a:schemeClr val="bg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3672" name="Rectangle 56"/>
          <p:cNvSpPr>
            <a:spLocks noChangeArrowheads="1"/>
          </p:cNvSpPr>
          <p:nvPr/>
        </p:nvSpPr>
        <p:spPr bwMode="auto">
          <a:xfrm>
            <a:off x="4648200" y="3505200"/>
            <a:ext cx="2133600" cy="76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3673" name="Rectangle 57"/>
          <p:cNvSpPr>
            <a:spLocks noChangeArrowheads="1"/>
          </p:cNvSpPr>
          <p:nvPr/>
        </p:nvSpPr>
        <p:spPr bwMode="auto">
          <a:xfrm>
            <a:off x="4648200" y="3581400"/>
            <a:ext cx="762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3674" name="Freeform 58"/>
          <p:cNvSpPr>
            <a:spLocks/>
          </p:cNvSpPr>
          <p:nvPr/>
        </p:nvSpPr>
        <p:spPr bwMode="auto">
          <a:xfrm>
            <a:off x="6553200" y="2438400"/>
            <a:ext cx="609600" cy="14478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0" y="0"/>
              </a:cxn>
              <a:cxn ang="0">
                <a:pos x="384" y="0"/>
              </a:cxn>
              <a:cxn ang="0">
                <a:pos x="384" y="912"/>
              </a:cxn>
              <a:cxn ang="0">
                <a:pos x="0" y="912"/>
              </a:cxn>
              <a:cxn ang="0">
                <a:pos x="0" y="720"/>
              </a:cxn>
              <a:cxn ang="0">
                <a:pos x="144" y="720"/>
              </a:cxn>
              <a:cxn ang="0">
                <a:pos x="144" y="672"/>
              </a:cxn>
              <a:cxn ang="0">
                <a:pos x="0" y="672"/>
              </a:cxn>
            </a:cxnLst>
            <a:rect l="0" t="0" r="r" b="b"/>
            <a:pathLst>
              <a:path w="384" h="912">
                <a:moveTo>
                  <a:pt x="0" y="672"/>
                </a:moveTo>
                <a:lnTo>
                  <a:pt x="0" y="0"/>
                </a:lnTo>
                <a:lnTo>
                  <a:pt x="384" y="0"/>
                </a:lnTo>
                <a:lnTo>
                  <a:pt x="384" y="912"/>
                </a:lnTo>
                <a:lnTo>
                  <a:pt x="0" y="912"/>
                </a:lnTo>
                <a:lnTo>
                  <a:pt x="0" y="720"/>
                </a:lnTo>
                <a:lnTo>
                  <a:pt x="144" y="720"/>
                </a:lnTo>
                <a:lnTo>
                  <a:pt x="144" y="672"/>
                </a:lnTo>
                <a:lnTo>
                  <a:pt x="0" y="672"/>
                </a:lnTo>
                <a:close/>
              </a:path>
            </a:pathLst>
          </a:custGeom>
          <a:solidFill>
            <a:schemeClr val="bg2"/>
          </a:solidFill>
          <a:ln w="38100" cmpd="sng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3675" name="Oval 59"/>
          <p:cNvSpPr>
            <a:spLocks noChangeArrowheads="1"/>
          </p:cNvSpPr>
          <p:nvPr/>
        </p:nvSpPr>
        <p:spPr bwMode="auto">
          <a:xfrm>
            <a:off x="6781800" y="3352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3676" name="Freeform 60"/>
          <p:cNvSpPr>
            <a:spLocks/>
          </p:cNvSpPr>
          <p:nvPr/>
        </p:nvSpPr>
        <p:spPr bwMode="auto">
          <a:xfrm>
            <a:off x="7010400" y="3200400"/>
            <a:ext cx="76200" cy="304800"/>
          </a:xfrm>
          <a:custGeom>
            <a:avLst/>
            <a:gdLst/>
            <a:ahLst/>
            <a:cxnLst>
              <a:cxn ang="0">
                <a:pos x="48" y="192"/>
              </a:cxn>
              <a:cxn ang="0">
                <a:pos x="48" y="0"/>
              </a:cxn>
              <a:cxn ang="0">
                <a:pos x="0" y="0"/>
              </a:cxn>
              <a:cxn ang="0">
                <a:pos x="0" y="96"/>
              </a:cxn>
              <a:cxn ang="0">
                <a:pos x="48" y="192"/>
              </a:cxn>
            </a:cxnLst>
            <a:rect l="0" t="0" r="r" b="b"/>
            <a:pathLst>
              <a:path w="48" h="192">
                <a:moveTo>
                  <a:pt x="48" y="192"/>
                </a:moveTo>
                <a:lnTo>
                  <a:pt x="48" y="0"/>
                </a:lnTo>
                <a:lnTo>
                  <a:pt x="0" y="0"/>
                </a:lnTo>
                <a:lnTo>
                  <a:pt x="0" y="96"/>
                </a:lnTo>
                <a:lnTo>
                  <a:pt x="48" y="192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3677" name="Rectangle 61"/>
          <p:cNvSpPr>
            <a:spLocks noChangeArrowheads="1"/>
          </p:cNvSpPr>
          <p:nvPr/>
        </p:nvSpPr>
        <p:spPr bwMode="auto">
          <a:xfrm>
            <a:off x="7010400" y="2819400"/>
            <a:ext cx="762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3678" name="Rectangle 62"/>
          <p:cNvSpPr>
            <a:spLocks noChangeArrowheads="1"/>
          </p:cNvSpPr>
          <p:nvPr/>
        </p:nvSpPr>
        <p:spPr bwMode="auto">
          <a:xfrm>
            <a:off x="7010400" y="2819400"/>
            <a:ext cx="381000" cy="76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3679" name="Line 63"/>
          <p:cNvSpPr>
            <a:spLocks noChangeShapeType="1"/>
          </p:cNvSpPr>
          <p:nvPr/>
        </p:nvSpPr>
        <p:spPr bwMode="auto">
          <a:xfrm>
            <a:off x="914400" y="4343400"/>
            <a:ext cx="31242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3680" name="Line 64"/>
          <p:cNvSpPr>
            <a:spLocks noChangeShapeType="1"/>
          </p:cNvSpPr>
          <p:nvPr/>
        </p:nvSpPr>
        <p:spPr bwMode="auto">
          <a:xfrm>
            <a:off x="914400" y="3962400"/>
            <a:ext cx="35814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3681" name="Line 65"/>
          <p:cNvSpPr>
            <a:spLocks noChangeShapeType="1"/>
          </p:cNvSpPr>
          <p:nvPr/>
        </p:nvSpPr>
        <p:spPr bwMode="auto">
          <a:xfrm>
            <a:off x="4114800" y="2667000"/>
            <a:ext cx="381000" cy="304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20496" name="Text Box 66"/>
          <p:cNvSpPr txBox="1">
            <a:spLocks noChangeArrowheads="1"/>
          </p:cNvSpPr>
          <p:nvPr/>
        </p:nvSpPr>
        <p:spPr bwMode="auto">
          <a:xfrm>
            <a:off x="2209800" y="2133600"/>
            <a:ext cx="19812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solidFill>
                  <a:srgbClr val="FFFF00"/>
                </a:solidFill>
                <a:effectLst/>
                <a:latin typeface="Comic Sans MS" pitchFamily="66" charset="0"/>
              </a:rPr>
              <a:t>Perforated well screen (500 µM), 4 in. PVC</a:t>
            </a:r>
          </a:p>
        </p:txBody>
      </p:sp>
      <p:sp>
        <p:nvSpPr>
          <p:cNvPr id="1263683" name="Line 67"/>
          <p:cNvSpPr>
            <a:spLocks noChangeShapeType="1"/>
          </p:cNvSpPr>
          <p:nvPr/>
        </p:nvSpPr>
        <p:spPr bwMode="auto">
          <a:xfrm>
            <a:off x="4191000" y="3733800"/>
            <a:ext cx="533400" cy="457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20498" name="Text Box 68"/>
          <p:cNvSpPr txBox="1">
            <a:spLocks noChangeArrowheads="1"/>
          </p:cNvSpPr>
          <p:nvPr/>
        </p:nvSpPr>
        <p:spPr bwMode="auto">
          <a:xfrm>
            <a:off x="2514600" y="3200400"/>
            <a:ext cx="1828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solidFill>
                  <a:srgbClr val="FFFF00"/>
                </a:solidFill>
                <a:effectLst/>
                <a:latin typeface="Comic Sans MS" pitchFamily="66" charset="0"/>
              </a:rPr>
              <a:t>Perforated well screen (250 µM)</a:t>
            </a:r>
          </a:p>
        </p:txBody>
      </p:sp>
      <p:sp>
        <p:nvSpPr>
          <p:cNvPr id="1263685" name="Line 69"/>
          <p:cNvSpPr>
            <a:spLocks noChangeShapeType="1"/>
          </p:cNvSpPr>
          <p:nvPr/>
        </p:nvSpPr>
        <p:spPr bwMode="auto">
          <a:xfrm flipH="1">
            <a:off x="4953000" y="2895600"/>
            <a:ext cx="304800" cy="533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20500" name="Text Box 70"/>
          <p:cNvSpPr txBox="1">
            <a:spLocks noChangeArrowheads="1"/>
          </p:cNvSpPr>
          <p:nvPr/>
        </p:nvSpPr>
        <p:spPr bwMode="auto">
          <a:xfrm>
            <a:off x="5257800" y="2590800"/>
            <a:ext cx="762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solidFill>
                  <a:srgbClr val="FFFF00"/>
                </a:solidFill>
                <a:effectLst/>
                <a:latin typeface="Comic Sans MS" pitchFamily="66" charset="0"/>
              </a:rPr>
              <a:t>2 in. PVC</a:t>
            </a:r>
          </a:p>
        </p:txBody>
      </p:sp>
      <p:sp>
        <p:nvSpPr>
          <p:cNvPr id="1263687" name="Line 71"/>
          <p:cNvSpPr>
            <a:spLocks noChangeShapeType="1"/>
          </p:cNvSpPr>
          <p:nvPr/>
        </p:nvSpPr>
        <p:spPr bwMode="auto">
          <a:xfrm flipH="1" flipV="1">
            <a:off x="7010400" y="3581400"/>
            <a:ext cx="53340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20502" name="Text Box 72"/>
          <p:cNvSpPr txBox="1">
            <a:spLocks noChangeArrowheads="1"/>
          </p:cNvSpPr>
          <p:nvPr/>
        </p:nvSpPr>
        <p:spPr bwMode="auto">
          <a:xfrm>
            <a:off x="7467600" y="3657600"/>
            <a:ext cx="1447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solidFill>
                  <a:srgbClr val="FFFF00"/>
                </a:solidFill>
                <a:effectLst/>
                <a:latin typeface="Comic Sans MS" pitchFamily="66" charset="0"/>
              </a:rPr>
              <a:t>2-3 hp self-priming/cooling centrifugal pump</a:t>
            </a:r>
          </a:p>
        </p:txBody>
      </p:sp>
      <p:sp>
        <p:nvSpPr>
          <p:cNvPr id="1263689" name="Line 73"/>
          <p:cNvSpPr>
            <a:spLocks noChangeShapeType="1"/>
          </p:cNvSpPr>
          <p:nvPr/>
        </p:nvSpPr>
        <p:spPr bwMode="auto">
          <a:xfrm>
            <a:off x="7467600" y="2819400"/>
            <a:ext cx="2286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20504" name="Text Box 74"/>
          <p:cNvSpPr txBox="1">
            <a:spLocks noChangeArrowheads="1"/>
          </p:cNvSpPr>
          <p:nvPr/>
        </p:nvSpPr>
        <p:spPr bwMode="auto">
          <a:xfrm>
            <a:off x="7772400" y="2514600"/>
            <a:ext cx="1371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solidFill>
                  <a:srgbClr val="FFFF00"/>
                </a:solidFill>
                <a:effectLst/>
                <a:latin typeface="Comic Sans MS" pitchFamily="66" charset="0"/>
              </a:rPr>
              <a:t>Discharge to hatchery</a:t>
            </a:r>
          </a:p>
        </p:txBody>
      </p:sp>
      <p:sp>
        <p:nvSpPr>
          <p:cNvPr id="20505" name="Text Box 75"/>
          <p:cNvSpPr txBox="1">
            <a:spLocks noChangeArrowheads="1"/>
          </p:cNvSpPr>
          <p:nvPr/>
        </p:nvSpPr>
        <p:spPr bwMode="auto">
          <a:xfrm>
            <a:off x="6248400" y="3962400"/>
            <a:ext cx="1066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  <a:effectLst/>
                <a:latin typeface="Comic Sans MS" pitchFamily="66" charset="0"/>
              </a:rPr>
              <a:t>Sealed concrete pump house</a:t>
            </a:r>
          </a:p>
        </p:txBody>
      </p:sp>
      <p:sp>
        <p:nvSpPr>
          <p:cNvPr id="20506" name="Text Box 76"/>
          <p:cNvSpPr txBox="1">
            <a:spLocks noChangeArrowheads="1"/>
          </p:cNvSpPr>
          <p:nvPr/>
        </p:nvSpPr>
        <p:spPr bwMode="auto">
          <a:xfrm>
            <a:off x="990600" y="3657600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solidFill>
                  <a:srgbClr val="FFFFFF"/>
                </a:solidFill>
                <a:effectLst/>
                <a:latin typeface="Comic Sans MS" pitchFamily="66" charset="0"/>
              </a:rPr>
              <a:t>high tide</a:t>
            </a:r>
          </a:p>
        </p:txBody>
      </p:sp>
      <p:sp>
        <p:nvSpPr>
          <p:cNvPr id="20507" name="Text Box 77"/>
          <p:cNvSpPr txBox="1">
            <a:spLocks noChangeArrowheads="1"/>
          </p:cNvSpPr>
          <p:nvPr/>
        </p:nvSpPr>
        <p:spPr bwMode="auto">
          <a:xfrm>
            <a:off x="1066800" y="40386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solidFill>
                  <a:srgbClr val="FFFFFF"/>
                </a:solidFill>
                <a:effectLst/>
                <a:latin typeface="Comic Sans MS" pitchFamily="66" charset="0"/>
              </a:rPr>
              <a:t>low tide</a:t>
            </a:r>
          </a:p>
        </p:txBody>
      </p:sp>
      <p:sp>
        <p:nvSpPr>
          <p:cNvPr id="1263694" name="Freeform 78"/>
          <p:cNvSpPr>
            <a:spLocks/>
          </p:cNvSpPr>
          <p:nvPr/>
        </p:nvSpPr>
        <p:spPr bwMode="auto">
          <a:xfrm>
            <a:off x="1343025" y="3657600"/>
            <a:ext cx="3751263" cy="1443038"/>
          </a:xfrm>
          <a:custGeom>
            <a:avLst/>
            <a:gdLst/>
            <a:ahLst/>
            <a:cxnLst>
              <a:cxn ang="0">
                <a:pos x="0" y="840"/>
              </a:cxn>
              <a:cxn ang="0">
                <a:pos x="468" y="858"/>
              </a:cxn>
              <a:cxn ang="0">
                <a:pos x="750" y="876"/>
              </a:cxn>
              <a:cxn ang="0">
                <a:pos x="1254" y="894"/>
              </a:cxn>
              <a:cxn ang="0">
                <a:pos x="1986" y="882"/>
              </a:cxn>
              <a:cxn ang="0">
                <a:pos x="2094" y="840"/>
              </a:cxn>
              <a:cxn ang="0">
                <a:pos x="2190" y="774"/>
              </a:cxn>
              <a:cxn ang="0">
                <a:pos x="2226" y="750"/>
              </a:cxn>
              <a:cxn ang="0">
                <a:pos x="2316" y="606"/>
              </a:cxn>
              <a:cxn ang="0">
                <a:pos x="2340" y="534"/>
              </a:cxn>
              <a:cxn ang="0">
                <a:pos x="2352" y="498"/>
              </a:cxn>
              <a:cxn ang="0">
                <a:pos x="2352" y="234"/>
              </a:cxn>
              <a:cxn ang="0">
                <a:pos x="2316" y="138"/>
              </a:cxn>
              <a:cxn ang="0">
                <a:pos x="2280" y="0"/>
              </a:cxn>
            </a:cxnLst>
            <a:rect l="0" t="0" r="r" b="b"/>
            <a:pathLst>
              <a:path w="2363" h="909">
                <a:moveTo>
                  <a:pt x="0" y="840"/>
                </a:moveTo>
                <a:cubicBezTo>
                  <a:pt x="157" y="845"/>
                  <a:pt x="311" y="853"/>
                  <a:pt x="468" y="858"/>
                </a:cubicBezTo>
                <a:cubicBezTo>
                  <a:pt x="638" y="876"/>
                  <a:pt x="544" y="869"/>
                  <a:pt x="750" y="876"/>
                </a:cubicBezTo>
                <a:cubicBezTo>
                  <a:pt x="918" y="889"/>
                  <a:pt x="1086" y="890"/>
                  <a:pt x="1254" y="894"/>
                </a:cubicBezTo>
                <a:cubicBezTo>
                  <a:pt x="1498" y="909"/>
                  <a:pt x="1743" y="906"/>
                  <a:pt x="1986" y="882"/>
                </a:cubicBezTo>
                <a:cubicBezTo>
                  <a:pt x="2023" y="870"/>
                  <a:pt x="2058" y="852"/>
                  <a:pt x="2094" y="840"/>
                </a:cubicBezTo>
                <a:cubicBezTo>
                  <a:pt x="2126" y="816"/>
                  <a:pt x="2159" y="798"/>
                  <a:pt x="2190" y="774"/>
                </a:cubicBezTo>
                <a:cubicBezTo>
                  <a:pt x="2201" y="765"/>
                  <a:pt x="2226" y="750"/>
                  <a:pt x="2226" y="750"/>
                </a:cubicBezTo>
                <a:cubicBezTo>
                  <a:pt x="2259" y="701"/>
                  <a:pt x="2292" y="660"/>
                  <a:pt x="2316" y="606"/>
                </a:cubicBezTo>
                <a:cubicBezTo>
                  <a:pt x="2326" y="584"/>
                  <a:pt x="2332" y="557"/>
                  <a:pt x="2340" y="534"/>
                </a:cubicBezTo>
                <a:cubicBezTo>
                  <a:pt x="2344" y="522"/>
                  <a:pt x="2352" y="498"/>
                  <a:pt x="2352" y="498"/>
                </a:cubicBezTo>
                <a:cubicBezTo>
                  <a:pt x="2363" y="378"/>
                  <a:pt x="2362" y="418"/>
                  <a:pt x="2352" y="234"/>
                </a:cubicBezTo>
                <a:cubicBezTo>
                  <a:pt x="2350" y="198"/>
                  <a:pt x="2330" y="169"/>
                  <a:pt x="2316" y="138"/>
                </a:cubicBezTo>
                <a:cubicBezTo>
                  <a:pt x="2299" y="100"/>
                  <a:pt x="2280" y="42"/>
                  <a:pt x="2280" y="0"/>
                </a:cubicBezTo>
              </a:path>
            </a:pathLst>
          </a:custGeom>
          <a:noFill/>
          <a:ln w="28575" cap="flat" cmpd="sng">
            <a:solidFill>
              <a:schemeClr val="bg2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3695" name="Line 79"/>
          <p:cNvSpPr>
            <a:spLocks noChangeShapeType="1"/>
          </p:cNvSpPr>
          <p:nvPr/>
        </p:nvSpPr>
        <p:spPr bwMode="auto">
          <a:xfrm>
            <a:off x="3352800" y="4648200"/>
            <a:ext cx="304800" cy="152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3696" name="Line 80"/>
          <p:cNvSpPr>
            <a:spLocks noChangeShapeType="1"/>
          </p:cNvSpPr>
          <p:nvPr/>
        </p:nvSpPr>
        <p:spPr bwMode="auto">
          <a:xfrm>
            <a:off x="3886200" y="4495800"/>
            <a:ext cx="457200" cy="2286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3697" name="Line 81"/>
          <p:cNvSpPr>
            <a:spLocks noChangeShapeType="1"/>
          </p:cNvSpPr>
          <p:nvPr/>
        </p:nvSpPr>
        <p:spPr bwMode="auto">
          <a:xfrm>
            <a:off x="4191000" y="4343400"/>
            <a:ext cx="304800" cy="152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20512" name="Text Box 82"/>
          <p:cNvSpPr txBox="1">
            <a:spLocks noChangeArrowheads="1"/>
          </p:cNvSpPr>
          <p:nvPr/>
        </p:nvSpPr>
        <p:spPr bwMode="auto">
          <a:xfrm>
            <a:off x="2514600" y="4648200"/>
            <a:ext cx="2057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  <a:effectLst/>
                <a:latin typeface="Comic Sans MS" pitchFamily="66" charset="0"/>
              </a:rPr>
              <a:t>hydrologic zone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Pozo</a:t>
            </a:r>
            <a:endParaRPr lang="es-ES_tradnl" smtClean="0"/>
          </a:p>
        </p:txBody>
      </p:sp>
      <p:sp>
        <p:nvSpPr>
          <p:cNvPr id="125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Metales Pesados generalmente mayor que oceano abierto.</a:t>
            </a:r>
          </a:p>
          <a:p>
            <a:pPr eaLnBrk="1" hangingPunct="1">
              <a:defRPr/>
            </a:pPr>
            <a:r>
              <a:rPr lang="en-US" smtClean="0"/>
              <a:t>Debe airearse y sedimentarse antes de uso.</a:t>
            </a:r>
          </a:p>
          <a:p>
            <a:pPr eaLnBrk="1" hangingPunct="1">
              <a:defRPr/>
            </a:pPr>
            <a:r>
              <a:rPr lang="en-US" smtClean="0"/>
              <a:t>Estan bajo el nivel estatico del agua.</a:t>
            </a:r>
          </a:p>
          <a:p>
            <a:pPr eaLnBrk="1" hangingPunct="1">
              <a:defRPr/>
            </a:pPr>
            <a:r>
              <a:rPr lang="en-US" smtClean="0"/>
              <a:t>Si no son lo suficientemente hondos salinidad puede fluctuar.</a:t>
            </a:r>
          </a:p>
          <a:p>
            <a:pPr eaLnBrk="1" hangingPunct="1">
              <a:defRPr/>
            </a:pPr>
            <a:r>
              <a:rPr lang="en-US" smtClean="0"/>
              <a:t>Puede deteriorarse calidad de agua con crecimiento algas o bacterias. Tapar.</a:t>
            </a:r>
          </a:p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343400" y="0"/>
            <a:ext cx="4800600" cy="1143000"/>
          </a:xfrm>
        </p:spPr>
        <p:txBody>
          <a:bodyPr/>
          <a:lstStyle/>
          <a:p>
            <a:pPr eaLnBrk="1" hangingPunct="1"/>
            <a:r>
              <a:rPr lang="en-US" smtClean="0"/>
              <a:t>Well Points</a:t>
            </a:r>
            <a:endParaRPr lang="es-ES_tradnl" smtClean="0"/>
          </a:p>
        </p:txBody>
      </p:sp>
      <p:sp>
        <p:nvSpPr>
          <p:cNvPr id="1266691" name="Rectangle 3"/>
          <p:cNvSpPr>
            <a:spLocks noChangeArrowheads="1"/>
          </p:cNvSpPr>
          <p:nvPr/>
        </p:nvSpPr>
        <p:spPr bwMode="auto">
          <a:xfrm rot="16222284">
            <a:off x="569913" y="1643063"/>
            <a:ext cx="5943600" cy="3886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6693" name="Rectangle 5" descr="Narrow horizontal"/>
          <p:cNvSpPr>
            <a:spLocks noChangeArrowheads="1"/>
          </p:cNvSpPr>
          <p:nvPr/>
        </p:nvSpPr>
        <p:spPr bwMode="auto">
          <a:xfrm rot="16222284">
            <a:off x="659606" y="3855244"/>
            <a:ext cx="4160838" cy="304800"/>
          </a:xfrm>
          <a:prstGeom prst="rect">
            <a:avLst/>
          </a:prstGeom>
          <a:pattFill prst="narHorz">
            <a:fgClr>
              <a:srgbClr val="CC9900"/>
            </a:fgClr>
            <a:bgClr>
              <a:srgbClr val="FFFFFF"/>
            </a:bgClr>
          </a:patt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6695" name="Rectangle 7"/>
          <p:cNvSpPr>
            <a:spLocks noChangeArrowheads="1"/>
          </p:cNvSpPr>
          <p:nvPr/>
        </p:nvSpPr>
        <p:spPr bwMode="auto">
          <a:xfrm rot="16222284">
            <a:off x="2359818" y="1380332"/>
            <a:ext cx="792163" cy="3048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6696" name="Rectangle 8"/>
          <p:cNvSpPr>
            <a:spLocks noChangeArrowheads="1"/>
          </p:cNvSpPr>
          <p:nvPr/>
        </p:nvSpPr>
        <p:spPr bwMode="auto">
          <a:xfrm rot="16222284">
            <a:off x="1673225" y="484188"/>
            <a:ext cx="263525" cy="12954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6698" name="AutoShape 10"/>
          <p:cNvSpPr>
            <a:spLocks noChangeArrowheads="1"/>
          </p:cNvSpPr>
          <p:nvPr/>
        </p:nvSpPr>
        <p:spPr bwMode="auto">
          <a:xfrm rot="16222284">
            <a:off x="292894" y="621506"/>
            <a:ext cx="422275" cy="976313"/>
          </a:xfrm>
          <a:prstGeom prst="upArrow">
            <a:avLst>
              <a:gd name="adj1" fmla="val 50000"/>
              <a:gd name="adj2" fmla="val 5780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6714" name="AutoShape 26"/>
          <p:cNvSpPr>
            <a:spLocks noChangeArrowheads="1"/>
          </p:cNvSpPr>
          <p:nvPr/>
        </p:nvSpPr>
        <p:spPr bwMode="auto">
          <a:xfrm rot="10722987">
            <a:off x="2571750" y="6088063"/>
            <a:ext cx="304800" cy="395287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6715" name="Rectangle 27" descr="Narrow horizontal"/>
          <p:cNvSpPr>
            <a:spLocks noChangeArrowheads="1"/>
          </p:cNvSpPr>
          <p:nvPr/>
        </p:nvSpPr>
        <p:spPr bwMode="auto">
          <a:xfrm rot="16222284">
            <a:off x="1650206" y="3863182"/>
            <a:ext cx="4160837" cy="304800"/>
          </a:xfrm>
          <a:prstGeom prst="rect">
            <a:avLst/>
          </a:prstGeom>
          <a:pattFill prst="narHorz">
            <a:fgClr>
              <a:srgbClr val="CC9900"/>
            </a:fgClr>
            <a:bgClr>
              <a:srgbClr val="FFFFFF"/>
            </a:bgClr>
          </a:patt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6716" name="Rectangle 28"/>
          <p:cNvSpPr>
            <a:spLocks noChangeArrowheads="1"/>
          </p:cNvSpPr>
          <p:nvPr/>
        </p:nvSpPr>
        <p:spPr bwMode="auto">
          <a:xfrm rot="16222284">
            <a:off x="3382962" y="1420813"/>
            <a:ext cx="727075" cy="3048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6717" name="AutoShape 29"/>
          <p:cNvSpPr>
            <a:spLocks noChangeArrowheads="1"/>
          </p:cNvSpPr>
          <p:nvPr/>
        </p:nvSpPr>
        <p:spPr bwMode="auto">
          <a:xfrm rot="10722987">
            <a:off x="3562350" y="6096000"/>
            <a:ext cx="304800" cy="395288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6718" name="Rectangle 30" descr="Narrow horizontal"/>
          <p:cNvSpPr>
            <a:spLocks noChangeArrowheads="1"/>
          </p:cNvSpPr>
          <p:nvPr/>
        </p:nvSpPr>
        <p:spPr bwMode="auto">
          <a:xfrm rot="16222284">
            <a:off x="2640806" y="3869532"/>
            <a:ext cx="4160837" cy="304800"/>
          </a:xfrm>
          <a:prstGeom prst="rect">
            <a:avLst/>
          </a:prstGeom>
          <a:pattFill prst="narHorz">
            <a:fgClr>
              <a:srgbClr val="CC9900"/>
            </a:fgClr>
            <a:bgClr>
              <a:srgbClr val="FFFFFF"/>
            </a:bgClr>
          </a:patt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6719" name="Rectangle 31"/>
          <p:cNvSpPr>
            <a:spLocks noChangeArrowheads="1"/>
          </p:cNvSpPr>
          <p:nvPr/>
        </p:nvSpPr>
        <p:spPr bwMode="auto">
          <a:xfrm rot="16222284">
            <a:off x="4438650" y="1493838"/>
            <a:ext cx="593725" cy="3048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6720" name="AutoShape 32"/>
          <p:cNvSpPr>
            <a:spLocks noChangeArrowheads="1"/>
          </p:cNvSpPr>
          <p:nvPr/>
        </p:nvSpPr>
        <p:spPr bwMode="auto">
          <a:xfrm rot="10722987">
            <a:off x="4552950" y="6102350"/>
            <a:ext cx="304800" cy="395288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6721" name="Freeform 33"/>
          <p:cNvSpPr>
            <a:spLocks/>
          </p:cNvSpPr>
          <p:nvPr/>
        </p:nvSpPr>
        <p:spPr bwMode="auto">
          <a:xfrm rot="16222284">
            <a:off x="4497388" y="954088"/>
            <a:ext cx="330200" cy="457200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48" y="48"/>
              </a:cxn>
              <a:cxn ang="0">
                <a:pos x="0" y="96"/>
              </a:cxn>
              <a:cxn ang="0">
                <a:pos x="0" y="288"/>
              </a:cxn>
              <a:cxn ang="0">
                <a:pos x="96" y="288"/>
              </a:cxn>
              <a:cxn ang="0">
                <a:pos x="144" y="240"/>
              </a:cxn>
              <a:cxn ang="0">
                <a:pos x="192" y="192"/>
              </a:cxn>
              <a:cxn ang="0">
                <a:pos x="240" y="96"/>
              </a:cxn>
              <a:cxn ang="0">
                <a:pos x="240" y="0"/>
              </a:cxn>
              <a:cxn ang="0">
                <a:pos x="48" y="0"/>
              </a:cxn>
            </a:cxnLst>
            <a:rect l="0" t="0" r="r" b="b"/>
            <a:pathLst>
              <a:path w="240" h="288">
                <a:moveTo>
                  <a:pt x="48" y="0"/>
                </a:moveTo>
                <a:lnTo>
                  <a:pt x="48" y="48"/>
                </a:lnTo>
                <a:lnTo>
                  <a:pt x="0" y="96"/>
                </a:lnTo>
                <a:lnTo>
                  <a:pt x="0" y="288"/>
                </a:lnTo>
                <a:lnTo>
                  <a:pt x="96" y="288"/>
                </a:lnTo>
                <a:lnTo>
                  <a:pt x="144" y="240"/>
                </a:lnTo>
                <a:lnTo>
                  <a:pt x="192" y="192"/>
                </a:lnTo>
                <a:lnTo>
                  <a:pt x="240" y="96"/>
                </a:lnTo>
                <a:lnTo>
                  <a:pt x="240" y="0"/>
                </a:lnTo>
                <a:lnTo>
                  <a:pt x="48" y="0"/>
                </a:lnTo>
                <a:close/>
              </a:path>
            </a:pathLst>
          </a:custGeom>
          <a:solidFill>
            <a:srgbClr val="FFFFFF"/>
          </a:solidFill>
          <a:ln w="38100" cmpd="sng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6723" name="Rectangle 35"/>
          <p:cNvSpPr>
            <a:spLocks noChangeArrowheads="1"/>
          </p:cNvSpPr>
          <p:nvPr/>
        </p:nvSpPr>
        <p:spPr bwMode="auto">
          <a:xfrm rot="16222284">
            <a:off x="3300413" y="139700"/>
            <a:ext cx="263525" cy="2003425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6730" name="Freeform 42"/>
          <p:cNvSpPr>
            <a:spLocks/>
          </p:cNvSpPr>
          <p:nvPr/>
        </p:nvSpPr>
        <p:spPr bwMode="auto">
          <a:xfrm>
            <a:off x="5486400" y="1254125"/>
            <a:ext cx="3675063" cy="4854575"/>
          </a:xfrm>
          <a:custGeom>
            <a:avLst/>
            <a:gdLst/>
            <a:ahLst/>
            <a:cxnLst>
              <a:cxn ang="0">
                <a:pos x="31" y="64"/>
              </a:cxn>
              <a:cxn ang="0">
                <a:pos x="463" y="12"/>
              </a:cxn>
              <a:cxn ang="0">
                <a:pos x="669" y="23"/>
              </a:cxn>
              <a:cxn ang="0">
                <a:pos x="946" y="239"/>
              </a:cxn>
              <a:cxn ang="0">
                <a:pos x="1039" y="444"/>
              </a:cxn>
              <a:cxn ang="0">
                <a:pos x="1121" y="465"/>
              </a:cxn>
              <a:cxn ang="0">
                <a:pos x="2181" y="393"/>
              </a:cxn>
              <a:cxn ang="0">
                <a:pos x="2253" y="424"/>
              </a:cxn>
              <a:cxn ang="0">
                <a:pos x="2283" y="650"/>
              </a:cxn>
              <a:cxn ang="0">
                <a:pos x="2314" y="866"/>
              </a:cxn>
              <a:cxn ang="0">
                <a:pos x="2263" y="1514"/>
              </a:cxn>
              <a:cxn ang="0">
                <a:pos x="2294" y="2409"/>
              </a:cxn>
              <a:cxn ang="0">
                <a:pos x="2263" y="2851"/>
              </a:cxn>
              <a:cxn ang="0">
                <a:pos x="2201" y="3026"/>
              </a:cxn>
              <a:cxn ang="0">
                <a:pos x="2057" y="3036"/>
              </a:cxn>
              <a:cxn ang="0">
                <a:pos x="1975" y="3047"/>
              </a:cxn>
              <a:cxn ang="0">
                <a:pos x="1769" y="3057"/>
              </a:cxn>
              <a:cxn ang="0">
                <a:pos x="226" y="3016"/>
              </a:cxn>
              <a:cxn ang="0">
                <a:pos x="0" y="2995"/>
              </a:cxn>
              <a:cxn ang="0">
                <a:pos x="31" y="64"/>
              </a:cxn>
            </a:cxnLst>
            <a:rect l="0" t="0" r="r" b="b"/>
            <a:pathLst>
              <a:path w="2315" h="3058">
                <a:moveTo>
                  <a:pt x="31" y="64"/>
                </a:moveTo>
                <a:cubicBezTo>
                  <a:pt x="173" y="46"/>
                  <a:pt x="321" y="37"/>
                  <a:pt x="463" y="12"/>
                </a:cubicBezTo>
                <a:cubicBezTo>
                  <a:pt x="532" y="16"/>
                  <a:pt x="604" y="0"/>
                  <a:pt x="669" y="23"/>
                </a:cubicBezTo>
                <a:cubicBezTo>
                  <a:pt x="721" y="42"/>
                  <a:pt x="884" y="177"/>
                  <a:pt x="946" y="239"/>
                </a:cubicBezTo>
                <a:cubicBezTo>
                  <a:pt x="959" y="313"/>
                  <a:pt x="972" y="396"/>
                  <a:pt x="1039" y="444"/>
                </a:cubicBezTo>
                <a:cubicBezTo>
                  <a:pt x="1062" y="460"/>
                  <a:pt x="1094" y="458"/>
                  <a:pt x="1121" y="465"/>
                </a:cubicBezTo>
                <a:cubicBezTo>
                  <a:pt x="1637" y="397"/>
                  <a:pt x="1658" y="382"/>
                  <a:pt x="2181" y="393"/>
                </a:cubicBezTo>
                <a:cubicBezTo>
                  <a:pt x="2205" y="401"/>
                  <a:pt x="2230" y="424"/>
                  <a:pt x="2253" y="424"/>
                </a:cubicBezTo>
                <a:cubicBezTo>
                  <a:pt x="2283" y="733"/>
                  <a:pt x="2238" y="294"/>
                  <a:pt x="2283" y="650"/>
                </a:cubicBezTo>
                <a:cubicBezTo>
                  <a:pt x="2292" y="725"/>
                  <a:pt x="2291" y="795"/>
                  <a:pt x="2314" y="866"/>
                </a:cubicBezTo>
                <a:cubicBezTo>
                  <a:pt x="2308" y="1087"/>
                  <a:pt x="2315" y="1300"/>
                  <a:pt x="2263" y="1514"/>
                </a:cubicBezTo>
                <a:cubicBezTo>
                  <a:pt x="2245" y="1811"/>
                  <a:pt x="2216" y="2118"/>
                  <a:pt x="2294" y="2409"/>
                </a:cubicBezTo>
                <a:cubicBezTo>
                  <a:pt x="2292" y="2470"/>
                  <a:pt x="2286" y="2751"/>
                  <a:pt x="2263" y="2851"/>
                </a:cubicBezTo>
                <a:cubicBezTo>
                  <a:pt x="2249" y="2911"/>
                  <a:pt x="2247" y="2985"/>
                  <a:pt x="2201" y="3026"/>
                </a:cubicBezTo>
                <a:cubicBezTo>
                  <a:pt x="2165" y="3058"/>
                  <a:pt x="2105" y="3032"/>
                  <a:pt x="2057" y="3036"/>
                </a:cubicBezTo>
                <a:cubicBezTo>
                  <a:pt x="2030" y="3039"/>
                  <a:pt x="2003" y="3045"/>
                  <a:pt x="1975" y="3047"/>
                </a:cubicBezTo>
                <a:cubicBezTo>
                  <a:pt x="1906" y="3052"/>
                  <a:pt x="1838" y="3054"/>
                  <a:pt x="1769" y="3057"/>
                </a:cubicBezTo>
                <a:cubicBezTo>
                  <a:pt x="1220" y="3052"/>
                  <a:pt x="750" y="3048"/>
                  <a:pt x="226" y="3016"/>
                </a:cubicBezTo>
                <a:cubicBezTo>
                  <a:pt x="151" y="3006"/>
                  <a:pt x="76" y="2995"/>
                  <a:pt x="0" y="2995"/>
                </a:cubicBezTo>
                <a:lnTo>
                  <a:pt x="31" y="64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6731" name="Text Box 43"/>
          <p:cNvSpPr txBox="1">
            <a:spLocks noChangeArrowheads="1"/>
          </p:cNvSpPr>
          <p:nvPr/>
        </p:nvSpPr>
        <p:spPr bwMode="auto">
          <a:xfrm>
            <a:off x="6156325" y="3240088"/>
            <a:ext cx="727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Mar</a:t>
            </a:r>
            <a:endParaRPr lang="es-ES_tradnl" sz="24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266732" name="Text Box 44"/>
          <p:cNvSpPr txBox="1">
            <a:spLocks noChangeArrowheads="1"/>
          </p:cNvSpPr>
          <p:nvPr/>
        </p:nvSpPr>
        <p:spPr bwMode="auto">
          <a:xfrm>
            <a:off x="0" y="152400"/>
            <a:ext cx="187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Laboratorio</a:t>
            </a:r>
            <a:endParaRPr lang="es-ES_tradnl" sz="24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Well Points</a:t>
            </a:r>
            <a:endParaRPr lang="es-ES_tradnl" smtClean="0"/>
          </a:p>
        </p:txBody>
      </p:sp>
      <p:pic>
        <p:nvPicPr>
          <p:cNvPr id="23555" name="Picture 3" descr="C:\WINDOWS\Escritorio\Ingenieria\sistema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054225"/>
            <a:ext cx="7772400" cy="4346575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/>
          <p:cNvSpPr>
            <a:spLocks noGrp="1"/>
          </p:cNvSpPr>
          <p:nvPr>
            <p:ph type="title"/>
          </p:nvPr>
        </p:nvSpPr>
        <p:spPr>
          <a:xfrm>
            <a:off x="1228725" y="0"/>
            <a:ext cx="7772400" cy="1143000"/>
          </a:xfrm>
        </p:spPr>
        <p:txBody>
          <a:bodyPr/>
          <a:lstStyle/>
          <a:p>
            <a:pPr algn="r"/>
            <a:r>
              <a:rPr lang="en-US" smtClean="0"/>
              <a:t>Fabrizio Marcillo Morla</a:t>
            </a:r>
            <a:endParaRPr lang="es-US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69988" y="928688"/>
            <a:ext cx="7772400" cy="4114800"/>
          </a:xfrm>
        </p:spPr>
        <p:txBody>
          <a:bodyPr/>
          <a:lstStyle/>
          <a:p>
            <a:pPr algn="r">
              <a:defRPr/>
            </a:pPr>
            <a:r>
              <a:rPr lang="es-EC" dirty="0" smtClean="0"/>
              <a:t>Guayaquil, 1966.</a:t>
            </a:r>
          </a:p>
          <a:p>
            <a:pPr algn="r">
              <a:defRPr/>
            </a:pPr>
            <a:r>
              <a:rPr lang="es-EC" dirty="0" err="1" smtClean="0"/>
              <a:t>BSc.</a:t>
            </a:r>
            <a:r>
              <a:rPr lang="es-EC" dirty="0" smtClean="0"/>
              <a:t> Acuicultura. (ESPOL 1991).</a:t>
            </a:r>
          </a:p>
          <a:p>
            <a:pPr algn="r">
              <a:defRPr/>
            </a:pPr>
            <a:r>
              <a:rPr lang="es-EC" dirty="0" smtClean="0"/>
              <a:t>Magister en Administración de Empresas. (ESPOL, 1996).</a:t>
            </a:r>
          </a:p>
          <a:p>
            <a:pPr algn="r">
              <a:defRPr/>
            </a:pPr>
            <a:r>
              <a:rPr lang="es-EC" dirty="0" smtClean="0"/>
              <a:t>Profesor ESPOL desde el 2001.</a:t>
            </a:r>
          </a:p>
          <a:p>
            <a:pPr algn="r">
              <a:defRPr/>
            </a:pPr>
            <a:r>
              <a:rPr lang="es-EC" dirty="0" smtClean="0"/>
              <a:t>20 años experiencia profesional: </a:t>
            </a:r>
          </a:p>
          <a:p>
            <a:pPr lvl="1" algn="r">
              <a:defRPr/>
            </a:pPr>
            <a:r>
              <a:rPr lang="es-EC" sz="2800" dirty="0" smtClean="0"/>
              <a:t>Producción.</a:t>
            </a:r>
          </a:p>
          <a:p>
            <a:pPr lvl="1" algn="r">
              <a:defRPr/>
            </a:pPr>
            <a:r>
              <a:rPr lang="es-EC" sz="2800" dirty="0" smtClean="0"/>
              <a:t>Administración.</a:t>
            </a:r>
          </a:p>
          <a:p>
            <a:pPr lvl="1" algn="r">
              <a:defRPr/>
            </a:pPr>
            <a:r>
              <a:rPr lang="es-EC" sz="2800" dirty="0" smtClean="0"/>
              <a:t>Finanzas.</a:t>
            </a:r>
          </a:p>
          <a:p>
            <a:pPr lvl="1" algn="r">
              <a:defRPr/>
            </a:pPr>
            <a:r>
              <a:rPr lang="es-EC" sz="2800" dirty="0" smtClean="0"/>
              <a:t>Investigación.</a:t>
            </a:r>
          </a:p>
          <a:p>
            <a:pPr lvl="1" algn="r">
              <a:defRPr/>
            </a:pPr>
            <a:r>
              <a:rPr lang="es-EC" sz="2800" dirty="0" smtClean="0"/>
              <a:t>Consultorías.</a:t>
            </a:r>
          </a:p>
        </p:txBody>
      </p:sp>
      <p:pic>
        <p:nvPicPr>
          <p:cNvPr id="8196" name="Picture 3" descr="Yop por ti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57175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357188" y="5670550"/>
            <a:ext cx="4572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US" dirty="0">
                <a:latin typeface="+mn-lt"/>
                <a:hlinkClick r:id="rId4"/>
              </a:rPr>
              <a:t>Otras Publicaciones del mismo autor en Repositorio ESPOL</a:t>
            </a:r>
            <a:endParaRPr lang="es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Puntos (Well Point)</a:t>
            </a:r>
          </a:p>
        </p:txBody>
      </p:sp>
      <p:sp>
        <p:nvSpPr>
          <p:cNvPr id="1260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143000"/>
            <a:ext cx="7875588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Similar a mini pozos interconectados.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Colocado debajo o encima de linea de marea.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3-6 metros profundidad.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Tubos sellados con micro ranuras.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Colocados mediante flujo de agua.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Exelente calidad de agua.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Toman agua directamente del mar, filtración a 100</a:t>
            </a:r>
            <a:r>
              <a:rPr lang="en-US" sz="2400" smtClean="0">
                <a:latin typeface="Symbol" pitchFamily="18" charset="2"/>
              </a:rPr>
              <a:t>m</a:t>
            </a:r>
            <a:r>
              <a:rPr lang="en-US" sz="2400" smtClean="0"/>
              <a:t>. Por arena.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No se puede usar en playas con mucho transporte costero.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Promueven formación de algas bénticas.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Se pueden ensuciar en condiciones malas.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Mayor perdidas: 1.5m en arena fina, 0.8 en gruesa.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Ojo con drenaje de agua.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Instalacion Well Point</a:t>
            </a:r>
            <a:endParaRPr lang="es-ES_tradnl" smtClean="0"/>
          </a:p>
        </p:txBody>
      </p:sp>
      <p:pic>
        <p:nvPicPr>
          <p:cNvPr id="25603" name="Picture 4" descr="A:\Fotos informe1\G2-D10-a.jpg"/>
          <p:cNvPicPr>
            <a:picLocks noChangeAspect="1" noChangeArrowheads="1"/>
          </p:cNvPicPr>
          <p:nvPr>
            <p:ph type="chart" sz="half" idx="4294967295"/>
          </p:nvPr>
        </p:nvPicPr>
        <p:blipFill>
          <a:blip r:embed="rId3">
            <a:lum bright="12000"/>
          </a:blip>
          <a:srcRect/>
          <a:stretch>
            <a:fillRect/>
          </a:stretch>
        </p:blipFill>
        <p:spPr>
          <a:xfrm>
            <a:off x="2133600" y="1522413"/>
            <a:ext cx="5638800" cy="3768725"/>
          </a:xfrm>
          <a:noFill/>
          <a:ln w="38100" cmpd="thinThick">
            <a:solidFill>
              <a:schemeClr val="tx1"/>
            </a:solidFill>
          </a:ln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Puntos Horizontales</a:t>
            </a:r>
            <a:endParaRPr lang="es-ES_tradnl" smtClean="0"/>
          </a:p>
        </p:txBody>
      </p:sp>
      <p:sp>
        <p:nvSpPr>
          <p:cNvPr id="1267715" name="Rectangle 3"/>
          <p:cNvSpPr>
            <a:spLocks noChangeArrowheads="1"/>
          </p:cNvSpPr>
          <p:nvPr/>
        </p:nvSpPr>
        <p:spPr bwMode="auto">
          <a:xfrm>
            <a:off x="228600" y="2819400"/>
            <a:ext cx="8534400" cy="3886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7716" name="Rectangle 4" descr="Paper bag"/>
          <p:cNvSpPr>
            <a:spLocks noChangeArrowheads="1"/>
          </p:cNvSpPr>
          <p:nvPr/>
        </p:nvSpPr>
        <p:spPr bwMode="auto">
          <a:xfrm>
            <a:off x="1524000" y="3200400"/>
            <a:ext cx="5791200" cy="15240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38100">
            <a:solidFill>
              <a:srgbClr val="FFFFFF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7717" name="Rectangle 5" descr="Dark vertical"/>
          <p:cNvSpPr>
            <a:spLocks noChangeArrowheads="1"/>
          </p:cNvSpPr>
          <p:nvPr/>
        </p:nvSpPr>
        <p:spPr bwMode="auto">
          <a:xfrm>
            <a:off x="2133600" y="3581400"/>
            <a:ext cx="4800600" cy="762000"/>
          </a:xfrm>
          <a:prstGeom prst="rect">
            <a:avLst/>
          </a:prstGeom>
          <a:pattFill prst="dkVert">
            <a:fgClr>
              <a:srgbClr val="CC9900"/>
            </a:fgClr>
            <a:bgClr>
              <a:srgbClr val="FFFFFF"/>
            </a:bgClr>
          </a:patt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7718" name="Rectangle 6"/>
          <p:cNvSpPr>
            <a:spLocks noChangeArrowheads="1"/>
          </p:cNvSpPr>
          <p:nvPr/>
        </p:nvSpPr>
        <p:spPr bwMode="auto">
          <a:xfrm>
            <a:off x="1219200" y="3200400"/>
            <a:ext cx="304800" cy="1524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7719" name="Rectangle 7"/>
          <p:cNvSpPr>
            <a:spLocks noChangeArrowheads="1"/>
          </p:cNvSpPr>
          <p:nvPr/>
        </p:nvSpPr>
        <p:spPr bwMode="auto">
          <a:xfrm>
            <a:off x="6934200" y="3810000"/>
            <a:ext cx="685800" cy="3048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7720" name="Rectangle 8"/>
          <p:cNvSpPr>
            <a:spLocks noChangeArrowheads="1"/>
          </p:cNvSpPr>
          <p:nvPr/>
        </p:nvSpPr>
        <p:spPr bwMode="auto">
          <a:xfrm>
            <a:off x="7696200" y="2362200"/>
            <a:ext cx="304800" cy="12954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7721" name="Freeform 9"/>
          <p:cNvSpPr>
            <a:spLocks/>
          </p:cNvSpPr>
          <p:nvPr/>
        </p:nvSpPr>
        <p:spPr bwMode="auto">
          <a:xfrm>
            <a:off x="7620000" y="3657600"/>
            <a:ext cx="381000" cy="457200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48" y="48"/>
              </a:cxn>
              <a:cxn ang="0">
                <a:pos x="0" y="96"/>
              </a:cxn>
              <a:cxn ang="0">
                <a:pos x="0" y="288"/>
              </a:cxn>
              <a:cxn ang="0">
                <a:pos x="96" y="288"/>
              </a:cxn>
              <a:cxn ang="0">
                <a:pos x="144" y="240"/>
              </a:cxn>
              <a:cxn ang="0">
                <a:pos x="192" y="192"/>
              </a:cxn>
              <a:cxn ang="0">
                <a:pos x="240" y="96"/>
              </a:cxn>
              <a:cxn ang="0">
                <a:pos x="240" y="0"/>
              </a:cxn>
              <a:cxn ang="0">
                <a:pos x="48" y="0"/>
              </a:cxn>
            </a:cxnLst>
            <a:rect l="0" t="0" r="r" b="b"/>
            <a:pathLst>
              <a:path w="240" h="288">
                <a:moveTo>
                  <a:pt x="48" y="0"/>
                </a:moveTo>
                <a:lnTo>
                  <a:pt x="48" y="48"/>
                </a:lnTo>
                <a:lnTo>
                  <a:pt x="0" y="96"/>
                </a:lnTo>
                <a:lnTo>
                  <a:pt x="0" y="288"/>
                </a:lnTo>
                <a:lnTo>
                  <a:pt x="96" y="288"/>
                </a:lnTo>
                <a:lnTo>
                  <a:pt x="144" y="240"/>
                </a:lnTo>
                <a:lnTo>
                  <a:pt x="192" y="192"/>
                </a:lnTo>
                <a:lnTo>
                  <a:pt x="240" y="96"/>
                </a:lnTo>
                <a:lnTo>
                  <a:pt x="240" y="0"/>
                </a:lnTo>
                <a:lnTo>
                  <a:pt x="48" y="0"/>
                </a:lnTo>
                <a:close/>
              </a:path>
            </a:pathLst>
          </a:custGeom>
          <a:solidFill>
            <a:srgbClr val="FFFFFF"/>
          </a:solidFill>
          <a:ln w="38100" cmpd="sng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7722" name="Line 10"/>
          <p:cNvSpPr>
            <a:spLocks noChangeShapeType="1"/>
          </p:cNvSpPr>
          <p:nvPr/>
        </p:nvSpPr>
        <p:spPr bwMode="auto">
          <a:xfrm flipV="1">
            <a:off x="2362200" y="4038600"/>
            <a:ext cx="609600" cy="14478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1981200" y="5562600"/>
            <a:ext cx="2057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effectLst/>
                <a:latin typeface="Arial" pitchFamily="34" charset="0"/>
              </a:rPr>
              <a:t>Microscreen- 1mm</a:t>
            </a:r>
            <a:endParaRPr lang="en-US" sz="2400">
              <a:effectLst/>
            </a:endParaRPr>
          </a:p>
        </p:txBody>
      </p:sp>
      <p:sp>
        <p:nvSpPr>
          <p:cNvPr id="1267724" name="Line 12"/>
          <p:cNvSpPr>
            <a:spLocks noChangeShapeType="1"/>
          </p:cNvSpPr>
          <p:nvPr/>
        </p:nvSpPr>
        <p:spPr bwMode="auto">
          <a:xfrm flipV="1">
            <a:off x="1219200" y="4343400"/>
            <a:ext cx="609600" cy="10668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457200" y="5486400"/>
            <a:ext cx="1371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effectLst/>
                <a:latin typeface="Arial" pitchFamily="34" charset="0"/>
              </a:rPr>
              <a:t>Pea gravel</a:t>
            </a:r>
            <a:endParaRPr lang="en-US" sz="2400">
              <a:effectLst/>
            </a:endParaRP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4572000" y="5181600"/>
            <a:ext cx="2133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effectLst/>
                <a:latin typeface="Arial" pitchFamily="34" charset="0"/>
              </a:rPr>
              <a:t>sand substrate</a:t>
            </a:r>
            <a:endParaRPr lang="en-US" sz="2400"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3505200" y="23622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" pitchFamily="34" charset="0"/>
              </a:rPr>
              <a:t>Ocean bottom</a:t>
            </a:r>
          </a:p>
        </p:txBody>
      </p:sp>
      <p:sp>
        <p:nvSpPr>
          <p:cNvPr id="1267728" name="Line 16"/>
          <p:cNvSpPr>
            <a:spLocks noChangeShapeType="1"/>
          </p:cNvSpPr>
          <p:nvPr/>
        </p:nvSpPr>
        <p:spPr bwMode="auto">
          <a:xfrm flipH="1" flipV="1">
            <a:off x="7086600" y="4724400"/>
            <a:ext cx="228600" cy="5334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7729" name="Line 17"/>
          <p:cNvSpPr>
            <a:spLocks noChangeShapeType="1"/>
          </p:cNvSpPr>
          <p:nvPr/>
        </p:nvSpPr>
        <p:spPr bwMode="auto">
          <a:xfrm flipH="1">
            <a:off x="1524000" y="2971800"/>
            <a:ext cx="2438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67730" name="Line 18"/>
          <p:cNvSpPr>
            <a:spLocks noChangeShapeType="1"/>
          </p:cNvSpPr>
          <p:nvPr/>
        </p:nvSpPr>
        <p:spPr bwMode="auto">
          <a:xfrm>
            <a:off x="4953000" y="2971800"/>
            <a:ext cx="23622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26643" name="Text Box 19"/>
          <p:cNvSpPr txBox="1">
            <a:spLocks noChangeArrowheads="1"/>
          </p:cNvSpPr>
          <p:nvPr/>
        </p:nvSpPr>
        <p:spPr bwMode="auto">
          <a:xfrm>
            <a:off x="4038600" y="2819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effectLst/>
                <a:latin typeface="Arial" pitchFamily="34" charset="0"/>
              </a:rPr>
              <a:t>6-8 ft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Puntos Horizontales</a:t>
            </a:r>
            <a:endParaRPr lang="es-ES_tradnl" smtClean="0"/>
          </a:p>
        </p:txBody>
      </p:sp>
      <p:pic>
        <p:nvPicPr>
          <p:cNvPr id="27651" name="Picture 3" descr="A:\Fotos informe1\G2-D10-b-&amp;-D2.jpg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/>
          <a:stretch>
            <a:fillRect/>
          </a:stretch>
        </p:blipFill>
        <p:spPr bwMode="auto">
          <a:xfrm>
            <a:off x="1905000" y="2286000"/>
            <a:ext cx="5330825" cy="3502025"/>
          </a:xfrm>
          <a:prstGeom prst="rect">
            <a:avLst/>
          </a:prstGeom>
          <a:noFill/>
          <a:ln w="38100" cmpd="thinThick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Puntos Horizontales</a:t>
            </a:r>
            <a:endParaRPr lang="es-ES_tradnl" smtClean="0"/>
          </a:p>
        </p:txBody>
      </p:sp>
      <p:pic>
        <p:nvPicPr>
          <p:cNvPr id="28675" name="Picture 3" descr="C:\WINDOWS\Escritorio\Ingenieria\sistema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438400"/>
            <a:ext cx="7391400" cy="302260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Puntas Horizontales</a:t>
            </a:r>
            <a:endParaRPr lang="es-ES_tradnl" smtClean="0"/>
          </a:p>
        </p:txBody>
      </p:sp>
      <p:sp>
        <p:nvSpPr>
          <p:cNvPr id="131789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066800" y="685800"/>
            <a:ext cx="7875588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400" smtClean="0"/>
              <a:t>Utilizan arena circundante como un filtro.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400" smtClean="0"/>
              <a:t>Pueden ser intermareales, de fácil instalación pero baja oportunidad de bombeo.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400" smtClean="0"/>
              <a:t>Puede ser submareal con mayor flexibilidad operacional.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400" smtClean="0"/>
              <a:t>Se debe considerar la presencia de finos orgánicos e inorgánicos que pueden obstruir el sistema.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400" smtClean="0"/>
              <a:t>Colocados a +/- 0.5m de profundidad en zonas protegidas.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400" smtClean="0"/>
              <a:t>Flujo aprox. 1m3/h/3m2 de superficie perforada (Cransdale, 1981).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400" smtClean="0"/>
              <a:t>Varias puntas pequeñas pueden dar mayor flujo que una grande.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400" smtClean="0"/>
              <a:t>Si más de una punta es usada, la distancia entre ellas debe ser aprox. 10m.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z="2400" smtClean="0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Instalacion Puntas Horizontales</a:t>
            </a:r>
            <a:endParaRPr lang="es-ES_tradnl" smtClean="0"/>
          </a:p>
        </p:txBody>
      </p:sp>
      <p:grpSp>
        <p:nvGrpSpPr>
          <p:cNvPr id="30723" name="Group 3"/>
          <p:cNvGrpSpPr>
            <a:grpSpLocks/>
          </p:cNvGrpSpPr>
          <p:nvPr/>
        </p:nvGrpSpPr>
        <p:grpSpPr bwMode="auto">
          <a:xfrm>
            <a:off x="990600" y="1752600"/>
            <a:ext cx="7072313" cy="4862513"/>
            <a:chOff x="624" y="1104"/>
            <a:chExt cx="4455" cy="3063"/>
          </a:xfrm>
        </p:grpSpPr>
        <p:pic>
          <p:nvPicPr>
            <p:cNvPr id="30724" name="Picture 4" descr="A:\Fotos informe2\G2-D9-b.jpg"/>
            <p:cNvPicPr>
              <a:picLocks noChangeAspect="1" noChangeArrowheads="1"/>
            </p:cNvPicPr>
            <p:nvPr/>
          </p:nvPicPr>
          <p:blipFill>
            <a:blip r:embed="rId3">
              <a:lum bright="12000"/>
            </a:blip>
            <a:srcRect/>
            <a:stretch>
              <a:fillRect/>
            </a:stretch>
          </p:blipFill>
          <p:spPr bwMode="auto">
            <a:xfrm>
              <a:off x="2928" y="1104"/>
              <a:ext cx="2112" cy="1421"/>
            </a:xfrm>
            <a:prstGeom prst="rect">
              <a:avLst/>
            </a:prstGeom>
            <a:noFill/>
            <a:ln w="38100" cmpd="thinThick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0725" name="Picture 5" descr="A:\Fotos informe2\G2-D9-c.jpg"/>
            <p:cNvPicPr>
              <a:picLocks noChangeAspect="1" noChangeArrowheads="1"/>
            </p:cNvPicPr>
            <p:nvPr/>
          </p:nvPicPr>
          <p:blipFill>
            <a:blip r:embed="rId4" cstate="print">
              <a:lum bright="12000"/>
            </a:blip>
            <a:srcRect/>
            <a:stretch>
              <a:fillRect/>
            </a:stretch>
          </p:blipFill>
          <p:spPr bwMode="auto">
            <a:xfrm>
              <a:off x="624" y="2736"/>
              <a:ext cx="2112" cy="1405"/>
            </a:xfrm>
            <a:prstGeom prst="rect">
              <a:avLst/>
            </a:prstGeom>
            <a:noFill/>
            <a:ln w="38100" cmpd="thinThick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0726" name="Picture 6" descr="A:\Fotos informe2\G2-D9-d.jpg"/>
            <p:cNvPicPr>
              <a:picLocks noChangeAspect="1" noChangeArrowheads="1"/>
            </p:cNvPicPr>
            <p:nvPr/>
          </p:nvPicPr>
          <p:blipFill>
            <a:blip r:embed="rId5" cstate="print">
              <a:lum bright="12000"/>
            </a:blip>
            <a:srcRect/>
            <a:stretch>
              <a:fillRect/>
            </a:stretch>
          </p:blipFill>
          <p:spPr bwMode="auto">
            <a:xfrm>
              <a:off x="2928" y="2736"/>
              <a:ext cx="2151" cy="1431"/>
            </a:xfrm>
            <a:prstGeom prst="rect">
              <a:avLst/>
            </a:prstGeom>
            <a:noFill/>
            <a:ln w="38100" cmpd="thinThick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0727" name="Picture 7" descr="A:\Fotos informe1\G2-D9-a.jpg"/>
            <p:cNvPicPr>
              <a:picLocks noChangeAspect="1" noChangeArrowheads="1"/>
            </p:cNvPicPr>
            <p:nvPr/>
          </p:nvPicPr>
          <p:blipFill>
            <a:blip r:embed="rId6">
              <a:lum bright="12000"/>
            </a:blip>
            <a:srcRect/>
            <a:stretch>
              <a:fillRect/>
            </a:stretch>
          </p:blipFill>
          <p:spPr bwMode="auto">
            <a:xfrm>
              <a:off x="624" y="1104"/>
              <a:ext cx="2103" cy="1407"/>
            </a:xfrm>
            <a:prstGeom prst="rect">
              <a:avLst/>
            </a:prstGeom>
            <a:noFill/>
            <a:ln w="38100" cmpd="thinThick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Toma Directa</a:t>
            </a:r>
            <a:endParaRPr lang="es-ES_tradnl" smtClean="0"/>
          </a:p>
        </p:txBody>
      </p:sp>
      <p:sp>
        <p:nvSpPr>
          <p:cNvPr id="1271811" name="Freeform 3"/>
          <p:cNvSpPr>
            <a:spLocks/>
          </p:cNvSpPr>
          <p:nvPr/>
        </p:nvSpPr>
        <p:spPr bwMode="auto">
          <a:xfrm>
            <a:off x="76200" y="2667000"/>
            <a:ext cx="8382000" cy="4038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48"/>
              </a:cxn>
              <a:cxn ang="0">
                <a:pos x="288" y="96"/>
              </a:cxn>
              <a:cxn ang="0">
                <a:pos x="336" y="144"/>
              </a:cxn>
              <a:cxn ang="0">
                <a:pos x="384" y="192"/>
              </a:cxn>
              <a:cxn ang="0">
                <a:pos x="432" y="240"/>
              </a:cxn>
              <a:cxn ang="0">
                <a:pos x="528" y="288"/>
              </a:cxn>
              <a:cxn ang="0">
                <a:pos x="768" y="384"/>
              </a:cxn>
              <a:cxn ang="0">
                <a:pos x="912" y="624"/>
              </a:cxn>
              <a:cxn ang="0">
                <a:pos x="1056" y="912"/>
              </a:cxn>
              <a:cxn ang="0">
                <a:pos x="1392" y="1104"/>
              </a:cxn>
              <a:cxn ang="0">
                <a:pos x="1728" y="1296"/>
              </a:cxn>
              <a:cxn ang="0">
                <a:pos x="1920" y="1392"/>
              </a:cxn>
              <a:cxn ang="0">
                <a:pos x="2160" y="1632"/>
              </a:cxn>
              <a:cxn ang="0">
                <a:pos x="2496" y="1728"/>
              </a:cxn>
              <a:cxn ang="0">
                <a:pos x="2880" y="1872"/>
              </a:cxn>
              <a:cxn ang="0">
                <a:pos x="3264" y="1920"/>
              </a:cxn>
              <a:cxn ang="0">
                <a:pos x="3600" y="1968"/>
              </a:cxn>
              <a:cxn ang="0">
                <a:pos x="3984" y="2016"/>
              </a:cxn>
              <a:cxn ang="0">
                <a:pos x="4464" y="2064"/>
              </a:cxn>
              <a:cxn ang="0">
                <a:pos x="4752" y="2112"/>
              </a:cxn>
              <a:cxn ang="0">
                <a:pos x="4848" y="2160"/>
              </a:cxn>
              <a:cxn ang="0">
                <a:pos x="5040" y="2160"/>
              </a:cxn>
              <a:cxn ang="0">
                <a:pos x="5088" y="2352"/>
              </a:cxn>
              <a:cxn ang="0">
                <a:pos x="5280" y="2400"/>
              </a:cxn>
              <a:cxn ang="0">
                <a:pos x="5280" y="2544"/>
              </a:cxn>
              <a:cxn ang="0">
                <a:pos x="0" y="2544"/>
              </a:cxn>
              <a:cxn ang="0">
                <a:pos x="0" y="0"/>
              </a:cxn>
            </a:cxnLst>
            <a:rect l="0" t="0" r="r" b="b"/>
            <a:pathLst>
              <a:path w="5280" h="2544">
                <a:moveTo>
                  <a:pt x="0" y="0"/>
                </a:moveTo>
                <a:lnTo>
                  <a:pt x="144" y="48"/>
                </a:lnTo>
                <a:lnTo>
                  <a:pt x="288" y="96"/>
                </a:lnTo>
                <a:lnTo>
                  <a:pt x="336" y="144"/>
                </a:lnTo>
                <a:lnTo>
                  <a:pt x="384" y="192"/>
                </a:lnTo>
                <a:lnTo>
                  <a:pt x="432" y="240"/>
                </a:lnTo>
                <a:lnTo>
                  <a:pt x="528" y="288"/>
                </a:lnTo>
                <a:lnTo>
                  <a:pt x="768" y="384"/>
                </a:lnTo>
                <a:lnTo>
                  <a:pt x="912" y="624"/>
                </a:lnTo>
                <a:lnTo>
                  <a:pt x="1056" y="912"/>
                </a:lnTo>
                <a:lnTo>
                  <a:pt x="1392" y="1104"/>
                </a:lnTo>
                <a:lnTo>
                  <a:pt x="1728" y="1296"/>
                </a:lnTo>
                <a:lnTo>
                  <a:pt x="1920" y="1392"/>
                </a:lnTo>
                <a:lnTo>
                  <a:pt x="2160" y="1632"/>
                </a:lnTo>
                <a:lnTo>
                  <a:pt x="2496" y="1728"/>
                </a:lnTo>
                <a:lnTo>
                  <a:pt x="2880" y="1872"/>
                </a:lnTo>
                <a:lnTo>
                  <a:pt x="3264" y="1920"/>
                </a:lnTo>
                <a:lnTo>
                  <a:pt x="3600" y="1968"/>
                </a:lnTo>
                <a:lnTo>
                  <a:pt x="3984" y="2016"/>
                </a:lnTo>
                <a:lnTo>
                  <a:pt x="4464" y="2064"/>
                </a:lnTo>
                <a:lnTo>
                  <a:pt x="4752" y="2112"/>
                </a:lnTo>
                <a:lnTo>
                  <a:pt x="4848" y="2160"/>
                </a:lnTo>
                <a:lnTo>
                  <a:pt x="5040" y="2160"/>
                </a:lnTo>
                <a:lnTo>
                  <a:pt x="5088" y="2352"/>
                </a:lnTo>
                <a:lnTo>
                  <a:pt x="5280" y="2400"/>
                </a:lnTo>
                <a:lnTo>
                  <a:pt x="5280" y="2544"/>
                </a:lnTo>
                <a:lnTo>
                  <a:pt x="0" y="2544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1812" name="Freeform 4"/>
          <p:cNvSpPr>
            <a:spLocks/>
          </p:cNvSpPr>
          <p:nvPr/>
        </p:nvSpPr>
        <p:spPr bwMode="auto">
          <a:xfrm>
            <a:off x="1524000" y="3568700"/>
            <a:ext cx="7010400" cy="17780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240" y="56"/>
              </a:cxn>
              <a:cxn ang="0">
                <a:pos x="336" y="8"/>
              </a:cxn>
              <a:cxn ang="0">
                <a:pos x="672" y="8"/>
              </a:cxn>
              <a:cxn ang="0">
                <a:pos x="960" y="56"/>
              </a:cxn>
              <a:cxn ang="0">
                <a:pos x="1200" y="56"/>
              </a:cxn>
              <a:cxn ang="0">
                <a:pos x="1440" y="56"/>
              </a:cxn>
              <a:cxn ang="0">
                <a:pos x="1728" y="56"/>
              </a:cxn>
              <a:cxn ang="0">
                <a:pos x="2016" y="104"/>
              </a:cxn>
              <a:cxn ang="0">
                <a:pos x="2352" y="104"/>
              </a:cxn>
              <a:cxn ang="0">
                <a:pos x="2544" y="56"/>
              </a:cxn>
              <a:cxn ang="0">
                <a:pos x="2832" y="56"/>
              </a:cxn>
              <a:cxn ang="0">
                <a:pos x="3168" y="104"/>
              </a:cxn>
              <a:cxn ang="0">
                <a:pos x="3504" y="104"/>
              </a:cxn>
              <a:cxn ang="0">
                <a:pos x="3744" y="56"/>
              </a:cxn>
              <a:cxn ang="0">
                <a:pos x="3936" y="56"/>
              </a:cxn>
              <a:cxn ang="0">
                <a:pos x="4320" y="104"/>
              </a:cxn>
              <a:cxn ang="0">
                <a:pos x="4416" y="104"/>
              </a:cxn>
            </a:cxnLst>
            <a:rect l="0" t="0" r="r" b="b"/>
            <a:pathLst>
              <a:path w="4416" h="112">
                <a:moveTo>
                  <a:pt x="0" y="8"/>
                </a:moveTo>
                <a:cubicBezTo>
                  <a:pt x="92" y="32"/>
                  <a:pt x="184" y="56"/>
                  <a:pt x="240" y="56"/>
                </a:cubicBezTo>
                <a:cubicBezTo>
                  <a:pt x="296" y="56"/>
                  <a:pt x="264" y="16"/>
                  <a:pt x="336" y="8"/>
                </a:cubicBezTo>
                <a:cubicBezTo>
                  <a:pt x="408" y="0"/>
                  <a:pt x="568" y="0"/>
                  <a:pt x="672" y="8"/>
                </a:cubicBezTo>
                <a:cubicBezTo>
                  <a:pt x="776" y="16"/>
                  <a:pt x="872" y="48"/>
                  <a:pt x="960" y="56"/>
                </a:cubicBezTo>
                <a:cubicBezTo>
                  <a:pt x="1048" y="64"/>
                  <a:pt x="1120" y="56"/>
                  <a:pt x="1200" y="56"/>
                </a:cubicBezTo>
                <a:cubicBezTo>
                  <a:pt x="1280" y="56"/>
                  <a:pt x="1352" y="56"/>
                  <a:pt x="1440" y="56"/>
                </a:cubicBezTo>
                <a:cubicBezTo>
                  <a:pt x="1528" y="56"/>
                  <a:pt x="1632" y="48"/>
                  <a:pt x="1728" y="56"/>
                </a:cubicBezTo>
                <a:cubicBezTo>
                  <a:pt x="1824" y="64"/>
                  <a:pt x="1912" y="96"/>
                  <a:pt x="2016" y="104"/>
                </a:cubicBezTo>
                <a:cubicBezTo>
                  <a:pt x="2120" y="112"/>
                  <a:pt x="2264" y="112"/>
                  <a:pt x="2352" y="104"/>
                </a:cubicBezTo>
                <a:cubicBezTo>
                  <a:pt x="2440" y="96"/>
                  <a:pt x="2464" y="64"/>
                  <a:pt x="2544" y="56"/>
                </a:cubicBezTo>
                <a:cubicBezTo>
                  <a:pt x="2624" y="48"/>
                  <a:pt x="2728" y="48"/>
                  <a:pt x="2832" y="56"/>
                </a:cubicBezTo>
                <a:cubicBezTo>
                  <a:pt x="2936" y="64"/>
                  <a:pt x="3056" y="96"/>
                  <a:pt x="3168" y="104"/>
                </a:cubicBezTo>
                <a:cubicBezTo>
                  <a:pt x="3280" y="112"/>
                  <a:pt x="3408" y="112"/>
                  <a:pt x="3504" y="104"/>
                </a:cubicBezTo>
                <a:cubicBezTo>
                  <a:pt x="3600" y="96"/>
                  <a:pt x="3672" y="64"/>
                  <a:pt x="3744" y="56"/>
                </a:cubicBezTo>
                <a:cubicBezTo>
                  <a:pt x="3816" y="48"/>
                  <a:pt x="3840" y="48"/>
                  <a:pt x="3936" y="56"/>
                </a:cubicBezTo>
                <a:cubicBezTo>
                  <a:pt x="4032" y="64"/>
                  <a:pt x="4240" y="96"/>
                  <a:pt x="4320" y="104"/>
                </a:cubicBezTo>
                <a:cubicBezTo>
                  <a:pt x="4400" y="112"/>
                  <a:pt x="4400" y="104"/>
                  <a:pt x="4416" y="104"/>
                </a:cubicBezTo>
              </a:path>
            </a:pathLst>
          </a:cu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1813" name="Rectangle 5"/>
          <p:cNvSpPr>
            <a:spLocks noChangeArrowheads="1"/>
          </p:cNvSpPr>
          <p:nvPr/>
        </p:nvSpPr>
        <p:spPr bwMode="auto">
          <a:xfrm>
            <a:off x="0" y="5029200"/>
            <a:ext cx="5791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1814" name="Line 6"/>
          <p:cNvSpPr>
            <a:spLocks noChangeShapeType="1"/>
          </p:cNvSpPr>
          <p:nvPr/>
        </p:nvSpPr>
        <p:spPr bwMode="auto">
          <a:xfrm flipH="1">
            <a:off x="5257800" y="5181600"/>
            <a:ext cx="228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1815" name="Line 7"/>
          <p:cNvSpPr>
            <a:spLocks noChangeShapeType="1"/>
          </p:cNvSpPr>
          <p:nvPr/>
        </p:nvSpPr>
        <p:spPr bwMode="auto">
          <a:xfrm>
            <a:off x="5486400" y="5181600"/>
            <a:ext cx="381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1817" name="Rectangle 9" descr="Light vertical"/>
          <p:cNvSpPr>
            <a:spLocks noChangeArrowheads="1"/>
          </p:cNvSpPr>
          <p:nvPr/>
        </p:nvSpPr>
        <p:spPr bwMode="auto">
          <a:xfrm>
            <a:off x="5791200" y="4953000"/>
            <a:ext cx="457200" cy="304800"/>
          </a:xfrm>
          <a:prstGeom prst="rect">
            <a:avLst/>
          </a:prstGeom>
          <a:pattFill prst="ltVert">
            <a:fgClr>
              <a:schemeClr val="bg2"/>
            </a:fgClr>
            <a:bgClr>
              <a:schemeClr val="tx1"/>
            </a:bgClr>
          </a:patt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Toma Directa</a:t>
            </a:r>
            <a:endParaRPr lang="es-ES_tradnl" smtClean="0"/>
          </a:p>
        </p:txBody>
      </p:sp>
      <p:pic>
        <p:nvPicPr>
          <p:cNvPr id="32771" name="Picture 3" descr="D:\Fotos\Ingenieria\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0" y="1905000"/>
            <a:ext cx="6781800" cy="443865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Toma Directa</a:t>
            </a:r>
            <a:endParaRPr lang="es-ES_tradnl" smtClean="0"/>
          </a:p>
        </p:txBody>
      </p:sp>
      <p:pic>
        <p:nvPicPr>
          <p:cNvPr id="33795" name="Picture 3" descr="C:\WINDOWS\Escritorio\Ingenieria\toma2 co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133600"/>
            <a:ext cx="7391400" cy="3671888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Recambios de Agua</a:t>
            </a:r>
          </a:p>
        </p:txBody>
      </p:sp>
      <p:sp>
        <p:nvSpPr>
          <p:cNvPr id="1097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8256588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Metodología usada para: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Sacar compuestos no deseados del sistema.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Diluir compuestos no deseados en el sistema.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Ingresar compuestos deseados al sistema.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Proveer flujo mecánico.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Efectos no deseados: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Estrés.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Hacinamiento.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Cambios imprevistos.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Costo.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Salida de elementos deseados.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Posible entrada de agua de menor calidad.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Toma Directa</a:t>
            </a:r>
            <a:endParaRPr lang="es-ES_tradnl" smtClean="0"/>
          </a:p>
        </p:txBody>
      </p:sp>
      <p:pic>
        <p:nvPicPr>
          <p:cNvPr id="34819" name="Picture 3" descr="C:\Eduardo\ESPOL\22.jpg"/>
          <p:cNvPicPr>
            <a:picLocks noChangeAspect="1" noChangeArrowheads="1"/>
          </p:cNvPicPr>
          <p:nvPr/>
        </p:nvPicPr>
        <p:blipFill>
          <a:blip r:embed="rId3"/>
          <a:srcRect b="1678"/>
          <a:stretch>
            <a:fillRect/>
          </a:stretch>
        </p:blipFill>
        <p:spPr bwMode="auto">
          <a:xfrm>
            <a:off x="685800" y="2057400"/>
            <a:ext cx="7924800" cy="3735388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81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Toma Directa</a:t>
            </a:r>
          </a:p>
        </p:txBody>
      </p:sp>
      <p:sp>
        <p:nvSpPr>
          <p:cNvPr id="126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685800"/>
            <a:ext cx="80772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Sistema mas simple y común.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No tiene prefiltración de agua.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 puede presentar fouling dentro de tubo.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Debe estar bajo marea mas baja y bien adentro.100 –500 m.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Necesita mayor post filtración de agua.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Permite desarrollo de bloom natural.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Son colocadas obligatoriamente sobre la superficie del fondo marino.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Expuestas a la acción de olas y corrientes.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Situadas detrás zona rompiente de olas provocadas por tormentas, considerando la marea baja extrema (aprox 200m de la costa).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smtClean="0"/>
          </a:p>
          <a:p>
            <a:pPr eaLnBrk="1" hangingPunct="1">
              <a:lnSpc>
                <a:spcPct val="90000"/>
              </a:lnSpc>
              <a:defRPr/>
            </a:pPr>
            <a:endParaRPr lang="es-ES_tradnl" sz="2800" smtClean="0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81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Toma Directa</a:t>
            </a:r>
          </a:p>
        </p:txBody>
      </p:sp>
      <p:sp>
        <p:nvSpPr>
          <p:cNvPr id="131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685800"/>
            <a:ext cx="80772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Profundidad evitar impactos embarcaciones.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Tubería enterrada para evitar ser expuesta por cambios perfil playa.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Toma protegida con rejillas evitar ingreso cuerpos extraños.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Más simples, reducido costo y menor pérdida por fricción a la entrada.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R</a:t>
            </a:r>
            <a:r>
              <a:rPr lang="es-ES_tradnl" smtClean="0"/>
              <a:t>educir al máximo las pérdidas</a:t>
            </a:r>
            <a:r>
              <a:rPr lang="en-US" smtClean="0"/>
              <a:t>:</a:t>
            </a:r>
            <a:endParaRPr lang="es-ES_tradnl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Disminuir la altura de succión.</a:t>
            </a:r>
            <a:endParaRPr lang="en-US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Aumentar el diámetro de la tubería.</a:t>
            </a:r>
            <a:endParaRPr lang="en-US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Uso de bomba autocebante.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Toma Muelle</a:t>
            </a:r>
            <a:endParaRPr lang="es-ES_tradnl" smtClean="0"/>
          </a:p>
        </p:txBody>
      </p:sp>
      <p:sp>
        <p:nvSpPr>
          <p:cNvPr id="1272836" name="Rectangle 4"/>
          <p:cNvSpPr>
            <a:spLocks noChangeArrowheads="1"/>
          </p:cNvSpPr>
          <p:nvPr/>
        </p:nvSpPr>
        <p:spPr bwMode="auto">
          <a:xfrm>
            <a:off x="838200" y="2971800"/>
            <a:ext cx="7239000" cy="762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2837" name="Freeform 5"/>
          <p:cNvSpPr>
            <a:spLocks/>
          </p:cNvSpPr>
          <p:nvPr/>
        </p:nvSpPr>
        <p:spPr bwMode="auto">
          <a:xfrm>
            <a:off x="152400" y="2667000"/>
            <a:ext cx="8382000" cy="4038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48"/>
              </a:cxn>
              <a:cxn ang="0">
                <a:pos x="288" y="96"/>
              </a:cxn>
              <a:cxn ang="0">
                <a:pos x="336" y="144"/>
              </a:cxn>
              <a:cxn ang="0">
                <a:pos x="384" y="192"/>
              </a:cxn>
              <a:cxn ang="0">
                <a:pos x="432" y="240"/>
              </a:cxn>
              <a:cxn ang="0">
                <a:pos x="528" y="288"/>
              </a:cxn>
              <a:cxn ang="0">
                <a:pos x="768" y="384"/>
              </a:cxn>
              <a:cxn ang="0">
                <a:pos x="912" y="624"/>
              </a:cxn>
              <a:cxn ang="0">
                <a:pos x="1056" y="912"/>
              </a:cxn>
              <a:cxn ang="0">
                <a:pos x="1392" y="1104"/>
              </a:cxn>
              <a:cxn ang="0">
                <a:pos x="1728" y="1296"/>
              </a:cxn>
              <a:cxn ang="0">
                <a:pos x="1920" y="1392"/>
              </a:cxn>
              <a:cxn ang="0">
                <a:pos x="2160" y="1632"/>
              </a:cxn>
              <a:cxn ang="0">
                <a:pos x="2496" y="1728"/>
              </a:cxn>
              <a:cxn ang="0">
                <a:pos x="2880" y="1872"/>
              </a:cxn>
              <a:cxn ang="0">
                <a:pos x="3264" y="1920"/>
              </a:cxn>
              <a:cxn ang="0">
                <a:pos x="3600" y="1968"/>
              </a:cxn>
              <a:cxn ang="0">
                <a:pos x="3984" y="2016"/>
              </a:cxn>
              <a:cxn ang="0">
                <a:pos x="4464" y="2064"/>
              </a:cxn>
              <a:cxn ang="0">
                <a:pos x="4752" y="2112"/>
              </a:cxn>
              <a:cxn ang="0">
                <a:pos x="4848" y="2160"/>
              </a:cxn>
              <a:cxn ang="0">
                <a:pos x="5040" y="2160"/>
              </a:cxn>
              <a:cxn ang="0">
                <a:pos x="5088" y="2352"/>
              </a:cxn>
              <a:cxn ang="0">
                <a:pos x="5280" y="2400"/>
              </a:cxn>
              <a:cxn ang="0">
                <a:pos x="5280" y="2544"/>
              </a:cxn>
              <a:cxn ang="0">
                <a:pos x="0" y="2544"/>
              </a:cxn>
              <a:cxn ang="0">
                <a:pos x="0" y="0"/>
              </a:cxn>
            </a:cxnLst>
            <a:rect l="0" t="0" r="r" b="b"/>
            <a:pathLst>
              <a:path w="5280" h="2544">
                <a:moveTo>
                  <a:pt x="0" y="0"/>
                </a:moveTo>
                <a:lnTo>
                  <a:pt x="144" y="48"/>
                </a:lnTo>
                <a:lnTo>
                  <a:pt x="288" y="96"/>
                </a:lnTo>
                <a:lnTo>
                  <a:pt x="336" y="144"/>
                </a:lnTo>
                <a:lnTo>
                  <a:pt x="384" y="192"/>
                </a:lnTo>
                <a:lnTo>
                  <a:pt x="432" y="240"/>
                </a:lnTo>
                <a:lnTo>
                  <a:pt x="528" y="288"/>
                </a:lnTo>
                <a:lnTo>
                  <a:pt x="768" y="384"/>
                </a:lnTo>
                <a:lnTo>
                  <a:pt x="912" y="624"/>
                </a:lnTo>
                <a:lnTo>
                  <a:pt x="1056" y="912"/>
                </a:lnTo>
                <a:lnTo>
                  <a:pt x="1392" y="1104"/>
                </a:lnTo>
                <a:lnTo>
                  <a:pt x="1728" y="1296"/>
                </a:lnTo>
                <a:lnTo>
                  <a:pt x="1920" y="1392"/>
                </a:lnTo>
                <a:lnTo>
                  <a:pt x="2160" y="1632"/>
                </a:lnTo>
                <a:lnTo>
                  <a:pt x="2496" y="1728"/>
                </a:lnTo>
                <a:lnTo>
                  <a:pt x="2880" y="1872"/>
                </a:lnTo>
                <a:lnTo>
                  <a:pt x="3264" y="1920"/>
                </a:lnTo>
                <a:lnTo>
                  <a:pt x="3600" y="1968"/>
                </a:lnTo>
                <a:lnTo>
                  <a:pt x="3984" y="2016"/>
                </a:lnTo>
                <a:lnTo>
                  <a:pt x="4464" y="2064"/>
                </a:lnTo>
                <a:lnTo>
                  <a:pt x="4752" y="2112"/>
                </a:lnTo>
                <a:lnTo>
                  <a:pt x="4848" y="2160"/>
                </a:lnTo>
                <a:lnTo>
                  <a:pt x="5040" y="2160"/>
                </a:lnTo>
                <a:lnTo>
                  <a:pt x="5088" y="2352"/>
                </a:lnTo>
                <a:lnTo>
                  <a:pt x="5280" y="2400"/>
                </a:lnTo>
                <a:lnTo>
                  <a:pt x="5280" y="2544"/>
                </a:lnTo>
                <a:lnTo>
                  <a:pt x="0" y="2544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2838" name="Rectangle 6"/>
          <p:cNvSpPr>
            <a:spLocks noChangeArrowheads="1"/>
          </p:cNvSpPr>
          <p:nvPr/>
        </p:nvSpPr>
        <p:spPr bwMode="auto">
          <a:xfrm>
            <a:off x="7772400" y="3048000"/>
            <a:ext cx="152400" cy="3352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2839" name="Rectangle 7"/>
          <p:cNvSpPr>
            <a:spLocks noChangeArrowheads="1"/>
          </p:cNvSpPr>
          <p:nvPr/>
        </p:nvSpPr>
        <p:spPr bwMode="auto">
          <a:xfrm>
            <a:off x="6019800" y="3048000"/>
            <a:ext cx="152400" cy="3352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2840" name="Rectangle 8"/>
          <p:cNvSpPr>
            <a:spLocks noChangeArrowheads="1"/>
          </p:cNvSpPr>
          <p:nvPr/>
        </p:nvSpPr>
        <p:spPr bwMode="auto">
          <a:xfrm>
            <a:off x="4343400" y="3048000"/>
            <a:ext cx="152400" cy="3352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2841" name="Rectangle 9"/>
          <p:cNvSpPr>
            <a:spLocks noChangeArrowheads="1"/>
          </p:cNvSpPr>
          <p:nvPr/>
        </p:nvSpPr>
        <p:spPr bwMode="auto">
          <a:xfrm>
            <a:off x="2590800" y="3048000"/>
            <a:ext cx="152400" cy="3352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2842" name="Rectangle 10"/>
          <p:cNvSpPr>
            <a:spLocks noChangeArrowheads="1"/>
          </p:cNvSpPr>
          <p:nvPr/>
        </p:nvSpPr>
        <p:spPr bwMode="auto">
          <a:xfrm>
            <a:off x="76200" y="2286000"/>
            <a:ext cx="8001000" cy="762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2843" name="Rectangle 11" descr="Small grid"/>
          <p:cNvSpPr>
            <a:spLocks noChangeArrowheads="1"/>
          </p:cNvSpPr>
          <p:nvPr/>
        </p:nvSpPr>
        <p:spPr bwMode="auto">
          <a:xfrm>
            <a:off x="4495800" y="4343400"/>
            <a:ext cx="3048000" cy="228600"/>
          </a:xfrm>
          <a:prstGeom prst="rect">
            <a:avLst/>
          </a:prstGeom>
          <a:pattFill prst="smGrid">
            <a:fgClr>
              <a:schemeClr val="bg2"/>
            </a:fgClr>
            <a:bgClr>
              <a:srgbClr val="FFFFFF"/>
            </a:bgClr>
          </a:patt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2844" name="Freeform 12"/>
          <p:cNvSpPr>
            <a:spLocks/>
          </p:cNvSpPr>
          <p:nvPr/>
        </p:nvSpPr>
        <p:spPr bwMode="auto">
          <a:xfrm>
            <a:off x="1600200" y="3568700"/>
            <a:ext cx="7010400" cy="17780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240" y="56"/>
              </a:cxn>
              <a:cxn ang="0">
                <a:pos x="336" y="8"/>
              </a:cxn>
              <a:cxn ang="0">
                <a:pos x="672" y="8"/>
              </a:cxn>
              <a:cxn ang="0">
                <a:pos x="960" y="56"/>
              </a:cxn>
              <a:cxn ang="0">
                <a:pos x="1200" y="56"/>
              </a:cxn>
              <a:cxn ang="0">
                <a:pos x="1440" y="56"/>
              </a:cxn>
              <a:cxn ang="0">
                <a:pos x="1728" y="56"/>
              </a:cxn>
              <a:cxn ang="0">
                <a:pos x="2016" y="104"/>
              </a:cxn>
              <a:cxn ang="0">
                <a:pos x="2352" y="104"/>
              </a:cxn>
              <a:cxn ang="0">
                <a:pos x="2544" y="56"/>
              </a:cxn>
              <a:cxn ang="0">
                <a:pos x="2832" y="56"/>
              </a:cxn>
              <a:cxn ang="0">
                <a:pos x="3168" y="104"/>
              </a:cxn>
              <a:cxn ang="0">
                <a:pos x="3504" y="104"/>
              </a:cxn>
              <a:cxn ang="0">
                <a:pos x="3744" y="56"/>
              </a:cxn>
              <a:cxn ang="0">
                <a:pos x="3936" y="56"/>
              </a:cxn>
              <a:cxn ang="0">
                <a:pos x="4320" y="104"/>
              </a:cxn>
              <a:cxn ang="0">
                <a:pos x="4416" y="104"/>
              </a:cxn>
            </a:cxnLst>
            <a:rect l="0" t="0" r="r" b="b"/>
            <a:pathLst>
              <a:path w="4416" h="112">
                <a:moveTo>
                  <a:pt x="0" y="8"/>
                </a:moveTo>
                <a:cubicBezTo>
                  <a:pt x="92" y="32"/>
                  <a:pt x="184" y="56"/>
                  <a:pt x="240" y="56"/>
                </a:cubicBezTo>
                <a:cubicBezTo>
                  <a:pt x="296" y="56"/>
                  <a:pt x="264" y="16"/>
                  <a:pt x="336" y="8"/>
                </a:cubicBezTo>
                <a:cubicBezTo>
                  <a:pt x="408" y="0"/>
                  <a:pt x="568" y="0"/>
                  <a:pt x="672" y="8"/>
                </a:cubicBezTo>
                <a:cubicBezTo>
                  <a:pt x="776" y="16"/>
                  <a:pt x="872" y="48"/>
                  <a:pt x="960" y="56"/>
                </a:cubicBezTo>
                <a:cubicBezTo>
                  <a:pt x="1048" y="64"/>
                  <a:pt x="1120" y="56"/>
                  <a:pt x="1200" y="56"/>
                </a:cubicBezTo>
                <a:cubicBezTo>
                  <a:pt x="1280" y="56"/>
                  <a:pt x="1352" y="56"/>
                  <a:pt x="1440" y="56"/>
                </a:cubicBezTo>
                <a:cubicBezTo>
                  <a:pt x="1528" y="56"/>
                  <a:pt x="1632" y="48"/>
                  <a:pt x="1728" y="56"/>
                </a:cubicBezTo>
                <a:cubicBezTo>
                  <a:pt x="1824" y="64"/>
                  <a:pt x="1912" y="96"/>
                  <a:pt x="2016" y="104"/>
                </a:cubicBezTo>
                <a:cubicBezTo>
                  <a:pt x="2120" y="112"/>
                  <a:pt x="2264" y="112"/>
                  <a:pt x="2352" y="104"/>
                </a:cubicBezTo>
                <a:cubicBezTo>
                  <a:pt x="2440" y="96"/>
                  <a:pt x="2464" y="64"/>
                  <a:pt x="2544" y="56"/>
                </a:cubicBezTo>
                <a:cubicBezTo>
                  <a:pt x="2624" y="48"/>
                  <a:pt x="2728" y="48"/>
                  <a:pt x="2832" y="56"/>
                </a:cubicBezTo>
                <a:cubicBezTo>
                  <a:pt x="2936" y="64"/>
                  <a:pt x="3056" y="96"/>
                  <a:pt x="3168" y="104"/>
                </a:cubicBezTo>
                <a:cubicBezTo>
                  <a:pt x="3280" y="112"/>
                  <a:pt x="3408" y="112"/>
                  <a:pt x="3504" y="104"/>
                </a:cubicBezTo>
                <a:cubicBezTo>
                  <a:pt x="3600" y="96"/>
                  <a:pt x="3672" y="64"/>
                  <a:pt x="3744" y="56"/>
                </a:cubicBezTo>
                <a:cubicBezTo>
                  <a:pt x="3816" y="48"/>
                  <a:pt x="3840" y="48"/>
                  <a:pt x="3936" y="56"/>
                </a:cubicBezTo>
                <a:cubicBezTo>
                  <a:pt x="4032" y="64"/>
                  <a:pt x="4240" y="96"/>
                  <a:pt x="4320" y="104"/>
                </a:cubicBezTo>
                <a:cubicBezTo>
                  <a:pt x="4400" y="112"/>
                  <a:pt x="4400" y="104"/>
                  <a:pt x="4416" y="104"/>
                </a:cubicBezTo>
              </a:path>
            </a:pathLst>
          </a:cu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2845" name="Freeform 13"/>
          <p:cNvSpPr>
            <a:spLocks/>
          </p:cNvSpPr>
          <p:nvPr/>
        </p:nvSpPr>
        <p:spPr bwMode="auto">
          <a:xfrm>
            <a:off x="3200400" y="4864100"/>
            <a:ext cx="5410200" cy="25400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96" y="8"/>
              </a:cxn>
              <a:cxn ang="0">
                <a:pos x="240" y="8"/>
              </a:cxn>
              <a:cxn ang="0">
                <a:pos x="384" y="8"/>
              </a:cxn>
              <a:cxn ang="0">
                <a:pos x="528" y="8"/>
              </a:cxn>
              <a:cxn ang="0">
                <a:pos x="720" y="56"/>
              </a:cxn>
              <a:cxn ang="0">
                <a:pos x="912" y="56"/>
              </a:cxn>
              <a:cxn ang="0">
                <a:pos x="1104" y="56"/>
              </a:cxn>
              <a:cxn ang="0">
                <a:pos x="1296" y="56"/>
              </a:cxn>
              <a:cxn ang="0">
                <a:pos x="1392" y="56"/>
              </a:cxn>
              <a:cxn ang="0">
                <a:pos x="1632" y="56"/>
              </a:cxn>
              <a:cxn ang="0">
                <a:pos x="1824" y="56"/>
              </a:cxn>
              <a:cxn ang="0">
                <a:pos x="2064" y="56"/>
              </a:cxn>
              <a:cxn ang="0">
                <a:pos x="2208" y="56"/>
              </a:cxn>
              <a:cxn ang="0">
                <a:pos x="2592" y="152"/>
              </a:cxn>
              <a:cxn ang="0">
                <a:pos x="2688" y="104"/>
              </a:cxn>
              <a:cxn ang="0">
                <a:pos x="2880" y="104"/>
              </a:cxn>
              <a:cxn ang="0">
                <a:pos x="3168" y="56"/>
              </a:cxn>
              <a:cxn ang="0">
                <a:pos x="3408" y="56"/>
              </a:cxn>
            </a:cxnLst>
            <a:rect l="0" t="0" r="r" b="b"/>
            <a:pathLst>
              <a:path w="3408" h="160">
                <a:moveTo>
                  <a:pt x="0" y="8"/>
                </a:moveTo>
                <a:cubicBezTo>
                  <a:pt x="28" y="8"/>
                  <a:pt x="56" y="8"/>
                  <a:pt x="96" y="8"/>
                </a:cubicBezTo>
                <a:cubicBezTo>
                  <a:pt x="136" y="8"/>
                  <a:pt x="192" y="8"/>
                  <a:pt x="240" y="8"/>
                </a:cubicBezTo>
                <a:cubicBezTo>
                  <a:pt x="288" y="8"/>
                  <a:pt x="336" y="8"/>
                  <a:pt x="384" y="8"/>
                </a:cubicBezTo>
                <a:cubicBezTo>
                  <a:pt x="432" y="8"/>
                  <a:pt x="472" y="0"/>
                  <a:pt x="528" y="8"/>
                </a:cubicBezTo>
                <a:cubicBezTo>
                  <a:pt x="584" y="16"/>
                  <a:pt x="656" y="48"/>
                  <a:pt x="720" y="56"/>
                </a:cubicBezTo>
                <a:cubicBezTo>
                  <a:pt x="784" y="64"/>
                  <a:pt x="848" y="56"/>
                  <a:pt x="912" y="56"/>
                </a:cubicBezTo>
                <a:cubicBezTo>
                  <a:pt x="976" y="56"/>
                  <a:pt x="1040" y="56"/>
                  <a:pt x="1104" y="56"/>
                </a:cubicBezTo>
                <a:cubicBezTo>
                  <a:pt x="1168" y="56"/>
                  <a:pt x="1248" y="56"/>
                  <a:pt x="1296" y="56"/>
                </a:cubicBezTo>
                <a:cubicBezTo>
                  <a:pt x="1344" y="56"/>
                  <a:pt x="1336" y="56"/>
                  <a:pt x="1392" y="56"/>
                </a:cubicBezTo>
                <a:cubicBezTo>
                  <a:pt x="1448" y="56"/>
                  <a:pt x="1560" y="56"/>
                  <a:pt x="1632" y="56"/>
                </a:cubicBezTo>
                <a:cubicBezTo>
                  <a:pt x="1704" y="56"/>
                  <a:pt x="1752" y="56"/>
                  <a:pt x="1824" y="56"/>
                </a:cubicBezTo>
                <a:cubicBezTo>
                  <a:pt x="1896" y="56"/>
                  <a:pt x="2000" y="56"/>
                  <a:pt x="2064" y="56"/>
                </a:cubicBezTo>
                <a:cubicBezTo>
                  <a:pt x="2128" y="56"/>
                  <a:pt x="2120" y="40"/>
                  <a:pt x="2208" y="56"/>
                </a:cubicBezTo>
                <a:cubicBezTo>
                  <a:pt x="2296" y="72"/>
                  <a:pt x="2512" y="144"/>
                  <a:pt x="2592" y="152"/>
                </a:cubicBezTo>
                <a:cubicBezTo>
                  <a:pt x="2672" y="160"/>
                  <a:pt x="2640" y="112"/>
                  <a:pt x="2688" y="104"/>
                </a:cubicBezTo>
                <a:cubicBezTo>
                  <a:pt x="2736" y="96"/>
                  <a:pt x="2800" y="112"/>
                  <a:pt x="2880" y="104"/>
                </a:cubicBezTo>
                <a:cubicBezTo>
                  <a:pt x="2960" y="96"/>
                  <a:pt x="3080" y="64"/>
                  <a:pt x="3168" y="56"/>
                </a:cubicBezTo>
                <a:cubicBezTo>
                  <a:pt x="3256" y="48"/>
                  <a:pt x="3360" y="56"/>
                  <a:pt x="3408" y="56"/>
                </a:cubicBezTo>
              </a:path>
            </a:pathLst>
          </a:cu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2846" name="Rectangle 14"/>
          <p:cNvSpPr>
            <a:spLocks noChangeArrowheads="1"/>
          </p:cNvSpPr>
          <p:nvPr/>
        </p:nvSpPr>
        <p:spPr bwMode="auto">
          <a:xfrm>
            <a:off x="0" y="3124200"/>
            <a:ext cx="4343400" cy="76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2847" name="Rectangle 15" descr="Light horizontal"/>
          <p:cNvSpPr>
            <a:spLocks noChangeArrowheads="1"/>
          </p:cNvSpPr>
          <p:nvPr/>
        </p:nvSpPr>
        <p:spPr bwMode="auto">
          <a:xfrm>
            <a:off x="4343400" y="3124200"/>
            <a:ext cx="76200" cy="1295400"/>
          </a:xfrm>
          <a:prstGeom prst="rect">
            <a:avLst/>
          </a:prstGeom>
          <a:pattFill prst="ltHorz">
            <a:fgClr>
              <a:schemeClr val="bg2"/>
            </a:fgClr>
            <a:bgClr>
              <a:srgbClr val="FFFFFF"/>
            </a:bgClr>
          </a:patt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2848" name="Freeform 16"/>
          <p:cNvSpPr>
            <a:spLocks/>
          </p:cNvSpPr>
          <p:nvPr/>
        </p:nvSpPr>
        <p:spPr bwMode="auto">
          <a:xfrm>
            <a:off x="4343400" y="4343400"/>
            <a:ext cx="152400" cy="152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8"/>
              </a:cxn>
              <a:cxn ang="0">
                <a:pos x="48" y="96"/>
              </a:cxn>
              <a:cxn ang="0">
                <a:pos x="96" y="96"/>
              </a:cxn>
              <a:cxn ang="0">
                <a:pos x="96" y="48"/>
              </a:cxn>
              <a:cxn ang="0">
                <a:pos x="48" y="48"/>
              </a:cxn>
              <a:cxn ang="0">
                <a:pos x="48" y="0"/>
              </a:cxn>
              <a:cxn ang="0">
                <a:pos x="0" y="0"/>
              </a:cxn>
            </a:cxnLst>
            <a:rect l="0" t="0" r="r" b="b"/>
            <a:pathLst>
              <a:path w="96" h="96">
                <a:moveTo>
                  <a:pt x="0" y="0"/>
                </a:moveTo>
                <a:lnTo>
                  <a:pt x="0" y="48"/>
                </a:lnTo>
                <a:lnTo>
                  <a:pt x="48" y="96"/>
                </a:lnTo>
                <a:lnTo>
                  <a:pt x="96" y="96"/>
                </a:lnTo>
                <a:lnTo>
                  <a:pt x="96" y="48"/>
                </a:lnTo>
                <a:lnTo>
                  <a:pt x="48" y="48"/>
                </a:lnTo>
                <a:lnTo>
                  <a:pt x="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2849" name="Freeform 17"/>
          <p:cNvSpPr>
            <a:spLocks/>
          </p:cNvSpPr>
          <p:nvPr/>
        </p:nvSpPr>
        <p:spPr bwMode="auto">
          <a:xfrm>
            <a:off x="6858000" y="3581400"/>
            <a:ext cx="304800" cy="609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192"/>
              </a:cxn>
              <a:cxn ang="0">
                <a:pos x="192" y="384"/>
              </a:cxn>
            </a:cxnLst>
            <a:rect l="0" t="0" r="r" b="b"/>
            <a:pathLst>
              <a:path w="192" h="384">
                <a:moveTo>
                  <a:pt x="0" y="0"/>
                </a:moveTo>
                <a:cubicBezTo>
                  <a:pt x="56" y="64"/>
                  <a:pt x="112" y="128"/>
                  <a:pt x="144" y="192"/>
                </a:cubicBezTo>
                <a:cubicBezTo>
                  <a:pt x="176" y="256"/>
                  <a:pt x="184" y="352"/>
                  <a:pt x="192" y="384"/>
                </a:cubicBezTo>
              </a:path>
            </a:pathLst>
          </a:custGeom>
          <a:noFill/>
          <a:ln w="57150" cmpd="sng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2850" name="Line 18"/>
          <p:cNvSpPr>
            <a:spLocks noChangeShapeType="1"/>
          </p:cNvSpPr>
          <p:nvPr/>
        </p:nvSpPr>
        <p:spPr bwMode="auto">
          <a:xfrm flipH="1" flipV="1">
            <a:off x="6705600" y="3429000"/>
            <a:ext cx="152400" cy="15240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2851" name="Rectangle 19"/>
          <p:cNvSpPr>
            <a:spLocks noChangeArrowheads="1"/>
          </p:cNvSpPr>
          <p:nvPr/>
        </p:nvSpPr>
        <p:spPr bwMode="auto">
          <a:xfrm>
            <a:off x="838200" y="2362200"/>
            <a:ext cx="76200" cy="6096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2852" name="Rectangle 20"/>
          <p:cNvSpPr>
            <a:spLocks noChangeArrowheads="1"/>
          </p:cNvSpPr>
          <p:nvPr/>
        </p:nvSpPr>
        <p:spPr bwMode="auto">
          <a:xfrm>
            <a:off x="1752600" y="2362200"/>
            <a:ext cx="76200" cy="6096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2853" name="Rectangle 21"/>
          <p:cNvSpPr>
            <a:spLocks noChangeArrowheads="1"/>
          </p:cNvSpPr>
          <p:nvPr/>
        </p:nvSpPr>
        <p:spPr bwMode="auto">
          <a:xfrm>
            <a:off x="2667000" y="2362200"/>
            <a:ext cx="76200" cy="6096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2854" name="Rectangle 22"/>
          <p:cNvSpPr>
            <a:spLocks noChangeArrowheads="1"/>
          </p:cNvSpPr>
          <p:nvPr/>
        </p:nvSpPr>
        <p:spPr bwMode="auto">
          <a:xfrm>
            <a:off x="3581400" y="2362200"/>
            <a:ext cx="76200" cy="6096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2855" name="Rectangle 23"/>
          <p:cNvSpPr>
            <a:spLocks noChangeArrowheads="1"/>
          </p:cNvSpPr>
          <p:nvPr/>
        </p:nvSpPr>
        <p:spPr bwMode="auto">
          <a:xfrm>
            <a:off x="4419600" y="2362200"/>
            <a:ext cx="76200" cy="6096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2856" name="Rectangle 24"/>
          <p:cNvSpPr>
            <a:spLocks noChangeArrowheads="1"/>
          </p:cNvSpPr>
          <p:nvPr/>
        </p:nvSpPr>
        <p:spPr bwMode="auto">
          <a:xfrm>
            <a:off x="5334000" y="2362200"/>
            <a:ext cx="76200" cy="6096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2857" name="Rectangle 25"/>
          <p:cNvSpPr>
            <a:spLocks noChangeArrowheads="1"/>
          </p:cNvSpPr>
          <p:nvPr/>
        </p:nvSpPr>
        <p:spPr bwMode="auto">
          <a:xfrm>
            <a:off x="6248400" y="2362200"/>
            <a:ext cx="76200" cy="6096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2858" name="Rectangle 26"/>
          <p:cNvSpPr>
            <a:spLocks noChangeArrowheads="1"/>
          </p:cNvSpPr>
          <p:nvPr/>
        </p:nvSpPr>
        <p:spPr bwMode="auto">
          <a:xfrm>
            <a:off x="7162800" y="2362200"/>
            <a:ext cx="76200" cy="6096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72859" name="Rectangle 27"/>
          <p:cNvSpPr>
            <a:spLocks noChangeArrowheads="1"/>
          </p:cNvSpPr>
          <p:nvPr/>
        </p:nvSpPr>
        <p:spPr bwMode="auto">
          <a:xfrm>
            <a:off x="8001000" y="2362200"/>
            <a:ext cx="76200" cy="6096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37915" name="Text Box 28"/>
          <p:cNvSpPr txBox="1">
            <a:spLocks noChangeArrowheads="1"/>
          </p:cNvSpPr>
          <p:nvPr/>
        </p:nvSpPr>
        <p:spPr bwMode="auto">
          <a:xfrm>
            <a:off x="8153400" y="3276600"/>
            <a:ext cx="8382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  <a:effectLst/>
                <a:latin typeface="Arial" pitchFamily="34" charset="0"/>
              </a:rPr>
              <a:t>high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  <a:effectLst/>
                <a:latin typeface="Arial" pitchFamily="34" charset="0"/>
              </a:rPr>
              <a:t>tide</a:t>
            </a:r>
          </a:p>
        </p:txBody>
      </p:sp>
      <p:sp>
        <p:nvSpPr>
          <p:cNvPr id="37916" name="Text Box 29"/>
          <p:cNvSpPr txBox="1">
            <a:spLocks noChangeArrowheads="1"/>
          </p:cNvSpPr>
          <p:nvPr/>
        </p:nvSpPr>
        <p:spPr bwMode="auto">
          <a:xfrm>
            <a:off x="8382000" y="4648200"/>
            <a:ext cx="8382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  <a:effectLst/>
                <a:latin typeface="Arial" pitchFamily="34" charset="0"/>
              </a:rPr>
              <a:t>low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  <a:effectLst/>
                <a:latin typeface="Arial" pitchFamily="34" charset="0"/>
              </a:rPr>
              <a:t>tide</a:t>
            </a:r>
            <a:endParaRPr lang="en-US" sz="1800" b="1"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Caja Filtradora</a:t>
            </a:r>
            <a:endParaRPr lang="es-ES_tradnl" smtClean="0"/>
          </a:p>
        </p:txBody>
      </p:sp>
      <p:pic>
        <p:nvPicPr>
          <p:cNvPr id="38915" name="Picture 20" descr="C:\WINDOWS\Escritorio\Ingenieria\sistem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311400"/>
            <a:ext cx="7620000" cy="3398838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Caja Filtradora</a:t>
            </a:r>
          </a:p>
        </p:txBody>
      </p:sp>
      <p:sp>
        <p:nvSpPr>
          <p:cNvPr id="1261571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Similar a una mezcla de Toma mar abierto y puntos.</a:t>
            </a:r>
          </a:p>
          <a:p>
            <a:pPr eaLnBrk="1" hangingPunct="1">
              <a:defRPr/>
            </a:pPr>
            <a:r>
              <a:rPr lang="en-US" smtClean="0"/>
              <a:t>Caja actua como filtro pero de agua de mar abierto.</a:t>
            </a:r>
          </a:p>
          <a:p>
            <a:pPr eaLnBrk="1" hangingPunct="1">
              <a:defRPr/>
            </a:pPr>
            <a:r>
              <a:rPr lang="en-US" smtClean="0"/>
              <a:t>Problemas de colocarla y de repararla.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Bombas</a:t>
            </a:r>
            <a:endParaRPr lang="es-ES_tradnl" smtClean="0"/>
          </a:p>
        </p:txBody>
      </p:sp>
      <p:pic>
        <p:nvPicPr>
          <p:cNvPr id="40963" name="Picture 3" descr="C:\Mis documentos\Espol\Informacion\Sorgellos\ae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990600"/>
            <a:ext cx="5029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C:\SGShrimp\hpump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2949575"/>
            <a:ext cx="4800600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Filtros</a:t>
            </a:r>
          </a:p>
        </p:txBody>
      </p:sp>
      <p:pic>
        <p:nvPicPr>
          <p:cNvPr id="41987" name="Picture 4" descr="C:\Mis documentos\Espol\Informacion\Sorgellos\ae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752600"/>
            <a:ext cx="542925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Filtros</a:t>
            </a:r>
            <a:endParaRPr lang="es-ES_tradnl" smtClean="0"/>
          </a:p>
        </p:txBody>
      </p:sp>
      <p:pic>
        <p:nvPicPr>
          <p:cNvPr id="43011" name="Picture 3" descr="C:\Fotos Scaneadas\aq filtro 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524000"/>
            <a:ext cx="69342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Filtros U.V.</a:t>
            </a:r>
            <a:endParaRPr lang="es-ES_tradnl" smtClean="0"/>
          </a:p>
        </p:txBody>
      </p:sp>
      <p:pic>
        <p:nvPicPr>
          <p:cNvPr id="44035" name="Picture 3" descr="C:\Fotos Scaneadas\aq U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219200"/>
            <a:ext cx="272573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 descr="C:\Fotos Scaneadas\aq UV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3733800"/>
            <a:ext cx="56388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Metodologías de Recambio</a:t>
            </a:r>
            <a:endParaRPr lang="es-ES_tradnl" smtClean="0"/>
          </a:p>
        </p:txBody>
      </p:sp>
      <p:sp>
        <p:nvSpPr>
          <p:cNvPr id="109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914400"/>
            <a:ext cx="7848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Flujo contínuo: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Entra agua al sistema y sale lo necesario para mantener el mismo nivel.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Método mas ineficiente. Mayor costo.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Menor cambio volumen / hacinamiento / estrés.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Dificil cuantificar recambio real.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Dilución: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Entra agua al sistema pero no sale: Se incrementa el nivel.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Mejor eficiencia que anterior.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No se saca nada no deseado.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Cambio de volumen y hacinamiento positivo.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Estrés se supone menor pero puede causar cambios no previstos.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Filtros Bolsa 10, 5 y 1 </a:t>
            </a:r>
            <a:r>
              <a:rPr lang="en-US" smtClean="0">
                <a:latin typeface="Symbol" pitchFamily="18" charset="2"/>
              </a:rPr>
              <a:t>m</a:t>
            </a:r>
            <a:endParaRPr lang="es-ES_tradnl" smtClean="0">
              <a:latin typeface="Symbol" pitchFamily="18" charset="2"/>
            </a:endParaRPr>
          </a:p>
        </p:txBody>
      </p:sp>
      <p:pic>
        <p:nvPicPr>
          <p:cNvPr id="45059" name="Picture 1027" descr="C:\Fotos Scaneadas\aq bolso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2286000"/>
            <a:ext cx="59436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Filtros Cartucho</a:t>
            </a:r>
            <a:endParaRPr lang="es-ES_tradnl" smtClean="0"/>
          </a:p>
        </p:txBody>
      </p:sp>
      <p:pic>
        <p:nvPicPr>
          <p:cNvPr id="46083" name="Picture 3" descr="C:\Fotos Scaneadas\aq cartcho 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1524000"/>
            <a:ext cx="4335463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Filtros Cartucho Piola</a:t>
            </a:r>
            <a:endParaRPr lang="es-ES_tradnl" smtClean="0"/>
          </a:p>
        </p:txBody>
      </p:sp>
      <p:pic>
        <p:nvPicPr>
          <p:cNvPr id="47107" name="Picture 3" descr="C:\Fotos Scaneadas\aq  filtro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905000"/>
            <a:ext cx="38100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 descr="C:\Fotos Scaneadas\aq filtro 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1371600"/>
            <a:ext cx="353060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Filtros Carbon Activado</a:t>
            </a:r>
            <a:endParaRPr lang="es-ES_tradnl" smtClean="0"/>
          </a:p>
        </p:txBody>
      </p:sp>
      <p:pic>
        <p:nvPicPr>
          <p:cNvPr id="48131" name="Picture 3" descr="C:\Fotos Scaneadas\aq filtro 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1219200"/>
            <a:ext cx="30416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6084" name="Line 4"/>
          <p:cNvSpPr>
            <a:spLocks noChangeShapeType="1"/>
          </p:cNvSpPr>
          <p:nvPr/>
        </p:nvSpPr>
        <p:spPr bwMode="auto">
          <a:xfrm>
            <a:off x="1600200" y="1295400"/>
            <a:ext cx="5867400" cy="464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326085" name="Line 5"/>
          <p:cNvSpPr>
            <a:spLocks noChangeShapeType="1"/>
          </p:cNvSpPr>
          <p:nvPr/>
        </p:nvSpPr>
        <p:spPr bwMode="auto">
          <a:xfrm flipV="1">
            <a:off x="1752600" y="1371600"/>
            <a:ext cx="5334000" cy="441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Reservorios</a:t>
            </a:r>
          </a:p>
        </p:txBody>
      </p:sp>
      <p:pic>
        <p:nvPicPr>
          <p:cNvPr id="49155" name="Picture 4" descr="C:\SGShrimp\hloc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371600"/>
            <a:ext cx="6553200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Calderos</a:t>
            </a:r>
          </a:p>
        </p:txBody>
      </p:sp>
      <p:pic>
        <p:nvPicPr>
          <p:cNvPr id="50179" name="Picture 4" descr="calder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2482850"/>
            <a:ext cx="3602038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5" descr="caldero placas de titani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2514600"/>
            <a:ext cx="3937000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Blowers y Aire</a:t>
            </a:r>
            <a:endParaRPr lang="es-ES_tradnl" smtClean="0"/>
          </a:p>
        </p:txBody>
      </p:sp>
      <p:sp>
        <p:nvSpPr>
          <p:cNvPr id="112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Mayoria Laboratorios usan tanques bajos.</a:t>
            </a:r>
          </a:p>
          <a:p>
            <a:pPr lvl="1" eaLnBrk="1" hangingPunct="1">
              <a:defRPr/>
            </a:pPr>
            <a:r>
              <a:rPr lang="en-US" sz="2400" smtClean="0"/>
              <a:t>Necesitan poca presión pero alto volumen.</a:t>
            </a:r>
          </a:p>
          <a:p>
            <a:pPr lvl="1" eaLnBrk="1" hangingPunct="1">
              <a:defRPr/>
            </a:pPr>
            <a:r>
              <a:rPr lang="en-US" sz="2400" smtClean="0"/>
              <a:t>Mayoria usa blowers de paletas.</a:t>
            </a:r>
          </a:p>
          <a:p>
            <a:pPr eaLnBrk="1" hangingPunct="1">
              <a:defRPr/>
            </a:pPr>
            <a:r>
              <a:rPr lang="en-US" sz="2800" smtClean="0"/>
              <a:t>Sistema de distribución similar al de agua.</a:t>
            </a:r>
          </a:p>
          <a:p>
            <a:pPr eaLnBrk="1" hangingPunct="1">
              <a:defRPr/>
            </a:pPr>
            <a:r>
              <a:rPr lang="en-US" sz="2800" smtClean="0"/>
              <a:t>Entrada de aire filtrada a 1 o 5</a:t>
            </a:r>
            <a:r>
              <a:rPr lang="en-US" sz="2800" smtClean="0">
                <a:latin typeface="Symbol" pitchFamily="18" charset="2"/>
              </a:rPr>
              <a:t>m</a:t>
            </a:r>
            <a:r>
              <a:rPr lang="en-US" sz="2800" smtClean="0"/>
              <a:t>.</a:t>
            </a:r>
          </a:p>
          <a:p>
            <a:pPr eaLnBrk="1" hangingPunct="1">
              <a:defRPr/>
            </a:pPr>
            <a:r>
              <a:rPr lang="en-US" sz="2800" smtClean="0"/>
              <a:t>Aire que sale de blower caliente por presión.</a:t>
            </a:r>
          </a:p>
          <a:p>
            <a:pPr lvl="1" eaLnBrk="1" hangingPunct="1">
              <a:defRPr/>
            </a:pPr>
            <a:r>
              <a:rPr lang="en-US" sz="2400" smtClean="0"/>
              <a:t>Salida de blower debe ser de metal y de diametro mayor a tuberia de salida.</a:t>
            </a:r>
          </a:p>
          <a:p>
            <a:pPr lvl="1" eaLnBrk="1" hangingPunct="1">
              <a:defRPr/>
            </a:pPr>
            <a:r>
              <a:rPr lang="en-US" sz="2400" smtClean="0"/>
              <a:t>Diametro de tuberia se reduce cuando reduce cantidad de aire en sistema.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Blower</a:t>
            </a:r>
            <a:endParaRPr lang="es-ES_tradnl" smtClean="0"/>
          </a:p>
        </p:txBody>
      </p:sp>
      <p:pic>
        <p:nvPicPr>
          <p:cNvPr id="52227" name="Picture 3" descr="C:\SGShrimp\blowrs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143000"/>
            <a:ext cx="6324600" cy="47910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Blower</a:t>
            </a:r>
            <a:endParaRPr lang="es-ES_tradnl" smtClean="0"/>
          </a:p>
        </p:txBody>
      </p:sp>
      <p:pic>
        <p:nvPicPr>
          <p:cNvPr id="53251" name="Picture 3" descr="blow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1524000"/>
            <a:ext cx="3105150" cy="484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Diseño Tanque Larvas</a:t>
            </a:r>
            <a:endParaRPr lang="es-ES_tradnl" smtClean="0"/>
          </a:p>
        </p:txBody>
      </p:sp>
      <p:grpSp>
        <p:nvGrpSpPr>
          <p:cNvPr id="54275" name="Group 3"/>
          <p:cNvGrpSpPr>
            <a:grpSpLocks/>
          </p:cNvGrpSpPr>
          <p:nvPr/>
        </p:nvGrpSpPr>
        <p:grpSpPr bwMode="auto">
          <a:xfrm>
            <a:off x="1827213" y="1443038"/>
            <a:ext cx="5711825" cy="4941887"/>
            <a:chOff x="1093" y="909"/>
            <a:chExt cx="3598" cy="3113"/>
          </a:xfrm>
        </p:grpSpPr>
        <p:sp>
          <p:nvSpPr>
            <p:cNvPr id="1283076" name="Freeform 4"/>
            <p:cNvSpPr>
              <a:spLocks/>
            </p:cNvSpPr>
            <p:nvPr/>
          </p:nvSpPr>
          <p:spPr bwMode="auto">
            <a:xfrm>
              <a:off x="1093" y="1178"/>
              <a:ext cx="3562" cy="1130"/>
            </a:xfrm>
            <a:custGeom>
              <a:avLst/>
              <a:gdLst/>
              <a:ahLst/>
              <a:cxnLst>
                <a:cxn ang="0">
                  <a:pos x="11" y="1129"/>
                </a:cxn>
                <a:cxn ang="0">
                  <a:pos x="2045" y="0"/>
                </a:cxn>
                <a:cxn ang="0">
                  <a:pos x="3561" y="0"/>
                </a:cxn>
                <a:cxn ang="0">
                  <a:pos x="1998" y="1119"/>
                </a:cxn>
                <a:cxn ang="0">
                  <a:pos x="0" y="1119"/>
                </a:cxn>
                <a:cxn ang="0">
                  <a:pos x="0" y="1119"/>
                </a:cxn>
              </a:cxnLst>
              <a:rect l="0" t="0" r="r" b="b"/>
              <a:pathLst>
                <a:path w="3562" h="1130">
                  <a:moveTo>
                    <a:pt x="11" y="1129"/>
                  </a:moveTo>
                  <a:lnTo>
                    <a:pt x="2045" y="0"/>
                  </a:lnTo>
                  <a:lnTo>
                    <a:pt x="3561" y="0"/>
                  </a:lnTo>
                  <a:lnTo>
                    <a:pt x="1998" y="1119"/>
                  </a:lnTo>
                  <a:lnTo>
                    <a:pt x="0" y="1119"/>
                  </a:lnTo>
                  <a:lnTo>
                    <a:pt x="0" y="1119"/>
                  </a:lnTo>
                </a:path>
              </a:pathLst>
            </a:custGeom>
            <a:noFill/>
            <a:ln w="0" cap="flat" cmpd="sng">
              <a:solidFill>
                <a:srgbClr val="FFFF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077" name="Freeform 5"/>
            <p:cNvSpPr>
              <a:spLocks/>
            </p:cNvSpPr>
            <p:nvPr/>
          </p:nvSpPr>
          <p:spPr bwMode="auto">
            <a:xfrm>
              <a:off x="1422" y="1228"/>
              <a:ext cx="3057" cy="981"/>
            </a:xfrm>
            <a:custGeom>
              <a:avLst/>
              <a:gdLst/>
              <a:ahLst/>
              <a:cxnLst>
                <a:cxn ang="0">
                  <a:pos x="12" y="980"/>
                </a:cxn>
                <a:cxn ang="0">
                  <a:pos x="1752" y="0"/>
                </a:cxn>
                <a:cxn ang="0">
                  <a:pos x="3056" y="0"/>
                </a:cxn>
                <a:cxn ang="0">
                  <a:pos x="1669" y="980"/>
                </a:cxn>
                <a:cxn ang="0">
                  <a:pos x="0" y="980"/>
                </a:cxn>
                <a:cxn ang="0">
                  <a:pos x="0" y="980"/>
                </a:cxn>
              </a:cxnLst>
              <a:rect l="0" t="0" r="r" b="b"/>
              <a:pathLst>
                <a:path w="3057" h="981">
                  <a:moveTo>
                    <a:pt x="12" y="980"/>
                  </a:moveTo>
                  <a:lnTo>
                    <a:pt x="1752" y="0"/>
                  </a:lnTo>
                  <a:lnTo>
                    <a:pt x="3056" y="0"/>
                  </a:lnTo>
                  <a:lnTo>
                    <a:pt x="1669" y="980"/>
                  </a:lnTo>
                  <a:lnTo>
                    <a:pt x="0" y="980"/>
                  </a:lnTo>
                  <a:lnTo>
                    <a:pt x="0" y="980"/>
                  </a:lnTo>
                </a:path>
              </a:pathLst>
            </a:custGeom>
            <a:noFill/>
            <a:ln w="0" cap="flat" cmpd="sng">
              <a:solidFill>
                <a:srgbClr val="FFFF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078" name="Freeform 6"/>
            <p:cNvSpPr>
              <a:spLocks/>
            </p:cNvSpPr>
            <p:nvPr/>
          </p:nvSpPr>
          <p:spPr bwMode="auto">
            <a:xfrm>
              <a:off x="3174" y="1228"/>
              <a:ext cx="1" cy="7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23"/>
                </a:cxn>
                <a:cxn ang="0">
                  <a:pos x="0" y="683"/>
                </a:cxn>
              </a:cxnLst>
              <a:rect l="0" t="0" r="r" b="b"/>
              <a:pathLst>
                <a:path w="1" h="724">
                  <a:moveTo>
                    <a:pt x="0" y="0"/>
                  </a:moveTo>
                  <a:lnTo>
                    <a:pt x="0" y="723"/>
                  </a:lnTo>
                  <a:lnTo>
                    <a:pt x="0" y="683"/>
                  </a:lnTo>
                </a:path>
              </a:pathLst>
            </a:custGeom>
            <a:noFill/>
            <a:ln w="0" cap="flat" cmpd="sng">
              <a:solidFill>
                <a:srgbClr val="FFFF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079" name="Freeform 7"/>
            <p:cNvSpPr>
              <a:spLocks/>
            </p:cNvSpPr>
            <p:nvPr/>
          </p:nvSpPr>
          <p:spPr bwMode="auto">
            <a:xfrm>
              <a:off x="3097" y="2292"/>
              <a:ext cx="1" cy="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24"/>
                </a:cxn>
                <a:cxn ang="0">
                  <a:pos x="0" y="684"/>
                </a:cxn>
              </a:cxnLst>
              <a:rect l="0" t="0" r="r" b="b"/>
              <a:pathLst>
                <a:path w="1" h="725">
                  <a:moveTo>
                    <a:pt x="0" y="0"/>
                  </a:moveTo>
                  <a:lnTo>
                    <a:pt x="0" y="724"/>
                  </a:lnTo>
                  <a:lnTo>
                    <a:pt x="0" y="684"/>
                  </a:lnTo>
                </a:path>
              </a:pathLst>
            </a:custGeom>
            <a:noFill/>
            <a:ln w="0" cap="flat" cmpd="sng">
              <a:solidFill>
                <a:srgbClr val="FFFF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080" name="Freeform 8"/>
            <p:cNvSpPr>
              <a:spLocks/>
            </p:cNvSpPr>
            <p:nvPr/>
          </p:nvSpPr>
          <p:spPr bwMode="auto">
            <a:xfrm>
              <a:off x="1104" y="2317"/>
              <a:ext cx="1" cy="7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23"/>
                </a:cxn>
                <a:cxn ang="0">
                  <a:pos x="0" y="683"/>
                </a:cxn>
              </a:cxnLst>
              <a:rect l="0" t="0" r="r" b="b"/>
              <a:pathLst>
                <a:path w="1" h="724">
                  <a:moveTo>
                    <a:pt x="0" y="0"/>
                  </a:moveTo>
                  <a:lnTo>
                    <a:pt x="0" y="723"/>
                  </a:lnTo>
                  <a:lnTo>
                    <a:pt x="0" y="683"/>
                  </a:lnTo>
                </a:path>
              </a:pathLst>
            </a:custGeom>
            <a:noFill/>
            <a:ln w="0" cap="flat" cmpd="sng">
              <a:solidFill>
                <a:srgbClr val="FFFF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081" name="Freeform 9"/>
            <p:cNvSpPr>
              <a:spLocks/>
            </p:cNvSpPr>
            <p:nvPr/>
          </p:nvSpPr>
          <p:spPr bwMode="auto">
            <a:xfrm>
              <a:off x="4666" y="1192"/>
              <a:ext cx="1" cy="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24"/>
                </a:cxn>
                <a:cxn ang="0">
                  <a:pos x="0" y="684"/>
                </a:cxn>
              </a:cxnLst>
              <a:rect l="0" t="0" r="r" b="b"/>
              <a:pathLst>
                <a:path w="1" h="725">
                  <a:moveTo>
                    <a:pt x="0" y="0"/>
                  </a:moveTo>
                  <a:lnTo>
                    <a:pt x="0" y="724"/>
                  </a:lnTo>
                  <a:lnTo>
                    <a:pt x="0" y="684"/>
                  </a:lnTo>
                </a:path>
              </a:pathLst>
            </a:custGeom>
            <a:noFill/>
            <a:ln w="0" cap="flat" cmpd="sng">
              <a:solidFill>
                <a:srgbClr val="FFFF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082" name="Freeform 10"/>
            <p:cNvSpPr>
              <a:spLocks/>
            </p:cNvSpPr>
            <p:nvPr/>
          </p:nvSpPr>
          <p:spPr bwMode="auto">
            <a:xfrm>
              <a:off x="1105" y="3031"/>
              <a:ext cx="1988" cy="5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" y="61"/>
                </a:cxn>
                <a:cxn ang="0">
                  <a:pos x="50" y="90"/>
                </a:cxn>
                <a:cxn ang="0">
                  <a:pos x="69" y="119"/>
                </a:cxn>
                <a:cxn ang="0">
                  <a:pos x="90" y="147"/>
                </a:cxn>
                <a:cxn ang="0">
                  <a:pos x="111" y="175"/>
                </a:cxn>
                <a:cxn ang="0">
                  <a:pos x="134" y="202"/>
                </a:cxn>
                <a:cxn ang="0">
                  <a:pos x="158" y="228"/>
                </a:cxn>
                <a:cxn ang="0">
                  <a:pos x="183" y="253"/>
                </a:cxn>
                <a:cxn ang="0">
                  <a:pos x="209" y="278"/>
                </a:cxn>
                <a:cxn ang="0">
                  <a:pos x="237" y="302"/>
                </a:cxn>
                <a:cxn ang="0">
                  <a:pos x="265" y="325"/>
                </a:cxn>
                <a:cxn ang="0">
                  <a:pos x="294" y="347"/>
                </a:cxn>
                <a:cxn ang="0">
                  <a:pos x="324" y="368"/>
                </a:cxn>
                <a:cxn ang="0">
                  <a:pos x="355" y="388"/>
                </a:cxn>
                <a:cxn ang="0">
                  <a:pos x="387" y="407"/>
                </a:cxn>
                <a:cxn ang="0">
                  <a:pos x="419" y="425"/>
                </a:cxn>
                <a:cxn ang="0">
                  <a:pos x="453" y="443"/>
                </a:cxn>
                <a:cxn ang="0">
                  <a:pos x="487" y="459"/>
                </a:cxn>
                <a:cxn ang="0">
                  <a:pos x="523" y="474"/>
                </a:cxn>
                <a:cxn ang="0">
                  <a:pos x="558" y="489"/>
                </a:cxn>
                <a:cxn ang="0">
                  <a:pos x="595" y="501"/>
                </a:cxn>
                <a:cxn ang="0">
                  <a:pos x="632" y="513"/>
                </a:cxn>
                <a:cxn ang="0">
                  <a:pos x="670" y="524"/>
                </a:cxn>
                <a:cxn ang="0">
                  <a:pos x="709" y="534"/>
                </a:cxn>
                <a:cxn ang="0">
                  <a:pos x="747" y="542"/>
                </a:cxn>
                <a:cxn ang="0">
                  <a:pos x="787" y="549"/>
                </a:cxn>
                <a:cxn ang="0">
                  <a:pos x="827" y="555"/>
                </a:cxn>
                <a:cxn ang="0">
                  <a:pos x="868" y="560"/>
                </a:cxn>
                <a:cxn ang="0">
                  <a:pos x="909" y="563"/>
                </a:cxn>
                <a:cxn ang="0">
                  <a:pos x="951" y="565"/>
                </a:cxn>
                <a:cxn ang="0">
                  <a:pos x="993" y="566"/>
                </a:cxn>
                <a:cxn ang="0">
                  <a:pos x="1077" y="563"/>
                </a:cxn>
                <a:cxn ang="0">
                  <a:pos x="1117" y="560"/>
                </a:cxn>
                <a:cxn ang="0">
                  <a:pos x="1158" y="555"/>
                </a:cxn>
                <a:cxn ang="0">
                  <a:pos x="1199" y="549"/>
                </a:cxn>
                <a:cxn ang="0">
                  <a:pos x="1238" y="542"/>
                </a:cxn>
                <a:cxn ang="0">
                  <a:pos x="1277" y="534"/>
                </a:cxn>
                <a:cxn ang="0">
                  <a:pos x="1316" y="524"/>
                </a:cxn>
                <a:cxn ang="0">
                  <a:pos x="1354" y="513"/>
                </a:cxn>
                <a:cxn ang="0">
                  <a:pos x="1391" y="501"/>
                </a:cxn>
                <a:cxn ang="0">
                  <a:pos x="1427" y="489"/>
                </a:cxn>
                <a:cxn ang="0">
                  <a:pos x="1463" y="474"/>
                </a:cxn>
                <a:cxn ang="0">
                  <a:pos x="1499" y="459"/>
                </a:cxn>
                <a:cxn ang="0">
                  <a:pos x="1533" y="443"/>
                </a:cxn>
                <a:cxn ang="0">
                  <a:pos x="1567" y="425"/>
                </a:cxn>
                <a:cxn ang="0">
                  <a:pos x="1599" y="407"/>
                </a:cxn>
                <a:cxn ang="0">
                  <a:pos x="1631" y="388"/>
                </a:cxn>
                <a:cxn ang="0">
                  <a:pos x="1662" y="368"/>
                </a:cxn>
                <a:cxn ang="0">
                  <a:pos x="1692" y="347"/>
                </a:cxn>
                <a:cxn ang="0">
                  <a:pos x="1721" y="325"/>
                </a:cxn>
                <a:cxn ang="0">
                  <a:pos x="1749" y="302"/>
                </a:cxn>
                <a:cxn ang="0">
                  <a:pos x="1777" y="278"/>
                </a:cxn>
                <a:cxn ang="0">
                  <a:pos x="1803" y="253"/>
                </a:cxn>
                <a:cxn ang="0">
                  <a:pos x="1828" y="228"/>
                </a:cxn>
                <a:cxn ang="0">
                  <a:pos x="1852" y="202"/>
                </a:cxn>
                <a:cxn ang="0">
                  <a:pos x="1875" y="175"/>
                </a:cxn>
                <a:cxn ang="0">
                  <a:pos x="1896" y="147"/>
                </a:cxn>
                <a:cxn ang="0">
                  <a:pos x="1917" y="119"/>
                </a:cxn>
                <a:cxn ang="0">
                  <a:pos x="1936" y="90"/>
                </a:cxn>
                <a:cxn ang="0">
                  <a:pos x="1954" y="61"/>
                </a:cxn>
                <a:cxn ang="0">
                  <a:pos x="1971" y="31"/>
                </a:cxn>
                <a:cxn ang="0">
                  <a:pos x="1987" y="0"/>
                </a:cxn>
              </a:cxnLst>
              <a:rect l="0" t="0" r="r" b="b"/>
              <a:pathLst>
                <a:path w="1988" h="567">
                  <a:moveTo>
                    <a:pt x="0" y="0"/>
                  </a:moveTo>
                  <a:lnTo>
                    <a:pt x="32" y="61"/>
                  </a:lnTo>
                  <a:lnTo>
                    <a:pt x="50" y="90"/>
                  </a:lnTo>
                  <a:lnTo>
                    <a:pt x="69" y="119"/>
                  </a:lnTo>
                  <a:lnTo>
                    <a:pt x="90" y="147"/>
                  </a:lnTo>
                  <a:lnTo>
                    <a:pt x="111" y="175"/>
                  </a:lnTo>
                  <a:lnTo>
                    <a:pt x="134" y="202"/>
                  </a:lnTo>
                  <a:lnTo>
                    <a:pt x="158" y="228"/>
                  </a:lnTo>
                  <a:lnTo>
                    <a:pt x="183" y="253"/>
                  </a:lnTo>
                  <a:lnTo>
                    <a:pt x="209" y="278"/>
                  </a:lnTo>
                  <a:lnTo>
                    <a:pt x="237" y="302"/>
                  </a:lnTo>
                  <a:lnTo>
                    <a:pt x="265" y="325"/>
                  </a:lnTo>
                  <a:lnTo>
                    <a:pt x="294" y="347"/>
                  </a:lnTo>
                  <a:lnTo>
                    <a:pt x="324" y="368"/>
                  </a:lnTo>
                  <a:lnTo>
                    <a:pt x="355" y="388"/>
                  </a:lnTo>
                  <a:lnTo>
                    <a:pt x="387" y="407"/>
                  </a:lnTo>
                  <a:lnTo>
                    <a:pt x="419" y="425"/>
                  </a:lnTo>
                  <a:lnTo>
                    <a:pt x="453" y="443"/>
                  </a:lnTo>
                  <a:lnTo>
                    <a:pt x="487" y="459"/>
                  </a:lnTo>
                  <a:lnTo>
                    <a:pt x="523" y="474"/>
                  </a:lnTo>
                  <a:lnTo>
                    <a:pt x="558" y="489"/>
                  </a:lnTo>
                  <a:lnTo>
                    <a:pt x="595" y="501"/>
                  </a:lnTo>
                  <a:lnTo>
                    <a:pt x="632" y="513"/>
                  </a:lnTo>
                  <a:lnTo>
                    <a:pt x="670" y="524"/>
                  </a:lnTo>
                  <a:lnTo>
                    <a:pt x="709" y="534"/>
                  </a:lnTo>
                  <a:lnTo>
                    <a:pt x="747" y="542"/>
                  </a:lnTo>
                  <a:lnTo>
                    <a:pt x="787" y="549"/>
                  </a:lnTo>
                  <a:lnTo>
                    <a:pt x="827" y="555"/>
                  </a:lnTo>
                  <a:lnTo>
                    <a:pt x="868" y="560"/>
                  </a:lnTo>
                  <a:lnTo>
                    <a:pt x="909" y="563"/>
                  </a:lnTo>
                  <a:lnTo>
                    <a:pt x="951" y="565"/>
                  </a:lnTo>
                  <a:lnTo>
                    <a:pt x="993" y="566"/>
                  </a:lnTo>
                  <a:lnTo>
                    <a:pt x="1077" y="563"/>
                  </a:lnTo>
                  <a:lnTo>
                    <a:pt x="1117" y="560"/>
                  </a:lnTo>
                  <a:lnTo>
                    <a:pt x="1158" y="555"/>
                  </a:lnTo>
                  <a:lnTo>
                    <a:pt x="1199" y="549"/>
                  </a:lnTo>
                  <a:lnTo>
                    <a:pt x="1238" y="542"/>
                  </a:lnTo>
                  <a:lnTo>
                    <a:pt x="1277" y="534"/>
                  </a:lnTo>
                  <a:lnTo>
                    <a:pt x="1316" y="524"/>
                  </a:lnTo>
                  <a:lnTo>
                    <a:pt x="1354" y="513"/>
                  </a:lnTo>
                  <a:lnTo>
                    <a:pt x="1391" y="501"/>
                  </a:lnTo>
                  <a:lnTo>
                    <a:pt x="1427" y="489"/>
                  </a:lnTo>
                  <a:lnTo>
                    <a:pt x="1463" y="474"/>
                  </a:lnTo>
                  <a:lnTo>
                    <a:pt x="1499" y="459"/>
                  </a:lnTo>
                  <a:lnTo>
                    <a:pt x="1533" y="443"/>
                  </a:lnTo>
                  <a:lnTo>
                    <a:pt x="1567" y="425"/>
                  </a:lnTo>
                  <a:lnTo>
                    <a:pt x="1599" y="407"/>
                  </a:lnTo>
                  <a:lnTo>
                    <a:pt x="1631" y="388"/>
                  </a:lnTo>
                  <a:lnTo>
                    <a:pt x="1662" y="368"/>
                  </a:lnTo>
                  <a:lnTo>
                    <a:pt x="1692" y="347"/>
                  </a:lnTo>
                  <a:lnTo>
                    <a:pt x="1721" y="325"/>
                  </a:lnTo>
                  <a:lnTo>
                    <a:pt x="1749" y="302"/>
                  </a:lnTo>
                  <a:lnTo>
                    <a:pt x="1777" y="278"/>
                  </a:lnTo>
                  <a:lnTo>
                    <a:pt x="1803" y="253"/>
                  </a:lnTo>
                  <a:lnTo>
                    <a:pt x="1828" y="228"/>
                  </a:lnTo>
                  <a:lnTo>
                    <a:pt x="1852" y="202"/>
                  </a:lnTo>
                  <a:lnTo>
                    <a:pt x="1875" y="175"/>
                  </a:lnTo>
                  <a:lnTo>
                    <a:pt x="1896" y="147"/>
                  </a:lnTo>
                  <a:lnTo>
                    <a:pt x="1917" y="119"/>
                  </a:lnTo>
                  <a:lnTo>
                    <a:pt x="1936" y="90"/>
                  </a:lnTo>
                  <a:lnTo>
                    <a:pt x="1954" y="61"/>
                  </a:lnTo>
                  <a:lnTo>
                    <a:pt x="1971" y="31"/>
                  </a:lnTo>
                  <a:lnTo>
                    <a:pt x="1987" y="0"/>
                  </a:lnTo>
                </a:path>
              </a:pathLst>
            </a:custGeom>
            <a:noFill/>
            <a:ln w="0" cap="flat" cmpd="sng">
              <a:solidFill>
                <a:srgbClr val="FFFF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083" name="Freeform 11"/>
            <p:cNvSpPr>
              <a:spLocks/>
            </p:cNvSpPr>
            <p:nvPr/>
          </p:nvSpPr>
          <p:spPr bwMode="auto">
            <a:xfrm>
              <a:off x="3091" y="1931"/>
              <a:ext cx="1576" cy="1100"/>
            </a:xfrm>
            <a:custGeom>
              <a:avLst/>
              <a:gdLst/>
              <a:ahLst/>
              <a:cxnLst>
                <a:cxn ang="0">
                  <a:pos x="0" y="1099"/>
                </a:cxn>
                <a:cxn ang="0">
                  <a:pos x="1575" y="0"/>
                </a:cxn>
                <a:cxn ang="0">
                  <a:pos x="1575" y="0"/>
                </a:cxn>
              </a:cxnLst>
              <a:rect l="0" t="0" r="r" b="b"/>
              <a:pathLst>
                <a:path w="1576" h="1100">
                  <a:moveTo>
                    <a:pt x="0" y="1099"/>
                  </a:moveTo>
                  <a:lnTo>
                    <a:pt x="1575" y="0"/>
                  </a:lnTo>
                  <a:lnTo>
                    <a:pt x="1575" y="0"/>
                  </a:lnTo>
                </a:path>
              </a:pathLst>
            </a:custGeom>
            <a:noFill/>
            <a:ln w="0" cap="flat" cmpd="sng">
              <a:solidFill>
                <a:srgbClr val="FFFF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084" name="Freeform 12"/>
            <p:cNvSpPr>
              <a:spLocks/>
            </p:cNvSpPr>
            <p:nvPr/>
          </p:nvSpPr>
          <p:spPr bwMode="auto">
            <a:xfrm>
              <a:off x="1105" y="1961"/>
              <a:ext cx="3562" cy="1070"/>
            </a:xfrm>
            <a:custGeom>
              <a:avLst/>
              <a:gdLst/>
              <a:ahLst/>
              <a:cxnLst>
                <a:cxn ang="0">
                  <a:pos x="0" y="1069"/>
                </a:cxn>
                <a:cxn ang="0">
                  <a:pos x="2069" y="0"/>
                </a:cxn>
                <a:cxn ang="0">
                  <a:pos x="3561" y="0"/>
                </a:cxn>
                <a:cxn ang="0">
                  <a:pos x="3561" y="0"/>
                </a:cxn>
              </a:cxnLst>
              <a:rect l="0" t="0" r="r" b="b"/>
              <a:pathLst>
                <a:path w="3562" h="1070">
                  <a:moveTo>
                    <a:pt x="0" y="1069"/>
                  </a:moveTo>
                  <a:lnTo>
                    <a:pt x="2069" y="0"/>
                  </a:lnTo>
                  <a:lnTo>
                    <a:pt x="3561" y="0"/>
                  </a:lnTo>
                  <a:lnTo>
                    <a:pt x="3561" y="0"/>
                  </a:lnTo>
                </a:path>
              </a:pathLst>
            </a:custGeom>
            <a:noFill/>
            <a:ln w="0" cap="flat">
              <a:solidFill>
                <a:srgbClr val="FFFF80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085" name="Freeform 13"/>
            <p:cNvSpPr>
              <a:spLocks/>
            </p:cNvSpPr>
            <p:nvPr/>
          </p:nvSpPr>
          <p:spPr bwMode="auto">
            <a:xfrm>
              <a:off x="3174" y="1971"/>
              <a:ext cx="1493" cy="4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" y="48"/>
                </a:cxn>
                <a:cxn ang="0">
                  <a:pos x="34" y="71"/>
                </a:cxn>
                <a:cxn ang="0">
                  <a:pos x="48" y="94"/>
                </a:cxn>
                <a:cxn ang="0">
                  <a:pos x="63" y="117"/>
                </a:cxn>
                <a:cxn ang="0">
                  <a:pos x="78" y="138"/>
                </a:cxn>
                <a:cxn ang="0">
                  <a:pos x="95" y="159"/>
                </a:cxn>
                <a:cxn ang="0">
                  <a:pos x="113" y="180"/>
                </a:cxn>
                <a:cxn ang="0">
                  <a:pos x="131" y="200"/>
                </a:cxn>
                <a:cxn ang="0">
                  <a:pos x="150" y="220"/>
                </a:cxn>
                <a:cxn ang="0">
                  <a:pos x="171" y="239"/>
                </a:cxn>
                <a:cxn ang="0">
                  <a:pos x="192" y="257"/>
                </a:cxn>
                <a:cxn ang="0">
                  <a:pos x="214" y="275"/>
                </a:cxn>
                <a:cxn ang="0">
                  <a:pos x="236" y="291"/>
                </a:cxn>
                <a:cxn ang="0">
                  <a:pos x="260" y="307"/>
                </a:cxn>
                <a:cxn ang="0">
                  <a:pos x="284" y="323"/>
                </a:cxn>
                <a:cxn ang="0">
                  <a:pos x="308" y="337"/>
                </a:cxn>
                <a:cxn ang="0">
                  <a:pos x="334" y="351"/>
                </a:cxn>
                <a:cxn ang="0">
                  <a:pos x="360" y="364"/>
                </a:cxn>
                <a:cxn ang="0">
                  <a:pos x="387" y="376"/>
                </a:cxn>
                <a:cxn ang="0">
                  <a:pos x="414" y="387"/>
                </a:cxn>
                <a:cxn ang="0">
                  <a:pos x="442" y="398"/>
                </a:cxn>
                <a:cxn ang="0">
                  <a:pos x="470" y="407"/>
                </a:cxn>
                <a:cxn ang="0">
                  <a:pos x="500" y="416"/>
                </a:cxn>
                <a:cxn ang="0">
                  <a:pos x="529" y="424"/>
                </a:cxn>
                <a:cxn ang="0">
                  <a:pos x="559" y="431"/>
                </a:cxn>
                <a:cxn ang="0">
                  <a:pos x="590" y="436"/>
                </a:cxn>
                <a:cxn ang="0">
                  <a:pos x="620" y="441"/>
                </a:cxn>
                <a:cxn ang="0">
                  <a:pos x="652" y="445"/>
                </a:cxn>
                <a:cxn ang="0">
                  <a:pos x="684" y="447"/>
                </a:cxn>
                <a:cxn ang="0">
                  <a:pos x="716" y="449"/>
                </a:cxn>
                <a:cxn ang="0">
                  <a:pos x="748" y="450"/>
                </a:cxn>
                <a:cxn ang="0">
                  <a:pos x="812" y="447"/>
                </a:cxn>
                <a:cxn ang="0">
                  <a:pos x="843" y="445"/>
                </a:cxn>
                <a:cxn ang="0">
                  <a:pos x="874" y="441"/>
                </a:cxn>
                <a:cxn ang="0">
                  <a:pos x="904" y="437"/>
                </a:cxn>
                <a:cxn ang="0">
                  <a:pos x="934" y="431"/>
                </a:cxn>
                <a:cxn ang="0">
                  <a:pos x="964" y="424"/>
                </a:cxn>
                <a:cxn ang="0">
                  <a:pos x="993" y="417"/>
                </a:cxn>
                <a:cxn ang="0">
                  <a:pos x="1022" y="409"/>
                </a:cxn>
                <a:cxn ang="0">
                  <a:pos x="1050" y="399"/>
                </a:cxn>
                <a:cxn ang="0">
                  <a:pos x="1078" y="389"/>
                </a:cxn>
                <a:cxn ang="0">
                  <a:pos x="1105" y="378"/>
                </a:cxn>
                <a:cxn ang="0">
                  <a:pos x="1132" y="366"/>
                </a:cxn>
                <a:cxn ang="0">
                  <a:pos x="1157" y="353"/>
                </a:cxn>
                <a:cxn ang="0">
                  <a:pos x="1183" y="340"/>
                </a:cxn>
                <a:cxn ang="0">
                  <a:pos x="1207" y="326"/>
                </a:cxn>
                <a:cxn ang="0">
                  <a:pos x="1231" y="311"/>
                </a:cxn>
                <a:cxn ang="0">
                  <a:pos x="1254" y="295"/>
                </a:cxn>
                <a:cxn ang="0">
                  <a:pos x="1277" y="279"/>
                </a:cxn>
                <a:cxn ang="0">
                  <a:pos x="1299" y="261"/>
                </a:cxn>
                <a:cxn ang="0">
                  <a:pos x="1320" y="243"/>
                </a:cxn>
                <a:cxn ang="0">
                  <a:pos x="1340" y="225"/>
                </a:cxn>
                <a:cxn ang="0">
                  <a:pos x="1359" y="206"/>
                </a:cxn>
                <a:cxn ang="0">
                  <a:pos x="1378" y="186"/>
                </a:cxn>
                <a:cxn ang="0">
                  <a:pos x="1395" y="166"/>
                </a:cxn>
                <a:cxn ang="0">
                  <a:pos x="1412" y="145"/>
                </a:cxn>
                <a:cxn ang="0">
                  <a:pos x="1428" y="124"/>
                </a:cxn>
                <a:cxn ang="0">
                  <a:pos x="1443" y="102"/>
                </a:cxn>
                <a:cxn ang="0">
                  <a:pos x="1456" y="79"/>
                </a:cxn>
                <a:cxn ang="0">
                  <a:pos x="1470" y="57"/>
                </a:cxn>
                <a:cxn ang="0">
                  <a:pos x="1481" y="33"/>
                </a:cxn>
                <a:cxn ang="0">
                  <a:pos x="1492" y="9"/>
                </a:cxn>
              </a:cxnLst>
              <a:rect l="0" t="0" r="r" b="b"/>
              <a:pathLst>
                <a:path w="1493" h="451">
                  <a:moveTo>
                    <a:pt x="0" y="0"/>
                  </a:moveTo>
                  <a:lnTo>
                    <a:pt x="22" y="48"/>
                  </a:lnTo>
                  <a:lnTo>
                    <a:pt x="34" y="71"/>
                  </a:lnTo>
                  <a:lnTo>
                    <a:pt x="48" y="94"/>
                  </a:lnTo>
                  <a:lnTo>
                    <a:pt x="63" y="117"/>
                  </a:lnTo>
                  <a:lnTo>
                    <a:pt x="78" y="138"/>
                  </a:lnTo>
                  <a:lnTo>
                    <a:pt x="95" y="159"/>
                  </a:lnTo>
                  <a:lnTo>
                    <a:pt x="113" y="180"/>
                  </a:lnTo>
                  <a:lnTo>
                    <a:pt x="131" y="200"/>
                  </a:lnTo>
                  <a:lnTo>
                    <a:pt x="150" y="220"/>
                  </a:lnTo>
                  <a:lnTo>
                    <a:pt x="171" y="239"/>
                  </a:lnTo>
                  <a:lnTo>
                    <a:pt x="192" y="257"/>
                  </a:lnTo>
                  <a:lnTo>
                    <a:pt x="214" y="275"/>
                  </a:lnTo>
                  <a:lnTo>
                    <a:pt x="236" y="291"/>
                  </a:lnTo>
                  <a:lnTo>
                    <a:pt x="260" y="307"/>
                  </a:lnTo>
                  <a:lnTo>
                    <a:pt x="284" y="323"/>
                  </a:lnTo>
                  <a:lnTo>
                    <a:pt x="308" y="337"/>
                  </a:lnTo>
                  <a:lnTo>
                    <a:pt x="334" y="351"/>
                  </a:lnTo>
                  <a:lnTo>
                    <a:pt x="360" y="364"/>
                  </a:lnTo>
                  <a:lnTo>
                    <a:pt x="387" y="376"/>
                  </a:lnTo>
                  <a:lnTo>
                    <a:pt x="414" y="387"/>
                  </a:lnTo>
                  <a:lnTo>
                    <a:pt x="442" y="398"/>
                  </a:lnTo>
                  <a:lnTo>
                    <a:pt x="470" y="407"/>
                  </a:lnTo>
                  <a:lnTo>
                    <a:pt x="500" y="416"/>
                  </a:lnTo>
                  <a:lnTo>
                    <a:pt x="529" y="424"/>
                  </a:lnTo>
                  <a:lnTo>
                    <a:pt x="559" y="431"/>
                  </a:lnTo>
                  <a:lnTo>
                    <a:pt x="590" y="436"/>
                  </a:lnTo>
                  <a:lnTo>
                    <a:pt x="620" y="441"/>
                  </a:lnTo>
                  <a:lnTo>
                    <a:pt x="652" y="445"/>
                  </a:lnTo>
                  <a:lnTo>
                    <a:pt x="684" y="447"/>
                  </a:lnTo>
                  <a:lnTo>
                    <a:pt x="716" y="449"/>
                  </a:lnTo>
                  <a:lnTo>
                    <a:pt x="748" y="450"/>
                  </a:lnTo>
                  <a:lnTo>
                    <a:pt x="812" y="447"/>
                  </a:lnTo>
                  <a:lnTo>
                    <a:pt x="843" y="445"/>
                  </a:lnTo>
                  <a:lnTo>
                    <a:pt x="874" y="441"/>
                  </a:lnTo>
                  <a:lnTo>
                    <a:pt x="904" y="437"/>
                  </a:lnTo>
                  <a:lnTo>
                    <a:pt x="934" y="431"/>
                  </a:lnTo>
                  <a:lnTo>
                    <a:pt x="964" y="424"/>
                  </a:lnTo>
                  <a:lnTo>
                    <a:pt x="993" y="417"/>
                  </a:lnTo>
                  <a:lnTo>
                    <a:pt x="1022" y="409"/>
                  </a:lnTo>
                  <a:lnTo>
                    <a:pt x="1050" y="399"/>
                  </a:lnTo>
                  <a:lnTo>
                    <a:pt x="1078" y="389"/>
                  </a:lnTo>
                  <a:lnTo>
                    <a:pt x="1105" y="378"/>
                  </a:lnTo>
                  <a:lnTo>
                    <a:pt x="1132" y="366"/>
                  </a:lnTo>
                  <a:lnTo>
                    <a:pt x="1157" y="353"/>
                  </a:lnTo>
                  <a:lnTo>
                    <a:pt x="1183" y="340"/>
                  </a:lnTo>
                  <a:lnTo>
                    <a:pt x="1207" y="326"/>
                  </a:lnTo>
                  <a:lnTo>
                    <a:pt x="1231" y="311"/>
                  </a:lnTo>
                  <a:lnTo>
                    <a:pt x="1254" y="295"/>
                  </a:lnTo>
                  <a:lnTo>
                    <a:pt x="1277" y="279"/>
                  </a:lnTo>
                  <a:lnTo>
                    <a:pt x="1299" y="261"/>
                  </a:lnTo>
                  <a:lnTo>
                    <a:pt x="1320" y="243"/>
                  </a:lnTo>
                  <a:lnTo>
                    <a:pt x="1340" y="225"/>
                  </a:lnTo>
                  <a:lnTo>
                    <a:pt x="1359" y="206"/>
                  </a:lnTo>
                  <a:lnTo>
                    <a:pt x="1378" y="186"/>
                  </a:lnTo>
                  <a:lnTo>
                    <a:pt x="1395" y="166"/>
                  </a:lnTo>
                  <a:lnTo>
                    <a:pt x="1412" y="145"/>
                  </a:lnTo>
                  <a:lnTo>
                    <a:pt x="1428" y="124"/>
                  </a:lnTo>
                  <a:lnTo>
                    <a:pt x="1443" y="102"/>
                  </a:lnTo>
                  <a:lnTo>
                    <a:pt x="1456" y="79"/>
                  </a:lnTo>
                  <a:lnTo>
                    <a:pt x="1470" y="57"/>
                  </a:lnTo>
                  <a:lnTo>
                    <a:pt x="1481" y="33"/>
                  </a:lnTo>
                  <a:lnTo>
                    <a:pt x="1492" y="9"/>
                  </a:lnTo>
                </a:path>
              </a:pathLst>
            </a:custGeom>
            <a:noFill/>
            <a:ln w="0" cap="flat" cmpd="sng">
              <a:solidFill>
                <a:srgbClr val="FFFF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086" name="Freeform 14"/>
            <p:cNvSpPr>
              <a:spLocks/>
            </p:cNvSpPr>
            <p:nvPr/>
          </p:nvSpPr>
          <p:spPr bwMode="auto">
            <a:xfrm>
              <a:off x="1105" y="3021"/>
              <a:ext cx="198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86" y="0"/>
                </a:cxn>
                <a:cxn ang="0">
                  <a:pos x="1986" y="0"/>
                </a:cxn>
              </a:cxnLst>
              <a:rect l="0" t="0" r="r" b="b"/>
              <a:pathLst>
                <a:path w="1987" h="1">
                  <a:moveTo>
                    <a:pt x="0" y="0"/>
                  </a:moveTo>
                  <a:lnTo>
                    <a:pt x="1986" y="0"/>
                  </a:lnTo>
                  <a:lnTo>
                    <a:pt x="1986" y="0"/>
                  </a:lnTo>
                </a:path>
              </a:pathLst>
            </a:custGeom>
            <a:noFill/>
            <a:ln w="0" cap="flat" cmpd="sng">
              <a:solidFill>
                <a:srgbClr val="FFFF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087" name="Oval 15"/>
            <p:cNvSpPr>
              <a:spLocks noChangeArrowheads="1"/>
            </p:cNvSpPr>
            <p:nvPr/>
          </p:nvSpPr>
          <p:spPr bwMode="auto">
            <a:xfrm flipV="1">
              <a:off x="2010" y="3397"/>
              <a:ext cx="306" cy="59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FFFF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088" name="Rectangle 16"/>
            <p:cNvSpPr>
              <a:spLocks noChangeArrowheads="1"/>
            </p:cNvSpPr>
            <p:nvPr/>
          </p:nvSpPr>
          <p:spPr bwMode="auto">
            <a:xfrm flipV="1">
              <a:off x="2022" y="2456"/>
              <a:ext cx="282" cy="971"/>
            </a:xfrm>
            <a:prstGeom prst="rect">
              <a:avLst/>
            </a:prstGeom>
            <a:solidFill>
              <a:srgbClr val="000F12"/>
            </a:solidFill>
            <a:ln w="0">
              <a:solidFill>
                <a:srgbClr val="FFFF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089" name="Freeform 17"/>
            <p:cNvSpPr>
              <a:spLocks/>
            </p:cNvSpPr>
            <p:nvPr/>
          </p:nvSpPr>
          <p:spPr bwMode="auto">
            <a:xfrm>
              <a:off x="1939" y="3021"/>
              <a:ext cx="48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2" y="0"/>
                </a:cxn>
                <a:cxn ang="0">
                  <a:pos x="482" y="0"/>
                </a:cxn>
              </a:cxnLst>
              <a:rect l="0" t="0" r="r" b="b"/>
              <a:pathLst>
                <a:path w="483" h="1">
                  <a:moveTo>
                    <a:pt x="0" y="0"/>
                  </a:moveTo>
                  <a:lnTo>
                    <a:pt x="482" y="0"/>
                  </a:lnTo>
                  <a:lnTo>
                    <a:pt x="482" y="0"/>
                  </a:lnTo>
                </a:path>
              </a:pathLst>
            </a:custGeom>
            <a:noFill/>
            <a:ln w="0" cap="flat" cmpd="sng">
              <a:solidFill>
                <a:srgbClr val="FFFF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090" name="Oval 18"/>
            <p:cNvSpPr>
              <a:spLocks noChangeArrowheads="1"/>
            </p:cNvSpPr>
            <p:nvPr/>
          </p:nvSpPr>
          <p:spPr bwMode="auto">
            <a:xfrm flipV="1">
              <a:off x="1998" y="2426"/>
              <a:ext cx="329" cy="60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FFFF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091" name="Rectangle 19"/>
            <p:cNvSpPr>
              <a:spLocks noChangeArrowheads="1"/>
            </p:cNvSpPr>
            <p:nvPr/>
          </p:nvSpPr>
          <p:spPr bwMode="auto">
            <a:xfrm flipV="1">
              <a:off x="2116" y="2575"/>
              <a:ext cx="94" cy="1159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092" name="Freeform 20"/>
            <p:cNvSpPr>
              <a:spLocks/>
            </p:cNvSpPr>
            <p:nvPr/>
          </p:nvSpPr>
          <p:spPr bwMode="auto">
            <a:xfrm>
              <a:off x="1896" y="3702"/>
              <a:ext cx="318" cy="320"/>
            </a:xfrm>
            <a:custGeom>
              <a:avLst/>
              <a:gdLst/>
              <a:ahLst/>
              <a:cxnLst>
                <a:cxn ang="0">
                  <a:pos x="0" y="285"/>
                </a:cxn>
                <a:cxn ang="0">
                  <a:pos x="255" y="0"/>
                </a:cxn>
                <a:cxn ang="0">
                  <a:pos x="317" y="35"/>
                </a:cxn>
                <a:cxn ang="0">
                  <a:pos x="63" y="319"/>
                </a:cxn>
                <a:cxn ang="0">
                  <a:pos x="0" y="285"/>
                </a:cxn>
              </a:cxnLst>
              <a:rect l="0" t="0" r="r" b="b"/>
              <a:pathLst>
                <a:path w="318" h="320">
                  <a:moveTo>
                    <a:pt x="0" y="285"/>
                  </a:moveTo>
                  <a:lnTo>
                    <a:pt x="255" y="0"/>
                  </a:lnTo>
                  <a:lnTo>
                    <a:pt x="317" y="35"/>
                  </a:lnTo>
                  <a:lnTo>
                    <a:pt x="63" y="319"/>
                  </a:lnTo>
                  <a:lnTo>
                    <a:pt x="0" y="285"/>
                  </a:lnTo>
                </a:path>
              </a:pathLst>
            </a:custGeom>
            <a:solidFill>
              <a:srgbClr val="FFFFFF"/>
            </a:solidFill>
            <a:ln w="0" cap="flat" cmpd="sng">
              <a:solidFill>
                <a:srgbClr val="FFFF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093" name="Freeform 21"/>
            <p:cNvSpPr>
              <a:spLocks/>
            </p:cNvSpPr>
            <p:nvPr/>
          </p:nvSpPr>
          <p:spPr bwMode="auto">
            <a:xfrm>
              <a:off x="2246" y="2333"/>
              <a:ext cx="1534" cy="1133"/>
            </a:xfrm>
            <a:custGeom>
              <a:avLst/>
              <a:gdLst/>
              <a:ahLst/>
              <a:cxnLst>
                <a:cxn ang="0">
                  <a:pos x="30" y="1132"/>
                </a:cxn>
                <a:cxn ang="0">
                  <a:pos x="0" y="1096"/>
                </a:cxn>
                <a:cxn ang="0">
                  <a:pos x="1503" y="0"/>
                </a:cxn>
                <a:cxn ang="0">
                  <a:pos x="1533" y="35"/>
                </a:cxn>
                <a:cxn ang="0">
                  <a:pos x="30" y="1132"/>
                </a:cxn>
              </a:cxnLst>
              <a:rect l="0" t="0" r="r" b="b"/>
              <a:pathLst>
                <a:path w="1534" h="1133">
                  <a:moveTo>
                    <a:pt x="30" y="1132"/>
                  </a:moveTo>
                  <a:lnTo>
                    <a:pt x="0" y="1096"/>
                  </a:lnTo>
                  <a:lnTo>
                    <a:pt x="1503" y="0"/>
                  </a:lnTo>
                  <a:lnTo>
                    <a:pt x="1533" y="35"/>
                  </a:lnTo>
                  <a:lnTo>
                    <a:pt x="30" y="1132"/>
                  </a:lnTo>
                </a:path>
              </a:pathLst>
            </a:custGeom>
            <a:solidFill>
              <a:srgbClr val="FF0000"/>
            </a:solidFill>
            <a:ln w="0" cap="flat" cmpd="sng">
              <a:solidFill>
                <a:srgbClr val="FFFF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094" name="Rectangle 22"/>
            <p:cNvSpPr>
              <a:spLocks noChangeArrowheads="1"/>
            </p:cNvSpPr>
            <p:nvPr/>
          </p:nvSpPr>
          <p:spPr bwMode="auto">
            <a:xfrm flipV="1">
              <a:off x="3714" y="910"/>
              <a:ext cx="62" cy="1469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FFFF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095" name="Rectangle 23"/>
            <p:cNvSpPr>
              <a:spLocks noChangeArrowheads="1"/>
            </p:cNvSpPr>
            <p:nvPr/>
          </p:nvSpPr>
          <p:spPr bwMode="auto">
            <a:xfrm flipV="1">
              <a:off x="3479" y="909"/>
              <a:ext cx="59" cy="941"/>
            </a:xfrm>
            <a:prstGeom prst="rect">
              <a:avLst/>
            </a:prstGeom>
            <a:solidFill>
              <a:srgbClr val="00FF00"/>
            </a:solidFill>
            <a:ln w="0">
              <a:solidFill>
                <a:srgbClr val="FFFF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096" name="Freeform 24"/>
            <p:cNvSpPr>
              <a:spLocks/>
            </p:cNvSpPr>
            <p:nvPr/>
          </p:nvSpPr>
          <p:spPr bwMode="auto">
            <a:xfrm>
              <a:off x="3688" y="960"/>
              <a:ext cx="114" cy="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6"/>
                </a:cxn>
                <a:cxn ang="0">
                  <a:pos x="113" y="76"/>
                </a:cxn>
                <a:cxn ang="0">
                  <a:pos x="113" y="2"/>
                </a:cxn>
                <a:cxn ang="0">
                  <a:pos x="0" y="2"/>
                </a:cxn>
                <a:cxn ang="0">
                  <a:pos x="113" y="76"/>
                </a:cxn>
                <a:cxn ang="0">
                  <a:pos x="113" y="76"/>
                </a:cxn>
              </a:cxnLst>
              <a:rect l="0" t="0" r="r" b="b"/>
              <a:pathLst>
                <a:path w="114" h="77">
                  <a:moveTo>
                    <a:pt x="0" y="0"/>
                  </a:moveTo>
                  <a:lnTo>
                    <a:pt x="0" y="76"/>
                  </a:lnTo>
                  <a:lnTo>
                    <a:pt x="113" y="76"/>
                  </a:lnTo>
                  <a:lnTo>
                    <a:pt x="113" y="2"/>
                  </a:lnTo>
                  <a:lnTo>
                    <a:pt x="0" y="2"/>
                  </a:lnTo>
                  <a:lnTo>
                    <a:pt x="113" y="76"/>
                  </a:lnTo>
                  <a:lnTo>
                    <a:pt x="113" y="76"/>
                  </a:lnTo>
                </a:path>
              </a:pathLst>
            </a:custGeom>
            <a:noFill/>
            <a:ln w="29844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097" name="Freeform 25"/>
            <p:cNvSpPr>
              <a:spLocks/>
            </p:cNvSpPr>
            <p:nvPr/>
          </p:nvSpPr>
          <p:spPr bwMode="auto">
            <a:xfrm>
              <a:off x="3449" y="960"/>
              <a:ext cx="114" cy="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6"/>
                </a:cxn>
                <a:cxn ang="0">
                  <a:pos x="113" y="76"/>
                </a:cxn>
                <a:cxn ang="0">
                  <a:pos x="113" y="2"/>
                </a:cxn>
                <a:cxn ang="0">
                  <a:pos x="0" y="2"/>
                </a:cxn>
                <a:cxn ang="0">
                  <a:pos x="113" y="76"/>
                </a:cxn>
                <a:cxn ang="0">
                  <a:pos x="113" y="76"/>
                </a:cxn>
              </a:cxnLst>
              <a:rect l="0" t="0" r="r" b="b"/>
              <a:pathLst>
                <a:path w="114" h="77">
                  <a:moveTo>
                    <a:pt x="0" y="0"/>
                  </a:moveTo>
                  <a:lnTo>
                    <a:pt x="0" y="76"/>
                  </a:lnTo>
                  <a:lnTo>
                    <a:pt x="113" y="76"/>
                  </a:lnTo>
                  <a:lnTo>
                    <a:pt x="113" y="2"/>
                  </a:lnTo>
                  <a:lnTo>
                    <a:pt x="0" y="2"/>
                  </a:lnTo>
                  <a:lnTo>
                    <a:pt x="113" y="76"/>
                  </a:lnTo>
                  <a:lnTo>
                    <a:pt x="113" y="76"/>
                  </a:lnTo>
                </a:path>
              </a:pathLst>
            </a:custGeom>
            <a:noFill/>
            <a:ln w="29844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098" name="Freeform 26"/>
            <p:cNvSpPr>
              <a:spLocks/>
            </p:cNvSpPr>
            <p:nvPr/>
          </p:nvSpPr>
          <p:spPr bwMode="auto">
            <a:xfrm>
              <a:off x="3688" y="962"/>
              <a:ext cx="114" cy="75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113" y="0"/>
                </a:cxn>
                <a:cxn ang="0">
                  <a:pos x="113" y="0"/>
                </a:cxn>
              </a:cxnLst>
              <a:rect l="0" t="0" r="r" b="b"/>
              <a:pathLst>
                <a:path w="114" h="75">
                  <a:moveTo>
                    <a:pt x="0" y="74"/>
                  </a:moveTo>
                  <a:lnTo>
                    <a:pt x="113" y="0"/>
                  </a:lnTo>
                  <a:lnTo>
                    <a:pt x="113" y="0"/>
                  </a:lnTo>
                </a:path>
              </a:pathLst>
            </a:custGeom>
            <a:noFill/>
            <a:ln w="29844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099" name="Freeform 27"/>
            <p:cNvSpPr>
              <a:spLocks/>
            </p:cNvSpPr>
            <p:nvPr/>
          </p:nvSpPr>
          <p:spPr bwMode="auto">
            <a:xfrm>
              <a:off x="3449" y="962"/>
              <a:ext cx="114" cy="75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113" y="0"/>
                </a:cxn>
                <a:cxn ang="0">
                  <a:pos x="113" y="0"/>
                </a:cxn>
              </a:cxnLst>
              <a:rect l="0" t="0" r="r" b="b"/>
              <a:pathLst>
                <a:path w="114" h="75">
                  <a:moveTo>
                    <a:pt x="0" y="74"/>
                  </a:moveTo>
                  <a:lnTo>
                    <a:pt x="113" y="0"/>
                  </a:lnTo>
                  <a:lnTo>
                    <a:pt x="113" y="0"/>
                  </a:lnTo>
                </a:path>
              </a:pathLst>
            </a:custGeom>
            <a:noFill/>
            <a:ln w="29844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100" name="Freeform 28"/>
            <p:cNvSpPr>
              <a:spLocks/>
            </p:cNvSpPr>
            <p:nvPr/>
          </p:nvSpPr>
          <p:spPr bwMode="auto">
            <a:xfrm>
              <a:off x="3712" y="1712"/>
              <a:ext cx="81" cy="5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80" y="0"/>
                </a:cxn>
                <a:cxn ang="0">
                  <a:pos x="80" y="0"/>
                </a:cxn>
              </a:cxnLst>
              <a:rect l="0" t="0" r="r" b="b"/>
              <a:pathLst>
                <a:path w="81" h="55">
                  <a:moveTo>
                    <a:pt x="0" y="54"/>
                  </a:moveTo>
                  <a:lnTo>
                    <a:pt x="80" y="0"/>
                  </a:lnTo>
                  <a:lnTo>
                    <a:pt x="80" y="0"/>
                  </a:lnTo>
                </a:path>
              </a:pathLst>
            </a:custGeom>
            <a:noFill/>
            <a:ln w="0" cap="flat" cmpd="sng">
              <a:solidFill>
                <a:srgbClr val="FFFF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101" name="Freeform 29"/>
            <p:cNvSpPr>
              <a:spLocks/>
            </p:cNvSpPr>
            <p:nvPr/>
          </p:nvSpPr>
          <p:spPr bwMode="auto">
            <a:xfrm>
              <a:off x="3709" y="1795"/>
              <a:ext cx="87" cy="63"/>
            </a:xfrm>
            <a:custGeom>
              <a:avLst/>
              <a:gdLst/>
              <a:ahLst/>
              <a:cxnLst>
                <a:cxn ang="0">
                  <a:pos x="0" y="62"/>
                </a:cxn>
                <a:cxn ang="0">
                  <a:pos x="86" y="0"/>
                </a:cxn>
                <a:cxn ang="0">
                  <a:pos x="86" y="0"/>
                </a:cxn>
              </a:cxnLst>
              <a:rect l="0" t="0" r="r" b="b"/>
              <a:pathLst>
                <a:path w="87" h="63">
                  <a:moveTo>
                    <a:pt x="0" y="62"/>
                  </a:move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 w="0" cap="flat" cmpd="sng">
              <a:solidFill>
                <a:srgbClr val="FFFF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102" name="Freeform 30"/>
            <p:cNvSpPr>
              <a:spLocks/>
            </p:cNvSpPr>
            <p:nvPr/>
          </p:nvSpPr>
          <p:spPr bwMode="auto">
            <a:xfrm>
              <a:off x="1105" y="1158"/>
              <a:ext cx="2081" cy="1140"/>
            </a:xfrm>
            <a:custGeom>
              <a:avLst/>
              <a:gdLst/>
              <a:ahLst/>
              <a:cxnLst>
                <a:cxn ang="0">
                  <a:pos x="0" y="1139"/>
                </a:cxn>
                <a:cxn ang="0">
                  <a:pos x="2080" y="0"/>
                </a:cxn>
                <a:cxn ang="0">
                  <a:pos x="2069" y="10"/>
                </a:cxn>
                <a:cxn ang="0">
                  <a:pos x="2080" y="70"/>
                </a:cxn>
                <a:cxn ang="0">
                  <a:pos x="153" y="1139"/>
                </a:cxn>
                <a:cxn ang="0">
                  <a:pos x="153" y="1139"/>
                </a:cxn>
                <a:cxn ang="0">
                  <a:pos x="0" y="1139"/>
                </a:cxn>
              </a:cxnLst>
              <a:rect l="0" t="0" r="r" b="b"/>
              <a:pathLst>
                <a:path w="2081" h="1140">
                  <a:moveTo>
                    <a:pt x="0" y="1139"/>
                  </a:moveTo>
                  <a:lnTo>
                    <a:pt x="2080" y="0"/>
                  </a:lnTo>
                  <a:lnTo>
                    <a:pt x="2069" y="10"/>
                  </a:lnTo>
                  <a:lnTo>
                    <a:pt x="2080" y="70"/>
                  </a:lnTo>
                  <a:lnTo>
                    <a:pt x="153" y="1139"/>
                  </a:lnTo>
                  <a:lnTo>
                    <a:pt x="153" y="1139"/>
                  </a:lnTo>
                  <a:lnTo>
                    <a:pt x="0" y="1139"/>
                  </a:lnTo>
                </a:path>
              </a:pathLst>
            </a:custGeom>
            <a:solidFill>
              <a:srgbClr val="FFFF00"/>
            </a:solidFill>
            <a:ln w="0" cap="flat" cmpd="sng">
              <a:solidFill>
                <a:srgbClr val="FFFF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103" name="Freeform 31"/>
            <p:cNvSpPr>
              <a:spLocks/>
            </p:cNvSpPr>
            <p:nvPr/>
          </p:nvSpPr>
          <p:spPr bwMode="auto">
            <a:xfrm>
              <a:off x="1258" y="2208"/>
              <a:ext cx="1846" cy="90"/>
            </a:xfrm>
            <a:custGeom>
              <a:avLst/>
              <a:gdLst/>
              <a:ahLst/>
              <a:cxnLst>
                <a:cxn ang="0">
                  <a:pos x="0" y="89"/>
                </a:cxn>
                <a:cxn ang="0">
                  <a:pos x="1845" y="89"/>
                </a:cxn>
                <a:cxn ang="0">
                  <a:pos x="1845" y="0"/>
                </a:cxn>
                <a:cxn ang="0">
                  <a:pos x="94" y="0"/>
                </a:cxn>
                <a:cxn ang="0">
                  <a:pos x="94" y="0"/>
                </a:cxn>
                <a:cxn ang="0">
                  <a:pos x="0" y="89"/>
                </a:cxn>
              </a:cxnLst>
              <a:rect l="0" t="0" r="r" b="b"/>
              <a:pathLst>
                <a:path w="1846" h="90">
                  <a:moveTo>
                    <a:pt x="0" y="89"/>
                  </a:moveTo>
                  <a:lnTo>
                    <a:pt x="1845" y="89"/>
                  </a:lnTo>
                  <a:lnTo>
                    <a:pt x="1845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0" y="89"/>
                  </a:lnTo>
                </a:path>
              </a:pathLst>
            </a:custGeom>
            <a:solidFill>
              <a:srgbClr val="FFFF00"/>
            </a:solidFill>
            <a:ln w="0" cap="flat" cmpd="sng">
              <a:solidFill>
                <a:srgbClr val="FFFF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104" name="Freeform 32"/>
            <p:cNvSpPr>
              <a:spLocks/>
            </p:cNvSpPr>
            <p:nvPr/>
          </p:nvSpPr>
          <p:spPr bwMode="auto">
            <a:xfrm>
              <a:off x="3080" y="1168"/>
              <a:ext cx="1611" cy="1140"/>
            </a:xfrm>
            <a:custGeom>
              <a:avLst/>
              <a:gdLst/>
              <a:ahLst/>
              <a:cxnLst>
                <a:cxn ang="0">
                  <a:pos x="11" y="1030"/>
                </a:cxn>
                <a:cxn ang="0">
                  <a:pos x="1481" y="0"/>
                </a:cxn>
                <a:cxn ang="0">
                  <a:pos x="1610" y="0"/>
                </a:cxn>
                <a:cxn ang="0">
                  <a:pos x="0" y="1139"/>
                </a:cxn>
                <a:cxn ang="0">
                  <a:pos x="0" y="1139"/>
                </a:cxn>
                <a:cxn ang="0">
                  <a:pos x="11" y="1030"/>
                </a:cxn>
              </a:cxnLst>
              <a:rect l="0" t="0" r="r" b="b"/>
              <a:pathLst>
                <a:path w="1611" h="1140">
                  <a:moveTo>
                    <a:pt x="11" y="1030"/>
                  </a:moveTo>
                  <a:lnTo>
                    <a:pt x="1481" y="0"/>
                  </a:lnTo>
                  <a:lnTo>
                    <a:pt x="1610" y="0"/>
                  </a:lnTo>
                  <a:lnTo>
                    <a:pt x="0" y="1139"/>
                  </a:lnTo>
                  <a:lnTo>
                    <a:pt x="0" y="1139"/>
                  </a:lnTo>
                  <a:lnTo>
                    <a:pt x="11" y="1030"/>
                  </a:lnTo>
                </a:path>
              </a:pathLst>
            </a:custGeom>
            <a:solidFill>
              <a:srgbClr val="FFFF00"/>
            </a:solidFill>
            <a:ln w="0" cap="flat" cmpd="sng">
              <a:solidFill>
                <a:srgbClr val="FFFF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105" name="Freeform 33"/>
            <p:cNvSpPr>
              <a:spLocks/>
            </p:cNvSpPr>
            <p:nvPr/>
          </p:nvSpPr>
          <p:spPr bwMode="auto">
            <a:xfrm>
              <a:off x="3773" y="1178"/>
              <a:ext cx="800" cy="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50"/>
                </a:cxn>
                <a:cxn ang="0">
                  <a:pos x="788" y="50"/>
                </a:cxn>
                <a:cxn ang="0">
                  <a:pos x="799" y="0"/>
                </a:cxn>
                <a:cxn ang="0">
                  <a:pos x="799" y="0"/>
                </a:cxn>
                <a:cxn ang="0">
                  <a:pos x="0" y="0"/>
                </a:cxn>
              </a:cxnLst>
              <a:rect l="0" t="0" r="r" b="b"/>
              <a:pathLst>
                <a:path w="800" h="51">
                  <a:moveTo>
                    <a:pt x="0" y="0"/>
                  </a:moveTo>
                  <a:lnTo>
                    <a:pt x="12" y="50"/>
                  </a:lnTo>
                  <a:lnTo>
                    <a:pt x="788" y="50"/>
                  </a:lnTo>
                  <a:lnTo>
                    <a:pt x="799" y="0"/>
                  </a:lnTo>
                  <a:lnTo>
                    <a:pt x="799" y="0"/>
                  </a:lnTo>
                  <a:lnTo>
                    <a:pt x="0" y="0"/>
                  </a:lnTo>
                </a:path>
              </a:pathLst>
            </a:custGeom>
            <a:solidFill>
              <a:srgbClr val="FFFF00"/>
            </a:solidFill>
            <a:ln w="0" cap="flat" cmpd="sng">
              <a:solidFill>
                <a:srgbClr val="FFFF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106" name="Freeform 34"/>
            <p:cNvSpPr>
              <a:spLocks/>
            </p:cNvSpPr>
            <p:nvPr/>
          </p:nvSpPr>
          <p:spPr bwMode="auto">
            <a:xfrm>
              <a:off x="3170" y="1174"/>
              <a:ext cx="305" cy="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4" y="0"/>
                </a:cxn>
                <a:cxn ang="0">
                  <a:pos x="304" y="52"/>
                </a:cxn>
                <a:cxn ang="0">
                  <a:pos x="0" y="52"/>
                </a:cxn>
                <a:cxn ang="0">
                  <a:pos x="0" y="52"/>
                </a:cxn>
                <a:cxn ang="0">
                  <a:pos x="0" y="0"/>
                </a:cxn>
              </a:cxnLst>
              <a:rect l="0" t="0" r="r" b="b"/>
              <a:pathLst>
                <a:path w="305" h="53">
                  <a:moveTo>
                    <a:pt x="0" y="0"/>
                  </a:moveTo>
                  <a:lnTo>
                    <a:pt x="304" y="0"/>
                  </a:lnTo>
                  <a:lnTo>
                    <a:pt x="304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0"/>
                  </a:lnTo>
                </a:path>
              </a:pathLst>
            </a:custGeom>
            <a:solidFill>
              <a:srgbClr val="FFFF00"/>
            </a:solidFill>
            <a:ln w="0" cap="flat" cmpd="sng">
              <a:solidFill>
                <a:srgbClr val="FFFF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  <p:sp>
          <p:nvSpPr>
            <p:cNvPr id="1283107" name="Freeform 35"/>
            <p:cNvSpPr>
              <a:spLocks/>
            </p:cNvSpPr>
            <p:nvPr/>
          </p:nvSpPr>
          <p:spPr bwMode="auto">
            <a:xfrm>
              <a:off x="3540" y="1177"/>
              <a:ext cx="175" cy="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9"/>
                </a:cxn>
                <a:cxn ang="0">
                  <a:pos x="174" y="49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0" y="0"/>
                </a:cxn>
              </a:cxnLst>
              <a:rect l="0" t="0" r="r" b="b"/>
              <a:pathLst>
                <a:path w="175" h="50">
                  <a:moveTo>
                    <a:pt x="0" y="0"/>
                  </a:moveTo>
                  <a:lnTo>
                    <a:pt x="0" y="49"/>
                  </a:lnTo>
                  <a:lnTo>
                    <a:pt x="174" y="49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0" y="0"/>
                  </a:lnTo>
                </a:path>
              </a:pathLst>
            </a:custGeom>
            <a:solidFill>
              <a:srgbClr val="FFFF00"/>
            </a:solidFill>
            <a:ln w="0" cap="flat" cmpd="sng">
              <a:solidFill>
                <a:srgbClr val="FFFF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US">
                <a:latin typeface="Times New Roman" charset="0"/>
              </a:endParaRPr>
            </a:p>
          </p:txBody>
        </p:sp>
      </p:grpSp>
      <p:sp>
        <p:nvSpPr>
          <p:cNvPr id="1283109" name="Freeform 37"/>
          <p:cNvSpPr>
            <a:spLocks/>
          </p:cNvSpPr>
          <p:nvPr/>
        </p:nvSpPr>
        <p:spPr bwMode="auto">
          <a:xfrm>
            <a:off x="6137275" y="1387475"/>
            <a:ext cx="935038" cy="709613"/>
          </a:xfrm>
          <a:custGeom>
            <a:avLst/>
            <a:gdLst/>
            <a:ahLst/>
            <a:cxnLst>
              <a:cxn ang="0">
                <a:pos x="588" y="0"/>
              </a:cxn>
              <a:cxn ang="0">
                <a:pos x="341" y="0"/>
              </a:cxn>
              <a:cxn ang="0">
                <a:pos x="118" y="446"/>
              </a:cxn>
              <a:cxn ang="0">
                <a:pos x="0" y="446"/>
              </a:cxn>
              <a:cxn ang="0">
                <a:pos x="0" y="446"/>
              </a:cxn>
            </a:cxnLst>
            <a:rect l="0" t="0" r="r" b="b"/>
            <a:pathLst>
              <a:path w="589" h="447">
                <a:moveTo>
                  <a:pt x="588" y="0"/>
                </a:moveTo>
                <a:lnTo>
                  <a:pt x="341" y="0"/>
                </a:lnTo>
                <a:lnTo>
                  <a:pt x="118" y="446"/>
                </a:lnTo>
                <a:lnTo>
                  <a:pt x="0" y="446"/>
                </a:lnTo>
                <a:lnTo>
                  <a:pt x="0" y="446"/>
                </a:lnTo>
              </a:path>
            </a:pathLst>
          </a:custGeom>
          <a:noFill/>
          <a:ln w="18415" cap="flat" cmpd="sng">
            <a:solidFill>
              <a:srgbClr val="FFFF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83110" name="Freeform 38"/>
          <p:cNvSpPr>
            <a:spLocks/>
          </p:cNvSpPr>
          <p:nvPr/>
        </p:nvSpPr>
        <p:spPr bwMode="auto">
          <a:xfrm>
            <a:off x="4606925" y="1349375"/>
            <a:ext cx="915988" cy="7667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41" y="0"/>
              </a:cxn>
              <a:cxn ang="0">
                <a:pos x="459" y="482"/>
              </a:cxn>
              <a:cxn ang="0">
                <a:pos x="576" y="482"/>
              </a:cxn>
              <a:cxn ang="0">
                <a:pos x="576" y="482"/>
              </a:cxn>
            </a:cxnLst>
            <a:rect l="0" t="0" r="r" b="b"/>
            <a:pathLst>
              <a:path w="577" h="483">
                <a:moveTo>
                  <a:pt x="0" y="0"/>
                </a:moveTo>
                <a:lnTo>
                  <a:pt x="341" y="0"/>
                </a:lnTo>
                <a:lnTo>
                  <a:pt x="459" y="482"/>
                </a:lnTo>
                <a:lnTo>
                  <a:pt x="576" y="482"/>
                </a:lnTo>
                <a:lnTo>
                  <a:pt x="576" y="482"/>
                </a:lnTo>
              </a:path>
            </a:pathLst>
          </a:custGeom>
          <a:noFill/>
          <a:ln w="18415" cap="flat" cmpd="sng">
            <a:solidFill>
              <a:srgbClr val="FFFF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83111" name="Freeform 39"/>
          <p:cNvSpPr>
            <a:spLocks/>
          </p:cNvSpPr>
          <p:nvPr/>
        </p:nvSpPr>
        <p:spPr bwMode="auto">
          <a:xfrm>
            <a:off x="2219325" y="5749925"/>
            <a:ext cx="915988" cy="131763"/>
          </a:xfrm>
          <a:custGeom>
            <a:avLst/>
            <a:gdLst/>
            <a:ahLst/>
            <a:cxnLst>
              <a:cxn ang="0">
                <a:pos x="0" y="82"/>
              </a:cxn>
              <a:cxn ang="0">
                <a:pos x="470" y="82"/>
              </a:cxn>
              <a:cxn ang="0">
                <a:pos x="576" y="0"/>
              </a:cxn>
              <a:cxn ang="0">
                <a:pos x="576" y="0"/>
              </a:cxn>
            </a:cxnLst>
            <a:rect l="0" t="0" r="r" b="b"/>
            <a:pathLst>
              <a:path w="577" h="83">
                <a:moveTo>
                  <a:pt x="0" y="82"/>
                </a:moveTo>
                <a:lnTo>
                  <a:pt x="470" y="82"/>
                </a:lnTo>
                <a:lnTo>
                  <a:pt x="576" y="0"/>
                </a:lnTo>
                <a:lnTo>
                  <a:pt x="576" y="0"/>
                </a:lnTo>
              </a:path>
            </a:pathLst>
          </a:custGeom>
          <a:noFill/>
          <a:ln w="18415" cap="flat" cmpd="sng">
            <a:solidFill>
              <a:srgbClr val="FFFF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83112" name="Freeform 40"/>
          <p:cNvSpPr>
            <a:spLocks/>
          </p:cNvSpPr>
          <p:nvPr/>
        </p:nvSpPr>
        <p:spPr bwMode="auto">
          <a:xfrm>
            <a:off x="3711575" y="6010275"/>
            <a:ext cx="1009650" cy="225425"/>
          </a:xfrm>
          <a:custGeom>
            <a:avLst/>
            <a:gdLst/>
            <a:ahLst/>
            <a:cxnLst>
              <a:cxn ang="0">
                <a:pos x="635" y="141"/>
              </a:cxn>
              <a:cxn ang="0">
                <a:pos x="282" y="141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636" h="142">
                <a:moveTo>
                  <a:pt x="635" y="141"/>
                </a:moveTo>
                <a:lnTo>
                  <a:pt x="282" y="141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8415" cap="flat" cmpd="sng">
            <a:solidFill>
              <a:srgbClr val="FFFF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54280" name="Text Box 41"/>
          <p:cNvSpPr txBox="1">
            <a:spLocks noChangeArrowheads="1"/>
          </p:cNvSpPr>
          <p:nvPr/>
        </p:nvSpPr>
        <p:spPr bwMode="auto">
          <a:xfrm>
            <a:off x="7192963" y="1147763"/>
            <a:ext cx="13112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lang="en-US" sz="1700" b="1">
                <a:solidFill>
                  <a:srgbClr val="FFFF80"/>
                </a:solidFill>
                <a:effectLst/>
                <a:latin typeface="Arial" pitchFamily="34" charset="0"/>
              </a:rPr>
              <a:t>AERATION</a:t>
            </a:r>
            <a:br>
              <a:rPr lang="en-US" sz="1700" b="1">
                <a:solidFill>
                  <a:srgbClr val="FFFF80"/>
                </a:solidFill>
                <a:effectLst/>
                <a:latin typeface="Arial" pitchFamily="34" charset="0"/>
              </a:rPr>
            </a:br>
            <a:r>
              <a:rPr lang="en-US" sz="1700" b="1">
                <a:solidFill>
                  <a:srgbClr val="FFFF80"/>
                </a:solidFill>
                <a:effectLst/>
                <a:latin typeface="Arial" pitchFamily="34" charset="0"/>
              </a:rPr>
              <a:t>LINE</a:t>
            </a:r>
            <a:endParaRPr lang="en-US" sz="2400">
              <a:effectLst/>
            </a:endParaRPr>
          </a:p>
        </p:txBody>
      </p:sp>
      <p:sp>
        <p:nvSpPr>
          <p:cNvPr id="54281" name="Text Box 42"/>
          <p:cNvSpPr txBox="1">
            <a:spLocks noChangeArrowheads="1"/>
          </p:cNvSpPr>
          <p:nvPr/>
        </p:nvSpPr>
        <p:spPr bwMode="auto">
          <a:xfrm>
            <a:off x="3181350" y="1128713"/>
            <a:ext cx="14192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lang="en-US" sz="1700" b="1">
                <a:solidFill>
                  <a:srgbClr val="FFFF80"/>
                </a:solidFill>
                <a:effectLst/>
                <a:latin typeface="Arial" pitchFamily="34" charset="0"/>
              </a:rPr>
              <a:t>SEAWATER</a:t>
            </a:r>
            <a:br>
              <a:rPr lang="en-US" sz="1700" b="1">
                <a:solidFill>
                  <a:srgbClr val="FFFF80"/>
                </a:solidFill>
                <a:effectLst/>
                <a:latin typeface="Arial" pitchFamily="34" charset="0"/>
              </a:rPr>
            </a:br>
            <a:r>
              <a:rPr lang="en-US" sz="1700" b="1">
                <a:solidFill>
                  <a:srgbClr val="FFFF80"/>
                </a:solidFill>
                <a:effectLst/>
                <a:latin typeface="Arial" pitchFamily="34" charset="0"/>
              </a:rPr>
              <a:t>LINE</a:t>
            </a:r>
            <a:endParaRPr lang="en-US" sz="2400">
              <a:effectLst/>
            </a:endParaRPr>
          </a:p>
        </p:txBody>
      </p:sp>
      <p:sp>
        <p:nvSpPr>
          <p:cNvPr id="54282" name="Text Box 43"/>
          <p:cNvSpPr txBox="1">
            <a:spLocks noChangeArrowheads="1"/>
          </p:cNvSpPr>
          <p:nvPr/>
        </p:nvSpPr>
        <p:spPr bwMode="auto">
          <a:xfrm>
            <a:off x="4899025" y="5854700"/>
            <a:ext cx="18303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lang="en-US" sz="1700" b="1">
                <a:solidFill>
                  <a:srgbClr val="FFFF80"/>
                </a:solidFill>
                <a:effectLst/>
                <a:latin typeface="Arial" pitchFamily="34" charset="0"/>
              </a:rPr>
              <a:t>HARVEST PIPE </a:t>
            </a:r>
            <a:br>
              <a:rPr lang="en-US" sz="1700" b="1">
                <a:solidFill>
                  <a:srgbClr val="FFFF80"/>
                </a:solidFill>
                <a:effectLst/>
                <a:latin typeface="Arial" pitchFamily="34" charset="0"/>
              </a:rPr>
            </a:br>
            <a:r>
              <a:rPr lang="en-US" sz="1700" b="1">
                <a:solidFill>
                  <a:srgbClr val="FFFF80"/>
                </a:solidFill>
                <a:effectLst/>
                <a:latin typeface="Arial" pitchFamily="34" charset="0"/>
              </a:rPr>
              <a:t>(2"PVC)</a:t>
            </a:r>
            <a:endParaRPr lang="en-US" sz="2400">
              <a:effectLst/>
            </a:endParaRPr>
          </a:p>
        </p:txBody>
      </p:sp>
      <p:sp>
        <p:nvSpPr>
          <p:cNvPr id="54283" name="Text Box 44"/>
          <p:cNvSpPr txBox="1">
            <a:spLocks noChangeArrowheads="1"/>
          </p:cNvSpPr>
          <p:nvPr/>
        </p:nvSpPr>
        <p:spPr bwMode="auto">
          <a:xfrm>
            <a:off x="904875" y="5630863"/>
            <a:ext cx="13112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lang="en-US" sz="1700" b="1">
                <a:solidFill>
                  <a:srgbClr val="FFFF80"/>
                </a:solidFill>
                <a:effectLst/>
                <a:latin typeface="Arial" pitchFamily="34" charset="0"/>
              </a:rPr>
              <a:t>U-SHAPED</a:t>
            </a:r>
            <a:br>
              <a:rPr lang="en-US" sz="1700" b="1">
                <a:solidFill>
                  <a:srgbClr val="FFFF80"/>
                </a:solidFill>
                <a:effectLst/>
                <a:latin typeface="Arial" pitchFamily="34" charset="0"/>
              </a:rPr>
            </a:br>
            <a:r>
              <a:rPr lang="en-US" sz="1700" b="1">
                <a:solidFill>
                  <a:srgbClr val="FFFF80"/>
                </a:solidFill>
                <a:effectLst/>
                <a:latin typeface="Arial" pitchFamily="34" charset="0"/>
              </a:rPr>
              <a:t>BOTTOM</a:t>
            </a:r>
            <a:endParaRPr lang="en-US" sz="2400">
              <a:effectLst/>
            </a:endParaRPr>
          </a:p>
        </p:txBody>
      </p:sp>
      <p:sp>
        <p:nvSpPr>
          <p:cNvPr id="1283117" name="Freeform 45"/>
          <p:cNvSpPr>
            <a:spLocks/>
          </p:cNvSpPr>
          <p:nvPr/>
        </p:nvSpPr>
        <p:spPr bwMode="auto">
          <a:xfrm>
            <a:off x="4383088" y="3121025"/>
            <a:ext cx="1139825" cy="374650"/>
          </a:xfrm>
          <a:custGeom>
            <a:avLst/>
            <a:gdLst/>
            <a:ahLst/>
            <a:cxnLst>
              <a:cxn ang="0">
                <a:pos x="0" y="235"/>
              </a:cxn>
              <a:cxn ang="0">
                <a:pos x="471" y="0"/>
              </a:cxn>
              <a:cxn ang="0">
                <a:pos x="717" y="0"/>
              </a:cxn>
              <a:cxn ang="0">
                <a:pos x="717" y="0"/>
              </a:cxn>
            </a:cxnLst>
            <a:rect l="0" t="0" r="r" b="b"/>
            <a:pathLst>
              <a:path w="718" h="236">
                <a:moveTo>
                  <a:pt x="0" y="235"/>
                </a:moveTo>
                <a:lnTo>
                  <a:pt x="471" y="0"/>
                </a:lnTo>
                <a:lnTo>
                  <a:pt x="717" y="0"/>
                </a:lnTo>
                <a:lnTo>
                  <a:pt x="717" y="0"/>
                </a:lnTo>
              </a:path>
            </a:pathLst>
          </a:custGeom>
          <a:noFill/>
          <a:ln w="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283118" name="Freeform 46"/>
          <p:cNvSpPr>
            <a:spLocks/>
          </p:cNvSpPr>
          <p:nvPr/>
        </p:nvSpPr>
        <p:spPr bwMode="auto">
          <a:xfrm>
            <a:off x="1882775" y="2879725"/>
            <a:ext cx="1700213" cy="485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70" y="0"/>
              </a:cxn>
              <a:cxn ang="0">
                <a:pos x="1070" y="305"/>
              </a:cxn>
              <a:cxn ang="0">
                <a:pos x="1070" y="305"/>
              </a:cxn>
            </a:cxnLst>
            <a:rect l="0" t="0" r="r" b="b"/>
            <a:pathLst>
              <a:path w="1071" h="306">
                <a:moveTo>
                  <a:pt x="0" y="0"/>
                </a:moveTo>
                <a:lnTo>
                  <a:pt x="1070" y="0"/>
                </a:lnTo>
                <a:lnTo>
                  <a:pt x="1070" y="305"/>
                </a:lnTo>
                <a:lnTo>
                  <a:pt x="1070" y="305"/>
                </a:lnTo>
              </a:path>
            </a:pathLst>
          </a:custGeom>
          <a:noFill/>
          <a:ln w="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54286" name="Text Box 47"/>
          <p:cNvSpPr txBox="1">
            <a:spLocks noChangeArrowheads="1"/>
          </p:cNvSpPr>
          <p:nvPr/>
        </p:nvSpPr>
        <p:spPr bwMode="auto">
          <a:xfrm>
            <a:off x="0" y="2730500"/>
            <a:ext cx="20320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lang="en-US" sz="1700" b="1">
                <a:solidFill>
                  <a:srgbClr val="FFFF80"/>
                </a:solidFill>
                <a:effectLst/>
                <a:latin typeface="Arial" pitchFamily="34" charset="0"/>
              </a:rPr>
              <a:t>CENTER SCREEN</a:t>
            </a:r>
            <a:endParaRPr lang="en-US" sz="2400">
              <a:effectLst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81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Metodologías de Recambio</a:t>
            </a:r>
            <a:endParaRPr lang="es-ES_tradnl" smtClean="0"/>
          </a:p>
        </p:txBody>
      </p:sp>
      <p:sp>
        <p:nvSpPr>
          <p:cNvPr id="109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81000"/>
            <a:ext cx="7924800" cy="6172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Bajada y subida:</a:t>
            </a:r>
          </a:p>
          <a:p>
            <a:pPr lvl="1" eaLnBrk="1" hangingPunct="1">
              <a:defRPr/>
            </a:pPr>
            <a:r>
              <a:rPr lang="en-US" sz="2400" smtClean="0"/>
              <a:t>Sale agua del sistema y luego entra la misma cantidad: Nivel se recupera.</a:t>
            </a:r>
          </a:p>
          <a:p>
            <a:pPr lvl="1" eaLnBrk="1" hangingPunct="1">
              <a:defRPr/>
            </a:pPr>
            <a:r>
              <a:rPr lang="en-US" sz="2400" smtClean="0"/>
              <a:t>Mayor eficiencia que dilución.</a:t>
            </a:r>
          </a:p>
          <a:p>
            <a:pPr lvl="1" eaLnBrk="1" hangingPunct="1">
              <a:defRPr/>
            </a:pPr>
            <a:r>
              <a:rPr lang="en-US" sz="2400" smtClean="0"/>
              <a:t>Se saca algo de lo no deseado.</a:t>
            </a:r>
          </a:p>
          <a:p>
            <a:pPr lvl="1" eaLnBrk="1" hangingPunct="1">
              <a:defRPr/>
            </a:pPr>
            <a:r>
              <a:rPr lang="en-US" sz="2400" smtClean="0"/>
              <a:t>Cambio de volumen y hacinamiento temporal .</a:t>
            </a:r>
          </a:p>
          <a:p>
            <a:pPr eaLnBrk="1" hangingPunct="1">
              <a:defRPr/>
            </a:pPr>
            <a:r>
              <a:rPr lang="en-US" sz="2800" smtClean="0"/>
              <a:t>Recambio Ninja:</a:t>
            </a:r>
          </a:p>
          <a:p>
            <a:pPr lvl="1" eaLnBrk="1" hangingPunct="1">
              <a:defRPr/>
            </a:pPr>
            <a:r>
              <a:rPr lang="en-US" sz="2400" smtClean="0"/>
              <a:t>Sale agua de sistema, se recambia a nivel bajo y se recupera.</a:t>
            </a:r>
          </a:p>
          <a:p>
            <a:pPr lvl="1" eaLnBrk="1" hangingPunct="1">
              <a:defRPr/>
            </a:pPr>
            <a:r>
              <a:rPr lang="en-US" sz="2400" smtClean="0"/>
              <a:t>Mayor eficiencia aún.</a:t>
            </a:r>
          </a:p>
          <a:p>
            <a:pPr lvl="1" eaLnBrk="1" hangingPunct="1">
              <a:defRPr/>
            </a:pPr>
            <a:r>
              <a:rPr lang="en-US" sz="2400" smtClean="0"/>
              <a:t>Se saca mas de lo no deseado. </a:t>
            </a:r>
          </a:p>
          <a:p>
            <a:pPr lvl="1" eaLnBrk="1" hangingPunct="1">
              <a:defRPr/>
            </a:pPr>
            <a:r>
              <a:rPr lang="en-US" sz="2400" smtClean="0"/>
              <a:t>Cambio de volumen y hacinamiento mayor.</a:t>
            </a:r>
          </a:p>
          <a:p>
            <a:pPr lvl="1" eaLnBrk="1" hangingPunct="1">
              <a:defRPr/>
            </a:pPr>
            <a:r>
              <a:rPr lang="en-US" sz="2400" smtClean="0"/>
              <a:t>Mayor efecto de cambio de agua.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Tanque</a:t>
            </a:r>
            <a:endParaRPr lang="es-ES_tradnl" smtClean="0"/>
          </a:p>
        </p:txBody>
      </p:sp>
      <p:pic>
        <p:nvPicPr>
          <p:cNvPr id="55299" name="Picture 4" descr="C:\Mis documentos\Espol\Informacion\Sorgellos\ae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75" y="1619250"/>
            <a:ext cx="542925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Sala de Larvicultura</a:t>
            </a:r>
            <a:endParaRPr lang="es-ES_tradnl" smtClean="0"/>
          </a:p>
        </p:txBody>
      </p:sp>
      <p:pic>
        <p:nvPicPr>
          <p:cNvPr id="56323" name="Picture 3" descr="C:\Mis documentos\Espol\Informacion\Fotos\Larvas\MVC-005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111250"/>
            <a:ext cx="8153400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81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PVC</a:t>
            </a:r>
          </a:p>
        </p:txBody>
      </p:sp>
      <p:sp>
        <p:nvSpPr>
          <p:cNvPr id="1214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457200"/>
            <a:ext cx="7848600" cy="6248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Cloruro de Polivinilo.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100% atoxico e inerte.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Flexible, resistente, incorrosivo, maleable y facil de tabajar.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Suelda facil y rapidamente.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Multiples accesorios disponibles.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Relativamente económico.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Dos presentaciones: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ISO: Milimetrico, </a:t>
            </a:r>
            <a:r>
              <a:rPr lang="en-US" sz="2400" smtClean="0">
                <a:cs typeface="Arial" charset="0"/>
              </a:rPr>
              <a:t>Ø exterior,</a:t>
            </a:r>
            <a:r>
              <a:rPr lang="en-US" sz="2400" smtClean="0"/>
              <a:t> espiga-campana.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Mas económico, presión variable. </a:t>
            </a:r>
            <a:r>
              <a:rPr lang="en-US" sz="2000" b="1" smtClean="0"/>
              <a:t>MAS USADO.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ANSI: Pulgada, </a:t>
            </a:r>
            <a:r>
              <a:rPr lang="en-US" sz="2400" smtClean="0">
                <a:cs typeface="Arial" charset="0"/>
              </a:rPr>
              <a:t>Ø interior, mas grueso, roscable.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Mas caro, alta presión o desague. MAS PEDIDO.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Manguera Flex (Polietileno):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Alta Densidad.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Baja Densidad.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Reciclada.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304800"/>
            <a:ext cx="8534400" cy="1143000"/>
          </a:xfrm>
        </p:spPr>
        <p:txBody>
          <a:bodyPr/>
          <a:lstStyle/>
          <a:p>
            <a:pPr eaLnBrk="1" hangingPunct="1"/>
            <a:r>
              <a:rPr lang="en-US" smtClean="0"/>
              <a:t>Diametros mas Usados Tuberia PVC</a:t>
            </a:r>
          </a:p>
        </p:txBody>
      </p:sp>
      <p:graphicFrame>
        <p:nvGraphicFramePr>
          <p:cNvPr id="1219630" name="Group 46"/>
          <p:cNvGraphicFramePr>
            <a:graphicFrameLocks noGrp="1"/>
          </p:cNvGraphicFramePr>
          <p:nvPr>
            <p:ph type="tbl" idx="1"/>
          </p:nvPr>
        </p:nvGraphicFramePr>
        <p:xfrm>
          <a:off x="2438400" y="957263"/>
          <a:ext cx="5249863" cy="5748337"/>
        </p:xfrm>
        <a:graphic>
          <a:graphicData uri="http://schemas.openxmlformats.org/drawingml/2006/table">
            <a:tbl>
              <a:tblPr/>
              <a:tblGrid>
                <a:gridCol w="2625725"/>
                <a:gridCol w="2624138"/>
              </a:tblGrid>
              <a:tr h="719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Diametro ISO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Diametro ANSI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7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32 mm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1”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9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50 mm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1.5”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7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64 mm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2”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9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90 mm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3”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7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110 mm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4”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9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140 mm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6”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9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160 mm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8”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Accesorios PVC mas Comunes</a:t>
            </a:r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066800"/>
            <a:ext cx="7875588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Bushing.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Adaptador (Reductor) Espiga-Campana.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Adaptador (Reductor) Campana-Campana.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Adaptador Pegable-roscable.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Macho o Hembra.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Llaves: Compuerta, bola, etc.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Adaptador Flex (rosca-flex).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Neplo Flex (flex-flex).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Neplo (roscable o pegable).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Tee, Ye, Cruz, etc.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Codos : 90 o 45. Pegables o Roscables.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Nudo Universal.</a:t>
            </a:r>
            <a:endParaRPr lang="es-ES_tradnl" sz="2800" smtClean="0"/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Tipos de Enfermedades</a:t>
            </a:r>
            <a:endParaRPr lang="es-ES_tradnl" smtClean="0"/>
          </a:p>
        </p:txBody>
      </p:sp>
      <p:sp>
        <p:nvSpPr>
          <p:cNvPr id="1230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838200"/>
            <a:ext cx="7875588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Infecciosas: Causadas por un patógeno o agente infeccioso específico 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Virus.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Bacterias Intracelulares (Chlamidia, Ricketsia).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Bacterias.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Hongos.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Protozoos.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Metazoos.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No infecciosas: Causadas por otros factores: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Fisicos.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Químicos.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Nutricionales.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Genéticos.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Postulado de Koch</a:t>
            </a:r>
            <a:endParaRPr lang="es-ES_tradnl" smtClean="0"/>
          </a:p>
        </p:txBody>
      </p:sp>
      <p:sp>
        <p:nvSpPr>
          <p:cNvPr id="124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mtClean="0"/>
              <a:t>Un agente es causal de una enfermedad infecciosa si: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US" smtClean="0"/>
              <a:t>Está presente en todos los casos de la enfermedad.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US" smtClean="0"/>
              <a:t>No aparece en otra enfermedad como un parasito no patogenico y fortuito.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US" smtClean="0"/>
              <a:t>Si es aislado en forma pura de un animal, y pasado a otro animal provoca la misma enfermedad en el otro animal.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Principales Enfermedades Infecciosas Camarón</a:t>
            </a:r>
          </a:p>
        </p:txBody>
      </p:sp>
      <p:sp>
        <p:nvSpPr>
          <p:cNvPr id="97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Virales: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BVP.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IHHNV.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WSSV.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TSV.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Bacterianas: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Vibriosis: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Bolitas.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Luminiscencia.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Sindrome de Zoea.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Otras vibriosis (colita roja, Sindrome Gaviotas, etc).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Bacterias quitinoplásticas.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B. Intracelulares(Sindrome Tumbes, S de Texas).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Bacterias Filamentosas.</a:t>
            </a: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Principales Enfermedades Infecciosas Camarón</a:t>
            </a:r>
          </a:p>
        </p:txBody>
      </p:sp>
      <p:sp>
        <p:nvSpPr>
          <p:cNvPr id="110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Hongos: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Langenidium.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Fusarium.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Protozoos: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Fouling de Protozoos: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Zoothamnium spp.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Vorticella spp.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Acineta spp.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Epistylis spp.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Euplotes.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Microsporidiosis.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Gregarinas.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Metazoos.</a:t>
            </a:r>
            <a:endParaRPr lang="es-ES_tradnl" sz="2800" smtClean="0"/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Enfermedades Virales</a:t>
            </a:r>
            <a:endParaRPr lang="es-ES_tradnl" smtClean="0"/>
          </a:p>
        </p:txBody>
      </p:sp>
      <p:sp>
        <p:nvSpPr>
          <p:cNvPr id="12216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81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Metodologías de Recambio</a:t>
            </a:r>
          </a:p>
        </p:txBody>
      </p:sp>
      <p:sp>
        <p:nvSpPr>
          <p:cNvPr id="1100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81000"/>
            <a:ext cx="7924800" cy="6172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Traspaso:</a:t>
            </a:r>
          </a:p>
          <a:p>
            <a:pPr lvl="1" eaLnBrk="1" hangingPunct="1">
              <a:defRPr/>
            </a:pPr>
            <a:r>
              <a:rPr lang="en-US" smtClean="0"/>
              <a:t>Cambio de agua total.</a:t>
            </a:r>
          </a:p>
          <a:p>
            <a:pPr lvl="1" eaLnBrk="1" hangingPunct="1">
              <a:defRPr/>
            </a:pPr>
            <a:r>
              <a:rPr lang="en-US" smtClean="0"/>
              <a:t>Mas eficiente pero necesita mas instalaciones.</a:t>
            </a:r>
          </a:p>
          <a:p>
            <a:pPr lvl="1" eaLnBrk="1" hangingPunct="1">
              <a:defRPr/>
            </a:pPr>
            <a:r>
              <a:rPr lang="en-US" smtClean="0"/>
              <a:t>Estrés de cambio y manipuleo.</a:t>
            </a:r>
          </a:p>
          <a:p>
            <a:pPr lvl="1" eaLnBrk="1" hangingPunct="1">
              <a:defRPr/>
            </a:pPr>
            <a:r>
              <a:rPr lang="en-US" smtClean="0"/>
              <a:t>Mayor shock de cambio de condiciones.</a:t>
            </a:r>
          </a:p>
          <a:p>
            <a:pPr eaLnBrk="1" hangingPunct="1">
              <a:defRPr/>
            </a:pPr>
            <a:r>
              <a:rPr lang="en-US" smtClean="0"/>
              <a:t>Recirculación:</a:t>
            </a:r>
          </a:p>
          <a:p>
            <a:pPr lvl="1" eaLnBrk="1" hangingPunct="1">
              <a:defRPr/>
            </a:pPr>
            <a:r>
              <a:rPr lang="en-US" smtClean="0"/>
              <a:t>Menor impacto ambiental.</a:t>
            </a:r>
          </a:p>
          <a:p>
            <a:pPr lvl="1" eaLnBrk="1" hangingPunct="1">
              <a:defRPr/>
            </a:pPr>
            <a:r>
              <a:rPr lang="en-US" smtClean="0"/>
              <a:t>Recambio real y eficiencia depende de capacidad de filtración/ purificación. Y area dedicada a eso.</a:t>
            </a:r>
          </a:p>
          <a:p>
            <a:pPr lvl="1" eaLnBrk="1" hangingPunct="1">
              <a:defRPr/>
            </a:pPr>
            <a:r>
              <a:rPr lang="en-US" smtClean="0"/>
              <a:t>Se combina con los otros.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81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IHHNV</a:t>
            </a:r>
          </a:p>
        </p:txBody>
      </p:sp>
      <p:sp>
        <p:nvSpPr>
          <p:cNvPr id="97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457200"/>
            <a:ext cx="8382000" cy="6400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Nombre: Infectious Hypodermal and Hematopoietic Necrosis Virus.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Agente: Parvovirus. 22 nm.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Transmisión: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Vertical: Se transmite de reproductores.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Horizontal: Ojo mezcla vannamei y styli.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Signos: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Larva: Ninguno, pero ojo al comprar PL.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PL, Juveniles y adultos </a:t>
            </a:r>
            <a:r>
              <a:rPr lang="en-US" sz="2400" i="1" smtClean="0"/>
              <a:t>P. stylirostris</a:t>
            </a:r>
            <a:r>
              <a:rPr lang="en-US" sz="2400" smtClean="0"/>
              <a:t>: muerte.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i="1" smtClean="0"/>
              <a:t>P. vannamei</a:t>
            </a:r>
            <a:r>
              <a:rPr lang="en-US" sz="2400" smtClean="0"/>
              <a:t>: Bajo crecimiento.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RDS:Runt Deformity Syndrome.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RBS: Rodrigo Borja Syndrome.</a:t>
            </a:r>
            <a:endParaRPr lang="es-ES_tradnl" sz="240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CV &gt; 30%.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Prevención:reproductores libres,Pls libres o SPF.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Control: Ninguno.</a:t>
            </a: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IHHNV</a:t>
            </a:r>
            <a:endParaRPr lang="es-ES_tradnl" smtClean="0"/>
          </a:p>
        </p:txBody>
      </p:sp>
      <p:pic>
        <p:nvPicPr>
          <p:cNvPr id="66563" name="Picture 1027" descr="C:\Mis documentos\Espol\Informacion\Camaron\Enfermedades\IHHNV_EMenL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2590800"/>
            <a:ext cx="6172200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1028" descr="C:\Mis documentos\Espol\Informacion\Camaron\Enfermedades\IHHNV_CowdryABquia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38200"/>
            <a:ext cx="5105400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RDS y RBS</a:t>
            </a:r>
            <a:endParaRPr lang="es-ES_tradnl" smtClean="0"/>
          </a:p>
        </p:txBody>
      </p:sp>
      <p:pic>
        <p:nvPicPr>
          <p:cNvPr id="67587" name="Picture 3" descr="C:\Mis documentos\Espol\Informacion\Camaron\Enfermedades\TN_RODRIGO%20BORJA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133600"/>
            <a:ext cx="35433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4356" name="Line 4"/>
          <p:cNvSpPr>
            <a:spLocks noChangeShapeType="1"/>
          </p:cNvSpPr>
          <p:nvPr/>
        </p:nvSpPr>
        <p:spPr bwMode="auto">
          <a:xfrm flipH="1">
            <a:off x="7239000" y="1447800"/>
            <a:ext cx="45720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  <p:sp>
        <p:nvSpPr>
          <p:cNvPr id="1124357" name="Rectangle 5"/>
          <p:cNvSpPr>
            <a:spLocks noChangeArrowheads="1"/>
          </p:cNvSpPr>
          <p:nvPr/>
        </p:nvSpPr>
        <p:spPr bwMode="auto">
          <a:xfrm>
            <a:off x="6781800" y="3048000"/>
            <a:ext cx="6858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US">
              <a:latin typeface="Times New Roman" charset="0"/>
            </a:endParaRP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81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BVP</a:t>
            </a:r>
          </a:p>
        </p:txBody>
      </p:sp>
      <p:sp>
        <p:nvSpPr>
          <p:cNvPr id="1121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457200"/>
            <a:ext cx="8305800" cy="6400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Nombre: Baculovirus Penaei.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Agente: Baculovirus. 74 x 270 nm.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Transmisión: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Horizontal: Heces y falta sanidad/Desinfección.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Vertical: Probable.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Signos: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Cuerpos de inclusión tetrahédricos.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Alta mortalidad larvas (Mysis – Pl5), reducción crecimiento, aumento otros problemas.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Juveniles y adultos: stress y posible menor crecimiento.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Aparente menor incidencia/ patogenicidad que hace 15 años.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Prevención:Sanidad, desinfección: 500ppm Cl.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Control: Ninguno.</a:t>
            </a:r>
            <a:endParaRPr lang="es-ES_tradnl" sz="2800" smtClean="0"/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BVP en Fresco</a:t>
            </a:r>
            <a:endParaRPr lang="es-ES_tradnl" smtClean="0"/>
          </a:p>
        </p:txBody>
      </p:sp>
      <p:pic>
        <p:nvPicPr>
          <p:cNvPr id="69635" name="Picture 3" descr="C:\Mis documentos\Espol\Informacion\Fotos\Larvas\MVC-003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1400" y="1079500"/>
            <a:ext cx="7645400" cy="508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BVP</a:t>
            </a:r>
            <a:endParaRPr lang="es-ES_tradnl" smtClean="0"/>
          </a:p>
        </p:txBody>
      </p:sp>
      <p:pic>
        <p:nvPicPr>
          <p:cNvPr id="70659" name="Picture 3" descr="C:\Mis documentos\Espol\Informacion\Camaron\Enfermedades\BVP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762000"/>
            <a:ext cx="35909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 descr="C:\Mis documentos\Espol\Informacion\Camaron\Enfermedades\BVP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2974975"/>
            <a:ext cx="5562600" cy="38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81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WSSV</a:t>
            </a:r>
          </a:p>
        </p:txBody>
      </p:sp>
      <p:sp>
        <p:nvSpPr>
          <p:cNvPr id="1122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457200"/>
            <a:ext cx="8104188" cy="6629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Nombre: Mancha Blanca, White Spot.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Agente: Virus. 70 x 380 nm.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Transmisión: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Horizontal:Canibalismo, zooplancton, agua.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Vertical: Muy probable.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Signos: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Alta mortalidad Juveniles a adultos.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Cuerpo rosado.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Manchas blancas en carapacho.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Camarón fondeandose u orillandose.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Garzas en filo de piscina.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Pls &lt; 30 aparentemente no presentan signos?.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Altamente contagioso, mortal y dificil control.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Prevención: Bioseguridad TOTAL y SPF.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Control: Ninguno.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Manejo: Reducción de Costos.</a:t>
            </a:r>
            <a:endParaRPr lang="es-ES_tradnl" sz="2800" smtClean="0"/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5" descr="C:\Mis documentos\Espol\Informacion\Camaron\Enfermedades\WSSV_Stomach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6675" y="914400"/>
            <a:ext cx="5267325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WSSV</a:t>
            </a:r>
            <a:endParaRPr lang="es-ES_tradnl" smtClean="0"/>
          </a:p>
        </p:txBody>
      </p:sp>
      <p:pic>
        <p:nvPicPr>
          <p:cNvPr id="72708" name="Picture 3" descr="C:\Mis documentos\Espol\Informacion\Camaron\Enfermedades\WSSV_Bquias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38200"/>
            <a:ext cx="4962525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4" descr="C:\Mis documentos\Espol\Informacion\Camaron\Enfermedades\WSSV_BquiasFcas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3684588"/>
            <a:ext cx="4419600" cy="31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WSSV</a:t>
            </a:r>
            <a:endParaRPr lang="es-ES_tradnl" smtClean="0"/>
          </a:p>
        </p:txBody>
      </p:sp>
      <p:pic>
        <p:nvPicPr>
          <p:cNvPr id="73731" name="Picture 4" descr="C:\Mis documentos\Espol\Informacion\Camaron\Enfermedades\WSSV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95725" y="3057525"/>
            <a:ext cx="5248275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3" descr="C:\Mis documentos\Espol\Informacion\Camaron\Enfermedades\WSSV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914400"/>
            <a:ext cx="496252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81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TSV</a:t>
            </a:r>
          </a:p>
        </p:txBody>
      </p:sp>
      <p:sp>
        <p:nvSpPr>
          <p:cNvPr id="112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457200"/>
            <a:ext cx="7875588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Nombre: TSV, “Sindrome Taura”?, Cola Roja.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Agente: Virus TSV.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Transmisión: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Horizontal:Canibalismo, zooplancton, agua.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Vertical: Muy probable.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Signos: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Alta mortalidad Juveniles 20 – 40 dias sembrados.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Cola roja. Melanosis y cuticula suave.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Mortalidad asociada con muda.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Animales sobreviventes logran seguir crecimiento y vida normal.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Virulencia disminuyó desde 1995 a la fecha.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Prevención y Control: Ninguno.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Manejo: Aumento de densidades, control económico cosechas y costos.</a:t>
            </a:r>
            <a:endParaRPr lang="es-ES_tradnl" sz="2800" smtClean="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Metodologías de Recambio</a:t>
            </a:r>
            <a:endParaRPr lang="es-ES_tradnl" smtClean="0"/>
          </a:p>
        </p:txBody>
      </p:sp>
      <p:sp>
        <p:nvSpPr>
          <p:cNvPr id="110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Recambio dirigido.</a:t>
            </a:r>
          </a:p>
          <a:p>
            <a:pPr lvl="1" eaLnBrk="1" hangingPunct="1">
              <a:defRPr/>
            </a:pPr>
            <a:r>
              <a:rPr lang="en-US" smtClean="0"/>
              <a:t>Sifoneo o recolección puntual.</a:t>
            </a:r>
          </a:p>
          <a:p>
            <a:pPr lvl="1" eaLnBrk="1" hangingPunct="1">
              <a:defRPr/>
            </a:pPr>
            <a:r>
              <a:rPr lang="en-US" smtClean="0"/>
              <a:t>Aumenta eficiencia.</a:t>
            </a:r>
          </a:p>
          <a:p>
            <a:pPr lvl="1" eaLnBrk="1" hangingPunct="1">
              <a:defRPr/>
            </a:pPr>
            <a:r>
              <a:rPr lang="en-US" smtClean="0"/>
              <a:t>Generalmente de fondo.</a:t>
            </a:r>
          </a:p>
          <a:p>
            <a:pPr lvl="1" eaLnBrk="1" hangingPunct="1">
              <a:defRPr/>
            </a:pPr>
            <a:r>
              <a:rPr lang="en-US" smtClean="0"/>
              <a:t>Generalmente de centro o salida.</a:t>
            </a:r>
          </a:p>
          <a:p>
            <a:pPr lvl="1" eaLnBrk="1" hangingPunct="1">
              <a:defRPr/>
            </a:pPr>
            <a:r>
              <a:rPr lang="en-US" smtClean="0"/>
              <a:t>Puede ser de otras partes según necesario.</a:t>
            </a:r>
          </a:p>
          <a:p>
            <a:pPr lvl="2" eaLnBrk="1" hangingPunct="1">
              <a:defRPr/>
            </a:pPr>
            <a:r>
              <a:rPr lang="en-US" smtClean="0"/>
              <a:t>Skimer, etc.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TSV</a:t>
            </a:r>
            <a:endParaRPr lang="es-ES_tradnl" smtClean="0"/>
          </a:p>
        </p:txBody>
      </p:sp>
      <p:pic>
        <p:nvPicPr>
          <p:cNvPr id="75779" name="Picture 3" descr="C:\Mis documentos\Espol\Informacion\Camaron\Enfermedades\TSV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1188" y="1471613"/>
            <a:ext cx="538162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Enfermedades Bacterianas</a:t>
            </a:r>
            <a:endParaRPr lang="es-ES_tradnl" smtClean="0"/>
          </a:p>
        </p:txBody>
      </p:sp>
      <p:sp>
        <p:nvSpPr>
          <p:cNvPr id="112640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Vibriosis</a:t>
            </a:r>
            <a:endParaRPr lang="es-ES_tradnl" smtClean="0"/>
          </a:p>
        </p:txBody>
      </p:sp>
      <p:sp>
        <p:nvSpPr>
          <p:cNvPr id="1134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609600"/>
            <a:ext cx="7951788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Nombres</a:t>
            </a:r>
            <a:r>
              <a:rPr lang="en-US" sz="2800" smtClean="0"/>
              <a:t>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Vibriosis, Bolitas, Luminiscencia, Sindrome de Zoea, Sindorme de Gaviotas, septisemia, hepatopancreatitis septica, Tea- brown gill syndrome, colita roja, etc.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Agentes: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Bacterias Gram negativas del genero vibrio: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 i="1" smtClean="0">
                <a:solidFill>
                  <a:srgbClr val="FF0000"/>
                </a:solidFill>
              </a:rPr>
              <a:t>V. parahaemoliticus, V. harveyi, V. vulnificus</a:t>
            </a:r>
            <a:r>
              <a:rPr lang="en-US" sz="1800" i="1" smtClean="0"/>
              <a:t>, V. alginoliticus, V anguillarum</a:t>
            </a:r>
            <a:r>
              <a:rPr lang="en-US" sz="1800" smtClean="0"/>
              <a:t>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 smtClean="0"/>
              <a:t>Otros generos: </a:t>
            </a:r>
            <a:r>
              <a:rPr lang="en-US" sz="1800" i="1" smtClean="0"/>
              <a:t>Pseudomonas spp, Flavobacterium spp, Aereomonas spp</a:t>
            </a:r>
            <a:r>
              <a:rPr lang="en-US" sz="180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Transmisión:Horizontal o del ambiente.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Signos: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Letargia, Amontonarse en filos, vararse, Disminución alimentación, Expansión de cromatóforos, color rojizo, cola roja, necrosis del tejido subcuticular de cola y apendices, melanización.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Lenta tiempo de coagulación, hemolinfa turbia, reducción drástica de hemocitos (de &gt;20k a &lt;10K/ml).</a:t>
            </a: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Vibriosis</a:t>
            </a:r>
            <a:endParaRPr lang="es-ES_tradnl" smtClean="0"/>
          </a:p>
        </p:txBody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33400"/>
            <a:ext cx="8408988" cy="6019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Comentarios: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Vibrios son comunes en ambientes marinos y estuarinos. Poco comunes &lt; 5ppt.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Piensa: oportunistas, no afectan animales sanos?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Puede ser lineas especificas mayor patogenicidad o que concentración de bacteria afecte a esta.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Ciertas lineas/condiciones producen toxinas.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Si en camaron moribundo hay varias especies podria ser oportunista, si prevalece una infecciosa.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Larvas propensas a infecciones directas de Vibrio.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Diagnostico: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Aislación en Agar TCBS + 3%ClNa.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Prevención: Evitar estrés, evitar contaminación, probióticos, Inmunoestimilación?.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Control: Antibioticos.</a:t>
            </a:r>
            <a:endParaRPr lang="es-ES_tradnl" sz="2800" smtClean="0"/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Bolitas</a:t>
            </a:r>
            <a:endParaRPr lang="es-ES_tradnl" smtClean="0"/>
          </a:p>
        </p:txBody>
      </p:sp>
      <p:sp>
        <p:nvSpPr>
          <p:cNvPr id="1244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990600"/>
            <a:ext cx="7875588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Nombre: Descamación del epitelio estomacal, hepatopancreas o digestivo.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Agente: </a:t>
            </a:r>
            <a:r>
              <a:rPr lang="en-US" sz="2800" i="1" smtClean="0"/>
              <a:t>Vibrio</a:t>
            </a:r>
            <a:r>
              <a:rPr lang="en-US" sz="2800" smtClean="0"/>
              <a:t> spp.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Antes pensado: No infeccioso.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Signos: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Alta mortalidad estadíos larvarios.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“Bolitas” de epitelio digestivo en tracto y hepatopancreas.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Tracto intestinal vacio, pero con bolas.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Falta lípidos.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Ataque principal a Zoea y Mysis.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Prevención: Asepsia, Bioseguridad, Probioticos.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Control: Antibioticos, recambio, Sacrificio.</a:t>
            </a:r>
            <a:endParaRPr lang="es-ES_tradnl" sz="2800" smtClean="0"/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Bolitas</a:t>
            </a:r>
            <a:endParaRPr lang="es-ES_tradnl" smtClean="0"/>
          </a:p>
        </p:txBody>
      </p:sp>
      <p:pic>
        <p:nvPicPr>
          <p:cNvPr id="80899" name="Picture 3" descr="C:\Mis documentos\Espol\Informacion\Camaron\Enfermedades\Bolitas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509713"/>
            <a:ext cx="7086600" cy="515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Luminiscencia</a:t>
            </a:r>
          </a:p>
        </p:txBody>
      </p:sp>
      <p:sp>
        <p:nvSpPr>
          <p:cNvPr id="113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Nombre: Luminiscencia.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Agente: </a:t>
            </a:r>
            <a:r>
              <a:rPr lang="en-US" sz="2800" i="1" smtClean="0"/>
              <a:t>Vibrio</a:t>
            </a:r>
            <a:r>
              <a:rPr lang="en-US" sz="2800" smtClean="0"/>
              <a:t> spp.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Signos: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Alta mortalidad estadíos larvarios, postlarva y juvenil.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Luminiscencia en animales infectados o moribundos, para despues de morir.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Asociado en piscinas con sindrome gaviotas.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Agua de tanques brilla verde fosforescente.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Prevención: Asepsia, Bioseguridad, Probioticos, azucares.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Control: Antibioticos, recambio, Sacrificio.</a:t>
            </a:r>
            <a:endParaRPr lang="es-ES_tradnl" sz="2800" smtClean="0"/>
          </a:p>
          <a:p>
            <a:pPr eaLnBrk="1" hangingPunct="1">
              <a:lnSpc>
                <a:spcPct val="90000"/>
              </a:lnSpc>
              <a:defRPr/>
            </a:pPr>
            <a:endParaRPr lang="es-ES_tradnl" sz="2800" smtClean="0"/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Luminiscencia</a:t>
            </a:r>
            <a:endParaRPr lang="es-ES_tradnl" smtClean="0"/>
          </a:p>
        </p:txBody>
      </p:sp>
      <p:pic>
        <p:nvPicPr>
          <p:cNvPr id="82947" name="Picture 3" descr="C:\Web\Booze_z\NapaValley1155\greengu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2286000"/>
            <a:ext cx="2746375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Sindrome de Zoea 2</a:t>
            </a:r>
          </a:p>
        </p:txBody>
      </p:sp>
      <p:sp>
        <p:nvSpPr>
          <p:cNvPr id="122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Nombre: Sindrome de Zoea, S. de Zoea 2.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Agente: </a:t>
            </a:r>
            <a:r>
              <a:rPr lang="en-US" sz="2800" i="1" smtClean="0"/>
              <a:t>Vibrio</a:t>
            </a:r>
            <a:r>
              <a:rPr lang="en-US" sz="2800" smtClean="0"/>
              <a:t> spp.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Antes pensado: No Infeccioso.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Signos: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Alta mortalidad (80-90%) en Zoea 2, 4 – 5 dias sin mudar a Z3.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Larva totalmente vacia sin comida ni lípidos, blanca.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Falta de heces.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Prevención: Asepsia, Bioseguridad, Probioticos, no sembrar &gt; 3 dias.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Control: Antibioticos, recambio, Sacrificio.</a:t>
            </a:r>
            <a:endParaRPr lang="es-ES_tradnl" sz="2800" smtClean="0"/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Sindrome de Zoea 2</a:t>
            </a:r>
            <a:endParaRPr lang="es-ES_tradnl" smtClean="0"/>
          </a:p>
        </p:txBody>
      </p:sp>
      <p:pic>
        <p:nvPicPr>
          <p:cNvPr id="84995" name="Picture 3" descr="C:\Mis documentos\Espol\Informacion\Camaron\Enfermedades\Zoea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0" y="1625600"/>
            <a:ext cx="60452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Puntos a Considerar</a:t>
            </a:r>
            <a:endParaRPr lang="es-ES_tradnl" smtClean="0"/>
          </a:p>
        </p:txBody>
      </p:sp>
      <p:sp>
        <p:nvSpPr>
          <p:cNvPr id="1102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295400"/>
            <a:ext cx="77724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Grado de mezcla de agua nueva y vieja.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Dirección del flujo y coriolisis.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Cuantificación de recambio.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Cuanta agua entra y sale?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Vertedero rectangular: Entrada o salida?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Variación de volumen.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Bernoulli u otros.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Cual es el grado real de mezcla?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Torriccelli??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Mas que eso o menos que eso??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Forma del tanque / piscina?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Saca agua mezclada o concentrada?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Tipo de filtración en entrada y salida.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smtClean="0"/>
          </a:p>
          <a:p>
            <a:pPr eaLnBrk="1" hangingPunct="1">
              <a:lnSpc>
                <a:spcPct val="90000"/>
              </a:lnSpc>
              <a:defRPr/>
            </a:pPr>
            <a:endParaRPr lang="en-US" sz="2800" smtClean="0"/>
          </a:p>
          <a:p>
            <a:pPr eaLnBrk="1" hangingPunct="1">
              <a:lnSpc>
                <a:spcPct val="90000"/>
              </a:lnSpc>
              <a:defRPr/>
            </a:pPr>
            <a:endParaRPr lang="en-US" sz="2800" smtClean="0"/>
          </a:p>
          <a:p>
            <a:pPr eaLnBrk="1" hangingPunct="1">
              <a:lnSpc>
                <a:spcPct val="90000"/>
              </a:lnSpc>
              <a:defRPr/>
            </a:pPr>
            <a:endParaRPr lang="es-ES_tradnl" sz="2800" smtClean="0"/>
          </a:p>
        </p:txBody>
      </p: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Sindrome de Gaviotas</a:t>
            </a:r>
          </a:p>
        </p:txBody>
      </p:sp>
      <p:sp>
        <p:nvSpPr>
          <p:cNvPr id="122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Nombre: Sindrome de Gaviotas, Seagull S.</a:t>
            </a:r>
          </a:p>
          <a:p>
            <a:pPr eaLnBrk="1" hangingPunct="1">
              <a:defRPr/>
            </a:pPr>
            <a:r>
              <a:rPr lang="en-US" sz="2800" smtClean="0"/>
              <a:t>Agente: </a:t>
            </a:r>
            <a:r>
              <a:rPr lang="en-US" sz="2800" i="1" smtClean="0"/>
              <a:t>Vibrio</a:t>
            </a:r>
            <a:r>
              <a:rPr lang="en-US" sz="2800" smtClean="0"/>
              <a:t> spp.</a:t>
            </a:r>
          </a:p>
          <a:p>
            <a:pPr eaLnBrk="1" hangingPunct="1">
              <a:defRPr/>
            </a:pPr>
            <a:r>
              <a:rPr lang="en-US" sz="2800" smtClean="0"/>
              <a:t>Signos:</a:t>
            </a:r>
          </a:p>
          <a:p>
            <a:pPr lvl="1" eaLnBrk="1" hangingPunct="1">
              <a:defRPr/>
            </a:pPr>
            <a:r>
              <a:rPr lang="en-US" sz="2400" smtClean="0"/>
              <a:t>Alta mortalidad en Juveniles y adultos.</a:t>
            </a:r>
          </a:p>
          <a:p>
            <a:pPr lvl="1" eaLnBrk="1" hangingPunct="1">
              <a:defRPr/>
            </a:pPr>
            <a:r>
              <a:rPr lang="en-US" sz="2400" smtClean="0"/>
              <a:t>Pensado relacionado con dragado y alta MO.</a:t>
            </a:r>
          </a:p>
          <a:p>
            <a:pPr lvl="1" eaLnBrk="1" hangingPunct="1">
              <a:defRPr/>
            </a:pPr>
            <a:r>
              <a:rPr lang="en-US" sz="2400" smtClean="0"/>
              <a:t>Camarón nada en círculos en centro de piscina.</a:t>
            </a:r>
          </a:p>
          <a:p>
            <a:pPr lvl="1" eaLnBrk="1" hangingPunct="1">
              <a:defRPr/>
            </a:pPr>
            <a:r>
              <a:rPr lang="en-US" sz="2400" smtClean="0"/>
              <a:t>Presencia de gaviotas comiendo camarón.</a:t>
            </a:r>
          </a:p>
          <a:p>
            <a:pPr eaLnBrk="1" hangingPunct="1">
              <a:defRPr/>
            </a:pPr>
            <a:r>
              <a:rPr lang="en-US" sz="2800" smtClean="0"/>
              <a:t>Prevención: Asepsia, Bioseguridad, Control Bombeo.</a:t>
            </a:r>
          </a:p>
          <a:p>
            <a:pPr eaLnBrk="1" hangingPunct="1">
              <a:defRPr/>
            </a:pPr>
            <a:r>
              <a:rPr lang="en-US" sz="2800" smtClean="0"/>
              <a:t>Control: Antibioticos, recambio. Cal?.</a:t>
            </a:r>
            <a:endParaRPr lang="es-ES_tradnl" sz="2800" smtClean="0"/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Sindrome de Gaviotas</a:t>
            </a:r>
            <a:endParaRPr lang="es-ES_tradnl" smtClean="0"/>
          </a:p>
        </p:txBody>
      </p:sp>
      <p:pic>
        <p:nvPicPr>
          <p:cNvPr id="87043" name="Picture 3" descr="C:\Mis documentos\Espol\Informacion\Camaron\Enfermedades\seagull[2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38290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4" descr="C:\Mis documentos\Espol\Informacion\Camaron\Enfermedades\seagull_las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914400"/>
            <a:ext cx="51816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5" descr="C:\Mis documentos\Espol\Informacion\Camaron\Enfermedades\book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81400"/>
            <a:ext cx="187801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6" descr="C:\Mis documentos\Espol\Informacion\Camaron\Enfermedades\seagull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86100" y="3679825"/>
            <a:ext cx="6057900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Bacterias Filamentosas</a:t>
            </a:r>
          </a:p>
        </p:txBody>
      </p:sp>
      <p:sp>
        <p:nvSpPr>
          <p:cNvPr id="122675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066800" y="838200"/>
            <a:ext cx="7875588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Nombre: Fouling Bacterias Filamentosas.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Agente: </a:t>
            </a:r>
            <a:r>
              <a:rPr lang="en-US" sz="2800" i="1" smtClean="0"/>
              <a:t>Leucothrix</a:t>
            </a:r>
            <a:r>
              <a:rPr lang="en-US" sz="2800" smtClean="0"/>
              <a:t> spp. y otras.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Signos: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Presencia de bacterias filamentosas (“pelos”) en apendices, cuerpo y branquias de larvas, postlarvas, juveniles y adultos.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Relacionado con mala calidad de agua y alto MO.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Bajo crecimiento, baja FCR, baja resistencia a OD.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Baja resistencia stress salinidad y aclimatación.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Prevención: Asepsia, calidad agua, Bajo MO.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Control: Cu: 0.1 – 0.5 ppm, KMnO</a:t>
            </a:r>
            <a:r>
              <a:rPr lang="en-US" sz="2800" baseline="-25000" smtClean="0"/>
              <a:t>4</a:t>
            </a:r>
            <a:r>
              <a:rPr lang="en-US" sz="2800" smtClean="0"/>
              <a:t>: 2.5-5ppm, formalina: 25 ppm; 50-250ppm (4-8H), verde malaquita: 5ppm(2min), Oxy 100ppm.</a:t>
            </a:r>
            <a:endParaRPr lang="es-ES_tradnl" sz="2800" smtClean="0"/>
          </a:p>
          <a:p>
            <a:pPr eaLnBrk="1" hangingPunct="1">
              <a:lnSpc>
                <a:spcPct val="90000"/>
              </a:lnSpc>
              <a:defRPr/>
            </a:pPr>
            <a:endParaRPr lang="es-ES_tradnl" sz="2800" smtClean="0"/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Bacterias Filamentosas</a:t>
            </a:r>
            <a:endParaRPr lang="es-ES_tradnl" smtClean="0"/>
          </a:p>
        </p:txBody>
      </p:sp>
      <p:pic>
        <p:nvPicPr>
          <p:cNvPr id="89091" name="Picture 3" descr="C:\Mis documentos\Espol\Informacion\Camaron\Enfermedades\Leucothryx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52863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4" descr="C:\Mis documentos\Espol\Informacion\Camaron\Enfermedades\Leucothryx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38575" y="3019425"/>
            <a:ext cx="530542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5" descr="C:\Mis documentos\Espol\Informacion\Camaron\Enfermedades\BactFilamentos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3886200"/>
            <a:ext cx="259556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Bacterias Filamentosas</a:t>
            </a:r>
            <a:endParaRPr lang="es-ES_tradnl" smtClean="0"/>
          </a:p>
        </p:txBody>
      </p:sp>
      <p:pic>
        <p:nvPicPr>
          <p:cNvPr id="90115" name="Picture 3" descr="C:\Mis documentos\Espol\Inland\LABORATORY 3 SHRIMP EXTERNAL AND INTERNAL ANATOMY-NECROPSY_archivos\dfig3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2057400"/>
            <a:ext cx="6172200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Bacterias Quitinoplásticas</a:t>
            </a:r>
            <a:endParaRPr lang="es-ES_tradnl" smtClean="0"/>
          </a:p>
        </p:txBody>
      </p:sp>
      <p:sp>
        <p:nvSpPr>
          <p:cNvPr id="1240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685800"/>
            <a:ext cx="7875588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Nombre: Melanosis. Puntos negros.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Agente: </a:t>
            </a:r>
            <a:r>
              <a:rPr lang="en-US" sz="2800" i="1" smtClean="0"/>
              <a:t>Pseudomonas</a:t>
            </a:r>
            <a:r>
              <a:rPr lang="en-US" sz="2800" smtClean="0"/>
              <a:t> spp. y otras.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Signos: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Puntos negros o areas de melanización en exoesqueleto.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Aumenta en aguajes.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Aumenta con especeies extrañas en piscina.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Aumenta post manipuleo fuerte.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Desaparecen generalmente con muda y queda cicatriz blanca. Si no es otra enfermedad.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Prevención: Cuidado no lesiones, barreras y redes, eliminar depredadores, calidad agua.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Control: Recambio, Antibioticos, formol, Cu.</a:t>
            </a:r>
            <a:endParaRPr lang="es-ES_tradnl" sz="2800" smtClean="0"/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Bacterias Quitinoplásticas</a:t>
            </a:r>
            <a:endParaRPr lang="es-ES_tradnl" smtClean="0"/>
          </a:p>
        </p:txBody>
      </p:sp>
      <p:pic>
        <p:nvPicPr>
          <p:cNvPr id="92163" name="Picture 3" descr="C:\Mis documentos\Espol\Informacion\Camaron\Enfermedades\BactQuitinosis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066800"/>
            <a:ext cx="5191125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Bacterias Quitinoplásticas</a:t>
            </a:r>
            <a:endParaRPr lang="es-ES_tradnl" smtClean="0"/>
          </a:p>
        </p:txBody>
      </p:sp>
      <p:pic>
        <p:nvPicPr>
          <p:cNvPr id="93187" name="Picture 3" descr="C:\Mis documentos\Espol\Informacion\Camaron\Enfermedades\BactQuitinosis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447800"/>
            <a:ext cx="6400800" cy="523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Bacterias Intracelulares</a:t>
            </a:r>
            <a:endParaRPr lang="es-ES_tradnl" smtClean="0"/>
          </a:p>
        </p:txBody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685800"/>
            <a:ext cx="7875588" cy="5638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Nombre: BI, NHP, RLS, S. Texas, S. Tumbes.</a:t>
            </a:r>
          </a:p>
          <a:p>
            <a:pPr eaLnBrk="1" hangingPunct="1">
              <a:defRPr/>
            </a:pPr>
            <a:r>
              <a:rPr lang="en-US" sz="2800" smtClean="0"/>
              <a:t>Agente: Ricketsia spp y otros.</a:t>
            </a:r>
          </a:p>
          <a:p>
            <a:pPr eaLnBrk="1" hangingPunct="1">
              <a:defRPr/>
            </a:pPr>
            <a:r>
              <a:rPr lang="en-US" sz="2800" smtClean="0"/>
              <a:t>Transmisión:</a:t>
            </a:r>
          </a:p>
          <a:p>
            <a:pPr lvl="1" eaLnBrk="1" hangingPunct="1">
              <a:defRPr/>
            </a:pPr>
            <a:r>
              <a:rPr lang="en-US" sz="2400" smtClean="0"/>
              <a:t>Horizontal.</a:t>
            </a:r>
          </a:p>
          <a:p>
            <a:pPr eaLnBrk="1" hangingPunct="1">
              <a:defRPr/>
            </a:pPr>
            <a:r>
              <a:rPr lang="en-US" sz="2800" smtClean="0"/>
              <a:t>Signos:</a:t>
            </a:r>
          </a:p>
          <a:p>
            <a:pPr lvl="1" eaLnBrk="1" hangingPunct="1">
              <a:defRPr/>
            </a:pPr>
            <a:r>
              <a:rPr lang="en-US" sz="2400" smtClean="0"/>
              <a:t>Parecidos a ST pero en animales mas grandes, salinidades altas(&lt;10ppt) y T</a:t>
            </a:r>
            <a:r>
              <a:rPr lang="en-US" sz="2400" smtClean="0">
                <a:cs typeface="Arial" charset="0"/>
              </a:rPr>
              <a:t>º</a:t>
            </a:r>
            <a:r>
              <a:rPr lang="en-US" sz="2400" smtClean="0"/>
              <a:t>C alta.</a:t>
            </a:r>
          </a:p>
          <a:p>
            <a:pPr lvl="1" eaLnBrk="1" hangingPunct="1">
              <a:defRPr/>
            </a:pPr>
            <a:r>
              <a:rPr lang="en-US" sz="2400" smtClean="0"/>
              <a:t>Mortalidad y morbilidad variable.</a:t>
            </a:r>
          </a:p>
          <a:p>
            <a:pPr lvl="1" eaLnBrk="1" hangingPunct="1">
              <a:defRPr/>
            </a:pPr>
            <a:r>
              <a:rPr lang="en-US" sz="2400" smtClean="0"/>
              <a:t>Bajo crecimiento, letargico y bajo FCR.</a:t>
            </a:r>
          </a:p>
          <a:p>
            <a:pPr eaLnBrk="1" hangingPunct="1">
              <a:defRPr/>
            </a:pPr>
            <a:r>
              <a:rPr lang="en-US" sz="2800" smtClean="0"/>
              <a:t>Prevención:?, Tratamiento preventivo Oxi.</a:t>
            </a:r>
          </a:p>
          <a:p>
            <a:pPr eaLnBrk="1" hangingPunct="1">
              <a:defRPr/>
            </a:pPr>
            <a:r>
              <a:rPr lang="en-US" sz="2800" smtClean="0"/>
              <a:t>Control: Oxitetraciclina.</a:t>
            </a:r>
          </a:p>
          <a:p>
            <a:pPr eaLnBrk="1" hangingPunct="1">
              <a:defRPr/>
            </a:pPr>
            <a:endParaRPr lang="es-ES_tradnl" sz="2800" smtClean="0"/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Bacterias Intracelulares</a:t>
            </a:r>
            <a:endParaRPr lang="es-ES_tradnl" smtClean="0"/>
          </a:p>
        </p:txBody>
      </p:sp>
      <p:pic>
        <p:nvPicPr>
          <p:cNvPr id="95235" name="Picture 1027" descr="C:\Mis documentos\Espol\Informacion\Camaron\Enfermedades\Rickettsia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1600200"/>
            <a:ext cx="534352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Formulas Flujo Continuo</a:t>
            </a:r>
            <a:endParaRPr lang="es-ES_tradnl" smtClean="0"/>
          </a:p>
        </p:txBody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Flujo para remplazar fraccion de agua: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600" b="1" smtClean="0"/>
              <a:t>Q= -ln(1-F) x V/T.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% Recambio real.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600" b="1" smtClean="0"/>
              <a:t>F = 1-e</a:t>
            </a:r>
            <a:r>
              <a:rPr lang="en-US" sz="4000" b="1" baseline="30000" smtClean="0"/>
              <a:t>-QT/V</a:t>
            </a:r>
            <a:r>
              <a:rPr lang="en-US" sz="3600" b="1" smtClean="0"/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Q= Flujo de agua fresca (l/h).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F= Fraccion de agua remplazada (%).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V = Volumen de tanque / Piscina (l).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T= Periodo de tiempo (h).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Enfermedades por Protozoos</a:t>
            </a:r>
            <a:endParaRPr lang="es-ES_tradnl" smtClean="0"/>
          </a:p>
        </p:txBody>
      </p:sp>
      <p:sp>
        <p:nvSpPr>
          <p:cNvPr id="129945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Fouling de Protozoos</a:t>
            </a:r>
            <a:endParaRPr lang="es-ES_tradnl" smtClean="0"/>
          </a:p>
        </p:txBody>
      </p:sp>
      <p:sp>
        <p:nvSpPr>
          <p:cNvPr id="128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Nombre: Fouling de Protozooos.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Agente: Protozoos sesiles varios.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Transmisión: Del medio ambiente.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Signos: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Afecta todos los estadios del camaron.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Stress, letargo, bajo crecimiento y FCR.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Animal aparece con protozoos en cuerpo, apendices o branquias.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Presentes con baja asepsia o alta MO.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Prevención: Asepsia, Recambio.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Control: Recambio, los mismos que Bacterias Filamentosas.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z="2800" smtClean="0"/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028" descr="C:\Mis documentos\Espol\Informacion\Camaron\Enfermedades\ZoothamniumEM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95725" y="3057525"/>
            <a:ext cx="5248275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Zoothamnium spp.</a:t>
            </a:r>
            <a:endParaRPr lang="es-ES_tradnl" smtClean="0"/>
          </a:p>
        </p:txBody>
      </p:sp>
      <p:pic>
        <p:nvPicPr>
          <p:cNvPr id="98308" name="Picture 1027" descr="C:\Mis documentos\Espol\Informacion\Camaron\Enfermedades\Zoothamnium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38200"/>
            <a:ext cx="5229225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Epistylis spp.</a:t>
            </a:r>
            <a:endParaRPr lang="es-ES_tradnl" smtClean="0"/>
          </a:p>
        </p:txBody>
      </p:sp>
      <p:pic>
        <p:nvPicPr>
          <p:cNvPr id="99331" name="Picture 1027" descr="C:\Mis documentos\Espol\Informacion\Camaron\Enfermedades\epistylis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14400"/>
            <a:ext cx="4479925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1028" descr="C:\Mis documentos\Espol\Informacion\Camaron\Enfermedades\Epistylis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7400" y="3911600"/>
            <a:ext cx="45466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Vorticella spp.</a:t>
            </a:r>
            <a:endParaRPr lang="es-ES_tradnl" smtClean="0"/>
          </a:p>
        </p:txBody>
      </p:sp>
      <p:pic>
        <p:nvPicPr>
          <p:cNvPr id="100355" name="Picture 1027" descr="C:\Mis documentos\Espol\Informacion\Camaron\Enfermedades\vorticellaEM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2606675"/>
            <a:ext cx="4000500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6" name="Picture 1028" descr="C:\Mis documentos\Espol\Informacion\Camaron\Enfermedades\vorticella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0" y="914400"/>
            <a:ext cx="28575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Picture 1029" descr="C:\Mis documentos\Espol\Informacion\Camaron\Enfermedades\vorticella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990600"/>
            <a:ext cx="3429000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8" name="Picture 1030" descr="C:\Mis documentos\Espol\Informacion\Camaron\Enfermedades\vorticella0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6800" y="3790950"/>
            <a:ext cx="394335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Acineta spp.</a:t>
            </a:r>
            <a:endParaRPr lang="es-ES_tradnl" smtClean="0"/>
          </a:p>
        </p:txBody>
      </p:sp>
      <p:pic>
        <p:nvPicPr>
          <p:cNvPr id="101379" name="Picture 3" descr="C:\Mis documentos\Espol\Informacion\Camaron\Enfermedades\Acineta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192213"/>
            <a:ext cx="7315200" cy="526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Microsporidiosis</a:t>
            </a:r>
            <a:endParaRPr lang="es-ES_tradnl" smtClean="0"/>
          </a:p>
        </p:txBody>
      </p:sp>
      <p:sp>
        <p:nvSpPr>
          <p:cNvPr id="128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Nombre: Cotton Shrimp.</a:t>
            </a:r>
          </a:p>
          <a:p>
            <a:pPr eaLnBrk="1" hangingPunct="1">
              <a:defRPr/>
            </a:pPr>
            <a:r>
              <a:rPr lang="en-US" smtClean="0"/>
              <a:t>Agente: Microsporidios varios.</a:t>
            </a:r>
          </a:p>
          <a:p>
            <a:pPr eaLnBrk="1" hangingPunct="1">
              <a:defRPr/>
            </a:pPr>
            <a:r>
              <a:rPr lang="en-US" smtClean="0"/>
              <a:t>Transmisión: </a:t>
            </a:r>
          </a:p>
          <a:p>
            <a:pPr lvl="1" eaLnBrk="1" hangingPunct="1">
              <a:defRPr/>
            </a:pPr>
            <a:r>
              <a:rPr lang="en-US" smtClean="0"/>
              <a:t>Ciclo largo con depredador.</a:t>
            </a:r>
          </a:p>
          <a:p>
            <a:pPr eaLnBrk="1" hangingPunct="1">
              <a:defRPr/>
            </a:pPr>
            <a:r>
              <a:rPr lang="en-US" smtClean="0"/>
              <a:t>Signos:</a:t>
            </a:r>
          </a:p>
          <a:p>
            <a:pPr lvl="1" eaLnBrk="1" hangingPunct="1">
              <a:defRPr/>
            </a:pPr>
            <a:r>
              <a:rPr lang="en-US" smtClean="0"/>
              <a:t>Camarón con carne blanca o carne blanca y exoesqueleto negro.</a:t>
            </a:r>
          </a:p>
          <a:p>
            <a:pPr eaLnBrk="1" hangingPunct="1">
              <a:defRPr/>
            </a:pPr>
            <a:r>
              <a:rPr lang="en-US" smtClean="0"/>
              <a:t>Prevención:??. </a:t>
            </a:r>
          </a:p>
          <a:p>
            <a:pPr eaLnBrk="1" hangingPunct="1">
              <a:defRPr/>
            </a:pPr>
            <a:r>
              <a:rPr lang="en-US" smtClean="0"/>
              <a:t>Control:??.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Microsporidiosis</a:t>
            </a:r>
            <a:endParaRPr lang="es-ES_tradnl" smtClean="0">
              <a:solidFill>
                <a:srgbClr val="FF0000"/>
              </a:solidFill>
            </a:endParaRPr>
          </a:p>
        </p:txBody>
      </p:sp>
      <p:pic>
        <p:nvPicPr>
          <p:cNvPr id="103427" name="Picture 4" descr="C:\Mis documentos\Espol\Informacion\Camaron\Enfermedades\CottonShrimp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152400"/>
            <a:ext cx="284797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8" name="Picture 5" descr="C:\Mis documentos\Espol\Informacion\Camaron\Enfermedades\CottonShrimp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6200" y="3505200"/>
            <a:ext cx="528637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6" descr="C:\Mis documentos\Espol\Informacion\Camaron\Enfermedades\CottonShrimp0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521075"/>
            <a:ext cx="4191000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Gregarinas</a:t>
            </a:r>
            <a:endParaRPr lang="es-ES_tradnl" smtClean="0"/>
          </a:p>
        </p:txBody>
      </p:sp>
      <p:sp>
        <p:nvSpPr>
          <p:cNvPr id="129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Nombre: Gregarinas.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Agente: </a:t>
            </a:r>
            <a:r>
              <a:rPr lang="en-US" sz="2800" i="1" smtClean="0"/>
              <a:t>Nematopsis</a:t>
            </a:r>
            <a:r>
              <a:rPr lang="en-US" sz="2800" smtClean="0"/>
              <a:t> spp.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Transmisión: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Ciclo largo con huesped intermedio.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Transmisión horizontal?.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Signos: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Bajo crecimiento, y FCR.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Mortalidad por goteo.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Fluido amarillo en intestino.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Afecta a Postlarva - adulto.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Prevención: ??, Control vectores???.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Control: Anticoccidios avicolas.</a:t>
            </a:r>
            <a:endParaRPr lang="es-ES_tradnl" sz="2800" smtClean="0"/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028" descr="C:\Mis documentos\Espol\Informacion\Camaron\Enfermedades\Gregarina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1425" y="2981325"/>
            <a:ext cx="536257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Gregarinas</a:t>
            </a:r>
            <a:endParaRPr lang="es-ES_tradnl" smtClean="0"/>
          </a:p>
        </p:txBody>
      </p:sp>
      <p:pic>
        <p:nvPicPr>
          <p:cNvPr id="105476" name="Picture 1027" descr="C:\Mis documentos\Espol\Informacion\Camaron\Enfermedades\Gregarina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14400"/>
            <a:ext cx="53625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C:\Archivos de programa\Microsoft Office\Templates\Presentation Designs\Azure.pot</Template>
  <TotalTime>4562</TotalTime>
  <Words>4429</Words>
  <Application>Microsoft PowerPoint</Application>
  <PresentationFormat>Presentación en pantalla (4:3)</PresentationFormat>
  <Paragraphs>943</Paragraphs>
  <Slides>154</Slides>
  <Notes>154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154</vt:i4>
      </vt:variant>
    </vt:vector>
  </HeadingPairs>
  <TitlesOfParts>
    <vt:vector size="164" baseType="lpstr">
      <vt:lpstr>Times New Roman</vt:lpstr>
      <vt:lpstr>Arial</vt:lpstr>
      <vt:lpstr>Wingdings</vt:lpstr>
      <vt:lpstr>Comic Sans MS</vt:lpstr>
      <vt:lpstr>Symbol</vt:lpstr>
      <vt:lpstr>Tahoma</vt:lpstr>
      <vt:lpstr>Trebuchet MS</vt:lpstr>
      <vt:lpstr>Arial Unicode MS</vt:lpstr>
      <vt:lpstr>Azure</vt:lpstr>
      <vt:lpstr>CorelDRAW 10.0 Gráfico</vt:lpstr>
      <vt:lpstr>Recambios de Agua</vt:lpstr>
      <vt:lpstr>Fabrizio Marcillo Morla</vt:lpstr>
      <vt:lpstr>Recambios de Agua</vt:lpstr>
      <vt:lpstr>Metodologías de Recambio</vt:lpstr>
      <vt:lpstr>Metodologías de Recambio</vt:lpstr>
      <vt:lpstr>Metodologías de Recambio</vt:lpstr>
      <vt:lpstr>Metodologías de Recambio</vt:lpstr>
      <vt:lpstr>Puntos a Considerar</vt:lpstr>
      <vt:lpstr>Formulas Flujo Continuo</vt:lpstr>
      <vt:lpstr>Filtros Tanque Larva</vt:lpstr>
      <vt:lpstr>Toma de Agua Calidad</vt:lpstr>
      <vt:lpstr>Toma de Agua Calidad</vt:lpstr>
      <vt:lpstr>Toma Agua Cuidado</vt:lpstr>
      <vt:lpstr>Playa de “Alta Energia”</vt:lpstr>
      <vt:lpstr>Tomas de Agua</vt:lpstr>
      <vt:lpstr>Toma por Pozo</vt:lpstr>
      <vt:lpstr>Pozo</vt:lpstr>
      <vt:lpstr>Well Points</vt:lpstr>
      <vt:lpstr>Well Points</vt:lpstr>
      <vt:lpstr>Puntos (Well Point)</vt:lpstr>
      <vt:lpstr>Instalacion Well Point</vt:lpstr>
      <vt:lpstr>Puntos Horizontales</vt:lpstr>
      <vt:lpstr>Puntos Horizontales</vt:lpstr>
      <vt:lpstr>Puntos Horizontales</vt:lpstr>
      <vt:lpstr>Puntas Horizontales</vt:lpstr>
      <vt:lpstr>Instalacion Puntas Horizontales</vt:lpstr>
      <vt:lpstr>Toma Directa</vt:lpstr>
      <vt:lpstr>Toma Directa</vt:lpstr>
      <vt:lpstr>Toma Directa</vt:lpstr>
      <vt:lpstr>Toma Directa</vt:lpstr>
      <vt:lpstr>Toma Directa</vt:lpstr>
      <vt:lpstr>Toma Directa</vt:lpstr>
      <vt:lpstr>Toma Muelle</vt:lpstr>
      <vt:lpstr>Caja Filtradora</vt:lpstr>
      <vt:lpstr>Caja Filtradora</vt:lpstr>
      <vt:lpstr>Bombas</vt:lpstr>
      <vt:lpstr>Filtros</vt:lpstr>
      <vt:lpstr>Filtros</vt:lpstr>
      <vt:lpstr>Filtros U.V.</vt:lpstr>
      <vt:lpstr>Filtros Bolsa 10, 5 y 1 m</vt:lpstr>
      <vt:lpstr>Filtros Cartucho</vt:lpstr>
      <vt:lpstr>Filtros Cartucho Piola</vt:lpstr>
      <vt:lpstr>Filtros Carbon Activado</vt:lpstr>
      <vt:lpstr>Reservorios</vt:lpstr>
      <vt:lpstr>Calderos</vt:lpstr>
      <vt:lpstr>Blowers y Aire</vt:lpstr>
      <vt:lpstr>Blower</vt:lpstr>
      <vt:lpstr>Blower</vt:lpstr>
      <vt:lpstr>Diseño Tanque Larvas</vt:lpstr>
      <vt:lpstr>Tanque</vt:lpstr>
      <vt:lpstr>Sala de Larvicultura</vt:lpstr>
      <vt:lpstr>PVC</vt:lpstr>
      <vt:lpstr>Diametros mas Usados Tuberia PVC</vt:lpstr>
      <vt:lpstr>Accesorios PVC mas Comunes</vt:lpstr>
      <vt:lpstr>Tipos de Enfermedades</vt:lpstr>
      <vt:lpstr>Postulado de Koch</vt:lpstr>
      <vt:lpstr>Principales Enfermedades Infecciosas Camarón</vt:lpstr>
      <vt:lpstr>Principales Enfermedades Infecciosas Camarón</vt:lpstr>
      <vt:lpstr>Enfermedades Virales</vt:lpstr>
      <vt:lpstr>IHHNV</vt:lpstr>
      <vt:lpstr>IHHNV</vt:lpstr>
      <vt:lpstr>RDS y RBS</vt:lpstr>
      <vt:lpstr>BVP</vt:lpstr>
      <vt:lpstr>BVP en Fresco</vt:lpstr>
      <vt:lpstr>BVP</vt:lpstr>
      <vt:lpstr>WSSV</vt:lpstr>
      <vt:lpstr>WSSV</vt:lpstr>
      <vt:lpstr>WSSV</vt:lpstr>
      <vt:lpstr>TSV</vt:lpstr>
      <vt:lpstr>TSV</vt:lpstr>
      <vt:lpstr>Enfermedades Bacterianas</vt:lpstr>
      <vt:lpstr>Vibriosis</vt:lpstr>
      <vt:lpstr>Vibriosis</vt:lpstr>
      <vt:lpstr>Bolitas</vt:lpstr>
      <vt:lpstr>Bolitas</vt:lpstr>
      <vt:lpstr>Luminiscencia</vt:lpstr>
      <vt:lpstr>Luminiscencia</vt:lpstr>
      <vt:lpstr>Sindrome de Zoea 2</vt:lpstr>
      <vt:lpstr>Sindrome de Zoea 2</vt:lpstr>
      <vt:lpstr>Sindrome de Gaviotas</vt:lpstr>
      <vt:lpstr>Sindrome de Gaviotas</vt:lpstr>
      <vt:lpstr>Bacterias Filamentosas</vt:lpstr>
      <vt:lpstr>Bacterias Filamentosas</vt:lpstr>
      <vt:lpstr>Bacterias Filamentosas</vt:lpstr>
      <vt:lpstr>Bacterias Quitinoplásticas</vt:lpstr>
      <vt:lpstr>Bacterias Quitinoplásticas</vt:lpstr>
      <vt:lpstr>Bacterias Quitinoplásticas</vt:lpstr>
      <vt:lpstr>Bacterias Intracelulares</vt:lpstr>
      <vt:lpstr>Bacterias Intracelulares</vt:lpstr>
      <vt:lpstr>Enfermedades por Protozoos</vt:lpstr>
      <vt:lpstr>Fouling de Protozoos</vt:lpstr>
      <vt:lpstr>Zoothamnium spp.</vt:lpstr>
      <vt:lpstr>Epistylis spp.</vt:lpstr>
      <vt:lpstr>Vorticella spp.</vt:lpstr>
      <vt:lpstr>Acineta spp.</vt:lpstr>
      <vt:lpstr>Microsporidiosis</vt:lpstr>
      <vt:lpstr>Microsporidiosis</vt:lpstr>
      <vt:lpstr>Gregarinas</vt:lpstr>
      <vt:lpstr>Gregarinas</vt:lpstr>
      <vt:lpstr>Gregarinas</vt:lpstr>
      <vt:lpstr>Gregarinas</vt:lpstr>
      <vt:lpstr>Ciclo Básico Gregarinas</vt:lpstr>
      <vt:lpstr>Enfermedades por Hongos</vt:lpstr>
      <vt:lpstr>Micosis Larval</vt:lpstr>
      <vt:lpstr>Lagenidium calinectes</vt:lpstr>
      <vt:lpstr>Hifas Lagenidium</vt:lpstr>
      <vt:lpstr>Ciclo Lagenidum</vt:lpstr>
      <vt:lpstr>Fusarium</vt:lpstr>
      <vt:lpstr>Fusarium spp.</vt:lpstr>
      <vt:lpstr>Principales Enfermedades No Infecciosas de Camarón</vt:lpstr>
      <vt:lpstr>Control de Enfermedades</vt:lpstr>
      <vt:lpstr>Control de Enfermedades</vt:lpstr>
      <vt:lpstr>Tratamiento</vt:lpstr>
      <vt:lpstr>Tipos de Químicos Usados</vt:lpstr>
      <vt:lpstr>Algunos Quimicos Usados en Laboratorios Larvas</vt:lpstr>
      <vt:lpstr>Antibioticos</vt:lpstr>
      <vt:lpstr>Antibioticos </vt:lpstr>
      <vt:lpstr>Medicamentos  prohibidos por USA </vt:lpstr>
      <vt:lpstr>Medicamentos prohibidos y de uso controlado por la Union Europea</vt:lpstr>
      <vt:lpstr>Algunos efectos en la salud humana </vt:lpstr>
      <vt:lpstr>Legislación ecuatoriana</vt:lpstr>
      <vt:lpstr>Acuerdo Ministerial 006</vt:lpstr>
      <vt:lpstr>Acuerdo Ministerial 006</vt:lpstr>
      <vt:lpstr>Acuerdo Ministerial 006</vt:lpstr>
      <vt:lpstr>Familias de Antibioticos</vt:lpstr>
      <vt:lpstr>Modo de Acción Antibioticos</vt:lpstr>
      <vt:lpstr>Mecanismos de Resistencia </vt:lpstr>
      <vt:lpstr>Como se Hace Resistente una Bacteria?</vt:lpstr>
      <vt:lpstr>Como se Hace Resistente una Bacteria?</vt:lpstr>
      <vt:lpstr>¿Como Incrementa  Resistencia?</vt:lpstr>
      <vt:lpstr>Riesgos para el humano</vt:lpstr>
      <vt:lpstr>Riesgos para el humano</vt:lpstr>
      <vt:lpstr>Drogas Aprovadas en USA para Acuacultura</vt:lpstr>
      <vt:lpstr>Drogas Siendo Probadas (Prohibidas)</vt:lpstr>
      <vt:lpstr>Residuos de Antibioticos</vt:lpstr>
      <vt:lpstr>Métodos de detección  de residuos de antibióticos</vt:lpstr>
      <vt:lpstr>Bioensayo</vt:lpstr>
      <vt:lpstr>Bioensayo</vt:lpstr>
      <vt:lpstr>Inmunoensayo</vt:lpstr>
      <vt:lpstr>Ejemplo Residualidad Antibiotico</vt:lpstr>
      <vt:lpstr>Ejemplo Residualidad Antibiotico</vt:lpstr>
      <vt:lpstr>Limites de Kits de Inmunoensayo en Detección de Residuos Antibioticos</vt:lpstr>
      <vt:lpstr>Método Instrumental</vt:lpstr>
      <vt:lpstr>Auto Control en Compra Materia Prima</vt:lpstr>
      <vt:lpstr>Certificación Previa a Exportación</vt:lpstr>
      <vt:lpstr>Uso Racional de Antibioticos</vt:lpstr>
      <vt:lpstr>Categorias de Antibioticos</vt:lpstr>
      <vt:lpstr>MIC y MLC</vt:lpstr>
      <vt:lpstr>Evaluación in vivo</vt:lpstr>
      <vt:lpstr>Farmaco  cinética</vt:lpstr>
      <vt:lpstr>Autorización Farmaceutica</vt:lpstr>
      <vt:lpstr>Cuando Aplicar?</vt:lpstr>
      <vt:lpstr>Cuanto Usar?</vt:lpstr>
      <vt:lpstr>Recomendaciones Antibioticos</vt:lpstr>
    </vt:vector>
  </TitlesOfParts>
  <Company>Barcillo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Barcillo Barzinister</dc:creator>
  <cp:lastModifiedBy>Administrador</cp:lastModifiedBy>
  <cp:revision>832</cp:revision>
  <cp:lastPrinted>1601-01-01T00:00:00Z</cp:lastPrinted>
  <dcterms:created xsi:type="dcterms:W3CDTF">2002-07-19T11:47:45Z</dcterms:created>
  <dcterms:modified xsi:type="dcterms:W3CDTF">2010-02-01T16:29:16Z</dcterms:modified>
</cp:coreProperties>
</file>