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17"/>
  </p:notesMasterIdLst>
  <p:handoutMasterIdLst>
    <p:handoutMasterId r:id="rId118"/>
  </p:handoutMasterIdLst>
  <p:sldIdLst>
    <p:sldId id="839" r:id="rId2"/>
    <p:sldId id="840" r:id="rId3"/>
    <p:sldId id="468" r:id="rId4"/>
    <p:sldId id="673" r:id="rId5"/>
    <p:sldId id="465" r:id="rId6"/>
    <p:sldId id="467" r:id="rId7"/>
    <p:sldId id="600" r:id="rId8"/>
    <p:sldId id="746" r:id="rId9"/>
    <p:sldId id="745" r:id="rId10"/>
    <p:sldId id="719" r:id="rId11"/>
    <p:sldId id="471" r:id="rId12"/>
    <p:sldId id="747" r:id="rId13"/>
    <p:sldId id="601" r:id="rId14"/>
    <p:sldId id="838" r:id="rId15"/>
    <p:sldId id="753" r:id="rId16"/>
    <p:sldId id="754" r:id="rId17"/>
    <p:sldId id="748" r:id="rId18"/>
    <p:sldId id="604" r:id="rId19"/>
    <p:sldId id="605" r:id="rId20"/>
    <p:sldId id="606" r:id="rId21"/>
    <p:sldId id="607" r:id="rId22"/>
    <p:sldId id="608" r:id="rId23"/>
    <p:sldId id="749" r:id="rId24"/>
    <p:sldId id="750" r:id="rId25"/>
    <p:sldId id="751" r:id="rId26"/>
    <p:sldId id="752" r:id="rId27"/>
    <p:sldId id="755" r:id="rId28"/>
    <p:sldId id="602" r:id="rId29"/>
    <p:sldId id="693" r:id="rId30"/>
    <p:sldId id="540" r:id="rId31"/>
    <p:sldId id="470" r:id="rId32"/>
    <p:sldId id="472" r:id="rId33"/>
    <p:sldId id="785" r:id="rId34"/>
    <p:sldId id="786" r:id="rId35"/>
    <p:sldId id="804" r:id="rId36"/>
    <p:sldId id="787" r:id="rId37"/>
    <p:sldId id="788" r:id="rId38"/>
    <p:sldId id="757" r:id="rId39"/>
    <p:sldId id="833" r:id="rId40"/>
    <p:sldId id="834" r:id="rId41"/>
    <p:sldId id="789" r:id="rId42"/>
    <p:sldId id="810" r:id="rId43"/>
    <p:sldId id="812" r:id="rId44"/>
    <p:sldId id="807" r:id="rId45"/>
    <p:sldId id="808" r:id="rId46"/>
    <p:sldId id="811" r:id="rId47"/>
    <p:sldId id="837" r:id="rId48"/>
    <p:sldId id="836" r:id="rId49"/>
    <p:sldId id="790" r:id="rId50"/>
    <p:sldId id="806" r:id="rId51"/>
    <p:sldId id="809" r:id="rId52"/>
    <p:sldId id="791" r:id="rId53"/>
    <p:sldId id="813" r:id="rId54"/>
    <p:sldId id="792" r:id="rId55"/>
    <p:sldId id="773" r:id="rId56"/>
    <p:sldId id="774" r:id="rId57"/>
    <p:sldId id="775" r:id="rId58"/>
    <p:sldId id="776" r:id="rId59"/>
    <p:sldId id="777" r:id="rId60"/>
    <p:sldId id="793" r:id="rId61"/>
    <p:sldId id="816" r:id="rId62"/>
    <p:sldId id="768" r:id="rId63"/>
    <p:sldId id="770" r:id="rId64"/>
    <p:sldId id="772" r:id="rId65"/>
    <p:sldId id="769" r:id="rId66"/>
    <p:sldId id="771" r:id="rId67"/>
    <p:sldId id="796" r:id="rId68"/>
    <p:sldId id="814" r:id="rId69"/>
    <p:sldId id="797" r:id="rId70"/>
    <p:sldId id="798" r:id="rId71"/>
    <p:sldId id="799" r:id="rId72"/>
    <p:sldId id="778" r:id="rId73"/>
    <p:sldId id="779" r:id="rId74"/>
    <p:sldId id="795" r:id="rId75"/>
    <p:sldId id="780" r:id="rId76"/>
    <p:sldId id="781" r:id="rId77"/>
    <p:sldId id="782" r:id="rId78"/>
    <p:sldId id="835" r:id="rId79"/>
    <p:sldId id="794" r:id="rId80"/>
    <p:sldId id="784" r:id="rId81"/>
    <p:sldId id="783" r:id="rId82"/>
    <p:sldId id="800" r:id="rId83"/>
    <p:sldId id="801" r:id="rId84"/>
    <p:sldId id="815" r:id="rId85"/>
    <p:sldId id="802" r:id="rId86"/>
    <p:sldId id="759" r:id="rId87"/>
    <p:sldId id="761" r:id="rId88"/>
    <p:sldId id="832" r:id="rId89"/>
    <p:sldId id="760" r:id="rId90"/>
    <p:sldId id="762" r:id="rId91"/>
    <p:sldId id="763" r:id="rId92"/>
    <p:sldId id="764" r:id="rId93"/>
    <p:sldId id="803" r:id="rId94"/>
    <p:sldId id="765" r:id="rId95"/>
    <p:sldId id="766" r:id="rId96"/>
    <p:sldId id="767" r:id="rId97"/>
    <p:sldId id="756" r:id="rId98"/>
    <p:sldId id="821" r:id="rId99"/>
    <p:sldId id="822" r:id="rId100"/>
    <p:sldId id="603" r:id="rId101"/>
    <p:sldId id="820" r:id="rId102"/>
    <p:sldId id="610" r:id="rId103"/>
    <p:sldId id="609" r:id="rId104"/>
    <p:sldId id="819" r:id="rId105"/>
    <p:sldId id="823" r:id="rId106"/>
    <p:sldId id="824" r:id="rId107"/>
    <p:sldId id="825" r:id="rId108"/>
    <p:sldId id="826" r:id="rId109"/>
    <p:sldId id="827" r:id="rId110"/>
    <p:sldId id="817" r:id="rId111"/>
    <p:sldId id="828" r:id="rId112"/>
    <p:sldId id="829" r:id="rId113"/>
    <p:sldId id="830" r:id="rId114"/>
    <p:sldId id="831" r:id="rId115"/>
    <p:sldId id="758" r:id="rId1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068" autoAdjust="0"/>
    <p:restoredTop sz="98673" autoAdjust="0"/>
  </p:normalViewPr>
  <p:slideViewPr>
    <p:cSldViewPr>
      <p:cViewPr varScale="1">
        <p:scale>
          <a:sx n="47" d="100"/>
          <a:sy n="47" d="100"/>
        </p:scale>
        <p:origin x="-102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7.xml"/><Relationship Id="rId13" Type="http://schemas.openxmlformats.org/officeDocument/2006/relationships/slide" Target="slides/slide27.xml"/><Relationship Id="rId18" Type="http://schemas.openxmlformats.org/officeDocument/2006/relationships/slide" Target="slides/slide35.xml"/><Relationship Id="rId26" Type="http://schemas.openxmlformats.org/officeDocument/2006/relationships/slide" Target="slides/slide60.xml"/><Relationship Id="rId39" Type="http://schemas.openxmlformats.org/officeDocument/2006/relationships/slide" Target="slides/slide98.xml"/><Relationship Id="rId3" Type="http://schemas.openxmlformats.org/officeDocument/2006/relationships/slide" Target="slides/slide4.xml"/><Relationship Id="rId21" Type="http://schemas.openxmlformats.org/officeDocument/2006/relationships/slide" Target="slides/slide38.xml"/><Relationship Id="rId34" Type="http://schemas.openxmlformats.org/officeDocument/2006/relationships/slide" Target="slides/slide82.xml"/><Relationship Id="rId42" Type="http://schemas.openxmlformats.org/officeDocument/2006/relationships/slide" Target="slides/slide101.xml"/><Relationship Id="rId7" Type="http://schemas.openxmlformats.org/officeDocument/2006/relationships/slide" Target="slides/slide12.xml"/><Relationship Id="rId12" Type="http://schemas.openxmlformats.org/officeDocument/2006/relationships/slide" Target="slides/slide26.xml"/><Relationship Id="rId17" Type="http://schemas.openxmlformats.org/officeDocument/2006/relationships/slide" Target="slides/slide34.xml"/><Relationship Id="rId25" Type="http://schemas.openxmlformats.org/officeDocument/2006/relationships/slide" Target="slides/slide54.xml"/><Relationship Id="rId33" Type="http://schemas.openxmlformats.org/officeDocument/2006/relationships/slide" Target="slides/slide79.xml"/><Relationship Id="rId38" Type="http://schemas.openxmlformats.org/officeDocument/2006/relationships/slide" Target="slides/slide97.xml"/><Relationship Id="rId46" Type="http://schemas.openxmlformats.org/officeDocument/2006/relationships/slide" Target="slides/slide115.xml"/><Relationship Id="rId2" Type="http://schemas.openxmlformats.org/officeDocument/2006/relationships/slide" Target="slides/slide3.xml"/><Relationship Id="rId16" Type="http://schemas.openxmlformats.org/officeDocument/2006/relationships/slide" Target="slides/slide33.xml"/><Relationship Id="rId20" Type="http://schemas.openxmlformats.org/officeDocument/2006/relationships/slide" Target="slides/slide37.xml"/><Relationship Id="rId29" Type="http://schemas.openxmlformats.org/officeDocument/2006/relationships/slide" Target="slides/slide69.xml"/><Relationship Id="rId41" Type="http://schemas.openxmlformats.org/officeDocument/2006/relationships/slide" Target="slides/slide100.xml"/><Relationship Id="rId1" Type="http://schemas.openxmlformats.org/officeDocument/2006/relationships/slide" Target="slides/slide1.xml"/><Relationship Id="rId6" Type="http://schemas.openxmlformats.org/officeDocument/2006/relationships/slide" Target="slides/slide11.xml"/><Relationship Id="rId11" Type="http://schemas.openxmlformats.org/officeDocument/2006/relationships/slide" Target="slides/slide25.xml"/><Relationship Id="rId24" Type="http://schemas.openxmlformats.org/officeDocument/2006/relationships/slide" Target="slides/slide52.xml"/><Relationship Id="rId32" Type="http://schemas.openxmlformats.org/officeDocument/2006/relationships/slide" Target="slides/slide74.xml"/><Relationship Id="rId37" Type="http://schemas.openxmlformats.org/officeDocument/2006/relationships/slide" Target="slides/slide93.xml"/><Relationship Id="rId40" Type="http://schemas.openxmlformats.org/officeDocument/2006/relationships/slide" Target="slides/slide99.xml"/><Relationship Id="rId45" Type="http://schemas.openxmlformats.org/officeDocument/2006/relationships/slide" Target="slides/slide110.xml"/><Relationship Id="rId5" Type="http://schemas.openxmlformats.org/officeDocument/2006/relationships/slide" Target="slides/slide6.xml"/><Relationship Id="rId15" Type="http://schemas.openxmlformats.org/officeDocument/2006/relationships/slide" Target="slides/slide32.xml"/><Relationship Id="rId23" Type="http://schemas.openxmlformats.org/officeDocument/2006/relationships/slide" Target="slides/slide49.xml"/><Relationship Id="rId28" Type="http://schemas.openxmlformats.org/officeDocument/2006/relationships/slide" Target="slides/slide67.xml"/><Relationship Id="rId36" Type="http://schemas.openxmlformats.org/officeDocument/2006/relationships/slide" Target="slides/slide85.xml"/><Relationship Id="rId10" Type="http://schemas.openxmlformats.org/officeDocument/2006/relationships/slide" Target="slides/slide24.xml"/><Relationship Id="rId19" Type="http://schemas.openxmlformats.org/officeDocument/2006/relationships/slide" Target="slides/slide36.xml"/><Relationship Id="rId31" Type="http://schemas.openxmlformats.org/officeDocument/2006/relationships/slide" Target="slides/slide71.xml"/><Relationship Id="rId44" Type="http://schemas.openxmlformats.org/officeDocument/2006/relationships/slide" Target="slides/slide104.xml"/><Relationship Id="rId4" Type="http://schemas.openxmlformats.org/officeDocument/2006/relationships/slide" Target="slides/slide5.xml"/><Relationship Id="rId9" Type="http://schemas.openxmlformats.org/officeDocument/2006/relationships/slide" Target="slides/slide23.xml"/><Relationship Id="rId14" Type="http://schemas.openxmlformats.org/officeDocument/2006/relationships/slide" Target="slides/slide30.xml"/><Relationship Id="rId22" Type="http://schemas.openxmlformats.org/officeDocument/2006/relationships/slide" Target="slides/slide41.xml"/><Relationship Id="rId27" Type="http://schemas.openxmlformats.org/officeDocument/2006/relationships/slide" Target="slides/slide61.xml"/><Relationship Id="rId30" Type="http://schemas.openxmlformats.org/officeDocument/2006/relationships/slide" Target="slides/slide70.xml"/><Relationship Id="rId35" Type="http://schemas.openxmlformats.org/officeDocument/2006/relationships/slide" Target="slides/slide83.xml"/><Relationship Id="rId43" Type="http://schemas.openxmlformats.org/officeDocument/2006/relationships/slide" Target="slides/slide10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ffectLst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66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</a:defRPr>
            </a:lvl1pPr>
          </a:lstStyle>
          <a:p>
            <a:pPr>
              <a:defRPr/>
            </a:pPr>
            <a:fld id="{50CB9F79-58E3-4916-97A4-94CF94FB623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ffectLst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2083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</a:defRPr>
            </a:lvl1pPr>
          </a:lstStyle>
          <a:p>
            <a:pPr>
              <a:defRPr/>
            </a:pPr>
            <a:fld id="{4042E352-3EC6-45ED-AE48-9DBAC1B3B26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0D7DFB-70D2-4FCC-9E93-D4EDE62494F2}" type="slidenum">
              <a:rPr lang="es-ES_tradnl"/>
              <a:pPr/>
              <a:t>1</a:t>
            </a:fld>
            <a:endParaRPr lang="es-ES_tradnl"/>
          </a:p>
        </p:txBody>
      </p:sp>
      <p:sp>
        <p:nvSpPr>
          <p:cNvPr id="1218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/>
          </a:p>
        </p:txBody>
      </p:sp>
      <p:sp>
        <p:nvSpPr>
          <p:cNvPr id="624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1BD4DB-DE28-42F6-A9FC-538508575ED0}" type="slidenum">
              <a:rPr lang="es-ES_tradnl" smtClean="0"/>
              <a:pPr/>
              <a:t>2</a:t>
            </a:fld>
            <a:endParaRPr lang="es-ES_trad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</p:grpSp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s-ES_tradnl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3E18C59-5C08-4A31-A109-39A1D7D8D9AC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A4F83-F4BF-42E0-86C1-3DA5BD4B46E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973888" y="0"/>
            <a:ext cx="1968500" cy="63246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066800" y="0"/>
            <a:ext cx="5754688" cy="63246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FAF01-3E8F-4885-92A4-47AF85923D14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1066800" y="1295400"/>
            <a:ext cx="7875588" cy="50292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225E9-5A51-4009-8D37-811963AA5E10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01EDA-723F-49C2-9820-DA7F058C58CF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DCE8A-929C-4BB4-8EDD-60A6E83A999E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066800" y="1295400"/>
            <a:ext cx="3860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80000" y="1295400"/>
            <a:ext cx="3862388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511FC-68B5-493A-8397-CFF3C22DA438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F6FAB-700E-4716-B8F2-D9FCAF8A4783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EEBF3-3FEB-415A-B4BE-B1BD58038905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ACFB7-1D91-4DAD-8CDA-93CE16970E4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70BEF-9F9B-410B-9B01-C4B3D3588BE2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0C1DE-BC90-4920-AD42-7DBA0BE02E7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2053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4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5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6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7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8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9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0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1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2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3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4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5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6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7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8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9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0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1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2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3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4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5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6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7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8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9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80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81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title style</a:t>
            </a:r>
          </a:p>
        </p:txBody>
      </p:sp>
      <p:sp>
        <p:nvSpPr>
          <p:cNvPr id="2084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effectLst/>
                <a:latin typeface="+mn-lt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85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/>
                <a:latin typeface="+mn-lt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86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/>
                <a:latin typeface="+mn-lt"/>
              </a:defRPr>
            </a:lvl1pPr>
          </a:lstStyle>
          <a:p>
            <a:pPr>
              <a:defRPr/>
            </a:pPr>
            <a:fld id="{D54DBE2C-0F31-4383-BE70-6C0AAD13A91D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295400"/>
            <a:ext cx="787558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60000"/>
        <a:buFont typeface="Wingdings" pitchFamily="2" charset="2"/>
        <a:buChar char="u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barcillo@gmail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space.espol.edu.ec/browse?type=author&amp;order=ASC&amp;rpp=20&amp;value=Marcillo+Morla%2C+Fabrizio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609600"/>
            <a:ext cx="7772400" cy="1676400"/>
          </a:xfrm>
        </p:spPr>
        <p:txBody>
          <a:bodyPr/>
          <a:lstStyle/>
          <a:p>
            <a:pPr eaLnBrk="1" hangingPunct="1"/>
            <a:r>
              <a:rPr lang="en-US" dirty="0" err="1" smtClean="0"/>
              <a:t>Probióticos</a:t>
            </a:r>
            <a:endParaRPr lang="es-ES_tradnl" dirty="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64008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es-ES_tradnl" dirty="0" smtClean="0"/>
              <a:t>Fabrizio Marcillo </a:t>
            </a:r>
            <a:r>
              <a:rPr lang="es-ES_tradnl" dirty="0" err="1" smtClean="0"/>
              <a:t>Morla</a:t>
            </a:r>
            <a:r>
              <a:rPr lang="es-ES_tradnl" dirty="0" smtClean="0"/>
              <a:t> </a:t>
            </a:r>
            <a:r>
              <a:rPr lang="es-ES_tradnl" dirty="0" err="1" smtClean="0"/>
              <a:t>MBA</a:t>
            </a:r>
            <a:endParaRPr lang="es-ES_tradnl" dirty="0" smtClean="0"/>
          </a:p>
        </p:txBody>
      </p:sp>
      <p:pic>
        <p:nvPicPr>
          <p:cNvPr id="3076" name="Picture 9" descr="Logofimc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2286000"/>
            <a:ext cx="167640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4932363" y="4960938"/>
            <a:ext cx="2711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hlinkClick r:id="rId4"/>
              </a:rPr>
              <a:t>barcillo@gmail.com</a:t>
            </a:r>
            <a:endParaRPr lang="en-US"/>
          </a:p>
          <a:p>
            <a:pPr>
              <a:defRPr/>
            </a:pPr>
            <a:r>
              <a:rPr lang="en-US"/>
              <a:t>(593-9) 4194239</a:t>
            </a:r>
          </a:p>
          <a:p>
            <a:pPr>
              <a:defRPr/>
            </a:pPr>
            <a:endParaRPr lang="es-ES"/>
          </a:p>
        </p:txBody>
      </p:sp>
      <p:pic>
        <p:nvPicPr>
          <p:cNvPr id="3078" name="6 Imagen" descr="espol1-300x29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1688"/>
            <a:ext cx="179228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Canal de Cosecha</a:t>
            </a:r>
            <a:endParaRPr lang="es-ES_tradnl" smtClean="0"/>
          </a:p>
        </p:txBody>
      </p:sp>
      <p:pic>
        <p:nvPicPr>
          <p:cNvPr id="12291" name="Picture 3" descr="C:\SGShrimp\hhar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2133600"/>
            <a:ext cx="3810000" cy="375761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Captura Larva Silvestre</a:t>
            </a:r>
            <a:endParaRPr lang="es-ES_tradnl" smtClean="0"/>
          </a:p>
        </p:txBody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09600"/>
            <a:ext cx="7875588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Pesca </a:t>
            </a:r>
            <a:r>
              <a:rPr lang="es-ES_tradnl" sz="2800" smtClean="0"/>
              <a:t>puesta pequeñas tinas para limpiarla</a:t>
            </a:r>
            <a:r>
              <a:rPr lang="en-US" sz="2800" smtClean="0"/>
              <a:t>:</a:t>
            </a:r>
          </a:p>
          <a:p>
            <a:pPr lvl="1" eaLnBrk="1" hangingPunct="1">
              <a:defRPr/>
            </a:pPr>
            <a:r>
              <a:rPr lang="en-US" sz="2400" smtClean="0"/>
              <a:t>P</a:t>
            </a:r>
            <a:r>
              <a:rPr lang="es-ES_tradnl" sz="2400" smtClean="0"/>
              <a:t>asar</a:t>
            </a:r>
            <a:r>
              <a:rPr lang="en-US" sz="2400" smtClean="0"/>
              <a:t> </a:t>
            </a:r>
            <a:r>
              <a:rPr lang="es-ES_tradnl" sz="2400" smtClean="0"/>
              <a:t>por malla mayor tamaño sacar larva </a:t>
            </a:r>
            <a:r>
              <a:rPr lang="en-US" sz="2400" smtClean="0"/>
              <a:t>y basura </a:t>
            </a:r>
            <a:r>
              <a:rPr lang="es-ES_tradnl" sz="2400" smtClean="0"/>
              <a:t>grande.</a:t>
            </a:r>
            <a:endParaRPr lang="en-US" sz="2400" smtClean="0"/>
          </a:p>
          <a:p>
            <a:pPr lvl="1" eaLnBrk="1" hangingPunct="1">
              <a:defRPr/>
            </a:pPr>
            <a:r>
              <a:rPr lang="en-US" sz="2400" smtClean="0"/>
              <a:t>R</a:t>
            </a:r>
            <a:r>
              <a:rPr lang="es-ES_tradnl" sz="2400" smtClean="0"/>
              <a:t>evolve</a:t>
            </a:r>
            <a:r>
              <a:rPr lang="en-US" sz="2400" smtClean="0"/>
              <a:t>r</a:t>
            </a:r>
            <a:r>
              <a:rPr lang="es-ES_tradnl" sz="2400" smtClean="0"/>
              <a:t> circular y sifonea</a:t>
            </a:r>
            <a:r>
              <a:rPr lang="en-US" sz="2400" smtClean="0"/>
              <a:t>r </a:t>
            </a:r>
            <a:r>
              <a:rPr lang="es-ES_tradnl" sz="2400" smtClean="0"/>
              <a:t>sedimento</a:t>
            </a:r>
            <a:r>
              <a:rPr lang="en-US" sz="2400" smtClean="0"/>
              <a:t>: </a:t>
            </a:r>
            <a:r>
              <a:rPr lang="es-ES_tradnl" sz="2400" smtClean="0"/>
              <a:t>elimina</a:t>
            </a:r>
            <a:r>
              <a:rPr lang="en-US" sz="2400" smtClean="0"/>
              <a:t>r</a:t>
            </a:r>
            <a:r>
              <a:rPr lang="es-ES_tradnl" sz="2400" smtClean="0"/>
              <a:t> larva muerta y basura mas densa que el agua.</a:t>
            </a:r>
            <a:endParaRPr lang="en-US" sz="2400" smtClean="0"/>
          </a:p>
          <a:p>
            <a:pPr lvl="1" eaLnBrk="1" hangingPunct="1">
              <a:defRPr/>
            </a:pPr>
            <a:r>
              <a:rPr lang="en-US" sz="2400" smtClean="0"/>
              <a:t>M</a:t>
            </a:r>
            <a:r>
              <a:rPr lang="es-ES_tradnl" sz="2400" smtClean="0"/>
              <a:t>alla fina, donde se quedan pegados los juveniles de cangrejo y jaiba. Estas limpieza son conocidas comunmente como "paneleada".</a:t>
            </a:r>
          </a:p>
          <a:p>
            <a:pPr lvl="1" eaLnBrk="1" hangingPunct="1">
              <a:defRPr/>
            </a:pPr>
            <a:r>
              <a:rPr lang="en-US" sz="2400" smtClean="0"/>
              <a:t>L</a:t>
            </a:r>
            <a:r>
              <a:rPr lang="es-ES_tradnl" sz="2400" smtClean="0"/>
              <a:t>impieza es hecho en diferentes fases de la cadena de comercialización, y se lo usa para aumentar el porcentaje de P. vannamei eliminando otras especies mas grandes y mejorar las condiciones de almacenamiento de la larva.</a:t>
            </a:r>
          </a:p>
          <a:p>
            <a:pPr eaLnBrk="1" hangingPunct="1"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304800"/>
            <a:ext cx="8153400" cy="1143000"/>
          </a:xfrm>
        </p:spPr>
        <p:txBody>
          <a:bodyPr/>
          <a:lstStyle/>
          <a:p>
            <a:pPr eaLnBrk="1" hangingPunct="1"/>
            <a:r>
              <a:rPr lang="en-US" smtClean="0"/>
              <a:t>Cadena Comercialización</a:t>
            </a:r>
            <a:endParaRPr lang="es-ES_tradnl" smtClean="0"/>
          </a:p>
        </p:txBody>
      </p:sp>
      <p:sp>
        <p:nvSpPr>
          <p:cNvPr id="138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609600"/>
            <a:ext cx="7951788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</a:t>
            </a:r>
            <a:r>
              <a:rPr lang="es-ES_tradnl" sz="2800" smtClean="0"/>
              <a:t>ector informal que presenta características muy variadas. </a:t>
            </a:r>
            <a:r>
              <a:rPr lang="en-US" sz="2800" smtClean="0"/>
              <a:t>E</a:t>
            </a:r>
            <a:r>
              <a:rPr lang="es-ES_tradnl" sz="2800" smtClean="0"/>
              <a:t>squema</a:t>
            </a:r>
            <a:r>
              <a:rPr lang="en-US" sz="2800" smtClean="0"/>
              <a:t> simplificado</a:t>
            </a:r>
            <a:r>
              <a:rPr lang="es-ES_tradnl" sz="2800" smtClean="0"/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</a:t>
            </a:r>
            <a:r>
              <a:rPr lang="es-ES_tradnl" sz="2800" smtClean="0"/>
              <a:t>escadores venden larva a intermediarios en  lugar</a:t>
            </a:r>
            <a:r>
              <a:rPr lang="en-US" sz="2800" smtClean="0"/>
              <a:t> </a:t>
            </a:r>
            <a:r>
              <a:rPr lang="es-ES_tradnl" sz="2800" smtClean="0"/>
              <a:t>de </a:t>
            </a:r>
            <a:r>
              <a:rPr lang="en-US" sz="2800" smtClean="0"/>
              <a:t>captura</a:t>
            </a:r>
            <a:r>
              <a:rPr lang="es-ES_tradnl" sz="2800" smtClean="0"/>
              <a:t>. </a:t>
            </a:r>
            <a:r>
              <a:rPr lang="en-US" sz="2800" smtClean="0"/>
              <a:t>I</a:t>
            </a:r>
            <a:r>
              <a:rPr lang="es-ES_tradnl" sz="2800" smtClean="0"/>
              <a:t>ntermediarios tienen movilización propia y equipos de transporte de larva. </a:t>
            </a:r>
            <a:r>
              <a:rPr lang="en-US" sz="2800" smtClean="0"/>
              <a:t>C</a:t>
            </a:r>
            <a:r>
              <a:rPr lang="es-ES_tradnl" sz="2800" smtClean="0"/>
              <a:t>ompra en pequeñas cantidades, generalmente </a:t>
            </a:r>
            <a:r>
              <a:rPr lang="en-US" sz="2800" smtClean="0"/>
              <a:t>&lt;</a:t>
            </a:r>
            <a:r>
              <a:rPr lang="es-ES_tradnl" sz="2800" smtClean="0"/>
              <a:t>10,000 Pls c</a:t>
            </a:r>
            <a:r>
              <a:rPr lang="en-US" sz="2800" smtClean="0"/>
              <a:t>/</a:t>
            </a:r>
            <a:r>
              <a:rPr lang="es-ES_tradnl" sz="2800" smtClean="0"/>
              <a:t>u y "al ojo“</a:t>
            </a:r>
            <a:r>
              <a:rPr lang="en-US" sz="2800" smtClean="0"/>
              <a:t>.</a:t>
            </a:r>
            <a:r>
              <a:rPr lang="es-ES_tradnl" sz="2800" smtClean="0"/>
              <a:t> Estas compras generalmente en efectivo.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I</a:t>
            </a:r>
            <a:r>
              <a:rPr lang="es-ES_tradnl" sz="2800" smtClean="0"/>
              <a:t>ntermediarios vende</a:t>
            </a:r>
            <a:r>
              <a:rPr lang="en-US" sz="2800" smtClean="0"/>
              <a:t>n</a:t>
            </a:r>
            <a:r>
              <a:rPr lang="es-ES_tradnl" sz="2800" smtClean="0"/>
              <a:t> directamente a camaroneros o a proveedores mayores. Esto lo hacen cuando no </a:t>
            </a:r>
            <a:r>
              <a:rPr lang="en-US" sz="2800" smtClean="0"/>
              <a:t>tienen</a:t>
            </a:r>
            <a:r>
              <a:rPr lang="es-ES_tradnl" sz="2800" smtClean="0"/>
              <a:t> suficiente larva o no tienen cupo en camaronera. </a:t>
            </a:r>
            <a:r>
              <a:rPr lang="en-US" sz="2800" smtClean="0"/>
              <a:t>G</a:t>
            </a:r>
            <a:r>
              <a:rPr lang="es-ES_tradnl" sz="2800" smtClean="0"/>
              <a:t>eneralmente en efectivo, aunque se acostumbra a pagar después de entregar la larva al camaronero. </a:t>
            </a: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Puede haber varios niveles de intermediarios.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Captura Larva Silvestre</a:t>
            </a:r>
            <a:endParaRPr lang="es-ES_tradnl" smtClean="0"/>
          </a:p>
        </p:txBody>
      </p:sp>
      <p:pic>
        <p:nvPicPr>
          <p:cNvPr id="106499" name="Picture 3" descr="C:\Mis documentos\Espol\Informacion\Sorgellos\a1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447800"/>
            <a:ext cx="67818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Identificación por Especie</a:t>
            </a:r>
            <a:endParaRPr lang="es-ES_tradnl" smtClean="0"/>
          </a:p>
        </p:txBody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609600"/>
            <a:ext cx="7951788" cy="5715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400" smtClean="0"/>
              <a:t>Especie cultivo predominante es P vannamei, seguida muy de lejos por P. stylirostris. </a:t>
            </a:r>
            <a:endParaRPr lang="en-US" sz="2400" smtClean="0"/>
          </a:p>
          <a:p>
            <a:pPr eaLnBrk="1" hangingPunct="1">
              <a:defRPr/>
            </a:pPr>
            <a:r>
              <a:rPr lang="en-US" sz="2400" smtClean="0"/>
              <a:t>E</a:t>
            </a:r>
            <a:r>
              <a:rPr lang="es-ES_tradnl" sz="2400" smtClean="0"/>
              <a:t>n piscinas, otras </a:t>
            </a:r>
            <a:r>
              <a:rPr lang="en-US" sz="2400" smtClean="0"/>
              <a:t>spp.</a:t>
            </a:r>
            <a:r>
              <a:rPr lang="es-ES_tradnl" sz="2400" smtClean="0"/>
              <a:t> no logran tamaño comercial. </a:t>
            </a:r>
            <a:endParaRPr lang="en-US" sz="2400" smtClean="0"/>
          </a:p>
          <a:p>
            <a:pPr eaLnBrk="1" hangingPunct="1">
              <a:defRPr/>
            </a:pPr>
            <a:r>
              <a:rPr lang="es-ES_tradnl" sz="2400" smtClean="0"/>
              <a:t>P. stylirostris, no confiabl</a:t>
            </a:r>
            <a:r>
              <a:rPr lang="en-US" sz="2400" smtClean="0"/>
              <a:t>e</a:t>
            </a:r>
            <a:r>
              <a:rPr lang="es-ES_tradnl" sz="2400" smtClean="0"/>
              <a:t> a </a:t>
            </a:r>
            <a:r>
              <a:rPr lang="en-US" sz="2400" smtClean="0"/>
              <a:t>r</a:t>
            </a:r>
            <a:r>
              <a:rPr lang="es-ES_tradnl" sz="2400" smtClean="0"/>
              <a:t>esultados de cosecha.</a:t>
            </a:r>
          </a:p>
          <a:p>
            <a:pPr eaLnBrk="1" hangingPunct="1">
              <a:defRPr/>
            </a:pPr>
            <a:r>
              <a:rPr lang="en-US" sz="2400" smtClean="0"/>
              <a:t>T</a:t>
            </a:r>
            <a:r>
              <a:rPr lang="es-ES_tradnl" sz="2400" smtClean="0"/>
              <a:t>radicionalmente solo se paga por P. vannamei, aceptandose al resto de la larva como </a:t>
            </a:r>
            <a:r>
              <a:rPr lang="en-US" sz="2400" smtClean="0"/>
              <a:t>yapa</a:t>
            </a:r>
            <a:r>
              <a:rPr lang="es-ES_tradnl" sz="2400" smtClean="0"/>
              <a:t>.</a:t>
            </a:r>
          </a:p>
          <a:p>
            <a:pPr eaLnBrk="1" hangingPunct="1">
              <a:defRPr/>
            </a:pPr>
            <a:r>
              <a:rPr lang="en-US" sz="2400" smtClean="0"/>
              <a:t>C</a:t>
            </a:r>
            <a:r>
              <a:rPr lang="es-ES_tradnl" sz="2400" smtClean="0"/>
              <a:t>aptura</a:t>
            </a:r>
            <a:r>
              <a:rPr lang="en-US" sz="2400" smtClean="0"/>
              <a:t> </a:t>
            </a:r>
            <a:r>
              <a:rPr lang="es-ES_tradnl" sz="2400" smtClean="0"/>
              <a:t>larva no selectiva, </a:t>
            </a:r>
            <a:r>
              <a:rPr lang="en-US" sz="2400" smtClean="0"/>
              <a:t>hay</a:t>
            </a:r>
            <a:r>
              <a:rPr lang="es-ES_tradnl" sz="2400" smtClean="0"/>
              <a:t> </a:t>
            </a:r>
            <a:r>
              <a:rPr lang="en-US" sz="2400" smtClean="0"/>
              <a:t>de </a:t>
            </a:r>
            <a:r>
              <a:rPr lang="es-ES_tradnl" sz="2400" smtClean="0"/>
              <a:t>todo en ella.</a:t>
            </a:r>
          </a:p>
          <a:p>
            <a:pPr eaLnBrk="1" hangingPunct="1">
              <a:defRPr/>
            </a:pPr>
            <a:r>
              <a:rPr lang="en-US" sz="2400" smtClean="0"/>
              <a:t>En </a:t>
            </a:r>
            <a:r>
              <a:rPr lang="es-ES_tradnl" sz="2400" smtClean="0"/>
              <a:t>sistema de conteo que se hace, no podemos discriminar las especies indeseables.</a:t>
            </a:r>
            <a:r>
              <a:rPr lang="en-US" sz="2400" smtClean="0"/>
              <a:t> C</a:t>
            </a:r>
            <a:r>
              <a:rPr lang="es-ES_tradnl" sz="2400" smtClean="0"/>
              <a:t>ontamos todos los penaeidos, </a:t>
            </a:r>
            <a:r>
              <a:rPr lang="en-US" sz="2400" smtClean="0"/>
              <a:t>determinando</a:t>
            </a:r>
            <a:r>
              <a:rPr lang="es-ES_tradnl" sz="2400" smtClean="0"/>
              <a:t> larvas en bruto.</a:t>
            </a:r>
          </a:p>
          <a:p>
            <a:pPr eaLnBrk="1" hangingPunct="1">
              <a:defRPr/>
            </a:pPr>
            <a:r>
              <a:rPr lang="en-US" sz="2400" smtClean="0"/>
              <a:t>N</a:t>
            </a:r>
            <a:r>
              <a:rPr lang="es-ES_tradnl" sz="2400" smtClean="0"/>
              <a:t>úmero de P. vannamei</a:t>
            </a:r>
            <a:r>
              <a:rPr lang="en-US" sz="2400" smtClean="0"/>
              <a:t>:</a:t>
            </a:r>
            <a:r>
              <a:rPr lang="es-ES_tradnl" sz="2400" smtClean="0"/>
              <a:t> clasificación de una muestra, y multiplica</a:t>
            </a:r>
            <a:r>
              <a:rPr lang="en-US" sz="2400" smtClean="0"/>
              <a:t>r %</a:t>
            </a:r>
            <a:r>
              <a:rPr lang="es-ES_tradnl" sz="2400" smtClean="0"/>
              <a:t> por número de larvas en bruto.</a:t>
            </a: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048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Esquema Simplificado Clasificacion</a:t>
            </a:r>
            <a:endParaRPr lang="es-ES_tradnl" smtClean="0"/>
          </a:p>
        </p:txBody>
      </p:sp>
      <p:sp>
        <p:nvSpPr>
          <p:cNvPr id="138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85800"/>
            <a:ext cx="7875588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P. vannamei: </a:t>
            </a:r>
            <a:r>
              <a:rPr lang="en-US" sz="2800" smtClean="0"/>
              <a:t>R</a:t>
            </a:r>
            <a:r>
              <a:rPr lang="es-ES_tradnl" sz="2800" smtClean="0"/>
              <a:t>ostro corto y ancho en su base, pero no tan corto y ancho como P. californiensis. </a:t>
            </a:r>
            <a:r>
              <a:rPr lang="en-US" sz="2800" smtClean="0"/>
              <a:t>P</a:t>
            </a:r>
            <a:r>
              <a:rPr lang="es-ES_tradnl" sz="2800" smtClean="0"/>
              <a:t>arece empezar en cefalotorax. Es ligeramente curvado.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P. californiensis: Presenta el rostro mas corto y ancho que P. vannamei. La parte ventral del rostro es mas recta. punta redondeada.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P. stylirostris: Presenta el rostro largo y delgado, punta curva un poco para arriba y aguda.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P. occidentalis: Presenta el rostro largo y delgado, curvandose un poco para abajo o recto. Punta no aguda, a veces redondeada.</a:t>
            </a: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5mm</a:t>
            </a:r>
            <a:endParaRPr lang="es-ES_tradnl" smtClean="0"/>
          </a:p>
        </p:txBody>
      </p:sp>
      <p:pic>
        <p:nvPicPr>
          <p:cNvPr id="109571" name="Picture 3" descr="C:\Mis documentos\Espol\Informacion\Camaron\Enfermedades\Larvita\Vanna05m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0"/>
            <a:ext cx="40386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1620" name="Text Box 4"/>
          <p:cNvSpPr txBox="1">
            <a:spLocks noChangeArrowheads="1"/>
          </p:cNvSpPr>
          <p:nvPr/>
        </p:nvSpPr>
        <p:spPr bwMode="auto">
          <a:xfrm>
            <a:off x="974725" y="3641725"/>
            <a:ext cx="166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vannamei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09573" name="Picture 5" descr="C:\Mis documentos\Espol\Informacion\Camaron\Enfermedades\Larvita\Styli05m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990600"/>
            <a:ext cx="3919538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1622" name="Text Box 6"/>
          <p:cNvSpPr txBox="1">
            <a:spLocks noChangeArrowheads="1"/>
          </p:cNvSpPr>
          <p:nvPr/>
        </p:nvSpPr>
        <p:spPr bwMode="auto">
          <a:xfrm>
            <a:off x="5715000" y="3657600"/>
            <a:ext cx="1789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stylirostris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09575" name="Picture 7" descr="C:\Mis documentos\Espol\Informacion\Camaron\Enfermedades\Larvita\Occi05m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038600"/>
            <a:ext cx="3721100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1624" name="Text Box 8"/>
          <p:cNvSpPr txBox="1">
            <a:spLocks noChangeArrowheads="1"/>
          </p:cNvSpPr>
          <p:nvPr/>
        </p:nvSpPr>
        <p:spPr bwMode="auto">
          <a:xfrm>
            <a:off x="1219200" y="6461125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occidentalis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09577" name="Picture 9" descr="C:\Mis documentos\Espol\Informacion\Camaron\Enfermedades\Larvita\Cali05mm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4038600"/>
            <a:ext cx="35306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1626" name="Text Box 10"/>
          <p:cNvSpPr txBox="1">
            <a:spLocks noChangeArrowheads="1"/>
          </p:cNvSpPr>
          <p:nvPr/>
        </p:nvSpPr>
        <p:spPr bwMode="auto">
          <a:xfrm>
            <a:off x="5735638" y="6461125"/>
            <a:ext cx="2128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californiensis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10mm</a:t>
            </a:r>
            <a:endParaRPr lang="es-ES_tradnl" smtClean="0"/>
          </a:p>
        </p:txBody>
      </p:sp>
      <p:pic>
        <p:nvPicPr>
          <p:cNvPr id="110595" name="Picture 3" descr="C:\Mis documentos\Espol\Informacion\Camaron\Enfermedades\Larvita\Vanna10m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990600"/>
            <a:ext cx="369252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44" name="Text Box 4"/>
          <p:cNvSpPr txBox="1">
            <a:spLocks noChangeArrowheads="1"/>
          </p:cNvSpPr>
          <p:nvPr/>
        </p:nvSpPr>
        <p:spPr bwMode="auto">
          <a:xfrm>
            <a:off x="974725" y="3641725"/>
            <a:ext cx="166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vannamei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10597" name="Picture 5" descr="C:\Mis documentos\Espol\Informacion\Camaron\Enfermedades\Larvita\Styli10m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990600"/>
            <a:ext cx="422433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46" name="Text Box 6"/>
          <p:cNvSpPr txBox="1">
            <a:spLocks noChangeArrowheads="1"/>
          </p:cNvSpPr>
          <p:nvPr/>
        </p:nvSpPr>
        <p:spPr bwMode="auto">
          <a:xfrm>
            <a:off x="5715000" y="3657600"/>
            <a:ext cx="1789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stylirostris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10599" name="Picture 7" descr="C:\Mis documentos\Espol\Informacion\Camaron\Enfermedades\Larvita\Occi10m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038600"/>
            <a:ext cx="3763963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48" name="Text Box 8"/>
          <p:cNvSpPr txBox="1">
            <a:spLocks noChangeArrowheads="1"/>
          </p:cNvSpPr>
          <p:nvPr/>
        </p:nvSpPr>
        <p:spPr bwMode="auto">
          <a:xfrm>
            <a:off x="1219200" y="6461125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occidentalis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10601" name="Picture 9" descr="C:\Mis documentos\Espol\Informacion\Camaron\Enfermedades\Larvita\Cali10mm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4038600"/>
            <a:ext cx="3548063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50" name="Text Box 10"/>
          <p:cNvSpPr txBox="1">
            <a:spLocks noChangeArrowheads="1"/>
          </p:cNvSpPr>
          <p:nvPr/>
        </p:nvSpPr>
        <p:spPr bwMode="auto">
          <a:xfrm>
            <a:off x="5735638" y="6461125"/>
            <a:ext cx="2128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californiensis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15mm</a:t>
            </a:r>
            <a:endParaRPr lang="es-ES_tradnl" smtClean="0"/>
          </a:p>
        </p:txBody>
      </p:sp>
      <p:pic>
        <p:nvPicPr>
          <p:cNvPr id="111619" name="Picture 3" descr="C:\Mis documentos\Espol\Informacion\Camaron\Enfermedades\Larvita\Vanna15m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066800"/>
            <a:ext cx="3328988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3668" name="Text Box 4"/>
          <p:cNvSpPr txBox="1">
            <a:spLocks noChangeArrowheads="1"/>
          </p:cNvSpPr>
          <p:nvPr/>
        </p:nvSpPr>
        <p:spPr bwMode="auto">
          <a:xfrm>
            <a:off x="974725" y="3641725"/>
            <a:ext cx="166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vannamei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11621" name="Picture 5" descr="C:\Mis documentos\Espol\Informacion\Camaron\Enfermedades\Larvita\Styli15m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66800"/>
            <a:ext cx="42100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3670" name="Text Box 6"/>
          <p:cNvSpPr txBox="1">
            <a:spLocks noChangeArrowheads="1"/>
          </p:cNvSpPr>
          <p:nvPr/>
        </p:nvSpPr>
        <p:spPr bwMode="auto">
          <a:xfrm>
            <a:off x="5715000" y="3657600"/>
            <a:ext cx="1789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stylirostris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11623" name="Picture 7" descr="C:\Mis documentos\Espol\Informacion\Camaron\Enfermedades\Larvita\Occi15m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038600"/>
            <a:ext cx="425767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3672" name="Text Box 8"/>
          <p:cNvSpPr txBox="1">
            <a:spLocks noChangeArrowheads="1"/>
          </p:cNvSpPr>
          <p:nvPr/>
        </p:nvSpPr>
        <p:spPr bwMode="auto">
          <a:xfrm>
            <a:off x="1219200" y="6461125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occidentalis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11625" name="Picture 9" descr="C:\Mis documentos\Espol\Informacion\Camaron\Enfermedades\Larvita\Cali15mm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4114800"/>
            <a:ext cx="33655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3674" name="Text Box 10"/>
          <p:cNvSpPr txBox="1">
            <a:spLocks noChangeArrowheads="1"/>
          </p:cNvSpPr>
          <p:nvPr/>
        </p:nvSpPr>
        <p:spPr bwMode="auto">
          <a:xfrm>
            <a:off x="5735638" y="6461125"/>
            <a:ext cx="2128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californiensis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20mm</a:t>
            </a:r>
            <a:endParaRPr lang="es-ES_tradnl" smtClean="0"/>
          </a:p>
        </p:txBody>
      </p:sp>
      <p:pic>
        <p:nvPicPr>
          <p:cNvPr id="112643" name="Picture 3" descr="C:\Mis documentos\Espol\Informacion\Camaron\Enfermedades\Larvita\Vanna20m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14400"/>
            <a:ext cx="3851275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4692" name="Text Box 4"/>
          <p:cNvSpPr txBox="1">
            <a:spLocks noChangeArrowheads="1"/>
          </p:cNvSpPr>
          <p:nvPr/>
        </p:nvSpPr>
        <p:spPr bwMode="auto">
          <a:xfrm>
            <a:off x="974725" y="3641725"/>
            <a:ext cx="166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vannamei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12645" name="Picture 5" descr="C:\Mis documentos\Espol\Informacion\Camaron\Enfermedades\Larvita\Styli20m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914400"/>
            <a:ext cx="37385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4694" name="Text Box 6"/>
          <p:cNvSpPr txBox="1">
            <a:spLocks noChangeArrowheads="1"/>
          </p:cNvSpPr>
          <p:nvPr/>
        </p:nvSpPr>
        <p:spPr bwMode="auto">
          <a:xfrm>
            <a:off x="5715000" y="3657600"/>
            <a:ext cx="1789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stylirostris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12647" name="Picture 7" descr="C:\Mis documentos\Espol\Informacion\Camaron\Enfermedades\Larvita\Occi20m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038600"/>
            <a:ext cx="4019550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4696" name="Text Box 8"/>
          <p:cNvSpPr txBox="1">
            <a:spLocks noChangeArrowheads="1"/>
          </p:cNvSpPr>
          <p:nvPr/>
        </p:nvSpPr>
        <p:spPr bwMode="auto">
          <a:xfrm>
            <a:off x="1219200" y="6461125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occidentalis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12649" name="Picture 9" descr="C:\Mis documentos\Espol\Informacion\Camaron\Enfermedades\Larvita\Cali20mm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4038600"/>
            <a:ext cx="4059238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4698" name="Text Box 10"/>
          <p:cNvSpPr txBox="1">
            <a:spLocks noChangeArrowheads="1"/>
          </p:cNvSpPr>
          <p:nvPr/>
        </p:nvSpPr>
        <p:spPr bwMode="auto">
          <a:xfrm>
            <a:off x="5735638" y="6461125"/>
            <a:ext cx="2128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californiensis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25mm</a:t>
            </a:r>
            <a:endParaRPr lang="es-ES_tradnl" smtClean="0"/>
          </a:p>
        </p:txBody>
      </p:sp>
      <p:pic>
        <p:nvPicPr>
          <p:cNvPr id="113667" name="Picture 3" descr="C:\Mis documentos\Espol\Informacion\Camaron\Enfermedades\Larvita\Vanna25m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90600"/>
            <a:ext cx="3940175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5716" name="Text Box 4"/>
          <p:cNvSpPr txBox="1">
            <a:spLocks noChangeArrowheads="1"/>
          </p:cNvSpPr>
          <p:nvPr/>
        </p:nvSpPr>
        <p:spPr bwMode="auto">
          <a:xfrm>
            <a:off x="974725" y="3641725"/>
            <a:ext cx="166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vannamei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13669" name="Picture 5" descr="C:\Mis documentos\Espol\Informacion\Camaron\Enfermedades\Larvita\Styli25mm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990600"/>
            <a:ext cx="400208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5718" name="Text Box 6"/>
          <p:cNvSpPr txBox="1">
            <a:spLocks noChangeArrowheads="1"/>
          </p:cNvSpPr>
          <p:nvPr/>
        </p:nvSpPr>
        <p:spPr bwMode="auto">
          <a:xfrm>
            <a:off x="5715000" y="3657600"/>
            <a:ext cx="1789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stylirostris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13671" name="Picture 7" descr="C:\Mis documentos\Espol\Informacion\Camaron\Enfermedades\Larvita\Occi25m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038600"/>
            <a:ext cx="3865563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5720" name="Text Box 8"/>
          <p:cNvSpPr txBox="1">
            <a:spLocks noChangeArrowheads="1"/>
          </p:cNvSpPr>
          <p:nvPr/>
        </p:nvSpPr>
        <p:spPr bwMode="auto">
          <a:xfrm>
            <a:off x="1219200" y="6461125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occidentalis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13673" name="Picture 9" descr="C:\Mis documentos\Espol\Informacion\Camaron\Enfermedades\Larvita\Cali25mm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4114800"/>
            <a:ext cx="3468688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5722" name="Text Box 10"/>
          <p:cNvSpPr txBox="1">
            <a:spLocks noChangeArrowheads="1"/>
          </p:cNvSpPr>
          <p:nvPr/>
        </p:nvSpPr>
        <p:spPr bwMode="auto">
          <a:xfrm>
            <a:off x="5735638" y="6461125"/>
            <a:ext cx="2128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P. californiensis</a:t>
            </a:r>
            <a:endParaRPr lang="es-ES_tradnl" b="1" i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457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Conteos</a:t>
            </a:r>
          </a:p>
        </p:txBody>
      </p:sp>
      <p:sp>
        <p:nvSpPr>
          <p:cNvPr id="984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457200"/>
            <a:ext cx="7799388" cy="6172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Todos los conteos sujetos a error estadístico.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Metodos mas usados en Ecuador: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Conteo por reducción.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Conteo volumétrico.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Conteo por peso.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Compra por libra.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Compra por volumen (tarrina).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Compra al ojo.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Metodos de muestreo por captura afectados por: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Temperatura.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Tamaño larva.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Tamaño recipiente captura.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Tamaño recipiente homogenización.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Homogenización.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Otros Crustaceos confundidos con Peneaidos</a:t>
            </a:r>
            <a:endParaRPr lang="es-ES_tradnl" smtClean="0"/>
          </a:p>
        </p:txBody>
      </p:sp>
      <p:sp>
        <p:nvSpPr>
          <p:cNvPr id="138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Misidaceos</a:t>
            </a:r>
            <a:r>
              <a:rPr lang="en-US" sz="2800" smtClean="0"/>
              <a:t>: </a:t>
            </a:r>
            <a:r>
              <a:rPr lang="es-ES_tradnl" sz="2800" smtClean="0"/>
              <a:t>Orden Mysidaceae. </a:t>
            </a:r>
            <a:r>
              <a:rPr lang="en-US" sz="2800" smtClean="0"/>
              <a:t>P</a:t>
            </a:r>
            <a:r>
              <a:rPr lang="es-ES_tradnl" sz="2800" smtClean="0"/>
              <a:t>resentan bolsa incubatriz. </a:t>
            </a:r>
            <a:r>
              <a:rPr lang="en-US" sz="2800" smtClean="0"/>
              <a:t>C</a:t>
            </a:r>
            <a:r>
              <a:rPr lang="es-ES_tradnl" sz="2800" smtClean="0"/>
              <a:t>omunmente se les </a:t>
            </a:r>
            <a:r>
              <a:rPr lang="en-US" sz="2800" smtClean="0"/>
              <a:t>llama</a:t>
            </a:r>
            <a:r>
              <a:rPr lang="es-ES_tradnl" sz="2800" smtClean="0"/>
              <a:t> "cabezonas".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Eufásidos</a:t>
            </a:r>
            <a:r>
              <a:rPr lang="en-US" sz="2800" smtClean="0"/>
              <a:t>: </a:t>
            </a:r>
            <a:r>
              <a:rPr lang="es-ES_tradnl" sz="2800" smtClean="0"/>
              <a:t>Orden Eufasideae.</a:t>
            </a:r>
            <a:r>
              <a:rPr lang="en-US" sz="2800" smtClean="0"/>
              <a:t>B</a:t>
            </a:r>
            <a:r>
              <a:rPr lang="es-ES_tradnl" sz="2800" smtClean="0"/>
              <a:t>ránquias fuera de carapacho. </a:t>
            </a:r>
            <a:r>
              <a:rPr lang="en-US" sz="2800" smtClean="0"/>
              <a:t>T</a:t>
            </a:r>
            <a:r>
              <a:rPr lang="es-ES_tradnl" sz="2800" smtClean="0"/>
              <a:t>ambién </a:t>
            </a:r>
            <a:r>
              <a:rPr lang="en-US" sz="2800" smtClean="0"/>
              <a:t>se las llama </a:t>
            </a:r>
            <a:r>
              <a:rPr lang="es-ES_tradnl" sz="2800" smtClean="0"/>
              <a:t>"cabezonas",</a:t>
            </a:r>
            <a:r>
              <a:rPr lang="en-US" sz="2800" smtClean="0"/>
              <a:t> por</a:t>
            </a:r>
            <a:r>
              <a:rPr lang="es-ES_tradnl" sz="2800" smtClean="0"/>
              <a:t> apariencia mas robusta que Penaeideos.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Carideos</a:t>
            </a:r>
            <a:r>
              <a:rPr lang="en-US" sz="2800" smtClean="0"/>
              <a:t>: Familia Carideae. </a:t>
            </a:r>
            <a:r>
              <a:rPr lang="es-ES_tradnl" sz="2800" smtClean="0"/>
              <a:t>Llamados también "burras"</a:t>
            </a:r>
            <a:r>
              <a:rPr lang="en-US" sz="2800" smtClean="0"/>
              <a:t>. 2</a:t>
            </a:r>
            <a:r>
              <a:rPr lang="en-US" sz="2800" baseline="30000" smtClean="0"/>
              <a:t>a</a:t>
            </a:r>
            <a:r>
              <a:rPr lang="es-ES_tradnl" sz="2800" smtClean="0"/>
              <a:t> somita sobrepuesta a la </a:t>
            </a:r>
            <a:r>
              <a:rPr lang="en-US" sz="2800" smtClean="0"/>
              <a:t>1</a:t>
            </a:r>
            <a:r>
              <a:rPr lang="en-US" sz="2800" baseline="30000" smtClean="0"/>
              <a:t>a</a:t>
            </a:r>
            <a:r>
              <a:rPr lang="es-ES_tradnl" sz="2800" smtClean="0"/>
              <a:t> y </a:t>
            </a:r>
            <a:r>
              <a:rPr lang="en-US" sz="2800" smtClean="0"/>
              <a:t>3</a:t>
            </a:r>
            <a:r>
              <a:rPr lang="en-US" sz="2800" baseline="30000" smtClean="0"/>
              <a:t>a</a:t>
            </a:r>
            <a:r>
              <a:rPr lang="es-ES_tradnl" sz="28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Acetes</a:t>
            </a:r>
            <a:r>
              <a:rPr lang="en-US" sz="2800" smtClean="0"/>
              <a:t>: O</a:t>
            </a:r>
            <a:r>
              <a:rPr lang="es-ES_tradnl" sz="2800" smtClean="0"/>
              <a:t>jos bastante pedunculados y último segmento globoso</a:t>
            </a:r>
            <a:r>
              <a:rPr lang="en-US" sz="2800" smtClean="0"/>
              <a:t>:</a:t>
            </a:r>
            <a:r>
              <a:rPr lang="es-ES_tradnl" sz="2800" smtClean="0"/>
              <a:t> apariencia desproporcionada.</a:t>
            </a:r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Miscidaceo</a:t>
            </a:r>
            <a:endParaRPr lang="es-ES_tradnl" smtClean="0"/>
          </a:p>
        </p:txBody>
      </p:sp>
      <p:pic>
        <p:nvPicPr>
          <p:cNvPr id="115715" name="Picture 3" descr="C:\Mis documentos\Espol\Informacion\Camaron\Enfermedades\Larvita\Misidace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0"/>
            <a:ext cx="8305800" cy="42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Acetes</a:t>
            </a:r>
            <a:endParaRPr lang="es-ES_tradnl" smtClean="0"/>
          </a:p>
        </p:txBody>
      </p:sp>
      <p:pic>
        <p:nvPicPr>
          <p:cNvPr id="116739" name="Picture 4" descr="C:\Mis documentos\Espol\Informacion\Camaron\Enfermedades\Larvita\Acete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143000"/>
            <a:ext cx="807720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Eufasidos</a:t>
            </a:r>
            <a:endParaRPr lang="es-ES_tradnl" smtClean="0"/>
          </a:p>
        </p:txBody>
      </p:sp>
      <p:pic>
        <p:nvPicPr>
          <p:cNvPr id="117763" name="Picture 5" descr="C:\Mis documentos\Espol\Informacion\Camaron\Enfermedades\Larvita\Eufasid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76400"/>
            <a:ext cx="891540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Carideo</a:t>
            </a:r>
            <a:endParaRPr lang="es-ES_tradnl" smtClean="0"/>
          </a:p>
        </p:txBody>
      </p:sp>
      <p:pic>
        <p:nvPicPr>
          <p:cNvPr id="118787" name="Picture 6" descr="C:\Mis documentos\Espol\Informacion\Camaron\Enfermedades\Larvita\Caride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52600"/>
            <a:ext cx="8839200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Identificación Larva Mezclada</a:t>
            </a:r>
            <a:endParaRPr lang="es-ES_tradnl" smtClean="0"/>
          </a:p>
        </p:txBody>
      </p:sp>
      <p:sp>
        <p:nvSpPr>
          <p:cNvPr id="132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09600"/>
            <a:ext cx="8027988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N</a:t>
            </a:r>
            <a:r>
              <a:rPr lang="es-ES_tradnl" sz="2400" smtClean="0"/>
              <a:t>o método objetivo y conclusivo para origen de larva.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L</a:t>
            </a:r>
            <a:r>
              <a:rPr lang="es-ES_tradnl" sz="2400" smtClean="0"/>
              <a:t>arva laboratorio tiene deficiencia de ciertos </a:t>
            </a:r>
            <a:r>
              <a:rPr lang="en-US" sz="2400" smtClean="0"/>
              <a:t>A.G.</a:t>
            </a:r>
            <a:r>
              <a:rPr lang="es-ES_tradnl" sz="2400" smtClean="0"/>
              <a:t> presentes en silvestre, procedimiento no es práctico ni económic</a:t>
            </a:r>
            <a:r>
              <a:rPr lang="en-US" sz="2400" smtClean="0"/>
              <a:t>o</a:t>
            </a:r>
            <a:r>
              <a:rPr lang="es-ES_tradnl" sz="2400" smtClean="0"/>
              <a:t>.</a:t>
            </a:r>
            <a:r>
              <a:rPr lang="en-US" sz="2400" smtClean="0"/>
              <a:t> Cambio en dietas?</a:t>
            </a:r>
            <a:endParaRPr lang="es-ES_tradnl" sz="24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T</a:t>
            </a:r>
            <a:r>
              <a:rPr lang="es-ES_tradnl" sz="2400" smtClean="0"/>
              <a:t>omar todas precauciones posibles, y evitar evidencias no exclusivas ni concluyentes</a:t>
            </a:r>
            <a:r>
              <a:rPr lang="en-US" sz="2400" smtClean="0"/>
              <a:t>:</a:t>
            </a:r>
            <a:endParaRPr lang="es-ES_tradnl" sz="240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Gran cantidad</a:t>
            </a:r>
            <a:r>
              <a:rPr lang="en-US" sz="2400" smtClean="0"/>
              <a:t> </a:t>
            </a:r>
            <a:r>
              <a:rPr lang="es-ES_tradnl" sz="2400" smtClean="0"/>
              <a:t>larva y/o alto porcentaje vannamei </a:t>
            </a:r>
            <a:r>
              <a:rPr lang="en-US" sz="2400" smtClean="0"/>
              <a:t>en</a:t>
            </a:r>
            <a:r>
              <a:rPr lang="es-ES_tradnl" sz="2400" smtClean="0"/>
              <a:t> un proveedor </a:t>
            </a:r>
            <a:r>
              <a:rPr lang="en-US" sz="2400" smtClean="0"/>
              <a:t>mientras</a:t>
            </a:r>
            <a:r>
              <a:rPr lang="es-ES_tradnl" sz="2400" smtClean="0"/>
              <a:t> otros</a:t>
            </a:r>
            <a:r>
              <a:rPr lang="en-US" sz="2400" smtClean="0"/>
              <a:t> no</a:t>
            </a:r>
            <a:r>
              <a:rPr lang="es-ES_tradnl" sz="240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Uniformidad tamaño P. vannamei de la muestra.</a:t>
            </a:r>
            <a:endParaRPr lang="en-US" sz="240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Presencia enfermedades </a:t>
            </a:r>
            <a:r>
              <a:rPr lang="en-US" sz="2400" smtClean="0"/>
              <a:t>laboratorio: </a:t>
            </a:r>
            <a:r>
              <a:rPr lang="es-ES_tradnl" sz="2400" smtClean="0"/>
              <a:t>"bolitas", luminiscencia, canibalismo o necrosis en vannamei.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Presencia de artemia o alimento microparticulado en el tracto digestivo o en el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P</a:t>
            </a:r>
            <a:r>
              <a:rPr lang="es-ES_tradnl" sz="2400" smtClean="0"/>
              <a:t>roveedores de confianza y que hayan demostrado a lo largo del tiempo consistencia y seriedad</a:t>
            </a:r>
            <a:r>
              <a:rPr lang="en-US" sz="24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R</a:t>
            </a:r>
            <a:r>
              <a:rPr lang="es-ES_tradnl" sz="2400" smtClean="0"/>
              <a:t>epresentante de la camaronera</a:t>
            </a:r>
            <a:r>
              <a:rPr lang="en-US" sz="2400" smtClean="0"/>
              <a:t> en captura y compra.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Conteo Por Reducción</a:t>
            </a:r>
            <a:endParaRPr lang="es-ES_tradnl" smtClean="0"/>
          </a:p>
        </p:txBody>
      </p:sp>
      <p:sp>
        <p:nvSpPr>
          <p:cNvPr id="131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81000"/>
            <a:ext cx="8561388" cy="60198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sz="2800" smtClean="0"/>
              <a:t>Conteo generalmente considerado “exacto”. Especialemente en baja temperatura y Pl chica.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sz="2800" smtClean="0"/>
              <a:t>Varianza baja.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sz="2800" smtClean="0"/>
              <a:t>Posible ligero sesgo hacia arriba vs. cubicada.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sz="2800" smtClean="0"/>
              <a:t>Factor de conteo grande (precisión baja).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sz="2800" smtClean="0"/>
              <a:t>Muestrea toda la población.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sz="2800" smtClean="0"/>
              <a:t>Machete dificil, excepto descarado.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n-US" sz="2800" smtClean="0"/>
              <a:t>Dos diluciones consecutivas:</a:t>
            </a:r>
          </a:p>
          <a:p>
            <a:pPr marL="990600" lvl="1" indent="-5334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z="2400" smtClean="0"/>
              <a:t>1:100 = 1 copa de 100ml / balde 10 litros (10,000 ml).: Toda la larva se pone en bolas de 10-30,000 pls en baldes y se toma una muestra de cada balde. Esta muestra va a otro balde con 10 l de agua.</a:t>
            </a:r>
          </a:p>
          <a:p>
            <a:pPr marL="990600" lvl="1" indent="-5334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z="2400" smtClean="0"/>
              <a:t>1:100 = Del balde con las muestras se toman varias muestras y se las cuenta.</a:t>
            </a:r>
          </a:p>
          <a:p>
            <a:pPr marL="990600" lvl="1" indent="-5334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n-US" sz="2400" smtClean="0"/>
              <a:t>Dilución total = 1/100 x 1/100 = 1/10,000, entonces se multiplica el número de larvas contadas por 10,000.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Conteos por Reducción</a:t>
            </a:r>
            <a:endParaRPr lang="es-ES_tradnl" smtClean="0"/>
          </a:p>
        </p:txBody>
      </p:sp>
      <p:pic>
        <p:nvPicPr>
          <p:cNvPr id="15363" name="Picture 4" descr="C:\Mis documentos\Espol\Informacion\Sorgellos\ae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31900"/>
            <a:ext cx="6934200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Conteo por Reduccion</a:t>
            </a:r>
            <a:endParaRPr lang="es-ES_tradnl" smtClean="0"/>
          </a:p>
        </p:txBody>
      </p:sp>
      <p:pic>
        <p:nvPicPr>
          <p:cNvPr id="16387" name="Picture 3" descr="C:\Mis documentos\Espol\Informacion\Fotos\Larvas\MVC-001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838200"/>
            <a:ext cx="38798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Conteos por Reducción</a:t>
            </a:r>
            <a:endParaRPr lang="es-ES_tradnl" smtClean="0"/>
          </a:p>
        </p:txBody>
      </p:sp>
      <p:pic>
        <p:nvPicPr>
          <p:cNvPr id="17411" name="Picture 1028" descr="C:\Mis documentos\Espol\Informacion\Sorgellos\ae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447800"/>
            <a:ext cx="63436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Conteos por Reducción</a:t>
            </a:r>
            <a:endParaRPr lang="es-ES_tradnl" smtClean="0"/>
          </a:p>
        </p:txBody>
      </p:sp>
      <p:pic>
        <p:nvPicPr>
          <p:cNvPr id="18435" name="Picture 2053" descr="C:\Mis documentos\Espol\Informacion\Sorgellos\ae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435100"/>
            <a:ext cx="64770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Conteo Volumetrico (Cubicado)</a:t>
            </a:r>
            <a:endParaRPr lang="es-ES_tradnl" smtClean="0"/>
          </a:p>
        </p:txBody>
      </p:sp>
      <p:sp>
        <p:nvSpPr>
          <p:cNvPr id="131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85800"/>
            <a:ext cx="7875588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Metodo mas utilizado.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Preferido por camaroneros formales.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Conteo presenta diferentes grados de varianza, dependiendo como se hace.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Bien hecho es “exacto”. Especialemente en baja temperatura y Pl chica: Varianza baja.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Impractico para Pl &gt; 15-20.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Tanque cilindrico mejor mezcla.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Machete: muchas maneras.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toma muestra de volumen conocido de un tanque de volumen conocido con agua y larva completamente homogenizada.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Usualmente 1litro / 200 – 500 litros.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Conteo Volumetrico</a:t>
            </a:r>
            <a:endParaRPr lang="es-ES_tradnl" smtClean="0"/>
          </a:p>
        </p:txBody>
      </p:sp>
      <p:pic>
        <p:nvPicPr>
          <p:cNvPr id="20483" name="Picture 3" descr="C:\Multimedia Files\Camara\Langostera\dcp_11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19200"/>
            <a:ext cx="8078788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Conteo Volumetrico</a:t>
            </a:r>
            <a:endParaRPr lang="es-ES_tradnl" smtClean="0"/>
          </a:p>
        </p:txBody>
      </p:sp>
      <p:pic>
        <p:nvPicPr>
          <p:cNvPr id="21507" name="Picture 4" descr="C:\Multimedia Files\Camara\Langostera\dcp_11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066800"/>
            <a:ext cx="8078788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>
          <a:xfrm>
            <a:off x="1228725" y="0"/>
            <a:ext cx="7772400" cy="1143000"/>
          </a:xfrm>
        </p:spPr>
        <p:txBody>
          <a:bodyPr/>
          <a:lstStyle/>
          <a:p>
            <a:pPr algn="r"/>
            <a:r>
              <a:rPr lang="en-US" smtClean="0"/>
              <a:t>Fabrizio Marcillo Morla</a:t>
            </a:r>
            <a:endParaRPr lang="es-US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69988" y="928688"/>
            <a:ext cx="7772400" cy="4114800"/>
          </a:xfrm>
        </p:spPr>
        <p:txBody>
          <a:bodyPr/>
          <a:lstStyle/>
          <a:p>
            <a:pPr algn="r">
              <a:defRPr/>
            </a:pPr>
            <a:r>
              <a:rPr lang="es-EC" dirty="0" smtClean="0"/>
              <a:t>Guayaquil, 1966.</a:t>
            </a:r>
          </a:p>
          <a:p>
            <a:pPr algn="r">
              <a:defRPr/>
            </a:pPr>
            <a:r>
              <a:rPr lang="es-EC" dirty="0" err="1" smtClean="0"/>
              <a:t>BSc.</a:t>
            </a:r>
            <a:r>
              <a:rPr lang="es-EC" dirty="0" smtClean="0"/>
              <a:t> Acuicultura. (ESPOL 1991).</a:t>
            </a:r>
          </a:p>
          <a:p>
            <a:pPr algn="r">
              <a:defRPr/>
            </a:pPr>
            <a:r>
              <a:rPr lang="es-EC" dirty="0" smtClean="0"/>
              <a:t>Magister en Administración de Empresas. (ESPOL, 1996).</a:t>
            </a:r>
          </a:p>
          <a:p>
            <a:pPr algn="r">
              <a:defRPr/>
            </a:pPr>
            <a:r>
              <a:rPr lang="es-EC" dirty="0" smtClean="0"/>
              <a:t>Profesor ESPOL desde el 2001.</a:t>
            </a:r>
          </a:p>
          <a:p>
            <a:pPr algn="r">
              <a:defRPr/>
            </a:pPr>
            <a:r>
              <a:rPr lang="es-EC" dirty="0" smtClean="0"/>
              <a:t>20 años experiencia profesional: </a:t>
            </a:r>
          </a:p>
          <a:p>
            <a:pPr lvl="1" algn="r">
              <a:defRPr/>
            </a:pPr>
            <a:r>
              <a:rPr lang="es-EC" sz="2800" dirty="0" smtClean="0"/>
              <a:t>Producción.</a:t>
            </a:r>
          </a:p>
          <a:p>
            <a:pPr lvl="1" algn="r">
              <a:defRPr/>
            </a:pPr>
            <a:r>
              <a:rPr lang="es-EC" sz="2800" dirty="0" smtClean="0"/>
              <a:t>Administración.</a:t>
            </a:r>
          </a:p>
          <a:p>
            <a:pPr lvl="1" algn="r">
              <a:defRPr/>
            </a:pPr>
            <a:r>
              <a:rPr lang="es-EC" sz="2800" dirty="0" smtClean="0"/>
              <a:t>Finanzas.</a:t>
            </a:r>
          </a:p>
          <a:p>
            <a:pPr lvl="1" algn="r">
              <a:defRPr/>
            </a:pPr>
            <a:r>
              <a:rPr lang="es-EC" sz="2800" dirty="0" smtClean="0"/>
              <a:t>Investigación.</a:t>
            </a:r>
          </a:p>
          <a:p>
            <a:pPr lvl="1" algn="r">
              <a:defRPr/>
            </a:pPr>
            <a:r>
              <a:rPr lang="es-EC" sz="2800" dirty="0" smtClean="0"/>
              <a:t>Consultorías.</a:t>
            </a:r>
          </a:p>
        </p:txBody>
      </p:sp>
      <p:pic>
        <p:nvPicPr>
          <p:cNvPr id="8196" name="Picture 3" descr="Yop por ti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71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357188" y="5670550"/>
            <a:ext cx="4572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US" dirty="0">
                <a:latin typeface="+mn-lt"/>
                <a:hlinkClick r:id="rId4"/>
              </a:rPr>
              <a:t>Otras Publicaciones del mismo autor en Repositorio ESPOL</a:t>
            </a:r>
            <a:endParaRPr lang="es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Conteo Volumetrico</a:t>
            </a:r>
            <a:endParaRPr lang="es-ES_tradnl" smtClean="0"/>
          </a:p>
        </p:txBody>
      </p:sp>
      <p:pic>
        <p:nvPicPr>
          <p:cNvPr id="22531" name="Picture 3" descr="C:\Multimedia Files\Camara\Langostera\dcp_11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990600"/>
            <a:ext cx="8078788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Conteo Volumetrico</a:t>
            </a:r>
            <a:endParaRPr lang="es-ES_tradnl" smtClean="0"/>
          </a:p>
        </p:txBody>
      </p:sp>
      <p:pic>
        <p:nvPicPr>
          <p:cNvPr id="23555" name="Picture 3" descr="C:\Multimedia Files\Camara\Langostera\dcp_11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990600"/>
            <a:ext cx="8078788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Conteo Volumetrico</a:t>
            </a:r>
            <a:endParaRPr lang="es-ES_tradnl" smtClean="0"/>
          </a:p>
        </p:txBody>
      </p:sp>
      <p:pic>
        <p:nvPicPr>
          <p:cNvPr id="24579" name="Picture 3" descr="C:\Multimedia Files\Camara\Langostera\dcp_11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5213" y="1143000"/>
            <a:ext cx="8078787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Conteo por Peso (Grameado)</a:t>
            </a:r>
          </a:p>
        </p:txBody>
      </p:sp>
      <p:sp>
        <p:nvSpPr>
          <p:cNvPr id="131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85800"/>
            <a:ext cx="7875588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Bien hecho buena exactitud, para Pl grande.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Bien hecho estropea larva grande.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presta para mucha mañosería.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Presenta mayor varianza, no por método en sí sino por factores externos (humedad).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Machete: de mil formas.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toma una(s) muestra(s) (gralmente un gramo) de la larva y se la pesa. Se usa este factor Pls/gr como factor a multiplicar por peso. Se revisa balanza con cigarrillo.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cosecha en chayos toda la larva, se la escurre y pesa.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multiplica el numero de gramos por el factor.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Compra por Libra</a:t>
            </a:r>
          </a:p>
        </p:txBody>
      </p:sp>
      <p:sp>
        <p:nvSpPr>
          <p:cNvPr id="131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38200"/>
            <a:ext cx="8104188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1 libra de larva “finita” y limpia puede tener de 80,000 a 130,000 Pls.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Larva “formadita” o con bajo porcentaje de vannamei puede tener hasta 20,000 Pls por libra.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Metodo rústico usado para compra basado en experiencia.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Asume un valor por libra “al ojo”.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Cuidado con tamo, y larvas de otras especies.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“Machete” se da: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Pesando menos de lo real.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Subestimando cantidad Pls por Libra.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Bajando precio por recipiente.</a:t>
            </a:r>
            <a:endParaRPr lang="es-ES_tradnl" sz="2400" smtClean="0"/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Compra por Volumen</a:t>
            </a:r>
          </a:p>
        </p:txBody>
      </p:sp>
      <p:sp>
        <p:nvSpPr>
          <p:cNvPr id="131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Similar a la compra por peso pero usa una “Tarrina” o un “cono” con un volumen que da una cantidad conocida por cada recipiente.</a:t>
            </a:r>
          </a:p>
          <a:p>
            <a:pPr eaLnBrk="1" hangingPunct="1">
              <a:defRPr/>
            </a:pPr>
            <a:r>
              <a:rPr lang="en-US" smtClean="0"/>
              <a:t>“Machete” se da:</a:t>
            </a:r>
          </a:p>
          <a:p>
            <a:pPr lvl="1" eaLnBrk="1" hangingPunct="1">
              <a:defRPr/>
            </a:pPr>
            <a:r>
              <a:rPr lang="en-US" smtClean="0"/>
              <a:t>Sobre llenar recipiente.</a:t>
            </a:r>
          </a:p>
          <a:p>
            <a:pPr lvl="1" eaLnBrk="1" hangingPunct="1">
              <a:defRPr/>
            </a:pPr>
            <a:r>
              <a:rPr lang="en-US" smtClean="0"/>
              <a:t>Subestimando cantidad Pls por recipiente.</a:t>
            </a:r>
          </a:p>
          <a:p>
            <a:pPr lvl="1" eaLnBrk="1" hangingPunct="1">
              <a:defRPr/>
            </a:pPr>
            <a:r>
              <a:rPr lang="en-US" smtClean="0"/>
              <a:t>Bajando precio por recipiente.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Compra al Ojo</a:t>
            </a:r>
            <a:endParaRPr lang="es-ES_tradnl" smtClean="0"/>
          </a:p>
        </p:txBody>
      </p:sp>
      <p:sp>
        <p:nvSpPr>
          <p:cNvPr id="131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762000"/>
            <a:ext cx="7875588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Metodo mas rústico usado para compra basado en experiencia.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Asume un valor “al ojo”: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Tipo y forma de nado de larva.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Revisando bola con “machete” o cedazo.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Cuidado con tamaño, y larvas de otras especies y tamo blanqueado.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“Machete” se da: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Subestimando cantidad de Pls.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Bajando precio a lo bestia.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Puede salir pateado uno mismo.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s-ES_tradnl" smtClean="0"/>
          </a:p>
          <a:p>
            <a:pPr eaLnBrk="1" hangingPunct="1">
              <a:lnSpc>
                <a:spcPct val="90000"/>
              </a:lnSpc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-3810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Empaque</a:t>
            </a:r>
            <a:endParaRPr lang="es-ES_tradnl" smtClean="0"/>
          </a:p>
        </p:txBody>
      </p:sp>
      <p:sp>
        <p:nvSpPr>
          <p:cNvPr id="13209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533400"/>
            <a:ext cx="8027988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Cajas: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Doble funda plástica con Agua y Oxigeno.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Densidad depende de tiempo y distancia.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Agua fria 22-24</a:t>
            </a:r>
            <a:r>
              <a:rPr lang="en-US" sz="2400" smtClean="0">
                <a:cs typeface="Arial" charset="0"/>
              </a:rPr>
              <a:t>ºC. Comida: ARN.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cs typeface="Arial" charset="0"/>
              </a:rPr>
              <a:t>Carbón activado. 15 – 20 L agua.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cs typeface="Arial" charset="0"/>
              </a:rPr>
              <a:t>Facil maniobrar, casi a prueba de idiotas.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cs typeface="Arial" charset="0"/>
              </a:rPr>
              <a:t>Ligeramente mas caro??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Tanque: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Debe revisarse periodicamente OD y T</a:t>
            </a:r>
            <a:r>
              <a:rPr lang="en-US" sz="2400" smtClean="0">
                <a:cs typeface="Arial" charset="0"/>
              </a:rPr>
              <a:t>ºC.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cs typeface="Arial" charset="0"/>
              </a:rPr>
              <a:t>Oxigeno puro o compresor.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cs typeface="Arial" charset="0"/>
              </a:rPr>
              <a:t>Alimentación periódica.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cs typeface="Arial" charset="0"/>
              </a:rPr>
              <a:t>Mejor para larva grande.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Menor densidad que cajas.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Permite traer mas agua salada a camaronera.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Empaque</a:t>
            </a:r>
            <a:endParaRPr lang="es-ES_tradnl" smtClean="0"/>
          </a:p>
        </p:txBody>
      </p:sp>
      <p:pic>
        <p:nvPicPr>
          <p:cNvPr id="30723" name="Picture 3" descr="C:\Mis documentos\Espol\Informacion\Sorgellos\ae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62000"/>
            <a:ext cx="36195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C:\Mis documentos\Espol\Informacion\Sorgellos\ae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914400"/>
            <a:ext cx="36195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Empaque</a:t>
            </a:r>
            <a:endParaRPr lang="es-ES_tradnl" smtClean="0"/>
          </a:p>
        </p:txBody>
      </p:sp>
      <p:pic>
        <p:nvPicPr>
          <p:cNvPr id="31747" name="Picture 3" descr="área de cosech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209800"/>
            <a:ext cx="601980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err="1" smtClean="0"/>
              <a:t>Probióticos</a:t>
            </a:r>
            <a:endParaRPr lang="en-US" dirty="0" smtClean="0"/>
          </a:p>
        </p:txBody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33400"/>
            <a:ext cx="8104188" cy="6096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err="1" smtClean="0"/>
              <a:t>Uso</a:t>
            </a:r>
            <a:r>
              <a:rPr lang="en-US" sz="2800" dirty="0" smtClean="0"/>
              <a:t> de </a:t>
            </a:r>
            <a:r>
              <a:rPr lang="en-US" sz="2800" dirty="0" err="1" smtClean="0"/>
              <a:t>bacterias</a:t>
            </a:r>
            <a:r>
              <a:rPr lang="en-US" sz="2800" dirty="0" smtClean="0"/>
              <a:t>, </a:t>
            </a:r>
            <a:r>
              <a:rPr lang="en-US" sz="2800" dirty="0" err="1" smtClean="0"/>
              <a:t>levaduras</a:t>
            </a:r>
            <a:r>
              <a:rPr lang="en-US" sz="2800" dirty="0" smtClean="0"/>
              <a:t> y </a:t>
            </a:r>
            <a:r>
              <a:rPr lang="en-US" sz="2800" dirty="0" err="1" smtClean="0"/>
              <a:t>otros</a:t>
            </a:r>
            <a:r>
              <a:rPr lang="en-US" sz="2800" dirty="0" smtClean="0"/>
              <a:t> </a:t>
            </a:r>
            <a:r>
              <a:rPr lang="en-US" sz="2800" dirty="0" err="1" smtClean="0"/>
              <a:t>microorganismos</a:t>
            </a:r>
            <a:r>
              <a:rPr lang="en-US" sz="2800" dirty="0" smtClean="0"/>
              <a:t> no </a:t>
            </a:r>
            <a:r>
              <a:rPr lang="en-US" sz="2800" smtClean="0"/>
              <a:t>patógenos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evitar</a:t>
            </a:r>
            <a:r>
              <a:rPr lang="en-US" sz="2800" dirty="0" smtClean="0"/>
              <a:t> </a:t>
            </a:r>
            <a:r>
              <a:rPr lang="en-US" sz="2800" dirty="0" err="1" smtClean="0"/>
              <a:t>presencia</a:t>
            </a:r>
            <a:r>
              <a:rPr lang="en-US" sz="2800" dirty="0" smtClean="0"/>
              <a:t> de </a:t>
            </a:r>
            <a:r>
              <a:rPr lang="en-US" sz="2800" dirty="0" err="1" smtClean="0"/>
              <a:t>microorganismos</a:t>
            </a:r>
            <a:r>
              <a:rPr lang="en-US" sz="2800" dirty="0" smtClean="0"/>
              <a:t> </a:t>
            </a:r>
            <a:r>
              <a:rPr lang="en-US" sz="2800" dirty="0" err="1" smtClean="0"/>
              <a:t>patógenos</a:t>
            </a:r>
            <a:r>
              <a:rPr lang="en-US" sz="2800" dirty="0" smtClean="0"/>
              <a:t> y/o </a:t>
            </a:r>
            <a:r>
              <a:rPr lang="en-US" sz="2800" dirty="0" err="1" smtClean="0"/>
              <a:t>mejorar</a:t>
            </a:r>
            <a:r>
              <a:rPr lang="en-US" sz="2800" dirty="0" smtClean="0"/>
              <a:t> </a:t>
            </a:r>
            <a:r>
              <a:rPr lang="en-US" sz="2800" dirty="0" err="1" smtClean="0"/>
              <a:t>calidad</a:t>
            </a:r>
            <a:r>
              <a:rPr lang="en-US" sz="2800" dirty="0" smtClean="0"/>
              <a:t> </a:t>
            </a:r>
            <a:r>
              <a:rPr lang="en-US" sz="2800" dirty="0" err="1" smtClean="0"/>
              <a:t>agua</a:t>
            </a:r>
            <a:r>
              <a:rPr lang="en-US" sz="2800" dirty="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err="1" smtClean="0"/>
              <a:t>Principales</a:t>
            </a:r>
            <a:r>
              <a:rPr lang="en-US" sz="2800" dirty="0" smtClean="0"/>
              <a:t> </a:t>
            </a:r>
            <a:r>
              <a:rPr lang="en-US" sz="2800" dirty="0" err="1" smtClean="0"/>
              <a:t>usados</a:t>
            </a:r>
            <a:r>
              <a:rPr lang="en-US" sz="2800" dirty="0" smtClean="0"/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i="1" dirty="0" smtClean="0"/>
              <a:t>V. </a:t>
            </a:r>
            <a:r>
              <a:rPr lang="en-US" sz="2400" i="1" dirty="0" err="1" smtClean="0"/>
              <a:t>alginolyticus</a:t>
            </a:r>
            <a:r>
              <a:rPr lang="en-US" sz="2400" dirty="0" smtClean="0"/>
              <a:t> (</a:t>
            </a:r>
            <a:r>
              <a:rPr lang="en-US" sz="2400" dirty="0" err="1" smtClean="0"/>
              <a:t>cepa</a:t>
            </a:r>
            <a:r>
              <a:rPr lang="en-US" sz="2400" dirty="0" smtClean="0"/>
              <a:t> no </a:t>
            </a:r>
            <a:r>
              <a:rPr lang="en-US" sz="2400" dirty="0" err="1" smtClean="0"/>
              <a:t>patógena</a:t>
            </a:r>
            <a:r>
              <a:rPr lang="en-US" sz="2400" dirty="0" smtClean="0"/>
              <a:t>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i="1" dirty="0" err="1" smtClean="0"/>
              <a:t>Bacilus</a:t>
            </a:r>
            <a:r>
              <a:rPr lang="en-US" sz="2400" dirty="0" smtClean="0"/>
              <a:t> </a:t>
            </a:r>
            <a:r>
              <a:rPr lang="en-US" sz="2400" dirty="0" err="1" smtClean="0"/>
              <a:t>spp</a:t>
            </a:r>
            <a:r>
              <a:rPr lang="en-US" sz="2400" dirty="0" smtClean="0"/>
              <a:t> y </a:t>
            </a:r>
            <a:r>
              <a:rPr lang="en-US" sz="2400" i="1" dirty="0" smtClean="0"/>
              <a:t>Lactobacillus</a:t>
            </a:r>
            <a:r>
              <a:rPr lang="en-US" sz="2400" dirty="0" smtClean="0"/>
              <a:t> spp.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i="1" dirty="0" err="1" smtClean="0"/>
              <a:t>Aeromonas</a:t>
            </a:r>
            <a:r>
              <a:rPr lang="en-US" sz="2400" dirty="0" smtClean="0"/>
              <a:t> spp.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i="1" dirty="0" err="1" smtClean="0"/>
              <a:t>Flavobacterium</a:t>
            </a:r>
            <a:r>
              <a:rPr lang="en-US" sz="2400" dirty="0" smtClean="0"/>
              <a:t> spp.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Se los </a:t>
            </a:r>
            <a:r>
              <a:rPr lang="en-US" sz="2800" dirty="0" err="1" smtClean="0"/>
              <a:t>cultiva</a:t>
            </a:r>
            <a:r>
              <a:rPr lang="en-US" sz="2800" dirty="0" smtClean="0"/>
              <a:t> </a:t>
            </a:r>
            <a:r>
              <a:rPr lang="en-US" sz="2800" dirty="0" err="1" smtClean="0"/>
              <a:t>mediante</a:t>
            </a:r>
            <a:r>
              <a:rPr lang="en-US" sz="2800" dirty="0" smtClean="0"/>
              <a:t> </a:t>
            </a:r>
            <a:r>
              <a:rPr lang="en-US" sz="2800" dirty="0" err="1" smtClean="0"/>
              <a:t>cultivos</a:t>
            </a:r>
            <a:r>
              <a:rPr lang="en-US" sz="2800" dirty="0" smtClean="0"/>
              <a:t> </a:t>
            </a:r>
            <a:r>
              <a:rPr lang="en-US" sz="2800" dirty="0" err="1" smtClean="0"/>
              <a:t>puros</a:t>
            </a:r>
            <a:r>
              <a:rPr lang="en-US" sz="2800" dirty="0" smtClean="0"/>
              <a:t> </a:t>
            </a:r>
            <a:r>
              <a:rPr lang="en-US" sz="2800" dirty="0" err="1" smtClean="0"/>
              <a:t>por</a:t>
            </a:r>
            <a:r>
              <a:rPr lang="en-US" sz="2800" dirty="0" smtClean="0"/>
              <a:t> </a:t>
            </a:r>
            <a:r>
              <a:rPr lang="en-US" sz="2800" dirty="0" err="1" smtClean="0"/>
              <a:t>dilución</a:t>
            </a:r>
            <a:r>
              <a:rPr lang="en-US" sz="2800" dirty="0" smtClean="0"/>
              <a:t> </a:t>
            </a:r>
            <a:r>
              <a:rPr lang="en-US" sz="2800" dirty="0" err="1" smtClean="0"/>
              <a:t>tal</a:t>
            </a:r>
            <a:r>
              <a:rPr lang="en-US" sz="2800" dirty="0" smtClean="0"/>
              <a:t> </a:t>
            </a:r>
            <a:r>
              <a:rPr lang="en-US" sz="2800" dirty="0" err="1" smtClean="0"/>
              <a:t>como</a:t>
            </a:r>
            <a:r>
              <a:rPr lang="en-US" sz="2800" dirty="0" smtClean="0"/>
              <a:t> </a:t>
            </a:r>
            <a:r>
              <a:rPr lang="en-US" sz="2800" dirty="0" err="1" smtClean="0"/>
              <a:t>algas</a:t>
            </a:r>
            <a:r>
              <a:rPr lang="en-US" sz="2800" dirty="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Se </a:t>
            </a:r>
            <a:r>
              <a:rPr lang="en-US" sz="2800" dirty="0" err="1" smtClean="0"/>
              <a:t>aplican</a:t>
            </a:r>
            <a:r>
              <a:rPr lang="en-US" sz="2800" dirty="0" smtClean="0"/>
              <a:t> </a:t>
            </a:r>
            <a:r>
              <a:rPr lang="en-US" sz="2800" dirty="0" err="1" smtClean="0"/>
              <a:t>regularmente</a:t>
            </a:r>
            <a:r>
              <a:rPr lang="en-US" sz="2800" dirty="0" smtClean="0"/>
              <a:t> a </a:t>
            </a:r>
            <a:r>
              <a:rPr lang="en-US" sz="2800" dirty="0" err="1" smtClean="0"/>
              <a:t>tanques</a:t>
            </a:r>
            <a:r>
              <a:rPr lang="en-US" sz="2800" dirty="0" smtClean="0"/>
              <a:t> de larva, </a:t>
            </a:r>
            <a:r>
              <a:rPr lang="en-US" sz="2800" dirty="0" err="1" smtClean="0"/>
              <a:t>algas</a:t>
            </a:r>
            <a:r>
              <a:rPr lang="en-US" sz="2800" dirty="0" smtClean="0"/>
              <a:t> y </a:t>
            </a:r>
            <a:r>
              <a:rPr lang="en-US" sz="2800" dirty="0" err="1" smtClean="0"/>
              <a:t>artemia</a:t>
            </a:r>
            <a:r>
              <a:rPr lang="en-US" sz="2800" dirty="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err="1" smtClean="0"/>
              <a:t>Condiciones</a:t>
            </a:r>
            <a:r>
              <a:rPr lang="en-US" sz="2800" dirty="0" smtClean="0"/>
              <a:t> en </a:t>
            </a:r>
            <a:r>
              <a:rPr lang="en-US" sz="2800" dirty="0" err="1" smtClean="0"/>
              <a:t>tanque</a:t>
            </a:r>
            <a:r>
              <a:rPr lang="en-US" sz="2800" dirty="0" smtClean="0"/>
              <a:t> </a:t>
            </a:r>
            <a:r>
              <a:rPr lang="en-US" sz="2800" dirty="0" err="1" smtClean="0"/>
              <a:t>deben</a:t>
            </a:r>
            <a:r>
              <a:rPr lang="en-US" sz="2800" dirty="0" smtClean="0"/>
              <a:t> de ser </a:t>
            </a:r>
            <a:r>
              <a:rPr lang="en-US" sz="2800" dirty="0" err="1" smtClean="0"/>
              <a:t>adecuadas</a:t>
            </a:r>
            <a:r>
              <a:rPr lang="en-US" sz="2800" dirty="0" smtClean="0"/>
              <a:t> </a:t>
            </a:r>
            <a:r>
              <a:rPr lang="en-US" sz="2800" dirty="0" err="1" smtClean="0"/>
              <a:t>si</a:t>
            </a:r>
            <a:r>
              <a:rPr lang="en-US" sz="2800" dirty="0" smtClean="0"/>
              <a:t> no </a:t>
            </a:r>
            <a:r>
              <a:rPr lang="en-US" sz="2800" dirty="0" err="1" smtClean="0"/>
              <a:t>probiotico</a:t>
            </a:r>
            <a:r>
              <a:rPr lang="en-US" sz="2800" dirty="0" smtClean="0"/>
              <a:t> </a:t>
            </a:r>
            <a:r>
              <a:rPr lang="en-US" sz="2800" dirty="0" err="1" smtClean="0"/>
              <a:t>muere</a:t>
            </a:r>
            <a:r>
              <a:rPr lang="en-US" sz="2800" dirty="0" smtClean="0"/>
              <a:t>.</a:t>
            </a:r>
            <a:endParaRPr lang="es-ES_tradnl" sz="2800" dirty="0" smtClean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Transporte</a:t>
            </a:r>
            <a:endParaRPr lang="es-ES_tradnl" smtClean="0"/>
          </a:p>
        </p:txBody>
      </p:sp>
      <p:sp>
        <p:nvSpPr>
          <p:cNvPr id="107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Terrestre.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Cajas o tanque.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Maritimo o fluvial.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Cajas o tanque (con traspaso).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Aereo (Cajas).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Avioneta.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Avion de carga presurizado.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Cuidado con: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Calor, sol, hora transporte.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Tiempo, no parar mas de necesario.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Permisos, guias, coimas, etc.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Accidentes y otros contratiempos.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Densidades Transporte</a:t>
            </a:r>
          </a:p>
        </p:txBody>
      </p:sp>
      <p:sp>
        <p:nvSpPr>
          <p:cNvPr id="33795" name="Rectangle 4"/>
          <p:cNvSpPr>
            <a:spLocks noGrp="1" noChangeArrowheads="1" noTextEdit="1"/>
          </p:cNvSpPr>
          <p:nvPr>
            <p:ph type="tbl" idx="1"/>
          </p:nvPr>
        </p:nvSpPr>
        <p:spPr/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Revisión Larva Previa a Compra</a:t>
            </a:r>
          </a:p>
        </p:txBody>
      </p:sp>
      <p:sp>
        <p:nvSpPr>
          <p:cNvPr id="98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85800"/>
            <a:ext cx="7875588" cy="6172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Larva Eje Rueda del Exito: Asegurar Calidad.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Varios Parametros. Debe de hacerse una evaluación global: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Prueba de stress.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Analisis PCR: WSSV y IHHNV.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Histopatología.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Microbiología.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Observación macroscópic y microscópica: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Desarrollo branquial.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Suciedad (fouling).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Protozoos.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Bacterias filamentosas.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Actividad.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Coloración y cromatóforos.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Revisión Larva Previa a Compra</a:t>
            </a:r>
          </a:p>
        </p:txBody>
      </p:sp>
      <p:sp>
        <p:nvSpPr>
          <p:cNvPr id="135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762000"/>
            <a:ext cx="7875588" cy="55626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Llenura.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Lípidos.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Hepatopancreas.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Heces.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Canibalismo.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Necrosis.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BVP.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Tamaño y disparidad.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Vibriosis.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Deformaciones.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Especie.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Hongos.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Musculo abdominal.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Sexto segmento.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Prueba de Estrés</a:t>
            </a:r>
          </a:p>
        </p:txBody>
      </p:sp>
      <p:sp>
        <p:nvSpPr>
          <p:cNvPr id="135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8256588" cy="6248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Principal indicador para evaluación.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Resultado depende desarrollo branquial,  edad, nutrición, y Bacterias Filamentosas.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Varios tipos: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Salinidad.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</a:t>
            </a:r>
            <a:r>
              <a:rPr lang="en-US" sz="2400" smtClean="0">
                <a:cs typeface="Arial" charset="0"/>
              </a:rPr>
              <a:t>ºC.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cs typeface="Arial" charset="0"/>
              </a:rPr>
              <a:t>pH.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cs typeface="Arial" charset="0"/>
              </a:rPr>
              <a:t>Formol.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cs typeface="Arial" charset="0"/>
              </a:rPr>
              <a:t>Yodo.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Combinadas.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 hay evidencia que demuestren su conveniencia pero igual se usan.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Es prueba complementaria a observaciones.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No pasar indica esperar, pasar no dice comprar.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Prueba de Estrés Salinidad</a:t>
            </a:r>
          </a:p>
        </p:txBody>
      </p:sp>
      <p:sp>
        <p:nvSpPr>
          <p:cNvPr id="137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8256588" cy="6248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cuentan 100 PL vivas en un recipiente con agua salada.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pone 2-3 litros de agua dulce sin cloro en un recipiente.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filtran las larvas y se las agrega al agua dulce.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espera 30 minutos.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filtra las larvas y se las pone en agua salada.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espera 30 minutos.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revuelve el agua y se espera que las muertas sedimenten en el centro.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van tocando las larvas fondeadas para contar las muertas.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Supervivencia minima: 80%. Actividad: 70%.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PCR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85800"/>
            <a:ext cx="7875588" cy="5638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0000"/>
                </a:solidFill>
              </a:rPr>
              <a:t>P</a:t>
            </a:r>
            <a:r>
              <a:rPr lang="en-US" smtClean="0"/>
              <a:t>ara </a:t>
            </a:r>
            <a:r>
              <a:rPr lang="en-US" smtClean="0">
                <a:solidFill>
                  <a:srgbClr val="FF0000"/>
                </a:solidFill>
              </a:rPr>
              <a:t>C</a:t>
            </a:r>
            <a:r>
              <a:rPr lang="en-US" smtClean="0"/>
              <a:t>@</a:t>
            </a:r>
            <a:r>
              <a:rPr lang="en-US" smtClean="0">
                <a:cs typeface="Arial" charset="0"/>
              </a:rPr>
              <a:t>¡</a:t>
            </a:r>
            <a:r>
              <a:rPr lang="en-US" smtClean="0"/>
              <a:t>#d!s </a:t>
            </a:r>
            <a:r>
              <a:rPr lang="en-US" smtClean="0">
                <a:solidFill>
                  <a:srgbClr val="FF0000"/>
                </a:solidFill>
              </a:rPr>
              <a:t>R</a:t>
            </a:r>
            <a:r>
              <a:rPr lang="en-US" smtClean="0"/>
              <a:t>icos.</a:t>
            </a:r>
          </a:p>
          <a:p>
            <a:pPr eaLnBrk="1" hangingPunct="1">
              <a:defRPr/>
            </a:pPr>
            <a:r>
              <a:rPr lang="en-US" smtClean="0"/>
              <a:t>Supuestamente evita sembrar larva contaminada con IHHN o WSSV.</a:t>
            </a:r>
          </a:p>
          <a:p>
            <a:pPr eaLnBrk="1" hangingPunct="1">
              <a:defRPr/>
            </a:pPr>
            <a:r>
              <a:rPr lang="en-US" smtClean="0"/>
              <a:t>IHHN parece funcionar.</a:t>
            </a:r>
          </a:p>
          <a:p>
            <a:pPr eaLnBrk="1" hangingPunct="1">
              <a:defRPr/>
            </a:pPr>
            <a:r>
              <a:rPr lang="en-US" smtClean="0"/>
              <a:t>WSSV no funciona en la practica:</a:t>
            </a:r>
          </a:p>
          <a:p>
            <a:pPr lvl="1" eaLnBrk="1" hangingPunct="1">
              <a:defRPr/>
            </a:pPr>
            <a:r>
              <a:rPr lang="en-US" smtClean="0"/>
              <a:t>Alto % negativos falsos.</a:t>
            </a:r>
          </a:p>
          <a:p>
            <a:pPr lvl="1" eaLnBrk="1" hangingPunct="1">
              <a:defRPr/>
            </a:pPr>
            <a:r>
              <a:rPr lang="en-US" smtClean="0"/>
              <a:t>Estresar Pl por 24 H con T</a:t>
            </a:r>
            <a:r>
              <a:rPr lang="en-US" smtClean="0">
                <a:cs typeface="Arial" charset="0"/>
              </a:rPr>
              <a:t>ºC baja antes.</a:t>
            </a:r>
          </a:p>
          <a:p>
            <a:pPr lvl="1" eaLnBrk="1" hangingPunct="1">
              <a:defRPr/>
            </a:pPr>
            <a:r>
              <a:rPr lang="en-US" smtClean="0">
                <a:cs typeface="Arial" charset="0"/>
              </a:rPr>
              <a:t>Pl &lt; 30 casi no desarrollan sintomas WSSV.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Histopatología / Microbiología</a:t>
            </a:r>
            <a:endParaRPr lang="es-ES_tradnl" smtClean="0"/>
          </a:p>
        </p:txBody>
      </p:sp>
      <p:sp>
        <p:nvSpPr>
          <p:cNvPr id="135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Puede hacerse para tratar de tener mayor seguridad de estado de salud de larva.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Evitar comprar larva con lesiones por virus o bacterias.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Evitar comprar larva con alto concentración de bacterias patógenas.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Contras: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Demora mucho.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Costo.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Desarrollo Branquial</a:t>
            </a:r>
          </a:p>
        </p:txBody>
      </p:sp>
      <p:sp>
        <p:nvSpPr>
          <p:cNvPr id="132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Principal organo de regulación osmótica.</a:t>
            </a:r>
          </a:p>
          <a:p>
            <a:pPr eaLnBrk="1" hangingPunct="1">
              <a:defRPr/>
            </a:pPr>
            <a:r>
              <a:rPr lang="en-US" smtClean="0"/>
              <a:t>Indica estado de desarrollo de larva.</a:t>
            </a:r>
          </a:p>
          <a:p>
            <a:pPr eaLnBrk="1" hangingPunct="1">
              <a:defRPr/>
            </a:pPr>
            <a:r>
              <a:rPr lang="en-US" smtClean="0"/>
              <a:t>Pl 12-14 totalmente desarrollada.</a:t>
            </a:r>
          </a:p>
          <a:p>
            <a:pPr eaLnBrk="1" hangingPunct="1">
              <a:defRPr/>
            </a:pPr>
            <a:r>
              <a:rPr lang="en-US" smtClean="0"/>
              <a:t>Salinidad &gt; 15 ppt: </a:t>
            </a:r>
          </a:p>
          <a:p>
            <a:pPr lvl="1" eaLnBrk="1" hangingPunct="1">
              <a:defRPr/>
            </a:pPr>
            <a:r>
              <a:rPr lang="en-US" smtClean="0"/>
              <a:t>&lt;15%  &lt;= 4 ramas.</a:t>
            </a:r>
          </a:p>
          <a:p>
            <a:pPr lvl="1" eaLnBrk="1" hangingPunct="1">
              <a:defRPr/>
            </a:pPr>
            <a:r>
              <a:rPr lang="en-US" smtClean="0"/>
              <a:t>&lt;  5%  &lt;= 2 ramas.</a:t>
            </a:r>
          </a:p>
          <a:p>
            <a:pPr eaLnBrk="1" hangingPunct="1">
              <a:defRPr/>
            </a:pPr>
            <a:r>
              <a:rPr lang="en-US" smtClean="0"/>
              <a:t>Salinidad &lt; 5 ppt:</a:t>
            </a:r>
          </a:p>
          <a:p>
            <a:pPr lvl="1" eaLnBrk="1" hangingPunct="1">
              <a:defRPr/>
            </a:pPr>
            <a:r>
              <a:rPr lang="en-US" smtClean="0"/>
              <a:t>Totalmente desarrollado 100%.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Desarrollo Branquial Nulo</a:t>
            </a:r>
            <a:endParaRPr lang="es-ES_tradnl" smtClean="0"/>
          </a:p>
        </p:txBody>
      </p:sp>
      <p:pic>
        <p:nvPicPr>
          <p:cNvPr id="41987" name="Picture 3" descr="C:\Mis documentos\Espol\Informacion\Fotos\Larvas\MVC-00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5050" y="1085850"/>
            <a:ext cx="70739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Cuidado Y Manejo De Larva</a:t>
            </a:r>
            <a:endParaRPr lang="es-ES_tradnl" smtClean="0"/>
          </a:p>
        </p:txBody>
      </p:sp>
      <p:sp>
        <p:nvSpPr>
          <p:cNvPr id="1231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Control de apariencia bi diario.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Revisión macroscópica: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Apariencia, movilidad, nado, actividad, heces, presencia de alimento o suciedad en agua.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Revisión microscópica: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Desarrollo, deformidades, alimentación, lípidos, hongos, bacterias, fouling, bolitas (40-100x). BF y BVP (400x).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Alimentación correcta y oportuna.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Sanidad y asepsia son puntos básicos.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Control Parámetros.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Recambios de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Tratamientos según necesario.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Desarrollo Branquial Medio</a:t>
            </a:r>
            <a:endParaRPr lang="es-ES_tradnl" smtClean="0"/>
          </a:p>
        </p:txBody>
      </p:sp>
      <p:pic>
        <p:nvPicPr>
          <p:cNvPr id="43011" name="Picture 3" descr="C:\Mis documentos\Espol\Informacion\Fotos\Larvas\MVC-010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0" y="1136650"/>
            <a:ext cx="7600950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Suciedad y protozoos(fouling)</a:t>
            </a:r>
          </a:p>
        </p:txBody>
      </p:sp>
      <p:sp>
        <p:nvSpPr>
          <p:cNvPr id="135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Revisar al microscopio 100x: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Suciedad.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Protozoos.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Algas bénticas.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Pl &lt; 5 no bien desarrollado musculo branquial y gralmente sucias. Ok.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Indicador de bajos recambios de agua o MO.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No un problema en si sino sintoma de problema.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No comprar larvas sucias: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Esperarar si no es mucho.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Descartar si es mucho.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En larvas sucias revisar detenidamente bacterias filamentosas (400x).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Esperar a que se limpie antes de comprar.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Larva Limpia</a:t>
            </a:r>
            <a:endParaRPr lang="es-ES_tradnl" smtClean="0"/>
          </a:p>
        </p:txBody>
      </p:sp>
      <p:pic>
        <p:nvPicPr>
          <p:cNvPr id="45059" name="Picture 3" descr="C:\Mis documentos\Espol\Informacion\Camaron\Enfermedades\Larvita\LarvaLimp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9763" y="1481138"/>
            <a:ext cx="532447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Zoothamnium</a:t>
            </a:r>
            <a:endParaRPr lang="es-ES_tradnl" smtClean="0"/>
          </a:p>
        </p:txBody>
      </p:sp>
      <p:pic>
        <p:nvPicPr>
          <p:cNvPr id="46083" name="Picture 3" descr="C:\Mis documentos\Espol\Informacion\Camaron\Enfermedades\Larvita\zoothamni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0238" y="1500188"/>
            <a:ext cx="53435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Fouling Protozoos</a:t>
            </a:r>
            <a:endParaRPr lang="es-ES_tradnl" smtClean="0"/>
          </a:p>
        </p:txBody>
      </p:sp>
      <p:pic>
        <p:nvPicPr>
          <p:cNvPr id="47107" name="Picture 3" descr="C:\Mis documentos\Espol\Informacion\Camaron\Enfermedades\Larvita\protozoosLar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8" y="1614488"/>
            <a:ext cx="530542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Fouling Protozoos</a:t>
            </a:r>
            <a:endParaRPr lang="es-ES_tradnl" smtClean="0"/>
          </a:p>
        </p:txBody>
      </p:sp>
      <p:pic>
        <p:nvPicPr>
          <p:cNvPr id="48131" name="Picture 4" descr="C:\Mis documentos\Espol\Informacion\Camaron\Enfermedades\Larvita\ProtoCo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9525" y="3000375"/>
            <a:ext cx="53244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3" descr="C:\Mis documentos\Espol\Informacion\Camaron\Enfermedades\Larvita\ProtoAnten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52863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Fouling Protozoos</a:t>
            </a:r>
            <a:endParaRPr lang="es-ES_tradnl" smtClean="0"/>
          </a:p>
        </p:txBody>
      </p:sp>
      <p:pic>
        <p:nvPicPr>
          <p:cNvPr id="49155" name="Picture 4" descr="C:\Mis documentos\Espol\Informacion\Camaron\Enfermedades\Larvita\ProtoPleopod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00375"/>
            <a:ext cx="53244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3" descr="C:\Mis documentos\Espol\Informacion\Camaron\Enfermedades\Larvita\ProtoPleopod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6675" y="609600"/>
            <a:ext cx="526732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Protozoos en Branquias</a:t>
            </a:r>
            <a:endParaRPr lang="es-ES_tradnl" smtClean="0"/>
          </a:p>
        </p:txBody>
      </p:sp>
      <p:pic>
        <p:nvPicPr>
          <p:cNvPr id="50179" name="Picture 3" descr="C:\Mis documentos\Espol\Informacion\Fotos\Larvas\MVC-004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2350" y="1035050"/>
            <a:ext cx="766445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Suciedad y Nematodos</a:t>
            </a:r>
            <a:endParaRPr lang="es-ES_tradnl" smtClean="0"/>
          </a:p>
        </p:txBody>
      </p:sp>
      <p:pic>
        <p:nvPicPr>
          <p:cNvPr id="51203" name="Picture 3" descr="C:\Mis documentos\Espol\Informacion\Fotos\Larvas\MVC-006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0" y="1104900"/>
            <a:ext cx="6908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Bacterias Filamentosas</a:t>
            </a:r>
          </a:p>
        </p:txBody>
      </p:sp>
      <p:sp>
        <p:nvSpPr>
          <p:cNvPr id="135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Observar en 400x con cubreobjetos.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Especialemnte importante en branquias: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Disminuyen resistencia a cambios de salinidad.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Disminuyen capacidad de toma O2.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Disminuyen capacidad de intercambio osmótico.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 problema en si, sintoma de bajo recambio y/o alta M.O.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Generalmente desaparece al mudar.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No comprar larvas con BF en branquias. Esperar a que mejore.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En cuerpo no es tanto problema, pero puede regarse a branquias.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-457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Transferencia</a:t>
            </a:r>
          </a:p>
        </p:txBody>
      </p:sp>
      <p:sp>
        <p:nvSpPr>
          <p:cNvPr id="9779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90600" y="381000"/>
            <a:ext cx="7951788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Pasar animales de tanque en sala de cultivo larvario a nurseries externos.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realiza en estadios de PL 5-10.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Motivos: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Incrementar rotación laboratorio.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Minimizar tiempo uso sala larvaria.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Disminuir densidad estadios grandes.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De 100-150 Pl/l a 70-50 Pl/l.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Aumentar creciento.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Asepsia y sanitación (recambio total).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Aprovechar alimento natural.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Acostumbrar animal a condiciones semi -  naturales.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Desventajas: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Manipuleo.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Necesidad de instalaciones.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Bacterias Filamentosas</a:t>
            </a:r>
            <a:endParaRPr lang="es-ES_tradnl" smtClean="0"/>
          </a:p>
        </p:txBody>
      </p:sp>
      <p:pic>
        <p:nvPicPr>
          <p:cNvPr id="53251" name="Picture 4" descr="C:\Mis documentos\Espol\Informacion\Camaron\Enfermedades\Larvita\BFPeriop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1025"/>
            <a:ext cx="530542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3" descr="C:\Mis documentos\Espol\Informacion\Camaron\Enfermedades\Larvita\BFPeriop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6675" y="2981325"/>
            <a:ext cx="52673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Bacterias Filamentosas</a:t>
            </a:r>
            <a:endParaRPr lang="es-ES_tradnl" smtClean="0"/>
          </a:p>
        </p:txBody>
      </p:sp>
      <p:pic>
        <p:nvPicPr>
          <p:cNvPr id="54275" name="Picture 3" descr="C:\Mis documentos\Espol\Inland\LABORATORY 3 SHRIMP EXTERNAL AND INTERNAL ANATOMY-NECROPSY_archivos\dfig3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371600"/>
            <a:ext cx="617220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Actividad</a:t>
            </a:r>
          </a:p>
        </p:txBody>
      </p:sp>
      <p:sp>
        <p:nvSpPr>
          <p:cNvPr id="135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838200"/>
            <a:ext cx="7875588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Uno de parametros mas importantes en determinar estado de larva.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Observar inmediatamente tomada la muestra.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Nado contracorriente fuerte.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Tomar en cuenta nado letargico, larvas fondeadas y/o viradas y nado erratico: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Posible mortalidad en proceso, ver como desarrolla tanque.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NO Comprar. Rechazar.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Nado Erratico: </a:t>
            </a:r>
            <a:r>
              <a:rPr lang="es-ES_tradnl" sz="2800" smtClean="0"/>
              <a:t>en espiral hacia arriba, seguido por caida al tocar superficie, comunmente acompañad</a:t>
            </a:r>
            <a:r>
              <a:rPr lang="en-US" sz="2800" smtClean="0"/>
              <a:t>o</a:t>
            </a:r>
            <a:r>
              <a:rPr lang="es-ES_tradnl" sz="2800" smtClean="0"/>
              <a:t> de larvas fondeadas o rotando sobre sus ejes.</a:t>
            </a: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Muda: C</a:t>
            </a:r>
            <a:r>
              <a:rPr lang="es-ES_tradnl" sz="2800" smtClean="0"/>
              <a:t>ontrae y se relaja periodicamente.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Actividad</a:t>
            </a:r>
            <a:endParaRPr lang="es-ES_tradnl" smtClean="0"/>
          </a:p>
        </p:txBody>
      </p:sp>
      <p:pic>
        <p:nvPicPr>
          <p:cNvPr id="56323" name="Picture 3" descr="C:\Mis documentos\Espol\Informacion\Camaron\Enfermedades\Larvita\Activid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8100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 descr="C:\Mis documentos\Espol\Informacion\Camaron\Enfermedades\Larvita\Actividad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54102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Coloración y Cromatóforos</a:t>
            </a:r>
          </a:p>
        </p:txBody>
      </p:sp>
      <p:sp>
        <p:nvSpPr>
          <p:cNvPr id="135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</a:t>
            </a:r>
            <a:r>
              <a:rPr lang="es-ES_tradnl" smtClean="0"/>
              <a:t>igmentación buena</a:t>
            </a:r>
            <a:r>
              <a:rPr lang="en-US" smtClean="0"/>
              <a:t>: C</a:t>
            </a:r>
            <a:r>
              <a:rPr lang="es-ES_tradnl" smtClean="0"/>
              <a:t>romatóforos ligeramente ramificados</a:t>
            </a:r>
            <a:r>
              <a:rPr lang="en-US" smtClean="0"/>
              <a:t> pero separados y distinguidos</a:t>
            </a:r>
            <a:r>
              <a:rPr lang="es-ES_tradnl" smtClean="0"/>
              <a:t> señal en general considerada de buena salud</a:t>
            </a:r>
            <a:r>
              <a:rPr lang="en-US" smtClean="0"/>
              <a:t>.</a:t>
            </a:r>
          </a:p>
          <a:p>
            <a:pPr eaLnBrk="1" hangingPunct="1">
              <a:defRPr/>
            </a:pPr>
            <a:r>
              <a:rPr lang="en-US" smtClean="0"/>
              <a:t>Falta de cromatóforos: Algo raro??</a:t>
            </a:r>
          </a:p>
          <a:p>
            <a:pPr eaLnBrk="1" hangingPunct="1">
              <a:defRPr/>
            </a:pPr>
            <a:r>
              <a:rPr lang="en-US" smtClean="0"/>
              <a:t>Expansión de cromatóforos o juntos: señal de estres o enfermedad.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Cromatoforo Estado 1 OK</a:t>
            </a:r>
            <a:endParaRPr lang="es-ES_tradnl" smtClean="0"/>
          </a:p>
        </p:txBody>
      </p:sp>
      <p:pic>
        <p:nvPicPr>
          <p:cNvPr id="58371" name="Picture 4" descr="C:\Mis documentos\Espol\Informacion\Camaron\Enfermedades\Larvita\Cromatoforo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5" y="3000375"/>
            <a:ext cx="52863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3" descr="C:\Mis documentos\Espol\Informacion\Camaron\Enfermedades\Larvita\Cromatoforo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536257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Cromatoforo Estado 1-2 +/-</a:t>
            </a:r>
            <a:endParaRPr lang="es-ES_tradnl" smtClean="0"/>
          </a:p>
        </p:txBody>
      </p:sp>
      <p:pic>
        <p:nvPicPr>
          <p:cNvPr id="59395" name="Picture 3" descr="C:\Mis documentos\Espol\Informacion\Camaron\Enfermedades\Larvita\Cromatoforo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1663" y="1471613"/>
            <a:ext cx="540067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C:\Mis documentos\Espol\Informacion\Camaron\Enfermedades\Larvita\Cromatoforo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4275" y="2981325"/>
            <a:ext cx="54197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Cromatoforo Estado 2</a:t>
            </a:r>
            <a:endParaRPr lang="es-ES_tradnl" smtClean="0"/>
          </a:p>
        </p:txBody>
      </p:sp>
      <p:pic>
        <p:nvPicPr>
          <p:cNvPr id="60420" name="Picture 4" descr="C:\Mis documentos\Espol\Informacion\Camaron\Enfermedades\Larvita\Cromatoforo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54006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Cromatoforo Estado 3</a:t>
            </a:r>
            <a:endParaRPr lang="es-ES_tradnl" smtClean="0"/>
          </a:p>
        </p:txBody>
      </p:sp>
      <p:pic>
        <p:nvPicPr>
          <p:cNvPr id="61443" name="Picture 3" descr="C:\Mis documentos\Espol\Informacion\Camaron\Enfermedades\Larvita\Cromatoforo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3325" y="2943225"/>
            <a:ext cx="540067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C:\Mis documentos\Espol\Informacion\Camaron\Enfermedades\Larvita\Cromatoforo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534352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Cromatoforo Estado 3</a:t>
            </a:r>
            <a:endParaRPr lang="es-ES_tradnl" smtClean="0"/>
          </a:p>
        </p:txBody>
      </p:sp>
      <p:pic>
        <p:nvPicPr>
          <p:cNvPr id="62467" name="Picture 3" descr="C:\Mis documentos\Espol\Informacion\Camaron\Enfermedades\Larvita\Cromatoforo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53816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 descr="C:\Mis documentos\Espol\Informacion\Camaron\Enfermedades\Larvita\Cromatoforo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1425" y="3200400"/>
            <a:ext cx="536257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Cosecha</a:t>
            </a:r>
          </a:p>
        </p:txBody>
      </p:sp>
      <p:sp>
        <p:nvSpPr>
          <p:cNvPr id="97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Retirar animales del tanque para su venta y traslado a sitio de producción.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Puede ser 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Total.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Parcial.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Puede Hacerse: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Con chayo / Piernón.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Por Vaciado.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000" smtClean="0"/>
              <a:t>Usua</a:t>
            </a:r>
            <a:r>
              <a:rPr lang="en-US" sz="2000" smtClean="0"/>
              <a:t>lmente </a:t>
            </a:r>
            <a:r>
              <a:rPr lang="es-ES_tradnl" sz="2000" smtClean="0"/>
              <a:t>via </a:t>
            </a:r>
            <a:r>
              <a:rPr lang="en-US" sz="2000" smtClean="0"/>
              <a:t>canales de cosecha con drenaje.</a:t>
            </a:r>
            <a:endParaRPr lang="es-ES_tradnl" sz="2000" smtClean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Canales de cosecha deben de evacuar agua facilmente.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smtClean="0"/>
              <a:t>Ancho sugiciente para acomodar cosechadoras.</a:t>
            </a:r>
            <a:endParaRPr lang="es-ES_tradnl" sz="200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Mixto.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Llenura, Lípidos, Hepatopancreas y Heces</a:t>
            </a:r>
          </a:p>
        </p:txBody>
      </p:sp>
      <p:sp>
        <p:nvSpPr>
          <p:cNvPr id="135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400" smtClean="0"/>
              <a:t>No común </a:t>
            </a:r>
            <a:r>
              <a:rPr lang="en-US" sz="2400" smtClean="0"/>
              <a:t>PL&gt;</a:t>
            </a:r>
            <a:r>
              <a:rPr lang="es-ES_tradnl" sz="2400" smtClean="0"/>
              <a:t>10 con intestino</a:t>
            </a:r>
            <a:r>
              <a:rPr lang="en-US" sz="2400" smtClean="0"/>
              <a:t> </a:t>
            </a:r>
            <a:r>
              <a:rPr lang="es-ES_tradnl" sz="2400" smtClean="0"/>
              <a:t>completamente lleno, 50 a 70 % llenura</a:t>
            </a:r>
            <a:r>
              <a:rPr lang="en-US" sz="2400" smtClean="0"/>
              <a:t>: </a:t>
            </a:r>
            <a:r>
              <a:rPr lang="es-ES_tradnl" sz="2400" smtClean="0"/>
              <a:t>animal comiendo bien en ese momento.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I</a:t>
            </a:r>
            <a:r>
              <a:rPr lang="es-ES_tradnl" sz="2400" smtClean="0"/>
              <a:t>ntestino vacio </a:t>
            </a:r>
            <a:r>
              <a:rPr lang="en-US" sz="2400" smtClean="0"/>
              <a:t>: </a:t>
            </a:r>
            <a:r>
              <a:rPr lang="es-ES_tradnl" sz="2400" smtClean="0"/>
              <a:t>estar saliendo de muda o a falta de alimento.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E</a:t>
            </a:r>
            <a:r>
              <a:rPr lang="es-ES_tradnl" sz="2400" smtClean="0"/>
              <a:t>special atención a tanques con larvas vacias a pesar de tener suficiente alimento en el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L</a:t>
            </a:r>
            <a:r>
              <a:rPr lang="es-ES_tradnl" sz="2400" smtClean="0"/>
              <a:t>ípidos en </a:t>
            </a:r>
            <a:r>
              <a:rPr lang="en-US" sz="2400" smtClean="0"/>
              <a:t>HP </a:t>
            </a:r>
            <a:r>
              <a:rPr lang="es-ES_tradnl" sz="2400" smtClean="0"/>
              <a:t>y pared intestinal indicio </a:t>
            </a:r>
            <a:r>
              <a:rPr lang="en-US" sz="2400" smtClean="0"/>
              <a:t>PL</a:t>
            </a:r>
            <a:r>
              <a:rPr lang="es-ES_tradnl" sz="2400" smtClean="0"/>
              <a:t> se ha alimentado bien y tiene buenas reservas energéticas. </a:t>
            </a:r>
            <a:r>
              <a:rPr lang="en-US" sz="2400" smtClean="0"/>
              <a:t>E</a:t>
            </a:r>
            <a:r>
              <a:rPr lang="es-ES_tradnl" sz="2400" smtClean="0"/>
              <a:t>valuar en conjunto con llenura del intestino.</a:t>
            </a:r>
            <a:endParaRPr lang="en-US" sz="24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H</a:t>
            </a:r>
            <a:r>
              <a:rPr lang="es-ES_tradnl" sz="2400" smtClean="0"/>
              <a:t>eces en agua </a:t>
            </a:r>
            <a:r>
              <a:rPr lang="en-US" sz="2400" smtClean="0"/>
              <a:t>e </a:t>
            </a:r>
            <a:r>
              <a:rPr lang="es-ES_tradnl" sz="2400" smtClean="0"/>
              <a:t>intestino lleno</a:t>
            </a:r>
            <a:r>
              <a:rPr lang="en-US" sz="2400" smtClean="0"/>
              <a:t>: </a:t>
            </a:r>
            <a:r>
              <a:rPr lang="es-ES_tradnl" sz="2400" smtClean="0"/>
              <a:t>alimentación agresivo. </a:t>
            </a:r>
            <a:r>
              <a:rPr lang="en-US" sz="2400" smtClean="0"/>
              <a:t>F</a:t>
            </a:r>
            <a:r>
              <a:rPr lang="es-ES_tradnl" sz="2400" smtClean="0"/>
              <a:t>alta </a:t>
            </a:r>
            <a:r>
              <a:rPr lang="en-US" sz="2400" smtClean="0"/>
              <a:t>Heces </a:t>
            </a:r>
            <a:r>
              <a:rPr lang="es-ES_tradnl" sz="2400" smtClean="0"/>
              <a:t>no necesariamente disminución actividad alimenticia</a:t>
            </a:r>
            <a:r>
              <a:rPr lang="en-US" sz="2400" smtClean="0"/>
              <a:t>: </a:t>
            </a:r>
            <a:r>
              <a:rPr lang="es-ES_tradnl" sz="2400" smtClean="0"/>
              <a:t>recambio</a:t>
            </a:r>
            <a:r>
              <a:rPr lang="en-US" sz="2400" smtClean="0"/>
              <a:t>?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Llenura, Lípidos, Hepatopancreas y Heces</a:t>
            </a:r>
          </a:p>
        </p:txBody>
      </p:sp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HP vacio y recogido: Animal subalimentado.</a:t>
            </a:r>
          </a:p>
          <a:p>
            <a:pPr eaLnBrk="1" hangingPunct="1">
              <a:defRPr/>
            </a:pPr>
            <a:r>
              <a:rPr lang="en-US" sz="2800" smtClean="0"/>
              <a:t>HP lleno y con color: Bien alimentado.</a:t>
            </a:r>
          </a:p>
          <a:p>
            <a:pPr eaLnBrk="1" hangingPunct="1">
              <a:defRPr/>
            </a:pPr>
            <a:r>
              <a:rPr lang="en-US" sz="2800" smtClean="0"/>
              <a:t>HP con lípidos (burbujitas): Bueno.</a:t>
            </a:r>
          </a:p>
          <a:p>
            <a:pPr eaLnBrk="1" hangingPunct="1">
              <a:defRPr/>
            </a:pPr>
            <a:r>
              <a:rPr lang="en-US" sz="2800" smtClean="0"/>
              <a:t>Peristalsis: movimiento de intestino debe ser bueno.</a:t>
            </a:r>
          </a:p>
          <a:p>
            <a:pPr eaLnBrk="1" hangingPunct="1">
              <a:defRPr/>
            </a:pPr>
            <a:r>
              <a:rPr lang="en-US" sz="2800" smtClean="0"/>
              <a:t>Hp Negro lleno de material indigerible y sin peristalsis: malo.</a:t>
            </a:r>
          </a:p>
          <a:p>
            <a:pPr eaLnBrk="1" hangingPunct="1">
              <a:defRPr/>
            </a:pPr>
            <a:r>
              <a:rPr lang="en-US" sz="2800" smtClean="0"/>
              <a:t>HP vacio y nublado: posible bacterias. Revisar 400 – 1000x para presencia de bacterias.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Hepatopancreas Bueno</a:t>
            </a:r>
            <a:endParaRPr lang="es-ES_tradnl" smtClean="0"/>
          </a:p>
        </p:txBody>
      </p:sp>
      <p:pic>
        <p:nvPicPr>
          <p:cNvPr id="65539" name="Picture 3" descr="C:\Mis documentos\Espol\Informacion\Camaron\Enfermedades\Larvita\HPFullDark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88" y="1462088"/>
            <a:ext cx="538162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HP Bueno Lipidos</a:t>
            </a:r>
            <a:endParaRPr lang="es-ES_tradnl" smtClean="0"/>
          </a:p>
        </p:txBody>
      </p:sp>
      <p:pic>
        <p:nvPicPr>
          <p:cNvPr id="66563" name="Picture 4" descr="C:\Mis documentos\Espol\Informacion\Camaron\Enfermedades\Larvita\HPLipidos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8" y="1481138"/>
            <a:ext cx="53054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HP Vacio por Falta Comida y Nublado Posible Bacterias</a:t>
            </a:r>
            <a:endParaRPr lang="es-ES_tradnl" smtClean="0"/>
          </a:p>
        </p:txBody>
      </p:sp>
      <p:pic>
        <p:nvPicPr>
          <p:cNvPr id="67587" name="Picture 3" descr="C:\Mis documentos\Espol\Informacion\Camaron\Enfermedades\Larvita\HPVacioFaltaComi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9763" y="1490663"/>
            <a:ext cx="532447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HP Vacio y Recogido</a:t>
            </a:r>
            <a:endParaRPr lang="es-ES_tradnl" smtClean="0"/>
          </a:p>
        </p:txBody>
      </p:sp>
      <p:pic>
        <p:nvPicPr>
          <p:cNvPr id="68611" name="Picture 3" descr="C:\Mis documentos\Espol\Informacion\Camaron\Enfermedades\Larvita\HPShrunkPale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8" y="1500188"/>
            <a:ext cx="53054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HP Malo Indigesto sin Movimiento Peristaltico</a:t>
            </a:r>
            <a:endParaRPr lang="es-ES_tradnl" smtClean="0"/>
          </a:p>
        </p:txBody>
      </p:sp>
      <p:pic>
        <p:nvPicPr>
          <p:cNvPr id="69635" name="Picture 3" descr="C:\Mis documentos\Espol\Informacion\Camaron\Enfermedades\Larvita\HPIndigestib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1500188"/>
            <a:ext cx="53625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BVP</a:t>
            </a:r>
          </a:p>
        </p:txBody>
      </p:sp>
      <p:sp>
        <p:nvSpPr>
          <p:cNvPr id="136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Revisar (400x) presencia de cuerpos de inclusión tetrahédricos en HP. Usar cubreobjetos.</a:t>
            </a:r>
          </a:p>
          <a:p>
            <a:pPr eaLnBrk="1" hangingPunct="1">
              <a:defRPr/>
            </a:pPr>
            <a:r>
              <a:rPr lang="en-US" smtClean="0"/>
              <a:t>Larva con BVP: Rechazar.</a:t>
            </a:r>
          </a:p>
          <a:p>
            <a:pPr eaLnBrk="1" hangingPunct="1"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BVP</a:t>
            </a:r>
            <a:endParaRPr lang="es-ES_tradnl" smtClean="0"/>
          </a:p>
        </p:txBody>
      </p:sp>
      <p:pic>
        <p:nvPicPr>
          <p:cNvPr id="71683" name="Picture 4" descr="C:\Mis documentos\Espol\Informacion\Fotos\Larvas\MVC-003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1400" y="1079500"/>
            <a:ext cx="7061200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Tamaño y Disparidad</a:t>
            </a:r>
          </a:p>
        </p:txBody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762000"/>
            <a:ext cx="7875588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T</a:t>
            </a:r>
            <a:r>
              <a:rPr lang="es-ES_tradnl" sz="2800" smtClean="0"/>
              <a:t>amaño da idea de desarroll</a:t>
            </a:r>
            <a:r>
              <a:rPr lang="en-US" sz="2800" smtClean="0"/>
              <a:t>o </a:t>
            </a:r>
            <a:r>
              <a:rPr lang="es-ES_tradnl" sz="2800" smtClean="0"/>
              <a:t>y distribución por tallas.</a:t>
            </a: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Cuidado con IHHNV.</a:t>
            </a:r>
            <a:endParaRPr lang="es-ES_tradnl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PL&gt;</a:t>
            </a:r>
            <a:r>
              <a:rPr lang="es-ES_tradnl" sz="2800" smtClean="0"/>
              <a:t>15 </a:t>
            </a:r>
            <a:r>
              <a:rPr lang="en-US" sz="2800" smtClean="0"/>
              <a:t>o baja densidad: &gt;</a:t>
            </a:r>
            <a:r>
              <a:rPr lang="es-ES_tradnl" sz="2800" smtClean="0"/>
              <a:t>disparidad</a:t>
            </a:r>
            <a:r>
              <a:rPr lang="en-US" sz="2800" smtClean="0"/>
              <a:t>: </a:t>
            </a:r>
            <a:r>
              <a:rPr lang="es-ES_tradnl" sz="2800" smtClean="0"/>
              <a:t>animales mas grandes mayor oportunidad alimentarse, </a:t>
            </a:r>
            <a:r>
              <a:rPr lang="en-US" sz="2800" smtClean="0"/>
              <a:t>generalmente </a:t>
            </a:r>
            <a:r>
              <a:rPr lang="es-ES_tradnl" sz="2800" smtClean="0"/>
              <a:t>no considera un problema.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LT&lt;</a:t>
            </a:r>
            <a:r>
              <a:rPr lang="es-ES_tradnl" sz="2800" smtClean="0"/>
              <a:t>5,5 mm </a:t>
            </a:r>
            <a:r>
              <a:rPr lang="en-US" sz="2800" smtClean="0"/>
              <a:t>&lt;10</a:t>
            </a:r>
            <a:r>
              <a:rPr lang="es-ES_tradnl" sz="2800" smtClean="0"/>
              <a:t> % </a:t>
            </a:r>
            <a:r>
              <a:rPr lang="en-US" sz="2800" smtClean="0"/>
              <a:t>en </a:t>
            </a:r>
            <a:r>
              <a:rPr lang="es-ES_tradnl" sz="2800" smtClean="0"/>
              <a:t>Pl 10 y </a:t>
            </a:r>
            <a:r>
              <a:rPr lang="en-US" sz="2800" smtClean="0"/>
              <a:t>&lt;</a:t>
            </a:r>
            <a:r>
              <a:rPr lang="es-ES_tradnl" sz="2800" smtClean="0"/>
              <a:t>6,5 mm para Pl 15. </a:t>
            </a:r>
            <a:r>
              <a:rPr lang="en-US" sz="2800" smtClean="0"/>
              <a:t>C</a:t>
            </a:r>
            <a:r>
              <a:rPr lang="es-ES_tradnl" sz="2800" smtClean="0"/>
              <a:t>amaron deforme </a:t>
            </a:r>
            <a:r>
              <a:rPr lang="en-US" sz="2800" smtClean="0"/>
              <a:t>o poco desarrollo y LT</a:t>
            </a:r>
            <a:r>
              <a:rPr lang="es-ES_tradnl" sz="2800" smtClean="0"/>
              <a:t> baja </a:t>
            </a:r>
            <a:r>
              <a:rPr lang="en-US" sz="2800" smtClean="0"/>
              <a:t>&lt; </a:t>
            </a:r>
            <a:r>
              <a:rPr lang="es-ES_tradnl" sz="2800" smtClean="0"/>
              <a:t> 5%.</a:t>
            </a:r>
            <a:r>
              <a:rPr lang="en-US" sz="2800" smtClean="0"/>
              <a:t> Si se compra tanque no contarlas.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Se debe esperar ver tamaño, desarrollo rostral y branquial de acuerdo a dias de PL.</a:t>
            </a:r>
            <a:endParaRPr lang="es-ES_tradnl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</a:t>
            </a:r>
            <a:r>
              <a:rPr lang="es-ES_tradnl" sz="2800" smtClean="0"/>
              <a:t>edición</a:t>
            </a:r>
            <a:r>
              <a:rPr lang="en-US" sz="2800" smtClean="0"/>
              <a:t>:</a:t>
            </a:r>
            <a:r>
              <a:rPr lang="es-ES_tradnl" sz="2800" smtClean="0"/>
              <a:t> 50 </a:t>
            </a:r>
            <a:r>
              <a:rPr lang="en-US" sz="2800" smtClean="0"/>
              <a:t>Pls</a:t>
            </a:r>
            <a:r>
              <a:rPr lang="es-ES_tradnl" sz="2800" smtClean="0"/>
              <a:t>, fija</a:t>
            </a:r>
            <a:r>
              <a:rPr lang="en-US" sz="2800" smtClean="0"/>
              <a:t>r</a:t>
            </a:r>
            <a:r>
              <a:rPr lang="es-ES_tradnl" sz="2800" smtClean="0"/>
              <a:t>las con alcohol o formol</a:t>
            </a:r>
            <a:r>
              <a:rPr lang="en-US" sz="2800" smtClean="0"/>
              <a:t> y poner en placa. Medirlas con carro de microscopio.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Cosecha por Vaciado</a:t>
            </a:r>
            <a:endParaRPr lang="es-ES_tradnl" smtClean="0"/>
          </a:p>
        </p:txBody>
      </p:sp>
      <p:pic>
        <p:nvPicPr>
          <p:cNvPr id="9219" name="Picture 3" descr="C:\Mis documentos\Espol\Informacion\Sorgellos\ae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358900"/>
            <a:ext cx="6629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Vibriosis</a:t>
            </a:r>
          </a:p>
        </p:txBody>
      </p:sp>
      <p:sp>
        <p:nvSpPr>
          <p:cNvPr id="136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Revisar por signos de vibriosis:</a:t>
            </a:r>
          </a:p>
          <a:p>
            <a:pPr lvl="1" eaLnBrk="1" hangingPunct="1">
              <a:defRPr/>
            </a:pPr>
            <a:r>
              <a:rPr lang="en-US" smtClean="0"/>
              <a:t>Bolitas.</a:t>
            </a:r>
          </a:p>
          <a:p>
            <a:pPr lvl="1" eaLnBrk="1" hangingPunct="1">
              <a:defRPr/>
            </a:pPr>
            <a:r>
              <a:rPr lang="en-US" smtClean="0"/>
              <a:t>Luminiscencia.</a:t>
            </a:r>
          </a:p>
          <a:p>
            <a:pPr eaLnBrk="1" hangingPunct="1">
              <a:defRPr/>
            </a:pPr>
            <a:r>
              <a:rPr lang="en-US" smtClean="0"/>
              <a:t>No comprar.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Deformaciones</a:t>
            </a:r>
          </a:p>
        </p:txBody>
      </p:sp>
      <p:sp>
        <p:nvSpPr>
          <p:cNvPr id="136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838200"/>
            <a:ext cx="7875588" cy="5791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A</a:t>
            </a:r>
            <a:r>
              <a:rPr lang="es-ES_tradnl" sz="2800" smtClean="0"/>
              <a:t>tención deformaciones</a:t>
            </a:r>
            <a:r>
              <a:rPr lang="en-US" sz="2800" smtClean="0"/>
              <a:t>: efecto en </a:t>
            </a:r>
            <a:r>
              <a:rPr lang="es-ES_tradnl" sz="2800" smtClean="0"/>
              <a:t>piscinas.</a:t>
            </a:r>
            <a:endParaRPr lang="en-US" sz="2800" smtClean="0"/>
          </a:p>
          <a:p>
            <a:pPr eaLnBrk="1" hangingPunct="1">
              <a:defRPr/>
            </a:pPr>
            <a:r>
              <a:rPr lang="en-US" sz="2800" smtClean="0"/>
              <a:t>R</a:t>
            </a:r>
            <a:r>
              <a:rPr lang="es-ES_tradnl" sz="2800" smtClean="0"/>
              <a:t>elaciona</a:t>
            </a:r>
            <a:r>
              <a:rPr lang="en-US" sz="2800" smtClean="0"/>
              <a:t>r</a:t>
            </a:r>
            <a:r>
              <a:rPr lang="es-ES_tradnl" sz="2800" smtClean="0"/>
              <a:t> con tamaños de los animales.</a:t>
            </a:r>
          </a:p>
          <a:p>
            <a:pPr eaLnBrk="1" hangingPunct="1">
              <a:defRPr/>
            </a:pPr>
            <a:r>
              <a:rPr lang="en-US" sz="2800" smtClean="0"/>
              <a:t>Causas:</a:t>
            </a:r>
            <a:r>
              <a:rPr lang="es-ES_tradnl" sz="2800" smtClean="0"/>
              <a:t> genétic</a:t>
            </a:r>
            <a:r>
              <a:rPr lang="en-US" sz="2800" smtClean="0"/>
              <a:t>a</a:t>
            </a:r>
            <a:r>
              <a:rPr lang="es-ES_tradnl" sz="2800" smtClean="0"/>
              <a:t>s, nutricionales</a:t>
            </a:r>
            <a:r>
              <a:rPr lang="en-US" sz="2800" smtClean="0"/>
              <a:t>,</a:t>
            </a:r>
            <a:r>
              <a:rPr lang="es-ES_tradnl" sz="2800" smtClean="0"/>
              <a:t> patológicos</a:t>
            </a:r>
            <a:r>
              <a:rPr lang="en-US" sz="2800" smtClean="0"/>
              <a:t>,  nauplios de mala calidad exeso antibioticos, metales pesados, problema de muda</a:t>
            </a:r>
            <a:r>
              <a:rPr lang="es-ES_tradnl" sz="2800" smtClean="0"/>
              <a:t>. </a:t>
            </a:r>
            <a:endParaRPr lang="en-US" sz="2800" smtClean="0"/>
          </a:p>
          <a:p>
            <a:pPr eaLnBrk="1" hangingPunct="1">
              <a:defRPr/>
            </a:pPr>
            <a:r>
              <a:rPr lang="es-ES_tradnl" sz="2800" smtClean="0"/>
              <a:t>Deben de revisarse los siguientes puntos:</a:t>
            </a:r>
          </a:p>
          <a:p>
            <a:pPr lvl="1" eaLnBrk="1" hangingPunct="1">
              <a:defRPr/>
            </a:pPr>
            <a:r>
              <a:rPr lang="es-ES_tradnl" sz="2400" smtClean="0"/>
              <a:t>Rostrum completo y bien desarrollado.</a:t>
            </a:r>
          </a:p>
          <a:p>
            <a:pPr lvl="1" eaLnBrk="1" hangingPunct="1">
              <a:defRPr/>
            </a:pPr>
            <a:r>
              <a:rPr lang="es-ES_tradnl" sz="2400" smtClean="0"/>
              <a:t>Rostrum bien formado (recto).</a:t>
            </a:r>
          </a:p>
          <a:p>
            <a:pPr lvl="1" eaLnBrk="1" hangingPunct="1">
              <a:defRPr/>
            </a:pPr>
            <a:r>
              <a:rPr lang="es-ES_tradnl" sz="2400" smtClean="0"/>
              <a:t>Cola no curva o encorvada.</a:t>
            </a:r>
          </a:p>
          <a:p>
            <a:pPr lvl="1" eaLnBrk="1" hangingPunct="1">
              <a:defRPr/>
            </a:pPr>
            <a:r>
              <a:rPr lang="es-ES_tradnl" sz="2400" smtClean="0"/>
              <a:t>Ojo y pedúnculo bien formados.</a:t>
            </a:r>
            <a:endParaRPr lang="en-US" sz="2400" smtClean="0"/>
          </a:p>
          <a:p>
            <a:pPr lvl="1" eaLnBrk="1" hangingPunct="1">
              <a:defRPr/>
            </a:pPr>
            <a:r>
              <a:rPr lang="en-US" sz="2400" smtClean="0"/>
              <a:t>Antenas buenas.</a:t>
            </a:r>
            <a:endParaRPr lang="es-ES_tradnl" sz="2400" smtClean="0"/>
          </a:p>
          <a:p>
            <a:pPr lvl="1" eaLnBrk="1" hangingPunct="1">
              <a:defRPr/>
            </a:pPr>
            <a:r>
              <a:rPr lang="es-ES_tradnl" sz="2400" smtClean="0"/>
              <a:t>Apariencia física en general.</a:t>
            </a:r>
          </a:p>
          <a:p>
            <a:pPr eaLnBrk="1" hangingPunct="1"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Cabeza y Pleopodos OK</a:t>
            </a:r>
            <a:endParaRPr lang="es-ES_tradnl" smtClean="0"/>
          </a:p>
        </p:txBody>
      </p:sp>
      <p:pic>
        <p:nvPicPr>
          <p:cNvPr id="75779" name="Picture 3" descr="C:\Mis documentos\Espol\Informacion\Camaron\Enfermedades\Larvita\Cabeza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53435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 descr="C:\Mis documentos\Espol\Informacion\Camaron\Enfermedades\Larvita\PleopodosO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038475"/>
            <a:ext cx="538162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Antenas Deformes</a:t>
            </a:r>
            <a:endParaRPr lang="es-ES_tradnl" smtClean="0"/>
          </a:p>
        </p:txBody>
      </p:sp>
      <p:pic>
        <p:nvPicPr>
          <p:cNvPr id="76803" name="Picture 3" descr="C:\Mis documentos\Espol\Informacion\Camaron\Enfermedades\Larvita\AntenasDobladas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3325" y="2962275"/>
            <a:ext cx="540067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 descr="C:\Mis documentos\Espol\Informacion\Camaron\Enfermedades\Larvita\AntenasDobladas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532447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Necrosis</a:t>
            </a:r>
          </a:p>
        </p:txBody>
      </p:sp>
      <p:sp>
        <p:nvSpPr>
          <p:cNvPr id="136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Se presenta como manchas oscuras, ya sea en los apéndices como en las branquias o en el cuerpo.</a:t>
            </a:r>
            <a:endParaRPr lang="en-US" sz="2800" smtClean="0"/>
          </a:p>
          <a:p>
            <a:pPr eaLnBrk="1" hangingPunct="1">
              <a:defRPr/>
            </a:pPr>
            <a:r>
              <a:rPr lang="en-US" sz="2800" smtClean="0"/>
              <a:t>Debido a bacterias o canibalismo.</a:t>
            </a:r>
            <a:endParaRPr lang="es-ES_tradnl" sz="2800" smtClean="0"/>
          </a:p>
          <a:p>
            <a:pPr eaLnBrk="1" hangingPunct="1">
              <a:defRPr/>
            </a:pPr>
            <a:r>
              <a:rPr lang="es-ES_tradnl" sz="2800" smtClean="0"/>
              <a:t>Necrosis en las branquias pueden causar mortalidades y baja de la resistencia de las larvas al stress</a:t>
            </a:r>
            <a:r>
              <a:rPr lang="en-US" sz="2800" smtClean="0"/>
              <a:t>. Rechazar</a:t>
            </a:r>
            <a:r>
              <a:rPr lang="es-ES_tradnl" sz="2800" smtClean="0"/>
              <a:t>.</a:t>
            </a:r>
          </a:p>
          <a:p>
            <a:pPr eaLnBrk="1" hangingPunct="1">
              <a:defRPr/>
            </a:pPr>
            <a:r>
              <a:rPr lang="es-ES_tradnl" sz="2800" smtClean="0"/>
              <a:t>Bajos niveles (&lt;10%) en cuerpo y apéndices, generalmente no causarán mayor problema.</a:t>
            </a:r>
            <a:r>
              <a:rPr lang="en-US" sz="2800" smtClean="0"/>
              <a:t> Esperar recuperación.</a:t>
            </a:r>
            <a:endParaRPr lang="es-ES_tradnl" sz="2800" smtClean="0"/>
          </a:p>
          <a:p>
            <a:pPr eaLnBrk="1" hangingPunct="1">
              <a:defRPr/>
            </a:pPr>
            <a:endParaRPr lang="es-ES_tradnl" sz="2800" smtClean="0"/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Necrosis Ligera</a:t>
            </a:r>
            <a:endParaRPr lang="es-ES_tradnl" smtClean="0"/>
          </a:p>
        </p:txBody>
      </p:sp>
      <p:pic>
        <p:nvPicPr>
          <p:cNvPr id="78851" name="Picture 3" descr="C:\Mis documentos\Espol\Informacion\Camaron\Enfermedades\Larvita\NecrosisLigera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9763" y="1509713"/>
            <a:ext cx="532447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Necrosis Moderada</a:t>
            </a:r>
            <a:endParaRPr lang="es-ES_tradnl" smtClean="0"/>
          </a:p>
        </p:txBody>
      </p:sp>
      <p:pic>
        <p:nvPicPr>
          <p:cNvPr id="79875" name="Picture 3" descr="C:\Mis documentos\Espol\Informacion\Camaron\Enfermedades\Larvita\NecrosisModerada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1471613"/>
            <a:ext cx="536257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Necrosis Severa</a:t>
            </a:r>
            <a:endParaRPr lang="es-ES_tradnl" smtClean="0"/>
          </a:p>
        </p:txBody>
      </p:sp>
      <p:pic>
        <p:nvPicPr>
          <p:cNvPr id="80899" name="Picture 3" descr="C:\Mis documentos\Espol\Informacion\Camaron\Enfermedades\Larvita\NecrosisSevera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371600"/>
            <a:ext cx="53054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Necrosis en Branquias</a:t>
            </a:r>
            <a:endParaRPr lang="es-ES_tradnl" smtClean="0"/>
          </a:p>
        </p:txBody>
      </p:sp>
      <p:pic>
        <p:nvPicPr>
          <p:cNvPr id="81923" name="Picture 3" descr="C:\Mis documentos\Espol\Informacion\Fotos\Larvas\MVC-007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524000"/>
            <a:ext cx="7023100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Canibalismo</a:t>
            </a:r>
          </a:p>
        </p:txBody>
      </p:sp>
      <p:sp>
        <p:nvSpPr>
          <p:cNvPr id="136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F</a:t>
            </a:r>
            <a:r>
              <a:rPr lang="es-ES_tradnl" sz="2800" smtClean="0"/>
              <a:t>recuente en </a:t>
            </a:r>
            <a:r>
              <a:rPr lang="en-US" sz="2800" smtClean="0"/>
              <a:t>Pl grande</a:t>
            </a:r>
            <a:r>
              <a:rPr lang="es-ES_tradnl" sz="2800" smtClean="0"/>
              <a:t>s a las que les ha faltado alimento</a:t>
            </a:r>
            <a:r>
              <a:rPr lang="en-US" sz="2800" smtClean="0"/>
              <a:t> especialmente artemia</a:t>
            </a:r>
            <a:r>
              <a:rPr lang="es-ES_tradnl" sz="28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Canibalismo reciente generalmente acompañado necrosis apéndices mutilados</a:t>
            </a:r>
            <a:r>
              <a:rPr lang="en-US" sz="28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C</a:t>
            </a:r>
            <a:r>
              <a:rPr lang="es-ES_tradnl" sz="2800" smtClean="0"/>
              <a:t>anibalismo pasado</a:t>
            </a:r>
            <a:r>
              <a:rPr lang="en-US" sz="2800" smtClean="0"/>
              <a:t>: </a:t>
            </a:r>
            <a:r>
              <a:rPr lang="es-ES_tradnl" sz="2800" smtClean="0"/>
              <a:t>desarrollo incipiente de nuevos apendices encima mutilados.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&gt; 10</a:t>
            </a:r>
            <a:r>
              <a:rPr lang="es-ES_tradnl" sz="2800" smtClean="0"/>
              <a:t>% canibalismo reciente es preferible esperar a que las larvas mejoren un poco antes de comprarlas, ya que si hay mucha larva con todas sus quelas faltando, pueden presentarse mortalidades por reducción en su alimentación.</a:t>
            </a:r>
            <a:r>
              <a:rPr lang="en-US" sz="2800" smtClean="0"/>
              <a:t> O desarrollo de necrosis.</a:t>
            </a:r>
            <a:endParaRPr lang="es-ES_tradnl" sz="2800" smtClean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Cosecha por Vaciado</a:t>
            </a:r>
            <a:endParaRPr lang="es-ES_tradnl" smtClean="0"/>
          </a:p>
        </p:txBody>
      </p:sp>
      <p:pic>
        <p:nvPicPr>
          <p:cNvPr id="10243" name="Picture 4" descr="C:\Mis documentos\Espol\Informacion\Sorgellos\ae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600200"/>
            <a:ext cx="63246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Canibalismo</a:t>
            </a:r>
            <a:endParaRPr lang="es-ES_tradnl" smtClean="0"/>
          </a:p>
        </p:txBody>
      </p:sp>
      <p:pic>
        <p:nvPicPr>
          <p:cNvPr id="83971" name="Picture 3" descr="C:\Mis documentos\Espol\Informacion\Camaron\Enfermedades\Larvita\Canibalism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0238" y="1452563"/>
            <a:ext cx="534352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Necrosis / Canibalismo</a:t>
            </a:r>
            <a:endParaRPr lang="es-ES_tradnl" smtClean="0"/>
          </a:p>
        </p:txBody>
      </p:sp>
      <p:pic>
        <p:nvPicPr>
          <p:cNvPr id="84995" name="Picture 3" descr="C:\Mis documentos\Espol\Informacion\Camaron\Enfermedades\Larvita\NecrosisSevera02_Canibalism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1663" y="1500188"/>
            <a:ext cx="54006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Especie</a:t>
            </a:r>
          </a:p>
        </p:txBody>
      </p:sp>
      <p:sp>
        <p:nvSpPr>
          <p:cNvPr id="136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Muchos </a:t>
            </a:r>
            <a:r>
              <a:rPr lang="es-ES_tradnl" smtClean="0"/>
              <a:t>laboratorios compran nauplios a terceros, y que es muy dificil detectar diferencias entre especies en este estadío, es importante realizar una confirmación de que la larva a comprar sea 100% de la especie que pensamos comprar.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Encontrar cualquier presencia de larva de otra especie puede darnos que pensar, por lo que sería recomendable rechazarla.</a:t>
            </a: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Hongos</a:t>
            </a:r>
          </a:p>
        </p:txBody>
      </p:sp>
      <p:sp>
        <p:nvSpPr>
          <p:cNvPr id="136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smtClean="0"/>
              <a:t>Es muy raro encontrar hongos en postlarvas a ser compradas, pero cualquier presencia de los mismos debe causar el inmediato rechazo de la larva.</a:t>
            </a:r>
          </a:p>
          <a:p>
            <a:pPr eaLnBrk="1" hangingPunct="1">
              <a:defRPr/>
            </a:pPr>
            <a:r>
              <a:rPr lang="es-ES_tradnl" smtClean="0"/>
              <a:t>El diagnóstico se realiza identificando las hifas del hongo que penetran en el interior del cuerpo de la larva.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Hongos</a:t>
            </a:r>
            <a:endParaRPr lang="es-ES_tradnl" smtClean="0"/>
          </a:p>
        </p:txBody>
      </p:sp>
      <p:pic>
        <p:nvPicPr>
          <p:cNvPr id="88067" name="Picture 1027" descr="C:\Mis documentos\Espol\Informacion\Camaron\Enfermedades\LagenidiumHif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0788" y="1233488"/>
            <a:ext cx="416242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Musculo Abdominal</a:t>
            </a:r>
          </a:p>
        </p:txBody>
      </p:sp>
      <p:sp>
        <p:nvSpPr>
          <p:cNvPr id="136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762000"/>
            <a:ext cx="7875588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S</a:t>
            </a:r>
            <a:r>
              <a:rPr lang="es-ES_tradnl" smtClean="0"/>
              <a:t>igno obvio stress</a:t>
            </a:r>
            <a:r>
              <a:rPr lang="en-US" smtClean="0"/>
              <a:t>:</a:t>
            </a:r>
            <a:r>
              <a:rPr lang="es-ES_tradnl" smtClean="0"/>
              <a:t> opacidad </a:t>
            </a:r>
            <a:r>
              <a:rPr lang="en-US" smtClean="0"/>
              <a:t>y estriación de </a:t>
            </a:r>
            <a:r>
              <a:rPr lang="es-ES_tradnl" smtClean="0"/>
              <a:t>músculo </a:t>
            </a:r>
            <a:r>
              <a:rPr lang="en-US" smtClean="0"/>
              <a:t>abdominal</a:t>
            </a:r>
            <a:r>
              <a:rPr lang="es-ES_tradnl" smtClean="0"/>
              <a:t>. </a:t>
            </a: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En condiciones normales el músculo de la cola será transparente, volviendose opaco después de ser sometido al stress.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O</a:t>
            </a:r>
            <a:r>
              <a:rPr lang="es-ES_tradnl" smtClean="0"/>
              <a:t>pacidad ocurre rápido</a:t>
            </a:r>
            <a:r>
              <a:rPr lang="en-US" smtClean="0"/>
              <a:t>: PL</a:t>
            </a:r>
            <a:r>
              <a:rPr lang="es-ES_tradnl" smtClean="0"/>
              <a:t> examinada inmediatamente toma</a:t>
            </a:r>
            <a:r>
              <a:rPr lang="en-US" smtClean="0"/>
              <a:t> </a:t>
            </a:r>
            <a:r>
              <a:rPr lang="es-ES_tradnl" smtClean="0"/>
              <a:t>muestra.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P</a:t>
            </a:r>
            <a:r>
              <a:rPr lang="es-ES_tradnl" smtClean="0"/>
              <a:t>auta para detener cosecha hasta que pase stress y </a:t>
            </a:r>
            <a:r>
              <a:rPr lang="en-US" smtClean="0"/>
              <a:t>PL</a:t>
            </a:r>
            <a:r>
              <a:rPr lang="es-ES_tradnl" smtClean="0"/>
              <a:t> recuperen.</a:t>
            </a:r>
            <a:r>
              <a:rPr lang="en-US" smtClean="0"/>
              <a:t> O si es excesivo rechazar.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ES_tradnl" smtClean="0"/>
          </a:p>
          <a:p>
            <a:pPr eaLnBrk="1" hangingPunct="1">
              <a:lnSpc>
                <a:spcPct val="90000"/>
              </a:lnSpc>
              <a:defRPr/>
            </a:pPr>
            <a:endParaRPr lang="es-ES_tradnl" smtClean="0"/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Musculo Bueno</a:t>
            </a:r>
            <a:endParaRPr lang="es-ES_tradnl" smtClean="0"/>
          </a:p>
        </p:txBody>
      </p:sp>
      <p:pic>
        <p:nvPicPr>
          <p:cNvPr id="90115" name="Picture 3" descr="C:\Mis documentos\Espol\Informacion\Camaron\Enfermedades\Larvita\GoodMuscle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0238" y="1500188"/>
            <a:ext cx="53435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Musculo Bueno</a:t>
            </a:r>
            <a:endParaRPr lang="es-ES_tradnl" smtClean="0"/>
          </a:p>
        </p:txBody>
      </p:sp>
      <p:pic>
        <p:nvPicPr>
          <p:cNvPr id="91139" name="Picture 3" descr="C:\Mis documentos\Espol\Informacion\Camaron\Enfermedades\Larvita\GoodMuscle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0238" y="1500188"/>
            <a:ext cx="53435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Musculo Malo</a:t>
            </a:r>
            <a:endParaRPr lang="es-ES_tradnl" smtClean="0"/>
          </a:p>
        </p:txBody>
      </p:sp>
      <p:pic>
        <p:nvPicPr>
          <p:cNvPr id="92163" name="Picture 3" descr="C:\Mis documentos\Espol\Informacion\Fotos\Larvas\MVC-013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50" y="1079500"/>
            <a:ext cx="7048500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Musculo Malo</a:t>
            </a:r>
            <a:endParaRPr lang="es-ES_tradnl" smtClean="0"/>
          </a:p>
        </p:txBody>
      </p:sp>
      <p:pic>
        <p:nvPicPr>
          <p:cNvPr id="93187" name="Picture 3" descr="C:\Mis documentos\Espol\Informacion\Camaron\Enfermedades\Larvita\BadMuscle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0238" y="1452563"/>
            <a:ext cx="534352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Cosecha por Vaciado</a:t>
            </a:r>
            <a:endParaRPr lang="es-ES_tradnl" smtClean="0"/>
          </a:p>
        </p:txBody>
      </p:sp>
      <p:pic>
        <p:nvPicPr>
          <p:cNvPr id="11267" name="Picture 3" descr="C:\Mis documentos\Espol\Informacion\Sorgellos\ae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981200"/>
            <a:ext cx="542925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Musculo Malo</a:t>
            </a:r>
            <a:endParaRPr lang="es-ES_tradnl" smtClean="0"/>
          </a:p>
        </p:txBody>
      </p:sp>
      <p:pic>
        <p:nvPicPr>
          <p:cNvPr id="94211" name="Picture 3" descr="C:\Mis documentos\Espol\Informacion\Camaron\Enfermedades\Larvita\BadMuscle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8" y="1490663"/>
            <a:ext cx="5305425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Musculo Malo</a:t>
            </a:r>
            <a:endParaRPr lang="es-ES_tradnl" smtClean="0"/>
          </a:p>
        </p:txBody>
      </p:sp>
      <p:pic>
        <p:nvPicPr>
          <p:cNvPr id="95235" name="Picture 3" descr="C:\Mis documentos\Espol\Informacion\Camaron\Enfermedades\Larvita\BadMuscle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9763" y="1481138"/>
            <a:ext cx="532447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Musculo Malo</a:t>
            </a:r>
            <a:endParaRPr lang="es-ES_tradnl" smtClean="0"/>
          </a:p>
        </p:txBody>
      </p:sp>
      <p:pic>
        <p:nvPicPr>
          <p:cNvPr id="96259" name="Picture 3" descr="C:\Mis documentos\Espol\Informacion\Camaron\Enfermedades\Larvita\BadMuscle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713" y="1481138"/>
            <a:ext cx="536257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Sexto Segmento</a:t>
            </a:r>
            <a:endParaRPr lang="es-ES_tradnl" smtClean="0"/>
          </a:p>
        </p:txBody>
      </p:sp>
      <p:sp>
        <p:nvSpPr>
          <p:cNvPr id="137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Musculo ventral del 6o segmento es uno de los mas grandes.</a:t>
            </a:r>
          </a:p>
          <a:p>
            <a:pPr eaLnBrk="1" hangingPunct="1">
              <a:defRPr/>
            </a:pPr>
            <a:r>
              <a:rPr lang="en-US" smtClean="0"/>
              <a:t>Relación ancho musculo: ancho intestino factor calidad larva.</a:t>
            </a:r>
          </a:p>
          <a:p>
            <a:pPr eaLnBrk="1" hangingPunct="1">
              <a:defRPr/>
            </a:pPr>
            <a:r>
              <a:rPr lang="en-US" smtClean="0"/>
              <a:t>Relacion otima = 4:1. Deficil de medir.</a:t>
            </a:r>
          </a:p>
          <a:p>
            <a:pPr eaLnBrk="1" hangingPunct="1">
              <a:defRPr/>
            </a:pPr>
            <a:r>
              <a:rPr lang="en-US" smtClean="0"/>
              <a:t>Se espera que musculo ocupe &gt; 50% del ancho del 6</a:t>
            </a:r>
            <a:r>
              <a:rPr lang="en-US" baseline="30000" smtClean="0"/>
              <a:t>o</a:t>
            </a:r>
            <a:r>
              <a:rPr lang="en-US" smtClean="0"/>
              <a:t> segmento en la parte media del mismo.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6</a:t>
            </a:r>
            <a:r>
              <a:rPr lang="en-US" baseline="30000" smtClean="0"/>
              <a:t>to</a:t>
            </a:r>
            <a:r>
              <a:rPr lang="en-US" smtClean="0"/>
              <a:t> Segmento (Cola) Buena</a:t>
            </a:r>
            <a:endParaRPr lang="es-ES_tradnl" smtClean="0"/>
          </a:p>
        </p:txBody>
      </p:sp>
      <p:pic>
        <p:nvPicPr>
          <p:cNvPr id="98307" name="Picture 3" descr="C:\Mis documentos\Espol\Informacion\Camaron\Enfermedades\Larvita\TailGood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8" y="1471613"/>
            <a:ext cx="530542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6</a:t>
            </a:r>
            <a:r>
              <a:rPr lang="en-US" baseline="30000" smtClean="0"/>
              <a:t>to</a:t>
            </a:r>
            <a:r>
              <a:rPr lang="en-US" smtClean="0"/>
              <a:t> Segmento (Cola) Malo</a:t>
            </a:r>
            <a:endParaRPr lang="es-ES_tradnl" smtClean="0"/>
          </a:p>
        </p:txBody>
      </p:sp>
      <p:pic>
        <p:nvPicPr>
          <p:cNvPr id="99331" name="Picture 3" descr="C:\Mis documentos\Espol\Informacion\Camaron\Enfermedades\Larvita\TailBad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88" y="1500188"/>
            <a:ext cx="53816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6</a:t>
            </a:r>
            <a:r>
              <a:rPr lang="en-US" baseline="30000" smtClean="0"/>
              <a:t>to</a:t>
            </a:r>
            <a:r>
              <a:rPr lang="en-US" smtClean="0"/>
              <a:t> Segmento (Cola) Malo con Infiltracion Hemocitos</a:t>
            </a:r>
            <a:endParaRPr lang="es-ES_tradnl" smtClean="0"/>
          </a:p>
        </p:txBody>
      </p:sp>
      <p:pic>
        <p:nvPicPr>
          <p:cNvPr id="100355" name="Picture 3" descr="C:\Mis documentos\Espol\Informacion\Camaron\Enfermedades\Larvita\TailBad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8" y="1481138"/>
            <a:ext cx="53054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Revisión Larva Previa a Compra</a:t>
            </a:r>
            <a:endParaRPr lang="es-ES_tradnl" smtClean="0"/>
          </a:p>
        </p:txBody>
      </p:sp>
      <p:sp>
        <p:nvSpPr>
          <p:cNvPr id="132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09600"/>
            <a:ext cx="7875588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Antes de comprar asegurarse: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2 H antes cosecha detener aclimatación.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Igual salinidad en tanque, tanque conteo, y agua empaque.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Suficiente alimento (ARN y flake) en tanque conteo.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Densidades y OD correcto en tanque conteo. No hacinar mas tiempo de necesario.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Revisar volumenes tanques y muestras.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Cambios de T</a:t>
            </a:r>
            <a:r>
              <a:rPr lang="en-US" sz="2400" smtClean="0">
                <a:cs typeface="Arial" charset="0"/>
              </a:rPr>
              <a:t>ºC graduales.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>
                <a:cs typeface="Arial" charset="0"/>
              </a:rPr>
              <a:t>Ojo con contaminación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Recordar que Uds son los clientes y si no les agrada algo exigan el cambio: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No se Acholen.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No se AG</a:t>
            </a:r>
            <a:r>
              <a:rPr lang="en-US" sz="2400" smtClean="0">
                <a:cs typeface="Arial" charset="0"/>
              </a:rPr>
              <a:t>Ü</a:t>
            </a:r>
            <a:r>
              <a:rPr lang="en-US" sz="2400" smtClean="0"/>
              <a:t>EBEN.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Uds tienen que cargar camaron por 3 meses.</a:t>
            </a:r>
            <a:endParaRPr lang="es-ES_tradnl" sz="2400" smtClean="0"/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Captura, Comercialización y Compra de Larva Silvestre.</a:t>
            </a:r>
            <a:endParaRPr lang="es-ES_tradnl" smtClean="0"/>
          </a:p>
        </p:txBody>
      </p:sp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Está prohibido indefinidamente en Ecuador.</a:t>
            </a:r>
          </a:p>
          <a:p>
            <a:pPr lvl="1" eaLnBrk="1" hangingPunct="1">
              <a:defRPr/>
            </a:pPr>
            <a:r>
              <a:rPr lang="en-US" smtClean="0"/>
              <a:t>Por efecto a pesca acompañante.</a:t>
            </a:r>
          </a:p>
          <a:p>
            <a:pPr eaLnBrk="1" hangingPunct="1">
              <a:defRPr/>
            </a:pPr>
            <a:r>
              <a:rPr lang="en-US" smtClean="0"/>
              <a:t>En pasado no se pudo hacer ahora si.</a:t>
            </a:r>
          </a:p>
          <a:p>
            <a:pPr eaLnBrk="1" hangingPunct="1">
              <a:defRPr/>
            </a:pPr>
            <a:r>
              <a:rPr lang="en-US" smtClean="0"/>
              <a:t>Al presente no es conveniente tampoco comprar larva silvestre.</a:t>
            </a:r>
          </a:p>
          <a:p>
            <a:pPr eaLnBrk="1" hangingPunct="1">
              <a:defRPr/>
            </a:pPr>
            <a:r>
              <a:rPr lang="en-US" smtClean="0"/>
              <a:t>Sin embargo es importante saber por su posible aplicabilidad a otras cosas.</a:t>
            </a:r>
            <a:endParaRPr lang="es-ES_tradnl" smtClean="0"/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Captura Larva Silvestre</a:t>
            </a:r>
            <a:endParaRPr lang="es-ES_tradnl" smtClean="0"/>
          </a:p>
        </p:txBody>
      </p:sp>
      <p:sp>
        <p:nvSpPr>
          <p:cNvPr id="138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09600"/>
            <a:ext cx="7875588" cy="5715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C</a:t>
            </a:r>
            <a:r>
              <a:rPr lang="es-ES_tradnl" sz="2400" smtClean="0"/>
              <a:t>aptura en Ecuador e</a:t>
            </a:r>
            <a:r>
              <a:rPr lang="en-US" sz="2400" smtClean="0"/>
              <a:t>ra</a:t>
            </a:r>
            <a:r>
              <a:rPr lang="es-ES_tradnl" sz="2400" smtClean="0"/>
              <a:t> hecha mayormente por pequeños pescadores.</a:t>
            </a:r>
          </a:p>
          <a:p>
            <a:pPr eaLnBrk="1" hangingPunct="1">
              <a:defRPr/>
            </a:pPr>
            <a:r>
              <a:rPr lang="en-US" sz="2400" smtClean="0"/>
              <a:t>U</a:t>
            </a:r>
            <a:r>
              <a:rPr lang="es-ES_tradnl" sz="2400" smtClean="0"/>
              <a:t>tiliza</a:t>
            </a:r>
            <a:r>
              <a:rPr lang="en-US" sz="2400" smtClean="0"/>
              <a:t>ba</a:t>
            </a:r>
            <a:r>
              <a:rPr lang="es-ES_tradnl" sz="2400" smtClean="0"/>
              <a:t>n grandes aparejos de malla de 500</a:t>
            </a:r>
            <a:r>
              <a:rPr lang="es-ES_tradnl" sz="2400" smtClean="0">
                <a:latin typeface="Symbol" pitchFamily="18" charset="2"/>
              </a:rPr>
              <a:t>m</a:t>
            </a:r>
            <a:r>
              <a:rPr lang="es-ES_tradnl" sz="2400" smtClean="0"/>
              <a:t>. </a:t>
            </a:r>
            <a:endParaRPr lang="en-US" sz="2400" smtClean="0"/>
          </a:p>
          <a:p>
            <a:pPr eaLnBrk="1" hangingPunct="1">
              <a:defRPr/>
            </a:pPr>
            <a:r>
              <a:rPr lang="en-US" sz="2400" smtClean="0"/>
              <a:t>A</a:t>
            </a:r>
            <a:r>
              <a:rPr lang="es-ES_tradnl" sz="2400" smtClean="0"/>
              <a:t>rrastradas a pie en playas y esteros</a:t>
            </a:r>
            <a:r>
              <a:rPr lang="en-US" sz="2400" smtClean="0"/>
              <a:t>.</a:t>
            </a:r>
          </a:p>
          <a:p>
            <a:pPr eaLnBrk="1" hangingPunct="1">
              <a:defRPr/>
            </a:pPr>
            <a:r>
              <a:rPr lang="en-US" sz="2400" smtClean="0"/>
              <a:t>Ca</a:t>
            </a:r>
            <a:r>
              <a:rPr lang="es-ES_tradnl" sz="2400" smtClean="0"/>
              <a:t>ptura</a:t>
            </a:r>
            <a:r>
              <a:rPr lang="en-US" sz="2400" smtClean="0"/>
              <a:t> no selectiva</a:t>
            </a:r>
            <a:r>
              <a:rPr lang="es-ES_tradnl" sz="2400" smtClean="0"/>
              <a:t>.</a:t>
            </a:r>
            <a:endParaRPr lang="en-US" sz="2400" smtClean="0"/>
          </a:p>
          <a:p>
            <a:pPr eaLnBrk="1" hangingPunct="1">
              <a:defRPr/>
            </a:pPr>
            <a:r>
              <a:rPr lang="es-ES_tradnl" sz="2400" smtClean="0"/>
              <a:t>Tambien en menor grado mallas fijas colocadas contra corriente  y mallas montadas en botes.</a:t>
            </a:r>
          </a:p>
          <a:p>
            <a:pPr eaLnBrk="1" hangingPunct="1">
              <a:defRPr/>
            </a:pPr>
            <a:r>
              <a:rPr lang="en-US" sz="2400" smtClean="0"/>
              <a:t>P</a:t>
            </a:r>
            <a:r>
              <a:rPr lang="es-ES_tradnl" sz="2400" smtClean="0"/>
              <a:t>resencia y captura relacionada con ciclos de aguaje-quiebra, mas </a:t>
            </a:r>
            <a:r>
              <a:rPr lang="es-ES_tradnl" sz="2400" i="1" smtClean="0"/>
              <a:t>P. vannamei</a:t>
            </a:r>
            <a:r>
              <a:rPr lang="es-ES_tradnl" sz="2400" smtClean="0"/>
              <a:t> en aguaje. </a:t>
            </a:r>
            <a:endParaRPr lang="en-US" sz="2400" smtClean="0"/>
          </a:p>
          <a:p>
            <a:pPr lvl="1" eaLnBrk="1" hangingPunct="1">
              <a:defRPr/>
            </a:pPr>
            <a:r>
              <a:rPr lang="en-US" sz="2000" smtClean="0"/>
              <a:t>M</a:t>
            </a:r>
            <a:r>
              <a:rPr lang="es-ES_tradnl" sz="2000" smtClean="0"/>
              <a:t>as común en (invierno)</a:t>
            </a:r>
            <a:r>
              <a:rPr lang="en-US" sz="2000" smtClean="0"/>
              <a:t>:</a:t>
            </a:r>
            <a:r>
              <a:rPr lang="es-ES_tradnl" sz="2000" smtClean="0"/>
              <a:t> mayores </a:t>
            </a:r>
            <a:r>
              <a:rPr lang="en-US" sz="2000" smtClean="0"/>
              <a:t>T</a:t>
            </a:r>
            <a:r>
              <a:rPr lang="en-US" sz="2000" smtClean="0">
                <a:cs typeface="Arial" charset="0"/>
              </a:rPr>
              <a:t>ºC</a:t>
            </a:r>
            <a:r>
              <a:rPr lang="es-ES_tradnl" sz="2000" smtClean="0"/>
              <a:t>. </a:t>
            </a:r>
            <a:endParaRPr lang="en-US" sz="2000" smtClean="0"/>
          </a:p>
          <a:p>
            <a:pPr lvl="1" eaLnBrk="1" hangingPunct="1">
              <a:defRPr/>
            </a:pPr>
            <a:r>
              <a:rPr lang="en-US" sz="2000" smtClean="0"/>
              <a:t>R</a:t>
            </a:r>
            <a:r>
              <a:rPr lang="es-ES_tradnl" sz="2000" smtClean="0"/>
              <a:t>elativo, dificil predecir cuando va a aparecer ("reventar") o desaparecer ("quedarse") la larva.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C:\Archivos de programa\Microsoft Office\Templates\Presentation Designs\Azure.pot</Template>
  <TotalTime>4990</TotalTime>
  <Words>3769</Words>
  <Application>Microsoft PowerPoint</Application>
  <PresentationFormat>Presentación en pantalla (4:3)</PresentationFormat>
  <Paragraphs>497</Paragraphs>
  <Slides>115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115</vt:i4>
      </vt:variant>
    </vt:vector>
  </HeadingPairs>
  <TitlesOfParts>
    <vt:vector size="120" baseType="lpstr">
      <vt:lpstr>Times New Roman</vt:lpstr>
      <vt:lpstr>Arial</vt:lpstr>
      <vt:lpstr>Wingdings</vt:lpstr>
      <vt:lpstr>Symbol</vt:lpstr>
      <vt:lpstr>Azure</vt:lpstr>
      <vt:lpstr>Probióticos</vt:lpstr>
      <vt:lpstr>Fabrizio Marcillo Morla</vt:lpstr>
      <vt:lpstr>Probióticos</vt:lpstr>
      <vt:lpstr>Cuidado Y Manejo De Larva</vt:lpstr>
      <vt:lpstr>Transferencia</vt:lpstr>
      <vt:lpstr>Cosecha</vt:lpstr>
      <vt:lpstr>Cosecha por Vaciado</vt:lpstr>
      <vt:lpstr>Cosecha por Vaciado</vt:lpstr>
      <vt:lpstr>Cosecha por Vaciado</vt:lpstr>
      <vt:lpstr>Canal de Cosecha</vt:lpstr>
      <vt:lpstr>Conteos</vt:lpstr>
      <vt:lpstr>Conteo Por Reducción</vt:lpstr>
      <vt:lpstr>Conteos por Reducción</vt:lpstr>
      <vt:lpstr>Conteo por Reduccion</vt:lpstr>
      <vt:lpstr>Conteos por Reducción</vt:lpstr>
      <vt:lpstr>Conteos por Reducción</vt:lpstr>
      <vt:lpstr>Conteo Volumetrico (Cubicado)</vt:lpstr>
      <vt:lpstr>Conteo Volumetrico</vt:lpstr>
      <vt:lpstr>Conteo Volumetrico</vt:lpstr>
      <vt:lpstr>Conteo Volumetrico</vt:lpstr>
      <vt:lpstr>Conteo Volumetrico</vt:lpstr>
      <vt:lpstr>Conteo Volumetrico</vt:lpstr>
      <vt:lpstr>Conteo por Peso (Grameado)</vt:lpstr>
      <vt:lpstr>Compra por Libra</vt:lpstr>
      <vt:lpstr>Compra por Volumen</vt:lpstr>
      <vt:lpstr>Compra al Ojo</vt:lpstr>
      <vt:lpstr>Empaque</vt:lpstr>
      <vt:lpstr>Empaque</vt:lpstr>
      <vt:lpstr>Empaque</vt:lpstr>
      <vt:lpstr>Transporte</vt:lpstr>
      <vt:lpstr>Densidades Transporte</vt:lpstr>
      <vt:lpstr>Revisión Larva Previa a Compra</vt:lpstr>
      <vt:lpstr>Revisión Larva Previa a Compra</vt:lpstr>
      <vt:lpstr>Prueba de Estrés</vt:lpstr>
      <vt:lpstr>Prueba de Estrés Salinidad</vt:lpstr>
      <vt:lpstr>PCR</vt:lpstr>
      <vt:lpstr>Histopatología / Microbiología</vt:lpstr>
      <vt:lpstr>Desarrollo Branquial</vt:lpstr>
      <vt:lpstr>Desarrollo Branquial Nulo</vt:lpstr>
      <vt:lpstr>Desarrollo Branquial Medio</vt:lpstr>
      <vt:lpstr>Suciedad y protozoos(fouling)</vt:lpstr>
      <vt:lpstr>Larva Limpia</vt:lpstr>
      <vt:lpstr>Zoothamnium</vt:lpstr>
      <vt:lpstr>Fouling Protozoos</vt:lpstr>
      <vt:lpstr>Fouling Protozoos</vt:lpstr>
      <vt:lpstr>Fouling Protozoos</vt:lpstr>
      <vt:lpstr>Protozoos en Branquias</vt:lpstr>
      <vt:lpstr>Suciedad y Nematodos</vt:lpstr>
      <vt:lpstr>Bacterias Filamentosas</vt:lpstr>
      <vt:lpstr>Bacterias Filamentosas</vt:lpstr>
      <vt:lpstr>Bacterias Filamentosas</vt:lpstr>
      <vt:lpstr>Actividad</vt:lpstr>
      <vt:lpstr>Actividad</vt:lpstr>
      <vt:lpstr>Coloración y Cromatóforos</vt:lpstr>
      <vt:lpstr>Cromatoforo Estado 1 OK</vt:lpstr>
      <vt:lpstr>Cromatoforo Estado 1-2 +/-</vt:lpstr>
      <vt:lpstr>Cromatoforo Estado 2</vt:lpstr>
      <vt:lpstr>Cromatoforo Estado 3</vt:lpstr>
      <vt:lpstr>Cromatoforo Estado 3</vt:lpstr>
      <vt:lpstr>Llenura, Lípidos, Hepatopancreas y Heces</vt:lpstr>
      <vt:lpstr>Llenura, Lípidos, Hepatopancreas y Heces</vt:lpstr>
      <vt:lpstr>Hepatopancreas Bueno</vt:lpstr>
      <vt:lpstr>HP Bueno Lipidos</vt:lpstr>
      <vt:lpstr>HP Vacio por Falta Comida y Nublado Posible Bacterias</vt:lpstr>
      <vt:lpstr>HP Vacio y Recogido</vt:lpstr>
      <vt:lpstr>HP Malo Indigesto sin Movimiento Peristaltico</vt:lpstr>
      <vt:lpstr>BVP</vt:lpstr>
      <vt:lpstr>BVP</vt:lpstr>
      <vt:lpstr>Tamaño y Disparidad</vt:lpstr>
      <vt:lpstr>Vibriosis</vt:lpstr>
      <vt:lpstr>Deformaciones</vt:lpstr>
      <vt:lpstr>Cabeza y Pleopodos OK</vt:lpstr>
      <vt:lpstr>Antenas Deformes</vt:lpstr>
      <vt:lpstr>Necrosis</vt:lpstr>
      <vt:lpstr>Necrosis Ligera</vt:lpstr>
      <vt:lpstr>Necrosis Moderada</vt:lpstr>
      <vt:lpstr>Necrosis Severa</vt:lpstr>
      <vt:lpstr>Necrosis en Branquias</vt:lpstr>
      <vt:lpstr>Canibalismo</vt:lpstr>
      <vt:lpstr>Canibalismo</vt:lpstr>
      <vt:lpstr>Necrosis / Canibalismo</vt:lpstr>
      <vt:lpstr>Especie</vt:lpstr>
      <vt:lpstr>Hongos</vt:lpstr>
      <vt:lpstr>Hongos</vt:lpstr>
      <vt:lpstr>Musculo Abdominal</vt:lpstr>
      <vt:lpstr>Musculo Bueno</vt:lpstr>
      <vt:lpstr>Musculo Bueno</vt:lpstr>
      <vt:lpstr>Musculo Malo</vt:lpstr>
      <vt:lpstr>Musculo Malo</vt:lpstr>
      <vt:lpstr>Musculo Malo</vt:lpstr>
      <vt:lpstr>Musculo Malo</vt:lpstr>
      <vt:lpstr>Musculo Malo</vt:lpstr>
      <vt:lpstr>Sexto Segmento</vt:lpstr>
      <vt:lpstr>6to Segmento (Cola) Buena</vt:lpstr>
      <vt:lpstr>6to Segmento (Cola) Malo</vt:lpstr>
      <vt:lpstr>6to Segmento (Cola) Malo con Infiltracion Hemocitos</vt:lpstr>
      <vt:lpstr>Revisión Larva Previa a Compra</vt:lpstr>
      <vt:lpstr>Captura, Comercialización y Compra de Larva Silvestre.</vt:lpstr>
      <vt:lpstr>Captura Larva Silvestre</vt:lpstr>
      <vt:lpstr>Captura Larva Silvestre</vt:lpstr>
      <vt:lpstr>Cadena Comercialización</vt:lpstr>
      <vt:lpstr>Captura Larva Silvestre</vt:lpstr>
      <vt:lpstr>Identificación por Especie</vt:lpstr>
      <vt:lpstr>Esquema Simplificado Clasificacion</vt:lpstr>
      <vt:lpstr>5mm</vt:lpstr>
      <vt:lpstr>10mm</vt:lpstr>
      <vt:lpstr>15mm</vt:lpstr>
      <vt:lpstr>20mm</vt:lpstr>
      <vt:lpstr>25mm</vt:lpstr>
      <vt:lpstr>Otros Crustaceos confundidos con Peneaidos</vt:lpstr>
      <vt:lpstr>Miscidaceo</vt:lpstr>
      <vt:lpstr>Acetes</vt:lpstr>
      <vt:lpstr>Eufasidos</vt:lpstr>
      <vt:lpstr>Carideo</vt:lpstr>
      <vt:lpstr>Identificación Larva Mezclada</vt:lpstr>
    </vt:vector>
  </TitlesOfParts>
  <Company>Barcillo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Barcillo Barzinister</dc:creator>
  <cp:lastModifiedBy>Administrador</cp:lastModifiedBy>
  <cp:revision>921</cp:revision>
  <cp:lastPrinted>1601-01-01T00:00:00Z</cp:lastPrinted>
  <dcterms:created xsi:type="dcterms:W3CDTF">2002-07-19T11:47:45Z</dcterms:created>
  <dcterms:modified xsi:type="dcterms:W3CDTF">2010-02-01T16:31:54Z</dcterms:modified>
</cp:coreProperties>
</file>