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120.xml" ContentType="application/vnd.openxmlformats-officedocument.presentationml.slide+xml"/>
  <Override PartName="/ppt/slides/slide218.xml" ContentType="application/vnd.openxmlformats-officedocument.presentationml.slide+xml"/>
  <Override PartName="/ppt/slides/slide265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85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s/slide243.xml" ContentType="application/vnd.openxmlformats-officedocument.presentationml.slide+xml"/>
  <Override PartName="/ppt/slides/slide290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221.xml" ContentType="application/vnd.openxmlformats-officedocument.presentationml.slide+xml"/>
  <Override PartName="/ppt/slides/slide319.xml" ContentType="application/vnd.openxmlformats-officedocument.presentationml.slide+xml"/>
  <Override PartName="/ppt/notesSlides/notesSlide41.xml" ContentType="application/vnd.openxmlformats-officedocument.presentationml.notesSlide+xml"/>
  <Override PartName="/ppt/slides/slide158.xml" ContentType="application/vnd.openxmlformats-officedocument.presentationml.slide+xml"/>
  <Override PartName="/ppt/slides/slide344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8.xml" ContentType="application/vnd.openxmlformats-officedocument.presentationml.slide+xml"/>
  <Override PartName="/ppt/slides/slide259.xml" ContentType="application/vnd.openxmlformats-officedocument.presentationml.slide+xml"/>
  <Override PartName="/ppt/slides/slide322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14.xml" ContentType="application/vnd.openxmlformats-officedocument.presentationml.slide+xml"/>
  <Override PartName="/ppt/slides/slide161.xml" ContentType="application/vnd.openxmlformats-officedocument.presentationml.slide+xml"/>
  <Override PartName="/ppt/slides/slide300.xml" ContentType="application/vnd.openxmlformats-officedocument.presentationml.slide+xml"/>
  <Default Extension="png" ContentType="image/png"/>
  <Override PartName="/ppt/notesSlides/notesSlide79.xml" ContentType="application/vnd.openxmlformats-officedocument.presentationml.notesSlide+xml"/>
  <Override PartName="/ppt/slides/slide237.xml" ContentType="application/vnd.openxmlformats-officedocument.presentationml.slide+xml"/>
  <Override PartName="/ppt/slides/slide284.xml" ContentType="application/vnd.openxmlformats-officedocument.presentationml.slide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slides/slide44.xml" ContentType="application/vnd.openxmlformats-officedocument.presentationml.slide+xml"/>
  <Override PartName="/ppt/slides/slide91.xml" ContentType="application/vnd.openxmlformats-officedocument.presentationml.slide+xml"/>
  <Override PartName="/ppt/slides/slide215.xml" ContentType="application/vnd.openxmlformats-officedocument.presentationml.slide+xml"/>
  <Override PartName="/ppt/slides/slide262.xml" ContentType="application/vnd.openxmlformats-officedocument.presentationml.slide+xml"/>
  <Default Extension="emf" ContentType="image/x-emf"/>
  <Override PartName="/ppt/slides/slide22.xml" ContentType="application/vnd.openxmlformats-officedocument.presentationml.slide+xml"/>
  <Override PartName="/ppt/slides/slide199.xml" ContentType="application/vnd.openxmlformats-officedocument.presentationml.slide+xml"/>
  <Override PartName="/ppt/notesSlides/notesSlide35.xml" ContentType="application/vnd.openxmlformats-officedocument.presentationml.notesSlide+xml"/>
  <Override PartName="/ppt/notesSlides/notesSlide82.xml" ContentType="application/vnd.openxmlformats-officedocument.presentationml.notesSlide+xml"/>
  <Override PartName="/ppt/slides/slide240.xml" ContentType="application/vnd.openxmlformats-officedocument.presentationml.slide+xml"/>
  <Override PartName="/ppt/slides/slide338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177.xml" ContentType="application/vnd.openxmlformats-officedocument.presentationml.slide+xml"/>
  <Override PartName="/ppt/slides/slide316.xml" ContentType="application/vnd.openxmlformats-officedocument.presentationml.slide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slides/slide278.xml" ContentType="application/vnd.openxmlformats-officedocument.presentationml.slide+xml"/>
  <Override PartName="/ppt/slides/slide341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33.xml" ContentType="application/vnd.openxmlformats-officedocument.presentationml.slide+xml"/>
  <Override PartName="/ppt/slides/slide180.xml" ContentType="application/vnd.openxmlformats-officedocument.presentationml.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s/slide209.xml" ContentType="application/vnd.openxmlformats-officedocument.presentationml.slide+xml"/>
  <Override PartName="/ppt/slides/slide256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s/slide234.xml" ContentType="application/vnd.openxmlformats-officedocument.presentationml.slide+xml"/>
  <Override PartName="/ppt/slides/slide245.xml" ContentType="application/vnd.openxmlformats-officedocument.presentationml.slide+xml"/>
  <Override PartName="/ppt/slides/slide281.xml" ContentType="application/vnd.openxmlformats-officedocument.presentationml.slide+xml"/>
  <Override PartName="/ppt/slides/slide292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65.xml" ContentType="application/vnd.openxmlformats-officedocument.presentationml.notesSlide+xml"/>
  <Override PartName="/ppt/slides/slide41.xml" ContentType="application/vnd.openxmlformats-officedocument.presentationml.slide+xml"/>
  <Override PartName="/ppt/slides/slide223.xml" ContentType="application/vnd.openxmlformats-officedocument.presentationml.slide+xml"/>
  <Override PartName="/ppt/slides/slide270.xml" ContentType="application/vnd.openxmlformats-officedocument.presentationml.slide+xml"/>
  <Override PartName="/ppt/slides/slide357.xml" ContentType="application/vnd.openxmlformats-officedocument.presentationml.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slides/slide346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138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slides/slide335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slides/slide174.xml" ContentType="application/vnd.openxmlformats-officedocument.presentationml.slide+xml"/>
  <Override PartName="/ppt/slides/slide3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s/slide163.xml" ContentType="application/vnd.openxmlformats-officedocument.presentationml.slide+xml"/>
  <Override PartName="/ppt/slides/slide297.xml" ContentType="application/vnd.openxmlformats-officedocument.presentationml.slide+xml"/>
  <Override PartName="/ppt/slides/slide302.xml" ContentType="application/vnd.openxmlformats-officedocument.presentationml.slide+xml"/>
  <Override PartName="/ppt/slides/slide313.xml" ContentType="application/vnd.openxmlformats-officedocument.presentationml.slide+xml"/>
  <Override PartName="/ppt/slides/slide360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239.xml" ContentType="application/vnd.openxmlformats-officedocument.presentationml.slide+xml"/>
  <Override PartName="/ppt/slides/slide28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s/slide130.xml" ContentType="application/vnd.openxmlformats-officedocument.presentationml.slide+xml"/>
  <Override PartName="/ppt/slides/slide217.xml" ContentType="application/vnd.openxmlformats-officedocument.presentationml.slide+xml"/>
  <Override PartName="/ppt/slides/slide228.xml" ContentType="application/vnd.openxmlformats-officedocument.presentationml.slide+xml"/>
  <Override PartName="/ppt/slides/slide264.xml" ContentType="application/vnd.openxmlformats-officedocument.presentationml.slide+xml"/>
  <Override PartName="/ppt/slides/slide275.xml" ContentType="application/vnd.openxmlformats-officedocument.presentationml.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Override PartName="/ppt/slides/slide253.xml" ContentType="application/vnd.openxmlformats-officedocument.presentationml.slide+xml"/>
  <Override PartName="/ppt/notesSlides/notesSlide37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s/slide242.xml" ContentType="application/vnd.openxmlformats-officedocument.presentationml.slide+xml"/>
  <Override PartName="/ppt/slides/slide329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Default Extension="wav" ContentType="audio/wav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231.xml" ContentType="application/vnd.openxmlformats-officedocument.presentationml.slide+xml"/>
  <Override PartName="/ppt/slides/slide318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51.xml" ContentType="application/vnd.openxmlformats-officedocument.presentationml.notesSlide+xml"/>
  <Override PartName="/ppt/slides/slide157.xml" ContentType="application/vnd.openxmlformats-officedocument.presentationml.slide+xml"/>
  <Override PartName="/ppt/slides/slide220.xml" ContentType="application/vnd.openxmlformats-officedocument.presentationml.slide+xml"/>
  <Override PartName="/ppt/slides/slide307.xml" ContentType="application/vnd.openxmlformats-officedocument.presentationml.slide+xml"/>
  <Override PartName="/ppt/slides/slide354.xml" ContentType="application/vnd.openxmlformats-officedocument.presentationml.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46.xml" ContentType="application/vnd.openxmlformats-officedocument.presentationml.slide+xml"/>
  <Override PartName="/ppt/slides/slide193.xml" ContentType="application/vnd.openxmlformats-officedocument.presentationml.slide+xml"/>
  <Override PartName="/ppt/slides/slide332.xml" ContentType="application/vnd.openxmlformats-officedocument.presentationml.slide+xml"/>
  <Override PartName="/ppt/slides/slide343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7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69.xml" ContentType="application/vnd.openxmlformats-officedocument.presentationml.slide+xml"/>
  <Override PartName="/ppt/slides/slide321.xml" ContentType="application/vnd.openxmlformats-officedocument.presentationml.slide+xml"/>
  <Override PartName="/ppt/notesSlides/notesSlide89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258.xml" ContentType="application/vnd.openxmlformats-officedocument.presentationml.slide+xml"/>
  <Override PartName="/ppt/slides/slide310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s/slide236.xml" ContentType="application/vnd.openxmlformats-officedocument.presentationml.slide+xml"/>
  <Override PartName="/ppt/slides/slide247.xml" ContentType="application/vnd.openxmlformats-officedocument.presentationml.slide+xml"/>
  <Override PartName="/ppt/slides/slide283.xml" ContentType="application/vnd.openxmlformats-officedocument.presentationml.slide+xml"/>
  <Override PartName="/ppt/slides/slide29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slides/slide225.xml" ContentType="application/vnd.openxmlformats-officedocument.presentationml.slide+xml"/>
  <Override PartName="/ppt/slides/slide272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slides/slide261.xml" ContentType="application/vnd.openxmlformats-officedocument.presentationml.slide+xml"/>
  <Override PartName="/ppt/slides/slide348.xml" ContentType="application/vnd.openxmlformats-officedocument.presentationml.slide+xml"/>
  <Override PartName="/ppt/slides/slide359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250.xml" ContentType="application/vnd.openxmlformats-officedocument.presentationml.slide+xml"/>
  <Override PartName="/ppt/slides/slide337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s/slide326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299.xml" ContentType="application/vnd.openxmlformats-officedocument.presentationml.slide+xml"/>
  <Override PartName="/ppt/slides/slide304.xml" ContentType="application/vnd.openxmlformats-officedocument.presentationml.slide+xml"/>
  <Override PartName="/ppt/slides/slide315.xml" ContentType="application/vnd.openxmlformats-officedocument.presentationml.slide+xml"/>
  <Override PartName="/ppt/slides/slide351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slides/slide288.xml" ContentType="application/vnd.openxmlformats-officedocument.presentationml.slide+xml"/>
  <Override PartName="/ppt/slides/slide340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slides/slide277.xml" ContentType="application/vnd.openxmlformats-officedocument.presentationml.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slides/slide255.xml" ContentType="application/vnd.openxmlformats-officedocument.presentationml.slide+xml"/>
  <Override PartName="/ppt/slides/slide266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s/slide244.xml" ContentType="application/vnd.openxmlformats-officedocument.presentationml.slide+xml"/>
  <Override PartName="/ppt/slides/slide291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slides/slide51.xml" ContentType="application/vnd.openxmlformats-officedocument.presentationml.slide+xml"/>
  <Override PartName="/ppt/slides/slide233.xml" ContentType="application/vnd.openxmlformats-officedocument.presentationml.slide+xml"/>
  <Override PartName="/ppt/slides/slide280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211.xml" ContentType="application/vnd.openxmlformats-officedocument.presentationml.slide+xml"/>
  <Override PartName="/ppt/slides/slide222.xml" ContentType="application/vnd.openxmlformats-officedocument.presentationml.slide+xml"/>
  <Override PartName="/ppt/slides/slide309.xml" ContentType="application/vnd.openxmlformats-officedocument.presentationml.slide+xml"/>
  <Override PartName="/ppt/slides/slide356.xml" ContentType="application/vnd.openxmlformats-officedocument.presentationml.slide+xml"/>
  <Override PartName="/ppt/notesSlides/notesSlide42.xml" ContentType="application/vnd.openxmlformats-officedocument.presentationml.notesSlide+xml"/>
  <Override PartName="/ppt/slides/slide148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slides/slide345.xml" ContentType="application/vnd.openxmlformats-officedocument.presentationml.slide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323.xml" ContentType="application/vnd.openxmlformats-officedocument.presentationml.slide+xml"/>
  <Override PartName="/ppt/slides/slide334.xml" ContentType="application/vnd.openxmlformats-officedocument.presentationml.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ppt/slides/slide312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s/slide238.xml" ContentType="application/vnd.openxmlformats-officedocument.presentationml.slide+xml"/>
  <Override PartName="/ppt/slides/slide249.xml" ContentType="application/vnd.openxmlformats-officedocument.presentationml.slide+xml"/>
  <Override PartName="/ppt/slides/slide285.xml" ContentType="application/vnd.openxmlformats-officedocument.presentationml.slide+xml"/>
  <Override PartName="/ppt/slides/slide296.xml" ContentType="application/vnd.openxmlformats-officedocument.presentationml.slide+xml"/>
  <Override PartName="/ppt/slides/slide301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slides/slide227.xml" ContentType="application/vnd.openxmlformats-officedocument.presentationml.slide+xml"/>
  <Override PartName="/ppt/slides/slide274.xml" ContentType="application/vnd.openxmlformats-officedocument.presentationml.slide+xml"/>
  <Override PartName="/ppt/theme/theme3.xml" ContentType="application/vnd.openxmlformats-officedocument.them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s/slide216.xml" ContentType="application/vnd.openxmlformats-officedocument.presentationml.slide+xml"/>
  <Override PartName="/ppt/slides/slide263.xml" ContentType="application/vnd.openxmlformats-officedocument.presentationml.slide+xml"/>
  <Default Extension="xls" ContentType="application/vnd.ms-excel"/>
  <Override PartName="/ppt/notesSlides/notesSlide36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241.xml" ContentType="application/vnd.openxmlformats-officedocument.presentationml.slide+xml"/>
  <Override PartName="/ppt/slides/slide252.xml" ContentType="application/vnd.openxmlformats-officedocument.presentationml.slide+xml"/>
  <Override PartName="/ppt/slides/slide339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178.xml" ContentType="application/vnd.openxmlformats-officedocument.presentationml.slide+xml"/>
  <Override PartName="/ppt/slides/slide230.xml" ContentType="application/vnd.openxmlformats-officedocument.presentationml.slide+xml"/>
  <Override PartName="/ppt/slides/slide328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61.xml" ContentType="application/vnd.openxmlformats-officedocument.presentationml.notesSlide+xml"/>
  <Override PartName="/ppt/slides/slide167.xml" ContentType="application/vnd.openxmlformats-officedocument.presentationml.slide+xml"/>
  <Override PartName="/ppt/slides/slide306.xml" ContentType="application/vnd.openxmlformats-officedocument.presentationml.slide+xml"/>
  <Override PartName="/ppt/slides/slide317.xml" ContentType="application/vnd.openxmlformats-officedocument.presentationml.slide+xml"/>
  <Override PartName="/ppt/slides/slide353.xml" ContentType="application/vnd.openxmlformats-officedocument.presentationml.slide+xml"/>
  <Override PartName="/ppt/notesSlides/notesSlide50.xml" ContentType="application/vnd.openxmlformats-officedocument.presentationml.notesSlide+xml"/>
  <Override PartName="/ppt/slides/slide109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92.xml" ContentType="application/vnd.openxmlformats-officedocument.presentationml.slide+xml"/>
  <Override PartName="/ppt/slides/slide342.xml" ContentType="application/vnd.openxmlformats-officedocument.presentationml.slide+xml"/>
  <Override PartName="/ppt/slides/slide97.xml" ContentType="application/vnd.openxmlformats-officedocument.presentationml.slide+xml"/>
  <Override PartName="/ppt/slides/slide134.xml" ContentType="application/vnd.openxmlformats-officedocument.presentationml.slide+xml"/>
  <Override PartName="/ppt/slides/slide181.xml" ContentType="application/vnd.openxmlformats-officedocument.presentationml.slide+xml"/>
  <Override PartName="/ppt/slides/slide279.xml" ContentType="application/vnd.openxmlformats-officedocument.presentationml.slide+xml"/>
  <Override PartName="/ppt/slides/slide331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slides/slide170.xml" ContentType="application/vnd.openxmlformats-officedocument.presentationml.slide+xml"/>
  <Override PartName="/ppt/slides/slide257.xml" ContentType="application/vnd.openxmlformats-officedocument.presentationml.slide+xml"/>
  <Override PartName="/ppt/slides/slide268.xml" ContentType="application/vnd.openxmlformats-officedocument.presentationml.slide+xml"/>
  <Override PartName="/ppt/slides/slide320.xml" ContentType="application/vnd.openxmlformats-officedocument.presentationml.slide+xml"/>
  <Override PartName="/ppt/notesSlides/notesSlide88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246.xml" ContentType="application/vnd.openxmlformats-officedocument.presentationml.slide+xml"/>
  <Override PartName="/ppt/slides/slide293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53.xml" ContentType="application/vnd.openxmlformats-officedocument.presentationml.slide+xml"/>
  <Override PartName="/ppt/slides/slide235.xml" ContentType="application/vnd.openxmlformats-officedocument.presentationml.slide+xml"/>
  <Override PartName="/ppt/slides/slide282.xml" ContentType="application/vnd.openxmlformats-officedocument.presentationml.slide+xml"/>
  <Default Extension="jpeg" ContentType="image/jpeg"/>
  <Override PartName="/ppt/notesSlides/notesSlide55.xml" ContentType="application/vnd.openxmlformats-officedocument.presentationml.notes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213.xml" ContentType="application/vnd.openxmlformats-officedocument.presentationml.slide+xml"/>
  <Override PartName="/ppt/slides/slide224.xml" ContentType="application/vnd.openxmlformats-officedocument.presentationml.slide+xml"/>
  <Override PartName="/ppt/slides/slide260.xml" ContentType="application/vnd.openxmlformats-officedocument.presentationml.slide+xml"/>
  <Override PartName="/ppt/slides/slide271.xml" ContentType="application/vnd.openxmlformats-officedocument.presentationml.slide+xml"/>
  <Override PartName="/ppt/slides/slide358.xml" ContentType="application/vnd.openxmlformats-officedocument.presentationml.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s/slide347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80.xml" ContentType="application/vnd.openxmlformats-officedocument.presentationml.notesSlide+xml"/>
  <Override PartName="/ppt/slides/slide139.xml" ContentType="application/vnd.openxmlformats-officedocument.presentationml.slide+xml"/>
  <Override PartName="/ppt/slides/slide186.xml" ContentType="application/vnd.openxmlformats-officedocument.presentationml.slide+xml"/>
  <Override PartName="/ppt/slides/slide325.xml" ContentType="application/vnd.openxmlformats-officedocument.presentationml.slide+xml"/>
  <Override PartName="/ppt/slides/slide336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314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106.xml" ContentType="application/vnd.openxmlformats-officedocument.presentationml.slide+xml"/>
  <Override PartName="/ppt/slides/slide153.xml" ContentType="application/vnd.openxmlformats-officedocument.presentationml.slide+xml"/>
  <Override PartName="/ppt/slides/slide287.xml" ContentType="application/vnd.openxmlformats-officedocument.presentationml.slide+xml"/>
  <Override PartName="/ppt/slides/slide298.xml" ContentType="application/vnd.openxmlformats-officedocument.presentationml.slide+xml"/>
  <Override PartName="/ppt/slides/slide303.xml" ContentType="application/vnd.openxmlformats-officedocument.presentationml.slide+xml"/>
  <Override PartName="/ppt/slides/slide350.xml" ContentType="application/vnd.openxmlformats-officedocument.presentationml.slide+xml"/>
  <Override PartName="/ppt/slides/slide58.xml" ContentType="application/vnd.openxmlformats-officedocument.presentationml.slide+xml"/>
  <Override PartName="/ppt/slides/slide229.xml" ContentType="application/vnd.openxmlformats-officedocument.presentationml.slide+xml"/>
  <Override PartName="/ppt/slides/slide2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31.xml" ContentType="application/vnd.openxmlformats-officedocument.presentationml.slide+xml"/>
  <Override PartName="/ppt/notesSlides/notesSlide49.xml" ContentType="application/vnd.openxmlformats-officedocument.presentationml.notesSlide+xml"/>
  <Override PartName="/ppt/slides/slide207.xml" ContentType="application/vnd.openxmlformats-officedocument.presentationml.slide+xml"/>
  <Override PartName="/ppt/slides/slide254.xml" ContentType="application/vnd.openxmlformats-officedocument.presentationml.slide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slides/slide2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69.xml" ContentType="application/vnd.openxmlformats-officedocument.presentationml.slide+xml"/>
  <Override PartName="/ppt/slides/slide308.xml" ContentType="application/vnd.openxmlformats-officedocument.presentationml.slide+xml"/>
  <Override PartName="/ppt/slides/slide35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52.xml" ContentType="application/vnd.openxmlformats-officedocument.presentationml.notesSlide+xml"/>
  <Override PartName="/ppt/slides/slide147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333.xml" ContentType="application/vnd.openxmlformats-officedocument.presentationml.slide+xml"/>
  <Override PartName="/ppt/slides/slide77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5.xml" ContentType="application/vnd.openxmlformats-officedocument.presentationml.slide+xml"/>
  <Override PartName="/ppt/slides/slide103.xml" ContentType="application/vnd.openxmlformats-officedocument.presentationml.slide+xml"/>
  <Override PartName="/ppt/slides/slide150.xml" ContentType="application/vnd.openxmlformats-officedocument.presentationml.slide+xml"/>
  <Override PartName="/ppt/slides/slide248.xml" ContentType="application/vnd.openxmlformats-officedocument.presentationml.slide+xml"/>
  <Override PartName="/ppt/slides/slide295.xml" ContentType="application/vnd.openxmlformats-officedocument.presentationml.slide+xml"/>
  <Override PartName="/ppt/slides/slide311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68.xml" ContentType="application/vnd.openxmlformats-officedocument.presentationml.notesSlide+xml"/>
  <Override PartName="/ppt/slides/slide55.xml" ContentType="application/vnd.openxmlformats-officedocument.presentationml.slide+xml"/>
  <Override PartName="/ppt/slides/slide33.xml" ContentType="application/vnd.openxmlformats-officedocument.presentationml.slide+xml"/>
  <Override PartName="/ppt/slides/slide80.xml" ContentType="application/vnd.openxmlformats-officedocument.presentationml.slide+xml"/>
  <Override PartName="/ppt/slides/slide226.xml" ContentType="application/vnd.openxmlformats-officedocument.presentationml.slide+xml"/>
  <Override PartName="/ppt/slides/slide273.xml" ContentType="application/vnd.openxmlformats-officedocument.presentationml.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04.xml" ContentType="application/vnd.openxmlformats-officedocument.presentationml.slide+xml"/>
  <Override PartName="/ppt/slides/slide251.xml" ContentType="application/vnd.openxmlformats-officedocument.presentationml.slide+xml"/>
  <Override PartName="/ppt/slides/slide349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8.xml" ContentType="application/vnd.openxmlformats-officedocument.presentationml.slide+xml"/>
  <Override PartName="/ppt/slides/slide327.xml" ContentType="application/vnd.openxmlformats-officedocument.presentationml.slide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305.xml" ContentType="application/vnd.openxmlformats-officedocument.presentationml.slide+xml"/>
  <Override PartName="/ppt/slides/slide352.xml" ContentType="application/vnd.openxmlformats-officedocument.presentationml.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slides/slide191.xml" ContentType="application/vnd.openxmlformats-officedocument.presentationml.slide+xml"/>
  <Override PartName="/ppt/slides/slide289.xml" ContentType="application/vnd.openxmlformats-officedocument.presentationml.slide+xml"/>
  <Override PartName="/ppt/slides/slide330.xml" ContentType="application/vnd.openxmlformats-officedocument.presentationml.slide+xml"/>
  <Override PartName="/ppt/slides/slide122.xml" ContentType="application/vnd.openxmlformats-officedocument.presentationml.slide+xml"/>
  <Override PartName="/ppt/slides/slide267.xml" ContentType="application/vnd.openxmlformats-officedocument.presentationml.slide+xml"/>
  <Override PartName="/ppt/notesSlides/notesSlide8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62"/>
  </p:notesMasterIdLst>
  <p:handoutMasterIdLst>
    <p:handoutMasterId r:id="rId363"/>
  </p:handoutMasterIdLst>
  <p:sldIdLst>
    <p:sldId id="901" r:id="rId2"/>
    <p:sldId id="902" r:id="rId3"/>
    <p:sldId id="470" r:id="rId4"/>
    <p:sldId id="484" r:id="rId5"/>
    <p:sldId id="488" r:id="rId6"/>
    <p:sldId id="497" r:id="rId7"/>
    <p:sldId id="498" r:id="rId8"/>
    <p:sldId id="499" r:id="rId9"/>
    <p:sldId id="500" r:id="rId10"/>
    <p:sldId id="483" r:id="rId11"/>
    <p:sldId id="713" r:id="rId12"/>
    <p:sldId id="489" r:id="rId13"/>
    <p:sldId id="490" r:id="rId14"/>
    <p:sldId id="491" r:id="rId15"/>
    <p:sldId id="492" r:id="rId16"/>
    <p:sldId id="493" r:id="rId17"/>
    <p:sldId id="703" r:id="rId18"/>
    <p:sldId id="495" r:id="rId19"/>
    <p:sldId id="694" r:id="rId20"/>
    <p:sldId id="487" r:id="rId21"/>
    <p:sldId id="496" r:id="rId22"/>
    <p:sldId id="503" r:id="rId23"/>
    <p:sldId id="504" r:id="rId24"/>
    <p:sldId id="505" r:id="rId25"/>
    <p:sldId id="506" r:id="rId26"/>
    <p:sldId id="507" r:id="rId27"/>
    <p:sldId id="509" r:id="rId28"/>
    <p:sldId id="510" r:id="rId29"/>
    <p:sldId id="511" r:id="rId30"/>
    <p:sldId id="512" r:id="rId31"/>
    <p:sldId id="513" r:id="rId32"/>
    <p:sldId id="514" r:id="rId33"/>
    <p:sldId id="515" r:id="rId34"/>
    <p:sldId id="516" r:id="rId35"/>
    <p:sldId id="846" r:id="rId36"/>
    <p:sldId id="847" r:id="rId37"/>
    <p:sldId id="848" r:id="rId38"/>
    <p:sldId id="517" r:id="rId39"/>
    <p:sldId id="518" r:id="rId40"/>
    <p:sldId id="519" r:id="rId41"/>
    <p:sldId id="520" r:id="rId42"/>
    <p:sldId id="521" r:id="rId43"/>
    <p:sldId id="522" r:id="rId44"/>
    <p:sldId id="523" r:id="rId45"/>
    <p:sldId id="524" r:id="rId46"/>
    <p:sldId id="525" r:id="rId47"/>
    <p:sldId id="526" r:id="rId48"/>
    <p:sldId id="527" r:id="rId49"/>
    <p:sldId id="528" r:id="rId50"/>
    <p:sldId id="529" r:id="rId51"/>
    <p:sldId id="531" r:id="rId52"/>
    <p:sldId id="727" r:id="rId53"/>
    <p:sldId id="728" r:id="rId54"/>
    <p:sldId id="532" r:id="rId55"/>
    <p:sldId id="533" r:id="rId56"/>
    <p:sldId id="534" r:id="rId57"/>
    <p:sldId id="535" r:id="rId58"/>
    <p:sldId id="536" r:id="rId59"/>
    <p:sldId id="537" r:id="rId60"/>
    <p:sldId id="540" r:id="rId61"/>
    <p:sldId id="541" r:id="rId62"/>
    <p:sldId id="543" r:id="rId63"/>
    <p:sldId id="544" r:id="rId64"/>
    <p:sldId id="545" r:id="rId65"/>
    <p:sldId id="732" r:id="rId66"/>
    <p:sldId id="468" r:id="rId67"/>
    <p:sldId id="714" r:id="rId68"/>
    <p:sldId id="665" r:id="rId69"/>
    <p:sldId id="666" r:id="rId70"/>
    <p:sldId id="618" r:id="rId71"/>
    <p:sldId id="672" r:id="rId72"/>
    <p:sldId id="751" r:id="rId73"/>
    <p:sldId id="747" r:id="rId74"/>
    <p:sldId id="740" r:id="rId75"/>
    <p:sldId id="741" r:id="rId76"/>
    <p:sldId id="742" r:id="rId77"/>
    <p:sldId id="680" r:id="rId78"/>
    <p:sldId id="669" r:id="rId79"/>
    <p:sldId id="748" r:id="rId80"/>
    <p:sldId id="670" r:id="rId81"/>
    <p:sldId id="743" r:id="rId82"/>
    <p:sldId id="681" r:id="rId83"/>
    <p:sldId id="744" r:id="rId84"/>
    <p:sldId id="671" r:id="rId85"/>
    <p:sldId id="897" r:id="rId86"/>
    <p:sldId id="898" r:id="rId87"/>
    <p:sldId id="695" r:id="rId88"/>
    <p:sldId id="899" r:id="rId89"/>
    <p:sldId id="745" r:id="rId90"/>
    <p:sldId id="752" r:id="rId91"/>
    <p:sldId id="746" r:id="rId92"/>
    <p:sldId id="686" r:id="rId93"/>
    <p:sldId id="685" r:id="rId94"/>
    <p:sldId id="715" r:id="rId95"/>
    <p:sldId id="687" r:id="rId96"/>
    <p:sldId id="675" r:id="rId97"/>
    <p:sldId id="617" r:id="rId98"/>
    <p:sldId id="853" r:id="rId99"/>
    <p:sldId id="855" r:id="rId100"/>
    <p:sldId id="856" r:id="rId101"/>
    <p:sldId id="857" r:id="rId102"/>
    <p:sldId id="858" r:id="rId103"/>
    <p:sldId id="871" r:id="rId104"/>
    <p:sldId id="879" r:id="rId105"/>
    <p:sldId id="880" r:id="rId106"/>
    <p:sldId id="881" r:id="rId107"/>
    <p:sldId id="883" r:id="rId108"/>
    <p:sldId id="888" r:id="rId109"/>
    <p:sldId id="889" r:id="rId110"/>
    <p:sldId id="890" r:id="rId111"/>
    <p:sldId id="486" r:id="rId112"/>
    <p:sldId id="604" r:id="rId113"/>
    <p:sldId id="673" r:id="rId114"/>
    <p:sldId id="475" r:id="rId115"/>
    <p:sldId id="893" r:id="rId116"/>
    <p:sldId id="894" r:id="rId117"/>
    <p:sldId id="476" r:id="rId118"/>
    <p:sldId id="895" r:id="rId119"/>
    <p:sldId id="896" r:id="rId120"/>
    <p:sldId id="676" r:id="rId121"/>
    <p:sldId id="677" r:id="rId122"/>
    <p:sldId id="690" r:id="rId123"/>
    <p:sldId id="692" r:id="rId124"/>
    <p:sldId id="678" r:id="rId125"/>
    <p:sldId id="693" r:id="rId126"/>
    <p:sldId id="603" r:id="rId127"/>
    <p:sldId id="753" r:id="rId128"/>
    <p:sldId id="619" r:id="rId129"/>
    <p:sldId id="620" r:id="rId130"/>
    <p:sldId id="699" r:id="rId131"/>
    <p:sldId id="891" r:id="rId132"/>
    <p:sldId id="892" r:id="rId133"/>
    <p:sldId id="472" r:id="rId134"/>
    <p:sldId id="757" r:id="rId135"/>
    <p:sldId id="700" r:id="rId136"/>
    <p:sldId id="473" r:id="rId137"/>
    <p:sldId id="624" r:id="rId138"/>
    <p:sldId id="623" r:id="rId139"/>
    <p:sldId id="701" r:id="rId140"/>
    <p:sldId id="702" r:id="rId141"/>
    <p:sldId id="696" r:id="rId142"/>
    <p:sldId id="697" r:id="rId143"/>
    <p:sldId id="698" r:id="rId144"/>
    <p:sldId id="627" r:id="rId145"/>
    <p:sldId id="485" r:id="rId146"/>
    <p:sldId id="628" r:id="rId147"/>
    <p:sldId id="674" r:id="rId148"/>
    <p:sldId id="774" r:id="rId149"/>
    <p:sldId id="629" r:id="rId150"/>
    <p:sldId id="630" r:id="rId151"/>
    <p:sldId id="631" r:id="rId152"/>
    <p:sldId id="632" r:id="rId153"/>
    <p:sldId id="633" r:id="rId154"/>
    <p:sldId id="634" r:id="rId155"/>
    <p:sldId id="635" r:id="rId156"/>
    <p:sldId id="775" r:id="rId157"/>
    <p:sldId id="776" r:id="rId158"/>
    <p:sldId id="636" r:id="rId159"/>
    <p:sldId id="637" r:id="rId160"/>
    <p:sldId id="638" r:id="rId161"/>
    <p:sldId id="639" r:id="rId162"/>
    <p:sldId id="640" r:id="rId163"/>
    <p:sldId id="641" r:id="rId164"/>
    <p:sldId id="642" r:id="rId165"/>
    <p:sldId id="643" r:id="rId166"/>
    <p:sldId id="625" r:id="rId167"/>
    <p:sldId id="712" r:id="rId168"/>
    <p:sldId id="758" r:id="rId169"/>
    <p:sldId id="704" r:id="rId170"/>
    <p:sldId id="705" r:id="rId171"/>
    <p:sldId id="706" r:id="rId172"/>
    <p:sldId id="707" r:id="rId173"/>
    <p:sldId id="626" r:id="rId174"/>
    <p:sldId id="478" r:id="rId175"/>
    <p:sldId id="769" r:id="rId176"/>
    <p:sldId id="771" r:id="rId177"/>
    <p:sldId id="772" r:id="rId178"/>
    <p:sldId id="770" r:id="rId179"/>
    <p:sldId id="474" r:id="rId180"/>
    <p:sldId id="759" r:id="rId181"/>
    <p:sldId id="777" r:id="rId182"/>
    <p:sldId id="760" r:id="rId183"/>
    <p:sldId id="761" r:id="rId184"/>
    <p:sldId id="773" r:id="rId185"/>
    <p:sldId id="708" r:id="rId186"/>
    <p:sldId id="709" r:id="rId187"/>
    <p:sldId id="710" r:id="rId188"/>
    <p:sldId id="711" r:id="rId189"/>
    <p:sldId id="548" r:id="rId190"/>
    <p:sldId id="549" r:id="rId191"/>
    <p:sldId id="550" r:id="rId192"/>
    <p:sldId id="551" r:id="rId193"/>
    <p:sldId id="552" r:id="rId194"/>
    <p:sldId id="553" r:id="rId195"/>
    <p:sldId id="554" r:id="rId196"/>
    <p:sldId id="555" r:id="rId197"/>
    <p:sldId id="556" r:id="rId198"/>
    <p:sldId id="557" r:id="rId199"/>
    <p:sldId id="750" r:id="rId200"/>
    <p:sldId id="558" r:id="rId201"/>
    <p:sldId id="559" r:id="rId202"/>
    <p:sldId id="560" r:id="rId203"/>
    <p:sldId id="561" r:id="rId204"/>
    <p:sldId id="900" r:id="rId205"/>
    <p:sldId id="562" r:id="rId206"/>
    <p:sldId id="563" r:id="rId207"/>
    <p:sldId id="564" r:id="rId208"/>
    <p:sldId id="565" r:id="rId209"/>
    <p:sldId id="566" r:id="rId210"/>
    <p:sldId id="567" r:id="rId211"/>
    <p:sldId id="568" r:id="rId212"/>
    <p:sldId id="569" r:id="rId213"/>
    <p:sldId id="570" r:id="rId214"/>
    <p:sldId id="571" r:id="rId215"/>
    <p:sldId id="572" r:id="rId216"/>
    <p:sldId id="573" r:id="rId217"/>
    <p:sldId id="574" r:id="rId218"/>
    <p:sldId id="575" r:id="rId219"/>
    <p:sldId id="576" r:id="rId220"/>
    <p:sldId id="577" r:id="rId221"/>
    <p:sldId id="578" r:id="rId222"/>
    <p:sldId id="579" r:id="rId223"/>
    <p:sldId id="580" r:id="rId224"/>
    <p:sldId id="581" r:id="rId225"/>
    <p:sldId id="582" r:id="rId226"/>
    <p:sldId id="583" r:id="rId227"/>
    <p:sldId id="584" r:id="rId228"/>
    <p:sldId id="585" r:id="rId229"/>
    <p:sldId id="586" r:id="rId230"/>
    <p:sldId id="587" r:id="rId231"/>
    <p:sldId id="588" r:id="rId232"/>
    <p:sldId id="589" r:id="rId233"/>
    <p:sldId id="590" r:id="rId234"/>
    <p:sldId id="591" r:id="rId235"/>
    <p:sldId id="592" r:id="rId236"/>
    <p:sldId id="593" r:id="rId237"/>
    <p:sldId id="664" r:id="rId238"/>
    <p:sldId id="726" r:id="rId239"/>
    <p:sldId id="594" r:id="rId240"/>
    <p:sldId id="595" r:id="rId241"/>
    <p:sldId id="596" r:id="rId242"/>
    <p:sldId id="597" r:id="rId243"/>
    <p:sldId id="598" r:id="rId244"/>
    <p:sldId id="599" r:id="rId245"/>
    <p:sldId id="600" r:id="rId246"/>
    <p:sldId id="601" r:id="rId247"/>
    <p:sldId id="602" r:id="rId248"/>
    <p:sldId id="716" r:id="rId249"/>
    <p:sldId id="717" r:id="rId250"/>
    <p:sldId id="718" r:id="rId251"/>
    <p:sldId id="719" r:id="rId252"/>
    <p:sldId id="477" r:id="rId253"/>
    <p:sldId id="787" r:id="rId254"/>
    <p:sldId id="788" r:id="rId255"/>
    <p:sldId id="723" r:id="rId256"/>
    <p:sldId id="768" r:id="rId257"/>
    <p:sldId id="767" r:id="rId258"/>
    <p:sldId id="766" r:id="rId259"/>
    <p:sldId id="763" r:id="rId260"/>
    <p:sldId id="765" r:id="rId261"/>
    <p:sldId id="724" r:id="rId262"/>
    <p:sldId id="874" r:id="rId263"/>
    <p:sldId id="875" r:id="rId264"/>
    <p:sldId id="876" r:id="rId265"/>
    <p:sldId id="877" r:id="rId266"/>
    <p:sldId id="878" r:id="rId267"/>
    <p:sldId id="725" r:id="rId268"/>
    <p:sldId id="691" r:id="rId269"/>
    <p:sldId id="679" r:id="rId270"/>
    <p:sldId id="622" r:id="rId271"/>
    <p:sldId id="621" r:id="rId272"/>
    <p:sldId id="606" r:id="rId273"/>
    <p:sldId id="607" r:id="rId274"/>
    <p:sldId id="608" r:id="rId275"/>
    <p:sldId id="609" r:id="rId276"/>
    <p:sldId id="605" r:id="rId277"/>
    <p:sldId id="494" r:id="rId278"/>
    <p:sldId id="755" r:id="rId279"/>
    <p:sldId id="756" r:id="rId280"/>
    <p:sldId id="689" r:id="rId281"/>
    <p:sldId id="682" r:id="rId282"/>
    <p:sldId id="683" r:id="rId283"/>
    <p:sldId id="684" r:id="rId284"/>
    <p:sldId id="720" r:id="rId285"/>
    <p:sldId id="862" r:id="rId286"/>
    <p:sldId id="863" r:id="rId287"/>
    <p:sldId id="864" r:id="rId288"/>
    <p:sldId id="865" r:id="rId289"/>
    <p:sldId id="866" r:id="rId290"/>
    <p:sldId id="867" r:id="rId291"/>
    <p:sldId id="868" r:id="rId292"/>
    <p:sldId id="869" r:id="rId293"/>
    <p:sldId id="870" r:id="rId294"/>
    <p:sldId id="721" r:id="rId295"/>
    <p:sldId id="722" r:id="rId296"/>
    <p:sldId id="610" r:id="rId297"/>
    <p:sldId id="613" r:id="rId298"/>
    <p:sldId id="614" r:id="rId299"/>
    <p:sldId id="615" r:id="rId300"/>
    <p:sldId id="611" r:id="rId301"/>
    <p:sldId id="612" r:id="rId302"/>
    <p:sldId id="479" r:id="rId303"/>
    <p:sldId id="645" r:id="rId304"/>
    <p:sldId id="783" r:id="rId305"/>
    <p:sldId id="790" r:id="rId306"/>
    <p:sldId id="784" r:id="rId307"/>
    <p:sldId id="785" r:id="rId308"/>
    <p:sldId id="786" r:id="rId309"/>
    <p:sldId id="789" r:id="rId310"/>
    <p:sldId id="644" r:id="rId311"/>
    <p:sldId id="782" r:id="rId312"/>
    <p:sldId id="480" r:id="rId313"/>
    <p:sldId id="861" r:id="rId314"/>
    <p:sldId id="546" r:id="rId315"/>
    <p:sldId id="647" r:id="rId316"/>
    <p:sldId id="791" r:id="rId317"/>
    <p:sldId id="649" r:id="rId318"/>
    <p:sldId id="650" r:id="rId319"/>
    <p:sldId id="651" r:id="rId320"/>
    <p:sldId id="652" r:id="rId321"/>
    <p:sldId id="653" r:id="rId322"/>
    <p:sldId id="654" r:id="rId323"/>
    <p:sldId id="859" r:id="rId324"/>
    <p:sldId id="884" r:id="rId325"/>
    <p:sldId id="885" r:id="rId326"/>
    <p:sldId id="886" r:id="rId327"/>
    <p:sldId id="887" r:id="rId328"/>
    <p:sldId id="795" r:id="rId329"/>
    <p:sldId id="812" r:id="rId330"/>
    <p:sldId id="813" r:id="rId331"/>
    <p:sldId id="814" r:id="rId332"/>
    <p:sldId id="815" r:id="rId333"/>
    <p:sldId id="816" r:id="rId334"/>
    <p:sldId id="817" r:id="rId335"/>
    <p:sldId id="818" r:id="rId336"/>
    <p:sldId id="819" r:id="rId337"/>
    <p:sldId id="820" r:id="rId338"/>
    <p:sldId id="821" r:id="rId339"/>
    <p:sldId id="822" r:id="rId340"/>
    <p:sldId id="823" r:id="rId341"/>
    <p:sldId id="824" r:id="rId342"/>
    <p:sldId id="825" r:id="rId343"/>
    <p:sldId id="826" r:id="rId344"/>
    <p:sldId id="827" r:id="rId345"/>
    <p:sldId id="828" r:id="rId346"/>
    <p:sldId id="829" r:id="rId347"/>
    <p:sldId id="830" r:id="rId348"/>
    <p:sldId id="831" r:id="rId349"/>
    <p:sldId id="833" r:id="rId350"/>
    <p:sldId id="834" r:id="rId351"/>
    <p:sldId id="835" r:id="rId352"/>
    <p:sldId id="836" r:id="rId353"/>
    <p:sldId id="837" r:id="rId354"/>
    <p:sldId id="838" r:id="rId355"/>
    <p:sldId id="839" r:id="rId356"/>
    <p:sldId id="840" r:id="rId357"/>
    <p:sldId id="841" r:id="rId358"/>
    <p:sldId id="842" r:id="rId359"/>
    <p:sldId id="843" r:id="rId360"/>
    <p:sldId id="844" r:id="rId36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1C1C1C"/>
    <a:srgbClr val="333300"/>
    <a:srgbClr val="663300"/>
    <a:srgbClr val="FF0000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1942" autoAdjust="0"/>
    <p:restoredTop sz="98673" autoAdjust="0"/>
  </p:normalViewPr>
  <p:slideViewPr>
    <p:cSldViewPr>
      <p:cViewPr varScale="1">
        <p:scale>
          <a:sx n="47" d="100"/>
          <a:sy n="47" d="100"/>
        </p:scale>
        <p:origin x="-102" y="-4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  <p:sld r:id="rId37" collapse="1"/>
      <p:sld r:id="rId38" collapse="1"/>
      <p:sld r:id="rId39" collapse="1"/>
      <p:sld r:id="rId40" collapse="1"/>
      <p:sld r:id="rId41" collapse="1"/>
      <p:sld r:id="rId42" collapse="1"/>
      <p:sld r:id="rId43" collapse="1"/>
      <p:sld r:id="rId44" collapse="1"/>
      <p:sld r:id="rId45" collapse="1"/>
      <p:sld r:id="rId46" collapse="1"/>
      <p:sld r:id="rId47" collapse="1"/>
      <p:sld r:id="rId48" collapse="1"/>
      <p:sld r:id="rId49" collapse="1"/>
      <p:sld r:id="rId50" collapse="1"/>
      <p:sld r:id="rId51" collapse="1"/>
      <p:sld r:id="rId52" collapse="1"/>
      <p:sld r:id="rId53" collapse="1"/>
      <p:sld r:id="rId54" collapse="1"/>
      <p:sld r:id="rId55" collapse="1"/>
      <p:sld r:id="rId56" collapse="1"/>
      <p:sld r:id="rId57" collapse="1"/>
      <p:sld r:id="rId58" collapse="1"/>
      <p:sld r:id="rId59" collapse="1"/>
      <p:sld r:id="rId60" collapse="1"/>
      <p:sld r:id="rId61" collapse="1"/>
      <p:sld r:id="rId62" collapse="1"/>
      <p:sld r:id="rId63" collapse="1"/>
      <p:sld r:id="rId64" collapse="1"/>
      <p:sld r:id="rId65" collapse="1"/>
      <p:sld r:id="rId66" collapse="1"/>
      <p:sld r:id="rId67" collapse="1"/>
      <p:sld r:id="rId68" collapse="1"/>
      <p:sld r:id="rId69" collapse="1"/>
      <p:sld r:id="rId70" collapse="1"/>
      <p:sld r:id="rId71" collapse="1"/>
      <p:sld r:id="rId72" collapse="1"/>
      <p:sld r:id="rId73" collapse="1"/>
      <p:sld r:id="rId74" collapse="1"/>
      <p:sld r:id="rId75" collapse="1"/>
      <p:sld r:id="rId76" collapse="1"/>
      <p:sld r:id="rId77" collapse="1"/>
      <p:sld r:id="rId78" collapse="1"/>
      <p:sld r:id="rId79" collapse="1"/>
      <p:sld r:id="rId80" collapse="1"/>
      <p:sld r:id="rId81" collapse="1"/>
      <p:sld r:id="rId82" collapse="1"/>
      <p:sld r:id="rId83" collapse="1"/>
      <p:sld r:id="rId84" collapse="1"/>
      <p:sld r:id="rId85" collapse="1"/>
      <p:sld r:id="rId86" collapse="1"/>
      <p:sld r:id="rId87" collapse="1"/>
      <p:sld r:id="rId88" collapse="1"/>
      <p:sld r:id="rId89" collapse="1"/>
      <p:sld r:id="rId90" collapse="1"/>
      <p:sld r:id="rId91" collapse="1"/>
      <p:sld r:id="rId92" collapse="1"/>
      <p:sld r:id="rId93" collapse="1"/>
      <p:sld r:id="rId94" collapse="1"/>
      <p:sld r:id="rId95" collapse="1"/>
      <p:sld r:id="rId96" collapse="1"/>
      <p:sld r:id="rId97" collapse="1"/>
      <p:sld r:id="rId98" collapse="1"/>
      <p:sld r:id="rId99" collapse="1"/>
      <p:sld r:id="rId100" collapse="1"/>
      <p:sld r:id="rId101" collapse="1"/>
      <p:sld r:id="rId102" collapse="1"/>
      <p:sld r:id="rId103" collapse="1"/>
      <p:sld r:id="rId104" collapse="1"/>
      <p:sld r:id="rId105" collapse="1"/>
      <p:sld r:id="rId106" collapse="1"/>
      <p:sld r:id="rId107" collapse="1"/>
      <p:sld r:id="rId108" collapse="1"/>
      <p:sld r:id="rId109" collapse="1"/>
      <p:sld r:id="rId110" collapse="1"/>
      <p:sld r:id="rId111" collapse="1"/>
      <p:sld r:id="rId112" collapse="1"/>
      <p:sld r:id="rId113" collapse="1"/>
      <p:sld r:id="rId114" collapse="1"/>
      <p:sld r:id="rId115" collapse="1"/>
      <p:sld r:id="rId116" collapse="1"/>
      <p:sld r:id="rId117" collapse="1"/>
      <p:sld r:id="rId118" collapse="1"/>
      <p:sld r:id="rId119" collapse="1"/>
      <p:sld r:id="rId120" collapse="1"/>
      <p:sld r:id="rId121" collapse="1"/>
      <p:sld r:id="rId122" collapse="1"/>
      <p:sld r:id="rId123" collapse="1"/>
      <p:sld r:id="rId124" collapse="1"/>
      <p:sld r:id="rId125" collapse="1"/>
      <p:sld r:id="rId126" collapse="1"/>
      <p:sld r:id="rId127" collapse="1"/>
      <p:sld r:id="rId128" collapse="1"/>
      <p:sld r:id="rId129" collapse="1"/>
      <p:sld r:id="rId130" collapse="1"/>
      <p:sld r:id="rId131" collapse="1"/>
      <p:sld r:id="rId132" collapse="1"/>
      <p:sld r:id="rId133" collapse="1"/>
      <p:sld r:id="rId134" collapse="1"/>
      <p:sld r:id="rId135" collapse="1"/>
      <p:sld r:id="rId136" collapse="1"/>
      <p:sld r:id="rId137" collapse="1"/>
      <p:sld r:id="rId138" collapse="1"/>
      <p:sld r:id="rId139" collapse="1"/>
      <p:sld r:id="rId140" collapse="1"/>
      <p:sld r:id="rId141" collapse="1"/>
      <p:sld r:id="rId142" collapse="1"/>
      <p:sld r:id="rId143" collapse="1"/>
      <p:sld r:id="rId144" collapse="1"/>
      <p:sld r:id="rId145" collapse="1"/>
      <p:sld r:id="rId146" collapse="1"/>
      <p:sld r:id="rId147" collapse="1"/>
      <p:sld r:id="rId148" collapse="1"/>
      <p:sld r:id="rId149" collapse="1"/>
      <p:sld r:id="rId150" collapse="1"/>
      <p:sld r:id="rId151" collapse="1"/>
      <p:sld r:id="rId152" collapse="1"/>
      <p:sld r:id="rId15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90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303" Type="http://schemas.openxmlformats.org/officeDocument/2006/relationships/slide" Target="slides/slide302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345" Type="http://schemas.openxmlformats.org/officeDocument/2006/relationships/slide" Target="slides/slide344.xml"/><Relationship Id="rId366" Type="http://schemas.openxmlformats.org/officeDocument/2006/relationships/theme" Target="theme/theme1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slide" Target="slides/slide267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35" Type="http://schemas.openxmlformats.org/officeDocument/2006/relationships/slide" Target="slides/slide334.xml"/><Relationship Id="rId356" Type="http://schemas.openxmlformats.org/officeDocument/2006/relationships/slide" Target="slides/slide355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79" Type="http://schemas.openxmlformats.org/officeDocument/2006/relationships/slide" Target="slides/slide278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25" Type="http://schemas.openxmlformats.org/officeDocument/2006/relationships/slide" Target="slides/slide324.xml"/><Relationship Id="rId346" Type="http://schemas.openxmlformats.org/officeDocument/2006/relationships/slide" Target="slides/slide345.xml"/><Relationship Id="rId367" Type="http://schemas.openxmlformats.org/officeDocument/2006/relationships/tableStyles" Target="tableStyles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15" Type="http://schemas.openxmlformats.org/officeDocument/2006/relationships/slide" Target="slides/slide314.xml"/><Relationship Id="rId336" Type="http://schemas.openxmlformats.org/officeDocument/2006/relationships/slide" Target="slides/slide335.xml"/><Relationship Id="rId357" Type="http://schemas.openxmlformats.org/officeDocument/2006/relationships/slide" Target="slides/slide356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26" Type="http://schemas.openxmlformats.org/officeDocument/2006/relationships/slide" Target="slides/slide325.xml"/><Relationship Id="rId347" Type="http://schemas.openxmlformats.org/officeDocument/2006/relationships/slide" Target="slides/slide346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16" Type="http://schemas.openxmlformats.org/officeDocument/2006/relationships/slide" Target="slides/slide315.xml"/><Relationship Id="rId337" Type="http://schemas.openxmlformats.org/officeDocument/2006/relationships/slide" Target="slides/slide336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358" Type="http://schemas.openxmlformats.org/officeDocument/2006/relationships/slide" Target="slides/slide357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48" Type="http://schemas.openxmlformats.org/officeDocument/2006/relationships/slide" Target="slides/slide347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17" Type="http://schemas.openxmlformats.org/officeDocument/2006/relationships/slide" Target="slides/slide316.xml"/><Relationship Id="rId338" Type="http://schemas.openxmlformats.org/officeDocument/2006/relationships/slide" Target="slides/slide337.xml"/><Relationship Id="rId359" Type="http://schemas.openxmlformats.org/officeDocument/2006/relationships/slide" Target="slides/slide358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28" Type="http://schemas.openxmlformats.org/officeDocument/2006/relationships/slide" Target="slides/slide327.xml"/><Relationship Id="rId349" Type="http://schemas.openxmlformats.org/officeDocument/2006/relationships/slide" Target="slides/slide348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slide" Target="slides/slide359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318" Type="http://schemas.openxmlformats.org/officeDocument/2006/relationships/slide" Target="slides/slide317.xml"/><Relationship Id="rId339" Type="http://schemas.openxmlformats.org/officeDocument/2006/relationships/slide" Target="slides/slide33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334" Type="http://schemas.openxmlformats.org/officeDocument/2006/relationships/slide" Target="slides/slide333.xml"/><Relationship Id="rId350" Type="http://schemas.openxmlformats.org/officeDocument/2006/relationships/slide" Target="slides/slide349.xml"/><Relationship Id="rId355" Type="http://schemas.openxmlformats.org/officeDocument/2006/relationships/slide" Target="slides/slide35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329" Type="http://schemas.openxmlformats.org/officeDocument/2006/relationships/slide" Target="slides/slide328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361" Type="http://schemas.openxmlformats.org/officeDocument/2006/relationships/slide" Target="slides/slide360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19" Type="http://schemas.openxmlformats.org/officeDocument/2006/relationships/slide" Target="slides/slide318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330" Type="http://schemas.openxmlformats.org/officeDocument/2006/relationships/slide" Target="slides/slide329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320" Type="http://schemas.openxmlformats.org/officeDocument/2006/relationships/slide" Target="slides/slide319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341" Type="http://schemas.openxmlformats.org/officeDocument/2006/relationships/slide" Target="slides/slide340.xml"/><Relationship Id="rId362" Type="http://schemas.openxmlformats.org/officeDocument/2006/relationships/notesMaster" Target="notesMasters/notesMaster1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331" Type="http://schemas.openxmlformats.org/officeDocument/2006/relationships/slide" Target="slides/slide330.xml"/><Relationship Id="rId352" Type="http://schemas.openxmlformats.org/officeDocument/2006/relationships/slide" Target="slides/slide351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42" Type="http://schemas.openxmlformats.org/officeDocument/2006/relationships/slide" Target="slides/slide341.xml"/><Relationship Id="rId363" Type="http://schemas.openxmlformats.org/officeDocument/2006/relationships/handoutMaster" Target="handoutMasters/handoutMaster1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32" Type="http://schemas.openxmlformats.org/officeDocument/2006/relationships/slide" Target="slides/slide331.xml"/><Relationship Id="rId353" Type="http://schemas.openxmlformats.org/officeDocument/2006/relationships/slide" Target="slides/slide352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343" Type="http://schemas.openxmlformats.org/officeDocument/2006/relationships/slide" Target="slides/slide342.xml"/><Relationship Id="rId364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slide" Target="slides/slide332.xml"/><Relationship Id="rId354" Type="http://schemas.openxmlformats.org/officeDocument/2006/relationships/slide" Target="slides/slide353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slide" Target="slides/slide34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65" Type="http://schemas.openxmlformats.org/officeDocument/2006/relationships/viewProps" Target="viewProps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/Relationships>
</file>

<file path=ppt/_rels/viewProps.xml.rels><?xml version="1.0" encoding="UTF-8" standalone="yes"?>
<Relationships xmlns="http://schemas.openxmlformats.org/package/2006/relationships"><Relationship Id="rId26" Type="http://schemas.openxmlformats.org/officeDocument/2006/relationships/slide" Target="slides/slide54.xml"/><Relationship Id="rId117" Type="http://schemas.openxmlformats.org/officeDocument/2006/relationships/slide" Target="slides/slide297.xml"/><Relationship Id="rId21" Type="http://schemas.openxmlformats.org/officeDocument/2006/relationships/slide" Target="slides/slide47.xml"/><Relationship Id="rId42" Type="http://schemas.openxmlformats.org/officeDocument/2006/relationships/slide" Target="slides/slide89.xml"/><Relationship Id="rId47" Type="http://schemas.openxmlformats.org/officeDocument/2006/relationships/slide" Target="slides/slide100.xml"/><Relationship Id="rId63" Type="http://schemas.openxmlformats.org/officeDocument/2006/relationships/slide" Target="slides/slide119.xml"/><Relationship Id="rId68" Type="http://schemas.openxmlformats.org/officeDocument/2006/relationships/slide" Target="slides/slide145.xml"/><Relationship Id="rId84" Type="http://schemas.openxmlformats.org/officeDocument/2006/relationships/slide" Target="slides/slide212.xml"/><Relationship Id="rId89" Type="http://schemas.openxmlformats.org/officeDocument/2006/relationships/slide" Target="slides/slide229.xml"/><Relationship Id="rId112" Type="http://schemas.openxmlformats.org/officeDocument/2006/relationships/slide" Target="slides/slide287.xml"/><Relationship Id="rId133" Type="http://schemas.openxmlformats.org/officeDocument/2006/relationships/slide" Target="slides/slide334.xml"/><Relationship Id="rId138" Type="http://schemas.openxmlformats.org/officeDocument/2006/relationships/slide" Target="slides/slide340.xml"/><Relationship Id="rId16" Type="http://schemas.openxmlformats.org/officeDocument/2006/relationships/slide" Target="slides/slide34.xml"/><Relationship Id="rId107" Type="http://schemas.openxmlformats.org/officeDocument/2006/relationships/slide" Target="slides/slide273.xml"/><Relationship Id="rId11" Type="http://schemas.openxmlformats.org/officeDocument/2006/relationships/slide" Target="slides/slide26.xml"/><Relationship Id="rId32" Type="http://schemas.openxmlformats.org/officeDocument/2006/relationships/slide" Target="slides/slide66.xml"/><Relationship Id="rId37" Type="http://schemas.openxmlformats.org/officeDocument/2006/relationships/slide" Target="slides/slide83.xml"/><Relationship Id="rId53" Type="http://schemas.openxmlformats.org/officeDocument/2006/relationships/slide" Target="slides/slide107.xml"/><Relationship Id="rId58" Type="http://schemas.openxmlformats.org/officeDocument/2006/relationships/slide" Target="slides/slide114.xml"/><Relationship Id="rId74" Type="http://schemas.openxmlformats.org/officeDocument/2006/relationships/slide" Target="slides/slide160.xml"/><Relationship Id="rId79" Type="http://schemas.openxmlformats.org/officeDocument/2006/relationships/slide" Target="slides/slide191.xml"/><Relationship Id="rId102" Type="http://schemas.openxmlformats.org/officeDocument/2006/relationships/slide" Target="slides/slide264.xml"/><Relationship Id="rId123" Type="http://schemas.openxmlformats.org/officeDocument/2006/relationships/slide" Target="slides/slide317.xml"/><Relationship Id="rId128" Type="http://schemas.openxmlformats.org/officeDocument/2006/relationships/slide" Target="slides/slide329.xml"/><Relationship Id="rId144" Type="http://schemas.openxmlformats.org/officeDocument/2006/relationships/slide" Target="slides/slide351.xml"/><Relationship Id="rId149" Type="http://schemas.openxmlformats.org/officeDocument/2006/relationships/slide" Target="slides/slide356.xml"/><Relationship Id="rId5" Type="http://schemas.openxmlformats.org/officeDocument/2006/relationships/slide" Target="slides/slide10.xml"/><Relationship Id="rId90" Type="http://schemas.openxmlformats.org/officeDocument/2006/relationships/slide" Target="slides/slide230.xml"/><Relationship Id="rId95" Type="http://schemas.openxmlformats.org/officeDocument/2006/relationships/slide" Target="slides/slide244.xml"/><Relationship Id="rId22" Type="http://schemas.openxmlformats.org/officeDocument/2006/relationships/slide" Target="slides/slide48.xml"/><Relationship Id="rId27" Type="http://schemas.openxmlformats.org/officeDocument/2006/relationships/slide" Target="slides/slide55.xml"/><Relationship Id="rId43" Type="http://schemas.openxmlformats.org/officeDocument/2006/relationships/slide" Target="slides/slide91.xml"/><Relationship Id="rId48" Type="http://schemas.openxmlformats.org/officeDocument/2006/relationships/slide" Target="slides/slide101.xml"/><Relationship Id="rId64" Type="http://schemas.openxmlformats.org/officeDocument/2006/relationships/slide" Target="slides/slide126.xml"/><Relationship Id="rId69" Type="http://schemas.openxmlformats.org/officeDocument/2006/relationships/slide" Target="slides/slide149.xml"/><Relationship Id="rId113" Type="http://schemas.openxmlformats.org/officeDocument/2006/relationships/slide" Target="slides/slide288.xml"/><Relationship Id="rId118" Type="http://schemas.openxmlformats.org/officeDocument/2006/relationships/slide" Target="slides/slide298.xml"/><Relationship Id="rId134" Type="http://schemas.openxmlformats.org/officeDocument/2006/relationships/slide" Target="slides/slide335.xml"/><Relationship Id="rId139" Type="http://schemas.openxmlformats.org/officeDocument/2006/relationships/slide" Target="slides/slide345.xml"/><Relationship Id="rId80" Type="http://schemas.openxmlformats.org/officeDocument/2006/relationships/slide" Target="slides/slide194.xml"/><Relationship Id="rId85" Type="http://schemas.openxmlformats.org/officeDocument/2006/relationships/slide" Target="slides/slide214.xml"/><Relationship Id="rId150" Type="http://schemas.openxmlformats.org/officeDocument/2006/relationships/slide" Target="slides/slide357.xml"/><Relationship Id="rId12" Type="http://schemas.openxmlformats.org/officeDocument/2006/relationships/slide" Target="slides/slide28.xml"/><Relationship Id="rId17" Type="http://schemas.openxmlformats.org/officeDocument/2006/relationships/slide" Target="slides/slide38.xml"/><Relationship Id="rId25" Type="http://schemas.openxmlformats.org/officeDocument/2006/relationships/slide" Target="slides/slide51.xml"/><Relationship Id="rId33" Type="http://schemas.openxmlformats.org/officeDocument/2006/relationships/slide" Target="slides/slide74.xml"/><Relationship Id="rId38" Type="http://schemas.openxmlformats.org/officeDocument/2006/relationships/slide" Target="slides/slide85.xml"/><Relationship Id="rId46" Type="http://schemas.openxmlformats.org/officeDocument/2006/relationships/slide" Target="slides/slide99.xml"/><Relationship Id="rId59" Type="http://schemas.openxmlformats.org/officeDocument/2006/relationships/slide" Target="slides/slide115.xml"/><Relationship Id="rId67" Type="http://schemas.openxmlformats.org/officeDocument/2006/relationships/slide" Target="slides/slide144.xml"/><Relationship Id="rId103" Type="http://schemas.openxmlformats.org/officeDocument/2006/relationships/slide" Target="slides/slide265.xml"/><Relationship Id="rId108" Type="http://schemas.openxmlformats.org/officeDocument/2006/relationships/slide" Target="slides/slide274.xml"/><Relationship Id="rId116" Type="http://schemas.openxmlformats.org/officeDocument/2006/relationships/slide" Target="slides/slide292.xml"/><Relationship Id="rId124" Type="http://schemas.openxmlformats.org/officeDocument/2006/relationships/slide" Target="slides/slide318.xml"/><Relationship Id="rId129" Type="http://schemas.openxmlformats.org/officeDocument/2006/relationships/slide" Target="slides/slide330.xml"/><Relationship Id="rId137" Type="http://schemas.openxmlformats.org/officeDocument/2006/relationships/slide" Target="slides/slide339.xml"/><Relationship Id="rId20" Type="http://schemas.openxmlformats.org/officeDocument/2006/relationships/slide" Target="slides/slide44.xml"/><Relationship Id="rId41" Type="http://schemas.openxmlformats.org/officeDocument/2006/relationships/slide" Target="slides/slide88.xml"/><Relationship Id="rId54" Type="http://schemas.openxmlformats.org/officeDocument/2006/relationships/slide" Target="slides/slide108.xml"/><Relationship Id="rId62" Type="http://schemas.openxmlformats.org/officeDocument/2006/relationships/slide" Target="slides/slide118.xml"/><Relationship Id="rId70" Type="http://schemas.openxmlformats.org/officeDocument/2006/relationships/slide" Target="slides/slide150.xml"/><Relationship Id="rId75" Type="http://schemas.openxmlformats.org/officeDocument/2006/relationships/slide" Target="slides/slide166.xml"/><Relationship Id="rId83" Type="http://schemas.openxmlformats.org/officeDocument/2006/relationships/slide" Target="slides/slide208.xml"/><Relationship Id="rId88" Type="http://schemas.openxmlformats.org/officeDocument/2006/relationships/slide" Target="slides/slide228.xml"/><Relationship Id="rId91" Type="http://schemas.openxmlformats.org/officeDocument/2006/relationships/slide" Target="slides/slide232.xml"/><Relationship Id="rId96" Type="http://schemas.openxmlformats.org/officeDocument/2006/relationships/slide" Target="slides/slide246.xml"/><Relationship Id="rId111" Type="http://schemas.openxmlformats.org/officeDocument/2006/relationships/slide" Target="slides/slide286.xml"/><Relationship Id="rId132" Type="http://schemas.openxmlformats.org/officeDocument/2006/relationships/slide" Target="slides/slide333.xml"/><Relationship Id="rId140" Type="http://schemas.openxmlformats.org/officeDocument/2006/relationships/slide" Target="slides/slide346.xml"/><Relationship Id="rId145" Type="http://schemas.openxmlformats.org/officeDocument/2006/relationships/slide" Target="slides/slide352.xml"/><Relationship Id="rId153" Type="http://schemas.openxmlformats.org/officeDocument/2006/relationships/slide" Target="slides/slide360.xml"/><Relationship Id="rId1" Type="http://schemas.openxmlformats.org/officeDocument/2006/relationships/slide" Target="slides/slide1.xml"/><Relationship Id="rId6" Type="http://schemas.openxmlformats.org/officeDocument/2006/relationships/slide" Target="slides/slide20.xml"/><Relationship Id="rId15" Type="http://schemas.openxmlformats.org/officeDocument/2006/relationships/slide" Target="slides/slide32.xml"/><Relationship Id="rId23" Type="http://schemas.openxmlformats.org/officeDocument/2006/relationships/slide" Target="slides/slide49.xml"/><Relationship Id="rId28" Type="http://schemas.openxmlformats.org/officeDocument/2006/relationships/slide" Target="slides/slide56.xml"/><Relationship Id="rId36" Type="http://schemas.openxmlformats.org/officeDocument/2006/relationships/slide" Target="slides/slide81.xml"/><Relationship Id="rId49" Type="http://schemas.openxmlformats.org/officeDocument/2006/relationships/slide" Target="slides/slide102.xml"/><Relationship Id="rId57" Type="http://schemas.openxmlformats.org/officeDocument/2006/relationships/slide" Target="slides/slide112.xml"/><Relationship Id="rId106" Type="http://schemas.openxmlformats.org/officeDocument/2006/relationships/slide" Target="slides/slide272.xml"/><Relationship Id="rId114" Type="http://schemas.openxmlformats.org/officeDocument/2006/relationships/slide" Target="slides/slide289.xml"/><Relationship Id="rId119" Type="http://schemas.openxmlformats.org/officeDocument/2006/relationships/slide" Target="slides/slide299.xml"/><Relationship Id="rId127" Type="http://schemas.openxmlformats.org/officeDocument/2006/relationships/slide" Target="slides/slide325.xml"/><Relationship Id="rId10" Type="http://schemas.openxmlformats.org/officeDocument/2006/relationships/slide" Target="slides/slide25.xml"/><Relationship Id="rId31" Type="http://schemas.openxmlformats.org/officeDocument/2006/relationships/slide" Target="slides/slide64.xml"/><Relationship Id="rId44" Type="http://schemas.openxmlformats.org/officeDocument/2006/relationships/slide" Target="slides/slide97.xml"/><Relationship Id="rId52" Type="http://schemas.openxmlformats.org/officeDocument/2006/relationships/slide" Target="slides/slide105.xml"/><Relationship Id="rId60" Type="http://schemas.openxmlformats.org/officeDocument/2006/relationships/slide" Target="slides/slide116.xml"/><Relationship Id="rId65" Type="http://schemas.openxmlformats.org/officeDocument/2006/relationships/slide" Target="slides/slide137.xml"/><Relationship Id="rId73" Type="http://schemas.openxmlformats.org/officeDocument/2006/relationships/slide" Target="slides/slide159.xml"/><Relationship Id="rId78" Type="http://schemas.openxmlformats.org/officeDocument/2006/relationships/slide" Target="slides/slide190.xml"/><Relationship Id="rId81" Type="http://schemas.openxmlformats.org/officeDocument/2006/relationships/slide" Target="slides/slide196.xml"/><Relationship Id="rId86" Type="http://schemas.openxmlformats.org/officeDocument/2006/relationships/slide" Target="slides/slide222.xml"/><Relationship Id="rId94" Type="http://schemas.openxmlformats.org/officeDocument/2006/relationships/slide" Target="slides/slide243.xml"/><Relationship Id="rId99" Type="http://schemas.openxmlformats.org/officeDocument/2006/relationships/slide" Target="slides/slide261.xml"/><Relationship Id="rId101" Type="http://schemas.openxmlformats.org/officeDocument/2006/relationships/slide" Target="slides/slide263.xml"/><Relationship Id="rId122" Type="http://schemas.openxmlformats.org/officeDocument/2006/relationships/slide" Target="slides/slide316.xml"/><Relationship Id="rId130" Type="http://schemas.openxmlformats.org/officeDocument/2006/relationships/slide" Target="slides/slide331.xml"/><Relationship Id="rId135" Type="http://schemas.openxmlformats.org/officeDocument/2006/relationships/slide" Target="slides/slide337.xml"/><Relationship Id="rId143" Type="http://schemas.openxmlformats.org/officeDocument/2006/relationships/slide" Target="slides/slide349.xml"/><Relationship Id="rId148" Type="http://schemas.openxmlformats.org/officeDocument/2006/relationships/slide" Target="slides/slide355.xml"/><Relationship Id="rId151" Type="http://schemas.openxmlformats.org/officeDocument/2006/relationships/slide" Target="slides/slide358.xml"/><Relationship Id="rId4" Type="http://schemas.openxmlformats.org/officeDocument/2006/relationships/slide" Target="slides/slide6.xml"/><Relationship Id="rId9" Type="http://schemas.openxmlformats.org/officeDocument/2006/relationships/slide" Target="slides/slide23.xml"/><Relationship Id="rId13" Type="http://schemas.openxmlformats.org/officeDocument/2006/relationships/slide" Target="slides/slide29.xml"/><Relationship Id="rId18" Type="http://schemas.openxmlformats.org/officeDocument/2006/relationships/slide" Target="slides/slide40.xml"/><Relationship Id="rId39" Type="http://schemas.openxmlformats.org/officeDocument/2006/relationships/slide" Target="slides/slide86.xml"/><Relationship Id="rId109" Type="http://schemas.openxmlformats.org/officeDocument/2006/relationships/slide" Target="slides/slide275.xml"/><Relationship Id="rId34" Type="http://schemas.openxmlformats.org/officeDocument/2006/relationships/slide" Target="slides/slide75.xml"/><Relationship Id="rId50" Type="http://schemas.openxmlformats.org/officeDocument/2006/relationships/slide" Target="slides/slide103.xml"/><Relationship Id="rId55" Type="http://schemas.openxmlformats.org/officeDocument/2006/relationships/slide" Target="slides/slide109.xml"/><Relationship Id="rId76" Type="http://schemas.openxmlformats.org/officeDocument/2006/relationships/slide" Target="slides/slide174.xml"/><Relationship Id="rId97" Type="http://schemas.openxmlformats.org/officeDocument/2006/relationships/slide" Target="slides/slide247.xml"/><Relationship Id="rId104" Type="http://schemas.openxmlformats.org/officeDocument/2006/relationships/slide" Target="slides/slide266.xml"/><Relationship Id="rId120" Type="http://schemas.openxmlformats.org/officeDocument/2006/relationships/slide" Target="slides/slide303.xml"/><Relationship Id="rId125" Type="http://schemas.openxmlformats.org/officeDocument/2006/relationships/slide" Target="slides/slide319.xml"/><Relationship Id="rId141" Type="http://schemas.openxmlformats.org/officeDocument/2006/relationships/slide" Target="slides/slide347.xml"/><Relationship Id="rId146" Type="http://schemas.openxmlformats.org/officeDocument/2006/relationships/slide" Target="slides/slide353.xml"/><Relationship Id="rId7" Type="http://schemas.openxmlformats.org/officeDocument/2006/relationships/slide" Target="slides/slide21.xml"/><Relationship Id="rId71" Type="http://schemas.openxmlformats.org/officeDocument/2006/relationships/slide" Target="slides/slide152.xml"/><Relationship Id="rId92" Type="http://schemas.openxmlformats.org/officeDocument/2006/relationships/slide" Target="slides/slide236.xml"/><Relationship Id="rId2" Type="http://schemas.openxmlformats.org/officeDocument/2006/relationships/slide" Target="slides/slide3.xml"/><Relationship Id="rId29" Type="http://schemas.openxmlformats.org/officeDocument/2006/relationships/slide" Target="slides/slide60.xml"/><Relationship Id="rId24" Type="http://schemas.openxmlformats.org/officeDocument/2006/relationships/slide" Target="slides/slide50.xml"/><Relationship Id="rId40" Type="http://schemas.openxmlformats.org/officeDocument/2006/relationships/slide" Target="slides/slide87.xml"/><Relationship Id="rId45" Type="http://schemas.openxmlformats.org/officeDocument/2006/relationships/slide" Target="slides/slide98.xml"/><Relationship Id="rId66" Type="http://schemas.openxmlformats.org/officeDocument/2006/relationships/slide" Target="slides/slide139.xml"/><Relationship Id="rId87" Type="http://schemas.openxmlformats.org/officeDocument/2006/relationships/slide" Target="slides/slide226.xml"/><Relationship Id="rId110" Type="http://schemas.openxmlformats.org/officeDocument/2006/relationships/slide" Target="slides/slide285.xml"/><Relationship Id="rId115" Type="http://schemas.openxmlformats.org/officeDocument/2006/relationships/slide" Target="slides/slide290.xml"/><Relationship Id="rId131" Type="http://schemas.openxmlformats.org/officeDocument/2006/relationships/slide" Target="slides/slide332.xml"/><Relationship Id="rId136" Type="http://schemas.openxmlformats.org/officeDocument/2006/relationships/slide" Target="slides/slide338.xml"/><Relationship Id="rId61" Type="http://schemas.openxmlformats.org/officeDocument/2006/relationships/slide" Target="slides/slide117.xml"/><Relationship Id="rId82" Type="http://schemas.openxmlformats.org/officeDocument/2006/relationships/slide" Target="slides/slide202.xml"/><Relationship Id="rId152" Type="http://schemas.openxmlformats.org/officeDocument/2006/relationships/slide" Target="slides/slide359.xml"/><Relationship Id="rId19" Type="http://schemas.openxmlformats.org/officeDocument/2006/relationships/slide" Target="slides/slide42.xml"/><Relationship Id="rId14" Type="http://schemas.openxmlformats.org/officeDocument/2006/relationships/slide" Target="slides/slide30.xml"/><Relationship Id="rId30" Type="http://schemas.openxmlformats.org/officeDocument/2006/relationships/slide" Target="slides/slide61.xml"/><Relationship Id="rId35" Type="http://schemas.openxmlformats.org/officeDocument/2006/relationships/slide" Target="slides/slide76.xml"/><Relationship Id="rId56" Type="http://schemas.openxmlformats.org/officeDocument/2006/relationships/slide" Target="slides/slide111.xml"/><Relationship Id="rId77" Type="http://schemas.openxmlformats.org/officeDocument/2006/relationships/slide" Target="slides/slide189.xml"/><Relationship Id="rId100" Type="http://schemas.openxmlformats.org/officeDocument/2006/relationships/slide" Target="slides/slide262.xml"/><Relationship Id="rId105" Type="http://schemas.openxmlformats.org/officeDocument/2006/relationships/slide" Target="slides/slide270.xml"/><Relationship Id="rId126" Type="http://schemas.openxmlformats.org/officeDocument/2006/relationships/slide" Target="slides/slide321.xml"/><Relationship Id="rId147" Type="http://schemas.openxmlformats.org/officeDocument/2006/relationships/slide" Target="slides/slide354.xml"/><Relationship Id="rId8" Type="http://schemas.openxmlformats.org/officeDocument/2006/relationships/slide" Target="slides/slide22.xml"/><Relationship Id="rId51" Type="http://schemas.openxmlformats.org/officeDocument/2006/relationships/slide" Target="slides/slide104.xml"/><Relationship Id="rId72" Type="http://schemas.openxmlformats.org/officeDocument/2006/relationships/slide" Target="slides/slide153.xml"/><Relationship Id="rId93" Type="http://schemas.openxmlformats.org/officeDocument/2006/relationships/slide" Target="slides/slide239.xml"/><Relationship Id="rId98" Type="http://schemas.openxmlformats.org/officeDocument/2006/relationships/slide" Target="slides/slide252.xml"/><Relationship Id="rId121" Type="http://schemas.openxmlformats.org/officeDocument/2006/relationships/slide" Target="slides/slide314.xml"/><Relationship Id="rId142" Type="http://schemas.openxmlformats.org/officeDocument/2006/relationships/slide" Target="slides/slide348.xml"/><Relationship Id="rId3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5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image" Target="../media/image143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7.e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wmf"/><Relationship Id="rId1" Type="http://schemas.openxmlformats.org/officeDocument/2006/relationships/image" Target="../media/image169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3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effectLst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266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effectLst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266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effectLst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266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effectLst/>
              </a:defRPr>
            </a:lvl1pPr>
          </a:lstStyle>
          <a:p>
            <a:pPr>
              <a:defRPr/>
            </a:pPr>
            <a:fld id="{C5E3ACF2-553B-4A15-9AB0-EB828989AB60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effectLst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effectLst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64548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noProof="0" smtClean="0"/>
              <a:t>Click to edit Master text styles</a:t>
            </a:r>
          </a:p>
          <a:p>
            <a:pPr lvl="1"/>
            <a:r>
              <a:rPr lang="es-ES_tradnl" noProof="0" smtClean="0"/>
              <a:t>Second level</a:t>
            </a:r>
          </a:p>
          <a:p>
            <a:pPr lvl="2"/>
            <a:r>
              <a:rPr lang="es-ES_tradnl" noProof="0" smtClean="0"/>
              <a:t>Third level</a:t>
            </a:r>
          </a:p>
          <a:p>
            <a:pPr lvl="3"/>
            <a:r>
              <a:rPr lang="es-ES_tradnl" noProof="0" smtClean="0"/>
              <a:t>Fourth level</a:t>
            </a:r>
          </a:p>
          <a:p>
            <a:pPr lvl="4"/>
            <a:r>
              <a:rPr lang="es-ES_tradnl" noProof="0" smtClean="0"/>
              <a:t>Fifth level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effectLst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effectLst/>
              </a:defRPr>
            </a:lvl1pPr>
          </a:lstStyle>
          <a:p>
            <a:pPr>
              <a:defRPr/>
            </a:pPr>
            <a:fld id="{0E1B932B-8BA1-4769-A45A-D6BB500F934D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D63D25-2BC6-4CA4-81E6-5E9F1E57832C}" type="slidenum">
              <a:rPr lang="es-ES_tradnl"/>
              <a:pPr/>
              <a:t>1</a:t>
            </a:fld>
            <a:endParaRPr lang="es-ES_tradnl"/>
          </a:p>
        </p:txBody>
      </p:sp>
      <p:sp>
        <p:nvSpPr>
          <p:cNvPr id="36557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5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0441FC-41F1-400A-BEB4-F7D0AA376D15}" type="slidenum">
              <a:rPr lang="es-ES_tradnl"/>
              <a:pPr/>
              <a:t>36</a:t>
            </a:fld>
            <a:endParaRPr lang="es-ES_tradnl"/>
          </a:p>
        </p:txBody>
      </p:sp>
      <p:sp>
        <p:nvSpPr>
          <p:cNvPr id="374787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478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72B78D-05CB-4B4C-B4CA-B0A90F1CA8C2}" type="slidenum">
              <a:rPr lang="es-ES_tradnl"/>
              <a:pPr/>
              <a:t>37</a:t>
            </a:fld>
            <a:endParaRPr lang="es-ES_tradnl"/>
          </a:p>
        </p:txBody>
      </p:sp>
      <p:sp>
        <p:nvSpPr>
          <p:cNvPr id="375811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581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6A62DE-E16B-47B2-AC42-B9F01E2D31AF}" type="slidenum">
              <a:rPr lang="es-ES_tradnl"/>
              <a:pPr/>
              <a:t>54</a:t>
            </a:fld>
            <a:endParaRPr lang="es-ES_tradnl"/>
          </a:p>
        </p:txBody>
      </p:sp>
      <p:sp>
        <p:nvSpPr>
          <p:cNvPr id="37683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683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FBFD5F-7909-4D3D-80C9-34892F1F4D44}" type="slidenum">
              <a:rPr lang="es-ES_tradnl"/>
              <a:pPr/>
              <a:t>55</a:t>
            </a:fld>
            <a:endParaRPr lang="es-ES_tradnl"/>
          </a:p>
        </p:txBody>
      </p:sp>
      <p:sp>
        <p:nvSpPr>
          <p:cNvPr id="377859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786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317210-D8FA-451B-8F5D-09EBC4505444}" type="slidenum">
              <a:rPr lang="es-ES_tradnl"/>
              <a:pPr/>
              <a:t>60</a:t>
            </a:fld>
            <a:endParaRPr lang="es-ES_tradnl"/>
          </a:p>
        </p:txBody>
      </p:sp>
      <p:sp>
        <p:nvSpPr>
          <p:cNvPr id="37888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88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D6B9DC-166A-4B4E-9C2E-A238AD28C860}" type="slidenum">
              <a:rPr lang="es-ES_tradnl"/>
              <a:pPr/>
              <a:t>61</a:t>
            </a:fld>
            <a:endParaRPr lang="es-ES_tradnl"/>
          </a:p>
        </p:txBody>
      </p:sp>
      <p:sp>
        <p:nvSpPr>
          <p:cNvPr id="379907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990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AA115A-F06B-44B6-B0DD-415BBC429478}" type="slidenum">
              <a:rPr lang="es-ES_tradnl"/>
              <a:pPr/>
              <a:t>62</a:t>
            </a:fld>
            <a:endParaRPr lang="es-ES_tradnl"/>
          </a:p>
        </p:txBody>
      </p:sp>
      <p:sp>
        <p:nvSpPr>
          <p:cNvPr id="380931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093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s-EC" smtClean="0">
                <a:latin typeface="Arial" pitchFamily="34" charset="0"/>
                <a:cs typeface="Times New Roman" pitchFamily="18" charset="0"/>
              </a:rPr>
              <a:t>El aparato usado para aplicar la sal.</a:t>
            </a:r>
            <a:endParaRPr lang="en-US" smtClean="0">
              <a:latin typeface="Arial" pitchFamily="34" charset="0"/>
            </a:endParaRPr>
          </a:p>
          <a:p>
            <a:endParaRPr lang="en-US" smtClean="0">
              <a:latin typeface="Arial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EC69D9-4054-449E-B048-9447F682F8BB}" type="slidenum">
              <a:rPr lang="es-ES_tradnl"/>
              <a:pPr/>
              <a:t>70</a:t>
            </a:fld>
            <a:endParaRPr lang="es-ES_tradnl"/>
          </a:p>
        </p:txBody>
      </p:sp>
      <p:sp>
        <p:nvSpPr>
          <p:cNvPr id="38195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195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09EF8F-08D4-46CD-971E-331DC172AAEB}" type="slidenum">
              <a:rPr lang="es-ES_tradnl"/>
              <a:pPr/>
              <a:t>78</a:t>
            </a:fld>
            <a:endParaRPr lang="es-ES_tradnl"/>
          </a:p>
        </p:txBody>
      </p:sp>
      <p:sp>
        <p:nvSpPr>
          <p:cNvPr id="382979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298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8D02BD-7871-4069-8A55-BF1DDE66AB23}" type="slidenum">
              <a:rPr lang="es-ES_tradnl"/>
              <a:pPr/>
              <a:t>80</a:t>
            </a:fld>
            <a:endParaRPr lang="es-ES_tradnl"/>
          </a:p>
        </p:txBody>
      </p:sp>
      <p:sp>
        <p:nvSpPr>
          <p:cNvPr id="38400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400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/>
          </a:p>
        </p:txBody>
      </p:sp>
      <p:sp>
        <p:nvSpPr>
          <p:cNvPr id="6246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1BD4DB-DE28-42F6-A9FC-538508575ED0}" type="slidenum">
              <a:rPr lang="es-ES_tradnl" smtClean="0"/>
              <a:pPr/>
              <a:t>2</a:t>
            </a:fld>
            <a:endParaRPr lang="es-ES_tradnl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EEAA4E-D220-4B15-B112-EBC6442FE860}" type="slidenum">
              <a:rPr lang="es-ES_tradnl"/>
              <a:pPr/>
              <a:t>84</a:t>
            </a:fld>
            <a:endParaRPr lang="es-ES_tradnl"/>
          </a:p>
        </p:txBody>
      </p:sp>
      <p:sp>
        <p:nvSpPr>
          <p:cNvPr id="385027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502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27100D-BF20-474D-B96C-F86B467F2DB8}" type="slidenum">
              <a:rPr lang="es-ES_tradnl"/>
              <a:pPr/>
              <a:t>97</a:t>
            </a:fld>
            <a:endParaRPr lang="es-ES_tradnl"/>
          </a:p>
        </p:txBody>
      </p:sp>
      <p:sp>
        <p:nvSpPr>
          <p:cNvPr id="386051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605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C06121-5EFE-4D9D-BED6-9AF9A7F906CF}" type="slidenum">
              <a:rPr lang="es-ES_tradnl"/>
              <a:pPr/>
              <a:t>98</a:t>
            </a:fld>
            <a:endParaRPr lang="es-ES_tradnl"/>
          </a:p>
        </p:txBody>
      </p:sp>
      <p:sp>
        <p:nvSpPr>
          <p:cNvPr id="38707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707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CAC652-BE2B-4A81-A4BE-618152A6EF4C}" type="slidenum">
              <a:rPr lang="es-ES_tradnl"/>
              <a:pPr/>
              <a:t>104</a:t>
            </a:fld>
            <a:endParaRPr lang="es-ES_tradnl"/>
          </a:p>
        </p:txBody>
      </p:sp>
      <p:sp>
        <p:nvSpPr>
          <p:cNvPr id="388099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810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8E8192-B948-47C4-B718-DEFD301D5572}" type="slidenum">
              <a:rPr lang="es-ES_tradnl"/>
              <a:pPr/>
              <a:t>105</a:t>
            </a:fld>
            <a:endParaRPr lang="es-ES_tradnl"/>
          </a:p>
        </p:txBody>
      </p:sp>
      <p:sp>
        <p:nvSpPr>
          <p:cNvPr id="38912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2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9DBEEA-6553-4C36-89B3-9FA9E2B25361}" type="slidenum">
              <a:rPr lang="es-ES_tradnl"/>
              <a:pPr/>
              <a:t>106</a:t>
            </a:fld>
            <a:endParaRPr lang="es-ES_tradnl"/>
          </a:p>
        </p:txBody>
      </p:sp>
      <p:sp>
        <p:nvSpPr>
          <p:cNvPr id="390147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014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5BDC3A-3DC0-45A1-949E-1AE038CDAFAF}" type="slidenum">
              <a:rPr lang="es-ES_tradnl"/>
              <a:pPr/>
              <a:t>107</a:t>
            </a:fld>
            <a:endParaRPr lang="es-ES_tradnl"/>
          </a:p>
        </p:txBody>
      </p:sp>
      <p:sp>
        <p:nvSpPr>
          <p:cNvPr id="391171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117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EF0DA8-E360-46C1-9EDE-4A504E3F0EC6}" type="slidenum">
              <a:rPr lang="es-ES_tradnl"/>
              <a:pPr/>
              <a:t>128</a:t>
            </a:fld>
            <a:endParaRPr lang="es-ES_tradnl"/>
          </a:p>
        </p:txBody>
      </p:sp>
      <p:sp>
        <p:nvSpPr>
          <p:cNvPr id="39219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219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3FE6D7-08C7-470B-91E4-EC70ADBD3F51}" type="slidenum">
              <a:rPr lang="es-ES_tradnl"/>
              <a:pPr/>
              <a:t>129</a:t>
            </a:fld>
            <a:endParaRPr lang="es-ES_tradnl"/>
          </a:p>
        </p:txBody>
      </p:sp>
      <p:sp>
        <p:nvSpPr>
          <p:cNvPr id="393219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322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3A352A-88E3-4DB9-9EB8-823CB21FCB4A}" type="slidenum">
              <a:rPr lang="es-ES_tradnl"/>
              <a:pPr/>
              <a:t>137</a:t>
            </a:fld>
            <a:endParaRPr lang="es-ES_tradnl"/>
          </a:p>
        </p:txBody>
      </p:sp>
      <p:sp>
        <p:nvSpPr>
          <p:cNvPr id="39424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424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BD22DB-BE31-4126-950C-A735133F5AFC}" type="slidenum">
              <a:rPr lang="es-ES_tradnl"/>
              <a:pPr/>
              <a:t>6</a:t>
            </a:fld>
            <a:endParaRPr lang="es-ES_tradnl"/>
          </a:p>
        </p:txBody>
      </p:sp>
      <p:sp>
        <p:nvSpPr>
          <p:cNvPr id="367619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762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9CDBC6-EEA9-42B8-9ABF-E4D12DB0EFC9}" type="slidenum">
              <a:rPr lang="es-ES_tradnl"/>
              <a:pPr/>
              <a:t>149</a:t>
            </a:fld>
            <a:endParaRPr lang="es-ES_tradnl"/>
          </a:p>
        </p:txBody>
      </p:sp>
      <p:sp>
        <p:nvSpPr>
          <p:cNvPr id="395267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526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AF81A0-031F-4D56-BC6C-87E686E016BF}" type="slidenum">
              <a:rPr lang="es-ES_tradnl"/>
              <a:pPr/>
              <a:t>150</a:t>
            </a:fld>
            <a:endParaRPr lang="es-ES_tradnl"/>
          </a:p>
        </p:txBody>
      </p:sp>
      <p:sp>
        <p:nvSpPr>
          <p:cNvPr id="396291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629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748952-4E24-4FD7-9CE8-AF71E1CBC630}" type="slidenum">
              <a:rPr lang="es-ES_tradnl"/>
              <a:pPr/>
              <a:t>151</a:t>
            </a:fld>
            <a:endParaRPr lang="es-ES_tradnl"/>
          </a:p>
        </p:txBody>
      </p:sp>
      <p:sp>
        <p:nvSpPr>
          <p:cNvPr id="39731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731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B42B52-6B38-4480-A8F7-64F1F745D5B6}" type="slidenum">
              <a:rPr lang="es-ES_tradnl"/>
              <a:pPr/>
              <a:t>152</a:t>
            </a:fld>
            <a:endParaRPr lang="es-ES_tradnl"/>
          </a:p>
        </p:txBody>
      </p:sp>
      <p:sp>
        <p:nvSpPr>
          <p:cNvPr id="398339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834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510063-170F-432D-AFCA-3331C071E9B0}" type="slidenum">
              <a:rPr lang="es-ES_tradnl"/>
              <a:pPr/>
              <a:t>153</a:t>
            </a:fld>
            <a:endParaRPr lang="es-ES_tradnl"/>
          </a:p>
        </p:txBody>
      </p:sp>
      <p:sp>
        <p:nvSpPr>
          <p:cNvPr id="39936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36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DE1CA4-CA81-4683-8CB2-C91D61C46238}" type="slidenum">
              <a:rPr lang="es-ES_tradnl"/>
              <a:pPr/>
              <a:t>154</a:t>
            </a:fld>
            <a:endParaRPr lang="es-ES_tradnl"/>
          </a:p>
        </p:txBody>
      </p:sp>
      <p:sp>
        <p:nvSpPr>
          <p:cNvPr id="400387" name="Rectangle 1026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0388" name="Rectangle 1027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36F11A-16D4-4D1A-93C6-8A78E1DAF9A7}" type="slidenum">
              <a:rPr lang="es-ES_tradnl"/>
              <a:pPr/>
              <a:t>155</a:t>
            </a:fld>
            <a:endParaRPr lang="es-ES_tradnl"/>
          </a:p>
        </p:txBody>
      </p:sp>
      <p:sp>
        <p:nvSpPr>
          <p:cNvPr id="401411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141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4B6D2E-39D4-43CC-9365-5248C4699022}" type="slidenum">
              <a:rPr lang="es-ES_tradnl"/>
              <a:pPr/>
              <a:t>158</a:t>
            </a:fld>
            <a:endParaRPr lang="es-ES_tradnl"/>
          </a:p>
        </p:txBody>
      </p:sp>
      <p:sp>
        <p:nvSpPr>
          <p:cNvPr id="402435" name="Rectangle 1026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2436" name="Rectangle 1027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9ED219-7AE4-4AD4-A6B4-E28711208873}" type="slidenum">
              <a:rPr lang="es-ES_tradnl"/>
              <a:pPr/>
              <a:t>190</a:t>
            </a:fld>
            <a:endParaRPr lang="es-ES_tradnl"/>
          </a:p>
        </p:txBody>
      </p:sp>
      <p:sp>
        <p:nvSpPr>
          <p:cNvPr id="403459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346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009491-910D-41C4-97C6-E5679DD75638}" type="slidenum">
              <a:rPr lang="es-ES_tradnl"/>
              <a:pPr/>
              <a:t>191</a:t>
            </a:fld>
            <a:endParaRPr lang="es-ES_tradnl"/>
          </a:p>
        </p:txBody>
      </p:sp>
      <p:sp>
        <p:nvSpPr>
          <p:cNvPr id="40448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448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82609D-DCBF-400F-95A3-7EED48C854E5}" type="slidenum">
              <a:rPr lang="es-ES_tradnl"/>
              <a:pPr/>
              <a:t>7</a:t>
            </a:fld>
            <a:endParaRPr lang="es-ES_tradnl"/>
          </a:p>
        </p:txBody>
      </p:sp>
      <p:sp>
        <p:nvSpPr>
          <p:cNvPr id="36864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4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7974CB-4303-4419-BEC5-42375A3DC456}" type="slidenum">
              <a:rPr lang="es-ES_tradnl"/>
              <a:pPr/>
              <a:t>196</a:t>
            </a:fld>
            <a:endParaRPr lang="es-ES_tradnl"/>
          </a:p>
        </p:txBody>
      </p:sp>
      <p:sp>
        <p:nvSpPr>
          <p:cNvPr id="405507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550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987B05-AEA3-4956-B165-0473C322F686}" type="slidenum">
              <a:rPr lang="es-ES_tradnl"/>
              <a:pPr/>
              <a:t>202</a:t>
            </a:fld>
            <a:endParaRPr lang="es-ES_tradnl"/>
          </a:p>
        </p:txBody>
      </p:sp>
      <p:sp>
        <p:nvSpPr>
          <p:cNvPr id="406531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653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35B73E-E09E-4EE5-BF79-9ABEA7DAF624}" type="slidenum">
              <a:rPr lang="es-ES_tradnl"/>
              <a:pPr/>
              <a:t>208</a:t>
            </a:fld>
            <a:endParaRPr lang="es-ES_tradnl"/>
          </a:p>
        </p:txBody>
      </p:sp>
      <p:sp>
        <p:nvSpPr>
          <p:cNvPr id="40755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755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202EF9-8D25-4B7B-95F1-2E408C73C5D9}" type="slidenum">
              <a:rPr lang="es-ES_tradnl"/>
              <a:pPr/>
              <a:t>210</a:t>
            </a:fld>
            <a:endParaRPr lang="es-ES_tradnl"/>
          </a:p>
        </p:txBody>
      </p:sp>
      <p:sp>
        <p:nvSpPr>
          <p:cNvPr id="408579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858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428EA7-EBB8-4CAA-846F-86A6ECF9620D}" type="slidenum">
              <a:rPr lang="es-ES_tradnl"/>
              <a:pPr/>
              <a:t>213</a:t>
            </a:fld>
            <a:endParaRPr lang="es-ES_tradnl"/>
          </a:p>
        </p:txBody>
      </p:sp>
      <p:sp>
        <p:nvSpPr>
          <p:cNvPr id="40960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0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41C673-496D-4AC3-935D-4724560B5276}" type="slidenum">
              <a:rPr lang="es-ES_tradnl"/>
              <a:pPr/>
              <a:t>214</a:t>
            </a:fld>
            <a:endParaRPr lang="es-ES_tradnl"/>
          </a:p>
        </p:txBody>
      </p:sp>
      <p:sp>
        <p:nvSpPr>
          <p:cNvPr id="410627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062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866273-8580-4FFE-B715-452B0A41A138}" type="slidenum">
              <a:rPr lang="es-ES_tradnl"/>
              <a:pPr/>
              <a:t>216</a:t>
            </a:fld>
            <a:endParaRPr lang="es-ES_tradnl"/>
          </a:p>
        </p:txBody>
      </p:sp>
      <p:sp>
        <p:nvSpPr>
          <p:cNvPr id="411651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165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E19A76-F004-4CCD-9D5D-C022E4814F0D}" type="slidenum">
              <a:rPr lang="es-ES_tradnl"/>
              <a:pPr/>
              <a:t>226</a:t>
            </a:fld>
            <a:endParaRPr lang="es-ES_tradnl"/>
          </a:p>
        </p:txBody>
      </p:sp>
      <p:sp>
        <p:nvSpPr>
          <p:cNvPr id="41267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267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DE3DE6-DD72-4F12-AA20-E4D72DC4FF25}" type="slidenum">
              <a:rPr lang="es-ES_tradnl"/>
              <a:pPr/>
              <a:t>245</a:t>
            </a:fld>
            <a:endParaRPr lang="es-ES_tradnl"/>
          </a:p>
        </p:txBody>
      </p:sp>
      <p:sp>
        <p:nvSpPr>
          <p:cNvPr id="413699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370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35088C-7D48-47D7-93F2-53CCBD6F33A5}" type="slidenum">
              <a:rPr lang="es-ES_tradnl"/>
              <a:pPr/>
              <a:t>270</a:t>
            </a:fld>
            <a:endParaRPr lang="es-ES_tradnl"/>
          </a:p>
        </p:txBody>
      </p:sp>
      <p:sp>
        <p:nvSpPr>
          <p:cNvPr id="41472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472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001D41-C471-4623-9325-0C1B361761C2}" type="slidenum">
              <a:rPr lang="es-ES_tradnl"/>
              <a:pPr/>
              <a:t>8</a:t>
            </a:fld>
            <a:endParaRPr lang="es-ES_tradnl"/>
          </a:p>
        </p:txBody>
      </p:sp>
      <p:sp>
        <p:nvSpPr>
          <p:cNvPr id="369667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966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E67AFC-3454-4DE0-9F89-FA876EBB416E}" type="slidenum">
              <a:rPr lang="es-ES_tradnl"/>
              <a:pPr/>
              <a:t>272</a:t>
            </a:fld>
            <a:endParaRPr lang="es-ES_tradnl"/>
          </a:p>
        </p:txBody>
      </p:sp>
      <p:sp>
        <p:nvSpPr>
          <p:cNvPr id="415747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574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ED5EFD-2579-4391-B0E3-3243DACE7D53}" type="slidenum">
              <a:rPr lang="es-ES_tradnl"/>
              <a:pPr/>
              <a:t>273</a:t>
            </a:fld>
            <a:endParaRPr lang="es-ES_tradnl"/>
          </a:p>
        </p:txBody>
      </p:sp>
      <p:sp>
        <p:nvSpPr>
          <p:cNvPr id="416771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677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1D7D76-2ABF-40C0-8716-A0BE2944EAC4}" type="slidenum">
              <a:rPr lang="es-ES_tradnl"/>
              <a:pPr/>
              <a:t>274</a:t>
            </a:fld>
            <a:endParaRPr lang="es-ES_tradnl"/>
          </a:p>
        </p:txBody>
      </p:sp>
      <p:sp>
        <p:nvSpPr>
          <p:cNvPr id="41779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779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DAE4DD-21BC-488F-9EE9-F55A7D855969}" type="slidenum">
              <a:rPr lang="es-ES_tradnl"/>
              <a:pPr/>
              <a:t>285</a:t>
            </a:fld>
            <a:endParaRPr lang="es-ES_tradnl"/>
          </a:p>
        </p:txBody>
      </p:sp>
      <p:sp>
        <p:nvSpPr>
          <p:cNvPr id="418819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882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218D84-7818-477F-87BE-AAE8E33101F0}" type="slidenum">
              <a:rPr lang="es-ES_tradnl"/>
              <a:pPr/>
              <a:t>286</a:t>
            </a:fld>
            <a:endParaRPr lang="es-ES_tradnl"/>
          </a:p>
        </p:txBody>
      </p:sp>
      <p:sp>
        <p:nvSpPr>
          <p:cNvPr id="41984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4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E5302B-EFE9-42F6-907D-F964E0450237}" type="slidenum">
              <a:rPr lang="es-ES_tradnl"/>
              <a:pPr/>
              <a:t>303</a:t>
            </a:fld>
            <a:endParaRPr lang="es-ES_tradnl"/>
          </a:p>
        </p:txBody>
      </p:sp>
      <p:sp>
        <p:nvSpPr>
          <p:cNvPr id="420867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2086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858F78-4733-4451-A022-E504BB9FE83B}" type="slidenum">
              <a:rPr lang="es-ES_tradnl"/>
              <a:pPr/>
              <a:t>317</a:t>
            </a:fld>
            <a:endParaRPr lang="es-ES_tradnl"/>
          </a:p>
        </p:txBody>
      </p:sp>
      <p:sp>
        <p:nvSpPr>
          <p:cNvPr id="421891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2189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A3562F-9A8F-4697-A77F-F010AD456C59}" type="slidenum">
              <a:rPr lang="es-ES_tradnl"/>
              <a:pPr/>
              <a:t>318</a:t>
            </a:fld>
            <a:endParaRPr lang="es-ES_tradnl"/>
          </a:p>
        </p:txBody>
      </p:sp>
      <p:sp>
        <p:nvSpPr>
          <p:cNvPr id="42291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2291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0C2690-2986-4BFD-81B8-0796DFA6A1F3}" type="slidenum">
              <a:rPr lang="es-ES_tradnl"/>
              <a:pPr/>
              <a:t>319</a:t>
            </a:fld>
            <a:endParaRPr lang="es-ES_tradnl"/>
          </a:p>
        </p:txBody>
      </p:sp>
      <p:sp>
        <p:nvSpPr>
          <p:cNvPr id="423939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2394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BA10FD-C5C5-4EDB-A309-629DA6F5CF23}" type="slidenum">
              <a:rPr lang="es-ES_tradnl"/>
              <a:pPr/>
              <a:t>329</a:t>
            </a:fld>
            <a:endParaRPr lang="es-ES_tradnl"/>
          </a:p>
        </p:txBody>
      </p:sp>
      <p:sp>
        <p:nvSpPr>
          <p:cNvPr id="42496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2496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30A640-D004-47E8-9C12-918BC10BA8BE}" type="slidenum">
              <a:rPr lang="es-ES_tradnl"/>
              <a:pPr/>
              <a:t>9</a:t>
            </a:fld>
            <a:endParaRPr lang="es-ES_tradnl"/>
          </a:p>
        </p:txBody>
      </p:sp>
      <p:sp>
        <p:nvSpPr>
          <p:cNvPr id="370691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069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mtClean="0">
                <a:latin typeface="Arial" pitchFamily="34" charset="0"/>
              </a:rPr>
              <a:t>Todas las piscinas preparadas fueron fangueadas para eliminar malezas y evitar filtración de agua.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1BEFF7-DAA1-40ED-88FE-A6AE7599F27C}" type="slidenum">
              <a:rPr lang="es-ES_tradnl"/>
              <a:pPr/>
              <a:t>330</a:t>
            </a:fld>
            <a:endParaRPr lang="es-ES_tradnl"/>
          </a:p>
        </p:txBody>
      </p:sp>
      <p:sp>
        <p:nvSpPr>
          <p:cNvPr id="425987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2598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339868-E841-4A13-BBB8-FBCA6DDD959A}" type="slidenum">
              <a:rPr lang="es-ES_tradnl"/>
              <a:pPr/>
              <a:t>331</a:t>
            </a:fld>
            <a:endParaRPr lang="es-ES_tradnl"/>
          </a:p>
        </p:txBody>
      </p:sp>
      <p:sp>
        <p:nvSpPr>
          <p:cNvPr id="427011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2701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E408DB-F229-42FA-B207-C757410F32B3}" type="slidenum">
              <a:rPr lang="es-ES_tradnl"/>
              <a:pPr/>
              <a:t>332</a:t>
            </a:fld>
            <a:endParaRPr lang="es-ES_tradnl"/>
          </a:p>
        </p:txBody>
      </p:sp>
      <p:sp>
        <p:nvSpPr>
          <p:cNvPr id="42803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2803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57543C-3C16-4EDD-BB4C-1507B3126092}" type="slidenum">
              <a:rPr lang="es-ES_tradnl"/>
              <a:pPr/>
              <a:t>333</a:t>
            </a:fld>
            <a:endParaRPr lang="es-ES_tradnl"/>
          </a:p>
        </p:txBody>
      </p:sp>
      <p:sp>
        <p:nvSpPr>
          <p:cNvPr id="429059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2906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31F1C2-DC59-45CD-B270-351FB2DF1BD9}" type="slidenum">
              <a:rPr lang="es-ES_tradnl"/>
              <a:pPr/>
              <a:t>334</a:t>
            </a:fld>
            <a:endParaRPr lang="es-ES_tradnl"/>
          </a:p>
        </p:txBody>
      </p:sp>
      <p:sp>
        <p:nvSpPr>
          <p:cNvPr id="43008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08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DCF180-46D5-4100-982C-BC579FA61A57}" type="slidenum">
              <a:rPr lang="es-ES_tradnl"/>
              <a:pPr/>
              <a:t>335</a:t>
            </a:fld>
            <a:endParaRPr lang="es-ES_tradnl"/>
          </a:p>
        </p:txBody>
      </p:sp>
      <p:sp>
        <p:nvSpPr>
          <p:cNvPr id="431107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110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9433FA-9B8D-4997-8ECB-2A8DF659506D}" type="slidenum">
              <a:rPr lang="es-ES_tradnl"/>
              <a:pPr/>
              <a:t>336</a:t>
            </a:fld>
            <a:endParaRPr lang="es-ES_tradnl"/>
          </a:p>
        </p:txBody>
      </p:sp>
      <p:sp>
        <p:nvSpPr>
          <p:cNvPr id="432131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213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mtClean="0">
                <a:latin typeface="Arial" pitchFamily="34" charset="0"/>
              </a:rPr>
              <a:t>Estas son los rangos de Calidad de Agua recomendados por HBOI en 1999</a:t>
            </a: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5F6751-EED0-4F08-97F8-4D9C81E21824}" type="slidenum">
              <a:rPr lang="es-ES_tradnl"/>
              <a:pPr/>
              <a:t>337</a:t>
            </a:fld>
            <a:endParaRPr lang="es-ES_tradnl"/>
          </a:p>
        </p:txBody>
      </p:sp>
      <p:sp>
        <p:nvSpPr>
          <p:cNvPr id="43315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315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B45427-6E6E-4631-BA37-F888E8656FEB}" type="slidenum">
              <a:rPr lang="es-ES_tradnl"/>
              <a:pPr/>
              <a:t>338</a:t>
            </a:fld>
            <a:endParaRPr lang="es-ES_tradnl"/>
          </a:p>
        </p:txBody>
      </p:sp>
      <p:sp>
        <p:nvSpPr>
          <p:cNvPr id="434179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418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CA38FA-5C89-47FA-9F9A-B42C62425373}" type="slidenum">
              <a:rPr lang="es-ES_tradnl"/>
              <a:pPr/>
              <a:t>339</a:t>
            </a:fld>
            <a:endParaRPr lang="es-ES_tradnl"/>
          </a:p>
        </p:txBody>
      </p:sp>
      <p:sp>
        <p:nvSpPr>
          <p:cNvPr id="43520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520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298469-1850-453B-9FE1-3BBC7A008678}" type="slidenum">
              <a:rPr lang="es-ES_tradnl"/>
              <a:pPr/>
              <a:t>22</a:t>
            </a:fld>
            <a:endParaRPr lang="es-ES_tradnl"/>
          </a:p>
        </p:txBody>
      </p:sp>
      <p:sp>
        <p:nvSpPr>
          <p:cNvPr id="37171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171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3B3266-7603-445C-B611-285CE814DECB}" type="slidenum">
              <a:rPr lang="es-ES_tradnl"/>
              <a:pPr/>
              <a:t>340</a:t>
            </a:fld>
            <a:endParaRPr lang="es-ES_tradnl"/>
          </a:p>
        </p:txBody>
      </p:sp>
      <p:sp>
        <p:nvSpPr>
          <p:cNvPr id="436227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622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628F44-6EA6-46A5-86A4-D8A4BDB9C4A1}" type="slidenum">
              <a:rPr lang="es-ES_tradnl"/>
              <a:pPr/>
              <a:t>341</a:t>
            </a:fld>
            <a:endParaRPr lang="es-ES_tradnl"/>
          </a:p>
        </p:txBody>
      </p:sp>
      <p:sp>
        <p:nvSpPr>
          <p:cNvPr id="437251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725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F74260-EBA9-445B-8A5F-8E65D1BD890F}" type="slidenum">
              <a:rPr lang="es-ES_tradnl"/>
              <a:pPr/>
              <a:t>342</a:t>
            </a:fld>
            <a:endParaRPr lang="es-ES_tradnl"/>
          </a:p>
        </p:txBody>
      </p:sp>
      <p:sp>
        <p:nvSpPr>
          <p:cNvPr id="43827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827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76AF72-071B-482A-AE83-005881080157}" type="slidenum">
              <a:rPr lang="es-ES_tradnl"/>
              <a:pPr/>
              <a:t>343</a:t>
            </a:fld>
            <a:endParaRPr lang="es-ES_tradnl"/>
          </a:p>
        </p:txBody>
      </p:sp>
      <p:sp>
        <p:nvSpPr>
          <p:cNvPr id="439299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930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8149E6-677D-4152-B27B-CFD51D13A77A}" type="slidenum">
              <a:rPr lang="es-ES_tradnl"/>
              <a:pPr/>
              <a:t>344</a:t>
            </a:fld>
            <a:endParaRPr lang="es-ES_tradnl"/>
          </a:p>
        </p:txBody>
      </p:sp>
      <p:sp>
        <p:nvSpPr>
          <p:cNvPr id="44032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2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B3F672-CF11-4141-85B9-95BA78F5F024}" type="slidenum">
              <a:rPr lang="es-ES_tradnl"/>
              <a:pPr/>
              <a:t>345</a:t>
            </a:fld>
            <a:endParaRPr lang="es-ES_tradnl"/>
          </a:p>
        </p:txBody>
      </p:sp>
      <p:sp>
        <p:nvSpPr>
          <p:cNvPr id="441347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134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B4E7CE-27F2-4296-AFD9-0AF107F93261}" type="slidenum">
              <a:rPr lang="es-ES_tradnl"/>
              <a:pPr/>
              <a:t>346</a:t>
            </a:fld>
            <a:endParaRPr lang="es-ES_tradnl"/>
          </a:p>
        </p:txBody>
      </p:sp>
      <p:sp>
        <p:nvSpPr>
          <p:cNvPr id="442371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237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A0180B-D93C-4927-B76E-A1C81F229FF3}" type="slidenum">
              <a:rPr lang="es-ES_tradnl"/>
              <a:pPr/>
              <a:t>347</a:t>
            </a:fld>
            <a:endParaRPr lang="es-ES_tradnl"/>
          </a:p>
        </p:txBody>
      </p:sp>
      <p:sp>
        <p:nvSpPr>
          <p:cNvPr id="44339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339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186B07-F010-4F09-9063-91C448B87209}" type="slidenum">
              <a:rPr lang="es-ES_tradnl"/>
              <a:pPr/>
              <a:t>348</a:t>
            </a:fld>
            <a:endParaRPr lang="es-ES_tradnl"/>
          </a:p>
        </p:txBody>
      </p:sp>
      <p:sp>
        <p:nvSpPr>
          <p:cNvPr id="444419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442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4DFC98-BF4E-4D16-861F-455E6CD8AE87}" type="slidenum">
              <a:rPr lang="es-ES_tradnl"/>
              <a:pPr/>
              <a:t>349</a:t>
            </a:fld>
            <a:endParaRPr lang="es-ES_tradnl"/>
          </a:p>
        </p:txBody>
      </p:sp>
      <p:sp>
        <p:nvSpPr>
          <p:cNvPr id="44544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544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839E88-125B-4B95-AED1-DDC812C27216}" type="slidenum">
              <a:rPr lang="es-ES_tradnl"/>
              <a:pPr/>
              <a:t>31</a:t>
            </a:fld>
            <a:endParaRPr lang="es-ES_tradnl"/>
          </a:p>
        </p:txBody>
      </p:sp>
      <p:sp>
        <p:nvSpPr>
          <p:cNvPr id="372739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274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mtClean="0">
                <a:latin typeface="Arial" pitchFamily="34" charset="0"/>
              </a:rPr>
              <a:t>Estas son los rangos de Calidad de Agua recomendados por HBOI en 1999</a:t>
            </a: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757A37-1594-4978-B615-5A7163BCB4A8}" type="slidenum">
              <a:rPr lang="es-ES_tradnl"/>
              <a:pPr/>
              <a:t>350</a:t>
            </a:fld>
            <a:endParaRPr lang="es-ES_tradnl"/>
          </a:p>
        </p:txBody>
      </p:sp>
      <p:sp>
        <p:nvSpPr>
          <p:cNvPr id="446467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646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336BBE-26DF-4EDB-A496-143F061C53FF}" type="slidenum">
              <a:rPr lang="es-ES_tradnl"/>
              <a:pPr/>
              <a:t>351</a:t>
            </a:fld>
            <a:endParaRPr lang="es-ES_tradnl"/>
          </a:p>
        </p:txBody>
      </p:sp>
      <p:sp>
        <p:nvSpPr>
          <p:cNvPr id="447491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749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850D56-15E9-4186-93AA-66B365FD4B23}" type="slidenum">
              <a:rPr lang="es-ES_tradnl"/>
              <a:pPr/>
              <a:t>352</a:t>
            </a:fld>
            <a:endParaRPr lang="es-ES_tradnl"/>
          </a:p>
        </p:txBody>
      </p:sp>
      <p:sp>
        <p:nvSpPr>
          <p:cNvPr id="44851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851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6EFF60-2D6E-4F23-BA55-274A652A831E}" type="slidenum">
              <a:rPr lang="es-ES_tradnl"/>
              <a:pPr/>
              <a:t>353</a:t>
            </a:fld>
            <a:endParaRPr lang="es-ES_tradnl"/>
          </a:p>
        </p:txBody>
      </p:sp>
      <p:sp>
        <p:nvSpPr>
          <p:cNvPr id="449539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954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17847E-EF3F-4B5F-BF27-82D2A8A17A8F}" type="slidenum">
              <a:rPr lang="es-ES_tradnl"/>
              <a:pPr/>
              <a:t>354</a:t>
            </a:fld>
            <a:endParaRPr lang="es-ES_tradnl"/>
          </a:p>
        </p:txBody>
      </p:sp>
      <p:sp>
        <p:nvSpPr>
          <p:cNvPr id="45056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56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F351A6-910E-4FE3-82AA-A2B3A9C309B4}" type="slidenum">
              <a:rPr lang="es-ES_tradnl"/>
              <a:pPr/>
              <a:t>355</a:t>
            </a:fld>
            <a:endParaRPr lang="es-ES_tradnl"/>
          </a:p>
        </p:txBody>
      </p:sp>
      <p:sp>
        <p:nvSpPr>
          <p:cNvPr id="451587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158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6A94F9-30AF-4BD3-B306-684569619A55}" type="slidenum">
              <a:rPr lang="es-ES_tradnl"/>
              <a:pPr/>
              <a:t>356</a:t>
            </a:fld>
            <a:endParaRPr lang="es-ES_tradnl"/>
          </a:p>
        </p:txBody>
      </p:sp>
      <p:sp>
        <p:nvSpPr>
          <p:cNvPr id="452611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261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9C93B-8C6D-4580-8FAA-37C5B9DCBD6D}" type="slidenum">
              <a:rPr lang="es-ES_tradnl"/>
              <a:pPr/>
              <a:t>357</a:t>
            </a:fld>
            <a:endParaRPr lang="es-ES_tradnl"/>
          </a:p>
        </p:txBody>
      </p:sp>
      <p:sp>
        <p:nvSpPr>
          <p:cNvPr id="45363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363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B5D010-0645-449B-B8BC-6CB39E8DD552}" type="slidenum">
              <a:rPr lang="es-ES_tradnl"/>
              <a:pPr/>
              <a:t>358</a:t>
            </a:fld>
            <a:endParaRPr lang="es-ES_tradnl"/>
          </a:p>
        </p:txBody>
      </p:sp>
      <p:sp>
        <p:nvSpPr>
          <p:cNvPr id="454659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466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3AA8DB-DB52-4E80-88D5-7AC3E057ADF5}" type="slidenum">
              <a:rPr lang="es-ES_tradnl"/>
              <a:pPr/>
              <a:t>359</a:t>
            </a:fld>
            <a:endParaRPr lang="es-ES_tradnl"/>
          </a:p>
        </p:txBody>
      </p:sp>
      <p:sp>
        <p:nvSpPr>
          <p:cNvPr id="45568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568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BD5429-CB32-492F-A8F5-F55C40C7859B}" type="slidenum">
              <a:rPr lang="es-ES_tradnl"/>
              <a:pPr/>
              <a:t>35</a:t>
            </a:fld>
            <a:endParaRPr lang="es-ES_tradnl"/>
          </a:p>
        </p:txBody>
      </p:sp>
      <p:sp>
        <p:nvSpPr>
          <p:cNvPr id="37376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376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F32B76-7F46-40A2-ACE6-F43714ACC443}" type="slidenum">
              <a:rPr lang="es-ES_tradnl"/>
              <a:pPr/>
              <a:t>360</a:t>
            </a:fld>
            <a:endParaRPr lang="es-ES_tradnl"/>
          </a:p>
        </p:txBody>
      </p:sp>
      <p:sp>
        <p:nvSpPr>
          <p:cNvPr id="456707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670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48" y="103"/>
              <a:ext cx="96" cy="4126"/>
              <a:chOff x="48" y="103"/>
              <a:chExt cx="96" cy="4126"/>
            </a:xfrm>
          </p:grpSpPr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48" y="2116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48" y="2404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/>
            </p:nvSpPr>
            <p:spPr bwMode="auto">
              <a:xfrm>
                <a:off x="48" y="2549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18" name="Rectangle 16"/>
              <p:cNvSpPr>
                <a:spLocks noChangeArrowheads="1"/>
              </p:cNvSpPr>
              <p:nvPr/>
            </p:nvSpPr>
            <p:spPr bwMode="auto">
              <a:xfrm>
                <a:off x="48" y="2691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19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" name="Rectangle 18"/>
              <p:cNvSpPr>
                <a:spLocks noChangeArrowheads="1"/>
              </p:cNvSpPr>
              <p:nvPr/>
            </p:nvSpPr>
            <p:spPr bwMode="auto">
              <a:xfrm>
                <a:off x="48" y="2979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2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3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4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5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6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7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8" name="Rectangle 26"/>
              <p:cNvSpPr>
                <a:spLocks noChangeArrowheads="1"/>
              </p:cNvSpPr>
              <p:nvPr/>
            </p:nvSpPr>
            <p:spPr bwMode="auto">
              <a:xfrm>
                <a:off x="48" y="4134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9" name="Rectangle 27"/>
              <p:cNvSpPr>
                <a:spLocks noChangeArrowheads="1"/>
              </p:cNvSpPr>
              <p:nvPr/>
            </p:nvSpPr>
            <p:spPr bwMode="auto">
              <a:xfrm>
                <a:off x="48" y="103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30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31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32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33" name="Rectangle 31"/>
              <p:cNvSpPr>
                <a:spLocks noChangeArrowheads="1"/>
              </p:cNvSpPr>
              <p:nvPr/>
            </p:nvSpPr>
            <p:spPr bwMode="auto">
              <a:xfrm>
                <a:off x="48" y="678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34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35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</p:grpSp>
      </p:grpSp>
      <p:sp>
        <p:nvSpPr>
          <p:cNvPr id="3106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</a:p>
        </p:txBody>
      </p:sp>
      <p:sp>
        <p:nvSpPr>
          <p:cNvPr id="3107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6400800" cy="1752600"/>
          </a:xfrm>
        </p:spPr>
        <p:txBody>
          <a:bodyPr lIns="92075" tIns="46038" rIns="92075" bIns="46038"/>
          <a:lstStyle>
            <a:lvl1pPr marL="0" indent="0" algn="ctr">
              <a:buFont typeface="Wingdings" pitchFamily="2" charset="2"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s-ES_tradnl"/>
              <a:t>Click to edit Master subtitle style</a:t>
            </a:r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dt" sz="quarter" idx="10"/>
          </p:nvPr>
        </p:nvSpPr>
        <p:spPr>
          <a:xfrm>
            <a:off x="11430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8" name="Rectangle 3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26F9621-B7B3-4E7B-9454-ED4FA7D1FB52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3D2CF-06A0-4F77-8BDB-A3F1FA361BE9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086600" y="-304800"/>
            <a:ext cx="2057400" cy="6629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914400" y="-304800"/>
            <a:ext cx="6019800" cy="6629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53937-9478-4E3F-9889-5FFA93411382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43000" y="-3048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914400" y="838200"/>
            <a:ext cx="8229600" cy="5486400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2FBC6-78C3-4260-AA92-ED8FC51AEFC2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43000" y="-3048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914400" y="838200"/>
            <a:ext cx="8229600" cy="5486400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77154-B2D3-4C18-A0BF-A921159C2AE9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ítulo y texto e imágenes prediseña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43000" y="-3048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914400" y="838200"/>
            <a:ext cx="4038600" cy="54864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imágenes prediseñadas"/>
          <p:cNvSpPr>
            <a:spLocks noGrp="1"/>
          </p:cNvSpPr>
          <p:nvPr>
            <p:ph type="clipArt" sz="half" idx="2"/>
          </p:nvPr>
        </p:nvSpPr>
        <p:spPr>
          <a:xfrm>
            <a:off x="5105400" y="838200"/>
            <a:ext cx="4038600" cy="5486400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AA53B-D036-4C76-A357-58C50E32A8F6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BA4466-39BC-4C98-98E5-DE1C96D7133A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C6AC5-6C5B-4F37-9816-07ECD2EE8B6C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914400" y="838200"/>
            <a:ext cx="40386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05400" y="838200"/>
            <a:ext cx="40386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DB2B1-19B5-4D03-9BC8-F2AF0294DC6B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A2229-0692-4040-A295-0318BE8F02B0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1944A-DD9A-4BB2-A884-7014558B1E82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238D5-F1AB-4293-8106-3E6605860393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0F1C4-B2D7-4583-8408-C0F82673BD7A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13BF4C-B23F-4433-ACCB-EA5227136F9C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205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grpSp>
          <p:nvGrpSpPr>
            <p:cNvPr id="22537" name="Group 4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2053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54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55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56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57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58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59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60" name="Rectangle 12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61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62" name="Rectangle 14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63" name="Rectangle 15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64" name="Rectangle 16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65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66" name="Rectangle 18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67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68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69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70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71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72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73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74" name="Rectangle 26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75" name="Rectangle 27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76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77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78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79" name="Rectangle 31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80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81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</p:grpSp>
      </p:grpSp>
      <p:sp>
        <p:nvSpPr>
          <p:cNvPr id="22531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-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Click to edit Master title style</a:t>
            </a:r>
          </a:p>
        </p:txBody>
      </p:sp>
      <p:sp>
        <p:nvSpPr>
          <p:cNvPr id="2084" name="Rectangle 3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smtClean="0">
                <a:effectLst/>
                <a:latin typeface="+mn-lt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2085" name="Rectangle 3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smtClean="0">
                <a:effectLst/>
                <a:latin typeface="+mn-lt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2086" name="Rectangle 3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>
                <a:effectLst/>
                <a:latin typeface="+mn-lt"/>
              </a:defRPr>
            </a:lvl1pPr>
          </a:lstStyle>
          <a:p>
            <a:pPr>
              <a:defRPr/>
            </a:pPr>
            <a:fld id="{FD9A21CA-BDEF-431F-B2E8-645439B13101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  <p:sp>
        <p:nvSpPr>
          <p:cNvPr id="2087" name="Rectangle 39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838200"/>
            <a:ext cx="8229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8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60000"/>
        <a:buFont typeface="Wingdings" pitchFamily="2" charset="2"/>
        <a:buChar char="u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t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mailto:barcillo@gmail.com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2.vml"/><Relationship Id="rId4" Type="http://schemas.openxmlformats.org/officeDocument/2006/relationships/oleObject" Target="../embeddings/Gr_fico_de_Microsoft_Office_Excel11.xls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Hoja_de_c_lculo_de_Microsoft_Office_Excel_97-200312.xls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3.v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dspace.espol.edu.ec/browse?type=author&amp;order=ASC&amp;rpp=20&amp;value=Marcillo+Morla%2C+Fabrizio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6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Hoja_de_c_lculo_de_Microsoft_Office_Excel_97-200313.xls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4.vml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6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6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6.xml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5.vml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4" Type="http://schemas.openxmlformats.org/officeDocument/2006/relationships/oleObject" Target="../embeddings/Hoja_de_c_lculo_de_Microsoft_Office_Excel_97-200314.xls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6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6.xml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6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6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6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4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4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4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4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6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6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Gr_fico_de_Microsoft_Office_Excel1.xls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2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2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6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6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6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6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6.xml"/></Relationships>
</file>

<file path=ppt/slides/_rels/slide2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2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Hoja_de_c_lculo_de_Microsoft_Office_Excel_97-20032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2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2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2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2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/Relationships>
</file>

<file path=ppt/slides/_rels/slide3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6.xml"/></Relationships>
</file>

<file path=ppt/slides/_rels/slide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6.xml"/></Relationships>
</file>

<file path=ppt/slides/_rels/slide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6.xml"/></Relationships>
</file>

<file path=ppt/slides/_rels/slide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6.xml"/></Relationships>
</file>

<file path=ppt/slides/_rels/slide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6.xml"/></Relationships>
</file>

<file path=ppt/slides/_rels/slide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3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3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3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.xml"/></Relationships>
</file>

<file path=ppt/slides/_rels/slide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6.xml"/></Relationships>
</file>

<file path=ppt/slides/_rels/slide3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6.xml"/></Relationships>
</file>

<file path=ppt/slides/_rels/slide3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6.xml"/></Relationships>
</file>

<file path=ppt/slides/_rels/slide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6.xml"/></Relationships>
</file>

<file path=ppt/slides/_rels/slide3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Gr_fico_de_Microsoft_Office_Excel3.xls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7.wmf"/></Relationships>
</file>

<file path=ppt/slides/_rels/slide3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3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3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3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3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3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3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/Relationships>
</file>

<file path=ppt/slides/_rels/slide3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3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3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/Relationships>
</file>

<file path=ppt/slides/_rels/slide3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3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oleObject" Target="file:///C:\Documents%20and%20Settings\Administrador\Mis%20documentos\Fundamentos%20de%20Produccion\Calculos.xls!CostoInstalacion!R4C1:R26C4" TargetMode="External"/></Relationships>
</file>

<file path=ppt/slides/_rels/slide3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4" Type="http://schemas.openxmlformats.org/officeDocument/2006/relationships/oleObject" Target="file:///C:\Documents%20and%20Settings\Administrador\Mis%20documentos\Fundamentos%20de%20Produccion\Calculos.xls!CostoInstalacion!R28C1:R47C4" TargetMode="External"/></Relationships>
</file>

<file path=ppt/slides/_rels/slide3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4" Type="http://schemas.openxmlformats.org/officeDocument/2006/relationships/oleObject" Target="file:///C:\Documents%20and%20Settings\Administrador\Mis%20documentos\Fundamentos%20de%20Produccion\Calculos.xls!CostoOperacion!R1C1:R17C5" TargetMode="External"/></Relationships>
</file>

<file path=ppt/slides/_rels/slide3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4" Type="http://schemas.openxmlformats.org/officeDocument/2006/relationships/oleObject" Target="file:///C:\Documents%20and%20Settings\Administrador\Mis%20documentos\Fundamentos%20de%20Produccion\CALCULOS.XLS!CostoOperacion!R19C1:R36C5" TargetMode="External"/></Relationships>
</file>

<file path=ppt/slides/_rels/slide3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3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3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3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3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3.xml"/></Relationships>
</file>

<file path=ppt/slides/_rels/slide3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3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3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3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3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3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3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3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3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Gr_fico_de_Microsoft_Office_Excel4.xls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Gr_fico_de_Microsoft_Office_Excel5.xls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Gr_fico_de_Microsoft_Office_Excel6.xls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0.w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Gr_fico_de_Microsoft_Office_Excel7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Gr_fico_de_Microsoft_Office_Excel8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Hoja_de_c_lculo_de_Microsoft_Office_Excel_97-20039.xls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0.v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Hoja_de_c_lculo_de_Microsoft_Office_Excel_97-200310.xls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1.v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609600"/>
            <a:ext cx="7772400" cy="1676400"/>
          </a:xfrm>
        </p:spPr>
        <p:txBody>
          <a:bodyPr/>
          <a:lstStyle/>
          <a:p>
            <a:pPr eaLnBrk="1" hangingPunct="1"/>
            <a:r>
              <a:rPr lang="en-US" smtClean="0"/>
              <a:t>Preparación de Piscinas</a:t>
            </a:r>
            <a:endParaRPr lang="es-ES_tradnl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6400800" cy="838200"/>
          </a:xfrm>
        </p:spPr>
        <p:txBody>
          <a:bodyPr/>
          <a:lstStyle/>
          <a:p>
            <a:pPr algn="l" eaLnBrk="1" hangingPunct="1">
              <a:defRPr/>
            </a:pPr>
            <a:r>
              <a:rPr lang="es-ES_tradnl" dirty="0" smtClean="0"/>
              <a:t>Fabrizio Marcillo </a:t>
            </a:r>
            <a:r>
              <a:rPr lang="es-ES_tradnl" dirty="0" err="1" smtClean="0"/>
              <a:t>Morla</a:t>
            </a:r>
            <a:r>
              <a:rPr lang="es-ES_tradnl" dirty="0" smtClean="0"/>
              <a:t> </a:t>
            </a:r>
            <a:r>
              <a:rPr lang="es-ES_tradnl" dirty="0" err="1" smtClean="0"/>
              <a:t>MBA</a:t>
            </a:r>
            <a:endParaRPr lang="es-ES_tradnl" dirty="0" smtClean="0"/>
          </a:p>
        </p:txBody>
      </p:sp>
      <p:pic>
        <p:nvPicPr>
          <p:cNvPr id="24580" name="Picture 9" descr="Logofimc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2800" y="2286000"/>
            <a:ext cx="1676400" cy="167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Text Box 10"/>
          <p:cNvSpPr txBox="1">
            <a:spLocks noChangeArrowheads="1"/>
          </p:cNvSpPr>
          <p:nvPr/>
        </p:nvSpPr>
        <p:spPr bwMode="auto">
          <a:xfrm>
            <a:off x="4932363" y="4960938"/>
            <a:ext cx="27114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hlinkClick r:id="rId4"/>
              </a:rPr>
              <a:t>barcillo@gmail.com</a:t>
            </a:r>
            <a:endParaRPr lang="en-US"/>
          </a:p>
          <a:p>
            <a:pPr>
              <a:defRPr/>
            </a:pPr>
            <a:r>
              <a:rPr lang="en-US"/>
              <a:t>(593-9) 4194239</a:t>
            </a:r>
          </a:p>
          <a:p>
            <a:pPr>
              <a:defRPr/>
            </a:pPr>
            <a:endParaRPr lang="es-ES"/>
          </a:p>
        </p:txBody>
      </p:sp>
      <p:pic>
        <p:nvPicPr>
          <p:cNvPr id="24582" name="6 Imagen" descr="espol1-300x299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071688"/>
            <a:ext cx="1792288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457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Preparación de Piscinas</a:t>
            </a:r>
            <a:endParaRPr lang="es-ES_tradnl" smtClean="0"/>
          </a:p>
        </p:txBody>
      </p:sp>
      <p:sp>
        <p:nvSpPr>
          <p:cNvPr id="141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04800"/>
            <a:ext cx="8229600" cy="5867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Oxidar compuestos reducidos.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Bacterias con O</a:t>
            </a:r>
            <a:r>
              <a:rPr lang="en-US" sz="2400" baseline="-25000" smtClean="0"/>
              <a:t>2</a:t>
            </a:r>
            <a:r>
              <a:rPr lang="en-US" sz="2400" smtClean="0"/>
              <a:t>, %Hum y pH correcto.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Regular pH suelo.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Aplicar carbonato de calcio solo si es necesario.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pH &gt; 7.0-7.5:     no necesario.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pH 6.5-7.0   :     500 kg / Ha.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pH 6.0-6.5   :  1,000 kg / Ha.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pH &lt; 6.0  : 1,500 -2,000 kg / Ha.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Suelos Sulfato acido: secado baja pH.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Limpieza y mantenimiento instalaciones.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Compuertas y tablas. Burros y sellado.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Marcos y Mallas. Colocación y Sellado.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Prestamos y panameñas.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Comederos. Desinfección y mantenimiento.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Aireadores, muros, tubos, rozar maleza, etc.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Sellado de piscina.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sz="2400" smtClean="0"/>
          </a:p>
        </p:txBody>
      </p:sp>
    </p:spTree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mtClean="0"/>
              <a:t>Fuentes de Infección</a:t>
            </a:r>
            <a:endParaRPr lang="en-US" smtClean="0"/>
          </a:p>
        </p:txBody>
      </p:sp>
      <p:sp>
        <p:nvSpPr>
          <p:cNvPr id="191078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PA" smtClean="0"/>
              <a:t>Semilla infectada.</a:t>
            </a:r>
          </a:p>
          <a:p>
            <a:pPr eaLnBrk="1" hangingPunct="1">
              <a:defRPr/>
            </a:pPr>
            <a:r>
              <a:rPr lang="es-PA" smtClean="0"/>
              <a:t>Larvas salvajes de camarones y otros crustáceos (copépodos?).</a:t>
            </a:r>
          </a:p>
          <a:p>
            <a:pPr eaLnBrk="1" hangingPunct="1">
              <a:defRPr/>
            </a:pPr>
            <a:r>
              <a:rPr lang="es-PA" smtClean="0"/>
              <a:t>Partículas virales en el agua.</a:t>
            </a:r>
          </a:p>
          <a:p>
            <a:pPr eaLnBrk="1" hangingPunct="1">
              <a:defRPr/>
            </a:pPr>
            <a:r>
              <a:rPr lang="es-PA" smtClean="0"/>
              <a:t>Cangrejos.</a:t>
            </a:r>
          </a:p>
          <a:p>
            <a:pPr eaLnBrk="1" hangingPunct="1">
              <a:defRPr/>
            </a:pPr>
            <a:r>
              <a:rPr lang="es-PA" smtClean="0"/>
              <a:t>Aves, animales domésticos.</a:t>
            </a:r>
          </a:p>
          <a:p>
            <a:pPr eaLnBrk="1" hangingPunct="1">
              <a:defRPr/>
            </a:pPr>
            <a:r>
              <a:rPr lang="es-PA" smtClean="0"/>
              <a:t>Vehículos, personal.</a:t>
            </a:r>
          </a:p>
          <a:p>
            <a:pPr eaLnBrk="1" hangingPunct="1">
              <a:defRPr/>
            </a:pPr>
            <a:r>
              <a:rPr lang="es-PA" smtClean="0"/>
              <a:t>Agua contaminada en el viento.</a:t>
            </a:r>
            <a:endParaRPr lang="en-US" smtClean="0"/>
          </a:p>
        </p:txBody>
      </p:sp>
    </p:spTree>
  </p:cSld>
  <p:clrMapOvr>
    <a:masterClrMapping/>
  </p:clrMapOvr>
  <p:transition spd="med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4"/>
          <p:cNvSpPr>
            <a:spLocks noGrp="1" noChangeArrowheads="1"/>
          </p:cNvSpPr>
          <p:nvPr>
            <p:ph type="title"/>
          </p:nvPr>
        </p:nvSpPr>
        <p:spPr>
          <a:xfrm>
            <a:off x="1143000" y="76200"/>
            <a:ext cx="7772400" cy="1143000"/>
          </a:xfrm>
        </p:spPr>
        <p:txBody>
          <a:bodyPr/>
          <a:lstStyle/>
          <a:p>
            <a:pPr eaLnBrk="1" hangingPunct="1"/>
            <a:r>
              <a:rPr lang="es-PA" smtClean="0"/>
              <a:t>Estrategias para el Control de la Mancha Blanca</a:t>
            </a:r>
            <a:endParaRPr lang="en-US" smtClean="0"/>
          </a:p>
        </p:txBody>
      </p:sp>
      <p:sp>
        <p:nvSpPr>
          <p:cNvPr id="191181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914400" y="1219200"/>
            <a:ext cx="8229600" cy="5486400"/>
          </a:xfrm>
        </p:spPr>
        <p:txBody>
          <a:bodyPr/>
          <a:lstStyle/>
          <a:p>
            <a:pPr eaLnBrk="1" hangingPunct="1">
              <a:defRPr/>
            </a:pPr>
            <a:r>
              <a:rPr lang="es-PA" smtClean="0"/>
              <a:t>Sembrar postlarvas libres de Mancha Blanca.</a:t>
            </a:r>
          </a:p>
          <a:p>
            <a:pPr eaLnBrk="1" hangingPunct="1">
              <a:defRPr/>
            </a:pPr>
            <a:r>
              <a:rPr lang="es-PA" smtClean="0"/>
              <a:t>Excluir el virus del cultivo.</a:t>
            </a:r>
          </a:p>
          <a:p>
            <a:pPr eaLnBrk="1" hangingPunct="1">
              <a:defRPr/>
            </a:pPr>
            <a:r>
              <a:rPr lang="es-PA" smtClean="0"/>
              <a:t>Reducir el estrés del camarón.</a:t>
            </a:r>
          </a:p>
          <a:p>
            <a:pPr eaLnBrk="1" hangingPunct="1">
              <a:defRPr/>
            </a:pPr>
            <a:r>
              <a:rPr lang="es-PA" smtClean="0"/>
              <a:t>Reducir el recambio de agua.</a:t>
            </a:r>
          </a:p>
          <a:p>
            <a:pPr eaLnBrk="1" hangingPunct="1">
              <a:defRPr/>
            </a:pPr>
            <a:r>
              <a:rPr lang="es-PA" smtClean="0"/>
              <a:t>Implementar estricta bioseguridad.</a:t>
            </a:r>
          </a:p>
          <a:p>
            <a:pPr eaLnBrk="1" hangingPunct="1">
              <a:defRPr/>
            </a:pPr>
            <a:r>
              <a:rPr lang="es-PA" smtClean="0"/>
              <a:t>Estimular el sistema inmunológico.</a:t>
            </a:r>
          </a:p>
          <a:p>
            <a:pPr eaLnBrk="1" hangingPunct="1">
              <a:defRPr/>
            </a:pPr>
            <a:r>
              <a:rPr lang="en-US" smtClean="0"/>
              <a:t>Ir a lugares libres del virus y usar agua libre de virus.</a:t>
            </a:r>
          </a:p>
        </p:txBody>
      </p:sp>
    </p:spTree>
  </p:cSld>
  <p:clrMapOvr>
    <a:masterClrMapping/>
  </p:clrMapOvr>
  <p:transition spd="med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mtClean="0"/>
              <a:t>Exclusión del Virus del Cultivo</a:t>
            </a:r>
            <a:endParaRPr lang="en-US" smtClean="0"/>
          </a:p>
        </p:txBody>
      </p:sp>
      <p:sp>
        <p:nvSpPr>
          <p:cNvPr id="191283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PA" smtClean="0"/>
              <a:t>Semilla libre de WSSV.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PA" smtClean="0"/>
              <a:t>Filtración del agua (250, 150,100 micras).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PA" smtClean="0"/>
              <a:t>Sedimentación del agua (&gt;24 horas).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PA" smtClean="0"/>
              <a:t>Maduración del agua (7-10 días).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PA" smtClean="0"/>
              <a:t>Barrera contra cangrejos.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PA" smtClean="0"/>
              <a:t>Limitar el acceso a la finca.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PA" smtClean="0"/>
              <a:t>Limpieza de lagos de mudas y animales muertos (evita aves).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Ir a lugares libres del virus y usar agua libre de virus.</a:t>
            </a:r>
          </a:p>
        </p:txBody>
      </p:sp>
    </p:spTree>
  </p:cSld>
  <p:clrMapOvr>
    <a:masterClrMapping/>
  </p:clrMapOvr>
  <p:transition spd="med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mtClean="0"/>
              <a:t>Semilla libre de WSSV</a:t>
            </a:r>
            <a:endParaRPr lang="en-US" smtClean="0"/>
          </a:p>
        </p:txBody>
      </p:sp>
      <p:sp>
        <p:nvSpPr>
          <p:cNvPr id="192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PA" smtClean="0"/>
              <a:t>Pocos laboratorios ofrecen semilla libre de WSSV. En el pais ninguno.</a:t>
            </a:r>
          </a:p>
          <a:p>
            <a:pPr eaLnBrk="1" hangingPunct="1">
              <a:defRPr/>
            </a:pPr>
            <a:r>
              <a:rPr lang="es-PA" smtClean="0"/>
              <a:t>Se ha sobre-enfatizado en animales con resistencia.</a:t>
            </a:r>
          </a:p>
          <a:p>
            <a:pPr eaLnBrk="1" hangingPunct="1">
              <a:defRPr/>
            </a:pPr>
            <a:r>
              <a:rPr lang="es-PA" smtClean="0"/>
              <a:t>Nuevo interés en semilla SPF y mejor crecimiento.</a:t>
            </a:r>
          </a:p>
          <a:p>
            <a:pPr eaLnBrk="1" hangingPunct="1">
              <a:defRPr/>
            </a:pPr>
            <a:r>
              <a:rPr lang="es-PA" smtClean="0"/>
              <a:t>Desarrollo de líneas SPF/SPR de rápido crecimiento.</a:t>
            </a:r>
            <a:endParaRPr lang="en-US" smtClean="0"/>
          </a:p>
        </p:txBody>
      </p:sp>
    </p:spTree>
  </p:cSld>
  <p:clrMapOvr>
    <a:masterClrMapping/>
  </p:clrMapOvr>
  <p:transition spd="med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2296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Cultivo Tierra Adentro: Porque?</a:t>
            </a:r>
          </a:p>
        </p:txBody>
      </p:sp>
      <p:sp>
        <p:nvSpPr>
          <p:cNvPr id="193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19200"/>
            <a:ext cx="8305800" cy="50292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mtClean="0"/>
              <a:t>Fuentes de agua libre de patógenos + semilla libre de patógenos + bioseguridad permitirían prevenir enfermedades infecciosas.</a:t>
            </a:r>
          </a:p>
          <a:p>
            <a:pPr eaLnBrk="1" hangingPunct="1">
              <a:defRPr/>
            </a:pPr>
            <a:r>
              <a:rPr lang="es-ES_tradnl" smtClean="0"/>
              <a:t>Calidad de algunas aguas no afecta negativamente supervivencia y crecimiento.</a:t>
            </a:r>
          </a:p>
        </p:txBody>
      </p:sp>
    </p:spTree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2296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Cultivo Tierra Adentro: Porque?</a:t>
            </a:r>
          </a:p>
        </p:txBody>
      </p:sp>
      <p:sp>
        <p:nvSpPr>
          <p:cNvPr id="193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143000"/>
            <a:ext cx="8305800" cy="50292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mtClean="0"/>
              <a:t>Temperatura mayor en algunas zonas permitiría mayor crecimiento</a:t>
            </a:r>
            <a:r>
              <a:rPr lang="en-US" smtClean="0"/>
              <a:t>.</a:t>
            </a:r>
            <a:r>
              <a:rPr lang="es-ES_tradnl" smtClean="0"/>
              <a:t> Posible mejor resistencia enfermedades.</a:t>
            </a:r>
          </a:p>
          <a:p>
            <a:pPr eaLnBrk="1" hangingPunct="1">
              <a:defRPr/>
            </a:pPr>
            <a:r>
              <a:rPr lang="es-ES_tradnl" b="1" u="sng" smtClean="0"/>
              <a:t>Cultivo tierra adentro sin semilla libre de patógenos y sin bioseguridad o con agua de calidad inadecuada no tiene sentido</a:t>
            </a:r>
            <a:r>
              <a:rPr lang="es-ES_tradnl" u="sng" smtClean="0"/>
              <a:t>.</a:t>
            </a:r>
          </a:p>
          <a:p>
            <a:pPr eaLnBrk="1" hangingPunct="1">
              <a:defRPr/>
            </a:pPr>
            <a:r>
              <a:rPr lang="es-ES_tradnl" b="1" smtClean="0">
                <a:solidFill>
                  <a:srgbClr val="FFFF00"/>
                </a:solidFill>
              </a:rPr>
              <a:t>SI hay WSSV</a:t>
            </a:r>
            <a:r>
              <a:rPr lang="es-ES_tradnl" smtClean="0"/>
              <a:t> y mortalidades en camaroneras tierra adentro.</a:t>
            </a:r>
          </a:p>
        </p:txBody>
      </p:sp>
    </p:spTree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2"/>
          <p:cNvSpPr txBox="1">
            <a:spLocks noChangeArrowheads="1"/>
          </p:cNvSpPr>
          <p:nvPr/>
        </p:nvSpPr>
        <p:spPr bwMode="auto">
          <a:xfrm>
            <a:off x="6858000" y="6329363"/>
            <a:ext cx="2286000" cy="5286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  <a:effectLst/>
                <a:latin typeface="Arial" pitchFamily="34" charset="0"/>
              </a:rPr>
              <a:t>2002.06.18</a:t>
            </a:r>
            <a:endParaRPr lang="es-ES_tradnl" sz="2800">
              <a:solidFill>
                <a:srgbClr val="FFFF00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Cultivo Intensivo, Porque?</a:t>
            </a:r>
            <a:endParaRPr lang="en-US" smtClean="0"/>
          </a:p>
        </p:txBody>
      </p:sp>
      <p:sp>
        <p:nvSpPr>
          <p:cNvPr id="194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8256588" cy="55626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No todas las camaroneras tierra adentro deben de ser intensivas.</a:t>
            </a:r>
          </a:p>
          <a:p>
            <a:pPr eaLnBrk="1" hangingPunct="1">
              <a:defRPr/>
            </a:pPr>
            <a:r>
              <a:rPr lang="en-US" smtClean="0"/>
              <a:t>Razones por la que la mayoría los son:</a:t>
            </a:r>
          </a:p>
          <a:p>
            <a:pPr lvl="1" eaLnBrk="1" hangingPunct="1">
              <a:defRPr/>
            </a:pPr>
            <a:r>
              <a:rPr lang="en-US" smtClean="0"/>
              <a:t>Alto costo y poca disponibilidad de agua y tierra.</a:t>
            </a:r>
          </a:p>
          <a:p>
            <a:pPr lvl="1" eaLnBrk="1" hangingPunct="1">
              <a:defRPr/>
            </a:pPr>
            <a:r>
              <a:rPr lang="en-US" smtClean="0"/>
              <a:t>Mejor absorción de costos fijos.</a:t>
            </a:r>
          </a:p>
          <a:p>
            <a:pPr lvl="1" eaLnBrk="1" hangingPunct="1">
              <a:defRPr/>
            </a:pPr>
            <a:r>
              <a:rPr lang="en-US" smtClean="0"/>
              <a:t>Bioseguridad es mas fácil en sistemas pequeños.</a:t>
            </a:r>
          </a:p>
          <a:p>
            <a:pPr lvl="1" eaLnBrk="1" hangingPunct="1">
              <a:defRPr/>
            </a:pPr>
            <a:r>
              <a:rPr lang="en-US" smtClean="0"/>
              <a:t>Alto costo de sales???</a:t>
            </a:r>
          </a:p>
          <a:p>
            <a:pPr lvl="1" eaLnBrk="1" hangingPunct="1">
              <a:defRPr/>
            </a:pPr>
            <a:r>
              <a:rPr lang="en-US" smtClean="0"/>
              <a:t>Si los otros lo hacen así, ha de ser por algo?</a:t>
            </a:r>
          </a:p>
        </p:txBody>
      </p:sp>
    </p:spTree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mtClean="0"/>
              <a:t>Futuro de la Industria (1)</a:t>
            </a:r>
            <a:endParaRPr lang="en-US" smtClean="0"/>
          </a:p>
        </p:txBody>
      </p:sp>
      <p:sp>
        <p:nvSpPr>
          <p:cNvPr id="195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838200"/>
            <a:ext cx="8229600" cy="5486400"/>
          </a:xfrm>
        </p:spPr>
        <p:txBody>
          <a:bodyPr/>
          <a:lstStyle/>
          <a:p>
            <a:pPr marL="0" indent="0" algn="just" eaLnBrk="1" hangingPunct="1">
              <a:buFont typeface="Wingdings" pitchFamily="2" charset="2"/>
              <a:buNone/>
              <a:defRPr/>
            </a:pPr>
            <a:r>
              <a:rPr lang="es-PA" smtClean="0"/>
              <a:t>“Los sistemas de producción de animales acuáticos se asemejarán a los de animales terrestres, serán sistemas intensivos en los que la bioseguridad será un factor importante en la prevención de enfermedades y el desarrollo genético aportará animales de mejor rendimiento y resistencia a enfermedades”</a:t>
            </a:r>
          </a:p>
          <a:p>
            <a:pPr marL="0" indent="0" algn="r" eaLnBrk="1" hangingPunct="1">
              <a:buFont typeface="Wingdings" pitchFamily="2" charset="2"/>
              <a:buNone/>
              <a:defRPr/>
            </a:pPr>
            <a:r>
              <a:rPr lang="es-PA" sz="2000" smtClean="0"/>
              <a:t>Dra. Victoria Alday Sanz, ESPOL, Ecuador</a:t>
            </a:r>
            <a:endParaRPr lang="en-US" sz="2000" smtClean="0"/>
          </a:p>
        </p:txBody>
      </p:sp>
    </p:spTree>
  </p:cSld>
  <p:clrMapOvr>
    <a:masterClrMapping/>
  </p:clrMapOvr>
  <p:transition spd="med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mtClean="0"/>
              <a:t>Futuro de la Industria (2)</a:t>
            </a:r>
            <a:endParaRPr lang="en-US" smtClean="0"/>
          </a:p>
        </p:txBody>
      </p:sp>
      <p:sp>
        <p:nvSpPr>
          <p:cNvPr id="195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838200"/>
            <a:ext cx="8229600" cy="5486400"/>
          </a:xfrm>
        </p:spPr>
        <p:txBody>
          <a:bodyPr/>
          <a:lstStyle/>
          <a:p>
            <a:pPr marL="0" indent="0" algn="just" eaLnBrk="1" hangingPunct="1">
              <a:buFont typeface="Wingdings" pitchFamily="2" charset="2"/>
              <a:buNone/>
              <a:defRPr/>
            </a:pPr>
            <a:r>
              <a:rPr lang="es-PA" smtClean="0"/>
              <a:t>“La bioseguridad ha sido la llave del éxito de la industria avícola moderna para aumentar la producción y disminuir las pérdidas por enfermedades. La industria de la acuicultura tiene la oportunidad de seguir este ejemplo para convertirse en una más competitiva y amigable con el medio ambiente”</a:t>
            </a:r>
          </a:p>
          <a:p>
            <a:pPr marL="0" indent="0" algn="r" eaLnBrk="1" hangingPunct="1">
              <a:buFont typeface="Wingdings" pitchFamily="2" charset="2"/>
              <a:buNone/>
              <a:defRPr/>
            </a:pPr>
            <a:r>
              <a:rPr lang="es-PA" sz="2000" smtClean="0"/>
              <a:t>Dr. Phillip Lee, Universidad de Texas</a:t>
            </a:r>
            <a:endParaRPr lang="en-US" sz="2000" smtClean="0"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Caleado de Suelo</a:t>
            </a:r>
            <a:endParaRPr lang="es-ES_tradnl" smtClean="0"/>
          </a:p>
        </p:txBody>
      </p:sp>
      <p:pic>
        <p:nvPicPr>
          <p:cNvPr id="31747" name="Picture 2051" descr="D:\Backup\Guate\POUND PREPARATION\P000258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990600"/>
            <a:ext cx="7315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mtClean="0"/>
              <a:t>Futuro de la Industria (3)</a:t>
            </a:r>
            <a:endParaRPr lang="en-US" smtClean="0"/>
          </a:p>
        </p:txBody>
      </p:sp>
      <p:sp>
        <p:nvSpPr>
          <p:cNvPr id="19537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66800" y="990600"/>
            <a:ext cx="7772400" cy="5029200"/>
          </a:xfrm>
        </p:spPr>
        <p:txBody>
          <a:bodyPr/>
          <a:lstStyle/>
          <a:p>
            <a:pPr algn="just" eaLnBrk="1" hangingPunct="1">
              <a:buFont typeface="Wingdings" pitchFamily="2" charset="2"/>
              <a:buNone/>
              <a:defRPr/>
            </a:pPr>
            <a:r>
              <a:rPr lang="es-PA" smtClean="0"/>
              <a:t>   “Las nuevas fincas intensivas, tanto cubiertas como abiertas, estan produciendo actualmente entre 1.20 y 8.0 kg/ metro cúbico y desplazarán el viejo estilo, fincas de gran uso de tierra, por razón de una mejor bioseguridad en estanques más pequeños y más fácilmente manejados”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s-PA" smtClean="0"/>
          </a:p>
          <a:p>
            <a:pPr algn="r" eaLnBrk="1" hangingPunct="1">
              <a:buFont typeface="Wingdings" pitchFamily="2" charset="2"/>
              <a:buNone/>
              <a:defRPr/>
            </a:pPr>
            <a:r>
              <a:rPr lang="es-PA" sz="2000" smtClean="0"/>
              <a:t>Rod McNeil, Meridian Aquatic Technology</a:t>
            </a:r>
          </a:p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  <p:transition spd="med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Siembra Directa</a:t>
            </a:r>
          </a:p>
        </p:txBody>
      </p:sp>
      <p:sp>
        <p:nvSpPr>
          <p:cNvPr id="141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609600"/>
            <a:ext cx="8382000" cy="59436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2400" smtClean="0"/>
              <a:t>Menor costo por larva.</a:t>
            </a:r>
          </a:p>
          <a:p>
            <a:pPr eaLnBrk="1" hangingPunct="1">
              <a:defRPr/>
            </a:pPr>
            <a:r>
              <a:rPr lang="es-ES_tradnl" sz="2400" smtClean="0"/>
              <a:t>No estrés transferencia.</a:t>
            </a:r>
            <a:endParaRPr lang="en-US" sz="2400" smtClean="0"/>
          </a:p>
          <a:p>
            <a:pPr eaLnBrk="1" hangingPunct="1">
              <a:defRPr/>
            </a:pPr>
            <a:r>
              <a:rPr lang="en-US" sz="2400" smtClean="0"/>
              <a:t>Subutilización del area de la piscina al inicio del cultivo.</a:t>
            </a:r>
          </a:p>
          <a:p>
            <a:pPr eaLnBrk="1" hangingPunct="1">
              <a:defRPr/>
            </a:pPr>
            <a:r>
              <a:rPr lang="en-US" sz="2400" smtClean="0"/>
              <a:t>Ciclo mas largo sin cambiar de piscina:</a:t>
            </a:r>
          </a:p>
          <a:p>
            <a:pPr lvl="1" eaLnBrk="1" hangingPunct="1">
              <a:defRPr/>
            </a:pPr>
            <a:r>
              <a:rPr lang="en-US" sz="2400" smtClean="0"/>
              <a:t>Posible agotar productividad.</a:t>
            </a:r>
          </a:p>
          <a:p>
            <a:pPr lvl="1" eaLnBrk="1" hangingPunct="1">
              <a:defRPr/>
            </a:pPr>
            <a:r>
              <a:rPr lang="en-US" sz="2400" smtClean="0"/>
              <a:t>Posible acumular muchos desechos.</a:t>
            </a:r>
            <a:endParaRPr lang="es-ES_tradnl" sz="2400" smtClean="0"/>
          </a:p>
          <a:p>
            <a:pPr eaLnBrk="1" hangingPunct="1">
              <a:defRPr/>
            </a:pPr>
            <a:r>
              <a:rPr lang="en-US" sz="2400" smtClean="0"/>
              <a:t>Mayor crecimiento en el primer mes.</a:t>
            </a:r>
          </a:p>
          <a:p>
            <a:pPr eaLnBrk="1" hangingPunct="1">
              <a:defRPr/>
            </a:pPr>
            <a:r>
              <a:rPr lang="en-US" sz="2400" smtClean="0"/>
              <a:t>Densidades (depende de supervivencia):</a:t>
            </a:r>
          </a:p>
          <a:p>
            <a:pPr lvl="1" eaLnBrk="1" hangingPunct="1">
              <a:defRPr/>
            </a:pPr>
            <a:r>
              <a:rPr lang="en-US" sz="2400" smtClean="0"/>
              <a:t>Extensivo: &lt;100,000 pls/ Ha.</a:t>
            </a:r>
          </a:p>
          <a:p>
            <a:pPr lvl="1" eaLnBrk="1" hangingPunct="1">
              <a:defRPr/>
            </a:pPr>
            <a:r>
              <a:rPr lang="en-US" sz="2400" smtClean="0"/>
              <a:t>Semiintensivo: 100,000 – 400,000 pls/Ha.</a:t>
            </a:r>
          </a:p>
          <a:p>
            <a:pPr lvl="1" eaLnBrk="1" hangingPunct="1">
              <a:defRPr/>
            </a:pPr>
            <a:r>
              <a:rPr lang="en-US" sz="2400" smtClean="0"/>
              <a:t>Intensivo: 400,000 – 1,200,000 pls/Ha.</a:t>
            </a:r>
          </a:p>
          <a:p>
            <a:pPr lvl="1" eaLnBrk="1" hangingPunct="1">
              <a:defRPr/>
            </a:pPr>
            <a:r>
              <a:rPr lang="en-US" sz="2400" smtClean="0"/>
              <a:t>Super intensivo: &gt; 1,200,000 pls/ Ha.</a:t>
            </a:r>
          </a:p>
          <a:p>
            <a:pPr eaLnBrk="1" hangingPunct="1">
              <a:defRPr/>
            </a:pPr>
            <a:endParaRPr lang="en-US" sz="2400" smtClean="0"/>
          </a:p>
        </p:txBody>
      </p:sp>
    </p:spTree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Encierros</a:t>
            </a:r>
          </a:p>
        </p:txBody>
      </p:sp>
      <p:sp>
        <p:nvSpPr>
          <p:cNvPr id="1564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85800"/>
            <a:ext cx="8229600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Sistema de “precria virtual”, crea un area donde se mantiene al camarón hasta cierto tamaño.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En: entradas, salidas, esquinas.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No ahorra tiempo de cosecha o ciclos/año.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Tiene animal pequeño en menor area para dar manejo mas intensivo: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Mejor calidad de alimento.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Mayor control y observación.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Otros tratamientos.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Mayor dependencia de alimento balanceado de buena calidad al inicio.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Similares caracteristicas a Siembra directa.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Cuidado con robos de larva.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Densidad: la directa pero en 10–20% del area.</a:t>
            </a:r>
          </a:p>
          <a:p>
            <a:pPr eaLnBrk="1" hangingPunct="1">
              <a:lnSpc>
                <a:spcPct val="90000"/>
              </a:lnSpc>
              <a:defRPr/>
            </a:pPr>
            <a:endParaRPr lang="es-ES_tradnl" sz="2800" smtClean="0"/>
          </a:p>
        </p:txBody>
      </p:sp>
    </p:spTree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Encierros</a:t>
            </a:r>
            <a:endParaRPr lang="es-ES_tradnl" smtClean="0"/>
          </a:p>
        </p:txBody>
      </p:sp>
      <p:pic>
        <p:nvPicPr>
          <p:cNvPr id="121859" name="Picture 3" descr="C:\Mis documentos\Espol\Informacion\Camaron\Engorde\Encierro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031875"/>
            <a:ext cx="7772400" cy="520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Precria</a:t>
            </a:r>
          </a:p>
        </p:txBody>
      </p:sp>
      <p:sp>
        <p:nvSpPr>
          <p:cNvPr id="140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533400"/>
            <a:ext cx="8305800" cy="5943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smtClean="0"/>
              <a:t>Costo </a:t>
            </a:r>
            <a:r>
              <a:rPr lang="es-ES_tradnl" sz="2400" smtClean="0"/>
              <a:t>Mayor/“juvenil”. Igual/Larva. </a:t>
            </a:r>
            <a:r>
              <a:rPr lang="es-ES_tradnl" sz="2400" b="1" u="sng" smtClean="0"/>
              <a:t>Menor o mayor/lb.?</a:t>
            </a:r>
          </a:p>
          <a:p>
            <a:pPr eaLnBrk="1" hangingPunct="1">
              <a:defRPr/>
            </a:pPr>
            <a:r>
              <a:rPr lang="en-US" sz="2400" smtClean="0"/>
              <a:t>Permite optimizar area de cultivo. </a:t>
            </a:r>
            <a:r>
              <a:rPr lang="es-ES_tradnl" sz="2400" smtClean="0"/>
              <a:t>Mas ciclos por año.</a:t>
            </a:r>
            <a:endParaRPr lang="en-US" sz="2400" smtClean="0"/>
          </a:p>
          <a:p>
            <a:pPr eaLnBrk="1" hangingPunct="1">
              <a:defRPr/>
            </a:pPr>
            <a:r>
              <a:rPr lang="en-US" sz="2400" smtClean="0"/>
              <a:t>Mejor estimación de población remanente en piscina.</a:t>
            </a:r>
          </a:p>
          <a:p>
            <a:pPr eaLnBrk="1" hangingPunct="1">
              <a:defRPr/>
            </a:pPr>
            <a:r>
              <a:rPr lang="en-US" sz="2400" smtClean="0"/>
              <a:t>Permite almacenar semilla para epocas de escasez.</a:t>
            </a:r>
          </a:p>
          <a:p>
            <a:pPr eaLnBrk="1" hangingPunct="1">
              <a:defRPr/>
            </a:pPr>
            <a:r>
              <a:rPr lang="en-US" sz="2400" smtClean="0"/>
              <a:t>En pasado estres de transferencia detonaba mortalidad por Gaviotas en larva laboratorio (91) y luego por ST en silvestre (94). No recomendable en lugares con presencia de enfermedades.</a:t>
            </a:r>
          </a:p>
          <a:p>
            <a:pPr eaLnBrk="1" hangingPunct="1">
              <a:defRPr/>
            </a:pPr>
            <a:r>
              <a:rPr lang="en-US" sz="2400" smtClean="0"/>
              <a:t>Menor crecimiento en primer mes, pero se compensa con disparo crecimiento luego de traspaso.</a:t>
            </a:r>
          </a:p>
          <a:p>
            <a:pPr eaLnBrk="1" hangingPunct="1">
              <a:defRPr/>
            </a:pPr>
            <a:r>
              <a:rPr lang="en-US" sz="2400" smtClean="0"/>
              <a:t>Densidad siembra:</a:t>
            </a:r>
          </a:p>
          <a:p>
            <a:pPr lvl="1" eaLnBrk="1" hangingPunct="1">
              <a:defRPr/>
            </a:pPr>
            <a:r>
              <a:rPr lang="en-US" sz="2400" smtClean="0"/>
              <a:t>Semiintensivo : 1,000,000 a 2,000,000 pls / Ha.</a:t>
            </a:r>
          </a:p>
          <a:p>
            <a:pPr lvl="1" eaLnBrk="1" hangingPunct="1">
              <a:defRPr/>
            </a:pPr>
            <a:r>
              <a:rPr lang="en-US" sz="2400" smtClean="0"/>
              <a:t>Intensivo: 8,000,000 a 12,000,000 pls/Ha.</a:t>
            </a:r>
            <a:endParaRPr lang="es-ES_tradnl" sz="2400" smtClean="0"/>
          </a:p>
        </p:txBody>
      </p:sp>
    </p:spTree>
  </p:cSld>
  <p:clrMapOvr>
    <a:masterClrMapping/>
  </p:clrMapOvr>
  <p:transition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Manejo Precria Semiintensiva</a:t>
            </a:r>
            <a:endParaRPr lang="es-ES_tradnl" smtClean="0"/>
          </a:p>
        </p:txBody>
      </p:sp>
      <p:sp>
        <p:nvSpPr>
          <p:cNvPr id="195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57200"/>
            <a:ext cx="8458200" cy="5867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Siembra a Nivel full.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Mallas: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1a Semana : roja larvera + Saco.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2a Semana: roja larvera.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3a Semana: Polimalla # 08 o 2mm.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Recambio: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1a Semana =  0 %. Si necesita poner media luna.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2a Semana = 5cm.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Alimentación: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1a Semana = 10 Kg/Ha/Dia.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2a Semana = 45 kg/Ha/Dia.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&gt;0.8 gr. = Segun tabla y biomasa.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Tipo = Crumble, 35% proteina, buena calidad.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Frecuencia= 2 veces/Dia.</a:t>
            </a:r>
          </a:p>
        </p:txBody>
      </p:sp>
    </p:spTree>
  </p:cSld>
  <p:clrMapOvr>
    <a:masterClrMapping/>
  </p:clrMapOvr>
  <p:transition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Manejo Precria Intensiva</a:t>
            </a:r>
            <a:endParaRPr lang="es-ES_tradnl" smtClean="0"/>
          </a:p>
        </p:txBody>
      </p:sp>
      <p:sp>
        <p:nvSpPr>
          <p:cNvPr id="195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57200"/>
            <a:ext cx="8458200" cy="5867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Siembra a Nivel full.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Mallas: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Roja larvera o 500</a:t>
            </a:r>
            <a:r>
              <a:rPr lang="en-US" sz="2400" smtClean="0">
                <a:latin typeface="Symbol" pitchFamily="18" charset="2"/>
              </a:rPr>
              <a:t>m</a:t>
            </a:r>
            <a:r>
              <a:rPr lang="en-US" sz="2400" smtClean="0"/>
              <a:t>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Recambios: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5% - 20% / dia.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Según calidad de agua y Amonio.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Aireación: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Continua.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Alimentación: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Segun tabla y biomasa.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Según comederos a partir de la 3 semana.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Tipo = Crumble, 40-50% proteina, Excelente calidad.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Frecuencia= 4 veces/Dia.</a:t>
            </a:r>
          </a:p>
        </p:txBody>
      </p:sp>
    </p:spTree>
  </p:cSld>
  <p:clrMapOvr>
    <a:masterClrMapping/>
  </p:clrMapOvr>
  <p:transition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Transferencia</a:t>
            </a:r>
          </a:p>
        </p:txBody>
      </p:sp>
      <p:sp>
        <p:nvSpPr>
          <p:cNvPr id="140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533400"/>
            <a:ext cx="8229600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Requerimientos: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4 – 5 Semanas = 0.6- 0.8 gr. (max 1.0 – 1.2).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Camarón Duro. &lt; 5% mudado.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Piscina de producción lista.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Uso de Red de mortalidad 7mx7m y cubos Superv.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Dependiendo de infraestructura en aguaje o quiebra.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Puntos de importancia: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Hacerlo de noche.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Minimizar Tiempo fuera de agua o alta densidad.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Presión de agua y cama de agua en tunel.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Calidad de agua de transporte.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Drenaje de tanques a piscina.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Revisar OD periodicamente. (&gt;3ppm).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Tapar canastas con sacos.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Camaron muy grande resiste menos traspaso.</a:t>
            </a:r>
            <a:endParaRPr lang="es-ES_tradnl" sz="2400" smtClean="0"/>
          </a:p>
        </p:txBody>
      </p:sp>
    </p:spTree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Transferencia</a:t>
            </a:r>
          </a:p>
        </p:txBody>
      </p:sp>
      <p:sp>
        <p:nvSpPr>
          <p:cNvPr id="195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Metodología: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Bajar niveles de agua 60% dia anterior. Ojo Mallas.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Poner luz en compuerta.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Drenaje de 20-35 cm.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Pesca con bolso abierto o canasta cosecha.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Cama de agua en tunel de 10 – 15 cm.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Extraer juveniles de no mas de 10 lbs o 5 minutos.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Colocar en canasta de traspaso (tarada mojada).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Escurrir limpiar por 15-20 segundos.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Pesar y quitar tara. Tomar muestra periodica.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En ultima fase si se necesita meter agua fresca en salida. No en entrada.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Cuantificar Numero de juveniles por peso.</a:t>
            </a:r>
            <a:endParaRPr lang="es-ES_tradnl" sz="2400" smtClean="0"/>
          </a:p>
        </p:txBody>
      </p:sp>
    </p:spTree>
  </p:cSld>
  <p:clrMapOvr>
    <a:masterClrMapping/>
  </p:clrMapOvr>
  <p:transition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Transferencia.- Transporte</a:t>
            </a:r>
            <a:endParaRPr lang="es-ES_tradnl" smtClean="0"/>
          </a:p>
        </p:txBody>
      </p:sp>
      <p:sp>
        <p:nvSpPr>
          <p:cNvPr id="196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Si esta cerca (&lt; 1min) hacerlo con chasquis.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Puede hacerse por tanque bomba y manguera.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Generalmente es el cuello de botella del traspaso. Usar varios vehiculos.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Minimizar tiempo transporte y retención.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Agua limpia (cambiar cada viaje).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Uso de cilindros de oxigeno.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OD &gt;7ppm todo tiempo.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Tanques llenos hasta cuello. Evitar olas.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Tiempo &lt; 30-45 minutos preferiblemente.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Densidad 25 g Juv / Litro agua.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Dispersión por valvula y manguera 4”. Ojo con lodo.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Poner red de 7mx7m y restar de cantidad pasada.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Poner cubos indicadores pero no restar.</a:t>
            </a:r>
            <a:endParaRPr lang="es-ES_tradnl" sz="2400" smtClean="0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Configuración Compuerta Salida</a:t>
            </a:r>
            <a:endParaRPr lang="es-ES_tradnl" smtClean="0"/>
          </a:p>
        </p:txBody>
      </p:sp>
      <p:pic>
        <p:nvPicPr>
          <p:cNvPr id="32771" name="Picture 3" descr="C:\Mis documentos\Espol\Informacion\Camaron\Villalon\CompSalid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546225"/>
            <a:ext cx="8686800" cy="397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Compuerta Traspaso 1</a:t>
            </a:r>
            <a:endParaRPr lang="es-ES_tradnl" smtClean="0"/>
          </a:p>
        </p:txBody>
      </p:sp>
      <p:pic>
        <p:nvPicPr>
          <p:cNvPr id="129027" name="Picture 3" descr="C:\Mis documentos\Espol\Informacion\Camaron\Engorde\CompuertaTraspasoVill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620713"/>
            <a:ext cx="6934200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Traspaso</a:t>
            </a:r>
            <a:endParaRPr lang="es-ES_tradnl" smtClean="0"/>
          </a:p>
        </p:txBody>
      </p:sp>
      <p:pic>
        <p:nvPicPr>
          <p:cNvPr id="130051" name="Picture 3" descr="C:\Mis documentos\Espol\Informacion\Camaron\Engorde\TraspasoVilla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068388"/>
            <a:ext cx="7696200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Muestreo Traspaso</a:t>
            </a:r>
            <a:endParaRPr lang="es-ES_tradnl" smtClean="0"/>
          </a:p>
        </p:txBody>
      </p:sp>
      <p:pic>
        <p:nvPicPr>
          <p:cNvPr id="131075" name="Picture 1027" descr="C:\Mis documentos\Espol\Informacion\Camaron\Engorde\Faltan\MuestreoTraspas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733425"/>
            <a:ext cx="7086600" cy="569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Pesaje Traspaso</a:t>
            </a:r>
            <a:endParaRPr lang="es-ES_tradnl" smtClean="0"/>
          </a:p>
        </p:txBody>
      </p:sp>
      <p:pic>
        <p:nvPicPr>
          <p:cNvPr id="132099" name="Picture 3" descr="C:\Mis documentos\Espol\Informacion\Camaron\Engorde\Faltan\PesoTraspas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901700"/>
            <a:ext cx="7696200" cy="554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TanqueTransporte</a:t>
            </a:r>
            <a:endParaRPr lang="es-ES_tradnl" smtClean="0"/>
          </a:p>
        </p:txBody>
      </p:sp>
      <p:pic>
        <p:nvPicPr>
          <p:cNvPr id="133123" name="Picture 1027" descr="C:\Mis documentos\Espol\Informacion\Camaron\Engorde\TanqueTraspas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771525"/>
            <a:ext cx="8153400" cy="546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Siembra Traspaso</a:t>
            </a:r>
            <a:endParaRPr lang="es-ES_tradnl" smtClean="0"/>
          </a:p>
        </p:txBody>
      </p:sp>
      <p:pic>
        <p:nvPicPr>
          <p:cNvPr id="134147" name="Picture 2051" descr="C:\Mis documentos\Espol\Informacion\Camaron\Engorde\Faltan\SiembraGravedad7x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838200"/>
            <a:ext cx="7162800" cy="560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Raceway</a:t>
            </a:r>
          </a:p>
        </p:txBody>
      </p:sp>
      <p:sp>
        <p:nvSpPr>
          <p:cNvPr id="156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>
              <a:lnSpc>
                <a:spcPct val="90000"/>
              </a:lnSpc>
              <a:defRPr/>
            </a:pPr>
            <a:r>
              <a:rPr lang="es-ES_tradnl" sz="2400" smtClean="0"/>
              <a:t>Mayor costo /Pl. </a:t>
            </a:r>
            <a:r>
              <a:rPr lang="es-ES_tradnl" sz="2400" b="1" u="sng" smtClean="0"/>
              <a:t>Menor o mayor costo / lb.?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400" smtClean="0"/>
              <a:t>Alto riesgo error humano.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400" smtClean="0"/>
              <a:t>Mas ciclos por año???</a:t>
            </a:r>
            <a:r>
              <a:rPr lang="en-US" sz="2400" smtClean="0"/>
              <a:t>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Usualmente camarón no llega a las mismas tallas que logra en un precriadero o en piscina en el mismo tiempo.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Permite Bioseguridad por un mayor tiempo.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Animales con mayores defensas “podrian” soportar mejor ataque del virus, pero en practica no funciona asi.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Manejo intermedio entre un tanque de larvas y un precriadero intensivo.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Costo de alimento y mano de obra es alto.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Alto recambio de agua.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Densidad: 500 a 1,500 Pls/ m</a:t>
            </a:r>
            <a:r>
              <a:rPr lang="en-US" sz="2400" baseline="30000" smtClean="0"/>
              <a:t>2</a:t>
            </a:r>
            <a:r>
              <a:rPr lang="en-US" sz="2400" smtClean="0"/>
              <a:t>.</a:t>
            </a:r>
            <a:endParaRPr lang="es-ES_tradnl" sz="2400" smtClean="0"/>
          </a:p>
          <a:p>
            <a:pPr eaLnBrk="1" hangingPunct="1">
              <a:lnSpc>
                <a:spcPct val="90000"/>
              </a:lnSpc>
              <a:defRPr/>
            </a:pPr>
            <a:endParaRPr lang="es-ES_tradnl" sz="2400" smtClean="0"/>
          </a:p>
        </p:txBody>
      </p:sp>
    </p:spTree>
  </p:cSld>
  <p:clrMapOvr>
    <a:masterClrMapping/>
  </p:clrMapOvr>
  <p:transition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Raceway</a:t>
            </a:r>
            <a:endParaRPr lang="es-ES_tradnl" smtClean="0"/>
          </a:p>
        </p:txBody>
      </p:sp>
      <p:pic>
        <p:nvPicPr>
          <p:cNvPr id="136195" name="Picture 3" descr="C:\Mis documentos\Espol\Informacion\Fotos\CAMARON\MVC-035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149350"/>
            <a:ext cx="7848600" cy="535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</a:rPr>
              <a:t>Raceway</a:t>
            </a:r>
            <a:endParaRPr lang="es-ES_tradnl" smtClean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med"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</a:rPr>
              <a:t>Raceway</a:t>
            </a:r>
            <a:endParaRPr lang="es-ES_tradnl" smtClean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Compuerta Entrada 1</a:t>
            </a:r>
            <a:endParaRPr lang="es-ES_tradnl" smtClean="0"/>
          </a:p>
        </p:txBody>
      </p:sp>
      <p:pic>
        <p:nvPicPr>
          <p:cNvPr id="33795" name="Picture 3" descr="C:\Mis documentos\Espol\Informacion\Camaron\Villalon\CompEntradaVilla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35100"/>
            <a:ext cx="9144000" cy="398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_tradnl" smtClean="0"/>
          </a:p>
        </p:txBody>
      </p:sp>
      <p:sp>
        <p:nvSpPr>
          <p:cNvPr id="1691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_tradnl" smtClean="0"/>
          </a:p>
        </p:txBody>
      </p:sp>
    </p:spTree>
  </p:cSld>
  <p:clrMapOvr>
    <a:masterClrMapping/>
  </p:clrMapOvr>
  <p:transition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_tradnl" smtClean="0"/>
          </a:p>
        </p:txBody>
      </p:sp>
      <p:sp>
        <p:nvSpPr>
          <p:cNvPr id="195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_tradnl" smtClean="0"/>
          </a:p>
        </p:txBody>
      </p:sp>
    </p:spTree>
  </p:cSld>
  <p:clrMapOvr>
    <a:masterClrMapping/>
  </p:clrMapOvr>
  <p:transition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_tradnl" smtClean="0"/>
          </a:p>
        </p:txBody>
      </p:sp>
      <p:sp>
        <p:nvSpPr>
          <p:cNvPr id="195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_tradnl" smtClean="0"/>
          </a:p>
        </p:txBody>
      </p:sp>
    </p:spTree>
  </p:cSld>
  <p:clrMapOvr>
    <a:masterClrMapping/>
  </p:clrMapOvr>
  <p:transition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Fertilización</a:t>
            </a:r>
          </a:p>
        </p:txBody>
      </p:sp>
      <p:sp>
        <p:nvSpPr>
          <p:cNvPr id="140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_tradnl" smtClean="0"/>
          </a:p>
        </p:txBody>
      </p:sp>
    </p:spTree>
  </p:cSld>
  <p:clrMapOvr>
    <a:masterClrMapping/>
  </p:clrMapOvr>
  <p:transition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307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Fertilizacion en Entrada</a:t>
            </a:r>
            <a:endParaRPr lang="es-ES_tradnl" smtClean="0"/>
          </a:p>
        </p:txBody>
      </p:sp>
      <p:pic>
        <p:nvPicPr>
          <p:cNvPr id="143363" name="Picture 3075" descr="C:\Mis documentos\Espol\Informacion\Fotos\CAMARON\MVC-006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38450" y="833438"/>
            <a:ext cx="3819525" cy="571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_tradnl" smtClean="0"/>
          </a:p>
        </p:txBody>
      </p:sp>
      <p:sp>
        <p:nvSpPr>
          <p:cNvPr id="1692675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_tradnl" smtClean="0"/>
          </a:p>
        </p:txBody>
      </p:sp>
    </p:spTree>
  </p:cSld>
  <p:clrMapOvr>
    <a:masterClrMapping/>
  </p:clrMapOvr>
  <p:transition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Encalado</a:t>
            </a:r>
          </a:p>
        </p:txBody>
      </p:sp>
      <p:sp>
        <p:nvSpPr>
          <p:cNvPr id="140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_tradnl" smtClean="0"/>
          </a:p>
        </p:txBody>
      </p:sp>
    </p:spTree>
  </p:cSld>
  <p:clrMapOvr>
    <a:masterClrMapping/>
  </p:clrMapOvr>
  <p:transition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3048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Encalado</a:t>
            </a:r>
          </a:p>
        </p:txBody>
      </p:sp>
      <p:sp>
        <p:nvSpPr>
          <p:cNvPr id="1594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09600"/>
            <a:ext cx="8485188" cy="5867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E</a:t>
            </a:r>
            <a:r>
              <a:rPr lang="es-ES_tradnl" sz="2800" smtClean="0"/>
              <a:t>ncala</a:t>
            </a:r>
            <a:r>
              <a:rPr lang="en-US" sz="2800" smtClean="0"/>
              <a:t>r:</a:t>
            </a:r>
            <a:r>
              <a:rPr lang="es-ES_tradnl" sz="2800" smtClean="0"/>
              <a:t> aumentar Alcalinidad, Dureza o pH.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A diferencia de agua estuarina, algunas aguas de pozo tienen baja alcalinidad y/o dureza.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Alto crecimiento algas (consumo CO</a:t>
            </a:r>
            <a:r>
              <a:rPr lang="es-ES_tradnl" sz="2800" baseline="-25000" smtClean="0"/>
              <a:t>2</a:t>
            </a:r>
            <a:r>
              <a:rPr lang="es-ES_tradnl" sz="2800" smtClean="0"/>
              <a:t>) y, Cero recambio, pueden bajar alcalinidad y</a:t>
            </a:r>
            <a:r>
              <a:rPr lang="en-US" sz="2800" smtClean="0"/>
              <a:t> dureza</a:t>
            </a:r>
            <a:r>
              <a:rPr lang="es-ES_tradnl" sz="2800" smtClean="0"/>
              <a:t> requerir aplicación de cal.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pH &gt; 8.3 Carbonato no se disuelve en agua.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Hidróxido de calcio se disuelve mas rápido.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Agua con pH muy alto: Sulfato de aluminio.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400" smtClean="0"/>
              <a:t>1mg Alumbre precipita 0.5 mg Alcalinidad.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400" smtClean="0"/>
              <a:t>Aplicación 15-40 ppm.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400" smtClean="0"/>
              <a:t>También precipita Sólidos en Suspensión y P.</a:t>
            </a:r>
            <a:endParaRPr lang="en-US" sz="240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Materia orgánica: Polvillo fermentado.</a:t>
            </a:r>
            <a:endParaRPr lang="es-ES_tradnl" sz="2400" smtClean="0"/>
          </a:p>
        </p:txBody>
      </p:sp>
    </p:spTree>
  </p:cSld>
  <p:clrMapOvr>
    <a:masterClrMapping/>
  </p:clrMapOvr>
  <p:transition spd="med"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_tradnl" smtClean="0"/>
          </a:p>
        </p:txBody>
      </p:sp>
      <p:sp>
        <p:nvSpPr>
          <p:cNvPr id="1593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_tradnl" smtClean="0"/>
          </a:p>
        </p:txBody>
      </p:sp>
    </p:spTree>
  </p:cSld>
  <p:clrMapOvr>
    <a:masterClrMapping/>
  </p:clrMapOvr>
  <p:transition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Competidores y Depredadores</a:t>
            </a:r>
          </a:p>
        </p:txBody>
      </p:sp>
      <p:sp>
        <p:nvSpPr>
          <p:cNvPr id="169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Millionaria.</a:t>
            </a:r>
          </a:p>
          <a:p>
            <a:pPr lvl="1" eaLnBrk="1" hangingPunct="1">
              <a:defRPr/>
            </a:pPr>
            <a:r>
              <a:rPr lang="en-US" smtClean="0"/>
              <a:t>Compiten por ambiente</a:t>
            </a:r>
          </a:p>
          <a:p>
            <a:pPr eaLnBrk="1" hangingPunct="1">
              <a:defRPr/>
            </a:pPr>
            <a:r>
              <a:rPr lang="en-US" smtClean="0"/>
              <a:t>Cladoceros (Daphnia)</a:t>
            </a:r>
          </a:p>
          <a:p>
            <a:pPr eaLnBrk="1" hangingPunct="1">
              <a:defRPr/>
            </a:pPr>
            <a:r>
              <a:rPr lang="en-US" smtClean="0"/>
              <a:t>Poliquetos y Mejillones:</a:t>
            </a:r>
          </a:p>
          <a:p>
            <a:pPr lvl="1" eaLnBrk="1" hangingPunct="1">
              <a:defRPr/>
            </a:pPr>
            <a:r>
              <a:rPr lang="en-US" smtClean="0"/>
              <a:t>Consumen alta cantidad de algas.</a:t>
            </a:r>
          </a:p>
          <a:p>
            <a:pPr lvl="1" eaLnBrk="1" hangingPunct="1">
              <a:defRPr/>
            </a:pPr>
            <a:r>
              <a:rPr lang="en-US" smtClean="0"/>
              <a:t>Ponen aguas totalmente transparentes.</a:t>
            </a:r>
            <a:endParaRPr lang="es-ES_tradnl" smtClean="0"/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Compuerta Entrada 2</a:t>
            </a:r>
            <a:endParaRPr lang="es-ES_tradnl" smtClean="0"/>
          </a:p>
        </p:txBody>
      </p:sp>
      <p:pic>
        <p:nvPicPr>
          <p:cNvPr id="34819" name="Picture 4" descr="C:\Mis documentos\Espol\Informacion\Camaron\Villalon\CompEntradaNueva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35100"/>
            <a:ext cx="9144000" cy="398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Mejillones</a:t>
            </a:r>
            <a:endParaRPr lang="es-ES_tradnl" smtClean="0"/>
          </a:p>
        </p:txBody>
      </p:sp>
      <p:pic>
        <p:nvPicPr>
          <p:cNvPr id="149507" name="Picture 3" descr="D:\Backup\Guate\CAMARSA CAMARONES 99\P00010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990600"/>
            <a:ext cx="7315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_tradnl" smtClean="0"/>
          </a:p>
        </p:txBody>
      </p:sp>
      <p:sp>
        <p:nvSpPr>
          <p:cNvPr id="168857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_tradnl" smtClean="0"/>
          </a:p>
        </p:txBody>
      </p:sp>
    </p:spTree>
  </p:cSld>
  <p:clrMapOvr>
    <a:masterClrMapping/>
  </p:clrMapOvr>
  <p:transition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_tradnl" smtClean="0"/>
          </a:p>
        </p:txBody>
      </p:sp>
      <p:sp>
        <p:nvSpPr>
          <p:cNvPr id="1689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_tradnl" smtClean="0"/>
          </a:p>
        </p:txBody>
      </p:sp>
    </p:spTree>
  </p:cSld>
  <p:clrMapOvr>
    <a:masterClrMapping/>
  </p:clrMapOvr>
  <p:transition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_tradnl" smtClean="0"/>
          </a:p>
        </p:txBody>
      </p:sp>
      <p:sp>
        <p:nvSpPr>
          <p:cNvPr id="169062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_tradnl" smtClean="0"/>
          </a:p>
        </p:txBody>
      </p:sp>
    </p:spTree>
  </p:cSld>
  <p:clrMapOvr>
    <a:masterClrMapping/>
  </p:clrMapOvr>
  <p:transition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1430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Alimentación</a:t>
            </a:r>
          </a:p>
        </p:txBody>
      </p:sp>
      <p:sp>
        <p:nvSpPr>
          <p:cNvPr id="159846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169988" y="1219200"/>
            <a:ext cx="7772400" cy="48418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PA" sz="2800" smtClean="0"/>
              <a:t>Es el mayor elemento del costo.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PA" sz="2800" smtClean="0"/>
              <a:t>Exceso de alimento eleva el costo y deteriora la calidad del agua.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PA" sz="2800" smtClean="0"/>
              <a:t>En sistemas intensivos el alimento provee la totalidad de los nutrientes requeridos.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PA" sz="2800" smtClean="0"/>
              <a:t>Es importante el correcto balance de aminoácidos, vitaminas y ácidos grasos.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PA" sz="2800" smtClean="0"/>
              <a:t>Alimentar por tablas.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PA" sz="2800" smtClean="0"/>
              <a:t>Alimentar de acuerdo al consumo.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Comederos Totales.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Comederos Control.</a:t>
            </a:r>
            <a:endParaRPr lang="es-ES_tradnl" sz="2400" smtClean="0"/>
          </a:p>
        </p:txBody>
      </p:sp>
    </p:spTree>
  </p:cSld>
  <p:clrMapOvr>
    <a:masterClrMapping/>
  </p:clrMapOvr>
  <p:transition spd="med"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Alimentación</a:t>
            </a:r>
          </a:p>
        </p:txBody>
      </p:sp>
      <p:sp>
        <p:nvSpPr>
          <p:cNvPr id="141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Dosificación: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Tablas.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Comederos Control.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Comederos Total.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Dispersión.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Comederos.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Boleo: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Zig Zag.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Orilla.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Horarios y frecuencia.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Logistica.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Tipos de alimento: tamano, calidad, estabilidad.</a:t>
            </a:r>
            <a:endParaRPr lang="es-ES_tradnl" sz="2800" smtClean="0"/>
          </a:p>
        </p:txBody>
      </p:sp>
    </p:spTree>
  </p:cSld>
  <p:clrMapOvr>
    <a:masterClrMapping/>
  </p:clrMapOvr>
  <p:transition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mtClean="0"/>
              <a:t>Destino del alimento</a:t>
            </a:r>
            <a:endParaRPr lang="en-US" smtClean="0"/>
          </a:p>
        </p:txBody>
      </p:sp>
      <p:pic>
        <p:nvPicPr>
          <p:cNvPr id="155651" name="Picture 3" descr="C:\My Documents\M Grillo\alimento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641475"/>
            <a:ext cx="7772400" cy="445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Alimentación al Boleo</a:t>
            </a:r>
            <a:endParaRPr lang="es-ES_tradnl" smtClean="0"/>
          </a:p>
        </p:txBody>
      </p:sp>
      <p:pic>
        <p:nvPicPr>
          <p:cNvPr id="156675" name="Picture 3" descr="C:\Mis documentos\Espol\Informacion\Camaron\Engorde\Boleo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5325" y="841375"/>
            <a:ext cx="7753350" cy="517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Alimentación al Boleo</a:t>
            </a:r>
            <a:endParaRPr lang="es-ES_tradnl" smtClean="0"/>
          </a:p>
        </p:txBody>
      </p:sp>
      <p:pic>
        <p:nvPicPr>
          <p:cNvPr id="157699" name="Picture 3" descr="C:\Mis documentos\Espol\Informacion\Fotos\CAMARON\MVC-011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3150" y="1136650"/>
            <a:ext cx="7613650" cy="498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762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Alimentación</a:t>
            </a:r>
          </a:p>
        </p:txBody>
      </p:sp>
      <p:sp>
        <p:nvSpPr>
          <p:cNvPr id="1600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1066800"/>
            <a:ext cx="77724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mtClean="0"/>
              <a:t>1a Semana: Dispersión desde la orilla.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mtClean="0"/>
              <a:t>2a Semana: Dispersión en canoa.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mtClean="0"/>
              <a:t>3a Semana: Colocación comederos (10-20/Ha).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mtClean="0"/>
              <a:t>3 días: 50% Alimento en Comederos.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mtClean="0"/>
              <a:t>Después de 4to día: 100% en comederos.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mtClean="0"/>
              <a:t>No se disminuye cantidad por demanda.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mtClean="0"/>
              <a:t>4a Semana: 30 - 50 Comederos / Ha.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mtClean="0"/>
              <a:t>100% Alimento en Comederos.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mtClean="0"/>
              <a:t>100% Dosificado por demanda.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s-ES_tradnl" smtClean="0"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Compuerta Entrada 3</a:t>
            </a:r>
            <a:endParaRPr lang="es-ES_tradnl" smtClean="0"/>
          </a:p>
        </p:txBody>
      </p:sp>
      <p:pic>
        <p:nvPicPr>
          <p:cNvPr id="35843" name="Picture 3" descr="C:\Mis documentos\Espol\Informacion\Camaron\Villalon\CompEntradaNueva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33513"/>
            <a:ext cx="9144000" cy="398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Alimentación (Cont..)</a:t>
            </a:r>
          </a:p>
        </p:txBody>
      </p:sp>
      <p:sp>
        <p:nvSpPr>
          <p:cNvPr id="160256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169988" y="1524000"/>
            <a:ext cx="7772400" cy="45370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mtClean="0"/>
              <a:t>Frecuencia 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mtClean="0"/>
              <a:t>2 veces / día las primeras 3 semanas.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mtClean="0"/>
              <a:t>3 veces / día el resto del ciclo. (mañana, tarde y Noche).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mtClean="0"/>
              <a:t>% en cada dosis de acuerdo a demanda.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mtClean="0"/>
              <a:t>Mayor frecuencia = Mayor costo M.O., pero mayor % consumo optimo = mayor crecimiento = menor FCR.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mtClean="0"/>
              <a:t>Cantidad &lt; 2kg/ com. / dosis, o se aumenta Número de  Comederos.</a:t>
            </a:r>
          </a:p>
        </p:txBody>
      </p:sp>
    </p:spTree>
  </p:cSld>
  <p:clrMapOvr>
    <a:masterClrMapping/>
  </p:clrMapOvr>
  <p:transition spd="med"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050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Relación Alimentación </a:t>
            </a:r>
            <a:r>
              <a:rPr lang="en-US" smtClean="0"/>
              <a:t>v</a:t>
            </a:r>
            <a:r>
              <a:rPr lang="es-ES_tradnl" smtClean="0"/>
              <a:t>s. FCR</a:t>
            </a:r>
          </a:p>
        </p:txBody>
      </p:sp>
      <p:graphicFrame>
        <p:nvGraphicFramePr>
          <p:cNvPr id="12290" name="Object 2051"/>
          <p:cNvGraphicFramePr>
            <a:graphicFrameLocks noChangeAspect="1"/>
          </p:cNvGraphicFramePr>
          <p:nvPr>
            <p:ph type="chart" idx="1"/>
          </p:nvPr>
        </p:nvGraphicFramePr>
        <p:xfrm>
          <a:off x="201613" y="1427163"/>
          <a:ext cx="8942387" cy="5278437"/>
        </p:xfrm>
        <a:graphic>
          <a:graphicData uri="http://schemas.openxmlformats.org/presentationml/2006/ole">
            <p:oleObj spid="_x0000_s12290" name="Chart" r:id="rId4" imgW="7086961" imgH="3715112" progId="Excel.Chart.8">
              <p:embed/>
            </p:oleObj>
          </a:graphicData>
        </a:graphic>
      </p:graphicFrame>
    </p:spTree>
  </p:cSld>
  <p:clrMapOvr>
    <a:masterClrMapping/>
  </p:clrMapOvr>
  <p:transition spd="med"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2286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Alimentación (Cont.)</a:t>
            </a:r>
          </a:p>
        </p:txBody>
      </p:sp>
      <p:sp>
        <p:nvSpPr>
          <p:cNvPr id="1606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9988" y="762000"/>
            <a:ext cx="7974012" cy="5791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mtClean="0"/>
              <a:t>Consumo aumenta y disminuye rápidamente.Relacionado con ciclos de luna / marea: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4</a:t>
            </a:r>
            <a:r>
              <a:rPr lang="es-ES_tradnl" smtClean="0"/>
              <a:t> – </a:t>
            </a:r>
            <a:r>
              <a:rPr lang="en-US" smtClean="0"/>
              <a:t>300</a:t>
            </a:r>
            <a:r>
              <a:rPr lang="es-ES_tradnl" smtClean="0"/>
              <a:t> Kg./Ha/día.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mtClean="0"/>
              <a:t>No se ha encontrado diferencias significativas (p=0.05) en crecimiento entre 38 y 28% de proteína.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mtClean="0"/>
              <a:t>Se piensa empezar pruebas con alimento de 22% proteína.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mtClean="0"/>
              <a:t>Uso de alimento pre-acondicionado disminuye problemas de calidad de suelo / agua.</a:t>
            </a:r>
          </a:p>
        </p:txBody>
      </p:sp>
    </p:spTree>
  </p:cSld>
  <p:clrMapOvr>
    <a:masterClrMapping/>
  </p:clrMapOvr>
  <p:transition spd="med"/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143000" y="-2286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Comederos </a:t>
            </a:r>
            <a:r>
              <a:rPr lang="en-US" smtClean="0"/>
              <a:t>v</a:t>
            </a:r>
            <a:r>
              <a:rPr lang="es-ES_tradnl" smtClean="0"/>
              <a:t>s. Tablas?</a:t>
            </a:r>
          </a:p>
        </p:txBody>
      </p:sp>
      <p:sp>
        <p:nvSpPr>
          <p:cNvPr id="160870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228600" y="685800"/>
            <a:ext cx="8915400" cy="59436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2800" smtClean="0"/>
              <a:t>Dosis de alimento fija en mejor de los casos desperdicia 45% del tiempo y subalimenta 45% del tiempo. Solo 10% se da alimentación correcta. </a:t>
            </a:r>
          </a:p>
          <a:p>
            <a:pPr eaLnBrk="1" hangingPunct="1">
              <a:defRPr/>
            </a:pPr>
            <a:r>
              <a:rPr lang="es-ES_tradnl" sz="2800" smtClean="0"/>
              <a:t>Incertidumbre en estimación de población aumenta este error.</a:t>
            </a:r>
          </a:p>
          <a:p>
            <a:pPr eaLnBrk="1" hangingPunct="1">
              <a:defRPr/>
            </a:pPr>
            <a:r>
              <a:rPr lang="es-ES_tradnl" sz="2800" smtClean="0"/>
              <a:t>Incremento del costo y deterioro del suelo hace imprescindible uso de comederos.</a:t>
            </a:r>
          </a:p>
          <a:p>
            <a:pPr eaLnBrk="1" hangingPunct="1">
              <a:defRPr/>
            </a:pPr>
            <a:r>
              <a:rPr lang="es-ES_tradnl" sz="2800" smtClean="0"/>
              <a:t>Costo de M.O. irrisorio respecto a costo de alimento.</a:t>
            </a:r>
            <a:endParaRPr lang="en-US" sz="2800" smtClean="0"/>
          </a:p>
          <a:p>
            <a:pPr eaLnBrk="1" hangingPunct="1">
              <a:defRPr/>
            </a:pPr>
            <a:r>
              <a:rPr lang="en-US" sz="2800" smtClean="0"/>
              <a:t>Bajo desperdicio de alimento evita deterioro de suelo: No aumento % MO suelo en 3 ciclos.</a:t>
            </a:r>
          </a:p>
          <a:p>
            <a:pPr eaLnBrk="1" hangingPunct="1">
              <a:defRPr/>
            </a:pPr>
            <a:r>
              <a:rPr lang="en-US" sz="2800" smtClean="0"/>
              <a:t>Importante usar alimento con buena estabilidad:</a:t>
            </a:r>
          </a:p>
          <a:p>
            <a:pPr lvl="1" eaLnBrk="1" hangingPunct="1">
              <a:defRPr/>
            </a:pPr>
            <a:r>
              <a:rPr lang="en-US" sz="2400" smtClean="0"/>
              <a:t>Preacondicionado.</a:t>
            </a:r>
            <a:endParaRPr lang="es-ES_tradnl" sz="2400" smtClean="0"/>
          </a:p>
        </p:txBody>
      </p:sp>
    </p:spTree>
  </p:cSld>
  <p:clrMapOvr>
    <a:masterClrMapping/>
  </p:clrMapOvr>
  <p:transition spd="med"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2286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Grafico Variación Alimento</a:t>
            </a:r>
          </a:p>
        </p:txBody>
      </p:sp>
      <p:pic>
        <p:nvPicPr>
          <p:cNvPr id="1628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847725"/>
            <a:ext cx="8677275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371600" y="55626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Alimentación Con Comederos</a:t>
            </a:r>
          </a:p>
        </p:txBody>
      </p:sp>
    </p:spTree>
  </p:cSld>
  <p:clrMapOvr>
    <a:masterClrMapping/>
  </p:clrMapOvr>
  <p:transition spd="med"/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Comederos</a:t>
            </a:r>
            <a:endParaRPr lang="es-ES_tradnl" smtClean="0"/>
          </a:p>
        </p:txBody>
      </p:sp>
      <p:pic>
        <p:nvPicPr>
          <p:cNvPr id="164867" name="Picture 1027" descr="C:\Mis documentos\Espol\Informacion\Fotos\CAMARON\MVC-009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8550" y="1098550"/>
            <a:ext cx="6946900" cy="466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Limpieza Comederos</a:t>
            </a:r>
            <a:endParaRPr lang="es-ES_tradnl" smtClean="0"/>
          </a:p>
        </p:txBody>
      </p:sp>
      <p:pic>
        <p:nvPicPr>
          <p:cNvPr id="165891" name="Picture 1027" descr="C:\Mis documentos\Espol\Informacion\Fotos\CAMARON\MVC-036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7600" y="1104900"/>
            <a:ext cx="6908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371600" y="5562600"/>
            <a:ext cx="80772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Camarón Comiendo De Mano</a:t>
            </a:r>
            <a:endParaRPr lang="en-US" smtClean="0"/>
          </a:p>
        </p:txBody>
      </p:sp>
    </p:spTree>
  </p:cSld>
  <p:clrMapOvr>
    <a:masterClrMapping/>
  </p:clrMapOvr>
  <p:transition spd="med"/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066800" y="-3048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Comederos Total</a:t>
            </a:r>
          </a:p>
        </p:txBody>
      </p:sp>
      <p:sp>
        <p:nvSpPr>
          <p:cNvPr id="161689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143000" y="685800"/>
            <a:ext cx="77724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Se aplica todo el alimento en los comederos.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40 - 50 comederos / Ha (usado hasta 10).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Mucho camaron/comedero, pero funciona.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Alto costo de Mano de Obra.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Certeza de correcta aplicación.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Metodología: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&lt; 5% se sube.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&gt;10% se baja el sobrante.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5-10% se mantiene.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Balanceado mojado doble del seco.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Anticipar subidas / bajadas.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Indispensable empowerment al personal.</a:t>
            </a:r>
            <a:endParaRPr lang="es-ES_tradnl" sz="2800" smtClean="0"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Compuerta Entrada Bolso</a:t>
            </a:r>
            <a:endParaRPr lang="es-ES_tradnl" smtClean="0">
              <a:solidFill>
                <a:srgbClr val="FF0000"/>
              </a:solidFill>
            </a:endParaRPr>
          </a:p>
        </p:txBody>
      </p:sp>
      <p:sp>
        <p:nvSpPr>
          <p:cNvPr id="1425411" name="Line 1027"/>
          <p:cNvSpPr>
            <a:spLocks noChangeShapeType="1"/>
          </p:cNvSpPr>
          <p:nvPr/>
        </p:nvSpPr>
        <p:spPr bwMode="auto">
          <a:xfrm>
            <a:off x="1371600" y="2133600"/>
            <a:ext cx="0" cy="23622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/>
          <a:lstStyle/>
          <a:p>
            <a:pPr>
              <a:defRPr/>
            </a:pPr>
            <a:endParaRPr lang="es-ES"/>
          </a:p>
        </p:txBody>
      </p:sp>
      <p:sp>
        <p:nvSpPr>
          <p:cNvPr id="1425412" name="Line 1028"/>
          <p:cNvSpPr>
            <a:spLocks noChangeShapeType="1"/>
          </p:cNvSpPr>
          <p:nvPr/>
        </p:nvSpPr>
        <p:spPr bwMode="auto">
          <a:xfrm>
            <a:off x="1371600" y="2133600"/>
            <a:ext cx="18288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/>
          <a:lstStyle/>
          <a:p>
            <a:pPr>
              <a:defRPr/>
            </a:pPr>
            <a:endParaRPr lang="es-ES"/>
          </a:p>
        </p:txBody>
      </p:sp>
      <p:sp>
        <p:nvSpPr>
          <p:cNvPr id="1425413" name="Line 1029"/>
          <p:cNvSpPr>
            <a:spLocks noChangeShapeType="1"/>
          </p:cNvSpPr>
          <p:nvPr/>
        </p:nvSpPr>
        <p:spPr bwMode="auto">
          <a:xfrm>
            <a:off x="1371600" y="4419600"/>
            <a:ext cx="61722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/>
          <a:lstStyle/>
          <a:p>
            <a:pPr>
              <a:defRPr/>
            </a:pPr>
            <a:endParaRPr lang="es-ES"/>
          </a:p>
        </p:txBody>
      </p:sp>
      <p:sp>
        <p:nvSpPr>
          <p:cNvPr id="1425414" name="Line 1030"/>
          <p:cNvSpPr>
            <a:spLocks noChangeShapeType="1"/>
          </p:cNvSpPr>
          <p:nvPr/>
        </p:nvSpPr>
        <p:spPr bwMode="auto">
          <a:xfrm>
            <a:off x="3200400" y="2133600"/>
            <a:ext cx="0" cy="14478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/>
          <a:lstStyle/>
          <a:p>
            <a:pPr>
              <a:defRPr/>
            </a:pPr>
            <a:endParaRPr lang="es-ES"/>
          </a:p>
        </p:txBody>
      </p:sp>
      <p:sp>
        <p:nvSpPr>
          <p:cNvPr id="1425415" name="Line 1031"/>
          <p:cNvSpPr>
            <a:spLocks noChangeShapeType="1"/>
          </p:cNvSpPr>
          <p:nvPr/>
        </p:nvSpPr>
        <p:spPr bwMode="auto">
          <a:xfrm>
            <a:off x="3200400" y="3581400"/>
            <a:ext cx="42672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/>
          <a:lstStyle/>
          <a:p>
            <a:pPr>
              <a:defRPr/>
            </a:pPr>
            <a:endParaRPr lang="es-ES"/>
          </a:p>
        </p:txBody>
      </p:sp>
      <p:sp>
        <p:nvSpPr>
          <p:cNvPr id="1425416" name="Line 1032"/>
          <p:cNvSpPr>
            <a:spLocks noChangeShapeType="1"/>
          </p:cNvSpPr>
          <p:nvPr/>
        </p:nvSpPr>
        <p:spPr bwMode="auto">
          <a:xfrm>
            <a:off x="7467600" y="3581400"/>
            <a:ext cx="0" cy="914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/>
          <a:lstStyle/>
          <a:p>
            <a:pPr>
              <a:defRPr/>
            </a:pPr>
            <a:endParaRPr lang="es-ES"/>
          </a:p>
        </p:txBody>
      </p:sp>
      <p:sp>
        <p:nvSpPr>
          <p:cNvPr id="1425417" name="Freeform 1033" descr="Outlined diamond"/>
          <p:cNvSpPr>
            <a:spLocks/>
          </p:cNvSpPr>
          <p:nvPr/>
        </p:nvSpPr>
        <p:spPr bwMode="auto">
          <a:xfrm>
            <a:off x="7359650" y="1355725"/>
            <a:ext cx="1582738" cy="3117850"/>
          </a:xfrm>
          <a:custGeom>
            <a:avLst/>
            <a:gdLst/>
            <a:ahLst/>
            <a:cxnLst>
              <a:cxn ang="0">
                <a:pos x="85" y="1399"/>
              </a:cxn>
              <a:cxn ang="0">
                <a:pos x="579" y="1275"/>
              </a:cxn>
              <a:cxn ang="0">
                <a:pos x="599" y="1213"/>
              </a:cxn>
              <a:cxn ang="0">
                <a:pos x="630" y="1183"/>
              </a:cxn>
              <a:cxn ang="0">
                <a:pos x="671" y="874"/>
              </a:cxn>
              <a:cxn ang="0">
                <a:pos x="661" y="699"/>
              </a:cxn>
              <a:cxn ang="0">
                <a:pos x="599" y="679"/>
              </a:cxn>
              <a:cxn ang="0">
                <a:pos x="476" y="617"/>
              </a:cxn>
              <a:cxn ang="0">
                <a:pos x="332" y="535"/>
              </a:cxn>
              <a:cxn ang="0">
                <a:pos x="65" y="514"/>
              </a:cxn>
              <a:cxn ang="0">
                <a:pos x="13" y="463"/>
              </a:cxn>
              <a:cxn ang="0">
                <a:pos x="23" y="113"/>
              </a:cxn>
              <a:cxn ang="0">
                <a:pos x="95" y="61"/>
              </a:cxn>
              <a:cxn ang="0">
                <a:pos x="373" y="0"/>
              </a:cxn>
              <a:cxn ang="0">
                <a:pos x="877" y="41"/>
              </a:cxn>
              <a:cxn ang="0">
                <a:pos x="939" y="61"/>
              </a:cxn>
              <a:cxn ang="0">
                <a:pos x="846" y="205"/>
              </a:cxn>
              <a:cxn ang="0">
                <a:pos x="692" y="247"/>
              </a:cxn>
              <a:cxn ang="0">
                <a:pos x="630" y="277"/>
              </a:cxn>
              <a:cxn ang="0">
                <a:pos x="641" y="380"/>
              </a:cxn>
              <a:cxn ang="0">
                <a:pos x="692" y="442"/>
              </a:cxn>
              <a:cxn ang="0">
                <a:pos x="805" y="565"/>
              </a:cxn>
              <a:cxn ang="0">
                <a:pos x="857" y="627"/>
              </a:cxn>
              <a:cxn ang="0">
                <a:pos x="898" y="709"/>
              </a:cxn>
              <a:cxn ang="0">
                <a:pos x="970" y="977"/>
              </a:cxn>
              <a:cxn ang="0">
                <a:pos x="877" y="1563"/>
              </a:cxn>
              <a:cxn ang="0">
                <a:pos x="795" y="1584"/>
              </a:cxn>
              <a:cxn ang="0">
                <a:pos x="723" y="1645"/>
              </a:cxn>
              <a:cxn ang="0">
                <a:pos x="630" y="1676"/>
              </a:cxn>
              <a:cxn ang="0">
                <a:pos x="538" y="1748"/>
              </a:cxn>
              <a:cxn ang="0">
                <a:pos x="507" y="1769"/>
              </a:cxn>
              <a:cxn ang="0">
                <a:pos x="476" y="1789"/>
              </a:cxn>
              <a:cxn ang="0">
                <a:pos x="363" y="1892"/>
              </a:cxn>
              <a:cxn ang="0">
                <a:pos x="301" y="1933"/>
              </a:cxn>
              <a:cxn ang="0">
                <a:pos x="209" y="1944"/>
              </a:cxn>
              <a:cxn ang="0">
                <a:pos x="54" y="1964"/>
              </a:cxn>
            </a:cxnLst>
            <a:rect l="0" t="0" r="r" b="b"/>
            <a:pathLst>
              <a:path w="997" h="1964">
                <a:moveTo>
                  <a:pt x="85" y="1399"/>
                </a:moveTo>
                <a:cubicBezTo>
                  <a:pt x="175" y="1385"/>
                  <a:pt x="466" y="1389"/>
                  <a:pt x="579" y="1275"/>
                </a:cubicBezTo>
                <a:cubicBezTo>
                  <a:pt x="594" y="1260"/>
                  <a:pt x="588" y="1232"/>
                  <a:pt x="599" y="1213"/>
                </a:cubicBezTo>
                <a:cubicBezTo>
                  <a:pt x="606" y="1200"/>
                  <a:pt x="620" y="1193"/>
                  <a:pt x="630" y="1183"/>
                </a:cubicBezTo>
                <a:cubicBezTo>
                  <a:pt x="664" y="1082"/>
                  <a:pt x="664" y="980"/>
                  <a:pt x="671" y="874"/>
                </a:cubicBezTo>
                <a:cubicBezTo>
                  <a:pt x="668" y="816"/>
                  <a:pt x="681" y="754"/>
                  <a:pt x="661" y="699"/>
                </a:cubicBezTo>
                <a:cubicBezTo>
                  <a:pt x="653" y="679"/>
                  <a:pt x="619" y="688"/>
                  <a:pt x="599" y="679"/>
                </a:cubicBezTo>
                <a:cubicBezTo>
                  <a:pt x="557" y="660"/>
                  <a:pt x="516" y="639"/>
                  <a:pt x="476" y="617"/>
                </a:cubicBezTo>
                <a:cubicBezTo>
                  <a:pt x="428" y="590"/>
                  <a:pt x="386" y="548"/>
                  <a:pt x="332" y="535"/>
                </a:cubicBezTo>
                <a:cubicBezTo>
                  <a:pt x="274" y="520"/>
                  <a:pt x="87" y="515"/>
                  <a:pt x="65" y="514"/>
                </a:cubicBezTo>
                <a:cubicBezTo>
                  <a:pt x="36" y="499"/>
                  <a:pt x="13" y="500"/>
                  <a:pt x="13" y="463"/>
                </a:cubicBezTo>
                <a:cubicBezTo>
                  <a:pt x="13" y="346"/>
                  <a:pt x="0" y="227"/>
                  <a:pt x="23" y="113"/>
                </a:cubicBezTo>
                <a:cubicBezTo>
                  <a:pt x="29" y="84"/>
                  <a:pt x="71" y="78"/>
                  <a:pt x="95" y="61"/>
                </a:cubicBezTo>
                <a:cubicBezTo>
                  <a:pt x="154" y="18"/>
                  <a:pt x="294" y="16"/>
                  <a:pt x="373" y="0"/>
                </a:cubicBezTo>
                <a:cubicBezTo>
                  <a:pt x="556" y="6"/>
                  <a:pt x="704" y="20"/>
                  <a:pt x="877" y="41"/>
                </a:cubicBezTo>
                <a:cubicBezTo>
                  <a:pt x="898" y="48"/>
                  <a:pt x="929" y="42"/>
                  <a:pt x="939" y="61"/>
                </a:cubicBezTo>
                <a:cubicBezTo>
                  <a:pt x="978" y="139"/>
                  <a:pt x="886" y="176"/>
                  <a:pt x="846" y="205"/>
                </a:cubicBezTo>
                <a:cubicBezTo>
                  <a:pt x="800" y="276"/>
                  <a:pt x="843" y="228"/>
                  <a:pt x="692" y="247"/>
                </a:cubicBezTo>
                <a:cubicBezTo>
                  <a:pt x="665" y="250"/>
                  <a:pt x="652" y="263"/>
                  <a:pt x="630" y="277"/>
                </a:cubicBezTo>
                <a:cubicBezTo>
                  <a:pt x="634" y="311"/>
                  <a:pt x="633" y="346"/>
                  <a:pt x="641" y="380"/>
                </a:cubicBezTo>
                <a:cubicBezTo>
                  <a:pt x="646" y="403"/>
                  <a:pt x="679" y="427"/>
                  <a:pt x="692" y="442"/>
                </a:cubicBezTo>
                <a:cubicBezTo>
                  <a:pt x="728" y="485"/>
                  <a:pt x="757" y="534"/>
                  <a:pt x="805" y="565"/>
                </a:cubicBezTo>
                <a:cubicBezTo>
                  <a:pt x="820" y="587"/>
                  <a:pt x="843" y="604"/>
                  <a:pt x="857" y="627"/>
                </a:cubicBezTo>
                <a:cubicBezTo>
                  <a:pt x="873" y="653"/>
                  <a:pt x="898" y="709"/>
                  <a:pt x="898" y="709"/>
                </a:cubicBezTo>
                <a:cubicBezTo>
                  <a:pt x="921" y="800"/>
                  <a:pt x="946" y="887"/>
                  <a:pt x="970" y="977"/>
                </a:cubicBezTo>
                <a:cubicBezTo>
                  <a:pt x="963" y="1203"/>
                  <a:pt x="997" y="1381"/>
                  <a:pt x="877" y="1563"/>
                </a:cubicBezTo>
                <a:cubicBezTo>
                  <a:pt x="861" y="1587"/>
                  <a:pt x="822" y="1577"/>
                  <a:pt x="795" y="1584"/>
                </a:cubicBezTo>
                <a:cubicBezTo>
                  <a:pt x="775" y="1604"/>
                  <a:pt x="751" y="1633"/>
                  <a:pt x="723" y="1645"/>
                </a:cubicBezTo>
                <a:cubicBezTo>
                  <a:pt x="693" y="1657"/>
                  <a:pt x="630" y="1676"/>
                  <a:pt x="630" y="1676"/>
                </a:cubicBezTo>
                <a:cubicBezTo>
                  <a:pt x="581" y="1725"/>
                  <a:pt x="612" y="1698"/>
                  <a:pt x="538" y="1748"/>
                </a:cubicBezTo>
                <a:cubicBezTo>
                  <a:pt x="528" y="1755"/>
                  <a:pt x="517" y="1762"/>
                  <a:pt x="507" y="1769"/>
                </a:cubicBezTo>
                <a:cubicBezTo>
                  <a:pt x="497" y="1776"/>
                  <a:pt x="476" y="1789"/>
                  <a:pt x="476" y="1789"/>
                </a:cubicBezTo>
                <a:cubicBezTo>
                  <a:pt x="443" y="1838"/>
                  <a:pt x="414" y="1858"/>
                  <a:pt x="363" y="1892"/>
                </a:cubicBezTo>
                <a:cubicBezTo>
                  <a:pt x="361" y="1893"/>
                  <a:pt x="303" y="1933"/>
                  <a:pt x="301" y="1933"/>
                </a:cubicBezTo>
                <a:cubicBezTo>
                  <a:pt x="270" y="1937"/>
                  <a:pt x="240" y="1940"/>
                  <a:pt x="209" y="1944"/>
                </a:cubicBezTo>
                <a:cubicBezTo>
                  <a:pt x="152" y="1962"/>
                  <a:pt x="117" y="1964"/>
                  <a:pt x="54" y="1964"/>
                </a:cubicBezTo>
              </a:path>
            </a:pathLst>
          </a:custGeom>
          <a:pattFill prst="openDmnd">
            <a:fgClr>
              <a:schemeClr val="tx1"/>
            </a:fgClr>
            <a:bgClr>
              <a:schemeClr val="bg2"/>
            </a:bgClr>
          </a:patt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/>
          <a:lstStyle/>
          <a:p>
            <a:pPr>
              <a:defRPr/>
            </a:pPr>
            <a:endParaRPr lang="es-ES"/>
          </a:p>
        </p:txBody>
      </p:sp>
    </p:spTree>
  </p:cSld>
  <p:clrMapOvr>
    <a:masterClrMapping/>
  </p:clrMapOvr>
  <p:transition/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Comederos Control</a:t>
            </a:r>
          </a:p>
        </p:txBody>
      </p:sp>
      <p:sp>
        <p:nvSpPr>
          <p:cNvPr id="161792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143000" y="1447800"/>
            <a:ext cx="7799388" cy="461327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Se alimenta al boleo, pero se usan 1 - 5 comederos  / ha como control.</a:t>
            </a:r>
          </a:p>
          <a:p>
            <a:pPr eaLnBrk="1" hangingPunct="1">
              <a:defRPr/>
            </a:pPr>
            <a:r>
              <a:rPr lang="en-US" sz="2800" smtClean="0"/>
              <a:t>Se reparte del 2% – 4% de la dosis entre las bandejas.</a:t>
            </a:r>
          </a:p>
          <a:p>
            <a:pPr eaLnBrk="1" hangingPunct="1">
              <a:defRPr/>
            </a:pPr>
            <a:r>
              <a:rPr lang="en-US" sz="2800" smtClean="0"/>
              <a:t>Interpretación al ojo.</a:t>
            </a:r>
          </a:p>
          <a:p>
            <a:pPr eaLnBrk="1" hangingPunct="1">
              <a:defRPr/>
            </a:pPr>
            <a:r>
              <a:rPr lang="en-US" sz="2800" smtClean="0"/>
              <a:t>Revisar despues de 1-3 horas.</a:t>
            </a:r>
          </a:p>
          <a:p>
            <a:pPr eaLnBrk="1" hangingPunct="1">
              <a:defRPr/>
            </a:pPr>
            <a:r>
              <a:rPr lang="en-US" sz="2800" smtClean="0"/>
              <a:t>Menor costo de Mano de Obra.</a:t>
            </a:r>
          </a:p>
          <a:p>
            <a:pPr eaLnBrk="1" hangingPunct="1">
              <a:defRPr/>
            </a:pPr>
            <a:r>
              <a:rPr lang="en-US" sz="2800" smtClean="0"/>
              <a:t>Pienso que menos seguridad de informacion.</a:t>
            </a:r>
          </a:p>
          <a:p>
            <a:pPr eaLnBrk="1" hangingPunct="1">
              <a:defRPr/>
            </a:pPr>
            <a:r>
              <a:rPr lang="en-US" sz="2800" smtClean="0"/>
              <a:t>Dicen que alimento se distribuye mejor?</a:t>
            </a:r>
            <a:endParaRPr lang="es-ES_tradnl" sz="2800" smtClean="0"/>
          </a:p>
        </p:txBody>
      </p:sp>
    </p:spTree>
  </p:cSld>
  <p:clrMapOvr>
    <a:masterClrMapping/>
  </p:clrMapOvr>
  <p:transition spd="med"/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7772400" cy="1143000"/>
          </a:xfrm>
        </p:spPr>
        <p:txBody>
          <a:bodyPr/>
          <a:lstStyle/>
          <a:p>
            <a:pPr eaLnBrk="1" hangingPunct="1"/>
            <a:r>
              <a:rPr lang="es-PA" smtClean="0"/>
              <a:t>Comederos Control</a:t>
            </a:r>
            <a:endParaRPr lang="en-US" smtClean="0"/>
          </a:p>
        </p:txBody>
      </p:sp>
      <p:pic>
        <p:nvPicPr>
          <p:cNvPr id="169987" name="Picture 1027" descr="E:\monitor4.jpg"/>
          <p:cNvPicPr>
            <a:picLocks noChangeAspect="1" noChangeArrowheads="1"/>
          </p:cNvPicPr>
          <p:nvPr>
            <p:ph idx="1"/>
          </p:nvPr>
        </p:nvPicPr>
        <p:blipFill>
          <a:blip r:embed="rId2">
            <a:lum bright="12000" contrast="12000"/>
          </a:blip>
          <a:srcRect/>
          <a:stretch>
            <a:fillRect/>
          </a:stretch>
        </p:blipFill>
        <p:spPr>
          <a:xfrm>
            <a:off x="1143000" y="1479550"/>
            <a:ext cx="7100888" cy="4581525"/>
          </a:xfrm>
          <a:noFill/>
        </p:spPr>
      </p:pic>
    </p:spTree>
  </p:cSld>
  <p:clrMapOvr>
    <a:masterClrMapping/>
  </p:clrMapOvr>
  <p:transition spd="med"/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050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382000" cy="890588"/>
          </a:xfrm>
        </p:spPr>
        <p:txBody>
          <a:bodyPr/>
          <a:lstStyle/>
          <a:p>
            <a:pPr eaLnBrk="1" hangingPunct="1"/>
            <a:r>
              <a:rPr lang="es-PA" smtClean="0"/>
              <a:t>Cantidad alimento en bandejas</a:t>
            </a:r>
            <a:endParaRPr lang="en-US" smtClean="0"/>
          </a:p>
        </p:txBody>
      </p:sp>
      <p:graphicFrame>
        <p:nvGraphicFramePr>
          <p:cNvPr id="1619971" name="Group 2051"/>
          <p:cNvGraphicFramePr>
            <a:graphicFrameLocks noGrp="1"/>
          </p:cNvGraphicFramePr>
          <p:nvPr>
            <p:ph type="tbl" idx="1"/>
          </p:nvPr>
        </p:nvGraphicFramePr>
        <p:xfrm>
          <a:off x="539750" y="1423988"/>
          <a:ext cx="7918450" cy="5205412"/>
        </p:xfrm>
        <a:graphic>
          <a:graphicData uri="http://schemas.openxmlformats.org/drawingml/2006/table">
            <a:tbl>
              <a:tblPr/>
              <a:tblGrid>
                <a:gridCol w="2870200"/>
                <a:gridCol w="2524125"/>
                <a:gridCol w="2524125"/>
              </a:tblGrid>
              <a:tr h="742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Peso Promedio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gr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Cantidad, % del total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Intervalo para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observación, h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7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2.0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3.0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2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5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2.4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2.5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2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15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3.0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2.0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1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20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3.3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2.0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2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25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3.6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1.5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mtClean="0"/>
              <a:t>Alimentación preadulto</a:t>
            </a:r>
            <a:endParaRPr lang="en-US" smtClean="0"/>
          </a:p>
        </p:txBody>
      </p:sp>
      <p:graphicFrame>
        <p:nvGraphicFramePr>
          <p:cNvPr id="1620995" name="Group 1027"/>
          <p:cNvGraphicFramePr>
            <a:graphicFrameLocks noGrp="1"/>
          </p:cNvGraphicFramePr>
          <p:nvPr>
            <p:ph type="tbl" idx="1"/>
          </p:nvPr>
        </p:nvGraphicFramePr>
        <p:xfrm>
          <a:off x="1169988" y="1946275"/>
          <a:ext cx="7772400" cy="4454525"/>
        </p:xfrm>
        <a:graphic>
          <a:graphicData uri="http://schemas.openxmlformats.org/drawingml/2006/table">
            <a:tbl>
              <a:tblPr/>
              <a:tblGrid>
                <a:gridCol w="2590800"/>
                <a:gridCol w="2590800"/>
                <a:gridCol w="2590800"/>
              </a:tblGrid>
              <a:tr h="1114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Código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Alimento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Camarón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2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N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Nada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Nada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4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P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Poco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&lt;10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2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M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Mucho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&gt;10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050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7772400" cy="857250"/>
          </a:xfrm>
        </p:spPr>
        <p:txBody>
          <a:bodyPr/>
          <a:lstStyle/>
          <a:p>
            <a:pPr eaLnBrk="1" hangingPunct="1"/>
            <a:r>
              <a:rPr lang="es-PA" smtClean="0"/>
              <a:t>Interpretación de Códigos</a:t>
            </a:r>
            <a:endParaRPr lang="en-US" smtClean="0"/>
          </a:p>
        </p:txBody>
      </p:sp>
      <p:graphicFrame>
        <p:nvGraphicFramePr>
          <p:cNvPr id="1622019" name="Group 2051"/>
          <p:cNvGraphicFramePr>
            <a:graphicFrameLocks noGrp="1"/>
          </p:cNvGraphicFramePr>
          <p:nvPr>
            <p:ph type="tbl" idx="1"/>
          </p:nvPr>
        </p:nvGraphicFramePr>
        <p:xfrm>
          <a:off x="304800" y="1468438"/>
          <a:ext cx="8382000" cy="4718050"/>
        </p:xfrm>
        <a:graphic>
          <a:graphicData uri="http://schemas.openxmlformats.org/drawingml/2006/table">
            <a:tbl>
              <a:tblPr/>
              <a:tblGrid>
                <a:gridCol w="1512888"/>
                <a:gridCol w="4964112"/>
                <a:gridCol w="1905000"/>
              </a:tblGrid>
              <a:tr h="495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Código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Descripción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Accion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NN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Subalimentado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sym typeface="Symbol" pitchFamily="18" charset="2"/>
                        </a:rPr>
                        <a:t>5%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3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NP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Ligeramente subalimentado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3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NM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Bueno a lig.subalimentado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OK!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PN-PM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No normal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?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3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PM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Ligera sobrealimentación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sym typeface="Symbol" pitchFamily="18" charset="2"/>
                        </a:rPr>
                        <a:t>5%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MN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Problemas, enfermedades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Ojo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MP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Problemas, enfermedades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Ojo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MM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Sobrealimentación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sym typeface="Symbol" pitchFamily="18" charset="2"/>
                        </a:rPr>
                        <a:t>20%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mtClean="0"/>
              <a:t>Interpretacion de bandejas</a:t>
            </a:r>
            <a:endParaRPr lang="en-US" smtClean="0"/>
          </a:p>
        </p:txBody>
      </p:sp>
      <p:graphicFrame>
        <p:nvGraphicFramePr>
          <p:cNvPr id="1623043" name="Group 1027"/>
          <p:cNvGraphicFramePr>
            <a:graphicFrameLocks noGrp="1"/>
          </p:cNvGraphicFramePr>
          <p:nvPr>
            <p:ph type="tbl" idx="1"/>
          </p:nvPr>
        </p:nvGraphicFramePr>
        <p:xfrm>
          <a:off x="685800" y="1641475"/>
          <a:ext cx="7772400" cy="4857750"/>
        </p:xfrm>
        <a:graphic>
          <a:graphicData uri="http://schemas.openxmlformats.org/drawingml/2006/table">
            <a:tbl>
              <a:tblPr/>
              <a:tblGrid>
                <a:gridCol w="4056063"/>
                <a:gridCol w="3716337"/>
              </a:tblGrid>
              <a:tr h="742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% Alimento en bandejas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Ajuste de la ración diaria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1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0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Aumente 5%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2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&lt;5%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No cambie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2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5-10%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Disminuya 5%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1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10-25%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Disminuya 10%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2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&gt;25%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Suspenda dos raciones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Logistica de Balanceado</a:t>
            </a:r>
          </a:p>
        </p:txBody>
      </p:sp>
      <p:sp>
        <p:nvSpPr>
          <p:cNvPr id="1596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Capacidad de almacenamiento.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Suficiente para evitar desabastecimiento.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Tiempo almacenamiento.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Forma de almacenamiento.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Pallets.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No pegado a paredes ni entre ellos.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Separados por lote.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Control de calidad.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Peso.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Estabilidad.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Boyantés.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Coordinacion pedidos – tranaporte.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Transporte dentro finca y almacenamiento diario.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Inventario y control.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Financiamiento.</a:t>
            </a:r>
            <a:endParaRPr lang="es-ES_tradnl" sz="2800" smtClean="0"/>
          </a:p>
        </p:txBody>
      </p:sp>
    </p:spTree>
  </p:cSld>
  <p:clrMapOvr>
    <a:masterClrMapping/>
  </p:clrMapOvr>
  <p:transition/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Mal Almacenamiento</a:t>
            </a:r>
            <a:endParaRPr lang="es-ES_tradnl" smtClean="0"/>
          </a:p>
        </p:txBody>
      </p:sp>
      <p:pic>
        <p:nvPicPr>
          <p:cNvPr id="176131" name="Picture 2051" descr="D:\Backup\Guate\MANEGEMENT\P00031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143000"/>
            <a:ext cx="7315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Almacenamiento Diario</a:t>
            </a:r>
            <a:endParaRPr lang="es-ES_tradnl" smtClean="0"/>
          </a:p>
        </p:txBody>
      </p:sp>
      <p:pic>
        <p:nvPicPr>
          <p:cNvPr id="177155" name="Picture 3" descr="C:\Mis documentos\Espol\Informacion\Fotos\CAMARON\MVC-013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95525" y="609600"/>
            <a:ext cx="4429125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_tradnl" smtClean="0"/>
          </a:p>
        </p:txBody>
      </p:sp>
      <p:sp>
        <p:nvSpPr>
          <p:cNvPr id="1696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_tradnl" smtClean="0"/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Bolsos en Compuertas</a:t>
            </a:r>
            <a:endParaRPr lang="es-ES_tradnl" smtClean="0"/>
          </a:p>
        </p:txBody>
      </p:sp>
      <p:pic>
        <p:nvPicPr>
          <p:cNvPr id="37891" name="Picture 1027" descr="D:\Backup\Guate\COMPORTA FILTERS\P000269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71800" y="609600"/>
            <a:ext cx="41656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_tradnl" smtClean="0"/>
          </a:p>
        </p:txBody>
      </p:sp>
      <p:sp>
        <p:nvSpPr>
          <p:cNvPr id="169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_tradnl" smtClean="0"/>
          </a:p>
        </p:txBody>
      </p:sp>
    </p:spTree>
  </p:cSld>
  <p:clrMapOvr>
    <a:masterClrMapping/>
  </p:clrMapOvr>
  <p:transition/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_tradnl" smtClean="0"/>
          </a:p>
        </p:txBody>
      </p:sp>
      <p:sp>
        <p:nvSpPr>
          <p:cNvPr id="169881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_tradnl" smtClean="0"/>
          </a:p>
        </p:txBody>
      </p:sp>
    </p:spTree>
  </p:cSld>
  <p:clrMapOvr>
    <a:masterClrMapping/>
  </p:clrMapOvr>
  <p:transition/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_tradnl" smtClean="0"/>
          </a:p>
        </p:txBody>
      </p:sp>
      <p:sp>
        <p:nvSpPr>
          <p:cNvPr id="1699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_tradnl" smtClean="0"/>
          </a:p>
        </p:txBody>
      </p:sp>
    </p:spTree>
  </p:cSld>
  <p:clrMapOvr>
    <a:masterClrMapping/>
  </p:clrMapOvr>
  <p:transition/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_tradnl" smtClean="0"/>
          </a:p>
        </p:txBody>
      </p:sp>
      <p:sp>
        <p:nvSpPr>
          <p:cNvPr id="1597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_tradnl" smtClean="0"/>
          </a:p>
        </p:txBody>
      </p:sp>
    </p:spTree>
  </p:cSld>
  <p:clrMapOvr>
    <a:masterClrMapping/>
  </p:clrMapOvr>
  <p:transition/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Muestreos</a:t>
            </a:r>
          </a:p>
        </p:txBody>
      </p:sp>
      <p:sp>
        <p:nvSpPr>
          <p:cNvPr id="141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Tipos</a:t>
            </a:r>
          </a:p>
          <a:p>
            <a:pPr lvl="1" eaLnBrk="1" hangingPunct="1">
              <a:defRPr/>
            </a:pPr>
            <a:r>
              <a:rPr lang="en-US" smtClean="0"/>
              <a:t>Peso</a:t>
            </a:r>
          </a:p>
          <a:p>
            <a:pPr lvl="1" eaLnBrk="1" hangingPunct="1">
              <a:defRPr/>
            </a:pPr>
            <a:r>
              <a:rPr lang="en-US" smtClean="0"/>
              <a:t>Salud</a:t>
            </a:r>
          </a:p>
          <a:p>
            <a:pPr lvl="1" eaLnBrk="1" hangingPunct="1">
              <a:defRPr/>
            </a:pPr>
            <a:r>
              <a:rPr lang="en-US" smtClean="0"/>
              <a:t>Histopatología y laboratorio.</a:t>
            </a:r>
          </a:p>
          <a:p>
            <a:pPr lvl="1" eaLnBrk="1" hangingPunct="1">
              <a:defRPr/>
            </a:pPr>
            <a:r>
              <a:rPr lang="en-US" smtClean="0"/>
              <a:t>Calidad Agua.</a:t>
            </a:r>
          </a:p>
          <a:p>
            <a:pPr lvl="1" eaLnBrk="1" hangingPunct="1">
              <a:defRPr/>
            </a:pPr>
            <a:r>
              <a:rPr lang="en-US" smtClean="0"/>
              <a:t>Poblacion.</a:t>
            </a:r>
          </a:p>
          <a:p>
            <a:pPr lvl="1" eaLnBrk="1" hangingPunct="1">
              <a:defRPr/>
            </a:pPr>
            <a:r>
              <a:rPr lang="en-US" smtClean="0"/>
              <a:t>Parametros.</a:t>
            </a:r>
          </a:p>
          <a:p>
            <a:pPr lvl="1" eaLnBrk="1" hangingPunct="1">
              <a:defRPr/>
            </a:pPr>
            <a:r>
              <a:rPr lang="en-US" smtClean="0"/>
              <a:t>Muda (previo a cosecha).</a:t>
            </a:r>
          </a:p>
          <a:p>
            <a:pPr eaLnBrk="1" hangingPunct="1">
              <a:defRPr/>
            </a:pPr>
            <a:r>
              <a:rPr lang="en-US" smtClean="0"/>
              <a:t>Metodología:</a:t>
            </a:r>
            <a:endParaRPr lang="es-ES_tradnl" smtClean="0"/>
          </a:p>
        </p:txBody>
      </p:sp>
    </p:spTree>
  </p:cSld>
  <p:clrMapOvr>
    <a:masterClrMapping/>
  </p:clrMapOvr>
  <p:transition/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_tradnl" smtClean="0"/>
          </a:p>
        </p:txBody>
      </p:sp>
      <p:sp>
        <p:nvSpPr>
          <p:cNvPr id="1768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_tradnl" smtClean="0"/>
          </a:p>
        </p:txBody>
      </p:sp>
    </p:spTree>
  </p:cSld>
  <p:clrMapOvr>
    <a:masterClrMapping/>
  </p:clrMapOvr>
  <p:transition/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Muestreo Atarraya</a:t>
            </a:r>
            <a:endParaRPr lang="es-ES_tradnl" smtClean="0"/>
          </a:p>
        </p:txBody>
      </p:sp>
      <p:pic>
        <p:nvPicPr>
          <p:cNvPr id="185347" name="Picture 3" descr="C:\Mis documentos\Espol\Informacion\Fotos\CAMARON\MVC-034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6650" y="1149350"/>
            <a:ext cx="6870700" cy="455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Muestreo Camarón</a:t>
            </a:r>
            <a:endParaRPr lang="es-ES_tradnl" smtClean="0"/>
          </a:p>
        </p:txBody>
      </p:sp>
      <p:pic>
        <p:nvPicPr>
          <p:cNvPr id="186371" name="Picture 3" descr="C:\Mis documentos\Espol\Informacion\Fotos\CAMARON\MVC-005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3150" y="1079500"/>
            <a:ext cx="6997700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_tradnl" smtClean="0"/>
          </a:p>
        </p:txBody>
      </p:sp>
      <p:sp>
        <p:nvSpPr>
          <p:cNvPr id="1769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_tradnl" smtClean="0"/>
          </a:p>
        </p:txBody>
      </p:sp>
    </p:spTree>
  </p:cSld>
  <p:clrMapOvr>
    <a:masterClrMapping/>
  </p:clrMapOvr>
  <p:transition/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Parametros</a:t>
            </a:r>
          </a:p>
        </p:txBody>
      </p:sp>
      <p:sp>
        <p:nvSpPr>
          <p:cNvPr id="140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_tradnl" smtClean="0"/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Acuñado de Compuertas</a:t>
            </a:r>
            <a:endParaRPr lang="es-ES_tradnl" smtClean="0"/>
          </a:p>
        </p:txBody>
      </p:sp>
      <p:pic>
        <p:nvPicPr>
          <p:cNvPr id="38915" name="Picture 3" descr="C:\Mis documentos\Espol\Informacion\Camaron\Villalon\Cuna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849313"/>
            <a:ext cx="7315200" cy="550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Toma de Oxigeno</a:t>
            </a:r>
            <a:endParaRPr lang="es-ES_tradnl" smtClean="0"/>
          </a:p>
        </p:txBody>
      </p:sp>
      <p:pic>
        <p:nvPicPr>
          <p:cNvPr id="189443" name="Picture 1027" descr="C:\Mis documentos\Espol\Informacion\Fotos\CAMARON\MVC-001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7600" y="1085850"/>
            <a:ext cx="7645400" cy="518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Toma Turbidez</a:t>
            </a:r>
            <a:endParaRPr lang="es-ES_tradnl" smtClean="0"/>
          </a:p>
        </p:txBody>
      </p:sp>
      <p:pic>
        <p:nvPicPr>
          <p:cNvPr id="190467" name="Picture 1027" descr="C:\Mis documentos\Espol\Informacion\Fotos\CAMARON\MVC-029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7600" y="1111250"/>
            <a:ext cx="7797800" cy="523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Equipos Basicos</a:t>
            </a:r>
            <a:endParaRPr lang="es-ES_tradnl" smtClean="0"/>
          </a:p>
        </p:txBody>
      </p:sp>
      <p:pic>
        <p:nvPicPr>
          <p:cNvPr id="191491" name="Picture 2051" descr="C:\Mis documentos\Espol\Informacion\Fotos\CAMARON\MVC-014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035050"/>
            <a:ext cx="7200900" cy="478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307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Laboratorio de Analisis</a:t>
            </a:r>
            <a:endParaRPr lang="es-ES_tradnl" smtClean="0"/>
          </a:p>
        </p:txBody>
      </p:sp>
      <p:pic>
        <p:nvPicPr>
          <p:cNvPr id="192515" name="Picture 3075" descr="C:\Mis documentos\Espol\Informacion\Fotos\CAMARON\MVC-010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3800" y="1054100"/>
            <a:ext cx="6756400" cy="474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Lab Analisis</a:t>
            </a:r>
            <a:endParaRPr lang="es-ES_tradnl" smtClean="0"/>
          </a:p>
        </p:txBody>
      </p:sp>
      <p:pic>
        <p:nvPicPr>
          <p:cNvPr id="193539" name="Picture 2051" descr="C:\Mis documentos\Espol\Informacion\Fotos\CAMARON\MVC-016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2350" y="1079500"/>
            <a:ext cx="7099300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_tradnl" smtClean="0"/>
          </a:p>
        </p:txBody>
      </p:sp>
      <p:sp>
        <p:nvSpPr>
          <p:cNvPr id="170086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_tradnl" smtClean="0"/>
          </a:p>
        </p:txBody>
      </p:sp>
    </p:spTree>
  </p:cSld>
  <p:clrMapOvr>
    <a:masterClrMapping/>
  </p:clrMapOvr>
  <p:transition/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_tradnl" smtClean="0"/>
          </a:p>
        </p:txBody>
      </p:sp>
      <p:sp>
        <p:nvSpPr>
          <p:cNvPr id="1701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_tradnl" smtClean="0"/>
          </a:p>
        </p:txBody>
      </p:sp>
    </p:spTree>
  </p:cSld>
  <p:clrMapOvr>
    <a:masterClrMapping/>
  </p:clrMapOvr>
  <p:transition/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_tradnl" smtClean="0"/>
          </a:p>
        </p:txBody>
      </p:sp>
      <p:sp>
        <p:nvSpPr>
          <p:cNvPr id="1702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_tradnl" smtClean="0"/>
          </a:p>
        </p:txBody>
      </p:sp>
    </p:spTree>
  </p:cSld>
  <p:clrMapOvr>
    <a:masterClrMapping/>
  </p:clrMapOvr>
  <p:transition/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_tradnl" smtClean="0"/>
          </a:p>
        </p:txBody>
      </p:sp>
      <p:sp>
        <p:nvSpPr>
          <p:cNvPr id="170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_tradnl" smtClean="0"/>
          </a:p>
        </p:txBody>
      </p:sp>
    </p:spTree>
  </p:cSld>
  <p:clrMapOvr>
    <a:masterClrMapping/>
  </p:clrMapOvr>
  <p:transition/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Aireacion</a:t>
            </a:r>
            <a:endParaRPr lang="es-ES_tradnl" smtClean="0"/>
          </a:p>
        </p:txBody>
      </p:sp>
      <p:sp>
        <p:nvSpPr>
          <p:cNvPr id="1496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9988" y="1219200"/>
            <a:ext cx="7772400" cy="48418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Oxígeno disuelto es el factor mas critico en cultivos intensivos y semi–intensivos de camarón.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La Aireación de emergencia provee oxigeno en determinados momentos para evitar el estres o muerte de los animales.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Necesario ocasionalmente.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La aireación suplementaria provee oxigeno de forma continua para incrementar mas los niveles de produccion y permitir niveles de alimentación contínuos de &gt; 50 kg/Ha/día.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Tablas Traslapadas</a:t>
            </a:r>
            <a:endParaRPr lang="es-ES_tradnl" smtClean="0"/>
          </a:p>
        </p:txBody>
      </p:sp>
      <p:pic>
        <p:nvPicPr>
          <p:cNvPr id="39939" name="Picture 2052" descr="C:\Mis documentos\Espol\Informacion\Camaron\Engorde\Faltan\TablasTraslapada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749300"/>
            <a:ext cx="7239000" cy="592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Aireación: Funciones</a:t>
            </a:r>
          </a:p>
        </p:txBody>
      </p:sp>
      <p:sp>
        <p:nvSpPr>
          <p:cNvPr id="1497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838200"/>
            <a:ext cx="7848600" cy="57150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es-ES_tradnl" smtClean="0"/>
              <a:t>Añade O</a:t>
            </a:r>
            <a:r>
              <a:rPr lang="es-ES_tradnl" baseline="-25000" smtClean="0"/>
              <a:t>2</a:t>
            </a:r>
            <a:r>
              <a:rPr lang="es-ES_tradnl" smtClean="0"/>
              <a:t> al agua</a:t>
            </a:r>
            <a:r>
              <a:rPr lang="en-US" smtClean="0"/>
              <a:t>:</a:t>
            </a:r>
            <a:endParaRPr lang="es-ES_tradnl" smtClean="0"/>
          </a:p>
          <a:p>
            <a:pPr marL="1066800" lvl="1" indent="-609600" eaLnBrk="1" hangingPunct="1">
              <a:lnSpc>
                <a:spcPct val="90000"/>
              </a:lnSpc>
              <a:buFont typeface="Wingdings" pitchFamily="2" charset="2"/>
              <a:buAutoNum type="alphaLcPeriod"/>
              <a:defRPr/>
            </a:pPr>
            <a:r>
              <a:rPr lang="es-ES_tradnl" smtClean="0"/>
              <a:t>Camarón</a:t>
            </a:r>
            <a:r>
              <a:rPr lang="en-US" smtClean="0"/>
              <a:t> usa &lt;20% O</a:t>
            </a:r>
            <a:r>
              <a:rPr lang="en-US" baseline="-25000" smtClean="0"/>
              <a:t>2</a:t>
            </a:r>
            <a:r>
              <a:rPr lang="es-ES_tradnl" smtClean="0"/>
              <a:t>.</a:t>
            </a:r>
          </a:p>
          <a:p>
            <a:pPr marL="1066800" lvl="1" indent="-609600" eaLnBrk="1" hangingPunct="1">
              <a:lnSpc>
                <a:spcPct val="90000"/>
              </a:lnSpc>
              <a:buFont typeface="Wingdings" pitchFamily="2" charset="2"/>
              <a:buAutoNum type="alphaLcPeriod"/>
              <a:defRPr/>
            </a:pPr>
            <a:r>
              <a:rPr lang="es-ES_tradnl" smtClean="0"/>
              <a:t>Procesos Bacterianos y Químicos. </a:t>
            </a:r>
            <a:endParaRPr lang="en-US" smtClean="0"/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es-ES_tradnl" smtClean="0"/>
              <a:t>Oxida capa orgánica superior del suelo.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es-ES_tradnl" smtClean="0"/>
              <a:t>Circula el agua y rompe estratificación.</a:t>
            </a:r>
            <a:endParaRPr lang="en-US" smtClean="0"/>
          </a:p>
          <a:p>
            <a:pPr marL="1066800" lvl="1" indent="-6096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en-US" smtClean="0"/>
              <a:t>&gt; 5-10 cm /s para mantener “flucular layer” en buen estado.</a:t>
            </a:r>
          </a:p>
          <a:p>
            <a:pPr marL="1066800" lvl="1" indent="-6096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en-US" smtClean="0"/>
              <a:t>&gt; 20</a:t>
            </a:r>
            <a:r>
              <a:rPr lang="es-ES_tradnl" smtClean="0"/>
              <a:t> </a:t>
            </a:r>
            <a:r>
              <a:rPr lang="en-US" smtClean="0"/>
              <a:t>c</a:t>
            </a:r>
            <a:r>
              <a:rPr lang="es-ES_tradnl" smtClean="0"/>
              <a:t>m/</a:t>
            </a:r>
            <a:r>
              <a:rPr lang="en-US" smtClean="0"/>
              <a:t>s para suspender sólidos con liner (ZEHS). </a:t>
            </a:r>
            <a:endParaRPr lang="es-ES_tradnl" smtClean="0"/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es-ES_tradnl" smtClean="0"/>
              <a:t>Aleja agua aireada y acerca agua sin airear.</a:t>
            </a:r>
          </a:p>
        </p:txBody>
      </p:sp>
    </p:spTree>
  </p:cSld>
  <p:clrMapOvr>
    <a:masterClrMapping/>
  </p:clrMapOvr>
  <p:transition spd="med"/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Aireación: Funciones</a:t>
            </a:r>
            <a:endParaRPr lang="en-US" smtClean="0"/>
          </a:p>
        </p:txBody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066800"/>
            <a:ext cx="7620000" cy="5486400"/>
          </a:xfrm>
        </p:spPr>
        <p:txBody>
          <a:bodyPr/>
          <a:lstStyle/>
          <a:p>
            <a:pPr marL="609600" indent="-609600" eaLnBrk="1" hangingPunct="1">
              <a:buFont typeface="Wingdings" pitchFamily="2" charset="2"/>
              <a:buAutoNum type="arabicPeriod" startAt="5"/>
              <a:defRPr/>
            </a:pPr>
            <a:r>
              <a:rPr lang="en-US" smtClean="0"/>
              <a:t>Evita compuestos reducidos (NH</a:t>
            </a:r>
            <a:r>
              <a:rPr lang="en-US" baseline="-25000" smtClean="0"/>
              <a:t>4</a:t>
            </a:r>
            <a:r>
              <a:rPr lang="en-US" smtClean="0"/>
              <a:t>, H</a:t>
            </a:r>
            <a:r>
              <a:rPr lang="en-US" baseline="-25000" smtClean="0"/>
              <a:t>2</a:t>
            </a:r>
            <a:r>
              <a:rPr lang="en-US" smtClean="0"/>
              <a:t>S,etc).</a:t>
            </a:r>
          </a:p>
          <a:p>
            <a:pPr marL="609600" indent="-609600" eaLnBrk="1" hangingPunct="1">
              <a:buFont typeface="Wingdings" pitchFamily="2" charset="2"/>
              <a:buAutoNum type="arabicPeriod" startAt="5"/>
              <a:defRPr/>
            </a:pPr>
            <a:r>
              <a:rPr lang="en-US" smtClean="0"/>
              <a:t>Ayuda a eliminar gases dañinos (NH</a:t>
            </a:r>
            <a:r>
              <a:rPr lang="en-US" baseline="-25000" smtClean="0"/>
              <a:t>4</a:t>
            </a:r>
            <a:r>
              <a:rPr lang="en-US" smtClean="0"/>
              <a:t>,CO</a:t>
            </a:r>
            <a:r>
              <a:rPr lang="en-US" baseline="-25000" smtClean="0"/>
              <a:t>2</a:t>
            </a:r>
            <a:r>
              <a:rPr lang="en-US" smtClean="0"/>
              <a:t>).</a:t>
            </a:r>
          </a:p>
          <a:p>
            <a:pPr marL="609600" indent="-609600" eaLnBrk="1" hangingPunct="1">
              <a:buFont typeface="Wingdings" pitchFamily="2" charset="2"/>
              <a:buAutoNum type="arabicPeriod" startAt="5"/>
              <a:defRPr/>
            </a:pPr>
            <a:r>
              <a:rPr lang="en-US" smtClean="0"/>
              <a:t>ZEHS : Suspende sólidos para formar flóculos. (Sist. Heterótrofos cero recambio).</a:t>
            </a:r>
          </a:p>
          <a:p>
            <a:pPr marL="609600" indent="-609600" eaLnBrk="1" hangingPunct="1">
              <a:buFont typeface="Wingdings" pitchFamily="2" charset="2"/>
              <a:buAutoNum type="arabicPeriod" startAt="5"/>
              <a:defRPr/>
            </a:pPr>
            <a:r>
              <a:rPr lang="en-US" smtClean="0"/>
              <a:t>Acumula desechos en un área.</a:t>
            </a:r>
          </a:p>
          <a:p>
            <a:pPr marL="609600" indent="-609600" eaLnBrk="1" hangingPunct="1">
              <a:buFont typeface="Wingdings" pitchFamily="2" charset="2"/>
              <a:buAutoNum type="arabicPeriod" startAt="5"/>
              <a:defRPr/>
            </a:pPr>
            <a:r>
              <a:rPr lang="en-US" smtClean="0"/>
              <a:t>Contras:</a:t>
            </a:r>
          </a:p>
          <a:p>
            <a:pPr marL="1066800" lvl="1" indent="-609600" eaLnBrk="1" hangingPunct="1">
              <a:buFont typeface="Wingdings" pitchFamily="2" charset="2"/>
              <a:buAutoNum type="arabicPeriod"/>
              <a:defRPr/>
            </a:pPr>
            <a:r>
              <a:rPr lang="en-US" smtClean="0"/>
              <a:t>Ojo: reducen temperatura.</a:t>
            </a:r>
          </a:p>
        </p:txBody>
      </p:sp>
    </p:spTree>
  </p:cSld>
  <p:clrMapOvr>
    <a:masterClrMapping/>
  </p:clrMapOvr>
  <p:transition spd="med"/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Capa Sedimentos Aerobica / Anaerobica</a:t>
            </a:r>
            <a:endParaRPr lang="es-ES_tradnl" smtClean="0"/>
          </a:p>
        </p:txBody>
      </p:sp>
      <p:pic>
        <p:nvPicPr>
          <p:cNvPr id="201731" name="Picture 3" descr="C:\Mis documentos\Espol\Inland\aq20fig3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581150"/>
            <a:ext cx="7620000" cy="500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228600"/>
            <a:ext cx="8153400" cy="1143000"/>
          </a:xfrm>
        </p:spPr>
        <p:txBody>
          <a:bodyPr/>
          <a:lstStyle/>
          <a:p>
            <a:pPr eaLnBrk="1" hangingPunct="1"/>
            <a:r>
              <a:rPr lang="en-US" smtClean="0"/>
              <a:t>Oxigenación: Como Funciona?</a:t>
            </a:r>
          </a:p>
        </p:txBody>
      </p:sp>
      <p:sp>
        <p:nvSpPr>
          <p:cNvPr id="1503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762000"/>
            <a:ext cx="8305800" cy="5791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No se inyecta O</a:t>
            </a:r>
            <a:r>
              <a:rPr lang="en-US" baseline="-25000" smtClean="0"/>
              <a:t>2</a:t>
            </a:r>
            <a:r>
              <a:rPr lang="en-US" smtClean="0"/>
              <a:t> al agua, se lo disuelve.</a:t>
            </a:r>
            <a:endParaRPr lang="es-ES_tradnl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Es aumetar la difusión de oxigeno del aire al agua. Y la esta es función de: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mtClean="0"/>
              <a:t>Solubilidad (T</a:t>
            </a:r>
            <a:r>
              <a:rPr lang="en-US" baseline="30000" smtClean="0"/>
              <a:t>o</a:t>
            </a:r>
            <a:r>
              <a:rPr lang="en-US" smtClean="0"/>
              <a:t>C y salinidad).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mtClean="0"/>
              <a:t>Diferencia de concentración.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mtClean="0"/>
              <a:t>Area de Contacto.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Hay 3 formas de aumentar difusión: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Aumentar % O</a:t>
            </a:r>
            <a:r>
              <a:rPr lang="en-US" baseline="-25000" smtClean="0"/>
              <a:t>2</a:t>
            </a:r>
            <a:r>
              <a:rPr lang="en-US" smtClean="0"/>
              <a:t> en Aire.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mtClean="0"/>
              <a:t>Oxígeno puro.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Aumentar area de contacto.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mtClean="0"/>
              <a:t>Aireadores mecánicos (Circulan también).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mtClean="0"/>
              <a:t>Aireadores de gravedad</a:t>
            </a:r>
          </a:p>
        </p:txBody>
      </p:sp>
    </p:spTree>
  </p:cSld>
  <p:clrMapOvr>
    <a:masterClrMapping/>
  </p:clrMapOvr>
  <p:transition spd="med"/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Solubilidadd de O</a:t>
            </a:r>
            <a:r>
              <a:rPr lang="en-US" baseline="-25000" smtClean="0"/>
              <a:t>2</a:t>
            </a:r>
            <a:r>
              <a:rPr lang="en-US" smtClean="0"/>
              <a:t> en Agua</a:t>
            </a:r>
          </a:p>
        </p:txBody>
      </p:sp>
      <p:graphicFrame>
        <p:nvGraphicFramePr>
          <p:cNvPr id="13314" name="Object 0"/>
          <p:cNvGraphicFramePr>
            <a:graphicFrameLocks noChangeAspect="1"/>
          </p:cNvGraphicFramePr>
          <p:nvPr>
            <p:ph type="tbl" idx="1"/>
          </p:nvPr>
        </p:nvGraphicFramePr>
        <p:xfrm>
          <a:off x="533400" y="1335088"/>
          <a:ext cx="8415338" cy="4725987"/>
        </p:xfrm>
        <a:graphic>
          <a:graphicData uri="http://schemas.openxmlformats.org/presentationml/2006/ole">
            <p:oleObj spid="_x0000_s13314" name="Worksheet" r:id="rId3" imgW="5496151" imgH="3086462" progId="Excel.Sheet.8">
              <p:embed/>
            </p:oleObj>
          </a:graphicData>
        </a:graphic>
      </p:graphicFrame>
    </p:spTree>
  </p:cSld>
  <p:clrMapOvr>
    <a:masterClrMapping/>
  </p:clrMapOvr>
  <p:transition spd="med"/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2286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Tipos De Aireadores (1)</a:t>
            </a:r>
            <a:endParaRPr lang="en-US" smtClean="0"/>
          </a:p>
        </p:txBody>
      </p:sp>
      <p:sp>
        <p:nvSpPr>
          <p:cNvPr id="1505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838200"/>
            <a:ext cx="7924800" cy="5791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600" smtClean="0"/>
              <a:t>Difusores de Aire.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Difusiores de aire (mangueras, piedras, etc).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Elevadores de aire, airlift. (bombas de aire).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Bajísima transferencia de oxigeno /HP.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Alto mantenimiento.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Bajísima circulación agua.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Método mas ineficiente para camaroneras.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Util en piscinas profundas (&gt;5m) o tanques.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Eficiencia: tamaño burbuja/tiempo contacto.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&gt; Tamaño burbuja &gt; Circulación.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&gt; Tamaño burbuja &lt; Oxigenación.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&gt; Tiempo contacto &gt; Oxigenación.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Presión noinfluye.</a:t>
            </a:r>
          </a:p>
        </p:txBody>
      </p:sp>
    </p:spTree>
  </p:cSld>
  <p:clrMapOvr>
    <a:masterClrMapping/>
  </p:clrMapOvr>
  <p:transition spd="med"/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Difusores de aire</a:t>
            </a:r>
          </a:p>
        </p:txBody>
      </p:sp>
      <p:grpSp>
        <p:nvGrpSpPr>
          <p:cNvPr id="204803" name="Group 3"/>
          <p:cNvGrpSpPr>
            <a:grpSpLocks/>
          </p:cNvGrpSpPr>
          <p:nvPr/>
        </p:nvGrpSpPr>
        <p:grpSpPr bwMode="auto">
          <a:xfrm>
            <a:off x="2217738" y="2549525"/>
            <a:ext cx="4708525" cy="1738313"/>
            <a:chOff x="0" y="0"/>
            <a:chExt cx="2966" cy="1095"/>
          </a:xfrm>
        </p:grpSpPr>
        <p:sp>
          <p:nvSpPr>
            <p:cNvPr id="1507332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0480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966" cy="1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400">
                  <a:effectLst/>
                </a:rPr>
                <a:t>  </a:t>
              </a:r>
              <a:r>
                <a:rPr lang="en-US" sz="10800">
                  <a:effectLst/>
                </a:rPr>
                <a:t> </a:t>
              </a:r>
              <a:r>
                <a:rPr lang="en-US" sz="2400">
                  <a:effectLst/>
                </a:rPr>
                <a:t>                             </a:t>
              </a:r>
            </a:p>
          </p:txBody>
        </p:sp>
      </p:grpSp>
      <p:pic>
        <p:nvPicPr>
          <p:cNvPr id="204804" name="Picture 6" descr="Figure 1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085850"/>
            <a:ext cx="7391400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Air Lift</a:t>
            </a:r>
            <a:endParaRPr lang="es-ES_tradnl" smtClean="0"/>
          </a:p>
        </p:txBody>
      </p:sp>
      <p:grpSp>
        <p:nvGrpSpPr>
          <p:cNvPr id="205827" name="Group 3"/>
          <p:cNvGrpSpPr>
            <a:grpSpLocks/>
          </p:cNvGrpSpPr>
          <p:nvPr/>
        </p:nvGrpSpPr>
        <p:grpSpPr bwMode="auto">
          <a:xfrm>
            <a:off x="2217738" y="2549525"/>
            <a:ext cx="4708525" cy="1738313"/>
            <a:chOff x="0" y="0"/>
            <a:chExt cx="2966" cy="1095"/>
          </a:xfrm>
        </p:grpSpPr>
        <p:sp>
          <p:nvSpPr>
            <p:cNvPr id="1508356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05830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966" cy="1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400">
                  <a:effectLst/>
                </a:rPr>
                <a:t>  </a:t>
              </a:r>
              <a:r>
                <a:rPr lang="en-US" sz="10800">
                  <a:effectLst/>
                </a:rPr>
                <a:t> </a:t>
              </a:r>
              <a:r>
                <a:rPr lang="en-US" sz="2400">
                  <a:effectLst/>
                </a:rPr>
                <a:t>                             </a:t>
              </a:r>
            </a:p>
          </p:txBody>
        </p:sp>
      </p:grpSp>
      <p:pic>
        <p:nvPicPr>
          <p:cNvPr id="205828" name="Picture 6" descr="Figure 1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447800"/>
            <a:ext cx="6934200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Air Lift</a:t>
            </a:r>
            <a:endParaRPr lang="es-ES_tradnl" smtClean="0"/>
          </a:p>
        </p:txBody>
      </p:sp>
      <p:pic>
        <p:nvPicPr>
          <p:cNvPr id="206851" name="Picture 3" descr="C:\Mis documentos\Espol\Informacion\Fotos\CAMARON\MVC-015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123950"/>
            <a:ext cx="7620000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 Título"/>
          <p:cNvSpPr>
            <a:spLocks noGrp="1"/>
          </p:cNvSpPr>
          <p:nvPr>
            <p:ph type="title"/>
          </p:nvPr>
        </p:nvSpPr>
        <p:spPr>
          <a:xfrm>
            <a:off x="1228725" y="0"/>
            <a:ext cx="7772400" cy="1143000"/>
          </a:xfrm>
        </p:spPr>
        <p:txBody>
          <a:bodyPr/>
          <a:lstStyle/>
          <a:p>
            <a:pPr algn="r"/>
            <a:r>
              <a:rPr lang="en-US" smtClean="0"/>
              <a:t>Fabrizio Marcillo Morla</a:t>
            </a:r>
            <a:endParaRPr lang="es-US" smtClean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69988" y="928688"/>
            <a:ext cx="7772400" cy="4114800"/>
          </a:xfrm>
        </p:spPr>
        <p:txBody>
          <a:bodyPr/>
          <a:lstStyle/>
          <a:p>
            <a:pPr algn="r">
              <a:defRPr/>
            </a:pPr>
            <a:r>
              <a:rPr lang="es-EC" dirty="0" smtClean="0"/>
              <a:t>Guayaquil, 1966.</a:t>
            </a:r>
          </a:p>
          <a:p>
            <a:pPr algn="r">
              <a:defRPr/>
            </a:pPr>
            <a:r>
              <a:rPr lang="es-EC" dirty="0" err="1" smtClean="0"/>
              <a:t>BSc.</a:t>
            </a:r>
            <a:r>
              <a:rPr lang="es-EC" dirty="0" smtClean="0"/>
              <a:t> Acuicultura. (ESPOL 1991).</a:t>
            </a:r>
          </a:p>
          <a:p>
            <a:pPr algn="r">
              <a:defRPr/>
            </a:pPr>
            <a:r>
              <a:rPr lang="es-EC" dirty="0" smtClean="0"/>
              <a:t>Magister en Administración de Empresas. (ESPOL, 1996).</a:t>
            </a:r>
          </a:p>
          <a:p>
            <a:pPr algn="r">
              <a:defRPr/>
            </a:pPr>
            <a:r>
              <a:rPr lang="es-EC" dirty="0" smtClean="0"/>
              <a:t>Profesor ESPOL desde el 2001.</a:t>
            </a:r>
          </a:p>
          <a:p>
            <a:pPr algn="r">
              <a:defRPr/>
            </a:pPr>
            <a:r>
              <a:rPr lang="es-EC" dirty="0" smtClean="0"/>
              <a:t>20 años experiencia profesional: </a:t>
            </a:r>
          </a:p>
          <a:p>
            <a:pPr lvl="1" algn="r">
              <a:defRPr/>
            </a:pPr>
            <a:r>
              <a:rPr lang="es-EC" sz="2800" dirty="0" smtClean="0"/>
              <a:t>Producción.</a:t>
            </a:r>
          </a:p>
          <a:p>
            <a:pPr lvl="1" algn="r">
              <a:defRPr/>
            </a:pPr>
            <a:r>
              <a:rPr lang="es-EC" sz="2800" dirty="0" smtClean="0"/>
              <a:t>Administración.</a:t>
            </a:r>
          </a:p>
          <a:p>
            <a:pPr lvl="1" algn="r">
              <a:defRPr/>
            </a:pPr>
            <a:r>
              <a:rPr lang="es-EC" sz="2800" dirty="0" smtClean="0"/>
              <a:t>Finanzas.</a:t>
            </a:r>
          </a:p>
          <a:p>
            <a:pPr lvl="1" algn="r">
              <a:defRPr/>
            </a:pPr>
            <a:r>
              <a:rPr lang="es-EC" sz="2800" dirty="0" smtClean="0"/>
              <a:t>Investigación.</a:t>
            </a:r>
          </a:p>
          <a:p>
            <a:pPr lvl="1" algn="r">
              <a:defRPr/>
            </a:pPr>
            <a:r>
              <a:rPr lang="es-EC" sz="2800" dirty="0" smtClean="0"/>
              <a:t>Consultorías.</a:t>
            </a:r>
          </a:p>
        </p:txBody>
      </p:sp>
      <p:pic>
        <p:nvPicPr>
          <p:cNvPr id="8196" name="Picture 3" descr="Yop por ti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571750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Rectángulo"/>
          <p:cNvSpPr/>
          <p:nvPr/>
        </p:nvSpPr>
        <p:spPr>
          <a:xfrm>
            <a:off x="357188" y="5670550"/>
            <a:ext cx="457200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s-US" dirty="0">
                <a:latin typeface="+mn-lt"/>
                <a:hlinkClick r:id="rId4"/>
              </a:rPr>
              <a:t>Otras Publicaciones del mismo autor en Repositorio ESPOL</a:t>
            </a:r>
            <a:endParaRPr lang="es-US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Preparación de Piscinas</a:t>
            </a:r>
            <a:endParaRPr lang="es-ES_tradnl" smtClean="0"/>
          </a:p>
        </p:txBody>
      </p:sp>
      <p:sp>
        <p:nvSpPr>
          <p:cNvPr id="141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533400"/>
            <a:ext cx="8229600" cy="5791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Llenado.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Mallas Salida: (Sacos), Roja, # 08, 1/8”.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Malla entrada 1: 1/8.”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Malla entrada 2: roja o nitex 100-300-500</a:t>
            </a:r>
            <a:r>
              <a:rPr lang="en-US" sz="2400" smtClean="0">
                <a:latin typeface="Symbol" pitchFamily="18" charset="2"/>
              </a:rPr>
              <a:t>m</a:t>
            </a:r>
            <a:r>
              <a:rPr lang="en-US" sz="2400" smtClean="0"/>
              <a:t>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Fertilización y desarrollo productividad.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N:1.3ppm P: 0.15 ppm.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10-20% Nivel: 9KgUrea, 0.9 STF 2 dias.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50% Nivel: 14kg Urea, 1.4 Kg STF 2 dias.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100% Nivel: 23kg Urea, 2.3 Kg STF.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N:P varian por lugar o por estaciones de 15:1 a 1:1.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Agua de Pozo: UREA: 30 kg/Ha, DAP: 16 kg/Ha.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Bioensayo en tanques en cada lugar.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Se puede usar diversos fertilizantes. (Ver adelante).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K y Si gralmente no necesarios en agua estuarina.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Esperar desarrollo de productividad previo siembra.</a:t>
            </a:r>
          </a:p>
        </p:txBody>
      </p:sp>
    </p:spTree>
  </p:cSld>
  <p:clrMapOvr>
    <a:masterClrMapping/>
  </p:clrMapOvr>
  <p:transition/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Mangueras Difusión</a:t>
            </a:r>
          </a:p>
        </p:txBody>
      </p:sp>
    </p:spTree>
  </p:cSld>
  <p:clrMapOvr>
    <a:masterClrMapping/>
  </p:clrMapOvr>
  <p:transition spd="med"/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2" descr="C:\Jerry\airlif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1125"/>
            <a:ext cx="9144000" cy="696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8899" name="Rectangle 5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8610600" cy="11430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rgbClr val="FF0000"/>
                </a:solidFill>
              </a:rPr>
              <a:t>Difusor de Aire; Elevador de aire.</a:t>
            </a:r>
            <a:br>
              <a:rPr lang="en-US" b="1" smtClean="0">
                <a:solidFill>
                  <a:srgbClr val="FF0000"/>
                </a:solidFill>
              </a:rPr>
            </a:br>
            <a:r>
              <a:rPr lang="en-US" b="1" smtClean="0">
                <a:solidFill>
                  <a:srgbClr val="FF0000"/>
                </a:solidFill>
              </a:rPr>
              <a:t>Diffused air; Airlift</a:t>
            </a:r>
            <a:endParaRPr lang="es-ES_tradnl" b="1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762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Tipos De Aireadores (</a:t>
            </a:r>
            <a:r>
              <a:rPr lang="en-US" smtClean="0"/>
              <a:t>2</a:t>
            </a:r>
            <a:r>
              <a:rPr lang="es-ES_tradnl" smtClean="0"/>
              <a:t>)</a:t>
            </a:r>
          </a:p>
        </p:txBody>
      </p:sp>
      <p:sp>
        <p:nvSpPr>
          <p:cNvPr id="1511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14400"/>
            <a:ext cx="8637588" cy="54864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3600" smtClean="0"/>
              <a:t>Bomba</a:t>
            </a:r>
            <a:r>
              <a:rPr lang="en-US" sz="3600" smtClean="0"/>
              <a:t>s:</a:t>
            </a:r>
          </a:p>
          <a:p>
            <a:pPr lvl="1" eaLnBrk="1" hangingPunct="1">
              <a:defRPr/>
            </a:pPr>
            <a:r>
              <a:rPr lang="en-US" sz="3200" smtClean="0"/>
              <a:t>Rociadora.</a:t>
            </a:r>
          </a:p>
          <a:p>
            <a:pPr lvl="1" eaLnBrk="1" hangingPunct="1">
              <a:defRPr/>
            </a:pPr>
            <a:r>
              <a:rPr lang="en-US" sz="3200" smtClean="0"/>
              <a:t>Vertical.</a:t>
            </a:r>
          </a:p>
          <a:p>
            <a:pPr lvl="1" eaLnBrk="1" hangingPunct="1">
              <a:defRPr/>
            </a:pPr>
            <a:r>
              <a:rPr lang="en-US" sz="3200" smtClean="0"/>
              <a:t>Sumergida.</a:t>
            </a:r>
          </a:p>
          <a:p>
            <a:pPr lvl="2" eaLnBrk="1" hangingPunct="1">
              <a:defRPr/>
            </a:pPr>
            <a:r>
              <a:rPr lang="en-US" smtClean="0"/>
              <a:t>Muy bonitas para decoración.</a:t>
            </a:r>
          </a:p>
          <a:p>
            <a:pPr lvl="2" eaLnBrk="1" hangingPunct="1">
              <a:defRPr/>
            </a:pPr>
            <a:r>
              <a:rPr lang="es-ES_tradnl" smtClean="0"/>
              <a:t>Baja eficiencia.</a:t>
            </a:r>
          </a:p>
          <a:p>
            <a:pPr lvl="2" eaLnBrk="1" hangingPunct="1">
              <a:defRPr/>
            </a:pPr>
            <a:r>
              <a:rPr lang="es-ES_tradnl" smtClean="0"/>
              <a:t>Baja circulación.</a:t>
            </a:r>
          </a:p>
          <a:p>
            <a:pPr lvl="2" eaLnBrk="1" hangingPunct="1">
              <a:defRPr/>
            </a:pPr>
            <a:r>
              <a:rPr lang="es-ES_tradnl" smtClean="0"/>
              <a:t>Baja transferencia de oxígeno.</a:t>
            </a:r>
            <a:endParaRPr lang="en-US" smtClean="0"/>
          </a:p>
          <a:p>
            <a:pPr lvl="2" eaLnBrk="1" hangingPunct="1">
              <a:defRPr/>
            </a:pPr>
            <a:r>
              <a:rPr lang="en-US" smtClean="0"/>
              <a:t>No aplicables para acuicultura.</a:t>
            </a:r>
          </a:p>
          <a:p>
            <a:pPr lvl="2" eaLnBrk="1" hangingPunct="1">
              <a:defRPr/>
            </a:pPr>
            <a:r>
              <a:rPr lang="en-US" smtClean="0"/>
              <a:t>Si le ponen luces de colores pueden usarlas para decorar jardines.</a:t>
            </a:r>
            <a:endParaRPr lang="es-ES_tradnl" smtClean="0"/>
          </a:p>
        </p:txBody>
      </p:sp>
    </p:spTree>
  </p:cSld>
  <p:clrMapOvr>
    <a:masterClrMapping/>
  </p:clrMapOvr>
  <p:transition spd="med"/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 descr="C:\Jerry\rocia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094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</a:rPr>
              <a:t>Bomba Rociadora</a:t>
            </a:r>
            <a:endParaRPr lang="es-ES_tradnl" smtClean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med"/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Aireador de Bomba Rociadora</a:t>
            </a:r>
            <a:endParaRPr lang="es-ES_tradnl" smtClean="0"/>
          </a:p>
        </p:txBody>
      </p:sp>
      <p:pic>
        <p:nvPicPr>
          <p:cNvPr id="211971" name="Picture 3" descr="C:\Mis documentos\Espol\Informacion\Fotos\CAMARON\Aireador BombaLu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838200"/>
            <a:ext cx="3398838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972" name="Picture 4" descr="C:\Mis documentos\Espol\Informacion\Fotos\CAMARON\AireadorBomba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838200"/>
            <a:ext cx="330517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2" descr="C:\Jerry\vertic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299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</a:rPr>
              <a:t>Bomba Vertical</a:t>
            </a:r>
            <a:endParaRPr lang="es-ES_tradnl" smtClean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med"/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Bomba Sumergible</a:t>
            </a:r>
          </a:p>
        </p:txBody>
      </p:sp>
      <p:grpSp>
        <p:nvGrpSpPr>
          <p:cNvPr id="214019" name="Group 3"/>
          <p:cNvGrpSpPr>
            <a:grpSpLocks/>
          </p:cNvGrpSpPr>
          <p:nvPr/>
        </p:nvGrpSpPr>
        <p:grpSpPr bwMode="auto">
          <a:xfrm>
            <a:off x="2217738" y="2549525"/>
            <a:ext cx="4708525" cy="1738313"/>
            <a:chOff x="0" y="0"/>
            <a:chExt cx="2966" cy="1095"/>
          </a:xfrm>
        </p:grpSpPr>
        <p:sp>
          <p:nvSpPr>
            <p:cNvPr id="15155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14025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966" cy="1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400">
                  <a:effectLst/>
                </a:rPr>
                <a:t>  </a:t>
              </a:r>
              <a:r>
                <a:rPr lang="en-US" sz="10800">
                  <a:effectLst/>
                </a:rPr>
                <a:t> </a:t>
              </a:r>
              <a:r>
                <a:rPr lang="en-US" sz="2400">
                  <a:effectLst/>
                </a:rPr>
                <a:t>                             </a:t>
              </a:r>
            </a:p>
          </p:txBody>
        </p:sp>
      </p:grpSp>
      <p:grpSp>
        <p:nvGrpSpPr>
          <p:cNvPr id="214020" name="Group 6"/>
          <p:cNvGrpSpPr>
            <a:grpSpLocks/>
          </p:cNvGrpSpPr>
          <p:nvPr/>
        </p:nvGrpSpPr>
        <p:grpSpPr bwMode="auto">
          <a:xfrm>
            <a:off x="2217738" y="2549525"/>
            <a:ext cx="4708525" cy="1738313"/>
            <a:chOff x="0" y="0"/>
            <a:chExt cx="2966" cy="1095"/>
          </a:xfrm>
        </p:grpSpPr>
        <p:sp>
          <p:nvSpPr>
            <p:cNvPr id="1515527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14023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2966" cy="1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400">
                  <a:effectLst/>
                </a:rPr>
                <a:t>  </a:t>
              </a:r>
              <a:r>
                <a:rPr lang="en-US" sz="10800">
                  <a:effectLst/>
                </a:rPr>
                <a:t> </a:t>
              </a:r>
              <a:r>
                <a:rPr lang="en-US" sz="2400">
                  <a:effectLst/>
                </a:rPr>
                <a:t>                             </a:t>
              </a:r>
            </a:p>
          </p:txBody>
        </p:sp>
      </p:grpSp>
      <p:pic>
        <p:nvPicPr>
          <p:cNvPr id="214021" name="Picture 9" descr="Figure 1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295400"/>
            <a:ext cx="7010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Bomba Sumergible / Splash</a:t>
            </a:r>
          </a:p>
        </p:txBody>
      </p:sp>
      <p:grpSp>
        <p:nvGrpSpPr>
          <p:cNvPr id="215043" name="Group 1027"/>
          <p:cNvGrpSpPr>
            <a:grpSpLocks/>
          </p:cNvGrpSpPr>
          <p:nvPr/>
        </p:nvGrpSpPr>
        <p:grpSpPr bwMode="auto">
          <a:xfrm>
            <a:off x="2217738" y="2549525"/>
            <a:ext cx="4708525" cy="1738313"/>
            <a:chOff x="0" y="0"/>
            <a:chExt cx="2966" cy="1095"/>
          </a:xfrm>
        </p:grpSpPr>
        <p:sp>
          <p:nvSpPr>
            <p:cNvPr id="1516548" name="Rectangle 1028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15046" name="Rectangle 1029"/>
            <p:cNvSpPr>
              <a:spLocks noChangeArrowheads="1"/>
            </p:cNvSpPr>
            <p:nvPr/>
          </p:nvSpPr>
          <p:spPr bwMode="auto">
            <a:xfrm>
              <a:off x="0" y="0"/>
              <a:ext cx="2966" cy="1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400">
                  <a:effectLst/>
                </a:rPr>
                <a:t>  </a:t>
              </a:r>
              <a:r>
                <a:rPr lang="en-US" sz="10800">
                  <a:effectLst/>
                </a:rPr>
                <a:t> </a:t>
              </a:r>
              <a:r>
                <a:rPr lang="en-US" sz="2400">
                  <a:effectLst/>
                </a:rPr>
                <a:t>                             </a:t>
              </a:r>
            </a:p>
          </p:txBody>
        </p:sp>
      </p:grpSp>
      <p:pic>
        <p:nvPicPr>
          <p:cNvPr id="215044" name="Picture 1030" descr="Figure 1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524000"/>
            <a:ext cx="6705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3048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Tipos De Aireadores (</a:t>
            </a:r>
            <a:r>
              <a:rPr lang="en-US" smtClean="0"/>
              <a:t>3</a:t>
            </a:r>
            <a:r>
              <a:rPr lang="es-ES_tradnl" smtClean="0"/>
              <a:t>)</a:t>
            </a:r>
            <a:endParaRPr lang="en-US" smtClean="0"/>
          </a:p>
        </p:txBody>
      </p:sp>
      <p:sp>
        <p:nvSpPr>
          <p:cNvPr id="1517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762000"/>
            <a:ext cx="7799388" cy="57912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smtClean="0"/>
              <a:t>Inyección por hélice.</a:t>
            </a:r>
          </a:p>
          <a:p>
            <a:pPr lvl="2" eaLnBrk="1" hangingPunct="1">
              <a:defRPr/>
            </a:pPr>
            <a:r>
              <a:rPr lang="en-US" sz="2000" smtClean="0"/>
              <a:t>Inyección Superficie (AireO</a:t>
            </a:r>
            <a:r>
              <a:rPr lang="en-US" sz="2000" baseline="-25000" smtClean="0"/>
              <a:t>2</a:t>
            </a:r>
            <a:r>
              <a:rPr lang="en-US" sz="2000" smtClean="0"/>
              <a:t> Tornado).</a:t>
            </a:r>
          </a:p>
          <a:p>
            <a:pPr lvl="2" eaLnBrk="1" hangingPunct="1">
              <a:defRPr/>
            </a:pPr>
            <a:r>
              <a:rPr lang="en-US" sz="2000" smtClean="0"/>
              <a:t>Inyección Sumergida. (Forza 7, Biomasa).</a:t>
            </a:r>
          </a:p>
          <a:p>
            <a:pPr lvl="1" eaLnBrk="1" hangingPunct="1">
              <a:defRPr/>
            </a:pPr>
            <a:r>
              <a:rPr lang="en-US" smtClean="0"/>
              <a:t>Uno de los 2 sistemas mas eficientes/ prácticos.</a:t>
            </a:r>
          </a:p>
          <a:p>
            <a:pPr lvl="1" eaLnBrk="1" hangingPunct="1">
              <a:defRPr/>
            </a:pPr>
            <a:r>
              <a:rPr lang="en-US" smtClean="0"/>
              <a:t>Eficiencia similar a la de paletas.</a:t>
            </a:r>
          </a:p>
          <a:p>
            <a:pPr lvl="1" eaLnBrk="1" hangingPunct="1">
              <a:defRPr/>
            </a:pPr>
            <a:r>
              <a:rPr lang="en-US" smtClean="0"/>
              <a:t>Son eficientes arriba de 5-10ppt.</a:t>
            </a:r>
          </a:p>
          <a:p>
            <a:pPr lvl="1" eaLnBrk="1" hangingPunct="1">
              <a:defRPr/>
            </a:pPr>
            <a:r>
              <a:rPr lang="en-US" smtClean="0"/>
              <a:t>Diseñadas para mas profundidad (&gt;1.5m).</a:t>
            </a:r>
          </a:p>
          <a:p>
            <a:pPr lvl="1" eaLnBrk="1" hangingPunct="1">
              <a:defRPr/>
            </a:pPr>
            <a:r>
              <a:rPr lang="en-US" smtClean="0"/>
              <a:t>Circulan mas.</a:t>
            </a:r>
          </a:p>
          <a:p>
            <a:pPr lvl="1" eaLnBrk="1" hangingPunct="1">
              <a:defRPr/>
            </a:pPr>
            <a:r>
              <a:rPr lang="en-US" smtClean="0"/>
              <a:t>Cuidado cortan camarón.</a:t>
            </a:r>
          </a:p>
          <a:p>
            <a:pPr lvl="1" eaLnBrk="1" hangingPunct="1">
              <a:defRPr/>
            </a:pPr>
            <a:r>
              <a:rPr lang="en-US" smtClean="0"/>
              <a:t>Mas Caras.</a:t>
            </a:r>
          </a:p>
        </p:txBody>
      </p:sp>
    </p:spTree>
  </p:cSld>
  <p:clrMapOvr>
    <a:masterClrMapping/>
  </p:clrMapOvr>
  <p:transition spd="med"/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Inyección Aire</a:t>
            </a:r>
            <a:endParaRPr lang="es-ES_tradnl" smtClean="0"/>
          </a:p>
        </p:txBody>
      </p:sp>
      <p:grpSp>
        <p:nvGrpSpPr>
          <p:cNvPr id="217091" name="Group 3"/>
          <p:cNvGrpSpPr>
            <a:grpSpLocks/>
          </p:cNvGrpSpPr>
          <p:nvPr/>
        </p:nvGrpSpPr>
        <p:grpSpPr bwMode="auto">
          <a:xfrm>
            <a:off x="2217738" y="2549525"/>
            <a:ext cx="4708525" cy="1738313"/>
            <a:chOff x="0" y="0"/>
            <a:chExt cx="2966" cy="1095"/>
          </a:xfrm>
        </p:grpSpPr>
        <p:sp>
          <p:nvSpPr>
            <p:cNvPr id="1519620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17094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966" cy="1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400">
                  <a:effectLst/>
                </a:rPr>
                <a:t>  </a:t>
              </a:r>
              <a:r>
                <a:rPr lang="en-US" sz="10800">
                  <a:effectLst/>
                </a:rPr>
                <a:t> </a:t>
              </a:r>
              <a:r>
                <a:rPr lang="en-US" sz="2400">
                  <a:effectLst/>
                </a:rPr>
                <a:t>                             </a:t>
              </a:r>
            </a:p>
          </p:txBody>
        </p:sp>
      </p:grpSp>
      <p:pic>
        <p:nvPicPr>
          <p:cNvPr id="217092" name="Picture 6" descr="Figure 1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295400"/>
            <a:ext cx="7162800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Preparación de Piscinas</a:t>
            </a:r>
            <a:endParaRPr lang="es-ES_tradnl" smtClean="0"/>
          </a:p>
        </p:txBody>
      </p:sp>
      <p:sp>
        <p:nvSpPr>
          <p:cNvPr id="142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533400"/>
            <a:ext cx="8229600" cy="5791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Otros tratamientos agua.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Encalado: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Agua con baja dureza o alcalinidad SI encalar.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Agua de pozo o dulce puede ser necesario.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Agua Estuarina totalmente inecesario.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pH &gt; 8.3 Carbonato no se disuelve en agua.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Sales, Potasio y otros (agua de pozo).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Aplicar segun necesidad. (Ver adelante).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Otros: generalmente no necesarios.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Confirmación previo a siembra.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Parámetros, turbidez, depredadores, calidad agua, nivel, mallas y sello compuertas, equipos, etc.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Alimentación previo a siembra 3-7 kg/ha.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Consideraciones económicas.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Tiempo seco = dinero.</a:t>
            </a:r>
            <a:endParaRPr lang="es-ES_tradnl" sz="2400" smtClean="0"/>
          </a:p>
        </p:txBody>
      </p:sp>
    </p:spTree>
  </p:cSld>
  <p:clrMapOvr>
    <a:masterClrMapping/>
  </p:clrMapOvr>
  <p:transition/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>
                <a:solidFill>
                  <a:srgbClr val="FF0000"/>
                </a:solidFill>
              </a:rPr>
              <a:t>Inyección Sumergida</a:t>
            </a:r>
            <a:r>
              <a:rPr lang="en-US" smtClean="0">
                <a:solidFill>
                  <a:srgbClr val="FF0000"/>
                </a:solidFill>
              </a:rPr>
              <a:t/>
            </a:r>
            <a:br>
              <a:rPr lang="en-US" smtClean="0">
                <a:solidFill>
                  <a:srgbClr val="FF0000"/>
                </a:solidFill>
              </a:rPr>
            </a:br>
            <a:r>
              <a:rPr lang="en-US" smtClean="0">
                <a:solidFill>
                  <a:srgbClr val="FF0000"/>
                </a:solidFill>
              </a:rPr>
              <a:t>(Biomasa)</a:t>
            </a:r>
            <a:endParaRPr lang="es-ES_tradnl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Inyeccion Sumergida (Forza7)</a:t>
            </a:r>
            <a:endParaRPr lang="es-ES_tradnl" smtClean="0"/>
          </a:p>
        </p:txBody>
      </p:sp>
      <p:pic>
        <p:nvPicPr>
          <p:cNvPr id="219139" name="Picture 3" descr="C:\My Documents\M Grillo\force7d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1600200"/>
            <a:ext cx="4189413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 descr="C:\Jerry\aspirad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6172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23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76200"/>
            <a:ext cx="7772400" cy="762000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es-ES" sz="3600" b="1" smtClean="0">
                <a:solidFill>
                  <a:srgbClr val="FF0000"/>
                </a:solidFill>
              </a:rPr>
              <a:t>Bomba Inyectora de aire (“O</a:t>
            </a:r>
            <a:r>
              <a:rPr lang="es-ES" sz="3600" b="1" baseline="-25000" smtClean="0">
                <a:solidFill>
                  <a:srgbClr val="FF0000"/>
                </a:solidFill>
              </a:rPr>
              <a:t>2</a:t>
            </a:r>
            <a:r>
              <a:rPr lang="es-ES" sz="3600" b="1" smtClean="0">
                <a:solidFill>
                  <a:srgbClr val="FF0000"/>
                </a:solidFill>
              </a:rPr>
              <a:t>”)</a:t>
            </a:r>
          </a:p>
        </p:txBody>
      </p:sp>
    </p:spTree>
  </p:cSld>
  <p:clrMapOvr>
    <a:masterClrMapping/>
  </p:clrMapOvr>
  <p:transition spd="med"/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>
                <a:solidFill>
                  <a:srgbClr val="FF0000"/>
                </a:solidFill>
              </a:rPr>
              <a:t>Inyección </a:t>
            </a:r>
            <a:r>
              <a:rPr lang="en-US" smtClean="0">
                <a:solidFill>
                  <a:srgbClr val="FF0000"/>
                </a:solidFill>
              </a:rPr>
              <a:t>Sumergida </a:t>
            </a:r>
            <a:r>
              <a:rPr lang="es-ES_tradnl" smtClean="0">
                <a:solidFill>
                  <a:srgbClr val="FF0000"/>
                </a:solidFill>
              </a:rPr>
              <a:t>(Aire O</a:t>
            </a:r>
            <a:r>
              <a:rPr lang="es-ES_tradnl" baseline="-25000" smtClean="0">
                <a:solidFill>
                  <a:srgbClr val="FF0000"/>
                </a:solidFill>
              </a:rPr>
              <a:t>2</a:t>
            </a:r>
            <a:r>
              <a:rPr lang="es-ES_tradnl" smtClean="0">
                <a:solidFill>
                  <a:srgbClr val="FF0000"/>
                </a:solidFill>
              </a:rPr>
              <a:t>)</a:t>
            </a:r>
          </a:p>
        </p:txBody>
      </p:sp>
    </p:spTree>
  </p:cSld>
  <p:clrMapOvr>
    <a:masterClrMapping/>
  </p:clrMapOvr>
  <p:transition spd="med"/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3048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Tipos De Aireadores (</a:t>
            </a:r>
            <a:r>
              <a:rPr lang="en-US" smtClean="0"/>
              <a:t>4</a:t>
            </a:r>
            <a:r>
              <a:rPr lang="es-ES_tradnl" smtClean="0"/>
              <a:t>)</a:t>
            </a:r>
            <a:endParaRPr lang="en-US" smtClean="0"/>
          </a:p>
        </p:txBody>
      </p:sp>
      <p:sp>
        <p:nvSpPr>
          <p:cNvPr id="1526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990600"/>
            <a:ext cx="7951788" cy="556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600" smtClean="0"/>
              <a:t>Paletas.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Método mas utilizado.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Uno de los 2 sistemas mas eficientes/ prácticos.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Eficiencia similar a la de Inyección por Hélice</a:t>
            </a:r>
            <a:r>
              <a:rPr lang="en-US" b="1" smtClean="0"/>
              <a:t>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Eficiente para oxigenar, de estratificar y circular.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Mayor mantenimiento.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Tienen buena eficiencia en agua dulce.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Diferencia entre eléctricos / diesel: 60%.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Cantidad y tipo de paletas importantes.</a:t>
            </a:r>
          </a:p>
        </p:txBody>
      </p:sp>
    </p:spTree>
  </p:cSld>
  <p:clrMapOvr>
    <a:masterClrMapping/>
  </p:clrMapOvr>
  <p:transition spd="med"/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Paletas</a:t>
            </a:r>
            <a:endParaRPr lang="es-ES_tradnl" smtClean="0"/>
          </a:p>
        </p:txBody>
      </p:sp>
      <p:grpSp>
        <p:nvGrpSpPr>
          <p:cNvPr id="223235" name="Group 3"/>
          <p:cNvGrpSpPr>
            <a:grpSpLocks/>
          </p:cNvGrpSpPr>
          <p:nvPr/>
        </p:nvGrpSpPr>
        <p:grpSpPr bwMode="auto">
          <a:xfrm>
            <a:off x="2217738" y="2549525"/>
            <a:ext cx="4708525" cy="1738313"/>
            <a:chOff x="0" y="0"/>
            <a:chExt cx="2966" cy="1095"/>
          </a:xfrm>
        </p:grpSpPr>
        <p:sp>
          <p:nvSpPr>
            <p:cNvPr id="1528836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23238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966" cy="1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400">
                  <a:effectLst/>
                </a:rPr>
                <a:t>  </a:t>
              </a:r>
              <a:r>
                <a:rPr lang="en-US" sz="10800">
                  <a:effectLst/>
                </a:rPr>
                <a:t> </a:t>
              </a:r>
              <a:r>
                <a:rPr lang="en-US" sz="2400">
                  <a:effectLst/>
                </a:rPr>
                <a:t>                             </a:t>
              </a:r>
            </a:p>
          </p:txBody>
        </p:sp>
      </p:grpSp>
      <p:pic>
        <p:nvPicPr>
          <p:cNvPr id="223236" name="Picture 6" descr="Figure 1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143000"/>
            <a:ext cx="7239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>
                <a:solidFill>
                  <a:srgbClr val="FF0000"/>
                </a:solidFill>
              </a:rPr>
              <a:t>Paletas</a:t>
            </a:r>
            <a:r>
              <a:rPr lang="en-US" smtClean="0">
                <a:solidFill>
                  <a:srgbClr val="FF0000"/>
                </a:solidFill>
              </a:rPr>
              <a:t> Electricas 1HP</a:t>
            </a:r>
          </a:p>
        </p:txBody>
      </p:sp>
    </p:spTree>
  </p:cSld>
  <p:clrMapOvr>
    <a:masterClrMapping/>
  </p:clrMapOvr>
  <p:transition spd="med"/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Paletas Electicas 2HP</a:t>
            </a:r>
          </a:p>
        </p:txBody>
      </p:sp>
    </p:spTree>
  </p:cSld>
  <p:clrMapOvr>
    <a:masterClrMapping/>
  </p:clrMapOvr>
  <p:transition spd="med"/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Paletas a Diesel</a:t>
            </a:r>
          </a:p>
        </p:txBody>
      </p:sp>
    </p:spTree>
  </p:cSld>
  <p:clrMapOvr>
    <a:masterClrMapping/>
  </p:clrMapOvr>
  <p:transition spd="med"/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Paletas a Diesel 2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Requerimientos Iónicos Y De Sales Para </a:t>
            </a:r>
            <a:r>
              <a:rPr lang="en-US" i="1" smtClean="0"/>
              <a:t>P. vannamei</a:t>
            </a:r>
          </a:p>
        </p:txBody>
      </p:sp>
      <p:sp>
        <p:nvSpPr>
          <p:cNvPr id="143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1828800"/>
            <a:ext cx="7772400" cy="43783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No se conocen exactamente los requerimientos de salinidad y de iones para </a:t>
            </a:r>
            <a:r>
              <a:rPr lang="en-US" i="1" smtClean="0"/>
              <a:t>P. vannamei</a:t>
            </a:r>
            <a:r>
              <a:rPr lang="en-US" smtClean="0"/>
              <a:t>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Mucha de la información que se tiene es para otras especies.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Algunos de los rangos “mínimos” no lo son. Se ha logrado cultivar camarón a niveles mas bajos de lo antes pensado posible. </a:t>
            </a:r>
            <a:endParaRPr lang="es-ES_tradnl" smtClean="0"/>
          </a:p>
        </p:txBody>
      </p:sp>
      <p:pic>
        <p:nvPicPr>
          <p:cNvPr id="43012" name="Picture 4" descr="C:\WINDOWS\Application Data\Microsoft\Media Catalog\Downloaded Clips\cl0\FD00832_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5715000"/>
            <a:ext cx="4786313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3013" name="Group 5"/>
          <p:cNvGrpSpPr>
            <a:grpSpLocks/>
          </p:cNvGrpSpPr>
          <p:nvPr/>
        </p:nvGrpSpPr>
        <p:grpSpPr bwMode="auto">
          <a:xfrm>
            <a:off x="0" y="685800"/>
            <a:ext cx="2451100" cy="3406775"/>
            <a:chOff x="863" y="1780"/>
            <a:chExt cx="1544" cy="2146"/>
          </a:xfrm>
        </p:grpSpPr>
        <p:grpSp>
          <p:nvGrpSpPr>
            <p:cNvPr id="43014" name="Group 6"/>
            <p:cNvGrpSpPr>
              <a:grpSpLocks/>
            </p:cNvGrpSpPr>
            <p:nvPr/>
          </p:nvGrpSpPr>
          <p:grpSpPr bwMode="auto">
            <a:xfrm>
              <a:off x="863" y="1780"/>
              <a:ext cx="1258" cy="2146"/>
              <a:chOff x="863" y="1780"/>
              <a:chExt cx="1258" cy="2146"/>
            </a:xfrm>
          </p:grpSpPr>
          <p:grpSp>
            <p:nvGrpSpPr>
              <p:cNvPr id="43022" name="Group 7"/>
              <p:cNvGrpSpPr>
                <a:grpSpLocks/>
              </p:cNvGrpSpPr>
              <p:nvPr/>
            </p:nvGrpSpPr>
            <p:grpSpPr bwMode="auto">
              <a:xfrm>
                <a:off x="1093" y="1780"/>
                <a:ext cx="402" cy="764"/>
                <a:chOff x="1093" y="1780"/>
                <a:chExt cx="402" cy="764"/>
              </a:xfrm>
            </p:grpSpPr>
            <p:grpSp>
              <p:nvGrpSpPr>
                <p:cNvPr id="43082" name="Group 8"/>
                <p:cNvGrpSpPr>
                  <a:grpSpLocks/>
                </p:cNvGrpSpPr>
                <p:nvPr/>
              </p:nvGrpSpPr>
              <p:grpSpPr bwMode="auto">
                <a:xfrm>
                  <a:off x="1141" y="2120"/>
                  <a:ext cx="354" cy="424"/>
                  <a:chOff x="1141" y="2120"/>
                  <a:chExt cx="354" cy="424"/>
                </a:xfrm>
              </p:grpSpPr>
              <p:grpSp>
                <p:nvGrpSpPr>
                  <p:cNvPr id="43092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166" y="2133"/>
                    <a:ext cx="329" cy="411"/>
                    <a:chOff x="1166" y="2133"/>
                    <a:chExt cx="329" cy="411"/>
                  </a:xfrm>
                </p:grpSpPr>
                <p:grpSp>
                  <p:nvGrpSpPr>
                    <p:cNvPr id="43094" name="Group 1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66" y="2133"/>
                      <a:ext cx="329" cy="411"/>
                      <a:chOff x="1166" y="2133"/>
                      <a:chExt cx="329" cy="411"/>
                    </a:xfrm>
                  </p:grpSpPr>
                  <p:grpSp>
                    <p:nvGrpSpPr>
                      <p:cNvPr id="43117" name="Group 1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66" y="2133"/>
                        <a:ext cx="329" cy="411"/>
                        <a:chOff x="1166" y="2133"/>
                        <a:chExt cx="329" cy="411"/>
                      </a:xfrm>
                    </p:grpSpPr>
                    <p:sp>
                      <p:nvSpPr>
                        <p:cNvPr id="1439756" name="Freeform 1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197" y="2133"/>
                          <a:ext cx="294" cy="411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53" y="31"/>
                            </a:cxn>
                            <a:cxn ang="0">
                              <a:pos x="247" y="20"/>
                            </a:cxn>
                            <a:cxn ang="0">
                              <a:pos x="230" y="0"/>
                            </a:cxn>
                            <a:cxn ang="0">
                              <a:pos x="130" y="11"/>
                            </a:cxn>
                            <a:cxn ang="0">
                              <a:pos x="40" y="105"/>
                            </a:cxn>
                            <a:cxn ang="0">
                              <a:pos x="0" y="238"/>
                            </a:cxn>
                            <a:cxn ang="0">
                              <a:pos x="14" y="266"/>
                            </a:cxn>
                            <a:cxn ang="0">
                              <a:pos x="57" y="327"/>
                            </a:cxn>
                            <a:cxn ang="0">
                              <a:pos x="56" y="339"/>
                            </a:cxn>
                            <a:cxn ang="0">
                              <a:pos x="58" y="351"/>
                            </a:cxn>
                            <a:cxn ang="0">
                              <a:pos x="65" y="359"/>
                            </a:cxn>
                            <a:cxn ang="0">
                              <a:pos x="73" y="367"/>
                            </a:cxn>
                            <a:cxn ang="0">
                              <a:pos x="84" y="375"/>
                            </a:cxn>
                            <a:cxn ang="0">
                              <a:pos x="92" y="382"/>
                            </a:cxn>
                            <a:cxn ang="0">
                              <a:pos x="102" y="388"/>
                            </a:cxn>
                            <a:cxn ang="0">
                              <a:pos x="114" y="395"/>
                            </a:cxn>
                            <a:cxn ang="0">
                              <a:pos x="125" y="399"/>
                            </a:cxn>
                            <a:cxn ang="0">
                              <a:pos x="138" y="404"/>
                            </a:cxn>
                            <a:cxn ang="0">
                              <a:pos x="151" y="408"/>
                            </a:cxn>
                            <a:cxn ang="0">
                              <a:pos x="163" y="411"/>
                            </a:cxn>
                            <a:cxn ang="0">
                              <a:pos x="175" y="407"/>
                            </a:cxn>
                            <a:cxn ang="0">
                              <a:pos x="182" y="403"/>
                            </a:cxn>
                            <a:cxn ang="0">
                              <a:pos x="191" y="394"/>
                            </a:cxn>
                            <a:cxn ang="0">
                              <a:pos x="197" y="387"/>
                            </a:cxn>
                            <a:cxn ang="0">
                              <a:pos x="205" y="394"/>
                            </a:cxn>
                            <a:cxn ang="0">
                              <a:pos x="214" y="399"/>
                            </a:cxn>
                            <a:cxn ang="0">
                              <a:pos x="230" y="402"/>
                            </a:cxn>
                            <a:cxn ang="0">
                              <a:pos x="240" y="396"/>
                            </a:cxn>
                            <a:cxn ang="0">
                              <a:pos x="249" y="387"/>
                            </a:cxn>
                            <a:cxn ang="0">
                              <a:pos x="255" y="376"/>
                            </a:cxn>
                            <a:cxn ang="0">
                              <a:pos x="259" y="360"/>
                            </a:cxn>
                            <a:cxn ang="0">
                              <a:pos x="294" y="298"/>
                            </a:cxn>
                            <a:cxn ang="0">
                              <a:pos x="262" y="214"/>
                            </a:cxn>
                            <a:cxn ang="0">
                              <a:pos x="253" y="31"/>
                            </a:cxn>
                          </a:cxnLst>
                          <a:rect l="0" t="0" r="r" b="b"/>
                          <a:pathLst>
                            <a:path w="294" h="411">
                              <a:moveTo>
                                <a:pt x="253" y="31"/>
                              </a:moveTo>
                              <a:lnTo>
                                <a:pt x="247" y="20"/>
                              </a:lnTo>
                              <a:lnTo>
                                <a:pt x="230" y="0"/>
                              </a:lnTo>
                              <a:lnTo>
                                <a:pt x="130" y="11"/>
                              </a:lnTo>
                              <a:lnTo>
                                <a:pt x="40" y="105"/>
                              </a:lnTo>
                              <a:lnTo>
                                <a:pt x="0" y="238"/>
                              </a:lnTo>
                              <a:lnTo>
                                <a:pt x="14" y="266"/>
                              </a:lnTo>
                              <a:lnTo>
                                <a:pt x="57" y="327"/>
                              </a:lnTo>
                              <a:lnTo>
                                <a:pt x="56" y="339"/>
                              </a:lnTo>
                              <a:lnTo>
                                <a:pt x="58" y="351"/>
                              </a:lnTo>
                              <a:lnTo>
                                <a:pt x="65" y="359"/>
                              </a:lnTo>
                              <a:lnTo>
                                <a:pt x="73" y="367"/>
                              </a:lnTo>
                              <a:lnTo>
                                <a:pt x="84" y="375"/>
                              </a:lnTo>
                              <a:lnTo>
                                <a:pt x="92" y="382"/>
                              </a:lnTo>
                              <a:lnTo>
                                <a:pt x="102" y="388"/>
                              </a:lnTo>
                              <a:lnTo>
                                <a:pt x="114" y="395"/>
                              </a:lnTo>
                              <a:lnTo>
                                <a:pt x="125" y="399"/>
                              </a:lnTo>
                              <a:lnTo>
                                <a:pt x="138" y="404"/>
                              </a:lnTo>
                              <a:lnTo>
                                <a:pt x="151" y="408"/>
                              </a:lnTo>
                              <a:lnTo>
                                <a:pt x="163" y="411"/>
                              </a:lnTo>
                              <a:lnTo>
                                <a:pt x="175" y="407"/>
                              </a:lnTo>
                              <a:lnTo>
                                <a:pt x="182" y="403"/>
                              </a:lnTo>
                              <a:lnTo>
                                <a:pt x="191" y="394"/>
                              </a:lnTo>
                              <a:lnTo>
                                <a:pt x="197" y="387"/>
                              </a:lnTo>
                              <a:lnTo>
                                <a:pt x="205" y="394"/>
                              </a:lnTo>
                              <a:lnTo>
                                <a:pt x="214" y="399"/>
                              </a:lnTo>
                              <a:lnTo>
                                <a:pt x="230" y="402"/>
                              </a:lnTo>
                              <a:lnTo>
                                <a:pt x="240" y="396"/>
                              </a:lnTo>
                              <a:lnTo>
                                <a:pt x="249" y="387"/>
                              </a:lnTo>
                              <a:lnTo>
                                <a:pt x="255" y="376"/>
                              </a:lnTo>
                              <a:lnTo>
                                <a:pt x="259" y="360"/>
                              </a:lnTo>
                              <a:lnTo>
                                <a:pt x="294" y="298"/>
                              </a:lnTo>
                              <a:lnTo>
                                <a:pt x="262" y="214"/>
                              </a:lnTo>
                              <a:lnTo>
                                <a:pt x="253" y="3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9F9F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es-ES"/>
                        </a:p>
                      </p:txBody>
                    </p:sp>
                    <p:sp>
                      <p:nvSpPr>
                        <p:cNvPr id="1439757" name="Oval 1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66" y="2317"/>
                          <a:ext cx="66" cy="83"/>
                        </a:xfrm>
                        <a:prstGeom prst="ellipse">
                          <a:avLst/>
                        </a:prstGeom>
                        <a:solidFill>
                          <a:srgbClr val="FF9F9F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es-ES"/>
                        </a:p>
                      </p:txBody>
                    </p:sp>
                    <p:sp>
                      <p:nvSpPr>
                        <p:cNvPr id="1439758" name="Oval 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14" y="2363"/>
                          <a:ext cx="75" cy="97"/>
                        </a:xfrm>
                        <a:prstGeom prst="ellipse">
                          <a:avLst/>
                        </a:prstGeom>
                        <a:solidFill>
                          <a:srgbClr val="FF9F9F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es-ES"/>
                        </a:p>
                      </p:txBody>
                    </p:sp>
                    <p:sp>
                      <p:nvSpPr>
                        <p:cNvPr id="1439759" name="Oval 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398" y="2366"/>
                          <a:ext cx="97" cy="127"/>
                        </a:xfrm>
                        <a:prstGeom prst="ellipse">
                          <a:avLst/>
                        </a:prstGeom>
                        <a:solidFill>
                          <a:srgbClr val="FF9F9F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es-ES"/>
                        </a:p>
                      </p:txBody>
                    </p:sp>
                    <p:sp>
                      <p:nvSpPr>
                        <p:cNvPr id="1439760" name="Oval 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375" y="2433"/>
                          <a:ext cx="83" cy="104"/>
                        </a:xfrm>
                        <a:prstGeom prst="ellipse">
                          <a:avLst/>
                        </a:prstGeom>
                        <a:solidFill>
                          <a:srgbClr val="FF9F9F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es-ES"/>
                        </a:p>
                      </p:txBody>
                    </p:sp>
                  </p:grpSp>
                  <p:grpSp>
                    <p:nvGrpSpPr>
                      <p:cNvPr id="43118" name="Group 1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82" y="2317"/>
                        <a:ext cx="302" cy="144"/>
                        <a:chOff x="1182" y="2317"/>
                        <a:chExt cx="302" cy="144"/>
                      </a:xfrm>
                    </p:grpSpPr>
                    <p:sp>
                      <p:nvSpPr>
                        <p:cNvPr id="1439762" name="Oval 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307" y="2317"/>
                          <a:ext cx="102" cy="128"/>
                        </a:xfrm>
                        <a:prstGeom prst="ellipse">
                          <a:avLst/>
                        </a:prstGeom>
                        <a:solidFill>
                          <a:srgbClr val="000000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es-ES"/>
                        </a:p>
                      </p:txBody>
                    </p:sp>
                    <p:sp>
                      <p:nvSpPr>
                        <p:cNvPr id="1439763" name="Oval 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82" y="2336"/>
                          <a:ext cx="43" cy="52"/>
                        </a:xfrm>
                        <a:prstGeom prst="ellipse">
                          <a:avLst/>
                        </a:prstGeom>
                        <a:solidFill>
                          <a:srgbClr val="000000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es-ES"/>
                        </a:p>
                      </p:txBody>
                    </p:sp>
                    <p:sp>
                      <p:nvSpPr>
                        <p:cNvPr id="1439764" name="Oval 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373" y="2386"/>
                          <a:ext cx="111" cy="75"/>
                        </a:xfrm>
                        <a:prstGeom prst="ellipse">
                          <a:avLst/>
                        </a:prstGeom>
                        <a:solidFill>
                          <a:srgbClr val="000000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es-ES"/>
                        </a:p>
                      </p:txBody>
                    </p:sp>
                    <p:sp>
                      <p:nvSpPr>
                        <p:cNvPr id="1439765" name="Oval 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379" y="2383"/>
                          <a:ext cx="105" cy="67"/>
                        </a:xfrm>
                        <a:prstGeom prst="ellipse">
                          <a:avLst/>
                        </a:prstGeom>
                        <a:solidFill>
                          <a:srgbClr val="FF9F9F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es-ES"/>
                        </a:p>
                      </p:txBody>
                    </p:sp>
                    <p:sp>
                      <p:nvSpPr>
                        <p:cNvPr id="1439766" name="Oval 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83" y="2344"/>
                          <a:ext cx="43" cy="47"/>
                        </a:xfrm>
                        <a:prstGeom prst="ellipse">
                          <a:avLst/>
                        </a:prstGeom>
                        <a:solidFill>
                          <a:srgbClr val="FF7F7F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es-ES"/>
                        </a:p>
                      </p:txBody>
                    </p:sp>
                    <p:sp>
                      <p:nvSpPr>
                        <p:cNvPr id="1439767" name="Oval 2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8" y="2327"/>
                          <a:ext cx="105" cy="114"/>
                        </a:xfrm>
                        <a:prstGeom prst="ellipse">
                          <a:avLst/>
                        </a:prstGeom>
                        <a:solidFill>
                          <a:srgbClr val="FF7F7F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es-ES"/>
                        </a:p>
                      </p:txBody>
                    </p:sp>
                    <p:sp>
                      <p:nvSpPr>
                        <p:cNvPr id="1439768" name="Oval 2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308" y="2327"/>
                          <a:ext cx="104" cy="108"/>
                        </a:xfrm>
                        <a:prstGeom prst="ellipse">
                          <a:avLst/>
                        </a:prstGeom>
                        <a:solidFill>
                          <a:srgbClr val="FF7F7F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es-ES"/>
                        </a:p>
                      </p:txBody>
                    </p:sp>
                  </p:grpSp>
                </p:grpSp>
                <p:grpSp>
                  <p:nvGrpSpPr>
                    <p:cNvPr id="43095" name="Group 2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354" y="2156"/>
                      <a:ext cx="137" cy="242"/>
                      <a:chOff x="1354" y="2156"/>
                      <a:chExt cx="137" cy="242"/>
                    </a:xfrm>
                  </p:grpSpPr>
                  <p:grpSp>
                    <p:nvGrpSpPr>
                      <p:cNvPr id="43096" name="Group 2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354" y="2156"/>
                        <a:ext cx="119" cy="176"/>
                        <a:chOff x="1354" y="2156"/>
                        <a:chExt cx="119" cy="176"/>
                      </a:xfrm>
                    </p:grpSpPr>
                    <p:grpSp>
                      <p:nvGrpSpPr>
                        <p:cNvPr id="43100" name="Group 27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354" y="2156"/>
                          <a:ext cx="119" cy="176"/>
                          <a:chOff x="1354" y="2156"/>
                          <a:chExt cx="119" cy="176"/>
                        </a:xfrm>
                      </p:grpSpPr>
                      <p:grpSp>
                        <p:nvGrpSpPr>
                          <p:cNvPr id="43108" name="Group 28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1354" y="2175"/>
                            <a:ext cx="119" cy="157"/>
                            <a:chOff x="1354" y="2175"/>
                            <a:chExt cx="119" cy="157"/>
                          </a:xfrm>
                        </p:grpSpPr>
                        <p:sp>
                          <p:nvSpPr>
                            <p:cNvPr id="1439773" name="Oval 29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354" y="2175"/>
                              <a:ext cx="81" cy="157"/>
                            </a:xfrm>
                            <a:prstGeom prst="ellipse">
                              <a:avLst/>
                            </a:prstGeom>
                            <a:solidFill>
                              <a:srgbClr val="000000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>
                                <a:defRPr/>
                              </a:pPr>
                              <a:endParaRPr lang="es-ES"/>
                            </a:p>
                          </p:txBody>
                        </p:sp>
                        <p:sp>
                          <p:nvSpPr>
                            <p:cNvPr id="1439774" name="Oval 30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416" y="2175"/>
                              <a:ext cx="57" cy="139"/>
                            </a:xfrm>
                            <a:prstGeom prst="ellipse">
                              <a:avLst/>
                            </a:prstGeom>
                            <a:solidFill>
                              <a:srgbClr val="000000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>
                                <a:defRPr/>
                              </a:pPr>
                              <a:endParaRPr lang="es-ES"/>
                            </a:p>
                          </p:txBody>
                        </p:sp>
                      </p:grpSp>
                      <p:grpSp>
                        <p:nvGrpSpPr>
                          <p:cNvPr id="43109" name="Group 31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1360" y="2180"/>
                            <a:ext cx="112" cy="152"/>
                            <a:chOff x="1360" y="2180"/>
                            <a:chExt cx="112" cy="152"/>
                          </a:xfrm>
                        </p:grpSpPr>
                        <p:sp>
                          <p:nvSpPr>
                            <p:cNvPr id="1439776" name="Oval 32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360" y="2182"/>
                              <a:ext cx="74" cy="150"/>
                            </a:xfrm>
                            <a:prstGeom prst="ellipse">
                              <a:avLst/>
                            </a:prstGeom>
                            <a:solidFill>
                              <a:srgbClr val="FFFFFF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>
                                <a:defRPr/>
                              </a:pPr>
                              <a:endParaRPr lang="es-ES"/>
                            </a:p>
                          </p:txBody>
                        </p:sp>
                        <p:sp>
                          <p:nvSpPr>
                            <p:cNvPr id="1439777" name="Oval 33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415" y="2180"/>
                              <a:ext cx="57" cy="147"/>
                            </a:xfrm>
                            <a:prstGeom prst="ellipse">
                              <a:avLst/>
                            </a:prstGeom>
                            <a:solidFill>
                              <a:srgbClr val="FFFFFF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>
                                <a:defRPr/>
                              </a:pPr>
                              <a:endParaRPr lang="es-ES"/>
                            </a:p>
                          </p:txBody>
                        </p:sp>
                      </p:grpSp>
                      <p:grpSp>
                        <p:nvGrpSpPr>
                          <p:cNvPr id="43110" name="Group 34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1378" y="2156"/>
                            <a:ext cx="79" cy="56"/>
                            <a:chOff x="1378" y="2156"/>
                            <a:chExt cx="79" cy="56"/>
                          </a:xfrm>
                        </p:grpSpPr>
                        <p:sp>
                          <p:nvSpPr>
                            <p:cNvPr id="1439779" name="Freeform 35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1430" y="2156"/>
                              <a:ext cx="27" cy="55"/>
                            </a:xfrm>
                            <a:custGeom>
                              <a:avLst/>
                              <a:gdLst/>
                              <a:ahLst/>
                              <a:cxnLst>
                                <a:cxn ang="0">
                                  <a:pos x="0" y="35"/>
                                </a:cxn>
                                <a:cxn ang="0">
                                  <a:pos x="6" y="55"/>
                                </a:cxn>
                                <a:cxn ang="0">
                                  <a:pos x="27" y="19"/>
                                </a:cxn>
                                <a:cxn ang="0">
                                  <a:pos x="19" y="0"/>
                                </a:cxn>
                                <a:cxn ang="0">
                                  <a:pos x="0" y="35"/>
                                </a:cxn>
                              </a:cxnLst>
                              <a:rect l="0" t="0" r="r" b="b"/>
                              <a:pathLst>
                                <a:path w="27" h="55">
                                  <a:moveTo>
                                    <a:pt x="0" y="35"/>
                                  </a:moveTo>
                                  <a:lnTo>
                                    <a:pt x="6" y="55"/>
                                  </a:lnTo>
                                  <a:lnTo>
                                    <a:pt x="27" y="19"/>
                                  </a:lnTo>
                                  <a:lnTo>
                                    <a:pt x="19" y="0"/>
                                  </a:lnTo>
                                  <a:lnTo>
                                    <a:pt x="0" y="35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>
                                <a:defRPr/>
                              </a:pPr>
                              <a:endParaRPr lang="es-ES"/>
                            </a:p>
                          </p:txBody>
                        </p:sp>
                        <p:sp>
                          <p:nvSpPr>
                            <p:cNvPr id="1439780" name="Freeform 36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1378" y="2160"/>
                              <a:ext cx="54" cy="52"/>
                            </a:xfrm>
                            <a:custGeom>
                              <a:avLst/>
                              <a:gdLst/>
                              <a:ahLst/>
                              <a:cxnLst>
                                <a:cxn ang="0">
                                  <a:pos x="8" y="0"/>
                                </a:cxn>
                                <a:cxn ang="0">
                                  <a:pos x="54" y="35"/>
                                </a:cxn>
                                <a:cxn ang="0">
                                  <a:pos x="51" y="52"/>
                                </a:cxn>
                                <a:cxn ang="0">
                                  <a:pos x="0" y="22"/>
                                </a:cxn>
                                <a:cxn ang="0">
                                  <a:pos x="8" y="0"/>
                                </a:cxn>
                              </a:cxnLst>
                              <a:rect l="0" t="0" r="r" b="b"/>
                              <a:pathLst>
                                <a:path w="54" h="52">
                                  <a:moveTo>
                                    <a:pt x="8" y="0"/>
                                  </a:moveTo>
                                  <a:lnTo>
                                    <a:pt x="54" y="35"/>
                                  </a:lnTo>
                                  <a:lnTo>
                                    <a:pt x="51" y="52"/>
                                  </a:lnTo>
                                  <a:lnTo>
                                    <a:pt x="0" y="22"/>
                                  </a:lnTo>
                                  <a:lnTo>
                                    <a:pt x="8" y="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>
                                <a:defRPr/>
                              </a:pPr>
                              <a:endParaRPr lang="es-ES"/>
                            </a:p>
                          </p:txBody>
                        </p:sp>
                      </p:grpSp>
                    </p:grpSp>
                    <p:grpSp>
                      <p:nvGrpSpPr>
                        <p:cNvPr id="43101" name="Group 37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410" y="2261"/>
                          <a:ext cx="62" cy="66"/>
                          <a:chOff x="1410" y="2261"/>
                          <a:chExt cx="62" cy="66"/>
                        </a:xfrm>
                      </p:grpSpPr>
                      <p:grpSp>
                        <p:nvGrpSpPr>
                          <p:cNvPr id="43102" name="Group 38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1410" y="2261"/>
                            <a:ext cx="26" cy="66"/>
                            <a:chOff x="1410" y="2261"/>
                            <a:chExt cx="26" cy="66"/>
                          </a:xfrm>
                        </p:grpSpPr>
                        <p:sp>
                          <p:nvSpPr>
                            <p:cNvPr id="1439783" name="Oval 39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413" y="2261"/>
                              <a:ext cx="23" cy="66"/>
                            </a:xfrm>
                            <a:prstGeom prst="ellipse">
                              <a:avLst/>
                            </a:prstGeom>
                            <a:solidFill>
                              <a:srgbClr val="000000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>
                                <a:defRPr/>
                              </a:pPr>
                              <a:endParaRPr lang="es-ES"/>
                            </a:p>
                          </p:txBody>
                        </p:sp>
                        <p:sp>
                          <p:nvSpPr>
                            <p:cNvPr id="1439784" name="Freeform 40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1410" y="2281"/>
                              <a:ext cx="14" cy="11"/>
                            </a:xfrm>
                            <a:custGeom>
                              <a:avLst/>
                              <a:gdLst/>
                              <a:ahLst/>
                              <a:cxnLst>
                                <a:cxn ang="0">
                                  <a:pos x="2" y="0"/>
                                </a:cxn>
                                <a:cxn ang="0">
                                  <a:pos x="14" y="11"/>
                                </a:cxn>
                                <a:cxn ang="0">
                                  <a:pos x="0" y="11"/>
                                </a:cxn>
                                <a:cxn ang="0">
                                  <a:pos x="2" y="0"/>
                                </a:cxn>
                              </a:cxnLst>
                              <a:rect l="0" t="0" r="r" b="b"/>
                              <a:pathLst>
                                <a:path w="14" h="11">
                                  <a:moveTo>
                                    <a:pt x="2" y="0"/>
                                  </a:moveTo>
                                  <a:lnTo>
                                    <a:pt x="14" y="11"/>
                                  </a:lnTo>
                                  <a:lnTo>
                                    <a:pt x="0" y="11"/>
                                  </a:lnTo>
                                  <a:lnTo>
                                    <a:pt x="2" y="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>
                                <a:defRPr/>
                              </a:pPr>
                              <a:endParaRPr lang="es-ES"/>
                            </a:p>
                          </p:txBody>
                        </p:sp>
                      </p:grpSp>
                      <p:grpSp>
                        <p:nvGrpSpPr>
                          <p:cNvPr id="43103" name="Group 41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1446" y="2261"/>
                            <a:ext cx="26" cy="66"/>
                            <a:chOff x="1446" y="2261"/>
                            <a:chExt cx="26" cy="66"/>
                          </a:xfrm>
                        </p:grpSpPr>
                        <p:sp>
                          <p:nvSpPr>
                            <p:cNvPr id="1439786" name="Oval 42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449" y="2261"/>
                              <a:ext cx="23" cy="66"/>
                            </a:xfrm>
                            <a:prstGeom prst="ellipse">
                              <a:avLst/>
                            </a:prstGeom>
                            <a:solidFill>
                              <a:srgbClr val="000000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>
                                <a:defRPr/>
                              </a:pPr>
                              <a:endParaRPr lang="es-ES"/>
                            </a:p>
                          </p:txBody>
                        </p:sp>
                        <p:sp>
                          <p:nvSpPr>
                            <p:cNvPr id="1439787" name="Freeform 43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1446" y="2281"/>
                              <a:ext cx="13" cy="11"/>
                            </a:xfrm>
                            <a:custGeom>
                              <a:avLst/>
                              <a:gdLst/>
                              <a:ahLst/>
                              <a:cxnLst>
                                <a:cxn ang="0">
                                  <a:pos x="2" y="0"/>
                                </a:cxn>
                                <a:cxn ang="0">
                                  <a:pos x="13" y="11"/>
                                </a:cxn>
                                <a:cxn ang="0">
                                  <a:pos x="0" y="11"/>
                                </a:cxn>
                                <a:cxn ang="0">
                                  <a:pos x="2" y="0"/>
                                </a:cxn>
                              </a:cxnLst>
                              <a:rect l="0" t="0" r="r" b="b"/>
                              <a:pathLst>
                                <a:path w="13" h="11">
                                  <a:moveTo>
                                    <a:pt x="2" y="0"/>
                                  </a:moveTo>
                                  <a:lnTo>
                                    <a:pt x="13" y="11"/>
                                  </a:lnTo>
                                  <a:lnTo>
                                    <a:pt x="0" y="11"/>
                                  </a:lnTo>
                                  <a:lnTo>
                                    <a:pt x="2" y="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>
                                <a:defRPr/>
                              </a:pPr>
                              <a:endParaRPr lang="es-ES"/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43097" name="Group 4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410" y="2308"/>
                        <a:ext cx="81" cy="90"/>
                        <a:chOff x="1410" y="2308"/>
                        <a:chExt cx="81" cy="90"/>
                      </a:xfrm>
                    </p:grpSpPr>
                    <p:sp>
                      <p:nvSpPr>
                        <p:cNvPr id="1439789" name="Oval 4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10" y="2316"/>
                          <a:ext cx="77" cy="82"/>
                        </a:xfrm>
                        <a:prstGeom prst="ellipse">
                          <a:avLst/>
                        </a:prstGeom>
                        <a:solidFill>
                          <a:srgbClr val="000000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es-ES"/>
                        </a:p>
                      </p:txBody>
                    </p:sp>
                    <p:sp>
                      <p:nvSpPr>
                        <p:cNvPr id="1439790" name="Oval 4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14" y="2308"/>
                          <a:ext cx="77" cy="83"/>
                        </a:xfrm>
                        <a:prstGeom prst="ellipse">
                          <a:avLst/>
                        </a:prstGeom>
                        <a:solidFill>
                          <a:srgbClr val="FF9F9F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es-ES"/>
                        </a:p>
                      </p:txBody>
                    </p:sp>
                  </p:grpSp>
                </p:grpSp>
              </p:grpSp>
              <p:sp>
                <p:nvSpPr>
                  <p:cNvPr id="1439791" name="Freeform 47"/>
                  <p:cNvSpPr>
                    <a:spLocks/>
                  </p:cNvSpPr>
                  <p:nvPr/>
                </p:nvSpPr>
                <p:spPr bwMode="auto">
                  <a:xfrm>
                    <a:off x="1141" y="2120"/>
                    <a:ext cx="225" cy="227"/>
                  </a:xfrm>
                  <a:custGeom>
                    <a:avLst/>
                    <a:gdLst/>
                    <a:ahLst/>
                    <a:cxnLst>
                      <a:cxn ang="0">
                        <a:pos x="28" y="39"/>
                      </a:cxn>
                      <a:cxn ang="0">
                        <a:pos x="15" y="59"/>
                      </a:cxn>
                      <a:cxn ang="0">
                        <a:pos x="7" y="76"/>
                      </a:cxn>
                      <a:cxn ang="0">
                        <a:pos x="2" y="100"/>
                      </a:cxn>
                      <a:cxn ang="0">
                        <a:pos x="0" y="127"/>
                      </a:cxn>
                      <a:cxn ang="0">
                        <a:pos x="1" y="149"/>
                      </a:cxn>
                      <a:cxn ang="0">
                        <a:pos x="6" y="172"/>
                      </a:cxn>
                      <a:cxn ang="0">
                        <a:pos x="12" y="192"/>
                      </a:cxn>
                      <a:cxn ang="0">
                        <a:pos x="22" y="211"/>
                      </a:cxn>
                      <a:cxn ang="0">
                        <a:pos x="32" y="227"/>
                      </a:cxn>
                      <a:cxn ang="0">
                        <a:pos x="40" y="216"/>
                      </a:cxn>
                      <a:cxn ang="0">
                        <a:pos x="48" y="208"/>
                      </a:cxn>
                      <a:cxn ang="0">
                        <a:pos x="60" y="204"/>
                      </a:cxn>
                      <a:cxn ang="0">
                        <a:pos x="70" y="201"/>
                      </a:cxn>
                      <a:cxn ang="0">
                        <a:pos x="82" y="203"/>
                      </a:cxn>
                      <a:cxn ang="0">
                        <a:pos x="93" y="207"/>
                      </a:cxn>
                      <a:cxn ang="0">
                        <a:pos x="103" y="215"/>
                      </a:cxn>
                      <a:cxn ang="0">
                        <a:pos x="110" y="217"/>
                      </a:cxn>
                      <a:cxn ang="0">
                        <a:pos x="109" y="189"/>
                      </a:cxn>
                      <a:cxn ang="0">
                        <a:pos x="112" y="168"/>
                      </a:cxn>
                      <a:cxn ang="0">
                        <a:pos x="117" y="149"/>
                      </a:cxn>
                      <a:cxn ang="0">
                        <a:pos x="126" y="130"/>
                      </a:cxn>
                      <a:cxn ang="0">
                        <a:pos x="135" y="113"/>
                      </a:cxn>
                      <a:cxn ang="0">
                        <a:pos x="145" y="96"/>
                      </a:cxn>
                      <a:cxn ang="0">
                        <a:pos x="158" y="78"/>
                      </a:cxn>
                      <a:cxn ang="0">
                        <a:pos x="172" y="63"/>
                      </a:cxn>
                      <a:cxn ang="0">
                        <a:pos x="188" y="49"/>
                      </a:cxn>
                      <a:cxn ang="0">
                        <a:pos x="204" y="37"/>
                      </a:cxn>
                      <a:cxn ang="0">
                        <a:pos x="225" y="23"/>
                      </a:cxn>
                      <a:cxn ang="0">
                        <a:pos x="129" y="0"/>
                      </a:cxn>
                      <a:cxn ang="0">
                        <a:pos x="28" y="39"/>
                      </a:cxn>
                    </a:cxnLst>
                    <a:rect l="0" t="0" r="r" b="b"/>
                    <a:pathLst>
                      <a:path w="225" h="227">
                        <a:moveTo>
                          <a:pt x="28" y="39"/>
                        </a:moveTo>
                        <a:lnTo>
                          <a:pt x="15" y="59"/>
                        </a:lnTo>
                        <a:lnTo>
                          <a:pt x="7" y="76"/>
                        </a:lnTo>
                        <a:lnTo>
                          <a:pt x="2" y="100"/>
                        </a:lnTo>
                        <a:lnTo>
                          <a:pt x="0" y="127"/>
                        </a:lnTo>
                        <a:lnTo>
                          <a:pt x="1" y="149"/>
                        </a:lnTo>
                        <a:lnTo>
                          <a:pt x="6" y="172"/>
                        </a:lnTo>
                        <a:lnTo>
                          <a:pt x="12" y="192"/>
                        </a:lnTo>
                        <a:lnTo>
                          <a:pt x="22" y="211"/>
                        </a:lnTo>
                        <a:lnTo>
                          <a:pt x="32" y="227"/>
                        </a:lnTo>
                        <a:lnTo>
                          <a:pt x="40" y="216"/>
                        </a:lnTo>
                        <a:lnTo>
                          <a:pt x="48" y="208"/>
                        </a:lnTo>
                        <a:lnTo>
                          <a:pt x="60" y="204"/>
                        </a:lnTo>
                        <a:lnTo>
                          <a:pt x="70" y="201"/>
                        </a:lnTo>
                        <a:lnTo>
                          <a:pt x="82" y="203"/>
                        </a:lnTo>
                        <a:lnTo>
                          <a:pt x="93" y="207"/>
                        </a:lnTo>
                        <a:lnTo>
                          <a:pt x="103" y="215"/>
                        </a:lnTo>
                        <a:lnTo>
                          <a:pt x="110" y="217"/>
                        </a:lnTo>
                        <a:lnTo>
                          <a:pt x="109" y="189"/>
                        </a:lnTo>
                        <a:lnTo>
                          <a:pt x="112" y="168"/>
                        </a:lnTo>
                        <a:lnTo>
                          <a:pt x="117" y="149"/>
                        </a:lnTo>
                        <a:lnTo>
                          <a:pt x="126" y="130"/>
                        </a:lnTo>
                        <a:lnTo>
                          <a:pt x="135" y="113"/>
                        </a:lnTo>
                        <a:lnTo>
                          <a:pt x="145" y="96"/>
                        </a:lnTo>
                        <a:lnTo>
                          <a:pt x="158" y="78"/>
                        </a:lnTo>
                        <a:lnTo>
                          <a:pt x="172" y="63"/>
                        </a:lnTo>
                        <a:lnTo>
                          <a:pt x="188" y="49"/>
                        </a:lnTo>
                        <a:lnTo>
                          <a:pt x="204" y="37"/>
                        </a:lnTo>
                        <a:lnTo>
                          <a:pt x="225" y="23"/>
                        </a:lnTo>
                        <a:lnTo>
                          <a:pt x="129" y="0"/>
                        </a:lnTo>
                        <a:lnTo>
                          <a:pt x="28" y="39"/>
                        </a:lnTo>
                        <a:close/>
                      </a:path>
                    </a:pathLst>
                  </a:custGeom>
                  <a:solidFill>
                    <a:srgbClr val="5F5F5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s-ES"/>
                  </a:p>
                </p:txBody>
              </p:sp>
            </p:grpSp>
            <p:grpSp>
              <p:nvGrpSpPr>
                <p:cNvPr id="43083" name="Group 48"/>
                <p:cNvGrpSpPr>
                  <a:grpSpLocks/>
                </p:cNvGrpSpPr>
                <p:nvPr/>
              </p:nvGrpSpPr>
              <p:grpSpPr bwMode="auto">
                <a:xfrm>
                  <a:off x="1093" y="1780"/>
                  <a:ext cx="396" cy="487"/>
                  <a:chOff x="1093" y="1780"/>
                  <a:chExt cx="396" cy="487"/>
                </a:xfrm>
              </p:grpSpPr>
              <p:grpSp>
                <p:nvGrpSpPr>
                  <p:cNvPr id="43084" name="Group 49"/>
                  <p:cNvGrpSpPr>
                    <a:grpSpLocks/>
                  </p:cNvGrpSpPr>
                  <p:nvPr/>
                </p:nvGrpSpPr>
                <p:grpSpPr bwMode="auto">
                  <a:xfrm>
                    <a:off x="1170" y="1780"/>
                    <a:ext cx="283" cy="226"/>
                    <a:chOff x="1170" y="1780"/>
                    <a:chExt cx="283" cy="226"/>
                  </a:xfrm>
                </p:grpSpPr>
                <p:sp>
                  <p:nvSpPr>
                    <p:cNvPr id="1439794" name="Freeform 50"/>
                    <p:cNvSpPr>
                      <a:spLocks/>
                    </p:cNvSpPr>
                    <p:nvPr/>
                  </p:nvSpPr>
                  <p:spPr bwMode="auto">
                    <a:xfrm>
                      <a:off x="1170" y="1803"/>
                      <a:ext cx="282" cy="20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7" y="203"/>
                        </a:cxn>
                        <a:cxn ang="0">
                          <a:pos x="274" y="201"/>
                        </a:cxn>
                        <a:cxn ang="0">
                          <a:pos x="282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282" h="203">
                          <a:moveTo>
                            <a:pt x="0" y="0"/>
                          </a:moveTo>
                          <a:lnTo>
                            <a:pt x="7" y="203"/>
                          </a:lnTo>
                          <a:lnTo>
                            <a:pt x="274" y="201"/>
                          </a:lnTo>
                          <a:lnTo>
                            <a:pt x="282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F3FDF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s-ES"/>
                    </a:p>
                  </p:txBody>
                </p:sp>
                <p:sp>
                  <p:nvSpPr>
                    <p:cNvPr id="1439795" name="Oval 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70" y="1780"/>
                      <a:ext cx="283" cy="50"/>
                    </a:xfrm>
                    <a:prstGeom prst="ellipse">
                      <a:avLst/>
                    </a:prstGeom>
                    <a:solidFill>
                      <a:srgbClr val="9F3FDF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s-ES"/>
                    </a:p>
                  </p:txBody>
                </p:sp>
              </p:grpSp>
              <p:grpSp>
                <p:nvGrpSpPr>
                  <p:cNvPr id="43085" name="Group 52"/>
                  <p:cNvGrpSpPr>
                    <a:grpSpLocks/>
                  </p:cNvGrpSpPr>
                  <p:nvPr/>
                </p:nvGrpSpPr>
                <p:grpSpPr bwMode="auto">
                  <a:xfrm>
                    <a:off x="1093" y="1918"/>
                    <a:ext cx="396" cy="349"/>
                    <a:chOff x="1093" y="1918"/>
                    <a:chExt cx="396" cy="349"/>
                  </a:xfrm>
                </p:grpSpPr>
                <p:grpSp>
                  <p:nvGrpSpPr>
                    <p:cNvPr id="43086" name="Group 5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75" y="1918"/>
                      <a:ext cx="272" cy="227"/>
                      <a:chOff x="1175" y="1918"/>
                      <a:chExt cx="272" cy="227"/>
                    </a:xfrm>
                  </p:grpSpPr>
                  <p:sp>
                    <p:nvSpPr>
                      <p:cNvPr id="1439798" name="Freeform 5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175" y="1960"/>
                        <a:ext cx="271" cy="18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8" y="176"/>
                          </a:cxn>
                          <a:cxn ang="0">
                            <a:pos x="265" y="185"/>
                          </a:cxn>
                          <a:cxn ang="0">
                            <a:pos x="271" y="0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271" h="185">
                            <a:moveTo>
                              <a:pt x="0" y="0"/>
                            </a:moveTo>
                            <a:lnTo>
                              <a:pt x="8" y="176"/>
                            </a:lnTo>
                            <a:lnTo>
                              <a:pt x="265" y="185"/>
                            </a:lnTo>
                            <a:lnTo>
                              <a:pt x="271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es-ES"/>
                      </a:p>
                    </p:txBody>
                  </p:sp>
                  <p:sp>
                    <p:nvSpPr>
                      <p:cNvPr id="1439799" name="Oval 5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77" y="1918"/>
                        <a:ext cx="270" cy="9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es-ES"/>
                      </a:p>
                    </p:txBody>
                  </p:sp>
                </p:grpSp>
                <p:sp>
                  <p:nvSpPr>
                    <p:cNvPr id="1439800" name="Freeform 56"/>
                    <p:cNvSpPr>
                      <a:spLocks/>
                    </p:cNvSpPr>
                    <p:nvPr/>
                  </p:nvSpPr>
                  <p:spPr bwMode="auto">
                    <a:xfrm>
                      <a:off x="1093" y="2108"/>
                      <a:ext cx="396" cy="159"/>
                    </a:xfrm>
                    <a:custGeom>
                      <a:avLst/>
                      <a:gdLst/>
                      <a:ahLst/>
                      <a:cxnLst>
                        <a:cxn ang="0">
                          <a:pos x="89" y="2"/>
                        </a:cxn>
                        <a:cxn ang="0">
                          <a:pos x="112" y="0"/>
                        </a:cxn>
                        <a:cxn ang="0">
                          <a:pos x="141" y="0"/>
                        </a:cxn>
                        <a:cxn ang="0">
                          <a:pos x="175" y="2"/>
                        </a:cxn>
                        <a:cxn ang="0">
                          <a:pos x="205" y="9"/>
                        </a:cxn>
                        <a:cxn ang="0">
                          <a:pos x="236" y="16"/>
                        </a:cxn>
                        <a:cxn ang="0">
                          <a:pos x="269" y="23"/>
                        </a:cxn>
                        <a:cxn ang="0">
                          <a:pos x="292" y="27"/>
                        </a:cxn>
                        <a:cxn ang="0">
                          <a:pos x="311" y="28"/>
                        </a:cxn>
                        <a:cxn ang="0">
                          <a:pos x="336" y="27"/>
                        </a:cxn>
                        <a:cxn ang="0">
                          <a:pos x="359" y="25"/>
                        </a:cxn>
                        <a:cxn ang="0">
                          <a:pos x="375" y="23"/>
                        </a:cxn>
                        <a:cxn ang="0">
                          <a:pos x="396" y="20"/>
                        </a:cxn>
                        <a:cxn ang="0">
                          <a:pos x="396" y="35"/>
                        </a:cxn>
                        <a:cxn ang="0">
                          <a:pos x="376" y="39"/>
                        </a:cxn>
                        <a:cxn ang="0">
                          <a:pos x="351" y="41"/>
                        </a:cxn>
                        <a:cxn ang="0">
                          <a:pos x="320" y="43"/>
                        </a:cxn>
                        <a:cxn ang="0">
                          <a:pos x="284" y="41"/>
                        </a:cxn>
                        <a:cxn ang="0">
                          <a:pos x="251" y="41"/>
                        </a:cxn>
                        <a:cxn ang="0">
                          <a:pos x="216" y="39"/>
                        </a:cxn>
                        <a:cxn ang="0">
                          <a:pos x="182" y="39"/>
                        </a:cxn>
                        <a:cxn ang="0">
                          <a:pos x="157" y="41"/>
                        </a:cxn>
                        <a:cxn ang="0">
                          <a:pos x="134" y="47"/>
                        </a:cxn>
                        <a:cxn ang="0">
                          <a:pos x="113" y="55"/>
                        </a:cxn>
                        <a:cxn ang="0">
                          <a:pos x="94" y="65"/>
                        </a:cxn>
                        <a:cxn ang="0">
                          <a:pos x="79" y="78"/>
                        </a:cxn>
                        <a:cxn ang="0">
                          <a:pos x="64" y="94"/>
                        </a:cxn>
                        <a:cxn ang="0">
                          <a:pos x="56" y="110"/>
                        </a:cxn>
                        <a:cxn ang="0">
                          <a:pos x="50" y="126"/>
                        </a:cxn>
                        <a:cxn ang="0">
                          <a:pos x="49" y="142"/>
                        </a:cxn>
                        <a:cxn ang="0">
                          <a:pos x="50" y="159"/>
                        </a:cxn>
                        <a:cxn ang="0">
                          <a:pos x="36" y="155"/>
                        </a:cxn>
                        <a:cxn ang="0">
                          <a:pos x="27" y="150"/>
                        </a:cxn>
                        <a:cxn ang="0">
                          <a:pos x="15" y="139"/>
                        </a:cxn>
                        <a:cxn ang="0">
                          <a:pos x="7" y="126"/>
                        </a:cxn>
                        <a:cxn ang="0">
                          <a:pos x="1" y="110"/>
                        </a:cxn>
                        <a:cxn ang="0">
                          <a:pos x="0" y="92"/>
                        </a:cxn>
                        <a:cxn ang="0">
                          <a:pos x="1" y="76"/>
                        </a:cxn>
                        <a:cxn ang="0">
                          <a:pos x="5" y="61"/>
                        </a:cxn>
                        <a:cxn ang="0">
                          <a:pos x="11" y="49"/>
                        </a:cxn>
                        <a:cxn ang="0">
                          <a:pos x="19" y="39"/>
                        </a:cxn>
                        <a:cxn ang="0">
                          <a:pos x="30" y="29"/>
                        </a:cxn>
                        <a:cxn ang="0">
                          <a:pos x="43" y="20"/>
                        </a:cxn>
                        <a:cxn ang="0">
                          <a:pos x="57" y="13"/>
                        </a:cxn>
                        <a:cxn ang="0">
                          <a:pos x="72" y="8"/>
                        </a:cxn>
                        <a:cxn ang="0">
                          <a:pos x="89" y="2"/>
                        </a:cxn>
                      </a:cxnLst>
                      <a:rect l="0" t="0" r="r" b="b"/>
                      <a:pathLst>
                        <a:path w="396" h="159">
                          <a:moveTo>
                            <a:pt x="89" y="2"/>
                          </a:moveTo>
                          <a:lnTo>
                            <a:pt x="112" y="0"/>
                          </a:lnTo>
                          <a:lnTo>
                            <a:pt x="141" y="0"/>
                          </a:lnTo>
                          <a:lnTo>
                            <a:pt x="175" y="2"/>
                          </a:lnTo>
                          <a:lnTo>
                            <a:pt x="205" y="9"/>
                          </a:lnTo>
                          <a:lnTo>
                            <a:pt x="236" y="16"/>
                          </a:lnTo>
                          <a:lnTo>
                            <a:pt x="269" y="23"/>
                          </a:lnTo>
                          <a:lnTo>
                            <a:pt x="292" y="27"/>
                          </a:lnTo>
                          <a:lnTo>
                            <a:pt x="311" y="28"/>
                          </a:lnTo>
                          <a:lnTo>
                            <a:pt x="336" y="27"/>
                          </a:lnTo>
                          <a:lnTo>
                            <a:pt x="359" y="25"/>
                          </a:lnTo>
                          <a:lnTo>
                            <a:pt x="375" y="23"/>
                          </a:lnTo>
                          <a:lnTo>
                            <a:pt x="396" y="20"/>
                          </a:lnTo>
                          <a:lnTo>
                            <a:pt x="396" y="35"/>
                          </a:lnTo>
                          <a:lnTo>
                            <a:pt x="376" y="39"/>
                          </a:lnTo>
                          <a:lnTo>
                            <a:pt x="351" y="41"/>
                          </a:lnTo>
                          <a:lnTo>
                            <a:pt x="320" y="43"/>
                          </a:lnTo>
                          <a:lnTo>
                            <a:pt x="284" y="41"/>
                          </a:lnTo>
                          <a:lnTo>
                            <a:pt x="251" y="41"/>
                          </a:lnTo>
                          <a:lnTo>
                            <a:pt x="216" y="39"/>
                          </a:lnTo>
                          <a:lnTo>
                            <a:pt x="182" y="39"/>
                          </a:lnTo>
                          <a:lnTo>
                            <a:pt x="157" y="41"/>
                          </a:lnTo>
                          <a:lnTo>
                            <a:pt x="134" y="47"/>
                          </a:lnTo>
                          <a:lnTo>
                            <a:pt x="113" y="55"/>
                          </a:lnTo>
                          <a:lnTo>
                            <a:pt x="94" y="65"/>
                          </a:lnTo>
                          <a:lnTo>
                            <a:pt x="79" y="78"/>
                          </a:lnTo>
                          <a:lnTo>
                            <a:pt x="64" y="94"/>
                          </a:lnTo>
                          <a:lnTo>
                            <a:pt x="56" y="110"/>
                          </a:lnTo>
                          <a:lnTo>
                            <a:pt x="50" y="126"/>
                          </a:lnTo>
                          <a:lnTo>
                            <a:pt x="49" y="142"/>
                          </a:lnTo>
                          <a:lnTo>
                            <a:pt x="50" y="159"/>
                          </a:lnTo>
                          <a:lnTo>
                            <a:pt x="36" y="155"/>
                          </a:lnTo>
                          <a:lnTo>
                            <a:pt x="27" y="150"/>
                          </a:lnTo>
                          <a:lnTo>
                            <a:pt x="15" y="139"/>
                          </a:lnTo>
                          <a:lnTo>
                            <a:pt x="7" y="126"/>
                          </a:lnTo>
                          <a:lnTo>
                            <a:pt x="1" y="110"/>
                          </a:lnTo>
                          <a:lnTo>
                            <a:pt x="0" y="92"/>
                          </a:lnTo>
                          <a:lnTo>
                            <a:pt x="1" y="76"/>
                          </a:lnTo>
                          <a:lnTo>
                            <a:pt x="5" y="61"/>
                          </a:lnTo>
                          <a:lnTo>
                            <a:pt x="11" y="49"/>
                          </a:lnTo>
                          <a:lnTo>
                            <a:pt x="19" y="39"/>
                          </a:lnTo>
                          <a:lnTo>
                            <a:pt x="30" y="29"/>
                          </a:lnTo>
                          <a:lnTo>
                            <a:pt x="43" y="20"/>
                          </a:lnTo>
                          <a:lnTo>
                            <a:pt x="57" y="13"/>
                          </a:lnTo>
                          <a:lnTo>
                            <a:pt x="72" y="8"/>
                          </a:lnTo>
                          <a:lnTo>
                            <a:pt x="89" y="2"/>
                          </a:lnTo>
                          <a:close/>
                        </a:path>
                      </a:pathLst>
                    </a:custGeom>
                    <a:solidFill>
                      <a:srgbClr val="9F3FDF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s-ES"/>
                    </a:p>
                  </p:txBody>
                </p:sp>
              </p:grpSp>
            </p:grpSp>
          </p:grpSp>
          <p:grpSp>
            <p:nvGrpSpPr>
              <p:cNvPr id="43023" name="Group 57"/>
              <p:cNvGrpSpPr>
                <a:grpSpLocks/>
              </p:cNvGrpSpPr>
              <p:nvPr/>
            </p:nvGrpSpPr>
            <p:grpSpPr bwMode="auto">
              <a:xfrm>
                <a:off x="863" y="2046"/>
                <a:ext cx="1258" cy="1880"/>
                <a:chOff x="863" y="2046"/>
                <a:chExt cx="1258" cy="1880"/>
              </a:xfrm>
            </p:grpSpPr>
            <p:grpSp>
              <p:nvGrpSpPr>
                <p:cNvPr id="43024" name="Group 58"/>
                <p:cNvGrpSpPr>
                  <a:grpSpLocks/>
                </p:cNvGrpSpPr>
                <p:nvPr/>
              </p:nvGrpSpPr>
              <p:grpSpPr bwMode="auto">
                <a:xfrm>
                  <a:off x="1076" y="3562"/>
                  <a:ext cx="809" cy="364"/>
                  <a:chOff x="1076" y="3562"/>
                  <a:chExt cx="809" cy="364"/>
                </a:xfrm>
              </p:grpSpPr>
              <p:sp>
                <p:nvSpPr>
                  <p:cNvPr id="1439803" name="Freeform 59"/>
                  <p:cNvSpPr>
                    <a:spLocks/>
                  </p:cNvSpPr>
                  <p:nvPr/>
                </p:nvSpPr>
                <p:spPr bwMode="auto">
                  <a:xfrm>
                    <a:off x="1514" y="3597"/>
                    <a:ext cx="371" cy="256"/>
                  </a:xfrm>
                  <a:custGeom>
                    <a:avLst/>
                    <a:gdLst/>
                    <a:ahLst/>
                    <a:cxnLst>
                      <a:cxn ang="0">
                        <a:pos x="47" y="8"/>
                      </a:cxn>
                      <a:cxn ang="0">
                        <a:pos x="37" y="17"/>
                      </a:cxn>
                      <a:cxn ang="0">
                        <a:pos x="27" y="32"/>
                      </a:cxn>
                      <a:cxn ang="0">
                        <a:pos x="17" y="52"/>
                      </a:cxn>
                      <a:cxn ang="0">
                        <a:pos x="8" y="72"/>
                      </a:cxn>
                      <a:cxn ang="0">
                        <a:pos x="3" y="94"/>
                      </a:cxn>
                      <a:cxn ang="0">
                        <a:pos x="0" y="121"/>
                      </a:cxn>
                      <a:cxn ang="0">
                        <a:pos x="3" y="145"/>
                      </a:cxn>
                      <a:cxn ang="0">
                        <a:pos x="12" y="173"/>
                      </a:cxn>
                      <a:cxn ang="0">
                        <a:pos x="21" y="179"/>
                      </a:cxn>
                      <a:cxn ang="0">
                        <a:pos x="43" y="177"/>
                      </a:cxn>
                      <a:cxn ang="0">
                        <a:pos x="47" y="196"/>
                      </a:cxn>
                      <a:cxn ang="0">
                        <a:pos x="54" y="217"/>
                      </a:cxn>
                      <a:cxn ang="0">
                        <a:pos x="64" y="226"/>
                      </a:cxn>
                      <a:cxn ang="0">
                        <a:pos x="84" y="238"/>
                      </a:cxn>
                      <a:cxn ang="0">
                        <a:pos x="106" y="246"/>
                      </a:cxn>
                      <a:cxn ang="0">
                        <a:pos x="132" y="254"/>
                      </a:cxn>
                      <a:cxn ang="0">
                        <a:pos x="155" y="256"/>
                      </a:cxn>
                      <a:cxn ang="0">
                        <a:pos x="181" y="255"/>
                      </a:cxn>
                      <a:cxn ang="0">
                        <a:pos x="208" y="252"/>
                      </a:cxn>
                      <a:cxn ang="0">
                        <a:pos x="234" y="246"/>
                      </a:cxn>
                      <a:cxn ang="0">
                        <a:pos x="262" y="238"/>
                      </a:cxn>
                      <a:cxn ang="0">
                        <a:pos x="291" y="227"/>
                      </a:cxn>
                      <a:cxn ang="0">
                        <a:pos x="312" y="215"/>
                      </a:cxn>
                      <a:cxn ang="0">
                        <a:pos x="331" y="201"/>
                      </a:cxn>
                      <a:cxn ang="0">
                        <a:pos x="350" y="181"/>
                      </a:cxn>
                      <a:cxn ang="0">
                        <a:pos x="361" y="165"/>
                      </a:cxn>
                      <a:cxn ang="0">
                        <a:pos x="368" y="149"/>
                      </a:cxn>
                      <a:cxn ang="0">
                        <a:pos x="371" y="136"/>
                      </a:cxn>
                      <a:cxn ang="0">
                        <a:pos x="369" y="119"/>
                      </a:cxn>
                      <a:cxn ang="0">
                        <a:pos x="364" y="103"/>
                      </a:cxn>
                      <a:cxn ang="0">
                        <a:pos x="358" y="93"/>
                      </a:cxn>
                      <a:cxn ang="0">
                        <a:pos x="348" y="85"/>
                      </a:cxn>
                      <a:cxn ang="0">
                        <a:pos x="337" y="79"/>
                      </a:cxn>
                      <a:cxn ang="0">
                        <a:pos x="316" y="71"/>
                      </a:cxn>
                      <a:cxn ang="0">
                        <a:pos x="281" y="56"/>
                      </a:cxn>
                      <a:cxn ang="0">
                        <a:pos x="243" y="43"/>
                      </a:cxn>
                      <a:cxn ang="0">
                        <a:pos x="209" y="32"/>
                      </a:cxn>
                      <a:cxn ang="0">
                        <a:pos x="189" y="27"/>
                      </a:cxn>
                      <a:cxn ang="0">
                        <a:pos x="181" y="17"/>
                      </a:cxn>
                      <a:cxn ang="0">
                        <a:pos x="161" y="0"/>
                      </a:cxn>
                      <a:cxn ang="0">
                        <a:pos x="47" y="8"/>
                      </a:cxn>
                    </a:cxnLst>
                    <a:rect l="0" t="0" r="r" b="b"/>
                    <a:pathLst>
                      <a:path w="371" h="256">
                        <a:moveTo>
                          <a:pt x="47" y="8"/>
                        </a:moveTo>
                        <a:lnTo>
                          <a:pt x="37" y="17"/>
                        </a:lnTo>
                        <a:lnTo>
                          <a:pt x="27" y="32"/>
                        </a:lnTo>
                        <a:lnTo>
                          <a:pt x="17" y="52"/>
                        </a:lnTo>
                        <a:lnTo>
                          <a:pt x="8" y="72"/>
                        </a:lnTo>
                        <a:lnTo>
                          <a:pt x="3" y="94"/>
                        </a:lnTo>
                        <a:lnTo>
                          <a:pt x="0" y="121"/>
                        </a:lnTo>
                        <a:lnTo>
                          <a:pt x="3" y="145"/>
                        </a:lnTo>
                        <a:lnTo>
                          <a:pt x="12" y="173"/>
                        </a:lnTo>
                        <a:lnTo>
                          <a:pt x="21" y="179"/>
                        </a:lnTo>
                        <a:lnTo>
                          <a:pt x="43" y="177"/>
                        </a:lnTo>
                        <a:lnTo>
                          <a:pt x="47" y="196"/>
                        </a:lnTo>
                        <a:lnTo>
                          <a:pt x="54" y="217"/>
                        </a:lnTo>
                        <a:lnTo>
                          <a:pt x="64" y="226"/>
                        </a:lnTo>
                        <a:lnTo>
                          <a:pt x="84" y="238"/>
                        </a:lnTo>
                        <a:lnTo>
                          <a:pt x="106" y="246"/>
                        </a:lnTo>
                        <a:lnTo>
                          <a:pt x="132" y="254"/>
                        </a:lnTo>
                        <a:lnTo>
                          <a:pt x="155" y="256"/>
                        </a:lnTo>
                        <a:lnTo>
                          <a:pt x="181" y="255"/>
                        </a:lnTo>
                        <a:lnTo>
                          <a:pt x="208" y="252"/>
                        </a:lnTo>
                        <a:lnTo>
                          <a:pt x="234" y="246"/>
                        </a:lnTo>
                        <a:lnTo>
                          <a:pt x="262" y="238"/>
                        </a:lnTo>
                        <a:lnTo>
                          <a:pt x="291" y="227"/>
                        </a:lnTo>
                        <a:lnTo>
                          <a:pt x="312" y="215"/>
                        </a:lnTo>
                        <a:lnTo>
                          <a:pt x="331" y="201"/>
                        </a:lnTo>
                        <a:lnTo>
                          <a:pt x="350" y="181"/>
                        </a:lnTo>
                        <a:lnTo>
                          <a:pt x="361" y="165"/>
                        </a:lnTo>
                        <a:lnTo>
                          <a:pt x="368" y="149"/>
                        </a:lnTo>
                        <a:lnTo>
                          <a:pt x="371" y="136"/>
                        </a:lnTo>
                        <a:lnTo>
                          <a:pt x="369" y="119"/>
                        </a:lnTo>
                        <a:lnTo>
                          <a:pt x="364" y="103"/>
                        </a:lnTo>
                        <a:lnTo>
                          <a:pt x="358" y="93"/>
                        </a:lnTo>
                        <a:lnTo>
                          <a:pt x="348" y="85"/>
                        </a:lnTo>
                        <a:lnTo>
                          <a:pt x="337" y="79"/>
                        </a:lnTo>
                        <a:lnTo>
                          <a:pt x="316" y="71"/>
                        </a:lnTo>
                        <a:lnTo>
                          <a:pt x="281" y="56"/>
                        </a:lnTo>
                        <a:lnTo>
                          <a:pt x="243" y="43"/>
                        </a:lnTo>
                        <a:lnTo>
                          <a:pt x="209" y="32"/>
                        </a:lnTo>
                        <a:lnTo>
                          <a:pt x="189" y="27"/>
                        </a:lnTo>
                        <a:lnTo>
                          <a:pt x="181" y="17"/>
                        </a:lnTo>
                        <a:lnTo>
                          <a:pt x="161" y="0"/>
                        </a:lnTo>
                        <a:lnTo>
                          <a:pt x="47" y="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s-ES"/>
                  </a:p>
                </p:txBody>
              </p:sp>
              <p:sp>
                <p:nvSpPr>
                  <p:cNvPr id="1439804" name="Freeform 60"/>
                  <p:cNvSpPr>
                    <a:spLocks/>
                  </p:cNvSpPr>
                  <p:nvPr/>
                </p:nvSpPr>
                <p:spPr bwMode="auto">
                  <a:xfrm>
                    <a:off x="1076" y="3562"/>
                    <a:ext cx="384" cy="364"/>
                  </a:xfrm>
                  <a:custGeom>
                    <a:avLst/>
                    <a:gdLst/>
                    <a:ahLst/>
                    <a:cxnLst>
                      <a:cxn ang="0">
                        <a:pos x="232" y="3"/>
                      </a:cxn>
                      <a:cxn ang="0">
                        <a:pos x="215" y="17"/>
                      </a:cxn>
                      <a:cxn ang="0">
                        <a:pos x="191" y="35"/>
                      </a:cxn>
                      <a:cxn ang="0">
                        <a:pos x="167" y="55"/>
                      </a:cxn>
                      <a:cxn ang="0">
                        <a:pos x="150" y="70"/>
                      </a:cxn>
                      <a:cxn ang="0">
                        <a:pos x="132" y="85"/>
                      </a:cxn>
                      <a:cxn ang="0">
                        <a:pos x="115" y="99"/>
                      </a:cxn>
                      <a:cxn ang="0">
                        <a:pos x="95" y="115"/>
                      </a:cxn>
                      <a:cxn ang="0">
                        <a:pos x="69" y="136"/>
                      </a:cxn>
                      <a:cxn ang="0">
                        <a:pos x="43" y="154"/>
                      </a:cxn>
                      <a:cxn ang="0">
                        <a:pos x="33" y="162"/>
                      </a:cxn>
                      <a:cxn ang="0">
                        <a:pos x="23" y="180"/>
                      </a:cxn>
                      <a:cxn ang="0">
                        <a:pos x="14" y="199"/>
                      </a:cxn>
                      <a:cxn ang="0">
                        <a:pos x="7" y="224"/>
                      </a:cxn>
                      <a:cxn ang="0">
                        <a:pos x="3" y="246"/>
                      </a:cxn>
                      <a:cxn ang="0">
                        <a:pos x="0" y="269"/>
                      </a:cxn>
                      <a:cxn ang="0">
                        <a:pos x="0" y="297"/>
                      </a:cxn>
                      <a:cxn ang="0">
                        <a:pos x="3" y="320"/>
                      </a:cxn>
                      <a:cxn ang="0">
                        <a:pos x="8" y="341"/>
                      </a:cxn>
                      <a:cxn ang="0">
                        <a:pos x="12" y="348"/>
                      </a:cxn>
                      <a:cxn ang="0">
                        <a:pos x="24" y="356"/>
                      </a:cxn>
                      <a:cxn ang="0">
                        <a:pos x="40" y="361"/>
                      </a:cxn>
                      <a:cxn ang="0">
                        <a:pos x="66" y="364"/>
                      </a:cxn>
                      <a:cxn ang="0">
                        <a:pos x="94" y="363"/>
                      </a:cxn>
                      <a:cxn ang="0">
                        <a:pos x="126" y="359"/>
                      </a:cxn>
                      <a:cxn ang="0">
                        <a:pos x="153" y="355"/>
                      </a:cxn>
                      <a:cxn ang="0">
                        <a:pos x="180" y="348"/>
                      </a:cxn>
                      <a:cxn ang="0">
                        <a:pos x="209" y="340"/>
                      </a:cxn>
                      <a:cxn ang="0">
                        <a:pos x="235" y="330"/>
                      </a:cxn>
                      <a:cxn ang="0">
                        <a:pos x="255" y="313"/>
                      </a:cxn>
                      <a:cxn ang="0">
                        <a:pos x="273" y="285"/>
                      </a:cxn>
                      <a:cxn ang="0">
                        <a:pos x="287" y="252"/>
                      </a:cxn>
                      <a:cxn ang="0">
                        <a:pos x="300" y="224"/>
                      </a:cxn>
                      <a:cxn ang="0">
                        <a:pos x="314" y="200"/>
                      </a:cxn>
                      <a:cxn ang="0">
                        <a:pos x="327" y="180"/>
                      </a:cxn>
                      <a:cxn ang="0">
                        <a:pos x="343" y="171"/>
                      </a:cxn>
                      <a:cxn ang="0">
                        <a:pos x="361" y="156"/>
                      </a:cxn>
                      <a:cxn ang="0">
                        <a:pos x="376" y="142"/>
                      </a:cxn>
                      <a:cxn ang="0">
                        <a:pos x="381" y="120"/>
                      </a:cxn>
                      <a:cxn ang="0">
                        <a:pos x="383" y="95"/>
                      </a:cxn>
                      <a:cxn ang="0">
                        <a:pos x="384" y="75"/>
                      </a:cxn>
                      <a:cxn ang="0">
                        <a:pos x="379" y="56"/>
                      </a:cxn>
                      <a:cxn ang="0">
                        <a:pos x="371" y="40"/>
                      </a:cxn>
                      <a:cxn ang="0">
                        <a:pos x="362" y="27"/>
                      </a:cxn>
                      <a:cxn ang="0">
                        <a:pos x="352" y="15"/>
                      </a:cxn>
                      <a:cxn ang="0">
                        <a:pos x="333" y="0"/>
                      </a:cxn>
                      <a:cxn ang="0">
                        <a:pos x="232" y="3"/>
                      </a:cxn>
                    </a:cxnLst>
                    <a:rect l="0" t="0" r="r" b="b"/>
                    <a:pathLst>
                      <a:path w="384" h="364">
                        <a:moveTo>
                          <a:pt x="232" y="3"/>
                        </a:moveTo>
                        <a:lnTo>
                          <a:pt x="215" y="17"/>
                        </a:lnTo>
                        <a:lnTo>
                          <a:pt x="191" y="35"/>
                        </a:lnTo>
                        <a:lnTo>
                          <a:pt x="167" y="55"/>
                        </a:lnTo>
                        <a:lnTo>
                          <a:pt x="150" y="70"/>
                        </a:lnTo>
                        <a:lnTo>
                          <a:pt x="132" y="85"/>
                        </a:lnTo>
                        <a:lnTo>
                          <a:pt x="115" y="99"/>
                        </a:lnTo>
                        <a:lnTo>
                          <a:pt x="95" y="115"/>
                        </a:lnTo>
                        <a:lnTo>
                          <a:pt x="69" y="136"/>
                        </a:lnTo>
                        <a:lnTo>
                          <a:pt x="43" y="154"/>
                        </a:lnTo>
                        <a:lnTo>
                          <a:pt x="33" y="162"/>
                        </a:lnTo>
                        <a:lnTo>
                          <a:pt x="23" y="180"/>
                        </a:lnTo>
                        <a:lnTo>
                          <a:pt x="14" y="199"/>
                        </a:lnTo>
                        <a:lnTo>
                          <a:pt x="7" y="224"/>
                        </a:lnTo>
                        <a:lnTo>
                          <a:pt x="3" y="246"/>
                        </a:lnTo>
                        <a:lnTo>
                          <a:pt x="0" y="269"/>
                        </a:lnTo>
                        <a:lnTo>
                          <a:pt x="0" y="297"/>
                        </a:lnTo>
                        <a:lnTo>
                          <a:pt x="3" y="320"/>
                        </a:lnTo>
                        <a:lnTo>
                          <a:pt x="8" y="341"/>
                        </a:lnTo>
                        <a:lnTo>
                          <a:pt x="12" y="348"/>
                        </a:lnTo>
                        <a:lnTo>
                          <a:pt x="24" y="356"/>
                        </a:lnTo>
                        <a:lnTo>
                          <a:pt x="40" y="361"/>
                        </a:lnTo>
                        <a:lnTo>
                          <a:pt x="66" y="364"/>
                        </a:lnTo>
                        <a:lnTo>
                          <a:pt x="94" y="363"/>
                        </a:lnTo>
                        <a:lnTo>
                          <a:pt x="126" y="359"/>
                        </a:lnTo>
                        <a:lnTo>
                          <a:pt x="153" y="355"/>
                        </a:lnTo>
                        <a:lnTo>
                          <a:pt x="180" y="348"/>
                        </a:lnTo>
                        <a:lnTo>
                          <a:pt x="209" y="340"/>
                        </a:lnTo>
                        <a:lnTo>
                          <a:pt x="235" y="330"/>
                        </a:lnTo>
                        <a:lnTo>
                          <a:pt x="255" y="313"/>
                        </a:lnTo>
                        <a:lnTo>
                          <a:pt x="273" y="285"/>
                        </a:lnTo>
                        <a:lnTo>
                          <a:pt x="287" y="252"/>
                        </a:lnTo>
                        <a:lnTo>
                          <a:pt x="300" y="224"/>
                        </a:lnTo>
                        <a:lnTo>
                          <a:pt x="314" y="200"/>
                        </a:lnTo>
                        <a:lnTo>
                          <a:pt x="327" y="180"/>
                        </a:lnTo>
                        <a:lnTo>
                          <a:pt x="343" y="171"/>
                        </a:lnTo>
                        <a:lnTo>
                          <a:pt x="361" y="156"/>
                        </a:lnTo>
                        <a:lnTo>
                          <a:pt x="376" y="142"/>
                        </a:lnTo>
                        <a:lnTo>
                          <a:pt x="381" y="120"/>
                        </a:lnTo>
                        <a:lnTo>
                          <a:pt x="383" y="95"/>
                        </a:lnTo>
                        <a:lnTo>
                          <a:pt x="384" y="75"/>
                        </a:lnTo>
                        <a:lnTo>
                          <a:pt x="379" y="56"/>
                        </a:lnTo>
                        <a:lnTo>
                          <a:pt x="371" y="40"/>
                        </a:lnTo>
                        <a:lnTo>
                          <a:pt x="362" y="27"/>
                        </a:lnTo>
                        <a:lnTo>
                          <a:pt x="352" y="15"/>
                        </a:lnTo>
                        <a:lnTo>
                          <a:pt x="333" y="0"/>
                        </a:lnTo>
                        <a:lnTo>
                          <a:pt x="232" y="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s-ES"/>
                  </a:p>
                </p:txBody>
              </p:sp>
            </p:grpSp>
            <p:grpSp>
              <p:nvGrpSpPr>
                <p:cNvPr id="43025" name="Group 61"/>
                <p:cNvGrpSpPr>
                  <a:grpSpLocks/>
                </p:cNvGrpSpPr>
                <p:nvPr/>
              </p:nvGrpSpPr>
              <p:grpSpPr bwMode="auto">
                <a:xfrm>
                  <a:off x="863" y="2046"/>
                  <a:ext cx="1258" cy="1594"/>
                  <a:chOff x="863" y="2046"/>
                  <a:chExt cx="1258" cy="1594"/>
                </a:xfrm>
              </p:grpSpPr>
              <p:grpSp>
                <p:nvGrpSpPr>
                  <p:cNvPr id="43026" name="Group 62"/>
                  <p:cNvGrpSpPr>
                    <a:grpSpLocks/>
                  </p:cNvGrpSpPr>
                  <p:nvPr/>
                </p:nvGrpSpPr>
                <p:grpSpPr bwMode="auto">
                  <a:xfrm>
                    <a:off x="863" y="2046"/>
                    <a:ext cx="1258" cy="1594"/>
                    <a:chOff x="863" y="2046"/>
                    <a:chExt cx="1258" cy="1594"/>
                  </a:xfrm>
                </p:grpSpPr>
                <p:grpSp>
                  <p:nvGrpSpPr>
                    <p:cNvPr id="43053" name="Group 6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816" y="2046"/>
                      <a:ext cx="305" cy="333"/>
                      <a:chOff x="1816" y="2046"/>
                      <a:chExt cx="305" cy="333"/>
                    </a:xfrm>
                  </p:grpSpPr>
                  <p:sp>
                    <p:nvSpPr>
                      <p:cNvPr id="1439808" name="Freeform 6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816" y="2046"/>
                        <a:ext cx="305" cy="33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4" y="201"/>
                          </a:cxn>
                          <a:cxn ang="0">
                            <a:pos x="50" y="183"/>
                          </a:cxn>
                          <a:cxn ang="0">
                            <a:pos x="59" y="138"/>
                          </a:cxn>
                          <a:cxn ang="0">
                            <a:pos x="70" y="99"/>
                          </a:cxn>
                          <a:cxn ang="0">
                            <a:pos x="90" y="70"/>
                          </a:cxn>
                          <a:cxn ang="0">
                            <a:pos x="111" y="54"/>
                          </a:cxn>
                          <a:cxn ang="0">
                            <a:pos x="145" y="46"/>
                          </a:cxn>
                          <a:cxn ang="0">
                            <a:pos x="170" y="31"/>
                          </a:cxn>
                          <a:cxn ang="0">
                            <a:pos x="189" y="8"/>
                          </a:cxn>
                          <a:cxn ang="0">
                            <a:pos x="224" y="0"/>
                          </a:cxn>
                          <a:cxn ang="0">
                            <a:pos x="239" y="7"/>
                          </a:cxn>
                          <a:cxn ang="0">
                            <a:pos x="245" y="20"/>
                          </a:cxn>
                          <a:cxn ang="0">
                            <a:pos x="241" y="42"/>
                          </a:cxn>
                          <a:cxn ang="0">
                            <a:pos x="228" y="56"/>
                          </a:cxn>
                          <a:cxn ang="0">
                            <a:pos x="207" y="70"/>
                          </a:cxn>
                          <a:cxn ang="0">
                            <a:pos x="219" y="85"/>
                          </a:cxn>
                          <a:cxn ang="0">
                            <a:pos x="241" y="94"/>
                          </a:cxn>
                          <a:cxn ang="0">
                            <a:pos x="258" y="113"/>
                          </a:cxn>
                          <a:cxn ang="0">
                            <a:pos x="259" y="148"/>
                          </a:cxn>
                          <a:cxn ang="0">
                            <a:pos x="290" y="153"/>
                          </a:cxn>
                          <a:cxn ang="0">
                            <a:pos x="303" y="192"/>
                          </a:cxn>
                          <a:cxn ang="0">
                            <a:pos x="304" y="239"/>
                          </a:cxn>
                          <a:cxn ang="0">
                            <a:pos x="295" y="287"/>
                          </a:cxn>
                          <a:cxn ang="0">
                            <a:pos x="283" y="328"/>
                          </a:cxn>
                          <a:cxn ang="0">
                            <a:pos x="246" y="333"/>
                          </a:cxn>
                          <a:cxn ang="0">
                            <a:pos x="219" y="324"/>
                          </a:cxn>
                          <a:cxn ang="0">
                            <a:pos x="187" y="321"/>
                          </a:cxn>
                          <a:cxn ang="0">
                            <a:pos x="156" y="328"/>
                          </a:cxn>
                          <a:cxn ang="0">
                            <a:pos x="123" y="320"/>
                          </a:cxn>
                          <a:cxn ang="0">
                            <a:pos x="95" y="301"/>
                          </a:cxn>
                          <a:cxn ang="0">
                            <a:pos x="74" y="302"/>
                          </a:cxn>
                          <a:cxn ang="0">
                            <a:pos x="48" y="317"/>
                          </a:cxn>
                        </a:cxnLst>
                        <a:rect l="0" t="0" r="r" b="b"/>
                        <a:pathLst>
                          <a:path w="305" h="333">
                            <a:moveTo>
                              <a:pt x="0" y="212"/>
                            </a:moveTo>
                            <a:lnTo>
                              <a:pt x="14" y="201"/>
                            </a:lnTo>
                            <a:lnTo>
                              <a:pt x="32" y="192"/>
                            </a:lnTo>
                            <a:lnTo>
                              <a:pt x="50" y="183"/>
                            </a:lnTo>
                            <a:lnTo>
                              <a:pt x="54" y="161"/>
                            </a:lnTo>
                            <a:lnTo>
                              <a:pt x="59" y="138"/>
                            </a:lnTo>
                            <a:lnTo>
                              <a:pt x="63" y="119"/>
                            </a:lnTo>
                            <a:lnTo>
                              <a:pt x="70" y="99"/>
                            </a:lnTo>
                            <a:lnTo>
                              <a:pt x="81" y="80"/>
                            </a:lnTo>
                            <a:lnTo>
                              <a:pt x="90" y="70"/>
                            </a:lnTo>
                            <a:lnTo>
                              <a:pt x="100" y="60"/>
                            </a:lnTo>
                            <a:lnTo>
                              <a:pt x="111" y="54"/>
                            </a:lnTo>
                            <a:lnTo>
                              <a:pt x="126" y="48"/>
                            </a:lnTo>
                            <a:lnTo>
                              <a:pt x="145" y="46"/>
                            </a:lnTo>
                            <a:lnTo>
                              <a:pt x="167" y="48"/>
                            </a:lnTo>
                            <a:lnTo>
                              <a:pt x="170" y="31"/>
                            </a:lnTo>
                            <a:lnTo>
                              <a:pt x="176" y="13"/>
                            </a:lnTo>
                            <a:lnTo>
                              <a:pt x="189" y="8"/>
                            </a:lnTo>
                            <a:lnTo>
                              <a:pt x="205" y="4"/>
                            </a:lnTo>
                            <a:lnTo>
                              <a:pt x="224" y="0"/>
                            </a:lnTo>
                            <a:lnTo>
                              <a:pt x="231" y="3"/>
                            </a:lnTo>
                            <a:lnTo>
                              <a:pt x="239" y="7"/>
                            </a:lnTo>
                            <a:lnTo>
                              <a:pt x="243" y="12"/>
                            </a:lnTo>
                            <a:lnTo>
                              <a:pt x="245" y="20"/>
                            </a:lnTo>
                            <a:lnTo>
                              <a:pt x="244" y="31"/>
                            </a:lnTo>
                            <a:lnTo>
                              <a:pt x="241" y="42"/>
                            </a:lnTo>
                            <a:lnTo>
                              <a:pt x="235" y="51"/>
                            </a:lnTo>
                            <a:lnTo>
                              <a:pt x="228" y="56"/>
                            </a:lnTo>
                            <a:lnTo>
                              <a:pt x="218" y="64"/>
                            </a:lnTo>
                            <a:lnTo>
                              <a:pt x="207" y="70"/>
                            </a:lnTo>
                            <a:lnTo>
                              <a:pt x="208" y="82"/>
                            </a:lnTo>
                            <a:lnTo>
                              <a:pt x="219" y="85"/>
                            </a:lnTo>
                            <a:lnTo>
                              <a:pt x="230" y="89"/>
                            </a:lnTo>
                            <a:lnTo>
                              <a:pt x="241" y="94"/>
                            </a:lnTo>
                            <a:lnTo>
                              <a:pt x="250" y="102"/>
                            </a:lnTo>
                            <a:lnTo>
                              <a:pt x="258" y="113"/>
                            </a:lnTo>
                            <a:lnTo>
                              <a:pt x="261" y="130"/>
                            </a:lnTo>
                            <a:lnTo>
                              <a:pt x="259" y="148"/>
                            </a:lnTo>
                            <a:lnTo>
                              <a:pt x="273" y="149"/>
                            </a:lnTo>
                            <a:lnTo>
                              <a:pt x="290" y="153"/>
                            </a:lnTo>
                            <a:lnTo>
                              <a:pt x="298" y="166"/>
                            </a:lnTo>
                            <a:lnTo>
                              <a:pt x="303" y="192"/>
                            </a:lnTo>
                            <a:lnTo>
                              <a:pt x="305" y="216"/>
                            </a:lnTo>
                            <a:lnTo>
                              <a:pt x="304" y="239"/>
                            </a:lnTo>
                            <a:lnTo>
                              <a:pt x="301" y="262"/>
                            </a:lnTo>
                            <a:lnTo>
                              <a:pt x="295" y="287"/>
                            </a:lnTo>
                            <a:lnTo>
                              <a:pt x="288" y="309"/>
                            </a:lnTo>
                            <a:lnTo>
                              <a:pt x="283" y="328"/>
                            </a:lnTo>
                            <a:lnTo>
                              <a:pt x="263" y="332"/>
                            </a:lnTo>
                            <a:lnTo>
                              <a:pt x="246" y="333"/>
                            </a:lnTo>
                            <a:lnTo>
                              <a:pt x="233" y="330"/>
                            </a:lnTo>
                            <a:lnTo>
                              <a:pt x="219" y="324"/>
                            </a:lnTo>
                            <a:lnTo>
                              <a:pt x="204" y="318"/>
                            </a:lnTo>
                            <a:lnTo>
                              <a:pt x="187" y="321"/>
                            </a:lnTo>
                            <a:lnTo>
                              <a:pt x="175" y="325"/>
                            </a:lnTo>
                            <a:lnTo>
                              <a:pt x="156" y="328"/>
                            </a:lnTo>
                            <a:lnTo>
                              <a:pt x="139" y="325"/>
                            </a:lnTo>
                            <a:lnTo>
                              <a:pt x="123" y="320"/>
                            </a:lnTo>
                            <a:lnTo>
                              <a:pt x="106" y="310"/>
                            </a:lnTo>
                            <a:lnTo>
                              <a:pt x="95" y="301"/>
                            </a:lnTo>
                            <a:lnTo>
                              <a:pt x="83" y="291"/>
                            </a:lnTo>
                            <a:lnTo>
                              <a:pt x="74" y="302"/>
                            </a:lnTo>
                            <a:lnTo>
                              <a:pt x="63" y="310"/>
                            </a:lnTo>
                            <a:lnTo>
                              <a:pt x="48" y="317"/>
                            </a:lnTo>
                            <a:lnTo>
                              <a:pt x="0" y="212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es-ES"/>
                      </a:p>
                    </p:txBody>
                  </p:sp>
                  <p:sp>
                    <p:nvSpPr>
                      <p:cNvPr id="1439809" name="Freeform 6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910" y="2163"/>
                        <a:ext cx="48" cy="82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82"/>
                          </a:cxn>
                          <a:cxn ang="0">
                            <a:pos x="20" y="24"/>
                          </a:cxn>
                          <a:cxn ang="0">
                            <a:pos x="48" y="0"/>
                          </a:cxn>
                        </a:cxnLst>
                        <a:rect l="0" t="0" r="r" b="b"/>
                        <a:pathLst>
                          <a:path w="48" h="82">
                            <a:moveTo>
                              <a:pt x="0" y="82"/>
                            </a:moveTo>
                            <a:lnTo>
                              <a:pt x="20" y="24"/>
                            </a:lnTo>
                            <a:lnTo>
                              <a:pt x="48" y="0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es-ES"/>
                      </a:p>
                    </p:txBody>
                  </p:sp>
                  <p:sp>
                    <p:nvSpPr>
                      <p:cNvPr id="1439810" name="Freeform 6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930" y="2192"/>
                        <a:ext cx="64" cy="7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70"/>
                          </a:cxn>
                          <a:cxn ang="0">
                            <a:pos x="25" y="19"/>
                          </a:cxn>
                          <a:cxn ang="0">
                            <a:pos x="64" y="0"/>
                          </a:cxn>
                        </a:cxnLst>
                        <a:rect l="0" t="0" r="r" b="b"/>
                        <a:pathLst>
                          <a:path w="64" h="70">
                            <a:moveTo>
                              <a:pt x="0" y="70"/>
                            </a:moveTo>
                            <a:lnTo>
                              <a:pt x="25" y="19"/>
                            </a:lnTo>
                            <a:lnTo>
                              <a:pt x="64" y="0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es-ES"/>
                      </a:p>
                    </p:txBody>
                  </p:sp>
                </p:grpSp>
                <p:grpSp>
                  <p:nvGrpSpPr>
                    <p:cNvPr id="43054" name="Group 6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63" y="2249"/>
                      <a:ext cx="1014" cy="1391"/>
                      <a:chOff x="863" y="2249"/>
                      <a:chExt cx="1014" cy="1391"/>
                    </a:xfrm>
                  </p:grpSpPr>
                  <p:grpSp>
                    <p:nvGrpSpPr>
                      <p:cNvPr id="43055" name="Group 6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63" y="2249"/>
                        <a:ext cx="1014" cy="1391"/>
                        <a:chOff x="863" y="2249"/>
                        <a:chExt cx="1014" cy="1391"/>
                      </a:xfrm>
                    </p:grpSpPr>
                    <p:grpSp>
                      <p:nvGrpSpPr>
                        <p:cNvPr id="43061" name="Group 6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863" y="2500"/>
                          <a:ext cx="573" cy="562"/>
                          <a:chOff x="863" y="2500"/>
                          <a:chExt cx="573" cy="562"/>
                        </a:xfrm>
                      </p:grpSpPr>
                      <p:sp>
                        <p:nvSpPr>
                          <p:cNvPr id="1439814" name="Freeform 70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1054" y="2649"/>
                            <a:ext cx="382" cy="413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0" y="224"/>
                              </a:cxn>
                              <a:cxn ang="0">
                                <a:pos x="15" y="231"/>
                              </a:cxn>
                              <a:cxn ang="0">
                                <a:pos x="26" y="240"/>
                              </a:cxn>
                              <a:cxn ang="0">
                                <a:pos x="37" y="252"/>
                              </a:cxn>
                              <a:cxn ang="0">
                                <a:pos x="45" y="266"/>
                              </a:cxn>
                              <a:cxn ang="0">
                                <a:pos x="53" y="282"/>
                              </a:cxn>
                              <a:cxn ang="0">
                                <a:pos x="61" y="301"/>
                              </a:cxn>
                              <a:cxn ang="0">
                                <a:pos x="70" y="322"/>
                              </a:cxn>
                              <a:cxn ang="0">
                                <a:pos x="78" y="338"/>
                              </a:cxn>
                              <a:cxn ang="0">
                                <a:pos x="86" y="354"/>
                              </a:cxn>
                              <a:cxn ang="0">
                                <a:pos x="96" y="370"/>
                              </a:cxn>
                              <a:cxn ang="0">
                                <a:pos x="110" y="387"/>
                              </a:cxn>
                              <a:cxn ang="0">
                                <a:pos x="122" y="397"/>
                              </a:cxn>
                              <a:cxn ang="0">
                                <a:pos x="139" y="405"/>
                              </a:cxn>
                              <a:cxn ang="0">
                                <a:pos x="155" y="411"/>
                              </a:cxn>
                              <a:cxn ang="0">
                                <a:pos x="175" y="413"/>
                              </a:cxn>
                              <a:cxn ang="0">
                                <a:pos x="193" y="412"/>
                              </a:cxn>
                              <a:cxn ang="0">
                                <a:pos x="213" y="405"/>
                              </a:cxn>
                              <a:cxn ang="0">
                                <a:pos x="316" y="353"/>
                              </a:cxn>
                              <a:cxn ang="0">
                                <a:pos x="382" y="201"/>
                              </a:cxn>
                              <a:cxn ang="0">
                                <a:pos x="382" y="46"/>
                              </a:cxn>
                              <a:cxn ang="0">
                                <a:pos x="319" y="0"/>
                              </a:cxn>
                              <a:cxn ang="0">
                                <a:pos x="259" y="88"/>
                              </a:cxn>
                              <a:cxn ang="0">
                                <a:pos x="0" y="224"/>
                              </a:cxn>
                            </a:cxnLst>
                            <a:rect l="0" t="0" r="r" b="b"/>
                            <a:pathLst>
                              <a:path w="382" h="413">
                                <a:moveTo>
                                  <a:pt x="0" y="224"/>
                                </a:moveTo>
                                <a:lnTo>
                                  <a:pt x="15" y="231"/>
                                </a:lnTo>
                                <a:lnTo>
                                  <a:pt x="26" y="240"/>
                                </a:lnTo>
                                <a:lnTo>
                                  <a:pt x="37" y="252"/>
                                </a:lnTo>
                                <a:lnTo>
                                  <a:pt x="45" y="266"/>
                                </a:lnTo>
                                <a:lnTo>
                                  <a:pt x="53" y="282"/>
                                </a:lnTo>
                                <a:lnTo>
                                  <a:pt x="61" y="301"/>
                                </a:lnTo>
                                <a:lnTo>
                                  <a:pt x="70" y="322"/>
                                </a:lnTo>
                                <a:lnTo>
                                  <a:pt x="78" y="338"/>
                                </a:lnTo>
                                <a:lnTo>
                                  <a:pt x="86" y="354"/>
                                </a:lnTo>
                                <a:lnTo>
                                  <a:pt x="96" y="370"/>
                                </a:lnTo>
                                <a:lnTo>
                                  <a:pt x="110" y="387"/>
                                </a:lnTo>
                                <a:lnTo>
                                  <a:pt x="122" y="397"/>
                                </a:lnTo>
                                <a:lnTo>
                                  <a:pt x="139" y="405"/>
                                </a:lnTo>
                                <a:lnTo>
                                  <a:pt x="155" y="411"/>
                                </a:lnTo>
                                <a:lnTo>
                                  <a:pt x="175" y="413"/>
                                </a:lnTo>
                                <a:lnTo>
                                  <a:pt x="193" y="412"/>
                                </a:lnTo>
                                <a:lnTo>
                                  <a:pt x="213" y="405"/>
                                </a:lnTo>
                                <a:lnTo>
                                  <a:pt x="316" y="353"/>
                                </a:lnTo>
                                <a:lnTo>
                                  <a:pt x="382" y="201"/>
                                </a:lnTo>
                                <a:lnTo>
                                  <a:pt x="382" y="46"/>
                                </a:lnTo>
                                <a:lnTo>
                                  <a:pt x="319" y="0"/>
                                </a:lnTo>
                                <a:lnTo>
                                  <a:pt x="259" y="88"/>
                                </a:lnTo>
                                <a:lnTo>
                                  <a:pt x="0" y="224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80000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>
                              <a:defRPr/>
                            </a:pPr>
                            <a:endParaRPr lang="es-ES"/>
                          </a:p>
                        </p:txBody>
                      </p:sp>
                      <p:sp>
                        <p:nvSpPr>
                          <p:cNvPr id="1439815" name="Freeform 71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916" y="2500"/>
                            <a:ext cx="461" cy="216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143" y="207"/>
                              </a:cxn>
                              <a:cxn ang="0">
                                <a:pos x="13" y="216"/>
                              </a:cxn>
                              <a:cxn ang="0">
                                <a:pos x="0" y="182"/>
                              </a:cxn>
                              <a:cxn ang="0">
                                <a:pos x="23" y="188"/>
                              </a:cxn>
                              <a:cxn ang="0">
                                <a:pos x="38" y="186"/>
                              </a:cxn>
                              <a:cxn ang="0">
                                <a:pos x="56" y="185"/>
                              </a:cxn>
                              <a:cxn ang="0">
                                <a:pos x="77" y="180"/>
                              </a:cxn>
                              <a:cxn ang="0">
                                <a:pos x="96" y="172"/>
                              </a:cxn>
                              <a:cxn ang="0">
                                <a:pos x="116" y="161"/>
                              </a:cxn>
                              <a:cxn ang="0">
                                <a:pos x="133" y="149"/>
                              </a:cxn>
                              <a:cxn ang="0">
                                <a:pos x="148" y="137"/>
                              </a:cxn>
                              <a:cxn ang="0">
                                <a:pos x="159" y="123"/>
                              </a:cxn>
                              <a:cxn ang="0">
                                <a:pos x="171" y="107"/>
                              </a:cxn>
                              <a:cxn ang="0">
                                <a:pos x="183" y="88"/>
                              </a:cxn>
                              <a:cxn ang="0">
                                <a:pos x="193" y="71"/>
                              </a:cxn>
                              <a:cxn ang="0">
                                <a:pos x="203" y="54"/>
                              </a:cxn>
                              <a:cxn ang="0">
                                <a:pos x="213" y="39"/>
                              </a:cxn>
                              <a:cxn ang="0">
                                <a:pos x="226" y="25"/>
                              </a:cxn>
                              <a:cxn ang="0">
                                <a:pos x="239" y="15"/>
                              </a:cxn>
                              <a:cxn ang="0">
                                <a:pos x="256" y="8"/>
                              </a:cxn>
                              <a:cxn ang="0">
                                <a:pos x="272" y="4"/>
                              </a:cxn>
                              <a:cxn ang="0">
                                <a:pos x="291" y="1"/>
                              </a:cxn>
                              <a:cxn ang="0">
                                <a:pos x="310" y="0"/>
                              </a:cxn>
                              <a:cxn ang="0">
                                <a:pos x="330" y="1"/>
                              </a:cxn>
                              <a:cxn ang="0">
                                <a:pos x="349" y="4"/>
                              </a:cxn>
                              <a:cxn ang="0">
                                <a:pos x="369" y="7"/>
                              </a:cxn>
                              <a:cxn ang="0">
                                <a:pos x="389" y="11"/>
                              </a:cxn>
                              <a:cxn ang="0">
                                <a:pos x="409" y="15"/>
                              </a:cxn>
                              <a:cxn ang="0">
                                <a:pos x="428" y="19"/>
                              </a:cxn>
                              <a:cxn ang="0">
                                <a:pos x="450" y="23"/>
                              </a:cxn>
                              <a:cxn ang="0">
                                <a:pos x="461" y="72"/>
                              </a:cxn>
                              <a:cxn ang="0">
                                <a:pos x="288" y="107"/>
                              </a:cxn>
                              <a:cxn ang="0">
                                <a:pos x="143" y="207"/>
                              </a:cxn>
                            </a:cxnLst>
                            <a:rect l="0" t="0" r="r" b="b"/>
                            <a:pathLst>
                              <a:path w="461" h="216">
                                <a:moveTo>
                                  <a:pt x="143" y="207"/>
                                </a:moveTo>
                                <a:lnTo>
                                  <a:pt x="13" y="216"/>
                                </a:lnTo>
                                <a:lnTo>
                                  <a:pt x="0" y="182"/>
                                </a:lnTo>
                                <a:lnTo>
                                  <a:pt x="23" y="188"/>
                                </a:lnTo>
                                <a:lnTo>
                                  <a:pt x="38" y="186"/>
                                </a:lnTo>
                                <a:lnTo>
                                  <a:pt x="56" y="185"/>
                                </a:lnTo>
                                <a:lnTo>
                                  <a:pt x="77" y="180"/>
                                </a:lnTo>
                                <a:lnTo>
                                  <a:pt x="96" y="172"/>
                                </a:lnTo>
                                <a:lnTo>
                                  <a:pt x="116" y="161"/>
                                </a:lnTo>
                                <a:lnTo>
                                  <a:pt x="133" y="149"/>
                                </a:lnTo>
                                <a:lnTo>
                                  <a:pt x="148" y="137"/>
                                </a:lnTo>
                                <a:lnTo>
                                  <a:pt x="159" y="123"/>
                                </a:lnTo>
                                <a:lnTo>
                                  <a:pt x="171" y="107"/>
                                </a:lnTo>
                                <a:lnTo>
                                  <a:pt x="183" y="88"/>
                                </a:lnTo>
                                <a:lnTo>
                                  <a:pt x="193" y="71"/>
                                </a:lnTo>
                                <a:lnTo>
                                  <a:pt x="203" y="54"/>
                                </a:lnTo>
                                <a:lnTo>
                                  <a:pt x="213" y="39"/>
                                </a:lnTo>
                                <a:lnTo>
                                  <a:pt x="226" y="25"/>
                                </a:lnTo>
                                <a:lnTo>
                                  <a:pt x="239" y="15"/>
                                </a:lnTo>
                                <a:lnTo>
                                  <a:pt x="256" y="8"/>
                                </a:lnTo>
                                <a:lnTo>
                                  <a:pt x="272" y="4"/>
                                </a:lnTo>
                                <a:lnTo>
                                  <a:pt x="291" y="1"/>
                                </a:lnTo>
                                <a:lnTo>
                                  <a:pt x="310" y="0"/>
                                </a:lnTo>
                                <a:lnTo>
                                  <a:pt x="330" y="1"/>
                                </a:lnTo>
                                <a:lnTo>
                                  <a:pt x="349" y="4"/>
                                </a:lnTo>
                                <a:lnTo>
                                  <a:pt x="369" y="7"/>
                                </a:lnTo>
                                <a:lnTo>
                                  <a:pt x="389" y="11"/>
                                </a:lnTo>
                                <a:lnTo>
                                  <a:pt x="409" y="15"/>
                                </a:lnTo>
                                <a:lnTo>
                                  <a:pt x="428" y="19"/>
                                </a:lnTo>
                                <a:lnTo>
                                  <a:pt x="450" y="23"/>
                                </a:lnTo>
                                <a:lnTo>
                                  <a:pt x="461" y="72"/>
                                </a:lnTo>
                                <a:lnTo>
                                  <a:pt x="288" y="107"/>
                                </a:lnTo>
                                <a:lnTo>
                                  <a:pt x="143" y="207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1F3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>
                              <a:defRPr/>
                            </a:pPr>
                            <a:endParaRPr lang="es-ES"/>
                          </a:p>
                        </p:txBody>
                      </p:sp>
                      <p:sp>
                        <p:nvSpPr>
                          <p:cNvPr id="1439816" name="Freeform 72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863" y="2552"/>
                            <a:ext cx="515" cy="335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472" y="3"/>
                              </a:cxn>
                              <a:cxn ang="0">
                                <a:pos x="434" y="0"/>
                              </a:cxn>
                              <a:cxn ang="0">
                                <a:pos x="383" y="7"/>
                              </a:cxn>
                              <a:cxn ang="0">
                                <a:pos x="336" y="19"/>
                              </a:cxn>
                              <a:cxn ang="0">
                                <a:pos x="302" y="40"/>
                              </a:cxn>
                              <a:cxn ang="0">
                                <a:pos x="276" y="69"/>
                              </a:cxn>
                              <a:cxn ang="0">
                                <a:pos x="253" y="91"/>
                              </a:cxn>
                              <a:cxn ang="0">
                                <a:pos x="220" y="117"/>
                              </a:cxn>
                              <a:cxn ang="0">
                                <a:pos x="185" y="134"/>
                              </a:cxn>
                              <a:cxn ang="0">
                                <a:pos x="147" y="144"/>
                              </a:cxn>
                              <a:cxn ang="0">
                                <a:pos x="108" y="144"/>
                              </a:cxn>
                              <a:cxn ang="0">
                                <a:pos x="69" y="137"/>
                              </a:cxn>
                              <a:cxn ang="0">
                                <a:pos x="34" y="125"/>
                              </a:cxn>
                              <a:cxn ang="0">
                                <a:pos x="3" y="100"/>
                              </a:cxn>
                              <a:cxn ang="0">
                                <a:pos x="0" y="132"/>
                              </a:cxn>
                              <a:cxn ang="0">
                                <a:pos x="2" y="167"/>
                              </a:cxn>
                              <a:cxn ang="0">
                                <a:pos x="10" y="203"/>
                              </a:cxn>
                              <a:cxn ang="0">
                                <a:pos x="25" y="235"/>
                              </a:cxn>
                              <a:cxn ang="0">
                                <a:pos x="45" y="263"/>
                              </a:cxn>
                              <a:cxn ang="0">
                                <a:pos x="67" y="285"/>
                              </a:cxn>
                              <a:cxn ang="0">
                                <a:pos x="97" y="304"/>
                              </a:cxn>
                              <a:cxn ang="0">
                                <a:pos x="128" y="318"/>
                              </a:cxn>
                              <a:cxn ang="0">
                                <a:pos x="167" y="331"/>
                              </a:cxn>
                              <a:cxn ang="0">
                                <a:pos x="212" y="335"/>
                              </a:cxn>
                              <a:cxn ang="0">
                                <a:pos x="249" y="331"/>
                              </a:cxn>
                              <a:cxn ang="0">
                                <a:pos x="296" y="320"/>
                              </a:cxn>
                              <a:cxn ang="0">
                                <a:pos x="334" y="304"/>
                              </a:cxn>
                              <a:cxn ang="0">
                                <a:pos x="371" y="285"/>
                              </a:cxn>
                              <a:cxn ang="0">
                                <a:pos x="415" y="255"/>
                              </a:cxn>
                              <a:cxn ang="0">
                                <a:pos x="453" y="224"/>
                              </a:cxn>
                              <a:cxn ang="0">
                                <a:pos x="510" y="101"/>
                              </a:cxn>
                              <a:cxn ang="0">
                                <a:pos x="491" y="7"/>
                              </a:cxn>
                            </a:cxnLst>
                            <a:rect l="0" t="0" r="r" b="b"/>
                            <a:pathLst>
                              <a:path w="515" h="335">
                                <a:moveTo>
                                  <a:pt x="491" y="7"/>
                                </a:moveTo>
                                <a:lnTo>
                                  <a:pt x="472" y="3"/>
                                </a:lnTo>
                                <a:lnTo>
                                  <a:pt x="453" y="2"/>
                                </a:lnTo>
                                <a:lnTo>
                                  <a:pt x="434" y="0"/>
                                </a:lnTo>
                                <a:lnTo>
                                  <a:pt x="407" y="3"/>
                                </a:lnTo>
                                <a:lnTo>
                                  <a:pt x="383" y="7"/>
                                </a:lnTo>
                                <a:lnTo>
                                  <a:pt x="357" y="12"/>
                                </a:lnTo>
                                <a:lnTo>
                                  <a:pt x="336" y="19"/>
                                </a:lnTo>
                                <a:lnTo>
                                  <a:pt x="316" y="28"/>
                                </a:lnTo>
                                <a:lnTo>
                                  <a:pt x="302" y="40"/>
                                </a:lnTo>
                                <a:lnTo>
                                  <a:pt x="289" y="54"/>
                                </a:lnTo>
                                <a:lnTo>
                                  <a:pt x="276" y="69"/>
                                </a:lnTo>
                                <a:lnTo>
                                  <a:pt x="265" y="81"/>
                                </a:lnTo>
                                <a:lnTo>
                                  <a:pt x="253" y="91"/>
                                </a:lnTo>
                                <a:lnTo>
                                  <a:pt x="238" y="105"/>
                                </a:lnTo>
                                <a:lnTo>
                                  <a:pt x="220" y="117"/>
                                </a:lnTo>
                                <a:lnTo>
                                  <a:pt x="204" y="126"/>
                                </a:lnTo>
                                <a:lnTo>
                                  <a:pt x="185" y="134"/>
                                </a:lnTo>
                                <a:lnTo>
                                  <a:pt x="167" y="140"/>
                                </a:lnTo>
                                <a:lnTo>
                                  <a:pt x="147" y="144"/>
                                </a:lnTo>
                                <a:lnTo>
                                  <a:pt x="127" y="145"/>
                                </a:lnTo>
                                <a:lnTo>
                                  <a:pt x="108" y="144"/>
                                </a:lnTo>
                                <a:lnTo>
                                  <a:pt x="89" y="143"/>
                                </a:lnTo>
                                <a:lnTo>
                                  <a:pt x="69" y="137"/>
                                </a:lnTo>
                                <a:lnTo>
                                  <a:pt x="51" y="133"/>
                                </a:lnTo>
                                <a:lnTo>
                                  <a:pt x="34" y="125"/>
                                </a:lnTo>
                                <a:lnTo>
                                  <a:pt x="16" y="112"/>
                                </a:lnTo>
                                <a:lnTo>
                                  <a:pt x="3" y="100"/>
                                </a:lnTo>
                                <a:lnTo>
                                  <a:pt x="1" y="114"/>
                                </a:lnTo>
                                <a:lnTo>
                                  <a:pt x="0" y="132"/>
                                </a:lnTo>
                                <a:lnTo>
                                  <a:pt x="0" y="148"/>
                                </a:lnTo>
                                <a:lnTo>
                                  <a:pt x="2" y="167"/>
                                </a:lnTo>
                                <a:lnTo>
                                  <a:pt x="5" y="184"/>
                                </a:lnTo>
                                <a:lnTo>
                                  <a:pt x="10" y="203"/>
                                </a:lnTo>
                                <a:lnTo>
                                  <a:pt x="18" y="219"/>
                                </a:lnTo>
                                <a:lnTo>
                                  <a:pt x="25" y="235"/>
                                </a:lnTo>
                                <a:lnTo>
                                  <a:pt x="35" y="249"/>
                                </a:lnTo>
                                <a:lnTo>
                                  <a:pt x="45" y="263"/>
                                </a:lnTo>
                                <a:lnTo>
                                  <a:pt x="56" y="274"/>
                                </a:lnTo>
                                <a:lnTo>
                                  <a:pt x="67" y="285"/>
                                </a:lnTo>
                                <a:lnTo>
                                  <a:pt x="82" y="296"/>
                                </a:lnTo>
                                <a:lnTo>
                                  <a:pt x="97" y="304"/>
                                </a:lnTo>
                                <a:lnTo>
                                  <a:pt x="113" y="312"/>
                                </a:lnTo>
                                <a:lnTo>
                                  <a:pt x="128" y="318"/>
                                </a:lnTo>
                                <a:lnTo>
                                  <a:pt x="147" y="325"/>
                                </a:lnTo>
                                <a:lnTo>
                                  <a:pt x="167" y="331"/>
                                </a:lnTo>
                                <a:lnTo>
                                  <a:pt x="190" y="333"/>
                                </a:lnTo>
                                <a:lnTo>
                                  <a:pt x="212" y="335"/>
                                </a:lnTo>
                                <a:lnTo>
                                  <a:pt x="228" y="333"/>
                                </a:lnTo>
                                <a:lnTo>
                                  <a:pt x="249" y="331"/>
                                </a:lnTo>
                                <a:lnTo>
                                  <a:pt x="270" y="326"/>
                                </a:lnTo>
                                <a:lnTo>
                                  <a:pt x="296" y="320"/>
                                </a:lnTo>
                                <a:lnTo>
                                  <a:pt x="316" y="312"/>
                                </a:lnTo>
                                <a:lnTo>
                                  <a:pt x="334" y="304"/>
                                </a:lnTo>
                                <a:lnTo>
                                  <a:pt x="351" y="296"/>
                                </a:lnTo>
                                <a:lnTo>
                                  <a:pt x="371" y="285"/>
                                </a:lnTo>
                                <a:lnTo>
                                  <a:pt x="395" y="270"/>
                                </a:lnTo>
                                <a:lnTo>
                                  <a:pt x="415" y="255"/>
                                </a:lnTo>
                                <a:lnTo>
                                  <a:pt x="433" y="241"/>
                                </a:lnTo>
                                <a:lnTo>
                                  <a:pt x="453" y="224"/>
                                </a:lnTo>
                                <a:lnTo>
                                  <a:pt x="472" y="206"/>
                                </a:lnTo>
                                <a:lnTo>
                                  <a:pt x="510" y="101"/>
                                </a:lnTo>
                                <a:lnTo>
                                  <a:pt x="515" y="58"/>
                                </a:lnTo>
                                <a:lnTo>
                                  <a:pt x="491" y="7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000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>
                              <a:defRPr/>
                            </a:pPr>
                            <a:endParaRPr lang="es-ES"/>
                          </a:p>
                        </p:txBody>
                      </p:sp>
                    </p:grpSp>
                    <p:grpSp>
                      <p:nvGrpSpPr>
                        <p:cNvPr id="43062" name="Group 7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200" y="2249"/>
                          <a:ext cx="677" cy="1391"/>
                          <a:chOff x="1200" y="2249"/>
                          <a:chExt cx="677" cy="1391"/>
                        </a:xfrm>
                      </p:grpSpPr>
                      <p:grpSp>
                        <p:nvGrpSpPr>
                          <p:cNvPr id="43063" name="Group 74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1200" y="2249"/>
                            <a:ext cx="677" cy="1391"/>
                            <a:chOff x="1200" y="2249"/>
                            <a:chExt cx="677" cy="1391"/>
                          </a:xfrm>
                        </p:grpSpPr>
                        <p:grpSp>
                          <p:nvGrpSpPr>
                            <p:cNvPr id="43067" name="Group 75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1294" y="2249"/>
                              <a:ext cx="583" cy="1391"/>
                              <a:chOff x="1294" y="2249"/>
                              <a:chExt cx="583" cy="1391"/>
                            </a:xfrm>
                          </p:grpSpPr>
                          <p:grpSp>
                            <p:nvGrpSpPr>
                              <p:cNvPr id="43069" name="Group 76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1446" y="2249"/>
                                <a:ext cx="431" cy="1110"/>
                                <a:chOff x="1446" y="2249"/>
                                <a:chExt cx="431" cy="1110"/>
                              </a:xfrm>
                            </p:grpSpPr>
                            <p:sp>
                              <p:nvSpPr>
                                <p:cNvPr id="1439821" name="Freeform 77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1503" y="2249"/>
                                  <a:ext cx="374" cy="353"/>
                                </a:xfrm>
                                <a:custGeom>
                                  <a:avLst/>
                                  <a:gdLst/>
                                  <a:ahLst/>
                                  <a:cxnLst>
                                    <a:cxn ang="0">
                                      <a:pos x="0" y="247"/>
                                    </a:cxn>
                                    <a:cxn ang="0">
                                      <a:pos x="16" y="237"/>
                                    </a:cxn>
                                    <a:cxn ang="0">
                                      <a:pos x="50" y="219"/>
                                    </a:cxn>
                                    <a:cxn ang="0">
                                      <a:pos x="81" y="201"/>
                                    </a:cxn>
                                    <a:cxn ang="0">
                                      <a:pos x="110" y="188"/>
                                    </a:cxn>
                                    <a:cxn ang="0">
                                      <a:pos x="134" y="176"/>
                                    </a:cxn>
                                    <a:cxn ang="0">
                                      <a:pos x="156" y="165"/>
                                    </a:cxn>
                                    <a:cxn ang="0">
                                      <a:pos x="175" y="145"/>
                                    </a:cxn>
                                    <a:cxn ang="0">
                                      <a:pos x="199" y="121"/>
                                    </a:cxn>
                                    <a:cxn ang="0">
                                      <a:pos x="223" y="98"/>
                                    </a:cxn>
                                    <a:cxn ang="0">
                                      <a:pos x="246" y="75"/>
                                    </a:cxn>
                                    <a:cxn ang="0">
                                      <a:pos x="265" y="55"/>
                                    </a:cxn>
                                    <a:cxn ang="0">
                                      <a:pos x="287" y="29"/>
                                    </a:cxn>
                                    <a:cxn ang="0">
                                      <a:pos x="311" y="0"/>
                                    </a:cxn>
                                    <a:cxn ang="0">
                                      <a:pos x="326" y="20"/>
                                    </a:cxn>
                                    <a:cxn ang="0">
                                      <a:pos x="339" y="44"/>
                                    </a:cxn>
                                    <a:cxn ang="0">
                                      <a:pos x="355" y="76"/>
                                    </a:cxn>
                                    <a:cxn ang="0">
                                      <a:pos x="366" y="98"/>
                                    </a:cxn>
                                    <a:cxn ang="0">
                                      <a:pos x="374" y="117"/>
                                    </a:cxn>
                                    <a:cxn ang="0">
                                      <a:pos x="358" y="135"/>
                                    </a:cxn>
                                    <a:cxn ang="0">
                                      <a:pos x="339" y="155"/>
                                    </a:cxn>
                                    <a:cxn ang="0">
                                      <a:pos x="321" y="174"/>
                                    </a:cxn>
                                    <a:cxn ang="0">
                                      <a:pos x="305" y="193"/>
                                    </a:cxn>
                                    <a:cxn ang="0">
                                      <a:pos x="287" y="208"/>
                                    </a:cxn>
                                    <a:cxn ang="0">
                                      <a:pos x="266" y="225"/>
                                    </a:cxn>
                                    <a:cxn ang="0">
                                      <a:pos x="245" y="241"/>
                                    </a:cxn>
                                    <a:cxn ang="0">
                                      <a:pos x="229" y="253"/>
                                    </a:cxn>
                                    <a:cxn ang="0">
                                      <a:pos x="209" y="268"/>
                                    </a:cxn>
                                    <a:cxn ang="0">
                                      <a:pos x="189" y="282"/>
                                    </a:cxn>
                                    <a:cxn ang="0">
                                      <a:pos x="175" y="291"/>
                                    </a:cxn>
                                    <a:cxn ang="0">
                                      <a:pos x="158" y="305"/>
                                    </a:cxn>
                                    <a:cxn ang="0">
                                      <a:pos x="142" y="318"/>
                                    </a:cxn>
                                    <a:cxn ang="0">
                                      <a:pos x="127" y="331"/>
                                    </a:cxn>
                                    <a:cxn ang="0">
                                      <a:pos x="103" y="353"/>
                                    </a:cxn>
                                    <a:cxn ang="0">
                                      <a:pos x="45" y="333"/>
                                    </a:cxn>
                                    <a:cxn ang="0">
                                      <a:pos x="0" y="247"/>
                                    </a:cxn>
                                  </a:cxnLst>
                                  <a:rect l="0" t="0" r="r" b="b"/>
                                  <a:pathLst>
                                    <a:path w="374" h="353">
                                      <a:moveTo>
                                        <a:pt x="0" y="247"/>
                                      </a:moveTo>
                                      <a:lnTo>
                                        <a:pt x="16" y="237"/>
                                      </a:lnTo>
                                      <a:lnTo>
                                        <a:pt x="50" y="219"/>
                                      </a:lnTo>
                                      <a:lnTo>
                                        <a:pt x="81" y="201"/>
                                      </a:lnTo>
                                      <a:lnTo>
                                        <a:pt x="110" y="188"/>
                                      </a:lnTo>
                                      <a:lnTo>
                                        <a:pt x="134" y="176"/>
                                      </a:lnTo>
                                      <a:lnTo>
                                        <a:pt x="156" y="165"/>
                                      </a:lnTo>
                                      <a:lnTo>
                                        <a:pt x="175" y="145"/>
                                      </a:lnTo>
                                      <a:lnTo>
                                        <a:pt x="199" y="121"/>
                                      </a:lnTo>
                                      <a:lnTo>
                                        <a:pt x="223" y="98"/>
                                      </a:lnTo>
                                      <a:lnTo>
                                        <a:pt x="246" y="75"/>
                                      </a:lnTo>
                                      <a:lnTo>
                                        <a:pt x="265" y="55"/>
                                      </a:lnTo>
                                      <a:lnTo>
                                        <a:pt x="287" y="29"/>
                                      </a:lnTo>
                                      <a:lnTo>
                                        <a:pt x="311" y="0"/>
                                      </a:lnTo>
                                      <a:lnTo>
                                        <a:pt x="326" y="20"/>
                                      </a:lnTo>
                                      <a:lnTo>
                                        <a:pt x="339" y="44"/>
                                      </a:lnTo>
                                      <a:lnTo>
                                        <a:pt x="355" y="76"/>
                                      </a:lnTo>
                                      <a:lnTo>
                                        <a:pt x="366" y="98"/>
                                      </a:lnTo>
                                      <a:lnTo>
                                        <a:pt x="374" y="117"/>
                                      </a:lnTo>
                                      <a:lnTo>
                                        <a:pt x="358" y="135"/>
                                      </a:lnTo>
                                      <a:lnTo>
                                        <a:pt x="339" y="155"/>
                                      </a:lnTo>
                                      <a:lnTo>
                                        <a:pt x="321" y="174"/>
                                      </a:lnTo>
                                      <a:lnTo>
                                        <a:pt x="305" y="193"/>
                                      </a:lnTo>
                                      <a:lnTo>
                                        <a:pt x="287" y="208"/>
                                      </a:lnTo>
                                      <a:lnTo>
                                        <a:pt x="266" y="225"/>
                                      </a:lnTo>
                                      <a:lnTo>
                                        <a:pt x="245" y="241"/>
                                      </a:lnTo>
                                      <a:lnTo>
                                        <a:pt x="229" y="253"/>
                                      </a:lnTo>
                                      <a:lnTo>
                                        <a:pt x="209" y="268"/>
                                      </a:lnTo>
                                      <a:lnTo>
                                        <a:pt x="189" y="282"/>
                                      </a:lnTo>
                                      <a:lnTo>
                                        <a:pt x="175" y="291"/>
                                      </a:lnTo>
                                      <a:lnTo>
                                        <a:pt x="158" y="305"/>
                                      </a:lnTo>
                                      <a:lnTo>
                                        <a:pt x="142" y="318"/>
                                      </a:lnTo>
                                      <a:lnTo>
                                        <a:pt x="127" y="331"/>
                                      </a:lnTo>
                                      <a:lnTo>
                                        <a:pt x="103" y="353"/>
                                      </a:lnTo>
                                      <a:lnTo>
                                        <a:pt x="45" y="333"/>
                                      </a:lnTo>
                                      <a:lnTo>
                                        <a:pt x="0" y="247"/>
                                      </a:lnTo>
                                      <a:close/>
                                    </a:path>
                                  </a:pathLst>
                                </a:custGeom>
                                <a:solidFill>
                                  <a:srgbClr val="9F3FDF"/>
                                </a:solidFill>
                                <a:ln w="9525">
                                  <a:noFill/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>
                                    <a:defRPr/>
                                  </a:pPr>
                                  <a:endParaRPr lang="es-ES"/>
                                </a:p>
                              </p:txBody>
                            </p:sp>
                            <p:sp>
                              <p:nvSpPr>
                                <p:cNvPr id="1439822" name="Freeform 78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1483" y="2497"/>
                                  <a:ext cx="166" cy="283"/>
                                </a:xfrm>
                                <a:custGeom>
                                  <a:avLst/>
                                  <a:gdLst/>
                                  <a:ahLst/>
                                  <a:cxnLst>
                                    <a:cxn ang="0">
                                      <a:pos x="0" y="1"/>
                                    </a:cxn>
                                    <a:cxn ang="0">
                                      <a:pos x="71" y="0"/>
                                    </a:cxn>
                                    <a:cxn ang="0">
                                      <a:pos x="71" y="69"/>
                                    </a:cxn>
                                    <a:cxn ang="0">
                                      <a:pos x="122" y="50"/>
                                    </a:cxn>
                                    <a:cxn ang="0">
                                      <a:pos x="129" y="125"/>
                                    </a:cxn>
                                    <a:cxn ang="0">
                                      <a:pos x="165" y="258"/>
                                    </a:cxn>
                                    <a:cxn ang="0">
                                      <a:pos x="166" y="279"/>
                                    </a:cxn>
                                    <a:cxn ang="0">
                                      <a:pos x="155" y="283"/>
                                    </a:cxn>
                                    <a:cxn ang="0">
                                      <a:pos x="116" y="214"/>
                                    </a:cxn>
                                    <a:cxn ang="0">
                                      <a:pos x="36" y="117"/>
                                    </a:cxn>
                                    <a:cxn ang="0">
                                      <a:pos x="4" y="89"/>
                                    </a:cxn>
                                    <a:cxn ang="0">
                                      <a:pos x="0" y="1"/>
                                    </a:cxn>
                                  </a:cxnLst>
                                  <a:rect l="0" t="0" r="r" b="b"/>
                                  <a:pathLst>
                                    <a:path w="166" h="283">
                                      <a:moveTo>
                                        <a:pt x="0" y="1"/>
                                      </a:moveTo>
                                      <a:lnTo>
                                        <a:pt x="71" y="0"/>
                                      </a:lnTo>
                                      <a:lnTo>
                                        <a:pt x="71" y="69"/>
                                      </a:lnTo>
                                      <a:lnTo>
                                        <a:pt x="122" y="50"/>
                                      </a:lnTo>
                                      <a:lnTo>
                                        <a:pt x="129" y="125"/>
                                      </a:lnTo>
                                      <a:lnTo>
                                        <a:pt x="165" y="258"/>
                                      </a:lnTo>
                                      <a:lnTo>
                                        <a:pt x="166" y="279"/>
                                      </a:lnTo>
                                      <a:lnTo>
                                        <a:pt x="155" y="283"/>
                                      </a:lnTo>
                                      <a:lnTo>
                                        <a:pt x="116" y="214"/>
                                      </a:lnTo>
                                      <a:lnTo>
                                        <a:pt x="36" y="117"/>
                                      </a:lnTo>
                                      <a:lnTo>
                                        <a:pt x="4" y="89"/>
                                      </a:lnTo>
                                      <a:lnTo>
                                        <a:pt x="0" y="1"/>
                                      </a:lnTo>
                                      <a:close/>
                                    </a:path>
                                  </a:pathLst>
                                </a:custGeom>
                                <a:solidFill>
                                  <a:srgbClr val="5F009F"/>
                                </a:solidFill>
                                <a:ln w="9525">
                                  <a:noFill/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>
                                    <a:defRPr/>
                                  </a:pPr>
                                  <a:endParaRPr lang="es-ES"/>
                                </a:p>
                              </p:txBody>
                            </p:sp>
                            <p:sp>
                              <p:nvSpPr>
                                <p:cNvPr id="1439823" name="Freeform 79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1446" y="2987"/>
                                  <a:ext cx="150" cy="372"/>
                                </a:xfrm>
                                <a:custGeom>
                                  <a:avLst/>
                                  <a:gdLst/>
                                  <a:ahLst/>
                                  <a:cxnLst>
                                    <a:cxn ang="0">
                                      <a:pos x="150" y="38"/>
                                    </a:cxn>
                                    <a:cxn ang="0">
                                      <a:pos x="147" y="50"/>
                                    </a:cxn>
                                    <a:cxn ang="0">
                                      <a:pos x="144" y="62"/>
                                    </a:cxn>
                                    <a:cxn ang="0">
                                      <a:pos x="138" y="71"/>
                                    </a:cxn>
                                    <a:cxn ang="0">
                                      <a:pos x="130" y="81"/>
                                    </a:cxn>
                                    <a:cxn ang="0">
                                      <a:pos x="122" y="89"/>
                                    </a:cxn>
                                    <a:cxn ang="0">
                                      <a:pos x="111" y="98"/>
                                    </a:cxn>
                                    <a:cxn ang="0">
                                      <a:pos x="103" y="106"/>
                                    </a:cxn>
                                    <a:cxn ang="0">
                                      <a:pos x="92" y="114"/>
                                    </a:cxn>
                                    <a:cxn ang="0">
                                      <a:pos x="79" y="126"/>
                                    </a:cxn>
                                    <a:cxn ang="0">
                                      <a:pos x="69" y="137"/>
                                    </a:cxn>
                                    <a:cxn ang="0">
                                      <a:pos x="63" y="147"/>
                                    </a:cxn>
                                    <a:cxn ang="0">
                                      <a:pos x="55" y="159"/>
                                    </a:cxn>
                                    <a:cxn ang="0">
                                      <a:pos x="49" y="173"/>
                                    </a:cxn>
                                    <a:cxn ang="0">
                                      <a:pos x="45" y="190"/>
                                    </a:cxn>
                                    <a:cxn ang="0">
                                      <a:pos x="41" y="206"/>
                                    </a:cxn>
                                    <a:cxn ang="0">
                                      <a:pos x="39" y="222"/>
                                    </a:cxn>
                                    <a:cxn ang="0">
                                      <a:pos x="38" y="241"/>
                                    </a:cxn>
                                    <a:cxn ang="0">
                                      <a:pos x="39" y="261"/>
                                    </a:cxn>
                                    <a:cxn ang="0">
                                      <a:pos x="40" y="280"/>
                                    </a:cxn>
                                    <a:cxn ang="0">
                                      <a:pos x="44" y="298"/>
                                    </a:cxn>
                                    <a:cxn ang="0">
                                      <a:pos x="49" y="316"/>
                                    </a:cxn>
                                    <a:cxn ang="0">
                                      <a:pos x="58" y="329"/>
                                    </a:cxn>
                                    <a:cxn ang="0">
                                      <a:pos x="68" y="345"/>
                                    </a:cxn>
                                    <a:cxn ang="0">
                                      <a:pos x="79" y="357"/>
                                    </a:cxn>
                                    <a:cxn ang="0">
                                      <a:pos x="92" y="372"/>
                                    </a:cxn>
                                    <a:cxn ang="0">
                                      <a:pos x="74" y="368"/>
                                    </a:cxn>
                                    <a:cxn ang="0">
                                      <a:pos x="64" y="360"/>
                                    </a:cxn>
                                    <a:cxn ang="0">
                                      <a:pos x="54" y="352"/>
                                    </a:cxn>
                                    <a:cxn ang="0">
                                      <a:pos x="44" y="341"/>
                                    </a:cxn>
                                    <a:cxn ang="0">
                                      <a:pos x="34" y="331"/>
                                    </a:cxn>
                                    <a:cxn ang="0">
                                      <a:pos x="26" y="321"/>
                                    </a:cxn>
                                    <a:cxn ang="0">
                                      <a:pos x="20" y="310"/>
                                    </a:cxn>
                                    <a:cxn ang="0">
                                      <a:pos x="12" y="296"/>
                                    </a:cxn>
                                    <a:cxn ang="0">
                                      <a:pos x="5" y="280"/>
                                    </a:cxn>
                                    <a:cxn ang="0">
                                      <a:pos x="0" y="261"/>
                                    </a:cxn>
                                    <a:cxn ang="0">
                                      <a:pos x="66" y="35"/>
                                    </a:cxn>
                                    <a:cxn ang="0">
                                      <a:pos x="95" y="0"/>
                                    </a:cxn>
                                    <a:cxn ang="0">
                                      <a:pos x="133" y="6"/>
                                    </a:cxn>
                                    <a:cxn ang="0">
                                      <a:pos x="147" y="20"/>
                                    </a:cxn>
                                    <a:cxn ang="0">
                                      <a:pos x="150" y="38"/>
                                    </a:cxn>
                                  </a:cxnLst>
                                  <a:rect l="0" t="0" r="r" b="b"/>
                                  <a:pathLst>
                                    <a:path w="150" h="372">
                                      <a:moveTo>
                                        <a:pt x="150" y="38"/>
                                      </a:moveTo>
                                      <a:lnTo>
                                        <a:pt x="147" y="50"/>
                                      </a:lnTo>
                                      <a:lnTo>
                                        <a:pt x="144" y="62"/>
                                      </a:lnTo>
                                      <a:lnTo>
                                        <a:pt x="138" y="71"/>
                                      </a:lnTo>
                                      <a:lnTo>
                                        <a:pt x="130" y="81"/>
                                      </a:lnTo>
                                      <a:lnTo>
                                        <a:pt x="122" y="89"/>
                                      </a:lnTo>
                                      <a:lnTo>
                                        <a:pt x="111" y="98"/>
                                      </a:lnTo>
                                      <a:lnTo>
                                        <a:pt x="103" y="106"/>
                                      </a:lnTo>
                                      <a:lnTo>
                                        <a:pt x="92" y="114"/>
                                      </a:lnTo>
                                      <a:lnTo>
                                        <a:pt x="79" y="126"/>
                                      </a:lnTo>
                                      <a:lnTo>
                                        <a:pt x="69" y="137"/>
                                      </a:lnTo>
                                      <a:lnTo>
                                        <a:pt x="63" y="147"/>
                                      </a:lnTo>
                                      <a:lnTo>
                                        <a:pt x="55" y="159"/>
                                      </a:lnTo>
                                      <a:lnTo>
                                        <a:pt x="49" y="173"/>
                                      </a:lnTo>
                                      <a:lnTo>
                                        <a:pt x="45" y="190"/>
                                      </a:lnTo>
                                      <a:lnTo>
                                        <a:pt x="41" y="206"/>
                                      </a:lnTo>
                                      <a:lnTo>
                                        <a:pt x="39" y="222"/>
                                      </a:lnTo>
                                      <a:lnTo>
                                        <a:pt x="38" y="241"/>
                                      </a:lnTo>
                                      <a:lnTo>
                                        <a:pt x="39" y="261"/>
                                      </a:lnTo>
                                      <a:lnTo>
                                        <a:pt x="40" y="280"/>
                                      </a:lnTo>
                                      <a:lnTo>
                                        <a:pt x="44" y="298"/>
                                      </a:lnTo>
                                      <a:lnTo>
                                        <a:pt x="49" y="316"/>
                                      </a:lnTo>
                                      <a:lnTo>
                                        <a:pt x="58" y="329"/>
                                      </a:lnTo>
                                      <a:lnTo>
                                        <a:pt x="68" y="345"/>
                                      </a:lnTo>
                                      <a:lnTo>
                                        <a:pt x="79" y="357"/>
                                      </a:lnTo>
                                      <a:lnTo>
                                        <a:pt x="92" y="372"/>
                                      </a:lnTo>
                                      <a:lnTo>
                                        <a:pt x="74" y="368"/>
                                      </a:lnTo>
                                      <a:lnTo>
                                        <a:pt x="64" y="360"/>
                                      </a:lnTo>
                                      <a:lnTo>
                                        <a:pt x="54" y="352"/>
                                      </a:lnTo>
                                      <a:lnTo>
                                        <a:pt x="44" y="341"/>
                                      </a:lnTo>
                                      <a:lnTo>
                                        <a:pt x="34" y="331"/>
                                      </a:lnTo>
                                      <a:lnTo>
                                        <a:pt x="26" y="321"/>
                                      </a:lnTo>
                                      <a:lnTo>
                                        <a:pt x="20" y="310"/>
                                      </a:lnTo>
                                      <a:lnTo>
                                        <a:pt x="12" y="296"/>
                                      </a:lnTo>
                                      <a:lnTo>
                                        <a:pt x="5" y="280"/>
                                      </a:lnTo>
                                      <a:lnTo>
                                        <a:pt x="0" y="261"/>
                                      </a:lnTo>
                                      <a:lnTo>
                                        <a:pt x="66" y="35"/>
                                      </a:lnTo>
                                      <a:lnTo>
                                        <a:pt x="95" y="0"/>
                                      </a:lnTo>
                                      <a:lnTo>
                                        <a:pt x="133" y="6"/>
                                      </a:lnTo>
                                      <a:lnTo>
                                        <a:pt x="147" y="20"/>
                                      </a:lnTo>
                                      <a:lnTo>
                                        <a:pt x="150" y="38"/>
                                      </a:lnTo>
                                      <a:close/>
                                    </a:path>
                                  </a:pathLst>
                                </a:custGeom>
                                <a:solidFill>
                                  <a:srgbClr val="5F009F"/>
                                </a:solidFill>
                                <a:ln w="9525">
                                  <a:noFill/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>
                                    <a:defRPr/>
                                  </a:pPr>
                                  <a:endParaRPr lang="es-ES"/>
                                </a:p>
                              </p:txBody>
                            </p:sp>
                          </p:grpSp>
                          <p:sp>
                            <p:nvSpPr>
                              <p:cNvPr id="1439824" name="Freeform 80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1294" y="2572"/>
                                <a:ext cx="399" cy="1068"/>
                              </a:xfrm>
                              <a:custGeom>
                                <a:avLst/>
                                <a:gdLst/>
                                <a:ahLst/>
                                <a:cxnLst>
                                  <a:cxn ang="0">
                                    <a:pos x="197" y="0"/>
                                  </a:cxn>
                                  <a:cxn ang="0">
                                    <a:pos x="225" y="24"/>
                                  </a:cxn>
                                  <a:cxn ang="0">
                                    <a:pos x="251" y="50"/>
                                  </a:cxn>
                                  <a:cxn ang="0">
                                    <a:pos x="277" y="80"/>
                                  </a:cxn>
                                  <a:cxn ang="0">
                                    <a:pos x="301" y="112"/>
                                  </a:cxn>
                                  <a:cxn ang="0">
                                    <a:pos x="324" y="145"/>
                                  </a:cxn>
                                  <a:cxn ang="0">
                                    <a:pos x="342" y="172"/>
                                  </a:cxn>
                                  <a:cxn ang="0">
                                    <a:pos x="349" y="187"/>
                                  </a:cxn>
                                  <a:cxn ang="0">
                                    <a:pos x="378" y="402"/>
                                  </a:cxn>
                                  <a:cxn ang="0">
                                    <a:pos x="378" y="923"/>
                                  </a:cxn>
                                  <a:cxn ang="0">
                                    <a:pos x="386" y="983"/>
                                  </a:cxn>
                                  <a:cxn ang="0">
                                    <a:pos x="399" y="1014"/>
                                  </a:cxn>
                                  <a:cxn ang="0">
                                    <a:pos x="369" y="1050"/>
                                  </a:cxn>
                                  <a:cxn ang="0">
                                    <a:pos x="311" y="1068"/>
                                  </a:cxn>
                                  <a:cxn ang="0">
                                    <a:pos x="264" y="1056"/>
                                  </a:cxn>
                                  <a:cxn ang="0">
                                    <a:pos x="275" y="935"/>
                                  </a:cxn>
                                  <a:cxn ang="0">
                                    <a:pos x="281" y="845"/>
                                  </a:cxn>
                                  <a:cxn ang="0">
                                    <a:pos x="299" y="621"/>
                                  </a:cxn>
                                  <a:cxn ang="0">
                                    <a:pos x="304" y="504"/>
                                  </a:cxn>
                                  <a:cxn ang="0">
                                    <a:pos x="303" y="482"/>
                                  </a:cxn>
                                  <a:cxn ang="0">
                                    <a:pos x="302" y="465"/>
                                  </a:cxn>
                                  <a:cxn ang="0">
                                    <a:pos x="298" y="447"/>
                                  </a:cxn>
                                  <a:cxn ang="0">
                                    <a:pos x="294" y="435"/>
                                  </a:cxn>
                                  <a:cxn ang="0">
                                    <a:pos x="285" y="426"/>
                                  </a:cxn>
                                  <a:cxn ang="0">
                                    <a:pos x="276" y="422"/>
                                  </a:cxn>
                                  <a:cxn ang="0">
                                    <a:pos x="264" y="419"/>
                                  </a:cxn>
                                  <a:cxn ang="0">
                                    <a:pos x="252" y="421"/>
                                  </a:cxn>
                                  <a:cxn ang="0">
                                    <a:pos x="242" y="425"/>
                                  </a:cxn>
                                  <a:cxn ang="0">
                                    <a:pos x="234" y="435"/>
                                  </a:cxn>
                                  <a:cxn ang="0">
                                    <a:pos x="224" y="454"/>
                                  </a:cxn>
                                  <a:cxn ang="0">
                                    <a:pos x="174" y="618"/>
                                  </a:cxn>
                                  <a:cxn ang="0">
                                    <a:pos x="149" y="696"/>
                                  </a:cxn>
                                  <a:cxn ang="0">
                                    <a:pos x="125" y="889"/>
                                  </a:cxn>
                                  <a:cxn ang="0">
                                    <a:pos x="124" y="1042"/>
                                  </a:cxn>
                                  <a:cxn ang="0">
                                    <a:pos x="0" y="1017"/>
                                  </a:cxn>
                                  <a:cxn ang="0">
                                    <a:pos x="17" y="971"/>
                                  </a:cxn>
                                  <a:cxn ang="0">
                                    <a:pos x="27" y="907"/>
                                  </a:cxn>
                                  <a:cxn ang="0">
                                    <a:pos x="62" y="754"/>
                                  </a:cxn>
                                  <a:cxn ang="0">
                                    <a:pos x="97" y="599"/>
                                  </a:cxn>
                                  <a:cxn ang="0">
                                    <a:pos x="132" y="457"/>
                                  </a:cxn>
                                  <a:cxn ang="0">
                                    <a:pos x="195" y="343"/>
                                  </a:cxn>
                                  <a:cxn ang="0">
                                    <a:pos x="189" y="174"/>
                                  </a:cxn>
                                  <a:cxn ang="0">
                                    <a:pos x="119" y="8"/>
                                  </a:cxn>
                                  <a:cxn ang="0">
                                    <a:pos x="197" y="0"/>
                                  </a:cxn>
                                </a:cxnLst>
                                <a:rect l="0" t="0" r="r" b="b"/>
                                <a:pathLst>
                                  <a:path w="399" h="1068">
                                    <a:moveTo>
                                      <a:pt x="197" y="0"/>
                                    </a:moveTo>
                                    <a:lnTo>
                                      <a:pt x="225" y="24"/>
                                    </a:lnTo>
                                    <a:lnTo>
                                      <a:pt x="251" y="50"/>
                                    </a:lnTo>
                                    <a:lnTo>
                                      <a:pt x="277" y="80"/>
                                    </a:lnTo>
                                    <a:lnTo>
                                      <a:pt x="301" y="112"/>
                                    </a:lnTo>
                                    <a:lnTo>
                                      <a:pt x="324" y="145"/>
                                    </a:lnTo>
                                    <a:lnTo>
                                      <a:pt x="342" y="172"/>
                                    </a:lnTo>
                                    <a:lnTo>
                                      <a:pt x="349" y="187"/>
                                    </a:lnTo>
                                    <a:lnTo>
                                      <a:pt x="378" y="402"/>
                                    </a:lnTo>
                                    <a:lnTo>
                                      <a:pt x="378" y="923"/>
                                    </a:lnTo>
                                    <a:lnTo>
                                      <a:pt x="386" y="983"/>
                                    </a:lnTo>
                                    <a:lnTo>
                                      <a:pt x="399" y="1014"/>
                                    </a:lnTo>
                                    <a:lnTo>
                                      <a:pt x="369" y="1050"/>
                                    </a:lnTo>
                                    <a:lnTo>
                                      <a:pt x="311" y="1068"/>
                                    </a:lnTo>
                                    <a:lnTo>
                                      <a:pt x="264" y="1056"/>
                                    </a:lnTo>
                                    <a:lnTo>
                                      <a:pt x="275" y="935"/>
                                    </a:lnTo>
                                    <a:lnTo>
                                      <a:pt x="281" y="845"/>
                                    </a:lnTo>
                                    <a:lnTo>
                                      <a:pt x="299" y="621"/>
                                    </a:lnTo>
                                    <a:lnTo>
                                      <a:pt x="304" y="504"/>
                                    </a:lnTo>
                                    <a:lnTo>
                                      <a:pt x="303" y="482"/>
                                    </a:lnTo>
                                    <a:lnTo>
                                      <a:pt x="302" y="465"/>
                                    </a:lnTo>
                                    <a:lnTo>
                                      <a:pt x="298" y="447"/>
                                    </a:lnTo>
                                    <a:lnTo>
                                      <a:pt x="294" y="435"/>
                                    </a:lnTo>
                                    <a:lnTo>
                                      <a:pt x="285" y="426"/>
                                    </a:lnTo>
                                    <a:lnTo>
                                      <a:pt x="276" y="422"/>
                                    </a:lnTo>
                                    <a:lnTo>
                                      <a:pt x="264" y="419"/>
                                    </a:lnTo>
                                    <a:lnTo>
                                      <a:pt x="252" y="421"/>
                                    </a:lnTo>
                                    <a:lnTo>
                                      <a:pt x="242" y="425"/>
                                    </a:lnTo>
                                    <a:lnTo>
                                      <a:pt x="234" y="435"/>
                                    </a:lnTo>
                                    <a:lnTo>
                                      <a:pt x="224" y="454"/>
                                    </a:lnTo>
                                    <a:lnTo>
                                      <a:pt x="174" y="618"/>
                                    </a:lnTo>
                                    <a:lnTo>
                                      <a:pt x="149" y="696"/>
                                    </a:lnTo>
                                    <a:lnTo>
                                      <a:pt x="125" y="889"/>
                                    </a:lnTo>
                                    <a:lnTo>
                                      <a:pt x="124" y="1042"/>
                                    </a:lnTo>
                                    <a:lnTo>
                                      <a:pt x="0" y="1017"/>
                                    </a:lnTo>
                                    <a:lnTo>
                                      <a:pt x="17" y="971"/>
                                    </a:lnTo>
                                    <a:lnTo>
                                      <a:pt x="27" y="907"/>
                                    </a:lnTo>
                                    <a:lnTo>
                                      <a:pt x="62" y="754"/>
                                    </a:lnTo>
                                    <a:lnTo>
                                      <a:pt x="97" y="599"/>
                                    </a:lnTo>
                                    <a:lnTo>
                                      <a:pt x="132" y="457"/>
                                    </a:lnTo>
                                    <a:lnTo>
                                      <a:pt x="195" y="343"/>
                                    </a:lnTo>
                                    <a:lnTo>
                                      <a:pt x="189" y="174"/>
                                    </a:lnTo>
                                    <a:lnTo>
                                      <a:pt x="119" y="8"/>
                                    </a:lnTo>
                                    <a:lnTo>
                                      <a:pt x="197" y="0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9F3FDF"/>
                              </a:solidFill>
                              <a:ln w="9525">
                                <a:noFill/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>
                                  <a:defRPr/>
                                </a:pPr>
                                <a:endParaRPr lang="es-ES"/>
                              </a:p>
                            </p:txBody>
                          </p:sp>
                        </p:grpSp>
                        <p:sp>
                          <p:nvSpPr>
                            <p:cNvPr id="1439825" name="Freeform 81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1200" y="2572"/>
                              <a:ext cx="301" cy="727"/>
                            </a:xfrm>
                            <a:custGeom>
                              <a:avLst/>
                              <a:gdLst/>
                              <a:ahLst/>
                              <a:cxnLst>
                                <a:cxn ang="0">
                                  <a:pos x="122" y="0"/>
                                </a:cxn>
                                <a:cxn ang="0">
                                  <a:pos x="210" y="0"/>
                                </a:cxn>
                                <a:cxn ang="0">
                                  <a:pos x="226" y="20"/>
                                </a:cxn>
                                <a:cxn ang="0">
                                  <a:pos x="237" y="37"/>
                                </a:cxn>
                                <a:cxn ang="0">
                                  <a:pos x="249" y="61"/>
                                </a:cxn>
                                <a:cxn ang="0">
                                  <a:pos x="260" y="85"/>
                                </a:cxn>
                                <a:cxn ang="0">
                                  <a:pos x="271" y="110"/>
                                </a:cxn>
                                <a:cxn ang="0">
                                  <a:pos x="280" y="136"/>
                                </a:cxn>
                                <a:cxn ang="0">
                                  <a:pos x="290" y="160"/>
                                </a:cxn>
                                <a:cxn ang="0">
                                  <a:pos x="299" y="186"/>
                                </a:cxn>
                                <a:cxn ang="0">
                                  <a:pos x="301" y="208"/>
                                </a:cxn>
                                <a:cxn ang="0">
                                  <a:pos x="297" y="339"/>
                                </a:cxn>
                                <a:cxn ang="0">
                                  <a:pos x="290" y="363"/>
                                </a:cxn>
                                <a:cxn ang="0">
                                  <a:pos x="283" y="384"/>
                                </a:cxn>
                                <a:cxn ang="0">
                                  <a:pos x="274" y="403"/>
                                </a:cxn>
                                <a:cxn ang="0">
                                  <a:pos x="264" y="421"/>
                                </a:cxn>
                                <a:cxn ang="0">
                                  <a:pos x="252" y="438"/>
                                </a:cxn>
                                <a:cxn ang="0">
                                  <a:pos x="236" y="453"/>
                                </a:cxn>
                                <a:cxn ang="0">
                                  <a:pos x="220" y="465"/>
                                </a:cxn>
                                <a:cxn ang="0">
                                  <a:pos x="202" y="476"/>
                                </a:cxn>
                                <a:cxn ang="0">
                                  <a:pos x="184" y="485"/>
                                </a:cxn>
                                <a:cxn ang="0">
                                  <a:pos x="165" y="494"/>
                                </a:cxn>
                                <a:cxn ang="0">
                                  <a:pos x="147" y="504"/>
                                </a:cxn>
                                <a:cxn ang="0">
                                  <a:pos x="130" y="511"/>
                                </a:cxn>
                                <a:cxn ang="0">
                                  <a:pos x="111" y="520"/>
                                </a:cxn>
                                <a:cxn ang="0">
                                  <a:pos x="96" y="529"/>
                                </a:cxn>
                                <a:cxn ang="0">
                                  <a:pos x="82" y="540"/>
                                </a:cxn>
                                <a:cxn ang="0">
                                  <a:pos x="65" y="555"/>
                                </a:cxn>
                                <a:cxn ang="0">
                                  <a:pos x="52" y="570"/>
                                </a:cxn>
                                <a:cxn ang="0">
                                  <a:pos x="42" y="586"/>
                                </a:cxn>
                                <a:cxn ang="0">
                                  <a:pos x="33" y="605"/>
                                </a:cxn>
                                <a:cxn ang="0">
                                  <a:pos x="26" y="625"/>
                                </a:cxn>
                                <a:cxn ang="0">
                                  <a:pos x="18" y="648"/>
                                </a:cxn>
                                <a:cxn ang="0">
                                  <a:pos x="13" y="669"/>
                                </a:cxn>
                                <a:cxn ang="0">
                                  <a:pos x="9" y="693"/>
                                </a:cxn>
                                <a:cxn ang="0">
                                  <a:pos x="6" y="720"/>
                                </a:cxn>
                                <a:cxn ang="0">
                                  <a:pos x="4" y="727"/>
                                </a:cxn>
                                <a:cxn ang="0">
                                  <a:pos x="0" y="672"/>
                                </a:cxn>
                                <a:cxn ang="0">
                                  <a:pos x="2" y="633"/>
                                </a:cxn>
                                <a:cxn ang="0">
                                  <a:pos x="4" y="603"/>
                                </a:cxn>
                                <a:cxn ang="0">
                                  <a:pos x="8" y="582"/>
                                </a:cxn>
                                <a:cxn ang="0">
                                  <a:pos x="12" y="559"/>
                                </a:cxn>
                                <a:cxn ang="0">
                                  <a:pos x="21" y="540"/>
                                </a:cxn>
                                <a:cxn ang="0">
                                  <a:pos x="28" y="524"/>
                                </a:cxn>
                                <a:cxn ang="0">
                                  <a:pos x="37" y="507"/>
                                </a:cxn>
                                <a:cxn ang="0">
                                  <a:pos x="50" y="489"/>
                                </a:cxn>
                                <a:cxn ang="0">
                                  <a:pos x="62" y="476"/>
                                </a:cxn>
                                <a:cxn ang="0">
                                  <a:pos x="76" y="460"/>
                                </a:cxn>
                                <a:cxn ang="0">
                                  <a:pos x="92" y="442"/>
                                </a:cxn>
                                <a:cxn ang="0">
                                  <a:pos x="110" y="422"/>
                                </a:cxn>
                                <a:cxn ang="0">
                                  <a:pos x="125" y="405"/>
                                </a:cxn>
                                <a:cxn ang="0">
                                  <a:pos x="138" y="386"/>
                                </a:cxn>
                                <a:cxn ang="0">
                                  <a:pos x="150" y="367"/>
                                </a:cxn>
                                <a:cxn ang="0">
                                  <a:pos x="159" y="348"/>
                                </a:cxn>
                                <a:cxn ang="0">
                                  <a:pos x="169" y="329"/>
                                </a:cxn>
                                <a:cxn ang="0">
                                  <a:pos x="176" y="308"/>
                                </a:cxn>
                                <a:cxn ang="0">
                                  <a:pos x="184" y="285"/>
                                </a:cxn>
                                <a:cxn ang="0">
                                  <a:pos x="188" y="269"/>
                                </a:cxn>
                                <a:cxn ang="0">
                                  <a:pos x="122" y="0"/>
                                </a:cxn>
                              </a:cxnLst>
                              <a:rect l="0" t="0" r="r" b="b"/>
                              <a:pathLst>
                                <a:path w="301" h="727">
                                  <a:moveTo>
                                    <a:pt x="122" y="0"/>
                                  </a:moveTo>
                                  <a:lnTo>
                                    <a:pt x="210" y="0"/>
                                  </a:lnTo>
                                  <a:lnTo>
                                    <a:pt x="226" y="20"/>
                                  </a:lnTo>
                                  <a:lnTo>
                                    <a:pt x="237" y="37"/>
                                  </a:lnTo>
                                  <a:lnTo>
                                    <a:pt x="249" y="61"/>
                                  </a:lnTo>
                                  <a:lnTo>
                                    <a:pt x="260" y="85"/>
                                  </a:lnTo>
                                  <a:lnTo>
                                    <a:pt x="271" y="110"/>
                                  </a:lnTo>
                                  <a:lnTo>
                                    <a:pt x="280" y="136"/>
                                  </a:lnTo>
                                  <a:lnTo>
                                    <a:pt x="290" y="160"/>
                                  </a:lnTo>
                                  <a:lnTo>
                                    <a:pt x="299" y="186"/>
                                  </a:lnTo>
                                  <a:lnTo>
                                    <a:pt x="301" y="208"/>
                                  </a:lnTo>
                                  <a:lnTo>
                                    <a:pt x="297" y="339"/>
                                  </a:lnTo>
                                  <a:lnTo>
                                    <a:pt x="290" y="363"/>
                                  </a:lnTo>
                                  <a:lnTo>
                                    <a:pt x="283" y="384"/>
                                  </a:lnTo>
                                  <a:lnTo>
                                    <a:pt x="274" y="403"/>
                                  </a:lnTo>
                                  <a:lnTo>
                                    <a:pt x="264" y="421"/>
                                  </a:lnTo>
                                  <a:lnTo>
                                    <a:pt x="252" y="438"/>
                                  </a:lnTo>
                                  <a:lnTo>
                                    <a:pt x="236" y="453"/>
                                  </a:lnTo>
                                  <a:lnTo>
                                    <a:pt x="220" y="465"/>
                                  </a:lnTo>
                                  <a:lnTo>
                                    <a:pt x="202" y="476"/>
                                  </a:lnTo>
                                  <a:lnTo>
                                    <a:pt x="184" y="485"/>
                                  </a:lnTo>
                                  <a:lnTo>
                                    <a:pt x="165" y="494"/>
                                  </a:lnTo>
                                  <a:lnTo>
                                    <a:pt x="147" y="504"/>
                                  </a:lnTo>
                                  <a:lnTo>
                                    <a:pt x="130" y="511"/>
                                  </a:lnTo>
                                  <a:lnTo>
                                    <a:pt x="111" y="520"/>
                                  </a:lnTo>
                                  <a:lnTo>
                                    <a:pt x="96" y="529"/>
                                  </a:lnTo>
                                  <a:lnTo>
                                    <a:pt x="82" y="540"/>
                                  </a:lnTo>
                                  <a:lnTo>
                                    <a:pt x="65" y="555"/>
                                  </a:lnTo>
                                  <a:lnTo>
                                    <a:pt x="52" y="570"/>
                                  </a:lnTo>
                                  <a:lnTo>
                                    <a:pt x="42" y="586"/>
                                  </a:lnTo>
                                  <a:lnTo>
                                    <a:pt x="33" y="605"/>
                                  </a:lnTo>
                                  <a:lnTo>
                                    <a:pt x="26" y="625"/>
                                  </a:lnTo>
                                  <a:lnTo>
                                    <a:pt x="18" y="648"/>
                                  </a:lnTo>
                                  <a:lnTo>
                                    <a:pt x="13" y="669"/>
                                  </a:lnTo>
                                  <a:lnTo>
                                    <a:pt x="9" y="693"/>
                                  </a:lnTo>
                                  <a:lnTo>
                                    <a:pt x="6" y="720"/>
                                  </a:lnTo>
                                  <a:lnTo>
                                    <a:pt x="4" y="727"/>
                                  </a:lnTo>
                                  <a:lnTo>
                                    <a:pt x="0" y="672"/>
                                  </a:lnTo>
                                  <a:lnTo>
                                    <a:pt x="2" y="633"/>
                                  </a:lnTo>
                                  <a:lnTo>
                                    <a:pt x="4" y="603"/>
                                  </a:lnTo>
                                  <a:lnTo>
                                    <a:pt x="8" y="582"/>
                                  </a:lnTo>
                                  <a:lnTo>
                                    <a:pt x="12" y="559"/>
                                  </a:lnTo>
                                  <a:lnTo>
                                    <a:pt x="21" y="540"/>
                                  </a:lnTo>
                                  <a:lnTo>
                                    <a:pt x="28" y="524"/>
                                  </a:lnTo>
                                  <a:lnTo>
                                    <a:pt x="37" y="507"/>
                                  </a:lnTo>
                                  <a:lnTo>
                                    <a:pt x="50" y="489"/>
                                  </a:lnTo>
                                  <a:lnTo>
                                    <a:pt x="62" y="476"/>
                                  </a:lnTo>
                                  <a:lnTo>
                                    <a:pt x="76" y="460"/>
                                  </a:lnTo>
                                  <a:lnTo>
                                    <a:pt x="92" y="442"/>
                                  </a:lnTo>
                                  <a:lnTo>
                                    <a:pt x="110" y="422"/>
                                  </a:lnTo>
                                  <a:lnTo>
                                    <a:pt x="125" y="405"/>
                                  </a:lnTo>
                                  <a:lnTo>
                                    <a:pt x="138" y="386"/>
                                  </a:lnTo>
                                  <a:lnTo>
                                    <a:pt x="150" y="367"/>
                                  </a:lnTo>
                                  <a:lnTo>
                                    <a:pt x="159" y="348"/>
                                  </a:lnTo>
                                  <a:lnTo>
                                    <a:pt x="169" y="329"/>
                                  </a:lnTo>
                                  <a:lnTo>
                                    <a:pt x="176" y="308"/>
                                  </a:lnTo>
                                  <a:lnTo>
                                    <a:pt x="184" y="285"/>
                                  </a:lnTo>
                                  <a:lnTo>
                                    <a:pt x="188" y="269"/>
                                  </a:lnTo>
                                  <a:lnTo>
                                    <a:pt x="122" y="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5F009F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>
                                <a:defRPr/>
                              </a:pPr>
                              <a:endParaRPr lang="es-ES"/>
                            </a:p>
                          </p:txBody>
                        </p:sp>
                      </p:grpSp>
                      <p:grpSp>
                        <p:nvGrpSpPr>
                          <p:cNvPr id="43064" name="Group 82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1255" y="2586"/>
                            <a:ext cx="353" cy="344"/>
                            <a:chOff x="1255" y="2586"/>
                            <a:chExt cx="353" cy="344"/>
                          </a:xfrm>
                        </p:grpSpPr>
                        <p:sp>
                          <p:nvSpPr>
                            <p:cNvPr id="1439827" name="Freeform 83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1255" y="2586"/>
                              <a:ext cx="303" cy="339"/>
                            </a:xfrm>
                            <a:custGeom>
                              <a:avLst/>
                              <a:gdLst/>
                              <a:ahLst/>
                              <a:cxnLst>
                                <a:cxn ang="0">
                                  <a:pos x="90" y="9"/>
                                </a:cxn>
                                <a:cxn ang="0">
                                  <a:pos x="75" y="4"/>
                                </a:cxn>
                                <a:cxn ang="0">
                                  <a:pos x="57" y="0"/>
                                </a:cxn>
                                <a:cxn ang="0">
                                  <a:pos x="41" y="2"/>
                                </a:cxn>
                                <a:cxn ang="0">
                                  <a:pos x="26" y="8"/>
                                </a:cxn>
                                <a:cxn ang="0">
                                  <a:pos x="13" y="19"/>
                                </a:cxn>
                                <a:cxn ang="0">
                                  <a:pos x="7" y="31"/>
                                </a:cxn>
                                <a:cxn ang="0">
                                  <a:pos x="2" y="48"/>
                                </a:cxn>
                                <a:cxn ang="0">
                                  <a:pos x="0" y="64"/>
                                </a:cxn>
                                <a:cxn ang="0">
                                  <a:pos x="1" y="80"/>
                                </a:cxn>
                                <a:cxn ang="0">
                                  <a:pos x="3" y="100"/>
                                </a:cxn>
                                <a:cxn ang="0">
                                  <a:pos x="7" y="125"/>
                                </a:cxn>
                                <a:cxn ang="0">
                                  <a:pos x="10" y="137"/>
                                </a:cxn>
                                <a:cxn ang="0">
                                  <a:pos x="26" y="147"/>
                                </a:cxn>
                                <a:cxn ang="0">
                                  <a:pos x="38" y="157"/>
                                </a:cxn>
                                <a:cxn ang="0">
                                  <a:pos x="51" y="166"/>
                                </a:cxn>
                                <a:cxn ang="0">
                                  <a:pos x="63" y="178"/>
                                </a:cxn>
                                <a:cxn ang="0">
                                  <a:pos x="76" y="192"/>
                                </a:cxn>
                                <a:cxn ang="0">
                                  <a:pos x="89" y="204"/>
                                </a:cxn>
                                <a:cxn ang="0">
                                  <a:pos x="100" y="216"/>
                                </a:cxn>
                                <a:cxn ang="0">
                                  <a:pos x="113" y="233"/>
                                </a:cxn>
                                <a:cxn ang="0">
                                  <a:pos x="125" y="254"/>
                                </a:cxn>
                                <a:cxn ang="0">
                                  <a:pos x="137" y="272"/>
                                </a:cxn>
                                <a:cxn ang="0">
                                  <a:pos x="141" y="278"/>
                                </a:cxn>
                                <a:cxn ang="0">
                                  <a:pos x="161" y="286"/>
                                </a:cxn>
                                <a:cxn ang="0">
                                  <a:pos x="188" y="297"/>
                                </a:cxn>
                                <a:cxn ang="0">
                                  <a:pos x="213" y="310"/>
                                </a:cxn>
                                <a:cxn ang="0">
                                  <a:pos x="237" y="323"/>
                                </a:cxn>
                                <a:cxn ang="0">
                                  <a:pos x="257" y="331"/>
                                </a:cxn>
                                <a:cxn ang="0">
                                  <a:pos x="281" y="339"/>
                                </a:cxn>
                                <a:cxn ang="0">
                                  <a:pos x="303" y="339"/>
                                </a:cxn>
                                <a:cxn ang="0">
                                  <a:pos x="291" y="186"/>
                                </a:cxn>
                                <a:cxn ang="0">
                                  <a:pos x="263" y="189"/>
                                </a:cxn>
                                <a:cxn ang="0">
                                  <a:pos x="240" y="185"/>
                                </a:cxn>
                                <a:cxn ang="0">
                                  <a:pos x="220" y="180"/>
                                </a:cxn>
                                <a:cxn ang="0">
                                  <a:pos x="202" y="174"/>
                                </a:cxn>
                                <a:cxn ang="0">
                                  <a:pos x="189" y="161"/>
                                </a:cxn>
                                <a:cxn ang="0">
                                  <a:pos x="176" y="149"/>
                                </a:cxn>
                                <a:cxn ang="0">
                                  <a:pos x="160" y="135"/>
                                </a:cxn>
                                <a:cxn ang="0">
                                  <a:pos x="145" y="123"/>
                                </a:cxn>
                                <a:cxn ang="0">
                                  <a:pos x="138" y="117"/>
                                </a:cxn>
                                <a:cxn ang="0">
                                  <a:pos x="129" y="92"/>
                                </a:cxn>
                                <a:cxn ang="0">
                                  <a:pos x="115" y="66"/>
                                </a:cxn>
                                <a:cxn ang="0">
                                  <a:pos x="104" y="39"/>
                                </a:cxn>
                                <a:cxn ang="0">
                                  <a:pos x="90" y="9"/>
                                </a:cxn>
                              </a:cxnLst>
                              <a:rect l="0" t="0" r="r" b="b"/>
                              <a:pathLst>
                                <a:path w="303" h="339">
                                  <a:moveTo>
                                    <a:pt x="90" y="9"/>
                                  </a:moveTo>
                                  <a:lnTo>
                                    <a:pt x="75" y="4"/>
                                  </a:lnTo>
                                  <a:lnTo>
                                    <a:pt x="57" y="0"/>
                                  </a:lnTo>
                                  <a:lnTo>
                                    <a:pt x="41" y="2"/>
                                  </a:lnTo>
                                  <a:lnTo>
                                    <a:pt x="26" y="8"/>
                                  </a:lnTo>
                                  <a:lnTo>
                                    <a:pt x="13" y="19"/>
                                  </a:lnTo>
                                  <a:lnTo>
                                    <a:pt x="7" y="31"/>
                                  </a:lnTo>
                                  <a:lnTo>
                                    <a:pt x="2" y="48"/>
                                  </a:lnTo>
                                  <a:lnTo>
                                    <a:pt x="0" y="64"/>
                                  </a:lnTo>
                                  <a:lnTo>
                                    <a:pt x="1" y="80"/>
                                  </a:lnTo>
                                  <a:lnTo>
                                    <a:pt x="3" y="100"/>
                                  </a:lnTo>
                                  <a:lnTo>
                                    <a:pt x="7" y="125"/>
                                  </a:lnTo>
                                  <a:lnTo>
                                    <a:pt x="10" y="137"/>
                                  </a:lnTo>
                                  <a:lnTo>
                                    <a:pt x="26" y="147"/>
                                  </a:lnTo>
                                  <a:lnTo>
                                    <a:pt x="38" y="157"/>
                                  </a:lnTo>
                                  <a:lnTo>
                                    <a:pt x="51" y="166"/>
                                  </a:lnTo>
                                  <a:lnTo>
                                    <a:pt x="63" y="178"/>
                                  </a:lnTo>
                                  <a:lnTo>
                                    <a:pt x="76" y="192"/>
                                  </a:lnTo>
                                  <a:lnTo>
                                    <a:pt x="89" y="204"/>
                                  </a:lnTo>
                                  <a:lnTo>
                                    <a:pt x="100" y="216"/>
                                  </a:lnTo>
                                  <a:lnTo>
                                    <a:pt x="113" y="233"/>
                                  </a:lnTo>
                                  <a:lnTo>
                                    <a:pt x="125" y="254"/>
                                  </a:lnTo>
                                  <a:lnTo>
                                    <a:pt x="137" y="272"/>
                                  </a:lnTo>
                                  <a:lnTo>
                                    <a:pt x="141" y="278"/>
                                  </a:lnTo>
                                  <a:lnTo>
                                    <a:pt x="161" y="286"/>
                                  </a:lnTo>
                                  <a:lnTo>
                                    <a:pt x="188" y="297"/>
                                  </a:lnTo>
                                  <a:lnTo>
                                    <a:pt x="213" y="310"/>
                                  </a:lnTo>
                                  <a:lnTo>
                                    <a:pt x="237" y="323"/>
                                  </a:lnTo>
                                  <a:lnTo>
                                    <a:pt x="257" y="331"/>
                                  </a:lnTo>
                                  <a:lnTo>
                                    <a:pt x="281" y="339"/>
                                  </a:lnTo>
                                  <a:lnTo>
                                    <a:pt x="303" y="339"/>
                                  </a:lnTo>
                                  <a:lnTo>
                                    <a:pt x="291" y="186"/>
                                  </a:lnTo>
                                  <a:lnTo>
                                    <a:pt x="263" y="189"/>
                                  </a:lnTo>
                                  <a:lnTo>
                                    <a:pt x="240" y="185"/>
                                  </a:lnTo>
                                  <a:lnTo>
                                    <a:pt x="220" y="180"/>
                                  </a:lnTo>
                                  <a:lnTo>
                                    <a:pt x="202" y="174"/>
                                  </a:lnTo>
                                  <a:lnTo>
                                    <a:pt x="189" y="161"/>
                                  </a:lnTo>
                                  <a:lnTo>
                                    <a:pt x="176" y="149"/>
                                  </a:lnTo>
                                  <a:lnTo>
                                    <a:pt x="160" y="135"/>
                                  </a:lnTo>
                                  <a:lnTo>
                                    <a:pt x="145" y="123"/>
                                  </a:lnTo>
                                  <a:lnTo>
                                    <a:pt x="138" y="117"/>
                                  </a:lnTo>
                                  <a:lnTo>
                                    <a:pt x="129" y="92"/>
                                  </a:lnTo>
                                  <a:lnTo>
                                    <a:pt x="115" y="66"/>
                                  </a:lnTo>
                                  <a:lnTo>
                                    <a:pt x="104" y="39"/>
                                  </a:lnTo>
                                  <a:lnTo>
                                    <a:pt x="90" y="9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BF5FFF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>
                                <a:defRPr/>
                              </a:pPr>
                              <a:endParaRPr lang="es-ES"/>
                            </a:p>
                          </p:txBody>
                        </p:sp>
                        <p:sp>
                          <p:nvSpPr>
                            <p:cNvPr id="1439828" name="Oval 84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506" y="2770"/>
                              <a:ext cx="102" cy="160"/>
                            </a:xfrm>
                            <a:prstGeom prst="ellipse">
                              <a:avLst/>
                            </a:prstGeom>
                            <a:solidFill>
                              <a:srgbClr val="5F009F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>
                                <a:defRPr/>
                              </a:pPr>
                              <a:endParaRPr lang="es-ES"/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43056" name="Group 8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346" y="2478"/>
                        <a:ext cx="178" cy="163"/>
                        <a:chOff x="1346" y="2478"/>
                        <a:chExt cx="178" cy="163"/>
                      </a:xfrm>
                    </p:grpSpPr>
                    <p:sp>
                      <p:nvSpPr>
                        <p:cNvPr id="1439830" name="Freeform 8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346" y="2478"/>
                          <a:ext cx="178" cy="163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98" y="46"/>
                            </a:cxn>
                            <a:cxn ang="0">
                              <a:pos x="114" y="2"/>
                            </a:cxn>
                            <a:cxn ang="0">
                              <a:pos x="127" y="0"/>
                            </a:cxn>
                            <a:cxn ang="0">
                              <a:pos x="140" y="3"/>
                            </a:cxn>
                            <a:cxn ang="0">
                              <a:pos x="151" y="8"/>
                            </a:cxn>
                            <a:cxn ang="0">
                              <a:pos x="161" y="16"/>
                            </a:cxn>
                            <a:cxn ang="0">
                              <a:pos x="168" y="29"/>
                            </a:cxn>
                            <a:cxn ang="0">
                              <a:pos x="174" y="43"/>
                            </a:cxn>
                            <a:cxn ang="0">
                              <a:pos x="178" y="61"/>
                            </a:cxn>
                            <a:cxn ang="0">
                              <a:pos x="176" y="81"/>
                            </a:cxn>
                            <a:cxn ang="0">
                              <a:pos x="171" y="97"/>
                            </a:cxn>
                            <a:cxn ang="0">
                              <a:pos x="165" y="112"/>
                            </a:cxn>
                            <a:cxn ang="0">
                              <a:pos x="159" y="124"/>
                            </a:cxn>
                            <a:cxn ang="0">
                              <a:pos x="152" y="133"/>
                            </a:cxn>
                            <a:cxn ang="0">
                              <a:pos x="94" y="101"/>
                            </a:cxn>
                            <a:cxn ang="0">
                              <a:pos x="79" y="109"/>
                            </a:cxn>
                            <a:cxn ang="0">
                              <a:pos x="38" y="163"/>
                            </a:cxn>
                            <a:cxn ang="0">
                              <a:pos x="28" y="156"/>
                            </a:cxn>
                            <a:cxn ang="0">
                              <a:pos x="22" y="149"/>
                            </a:cxn>
                            <a:cxn ang="0">
                              <a:pos x="16" y="140"/>
                            </a:cxn>
                            <a:cxn ang="0">
                              <a:pos x="9" y="128"/>
                            </a:cxn>
                            <a:cxn ang="0">
                              <a:pos x="3" y="112"/>
                            </a:cxn>
                            <a:cxn ang="0">
                              <a:pos x="0" y="94"/>
                            </a:cxn>
                            <a:cxn ang="0">
                              <a:pos x="0" y="76"/>
                            </a:cxn>
                            <a:cxn ang="0">
                              <a:pos x="2" y="59"/>
                            </a:cxn>
                            <a:cxn ang="0">
                              <a:pos x="5" y="43"/>
                            </a:cxn>
                            <a:cxn ang="0">
                              <a:pos x="9" y="31"/>
                            </a:cxn>
                            <a:cxn ang="0">
                              <a:pos x="14" y="19"/>
                            </a:cxn>
                            <a:cxn ang="0">
                              <a:pos x="69" y="49"/>
                            </a:cxn>
                            <a:cxn ang="0">
                              <a:pos x="98" y="46"/>
                            </a:cxn>
                          </a:cxnLst>
                          <a:rect l="0" t="0" r="r" b="b"/>
                          <a:pathLst>
                            <a:path w="178" h="163">
                              <a:moveTo>
                                <a:pt x="98" y="46"/>
                              </a:moveTo>
                              <a:lnTo>
                                <a:pt x="114" y="2"/>
                              </a:lnTo>
                              <a:lnTo>
                                <a:pt x="127" y="0"/>
                              </a:lnTo>
                              <a:lnTo>
                                <a:pt x="140" y="3"/>
                              </a:lnTo>
                              <a:lnTo>
                                <a:pt x="151" y="8"/>
                              </a:lnTo>
                              <a:lnTo>
                                <a:pt x="161" y="16"/>
                              </a:lnTo>
                              <a:lnTo>
                                <a:pt x="168" y="29"/>
                              </a:lnTo>
                              <a:lnTo>
                                <a:pt x="174" y="43"/>
                              </a:lnTo>
                              <a:lnTo>
                                <a:pt x="178" y="61"/>
                              </a:lnTo>
                              <a:lnTo>
                                <a:pt x="176" y="81"/>
                              </a:lnTo>
                              <a:lnTo>
                                <a:pt x="171" y="97"/>
                              </a:lnTo>
                              <a:lnTo>
                                <a:pt x="165" y="112"/>
                              </a:lnTo>
                              <a:lnTo>
                                <a:pt x="159" y="124"/>
                              </a:lnTo>
                              <a:lnTo>
                                <a:pt x="152" y="133"/>
                              </a:lnTo>
                              <a:lnTo>
                                <a:pt x="94" y="101"/>
                              </a:lnTo>
                              <a:lnTo>
                                <a:pt x="79" y="109"/>
                              </a:lnTo>
                              <a:lnTo>
                                <a:pt x="38" y="163"/>
                              </a:lnTo>
                              <a:lnTo>
                                <a:pt x="28" y="156"/>
                              </a:lnTo>
                              <a:lnTo>
                                <a:pt x="22" y="149"/>
                              </a:lnTo>
                              <a:lnTo>
                                <a:pt x="16" y="140"/>
                              </a:lnTo>
                              <a:lnTo>
                                <a:pt x="9" y="128"/>
                              </a:lnTo>
                              <a:lnTo>
                                <a:pt x="3" y="112"/>
                              </a:lnTo>
                              <a:lnTo>
                                <a:pt x="0" y="94"/>
                              </a:lnTo>
                              <a:lnTo>
                                <a:pt x="0" y="76"/>
                              </a:lnTo>
                              <a:lnTo>
                                <a:pt x="2" y="59"/>
                              </a:lnTo>
                              <a:lnTo>
                                <a:pt x="5" y="43"/>
                              </a:lnTo>
                              <a:lnTo>
                                <a:pt x="9" y="31"/>
                              </a:lnTo>
                              <a:lnTo>
                                <a:pt x="14" y="19"/>
                              </a:lnTo>
                              <a:lnTo>
                                <a:pt x="69" y="49"/>
                              </a:lnTo>
                              <a:lnTo>
                                <a:pt x="98" y="46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FF00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es-ES"/>
                        </a:p>
                      </p:txBody>
                    </p:sp>
                    <p:sp>
                      <p:nvSpPr>
                        <p:cNvPr id="1439831" name="Oval 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03" y="2515"/>
                          <a:ext cx="71" cy="79"/>
                        </a:xfrm>
                        <a:prstGeom prst="ellipse">
                          <a:avLst/>
                        </a:prstGeom>
                        <a:solidFill>
                          <a:srgbClr val="000000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es-ES"/>
                        </a:p>
                      </p:txBody>
                    </p:sp>
                    <p:sp>
                      <p:nvSpPr>
                        <p:cNvPr id="1439832" name="Oval 8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392" y="2516"/>
                          <a:ext cx="72" cy="79"/>
                        </a:xfrm>
                        <a:prstGeom prst="ellipse">
                          <a:avLst/>
                        </a:prstGeom>
                        <a:solidFill>
                          <a:srgbClr val="000000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es-ES"/>
                        </a:p>
                      </p:txBody>
                    </p:sp>
                    <p:sp>
                      <p:nvSpPr>
                        <p:cNvPr id="1439833" name="Oval 8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397" y="2515"/>
                          <a:ext cx="72" cy="79"/>
                        </a:xfrm>
                        <a:prstGeom prst="ellipse">
                          <a:avLst/>
                        </a:prstGeom>
                        <a:solidFill>
                          <a:srgbClr val="FFFF00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es-ES"/>
                        </a:p>
                      </p:txBody>
                    </p:sp>
                  </p:grpSp>
                </p:grpSp>
              </p:grpSp>
              <p:grpSp>
                <p:nvGrpSpPr>
                  <p:cNvPr id="43027" name="Group 90"/>
                  <p:cNvGrpSpPr>
                    <a:grpSpLocks/>
                  </p:cNvGrpSpPr>
                  <p:nvPr/>
                </p:nvGrpSpPr>
                <p:grpSpPr bwMode="auto">
                  <a:xfrm>
                    <a:off x="1538" y="2695"/>
                    <a:ext cx="325" cy="314"/>
                    <a:chOff x="1538" y="2695"/>
                    <a:chExt cx="325" cy="314"/>
                  </a:xfrm>
                </p:grpSpPr>
                <p:grpSp>
                  <p:nvGrpSpPr>
                    <p:cNvPr id="43028" name="Group 9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38" y="2799"/>
                      <a:ext cx="85" cy="109"/>
                      <a:chOff x="1538" y="2799"/>
                      <a:chExt cx="85" cy="109"/>
                    </a:xfrm>
                  </p:grpSpPr>
                  <p:sp>
                    <p:nvSpPr>
                      <p:cNvPr id="1439836" name="Oval 9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538" y="2805"/>
                        <a:ext cx="76" cy="103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es-ES"/>
                      </a:p>
                    </p:txBody>
                  </p:sp>
                  <p:sp>
                    <p:nvSpPr>
                      <p:cNvPr id="1439837" name="Oval 9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549" y="2799"/>
                        <a:ext cx="74" cy="104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es-ES"/>
                      </a:p>
                    </p:txBody>
                  </p:sp>
                </p:grpSp>
                <p:grpSp>
                  <p:nvGrpSpPr>
                    <p:cNvPr id="43029" name="Group 9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93" y="2695"/>
                      <a:ext cx="270" cy="314"/>
                      <a:chOff x="1593" y="2695"/>
                      <a:chExt cx="270" cy="314"/>
                    </a:xfrm>
                  </p:grpSpPr>
                  <p:grpSp>
                    <p:nvGrpSpPr>
                      <p:cNvPr id="43030" name="Group 9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595" y="2703"/>
                        <a:ext cx="268" cy="306"/>
                        <a:chOff x="1595" y="2703"/>
                        <a:chExt cx="268" cy="306"/>
                      </a:xfrm>
                    </p:grpSpPr>
                    <p:grpSp>
                      <p:nvGrpSpPr>
                        <p:cNvPr id="43043" name="Group 9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595" y="2703"/>
                          <a:ext cx="268" cy="306"/>
                          <a:chOff x="1595" y="2703"/>
                          <a:chExt cx="268" cy="306"/>
                        </a:xfrm>
                      </p:grpSpPr>
                      <p:sp>
                        <p:nvSpPr>
                          <p:cNvPr id="1439841" name="Oval 9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595" y="2755"/>
                            <a:ext cx="176" cy="205"/>
                          </a:xfrm>
                          <a:prstGeom prst="ellipse">
                            <a:avLst/>
                          </a:prstGeom>
                          <a:solidFill>
                            <a:srgbClr val="00000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>
                              <a:defRPr/>
                            </a:pPr>
                            <a:endParaRPr lang="es-ES"/>
                          </a:p>
                        </p:txBody>
                      </p:sp>
                      <p:sp>
                        <p:nvSpPr>
                          <p:cNvPr id="1439842" name="Oval 9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817" y="2849"/>
                            <a:ext cx="44" cy="59"/>
                          </a:xfrm>
                          <a:prstGeom prst="ellipse">
                            <a:avLst/>
                          </a:prstGeom>
                          <a:solidFill>
                            <a:srgbClr val="00000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>
                              <a:defRPr/>
                            </a:pPr>
                            <a:endParaRPr lang="es-ES"/>
                          </a:p>
                        </p:txBody>
                      </p:sp>
                      <p:sp>
                        <p:nvSpPr>
                          <p:cNvPr id="1439843" name="Oval 9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768" y="2916"/>
                            <a:ext cx="44" cy="59"/>
                          </a:xfrm>
                          <a:prstGeom prst="ellipse">
                            <a:avLst/>
                          </a:prstGeom>
                          <a:solidFill>
                            <a:srgbClr val="00000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>
                              <a:defRPr/>
                            </a:pPr>
                            <a:endParaRPr lang="es-ES"/>
                          </a:p>
                        </p:txBody>
                      </p:sp>
                      <p:sp>
                        <p:nvSpPr>
                          <p:cNvPr id="1439844" name="Oval 10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709" y="2956"/>
                            <a:ext cx="40" cy="53"/>
                          </a:xfrm>
                          <a:prstGeom prst="ellipse">
                            <a:avLst/>
                          </a:prstGeom>
                          <a:solidFill>
                            <a:srgbClr val="00000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>
                              <a:defRPr/>
                            </a:pPr>
                            <a:endParaRPr lang="es-ES"/>
                          </a:p>
                        </p:txBody>
                      </p:sp>
                      <p:sp>
                        <p:nvSpPr>
                          <p:cNvPr id="1439845" name="Oval 10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822" y="2775"/>
                            <a:ext cx="41" cy="55"/>
                          </a:xfrm>
                          <a:prstGeom prst="ellipse">
                            <a:avLst/>
                          </a:prstGeom>
                          <a:solidFill>
                            <a:srgbClr val="00000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>
                              <a:defRPr/>
                            </a:pPr>
                            <a:endParaRPr lang="es-ES"/>
                          </a:p>
                        </p:txBody>
                      </p:sp>
                      <p:sp>
                        <p:nvSpPr>
                          <p:cNvPr id="1439846" name="Oval 10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726" y="2703"/>
                            <a:ext cx="57" cy="80"/>
                          </a:xfrm>
                          <a:prstGeom prst="ellipse">
                            <a:avLst/>
                          </a:prstGeom>
                          <a:solidFill>
                            <a:srgbClr val="00000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>
                              <a:defRPr/>
                            </a:pPr>
                            <a:endParaRPr lang="es-ES"/>
                          </a:p>
                        </p:txBody>
                      </p:sp>
                    </p:grpSp>
                    <p:sp>
                      <p:nvSpPr>
                        <p:cNvPr id="1439847" name="Freeform 10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654" y="2707"/>
                          <a:ext cx="191" cy="29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19" y="48"/>
                            </a:cxn>
                            <a:cxn ang="0">
                              <a:pos x="87" y="0"/>
                            </a:cxn>
                            <a:cxn ang="0">
                              <a:pos x="121" y="64"/>
                            </a:cxn>
                            <a:cxn ang="0">
                              <a:pos x="87" y="92"/>
                            </a:cxn>
                            <a:cxn ang="0">
                              <a:pos x="185" y="68"/>
                            </a:cxn>
                            <a:cxn ang="0">
                              <a:pos x="191" y="120"/>
                            </a:cxn>
                            <a:cxn ang="0">
                              <a:pos x="125" y="137"/>
                            </a:cxn>
                            <a:cxn ang="0">
                              <a:pos x="185" y="142"/>
                            </a:cxn>
                            <a:cxn ang="0">
                              <a:pos x="184" y="200"/>
                            </a:cxn>
                            <a:cxn ang="0">
                              <a:pos x="122" y="189"/>
                            </a:cxn>
                            <a:cxn ang="0">
                              <a:pos x="151" y="218"/>
                            </a:cxn>
                            <a:cxn ang="0">
                              <a:pos x="123" y="261"/>
                            </a:cxn>
                            <a:cxn ang="0">
                              <a:pos x="85" y="236"/>
                            </a:cxn>
                            <a:cxn ang="0">
                              <a:pos x="94" y="272"/>
                            </a:cxn>
                            <a:cxn ang="0">
                              <a:pos x="60" y="294"/>
                            </a:cxn>
                            <a:cxn ang="0">
                              <a:pos x="0" y="245"/>
                            </a:cxn>
                            <a:cxn ang="0">
                              <a:pos x="19" y="48"/>
                            </a:cxn>
                          </a:cxnLst>
                          <a:rect l="0" t="0" r="r" b="b"/>
                          <a:pathLst>
                            <a:path w="191" h="294">
                              <a:moveTo>
                                <a:pt x="19" y="48"/>
                              </a:moveTo>
                              <a:lnTo>
                                <a:pt x="87" y="0"/>
                              </a:lnTo>
                              <a:lnTo>
                                <a:pt x="121" y="64"/>
                              </a:lnTo>
                              <a:lnTo>
                                <a:pt x="87" y="92"/>
                              </a:lnTo>
                              <a:lnTo>
                                <a:pt x="185" y="68"/>
                              </a:lnTo>
                              <a:lnTo>
                                <a:pt x="191" y="120"/>
                              </a:lnTo>
                              <a:lnTo>
                                <a:pt x="125" y="137"/>
                              </a:lnTo>
                              <a:lnTo>
                                <a:pt x="185" y="142"/>
                              </a:lnTo>
                              <a:lnTo>
                                <a:pt x="184" y="200"/>
                              </a:lnTo>
                              <a:lnTo>
                                <a:pt x="122" y="189"/>
                              </a:lnTo>
                              <a:lnTo>
                                <a:pt x="151" y="218"/>
                              </a:lnTo>
                              <a:lnTo>
                                <a:pt x="123" y="261"/>
                              </a:lnTo>
                              <a:lnTo>
                                <a:pt x="85" y="236"/>
                              </a:lnTo>
                              <a:lnTo>
                                <a:pt x="94" y="272"/>
                              </a:lnTo>
                              <a:lnTo>
                                <a:pt x="60" y="294"/>
                              </a:lnTo>
                              <a:lnTo>
                                <a:pt x="0" y="245"/>
                              </a:lnTo>
                              <a:lnTo>
                                <a:pt x="19" y="48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00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es-ES"/>
                        </a:p>
                      </p:txBody>
                    </p:sp>
                  </p:grpSp>
                  <p:grpSp>
                    <p:nvGrpSpPr>
                      <p:cNvPr id="43031" name="Group 10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593" y="2695"/>
                        <a:ext cx="268" cy="306"/>
                        <a:chOff x="1593" y="2695"/>
                        <a:chExt cx="268" cy="306"/>
                      </a:xfrm>
                    </p:grpSpPr>
                    <p:grpSp>
                      <p:nvGrpSpPr>
                        <p:cNvPr id="43035" name="Group 10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593" y="2695"/>
                          <a:ext cx="268" cy="306"/>
                          <a:chOff x="1593" y="2695"/>
                          <a:chExt cx="268" cy="306"/>
                        </a:xfrm>
                      </p:grpSpPr>
                      <p:sp>
                        <p:nvSpPr>
                          <p:cNvPr id="1439850" name="Oval 10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593" y="2747"/>
                            <a:ext cx="176" cy="205"/>
                          </a:xfrm>
                          <a:prstGeom prst="ellipse">
                            <a:avLst/>
                          </a:prstGeom>
                          <a:solidFill>
                            <a:srgbClr val="FFFFF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>
                              <a:defRPr/>
                            </a:pPr>
                            <a:endParaRPr lang="es-ES"/>
                          </a:p>
                        </p:txBody>
                      </p:sp>
                      <p:sp>
                        <p:nvSpPr>
                          <p:cNvPr id="1439851" name="Oval 10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815" y="2841"/>
                            <a:ext cx="44" cy="59"/>
                          </a:xfrm>
                          <a:prstGeom prst="ellipse">
                            <a:avLst/>
                          </a:prstGeom>
                          <a:solidFill>
                            <a:srgbClr val="FFFFF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>
                              <a:defRPr/>
                            </a:pPr>
                            <a:endParaRPr lang="es-ES"/>
                          </a:p>
                        </p:txBody>
                      </p:sp>
                      <p:sp>
                        <p:nvSpPr>
                          <p:cNvPr id="1439852" name="Oval 10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765" y="2908"/>
                            <a:ext cx="45" cy="59"/>
                          </a:xfrm>
                          <a:prstGeom prst="ellipse">
                            <a:avLst/>
                          </a:prstGeom>
                          <a:solidFill>
                            <a:srgbClr val="FFFFF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>
                              <a:defRPr/>
                            </a:pPr>
                            <a:endParaRPr lang="es-ES"/>
                          </a:p>
                        </p:txBody>
                      </p:sp>
                      <p:sp>
                        <p:nvSpPr>
                          <p:cNvPr id="1439853" name="Oval 10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707" y="2948"/>
                            <a:ext cx="40" cy="53"/>
                          </a:xfrm>
                          <a:prstGeom prst="ellipse">
                            <a:avLst/>
                          </a:prstGeom>
                          <a:solidFill>
                            <a:srgbClr val="FFFFF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>
                              <a:defRPr/>
                            </a:pPr>
                            <a:endParaRPr lang="es-ES"/>
                          </a:p>
                        </p:txBody>
                      </p:sp>
                      <p:sp>
                        <p:nvSpPr>
                          <p:cNvPr id="1439854" name="Oval 1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820" y="2767"/>
                            <a:ext cx="41" cy="55"/>
                          </a:xfrm>
                          <a:prstGeom prst="ellipse">
                            <a:avLst/>
                          </a:prstGeom>
                          <a:solidFill>
                            <a:srgbClr val="FFFFF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>
                              <a:defRPr/>
                            </a:pPr>
                            <a:endParaRPr lang="es-ES"/>
                          </a:p>
                        </p:txBody>
                      </p:sp>
                      <p:sp>
                        <p:nvSpPr>
                          <p:cNvPr id="1439855" name="Oval 11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723" y="2695"/>
                            <a:ext cx="58" cy="80"/>
                          </a:xfrm>
                          <a:prstGeom prst="ellipse">
                            <a:avLst/>
                          </a:prstGeom>
                          <a:solidFill>
                            <a:srgbClr val="FFFFF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>
                              <a:defRPr/>
                            </a:pPr>
                            <a:endParaRPr lang="es-ES"/>
                          </a:p>
                        </p:txBody>
                      </p:sp>
                    </p:grpSp>
                    <p:sp>
                      <p:nvSpPr>
                        <p:cNvPr id="1439856" name="Freeform 11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652" y="2699"/>
                          <a:ext cx="191" cy="29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19" y="48"/>
                            </a:cxn>
                            <a:cxn ang="0">
                              <a:pos x="87" y="0"/>
                            </a:cxn>
                            <a:cxn ang="0">
                              <a:pos x="121" y="64"/>
                            </a:cxn>
                            <a:cxn ang="0">
                              <a:pos x="87" y="92"/>
                            </a:cxn>
                            <a:cxn ang="0">
                              <a:pos x="185" y="68"/>
                            </a:cxn>
                            <a:cxn ang="0">
                              <a:pos x="191" y="120"/>
                            </a:cxn>
                            <a:cxn ang="0">
                              <a:pos x="125" y="137"/>
                            </a:cxn>
                            <a:cxn ang="0">
                              <a:pos x="185" y="142"/>
                            </a:cxn>
                            <a:cxn ang="0">
                              <a:pos x="184" y="200"/>
                            </a:cxn>
                            <a:cxn ang="0">
                              <a:pos x="122" y="189"/>
                            </a:cxn>
                            <a:cxn ang="0">
                              <a:pos x="151" y="218"/>
                            </a:cxn>
                            <a:cxn ang="0">
                              <a:pos x="123" y="261"/>
                            </a:cxn>
                            <a:cxn ang="0">
                              <a:pos x="85" y="236"/>
                            </a:cxn>
                            <a:cxn ang="0">
                              <a:pos x="93" y="272"/>
                            </a:cxn>
                            <a:cxn ang="0">
                              <a:pos x="60" y="294"/>
                            </a:cxn>
                            <a:cxn ang="0">
                              <a:pos x="0" y="245"/>
                            </a:cxn>
                            <a:cxn ang="0">
                              <a:pos x="19" y="48"/>
                            </a:cxn>
                          </a:cxnLst>
                          <a:rect l="0" t="0" r="r" b="b"/>
                          <a:pathLst>
                            <a:path w="191" h="294">
                              <a:moveTo>
                                <a:pt x="19" y="48"/>
                              </a:moveTo>
                              <a:lnTo>
                                <a:pt x="87" y="0"/>
                              </a:lnTo>
                              <a:lnTo>
                                <a:pt x="121" y="64"/>
                              </a:lnTo>
                              <a:lnTo>
                                <a:pt x="87" y="92"/>
                              </a:lnTo>
                              <a:lnTo>
                                <a:pt x="185" y="68"/>
                              </a:lnTo>
                              <a:lnTo>
                                <a:pt x="191" y="120"/>
                              </a:lnTo>
                              <a:lnTo>
                                <a:pt x="125" y="137"/>
                              </a:lnTo>
                              <a:lnTo>
                                <a:pt x="185" y="142"/>
                              </a:lnTo>
                              <a:lnTo>
                                <a:pt x="184" y="200"/>
                              </a:lnTo>
                              <a:lnTo>
                                <a:pt x="122" y="189"/>
                              </a:lnTo>
                              <a:lnTo>
                                <a:pt x="151" y="218"/>
                              </a:lnTo>
                              <a:lnTo>
                                <a:pt x="123" y="261"/>
                              </a:lnTo>
                              <a:lnTo>
                                <a:pt x="85" y="236"/>
                              </a:lnTo>
                              <a:lnTo>
                                <a:pt x="93" y="272"/>
                              </a:lnTo>
                              <a:lnTo>
                                <a:pt x="60" y="294"/>
                              </a:lnTo>
                              <a:lnTo>
                                <a:pt x="0" y="245"/>
                              </a:lnTo>
                              <a:lnTo>
                                <a:pt x="19" y="48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es-ES"/>
                        </a:p>
                      </p:txBody>
                    </p:sp>
                  </p:grpSp>
                  <p:grpSp>
                    <p:nvGrpSpPr>
                      <p:cNvPr id="43032" name="Group 11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29" y="2825"/>
                        <a:ext cx="72" cy="71"/>
                        <a:chOff x="1629" y="2825"/>
                        <a:chExt cx="72" cy="71"/>
                      </a:xfrm>
                    </p:grpSpPr>
                    <p:sp>
                      <p:nvSpPr>
                        <p:cNvPr id="1439858" name="Line 11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1638" y="2825"/>
                          <a:ext cx="57" cy="5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es-ES"/>
                        </a:p>
                      </p:txBody>
                    </p:sp>
                    <p:sp>
                      <p:nvSpPr>
                        <p:cNvPr id="1439859" name="Line 11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629" y="2868"/>
                          <a:ext cx="72" cy="28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es-ES"/>
                        </a:p>
                      </p:txBody>
                    </p:sp>
                  </p:grpSp>
                </p:grpSp>
              </p:grpSp>
            </p:grpSp>
          </p:grpSp>
        </p:grpSp>
        <p:grpSp>
          <p:nvGrpSpPr>
            <p:cNvPr id="43015" name="Group 116"/>
            <p:cNvGrpSpPr>
              <a:grpSpLocks/>
            </p:cNvGrpSpPr>
            <p:nvPr/>
          </p:nvGrpSpPr>
          <p:grpSpPr bwMode="auto">
            <a:xfrm>
              <a:off x="2038" y="2265"/>
              <a:ext cx="369" cy="334"/>
              <a:chOff x="2038" y="2265"/>
              <a:chExt cx="369" cy="334"/>
            </a:xfrm>
          </p:grpSpPr>
          <p:sp>
            <p:nvSpPr>
              <p:cNvPr id="1439861" name="Oval 117"/>
              <p:cNvSpPr>
                <a:spLocks noChangeArrowheads="1"/>
              </p:cNvSpPr>
              <p:nvPr/>
            </p:nvSpPr>
            <p:spPr bwMode="auto">
              <a:xfrm>
                <a:off x="2038" y="2265"/>
                <a:ext cx="27" cy="29"/>
              </a:xfrm>
              <a:prstGeom prst="ellipse">
                <a:avLst/>
              </a:pr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1439862" name="Freeform 118"/>
              <p:cNvSpPr>
                <a:spLocks/>
              </p:cNvSpPr>
              <p:nvPr/>
            </p:nvSpPr>
            <p:spPr bwMode="auto">
              <a:xfrm>
                <a:off x="2041" y="2266"/>
                <a:ext cx="214" cy="192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214" y="163"/>
                  </a:cxn>
                  <a:cxn ang="0">
                    <a:pos x="192" y="192"/>
                  </a:cxn>
                  <a:cxn ang="0">
                    <a:pos x="0" y="23"/>
                  </a:cxn>
                  <a:cxn ang="0">
                    <a:pos x="17" y="0"/>
                  </a:cxn>
                </a:cxnLst>
                <a:rect l="0" t="0" r="r" b="b"/>
                <a:pathLst>
                  <a:path w="214" h="192">
                    <a:moveTo>
                      <a:pt x="17" y="0"/>
                    </a:moveTo>
                    <a:lnTo>
                      <a:pt x="214" y="163"/>
                    </a:lnTo>
                    <a:lnTo>
                      <a:pt x="192" y="192"/>
                    </a:lnTo>
                    <a:lnTo>
                      <a:pt x="0" y="23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1439863" name="Freeform 119"/>
              <p:cNvSpPr>
                <a:spLocks/>
              </p:cNvSpPr>
              <p:nvPr/>
            </p:nvSpPr>
            <p:spPr bwMode="auto">
              <a:xfrm>
                <a:off x="2227" y="2427"/>
                <a:ext cx="151" cy="14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51" y="100"/>
                  </a:cxn>
                  <a:cxn ang="0">
                    <a:pos x="125" y="148"/>
                  </a:cxn>
                  <a:cxn ang="0">
                    <a:pos x="0" y="27"/>
                  </a:cxn>
                  <a:cxn ang="0">
                    <a:pos x="24" y="0"/>
                  </a:cxn>
                </a:cxnLst>
                <a:rect l="0" t="0" r="r" b="b"/>
                <a:pathLst>
                  <a:path w="151" h="148">
                    <a:moveTo>
                      <a:pt x="24" y="0"/>
                    </a:moveTo>
                    <a:lnTo>
                      <a:pt x="151" y="100"/>
                    </a:lnTo>
                    <a:lnTo>
                      <a:pt x="125" y="148"/>
                    </a:lnTo>
                    <a:lnTo>
                      <a:pt x="0" y="2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1439864" name="Oval 120"/>
              <p:cNvSpPr>
                <a:spLocks noChangeArrowheads="1"/>
              </p:cNvSpPr>
              <p:nvPr/>
            </p:nvSpPr>
            <p:spPr bwMode="auto">
              <a:xfrm>
                <a:off x="2222" y="2423"/>
                <a:ext cx="39" cy="38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1439865" name="Oval 121"/>
              <p:cNvSpPr>
                <a:spLocks noChangeArrowheads="1"/>
              </p:cNvSpPr>
              <p:nvPr/>
            </p:nvSpPr>
            <p:spPr bwMode="auto">
              <a:xfrm>
                <a:off x="2346" y="2521"/>
                <a:ext cx="61" cy="7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1439866" name="Oval 122"/>
              <p:cNvSpPr>
                <a:spLocks noChangeArrowheads="1"/>
              </p:cNvSpPr>
              <p:nvPr/>
            </p:nvSpPr>
            <p:spPr bwMode="auto">
              <a:xfrm>
                <a:off x="2355" y="2532"/>
                <a:ext cx="44" cy="56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ES"/>
              </a:p>
            </p:txBody>
          </p:sp>
        </p:grpSp>
      </p:grpSp>
    </p:spTree>
  </p:cSld>
  <p:clrMapOvr>
    <a:masterClrMapping/>
  </p:clrMapOvr>
  <p:transition/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2" descr="C:\Jerry\palet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8355" name="Rectangle 3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7772400" cy="1143000"/>
          </a:xfrm>
        </p:spPr>
        <p:txBody>
          <a:bodyPr/>
          <a:lstStyle/>
          <a:p>
            <a:pPr eaLnBrk="1" hangingPunct="1"/>
            <a:r>
              <a:rPr lang="es-ES" sz="3200" b="1" smtClean="0">
                <a:solidFill>
                  <a:srgbClr val="FF0000"/>
                </a:solidFill>
              </a:rPr>
              <a:t>Paletas o Paddle Wheel (electrica)</a:t>
            </a:r>
            <a:endParaRPr lang="es-ES_tradnl" sz="3200" b="1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2" descr="C:\Jerry\paletatract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9379" name="Rectangle 3"/>
          <p:cNvSpPr>
            <a:spLocks noGrp="1" noChangeArrowheads="1"/>
          </p:cNvSpPr>
          <p:nvPr>
            <p:ph type="title"/>
          </p:nvPr>
        </p:nvSpPr>
        <p:spPr>
          <a:xfrm>
            <a:off x="114300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Paletas a Tractor</a:t>
            </a:r>
            <a:endParaRPr lang="es-ES_tradnl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Aireación por gravedad</a:t>
            </a:r>
            <a:endParaRPr lang="es-ES_tradnl" smtClean="0"/>
          </a:p>
        </p:txBody>
      </p:sp>
      <p:sp>
        <p:nvSpPr>
          <p:cNvPr id="1537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Aprovechan energía cinetica para meter oxigeno al agua.</a:t>
            </a:r>
          </a:p>
          <a:p>
            <a:pPr eaLnBrk="1" hangingPunct="1">
              <a:defRPr/>
            </a:pPr>
            <a:r>
              <a:rPr lang="en-US" smtClean="0"/>
              <a:t>Utilizan el mismo principio de los aireadores mecánicos.</a:t>
            </a:r>
          </a:p>
          <a:p>
            <a:pPr eaLnBrk="1" hangingPunct="1">
              <a:defRPr/>
            </a:pPr>
            <a:r>
              <a:rPr lang="en-US" smtClean="0"/>
              <a:t>Mayor area de contacto = Mayor oxigenación.</a:t>
            </a:r>
          </a:p>
          <a:p>
            <a:pPr eaLnBrk="1" hangingPunct="1">
              <a:defRPr/>
            </a:pPr>
            <a:r>
              <a:rPr lang="en-US" smtClean="0"/>
              <a:t>Eficiencia depende de area de contacto aire – agua.</a:t>
            </a:r>
            <a:endParaRPr lang="es-ES_tradnl" smtClean="0"/>
          </a:p>
        </p:txBody>
      </p:sp>
    </p:spTree>
  </p:cSld>
  <p:clrMapOvr>
    <a:masterClrMapping/>
  </p:clrMapOvr>
  <p:transition spd="med"/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Picture 2" descr="C:\Multimedia Files\Camara\Langostera\2002\Nuevas\CascadaDean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-11113"/>
            <a:ext cx="7010400" cy="679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1427" name="Rectangle 3"/>
          <p:cNvSpPr>
            <a:spLocks noGrp="1" noChangeArrowheads="1"/>
          </p:cNvSpPr>
          <p:nvPr>
            <p:ph type="title"/>
          </p:nvPr>
        </p:nvSpPr>
        <p:spPr>
          <a:xfrm>
            <a:off x="914400" y="-3048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Aireación por Cascada 1</a:t>
            </a:r>
          </a:p>
        </p:txBody>
      </p:sp>
    </p:spTree>
  </p:cSld>
  <p:clrMapOvr>
    <a:masterClrMapping/>
  </p:clrMapOvr>
  <p:transition spd="med"/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2" descr="C:\Multimedia Files\Camara\Langostera\2002\Nuevas\Vago02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8875" y="76200"/>
            <a:ext cx="6618288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2451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Aireación por Cascada 2</a:t>
            </a:r>
          </a:p>
        </p:txBody>
      </p:sp>
    </p:spTree>
  </p:cSld>
  <p:clrMapOvr>
    <a:masterClrMapping/>
  </p:clrMapOvr>
  <p:transition spd="med"/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Eficiencia Aireadores</a:t>
            </a:r>
            <a:endParaRPr lang="es-ES_tradnl" smtClean="0"/>
          </a:p>
        </p:txBody>
      </p:sp>
      <p:graphicFrame>
        <p:nvGraphicFramePr>
          <p:cNvPr id="1540099" name="Group 3"/>
          <p:cNvGraphicFramePr>
            <a:graphicFrameLocks noGrp="1"/>
          </p:cNvGraphicFramePr>
          <p:nvPr>
            <p:ph type="tbl" idx="1"/>
          </p:nvPr>
        </p:nvGraphicFramePr>
        <p:xfrm>
          <a:off x="1169988" y="1447800"/>
          <a:ext cx="7772400" cy="4800600"/>
        </p:xfrm>
        <a:graphic>
          <a:graphicData uri="http://schemas.openxmlformats.org/drawingml/2006/table">
            <a:tbl>
              <a:tblPr/>
              <a:tblGrid>
                <a:gridCol w="4240212"/>
                <a:gridCol w="1752600"/>
                <a:gridCol w="1779588"/>
              </a:tblGrid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SAE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Tipo Aireador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Prom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Rango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Paletas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2.2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1.1-3.0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Inyección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1.6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1.3-1.8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Bombas verticales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1.4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0.7-1.8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Bombas rociadoras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1.3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0.9-1.9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Difusores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0.9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0.7-1.2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Uso De Aireación</a:t>
            </a:r>
            <a:endParaRPr lang="en-US" smtClean="0"/>
          </a:p>
        </p:txBody>
      </p:sp>
      <p:sp>
        <p:nvSpPr>
          <p:cNvPr id="1541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9988" y="914400"/>
            <a:ext cx="7669212" cy="5791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Por demanda. Se prende cuando OD baja: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18H00 – 22H00 : &lt; 7 ppm.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00H00 – 03H00 : &lt; 6 ppm.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07H00 – 18H00 : &lt; 4 ppm.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De día para evitar estratificación térmica: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13H00 – 15H00.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Cantidad Aireación: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Agua Salada : 400 – 550 Kg / Hp.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Agua Dulce: 300 – 450 Kg/Hp.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Tensión Superficial a Salinidad  &gt; 5ppt permite burbujas mas pequeñas.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Minimo en sistemas cerrados 6HP/Ha para cubrir plancton.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Estanques Tierra &lt; 16- 20 HP/Ha.</a:t>
            </a:r>
          </a:p>
        </p:txBody>
      </p:sp>
    </p:spTree>
  </p:cSld>
  <p:clrMapOvr>
    <a:masterClrMapping/>
  </p:clrMapOvr>
  <p:transition spd="med"/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s-PA" smtClean="0"/>
              <a:t>Uso Aireadores (Panama)</a:t>
            </a:r>
          </a:p>
        </p:txBody>
      </p:sp>
      <p:graphicFrame>
        <p:nvGraphicFramePr>
          <p:cNvPr id="1543171" name="Group 3"/>
          <p:cNvGraphicFramePr>
            <a:graphicFrameLocks noGrp="1"/>
          </p:cNvGraphicFramePr>
          <p:nvPr>
            <p:ph type="tbl" idx="1"/>
          </p:nvPr>
        </p:nvGraphicFramePr>
        <p:xfrm>
          <a:off x="838200" y="1641475"/>
          <a:ext cx="7924800" cy="4576763"/>
        </p:xfrm>
        <a:graphic>
          <a:graphicData uri="http://schemas.openxmlformats.org/drawingml/2006/table">
            <a:tbl>
              <a:tblPr/>
              <a:tblGrid>
                <a:gridCol w="2641600"/>
                <a:gridCol w="2641600"/>
                <a:gridCol w="2641600"/>
              </a:tblGrid>
              <a:tr h="1012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Días después de siembra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Aireación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Limpieza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0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 a 20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Baja luminosidad, lluvias, ½ airead.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4-6 h en la noche cada 2 a 3 días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2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20 a 40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Idem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Cada noche, 8 a 12 horas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0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40 a 80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Idem con todos los aireadores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Idem con todos los aireadores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0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80 a cosecha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24 horas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24 horas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915400" cy="1143000"/>
          </a:xfrm>
        </p:spPr>
        <p:txBody>
          <a:bodyPr/>
          <a:lstStyle/>
          <a:p>
            <a:pPr eaLnBrk="1" hangingPunct="1"/>
            <a:r>
              <a:rPr lang="es-PA" smtClean="0"/>
              <a:t>Uso Aireadores Otros Ecuador</a:t>
            </a:r>
            <a:endParaRPr lang="en-US" smtClean="0"/>
          </a:p>
        </p:txBody>
      </p:sp>
      <p:sp>
        <p:nvSpPr>
          <p:cNvPr id="1544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524000"/>
            <a:ext cx="8001000" cy="48768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30-60 HP/Ha.</a:t>
            </a:r>
          </a:p>
          <a:p>
            <a:pPr eaLnBrk="1" hangingPunct="1">
              <a:defRPr/>
            </a:pPr>
            <a:r>
              <a:rPr lang="en-US" smtClean="0"/>
              <a:t>Todos los aireadores colocados al inicio del ciclo:</a:t>
            </a:r>
          </a:p>
          <a:p>
            <a:pPr lvl="1" eaLnBrk="1" hangingPunct="1">
              <a:defRPr/>
            </a:pPr>
            <a:r>
              <a:rPr lang="en-US" sz="2600" smtClean="0"/>
              <a:t>Evitar levantar sedimentos.</a:t>
            </a:r>
          </a:p>
          <a:p>
            <a:pPr lvl="1" eaLnBrk="1" hangingPunct="1">
              <a:defRPr/>
            </a:pPr>
            <a:r>
              <a:rPr lang="en-US" sz="2600" smtClean="0"/>
              <a:t>Mayor inversión Activos Fijos.</a:t>
            </a:r>
          </a:p>
          <a:p>
            <a:pPr eaLnBrk="1" hangingPunct="1">
              <a:defRPr/>
            </a:pPr>
            <a:r>
              <a:rPr lang="en-US" smtClean="0"/>
              <a:t>Aireación antes de sembrar piscina.</a:t>
            </a:r>
          </a:p>
          <a:p>
            <a:pPr lvl="1" eaLnBrk="1" hangingPunct="1">
              <a:defRPr/>
            </a:pPr>
            <a:r>
              <a:rPr lang="en-US" sz="2600" smtClean="0"/>
              <a:t>Estabilizar agua.</a:t>
            </a:r>
          </a:p>
          <a:p>
            <a:pPr lvl="1" eaLnBrk="1" hangingPunct="1">
              <a:defRPr/>
            </a:pPr>
            <a:r>
              <a:rPr lang="en-US" sz="2600" smtClean="0"/>
              <a:t>Mayor costo.</a:t>
            </a:r>
          </a:p>
        </p:txBody>
      </p:sp>
    </p:spTree>
  </p:cSld>
  <p:clrMapOvr>
    <a:masterClrMapping/>
  </p:clrMapOvr>
  <p:transition spd="med"/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228600"/>
            <a:ext cx="8915400" cy="1143000"/>
          </a:xfrm>
        </p:spPr>
        <p:txBody>
          <a:bodyPr/>
          <a:lstStyle/>
          <a:p>
            <a:pPr eaLnBrk="1" hangingPunct="1"/>
            <a:r>
              <a:rPr lang="es-PA" smtClean="0"/>
              <a:t>Uso Aireadores Otros Ecuador</a:t>
            </a:r>
          </a:p>
        </p:txBody>
      </p:sp>
      <p:sp>
        <p:nvSpPr>
          <p:cNvPr id="1545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524000"/>
            <a:ext cx="80010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Aireación 24 Horas, no dependiente OD.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600" smtClean="0"/>
              <a:t>“Posible mayor estabilidad.”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600" smtClean="0"/>
              <a:t>Costo prohibitivo.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Altas tasas de aireación: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600" smtClean="0"/>
              <a:t>100-200 Kg / Hp.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600" smtClean="0"/>
              <a:t>Viable económicamente?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600" smtClean="0"/>
              <a:t>Recomiendan estafa a Emelgur.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Exceso de Aireacion = Mayor erosión y sedimentación de solidos en otras partes.</a:t>
            </a:r>
            <a:endParaRPr lang="es-ES_tradnl" sz="3000" smtClean="0"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458200" cy="1143000"/>
          </a:xfrm>
        </p:spPr>
        <p:txBody>
          <a:bodyPr/>
          <a:lstStyle/>
          <a:p>
            <a:pPr eaLnBrk="1" hangingPunct="1"/>
            <a:r>
              <a:rPr lang="en-US" smtClean="0"/>
              <a:t>Requerimientos de Salinidad</a:t>
            </a:r>
          </a:p>
        </p:txBody>
      </p:sp>
      <p:sp>
        <p:nvSpPr>
          <p:cNvPr id="144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838200"/>
            <a:ext cx="8534400" cy="5715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Penaeidos aceptan amplios rangos de salinidad.</a:t>
            </a:r>
          </a:p>
          <a:p>
            <a:pPr eaLnBrk="1" hangingPunct="1">
              <a:defRPr/>
            </a:pPr>
            <a:r>
              <a:rPr lang="en-US" sz="2800" smtClean="0"/>
              <a:t>Preferencia de salinidad depende de estadío.</a:t>
            </a:r>
          </a:p>
          <a:p>
            <a:pPr eaLnBrk="1" hangingPunct="1">
              <a:defRPr/>
            </a:pPr>
            <a:r>
              <a:rPr lang="en-US" sz="2800" smtClean="0"/>
              <a:t>Ciclo de vida de penaeidos bien conocido:</a:t>
            </a:r>
          </a:p>
          <a:p>
            <a:pPr lvl="1" eaLnBrk="1" hangingPunct="1">
              <a:defRPr/>
            </a:pPr>
            <a:r>
              <a:rPr lang="en-US" sz="2400" smtClean="0"/>
              <a:t>Maduran y desovan en agua oceánica (&gt;28ppt).</a:t>
            </a:r>
          </a:p>
          <a:p>
            <a:pPr lvl="1" eaLnBrk="1" hangingPunct="1">
              <a:defRPr/>
            </a:pPr>
            <a:r>
              <a:rPr lang="en-US" sz="2400" smtClean="0"/>
              <a:t>Primeros estadíos requieren de agua de mar.</a:t>
            </a:r>
          </a:p>
          <a:p>
            <a:pPr lvl="1" eaLnBrk="1" hangingPunct="1">
              <a:defRPr/>
            </a:pPr>
            <a:r>
              <a:rPr lang="en-US" sz="2400" smtClean="0"/>
              <a:t>Postlarvas migran a ambientes estuarinos de baja salinidad, sujetas a cambios de salinidad. </a:t>
            </a:r>
          </a:p>
          <a:p>
            <a:pPr lvl="1" eaLnBrk="1" hangingPunct="1">
              <a:defRPr/>
            </a:pPr>
            <a:r>
              <a:rPr lang="en-US" sz="2400" smtClean="0"/>
              <a:t>Postlarvas mas grandes son atraidas a menores salinidades.</a:t>
            </a:r>
          </a:p>
          <a:p>
            <a:pPr lvl="1" eaLnBrk="1" hangingPunct="1">
              <a:defRPr/>
            </a:pPr>
            <a:r>
              <a:rPr lang="en-US" sz="2400" smtClean="0"/>
              <a:t>Al alcanzar PL 12-14 pueden aclimatarse agua casi totalmente dulce.</a:t>
            </a:r>
          </a:p>
        </p:txBody>
      </p:sp>
    </p:spTree>
  </p:cSld>
  <p:clrMapOvr>
    <a:masterClrMapping/>
  </p:clrMapOvr>
  <p:transition/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% Saturaci</a:t>
            </a:r>
            <a:r>
              <a:rPr lang="en-US" smtClean="0">
                <a:latin typeface="Times New Roman" pitchFamily="18" charset="0"/>
              </a:rPr>
              <a:t>ó</a:t>
            </a:r>
            <a:r>
              <a:rPr lang="en-US" smtClean="0"/>
              <a:t>n</a:t>
            </a:r>
          </a:p>
        </p:txBody>
      </p:sp>
      <p:sp>
        <p:nvSpPr>
          <p:cNvPr id="1546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600200"/>
            <a:ext cx="7848600" cy="487680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defRPr/>
            </a:pPr>
            <a:r>
              <a:rPr lang="es-EC" smtClean="0">
                <a:latin typeface="Verdana" pitchFamily="34" charset="0"/>
              </a:rPr>
              <a:t>Intriago 2001:</a:t>
            </a:r>
          </a:p>
          <a:p>
            <a:pPr lvl="1" algn="just" eaLnBrk="1" hangingPunct="1">
              <a:lnSpc>
                <a:spcPct val="90000"/>
              </a:lnSpc>
              <a:defRPr/>
            </a:pPr>
            <a:r>
              <a:rPr lang="es-EC" smtClean="0">
                <a:latin typeface="Verdana" pitchFamily="34" charset="0"/>
              </a:rPr>
              <a:t>Se debe considerar % saturación y no solo su concentración. (Hopkins et al. 1991) mínimo O2=3 mg/l en agua mar.</a:t>
            </a:r>
          </a:p>
          <a:p>
            <a:pPr lvl="1" algn="just" eaLnBrk="1" hangingPunct="1">
              <a:lnSpc>
                <a:spcPct val="90000"/>
              </a:lnSpc>
              <a:defRPr/>
            </a:pPr>
            <a:r>
              <a:rPr lang="es-EC" smtClean="0">
                <a:latin typeface="Verdana" pitchFamily="34" charset="0"/>
              </a:rPr>
              <a:t>3mg/l = 60% saturación en salinidad oceánica o muy cercana a esta 30- 35 ppt.</a:t>
            </a:r>
          </a:p>
          <a:p>
            <a:pPr lvl="1" algn="just" eaLnBrk="1" hangingPunct="1">
              <a:lnSpc>
                <a:spcPct val="90000"/>
              </a:lnSpc>
              <a:defRPr/>
            </a:pPr>
            <a:r>
              <a:rPr lang="es-EC" smtClean="0">
                <a:latin typeface="Verdana" pitchFamily="34" charset="0"/>
              </a:rPr>
              <a:t>Manteniendo % saturacion (60%), los  minimos aceptables en salinidades bajas serian mucho mayores. </a:t>
            </a:r>
          </a:p>
        </p:txBody>
      </p:sp>
    </p:spTree>
  </p:cSld>
  <p:clrMapOvr>
    <a:masterClrMapping/>
  </p:clrMapOvr>
  <p:transition spd="med"/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Relacion T</a:t>
            </a:r>
            <a:r>
              <a:rPr lang="en-US" baseline="30000" smtClean="0"/>
              <a:t>o</a:t>
            </a:r>
            <a:r>
              <a:rPr lang="en-US" smtClean="0"/>
              <a:t>C Salinidad vs Solubilidad O</a:t>
            </a:r>
            <a:r>
              <a:rPr lang="en-US" baseline="-25000" smtClean="0"/>
              <a:t>2</a:t>
            </a:r>
          </a:p>
        </p:txBody>
      </p:sp>
      <p:graphicFrame>
        <p:nvGraphicFramePr>
          <p:cNvPr id="14338" name="Object 3"/>
          <p:cNvGraphicFramePr>
            <a:graphicFrameLocks noChangeAspect="1"/>
          </p:cNvGraphicFramePr>
          <p:nvPr>
            <p:ph type="tbl" idx="1"/>
          </p:nvPr>
        </p:nvGraphicFramePr>
        <p:xfrm>
          <a:off x="576263" y="1600200"/>
          <a:ext cx="8339137" cy="4683125"/>
        </p:xfrm>
        <a:graphic>
          <a:graphicData uri="http://schemas.openxmlformats.org/presentationml/2006/ole">
            <p:oleObj spid="_x0000_s14338" name="Worksheet" r:id="rId3" imgW="5496151" imgH="3086462" progId="Excel.Sheet.8">
              <p:embed/>
            </p:oleObj>
          </a:graphicData>
        </a:graphic>
      </p:graphicFrame>
    </p:spTree>
  </p:cSld>
  <p:clrMapOvr>
    <a:masterClrMapping/>
  </p:clrMapOvr>
  <p:transition spd="med"/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mtClean="0"/>
              <a:t>Localización de aireadores (1)</a:t>
            </a:r>
            <a:endParaRPr lang="en-US" smtClean="0"/>
          </a:p>
        </p:txBody>
      </p:sp>
      <p:sp>
        <p:nvSpPr>
          <p:cNvPr id="1548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PA" smtClean="0"/>
              <a:t>Orientados paralelos a los diques para impulsar una circulación uniforme</a:t>
            </a:r>
          </a:p>
          <a:p>
            <a:pPr eaLnBrk="1" hangingPunct="1">
              <a:defRPr/>
            </a:pPr>
            <a:r>
              <a:rPr lang="es-PA" smtClean="0"/>
              <a:t>Separados del dique a una distancia igual al 30% del ancho del estanque</a:t>
            </a:r>
          </a:p>
          <a:p>
            <a:pPr eaLnBrk="1" hangingPunct="1">
              <a:defRPr/>
            </a:pPr>
            <a:r>
              <a:rPr lang="es-PA" smtClean="0"/>
              <a:t>Separación entre aireadores &lt; 30 m.</a:t>
            </a:r>
            <a:endParaRPr lang="en-US" smtClean="0"/>
          </a:p>
          <a:p>
            <a:pPr eaLnBrk="1" hangingPunct="1">
              <a:defRPr/>
            </a:pPr>
            <a:r>
              <a:rPr lang="es-PA" smtClean="0"/>
              <a:t>El lodo se depositará en el centro del estanque.</a:t>
            </a:r>
            <a:endParaRPr lang="es-ES_tradnl" smtClean="0"/>
          </a:p>
        </p:txBody>
      </p:sp>
    </p:spTree>
  </p:cSld>
  <p:clrMapOvr>
    <a:masterClrMapping/>
  </p:clrMapOvr>
  <p:transition spd="med"/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7772400" cy="1143000"/>
          </a:xfrm>
        </p:spPr>
        <p:txBody>
          <a:bodyPr/>
          <a:lstStyle/>
          <a:p>
            <a:pPr eaLnBrk="1" hangingPunct="1"/>
            <a:r>
              <a:rPr lang="es-PA" smtClean="0"/>
              <a:t>Localización de aireadores (2)</a:t>
            </a:r>
            <a:endParaRPr lang="en-US" smtClean="0"/>
          </a:p>
        </p:txBody>
      </p:sp>
      <p:grpSp>
        <p:nvGrpSpPr>
          <p:cNvPr id="240643" name="Group 3"/>
          <p:cNvGrpSpPr>
            <a:grpSpLocks/>
          </p:cNvGrpSpPr>
          <p:nvPr/>
        </p:nvGrpSpPr>
        <p:grpSpPr bwMode="auto">
          <a:xfrm>
            <a:off x="609600" y="1654175"/>
            <a:ext cx="7621588" cy="4670425"/>
            <a:chOff x="575" y="1283"/>
            <a:chExt cx="3981" cy="2670"/>
          </a:xfrm>
        </p:grpSpPr>
        <p:sp>
          <p:nvSpPr>
            <p:cNvPr id="1549316" name="Rectangle 4"/>
            <p:cNvSpPr>
              <a:spLocks noChangeArrowheads="1"/>
            </p:cNvSpPr>
            <p:nvPr/>
          </p:nvSpPr>
          <p:spPr bwMode="auto">
            <a:xfrm>
              <a:off x="1081" y="1315"/>
              <a:ext cx="3475" cy="1924"/>
            </a:xfrm>
            <a:prstGeom prst="rect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549317" name="AutoShape 5"/>
            <p:cNvSpPr>
              <a:spLocks noChangeArrowheads="1"/>
            </p:cNvSpPr>
            <p:nvPr/>
          </p:nvSpPr>
          <p:spPr bwMode="auto">
            <a:xfrm rot="-5400000">
              <a:off x="1466" y="1549"/>
              <a:ext cx="366" cy="306"/>
            </a:xfrm>
            <a:prstGeom prst="leftArrow">
              <a:avLst>
                <a:gd name="adj1" fmla="val 50000"/>
                <a:gd name="adj2" fmla="val 29902"/>
              </a:avLst>
            </a:prstGeom>
            <a:solidFill>
              <a:schemeClr val="accent2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549318" name="AutoShape 6"/>
            <p:cNvSpPr>
              <a:spLocks noChangeArrowheads="1"/>
            </p:cNvSpPr>
            <p:nvPr/>
          </p:nvSpPr>
          <p:spPr bwMode="auto">
            <a:xfrm>
              <a:off x="2203" y="1549"/>
              <a:ext cx="367" cy="306"/>
            </a:xfrm>
            <a:prstGeom prst="leftArrow">
              <a:avLst>
                <a:gd name="adj1" fmla="val 50000"/>
                <a:gd name="adj2" fmla="val 29902"/>
              </a:avLst>
            </a:prstGeom>
            <a:solidFill>
              <a:schemeClr val="accent2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549319" name="AutoShape 7"/>
            <p:cNvSpPr>
              <a:spLocks noChangeArrowheads="1"/>
            </p:cNvSpPr>
            <p:nvPr/>
          </p:nvSpPr>
          <p:spPr bwMode="auto">
            <a:xfrm>
              <a:off x="3697" y="1549"/>
              <a:ext cx="366" cy="306"/>
            </a:xfrm>
            <a:prstGeom prst="leftArrow">
              <a:avLst>
                <a:gd name="adj1" fmla="val 50000"/>
                <a:gd name="adj2" fmla="val 29902"/>
              </a:avLst>
            </a:prstGeom>
            <a:solidFill>
              <a:schemeClr val="accent2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549320" name="AutoShape 8"/>
            <p:cNvSpPr>
              <a:spLocks noChangeArrowheads="1"/>
            </p:cNvSpPr>
            <p:nvPr/>
          </p:nvSpPr>
          <p:spPr bwMode="auto">
            <a:xfrm>
              <a:off x="2967" y="1549"/>
              <a:ext cx="366" cy="306"/>
            </a:xfrm>
            <a:prstGeom prst="leftArrow">
              <a:avLst>
                <a:gd name="adj1" fmla="val 50000"/>
                <a:gd name="adj2" fmla="val 29902"/>
              </a:avLst>
            </a:prstGeom>
            <a:solidFill>
              <a:schemeClr val="accent2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549321" name="AutoShape 9"/>
            <p:cNvSpPr>
              <a:spLocks noChangeArrowheads="1"/>
            </p:cNvSpPr>
            <p:nvPr/>
          </p:nvSpPr>
          <p:spPr bwMode="auto">
            <a:xfrm flipH="1">
              <a:off x="1497" y="2674"/>
              <a:ext cx="366" cy="306"/>
            </a:xfrm>
            <a:prstGeom prst="leftArrow">
              <a:avLst>
                <a:gd name="adj1" fmla="val 50000"/>
                <a:gd name="adj2" fmla="val 29902"/>
              </a:avLst>
            </a:prstGeom>
            <a:solidFill>
              <a:schemeClr val="accent2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549322" name="AutoShape 10"/>
            <p:cNvSpPr>
              <a:spLocks noChangeArrowheads="1"/>
            </p:cNvSpPr>
            <p:nvPr/>
          </p:nvSpPr>
          <p:spPr bwMode="auto">
            <a:xfrm flipH="1">
              <a:off x="2234" y="2674"/>
              <a:ext cx="366" cy="306"/>
            </a:xfrm>
            <a:prstGeom prst="leftArrow">
              <a:avLst>
                <a:gd name="adj1" fmla="val 50000"/>
                <a:gd name="adj2" fmla="val 29902"/>
              </a:avLst>
            </a:prstGeom>
            <a:solidFill>
              <a:schemeClr val="accent2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549323" name="AutoShape 11"/>
            <p:cNvSpPr>
              <a:spLocks noChangeArrowheads="1"/>
            </p:cNvSpPr>
            <p:nvPr/>
          </p:nvSpPr>
          <p:spPr bwMode="auto">
            <a:xfrm rot="16200000" flipH="1">
              <a:off x="3728" y="2674"/>
              <a:ext cx="366" cy="306"/>
            </a:xfrm>
            <a:prstGeom prst="leftArrow">
              <a:avLst>
                <a:gd name="adj1" fmla="val 50000"/>
                <a:gd name="adj2" fmla="val 29902"/>
              </a:avLst>
            </a:prstGeom>
            <a:solidFill>
              <a:schemeClr val="accent2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549324" name="AutoShape 12"/>
            <p:cNvSpPr>
              <a:spLocks noChangeArrowheads="1"/>
            </p:cNvSpPr>
            <p:nvPr/>
          </p:nvSpPr>
          <p:spPr bwMode="auto">
            <a:xfrm flipH="1">
              <a:off x="2998" y="2674"/>
              <a:ext cx="366" cy="306"/>
            </a:xfrm>
            <a:prstGeom prst="leftArrow">
              <a:avLst>
                <a:gd name="adj1" fmla="val 50000"/>
                <a:gd name="adj2" fmla="val 29902"/>
              </a:avLst>
            </a:prstGeom>
            <a:solidFill>
              <a:schemeClr val="accent2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549325" name="AutoShape 13"/>
            <p:cNvSpPr>
              <a:spLocks/>
            </p:cNvSpPr>
            <p:nvPr/>
          </p:nvSpPr>
          <p:spPr bwMode="auto">
            <a:xfrm>
              <a:off x="877" y="1283"/>
              <a:ext cx="78" cy="1924"/>
            </a:xfrm>
            <a:prstGeom prst="leftBrace">
              <a:avLst>
                <a:gd name="adj1" fmla="val 205556"/>
                <a:gd name="adj2" fmla="val 50000"/>
              </a:avLst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549326" name="AutoShape 14"/>
            <p:cNvSpPr>
              <a:spLocks/>
            </p:cNvSpPr>
            <p:nvPr/>
          </p:nvSpPr>
          <p:spPr bwMode="auto">
            <a:xfrm rot="16200000" flipV="1">
              <a:off x="2589" y="1731"/>
              <a:ext cx="459" cy="3475"/>
            </a:xfrm>
            <a:prstGeom prst="leftBrace">
              <a:avLst>
                <a:gd name="adj1" fmla="val 84576"/>
                <a:gd name="adj2" fmla="val 50000"/>
              </a:avLst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549327" name="Line 15"/>
            <p:cNvSpPr>
              <a:spLocks noChangeShapeType="1"/>
            </p:cNvSpPr>
            <p:nvPr/>
          </p:nvSpPr>
          <p:spPr bwMode="auto">
            <a:xfrm>
              <a:off x="2203" y="2833"/>
              <a:ext cx="0" cy="42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40656" name="Text Box 16"/>
            <p:cNvSpPr txBox="1">
              <a:spLocks noChangeArrowheads="1"/>
            </p:cNvSpPr>
            <p:nvPr/>
          </p:nvSpPr>
          <p:spPr bwMode="auto">
            <a:xfrm>
              <a:off x="575" y="2068"/>
              <a:ext cx="302" cy="26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PA" sz="2400">
                  <a:effectLst/>
                </a:rPr>
                <a:t>A</a:t>
              </a:r>
              <a:endParaRPr lang="en-US" sz="2400">
                <a:effectLst/>
              </a:endParaRPr>
            </a:p>
          </p:txBody>
        </p:sp>
        <p:sp>
          <p:nvSpPr>
            <p:cNvPr id="240657" name="Text Box 17"/>
            <p:cNvSpPr txBox="1">
              <a:spLocks noChangeArrowheads="1"/>
            </p:cNvSpPr>
            <p:nvPr/>
          </p:nvSpPr>
          <p:spPr bwMode="auto">
            <a:xfrm>
              <a:off x="2692" y="3691"/>
              <a:ext cx="275" cy="26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PA" sz="2400">
                  <a:effectLst/>
                </a:rPr>
                <a:t>L</a:t>
              </a:r>
              <a:endParaRPr lang="en-US" sz="2400">
                <a:effectLst/>
              </a:endParaRPr>
            </a:p>
          </p:txBody>
        </p:sp>
        <p:sp>
          <p:nvSpPr>
            <p:cNvPr id="240658" name="Text Box 18"/>
            <p:cNvSpPr txBox="1">
              <a:spLocks noChangeArrowheads="1"/>
            </p:cNvSpPr>
            <p:nvPr/>
          </p:nvSpPr>
          <p:spPr bwMode="auto">
            <a:xfrm>
              <a:off x="1579" y="2919"/>
              <a:ext cx="655" cy="26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PA" sz="2400">
                  <a:effectLst/>
                </a:rPr>
                <a:t>.30xA</a:t>
              </a:r>
              <a:endParaRPr lang="en-US" sz="2400">
                <a:effectLst/>
              </a:endParaRPr>
            </a:p>
          </p:txBody>
        </p:sp>
        <p:sp>
          <p:nvSpPr>
            <p:cNvPr id="1549331" name="Line 19"/>
            <p:cNvSpPr>
              <a:spLocks noChangeShapeType="1"/>
            </p:cNvSpPr>
            <p:nvPr/>
          </p:nvSpPr>
          <p:spPr bwMode="auto">
            <a:xfrm>
              <a:off x="1832" y="1855"/>
              <a:ext cx="371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40660" name="Text Box 20"/>
            <p:cNvSpPr txBox="1">
              <a:spLocks noChangeArrowheads="1"/>
            </p:cNvSpPr>
            <p:nvPr/>
          </p:nvSpPr>
          <p:spPr bwMode="auto">
            <a:xfrm>
              <a:off x="1787" y="1855"/>
              <a:ext cx="577" cy="26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PA" sz="2400">
                  <a:effectLst/>
                </a:rPr>
                <a:t>30 m</a:t>
              </a:r>
              <a:endParaRPr lang="en-US" sz="2400">
                <a:effectLst/>
              </a:endParaRPr>
            </a:p>
          </p:txBody>
        </p:sp>
        <p:sp>
          <p:nvSpPr>
            <p:cNvPr id="1549333" name="Line 21"/>
            <p:cNvSpPr>
              <a:spLocks noChangeShapeType="1"/>
            </p:cNvSpPr>
            <p:nvPr/>
          </p:nvSpPr>
          <p:spPr bwMode="auto">
            <a:xfrm>
              <a:off x="1081" y="2827"/>
              <a:ext cx="3475" cy="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549334" name="Line 22"/>
            <p:cNvSpPr>
              <a:spLocks noChangeShapeType="1"/>
            </p:cNvSpPr>
            <p:nvPr/>
          </p:nvSpPr>
          <p:spPr bwMode="auto">
            <a:xfrm>
              <a:off x="1081" y="1702"/>
              <a:ext cx="3475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549335" name="Freeform 23"/>
            <p:cNvSpPr>
              <a:spLocks/>
            </p:cNvSpPr>
            <p:nvPr/>
          </p:nvSpPr>
          <p:spPr bwMode="auto">
            <a:xfrm>
              <a:off x="2044" y="2095"/>
              <a:ext cx="1634" cy="510"/>
            </a:xfrm>
            <a:custGeom>
              <a:avLst/>
              <a:gdLst/>
              <a:ahLst/>
              <a:cxnLst>
                <a:cxn ang="0">
                  <a:pos x="1399" y="0"/>
                </a:cxn>
                <a:cxn ang="0">
                  <a:pos x="1045" y="52"/>
                </a:cxn>
                <a:cxn ang="0">
                  <a:pos x="967" y="78"/>
                </a:cxn>
                <a:cxn ang="0">
                  <a:pos x="836" y="65"/>
                </a:cxn>
                <a:cxn ang="0">
                  <a:pos x="613" y="52"/>
                </a:cxn>
                <a:cxn ang="0">
                  <a:pos x="600" y="117"/>
                </a:cxn>
                <a:cxn ang="0">
                  <a:pos x="561" y="104"/>
                </a:cxn>
                <a:cxn ang="0">
                  <a:pos x="417" y="13"/>
                </a:cxn>
                <a:cxn ang="0">
                  <a:pos x="221" y="26"/>
                </a:cxn>
                <a:cxn ang="0">
                  <a:pos x="90" y="91"/>
                </a:cxn>
                <a:cxn ang="0">
                  <a:pos x="90" y="327"/>
                </a:cxn>
                <a:cxn ang="0">
                  <a:pos x="221" y="471"/>
                </a:cxn>
                <a:cxn ang="0">
                  <a:pos x="325" y="484"/>
                </a:cxn>
                <a:cxn ang="0">
                  <a:pos x="456" y="458"/>
                </a:cxn>
                <a:cxn ang="0">
                  <a:pos x="666" y="458"/>
                </a:cxn>
                <a:cxn ang="0">
                  <a:pos x="744" y="418"/>
                </a:cxn>
                <a:cxn ang="0">
                  <a:pos x="862" y="484"/>
                </a:cxn>
                <a:cxn ang="0">
                  <a:pos x="954" y="510"/>
                </a:cxn>
                <a:cxn ang="0">
                  <a:pos x="1425" y="471"/>
                </a:cxn>
                <a:cxn ang="0">
                  <a:pos x="1517" y="392"/>
                </a:cxn>
                <a:cxn ang="0">
                  <a:pos x="1635" y="314"/>
                </a:cxn>
                <a:cxn ang="0">
                  <a:pos x="1608" y="117"/>
                </a:cxn>
                <a:cxn ang="0">
                  <a:pos x="1595" y="78"/>
                </a:cxn>
                <a:cxn ang="0">
                  <a:pos x="1464" y="26"/>
                </a:cxn>
                <a:cxn ang="0">
                  <a:pos x="1425" y="13"/>
                </a:cxn>
                <a:cxn ang="0">
                  <a:pos x="1386" y="0"/>
                </a:cxn>
                <a:cxn ang="0">
                  <a:pos x="1399" y="0"/>
                </a:cxn>
              </a:cxnLst>
              <a:rect l="0" t="0" r="r" b="b"/>
              <a:pathLst>
                <a:path w="1635" h="510">
                  <a:moveTo>
                    <a:pt x="1399" y="0"/>
                  </a:moveTo>
                  <a:cubicBezTo>
                    <a:pt x="1283" y="23"/>
                    <a:pt x="1162" y="35"/>
                    <a:pt x="1045" y="52"/>
                  </a:cubicBezTo>
                  <a:cubicBezTo>
                    <a:pt x="1019" y="61"/>
                    <a:pt x="982" y="55"/>
                    <a:pt x="967" y="78"/>
                  </a:cubicBezTo>
                  <a:cubicBezTo>
                    <a:pt x="931" y="132"/>
                    <a:pt x="899" y="44"/>
                    <a:pt x="836" y="65"/>
                  </a:cubicBezTo>
                  <a:cubicBezTo>
                    <a:pt x="665" y="37"/>
                    <a:pt x="702" y="82"/>
                    <a:pt x="613" y="52"/>
                  </a:cubicBezTo>
                  <a:cubicBezTo>
                    <a:pt x="600" y="43"/>
                    <a:pt x="614" y="124"/>
                    <a:pt x="600" y="117"/>
                  </a:cubicBezTo>
                  <a:cubicBezTo>
                    <a:pt x="588" y="111"/>
                    <a:pt x="573" y="111"/>
                    <a:pt x="561" y="104"/>
                  </a:cubicBezTo>
                  <a:cubicBezTo>
                    <a:pt x="516" y="79"/>
                    <a:pt x="461" y="42"/>
                    <a:pt x="417" y="13"/>
                  </a:cubicBezTo>
                  <a:cubicBezTo>
                    <a:pt x="352" y="17"/>
                    <a:pt x="286" y="16"/>
                    <a:pt x="221" y="26"/>
                  </a:cubicBezTo>
                  <a:cubicBezTo>
                    <a:pt x="176" y="33"/>
                    <a:pt x="134" y="76"/>
                    <a:pt x="90" y="91"/>
                  </a:cubicBezTo>
                  <a:cubicBezTo>
                    <a:pt x="24" y="157"/>
                    <a:pt x="0" y="267"/>
                    <a:pt x="90" y="327"/>
                  </a:cubicBezTo>
                  <a:cubicBezTo>
                    <a:pt x="118" y="370"/>
                    <a:pt x="163" y="455"/>
                    <a:pt x="221" y="471"/>
                  </a:cubicBezTo>
                  <a:cubicBezTo>
                    <a:pt x="255" y="480"/>
                    <a:pt x="290" y="480"/>
                    <a:pt x="325" y="484"/>
                  </a:cubicBezTo>
                  <a:cubicBezTo>
                    <a:pt x="370" y="478"/>
                    <a:pt x="415" y="477"/>
                    <a:pt x="456" y="458"/>
                  </a:cubicBezTo>
                  <a:cubicBezTo>
                    <a:pt x="604" y="390"/>
                    <a:pt x="564" y="484"/>
                    <a:pt x="666" y="458"/>
                  </a:cubicBezTo>
                  <a:cubicBezTo>
                    <a:pt x="692" y="462"/>
                    <a:pt x="713" y="406"/>
                    <a:pt x="744" y="418"/>
                  </a:cubicBezTo>
                  <a:cubicBezTo>
                    <a:pt x="829" y="450"/>
                    <a:pt x="768" y="443"/>
                    <a:pt x="862" y="484"/>
                  </a:cubicBezTo>
                  <a:cubicBezTo>
                    <a:pt x="891" y="497"/>
                    <a:pt x="924" y="500"/>
                    <a:pt x="954" y="510"/>
                  </a:cubicBezTo>
                  <a:cubicBezTo>
                    <a:pt x="1114" y="501"/>
                    <a:pt x="1265" y="482"/>
                    <a:pt x="1425" y="471"/>
                  </a:cubicBezTo>
                  <a:cubicBezTo>
                    <a:pt x="1455" y="426"/>
                    <a:pt x="1466" y="409"/>
                    <a:pt x="1517" y="392"/>
                  </a:cubicBezTo>
                  <a:cubicBezTo>
                    <a:pt x="1577" y="352"/>
                    <a:pt x="1593" y="375"/>
                    <a:pt x="1635" y="314"/>
                  </a:cubicBezTo>
                  <a:cubicBezTo>
                    <a:pt x="1629" y="266"/>
                    <a:pt x="1620" y="170"/>
                    <a:pt x="1608" y="117"/>
                  </a:cubicBezTo>
                  <a:cubicBezTo>
                    <a:pt x="1605" y="104"/>
                    <a:pt x="1605" y="88"/>
                    <a:pt x="1595" y="78"/>
                  </a:cubicBezTo>
                  <a:cubicBezTo>
                    <a:pt x="1575" y="58"/>
                    <a:pt x="1480" y="31"/>
                    <a:pt x="1464" y="26"/>
                  </a:cubicBezTo>
                  <a:cubicBezTo>
                    <a:pt x="1451" y="22"/>
                    <a:pt x="1438" y="17"/>
                    <a:pt x="1425" y="13"/>
                  </a:cubicBezTo>
                  <a:cubicBezTo>
                    <a:pt x="1412" y="9"/>
                    <a:pt x="1386" y="0"/>
                    <a:pt x="1386" y="0"/>
                  </a:cubicBezTo>
                  <a:cubicBezTo>
                    <a:pt x="1330" y="19"/>
                    <a:pt x="1334" y="16"/>
                    <a:pt x="1399" y="0"/>
                  </a:cubicBezTo>
                  <a:close/>
                </a:path>
              </a:pathLst>
            </a:custGeom>
            <a:solidFill>
              <a:srgbClr val="DDDDDD"/>
            </a:solidFill>
            <a:ln w="12700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40664" name="Text Box 24"/>
            <p:cNvSpPr txBox="1">
              <a:spLocks noChangeArrowheads="1"/>
            </p:cNvSpPr>
            <p:nvPr/>
          </p:nvSpPr>
          <p:spPr bwMode="auto">
            <a:xfrm>
              <a:off x="3836" y="1990"/>
              <a:ext cx="642" cy="26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PA" sz="2400">
                  <a:effectLst/>
                </a:rPr>
                <a:t>Lodos</a:t>
              </a:r>
              <a:endParaRPr lang="en-US" sz="2400">
                <a:effectLst/>
              </a:endParaRPr>
            </a:p>
          </p:txBody>
        </p:sp>
        <p:sp>
          <p:nvSpPr>
            <p:cNvPr id="1549337" name="Line 25"/>
            <p:cNvSpPr>
              <a:spLocks noChangeShapeType="1"/>
            </p:cNvSpPr>
            <p:nvPr/>
          </p:nvSpPr>
          <p:spPr bwMode="auto">
            <a:xfrm flipH="1">
              <a:off x="3697" y="2143"/>
              <a:ext cx="139" cy="134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s-ES"/>
            </a:p>
          </p:txBody>
        </p:sp>
      </p:grpSp>
    </p:spTree>
  </p:cSld>
  <p:clrMapOvr>
    <a:masterClrMapping/>
  </p:clrMapOvr>
  <p:transition spd="med"/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mtClean="0"/>
              <a:t>Localización de aireadores (3)</a:t>
            </a:r>
          </a:p>
        </p:txBody>
      </p:sp>
      <p:pic>
        <p:nvPicPr>
          <p:cNvPr id="241667" name="Picture 3" descr="F:\acuip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7488" y="1682750"/>
            <a:ext cx="6169025" cy="404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Muro Interno</a:t>
            </a:r>
          </a:p>
        </p:txBody>
      </p:sp>
    </p:spTree>
  </p:cSld>
  <p:clrMapOvr>
    <a:masterClrMapping/>
  </p:clrMapOvr>
  <p:transition spd="med"/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Circuladores</a:t>
            </a:r>
          </a:p>
        </p:txBody>
      </p:sp>
      <p:sp>
        <p:nvSpPr>
          <p:cNvPr id="155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Remplazan Aireadores durante el dia.</a:t>
            </a:r>
          </a:p>
          <a:p>
            <a:pPr eaLnBrk="1" hangingPunct="1">
              <a:defRPr/>
            </a:pPr>
            <a:r>
              <a:rPr lang="en-US" smtClean="0"/>
              <a:t>Objetivo es con menos energia mover mayor cantidad de agua.</a:t>
            </a:r>
          </a:p>
          <a:p>
            <a:pPr eaLnBrk="1" hangingPunct="1">
              <a:defRPr/>
            </a:pPr>
            <a:r>
              <a:rPr lang="en-US" smtClean="0"/>
              <a:t>No airean pero aumentan cantidad de agua anoxica en contacto con aire.</a:t>
            </a:r>
          </a:p>
          <a:p>
            <a:pPr eaLnBrk="1" hangingPunct="1">
              <a:defRPr/>
            </a:pPr>
            <a:r>
              <a:rPr lang="en-US" smtClean="0"/>
              <a:t>Disminuyen costo de energia versus aireadores solamente.</a:t>
            </a:r>
            <a:endParaRPr lang="es-ES_tradnl" smtClean="0"/>
          </a:p>
        </p:txBody>
      </p:sp>
    </p:spTree>
  </p:cSld>
  <p:clrMapOvr>
    <a:masterClrMapping/>
  </p:clrMapOvr>
  <p:transition spd="med"/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Circuladores</a:t>
            </a:r>
            <a:endParaRPr lang="es-ES_tradnl" smtClean="0"/>
          </a:p>
        </p:txBody>
      </p:sp>
      <p:pic>
        <p:nvPicPr>
          <p:cNvPr id="244739" name="Picture 3" descr="C:\Mis documentos\Espol\Informacion\Circulador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219200"/>
            <a:ext cx="358457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40" name="Picture 4" descr="C:\Mis documentos\Espol\Informacion\Circulador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295400"/>
            <a:ext cx="4097338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Circuladores</a:t>
            </a:r>
            <a:endParaRPr lang="es-ES_tradnl" smtClean="0"/>
          </a:p>
        </p:txBody>
      </p:sp>
      <p:pic>
        <p:nvPicPr>
          <p:cNvPr id="245763" name="Picture 4" descr="D:\Backup\Guate\VISITA ESTEROMAR\Circulador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066800"/>
            <a:ext cx="4724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64" name="Picture 5" descr="D:\Backup\Guate\VISITA ESTEROMAR\Circulador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81575" y="1066800"/>
            <a:ext cx="41624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Revisar Sistema</a:t>
            </a:r>
          </a:p>
        </p:txBody>
      </p:sp>
      <p:sp>
        <p:nvSpPr>
          <p:cNvPr id="1553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143000"/>
            <a:ext cx="7799388" cy="491807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smtClean="0"/>
              <a:t>Oxigenación:</a:t>
            </a:r>
          </a:p>
          <a:p>
            <a:pPr lvl="1" eaLnBrk="1" hangingPunct="1">
              <a:defRPr/>
            </a:pPr>
            <a:r>
              <a:rPr lang="en-US" smtClean="0"/>
              <a:t>Medir OD en distintos lugares, a distintas profundidades y a distintas horas.</a:t>
            </a:r>
          </a:p>
          <a:p>
            <a:pPr lvl="1" eaLnBrk="1" hangingPunct="1">
              <a:defRPr/>
            </a:pPr>
            <a:r>
              <a:rPr lang="en-US" smtClean="0"/>
              <a:t>Fondo oxidado, REDOX (no negro).</a:t>
            </a:r>
            <a:endParaRPr lang="en-US" sz="3200" smtClean="0"/>
          </a:p>
          <a:p>
            <a:pPr eaLnBrk="1" hangingPunct="1">
              <a:defRPr/>
            </a:pPr>
            <a:r>
              <a:rPr lang="en-US" sz="3600" smtClean="0"/>
              <a:t>Circ. vertical/ Destratificación: </a:t>
            </a:r>
          </a:p>
          <a:p>
            <a:pPr lvl="1" eaLnBrk="1" hangingPunct="1">
              <a:defRPr/>
            </a:pPr>
            <a:r>
              <a:rPr lang="en-US" smtClean="0"/>
              <a:t>Medir T</a:t>
            </a:r>
            <a:r>
              <a:rPr lang="en-US" baseline="30000" smtClean="0"/>
              <a:t>o</a:t>
            </a:r>
            <a:r>
              <a:rPr lang="en-US" smtClean="0"/>
              <a:t>C agua en distintos lugares y a distintas profundidades en la tarde.</a:t>
            </a:r>
          </a:p>
          <a:p>
            <a:pPr eaLnBrk="1" hangingPunct="1">
              <a:defRPr/>
            </a:pPr>
            <a:r>
              <a:rPr lang="en-US" sz="3600" smtClean="0"/>
              <a:t>Circ. Horizontal / Enlace flujos:</a:t>
            </a:r>
          </a:p>
          <a:p>
            <a:pPr lvl="1" eaLnBrk="1" hangingPunct="1">
              <a:defRPr/>
            </a:pPr>
            <a:r>
              <a:rPr lang="en-US" smtClean="0"/>
              <a:t>Boyas / Naranjas.</a:t>
            </a:r>
            <a:endParaRPr lang="es-ES_tradnl" smtClean="0"/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Mis documentos\Espol\Inland\ShrimpCycle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0400" y="228600"/>
            <a:ext cx="5910263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 descr="C:\WINDOWS\Application Data\Microsoft\Media Catalog\Downloaded Clips\cl35\j0133419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63" y="457200"/>
            <a:ext cx="3970337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>
          <a:xfrm>
            <a:off x="5562600" y="0"/>
            <a:ext cx="3429000" cy="9144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rgbClr val="FF0000"/>
                </a:solidFill>
              </a:rPr>
              <a:t>Caja Control</a:t>
            </a:r>
          </a:p>
        </p:txBody>
      </p:sp>
    </p:spTree>
  </p:cSld>
  <p:clrMapOvr>
    <a:masterClrMapping/>
  </p:clrMapOvr>
  <p:transition spd="med"/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0"/>
            <a:ext cx="7772400" cy="838200"/>
          </a:xfrm>
        </p:spPr>
        <p:txBody>
          <a:bodyPr/>
          <a:lstStyle/>
          <a:p>
            <a:pPr eaLnBrk="1" hangingPunct="1"/>
            <a:r>
              <a:rPr lang="es-ES_tradnl" smtClean="0"/>
              <a:t>Distribución de cableado </a:t>
            </a:r>
            <a:endParaRPr lang="en-US" smtClean="0">
              <a:solidFill>
                <a:srgbClr val="FF0000"/>
              </a:solidFill>
            </a:endParaRPr>
          </a:p>
        </p:txBody>
      </p:sp>
      <p:graphicFrame>
        <p:nvGraphicFramePr>
          <p:cNvPr id="15362" name="Object 2048"/>
          <p:cNvGraphicFramePr>
            <a:graphicFrameLocks noChangeAspect="1"/>
          </p:cNvGraphicFramePr>
          <p:nvPr/>
        </p:nvGraphicFramePr>
        <p:xfrm>
          <a:off x="457200" y="1905000"/>
          <a:ext cx="7696200" cy="4175125"/>
        </p:xfrm>
        <a:graphic>
          <a:graphicData uri="http://schemas.openxmlformats.org/presentationml/2006/ole">
            <p:oleObj spid="_x0000_s15362" name="Drawing" r:id="rId3" imgW="6915240" imgH="3753000" progId="AutoCAD.Drawing.15">
              <p:embed/>
            </p:oleObj>
          </a:graphicData>
        </a:graphic>
      </p:graphicFrame>
      <p:sp>
        <p:nvSpPr>
          <p:cNvPr id="1555460" name="Line 4"/>
          <p:cNvSpPr>
            <a:spLocks noChangeShapeType="1"/>
          </p:cNvSpPr>
          <p:nvPr/>
        </p:nvSpPr>
        <p:spPr bwMode="auto">
          <a:xfrm flipV="1">
            <a:off x="4038600" y="3657600"/>
            <a:ext cx="1676400" cy="5334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graphicFrame>
        <p:nvGraphicFramePr>
          <p:cNvPr id="15363" name="Object 2049"/>
          <p:cNvGraphicFramePr>
            <a:graphicFrameLocks noChangeAspect="1"/>
          </p:cNvGraphicFramePr>
          <p:nvPr/>
        </p:nvGraphicFramePr>
        <p:xfrm>
          <a:off x="5867400" y="1905000"/>
          <a:ext cx="2286000" cy="1714500"/>
        </p:xfrm>
        <a:graphic>
          <a:graphicData uri="http://schemas.openxmlformats.org/presentationml/2006/ole">
            <p:oleObj spid="_x0000_s15363" name="Imagen de mapa de bits" r:id="rId4" imgW="6095238" imgH="4571429" progId="Paint.Picture">
              <p:embed/>
            </p:oleObj>
          </a:graphicData>
        </a:graphic>
      </p:graphicFrame>
      <p:graphicFrame>
        <p:nvGraphicFramePr>
          <p:cNvPr id="15364" name="Object 2050"/>
          <p:cNvGraphicFramePr>
            <a:graphicFrameLocks noChangeAspect="1"/>
          </p:cNvGraphicFramePr>
          <p:nvPr/>
        </p:nvGraphicFramePr>
        <p:xfrm>
          <a:off x="6629400" y="4114800"/>
          <a:ext cx="1485900" cy="1982788"/>
        </p:xfrm>
        <a:graphic>
          <a:graphicData uri="http://schemas.openxmlformats.org/presentationml/2006/ole">
            <p:oleObj spid="_x0000_s15364" name="Imagen de mapa de bits" r:id="rId5" imgW="4571429" imgH="6095238" progId="Paint.Picture">
              <p:embed/>
            </p:oleObj>
          </a:graphicData>
        </a:graphic>
      </p:graphicFrame>
      <p:sp>
        <p:nvSpPr>
          <p:cNvPr id="1555463" name="Line 7"/>
          <p:cNvSpPr>
            <a:spLocks noChangeShapeType="1"/>
          </p:cNvSpPr>
          <p:nvPr/>
        </p:nvSpPr>
        <p:spPr bwMode="auto">
          <a:xfrm>
            <a:off x="6705600" y="3276600"/>
            <a:ext cx="304800" cy="7620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</p:spTree>
  </p:cSld>
  <p:clrMapOvr>
    <a:masterClrMapping/>
  </p:clrMapOvr>
  <p:transition spd="med"/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4" name="Picture 2" descr="C:\Multimedia Files\Camara\Langostera\2002\Nuevas\Cablead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152400"/>
            <a:ext cx="6018213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8835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Cableado Secundario</a:t>
            </a:r>
          </a:p>
        </p:txBody>
      </p:sp>
    </p:spTree>
  </p:cSld>
  <p:clrMapOvr>
    <a:masterClrMapping/>
  </p:clrMapOvr>
  <p:transition spd="med"/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Cableado</a:t>
            </a:r>
          </a:p>
        </p:txBody>
      </p:sp>
      <p:sp>
        <p:nvSpPr>
          <p:cNvPr id="155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371600"/>
            <a:ext cx="7799388" cy="4689475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Grosor funcion de distancia y amperaje.</a:t>
            </a:r>
          </a:p>
          <a:p>
            <a:pPr eaLnBrk="1" hangingPunct="1">
              <a:defRPr/>
            </a:pPr>
            <a:r>
              <a:rPr lang="en-US" smtClean="0"/>
              <a:t>Generalmente 4 x 14.</a:t>
            </a:r>
          </a:p>
          <a:p>
            <a:pPr eaLnBrk="1" hangingPunct="1">
              <a:defRPr/>
            </a:pPr>
            <a:r>
              <a:rPr lang="en-US" smtClean="0"/>
              <a:t>Bajadas múltiples pueden ser 4x 12 o   4 x 10.</a:t>
            </a:r>
          </a:p>
          <a:p>
            <a:pPr eaLnBrk="1" hangingPunct="1">
              <a:defRPr/>
            </a:pPr>
            <a:r>
              <a:rPr lang="en-US" smtClean="0"/>
              <a:t>Conecciones a prueba de agua.</a:t>
            </a:r>
          </a:p>
          <a:p>
            <a:pPr eaLnBrk="1" hangingPunct="1">
              <a:defRPr/>
            </a:pPr>
            <a:r>
              <a:rPr lang="en-US" smtClean="0"/>
              <a:t>Ojo con giro del motor.</a:t>
            </a:r>
            <a:endParaRPr lang="es-ES_tradnl" smtClean="0"/>
          </a:p>
        </p:txBody>
      </p:sp>
    </p:spTree>
  </p:cSld>
  <p:clrMapOvr>
    <a:masterClrMapping/>
  </p:clrMapOvr>
  <p:transition spd="med"/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Conversion de Medidas</a:t>
            </a:r>
          </a:p>
        </p:txBody>
      </p:sp>
      <p:sp>
        <p:nvSpPr>
          <p:cNvPr id="1558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1KW = 1.34 HP</a:t>
            </a:r>
          </a:p>
          <a:p>
            <a:pPr eaLnBrk="1" hangingPunct="1">
              <a:defRPr/>
            </a:pPr>
            <a:r>
              <a:rPr lang="en-US" smtClean="0"/>
              <a:t>1HP = 0.746 KW</a:t>
            </a:r>
            <a:endParaRPr lang="es-ES_tradnl" smtClean="0"/>
          </a:p>
        </p:txBody>
      </p:sp>
    </p:spTree>
  </p:cSld>
  <p:clrMapOvr>
    <a:masterClrMapping/>
  </p:clrMapOvr>
  <p:transition spd="med"/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762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Aireaci</a:t>
            </a:r>
            <a:r>
              <a:rPr lang="es-ES_tradnl" smtClean="0">
                <a:latin typeface="Times New Roman" pitchFamily="18" charset="0"/>
              </a:rPr>
              <a:t>ó</a:t>
            </a:r>
            <a:r>
              <a:rPr lang="es-ES_tradnl" smtClean="0"/>
              <a:t>n: </a:t>
            </a:r>
            <a:r>
              <a:rPr lang="es-ES_tradnl" smtClean="0">
                <a:cs typeface="Times New Roman" pitchFamily="18" charset="0"/>
              </a:rPr>
              <a:t>C</a:t>
            </a:r>
            <a:r>
              <a:rPr lang="es-ES_tradnl" smtClean="0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es-ES_tradnl" smtClean="0">
                <a:cs typeface="Times New Roman" pitchFamily="18" charset="0"/>
              </a:rPr>
              <a:t>lculo Costo</a:t>
            </a:r>
            <a:r>
              <a:rPr lang="es-ES_tradnl" smtClean="0"/>
              <a:t> </a:t>
            </a:r>
            <a:endParaRPr lang="en-US" smtClean="0"/>
          </a:p>
        </p:txBody>
      </p:sp>
      <p:graphicFrame>
        <p:nvGraphicFramePr>
          <p:cNvPr id="16386" name="Object 2048"/>
          <p:cNvGraphicFramePr>
            <a:graphicFrameLocks noChangeAspect="1"/>
          </p:cNvGraphicFramePr>
          <p:nvPr/>
        </p:nvGraphicFramePr>
        <p:xfrm>
          <a:off x="1905000" y="809625"/>
          <a:ext cx="5943600" cy="5837238"/>
        </p:xfrm>
        <a:graphic>
          <a:graphicData uri="http://schemas.openxmlformats.org/presentationml/2006/ole">
            <p:oleObj spid="_x0000_s16386" name="Worksheet" r:id="rId4" imgW="2648221" imgH="2600687" progId="Excel.Sheet.8">
              <p:embed/>
            </p:oleObj>
          </a:graphicData>
        </a:graphic>
      </p:graphicFrame>
    </p:spTree>
  </p:cSld>
  <p:clrMapOvr>
    <a:masterClrMapping/>
  </p:clrMapOvr>
  <p:transition spd="med"/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Costo de Energia</a:t>
            </a:r>
          </a:p>
        </p:txBody>
      </p:sp>
      <p:sp>
        <p:nvSpPr>
          <p:cNvPr id="1561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KWH x 0.0815</a:t>
            </a:r>
          </a:p>
          <a:p>
            <a:pPr lvl="1" eaLnBrk="1" hangingPunct="1">
              <a:defRPr/>
            </a:pPr>
            <a:r>
              <a:rPr lang="en-US" smtClean="0"/>
              <a:t>+ 2% Perdida en transformadores</a:t>
            </a:r>
          </a:p>
          <a:p>
            <a:pPr eaLnBrk="1" hangingPunct="1">
              <a:defRPr/>
            </a:pPr>
            <a:r>
              <a:rPr lang="en-US" smtClean="0"/>
              <a:t>Demanda = MaxKW (1 año) x $5.8987</a:t>
            </a:r>
          </a:p>
          <a:p>
            <a:pPr eaLnBrk="1" hangingPunct="1">
              <a:defRPr/>
            </a:pPr>
            <a:r>
              <a:rPr lang="en-US" smtClean="0"/>
              <a:t>Comercialización = $1.26</a:t>
            </a:r>
          </a:p>
          <a:p>
            <a:pPr lvl="1" eaLnBrk="1" hangingPunct="1">
              <a:defRPr/>
            </a:pPr>
            <a:r>
              <a:rPr lang="en-US" smtClean="0"/>
              <a:t>+4% mensual.</a:t>
            </a:r>
          </a:p>
          <a:p>
            <a:pPr eaLnBrk="1" hangingPunct="1">
              <a:defRPr/>
            </a:pPr>
            <a:r>
              <a:rPr lang="en-US" smtClean="0"/>
              <a:t>Factor de potencia:</a:t>
            </a:r>
          </a:p>
          <a:p>
            <a:pPr lvl="1" eaLnBrk="1" hangingPunct="1">
              <a:defRPr/>
            </a:pPr>
            <a:r>
              <a:rPr lang="en-US" smtClean="0"/>
              <a:t>% castigo = 0.9/ Fp.</a:t>
            </a:r>
            <a:endParaRPr lang="es-ES_tradnl" smtClean="0"/>
          </a:p>
        </p:txBody>
      </p:sp>
    </p:spTree>
  </p:cSld>
  <p:clrMapOvr>
    <a:masterClrMapping/>
  </p:clrMapOvr>
  <p:transition spd="med"/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Costo Energia Diesel</a:t>
            </a:r>
          </a:p>
        </p:txBody>
      </p:sp>
      <p:sp>
        <p:nvSpPr>
          <p:cNvPr id="1562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Rendimiento Hp vs O</a:t>
            </a:r>
            <a:r>
              <a:rPr lang="en-US" baseline="-25000" smtClean="0"/>
              <a:t>2</a:t>
            </a:r>
            <a:r>
              <a:rPr lang="en-US" smtClean="0"/>
              <a:t> = 40- 60 %.</a:t>
            </a:r>
          </a:p>
          <a:p>
            <a:pPr eaLnBrk="1" hangingPunct="1">
              <a:defRPr/>
            </a:pPr>
            <a:r>
              <a:rPr lang="en-US" smtClean="0"/>
              <a:t>Consumo Diesel = 3-5 gal / 12 horas. Para 8 HP.</a:t>
            </a:r>
          </a:p>
          <a:p>
            <a:pPr eaLnBrk="1" hangingPunct="1">
              <a:defRPr/>
            </a:pPr>
            <a:r>
              <a:rPr lang="en-US" smtClean="0"/>
              <a:t>Ahorro+/- 20 -30 % Directo.</a:t>
            </a:r>
          </a:p>
          <a:p>
            <a:pPr lvl="1" eaLnBrk="1" hangingPunct="1">
              <a:defRPr/>
            </a:pPr>
            <a:r>
              <a:rPr lang="en-US" smtClean="0"/>
              <a:t>y mantenimiento?</a:t>
            </a:r>
          </a:p>
          <a:p>
            <a:pPr lvl="1" eaLnBrk="1" hangingPunct="1">
              <a:defRPr/>
            </a:pPr>
            <a:r>
              <a:rPr lang="en-US" smtClean="0"/>
              <a:t>Inversión inicial mayor.</a:t>
            </a:r>
            <a:endParaRPr lang="es-ES_tradnl" smtClean="0"/>
          </a:p>
        </p:txBody>
      </p:sp>
    </p:spTree>
  </p:cSld>
  <p:clrMapOvr>
    <a:masterClrMapping/>
  </p:clrMapOvr>
  <p:transition spd="med"/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_tradnl" smtClean="0"/>
          </a:p>
        </p:txBody>
      </p:sp>
      <p:sp>
        <p:nvSpPr>
          <p:cNvPr id="1710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_tradnl" smtClean="0"/>
          </a:p>
        </p:txBody>
      </p:sp>
    </p:spTree>
  </p:cSld>
  <p:clrMapOvr>
    <a:masterClrMapping/>
  </p:clrMapOvr>
  <p:transition/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_tradnl" smtClean="0"/>
          </a:p>
        </p:txBody>
      </p:sp>
      <p:sp>
        <p:nvSpPr>
          <p:cNvPr id="171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_tradnl" smtClean="0"/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458200" cy="1143000"/>
          </a:xfrm>
        </p:spPr>
        <p:txBody>
          <a:bodyPr/>
          <a:lstStyle/>
          <a:p>
            <a:pPr eaLnBrk="1" hangingPunct="1"/>
            <a:r>
              <a:rPr lang="en-US" smtClean="0"/>
              <a:t>Requerimientos de Salinidad</a:t>
            </a:r>
          </a:p>
        </p:txBody>
      </p:sp>
      <p:sp>
        <p:nvSpPr>
          <p:cNvPr id="1443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8561388" cy="54102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Depende tambien de la especie (Mair 1980):</a:t>
            </a:r>
          </a:p>
          <a:p>
            <a:pPr lvl="1" eaLnBrk="1" hangingPunct="1">
              <a:defRPr/>
            </a:pPr>
            <a:r>
              <a:rPr lang="en-US" sz="2400" smtClean="0"/>
              <a:t>P. vannamei prefiere salinidad baja (1-8 ppt).</a:t>
            </a:r>
          </a:p>
          <a:p>
            <a:pPr lvl="1" eaLnBrk="1" hangingPunct="1">
              <a:defRPr/>
            </a:pPr>
            <a:r>
              <a:rPr lang="en-US" sz="2400" smtClean="0"/>
              <a:t>P. californiensis 9 - 26 ppt.</a:t>
            </a:r>
          </a:p>
          <a:p>
            <a:pPr lvl="1" eaLnBrk="1" hangingPunct="1">
              <a:defRPr/>
            </a:pPr>
            <a:r>
              <a:rPr lang="en-US" sz="2400" smtClean="0"/>
              <a:t>P. brevirostris 15 – 23 ppt.</a:t>
            </a:r>
          </a:p>
          <a:p>
            <a:pPr lvl="1" eaLnBrk="1" hangingPunct="1">
              <a:defRPr/>
            </a:pPr>
            <a:r>
              <a:rPr lang="en-US" sz="2400" smtClean="0"/>
              <a:t>P. setiferus 1 – 40 ppt.</a:t>
            </a:r>
          </a:p>
          <a:p>
            <a:pPr lvl="1" eaLnBrk="1" hangingPunct="1">
              <a:defRPr/>
            </a:pPr>
            <a:r>
              <a:rPr lang="en-US" sz="2400" smtClean="0"/>
              <a:t>P. aztecus 0.5 – 13 ppt.</a:t>
            </a:r>
          </a:p>
          <a:p>
            <a:pPr lvl="1" eaLnBrk="1" hangingPunct="1">
              <a:defRPr/>
            </a:pPr>
            <a:r>
              <a:rPr lang="en-US" sz="2400" smtClean="0"/>
              <a:t>P. monodon necesita agua mas salada.</a:t>
            </a:r>
          </a:p>
          <a:p>
            <a:pPr eaLnBrk="1" hangingPunct="1">
              <a:defRPr/>
            </a:pPr>
            <a:r>
              <a:rPr lang="en-US" sz="2800" smtClean="0"/>
              <a:t>Aunque especies pueden vivir en salinidades extremadamente altas o bajas, esto no significa que puedan alcanzar el maximo crecimiento y supervivencia en esas condiciones. </a:t>
            </a:r>
            <a:endParaRPr lang="es-ES_tradnl" sz="2800" smtClean="0"/>
          </a:p>
        </p:txBody>
      </p:sp>
      <p:pic>
        <p:nvPicPr>
          <p:cNvPr id="46084" name="Picture 4" descr="C:\WINDOWS\Application Data\Microsoft\Media Catalog\Downloaded Clips\cl2\BD07326_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0400" y="2514600"/>
            <a:ext cx="1803400" cy="182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_tradnl" smtClean="0"/>
          </a:p>
        </p:txBody>
      </p:sp>
      <p:sp>
        <p:nvSpPr>
          <p:cNvPr id="1712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_tradnl" smtClean="0"/>
          </a:p>
        </p:txBody>
      </p:sp>
    </p:spTree>
  </p:cSld>
  <p:clrMapOvr>
    <a:masterClrMapping/>
  </p:clrMapOvr>
  <p:transition/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_tradnl" smtClean="0"/>
          </a:p>
        </p:txBody>
      </p:sp>
      <p:sp>
        <p:nvSpPr>
          <p:cNvPr id="171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_tradnl" smtClean="0"/>
          </a:p>
        </p:txBody>
      </p:sp>
    </p:spTree>
  </p:cSld>
  <p:clrMapOvr>
    <a:masterClrMapping/>
  </p:clrMapOvr>
  <p:transition/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Manejo de Agua</a:t>
            </a:r>
          </a:p>
        </p:txBody>
      </p:sp>
      <p:sp>
        <p:nvSpPr>
          <p:cNvPr id="140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Depende de sistema a usar.</a:t>
            </a:r>
            <a:endParaRPr lang="es-ES_tradnl" smtClean="0"/>
          </a:p>
        </p:txBody>
      </p:sp>
    </p:spTree>
  </p:cSld>
  <p:clrMapOvr>
    <a:masterClrMapping/>
  </p:clrMapOvr>
  <p:transition/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Sistema Tradicional</a:t>
            </a:r>
            <a:endParaRPr lang="es-ES_tradnl" smtClean="0"/>
          </a:p>
        </p:txBody>
      </p:sp>
      <p:pic>
        <p:nvPicPr>
          <p:cNvPr id="259075" name="Picture 3" descr="C:\Mis documentos\Espol\Informacion\Fotos\CAMARON\MVC-031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3800" y="1181100"/>
            <a:ext cx="7721600" cy="513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Sistema Intensivo Inland</a:t>
            </a:r>
            <a:endParaRPr lang="es-ES_tradnl" smtClean="0"/>
          </a:p>
        </p:txBody>
      </p:sp>
      <p:pic>
        <p:nvPicPr>
          <p:cNvPr id="260099" name="Picture 3" descr="C:\Multimedia Files\Camara\Langostera\REILAN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795338"/>
            <a:ext cx="7467600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Estación de Bombeo</a:t>
            </a:r>
          </a:p>
        </p:txBody>
      </p:sp>
      <p:sp>
        <p:nvSpPr>
          <p:cNvPr id="1718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_tradnl" smtClean="0"/>
          </a:p>
        </p:txBody>
      </p:sp>
    </p:spTree>
  </p:cSld>
  <p:clrMapOvr>
    <a:masterClrMapping/>
  </p:clrMapOvr>
  <p:transition/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Estacion de Bombeo</a:t>
            </a:r>
            <a:endParaRPr lang="es-ES_tradnl" smtClean="0"/>
          </a:p>
        </p:txBody>
      </p:sp>
      <p:pic>
        <p:nvPicPr>
          <p:cNvPr id="262147" name="Picture 3" descr="C:\Mis documentos\Espol\Informacion\Fotos\CAMARON\agro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865188"/>
            <a:ext cx="8001000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Estacion de Bombeo</a:t>
            </a:r>
            <a:endParaRPr lang="es-ES_tradnl" smtClean="0"/>
          </a:p>
        </p:txBody>
      </p:sp>
      <p:pic>
        <p:nvPicPr>
          <p:cNvPr id="263171" name="Picture 1027" descr="C:\Mis documentos\Espol\Informacion\Fotos\CAMARON\Agro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52600"/>
            <a:ext cx="9144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Estacion de Bombeo</a:t>
            </a:r>
            <a:endParaRPr lang="es-ES_tradnl" smtClean="0"/>
          </a:p>
        </p:txBody>
      </p:sp>
      <p:pic>
        <p:nvPicPr>
          <p:cNvPr id="264195" name="Picture 1027" descr="C:\Mis documentos\Espol\Informacion\Fotos\CAMARON\MVC-030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1900" y="1149350"/>
            <a:ext cx="6680200" cy="455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Estacion de Bombeo</a:t>
            </a:r>
          </a:p>
        </p:txBody>
      </p:sp>
      <p:pic>
        <p:nvPicPr>
          <p:cNvPr id="265219" name="Picture 2051" descr="C:\Mis documentos\Espol\Informacion\Fotos\CAMARON\MVC-007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" y="857250"/>
            <a:ext cx="73787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458200" cy="1143000"/>
          </a:xfrm>
        </p:spPr>
        <p:txBody>
          <a:bodyPr/>
          <a:lstStyle/>
          <a:p>
            <a:pPr eaLnBrk="1" hangingPunct="1"/>
            <a:r>
              <a:rPr lang="en-US" smtClean="0"/>
              <a:t>Requerimientos de Salinidad</a:t>
            </a:r>
          </a:p>
        </p:txBody>
      </p:sp>
      <p:sp>
        <p:nvSpPr>
          <p:cNvPr id="144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077200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Depende de edad, tamaño y desarrollo.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Frecuentemente estadíos mas tempranos de una especie son mas suceptibles a toxinas o condiciones extremas.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Allen &amp; Scarpa (2001) encontraron diferencias en supervivencia entre aguas de 0.50 ppt y 0.05 ppt (con igual relación iónica) para PL 14 pero no para PL 32.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Se cree que desarrollo branquial es principal factor, pero podría haber otros (Bacterias filamentosas, etc).</a:t>
            </a:r>
            <a:endParaRPr lang="es-ES_tradnl" smtClean="0"/>
          </a:p>
        </p:txBody>
      </p:sp>
    </p:spTree>
  </p:cSld>
  <p:clrMapOvr>
    <a:masterClrMapping/>
  </p:clrMapOvr>
  <p:transition/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_tradnl" smtClean="0"/>
          </a:p>
        </p:txBody>
      </p:sp>
      <p:sp>
        <p:nvSpPr>
          <p:cNvPr id="176333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_tradnl" smtClean="0"/>
          </a:p>
        </p:txBody>
      </p:sp>
    </p:spTree>
  </p:cSld>
  <p:clrMapOvr>
    <a:masterClrMapping/>
  </p:clrMapOvr>
  <p:transition/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Sistemas de Pretratamiento</a:t>
            </a:r>
          </a:p>
        </p:txBody>
      </p:sp>
      <p:sp>
        <p:nvSpPr>
          <p:cNvPr id="1719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Filtración.</a:t>
            </a:r>
          </a:p>
          <a:p>
            <a:pPr eaLnBrk="1" hangingPunct="1">
              <a:defRPr/>
            </a:pPr>
            <a:r>
              <a:rPr lang="en-US" smtClean="0"/>
              <a:t>Sedimentación.</a:t>
            </a:r>
          </a:p>
          <a:p>
            <a:pPr eaLnBrk="1" hangingPunct="1">
              <a:defRPr/>
            </a:pPr>
            <a:r>
              <a:rPr lang="en-US" smtClean="0"/>
              <a:t>Desinfección.</a:t>
            </a:r>
          </a:p>
          <a:p>
            <a:pPr eaLnBrk="1" hangingPunct="1">
              <a:defRPr/>
            </a:pPr>
            <a:r>
              <a:rPr lang="en-US" smtClean="0"/>
              <a:t>Bombeo por horas de marea y tipos de marea:</a:t>
            </a:r>
          </a:p>
          <a:p>
            <a:pPr lvl="1" eaLnBrk="1" hangingPunct="1">
              <a:defRPr/>
            </a:pPr>
            <a:r>
              <a:rPr lang="en-US" smtClean="0"/>
              <a:t>Ahorro combustible.</a:t>
            </a:r>
          </a:p>
          <a:p>
            <a:pPr lvl="1" eaLnBrk="1" hangingPunct="1">
              <a:defRPr/>
            </a:pPr>
            <a:r>
              <a:rPr lang="en-US" smtClean="0"/>
              <a:t>Calidad de agua.</a:t>
            </a:r>
            <a:endParaRPr lang="es-ES_tradnl" smtClean="0"/>
          </a:p>
        </p:txBody>
      </p:sp>
    </p:spTree>
  </p:cSld>
  <p:clrMapOvr>
    <a:masterClrMapping/>
  </p:clrMapOvr>
  <p:transition/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u="sng" smtClean="0"/>
              <a:t>Filtración del agua</a:t>
            </a:r>
            <a:endParaRPr lang="en-US" u="sng" smtClean="0"/>
          </a:p>
        </p:txBody>
      </p:sp>
      <p:sp>
        <p:nvSpPr>
          <p:cNvPr id="193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PA" smtClean="0"/>
              <a:t>Primera filtración con mallas de ¼” y 1000 micras</a:t>
            </a:r>
          </a:p>
          <a:p>
            <a:pPr eaLnBrk="1" hangingPunct="1">
              <a:defRPr/>
            </a:pPr>
            <a:r>
              <a:rPr lang="es-PA" smtClean="0"/>
              <a:t>Segunda filtración con mallas de 250 micras en la estación de bombeo</a:t>
            </a:r>
          </a:p>
          <a:p>
            <a:pPr eaLnBrk="1" hangingPunct="1">
              <a:defRPr/>
            </a:pPr>
            <a:r>
              <a:rPr lang="es-PA" smtClean="0"/>
              <a:t>Limitar filtros a 12” de diámetro y 5m  de largo</a:t>
            </a:r>
          </a:p>
          <a:p>
            <a:pPr eaLnBrk="1" hangingPunct="1">
              <a:defRPr/>
            </a:pPr>
            <a:r>
              <a:rPr lang="es-PA" smtClean="0"/>
              <a:t>Limpieza y desinfección de filtros</a:t>
            </a:r>
          </a:p>
        </p:txBody>
      </p:sp>
    </p:spTree>
  </p:cSld>
  <p:clrMapOvr>
    <a:masterClrMapping/>
  </p:clrMapOvr>
  <p:transition spd="med"/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mtClean="0"/>
              <a:t>Filtración Primaria (1)</a:t>
            </a:r>
            <a:endParaRPr lang="en-US" smtClean="0"/>
          </a:p>
        </p:txBody>
      </p:sp>
      <p:sp>
        <p:nvSpPr>
          <p:cNvPr id="193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838200"/>
            <a:ext cx="4033838" cy="5486400"/>
          </a:xfrm>
        </p:spPr>
        <p:txBody>
          <a:bodyPr/>
          <a:lstStyle/>
          <a:p>
            <a:pPr eaLnBrk="1" hangingPunct="1">
              <a:defRPr/>
            </a:pPr>
            <a:r>
              <a:rPr lang="es-PA" sz="2800" smtClean="0"/>
              <a:t>Camaronera Araides, S.A., Panamá.</a:t>
            </a:r>
          </a:p>
          <a:p>
            <a:pPr eaLnBrk="1" hangingPunct="1">
              <a:defRPr/>
            </a:pPr>
            <a:r>
              <a:rPr lang="es-PA" sz="2800" smtClean="0"/>
              <a:t>Estación de bombeo, 6000 gpm.</a:t>
            </a:r>
          </a:p>
          <a:p>
            <a:pPr eaLnBrk="1" hangingPunct="1">
              <a:defRPr/>
            </a:pPr>
            <a:r>
              <a:rPr lang="es-PA" sz="2800" smtClean="0"/>
              <a:t>Filtros 12”, 150 micras, 5 m largo.</a:t>
            </a:r>
          </a:p>
          <a:p>
            <a:pPr eaLnBrk="1" hangingPunct="1">
              <a:defRPr/>
            </a:pPr>
            <a:r>
              <a:rPr lang="es-PA" sz="2800" smtClean="0"/>
              <a:t>Intensivo, 120 PL/m2.</a:t>
            </a:r>
          </a:p>
          <a:p>
            <a:pPr eaLnBrk="1" hangingPunct="1">
              <a:defRPr/>
            </a:pPr>
            <a:r>
              <a:rPr lang="es-PA" sz="2800" smtClean="0"/>
              <a:t>Aireación 36 hp/ha.</a:t>
            </a:r>
            <a:endParaRPr lang="en-US" sz="2800" smtClean="0"/>
          </a:p>
        </p:txBody>
      </p:sp>
      <p:pic>
        <p:nvPicPr>
          <p:cNvPr id="269316" name="Picture 4" descr="F:\araides13.jpg"/>
          <p:cNvPicPr>
            <a:picLocks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110163" y="1822450"/>
            <a:ext cx="4033837" cy="3517900"/>
          </a:xfrm>
          <a:noFill/>
        </p:spPr>
      </p:pic>
    </p:spTree>
  </p:cSld>
  <p:clrMapOvr>
    <a:masterClrMapping/>
  </p:clrMapOvr>
  <p:transition spd="med"/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mtClean="0"/>
              <a:t>Filtración Primaria (2)</a:t>
            </a:r>
            <a:endParaRPr lang="en-US" smtClean="0"/>
          </a:p>
        </p:txBody>
      </p:sp>
      <p:sp>
        <p:nvSpPr>
          <p:cNvPr id="193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838200"/>
            <a:ext cx="4033838" cy="5486400"/>
          </a:xfrm>
        </p:spPr>
        <p:txBody>
          <a:bodyPr/>
          <a:lstStyle/>
          <a:p>
            <a:pPr eaLnBrk="1" hangingPunct="1">
              <a:defRPr/>
            </a:pPr>
            <a:r>
              <a:rPr lang="es-PA" sz="2800" smtClean="0"/>
              <a:t>Acuipaula, S.A., Panamá</a:t>
            </a:r>
          </a:p>
          <a:p>
            <a:pPr eaLnBrk="1" hangingPunct="1">
              <a:defRPr/>
            </a:pPr>
            <a:r>
              <a:rPr lang="es-PA" sz="2800" smtClean="0"/>
              <a:t>Estación de Bombeo, 6000 gpm</a:t>
            </a:r>
          </a:p>
          <a:p>
            <a:pPr eaLnBrk="1" hangingPunct="1">
              <a:defRPr/>
            </a:pPr>
            <a:r>
              <a:rPr lang="es-PA" sz="2800" smtClean="0"/>
              <a:t>Filtros 36”, 5m largo, 250 micras</a:t>
            </a:r>
          </a:p>
          <a:p>
            <a:pPr eaLnBrk="1" hangingPunct="1">
              <a:defRPr/>
            </a:pPr>
            <a:r>
              <a:rPr lang="es-PA" sz="2800" smtClean="0"/>
              <a:t>Intensivo, 70 Pl/m2</a:t>
            </a:r>
          </a:p>
          <a:p>
            <a:pPr eaLnBrk="1" hangingPunct="1">
              <a:defRPr/>
            </a:pPr>
            <a:r>
              <a:rPr lang="es-PA" sz="2800" smtClean="0"/>
              <a:t>Aireación 20 hp/ha</a:t>
            </a:r>
          </a:p>
          <a:p>
            <a:pPr eaLnBrk="1" hangingPunct="1">
              <a:defRPr/>
            </a:pPr>
            <a:endParaRPr lang="en-US" sz="2800" smtClean="0"/>
          </a:p>
        </p:txBody>
      </p:sp>
      <p:pic>
        <p:nvPicPr>
          <p:cNvPr id="270340" name="Picture 4" descr="F:\filtracionacuip1.jpg"/>
          <p:cNvPicPr>
            <a:picLocks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110163" y="1985963"/>
            <a:ext cx="4033837" cy="3189287"/>
          </a:xfrm>
          <a:noFill/>
        </p:spPr>
      </p:pic>
    </p:spTree>
  </p:cSld>
  <p:clrMapOvr>
    <a:masterClrMapping/>
  </p:clrMapOvr>
  <p:transition spd="med"/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mtClean="0"/>
              <a:t>Filtración Secundaria</a:t>
            </a:r>
            <a:endParaRPr lang="en-US" smtClean="0"/>
          </a:p>
        </p:txBody>
      </p:sp>
      <p:sp>
        <p:nvSpPr>
          <p:cNvPr id="193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838200"/>
            <a:ext cx="4033838" cy="5486400"/>
          </a:xfrm>
        </p:spPr>
        <p:txBody>
          <a:bodyPr/>
          <a:lstStyle/>
          <a:p>
            <a:pPr eaLnBrk="1" hangingPunct="1">
              <a:defRPr/>
            </a:pPr>
            <a:r>
              <a:rPr lang="es-PA" sz="2800" smtClean="0"/>
              <a:t>Camaronera Sajalices, S.A.</a:t>
            </a:r>
          </a:p>
          <a:p>
            <a:pPr eaLnBrk="1" hangingPunct="1">
              <a:defRPr/>
            </a:pPr>
            <a:r>
              <a:rPr lang="es-PA" sz="2800" smtClean="0"/>
              <a:t>Caudal 6000 gpm.</a:t>
            </a:r>
          </a:p>
          <a:p>
            <a:pPr eaLnBrk="1" hangingPunct="1">
              <a:defRPr/>
            </a:pPr>
            <a:r>
              <a:rPr lang="es-PA" sz="2800" smtClean="0"/>
              <a:t>Filtro 100 micras, 12”, 5m largo.</a:t>
            </a:r>
          </a:p>
          <a:p>
            <a:pPr eaLnBrk="1" hangingPunct="1">
              <a:defRPr/>
            </a:pPr>
            <a:r>
              <a:rPr lang="es-PA" sz="2800" smtClean="0"/>
              <a:t>Intensivo, 110-120 Pl/m2.</a:t>
            </a:r>
          </a:p>
          <a:p>
            <a:pPr eaLnBrk="1" hangingPunct="1">
              <a:defRPr/>
            </a:pPr>
            <a:r>
              <a:rPr lang="es-PA" sz="2800" smtClean="0"/>
              <a:t>Aireación 36 hp/ha.</a:t>
            </a:r>
          </a:p>
          <a:p>
            <a:pPr eaLnBrk="1" hangingPunct="1">
              <a:defRPr/>
            </a:pPr>
            <a:endParaRPr lang="en-US" sz="2800" smtClean="0"/>
          </a:p>
        </p:txBody>
      </p:sp>
      <p:pic>
        <p:nvPicPr>
          <p:cNvPr id="271364" name="Picture 4" descr="F:\sajalices55.jpg"/>
          <p:cNvPicPr>
            <a:picLocks noChangeAspect="1" noChangeArrowheads="1"/>
          </p:cNvPicPr>
          <p:nvPr>
            <p:ph type="clipArt" sz="half" idx="2"/>
          </p:nvPr>
        </p:nvPicPr>
        <p:blipFill>
          <a:blip r:embed="rId2">
            <a:lum bright="24000"/>
          </a:blip>
          <a:srcRect/>
          <a:stretch>
            <a:fillRect/>
          </a:stretch>
        </p:blipFill>
        <p:spPr>
          <a:xfrm>
            <a:off x="5110163" y="1822450"/>
            <a:ext cx="4033837" cy="3517900"/>
          </a:xfrm>
          <a:noFill/>
        </p:spPr>
      </p:pic>
    </p:spTree>
  </p:cSld>
  <p:clrMapOvr>
    <a:masterClrMapping/>
  </p:clrMapOvr>
  <p:transition spd="med"/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mtClean="0"/>
              <a:t>Filtración Secundaria (2)</a:t>
            </a:r>
            <a:endParaRPr lang="en-US" smtClean="0"/>
          </a:p>
        </p:txBody>
      </p:sp>
      <p:sp>
        <p:nvSpPr>
          <p:cNvPr id="193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838200"/>
            <a:ext cx="4033838" cy="5486400"/>
          </a:xfrm>
        </p:spPr>
        <p:txBody>
          <a:bodyPr/>
          <a:lstStyle/>
          <a:p>
            <a:pPr eaLnBrk="1" hangingPunct="1">
              <a:defRPr/>
            </a:pPr>
            <a:r>
              <a:rPr lang="es-PA" sz="2800" smtClean="0"/>
              <a:t>Camaronera Araides, S.A.</a:t>
            </a:r>
          </a:p>
          <a:p>
            <a:pPr eaLnBrk="1" hangingPunct="1">
              <a:defRPr/>
            </a:pPr>
            <a:r>
              <a:rPr lang="es-PA" sz="2800" smtClean="0"/>
              <a:t>Caudal 6000 gpm.</a:t>
            </a:r>
          </a:p>
          <a:p>
            <a:pPr eaLnBrk="1" hangingPunct="1">
              <a:defRPr/>
            </a:pPr>
            <a:r>
              <a:rPr lang="es-PA" sz="2800" smtClean="0"/>
              <a:t>Filtro 100 micras, 12”, 5m largo.</a:t>
            </a:r>
          </a:p>
          <a:p>
            <a:pPr eaLnBrk="1" hangingPunct="1">
              <a:defRPr/>
            </a:pPr>
            <a:r>
              <a:rPr lang="es-PA" sz="2800" smtClean="0"/>
              <a:t>Intensivo, 110-120 Pl/m2.</a:t>
            </a:r>
          </a:p>
          <a:p>
            <a:pPr eaLnBrk="1" hangingPunct="1">
              <a:defRPr/>
            </a:pPr>
            <a:r>
              <a:rPr lang="es-PA" sz="2800" smtClean="0"/>
              <a:t>Aireación 36 hp/ha.</a:t>
            </a:r>
          </a:p>
          <a:p>
            <a:pPr eaLnBrk="1" hangingPunct="1">
              <a:defRPr/>
            </a:pPr>
            <a:endParaRPr lang="en-US" sz="2800" smtClean="0"/>
          </a:p>
        </p:txBody>
      </p:sp>
      <p:pic>
        <p:nvPicPr>
          <p:cNvPr id="272388" name="Picture 4" descr="F:\araides35.jpg"/>
          <p:cNvPicPr>
            <a:picLocks noChangeAspect="1" noChangeArrowheads="1"/>
          </p:cNvPicPr>
          <p:nvPr>
            <p:ph type="clipArt" sz="half" idx="2"/>
          </p:nvPr>
        </p:nvPicPr>
        <p:blipFill>
          <a:blip r:embed="rId2">
            <a:lum bright="12000"/>
          </a:blip>
          <a:srcRect/>
          <a:stretch>
            <a:fillRect/>
          </a:stretch>
        </p:blipFill>
        <p:spPr>
          <a:xfrm>
            <a:off x="5110163" y="1822450"/>
            <a:ext cx="4033837" cy="3517900"/>
          </a:xfrm>
          <a:noFill/>
        </p:spPr>
      </p:pic>
    </p:spTree>
  </p:cSld>
  <p:clrMapOvr>
    <a:masterClrMapping/>
  </p:clrMapOvr>
  <p:transition spd="med"/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Filtracion en Canal</a:t>
            </a:r>
            <a:endParaRPr lang="es-ES_tradnl" smtClean="0"/>
          </a:p>
        </p:txBody>
      </p:sp>
      <p:pic>
        <p:nvPicPr>
          <p:cNvPr id="273411" name="Picture 3" descr="D:\Backup\Guate\VISITA ESTEROMAR\P000248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990600"/>
            <a:ext cx="7315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Nivel Operativo</a:t>
            </a:r>
            <a:endParaRPr lang="es-ES_tradnl" smtClean="0"/>
          </a:p>
        </p:txBody>
      </p:sp>
      <p:pic>
        <p:nvPicPr>
          <p:cNvPr id="274435" name="Picture 3" descr="C:\Mis documentos\Espol\Informacion\Camaron\Engorde\Faltan\NivelPiscina30c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757238"/>
            <a:ext cx="73152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Nomografo</a:t>
            </a:r>
            <a:endParaRPr lang="es-ES_tradnl" smtClean="0"/>
          </a:p>
        </p:txBody>
      </p:sp>
      <p:pic>
        <p:nvPicPr>
          <p:cNvPr id="275459" name="Picture 3" descr="C:\Mis documentos\Espol\Informacion\Camaron\Engorde\Nomograf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16100" y="533400"/>
            <a:ext cx="6018213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10600" cy="1143000"/>
          </a:xfrm>
        </p:spPr>
        <p:txBody>
          <a:bodyPr/>
          <a:lstStyle/>
          <a:p>
            <a:pPr eaLnBrk="1" hangingPunct="1"/>
            <a:r>
              <a:rPr lang="en-US" smtClean="0"/>
              <a:t>Efecto De Edad En Supervivencia A Distintas Salinidades</a:t>
            </a:r>
            <a:endParaRPr lang="es-ES_tradnl" smtClean="0"/>
          </a:p>
        </p:txBody>
      </p:sp>
      <p:graphicFrame>
        <p:nvGraphicFramePr>
          <p:cNvPr id="1026" name="Object 1024"/>
          <p:cNvGraphicFramePr>
            <a:graphicFrameLocks noChangeAspect="1"/>
          </p:cNvGraphicFramePr>
          <p:nvPr>
            <p:ph type="chart" idx="1"/>
          </p:nvPr>
        </p:nvGraphicFramePr>
        <p:xfrm>
          <a:off x="0" y="1287463"/>
          <a:ext cx="8942388" cy="5189537"/>
        </p:xfrm>
        <a:graphic>
          <a:graphicData uri="http://schemas.openxmlformats.org/presentationml/2006/ole">
            <p:oleObj spid="_x0000_s1026" name="Chart" r:id="rId3" imgW="7086961" imgH="3715112" progId="Excel.Chart.8">
              <p:embed/>
            </p:oleObj>
          </a:graphicData>
        </a:graphic>
      </p:graphicFrame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974725" y="6137275"/>
            <a:ext cx="2679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effectLst/>
              </a:rPr>
              <a:t>Allen y Scarpa 2001</a:t>
            </a:r>
            <a:endParaRPr lang="es-ES_tradnl" sz="2400">
              <a:effectLst/>
            </a:endParaRPr>
          </a:p>
        </p:txBody>
      </p:sp>
    </p:spTree>
  </p:cSld>
  <p:clrMapOvr>
    <a:masterClrMapping/>
  </p:clrMapOvr>
  <p:transition/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2286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Recambios</a:t>
            </a:r>
            <a:r>
              <a:rPr lang="en-US" smtClean="0"/>
              <a:t> Inland</a:t>
            </a:r>
            <a:endParaRPr lang="es-ES_tradnl" smtClean="0"/>
          </a:p>
        </p:txBody>
      </p:sp>
      <p:sp>
        <p:nvSpPr>
          <p:cNvPr id="1591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9988" y="838200"/>
            <a:ext cx="7974012" cy="56388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2800" smtClean="0"/>
              <a:t>Cero Recambio:</a:t>
            </a:r>
          </a:p>
          <a:p>
            <a:pPr lvl="1" eaLnBrk="1" hangingPunct="1">
              <a:defRPr/>
            </a:pPr>
            <a:r>
              <a:rPr lang="es-ES_tradnl" sz="2400" smtClean="0"/>
              <a:t>Una Necesidad no una elección.</a:t>
            </a:r>
          </a:p>
          <a:p>
            <a:pPr lvl="1" eaLnBrk="1" hangingPunct="1">
              <a:defRPr/>
            </a:pPr>
            <a:r>
              <a:rPr lang="es-ES_tradnl" sz="2400" smtClean="0"/>
              <a:t>Alto costo agua + costo regulaciones + costo ecológico + filtración.</a:t>
            </a:r>
          </a:p>
          <a:p>
            <a:pPr eaLnBrk="1" hangingPunct="1">
              <a:defRPr/>
            </a:pPr>
            <a:r>
              <a:rPr lang="es-ES_tradnl" sz="2800" smtClean="0"/>
              <a:t>Niveles metabolitos:</a:t>
            </a:r>
          </a:p>
          <a:p>
            <a:pPr lvl="1" eaLnBrk="1" hangingPunct="1">
              <a:defRPr/>
            </a:pPr>
            <a:r>
              <a:rPr lang="es-ES_tradnl" sz="2400" smtClean="0"/>
              <a:t>Amonio: Ok.</a:t>
            </a:r>
          </a:p>
          <a:p>
            <a:pPr lvl="1" eaLnBrk="1" hangingPunct="1">
              <a:defRPr/>
            </a:pPr>
            <a:r>
              <a:rPr lang="es-ES_tradnl" sz="2400" smtClean="0"/>
              <a:t>NO</a:t>
            </a:r>
            <a:r>
              <a:rPr lang="es-ES_tradnl" sz="2400" baseline="-25000" smtClean="0"/>
              <a:t>2</a:t>
            </a:r>
            <a:r>
              <a:rPr lang="es-ES_tradnl" sz="2400" smtClean="0"/>
              <a:t>: mas peligroso que en SW pero OK.</a:t>
            </a:r>
          </a:p>
          <a:p>
            <a:pPr lvl="1" eaLnBrk="1" hangingPunct="1">
              <a:defRPr/>
            </a:pPr>
            <a:r>
              <a:rPr lang="es-ES_tradnl" sz="2400" smtClean="0"/>
              <a:t>NO</a:t>
            </a:r>
            <a:r>
              <a:rPr lang="es-ES_tradnl" sz="2400" baseline="-25000" smtClean="0"/>
              <a:t>3</a:t>
            </a:r>
            <a:r>
              <a:rPr lang="es-ES_tradnl" sz="2400" smtClean="0"/>
              <a:t>: a la larga potencialmente mas peligroso.</a:t>
            </a:r>
          </a:p>
          <a:p>
            <a:pPr lvl="1" eaLnBrk="1" hangingPunct="1">
              <a:defRPr/>
            </a:pPr>
            <a:r>
              <a:rPr lang="es-ES_tradnl" sz="2400" smtClean="0"/>
              <a:t>Sulfuros: OK.</a:t>
            </a:r>
          </a:p>
          <a:p>
            <a:pPr eaLnBrk="1" hangingPunct="1">
              <a:defRPr/>
            </a:pPr>
            <a:r>
              <a:rPr lang="es-ES_tradnl" sz="2800" smtClean="0"/>
              <a:t>Sistema aeróbico mantiene metabolitos tóxicos OK, pero los no tóxicos pueden hacerse problema (eutrofización de sistema).</a:t>
            </a:r>
          </a:p>
        </p:txBody>
      </p:sp>
    </p:spTree>
  </p:cSld>
  <p:clrMapOvr>
    <a:masterClrMapping/>
  </p:clrMapOvr>
  <p:transition spd="med"/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_tradnl" smtClean="0"/>
          </a:p>
        </p:txBody>
      </p:sp>
      <p:sp>
        <p:nvSpPr>
          <p:cNvPr id="1590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_tradnl" smtClean="0"/>
          </a:p>
        </p:txBody>
      </p:sp>
    </p:spTree>
  </p:cSld>
  <p:clrMapOvr>
    <a:masterClrMapping/>
  </p:clrMapOvr>
  <p:transition/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762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Cantidad De Agua (1)</a:t>
            </a:r>
          </a:p>
        </p:txBody>
      </p:sp>
      <p:sp>
        <p:nvSpPr>
          <p:cNvPr id="1566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838200"/>
            <a:ext cx="8027988" cy="52228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No solo calidad de agua es importante, tanto o mas es la cantidad.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De Bortolli (2000): </a:t>
            </a:r>
            <a:r>
              <a:rPr lang="es-ES_tradnl" sz="2400" smtClean="0"/>
              <a:t>“El único Camarón que se cultiva sin agua se llama </a:t>
            </a:r>
            <a:r>
              <a:rPr lang="es-ES_tradnl" sz="2400" b="1" smtClean="0">
                <a:solidFill>
                  <a:srgbClr val="FFFF00"/>
                </a:solidFill>
              </a:rPr>
              <a:t>grillo</a:t>
            </a:r>
            <a:r>
              <a:rPr lang="es-ES_tradnl" sz="2400" smtClean="0"/>
              <a:t>”.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Principal limitante cantidad agua: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400" smtClean="0"/>
              <a:t>Estación bombeo tradicional: características de bomba.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400" smtClean="0"/>
              <a:t>Tierra Adentro: Características de acuífero que  no podemos ver.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Importante hacer estudio previo acuífero y correcta perforación de pozo/ elección de bomba.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400" smtClean="0"/>
              <a:t>Perder Pozo en medio ciclo muy riesgoso.</a:t>
            </a:r>
          </a:p>
        </p:txBody>
      </p:sp>
    </p:spTree>
  </p:cSld>
  <p:clrMapOvr>
    <a:masterClrMapping/>
  </p:clrMapOvr>
  <p:transition spd="med"/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762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Cantidad De Agua (2)</a:t>
            </a:r>
          </a:p>
        </p:txBody>
      </p:sp>
      <p:sp>
        <p:nvSpPr>
          <p:cNvPr id="1568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838200"/>
            <a:ext cx="8027988" cy="1524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Cantidad de agua necesaria función de volumen de piscinas  / duración ciclo + evaporación + filtración.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400" smtClean="0"/>
              <a:t>Ejemplo:</a:t>
            </a:r>
          </a:p>
        </p:txBody>
      </p:sp>
      <p:pic>
        <p:nvPicPr>
          <p:cNvPr id="27955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9588" y="2808288"/>
            <a:ext cx="8634412" cy="328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762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Distribución De Agua</a:t>
            </a:r>
            <a:endParaRPr lang="en-US" smtClean="0"/>
          </a:p>
        </p:txBody>
      </p:sp>
      <p:sp>
        <p:nvSpPr>
          <p:cNvPr id="1570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838200"/>
            <a:ext cx="8153400" cy="57912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Canal tierra abierto:</a:t>
            </a:r>
          </a:p>
          <a:p>
            <a:pPr lvl="1" eaLnBrk="1" hangingPunct="1">
              <a:defRPr/>
            </a:pPr>
            <a:r>
              <a:rPr lang="en-US" sz="2400" smtClean="0"/>
              <a:t>Menor costo, No necesita rebombeo, Oxigenación agua.</a:t>
            </a:r>
          </a:p>
          <a:p>
            <a:pPr lvl="1" eaLnBrk="1" hangingPunct="1">
              <a:defRPr/>
            </a:pPr>
            <a:r>
              <a:rPr lang="en-US" sz="2400" smtClean="0"/>
              <a:t>Posible alta perdida filtración / evaporación, Necesita desyerbarse.</a:t>
            </a:r>
          </a:p>
          <a:p>
            <a:pPr eaLnBrk="1" hangingPunct="1">
              <a:defRPr/>
            </a:pPr>
            <a:r>
              <a:rPr lang="en-US" sz="2800" smtClean="0"/>
              <a:t>Canal impermeable abierto:</a:t>
            </a:r>
          </a:p>
          <a:p>
            <a:pPr lvl="1" eaLnBrk="1" hangingPunct="1">
              <a:defRPr/>
            </a:pPr>
            <a:r>
              <a:rPr lang="en-US" sz="2400" smtClean="0"/>
              <a:t>No necesita rebombeo, Oxigenación agua, Poca o ninguna perdida.</a:t>
            </a:r>
          </a:p>
          <a:p>
            <a:pPr lvl="1" eaLnBrk="1" hangingPunct="1">
              <a:defRPr/>
            </a:pPr>
            <a:r>
              <a:rPr lang="en-US" sz="2400" smtClean="0"/>
              <a:t>Costo instalación medio alto. Peligro roturas?</a:t>
            </a:r>
          </a:p>
          <a:p>
            <a:pPr eaLnBrk="1" hangingPunct="1">
              <a:defRPr/>
            </a:pPr>
            <a:r>
              <a:rPr lang="en-US" sz="2800" smtClean="0"/>
              <a:t>Tubería:</a:t>
            </a:r>
          </a:p>
          <a:p>
            <a:pPr lvl="1" eaLnBrk="1" hangingPunct="1">
              <a:defRPr/>
            </a:pPr>
            <a:r>
              <a:rPr lang="en-US" sz="2400" smtClean="0"/>
              <a:t>Poca o ninguna perdida. Mas limpio.</a:t>
            </a:r>
          </a:p>
          <a:p>
            <a:pPr lvl="1" eaLnBrk="1" hangingPunct="1">
              <a:defRPr/>
            </a:pPr>
            <a:r>
              <a:rPr lang="en-US" sz="2400" smtClean="0"/>
              <a:t>Mayor costo instalación, Necesidad de rebombeo / bomba mayor, No oxigenación.</a:t>
            </a:r>
          </a:p>
        </p:txBody>
      </p:sp>
    </p:spTree>
  </p:cSld>
  <p:clrMapOvr>
    <a:masterClrMapping/>
  </p:clrMapOvr>
  <p:transition spd="med"/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u="sng" smtClean="0"/>
              <a:t>Conducción del Agua</a:t>
            </a:r>
            <a:endParaRPr lang="en-US" u="sng" smtClean="0"/>
          </a:p>
        </p:txBody>
      </p:sp>
      <p:sp>
        <p:nvSpPr>
          <p:cNvPr id="15728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838200"/>
            <a:ext cx="4033838" cy="5486400"/>
          </a:xfrm>
        </p:spPr>
        <p:txBody>
          <a:bodyPr/>
          <a:lstStyle/>
          <a:p>
            <a:pPr eaLnBrk="1" hangingPunct="1">
              <a:defRPr/>
            </a:pPr>
            <a:r>
              <a:rPr lang="es-PA" smtClean="0"/>
              <a:t>Canal abierto</a:t>
            </a:r>
          </a:p>
          <a:p>
            <a:pPr lvl="1" eaLnBrk="1" hangingPunct="1">
              <a:defRPr/>
            </a:pPr>
            <a:r>
              <a:rPr lang="es-PA" smtClean="0"/>
              <a:t>Por Gravedad</a:t>
            </a:r>
          </a:p>
          <a:p>
            <a:pPr lvl="1" eaLnBrk="1" hangingPunct="1">
              <a:defRPr/>
            </a:pPr>
            <a:r>
              <a:rPr lang="es-PA" smtClean="0"/>
              <a:t>Ocupa espacio</a:t>
            </a:r>
          </a:p>
          <a:p>
            <a:pPr lvl="1" eaLnBrk="1" hangingPunct="1">
              <a:defRPr/>
            </a:pPr>
            <a:r>
              <a:rPr lang="es-PA" smtClean="0"/>
              <a:t>Sobre-elevado</a:t>
            </a:r>
          </a:p>
          <a:p>
            <a:pPr lvl="1" eaLnBrk="1" hangingPunct="1">
              <a:defRPr/>
            </a:pPr>
            <a:r>
              <a:rPr lang="es-PA" smtClean="0"/>
              <a:t>Crecimiento de algas bénticas</a:t>
            </a:r>
          </a:p>
          <a:p>
            <a:pPr lvl="1" eaLnBrk="1" hangingPunct="1">
              <a:defRPr/>
            </a:pPr>
            <a:r>
              <a:rPr lang="es-PA" smtClean="0"/>
              <a:t>Fecuente cambio de filtros</a:t>
            </a:r>
            <a:endParaRPr lang="en-US" smtClean="0"/>
          </a:p>
        </p:txBody>
      </p:sp>
      <p:sp>
        <p:nvSpPr>
          <p:cNvPr id="157286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110163" y="838200"/>
            <a:ext cx="4033837" cy="5486400"/>
          </a:xfrm>
        </p:spPr>
        <p:txBody>
          <a:bodyPr/>
          <a:lstStyle/>
          <a:p>
            <a:pPr eaLnBrk="1" hangingPunct="1">
              <a:defRPr/>
            </a:pPr>
            <a:r>
              <a:rPr lang="es-PA" smtClean="0"/>
              <a:t>Tubería a presión</a:t>
            </a:r>
          </a:p>
          <a:p>
            <a:pPr lvl="1" eaLnBrk="1" hangingPunct="1">
              <a:defRPr/>
            </a:pPr>
            <a:r>
              <a:rPr lang="es-PA" smtClean="0"/>
              <a:t>Bomba a presión</a:t>
            </a:r>
          </a:p>
          <a:p>
            <a:pPr lvl="1" eaLnBrk="1" hangingPunct="1">
              <a:defRPr/>
            </a:pPr>
            <a:r>
              <a:rPr lang="es-PA" smtClean="0"/>
              <a:t>No ocupa espacio</a:t>
            </a:r>
          </a:p>
          <a:p>
            <a:pPr lvl="1" eaLnBrk="1" hangingPunct="1">
              <a:defRPr/>
            </a:pPr>
            <a:r>
              <a:rPr lang="es-PA" smtClean="0"/>
              <a:t>Diques al mismo nivel</a:t>
            </a:r>
          </a:p>
          <a:p>
            <a:pPr lvl="1" eaLnBrk="1" hangingPunct="1">
              <a:defRPr/>
            </a:pPr>
            <a:r>
              <a:rPr lang="es-PA" smtClean="0"/>
              <a:t>No crecen algas</a:t>
            </a:r>
          </a:p>
          <a:p>
            <a:pPr lvl="1" eaLnBrk="1" hangingPunct="1">
              <a:defRPr/>
            </a:pPr>
            <a:r>
              <a:rPr lang="es-PA" smtClean="0"/>
              <a:t>Menos frecuente cambio de filtros</a:t>
            </a:r>
            <a:endParaRPr lang="en-US" smtClean="0"/>
          </a:p>
        </p:txBody>
      </p:sp>
    </p:spTree>
  </p:cSld>
  <p:clrMapOvr>
    <a:masterClrMapping/>
  </p:clrMapOvr>
  <p:transition spd="med"/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_tradnl" smtClean="0"/>
          </a:p>
        </p:txBody>
      </p:sp>
      <p:sp>
        <p:nvSpPr>
          <p:cNvPr id="1565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_tradnl" smtClean="0"/>
          </a:p>
        </p:txBody>
      </p:sp>
    </p:spTree>
  </p:cSld>
  <p:clrMapOvr>
    <a:masterClrMapping/>
  </p:clrMapOvr>
  <p:transition/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Manejo de Mallas</a:t>
            </a:r>
          </a:p>
        </p:txBody>
      </p:sp>
      <p:sp>
        <p:nvSpPr>
          <p:cNvPr id="142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_tradnl" smtClean="0"/>
          </a:p>
        </p:txBody>
      </p:sp>
    </p:spTree>
  </p:cSld>
  <p:clrMapOvr>
    <a:masterClrMapping/>
  </p:clrMapOvr>
  <p:transition/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Mallas de Salida</a:t>
            </a:r>
            <a:endParaRPr lang="es-ES_tradnl" smtClean="0"/>
          </a:p>
        </p:txBody>
      </p:sp>
      <p:pic>
        <p:nvPicPr>
          <p:cNvPr id="284675" name="Picture 3" descr="C:\Mis documentos\Espol\Informacion\Fotos\CAMARON\MVC-012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4100" y="1073150"/>
            <a:ext cx="7035800" cy="471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Limpieza de Mallas</a:t>
            </a:r>
            <a:endParaRPr lang="es-ES_tradnl" smtClean="0"/>
          </a:p>
        </p:txBody>
      </p:sp>
      <p:pic>
        <p:nvPicPr>
          <p:cNvPr id="285699" name="Picture 3" descr="C:\Mis documentos\Espol\Informacion\Fotos\CAMARON\MVC-006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38450" y="833438"/>
            <a:ext cx="3467100" cy="51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smtClean="0"/>
              <a:t>Requerimientos De Iones</a:t>
            </a:r>
          </a:p>
        </p:txBody>
      </p:sp>
      <p:sp>
        <p:nvSpPr>
          <p:cNvPr id="144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914400"/>
            <a:ext cx="8027988" cy="5257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Principales cationes: Ca</a:t>
            </a:r>
            <a:r>
              <a:rPr lang="en-US" sz="2800" baseline="30000" smtClean="0"/>
              <a:t>++</a:t>
            </a:r>
            <a:r>
              <a:rPr lang="en-US" sz="2800" smtClean="0"/>
              <a:t>, Mg</a:t>
            </a:r>
            <a:r>
              <a:rPr lang="en-US" sz="2800" baseline="30000" smtClean="0"/>
              <a:t>++</a:t>
            </a:r>
            <a:r>
              <a:rPr lang="en-US" sz="2800" smtClean="0"/>
              <a:t>, K</a:t>
            </a:r>
            <a:r>
              <a:rPr lang="en-US" sz="2800" baseline="30000" smtClean="0"/>
              <a:t>+</a:t>
            </a:r>
            <a:r>
              <a:rPr lang="en-US" sz="2800" smtClean="0"/>
              <a:t> y Na</a:t>
            </a:r>
            <a:r>
              <a:rPr lang="en-US" sz="2800" baseline="30000" smtClean="0"/>
              <a:t>+</a:t>
            </a:r>
            <a:r>
              <a:rPr lang="en-US" sz="2800" smtClean="0"/>
              <a:t>.</a:t>
            </a:r>
          </a:p>
          <a:p>
            <a:pPr eaLnBrk="1" hangingPunct="1">
              <a:defRPr/>
            </a:pPr>
            <a:r>
              <a:rPr lang="en-US" sz="2800" smtClean="0"/>
              <a:t>Principales aniones: HCO</a:t>
            </a:r>
            <a:r>
              <a:rPr lang="en-US" sz="2800" baseline="-25000" smtClean="0"/>
              <a:t>3</a:t>
            </a:r>
            <a:r>
              <a:rPr lang="en-US" sz="2800" baseline="30000" smtClean="0"/>
              <a:t>-</a:t>
            </a:r>
            <a:r>
              <a:rPr lang="en-US" sz="2800" smtClean="0"/>
              <a:t> (y CO3=) y Cl</a:t>
            </a:r>
            <a:r>
              <a:rPr lang="en-US" sz="2800" baseline="30000" smtClean="0"/>
              <a:t>-</a:t>
            </a:r>
            <a:r>
              <a:rPr lang="en-US" sz="2800" smtClean="0"/>
              <a:t>.</a:t>
            </a:r>
          </a:p>
          <a:p>
            <a:pPr eaLnBrk="1" hangingPunct="1">
              <a:defRPr/>
            </a:pPr>
            <a:r>
              <a:rPr lang="en-US" sz="2800" smtClean="0"/>
              <a:t>Hay 2 corrientes de información:</a:t>
            </a:r>
          </a:p>
          <a:p>
            <a:pPr lvl="1" eaLnBrk="1" hangingPunct="1">
              <a:defRPr/>
            </a:pPr>
            <a:r>
              <a:rPr lang="en-US" sz="2400" smtClean="0"/>
              <a:t>Harbor Branch Oceanographic Institution.</a:t>
            </a:r>
          </a:p>
          <a:p>
            <a:pPr lvl="1" eaLnBrk="1" hangingPunct="1">
              <a:defRPr/>
            </a:pPr>
            <a:r>
              <a:rPr lang="en-US" sz="2400" smtClean="0"/>
              <a:t>Boyd.</a:t>
            </a:r>
          </a:p>
          <a:p>
            <a:pPr eaLnBrk="1" hangingPunct="1">
              <a:defRPr/>
            </a:pPr>
            <a:r>
              <a:rPr lang="en-US" sz="2800" smtClean="0"/>
              <a:t>No se sabe (NADIE) cual es lo efectivo.</a:t>
            </a:r>
          </a:p>
          <a:p>
            <a:pPr eaLnBrk="1" hangingPunct="1">
              <a:defRPr/>
            </a:pPr>
            <a:r>
              <a:rPr lang="en-US" sz="2800" smtClean="0"/>
              <a:t>Unica forma de determinar que es realmente es mediante experimentación, pero:</a:t>
            </a:r>
          </a:p>
          <a:p>
            <a:pPr lvl="1" eaLnBrk="1" hangingPunct="1">
              <a:defRPr/>
            </a:pPr>
            <a:r>
              <a:rPr lang="en-US" sz="2400" smtClean="0"/>
              <a:t>Institución de experimentación del país sufre de miopía y parálisis.</a:t>
            </a:r>
            <a:endParaRPr lang="es-ES_tradnl" sz="2400" smtClean="0"/>
          </a:p>
        </p:txBody>
      </p:sp>
    </p:spTree>
  </p:cSld>
  <p:clrMapOvr>
    <a:masterClrMapping/>
  </p:clrMapOvr>
  <p:transition/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Media Luna Recambio Temprano</a:t>
            </a:r>
            <a:endParaRPr lang="es-ES_tradnl" smtClean="0"/>
          </a:p>
        </p:txBody>
      </p:sp>
      <p:pic>
        <p:nvPicPr>
          <p:cNvPr id="286723" name="Picture 3" descr="C:\Mis documentos\Espol\Informacion\Camaron\Engorde\Faltan\MediaLunaDrenajeTempran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733425"/>
            <a:ext cx="7467600" cy="57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Compuerta Organizada</a:t>
            </a:r>
            <a:endParaRPr lang="es-ES_tradnl" smtClean="0"/>
          </a:p>
        </p:txBody>
      </p:sp>
      <p:pic>
        <p:nvPicPr>
          <p:cNvPr id="287747" name="Picture 3" descr="C:\Mis documentos\Espol\Informacion\Camaron\Engorde\Faltan\CompuertaSalidaOrganizad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974725"/>
            <a:ext cx="6705600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Compuerta Encuñada</a:t>
            </a:r>
            <a:endParaRPr lang="es-ES_tradnl" smtClean="0"/>
          </a:p>
        </p:txBody>
      </p:sp>
      <p:pic>
        <p:nvPicPr>
          <p:cNvPr id="288771" name="Picture 3" descr="C:\Mis documentos\Espol\Informacion\Camaron\Engorde\Faltan\CompuertaSellad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1066800"/>
            <a:ext cx="6096000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Compuerta Sellada Sacos</a:t>
            </a:r>
            <a:endParaRPr lang="es-ES_tradnl" smtClean="0"/>
          </a:p>
        </p:txBody>
      </p:sp>
      <p:pic>
        <p:nvPicPr>
          <p:cNvPr id="289795" name="Picture 1027" descr="C:\Mis documentos\Espol\Informacion\Camaron\Engorde\Faltan\CompuertaSelladaSaco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941388"/>
            <a:ext cx="7162800" cy="531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Sistemas ZEHS</a:t>
            </a:r>
          </a:p>
        </p:txBody>
      </p:sp>
      <p:sp>
        <p:nvSpPr>
          <p:cNvPr id="171417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Ojo poner formula</a:t>
            </a:r>
            <a:endParaRPr lang="es-ES_tradnl" smtClean="0"/>
          </a:p>
        </p:txBody>
      </p:sp>
    </p:spTree>
  </p:cSld>
  <p:clrMapOvr>
    <a:masterClrMapping/>
  </p:clrMapOvr>
  <p:transition/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0678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Manejo De N Y  Materia Orgánica</a:t>
            </a:r>
          </a:p>
        </p:txBody>
      </p:sp>
      <p:sp>
        <p:nvSpPr>
          <p:cNvPr id="1916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11213" y="990600"/>
            <a:ext cx="8561387" cy="54864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2800" smtClean="0"/>
              <a:t>16% de la proteína en un balanceado es N.</a:t>
            </a:r>
          </a:p>
          <a:p>
            <a:pPr lvl="1" eaLnBrk="1" hangingPunct="1">
              <a:defRPr/>
            </a:pPr>
            <a:r>
              <a:rPr lang="es-ES_tradnl" sz="2400" smtClean="0"/>
              <a:t>30% Prot. </a:t>
            </a:r>
            <a:r>
              <a:rPr lang="es-ES_tradnl" sz="2400" smtClean="0">
                <a:cs typeface="Times New Roman" pitchFamily="18" charset="0"/>
              </a:rPr>
              <a:t>~ C:N ~ 11:1.</a:t>
            </a:r>
          </a:p>
          <a:p>
            <a:pPr lvl="1" eaLnBrk="1" hangingPunct="1">
              <a:defRPr/>
            </a:pPr>
            <a:r>
              <a:rPr lang="es-ES_tradnl" sz="2400" smtClean="0"/>
              <a:t>22% Prot. </a:t>
            </a:r>
            <a:r>
              <a:rPr lang="es-ES_tradnl" sz="2400" smtClean="0">
                <a:cs typeface="Times New Roman" pitchFamily="18" charset="0"/>
              </a:rPr>
              <a:t>~ C:N ~ 16:1.</a:t>
            </a:r>
          </a:p>
          <a:p>
            <a:pPr lvl="1" eaLnBrk="1" hangingPunct="1">
              <a:defRPr/>
            </a:pPr>
            <a:r>
              <a:rPr lang="es-ES_tradnl" sz="2400" smtClean="0"/>
              <a:t>18% Prot. </a:t>
            </a:r>
            <a:r>
              <a:rPr lang="es-ES_tradnl" sz="2400" smtClean="0">
                <a:cs typeface="Times New Roman" pitchFamily="18" charset="0"/>
              </a:rPr>
              <a:t>~ C:N ~ 20:1.</a:t>
            </a:r>
          </a:p>
          <a:p>
            <a:pPr lvl="1" eaLnBrk="1" hangingPunct="1">
              <a:defRPr/>
            </a:pPr>
            <a:r>
              <a:rPr lang="es-ES_tradnl" sz="2400" smtClean="0"/>
              <a:t>35-40% Prot. </a:t>
            </a:r>
            <a:r>
              <a:rPr lang="es-ES_tradnl" sz="2400" smtClean="0">
                <a:cs typeface="Times New Roman" pitchFamily="18" charset="0"/>
              </a:rPr>
              <a:t>~ C:N &lt; 10:1.</a:t>
            </a:r>
          </a:p>
          <a:p>
            <a:pPr eaLnBrk="1" hangingPunct="1">
              <a:defRPr/>
            </a:pPr>
            <a:r>
              <a:rPr lang="es-ES_tradnl" sz="2800" smtClean="0">
                <a:cs typeface="Times New Roman" pitchFamily="18" charset="0"/>
              </a:rPr>
              <a:t>Relación C:N :</a:t>
            </a:r>
          </a:p>
          <a:p>
            <a:pPr lvl="1" eaLnBrk="1" hangingPunct="1">
              <a:defRPr/>
            </a:pPr>
            <a:r>
              <a:rPr lang="es-ES_tradnl" sz="2400" smtClean="0">
                <a:cs typeface="Times New Roman" pitchFamily="18" charset="0"/>
              </a:rPr>
              <a:t>Muy alta: MO se descompone lento.</a:t>
            </a:r>
          </a:p>
          <a:p>
            <a:pPr lvl="1" eaLnBrk="1" hangingPunct="1">
              <a:defRPr/>
            </a:pPr>
            <a:r>
              <a:rPr lang="es-ES_tradnl" sz="2400" smtClean="0">
                <a:cs typeface="Times New Roman" pitchFamily="18" charset="0"/>
              </a:rPr>
              <a:t>Muy baja: Acumula N y MO descompone lento.</a:t>
            </a:r>
          </a:p>
          <a:p>
            <a:pPr lvl="1" eaLnBrk="1" hangingPunct="1">
              <a:defRPr/>
            </a:pPr>
            <a:r>
              <a:rPr lang="es-ES_tradnl" sz="2400" smtClean="0">
                <a:cs typeface="Times New Roman" pitchFamily="18" charset="0"/>
              </a:rPr>
              <a:t>Optimo : 15 – </a:t>
            </a:r>
            <a:r>
              <a:rPr lang="en-US" sz="2400" smtClean="0">
                <a:cs typeface="Times New Roman" pitchFamily="18" charset="0"/>
              </a:rPr>
              <a:t>20</a:t>
            </a:r>
            <a:r>
              <a:rPr lang="es-ES_tradnl" sz="2400" smtClean="0">
                <a:cs typeface="Times New Roman" pitchFamily="18" charset="0"/>
              </a:rPr>
              <a:t> : 1.</a:t>
            </a:r>
          </a:p>
          <a:p>
            <a:pPr eaLnBrk="1" hangingPunct="1">
              <a:defRPr/>
            </a:pPr>
            <a:r>
              <a:rPr lang="es-ES_tradnl" sz="2800" smtClean="0">
                <a:cs typeface="Times New Roman" pitchFamily="18" charset="0"/>
              </a:rPr>
              <a:t>Balanceado con menor proteína o aplicación de MO con baja proteína ayuda a descomposición MO y establecer comunidad bacteriana.</a:t>
            </a:r>
          </a:p>
          <a:p>
            <a:pPr eaLnBrk="1" hangingPunct="1">
              <a:defRPr/>
            </a:pPr>
            <a:endParaRPr lang="es-ES_tradnl" sz="2800" smtClean="0"/>
          </a:p>
        </p:txBody>
      </p:sp>
    </p:spTree>
  </p:cSld>
  <p:clrMapOvr>
    <a:masterClrMapping/>
  </p:clrMapOvr>
  <p:transition spd="med"/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8915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Manejo De N Y  Materia Orgánica</a:t>
            </a:r>
            <a:endParaRPr lang="en-US" smtClean="0"/>
          </a:p>
        </p:txBody>
      </p:sp>
      <p:sp>
        <p:nvSpPr>
          <p:cNvPr id="1918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942388" cy="5715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Descomposición de MO por bacterias necesita además de correcto C:N de Oxigeno.</a:t>
            </a:r>
          </a:p>
          <a:p>
            <a:pPr lvl="1" eaLnBrk="1" hangingPunct="1">
              <a:defRPr/>
            </a:pPr>
            <a:r>
              <a:rPr lang="en-US" sz="2400" smtClean="0"/>
              <a:t>Bacterias </a:t>
            </a:r>
            <a:r>
              <a:rPr lang="en-US" sz="2400" b="1" smtClean="0"/>
              <a:t>Ya están presentes </a:t>
            </a:r>
            <a:r>
              <a:rPr lang="en-US" sz="2400" smtClean="0"/>
              <a:t>en piscina, necesario para su desarrollo : Relación C:N y O</a:t>
            </a:r>
            <a:r>
              <a:rPr lang="en-US" sz="2400" baseline="-25000" smtClean="0"/>
              <a:t>2</a:t>
            </a:r>
            <a:r>
              <a:rPr lang="en-US" sz="2400" smtClean="0"/>
              <a:t>.</a:t>
            </a:r>
          </a:p>
          <a:p>
            <a:pPr eaLnBrk="1" hangingPunct="1">
              <a:defRPr/>
            </a:pPr>
            <a:r>
              <a:rPr lang="en-US" sz="2800" smtClean="0"/>
              <a:t>Sistema ZEHS: Baja proteína, alta alimentación y alta  aireación:Suspender MO y formar comunidades bacterianas, aportan alimento para el camarón.</a:t>
            </a:r>
          </a:p>
          <a:p>
            <a:pPr lvl="1" eaLnBrk="1" hangingPunct="1">
              <a:defRPr/>
            </a:pPr>
            <a:r>
              <a:rPr lang="en-US" sz="2400" smtClean="0"/>
              <a:t>Liners. Evitar suspender arcilla.</a:t>
            </a:r>
          </a:p>
          <a:p>
            <a:pPr lvl="1" eaLnBrk="1" hangingPunct="1">
              <a:defRPr/>
            </a:pPr>
            <a:r>
              <a:rPr lang="en-US" sz="2400" smtClean="0"/>
              <a:t>Alta biomasa y alta densidad (125 –140 Pl/m</a:t>
            </a:r>
            <a:r>
              <a:rPr lang="en-US" sz="2400" baseline="30000" smtClean="0"/>
              <a:t>2</a:t>
            </a:r>
            <a:r>
              <a:rPr lang="en-US" sz="2400" smtClean="0"/>
              <a:t>).</a:t>
            </a:r>
          </a:p>
          <a:p>
            <a:pPr lvl="1" eaLnBrk="1" hangingPunct="1">
              <a:defRPr/>
            </a:pPr>
            <a:r>
              <a:rPr lang="en-US" sz="2400" smtClean="0"/>
              <a:t>Alta Aireación (30 HP/Ha): O</a:t>
            </a:r>
            <a:r>
              <a:rPr lang="en-US" sz="2400" baseline="-25000" smtClean="0"/>
              <a:t>2</a:t>
            </a:r>
            <a:r>
              <a:rPr lang="en-US" sz="2400" smtClean="0"/>
              <a:t> para camarón, suspender sólidos (6- 12 m/Min.) y O</a:t>
            </a:r>
            <a:r>
              <a:rPr lang="en-US" sz="2400" baseline="-25000" smtClean="0"/>
              <a:t>2</a:t>
            </a:r>
            <a:r>
              <a:rPr lang="en-US" sz="2400" smtClean="0"/>
              <a:t> Bacterias.</a:t>
            </a:r>
          </a:p>
          <a:p>
            <a:pPr lvl="1" eaLnBrk="1" hangingPunct="1">
              <a:defRPr/>
            </a:pPr>
            <a:r>
              <a:rPr lang="en-US" sz="2400" smtClean="0"/>
              <a:t>Alto aporte MO.Alimento+Fertilización Orgánica.</a:t>
            </a:r>
          </a:p>
          <a:p>
            <a:pPr lvl="1" eaLnBrk="1" hangingPunct="1">
              <a:defRPr/>
            </a:pPr>
            <a:r>
              <a:rPr lang="en-US" sz="2400" smtClean="0"/>
              <a:t>Correcto C:N. Baja Proteína y Aplicación MO.</a:t>
            </a:r>
          </a:p>
        </p:txBody>
      </p:sp>
    </p:spTree>
  </p:cSld>
  <p:clrMapOvr>
    <a:masterClrMapping/>
  </p:clrMapOvr>
  <p:transition spd="med"/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mtClean="0"/>
              <a:t>Sistema Heterotrófico (1)</a:t>
            </a:r>
            <a:endParaRPr lang="en-US" smtClean="0"/>
          </a:p>
        </p:txBody>
      </p:sp>
      <p:sp>
        <p:nvSpPr>
          <p:cNvPr id="1921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PA" smtClean="0"/>
              <a:t>En cultivos intensivos la nitrificación sola no es capaz de oxidar toda la amonia producida</a:t>
            </a:r>
          </a:p>
          <a:p>
            <a:pPr eaLnBrk="1" hangingPunct="1">
              <a:defRPr/>
            </a:pPr>
            <a:r>
              <a:rPr lang="es-PA" smtClean="0"/>
              <a:t>La alternativa es su asimilación (inmobilización) como proteína microbial</a:t>
            </a:r>
          </a:p>
          <a:p>
            <a:pPr eaLnBrk="1" hangingPunct="1">
              <a:defRPr/>
            </a:pPr>
            <a:r>
              <a:rPr lang="es-PA" smtClean="0"/>
              <a:t>La adición de carbono orgánico (C) promueve el desarrollo de una población abundante de bacterias heterotróficas</a:t>
            </a:r>
          </a:p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  <p:transition spd="med"/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mtClean="0"/>
              <a:t>Sistema Heterotrófico (2)</a:t>
            </a:r>
            <a:endParaRPr lang="en-US" smtClean="0"/>
          </a:p>
        </p:txBody>
      </p:sp>
      <p:sp>
        <p:nvSpPr>
          <p:cNvPr id="1922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PA" smtClean="0"/>
              <a:t>La proteína microbial puede ser consumida como fuente de proteína por el camarón</a:t>
            </a:r>
          </a:p>
          <a:p>
            <a:pPr eaLnBrk="1" hangingPunct="1">
              <a:defRPr/>
            </a:pPr>
            <a:r>
              <a:rPr lang="es-PA" smtClean="0"/>
              <a:t>Es necesario ajustar la relación C/N en el agua a 15:1</a:t>
            </a:r>
          </a:p>
          <a:p>
            <a:pPr eaLnBrk="1" hangingPunct="1">
              <a:defRPr/>
            </a:pPr>
            <a:r>
              <a:rPr lang="es-PA" smtClean="0"/>
              <a:t>Fuentes de carbono: harina de yuca, harina de arroz, melaza, etc</a:t>
            </a:r>
          </a:p>
          <a:p>
            <a:pPr eaLnBrk="1" hangingPunct="1">
              <a:defRPr/>
            </a:pPr>
            <a:r>
              <a:rPr lang="es-PA" smtClean="0"/>
              <a:t>La melaza tiene alto contenido de azúcares y es facilmente degradada</a:t>
            </a:r>
            <a:endParaRPr lang="en-US" smtClean="0"/>
          </a:p>
        </p:txBody>
      </p:sp>
    </p:spTree>
  </p:cSld>
  <p:clrMapOvr>
    <a:masterClrMapping/>
  </p:clrMapOvr>
  <p:transition spd="med"/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mtClean="0"/>
              <a:t>Sistema Heterotrófico (3)</a:t>
            </a:r>
            <a:endParaRPr lang="en-US" smtClean="0"/>
          </a:p>
        </p:txBody>
      </p:sp>
      <p:sp>
        <p:nvSpPr>
          <p:cNvPr id="192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PA" smtClean="0"/>
              <a:t>Bacterias usan los carbohidratos como alimento para producir energía y crecer</a:t>
            </a:r>
          </a:p>
          <a:p>
            <a:pPr eaLnBrk="1" hangingPunct="1">
              <a:defRPr/>
            </a:pPr>
            <a:r>
              <a:rPr lang="es-PA" smtClean="0"/>
              <a:t>     </a:t>
            </a:r>
            <a:r>
              <a:rPr lang="es-PA" smtClean="0">
                <a:solidFill>
                  <a:schemeClr val="tx2"/>
                </a:solidFill>
              </a:rPr>
              <a:t>C orgánico=CO</a:t>
            </a:r>
            <a:r>
              <a:rPr lang="es-PA" baseline="-25000" smtClean="0">
                <a:solidFill>
                  <a:schemeClr val="tx2"/>
                </a:solidFill>
              </a:rPr>
              <a:t>2 </a:t>
            </a:r>
            <a:r>
              <a:rPr lang="es-PA" smtClean="0">
                <a:solidFill>
                  <a:schemeClr val="tx2"/>
                </a:solidFill>
              </a:rPr>
              <a:t>+ Energia + C</a:t>
            </a:r>
            <a:r>
              <a:rPr lang="es-PA" baseline="-25000" smtClean="0">
                <a:solidFill>
                  <a:schemeClr val="tx2"/>
                </a:solidFill>
              </a:rPr>
              <a:t>microbial</a:t>
            </a:r>
          </a:p>
          <a:p>
            <a:pPr eaLnBrk="1" hangingPunct="1">
              <a:defRPr/>
            </a:pPr>
            <a:r>
              <a:rPr lang="es-PA" smtClean="0"/>
              <a:t>El 16% de la proteína es Nitrógeno</a:t>
            </a:r>
          </a:p>
          <a:p>
            <a:pPr eaLnBrk="1" hangingPunct="1">
              <a:defRPr/>
            </a:pPr>
            <a:r>
              <a:rPr lang="es-PA" smtClean="0"/>
              <a:t>El N excretado y producido por degradación de residuos es 50% del N consumido</a:t>
            </a:r>
          </a:p>
          <a:p>
            <a:pPr eaLnBrk="1" hangingPunct="1">
              <a:defRPr/>
            </a:pPr>
            <a:r>
              <a:rPr lang="es-PA" sz="2800" b="1" smtClean="0">
                <a:solidFill>
                  <a:schemeClr val="tx2"/>
                </a:solidFill>
                <a:sym typeface="Wingdings 3" pitchFamily="18" charset="2"/>
              </a:rPr>
              <a:t>N=Alimento x %N alimento x %N excretado</a:t>
            </a:r>
          </a:p>
          <a:p>
            <a:pPr eaLnBrk="1" hangingPunct="1">
              <a:defRPr/>
            </a:pPr>
            <a:r>
              <a:rPr lang="es-PA" smtClean="0">
                <a:sym typeface="Wingdings 3" pitchFamily="18" charset="2"/>
              </a:rPr>
              <a:t>Se debe adicionar C orgánico para obtenere la relación C/N = 15:1</a:t>
            </a:r>
            <a:endParaRPr lang="en-US" smtClean="0">
              <a:sym typeface="Wingdings 3" pitchFamily="18" charset="2"/>
            </a:endParaRP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8305800" cy="1143000"/>
          </a:xfrm>
        </p:spPr>
        <p:txBody>
          <a:bodyPr/>
          <a:lstStyle/>
          <a:p>
            <a:pPr eaLnBrk="1" hangingPunct="1"/>
            <a:r>
              <a:rPr lang="en-US" sz="3600" smtClean="0"/>
              <a:t>Requerimiento Iónico Según Boyd</a:t>
            </a:r>
          </a:p>
        </p:txBody>
      </p:sp>
      <p:sp>
        <p:nvSpPr>
          <p:cNvPr id="144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914400"/>
            <a:ext cx="7772400" cy="3276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Mínima salinidad para cultivo camarón: 5 ppt.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Mínima alcalinidad es de 75 ppm.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Concentración mínima de potasio 30 ppm, mejor 50ppm. Relación Na:K = 28:1 - 33:1.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Concentración de iones debe ser proporcional al agua de mar:</a:t>
            </a:r>
          </a:p>
        </p:txBody>
      </p:sp>
      <p:graphicFrame>
        <p:nvGraphicFramePr>
          <p:cNvPr id="2050" name="Object 1024"/>
          <p:cNvGraphicFramePr>
            <a:graphicFrameLocks noChangeAspect="1"/>
          </p:cNvGraphicFramePr>
          <p:nvPr/>
        </p:nvGraphicFramePr>
        <p:xfrm>
          <a:off x="885825" y="4059238"/>
          <a:ext cx="8105775" cy="2417762"/>
        </p:xfrm>
        <a:graphic>
          <a:graphicData uri="http://schemas.openxmlformats.org/presentationml/2006/ole">
            <p:oleObj spid="_x0000_s2050" name="Worksheet" r:id="rId3" imgW="3315242" imgH="971912" progId="Excel.Sheet.8">
              <p:embed/>
            </p:oleObj>
          </a:graphicData>
        </a:graphic>
      </p:graphicFrame>
    </p:spTree>
  </p:cSld>
  <p:clrMapOvr>
    <a:masterClrMapping/>
  </p:clrMapOvr>
  <p:transition/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mtClean="0"/>
              <a:t>Sistema Heterotrófico (4)</a:t>
            </a:r>
            <a:endParaRPr lang="en-US" smtClean="0"/>
          </a:p>
        </p:txBody>
      </p:sp>
      <p:sp>
        <p:nvSpPr>
          <p:cNvPr id="192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PA" smtClean="0"/>
              <a:t>Ejemplo: Se usan 100 kg alimento 35% P por día</a:t>
            </a:r>
          </a:p>
          <a:p>
            <a:pPr eaLnBrk="1" hangingPunct="1">
              <a:defRPr/>
            </a:pPr>
            <a:r>
              <a:rPr lang="es-PA" smtClean="0"/>
              <a:t>Nitrógeno excretado por día:</a:t>
            </a:r>
          </a:p>
          <a:p>
            <a:pPr lvl="1" eaLnBrk="1" hangingPunct="1">
              <a:defRPr/>
            </a:pPr>
            <a:r>
              <a:rPr lang="es-PA" smtClean="0"/>
              <a:t>100 kg x 0.35 x 0.16 = 5.6 kg N/día</a:t>
            </a:r>
          </a:p>
          <a:p>
            <a:pPr lvl="1" eaLnBrk="1" hangingPunct="1">
              <a:defRPr/>
            </a:pPr>
            <a:r>
              <a:rPr lang="es-PA" smtClean="0"/>
              <a:t>Carbono necesario = 5.6 kg N x 15= 84 kg C</a:t>
            </a:r>
          </a:p>
          <a:p>
            <a:pPr lvl="1" eaLnBrk="1" hangingPunct="1">
              <a:defRPr/>
            </a:pPr>
            <a:r>
              <a:rPr lang="es-PA" smtClean="0"/>
              <a:t>En melaza 50% es Carbono</a:t>
            </a:r>
          </a:p>
          <a:p>
            <a:pPr lvl="1" eaLnBrk="1" hangingPunct="1">
              <a:defRPr/>
            </a:pPr>
            <a:r>
              <a:rPr lang="es-PA" smtClean="0"/>
              <a:t>84 kg C/0.50= 168 kg Melaza/día</a:t>
            </a:r>
          </a:p>
          <a:p>
            <a:pPr eaLnBrk="1" hangingPunct="1">
              <a:defRPr/>
            </a:pPr>
            <a:r>
              <a:rPr lang="es-PA" smtClean="0"/>
              <a:t>La melaza es rápidamente degradada por la población microbial</a:t>
            </a:r>
            <a:endParaRPr lang="en-US" smtClean="0"/>
          </a:p>
        </p:txBody>
      </p:sp>
    </p:spTree>
  </p:cSld>
  <p:clrMapOvr>
    <a:masterClrMapping/>
  </p:clrMapOvr>
  <p:transition spd="med"/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mtClean="0"/>
              <a:t>Aplicación Melaza</a:t>
            </a:r>
            <a:endParaRPr lang="en-US" smtClean="0"/>
          </a:p>
        </p:txBody>
      </p:sp>
      <p:pic>
        <p:nvPicPr>
          <p:cNvPr id="297987" name="Picture 3" descr="F:\acuip66.jpg"/>
          <p:cNvPicPr>
            <a:picLocks noChangeAspect="1" noChangeArrowheads="1"/>
          </p:cNvPicPr>
          <p:nvPr>
            <p:ph idx="1"/>
          </p:nvPr>
        </p:nvPicPr>
        <p:blipFill>
          <a:blip r:embed="rId2">
            <a:lum bright="18000"/>
          </a:blip>
          <a:srcRect/>
          <a:stretch>
            <a:fillRect/>
          </a:stretch>
        </p:blipFill>
        <p:spPr>
          <a:xfrm>
            <a:off x="914400" y="901700"/>
            <a:ext cx="8229600" cy="5359400"/>
          </a:xfrm>
          <a:noFill/>
        </p:spPr>
      </p:pic>
    </p:spTree>
  </p:cSld>
  <p:clrMapOvr>
    <a:masterClrMapping/>
  </p:clrMapOvr>
  <p:transition spd="med"/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mtClean="0"/>
              <a:t>Sistema Heterotrófico (5)</a:t>
            </a:r>
            <a:endParaRPr lang="en-US" smtClean="0"/>
          </a:p>
        </p:txBody>
      </p:sp>
      <p:sp>
        <p:nvSpPr>
          <p:cNvPr id="192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PA" smtClean="0"/>
              <a:t>El conteo bacterial oscila entre 10</a:t>
            </a:r>
            <a:r>
              <a:rPr lang="es-PA" baseline="30000" smtClean="0"/>
              <a:t>5</a:t>
            </a:r>
            <a:r>
              <a:rPr lang="es-PA" smtClean="0"/>
              <a:t> y 10</a:t>
            </a:r>
            <a:r>
              <a:rPr lang="es-PA" baseline="30000" smtClean="0"/>
              <a:t>9</a:t>
            </a:r>
            <a:r>
              <a:rPr lang="es-PA" smtClean="0"/>
              <a:t> colonias/ml</a:t>
            </a:r>
          </a:p>
          <a:p>
            <a:pPr eaLnBrk="1" hangingPunct="1">
              <a:defRPr/>
            </a:pPr>
            <a:r>
              <a:rPr lang="es-PA" smtClean="0"/>
              <a:t>Las células microbiales forman grandes flóculos hasta de 200 micras de diámetro</a:t>
            </a:r>
          </a:p>
          <a:p>
            <a:pPr eaLnBrk="1" hangingPunct="1">
              <a:defRPr/>
            </a:pPr>
            <a:r>
              <a:rPr lang="es-PA" smtClean="0"/>
              <a:t>Estos flóculos son consumidos como alimento (45% Proteína)</a:t>
            </a:r>
          </a:p>
          <a:p>
            <a:pPr eaLnBrk="1" hangingPunct="1">
              <a:defRPr/>
            </a:pPr>
            <a:r>
              <a:rPr lang="es-PA" smtClean="0"/>
              <a:t>Los flóculos causan alta turbiedad y originan el cambio a un sitema dominado por bacterias</a:t>
            </a:r>
            <a:endParaRPr lang="en-US" smtClean="0"/>
          </a:p>
        </p:txBody>
      </p:sp>
    </p:spTree>
  </p:cSld>
  <p:clrMapOvr>
    <a:masterClrMapping/>
  </p:clrMapOvr>
  <p:transition spd="med"/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mtClean="0"/>
              <a:t>Sistema Heterotrófico (6)</a:t>
            </a:r>
          </a:p>
        </p:txBody>
      </p:sp>
      <p:pic>
        <p:nvPicPr>
          <p:cNvPr id="300035" name="Picture 3" descr="F:\aireador3.jpg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11300" y="838200"/>
            <a:ext cx="7035800" cy="5486400"/>
          </a:xfrm>
          <a:noFill/>
        </p:spPr>
      </p:pic>
    </p:spTree>
  </p:cSld>
  <p:clrMapOvr>
    <a:masterClrMapping/>
  </p:clrMapOvr>
  <p:transition spd="med"/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_tradnl" smtClean="0"/>
          </a:p>
        </p:txBody>
      </p:sp>
      <p:sp>
        <p:nvSpPr>
          <p:cNvPr id="1716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_tradnl" smtClean="0"/>
          </a:p>
        </p:txBody>
      </p:sp>
    </p:spTree>
  </p:cSld>
  <p:clrMapOvr>
    <a:masterClrMapping/>
  </p:clrMapOvr>
  <p:transition/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_tradnl" smtClean="0"/>
          </a:p>
        </p:txBody>
      </p:sp>
      <p:sp>
        <p:nvSpPr>
          <p:cNvPr id="1717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_tradnl" smtClean="0"/>
          </a:p>
        </p:txBody>
      </p:sp>
    </p:spTree>
  </p:cSld>
  <p:clrMapOvr>
    <a:masterClrMapping/>
  </p:clrMapOvr>
  <p:transition/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_tradnl" smtClean="0"/>
          </a:p>
        </p:txBody>
      </p:sp>
      <p:sp>
        <p:nvSpPr>
          <p:cNvPr id="1574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_tradnl" smtClean="0"/>
          </a:p>
        </p:txBody>
      </p:sp>
    </p:spTree>
  </p:cSld>
  <p:clrMapOvr>
    <a:masterClrMapping/>
  </p:clrMapOvr>
  <p:transition/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43000" y="914400"/>
            <a:ext cx="77724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s-PA" smtClean="0"/>
              <a:t>Tamaño: 0.40-2.0 has.</a:t>
            </a:r>
          </a:p>
          <a:p>
            <a:pPr eaLnBrk="1" hangingPunct="1">
              <a:defRPr/>
            </a:pPr>
            <a:r>
              <a:rPr lang="es-PA" smtClean="0"/>
              <a:t>Forma: </a:t>
            </a:r>
          </a:p>
          <a:p>
            <a:pPr lvl="1" eaLnBrk="1" hangingPunct="1">
              <a:defRPr/>
            </a:pPr>
            <a:r>
              <a:rPr lang="es-PA" smtClean="0"/>
              <a:t>Cuadrados</a:t>
            </a:r>
          </a:p>
          <a:p>
            <a:pPr lvl="1" eaLnBrk="1" hangingPunct="1">
              <a:defRPr/>
            </a:pPr>
            <a:r>
              <a:rPr lang="es-PA" smtClean="0"/>
              <a:t>Rectangular</a:t>
            </a:r>
          </a:p>
          <a:p>
            <a:pPr lvl="1" eaLnBrk="1" hangingPunct="1">
              <a:defRPr/>
            </a:pPr>
            <a:r>
              <a:rPr lang="es-PA" smtClean="0"/>
              <a:t>Circular.</a:t>
            </a:r>
          </a:p>
          <a:p>
            <a:pPr eaLnBrk="1" hangingPunct="1">
              <a:defRPr/>
            </a:pPr>
            <a:r>
              <a:rPr lang="es-PA" smtClean="0"/>
              <a:t>Panama:Largo = 1.25xAncho.</a:t>
            </a:r>
          </a:p>
          <a:p>
            <a:pPr lvl="1" eaLnBrk="1" hangingPunct="1">
              <a:defRPr/>
            </a:pPr>
            <a:r>
              <a:rPr lang="es-PA" smtClean="0"/>
              <a:t>Alimentar desde bordes.</a:t>
            </a:r>
            <a:endParaRPr lang="en-US" smtClean="0"/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-76200"/>
            <a:ext cx="7772400" cy="1143000"/>
          </a:xfrm>
        </p:spPr>
        <p:txBody>
          <a:bodyPr/>
          <a:lstStyle/>
          <a:p>
            <a:pPr eaLnBrk="1" hangingPunct="1"/>
            <a:r>
              <a:rPr lang="es-PA" u="sng" smtClean="0"/>
              <a:t>Diseño de Estanques</a:t>
            </a:r>
            <a:r>
              <a:rPr lang="es-PA" smtClean="0"/>
              <a:t> (1)</a:t>
            </a:r>
            <a:endParaRPr lang="en-US" smtClean="0"/>
          </a:p>
        </p:txBody>
      </p:sp>
      <p:graphicFrame>
        <p:nvGraphicFramePr>
          <p:cNvPr id="1982464" name="Object 0"/>
          <p:cNvGraphicFramePr>
            <a:graphicFrameLocks noChangeAspect="1"/>
          </p:cNvGraphicFramePr>
          <p:nvPr/>
        </p:nvGraphicFramePr>
        <p:xfrm>
          <a:off x="3429000" y="4897438"/>
          <a:ext cx="4860925" cy="1960562"/>
        </p:xfrm>
        <a:graphic>
          <a:graphicData uri="http://schemas.openxmlformats.org/presentationml/2006/ole">
            <p:oleObj spid="_x0000_s17410" name="Equation" r:id="rId4" imgW="1828800" imgH="736560" progId="Equation.3">
              <p:embed/>
            </p:oleObj>
          </a:graphicData>
        </a:graphic>
      </p:graphicFrame>
      <p:graphicFrame>
        <p:nvGraphicFramePr>
          <p:cNvPr id="17411" name="Object 1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p:oleObj spid="_x0000_s17411" name="Equation" r:id="rId5" imgW="114120" imgH="215640" progId="Equation.3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2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82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82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7772400" cy="1143000"/>
          </a:xfrm>
        </p:spPr>
        <p:txBody>
          <a:bodyPr/>
          <a:lstStyle/>
          <a:p>
            <a:pPr eaLnBrk="1" hangingPunct="1"/>
            <a:r>
              <a:rPr lang="es-PA" smtClean="0"/>
              <a:t>Diseño de Estanques (2)</a:t>
            </a:r>
            <a:endParaRPr lang="en-US" smtClean="0"/>
          </a:p>
        </p:txBody>
      </p:sp>
      <p:sp>
        <p:nvSpPr>
          <p:cNvPr id="1579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143000"/>
            <a:ext cx="7951788" cy="49180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PA" smtClean="0"/>
              <a:t>Pendiente longitudinal: 0.30%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PA" smtClean="0"/>
              <a:t>Pendiente transversal: 0.30%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PA" smtClean="0"/>
              <a:t>Profundidad: 1.0 -1.40m (no muy honda)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PA" smtClean="0"/>
              <a:t>Talud diques: 1:1.50 – 1: 2.0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PA" smtClean="0"/>
              <a:t>Ancho corona: &gt;4.0m, 6.0 m Carrozable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PA" smtClean="0"/>
              <a:t>Compactación taludes y fondo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PA" smtClean="0"/>
              <a:t>Panameña central recomendable.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PA" smtClean="0"/>
              <a:t>Algunos optan por diseño australiano.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Otros por sifón central.</a:t>
            </a:r>
          </a:p>
        </p:txBody>
      </p:sp>
    </p:spTree>
  </p:cSld>
  <p:clrMapOvr>
    <a:masterClrMapping/>
  </p:clrMapOvr>
  <p:transition spd="med"/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mtClean="0"/>
              <a:t>Diseño de Estanques (3)</a:t>
            </a:r>
            <a:endParaRPr lang="en-US" smtClean="0"/>
          </a:p>
        </p:txBody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881063"/>
            <a:ext cx="8229600" cy="5443537"/>
          </a:xfrm>
        </p:spPr>
        <p:txBody>
          <a:bodyPr/>
          <a:lstStyle/>
          <a:p>
            <a:pPr eaLnBrk="1" hangingPunct="1">
              <a:defRPr/>
            </a:pPr>
            <a:r>
              <a:rPr lang="es-PA" smtClean="0"/>
              <a:t>Sección transversal</a:t>
            </a:r>
            <a:endParaRPr lang="en-US" smtClean="0"/>
          </a:p>
        </p:txBody>
      </p:sp>
      <p:sp>
        <p:nvSpPr>
          <p:cNvPr id="1580036" name="Line 4"/>
          <p:cNvSpPr>
            <a:spLocks noChangeShapeType="1"/>
          </p:cNvSpPr>
          <p:nvPr/>
        </p:nvSpPr>
        <p:spPr bwMode="auto">
          <a:xfrm>
            <a:off x="1828800" y="3429000"/>
            <a:ext cx="533400" cy="106680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>
              <a:defRPr/>
            </a:pPr>
            <a:endParaRPr lang="es-ES"/>
          </a:p>
        </p:txBody>
      </p:sp>
      <p:sp>
        <p:nvSpPr>
          <p:cNvPr id="1580037" name="Line 5"/>
          <p:cNvSpPr>
            <a:spLocks noChangeShapeType="1"/>
          </p:cNvSpPr>
          <p:nvPr/>
        </p:nvSpPr>
        <p:spPr bwMode="auto">
          <a:xfrm flipH="1">
            <a:off x="6781800" y="3429000"/>
            <a:ext cx="533400" cy="106680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>
              <a:defRPr/>
            </a:pPr>
            <a:endParaRPr lang="es-ES"/>
          </a:p>
        </p:txBody>
      </p:sp>
      <p:sp>
        <p:nvSpPr>
          <p:cNvPr id="1580038" name="Line 6"/>
          <p:cNvSpPr>
            <a:spLocks noChangeShapeType="1"/>
          </p:cNvSpPr>
          <p:nvPr/>
        </p:nvSpPr>
        <p:spPr bwMode="auto">
          <a:xfrm>
            <a:off x="2362200" y="4495800"/>
            <a:ext cx="2209800" cy="30480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>
              <a:defRPr/>
            </a:pPr>
            <a:endParaRPr lang="es-ES"/>
          </a:p>
        </p:txBody>
      </p:sp>
      <p:sp>
        <p:nvSpPr>
          <p:cNvPr id="1580039" name="Line 7"/>
          <p:cNvSpPr>
            <a:spLocks noChangeShapeType="1"/>
          </p:cNvSpPr>
          <p:nvPr/>
        </p:nvSpPr>
        <p:spPr bwMode="auto">
          <a:xfrm flipH="1">
            <a:off x="4572000" y="4495800"/>
            <a:ext cx="2209800" cy="30480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>
              <a:defRPr/>
            </a:pPr>
            <a:endParaRPr lang="es-ES"/>
          </a:p>
        </p:txBody>
      </p:sp>
      <p:sp>
        <p:nvSpPr>
          <p:cNvPr id="1580040" name="Line 8"/>
          <p:cNvSpPr>
            <a:spLocks noChangeShapeType="1"/>
          </p:cNvSpPr>
          <p:nvPr/>
        </p:nvSpPr>
        <p:spPr bwMode="auto">
          <a:xfrm flipH="1">
            <a:off x="1371600" y="3429000"/>
            <a:ext cx="457200" cy="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>
              <a:defRPr/>
            </a:pPr>
            <a:endParaRPr lang="es-ES"/>
          </a:p>
        </p:txBody>
      </p:sp>
      <p:sp>
        <p:nvSpPr>
          <p:cNvPr id="1580041" name="Line 9"/>
          <p:cNvSpPr>
            <a:spLocks noChangeShapeType="1"/>
          </p:cNvSpPr>
          <p:nvPr/>
        </p:nvSpPr>
        <p:spPr bwMode="auto">
          <a:xfrm flipH="1">
            <a:off x="7319963" y="3429000"/>
            <a:ext cx="457200" cy="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>
              <a:defRPr/>
            </a:pPr>
            <a:endParaRPr lang="es-ES"/>
          </a:p>
        </p:txBody>
      </p:sp>
      <p:sp>
        <p:nvSpPr>
          <p:cNvPr id="1580042" name="Line 10"/>
          <p:cNvSpPr>
            <a:spLocks noChangeShapeType="1"/>
          </p:cNvSpPr>
          <p:nvPr/>
        </p:nvSpPr>
        <p:spPr bwMode="auto">
          <a:xfrm flipV="1">
            <a:off x="796925" y="3429000"/>
            <a:ext cx="533400" cy="106680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>
              <a:defRPr/>
            </a:pPr>
            <a:endParaRPr lang="es-ES"/>
          </a:p>
        </p:txBody>
      </p:sp>
      <p:sp>
        <p:nvSpPr>
          <p:cNvPr id="1580043" name="Line 11"/>
          <p:cNvSpPr>
            <a:spLocks noChangeShapeType="1"/>
          </p:cNvSpPr>
          <p:nvPr/>
        </p:nvSpPr>
        <p:spPr bwMode="auto">
          <a:xfrm flipH="1" flipV="1">
            <a:off x="7805738" y="3429000"/>
            <a:ext cx="533400" cy="106680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>
              <a:defRPr/>
            </a:pPr>
            <a:endParaRPr lang="es-ES"/>
          </a:p>
        </p:txBody>
      </p:sp>
      <p:sp>
        <p:nvSpPr>
          <p:cNvPr id="305164" name="Text Box 12"/>
          <p:cNvSpPr txBox="1">
            <a:spLocks noChangeArrowheads="1"/>
          </p:cNvSpPr>
          <p:nvPr/>
        </p:nvSpPr>
        <p:spPr bwMode="auto">
          <a:xfrm>
            <a:off x="2119313" y="4967288"/>
            <a:ext cx="21209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A" sz="2400">
                <a:effectLst/>
              </a:rPr>
              <a:t>Pend. 0.30%</a:t>
            </a:r>
            <a:endParaRPr lang="en-US" sz="2400">
              <a:effectLst/>
            </a:endParaRPr>
          </a:p>
        </p:txBody>
      </p:sp>
      <p:sp>
        <p:nvSpPr>
          <p:cNvPr id="305165" name="Text Box 13"/>
          <p:cNvSpPr txBox="1">
            <a:spLocks noChangeArrowheads="1"/>
          </p:cNvSpPr>
          <p:nvPr/>
        </p:nvSpPr>
        <p:spPr bwMode="auto">
          <a:xfrm>
            <a:off x="1849438" y="2681288"/>
            <a:ext cx="17462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A" sz="2400">
                <a:effectLst/>
              </a:rPr>
              <a:t>Corona: 4m</a:t>
            </a:r>
            <a:endParaRPr lang="en-US" sz="2400">
              <a:effectLst/>
            </a:endParaRPr>
          </a:p>
        </p:txBody>
      </p:sp>
      <p:sp>
        <p:nvSpPr>
          <p:cNvPr id="1580046" name="Line 14"/>
          <p:cNvSpPr>
            <a:spLocks noChangeShapeType="1"/>
          </p:cNvSpPr>
          <p:nvPr/>
        </p:nvSpPr>
        <p:spPr bwMode="auto">
          <a:xfrm flipH="1">
            <a:off x="1641475" y="2889250"/>
            <a:ext cx="228600" cy="5397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med" len="lg"/>
          </a:ln>
          <a:effectLst/>
        </p:spPr>
        <p:txBody>
          <a:bodyPr wrap="none"/>
          <a:lstStyle/>
          <a:p>
            <a:pPr>
              <a:defRPr/>
            </a:pPr>
            <a:endParaRPr lang="es-ES"/>
          </a:p>
        </p:txBody>
      </p:sp>
      <p:sp>
        <p:nvSpPr>
          <p:cNvPr id="305167" name="Text Box 15"/>
          <p:cNvSpPr txBox="1">
            <a:spLocks noChangeArrowheads="1"/>
          </p:cNvSpPr>
          <p:nvPr/>
        </p:nvSpPr>
        <p:spPr bwMode="auto">
          <a:xfrm>
            <a:off x="5797550" y="2617788"/>
            <a:ext cx="19748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A" sz="2400">
                <a:effectLst/>
              </a:rPr>
              <a:t>Talud: 1:1.50</a:t>
            </a:r>
            <a:endParaRPr lang="en-US" sz="2400">
              <a:effectLst/>
            </a:endParaRPr>
          </a:p>
        </p:txBody>
      </p:sp>
      <p:sp>
        <p:nvSpPr>
          <p:cNvPr id="1580048" name="Line 16"/>
          <p:cNvSpPr>
            <a:spLocks noChangeShapeType="1"/>
          </p:cNvSpPr>
          <p:nvPr/>
        </p:nvSpPr>
        <p:spPr bwMode="auto">
          <a:xfrm>
            <a:off x="6297613" y="3138488"/>
            <a:ext cx="685800" cy="665162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med" len="lg"/>
          </a:ln>
          <a:effectLst/>
        </p:spPr>
        <p:txBody>
          <a:bodyPr wrap="none"/>
          <a:lstStyle/>
          <a:p>
            <a:pPr>
              <a:defRPr/>
            </a:pPr>
            <a:endParaRPr lang="es-ES"/>
          </a:p>
        </p:txBody>
      </p:sp>
      <p:sp>
        <p:nvSpPr>
          <p:cNvPr id="1580049" name="Line 17"/>
          <p:cNvSpPr>
            <a:spLocks noChangeShapeType="1"/>
          </p:cNvSpPr>
          <p:nvPr/>
        </p:nvSpPr>
        <p:spPr bwMode="auto">
          <a:xfrm flipV="1">
            <a:off x="2930525" y="4675188"/>
            <a:ext cx="311150" cy="395287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med" len="lg"/>
          </a:ln>
          <a:effectLst/>
        </p:spPr>
        <p:txBody>
          <a:bodyPr wrap="none"/>
          <a:lstStyle/>
          <a:p>
            <a:pPr>
              <a:defRPr/>
            </a:pPr>
            <a:endParaRPr lang="es-ES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Preparación de Piscinas</a:t>
            </a:r>
            <a:endParaRPr lang="es-ES_tradnl" smtClean="0"/>
          </a:p>
        </p:txBody>
      </p:sp>
      <p:sp>
        <p:nvSpPr>
          <p:cNvPr id="140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533400"/>
            <a:ext cx="8229600" cy="6324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Eliminar patógenos en suelo.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Secado y sol.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Cloro: 100-250 ppm.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Cal Hidratada: &gt;2,500 kg/ha. pH &gt; 10.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Eliminar depredadores y competidores.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Secado y sol.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Peces: Barbasco: 20-50 ppm.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Mosquilla: Diesel 1 Gal / Ha.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Insectos y crustaceos:Triclorfon 0.65 – 1 ppm.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Otros: Cloro 500ppm.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Disminuir Materia Orgánica.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Niveles razonables 3-4%.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Vaciado: Por si solo elimina 80% M.O.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Medios mecánicos: Fangueadoras y otros.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Oxidación.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sz="2400" smtClean="0"/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305800" cy="1143000"/>
          </a:xfrm>
        </p:spPr>
        <p:txBody>
          <a:bodyPr/>
          <a:lstStyle/>
          <a:p>
            <a:pPr eaLnBrk="1" hangingPunct="1"/>
            <a:r>
              <a:rPr lang="en-US" sz="3600" smtClean="0"/>
              <a:t>Requerimiento Iónico Según Boyd</a:t>
            </a:r>
          </a:p>
        </p:txBody>
      </p:sp>
      <p:sp>
        <p:nvSpPr>
          <p:cNvPr id="1449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8256588" cy="4918075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Basado principalmente en datos de cultivo de </a:t>
            </a:r>
            <a:r>
              <a:rPr lang="en-US" i="1" smtClean="0"/>
              <a:t>P. monodon</a:t>
            </a:r>
            <a:r>
              <a:rPr lang="en-US" smtClean="0"/>
              <a:t> en Tailandia.</a:t>
            </a:r>
          </a:p>
          <a:p>
            <a:pPr eaLnBrk="1" hangingPunct="1">
              <a:defRPr/>
            </a:pPr>
            <a:r>
              <a:rPr lang="en-US" smtClean="0"/>
              <a:t>Conclusiones no soportadas por datos experimetales, solo por fama del autor.</a:t>
            </a:r>
          </a:p>
          <a:p>
            <a:pPr eaLnBrk="1" hangingPunct="1">
              <a:defRPr/>
            </a:pPr>
            <a:r>
              <a:rPr lang="en-US" smtClean="0"/>
              <a:t>Algunos pasos de deducción errados.</a:t>
            </a:r>
          </a:p>
          <a:p>
            <a:pPr eaLnBrk="1" hangingPunct="1">
              <a:defRPr/>
            </a:pPr>
            <a:r>
              <a:rPr lang="en-US" smtClean="0"/>
              <a:t>Datos empíricos lo contradicen.</a:t>
            </a:r>
          </a:p>
          <a:p>
            <a:pPr eaLnBrk="1" hangingPunct="1">
              <a:defRPr/>
            </a:pPr>
            <a:r>
              <a:rPr lang="en-US" smtClean="0"/>
              <a:t>Aboga por uso de agua de pozo salobre o uso de salmuera en vez de agua dulce.</a:t>
            </a:r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0" y="5422900"/>
            <a:ext cx="1169988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_tradnl" smtClean="0"/>
          </a:p>
        </p:txBody>
      </p:sp>
      <p:sp>
        <p:nvSpPr>
          <p:cNvPr id="1575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_tradnl" smtClean="0"/>
          </a:p>
        </p:txBody>
      </p:sp>
    </p:spTree>
  </p:cSld>
  <p:clrMapOvr>
    <a:masterClrMapping/>
  </p:clrMapOvr>
  <p:transition/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_tradnl" smtClean="0"/>
          </a:p>
        </p:txBody>
      </p:sp>
      <p:sp>
        <p:nvSpPr>
          <p:cNvPr id="157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_tradnl" smtClean="0"/>
          </a:p>
        </p:txBody>
      </p:sp>
    </p:spTree>
  </p:cSld>
  <p:clrMapOvr>
    <a:masterClrMapping/>
  </p:clrMapOvr>
  <p:transition/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Cosecha</a:t>
            </a:r>
          </a:p>
        </p:txBody>
      </p:sp>
      <p:sp>
        <p:nvSpPr>
          <p:cNvPr id="141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_tradnl" smtClean="0"/>
          </a:p>
        </p:txBody>
      </p:sp>
    </p:spTree>
  </p:cSld>
  <p:clrMapOvr>
    <a:masterClrMapping/>
  </p:clrMapOvr>
  <p:transition/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3048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Problemas: Olor a Choclo</a:t>
            </a:r>
          </a:p>
        </p:txBody>
      </p:sp>
      <p:sp>
        <p:nvSpPr>
          <p:cNvPr id="1625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457200"/>
            <a:ext cx="8610600" cy="6324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Baja Salinidad: cianofitas en algunas piscinas.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Durante el ciclo es bueno: alto crecimiento.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Problemas antes de cosecha con Sabor y olor por ciertas algas: principalmente </a:t>
            </a:r>
            <a:r>
              <a:rPr lang="es-ES_tradnl" sz="2800" i="1" smtClean="0"/>
              <a:t>Anabaena sp</a:t>
            </a:r>
            <a:r>
              <a:rPr lang="es-ES_tradnl" sz="2800" smtClean="0"/>
              <a:t>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Aplicación de Sulfato de Cobre funciona bien: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000" smtClean="0"/>
              <a:t>Dosis = Alcalinidad Total x 0.01.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000" smtClean="0"/>
              <a:t>Ejemplo:  AT = 210 mg/L.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000" smtClean="0"/>
              <a:t>So</a:t>
            </a:r>
            <a:r>
              <a:rPr lang="es-ES_tradnl" sz="2000" baseline="-25000" smtClean="0"/>
              <a:t>4</a:t>
            </a:r>
            <a:r>
              <a:rPr lang="es-ES_tradnl" sz="2000" smtClean="0"/>
              <a:t>Cu = 210mg/L x 0.01 = 2.1 mg/L.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000" smtClean="0"/>
              <a:t>2.1mg/L x 10,000 m2 x 0.9 m /1000=  18.9 kg/Ha.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Sulfato de cobre se usa en Agua potable. No es toxico excepto en bajo pH y baja alcalinidad.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No Aplicar con camarón mudado.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No se detectó problemas uso a largo plazo.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Ojo con OD. No siempre sucede, pero es posible.</a:t>
            </a:r>
          </a:p>
        </p:txBody>
      </p:sp>
    </p:spTree>
  </p:cSld>
  <p:clrMapOvr>
    <a:masterClrMapping/>
  </p:clrMapOvr>
  <p:transition spd="med"/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Cosecha por Bolso</a:t>
            </a:r>
            <a:endParaRPr lang="es-ES_tradnl" smtClean="0"/>
          </a:p>
        </p:txBody>
      </p:sp>
      <p:pic>
        <p:nvPicPr>
          <p:cNvPr id="310275" name="Picture 3" descr="C:\Mis documentos\Espol\Informacion\Fotos\CAMARON\MVC-020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0450" y="1054100"/>
            <a:ext cx="7023100" cy="474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Sacado Camaron del Bolso</a:t>
            </a:r>
            <a:endParaRPr lang="es-ES_tradnl" smtClean="0"/>
          </a:p>
        </p:txBody>
      </p:sp>
      <p:pic>
        <p:nvPicPr>
          <p:cNvPr id="311299" name="Picture 3" descr="C:\Multimedia Files\Camara\Langostera\DCP_10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990600"/>
            <a:ext cx="8078788" cy="536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Cosechadora</a:t>
            </a:r>
            <a:endParaRPr lang="es-ES_tradnl" smtClean="0"/>
          </a:p>
        </p:txBody>
      </p:sp>
      <p:pic>
        <p:nvPicPr>
          <p:cNvPr id="312323" name="Picture 3" descr="C:\Mis documentos\Espol\Informacion\Fotos\CAMARON\MVC-017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4100" y="1079500"/>
            <a:ext cx="7556500" cy="504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Cosechadora</a:t>
            </a:r>
            <a:endParaRPr lang="es-ES_tradnl" smtClean="0"/>
          </a:p>
        </p:txBody>
      </p:sp>
      <p:pic>
        <p:nvPicPr>
          <p:cNvPr id="313347" name="Picture 3" descr="C:\Mis documentos\Espol\Informacion\Fotos\CAMARON\MVC-018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" y="1111250"/>
            <a:ext cx="7607300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Tratamiento Cosecha</a:t>
            </a:r>
            <a:endParaRPr lang="es-ES_tradnl" smtClean="0"/>
          </a:p>
        </p:txBody>
      </p:sp>
      <p:pic>
        <p:nvPicPr>
          <p:cNvPr id="314371" name="Picture 3" descr="C:\Mis documentos\Espol\Informacion\Fotos\CAMARON\MVC-019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2050" y="1079500"/>
            <a:ext cx="7372350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Pesado de Camaron</a:t>
            </a:r>
            <a:endParaRPr lang="es-ES_tradnl" smtClean="0"/>
          </a:p>
        </p:txBody>
      </p:sp>
      <p:pic>
        <p:nvPicPr>
          <p:cNvPr id="315395" name="Picture 3" descr="C:\Multimedia Files\Camara\Langostera\DCP_10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5213" y="990600"/>
            <a:ext cx="8078787" cy="536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-381000" y="152400"/>
            <a:ext cx="9677400" cy="1143000"/>
          </a:xfrm>
        </p:spPr>
        <p:txBody>
          <a:bodyPr/>
          <a:lstStyle/>
          <a:p>
            <a:pPr eaLnBrk="1" hangingPunct="1"/>
            <a:r>
              <a:rPr lang="es-ES_tradnl" sz="3600" smtClean="0"/>
              <a:t>R</a:t>
            </a:r>
            <a:r>
              <a:rPr lang="en-US" sz="3600" smtClean="0"/>
              <a:t>equerimientio Iónico HBOI</a:t>
            </a:r>
          </a:p>
        </p:txBody>
      </p:sp>
      <p:graphicFrame>
        <p:nvGraphicFramePr>
          <p:cNvPr id="1451011" name="Group 3"/>
          <p:cNvGraphicFramePr>
            <a:graphicFrameLocks noGrp="1"/>
          </p:cNvGraphicFramePr>
          <p:nvPr>
            <p:ph type="tbl" idx="1"/>
          </p:nvPr>
        </p:nvGraphicFramePr>
        <p:xfrm>
          <a:off x="1169988" y="1330325"/>
          <a:ext cx="7772400" cy="4999038"/>
        </p:xfrm>
        <a:graphic>
          <a:graphicData uri="http://schemas.openxmlformats.org/drawingml/2006/table">
            <a:tbl>
              <a:tblPr/>
              <a:tblGrid>
                <a:gridCol w="4697412"/>
                <a:gridCol w="3074988"/>
              </a:tblGrid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C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Parámetro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C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Valor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C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Salinidad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C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0.5 – 35 ppt..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C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Cloruros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C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&gt; 300 ppm.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C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Sodio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C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&gt; 200 ppm.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C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Dureza Total como CaCO</a:t>
                      </a:r>
                      <a:r>
                        <a:rPr kumimoji="0" lang="es-EC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3</a:t>
                      </a:r>
                      <a:endParaRPr kumimoji="0" lang="es-EC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C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&gt; 150 ppm.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C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Dureza Calcio Como CaCO</a:t>
                      </a:r>
                      <a:r>
                        <a:rPr kumimoji="0" lang="es-EC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3</a:t>
                      </a:r>
                      <a:endParaRPr kumimoji="0" lang="es-EC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C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&gt; 100 ppm.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C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Dureza magnesio como CaCO</a:t>
                      </a:r>
                      <a:r>
                        <a:rPr kumimoji="0" lang="es-EC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3</a:t>
                      </a:r>
                      <a:endParaRPr kumimoji="0" lang="es-EC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C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&gt;  50 ppm.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C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Alcalinidad Total como CaCO</a:t>
                      </a:r>
                      <a:r>
                        <a:rPr kumimoji="0" lang="es-EC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3</a:t>
                      </a:r>
                      <a:endParaRPr kumimoji="0" lang="es-EC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C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&gt; 100 ppm.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0208" name="Text Box 32"/>
          <p:cNvSpPr txBox="1">
            <a:spLocks noChangeArrowheads="1"/>
          </p:cNvSpPr>
          <p:nvPr/>
        </p:nvSpPr>
        <p:spPr bwMode="auto">
          <a:xfrm>
            <a:off x="1431925" y="6400800"/>
            <a:ext cx="3382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effectLst/>
              </a:rPr>
              <a:t>Van Wyk y Scarpa (1999)</a:t>
            </a:r>
          </a:p>
        </p:txBody>
      </p:sp>
    </p:spTree>
  </p:cSld>
  <p:clrMapOvr>
    <a:masterClrMapping/>
  </p:clrMapOvr>
  <p:transition/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_tradnl" smtClean="0"/>
          </a:p>
        </p:txBody>
      </p:sp>
      <p:sp>
        <p:nvSpPr>
          <p:cNvPr id="1624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_tradnl" smtClean="0"/>
          </a:p>
        </p:txBody>
      </p:sp>
    </p:spTree>
  </p:cSld>
  <p:clrMapOvr>
    <a:masterClrMapping/>
  </p:clrMapOvr>
  <p:transition/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_tradnl" smtClean="0"/>
          </a:p>
        </p:txBody>
      </p:sp>
      <p:sp>
        <p:nvSpPr>
          <p:cNvPr id="1781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_tradnl" smtClean="0"/>
          </a:p>
        </p:txBody>
      </p:sp>
    </p:spTree>
  </p:cSld>
  <p:clrMapOvr>
    <a:masterClrMapping/>
  </p:clrMapOvr>
  <p:transition/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Procesamiento</a:t>
            </a:r>
          </a:p>
        </p:txBody>
      </p:sp>
      <p:sp>
        <p:nvSpPr>
          <p:cNvPr id="141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_tradnl" smtClean="0"/>
          </a:p>
        </p:txBody>
      </p:sp>
    </p:spTree>
  </p:cSld>
  <p:clrMapOvr>
    <a:masterClrMapping/>
  </p:clrMapOvr>
  <p:transition/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_tradnl" smtClean="0"/>
          </a:p>
        </p:txBody>
      </p:sp>
      <p:sp>
        <p:nvSpPr>
          <p:cNvPr id="1915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_tradnl" smtClean="0"/>
          </a:p>
        </p:txBody>
      </p:sp>
    </p:spTree>
  </p:cSld>
  <p:clrMapOvr>
    <a:masterClrMapping/>
  </p:clrMapOvr>
  <p:transition/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Tendencias a Futuro</a:t>
            </a:r>
          </a:p>
        </p:txBody>
      </p:sp>
      <p:sp>
        <p:nvSpPr>
          <p:cNvPr id="149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en-US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Bioseguridad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mtClean="0"/>
              <a:t>Cambio a no usar Sal.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mtClean="0"/>
              <a:t>Diferenciación: Camarón Ecológico.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mtClean="0"/>
              <a:t>Sistema “Pollo”: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mtClean="0"/>
              <a:t>Uso de Liners.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mtClean="0"/>
              <a:t>Sistemas de invernadero.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mtClean="0"/>
              <a:t>Sistemas Heterótrofos cero recambio (ZEHS).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Recirculación.</a:t>
            </a:r>
            <a:endParaRPr lang="es-ES_tradnl" smtClean="0"/>
          </a:p>
          <a:p>
            <a:pPr eaLnBrk="1" hangingPunct="1">
              <a:lnSpc>
                <a:spcPct val="90000"/>
              </a:lnSpc>
              <a:defRPr/>
            </a:pPr>
            <a:endParaRPr lang="es-ES_tradnl" smtClean="0"/>
          </a:p>
        </p:txBody>
      </p:sp>
    </p:spTree>
  </p:cSld>
  <p:clrMapOvr>
    <a:masterClrMapping/>
  </p:clrMapOvr>
  <p:transition/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smtClean="0"/>
              <a:t>Estrategias A Futuro </a:t>
            </a:r>
            <a:endParaRPr lang="en-US" smtClean="0"/>
          </a:p>
        </p:txBody>
      </p:sp>
    </p:spTree>
  </p:cSld>
  <p:clrMapOvr>
    <a:masterClrMapping/>
  </p:clrMapOvr>
  <p:transition spd="med"/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smtClean="0"/>
              <a:t>No Sal</a:t>
            </a:r>
          </a:p>
        </p:txBody>
      </p:sp>
      <p:sp>
        <p:nvSpPr>
          <p:cNvPr id="1790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Inicios de Cultivo tierra adentro se pensó que sal era indispensable.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Resultados han demostrado que no es necesario en mucho de los casos.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En casos donde es necesario, podría ser mas rentable buscar otro sitio donde no se necesite sal.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Muchos productores se están inclinando por no uso de sal: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400" smtClean="0"/>
              <a:t>Economía en costo directo.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400" smtClean="0"/>
              <a:t>Economía en Inversiones Fijas.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400" smtClean="0"/>
              <a:t>Economía percepción público.</a:t>
            </a:r>
          </a:p>
          <a:p>
            <a:pPr eaLnBrk="1" hangingPunct="1">
              <a:lnSpc>
                <a:spcPct val="90000"/>
              </a:lnSpc>
              <a:defRPr/>
            </a:pPr>
            <a:endParaRPr lang="es-ES_tradnl" sz="2800" smtClean="0"/>
          </a:p>
        </p:txBody>
      </p:sp>
    </p:spTree>
  </p:cSld>
  <p:clrMapOvr>
    <a:masterClrMapping/>
  </p:clrMapOvr>
  <p:transition/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smtClean="0"/>
              <a:t>Camarón Ecológico</a:t>
            </a:r>
          </a:p>
        </p:txBody>
      </p:sp>
      <p:sp>
        <p:nvSpPr>
          <p:cNvPr id="1631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 smtClean="0"/>
              <a:t>Percepción de “Valor” por público dirá que tan conveniente es.</a:t>
            </a:r>
          </a:p>
          <a:p>
            <a:pPr eaLnBrk="1" hangingPunct="1">
              <a:defRPr/>
            </a:pPr>
            <a:r>
              <a:rPr lang="es-ES_tradnl" smtClean="0"/>
              <a:t>Regulaciones actuales y menor impacto sobre medio ambiente ayudarían a lograr diferenciación por “amigable con medio ambiente”.</a:t>
            </a:r>
          </a:p>
        </p:txBody>
      </p:sp>
    </p:spTree>
  </p:cSld>
  <p:clrMapOvr>
    <a:masterClrMapping/>
  </p:clrMapOvr>
  <p:transition spd="med"/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-762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Sistema “Pollo”</a:t>
            </a:r>
          </a:p>
        </p:txBody>
      </p:sp>
      <p:sp>
        <p:nvSpPr>
          <p:cNvPr id="1633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219200"/>
            <a:ext cx="8001000" cy="52578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2800" smtClean="0"/>
              <a:t>Independencia de semilla silvestre.</a:t>
            </a:r>
          </a:p>
          <a:p>
            <a:pPr lvl="1" eaLnBrk="1" hangingPunct="1">
              <a:defRPr/>
            </a:pPr>
            <a:r>
              <a:rPr lang="es-ES_tradnl" sz="2400" smtClean="0"/>
              <a:t>Ya se está logrando.</a:t>
            </a:r>
          </a:p>
          <a:p>
            <a:pPr eaLnBrk="1" hangingPunct="1">
              <a:defRPr/>
            </a:pPr>
            <a:r>
              <a:rPr lang="es-ES_tradnl" sz="2800" smtClean="0"/>
              <a:t>Bioseguridad.</a:t>
            </a:r>
          </a:p>
          <a:p>
            <a:pPr lvl="1" eaLnBrk="1" hangingPunct="1">
              <a:defRPr/>
            </a:pPr>
            <a:r>
              <a:rPr lang="es-ES_tradnl" sz="2400" smtClean="0"/>
              <a:t>En camino.</a:t>
            </a:r>
            <a:r>
              <a:rPr lang="en-US" sz="2400" smtClean="0"/>
              <a:t> Punto mas importante.</a:t>
            </a:r>
            <a:endParaRPr lang="es-ES_tradnl" sz="2400" smtClean="0"/>
          </a:p>
          <a:p>
            <a:pPr eaLnBrk="1" hangingPunct="1">
              <a:defRPr/>
            </a:pPr>
            <a:r>
              <a:rPr lang="es-ES_tradnl" sz="2800" smtClean="0"/>
              <a:t>Mayor intensificación y control sobre el sistema.</a:t>
            </a:r>
          </a:p>
          <a:p>
            <a:pPr lvl="1" eaLnBrk="1" hangingPunct="1">
              <a:defRPr/>
            </a:pPr>
            <a:r>
              <a:rPr lang="es-ES_tradnl" sz="2400" smtClean="0"/>
              <a:t>En camino.</a:t>
            </a:r>
          </a:p>
          <a:p>
            <a:pPr eaLnBrk="1" hangingPunct="1">
              <a:defRPr/>
            </a:pPr>
            <a:r>
              <a:rPr lang="es-ES_tradnl" sz="2800" smtClean="0"/>
              <a:t>Mejoramiento Genético:</a:t>
            </a:r>
          </a:p>
          <a:p>
            <a:pPr lvl="1" eaLnBrk="1" hangingPunct="1">
              <a:defRPr/>
            </a:pPr>
            <a:r>
              <a:rPr lang="es-ES_tradnl" sz="2400" smtClean="0"/>
              <a:t>Ver características más importantes.</a:t>
            </a:r>
          </a:p>
          <a:p>
            <a:pPr eaLnBrk="1" hangingPunct="1">
              <a:defRPr/>
            </a:pPr>
            <a:r>
              <a:rPr lang="es-ES_tradnl" sz="2800" smtClean="0"/>
              <a:t>Vacunas:</a:t>
            </a:r>
          </a:p>
          <a:p>
            <a:pPr lvl="1" eaLnBrk="1" hangingPunct="1">
              <a:defRPr/>
            </a:pPr>
            <a:r>
              <a:rPr lang="es-ES_tradnl" sz="2400" smtClean="0"/>
              <a:t>No aplicable.</a:t>
            </a:r>
          </a:p>
          <a:p>
            <a:pPr eaLnBrk="1" hangingPunct="1">
              <a:defRPr/>
            </a:pPr>
            <a:endParaRPr lang="es-ES_tradnl" sz="2800" smtClean="0"/>
          </a:p>
        </p:txBody>
      </p:sp>
    </p:spTree>
  </p:cSld>
  <p:clrMapOvr>
    <a:masterClrMapping/>
  </p:clrMapOvr>
  <p:transition spd="med"/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smtClean="0"/>
              <a:t>Uso Liners e Invernaderos</a:t>
            </a:r>
            <a:endParaRPr lang="en-US" smtClean="0"/>
          </a:p>
        </p:txBody>
      </p:sp>
      <p:sp>
        <p:nvSpPr>
          <p:cNvPr id="1635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9988" y="1066800"/>
            <a:ext cx="77724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Liners: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Mayor rotación piscinas.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Menor contaminación enfermedades.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Mayor control materia orgánica.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Invernaderos: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Mayor control temperatura.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Mayor control otros factores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Mayor crecimiento.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Posible menor riesgo enfermedad.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No se sabe como otras enfermedades afectaran altas temperaturas.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Contras: Alto Costo.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z="3600" smtClean="0"/>
              <a:t>R</a:t>
            </a:r>
            <a:r>
              <a:rPr lang="en-US" sz="3600" smtClean="0"/>
              <a:t>equerimientio Iónico HBOI</a:t>
            </a:r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05600" y="4419600"/>
            <a:ext cx="2514600" cy="234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30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169988" y="1143000"/>
            <a:ext cx="7772400" cy="4918075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Experimental para  </a:t>
            </a:r>
            <a:r>
              <a:rPr lang="en-US" i="1" smtClean="0"/>
              <a:t>P. vannamei</a:t>
            </a:r>
            <a:r>
              <a:rPr lang="en-US" smtClean="0"/>
              <a:t>.</a:t>
            </a:r>
          </a:p>
          <a:p>
            <a:pPr eaLnBrk="1" hangingPunct="1">
              <a:defRPr/>
            </a:pPr>
            <a:r>
              <a:rPr lang="en-US" smtClean="0"/>
              <a:t>Nuevos resultados (</a:t>
            </a:r>
            <a:r>
              <a:rPr lang="es-ES_tradnl" smtClean="0"/>
              <a:t>Allen y Scarpa 2001)</a:t>
            </a:r>
            <a:r>
              <a:rPr lang="en-US" smtClean="0"/>
              <a:t>:</a:t>
            </a:r>
          </a:p>
          <a:p>
            <a:pPr lvl="1" eaLnBrk="1" hangingPunct="1">
              <a:defRPr/>
            </a:pPr>
            <a:r>
              <a:rPr lang="en-US" smtClean="0"/>
              <a:t>Sodio</a:t>
            </a:r>
            <a:r>
              <a:rPr lang="es-ES_tradnl" smtClean="0"/>
              <a:t> </a:t>
            </a:r>
            <a:r>
              <a:rPr lang="en-US" smtClean="0"/>
              <a:t>(&gt;</a:t>
            </a:r>
            <a:r>
              <a:rPr lang="es-ES_tradnl" smtClean="0"/>
              <a:t>84 ppm</a:t>
            </a:r>
            <a:r>
              <a:rPr lang="en-US" smtClean="0"/>
              <a:t>) </a:t>
            </a:r>
            <a:r>
              <a:rPr lang="es-ES_tradnl" smtClean="0"/>
              <a:t>es más importante</a:t>
            </a:r>
            <a:r>
              <a:rPr lang="en-US" smtClean="0"/>
              <a:t> que cloruros.</a:t>
            </a:r>
          </a:p>
          <a:p>
            <a:pPr lvl="1" eaLnBrk="1" hangingPunct="1">
              <a:defRPr/>
            </a:pPr>
            <a:r>
              <a:rPr lang="en-US" smtClean="0"/>
              <a:t>Cloruros pueden ser mas bajo de lo antes pensado.</a:t>
            </a:r>
          </a:p>
          <a:p>
            <a:pPr lvl="1" eaLnBrk="1" hangingPunct="1">
              <a:defRPr/>
            </a:pPr>
            <a:r>
              <a:rPr lang="en-US" smtClean="0"/>
              <a:t>Potasio puede ser toxico?</a:t>
            </a:r>
          </a:p>
          <a:p>
            <a:pPr eaLnBrk="1" hangingPunct="1">
              <a:defRPr/>
            </a:pPr>
            <a:r>
              <a:rPr lang="en-US" smtClean="0"/>
              <a:t>Abogan uso de agua dulce.</a:t>
            </a:r>
            <a:endParaRPr lang="es-ES_tradnl" smtClean="0"/>
          </a:p>
        </p:txBody>
      </p:sp>
    </p:spTree>
  </p:cSld>
  <p:clrMapOvr>
    <a:masterClrMapping/>
  </p:clrMapOvr>
  <p:transition/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mtClean="0"/>
              <a:t>Liners</a:t>
            </a:r>
            <a:endParaRPr lang="en-US" smtClean="0"/>
          </a:p>
        </p:txBody>
      </p:sp>
      <p:pic>
        <p:nvPicPr>
          <p:cNvPr id="326659" name="Picture 3" descr="F:\quebro29.jpg"/>
          <p:cNvPicPr>
            <a:picLocks noChangeAspect="1" noChangeArrowheads="1"/>
          </p:cNvPicPr>
          <p:nvPr/>
        </p:nvPicPr>
        <p:blipFill>
          <a:blip r:embed="rId2">
            <a:lum bright="12000" contrast="24000"/>
          </a:blip>
          <a:srcRect/>
          <a:stretch>
            <a:fillRect/>
          </a:stretch>
        </p:blipFill>
        <p:spPr bwMode="auto">
          <a:xfrm>
            <a:off x="914400" y="2057400"/>
            <a:ext cx="7315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76200"/>
            <a:ext cx="7772400" cy="1143000"/>
          </a:xfrm>
        </p:spPr>
        <p:txBody>
          <a:bodyPr/>
          <a:lstStyle/>
          <a:p>
            <a:pPr eaLnBrk="1" hangingPunct="1"/>
            <a:r>
              <a:rPr lang="es-PA" smtClean="0"/>
              <a:t>Revestimiento de Estanques</a:t>
            </a:r>
            <a:endParaRPr lang="en-US" smtClean="0"/>
          </a:p>
        </p:txBody>
      </p:sp>
      <p:sp>
        <p:nvSpPr>
          <p:cNvPr id="1638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482725"/>
            <a:ext cx="8027988" cy="4994275"/>
          </a:xfrm>
        </p:spPr>
        <p:txBody>
          <a:bodyPr/>
          <a:lstStyle/>
          <a:p>
            <a:pPr eaLnBrk="1" hangingPunct="1">
              <a:defRPr/>
            </a:pPr>
            <a:r>
              <a:rPr lang="es-PA" smtClean="0"/>
              <a:t>Polietileno o PVC.</a:t>
            </a:r>
          </a:p>
          <a:p>
            <a:pPr eaLnBrk="1" hangingPunct="1">
              <a:defRPr/>
            </a:pPr>
            <a:r>
              <a:rPr lang="es-PA" smtClean="0"/>
              <a:t>Espesor: 0.5 – 0.75 mm.</a:t>
            </a:r>
          </a:p>
          <a:p>
            <a:pPr eaLnBrk="1" hangingPunct="1">
              <a:defRPr/>
            </a:pPr>
            <a:r>
              <a:rPr lang="es-PA" smtClean="0"/>
              <a:t>Ventajas:</a:t>
            </a:r>
          </a:p>
          <a:p>
            <a:pPr lvl="1" eaLnBrk="1" hangingPunct="1">
              <a:defRPr/>
            </a:pPr>
            <a:r>
              <a:rPr lang="es-PA" smtClean="0"/>
              <a:t>Soporta mayor aireación.</a:t>
            </a:r>
          </a:p>
          <a:p>
            <a:pPr lvl="1" eaLnBrk="1" hangingPunct="1">
              <a:defRPr/>
            </a:pPr>
            <a:r>
              <a:rPr lang="es-PA" smtClean="0"/>
              <a:t>Apropiado para alta densidad (&gt;50Pl´s/m</a:t>
            </a:r>
            <a:r>
              <a:rPr lang="es-PA" baseline="30000" smtClean="0"/>
              <a:t>2</a:t>
            </a:r>
            <a:r>
              <a:rPr lang="es-PA" smtClean="0"/>
              <a:t>)</a:t>
            </a:r>
          </a:p>
          <a:p>
            <a:pPr lvl="1" eaLnBrk="1" hangingPunct="1">
              <a:defRPr/>
            </a:pPr>
            <a:r>
              <a:rPr lang="es-PA" smtClean="0"/>
              <a:t>Menos pérdidas en la cosecha.</a:t>
            </a:r>
          </a:p>
          <a:p>
            <a:pPr lvl="1" eaLnBrk="1" hangingPunct="1">
              <a:defRPr/>
            </a:pPr>
            <a:r>
              <a:rPr lang="es-PA" smtClean="0"/>
              <a:t>Rápida limpieza después de cosecha.</a:t>
            </a:r>
          </a:p>
          <a:p>
            <a:pPr lvl="1" eaLnBrk="1" hangingPunct="1">
              <a:defRPr/>
            </a:pPr>
            <a:r>
              <a:rPr lang="es-PA" smtClean="0"/>
              <a:t>Inicia llenado dos días después de cosecha.</a:t>
            </a:r>
          </a:p>
          <a:p>
            <a:pPr lvl="1" eaLnBrk="1" hangingPunct="1">
              <a:defRPr/>
            </a:pPr>
            <a:r>
              <a:rPr lang="es-PA" smtClean="0"/>
              <a:t>Permite mayor aireación.</a:t>
            </a:r>
            <a:endParaRPr lang="en-US" smtClean="0"/>
          </a:p>
        </p:txBody>
      </p:sp>
    </p:spTree>
  </p:cSld>
  <p:clrMapOvr>
    <a:masterClrMapping/>
  </p:clrMapOvr>
  <p:transition spd="med"/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76200"/>
            <a:ext cx="7772400" cy="1143000"/>
          </a:xfrm>
        </p:spPr>
        <p:txBody>
          <a:bodyPr/>
          <a:lstStyle/>
          <a:p>
            <a:pPr eaLnBrk="1" hangingPunct="1"/>
            <a:r>
              <a:rPr lang="es-PA" smtClean="0"/>
              <a:t>Revestimiento de Estanques</a:t>
            </a:r>
          </a:p>
        </p:txBody>
      </p:sp>
      <p:pic>
        <p:nvPicPr>
          <p:cNvPr id="328707" name="Picture 3" descr="F:\sajalices6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2875" y="1433513"/>
            <a:ext cx="6318250" cy="473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mtClean="0"/>
              <a:t>Manejo de N y Materia Organica</a:t>
            </a:r>
          </a:p>
        </p:txBody>
      </p:sp>
      <p:sp>
        <p:nvSpPr>
          <p:cNvPr id="1913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_tradnl" smtClean="0"/>
          </a:p>
        </p:txBody>
      </p:sp>
    </p:spTree>
  </p:cSld>
  <p:clrMapOvr>
    <a:masterClrMapping/>
  </p:clrMapOvr>
  <p:transition/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Recirculación</a:t>
            </a:r>
            <a:endParaRPr lang="es-ES_tradnl" smtClean="0"/>
          </a:p>
        </p:txBody>
      </p:sp>
      <p:sp>
        <p:nvSpPr>
          <p:cNvPr id="194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_tradnl" smtClean="0"/>
          </a:p>
        </p:txBody>
      </p:sp>
    </p:spTree>
  </p:cSld>
  <p:clrMapOvr>
    <a:masterClrMapping/>
  </p:clrMapOvr>
  <p:transition/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Sedimentación</a:t>
            </a:r>
            <a:endParaRPr lang="es-ES_tradnl" smtClean="0"/>
          </a:p>
        </p:txBody>
      </p:sp>
      <p:sp>
        <p:nvSpPr>
          <p:cNvPr id="194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Para Remover Solidos mas gruesos:</a:t>
            </a:r>
          </a:p>
          <a:p>
            <a:pPr lvl="1" eaLnBrk="1" hangingPunct="1">
              <a:defRPr/>
            </a:pPr>
            <a:r>
              <a:rPr lang="en-US" smtClean="0"/>
              <a:t>&lt;5ppt : 12 H HRT.</a:t>
            </a:r>
          </a:p>
          <a:p>
            <a:pPr lvl="1" eaLnBrk="1" hangingPunct="1">
              <a:defRPr/>
            </a:pPr>
            <a:r>
              <a:rPr lang="en-US" smtClean="0"/>
              <a:t>&gt;5ppt :  6  H HRT.</a:t>
            </a:r>
          </a:p>
          <a:p>
            <a:pPr eaLnBrk="1" hangingPunct="1">
              <a:defRPr/>
            </a:pPr>
            <a:r>
              <a:rPr lang="en-US" smtClean="0"/>
              <a:t>Para Remover Solidos, disminuir DBO y P e incrementar OD:</a:t>
            </a:r>
          </a:p>
          <a:p>
            <a:pPr lvl="1" eaLnBrk="1" hangingPunct="1">
              <a:defRPr/>
            </a:pPr>
            <a:r>
              <a:rPr lang="en-US" smtClean="0"/>
              <a:t>5 dias HRT.</a:t>
            </a:r>
          </a:p>
          <a:p>
            <a:pPr eaLnBrk="1" hangingPunct="1">
              <a:defRPr/>
            </a:pPr>
            <a:r>
              <a:rPr lang="en-US" smtClean="0"/>
              <a:t>Se puede acelerar la oxidacion usando aireacion, pero aireacion debe ser en piscina separada de la sedimentacion.</a:t>
            </a:r>
            <a:endParaRPr lang="es-ES_tradnl" smtClean="0"/>
          </a:p>
        </p:txBody>
      </p:sp>
    </p:spTree>
  </p:cSld>
  <p:clrMapOvr>
    <a:masterClrMapping/>
  </p:clrMapOvr>
  <p:transition/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Rebombeo Piscina Tratamiento</a:t>
            </a:r>
            <a:endParaRPr lang="es-ES_tradnl" smtClean="0"/>
          </a:p>
        </p:txBody>
      </p:sp>
      <p:pic>
        <p:nvPicPr>
          <p:cNvPr id="332803" name="Picture 3" descr="C:\Mis documentos\Espol\Informacion\Fotos\CAMARON\MVC-004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6650" y="1117600"/>
            <a:ext cx="7778750" cy="523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Filtro Biologico</a:t>
            </a:r>
            <a:endParaRPr lang="es-ES_tradnl" smtClean="0"/>
          </a:p>
        </p:txBody>
      </p:sp>
      <p:pic>
        <p:nvPicPr>
          <p:cNvPr id="333827" name="Picture 3" descr="C:\Mis documentos\Espol\Informacion\Fotos\CAMARON\MVC-008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4900" y="1079500"/>
            <a:ext cx="7581900" cy="513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_tradnl" smtClean="0"/>
          </a:p>
        </p:txBody>
      </p:sp>
      <p:sp>
        <p:nvSpPr>
          <p:cNvPr id="1795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_tradnl" smtClean="0"/>
          </a:p>
        </p:txBody>
      </p:sp>
    </p:spTree>
  </p:cSld>
  <p:clrMapOvr>
    <a:masterClrMapping/>
  </p:clrMapOvr>
  <p:transition/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Análisis FODA Sector Camaroneras Tierra Adentro</a:t>
            </a:r>
          </a:p>
        </p:txBody>
      </p:sp>
      <p:sp>
        <p:nvSpPr>
          <p:cNvPr id="1817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828800"/>
            <a:ext cx="6705600" cy="37338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Internas:</a:t>
            </a:r>
          </a:p>
          <a:p>
            <a:pPr lvl="1" eaLnBrk="1" hangingPunct="1">
              <a:defRPr/>
            </a:pPr>
            <a:r>
              <a:rPr lang="en-US" smtClean="0"/>
              <a:t>Fortalezas</a:t>
            </a:r>
          </a:p>
          <a:p>
            <a:pPr lvl="1" eaLnBrk="1" hangingPunct="1">
              <a:defRPr/>
            </a:pPr>
            <a:r>
              <a:rPr lang="en-US" smtClean="0"/>
              <a:t>Debilidades</a:t>
            </a:r>
          </a:p>
          <a:p>
            <a:pPr eaLnBrk="1" hangingPunct="1">
              <a:defRPr/>
            </a:pPr>
            <a:r>
              <a:rPr lang="en-US" smtClean="0"/>
              <a:t>Externas:</a:t>
            </a:r>
          </a:p>
          <a:p>
            <a:pPr lvl="1" eaLnBrk="1" hangingPunct="1">
              <a:defRPr/>
            </a:pPr>
            <a:r>
              <a:rPr lang="en-US" smtClean="0"/>
              <a:t>Oportunidades</a:t>
            </a:r>
          </a:p>
          <a:p>
            <a:pPr lvl="1" eaLnBrk="1" hangingPunct="1">
              <a:defRPr/>
            </a:pPr>
            <a:r>
              <a:rPr lang="en-US" smtClean="0"/>
              <a:t>Amenazas</a:t>
            </a:r>
            <a:endParaRPr lang="es-ES_tradnl" smtClean="0"/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Na vs K</a:t>
            </a:r>
            <a:endParaRPr lang="es-ES_tradnl" smtClean="0"/>
          </a:p>
        </p:txBody>
      </p:sp>
      <p:graphicFrame>
        <p:nvGraphicFramePr>
          <p:cNvPr id="3074" name="Object 2048"/>
          <p:cNvGraphicFramePr>
            <a:graphicFrameLocks noChangeAspect="1"/>
          </p:cNvGraphicFramePr>
          <p:nvPr>
            <p:ph type="chart" idx="1"/>
          </p:nvPr>
        </p:nvGraphicFramePr>
        <p:xfrm>
          <a:off x="879475" y="1357313"/>
          <a:ext cx="8120063" cy="4637087"/>
        </p:xfrm>
        <a:graphic>
          <a:graphicData uri="http://schemas.openxmlformats.org/presentationml/2006/ole">
            <p:oleObj spid="_x0000_s3074" name="Chart" r:id="rId3" imgW="11792221" imgH="6734657" progId="Excel.Chart.8">
              <p:embed/>
            </p:oleObj>
          </a:graphicData>
        </a:graphic>
      </p:graphicFrame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10400" y="0"/>
            <a:ext cx="1873250" cy="166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Fortalezas</a:t>
            </a:r>
          </a:p>
        </p:txBody>
      </p:sp>
      <p:sp>
        <p:nvSpPr>
          <p:cNvPr id="1819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219200"/>
            <a:ext cx="81534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mtClean="0"/>
              <a:t>Industria de Apoyo.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mtClean="0"/>
              <a:t>Técnicos y M.O. Capacitada.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mtClean="0"/>
              <a:t>Técnicas producción validadas.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mtClean="0"/>
              <a:t>Prestigio y Experiencia del país en industria de camarones.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i="1" smtClean="0"/>
              <a:t>P. vannamei</a:t>
            </a:r>
            <a:r>
              <a:rPr lang="es-ES_tradnl" smtClean="0"/>
              <a:t> acepta condiciones de cultivo.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mtClean="0"/>
              <a:t>Mayor Bioseguridad.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mtClean="0"/>
              <a:t>Cultivo Intensivo permite mejor uso agua y suelo y mayores inversiones.</a:t>
            </a:r>
          </a:p>
        </p:txBody>
      </p:sp>
    </p:spTree>
  </p:cSld>
  <p:clrMapOvr>
    <a:masterClrMapping/>
  </p:clrMapOvr>
  <p:transition/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-304800"/>
            <a:ext cx="8839200" cy="1143000"/>
          </a:xfrm>
        </p:spPr>
        <p:txBody>
          <a:bodyPr/>
          <a:lstStyle/>
          <a:p>
            <a:pPr eaLnBrk="1" hangingPunct="1"/>
            <a:r>
              <a:rPr lang="es-ES_tradnl" sz="3600" smtClean="0"/>
              <a:t>Industria De Apoyo E Infraestructura</a:t>
            </a:r>
          </a:p>
        </p:txBody>
      </p:sp>
      <p:sp>
        <p:nvSpPr>
          <p:cNvPr id="1821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85800"/>
            <a:ext cx="7848600" cy="61722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s-ES_tradnl" sz="2800" smtClean="0">
                <a:solidFill>
                  <a:srgbClr val="FF0000"/>
                </a:solidFill>
              </a:rPr>
              <a:t>FORTALEZA IMPORTANTE.</a:t>
            </a:r>
          </a:p>
          <a:p>
            <a:pPr eaLnBrk="1" hangingPunct="1">
              <a:defRPr/>
            </a:pPr>
            <a:r>
              <a:rPr lang="es-ES_tradnl" sz="2800" smtClean="0"/>
              <a:t>Proveedores (poder negociación bajo):</a:t>
            </a:r>
          </a:p>
          <a:p>
            <a:pPr lvl="1" eaLnBrk="1" hangingPunct="1">
              <a:defRPr/>
            </a:pPr>
            <a:r>
              <a:rPr lang="es-ES_tradnl" sz="2400" smtClean="0"/>
              <a:t>Larva y nauplios.</a:t>
            </a:r>
          </a:p>
          <a:p>
            <a:pPr lvl="1" eaLnBrk="1" hangingPunct="1">
              <a:defRPr/>
            </a:pPr>
            <a:r>
              <a:rPr lang="es-ES_tradnl" sz="2400" smtClean="0"/>
              <a:t>Balanceado.</a:t>
            </a:r>
          </a:p>
          <a:p>
            <a:pPr lvl="1" eaLnBrk="1" hangingPunct="1">
              <a:defRPr/>
            </a:pPr>
            <a:r>
              <a:rPr lang="es-ES_tradnl" sz="2400" smtClean="0"/>
              <a:t>Suministros e Insumos.</a:t>
            </a:r>
          </a:p>
          <a:p>
            <a:pPr lvl="1" eaLnBrk="1" hangingPunct="1">
              <a:defRPr/>
            </a:pPr>
            <a:r>
              <a:rPr lang="es-ES_tradnl" sz="2400" smtClean="0"/>
              <a:t>Equipos.</a:t>
            </a:r>
          </a:p>
          <a:p>
            <a:pPr eaLnBrk="1" hangingPunct="1">
              <a:defRPr/>
            </a:pPr>
            <a:r>
              <a:rPr lang="es-ES_tradnl" sz="2800" smtClean="0"/>
              <a:t>Apoyo:</a:t>
            </a:r>
          </a:p>
          <a:p>
            <a:pPr lvl="1" eaLnBrk="1" hangingPunct="1">
              <a:defRPr/>
            </a:pPr>
            <a:r>
              <a:rPr lang="es-ES_tradnl" sz="2400" smtClean="0"/>
              <a:t>Laboratorios de análisis y asesoría.</a:t>
            </a:r>
          </a:p>
          <a:p>
            <a:pPr lvl="1" eaLnBrk="1" hangingPunct="1">
              <a:defRPr/>
            </a:pPr>
            <a:r>
              <a:rPr lang="es-ES_tradnl" sz="2400" smtClean="0"/>
              <a:t>Seguridad y transporte.</a:t>
            </a:r>
          </a:p>
          <a:p>
            <a:pPr lvl="1" eaLnBrk="1" hangingPunct="1">
              <a:defRPr/>
            </a:pPr>
            <a:r>
              <a:rPr lang="es-ES_tradnl" sz="2400" smtClean="0"/>
              <a:t>Centros de capacitación.</a:t>
            </a:r>
          </a:p>
          <a:p>
            <a:pPr eaLnBrk="1" hangingPunct="1">
              <a:defRPr/>
            </a:pPr>
            <a:r>
              <a:rPr lang="es-ES_tradnl" sz="2800" smtClean="0"/>
              <a:t>Mercado abierto: Empacadoras compitiendo.</a:t>
            </a:r>
          </a:p>
          <a:p>
            <a:pPr eaLnBrk="1" hangingPunct="1">
              <a:defRPr/>
            </a:pPr>
            <a:r>
              <a:rPr lang="es-ES_tradnl" sz="2800" smtClean="0"/>
              <a:t>Otros Servicios.</a:t>
            </a:r>
          </a:p>
        </p:txBody>
      </p:sp>
    </p:spTree>
  </p:cSld>
  <p:clrMapOvr>
    <a:masterClrMapping/>
  </p:clrMapOvr>
  <p:transition/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Técnicos y Mano de Obra Capacitada</a:t>
            </a:r>
          </a:p>
        </p:txBody>
      </p:sp>
      <p:sp>
        <p:nvSpPr>
          <p:cNvPr id="1823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9988" y="1447800"/>
            <a:ext cx="7772400" cy="4613275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s-ES_tradnl" smtClean="0">
                <a:solidFill>
                  <a:srgbClr val="FF0000"/>
                </a:solidFill>
              </a:rPr>
              <a:t>FORTALEZA IMPORTANTE.</a:t>
            </a:r>
            <a:endParaRPr lang="es-ES_tradnl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mtClean="0"/>
              <a:t>Técnicos con formación académica y experiencia necesaria.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mtClean="0"/>
              <a:t>Se adaptan muy rápido a nueva metodología.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mtClean="0"/>
              <a:t>Centros de capacitación.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mtClean="0"/>
              <a:t>Oferta laboral a futuro.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mtClean="0"/>
              <a:t>Mano de obra experimentada.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mtClean="0"/>
              <a:t>En trabajos con camarón.</a:t>
            </a:r>
          </a:p>
        </p:txBody>
      </p:sp>
    </p:spTree>
  </p:cSld>
  <p:clrMapOvr>
    <a:masterClrMapping/>
  </p:clrMapOvr>
  <p:transition/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4582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Técnicas Para Cultivo Intensivo  Y En Agua Dulce Validadas</a:t>
            </a:r>
          </a:p>
        </p:txBody>
      </p:sp>
      <p:sp>
        <p:nvSpPr>
          <p:cNvPr id="1825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686800" cy="52578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s-ES_tradnl" sz="2800" smtClean="0">
                <a:solidFill>
                  <a:srgbClr val="FF0000"/>
                </a:solidFill>
              </a:rPr>
              <a:t>FORTALEZA IMPORTANTE.</a:t>
            </a:r>
            <a:endParaRPr lang="es-ES_tradnl" sz="280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Experiencias y tecnología extranjera, junto con experiencia nacional: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000" smtClean="0"/>
              <a:t>Técnica propia adaptada a nuestro medio.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Actualmente hay técnicas para cultivo intensivo y/o en agua dulce que funcionan en nuestro medio.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Después de haberlo hecho hay confianza en lo que se puede hacer.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Resultados exitosos de entre 4,000 y 20,000 lbs/ ha / ciclo reportados.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Problemas actuales en su mayor parte independientes de metodología cultivo.</a:t>
            </a:r>
          </a:p>
        </p:txBody>
      </p:sp>
    </p:spTree>
  </p:cSld>
  <p:clrMapOvr>
    <a:masterClrMapping/>
  </p:clrMapOvr>
  <p:transition/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762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Prestigio y Experiencia País</a:t>
            </a:r>
          </a:p>
        </p:txBody>
      </p:sp>
      <p:sp>
        <p:nvSpPr>
          <p:cNvPr id="1827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9988" y="1219200"/>
            <a:ext cx="7772400" cy="4841875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s-ES_tradnl" smtClean="0">
                <a:solidFill>
                  <a:srgbClr val="FF0000"/>
                </a:solidFill>
              </a:rPr>
              <a:t>FORTALEZA MENOR.</a:t>
            </a:r>
            <a:endParaRPr lang="es-ES_tradnl" smtClean="0"/>
          </a:p>
          <a:p>
            <a:pPr eaLnBrk="1" hangingPunct="1">
              <a:defRPr/>
            </a:pPr>
            <a:r>
              <a:rPr lang="es-ES_tradnl" smtClean="0"/>
              <a:t>Ecuador a pesar de haber perdido su puesto en producción y ventas, es todavía visto en el exterior como líder.</a:t>
            </a:r>
          </a:p>
          <a:p>
            <a:pPr eaLnBrk="1" hangingPunct="1">
              <a:defRPr/>
            </a:pPr>
            <a:r>
              <a:rPr lang="es-ES_tradnl" smtClean="0"/>
              <a:t>Prestigio del país sigue vigente.</a:t>
            </a:r>
          </a:p>
          <a:p>
            <a:pPr eaLnBrk="1" hangingPunct="1">
              <a:defRPr/>
            </a:pPr>
            <a:r>
              <a:rPr lang="es-ES_tradnl" smtClean="0"/>
              <a:t>Experiencia e infraestructura de comercialización del país permite buen  acceso a mercados.</a:t>
            </a:r>
          </a:p>
        </p:txBody>
      </p:sp>
    </p:spTree>
  </p:cSld>
  <p:clrMapOvr>
    <a:masterClrMapping/>
  </p:clrMapOvr>
  <p:transition/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/>
          <a:lstStyle/>
          <a:p>
            <a:pPr eaLnBrk="1" hangingPunct="1"/>
            <a:r>
              <a:rPr lang="es-ES_tradnl" sz="3900" smtClean="0"/>
              <a:t>Especie Acepta Condiciones Cultivo</a:t>
            </a:r>
          </a:p>
        </p:txBody>
      </p:sp>
      <p:sp>
        <p:nvSpPr>
          <p:cNvPr id="1829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9988" y="1447800"/>
            <a:ext cx="7772400" cy="47244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s-ES_tradnl" smtClean="0">
                <a:solidFill>
                  <a:srgbClr val="FF0000"/>
                </a:solidFill>
              </a:rPr>
              <a:t>FORTALEZA MENOR.</a:t>
            </a:r>
            <a:endParaRPr lang="es-ES_tradnl" smtClean="0"/>
          </a:p>
          <a:p>
            <a:pPr eaLnBrk="1" hangingPunct="1">
              <a:defRPr/>
            </a:pPr>
            <a:r>
              <a:rPr lang="es-ES_tradnl" smtClean="0"/>
              <a:t>P. vannamei se cultiva fácilmente en altas densidades.</a:t>
            </a:r>
          </a:p>
          <a:p>
            <a:pPr eaLnBrk="1" hangingPunct="1">
              <a:defRPr/>
            </a:pPr>
            <a:r>
              <a:rPr lang="es-ES_tradnl" smtClean="0"/>
              <a:t>Maduración y producción de semilla con técnica conocida.</a:t>
            </a:r>
          </a:p>
          <a:p>
            <a:pPr eaLnBrk="1" hangingPunct="1">
              <a:defRPr/>
            </a:pPr>
            <a:r>
              <a:rPr lang="es-ES_tradnl" smtClean="0"/>
              <a:t>Resiste condiciones de baja salinidad sin afectar supervivencia y crecimiento.</a:t>
            </a:r>
          </a:p>
        </p:txBody>
      </p:sp>
    </p:spTree>
  </p:cSld>
  <p:clrMapOvr>
    <a:masterClrMapping/>
  </p:clrMapOvr>
  <p:transition/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04800"/>
            <a:ext cx="9144000" cy="1752600"/>
          </a:xfrm>
        </p:spPr>
        <p:txBody>
          <a:bodyPr/>
          <a:lstStyle/>
          <a:p>
            <a:pPr eaLnBrk="1" hangingPunct="1"/>
            <a:r>
              <a:rPr lang="es-ES_tradnl" sz="3600" smtClean="0"/>
              <a:t>Rangos De Calidad De Agua Recomendados Para Cultivo Camarón </a:t>
            </a:r>
            <a:endParaRPr lang="es-ES_tradnl" sz="3900" smtClean="0"/>
          </a:p>
        </p:txBody>
      </p:sp>
      <p:graphicFrame>
        <p:nvGraphicFramePr>
          <p:cNvPr id="1831939" name="Group 3"/>
          <p:cNvGraphicFramePr>
            <a:graphicFrameLocks noGrp="1"/>
          </p:cNvGraphicFramePr>
          <p:nvPr>
            <p:ph type="tbl" idx="1"/>
          </p:nvPr>
        </p:nvGraphicFramePr>
        <p:xfrm>
          <a:off x="381000" y="1452563"/>
          <a:ext cx="8382000" cy="4572000"/>
        </p:xfrm>
        <a:graphic>
          <a:graphicData uri="http://schemas.openxmlformats.org/drawingml/2006/table">
            <a:tbl>
              <a:tblPr/>
              <a:tblGrid>
                <a:gridCol w="5065713"/>
                <a:gridCol w="3316287"/>
              </a:tblGrid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C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Parámetro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C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Valor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C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Salinidad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C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0.5 – 35 ppt..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C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Cloruros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C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&gt; 300 ppm.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C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Sodio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C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&gt; 200 ppm.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C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Dureza Total como CaCO</a:t>
                      </a:r>
                      <a:r>
                        <a:rPr kumimoji="0" lang="es-EC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3</a:t>
                      </a:r>
                      <a:endParaRPr kumimoji="0" lang="es-EC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C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&gt; 150 ppm.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C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Dureza Calcio Como CaCO</a:t>
                      </a:r>
                      <a:r>
                        <a:rPr kumimoji="0" lang="es-EC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3</a:t>
                      </a:r>
                      <a:endParaRPr kumimoji="0" lang="es-EC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C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&gt; 100 ppm.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C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Dureza magnesio como CaCO</a:t>
                      </a:r>
                      <a:r>
                        <a:rPr kumimoji="0" lang="es-EC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3</a:t>
                      </a:r>
                      <a:endParaRPr kumimoji="0" lang="es-EC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C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&gt;  50 ppm.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C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Alcalinidad Total como CaCO</a:t>
                      </a:r>
                      <a:r>
                        <a:rPr kumimoji="0" lang="es-EC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3</a:t>
                      </a:r>
                      <a:endParaRPr kumimoji="0" lang="es-EC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C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&gt; 100 ppm.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43072" name="Text Box 32"/>
          <p:cNvSpPr txBox="1">
            <a:spLocks noChangeArrowheads="1"/>
          </p:cNvSpPr>
          <p:nvPr/>
        </p:nvSpPr>
        <p:spPr bwMode="auto">
          <a:xfrm>
            <a:off x="762000" y="6172200"/>
            <a:ext cx="3382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effectLst/>
              </a:rPr>
              <a:t>Van Wyk y Scarpa (1999)</a:t>
            </a:r>
          </a:p>
        </p:txBody>
      </p:sp>
    </p:spTree>
  </p:cSld>
  <p:clrMapOvr>
    <a:masterClrMapping/>
  </p:clrMapOvr>
  <p:transition/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524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Mayor Bioseguridad</a:t>
            </a:r>
          </a:p>
        </p:txBody>
      </p:sp>
      <p:sp>
        <p:nvSpPr>
          <p:cNvPr id="1833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9988" y="1295400"/>
            <a:ext cx="7772400" cy="4765675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s-ES_tradnl" smtClean="0">
                <a:solidFill>
                  <a:srgbClr val="FF0000"/>
                </a:solidFill>
              </a:rPr>
              <a:t>FORTALEZA IMPORTANTE.</a:t>
            </a:r>
            <a:endParaRPr lang="es-ES_tradnl" smtClean="0"/>
          </a:p>
          <a:p>
            <a:pPr algn="just" eaLnBrk="1" hangingPunct="1">
              <a:defRPr/>
            </a:pPr>
            <a:r>
              <a:rPr lang="es-ES_tradnl" smtClean="0"/>
              <a:t>Cultivo tierra adentro aísla las piscinas de fuentes de enfermedades.</a:t>
            </a:r>
          </a:p>
          <a:p>
            <a:pPr algn="just" eaLnBrk="1" hangingPunct="1">
              <a:defRPr/>
            </a:pPr>
            <a:r>
              <a:rPr lang="es-ES_tradnl" smtClean="0"/>
              <a:t>Fuentes de agua no son compartidas.</a:t>
            </a:r>
          </a:p>
          <a:p>
            <a:pPr algn="just" eaLnBrk="1" hangingPunct="1">
              <a:defRPr/>
            </a:pPr>
            <a:r>
              <a:rPr lang="es-ES_tradnl" smtClean="0"/>
              <a:t>Invertebrados marinos portadores de enfermedades no existen.</a:t>
            </a:r>
          </a:p>
          <a:p>
            <a:pPr algn="just" eaLnBrk="1" hangingPunct="1">
              <a:defRPr/>
            </a:pPr>
            <a:r>
              <a:rPr lang="es-ES_tradnl" smtClean="0"/>
              <a:t>Menor área permitiría mejor control.</a:t>
            </a:r>
          </a:p>
        </p:txBody>
      </p:sp>
    </p:spTree>
  </p:cSld>
  <p:clrMapOvr>
    <a:masterClrMapping/>
  </p:clrMapOvr>
  <p:transition/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1524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Mejor Uso Recursos y Mayores Inversiones</a:t>
            </a:r>
          </a:p>
        </p:txBody>
      </p:sp>
      <p:sp>
        <p:nvSpPr>
          <p:cNvPr id="1836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524000"/>
            <a:ext cx="8180388" cy="51054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s-ES_tradnl" sz="2800" smtClean="0">
                <a:solidFill>
                  <a:srgbClr val="FF0000"/>
                </a:solidFill>
              </a:rPr>
              <a:t>FORTALEZA IMPORTANTE.</a:t>
            </a:r>
            <a:endParaRPr lang="es-ES_tradnl" sz="2800" smtClean="0"/>
          </a:p>
          <a:p>
            <a:pPr algn="just" eaLnBrk="1" hangingPunct="1">
              <a:defRPr/>
            </a:pPr>
            <a:r>
              <a:rPr lang="es-ES_tradnl" sz="2800" smtClean="0"/>
              <a:t>Cultivo intensivo permite uso de suelo y agua mas eficiente.</a:t>
            </a:r>
          </a:p>
          <a:p>
            <a:pPr algn="just" eaLnBrk="1" hangingPunct="1">
              <a:defRPr/>
            </a:pPr>
            <a:r>
              <a:rPr lang="es-ES_tradnl" sz="2800" smtClean="0"/>
              <a:t>Permite mayor inversión ya que la misma se amortiza para mas libras.</a:t>
            </a:r>
          </a:p>
          <a:p>
            <a:pPr algn="just" eaLnBrk="1" hangingPunct="1">
              <a:defRPr/>
            </a:pPr>
            <a:r>
              <a:rPr lang="es-ES_tradnl" sz="2800" smtClean="0"/>
              <a:t>Permite manejos que no se lo puede hacer en cultivos extensivos:</a:t>
            </a:r>
          </a:p>
          <a:p>
            <a:pPr lvl="1" eaLnBrk="1" hangingPunct="1">
              <a:defRPr/>
            </a:pPr>
            <a:r>
              <a:rPr lang="es-ES_tradnl" sz="2400" smtClean="0"/>
              <a:t>Liners.</a:t>
            </a:r>
          </a:p>
          <a:p>
            <a:pPr lvl="1" eaLnBrk="1" hangingPunct="1">
              <a:defRPr/>
            </a:pPr>
            <a:r>
              <a:rPr lang="es-ES_tradnl" sz="2400" smtClean="0"/>
              <a:t>Invernaderos.</a:t>
            </a:r>
          </a:p>
          <a:p>
            <a:pPr lvl="1" eaLnBrk="1" hangingPunct="1">
              <a:defRPr/>
            </a:pPr>
            <a:r>
              <a:rPr lang="es-ES_tradnl" sz="2400" smtClean="0"/>
              <a:t>Mejor control y bioseguridad.</a:t>
            </a:r>
          </a:p>
          <a:p>
            <a:pPr lvl="1" eaLnBrk="1" hangingPunct="1">
              <a:defRPr/>
            </a:pPr>
            <a:r>
              <a:rPr lang="es-ES_tradnl" sz="2400" smtClean="0"/>
              <a:t>Automatización.</a:t>
            </a:r>
          </a:p>
          <a:p>
            <a:pPr lvl="1" algn="just" eaLnBrk="1" hangingPunct="1">
              <a:defRPr/>
            </a:pPr>
            <a:endParaRPr lang="es-ES_tradnl" sz="2400" smtClean="0"/>
          </a:p>
          <a:p>
            <a:pPr eaLnBrk="1" hangingPunct="1">
              <a:defRPr/>
            </a:pPr>
            <a:endParaRPr lang="es-ES_tradnl" sz="2800" smtClean="0"/>
          </a:p>
        </p:txBody>
      </p:sp>
    </p:spTree>
  </p:cSld>
  <p:clrMapOvr>
    <a:masterClrMapping/>
  </p:clrMapOvr>
  <p:transition/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762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Debilidades</a:t>
            </a:r>
          </a:p>
        </p:txBody>
      </p:sp>
      <p:sp>
        <p:nvSpPr>
          <p:cNvPr id="1838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9988" y="914400"/>
            <a:ext cx="7669212" cy="53340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mtClean="0"/>
              <a:t>Alta inversión y capital de trabajo necesarios.</a:t>
            </a:r>
          </a:p>
          <a:p>
            <a:pPr eaLnBrk="1" hangingPunct="1">
              <a:defRPr/>
            </a:pPr>
            <a:r>
              <a:rPr lang="es-ES_tradnl" smtClean="0"/>
              <a:t>Desconocimiento de requerimientos iónicos exactos para P. vannamei.</a:t>
            </a:r>
          </a:p>
          <a:p>
            <a:pPr eaLnBrk="1" hangingPunct="1">
              <a:defRPr/>
            </a:pPr>
            <a:r>
              <a:rPr lang="es-ES_tradnl" smtClean="0"/>
              <a:t>Continúa uso de sales.</a:t>
            </a:r>
          </a:p>
          <a:p>
            <a:pPr eaLnBrk="1" hangingPunct="1">
              <a:defRPr/>
            </a:pPr>
            <a:r>
              <a:rPr lang="es-ES_tradnl" smtClean="0"/>
              <a:t>Falta de fuente confiable de semilla libre de virus WSSV.</a:t>
            </a:r>
          </a:p>
          <a:p>
            <a:pPr eaLnBrk="1" hangingPunct="1">
              <a:defRPr/>
            </a:pPr>
            <a:r>
              <a:rPr lang="es-ES_tradnl" smtClean="0"/>
              <a:t>No se ha logrado erradicar presencia de WSSV.</a:t>
            </a: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Salinidad</a:t>
            </a:r>
          </a:p>
        </p:txBody>
      </p:sp>
      <p:sp>
        <p:nvSpPr>
          <p:cNvPr id="1455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2388" y="1254125"/>
            <a:ext cx="7440612" cy="499427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Concentración total de iones disueltos en agua.</a:t>
            </a:r>
            <a:r>
              <a:rPr lang="es-ES_tradnl" sz="2800" smtClean="0"/>
              <a:t>  </a:t>
            </a:r>
            <a:r>
              <a:rPr lang="es-ES_tradnl" sz="2800" b="1" smtClean="0"/>
              <a:t>NO</a:t>
            </a:r>
            <a:r>
              <a:rPr lang="es-ES_tradnl" sz="2800" smtClean="0"/>
              <a:t> concentración de ClNa.</a:t>
            </a:r>
            <a:endParaRPr lang="en-US" sz="2800" smtClean="0"/>
          </a:p>
          <a:p>
            <a:pPr eaLnBrk="1" hangingPunct="1">
              <a:defRPr/>
            </a:pPr>
            <a:r>
              <a:rPr lang="en-US" sz="2800" smtClean="0"/>
              <a:t>Principales iones: </a:t>
            </a:r>
          </a:p>
          <a:p>
            <a:pPr lvl="1" eaLnBrk="1" hangingPunct="1">
              <a:defRPr/>
            </a:pPr>
            <a:r>
              <a:rPr lang="en-US" sz="2400" smtClean="0"/>
              <a:t>Cationes: Na</a:t>
            </a:r>
            <a:r>
              <a:rPr lang="en-US" sz="2400" baseline="30000" smtClean="0"/>
              <a:t>+</a:t>
            </a:r>
            <a:r>
              <a:rPr lang="en-US" sz="2400" smtClean="0"/>
              <a:t>, Mg</a:t>
            </a:r>
            <a:r>
              <a:rPr lang="en-US" sz="2400" baseline="30000" smtClean="0"/>
              <a:t>+</a:t>
            </a:r>
            <a:r>
              <a:rPr lang="en-US" sz="2400" smtClean="0"/>
              <a:t>, Ca</a:t>
            </a:r>
            <a:r>
              <a:rPr lang="en-US" sz="2400" baseline="30000" smtClean="0"/>
              <a:t>++</a:t>
            </a:r>
            <a:r>
              <a:rPr lang="en-US" sz="2400" smtClean="0"/>
              <a:t> y K</a:t>
            </a:r>
            <a:r>
              <a:rPr lang="en-US" sz="2400" baseline="30000" smtClean="0"/>
              <a:t>+</a:t>
            </a:r>
            <a:r>
              <a:rPr lang="en-US" sz="2400" smtClean="0"/>
              <a:t>.</a:t>
            </a:r>
          </a:p>
          <a:p>
            <a:pPr lvl="1" eaLnBrk="1" hangingPunct="1">
              <a:defRPr/>
            </a:pPr>
            <a:r>
              <a:rPr lang="en-US" sz="2400" smtClean="0"/>
              <a:t>Aniones: Cl</a:t>
            </a:r>
            <a:r>
              <a:rPr lang="en-US" sz="2400" baseline="30000" smtClean="0"/>
              <a:t>-</a:t>
            </a:r>
            <a:r>
              <a:rPr lang="en-US" sz="2400" smtClean="0"/>
              <a:t>, SO</a:t>
            </a:r>
            <a:r>
              <a:rPr lang="en-US" sz="2400" baseline="-25000" smtClean="0"/>
              <a:t>4</a:t>
            </a:r>
            <a:r>
              <a:rPr lang="en-US" sz="2400" baseline="30000" smtClean="0"/>
              <a:t>=</a:t>
            </a:r>
            <a:r>
              <a:rPr lang="en-US" sz="2400" smtClean="0"/>
              <a:t>, HCO</a:t>
            </a:r>
            <a:r>
              <a:rPr lang="en-US" sz="2400" baseline="-25000" smtClean="0"/>
              <a:t>3</a:t>
            </a:r>
            <a:r>
              <a:rPr lang="en-US" sz="2400" baseline="30000" smtClean="0"/>
              <a:t>-</a:t>
            </a:r>
            <a:r>
              <a:rPr lang="en-US" sz="2400" smtClean="0"/>
              <a:t> y Br</a:t>
            </a:r>
            <a:r>
              <a:rPr lang="en-US" sz="2400" baseline="30000" smtClean="0"/>
              <a:t>-</a:t>
            </a:r>
            <a:r>
              <a:rPr lang="en-US" sz="2400" smtClean="0"/>
              <a:t>. </a:t>
            </a:r>
            <a:endParaRPr lang="es-ES_tradnl" sz="2400" smtClean="0"/>
          </a:p>
          <a:p>
            <a:pPr eaLnBrk="1" hangingPunct="1">
              <a:defRPr/>
            </a:pPr>
            <a:r>
              <a:rPr lang="es-ES_tradnl" sz="2800" smtClean="0"/>
              <a:t>Salinidad </a:t>
            </a:r>
            <a:r>
              <a:rPr lang="en-US" sz="2800" smtClean="0"/>
              <a:t>mínima (HBOI) 0.5 </a:t>
            </a:r>
            <a:r>
              <a:rPr lang="es-ES_tradnl" sz="2800" smtClean="0"/>
              <a:t>pp</a:t>
            </a:r>
            <a:r>
              <a:rPr lang="en-US" sz="2800" smtClean="0"/>
              <a:t>t</a:t>
            </a:r>
            <a:r>
              <a:rPr lang="es-ES_tradnl" sz="2800" smtClean="0"/>
              <a:t>.</a:t>
            </a:r>
          </a:p>
          <a:p>
            <a:pPr lvl="1" eaLnBrk="1" hangingPunct="1">
              <a:defRPr/>
            </a:pPr>
            <a:r>
              <a:rPr lang="es-ES_tradnl" sz="2400" smtClean="0"/>
              <a:t>Talvez por si solo no indique nada.</a:t>
            </a:r>
            <a:endParaRPr lang="en-US" sz="2400" smtClean="0"/>
          </a:p>
          <a:p>
            <a:pPr lvl="1" eaLnBrk="1" hangingPunct="1">
              <a:defRPr/>
            </a:pPr>
            <a:r>
              <a:rPr lang="en-US" sz="2400" smtClean="0"/>
              <a:t>Se está cultivando camarón con salinidades menores en el pais.</a:t>
            </a:r>
          </a:p>
          <a:p>
            <a:pPr lvl="1" eaLnBrk="1" hangingPunct="1">
              <a:defRPr/>
            </a:pPr>
            <a:r>
              <a:rPr lang="en-US" sz="2400" smtClean="0"/>
              <a:t>Posiblemente mejor seleccionar sitios con al menos 0.5 ppt.</a:t>
            </a:r>
            <a:endParaRPr lang="es-ES_tradnl" sz="2400" smtClean="0"/>
          </a:p>
        </p:txBody>
      </p:sp>
      <p:pic>
        <p:nvPicPr>
          <p:cNvPr id="52228" name="Picture 4" descr="C:\WINDOWS\Application Data\Microsoft\Media Catalog\Downloaded Clips\cl41\j0162844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199063"/>
            <a:ext cx="1828800" cy="165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5" descr="C:\WINDOWS\Application Data\Microsoft\Media Catalog\Downloaded Clips\cl5c\j0232248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2800" y="0"/>
            <a:ext cx="1730375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Alta Inversión Necesaria</a:t>
            </a:r>
          </a:p>
        </p:txBody>
      </p:sp>
      <p:sp>
        <p:nvSpPr>
          <p:cNvPr id="1840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9988" y="1447800"/>
            <a:ext cx="7772400" cy="4613275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s-ES_tradnl" smtClean="0">
                <a:solidFill>
                  <a:srgbClr val="FF0000"/>
                </a:solidFill>
              </a:rPr>
              <a:t>DEBILIDAD MENOR.</a:t>
            </a:r>
            <a:endParaRPr lang="es-ES_tradnl" smtClean="0"/>
          </a:p>
          <a:p>
            <a:pPr eaLnBrk="1" hangingPunct="1">
              <a:defRPr/>
            </a:pPr>
            <a:r>
              <a:rPr lang="es-ES_tradnl" smtClean="0"/>
              <a:t>No funciona como ventaja (barrera de entrada a competencia). </a:t>
            </a:r>
          </a:p>
          <a:p>
            <a:pPr lvl="1" eaLnBrk="1" hangingPunct="1">
              <a:defRPr/>
            </a:pPr>
            <a:r>
              <a:rPr lang="es-ES_tradnl" smtClean="0"/>
              <a:t>Se evalúa industria nacional.</a:t>
            </a:r>
          </a:p>
          <a:p>
            <a:pPr lvl="1" eaLnBrk="1" hangingPunct="1">
              <a:defRPr/>
            </a:pPr>
            <a:r>
              <a:rPr lang="es-ES_tradnl" smtClean="0"/>
              <a:t>Impide aumento de sector en el país.</a:t>
            </a:r>
          </a:p>
          <a:p>
            <a:pPr eaLnBrk="1" hangingPunct="1">
              <a:defRPr/>
            </a:pPr>
            <a:r>
              <a:rPr lang="es-ES_tradnl" smtClean="0"/>
              <a:t>A nivel internacional funcionaría de manera inversa por mayor disponibilidad de financiamiento.</a:t>
            </a:r>
          </a:p>
        </p:txBody>
      </p:sp>
    </p:spTree>
  </p:cSld>
  <p:clrMapOvr>
    <a:masterClrMapping/>
  </p:clrMapOvr>
  <p:transition/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3810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Costos Construcción 15Has</a:t>
            </a:r>
          </a:p>
        </p:txBody>
      </p:sp>
      <p:graphicFrame>
        <p:nvGraphicFramePr>
          <p:cNvPr id="18434" name="Object 3"/>
          <p:cNvGraphicFramePr>
            <a:graphicFrameLocks noChangeAspect="1"/>
          </p:cNvGraphicFramePr>
          <p:nvPr/>
        </p:nvGraphicFramePr>
        <p:xfrm>
          <a:off x="1295400" y="488950"/>
          <a:ext cx="7010400" cy="6146800"/>
        </p:xfrm>
        <a:graphic>
          <a:graphicData uri="http://schemas.openxmlformats.org/presentationml/2006/ole">
            <p:oleObj spid="_x0000_s18434" name="Worksheet" r:id="rId4" imgW="4258172" imgH="3734282" progId="Excel.Sheet.8">
              <p:link updateAutomatic="1"/>
            </p:oleObj>
          </a:graphicData>
        </a:graphic>
      </p:graphicFrame>
    </p:spTree>
  </p:cSld>
  <p:clrMapOvr>
    <a:masterClrMapping/>
  </p:clrMapOvr>
  <p:transition/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3810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Costos Construcción 15Has</a:t>
            </a:r>
          </a:p>
        </p:txBody>
      </p:sp>
      <p:graphicFrame>
        <p:nvGraphicFramePr>
          <p:cNvPr id="19458" name="Object 0"/>
          <p:cNvGraphicFramePr>
            <a:graphicFrameLocks noChangeAspect="1"/>
          </p:cNvGraphicFramePr>
          <p:nvPr/>
        </p:nvGraphicFramePr>
        <p:xfrm>
          <a:off x="1066800" y="835025"/>
          <a:ext cx="7696200" cy="5870575"/>
        </p:xfrm>
        <a:graphic>
          <a:graphicData uri="http://schemas.openxmlformats.org/presentationml/2006/ole">
            <p:oleObj spid="_x0000_s19458" name="Worksheet" r:id="rId4" imgW="4258172" imgH="3248507" progId="Excel.Sheet.8">
              <p:link updateAutomatic="1"/>
            </p:oleObj>
          </a:graphicData>
        </a:graphic>
      </p:graphicFrame>
    </p:spTree>
  </p:cSld>
  <p:clrMapOvr>
    <a:masterClrMapping/>
  </p:clrMapOvr>
  <p:transition/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smtClean="0"/>
              <a:t>Costos Operación (1)</a:t>
            </a:r>
          </a:p>
        </p:txBody>
      </p:sp>
      <p:graphicFrame>
        <p:nvGraphicFramePr>
          <p:cNvPr id="20482" name="Object 0"/>
          <p:cNvGraphicFramePr>
            <a:graphicFrameLocks noChangeAspect="1"/>
          </p:cNvGraphicFramePr>
          <p:nvPr/>
        </p:nvGraphicFramePr>
        <p:xfrm>
          <a:off x="685800" y="990600"/>
          <a:ext cx="8229600" cy="5057775"/>
        </p:xfrm>
        <a:graphic>
          <a:graphicData uri="http://schemas.openxmlformats.org/presentationml/2006/ole">
            <p:oleObj spid="_x0000_s20482" name="Worksheet" r:id="rId4" imgW="4496161" imgH="2762732" progId="Excel.Sheet.8">
              <p:link updateAutomatic="1"/>
            </p:oleObj>
          </a:graphicData>
        </a:graphic>
      </p:graphicFrame>
    </p:spTree>
  </p:cSld>
  <p:clrMapOvr>
    <a:masterClrMapping/>
  </p:clrMapOvr>
  <p:transition/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smtClean="0"/>
              <a:t>Costos Operación (2)</a:t>
            </a:r>
          </a:p>
        </p:txBody>
      </p:sp>
      <p:graphicFrame>
        <p:nvGraphicFramePr>
          <p:cNvPr id="21506" name="Object 0"/>
          <p:cNvGraphicFramePr>
            <a:graphicFrameLocks noChangeAspect="1"/>
          </p:cNvGraphicFramePr>
          <p:nvPr/>
        </p:nvGraphicFramePr>
        <p:xfrm>
          <a:off x="762000" y="990600"/>
          <a:ext cx="8077200" cy="5254625"/>
        </p:xfrm>
        <a:graphic>
          <a:graphicData uri="http://schemas.openxmlformats.org/presentationml/2006/ole">
            <p:oleObj spid="_x0000_s21506" name="Worksheet" r:id="rId4" imgW="4496161" imgH="2924416" progId="Excel.Sheet.8">
              <p:link updateAutomatic="1"/>
            </p:oleObj>
          </a:graphicData>
        </a:graphic>
      </p:graphicFrame>
    </p:spTree>
  </p:cSld>
  <p:clrMapOvr>
    <a:masterClrMapping/>
  </p:clrMapOvr>
  <p:transition/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6868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Desconocimiento Requerimientos iónicos  mínimos de </a:t>
            </a:r>
            <a:r>
              <a:rPr lang="es-ES_tradnl" i="1" smtClean="0"/>
              <a:t>P. vannamei</a:t>
            </a:r>
          </a:p>
        </p:txBody>
      </p:sp>
      <p:sp>
        <p:nvSpPr>
          <p:cNvPr id="1850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946275"/>
            <a:ext cx="8180388" cy="4606925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s-ES_tradnl" sz="2800" smtClean="0">
                <a:solidFill>
                  <a:srgbClr val="FF0000"/>
                </a:solidFill>
              </a:rPr>
              <a:t>DEBILIDAD MENOR.</a:t>
            </a:r>
            <a:endParaRPr lang="es-ES_tradnl" sz="280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Muchos de los requerimientos mínimos antes determinados no han sido los mínimos. Se ha logrado cultivar camarón a menor concentración.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No permite de antemano saber que agua es o no adecuada para cultivo de camarón.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Desconocimiento ha fomentado el uso de sales.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Sin embargo falta de conocimiento no ha detenido industria.</a:t>
            </a:r>
          </a:p>
        </p:txBody>
      </p:sp>
    </p:spTree>
  </p:cSld>
  <p:clrMapOvr>
    <a:masterClrMapping/>
  </p:clrMapOvr>
  <p:transition/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Uso de Sales</a:t>
            </a:r>
          </a:p>
        </p:txBody>
      </p:sp>
      <p:sp>
        <p:nvSpPr>
          <p:cNvPr id="1852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485188" cy="54102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s-ES_tradnl" sz="2800" smtClean="0">
                <a:solidFill>
                  <a:srgbClr val="FF0000"/>
                </a:solidFill>
              </a:rPr>
              <a:t>DEBILIDAD MENOR.</a:t>
            </a:r>
            <a:endParaRPr lang="es-ES_tradnl" sz="2800" smtClean="0"/>
          </a:p>
          <a:p>
            <a:pPr eaLnBrk="1" hangingPunct="1">
              <a:defRPr/>
            </a:pPr>
            <a:r>
              <a:rPr lang="es-ES_tradnl" sz="2800" smtClean="0"/>
              <a:t>Presenta varios problemas:</a:t>
            </a:r>
          </a:p>
          <a:p>
            <a:pPr lvl="1" eaLnBrk="1" hangingPunct="1">
              <a:defRPr/>
            </a:pPr>
            <a:r>
              <a:rPr lang="es-ES_tradnl" sz="2400" smtClean="0"/>
              <a:t>Riesgo medio Ambiente.</a:t>
            </a:r>
          </a:p>
          <a:p>
            <a:pPr lvl="1" eaLnBrk="1" hangingPunct="1">
              <a:defRPr/>
            </a:pPr>
            <a:r>
              <a:rPr lang="es-ES_tradnl" sz="2400" smtClean="0"/>
              <a:t>Percepción negativa público.</a:t>
            </a:r>
          </a:p>
          <a:p>
            <a:pPr lvl="1" eaLnBrk="1" hangingPunct="1">
              <a:defRPr/>
            </a:pPr>
            <a:r>
              <a:rPr lang="es-ES_tradnl" sz="2400" smtClean="0"/>
              <a:t>Alto costo producción y prevención.</a:t>
            </a:r>
          </a:p>
          <a:p>
            <a:pPr lvl="1" eaLnBrk="1" hangingPunct="1">
              <a:defRPr/>
            </a:pPr>
            <a:r>
              <a:rPr lang="es-ES_tradnl" sz="2400" smtClean="0"/>
              <a:t>Reacción negativa vecinos.</a:t>
            </a:r>
          </a:p>
          <a:p>
            <a:pPr eaLnBrk="1" hangingPunct="1">
              <a:defRPr/>
            </a:pPr>
            <a:r>
              <a:rPr lang="es-ES_tradnl" sz="2800" smtClean="0"/>
              <a:t>Imprescindible en ciertas áreas , pero preferible buscar otra área.</a:t>
            </a:r>
          </a:p>
          <a:p>
            <a:pPr eaLnBrk="1" hangingPunct="1">
              <a:defRPr/>
            </a:pPr>
            <a:r>
              <a:rPr lang="es-ES_tradnl" sz="2800" smtClean="0"/>
              <a:t>Investigación indica que es menos necesaria que lo que antes se pensaba.</a:t>
            </a:r>
          </a:p>
          <a:p>
            <a:pPr eaLnBrk="1" hangingPunct="1">
              <a:defRPr/>
            </a:pPr>
            <a:r>
              <a:rPr lang="es-ES_tradnl" sz="2800" smtClean="0"/>
              <a:t>Productores cambiando metodología.</a:t>
            </a:r>
          </a:p>
        </p:txBody>
      </p:sp>
    </p:spTree>
  </p:cSld>
  <p:clrMapOvr>
    <a:masterClrMapping/>
  </p:clrMapOvr>
  <p:transition/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762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Falta De Fuente Confiable De Semilla Libre De WSSV</a:t>
            </a:r>
          </a:p>
        </p:txBody>
      </p:sp>
      <p:sp>
        <p:nvSpPr>
          <p:cNvPr id="1854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9988" y="1295400"/>
            <a:ext cx="7974012" cy="52578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s-ES_tradnl" sz="2800" smtClean="0">
                <a:solidFill>
                  <a:srgbClr val="FF0000"/>
                </a:solidFill>
              </a:rPr>
              <a:t>DEBILIDAD MAYOR.</a:t>
            </a:r>
            <a:endParaRPr lang="es-ES_tradnl" sz="2800" smtClean="0"/>
          </a:p>
          <a:p>
            <a:pPr eaLnBrk="1" hangingPunct="1">
              <a:defRPr/>
            </a:pPr>
            <a:r>
              <a:rPr lang="es-ES_tradnl" sz="2800" smtClean="0"/>
              <a:t>Talvez mayor problema que enfrenta sector.</a:t>
            </a:r>
          </a:p>
          <a:p>
            <a:pPr eaLnBrk="1" hangingPunct="1">
              <a:defRPr/>
            </a:pPr>
            <a:r>
              <a:rPr lang="es-ES_tradnl" sz="2800" smtClean="0"/>
              <a:t>Fuente de agua de laboratorios está contaminada.</a:t>
            </a:r>
          </a:p>
          <a:p>
            <a:pPr eaLnBrk="1" hangingPunct="1">
              <a:defRPr/>
            </a:pPr>
            <a:r>
              <a:rPr lang="es-ES_tradnl" sz="2800" smtClean="0"/>
              <a:t>Como están reproductores?</a:t>
            </a:r>
          </a:p>
          <a:p>
            <a:pPr eaLnBrk="1" hangingPunct="1">
              <a:defRPr/>
            </a:pPr>
            <a:r>
              <a:rPr lang="es-ES_tradnl" sz="2800" smtClean="0"/>
              <a:t>Pruebas PCR no han detectado ni limitado introducción de virus a sistemas antes limpios. </a:t>
            </a:r>
          </a:p>
          <a:p>
            <a:pPr eaLnBrk="1" hangingPunct="1">
              <a:defRPr/>
            </a:pPr>
            <a:r>
              <a:rPr lang="es-ES_tradnl" sz="2800" smtClean="0"/>
              <a:t>Falla del sistema o falta confiabilidad de ciertos laboratorios PCR?</a:t>
            </a:r>
          </a:p>
          <a:p>
            <a:pPr eaLnBrk="1" hangingPunct="1">
              <a:defRPr/>
            </a:pPr>
            <a:r>
              <a:rPr lang="es-ES_tradnl" sz="2800" smtClean="0"/>
              <a:t>Culpa de propios camaroneros?</a:t>
            </a:r>
          </a:p>
        </p:txBody>
      </p:sp>
    </p:spTree>
  </p:cSld>
  <p:clrMapOvr>
    <a:masterClrMapping/>
  </p:clrMapOvr>
  <p:transition/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No Se Ha Logrado Impedir WSSV</a:t>
            </a:r>
          </a:p>
        </p:txBody>
      </p:sp>
      <p:sp>
        <p:nvSpPr>
          <p:cNvPr id="1856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14400"/>
            <a:ext cx="8332788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Talvez no Debilidad sino efecto de ella.???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Brotes de mortalidad por WSSV en la mayor parte de las zonas de cultivo tierra adentro: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000" smtClean="0"/>
              <a:t>Santa Lucía.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000" smtClean="0"/>
              <a:t>Palestina.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000" smtClean="0"/>
              <a:t>Nobol - Lomas Sargentillo.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000" smtClean="0"/>
              <a:t>Taura.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000" smtClean="0"/>
              <a:t>Puerto Inca.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Se piensa detonante: cambio de temperatura.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Se piensa que entró por larva. ???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Productores reacios a reconocer problema.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Camarón Flota cuando se muere.</a:t>
            </a:r>
            <a:endParaRPr lang="en-US" sz="280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Causa: Falta de larva SPF y falta bioseguridad.</a:t>
            </a:r>
            <a:endParaRPr lang="es-ES_tradnl" sz="280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b="1" smtClean="0">
                <a:solidFill>
                  <a:srgbClr val="FFFF00"/>
                </a:solidFill>
                <a:cs typeface="Arial" charset="0"/>
              </a:rPr>
              <a:t>¿Permanecerá virus?</a:t>
            </a:r>
          </a:p>
        </p:txBody>
      </p:sp>
    </p:spTree>
  </p:cSld>
  <p:clrMapOvr>
    <a:masterClrMapping/>
  </p:clrMapOvr>
  <p:transition/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smtClean="0"/>
              <a:t>Oportunidades</a:t>
            </a:r>
          </a:p>
        </p:txBody>
      </p:sp>
      <p:sp>
        <p:nvSpPr>
          <p:cNvPr id="1860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 smtClean="0"/>
              <a:t>Bajos Costos Insumos.</a:t>
            </a:r>
          </a:p>
          <a:p>
            <a:pPr eaLnBrk="1" hangingPunct="1">
              <a:defRPr/>
            </a:pPr>
            <a:r>
              <a:rPr lang="es-ES_tradnl" smtClean="0"/>
              <a:t>Decreto 1952-A.</a:t>
            </a:r>
          </a:p>
          <a:p>
            <a:pPr eaLnBrk="1" hangingPunct="1">
              <a:defRPr/>
            </a:pPr>
            <a:r>
              <a:rPr lang="es-ES_tradnl" smtClean="0"/>
              <a:t>Menor peligro impactos ambientales y socio económicos.</a:t>
            </a: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2286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Bajos Costos Insumos</a:t>
            </a:r>
          </a:p>
        </p:txBody>
      </p:sp>
      <p:graphicFrame>
        <p:nvGraphicFramePr>
          <p:cNvPr id="1862659" name="Group 3"/>
          <p:cNvGraphicFramePr>
            <a:graphicFrameLocks noGrp="1"/>
          </p:cNvGraphicFramePr>
          <p:nvPr>
            <p:ph type="tbl" idx="1"/>
          </p:nvPr>
        </p:nvGraphicFramePr>
        <p:xfrm>
          <a:off x="304800" y="2344738"/>
          <a:ext cx="8637588" cy="4132262"/>
        </p:xfrm>
        <a:graphic>
          <a:graphicData uri="http://schemas.openxmlformats.org/drawingml/2006/table">
            <a:tbl>
              <a:tblPr/>
              <a:tblGrid>
                <a:gridCol w="2743200"/>
                <a:gridCol w="1600200"/>
                <a:gridCol w="1447800"/>
                <a:gridCol w="1600200"/>
                <a:gridCol w="1246188"/>
              </a:tblGrid>
              <a:tr h="587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ES_tradnl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Ecuador</a:t>
                      </a:r>
                      <a:endParaRPr kumimoji="0" lang="es-ES_tradnl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Panamá</a:t>
                      </a:r>
                      <a:endParaRPr kumimoji="0" lang="es-ES_tradnl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Colombia</a:t>
                      </a:r>
                      <a:endParaRPr kumimoji="0" lang="es-ES_tradnl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México</a:t>
                      </a:r>
                      <a:endParaRPr kumimoji="0" lang="es-ES_tradnl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6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Larva (millar)</a:t>
                      </a:r>
                      <a:endParaRPr kumimoji="0" lang="es-ES_tradnl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$2.00</a:t>
                      </a:r>
                      <a:endParaRPr kumimoji="0" lang="es-ES_tradnl" sz="2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$4.50</a:t>
                      </a:r>
                      <a:endParaRPr kumimoji="0" lang="es-ES_tradnl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$4.50</a:t>
                      </a:r>
                      <a:endParaRPr kumimoji="0" lang="es-ES_tradnl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$6.50</a:t>
                      </a:r>
                      <a:endParaRPr kumimoji="0" lang="es-ES_tradnl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Alimento (T.M.)</a:t>
                      </a:r>
                      <a:endParaRPr kumimoji="0" lang="es-ES_tradnl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$400</a:t>
                      </a:r>
                      <a:endParaRPr kumimoji="0" lang="es-ES_tradnl" sz="2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$500</a:t>
                      </a:r>
                      <a:endParaRPr kumimoji="0" lang="es-ES_tradnl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$500</a:t>
                      </a:r>
                      <a:endParaRPr kumimoji="0" lang="es-ES_tradnl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$630</a:t>
                      </a:r>
                      <a:endParaRPr kumimoji="0" lang="es-ES_tradnl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Diesel (Galón)</a:t>
                      </a:r>
                      <a:endParaRPr kumimoji="0" lang="es-ES_tradnl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$0.90</a:t>
                      </a:r>
                      <a:endParaRPr kumimoji="0" lang="es-ES_tradnl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$1.33</a:t>
                      </a:r>
                      <a:endParaRPr kumimoji="0" lang="es-ES_tradnl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$0.76</a:t>
                      </a:r>
                      <a:endParaRPr kumimoji="0" lang="es-ES_tradnl" sz="2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$1.12</a:t>
                      </a:r>
                      <a:endParaRPr kumimoji="0" lang="es-ES_tradnl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M.O. (/ mes)</a:t>
                      </a:r>
                      <a:endParaRPr kumimoji="0" lang="es-ES_tradnl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$170</a:t>
                      </a:r>
                      <a:endParaRPr kumimoji="0" lang="es-ES_tradnl" sz="2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$180</a:t>
                      </a:r>
                      <a:endParaRPr kumimoji="0" lang="es-ES_tradnl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$170</a:t>
                      </a:r>
                      <a:endParaRPr kumimoji="0" lang="es-ES_tradnl" sz="2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$200</a:t>
                      </a:r>
                      <a:endParaRPr kumimoji="0" lang="es-ES_tradnl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Empaque (/ Lb)</a:t>
                      </a:r>
                      <a:endParaRPr kumimoji="0" lang="es-ES_tradnl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$0.40</a:t>
                      </a:r>
                      <a:endParaRPr kumimoji="0" lang="es-ES_tradnl" sz="2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$0.45</a:t>
                      </a:r>
                      <a:endParaRPr kumimoji="0" lang="es-ES_tradnl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$0.40</a:t>
                      </a:r>
                      <a:endParaRPr kumimoji="0" lang="es-ES_tradnl" sz="2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$0.45</a:t>
                      </a:r>
                      <a:endParaRPr kumimoji="0" lang="es-ES_tradnl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Comercializacion</a:t>
                      </a:r>
                      <a:endParaRPr kumimoji="0" lang="es-ES_tradnl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2.0%</a:t>
                      </a:r>
                      <a:endParaRPr kumimoji="0" lang="es-ES_tradnl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2.8%</a:t>
                      </a:r>
                      <a:endParaRPr kumimoji="0" lang="es-ES_tradnl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1.0%</a:t>
                      </a:r>
                      <a:endParaRPr kumimoji="0" lang="es-ES_tradnl" sz="2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7.0%</a:t>
                      </a:r>
                      <a:endParaRPr kumimoji="0" lang="es-ES_tradnl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53333" name="Text Box 53"/>
          <p:cNvSpPr txBox="1">
            <a:spLocks noChangeArrowheads="1"/>
          </p:cNvSpPr>
          <p:nvPr/>
        </p:nvSpPr>
        <p:spPr bwMode="auto">
          <a:xfrm>
            <a:off x="838200" y="6491288"/>
            <a:ext cx="3803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effectLst/>
                <a:latin typeface="Arial" pitchFamily="34" charset="0"/>
              </a:rPr>
              <a:t>Fuente : Panorama Acuícola (2002)</a:t>
            </a:r>
          </a:p>
        </p:txBody>
      </p:sp>
      <p:sp>
        <p:nvSpPr>
          <p:cNvPr id="1862710" name="Rectangle 54"/>
          <p:cNvSpPr>
            <a:spLocks noChangeArrowheads="1"/>
          </p:cNvSpPr>
          <p:nvPr/>
        </p:nvSpPr>
        <p:spPr bwMode="auto">
          <a:xfrm>
            <a:off x="228600" y="762000"/>
            <a:ext cx="8915400" cy="154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None/>
              <a:defRPr/>
            </a:pPr>
            <a:r>
              <a:rPr 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OPORTUNIDAD MENOR.</a:t>
            </a:r>
          </a:p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Coyuntural.</a:t>
            </a:r>
          </a:p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No sostenible a largo plazo.</a:t>
            </a:r>
          </a:p>
        </p:txBody>
      </p:sp>
    </p:spTree>
  </p:cSld>
  <p:clrMapOvr>
    <a:masterClrMapping/>
  </p:clrMapOvr>
  <p:transition/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Decreto Ejecutivo 1952-A</a:t>
            </a:r>
          </a:p>
        </p:txBody>
      </p:sp>
      <p:sp>
        <p:nvSpPr>
          <p:cNvPr id="1864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762000"/>
            <a:ext cx="8382000" cy="59436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s-ES_tradnl" sz="2800" smtClean="0">
                <a:solidFill>
                  <a:srgbClr val="FF0000"/>
                </a:solidFill>
              </a:rPr>
              <a:t>OPORTUNIDAD </a:t>
            </a:r>
            <a:r>
              <a:rPr lang="en-US" sz="2800" smtClean="0">
                <a:solidFill>
                  <a:srgbClr val="FF0000"/>
                </a:solidFill>
              </a:rPr>
              <a:t>IMPORTANTE</a:t>
            </a:r>
            <a:r>
              <a:rPr lang="es-ES_tradnl" sz="2800" smtClean="0">
                <a:solidFill>
                  <a:srgbClr val="FF0000"/>
                </a:solidFill>
              </a:rPr>
              <a:t>.</a:t>
            </a:r>
            <a:endParaRPr lang="es-ES_tradnl" sz="280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Pese a sus problemas: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Es instrumento que legaliza y da derecho de funcionamiento a la actividad.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Una vez aprobado, quita presión ambiental al productor. Importante en sector cuestionado.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Regula el desarrollo sustentable del cultivo.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Permitiría cultivo amistoso al ambiente: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Da paso a estrategias de mercadeo “verdes.”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Principales problemas: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400" smtClean="0"/>
              <a:t>Falta de regulaciones complementarias:</a:t>
            </a:r>
            <a:endParaRPr lang="en-US" sz="2400" smtClean="0"/>
          </a:p>
          <a:p>
            <a:pPr lvl="2" eaLnBrk="1" hangingPunct="1">
              <a:lnSpc>
                <a:spcPct val="90000"/>
              </a:lnSpc>
              <a:defRPr/>
            </a:pPr>
            <a:r>
              <a:rPr lang="es-ES_tradnl" sz="2000" smtClean="0"/>
              <a:t> Resta Aplicabilidad.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400" smtClean="0"/>
              <a:t>Generaliza mucho.</a:t>
            </a:r>
          </a:p>
        </p:txBody>
      </p:sp>
    </p:spTree>
  </p:cSld>
  <p:clrMapOvr>
    <a:masterClrMapping/>
  </p:clrMapOvr>
  <p:transition/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8392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Menor Peligro Impactos Ambientales Y Socio Económicos.</a:t>
            </a:r>
          </a:p>
        </p:txBody>
      </p:sp>
      <p:sp>
        <p:nvSpPr>
          <p:cNvPr id="1866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8229600" cy="52578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s-ES_tradnl" smtClean="0">
                <a:solidFill>
                  <a:srgbClr val="FF0000"/>
                </a:solidFill>
              </a:rPr>
              <a:t>OPORTUNIDAD MENOR.</a:t>
            </a:r>
            <a:endParaRPr lang="es-ES_tradnl" smtClean="0"/>
          </a:p>
          <a:p>
            <a:pPr eaLnBrk="1" hangingPunct="1">
              <a:defRPr/>
            </a:pPr>
            <a:r>
              <a:rPr lang="es-ES_tradnl" smtClean="0"/>
              <a:t>Percepción del público disminuye esta oportunidad.</a:t>
            </a:r>
          </a:p>
          <a:p>
            <a:pPr eaLnBrk="1" hangingPunct="1">
              <a:defRPr/>
            </a:pPr>
            <a:r>
              <a:rPr lang="es-ES_tradnl" smtClean="0"/>
              <a:t>Bien manejado, cultivo en tierras altas tendría menor impacto ambiental que cultivo de camarón tradicional:</a:t>
            </a:r>
          </a:p>
          <a:p>
            <a:pPr lvl="1" eaLnBrk="1" hangingPunct="1">
              <a:defRPr/>
            </a:pPr>
            <a:r>
              <a:rPr lang="es-ES_tradnl" sz="2400" smtClean="0"/>
              <a:t>Menor impacto sobre manglares y zonas costeras.</a:t>
            </a:r>
          </a:p>
          <a:p>
            <a:pPr lvl="1" eaLnBrk="1" hangingPunct="1">
              <a:defRPr/>
            </a:pPr>
            <a:r>
              <a:rPr lang="es-ES_tradnl" sz="2400" smtClean="0"/>
              <a:t>Mayor diversificación de tierra productiva.</a:t>
            </a:r>
          </a:p>
          <a:p>
            <a:pPr lvl="1" eaLnBrk="1" hangingPunct="1">
              <a:defRPr/>
            </a:pPr>
            <a:r>
              <a:rPr lang="es-ES_tradnl" sz="2400" smtClean="0"/>
              <a:t>Menor descarga de aguas residuales.</a:t>
            </a:r>
          </a:p>
          <a:p>
            <a:pPr lvl="1" eaLnBrk="1" hangingPunct="1">
              <a:defRPr/>
            </a:pPr>
            <a:r>
              <a:rPr lang="es-ES_tradnl" sz="2400" smtClean="0"/>
              <a:t>No pesca de larva silvestre y pesca acompañante.</a:t>
            </a:r>
          </a:p>
          <a:p>
            <a:pPr eaLnBrk="1" hangingPunct="1">
              <a:defRPr/>
            </a:pPr>
            <a:endParaRPr lang="es-ES_tradnl" sz="2800" smtClean="0"/>
          </a:p>
        </p:txBody>
      </p:sp>
    </p:spTree>
  </p:cSld>
  <p:clrMapOvr>
    <a:masterClrMapping/>
  </p:clrMapOvr>
  <p:transition/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Amenazas</a:t>
            </a:r>
          </a:p>
        </p:txBody>
      </p:sp>
      <p:sp>
        <p:nvSpPr>
          <p:cNvPr id="1868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143000"/>
            <a:ext cx="8180388" cy="4918075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2800" smtClean="0"/>
              <a:t>Falta de opciones de Financiamiento y riesgo del país.</a:t>
            </a:r>
          </a:p>
          <a:p>
            <a:pPr eaLnBrk="1" hangingPunct="1">
              <a:defRPr/>
            </a:pPr>
            <a:r>
              <a:rPr lang="es-ES_tradnl" sz="2800" smtClean="0"/>
              <a:t>Precios bajos en mercado del camarón.</a:t>
            </a:r>
          </a:p>
          <a:p>
            <a:pPr eaLnBrk="1" hangingPunct="1">
              <a:defRPr/>
            </a:pPr>
            <a:r>
              <a:rPr lang="es-ES_tradnl" sz="2800" smtClean="0"/>
              <a:t>Pérdida de diferenciación del producto.</a:t>
            </a:r>
          </a:p>
          <a:p>
            <a:pPr eaLnBrk="1" hangingPunct="1">
              <a:defRPr/>
            </a:pPr>
            <a:r>
              <a:rPr lang="es-ES_tradnl" sz="2800" smtClean="0"/>
              <a:t>Falta apoyo en investigación aplicada por entidades gubernamentales. </a:t>
            </a:r>
          </a:p>
          <a:p>
            <a:pPr eaLnBrk="1" hangingPunct="1">
              <a:defRPr/>
            </a:pPr>
            <a:r>
              <a:rPr lang="es-ES_tradnl" sz="2800" smtClean="0"/>
              <a:t>Percepción de Camarón = Sal.</a:t>
            </a:r>
          </a:p>
          <a:p>
            <a:pPr eaLnBrk="1" hangingPunct="1">
              <a:defRPr/>
            </a:pPr>
            <a:r>
              <a:rPr lang="es-ES_tradnl" sz="2800" smtClean="0"/>
              <a:t>Trámites engorrosos y falta de regulaciones complementarias.</a:t>
            </a:r>
          </a:p>
          <a:p>
            <a:pPr eaLnBrk="1" hangingPunct="1">
              <a:defRPr/>
            </a:pPr>
            <a:r>
              <a:rPr lang="es-ES_tradnl" sz="2800" smtClean="0"/>
              <a:t>Intereses políticos.</a:t>
            </a:r>
          </a:p>
        </p:txBody>
      </p:sp>
    </p:spTree>
  </p:cSld>
  <p:clrMapOvr>
    <a:masterClrMapping/>
  </p:clrMapOvr>
  <p:transition/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304800"/>
            <a:ext cx="74676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Falta Financiamiento Y Riesgo País</a:t>
            </a:r>
          </a:p>
        </p:txBody>
      </p:sp>
      <p:sp>
        <p:nvSpPr>
          <p:cNvPr id="1870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s-ES_tradnl" smtClean="0">
                <a:solidFill>
                  <a:srgbClr val="FF0000"/>
                </a:solidFill>
              </a:rPr>
              <a:t>AMENAZA MAYOR.</a:t>
            </a:r>
            <a:endParaRPr lang="es-ES_tradnl" smtClean="0"/>
          </a:p>
          <a:p>
            <a:pPr eaLnBrk="1" hangingPunct="1">
              <a:defRPr/>
            </a:pPr>
            <a:r>
              <a:rPr lang="es-ES_tradnl" smtClean="0"/>
              <a:t>Falta de fuentes de financiamiento no permiten una mayor difusión de la actividad.</a:t>
            </a:r>
          </a:p>
          <a:p>
            <a:pPr eaLnBrk="1" hangingPunct="1">
              <a:defRPr/>
            </a:pPr>
            <a:r>
              <a:rPr lang="es-ES_tradnl" smtClean="0"/>
              <a:t>En caso de falta de liquidez, falta de créditos limitarían capacidad de reacción de empresas ya establecidas.</a:t>
            </a:r>
          </a:p>
          <a:p>
            <a:pPr eaLnBrk="1" hangingPunct="1">
              <a:defRPr/>
            </a:pPr>
            <a:r>
              <a:rPr lang="es-ES_tradnl" smtClean="0"/>
              <a:t>Inversión extranjera poco probable.</a:t>
            </a:r>
          </a:p>
        </p:txBody>
      </p:sp>
    </p:spTree>
  </p:cSld>
  <p:clrMapOvr>
    <a:masterClrMapping/>
  </p:clrMapOvr>
  <p:transition/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smtClean="0"/>
              <a:t>Precios Bajos Camarón</a:t>
            </a:r>
          </a:p>
        </p:txBody>
      </p:sp>
      <p:sp>
        <p:nvSpPr>
          <p:cNvPr id="1872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76400"/>
            <a:ext cx="8408988" cy="4384675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s-ES_tradnl" sz="2800" smtClean="0">
                <a:solidFill>
                  <a:srgbClr val="FF0000"/>
                </a:solidFill>
              </a:rPr>
              <a:t>AMENAZA MAYOR.</a:t>
            </a:r>
            <a:endParaRPr lang="es-ES_tradnl" sz="2800" smtClean="0"/>
          </a:p>
          <a:p>
            <a:pPr eaLnBrk="1" hangingPunct="1">
              <a:defRPr/>
            </a:pPr>
            <a:r>
              <a:rPr lang="es-ES_tradnl" sz="2800" smtClean="0"/>
              <a:t>De continuar precios bajos y alta oferta por otros países, márgenes se reducirían dramáticamente.</a:t>
            </a:r>
          </a:p>
          <a:p>
            <a:pPr eaLnBrk="1" hangingPunct="1">
              <a:defRPr/>
            </a:pPr>
            <a:r>
              <a:rPr lang="es-ES_tradnl" sz="2800" smtClean="0"/>
              <a:t>Problemas de mortalidad por enfermedades  limitarían capacidad de reacción.</a:t>
            </a:r>
          </a:p>
          <a:p>
            <a:pPr eaLnBrk="1" hangingPunct="1">
              <a:defRPr/>
            </a:pPr>
            <a:r>
              <a:rPr lang="es-ES_tradnl" sz="2800" smtClean="0"/>
              <a:t>Perdidas de capital de operación en negocios nuevos podrían obligar a cierre de empresas con menor liquidez.</a:t>
            </a:r>
          </a:p>
        </p:txBody>
      </p:sp>
    </p:spTree>
  </p:cSld>
  <p:clrMapOvr>
    <a:masterClrMapping/>
  </p:clrMapOvr>
  <p:transition/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762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Perdida Diferenciación</a:t>
            </a:r>
          </a:p>
        </p:txBody>
      </p:sp>
      <p:sp>
        <p:nvSpPr>
          <p:cNvPr id="1874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9988" y="1143000"/>
            <a:ext cx="7772400" cy="4918075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s-ES_tradnl" sz="2800" smtClean="0">
                <a:solidFill>
                  <a:srgbClr val="FF0000"/>
                </a:solidFill>
              </a:rPr>
              <a:t>AMENAZA MAYOR.</a:t>
            </a:r>
            <a:endParaRPr lang="es-ES_tradnl" sz="2800" smtClean="0"/>
          </a:p>
          <a:p>
            <a:pPr eaLnBrk="1" hangingPunct="1">
              <a:defRPr/>
            </a:pPr>
            <a:r>
              <a:rPr lang="es-ES_tradnl" sz="2800" smtClean="0"/>
              <a:t>En economías restringidas, comensales aceptaron ofertas de restaurantes con camarón de menor calidad y precio (Asia).</a:t>
            </a:r>
          </a:p>
          <a:p>
            <a:pPr eaLnBrk="1" hangingPunct="1">
              <a:defRPr/>
            </a:pPr>
            <a:r>
              <a:rPr lang="es-ES_tradnl" sz="2800" smtClean="0"/>
              <a:t>Difícil saber si </a:t>
            </a:r>
            <a:r>
              <a:rPr lang="es-ES_tradnl" sz="2800" i="1" smtClean="0"/>
              <a:t>P. vannamei</a:t>
            </a:r>
            <a:r>
              <a:rPr lang="es-ES_tradnl" sz="2800" smtClean="0"/>
              <a:t> podrá recobrar su puesto anterior.</a:t>
            </a:r>
          </a:p>
          <a:p>
            <a:pPr eaLnBrk="1" hangingPunct="1">
              <a:defRPr/>
            </a:pPr>
            <a:r>
              <a:rPr lang="es-ES_tradnl" sz="2800" smtClean="0"/>
              <a:t>“Ecuadorian White” perdió en parte su valor percibido.</a:t>
            </a:r>
          </a:p>
          <a:p>
            <a:pPr eaLnBrk="1" hangingPunct="1">
              <a:defRPr/>
            </a:pPr>
            <a:r>
              <a:rPr lang="es-ES_tradnl" sz="2800" smtClean="0"/>
              <a:t>Una vez que producto ha sido remplazado, es difícil que recobre su puesto anterior.</a:t>
            </a:r>
          </a:p>
        </p:txBody>
      </p:sp>
    </p:spTree>
  </p:cSld>
  <p:clrMapOvr>
    <a:masterClrMapping/>
  </p:clrMapOvr>
  <p:transition/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8392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Falta Apoyo En Investigación Aplicada Por Gobierno</a:t>
            </a:r>
          </a:p>
        </p:txBody>
      </p:sp>
      <p:sp>
        <p:nvSpPr>
          <p:cNvPr id="1876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524000"/>
            <a:ext cx="8382000" cy="50292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s-ES_tradnl" sz="2800" smtClean="0">
                <a:solidFill>
                  <a:srgbClr val="FF0000"/>
                </a:solidFill>
              </a:rPr>
              <a:t>AMENAZA MENOR.</a:t>
            </a:r>
            <a:endParaRPr lang="es-ES_tradnl" sz="2800" smtClean="0"/>
          </a:p>
          <a:p>
            <a:pPr eaLnBrk="1" hangingPunct="1">
              <a:defRPr/>
            </a:pPr>
            <a:r>
              <a:rPr lang="es-ES_tradnl" sz="2800" smtClean="0"/>
              <a:t>Centros de investigación auspiciados por gobierno no se enfocan en temas específicos que requiere industria.</a:t>
            </a:r>
          </a:p>
          <a:p>
            <a:pPr eaLnBrk="1" hangingPunct="1">
              <a:defRPr/>
            </a:pPr>
            <a:r>
              <a:rPr lang="es-ES_tradnl" sz="2800" smtClean="0"/>
              <a:t>Ha sido compensado en parte por esfuerzo de investigación de empresa privada e importación de tecnología.</a:t>
            </a:r>
          </a:p>
          <a:p>
            <a:pPr eaLnBrk="1" hangingPunct="1">
              <a:defRPr/>
            </a:pPr>
            <a:r>
              <a:rPr lang="es-ES_tradnl" sz="2800" smtClean="0"/>
              <a:t>Contras:</a:t>
            </a:r>
          </a:p>
          <a:p>
            <a:pPr lvl="1" eaLnBrk="1" hangingPunct="1">
              <a:defRPr/>
            </a:pPr>
            <a:r>
              <a:rPr lang="es-ES_tradnl" sz="2400" smtClean="0"/>
              <a:t>Duplicación de esfuerzos y falta de unidad y continuidad en investigación.</a:t>
            </a:r>
          </a:p>
          <a:p>
            <a:pPr lvl="1" eaLnBrk="1" hangingPunct="1">
              <a:defRPr/>
            </a:pPr>
            <a:r>
              <a:rPr lang="es-ES_tradnl" sz="2400" smtClean="0"/>
              <a:t>Falta de aplicabilidad de algunas tecnologías.</a:t>
            </a:r>
          </a:p>
        </p:txBody>
      </p:sp>
    </p:spTree>
  </p:cSld>
  <p:clrMapOvr>
    <a:masterClrMapping/>
  </p:clrMapOvr>
  <p:transition/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smtClean="0"/>
              <a:t>Percepción Camarón = Sal</a:t>
            </a:r>
          </a:p>
        </p:txBody>
      </p:sp>
      <p:sp>
        <p:nvSpPr>
          <p:cNvPr id="1879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s-ES_tradnl" smtClean="0">
                <a:solidFill>
                  <a:srgbClr val="FF0000"/>
                </a:solidFill>
              </a:rPr>
              <a:t>AMENAZA MENOR.</a:t>
            </a:r>
            <a:endParaRPr lang="es-ES_tradnl" smtClean="0"/>
          </a:p>
          <a:p>
            <a:pPr eaLnBrk="1" hangingPunct="1">
              <a:defRPr/>
            </a:pPr>
            <a:r>
              <a:rPr lang="es-ES_tradnl" smtClean="0"/>
              <a:t>Percepción del público no del todo de acuerdo a la realidad.</a:t>
            </a:r>
          </a:p>
          <a:p>
            <a:pPr eaLnBrk="1" hangingPunct="1">
              <a:defRPr/>
            </a:pPr>
            <a:r>
              <a:rPr lang="es-ES_tradnl" smtClean="0"/>
              <a:t>Influenciada por intereses políticos y grupos de presión.</a:t>
            </a:r>
          </a:p>
          <a:p>
            <a:pPr eaLnBrk="1" hangingPunct="1">
              <a:defRPr/>
            </a:pPr>
            <a:r>
              <a:rPr lang="es-ES_tradnl" smtClean="0"/>
              <a:t>En realidad camarón puede ser cultivado con agua dulce apta para cultivo agrícola.</a:t>
            </a:r>
          </a:p>
          <a:p>
            <a:pPr eaLnBrk="1" hangingPunct="1">
              <a:defRPr/>
            </a:pPr>
            <a:r>
              <a:rPr lang="es-ES_tradnl" smtClean="0"/>
              <a:t>Falta difusión de información al público.</a:t>
            </a:r>
          </a:p>
        </p:txBody>
      </p:sp>
    </p:spTree>
  </p:cSld>
  <p:clrMapOvr>
    <a:masterClrMapping/>
  </p:clrMapOvr>
  <p:transition/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Tramites Engorrosos y Falta Regulaciones Complementarias</a:t>
            </a:r>
          </a:p>
        </p:txBody>
      </p:sp>
      <p:sp>
        <p:nvSpPr>
          <p:cNvPr id="1881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76400"/>
            <a:ext cx="8713788" cy="48768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s-ES_tradnl" sz="2800" smtClean="0">
                <a:solidFill>
                  <a:srgbClr val="FF0000"/>
                </a:solidFill>
              </a:rPr>
              <a:t>AMENAZA MENOR.</a:t>
            </a:r>
            <a:endParaRPr lang="es-ES_tradnl" sz="280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Trámites engorrosos dificultan legalización de la actividad, lo que limita control de “ilegales”.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Subsecretaría Agricultura activamente oponiéndose al desarrollo de actividad.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Trámite de permiso de funcionamiento demora mas de 6 meses.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Faltan regulaciones que complementen leyes actuales.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400" smtClean="0"/>
              <a:t>Pago de Licencia Ambiental.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400" smtClean="0"/>
              <a:t>Texto Garantía.</a:t>
            </a: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534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Intereses Político - Económicos</a:t>
            </a:r>
          </a:p>
        </p:txBody>
      </p:sp>
      <p:sp>
        <p:nvSpPr>
          <p:cNvPr id="1883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9988" y="1219200"/>
            <a:ext cx="7772400" cy="4841875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s-ES_tradnl" sz="2800" smtClean="0">
                <a:solidFill>
                  <a:srgbClr val="FF0000"/>
                </a:solidFill>
              </a:rPr>
              <a:t>AMENAZA MENOR =&gt; MAYOR?</a:t>
            </a:r>
            <a:endParaRPr lang="es-ES_tradnl" sz="2800" smtClean="0"/>
          </a:p>
          <a:p>
            <a:pPr eaLnBrk="1" hangingPunct="1">
              <a:defRPr/>
            </a:pPr>
            <a:r>
              <a:rPr lang="es-ES_tradnl" sz="2800" smtClean="0"/>
              <a:t>Percepción Camarón = PLATA.</a:t>
            </a:r>
          </a:p>
          <a:p>
            <a:pPr eaLnBrk="1" hangingPunct="1">
              <a:defRPr/>
            </a:pPr>
            <a:r>
              <a:rPr lang="es-ES_tradnl" sz="2800" smtClean="0"/>
              <a:t>Intereses de particulares incentivan masas para protestar bajo agenda propia:</a:t>
            </a:r>
          </a:p>
          <a:p>
            <a:pPr lvl="1" eaLnBrk="1" hangingPunct="1">
              <a:defRPr/>
            </a:pPr>
            <a:r>
              <a:rPr lang="es-ES_tradnl" sz="2400" smtClean="0"/>
              <a:t>Universidad Agraria.</a:t>
            </a:r>
          </a:p>
          <a:p>
            <a:pPr lvl="1" eaLnBrk="1" hangingPunct="1">
              <a:defRPr/>
            </a:pPr>
            <a:r>
              <a:rPr lang="es-ES_tradnl" sz="2400" smtClean="0"/>
              <a:t>Swett.</a:t>
            </a:r>
          </a:p>
          <a:p>
            <a:pPr lvl="1" eaLnBrk="1" hangingPunct="1">
              <a:defRPr/>
            </a:pPr>
            <a:r>
              <a:rPr lang="es-ES_tradnl" sz="2400" smtClean="0"/>
              <a:t>Comités Campesinos. Pensando pescar a rio revuelto. Algunos auspiciados por los anteriores.</a:t>
            </a:r>
          </a:p>
          <a:p>
            <a:pPr eaLnBrk="1" hangingPunct="1">
              <a:defRPr/>
            </a:pPr>
            <a:r>
              <a:rPr lang="es-ES_tradnl" sz="2800" smtClean="0"/>
              <a:t>Primera Defensa: Legalizar situación.</a:t>
            </a: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Cloruros</a:t>
            </a:r>
          </a:p>
        </p:txBody>
      </p:sp>
      <p:sp>
        <p:nvSpPr>
          <p:cNvPr id="145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482725"/>
            <a:ext cx="7772400" cy="49180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Es representativo punto vista oceanografico.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Van Wyk &amp; Scarpa (1999):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Ion mas importante.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Relacionado co supervivnecia 24 horas en agua dulce. Declina &lt; 200ppm.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Recomiendan cloruros &gt; 300 ppm.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Allen &amp; Scarpa (2001):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 Parece ser menos importante que sodio.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Experiencias en Ecuador</a:t>
            </a:r>
            <a:r>
              <a:rPr lang="es-ES_tradnl" sz="2800" smtClean="0"/>
              <a:t>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Hasta con </a:t>
            </a:r>
            <a:r>
              <a:rPr lang="es-ES_tradnl" sz="2400" smtClean="0"/>
              <a:t>76 mg/L</a:t>
            </a:r>
            <a:r>
              <a:rPr lang="en-US" sz="2400" smtClean="0"/>
              <a:t>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Buenos resultados con </a:t>
            </a:r>
            <a:r>
              <a:rPr lang="es-ES_tradnl" sz="2400" smtClean="0"/>
              <a:t>200 mg/L.</a:t>
            </a:r>
          </a:p>
          <a:p>
            <a:pPr eaLnBrk="1" hangingPunct="1">
              <a:lnSpc>
                <a:spcPct val="90000"/>
              </a:lnSpc>
              <a:defRPr/>
            </a:pPr>
            <a:endParaRPr lang="es-ES_tradnl" sz="2800" smtClean="0"/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000" y="5578475"/>
            <a:ext cx="266700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5" descr="C:\WINDOWS\Application Data\Microsoft\Media Catalog\Downloaded Clips\cl5a\j0226554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0"/>
            <a:ext cx="2209800" cy="157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048"/>
          <p:cNvGraphicFramePr>
            <a:graphicFrameLocks noChangeAspect="1"/>
          </p:cNvGraphicFramePr>
          <p:nvPr>
            <p:ph type="chart" idx="1"/>
          </p:nvPr>
        </p:nvGraphicFramePr>
        <p:xfrm>
          <a:off x="152400" y="1066800"/>
          <a:ext cx="8866188" cy="5181600"/>
        </p:xfrm>
        <a:graphic>
          <a:graphicData uri="http://schemas.openxmlformats.org/presentationml/2006/ole">
            <p:oleObj spid="_x0000_s4098" name="Chart" r:id="rId3" imgW="7086961" imgH="3715112" progId="Excel.Chart.8">
              <p:embed/>
            </p:oleObj>
          </a:graphicData>
        </a:graphic>
      </p:graphicFrame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>
          <a:xfrm>
            <a:off x="1143000" y="-2286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ClNa vs ClK</a:t>
            </a:r>
            <a:endParaRPr lang="es-ES_tradnl" smtClean="0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438400" y="5638800"/>
            <a:ext cx="914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FF0000"/>
                </a:solidFill>
                <a:effectLst/>
              </a:rPr>
              <a:t>Na=174</a:t>
            </a:r>
            <a:endParaRPr lang="es-ES_tradnl" sz="1600">
              <a:solidFill>
                <a:srgbClr val="FF0000"/>
              </a:solidFill>
              <a:effectLst/>
            </a:endParaRP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200400" y="5638800"/>
            <a:ext cx="914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FF0000"/>
                </a:solidFill>
                <a:effectLst/>
              </a:rPr>
              <a:t>K=297</a:t>
            </a:r>
            <a:endParaRPr lang="es-ES_tradnl" sz="1600">
              <a:solidFill>
                <a:srgbClr val="FF0000"/>
              </a:solidFill>
              <a:effectLst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4114800" y="5791200"/>
            <a:ext cx="914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FF0000"/>
                </a:solidFill>
                <a:effectLst/>
              </a:rPr>
              <a:t>Na=162</a:t>
            </a:r>
          </a:p>
          <a:p>
            <a:r>
              <a:rPr lang="en-US" sz="1600">
                <a:solidFill>
                  <a:srgbClr val="FF0000"/>
                </a:solidFill>
                <a:effectLst/>
              </a:rPr>
              <a:t>K=31</a:t>
            </a:r>
            <a:endParaRPr lang="es-ES_tradnl" sz="1600">
              <a:solidFill>
                <a:srgbClr val="FF0000"/>
              </a:solidFill>
              <a:effectLst/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5029200" y="5715000"/>
            <a:ext cx="914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FF0000"/>
                </a:solidFill>
                <a:effectLst/>
              </a:rPr>
              <a:t>Na=132</a:t>
            </a:r>
          </a:p>
          <a:p>
            <a:r>
              <a:rPr lang="en-US" sz="1600">
                <a:solidFill>
                  <a:srgbClr val="FF0000"/>
                </a:solidFill>
                <a:effectLst/>
              </a:rPr>
              <a:t>K=76</a:t>
            </a:r>
            <a:endParaRPr lang="es-ES_tradnl" sz="1600">
              <a:solidFill>
                <a:srgbClr val="FF0000"/>
              </a:solidFill>
              <a:effectLst/>
            </a:endParaRP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5791200" y="5638800"/>
            <a:ext cx="914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FF0000"/>
                </a:solidFill>
                <a:effectLst/>
              </a:rPr>
              <a:t>Na=87</a:t>
            </a:r>
          </a:p>
          <a:p>
            <a:r>
              <a:rPr lang="en-US" sz="1600">
                <a:solidFill>
                  <a:srgbClr val="FF0000"/>
                </a:solidFill>
                <a:effectLst/>
              </a:rPr>
              <a:t>K=149</a:t>
            </a:r>
            <a:endParaRPr lang="es-ES_tradnl" sz="1600">
              <a:solidFill>
                <a:srgbClr val="FF0000"/>
              </a:solidFill>
              <a:effectLst/>
            </a:endParaRP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6629400" y="5638800"/>
            <a:ext cx="914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FF0000"/>
                </a:solidFill>
                <a:effectLst/>
              </a:rPr>
              <a:t>Na=72</a:t>
            </a:r>
          </a:p>
          <a:p>
            <a:r>
              <a:rPr lang="en-US" sz="1600">
                <a:solidFill>
                  <a:srgbClr val="FF0000"/>
                </a:solidFill>
                <a:effectLst/>
              </a:rPr>
              <a:t>K=180</a:t>
            </a:r>
            <a:endParaRPr lang="es-ES_tradnl" sz="1600">
              <a:solidFill>
                <a:srgbClr val="FF0000"/>
              </a:solidFill>
              <a:effectLst/>
            </a:endParaRP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8229600" y="5791200"/>
            <a:ext cx="914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FF0000"/>
                </a:solidFill>
                <a:effectLst/>
              </a:rPr>
              <a:t>Na=18</a:t>
            </a:r>
          </a:p>
          <a:p>
            <a:r>
              <a:rPr lang="en-US" sz="1600">
                <a:solidFill>
                  <a:srgbClr val="FF0000"/>
                </a:solidFill>
                <a:effectLst/>
              </a:rPr>
              <a:t>K=260</a:t>
            </a:r>
            <a:endParaRPr lang="es-ES_tradnl" sz="1600"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Oxidación de Materia Orgánica</a:t>
            </a:r>
            <a:endParaRPr lang="es-ES_tradnl" smtClean="0"/>
          </a:p>
        </p:txBody>
      </p:sp>
      <p:sp>
        <p:nvSpPr>
          <p:cNvPr id="141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Oxidación de M.O. se da por bacterias.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Exposición al aire aumenta % O</a:t>
            </a:r>
            <a:r>
              <a:rPr lang="en-US" sz="2800" baseline="-25000" smtClean="0"/>
              <a:t>2</a:t>
            </a:r>
            <a:r>
              <a:rPr lang="en-US" sz="2800" smtClean="0"/>
              <a:t>(21%), lo que aumenta velocidad de oxidación.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Secado disminuye % humedad lo que disminuye acción de bacterias y velocidad de oxidación.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Arado aumenta secado. Y disminuye oxidación.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pH optimo 7.5 - 9.5.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pH bajo: cal aumenta velocidad.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pH optimo: cal no es necesaria.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pH alto o mucha cal viva/hidratada: bacterias mueren.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Relación C:N= 10-15:1. Puede corregirse con N, pero generalmente no necesario (alta Proteina).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NO</a:t>
            </a:r>
            <a:r>
              <a:rPr lang="en-US" sz="2400" baseline="-25000" smtClean="0"/>
              <a:t>3</a:t>
            </a:r>
            <a:r>
              <a:rPr lang="en-US" sz="2400" smtClean="0"/>
              <a:t> puro bla bla.</a:t>
            </a:r>
            <a:endParaRPr lang="es-ES_tradnl" sz="2400" smtClean="0"/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Sodio</a:t>
            </a:r>
          </a:p>
        </p:txBody>
      </p:sp>
      <p:sp>
        <p:nvSpPr>
          <p:cNvPr id="145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219200"/>
            <a:ext cx="7924800" cy="4841875"/>
          </a:xfrm>
        </p:spPr>
        <p:txBody>
          <a:bodyPr/>
          <a:lstStyle/>
          <a:p>
            <a:pPr eaLnBrk="1" hangingPunct="1">
              <a:defRPr/>
            </a:pPr>
            <a:r>
              <a:rPr lang="es-ES_tradnl" smtClean="0"/>
              <a:t>Allen y Scarpa (2001): </a:t>
            </a:r>
            <a:endParaRPr lang="en-US" smtClean="0"/>
          </a:p>
          <a:p>
            <a:pPr lvl="1" eaLnBrk="1" hangingPunct="1">
              <a:defRPr/>
            </a:pPr>
            <a:r>
              <a:rPr lang="es-ES_tradnl" smtClean="0"/>
              <a:t>Sodio necesario para supervivencia de Pls. Dureza alta por si sola no  garantiza alta supervivencia.</a:t>
            </a:r>
          </a:p>
          <a:p>
            <a:pPr lvl="1" eaLnBrk="1" hangingPunct="1">
              <a:defRPr/>
            </a:pPr>
            <a:r>
              <a:rPr lang="en-US" smtClean="0"/>
              <a:t>Adición de ClNa mejoró supervivencia respecto a KCl. </a:t>
            </a:r>
          </a:p>
          <a:p>
            <a:pPr lvl="1" eaLnBrk="1" hangingPunct="1">
              <a:defRPr/>
            </a:pPr>
            <a:r>
              <a:rPr lang="en-US" smtClean="0"/>
              <a:t>Requerimiento mínimo: </a:t>
            </a:r>
            <a:r>
              <a:rPr lang="es-ES_tradnl" smtClean="0"/>
              <a:t>84 ppm.</a:t>
            </a:r>
          </a:p>
          <a:p>
            <a:pPr eaLnBrk="1" hangingPunct="1">
              <a:defRPr/>
            </a:pPr>
            <a:r>
              <a:rPr lang="es-ES_tradnl" smtClean="0"/>
              <a:t>Ecuador: al menos 69 mg/l.</a:t>
            </a:r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24600" y="5326063"/>
            <a:ext cx="2819400" cy="153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ClNa vs ClK</a:t>
            </a:r>
          </a:p>
        </p:txBody>
      </p:sp>
      <p:graphicFrame>
        <p:nvGraphicFramePr>
          <p:cNvPr id="5122" name="Object 1024"/>
          <p:cNvGraphicFramePr>
            <a:graphicFrameLocks noChangeAspect="1"/>
          </p:cNvGraphicFramePr>
          <p:nvPr>
            <p:ph type="chart" idx="1"/>
          </p:nvPr>
        </p:nvGraphicFramePr>
        <p:xfrm>
          <a:off x="-76200" y="1208088"/>
          <a:ext cx="9220200" cy="4832350"/>
        </p:xfrm>
        <a:graphic>
          <a:graphicData uri="http://schemas.openxmlformats.org/presentationml/2006/ole">
            <p:oleObj spid="_x0000_s5122" name="Chart" r:id="rId3" imgW="7086961" imgH="3715112" progId="Excel.Chart.8">
              <p:embed/>
            </p:oleObj>
          </a:graphicData>
        </a:graphic>
      </p:graphicFrame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276600" y="5500688"/>
            <a:ext cx="9223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0000"/>
                </a:solidFill>
                <a:effectLst/>
              </a:rPr>
              <a:t>Na=174</a:t>
            </a:r>
            <a:endParaRPr lang="es-ES_tradnl" sz="1800">
              <a:solidFill>
                <a:srgbClr val="FF0000"/>
              </a:solidFill>
              <a:effectLst/>
            </a:endParaRP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4419600" y="5805488"/>
            <a:ext cx="8207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0000"/>
                </a:solidFill>
                <a:effectLst/>
              </a:rPr>
              <a:t>K=297</a:t>
            </a:r>
            <a:endParaRPr lang="es-ES_tradnl" sz="1800">
              <a:solidFill>
                <a:srgbClr val="FF0000"/>
              </a:solidFill>
              <a:effectLst/>
            </a:endParaRP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6850063" y="5638800"/>
            <a:ext cx="9223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0000"/>
                </a:solidFill>
                <a:effectLst/>
              </a:rPr>
              <a:t>Na=194</a:t>
            </a:r>
            <a:endParaRPr lang="es-ES_tradnl" sz="1800">
              <a:solidFill>
                <a:srgbClr val="FF0000"/>
              </a:solidFill>
              <a:effectLst/>
            </a:endParaRP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8077200" y="5638800"/>
            <a:ext cx="8207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0000"/>
                </a:solidFill>
                <a:effectLst/>
              </a:rPr>
              <a:t>K=330</a:t>
            </a:r>
            <a:endParaRPr lang="es-ES_tradnl" sz="1800"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228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Potasio</a:t>
            </a:r>
          </a:p>
        </p:txBody>
      </p:sp>
      <p:sp>
        <p:nvSpPr>
          <p:cNvPr id="1460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8153400" cy="556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Boyd (2001): 30 mg/L mínimo.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Productores: Agregando Muriato de Potasio.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Ecuador: 6 mg/L?: Al menos 12 mg/L.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Allen y Scarpa (2001): Mas importante que [K</a:t>
            </a:r>
            <a:r>
              <a:rPr lang="en-US" baseline="30000" smtClean="0"/>
              <a:t>+</a:t>
            </a:r>
            <a:r>
              <a:rPr lang="en-US" smtClean="0"/>
              <a:t>] es relación K</a:t>
            </a:r>
            <a:r>
              <a:rPr lang="en-US" baseline="30000" smtClean="0"/>
              <a:t>+</a:t>
            </a:r>
            <a:r>
              <a:rPr lang="en-US" smtClean="0"/>
              <a:t>: Na</a:t>
            </a:r>
            <a:r>
              <a:rPr lang="en-US" baseline="30000" smtClean="0"/>
              <a:t>+.</a:t>
            </a:r>
            <a:endParaRPr lang="en-US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Al agregar KCl a agua diluída, % sup. decreció.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Alta /baja relación K:Na, disminuye % sup.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Boyd: Relación Na:K de 25-33 :1.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HBOI / Ecuador : 18:1.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Menos de 5:1 alta mortalidad.</a:t>
            </a:r>
            <a:endParaRPr lang="es-ES_tradnl" smtClean="0"/>
          </a:p>
        </p:txBody>
      </p:sp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16788" y="0"/>
            <a:ext cx="1827212" cy="147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Na vs K</a:t>
            </a:r>
            <a:endParaRPr lang="es-ES_tradnl" smtClean="0"/>
          </a:p>
        </p:txBody>
      </p:sp>
      <p:graphicFrame>
        <p:nvGraphicFramePr>
          <p:cNvPr id="6146" name="Object 0"/>
          <p:cNvGraphicFramePr>
            <a:graphicFrameLocks noChangeAspect="1"/>
          </p:cNvGraphicFramePr>
          <p:nvPr>
            <p:ph type="chart" idx="1"/>
          </p:nvPr>
        </p:nvGraphicFramePr>
        <p:xfrm>
          <a:off x="914400" y="865188"/>
          <a:ext cx="8229600" cy="5432425"/>
        </p:xfrm>
        <a:graphic>
          <a:graphicData uri="http://schemas.openxmlformats.org/presentationml/2006/ole">
            <p:oleObj spid="_x0000_s6146" name="Chart" r:id="rId3" imgW="7086961" imgH="3715112" progId="Excel.Chart.8">
              <p:embed/>
            </p:oleObj>
          </a:graphicData>
        </a:graphic>
      </p:graphicFrame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56381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7010400" y="5743575"/>
            <a:ext cx="914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FF0000"/>
                </a:solidFill>
                <a:effectLst/>
              </a:rPr>
              <a:t>Na=144</a:t>
            </a:r>
          </a:p>
          <a:p>
            <a:r>
              <a:rPr lang="en-US" sz="1600">
                <a:solidFill>
                  <a:srgbClr val="FF0000"/>
                </a:solidFill>
                <a:effectLst/>
              </a:rPr>
              <a:t>K=61</a:t>
            </a:r>
            <a:endParaRPr lang="es-ES_tradnl" sz="1600">
              <a:solidFill>
                <a:srgbClr val="FF0000"/>
              </a:solidFill>
              <a:effectLst/>
            </a:endParaRP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7924800" y="5715000"/>
            <a:ext cx="914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FF0000"/>
                </a:solidFill>
                <a:effectLst/>
              </a:rPr>
              <a:t>Na=144</a:t>
            </a:r>
          </a:p>
          <a:p>
            <a:r>
              <a:rPr lang="en-US" sz="1600">
                <a:solidFill>
                  <a:srgbClr val="FF0000"/>
                </a:solidFill>
                <a:effectLst/>
              </a:rPr>
              <a:t>K=6</a:t>
            </a:r>
            <a:endParaRPr lang="es-ES_tradnl" sz="1600"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Calcio y Magnesio</a:t>
            </a:r>
          </a:p>
        </p:txBody>
      </p:sp>
      <p:sp>
        <p:nvSpPr>
          <p:cNvPr id="146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371600"/>
            <a:ext cx="8180388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Son absorbidos por las branquias.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En aguas dulces de pozo Ca</a:t>
            </a:r>
            <a:r>
              <a:rPr lang="en-US" sz="2800" baseline="30000" smtClean="0"/>
              <a:t>++</a:t>
            </a:r>
            <a:r>
              <a:rPr lang="en-US" sz="2800" smtClean="0"/>
              <a:t> y Mg</a:t>
            </a:r>
            <a:r>
              <a:rPr lang="en-US" sz="2800" baseline="30000" smtClean="0"/>
              <a:t>++</a:t>
            </a:r>
            <a:r>
              <a:rPr lang="en-US" sz="2800" smtClean="0"/>
              <a:t> pueden ser porción importante de salinidad.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Relación Ca:Mg &gt; 1:1 (mar 14:1).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Por si solos no aseguran supervivencia. Necesitan de Na</a:t>
            </a:r>
            <a:r>
              <a:rPr lang="en-US" sz="2800" baseline="30000" smtClean="0"/>
              <a:t>++</a:t>
            </a:r>
            <a:r>
              <a:rPr lang="en-US" sz="2800" smtClean="0"/>
              <a:t>. Importante relacion Na:Ca.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Invremento de Ca (167ppm) puede causar mortalidad en larvas.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Disminuyen toxicidad de metales pesados.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Ca reduce permebeabilidad branquias a Na y K.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Necesario despues de la muda.</a:t>
            </a:r>
            <a:endParaRPr lang="es-ES_tradnl" sz="2800" smtClean="0"/>
          </a:p>
        </p:txBody>
      </p:sp>
      <p:pic>
        <p:nvPicPr>
          <p:cNvPr id="56324" name="Picture 4" descr="C:\WINDOWS\Application Data\Microsoft\Media Catalog\Downloaded Clips\cl5a\j0226444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6200" y="-76200"/>
            <a:ext cx="2133600" cy="152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Efectos de Ca y Mg</a:t>
            </a:r>
            <a:endParaRPr lang="es-ES_tradnl" smtClean="0"/>
          </a:p>
        </p:txBody>
      </p:sp>
      <p:graphicFrame>
        <p:nvGraphicFramePr>
          <p:cNvPr id="7170" name="Object 0"/>
          <p:cNvGraphicFramePr>
            <a:graphicFrameLocks noChangeAspect="1"/>
          </p:cNvGraphicFramePr>
          <p:nvPr/>
        </p:nvGraphicFramePr>
        <p:xfrm>
          <a:off x="0" y="1787525"/>
          <a:ext cx="8763000" cy="4594225"/>
        </p:xfrm>
        <a:graphic>
          <a:graphicData uri="http://schemas.openxmlformats.org/presentationml/2006/ole">
            <p:oleObj spid="_x0000_s7170" name="Chart" r:id="rId3" imgW="7086961" imgH="3715112" progId="Excel.Chart.8">
              <p:embed/>
            </p:oleObj>
          </a:graphicData>
        </a:graphic>
      </p:graphicFrame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Efectos de Ca y Na</a:t>
            </a:r>
            <a:endParaRPr lang="es-ES_tradnl" smtClean="0"/>
          </a:p>
        </p:txBody>
      </p:sp>
      <p:graphicFrame>
        <p:nvGraphicFramePr>
          <p:cNvPr id="8194" name="Object 2048"/>
          <p:cNvGraphicFramePr>
            <a:graphicFrameLocks noChangeAspect="1"/>
          </p:cNvGraphicFramePr>
          <p:nvPr/>
        </p:nvGraphicFramePr>
        <p:xfrm>
          <a:off x="800100" y="1828800"/>
          <a:ext cx="8343900" cy="4373563"/>
        </p:xfrm>
        <a:graphic>
          <a:graphicData uri="http://schemas.openxmlformats.org/presentationml/2006/ole">
            <p:oleObj spid="_x0000_s8194" name="Chart" r:id="rId3" imgW="7086961" imgH="3715112" progId="Excel.Chart.8">
              <p:embed/>
            </p:oleObj>
          </a:graphicData>
        </a:graphic>
      </p:graphicFrame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Dureza</a:t>
            </a:r>
          </a:p>
        </p:txBody>
      </p:sp>
      <p:sp>
        <p:nvSpPr>
          <p:cNvPr id="1465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9988" y="1143000"/>
            <a:ext cx="7772400" cy="49180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Suma de todos los cationes divalentes, siendo Ca</a:t>
            </a:r>
            <a:r>
              <a:rPr lang="en-US" sz="2800" baseline="30000" smtClean="0"/>
              <a:t>++</a:t>
            </a:r>
            <a:r>
              <a:rPr lang="en-US" sz="2800" smtClean="0"/>
              <a:t> y Mg</a:t>
            </a:r>
            <a:r>
              <a:rPr lang="en-US" sz="2800" baseline="30000" smtClean="0"/>
              <a:t>++</a:t>
            </a:r>
            <a:r>
              <a:rPr lang="en-US" sz="2800" smtClean="0"/>
              <a:t> los principales.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Uno de los parámetros mas importantes para supervivencia a baja salinidad.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Mínimo: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Dureza Total: 150 ppm CaCO</a:t>
            </a:r>
            <a:r>
              <a:rPr lang="en-US" sz="2400" baseline="-25000" smtClean="0"/>
              <a:t>3</a:t>
            </a:r>
            <a:r>
              <a:rPr lang="en-US" sz="2400" smtClean="0"/>
              <a:t>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Dureza de Calcio: 100 ppm CaCO</a:t>
            </a:r>
            <a:r>
              <a:rPr lang="en-US" sz="2400" baseline="-25000" smtClean="0"/>
              <a:t>3</a:t>
            </a:r>
            <a:r>
              <a:rPr lang="en-US" sz="2400" smtClean="0"/>
              <a:t>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Mar 6,600 ppm CaCO</a:t>
            </a:r>
            <a:r>
              <a:rPr lang="en-US" sz="2400" baseline="-25000" smtClean="0"/>
              <a:t>3</a:t>
            </a:r>
            <a:r>
              <a:rPr lang="en-US" sz="2400" smtClean="0"/>
              <a:t>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En aguas con baja dureza y alta alcalinidad pH puede subir mucho, lo que hace bajar mas a la dureza al precipitarse Ca.</a:t>
            </a:r>
            <a:endParaRPr lang="es-ES_tradnl" sz="2800" smtClean="0"/>
          </a:p>
        </p:txBody>
      </p:sp>
      <p:pic>
        <p:nvPicPr>
          <p:cNvPr id="57348" name="Picture 4" descr="C:\WINDOWS\Application Data\Microsoft\Media Catalog\Downloaded Clips\cl3\BD08032_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28750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Alcalinidad</a:t>
            </a:r>
          </a:p>
        </p:txBody>
      </p:sp>
      <p:sp>
        <p:nvSpPr>
          <p:cNvPr id="1466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90600"/>
            <a:ext cx="8408988" cy="5070475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La suma de bases que pueden neutralizar un acido en agua.</a:t>
            </a:r>
          </a:p>
          <a:p>
            <a:pPr eaLnBrk="1" hangingPunct="1">
              <a:defRPr/>
            </a:pPr>
            <a:r>
              <a:rPr lang="en-US" smtClean="0"/>
              <a:t>Principales: HCO</a:t>
            </a:r>
            <a:r>
              <a:rPr lang="en-US" baseline="-25000" smtClean="0"/>
              <a:t>3</a:t>
            </a:r>
            <a:r>
              <a:rPr lang="en-US" baseline="30000" smtClean="0"/>
              <a:t>-</a:t>
            </a:r>
            <a:r>
              <a:rPr lang="en-US" smtClean="0"/>
              <a:t>, CO</a:t>
            </a:r>
            <a:r>
              <a:rPr lang="en-US" baseline="-25000" smtClean="0"/>
              <a:t>3</a:t>
            </a:r>
            <a:r>
              <a:rPr lang="en-US" baseline="30000" smtClean="0"/>
              <a:t>=</a:t>
            </a:r>
            <a:r>
              <a:rPr lang="en-US" smtClean="0"/>
              <a:t>, OH</a:t>
            </a:r>
            <a:r>
              <a:rPr lang="en-US" baseline="30000" smtClean="0"/>
              <a:t>-</a:t>
            </a:r>
            <a:r>
              <a:rPr lang="en-US" smtClean="0"/>
              <a:t>.</a:t>
            </a:r>
          </a:p>
          <a:p>
            <a:pPr eaLnBrk="1" hangingPunct="1">
              <a:defRPr/>
            </a:pPr>
            <a:r>
              <a:rPr lang="en-US" smtClean="0"/>
              <a:t>Importante contribución a salinidad de aguas de pozo.</a:t>
            </a:r>
          </a:p>
          <a:p>
            <a:pPr eaLnBrk="1" hangingPunct="1">
              <a:defRPr/>
            </a:pPr>
            <a:r>
              <a:rPr lang="en-US" smtClean="0"/>
              <a:t>Minima necesaria 100 ppm CaCO</a:t>
            </a:r>
            <a:r>
              <a:rPr lang="en-US" baseline="-25000" smtClean="0"/>
              <a:t>3</a:t>
            </a:r>
            <a:r>
              <a:rPr lang="en-US" smtClean="0"/>
              <a:t>.</a:t>
            </a:r>
          </a:p>
          <a:p>
            <a:pPr eaLnBrk="1" hangingPunct="1">
              <a:defRPr/>
            </a:pPr>
            <a:r>
              <a:rPr lang="en-US" smtClean="0"/>
              <a:t>Recomendable al menos 150.</a:t>
            </a:r>
          </a:p>
          <a:p>
            <a:pPr eaLnBrk="1" hangingPunct="1">
              <a:defRPr/>
            </a:pPr>
            <a:r>
              <a:rPr lang="en-US" smtClean="0"/>
              <a:t>Capacidad de buffer del agua para resistir cambios de pH.</a:t>
            </a:r>
            <a:endParaRPr lang="es-ES_tradnl" smtClean="0"/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CO2</a:t>
            </a:r>
          </a:p>
        </p:txBody>
      </p:sp>
      <p:sp>
        <p:nvSpPr>
          <p:cNvPr id="146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838200"/>
            <a:ext cx="8077200" cy="556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Aceptable &lt; 20 ppm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Optimo &lt; 5 ppm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Principal causa de variacion diaria del pH.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Necesario para algas. Falta es principal causa de crash de algas en el dia.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Arriba de pH 8.34 no hay CO</a:t>
            </a:r>
            <a:r>
              <a:rPr lang="en-US" sz="2800" baseline="-25000" smtClean="0"/>
              <a:t>2</a:t>
            </a:r>
            <a:r>
              <a:rPr lang="en-US" sz="2800" smtClean="0"/>
              <a:t>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Solubilidad proporcional a alcalinidad. Cantidad disponible para fotosintesis funcion pH (inv) y alcalinidad.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Disminuye por: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Fotosintesis.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Aireacion.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Aplicacion de Cal Hidratada o viva.</a:t>
            </a:r>
            <a:endParaRPr lang="es-ES_tradnl" sz="2400" smtClean="0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Suelo Seco Agrietado</a:t>
            </a:r>
            <a:endParaRPr lang="es-ES_tradnl" smtClean="0"/>
          </a:p>
        </p:txBody>
      </p:sp>
      <p:pic>
        <p:nvPicPr>
          <p:cNvPr id="28675" name="Picture 3" descr="C:\Mis documentos\Espol\Informacion\Camaron\Villalon\SueloSec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990600"/>
            <a:ext cx="436245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 descr="C:\Mis documentos\Espol\Informacion\Camaron\Villalon\SueloSecoNegr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3124200"/>
            <a:ext cx="4352925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pH</a:t>
            </a:r>
          </a:p>
        </p:txBody>
      </p:sp>
      <p:sp>
        <p:nvSpPr>
          <p:cNvPr id="1468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8332788" cy="50704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Rango: 7 – 9.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Varia diariamente.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Puede subir mas en piscinas nuevas, en aguas con baja alcalinidad o con alta alcalinidad y baja dureza de calcio.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En aguas con baja dureza y alta alcalinidad pH puede subir mucho, lo que hace bajar mas a la dureza al precipitarse Ca.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Formas de subirlo: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Cales.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Formas de Bajarlo: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Sulfato de Aluminio.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Propiciando crecimiento bacterias.</a:t>
            </a: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-76200"/>
            <a:ext cx="8610600" cy="1143000"/>
          </a:xfrm>
        </p:spPr>
        <p:txBody>
          <a:bodyPr/>
          <a:lstStyle/>
          <a:p>
            <a:pPr eaLnBrk="1" hangingPunct="1"/>
            <a:r>
              <a:rPr lang="es-ES_tradnl" sz="3600" smtClean="0"/>
              <a:t>Métodos Determinación Salinidad (1)</a:t>
            </a:r>
          </a:p>
        </p:txBody>
      </p:sp>
      <p:sp>
        <p:nvSpPr>
          <p:cNvPr id="147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143000"/>
            <a:ext cx="7848600" cy="54864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mtClean="0"/>
              <a:t>Refractómetro:</a:t>
            </a:r>
            <a:endParaRPr lang="en-US" smtClean="0"/>
          </a:p>
          <a:p>
            <a:pPr lvl="1" eaLnBrk="1" hangingPunct="1">
              <a:defRPr/>
            </a:pPr>
            <a:r>
              <a:rPr lang="es-ES_tradnl" sz="2600" smtClean="0"/>
              <a:t>Fácil de usar.</a:t>
            </a:r>
            <a:endParaRPr lang="en-US" sz="2600" smtClean="0"/>
          </a:p>
          <a:p>
            <a:pPr lvl="1" eaLnBrk="1" hangingPunct="1">
              <a:defRPr/>
            </a:pPr>
            <a:r>
              <a:rPr lang="es-ES_tradnl" sz="2600" smtClean="0"/>
              <a:t>Poca precisión en bajas salinidades.</a:t>
            </a:r>
          </a:p>
          <a:p>
            <a:pPr eaLnBrk="1" hangingPunct="1">
              <a:defRPr/>
            </a:pPr>
            <a:r>
              <a:rPr lang="es-ES_tradnl" smtClean="0"/>
              <a:t>Conductividad:</a:t>
            </a:r>
          </a:p>
          <a:p>
            <a:pPr lvl="1" eaLnBrk="1" hangingPunct="1">
              <a:defRPr/>
            </a:pPr>
            <a:r>
              <a:rPr lang="es-ES_tradnl" sz="2600" smtClean="0"/>
              <a:t>Rápida y fácil de usar.</a:t>
            </a:r>
          </a:p>
          <a:p>
            <a:pPr lvl="1" eaLnBrk="1" hangingPunct="1">
              <a:defRPr/>
            </a:pPr>
            <a:r>
              <a:rPr lang="es-ES_tradnl" sz="2600" smtClean="0"/>
              <a:t>Se puede relacionar con buena precisión conductividad </a:t>
            </a:r>
            <a:r>
              <a:rPr lang="en-US" sz="2600" smtClean="0"/>
              <a:t>y</a:t>
            </a:r>
            <a:r>
              <a:rPr lang="es-ES_tradnl" sz="2600" smtClean="0"/>
              <a:t> salinidad para una agua dada.</a:t>
            </a:r>
          </a:p>
          <a:p>
            <a:pPr lvl="1" eaLnBrk="1" hangingPunct="1">
              <a:defRPr/>
            </a:pPr>
            <a:r>
              <a:rPr lang="es-ES_tradnl" sz="2600" smtClean="0"/>
              <a:t>Curva  varía dependiendo proporción de iones.</a:t>
            </a:r>
          </a:p>
          <a:p>
            <a:pPr lvl="1" eaLnBrk="1" hangingPunct="1">
              <a:defRPr/>
            </a:pPr>
            <a:r>
              <a:rPr lang="es-ES_tradnl" sz="2600" smtClean="0"/>
              <a:t>No permite comparar aguas con distinta composición iónica (diferentes fuentes).</a:t>
            </a:r>
          </a:p>
          <a:p>
            <a:pPr lvl="1" eaLnBrk="1" hangingPunct="1">
              <a:defRPr/>
            </a:pPr>
            <a:r>
              <a:rPr lang="es-ES_tradnl" sz="2600" smtClean="0"/>
              <a:t> No dice composición iónica del agua.</a:t>
            </a:r>
          </a:p>
        </p:txBody>
      </p:sp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59663" y="838200"/>
            <a:ext cx="154305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Refractometros</a:t>
            </a:r>
            <a:endParaRPr lang="es-ES_tradnl" smtClean="0"/>
          </a:p>
        </p:txBody>
      </p:sp>
      <p:pic>
        <p:nvPicPr>
          <p:cNvPr id="62467" name="Picture 4" descr="C:\Mis documentos\Espol\Informacion\Camaron\Engorde\Faltan\Refractometro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830263"/>
            <a:ext cx="6629400" cy="551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Conductimetros</a:t>
            </a:r>
            <a:endParaRPr lang="es-ES_tradnl" smtClean="0"/>
          </a:p>
        </p:txBody>
      </p:sp>
      <p:pic>
        <p:nvPicPr>
          <p:cNvPr id="63491" name="Picture 3" descr="C:\Mis documentos\Espol\Informacion\Camaron\Engorde\Faltan\ConductGeneric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066800"/>
            <a:ext cx="376237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4" descr="C:\Mis documentos\Espol\Informacion\Camaron\Engorde\Faltan\ConductYS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609600"/>
            <a:ext cx="2333625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-228600"/>
            <a:ext cx="8915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Métodos Determinación Salinidad (2)</a:t>
            </a:r>
          </a:p>
        </p:txBody>
      </p:sp>
      <p:sp>
        <p:nvSpPr>
          <p:cNvPr id="147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762000"/>
            <a:ext cx="8458200" cy="52990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z="3000" smtClean="0"/>
              <a:t>Calculo de salinidad con base a cloruros: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600" smtClean="0"/>
              <a:t>Salinidad = 1.84 x [Cl].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600" smtClean="0"/>
              <a:t>Sirve para agua oceánica que es estable pero no para agua subterránea que varia mucho.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600" smtClean="0"/>
              <a:t>Al menos un laboratorio de Prestigio </a:t>
            </a:r>
            <a:r>
              <a:rPr lang="en-US" sz="2600" smtClean="0"/>
              <a:t>lo </a:t>
            </a:r>
            <a:r>
              <a:rPr lang="es-ES_tradnl" sz="2600" smtClean="0"/>
              <a:t>usa.</a:t>
            </a:r>
            <a:endParaRPr lang="en-US" sz="260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3000" smtClean="0"/>
              <a:t>Hidrometros.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600" smtClean="0"/>
              <a:t>Poca precisión.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600" smtClean="0"/>
              <a:t>No compensados por temperatura.</a:t>
            </a:r>
            <a:endParaRPr lang="es-ES_tradnl" sz="260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3000" smtClean="0"/>
              <a:t>Sólidos disueltos totales (TDS):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600" smtClean="0"/>
              <a:t>Más preciso.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600" smtClean="0"/>
              <a:t>Describe composición iónica del agua.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600" smtClean="0"/>
              <a:t>Alto costo: No permite uso rutinario.</a:t>
            </a:r>
          </a:p>
        </p:txBody>
      </p:sp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27875" y="4976813"/>
            <a:ext cx="2016125" cy="188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5" descr="C:\Mis documentos\Espol\Informacion\Camaron\Engorde\Faltan\Hidrometr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914400"/>
            <a:ext cx="482600" cy="424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915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Métodos Determinación Salinidad (3)</a:t>
            </a:r>
            <a:endParaRPr lang="en-US" smtClean="0"/>
          </a:p>
        </p:txBody>
      </p:sp>
      <p:sp>
        <p:nvSpPr>
          <p:cNvPr id="147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9988" y="1524000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600" smtClean="0"/>
              <a:t>Para que determinar salinidad?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200" smtClean="0"/>
              <a:t>El termino salinidad es un termino oceanográfico.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200" smtClean="0"/>
              <a:t>En medios estuarinos si es util.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200" smtClean="0"/>
              <a:t>Para determinar idoneidad de agua de pozos no es el principal parametro.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200" smtClean="0"/>
              <a:t>Aquí nos interesa la composición del agua en cada uno de sus iones.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600" smtClean="0"/>
              <a:t>Usar SDT para evaluar un agua y luego conductividad para medir las variaciones de dicha agua por evaporación y/o dilución por lluvia puede ser un buen método.</a:t>
            </a:r>
          </a:p>
        </p:txBody>
      </p:sp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0" y="5475288"/>
            <a:ext cx="1524000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Comprobación Análisis Agua</a:t>
            </a:r>
            <a:endParaRPr lang="es-ES_tradnl" smtClean="0"/>
          </a:p>
        </p:txBody>
      </p:sp>
      <p:sp>
        <p:nvSpPr>
          <p:cNvPr id="1475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9988" y="1101725"/>
            <a:ext cx="7772400" cy="4765675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Cationes y Aniones deben mantener equilibrio eléctrico.</a:t>
            </a:r>
          </a:p>
          <a:p>
            <a:pPr eaLnBrk="1" hangingPunct="1">
              <a:defRPr/>
            </a:pPr>
            <a:r>
              <a:rPr lang="en-US" smtClean="0"/>
              <a:t>Meq/L de ambos deben ser iguales. (%Dif &lt;10%).</a:t>
            </a:r>
          </a:p>
          <a:p>
            <a:pPr eaLnBrk="1" hangingPunct="1">
              <a:defRPr/>
            </a:pPr>
            <a:endParaRPr lang="en-US" smtClean="0"/>
          </a:p>
          <a:p>
            <a:pPr eaLnBrk="1" hangingPunct="1">
              <a:defRPr/>
            </a:pPr>
            <a:endParaRPr lang="en-US" smtClean="0"/>
          </a:p>
          <a:p>
            <a:pPr eaLnBrk="1" hangingPunct="1">
              <a:defRPr/>
            </a:pPr>
            <a:r>
              <a:rPr lang="en-US" smtClean="0"/>
              <a:t>Meq/L = mg/L / Masa Eq.</a:t>
            </a:r>
          </a:p>
          <a:p>
            <a:pPr eaLnBrk="1" hangingPunct="1">
              <a:defRPr/>
            </a:pPr>
            <a:r>
              <a:rPr lang="en-US" smtClean="0"/>
              <a:t>Masa Eq. = Peso Atómico / Valencia:</a:t>
            </a:r>
            <a:endParaRPr lang="es-ES_tradnl" smtClean="0"/>
          </a:p>
        </p:txBody>
      </p:sp>
      <p:graphicFrame>
        <p:nvGraphicFramePr>
          <p:cNvPr id="9218" name="Object 4"/>
          <p:cNvGraphicFramePr>
            <a:graphicFrameLocks noChangeAspect="1"/>
          </p:cNvGraphicFramePr>
          <p:nvPr/>
        </p:nvGraphicFramePr>
        <p:xfrm>
          <a:off x="1676400" y="3276600"/>
          <a:ext cx="5486400" cy="1017588"/>
        </p:xfrm>
        <a:graphic>
          <a:graphicData uri="http://schemas.openxmlformats.org/presentationml/2006/ole">
            <p:oleObj spid="_x0000_s9218" name="Equation" r:id="rId3" imgW="2603160" imgH="482400" progId="Equation.3">
              <p:embed/>
            </p:oleObj>
          </a:graphicData>
        </a:graphic>
      </p:graphicFrame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Pesos Equivalentes</a:t>
            </a:r>
            <a:endParaRPr lang="es-ES_tradnl" smtClean="0"/>
          </a:p>
        </p:txBody>
      </p:sp>
      <p:graphicFrame>
        <p:nvGraphicFramePr>
          <p:cNvPr id="1476642" name="Group 34"/>
          <p:cNvGraphicFramePr>
            <a:graphicFrameLocks noGrp="1"/>
          </p:cNvGraphicFramePr>
          <p:nvPr>
            <p:ph type="tbl" idx="1"/>
          </p:nvPr>
        </p:nvGraphicFramePr>
        <p:xfrm>
          <a:off x="609600" y="838200"/>
          <a:ext cx="8229600" cy="5486400"/>
        </p:xfrm>
        <a:graphic>
          <a:graphicData uri="http://schemas.openxmlformats.org/drawingml/2006/table">
            <a:tbl>
              <a:tblPr/>
              <a:tblGrid>
                <a:gridCol w="1905000"/>
                <a:gridCol w="2209800"/>
                <a:gridCol w="2057400"/>
                <a:gridCol w="2057400"/>
              </a:tblGrid>
              <a:tr h="109696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Aniones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Cationes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098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HCO</a:t>
                      </a:r>
                      <a:r>
                        <a:rPr kumimoji="0" lang="en-U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3</a:t>
                      </a:r>
                      <a:r>
                        <a:rPr kumimoji="0" 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-</a:t>
                      </a:r>
                      <a:endParaRPr kumimoji="0" lang="es-ES_tradnl" sz="28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61.00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(50 CaCO</a:t>
                      </a:r>
                      <a:r>
                        <a:rPr kumimoji="0" lang="en-U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3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)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Ca</a:t>
                      </a:r>
                      <a:r>
                        <a:rPr kumimoji="0" 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++</a:t>
                      </a:r>
                      <a:endParaRPr kumimoji="0" lang="es-ES_tradnl" sz="28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20.04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95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SO</a:t>
                      </a:r>
                      <a:r>
                        <a:rPr kumimoji="0" lang="en-U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4</a:t>
                      </a:r>
                      <a:r>
                        <a:rPr kumimoji="0" 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=</a:t>
                      </a:r>
                      <a:endParaRPr kumimoji="0" lang="es-ES_tradnl" sz="28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48.00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Mg</a:t>
                      </a:r>
                      <a:r>
                        <a:rPr kumimoji="0" 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++</a:t>
                      </a:r>
                      <a:endParaRPr kumimoji="0" lang="es-ES_tradnl" sz="28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12.16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98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Cl</a:t>
                      </a:r>
                      <a:r>
                        <a:rPr kumimoji="0" 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-</a:t>
                      </a:r>
                      <a:endParaRPr kumimoji="0" lang="es-ES_tradnl" sz="28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33.45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K</a:t>
                      </a:r>
                      <a:r>
                        <a:rPr kumimoji="0" 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+</a:t>
                      </a:r>
                      <a:endParaRPr kumimoji="0" lang="es-ES_tradnl" sz="28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39.10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96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Na</a:t>
                      </a:r>
                      <a:r>
                        <a:rPr kumimoji="0" 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+</a:t>
                      </a:r>
                      <a:endParaRPr kumimoji="0" lang="es-ES_tradnl" sz="28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23.00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-228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Análisis Aguas Pozos</a:t>
            </a:r>
          </a:p>
        </p:txBody>
      </p:sp>
      <p:graphicFrame>
        <p:nvGraphicFramePr>
          <p:cNvPr id="10242" name="Object 2048"/>
          <p:cNvGraphicFramePr>
            <a:graphicFrameLocks noChangeAspect="1"/>
          </p:cNvGraphicFramePr>
          <p:nvPr>
            <p:ph type="tbl" idx="1"/>
          </p:nvPr>
        </p:nvGraphicFramePr>
        <p:xfrm>
          <a:off x="1479550" y="849313"/>
          <a:ext cx="7359650" cy="5735637"/>
        </p:xfrm>
        <a:graphic>
          <a:graphicData uri="http://schemas.openxmlformats.org/presentationml/2006/ole">
            <p:oleObj spid="_x0000_s10242" name="Worksheet" r:id="rId3" imgW="4524691" imgH="4048607" progId="Excel.Sheet.8">
              <p:embed/>
            </p:oleObj>
          </a:graphicData>
        </a:graphic>
      </p:graphicFrame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Composición Relativa Agua</a:t>
            </a:r>
          </a:p>
        </p:txBody>
      </p:sp>
      <p:graphicFrame>
        <p:nvGraphicFramePr>
          <p:cNvPr id="11266" name="Object 2048"/>
          <p:cNvGraphicFramePr>
            <a:graphicFrameLocks noChangeAspect="1"/>
          </p:cNvGraphicFramePr>
          <p:nvPr>
            <p:ph type="tbl" idx="1"/>
          </p:nvPr>
        </p:nvGraphicFramePr>
        <p:xfrm>
          <a:off x="685800" y="1112838"/>
          <a:ext cx="8305800" cy="5211762"/>
        </p:xfrm>
        <a:graphic>
          <a:graphicData uri="http://schemas.openxmlformats.org/presentationml/2006/ole">
            <p:oleObj spid="_x0000_s11266" name="Worksheet" r:id="rId3" imgW="5038951" imgH="3162782" progId="Excel.Sheet.8">
              <p:embed/>
            </p:oleObj>
          </a:graphicData>
        </a:graphic>
      </p:graphicFrame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762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>
                <a:solidFill>
                  <a:schemeClr val="bg1"/>
                </a:solidFill>
              </a:rPr>
              <a:t>Chapuletes</a:t>
            </a:r>
          </a:p>
        </p:txBody>
      </p:sp>
      <p:sp>
        <p:nvSpPr>
          <p:cNvPr id="1429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590800"/>
            <a:ext cx="8180388" cy="40036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Ninfas de chapuletes (Orden Odonatos) son fieros depredadores de larvas de camarón.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 Ninfa de chapuletes puede comer hasta 60 Pls por día en condiciones controladas.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Diesel no mata ninfa pero disminuye significativamente (p=0.05) puesta de huevos cuando es aplicado correctamente.</a:t>
            </a:r>
            <a:endParaRPr lang="en-US" sz="2800" smtClean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Triclorfon 1ppm mata larva y ninfa.</a:t>
            </a:r>
            <a:endParaRPr lang="es-ES_tradnl" sz="2800" smtClean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Se piensa que una vez que larva crece ya no es presa fácil de chapulete.</a:t>
            </a:r>
          </a:p>
        </p:txBody>
      </p:sp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Mis documentos\Espol\Inland\Salmuera01Smal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0" y="152400"/>
            <a:ext cx="556895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Rectangle 3"/>
          <p:cNvSpPr>
            <a:spLocks noGrp="1" noChangeArrowheads="1"/>
          </p:cNvSpPr>
          <p:nvPr>
            <p:ph type="title"/>
          </p:nvPr>
        </p:nvSpPr>
        <p:spPr>
          <a:xfrm>
            <a:off x="-381000" y="914400"/>
            <a:ext cx="4419600" cy="1143000"/>
          </a:xfrm>
        </p:spPr>
        <p:txBody>
          <a:bodyPr/>
          <a:lstStyle/>
          <a:p>
            <a:pPr eaLnBrk="1" hangingPunct="1"/>
            <a:r>
              <a:rPr lang="en-US" sz="3200" smtClean="0"/>
              <a:t>Composición De Salmueras De </a:t>
            </a:r>
            <a:br>
              <a:rPr lang="en-US" sz="3200" smtClean="0"/>
            </a:br>
            <a:r>
              <a:rPr lang="en-US" sz="3200" smtClean="0"/>
              <a:t>Agua De Mar</a:t>
            </a:r>
            <a:br>
              <a:rPr lang="en-US" sz="3200" smtClean="0"/>
            </a:br>
            <a:r>
              <a:rPr lang="en-US" sz="3200" smtClean="0"/>
              <a:t>(En %)</a:t>
            </a:r>
            <a:endParaRPr lang="es-ES_tradnl" sz="3200" smtClean="0"/>
          </a:p>
        </p:txBody>
      </p:sp>
      <p:sp>
        <p:nvSpPr>
          <p:cNvPr id="148378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4987925"/>
            <a:ext cx="3200400" cy="141287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400" smtClean="0"/>
              <a:t>Según Plank 1958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000" smtClean="0"/>
              <a:t>en Sorgeloos </a:t>
            </a:r>
            <a:r>
              <a:rPr lang="en-US" sz="2000" i="1" smtClean="0"/>
              <a:t>et al</a:t>
            </a:r>
            <a:r>
              <a:rPr lang="en-US" sz="2000" smtClean="0"/>
              <a:t> 1986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s-ES_tradnl" sz="2000" smtClean="0"/>
          </a:p>
        </p:txBody>
      </p:sp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304800"/>
            <a:ext cx="8991600" cy="1143000"/>
          </a:xfrm>
        </p:spPr>
        <p:txBody>
          <a:bodyPr/>
          <a:lstStyle/>
          <a:p>
            <a:pPr eaLnBrk="1" hangingPunct="1"/>
            <a:r>
              <a:rPr lang="en-US" sz="3200" smtClean="0"/>
              <a:t>Precipitación De Sales  A Distintas Salinidades</a:t>
            </a:r>
            <a:endParaRPr lang="es-ES_tradnl" sz="3200" smtClean="0"/>
          </a:p>
        </p:txBody>
      </p:sp>
      <p:sp>
        <p:nvSpPr>
          <p:cNvPr id="1485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82725"/>
            <a:ext cx="7772400" cy="48418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140 ppt: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Carbonatos de Calcio y Magnesio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140 – 250 ppt: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Gypsum (Yeso) Sulfato de Calcio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250 – 300 ppt: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Sal Común, Cloruro de Sodio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&gt; 300 ppt: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Bromuros, Cloruro de Potasio, Sulfato de magnesio</a:t>
            </a:r>
          </a:p>
          <a:p>
            <a:pPr lvl="1" algn="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400" smtClean="0"/>
              <a:t>(Sorgeloos </a:t>
            </a:r>
            <a:r>
              <a:rPr lang="en-US" sz="2400" i="1" smtClean="0"/>
              <a:t>et al</a:t>
            </a:r>
            <a:r>
              <a:rPr lang="en-US" sz="2400" smtClean="0"/>
              <a:t> 1986)</a:t>
            </a:r>
          </a:p>
        </p:txBody>
      </p:sp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305800" cy="1143000"/>
          </a:xfrm>
          <a:noFill/>
        </p:spPr>
        <p:txBody>
          <a:bodyPr/>
          <a:lstStyle/>
          <a:p>
            <a:pPr eaLnBrk="1" hangingPunct="1"/>
            <a:r>
              <a:rPr lang="es-ES_tradnl" smtClean="0">
                <a:solidFill>
                  <a:schemeClr val="bg2"/>
                </a:solidFill>
              </a:rPr>
              <a:t>Aparato Para Disolución De Sal</a:t>
            </a:r>
          </a:p>
        </p:txBody>
      </p:sp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4724400" cy="1143000"/>
          </a:xfrm>
          <a:noFill/>
        </p:spPr>
        <p:txBody>
          <a:bodyPr/>
          <a:lstStyle/>
          <a:p>
            <a:pPr eaLnBrk="1" hangingPunct="1"/>
            <a:r>
              <a:rPr lang="es-ES_tradnl" smtClean="0">
                <a:solidFill>
                  <a:schemeClr val="bg2"/>
                </a:solidFill>
              </a:rPr>
              <a:t>Aplicación De Sal</a:t>
            </a:r>
            <a:endParaRPr lang="es-ES_tradnl" smtClean="0"/>
          </a:p>
        </p:txBody>
      </p:sp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52400"/>
            <a:ext cx="7772400" cy="1143000"/>
          </a:xfrm>
        </p:spPr>
        <p:txBody>
          <a:bodyPr/>
          <a:lstStyle/>
          <a:p>
            <a:pPr eaLnBrk="1" hangingPunct="1"/>
            <a:r>
              <a:rPr lang="es-PA" smtClean="0"/>
              <a:t>Tratamiento Agua Ingreso</a:t>
            </a:r>
          </a:p>
        </p:txBody>
      </p:sp>
      <p:sp>
        <p:nvSpPr>
          <p:cNvPr id="1492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143000"/>
            <a:ext cx="8027988" cy="49180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Segun Boyd se necesita 30 ppm K</a:t>
            </a:r>
            <a:r>
              <a:rPr lang="en-US" sz="2800" baseline="30000" smtClean="0"/>
              <a:t>+</a:t>
            </a:r>
            <a:r>
              <a:rPr lang="en-US" sz="2800" smtClean="0"/>
              <a:t>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Si agua contiene 3 ppm K</a:t>
            </a:r>
            <a:r>
              <a:rPr lang="en-US" sz="2400" baseline="30000" smtClean="0"/>
              <a:t>+</a:t>
            </a:r>
            <a:r>
              <a:rPr lang="en-US" sz="2400" smtClean="0"/>
              <a:t>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Cuanto Muriato Potasio aplicar / Ha</a:t>
            </a:r>
            <a:r>
              <a:rPr lang="en-US" sz="2400" smtClean="0">
                <a:cs typeface="Arial" charset="0"/>
              </a:rPr>
              <a:t>·</a:t>
            </a:r>
            <a:r>
              <a:rPr lang="en-US" sz="2400" smtClean="0"/>
              <a:t>m?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Muriato Potasio (KCl comercial) = 60% K</a:t>
            </a:r>
            <a:r>
              <a:rPr lang="en-US" sz="2800" baseline="-25000" smtClean="0"/>
              <a:t>2</a:t>
            </a:r>
            <a:r>
              <a:rPr lang="en-US" sz="2800" smtClean="0"/>
              <a:t>0.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K</a:t>
            </a:r>
            <a:r>
              <a:rPr lang="en-US" sz="2800" baseline="-25000" smtClean="0"/>
              <a:t>2</a:t>
            </a:r>
            <a:r>
              <a:rPr lang="en-US" sz="2800" smtClean="0"/>
              <a:t>0 pesa : K(39.1)x2 + O(16) = 94.2 g/mol.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%K en K</a:t>
            </a:r>
            <a:r>
              <a:rPr lang="en-US" sz="2800" baseline="-25000" smtClean="0"/>
              <a:t>2</a:t>
            </a:r>
            <a:r>
              <a:rPr lang="en-US" sz="2800" smtClean="0"/>
              <a:t>O = (39.1)x2 / 94.2 = 83%.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%K en Muriato Potasio = 83% x 60% = 50%.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K</a:t>
            </a:r>
            <a:r>
              <a:rPr lang="en-US" sz="2800" baseline="30000" smtClean="0"/>
              <a:t>+</a:t>
            </a:r>
            <a:r>
              <a:rPr lang="en-US" sz="2800" smtClean="0"/>
              <a:t> faltante = 30 – 3 = 27ppm (g/m</a:t>
            </a:r>
            <a:r>
              <a:rPr lang="en-US" sz="2800" baseline="30000" smtClean="0"/>
              <a:t>3</a:t>
            </a:r>
            <a:r>
              <a:rPr lang="en-US" sz="2800" smtClean="0"/>
              <a:t>).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10,000 m3 x 27 g/m3 = 270 Kg K</a:t>
            </a:r>
            <a:r>
              <a:rPr lang="en-US" sz="2800" baseline="30000" smtClean="0"/>
              <a:t>+</a:t>
            </a:r>
            <a:r>
              <a:rPr lang="en-US" sz="2800" smtClean="0"/>
              <a:t>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270 kg K</a:t>
            </a:r>
            <a:r>
              <a:rPr lang="en-US" sz="2800" baseline="30000" smtClean="0"/>
              <a:t>+</a:t>
            </a:r>
            <a:r>
              <a:rPr lang="en-US" sz="2800" smtClean="0"/>
              <a:t> / 50% = 540 kg/Ha Muriato Potasio.</a:t>
            </a:r>
            <a:endParaRPr lang="es-ES_tradnl" sz="2800" smtClean="0"/>
          </a:p>
        </p:txBody>
      </p:sp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PA" smtClean="0"/>
          </a:p>
        </p:txBody>
      </p:sp>
      <p:sp>
        <p:nvSpPr>
          <p:cNvPr id="1727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_tradnl" smtClean="0"/>
          </a:p>
        </p:txBody>
      </p:sp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4"/>
          <p:cNvSpPr>
            <a:spLocks noGrp="1" noChangeArrowheads="1"/>
          </p:cNvSpPr>
          <p:nvPr>
            <p:ph type="title"/>
          </p:nvPr>
        </p:nvSpPr>
        <p:spPr>
          <a:xfrm>
            <a:off x="1143000" y="-3810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Estación de Aclimatación</a:t>
            </a:r>
          </a:p>
        </p:txBody>
      </p:sp>
      <p:sp>
        <p:nvSpPr>
          <p:cNvPr id="98099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990600" y="533400"/>
            <a:ext cx="8153400" cy="6019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Estación o tanques?: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Poco tiempo y pocas piscinas grandes: aclimatar filo piscina: Tanque, techado y  O</a:t>
            </a:r>
            <a:r>
              <a:rPr lang="en-US" sz="2400" baseline="-25000" smtClean="0"/>
              <a:t>2</a:t>
            </a:r>
            <a:r>
              <a:rPr lang="en-US" sz="2400" smtClean="0"/>
              <a:t>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Para mayor tiempo, control y centralizar se necesita estación de aclimatación central.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Volumen estación depende de Pls/batch.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Volumen de Tanques depende de necesidad larva y tamaño piscinas.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Tanques conicos o “V”. Baja relacion area:alto.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Reservorio de agua buena calidad necesario, ideal agua dulce y salada. Valvulas distribución.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Capacidad flujo agua suficiente para permitir cambios de salinidad necesarios.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Fuente de agua importante: calidad / flujo.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Carbon activado recomendable.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Sistema de blower y distribución aire preferible. Tanques de O</a:t>
            </a:r>
            <a:r>
              <a:rPr lang="en-US" sz="2400" baseline="-25000" smtClean="0"/>
              <a:t>2</a:t>
            </a:r>
            <a:r>
              <a:rPr lang="en-US" sz="2400" smtClean="0"/>
              <a:t> de respaldo necesarios.</a:t>
            </a:r>
          </a:p>
        </p:txBody>
      </p:sp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Tanque Aclimatacion en Muro</a:t>
            </a:r>
            <a:br>
              <a:rPr lang="en-US" smtClean="0"/>
            </a:br>
            <a:r>
              <a:rPr lang="en-US" smtClean="0"/>
              <a:t>(Sin techo)</a:t>
            </a:r>
            <a:endParaRPr lang="es-ES_tradnl" smtClean="0"/>
          </a:p>
        </p:txBody>
      </p:sp>
      <p:pic>
        <p:nvPicPr>
          <p:cNvPr id="74755" name="Picture 3" descr="D:\Backup\Guate\STOCKING\P000269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600200"/>
            <a:ext cx="7315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07012" name="Line 4"/>
          <p:cNvSpPr>
            <a:spLocks noChangeShapeType="1"/>
          </p:cNvSpPr>
          <p:nvPr/>
        </p:nvSpPr>
        <p:spPr bwMode="auto">
          <a:xfrm flipV="1">
            <a:off x="2971800" y="2590800"/>
            <a:ext cx="0" cy="16002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>
              <a:defRPr/>
            </a:pPr>
            <a:endParaRPr lang="es-ES"/>
          </a:p>
        </p:txBody>
      </p:sp>
      <p:sp>
        <p:nvSpPr>
          <p:cNvPr id="1707013" name="Line 5"/>
          <p:cNvSpPr>
            <a:spLocks noChangeShapeType="1"/>
          </p:cNvSpPr>
          <p:nvPr/>
        </p:nvSpPr>
        <p:spPr bwMode="auto">
          <a:xfrm flipV="1">
            <a:off x="5486400" y="2590800"/>
            <a:ext cx="0" cy="15240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>
              <a:defRPr/>
            </a:pPr>
            <a:endParaRPr lang="es-ES"/>
          </a:p>
        </p:txBody>
      </p:sp>
      <p:sp>
        <p:nvSpPr>
          <p:cNvPr id="1707014" name="Line 6"/>
          <p:cNvSpPr>
            <a:spLocks noChangeShapeType="1"/>
          </p:cNvSpPr>
          <p:nvPr/>
        </p:nvSpPr>
        <p:spPr bwMode="auto">
          <a:xfrm>
            <a:off x="2895600" y="2590800"/>
            <a:ext cx="2667000" cy="0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/>
          </a:ln>
          <a:effectLst/>
        </p:spPr>
        <p:txBody>
          <a:bodyPr wrap="none"/>
          <a:lstStyle/>
          <a:p>
            <a:pPr>
              <a:defRPr/>
            </a:pPr>
            <a:endParaRPr lang="es-ES"/>
          </a:p>
        </p:txBody>
      </p:sp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Tanque Aclimatación</a:t>
            </a:r>
            <a:endParaRPr lang="es-ES_tradnl" smtClean="0"/>
          </a:p>
        </p:txBody>
      </p:sp>
      <p:pic>
        <p:nvPicPr>
          <p:cNvPr id="75779" name="Picture 3" descr="C:\Mis documentos\Espol\Informacion\Camaron\Engorde\AclimataTqueHBO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6813" y="1177925"/>
            <a:ext cx="4737100" cy="499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Tanque Aclimatación</a:t>
            </a:r>
            <a:endParaRPr lang="es-ES_tradnl" smtClean="0"/>
          </a:p>
        </p:txBody>
      </p:sp>
      <p:pic>
        <p:nvPicPr>
          <p:cNvPr id="76803" name="Picture 3" descr="C:\Mis documentos\Espol\Informacion\Camaron\Engorde\TqueAclimataVilla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950913"/>
            <a:ext cx="7391400" cy="500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Tanque Aclimatación</a:t>
            </a:r>
            <a:endParaRPr lang="es-ES_tradnl" smtClean="0"/>
          </a:p>
        </p:txBody>
      </p:sp>
    </p:spTree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Estacion de Aclimatación</a:t>
            </a:r>
            <a:endParaRPr lang="es-ES_tradnl" smtClean="0"/>
          </a:p>
        </p:txBody>
      </p:sp>
      <p:pic>
        <p:nvPicPr>
          <p:cNvPr id="78851" name="Picture 4" descr="C:\Mis documentos\Espol\Informacion\Fotos\CAMARON\MVC-002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3300" y="1035050"/>
            <a:ext cx="7912100" cy="530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Estacion de Aclimatacion</a:t>
            </a:r>
            <a:endParaRPr lang="es-ES_tradnl" smtClean="0"/>
          </a:p>
        </p:txBody>
      </p:sp>
      <p:pic>
        <p:nvPicPr>
          <p:cNvPr id="79875" name="Picture 3" descr="C:\Mis documentos\Espol\Informacion\Fotos\CAMARON\MVC-022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8550" y="1104900"/>
            <a:ext cx="7816850" cy="523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Estación de Aclimatación</a:t>
            </a:r>
            <a:endParaRPr lang="es-ES_tradnl" smtClean="0"/>
          </a:p>
        </p:txBody>
      </p:sp>
      <p:pic>
        <p:nvPicPr>
          <p:cNvPr id="80899" name="Picture 2051" descr="C:\Multimedia Files\Camara\Langostera\DCP_088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990600"/>
            <a:ext cx="8763000" cy="581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Preparacion y Limpieza Previa</a:t>
            </a:r>
            <a:endParaRPr lang="es-ES_tradnl" smtClean="0"/>
          </a:p>
        </p:txBody>
      </p:sp>
      <p:sp>
        <p:nvSpPr>
          <p:cNvPr id="1735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smtClean="0"/>
              <a:t>Fuente de agua de buena calidad, Iguales parametros que piscina.</a:t>
            </a:r>
          </a:p>
          <a:p>
            <a:pPr eaLnBrk="1" hangingPunct="1">
              <a:defRPr/>
            </a:pPr>
            <a:r>
              <a:rPr lang="en-US" sz="2800" smtClean="0"/>
              <a:t>Uso de reservorio preferible.</a:t>
            </a:r>
          </a:p>
          <a:p>
            <a:pPr eaLnBrk="1" hangingPunct="1">
              <a:defRPr/>
            </a:pPr>
            <a:r>
              <a:rPr lang="en-US" sz="2800" smtClean="0"/>
              <a:t>Limpieza y desinfección de todos los tanques con cloro y cepillo.</a:t>
            </a:r>
          </a:p>
          <a:p>
            <a:pPr eaLnBrk="1" hangingPunct="1">
              <a:defRPr/>
            </a:pPr>
            <a:r>
              <a:rPr lang="en-US" sz="2800" smtClean="0"/>
              <a:t>Lavado y enjuague de cloro.</a:t>
            </a:r>
          </a:p>
          <a:p>
            <a:pPr eaLnBrk="1" hangingPunct="1">
              <a:defRPr/>
            </a:pPr>
            <a:r>
              <a:rPr lang="en-US" sz="2800" smtClean="0"/>
              <a:t>Secado y asoleado.</a:t>
            </a:r>
          </a:p>
          <a:p>
            <a:pPr eaLnBrk="1" hangingPunct="1">
              <a:defRPr/>
            </a:pPr>
            <a:r>
              <a:rPr lang="en-US" sz="2800" smtClean="0"/>
              <a:t>Enjuagar antes de preparar cama de agua.</a:t>
            </a:r>
          </a:p>
          <a:p>
            <a:pPr eaLnBrk="1" hangingPunct="1">
              <a:defRPr/>
            </a:pPr>
            <a:r>
              <a:rPr lang="en-US" sz="2800" smtClean="0"/>
              <a:t>Limpieza de sistema distribución de aire y agua.</a:t>
            </a:r>
          </a:p>
          <a:p>
            <a:pPr eaLnBrk="1" hangingPunct="1">
              <a:defRPr/>
            </a:pPr>
            <a:r>
              <a:rPr lang="en-US" sz="2800" smtClean="0"/>
              <a:t>Probar sistemas distribución de aire y agua.</a:t>
            </a:r>
          </a:p>
          <a:p>
            <a:pPr eaLnBrk="1" hangingPunct="1">
              <a:defRPr/>
            </a:pPr>
            <a:r>
              <a:rPr lang="en-US" sz="2800" smtClean="0"/>
              <a:t>Preparar cama de agua y llenado reservorios.</a:t>
            </a:r>
          </a:p>
        </p:txBody>
      </p:sp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Lista de Equipos Necesarios</a:t>
            </a:r>
            <a:endParaRPr lang="es-ES_tradnl" smtClean="0"/>
          </a:p>
        </p:txBody>
      </p:sp>
      <p:sp>
        <p:nvSpPr>
          <p:cNvPr id="173670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Termometro.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Salinometro.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Reloj.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Oxigenometro.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pH metro.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Calculadora.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Chayos, machetes, mallas, cernideras.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Estereocospio.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Beakers, probeta.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Baldes y Jarras.</a:t>
            </a:r>
          </a:p>
          <a:p>
            <a:pPr eaLnBrk="1" hangingPunct="1">
              <a:lnSpc>
                <a:spcPct val="90000"/>
              </a:lnSpc>
              <a:defRPr/>
            </a:pPr>
            <a:endParaRPr lang="es-ES_tradnl" smtClean="0"/>
          </a:p>
        </p:txBody>
      </p:sp>
      <p:sp>
        <p:nvSpPr>
          <p:cNvPr id="1736708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Hoja de control de aclimatación.</a:t>
            </a:r>
          </a:p>
          <a:p>
            <a:pPr eaLnBrk="1" hangingPunct="1">
              <a:defRPr/>
            </a:pPr>
            <a:r>
              <a:rPr lang="en-US" smtClean="0"/>
              <a:t>Tanque de Oxigeno lleno con regulador, distribuidor, mangueras y piedras.</a:t>
            </a:r>
          </a:p>
          <a:p>
            <a:pPr eaLnBrk="1" hangingPunct="1">
              <a:defRPr/>
            </a:pPr>
            <a:r>
              <a:rPr lang="en-US" smtClean="0"/>
              <a:t>Equipos de conteo.</a:t>
            </a:r>
          </a:p>
          <a:p>
            <a:pPr eaLnBrk="1" hangingPunct="1">
              <a:defRPr/>
            </a:pPr>
            <a:r>
              <a:rPr lang="en-US" smtClean="0"/>
              <a:t>Tanque transporte larva.</a:t>
            </a:r>
          </a:p>
          <a:p>
            <a:pPr eaLnBrk="1" hangingPunct="1">
              <a:defRPr/>
            </a:pPr>
            <a:r>
              <a:rPr lang="en-US" smtClean="0"/>
              <a:t>Alimento y mallas.</a:t>
            </a:r>
          </a:p>
          <a:p>
            <a:pPr eaLnBrk="1" hangingPunct="1">
              <a:defRPr/>
            </a:pPr>
            <a:r>
              <a:rPr lang="en-US" smtClean="0"/>
              <a:t>Vehiculo.</a:t>
            </a:r>
            <a:endParaRPr lang="es-ES_tradnl" smtClean="0"/>
          </a:p>
        </p:txBody>
      </p:sp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050"/>
          <p:cNvSpPr>
            <a:spLocks noGrp="1" noChangeArrowheads="1"/>
          </p:cNvSpPr>
          <p:nvPr>
            <p:ph type="title"/>
          </p:nvPr>
        </p:nvSpPr>
        <p:spPr>
          <a:xfrm>
            <a:off x="685800" y="-3048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Recepción PLs y Siembra Tanques</a:t>
            </a:r>
            <a:endParaRPr lang="es-ES_tradnl" smtClean="0"/>
          </a:p>
        </p:txBody>
      </p:sp>
      <p:sp>
        <p:nvSpPr>
          <p:cNvPr id="1738755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914400" y="685800"/>
            <a:ext cx="8229600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Recepción de Postlarva.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Confirmación de parametros en 3 fundas y ponerlas con aire: T</a:t>
            </a:r>
            <a:r>
              <a:rPr lang="en-US" sz="2400" baseline="30000" smtClean="0"/>
              <a:t>o</a:t>
            </a:r>
            <a:r>
              <a:rPr lang="en-US" sz="2400" smtClean="0"/>
              <a:t>C, OD, Salinidad, pH.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Igualar parametros con tanques de recepción.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Revisar mortalidad / actividad en fundas.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</a:t>
            </a:r>
            <a:r>
              <a:rPr lang="es-ES_tradnl" sz="2800" smtClean="0"/>
              <a:t>ama </a:t>
            </a:r>
            <a:r>
              <a:rPr lang="en-US" sz="2800" smtClean="0"/>
              <a:t>a</a:t>
            </a:r>
            <a:r>
              <a:rPr lang="es-ES_tradnl" sz="2800" smtClean="0"/>
              <a:t>gua a misma salinidad</a:t>
            </a:r>
            <a:r>
              <a:rPr lang="en-US" sz="2800" smtClean="0"/>
              <a:t>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400" smtClean="0"/>
              <a:t>Densidad</a:t>
            </a:r>
            <a:r>
              <a:rPr lang="en-US" sz="2400" smtClean="0"/>
              <a:t> </a:t>
            </a:r>
            <a:r>
              <a:rPr lang="es-ES_tradnl" sz="2400" smtClean="0"/>
              <a:t>recepción muy altas </a:t>
            </a:r>
            <a:r>
              <a:rPr lang="en-US" sz="2400" smtClean="0"/>
              <a:t>bajan</a:t>
            </a:r>
            <a:r>
              <a:rPr lang="es-ES_tradnl" sz="2400" smtClean="0"/>
              <a:t> supervivencia.</a:t>
            </a:r>
            <a:endParaRPr lang="en-US" sz="240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Alimentar artemia antes de siembra.</a:t>
            </a:r>
            <a:endParaRPr lang="es-ES_tradnl" sz="240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DensidadesSiembra.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&lt;200pl/l (pl10); &lt; 100 pl/L (pl&gt;15) &lt; 50 pl/L (pl&gt;20).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Densidad funcion de tiempo (hasta 500 pl10/l).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Cama de agua: nunca mas de 500 pls / l.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Espera y/o Inicio de Aclimatación: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Depende de estado de larva se puede esperar 1 hora o iniciar de inmediato.</a:t>
            </a:r>
            <a:endParaRPr lang="es-ES_tradnl" sz="2400" smtClean="0"/>
          </a:p>
        </p:txBody>
      </p:sp>
    </p:spTree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Revision Parametros Cajas</a:t>
            </a:r>
            <a:endParaRPr lang="es-ES_tradnl" smtClean="0"/>
          </a:p>
        </p:txBody>
      </p:sp>
      <p:pic>
        <p:nvPicPr>
          <p:cNvPr id="84995" name="Picture 3" descr="C:\Mis documentos\Espol\Informacion\Camaron\Engorde\Faltan\AclimataRevisaCajas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914400"/>
            <a:ext cx="4257675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6" name="Picture 4" descr="C:\Mis documentos\Espol\Informacion\Camaron\Engorde\Faltan\AclimataRevisaCajas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0125" y="1752600"/>
            <a:ext cx="4333875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609600"/>
            <a:ext cx="7620000" cy="1600200"/>
          </a:xfrm>
        </p:spPr>
        <p:txBody>
          <a:bodyPr/>
          <a:lstStyle/>
          <a:p>
            <a:pPr eaLnBrk="1" hangingPunct="1"/>
            <a:r>
              <a:rPr lang="es-ES_tradnl" smtClean="0"/>
              <a:t>Preparación Cama De Agua</a:t>
            </a:r>
          </a:p>
        </p:txBody>
      </p:sp>
    </p:spTree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Revisión Mortalidad Fundas</a:t>
            </a:r>
            <a:endParaRPr lang="es-ES_tradnl" smtClean="0"/>
          </a:p>
        </p:txBody>
      </p:sp>
      <p:pic>
        <p:nvPicPr>
          <p:cNvPr id="87043" name="Picture 3" descr="C:\Multimedia Files\Camara\Langostera\DCP_088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0"/>
            <a:ext cx="9144000" cy="606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9916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Siembra De Larva En Tanques</a:t>
            </a:r>
          </a:p>
        </p:txBody>
      </p:sp>
    </p:spTree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Alimentación</a:t>
            </a:r>
            <a:endParaRPr lang="es-ES_tradnl" smtClean="0"/>
          </a:p>
        </p:txBody>
      </p:sp>
      <p:sp>
        <p:nvSpPr>
          <p:cNvPr id="173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09600"/>
            <a:ext cx="8229600" cy="5715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Tipos de Alimento:</a:t>
            </a:r>
          </a:p>
          <a:p>
            <a:pPr lvl="1" eaLnBrk="1" hangingPunct="1">
              <a:defRPr/>
            </a:pPr>
            <a:r>
              <a:rPr lang="en-US" sz="2400" smtClean="0"/>
              <a:t>Artemia viva: 5 - 10 / ml.</a:t>
            </a:r>
          </a:p>
          <a:p>
            <a:pPr lvl="1" eaLnBrk="1" hangingPunct="1">
              <a:defRPr/>
            </a:pPr>
            <a:r>
              <a:rPr lang="en-US" sz="2400" smtClean="0"/>
              <a:t>Artemia o copepodos o congelados: 5-10ppm.</a:t>
            </a:r>
          </a:p>
          <a:p>
            <a:pPr lvl="1" eaLnBrk="1" hangingPunct="1">
              <a:defRPr/>
            </a:pPr>
            <a:r>
              <a:rPr lang="en-US" sz="2400" smtClean="0"/>
              <a:t>Yema de Huevo duro: 1  c/ 500.000 Pl.</a:t>
            </a:r>
          </a:p>
          <a:p>
            <a:pPr lvl="1" eaLnBrk="1" hangingPunct="1">
              <a:defRPr/>
            </a:pPr>
            <a:r>
              <a:rPr lang="en-US" sz="2400" smtClean="0"/>
              <a:t>Flake: 45-20% BW/Dia. / 5-10 ppm.</a:t>
            </a:r>
          </a:p>
          <a:p>
            <a:pPr lvl="1" eaLnBrk="1" hangingPunct="1">
              <a:defRPr/>
            </a:pPr>
            <a:r>
              <a:rPr lang="en-US" sz="2400" smtClean="0"/>
              <a:t>Microparticulado : 45-20% BW/Dia. / 5-10 ppm.</a:t>
            </a:r>
          </a:p>
          <a:p>
            <a:pPr lvl="1" eaLnBrk="1" hangingPunct="1">
              <a:defRPr/>
            </a:pPr>
            <a:r>
              <a:rPr lang="en-US" sz="2400" smtClean="0"/>
              <a:t>Balanceado Molido : 45-20% BW/Dia. / 5-10 ppm.</a:t>
            </a:r>
          </a:p>
          <a:p>
            <a:pPr eaLnBrk="1" hangingPunct="1">
              <a:defRPr/>
            </a:pPr>
            <a:r>
              <a:rPr lang="en-US" sz="2800" smtClean="0"/>
              <a:t>Frecuencia: Cada 1- 2 Horas.</a:t>
            </a:r>
          </a:p>
          <a:p>
            <a:pPr eaLnBrk="1" hangingPunct="1">
              <a:defRPr/>
            </a:pPr>
            <a:r>
              <a:rPr lang="en-US" sz="2800" smtClean="0"/>
              <a:t>Cantidad:</a:t>
            </a:r>
          </a:p>
          <a:p>
            <a:pPr lvl="1" eaLnBrk="1" hangingPunct="1">
              <a:defRPr/>
            </a:pPr>
            <a:r>
              <a:rPr lang="en-US" sz="2400" smtClean="0"/>
              <a:t>Variar dependiendo de nivel y densidad.</a:t>
            </a:r>
          </a:p>
          <a:p>
            <a:pPr lvl="1" eaLnBrk="1" hangingPunct="1">
              <a:defRPr/>
            </a:pPr>
            <a:r>
              <a:rPr lang="en-US" sz="2400" smtClean="0"/>
              <a:t>Revisar Larva y agua para.</a:t>
            </a:r>
          </a:p>
        </p:txBody>
      </p:sp>
    </p:spTree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Alimentacion Aclimatacion</a:t>
            </a:r>
            <a:endParaRPr lang="es-ES_tradnl" smtClean="0"/>
          </a:p>
        </p:txBody>
      </p:sp>
      <p:pic>
        <p:nvPicPr>
          <p:cNvPr id="90115" name="Picture 3" descr="C:\Mis documentos\Espol\Informacion\Camaron\Engorde\Faltan\AlimentacionAclimatac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065213"/>
            <a:ext cx="6934200" cy="524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Flujos  y Cambios de Agua</a:t>
            </a:r>
            <a:endParaRPr lang="es-ES_tradnl" smtClean="0"/>
          </a:p>
        </p:txBody>
      </p:sp>
      <p:sp>
        <p:nvSpPr>
          <p:cNvPr id="174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Aclimatacion salinidad: ver tabla.</a:t>
            </a:r>
          </a:p>
          <a:p>
            <a:pPr eaLnBrk="1" hangingPunct="1">
              <a:defRPr/>
            </a:pPr>
            <a:r>
              <a:rPr lang="en-US" smtClean="0"/>
              <a:t>Aclimatacion temperatura: 1</a:t>
            </a:r>
            <a:r>
              <a:rPr lang="en-US" baseline="30000" smtClean="0"/>
              <a:t>o</a:t>
            </a:r>
            <a:r>
              <a:rPr lang="en-US" smtClean="0"/>
              <a:t>C /15-20Min.</a:t>
            </a:r>
          </a:p>
          <a:p>
            <a:pPr eaLnBrk="1" hangingPunct="1">
              <a:defRPr/>
            </a:pPr>
            <a:r>
              <a:rPr lang="en-US" smtClean="0"/>
              <a:t>Otras aclimataciones.</a:t>
            </a:r>
          </a:p>
          <a:p>
            <a:pPr eaLnBrk="1" hangingPunct="1">
              <a:defRPr/>
            </a:pPr>
            <a:r>
              <a:rPr lang="es-ES_tradnl" smtClean="0"/>
              <a:t>Mayor tiempo de aclimatación no es necesariamente mejor:</a:t>
            </a:r>
          </a:p>
          <a:p>
            <a:pPr lvl="1" eaLnBrk="1" hangingPunct="1">
              <a:defRPr/>
            </a:pPr>
            <a:r>
              <a:rPr lang="es-ES_tradnl" smtClean="0"/>
              <a:t>Mortalidad por canibalismo / hacinamiento.</a:t>
            </a:r>
          </a:p>
          <a:p>
            <a:pPr eaLnBrk="1" hangingPunct="1">
              <a:defRPr/>
            </a:pPr>
            <a:r>
              <a:rPr lang="es-ES_tradnl" smtClean="0"/>
              <a:t>Recuerde que aunque larva llega a la misma salinidad es necesario aclimatar por diferencias en composición iónica, pH, temperatura, etc.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s-ES_tradnl" smtClean="0"/>
          </a:p>
        </p:txBody>
      </p:sp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Velocidad De Aclimatación</a:t>
            </a:r>
          </a:p>
        </p:txBody>
      </p:sp>
      <p:graphicFrame>
        <p:nvGraphicFramePr>
          <p:cNvPr id="1661955" name="Group 3"/>
          <p:cNvGraphicFramePr>
            <a:graphicFrameLocks noGrp="1"/>
          </p:cNvGraphicFramePr>
          <p:nvPr>
            <p:ph type="tbl" idx="1"/>
          </p:nvPr>
        </p:nvGraphicFramePr>
        <p:xfrm>
          <a:off x="990600" y="1447800"/>
          <a:ext cx="7951788" cy="4471988"/>
        </p:xfrm>
        <a:graphic>
          <a:graphicData uri="http://schemas.openxmlformats.org/drawingml/2006/table">
            <a:tbl>
              <a:tblPr/>
              <a:tblGrid>
                <a:gridCol w="2651125"/>
                <a:gridCol w="3402013"/>
                <a:gridCol w="1898650"/>
              </a:tblGrid>
              <a:tr h="587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Rango Salinidad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Tiempo para Cambio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Ppt / Hora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32-16 ppt.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8 horas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 ppt.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16 - 8 ppt.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8 horas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 ppt.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 8 - 4 ppt.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8 horas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0.5 ppt.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 4- 2 ppt.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8 horas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0.25 ppt.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  2- 1 ppt.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8 horas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0.125 ppt.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1 - 0.5 ppt.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8 horas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0.063 ppt.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2197" name="Text Box 37"/>
          <p:cNvSpPr txBox="1">
            <a:spLocks noChangeArrowheads="1"/>
          </p:cNvSpPr>
          <p:nvPr/>
        </p:nvSpPr>
        <p:spPr bwMode="auto">
          <a:xfrm>
            <a:off x="1295400" y="6096000"/>
            <a:ext cx="2249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effectLst/>
              </a:rPr>
              <a:t>Van Wyk (1999)</a:t>
            </a:r>
          </a:p>
        </p:txBody>
      </p:sp>
    </p:spTree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Calculo de % Recambio de Agua</a:t>
            </a:r>
            <a:endParaRPr lang="es-ES_tradnl" smtClean="0"/>
          </a:p>
        </p:txBody>
      </p:sp>
      <p:sp>
        <p:nvSpPr>
          <p:cNvPr id="1961987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Fraccion de Agua Necesaria:</a:t>
            </a:r>
          </a:p>
          <a:p>
            <a:pPr eaLnBrk="1" hangingPunct="1">
              <a:defRPr/>
            </a:pPr>
            <a:endParaRPr lang="en-US" smtClean="0"/>
          </a:p>
          <a:p>
            <a:pPr algn="ctr" eaLnBrk="1" hangingPunct="1">
              <a:lnSpc>
                <a:spcPct val="65000"/>
              </a:lnSpc>
              <a:buFont typeface="Wingdings" pitchFamily="2" charset="2"/>
              <a:buNone/>
              <a:defRPr/>
            </a:pPr>
            <a:r>
              <a:rPr lang="en-US" smtClean="0"/>
              <a:t>	    S</a:t>
            </a:r>
            <a:r>
              <a:rPr lang="en-US" baseline="-25000" smtClean="0"/>
              <a:t>nva</a:t>
            </a:r>
            <a:r>
              <a:rPr lang="en-US" smtClean="0"/>
              <a:t> - S</a:t>
            </a:r>
            <a:r>
              <a:rPr lang="en-US" baseline="-25000" smtClean="0"/>
              <a:t>fin</a:t>
            </a:r>
          </a:p>
          <a:p>
            <a:pPr algn="ctr" eaLnBrk="1" hangingPunct="1">
              <a:lnSpc>
                <a:spcPct val="65000"/>
              </a:lnSpc>
              <a:buFont typeface="Wingdings" pitchFamily="2" charset="2"/>
              <a:buNone/>
              <a:defRPr/>
            </a:pPr>
            <a:r>
              <a:rPr lang="en-US" smtClean="0"/>
              <a:t>F = 1 -                     .</a:t>
            </a:r>
          </a:p>
          <a:p>
            <a:pPr algn="ctr" eaLnBrk="1" hangingPunct="1">
              <a:lnSpc>
                <a:spcPct val="65000"/>
              </a:lnSpc>
              <a:buFont typeface="Wingdings" pitchFamily="2" charset="2"/>
              <a:buNone/>
              <a:defRPr/>
            </a:pPr>
            <a:r>
              <a:rPr lang="en-US" smtClean="0"/>
              <a:t>       S</a:t>
            </a:r>
            <a:r>
              <a:rPr lang="en-US" baseline="-25000" smtClean="0"/>
              <a:t>nva</a:t>
            </a:r>
            <a:r>
              <a:rPr lang="en-US" smtClean="0"/>
              <a:t> - S</a:t>
            </a:r>
            <a:r>
              <a:rPr lang="en-US" baseline="-25000" smtClean="0"/>
              <a:t>ini</a:t>
            </a:r>
          </a:p>
          <a:p>
            <a:pPr eaLnBrk="1" hangingPunct="1">
              <a:defRPr/>
            </a:pPr>
            <a:r>
              <a:rPr lang="en-US" smtClean="0"/>
              <a:t>En donde:</a:t>
            </a:r>
          </a:p>
          <a:p>
            <a:pPr lvl="1" eaLnBrk="1" hangingPunct="1">
              <a:defRPr/>
            </a:pPr>
            <a:r>
              <a:rPr lang="en-US" smtClean="0"/>
              <a:t>F= Fraccion de agua remplazada (%).</a:t>
            </a:r>
          </a:p>
          <a:p>
            <a:pPr lvl="1" eaLnBrk="1" hangingPunct="1">
              <a:defRPr/>
            </a:pPr>
            <a:r>
              <a:rPr lang="en-US" smtClean="0"/>
              <a:t>S</a:t>
            </a:r>
            <a:r>
              <a:rPr lang="en-US" baseline="-25000" smtClean="0"/>
              <a:t>nva</a:t>
            </a:r>
            <a:r>
              <a:rPr lang="en-US" smtClean="0"/>
              <a:t>= Salinidad (T</a:t>
            </a:r>
            <a:r>
              <a:rPr lang="en-US" baseline="30000" smtClean="0"/>
              <a:t>o</a:t>
            </a:r>
            <a:r>
              <a:rPr lang="en-US" smtClean="0"/>
              <a:t>C) agua entrante.</a:t>
            </a:r>
          </a:p>
          <a:p>
            <a:pPr lvl="1" eaLnBrk="1" hangingPunct="1">
              <a:defRPr/>
            </a:pPr>
            <a:r>
              <a:rPr lang="en-US" smtClean="0"/>
              <a:t>S</a:t>
            </a:r>
            <a:r>
              <a:rPr lang="en-US" baseline="-25000" smtClean="0"/>
              <a:t>fin</a:t>
            </a:r>
            <a:r>
              <a:rPr lang="en-US" smtClean="0"/>
              <a:t> = Salinidad (T</a:t>
            </a:r>
            <a:r>
              <a:rPr lang="en-US" baseline="30000" smtClean="0"/>
              <a:t>o</a:t>
            </a:r>
            <a:r>
              <a:rPr lang="en-US" smtClean="0"/>
              <a:t>C) agua Deseada.</a:t>
            </a:r>
          </a:p>
          <a:p>
            <a:pPr lvl="1" eaLnBrk="1" hangingPunct="1">
              <a:defRPr/>
            </a:pPr>
            <a:r>
              <a:rPr lang="en-US" smtClean="0"/>
              <a:t>S</a:t>
            </a:r>
            <a:r>
              <a:rPr lang="en-US" baseline="-25000" smtClean="0"/>
              <a:t>ini</a:t>
            </a:r>
            <a:r>
              <a:rPr lang="en-US" smtClean="0"/>
              <a:t> = Salinidad (T</a:t>
            </a:r>
            <a:r>
              <a:rPr lang="en-US" baseline="30000" smtClean="0"/>
              <a:t>o</a:t>
            </a:r>
            <a:r>
              <a:rPr lang="en-US" smtClean="0"/>
              <a:t>C) agua inicial de Tanque.</a:t>
            </a:r>
            <a:endParaRPr lang="es-ES_tradnl" smtClean="0"/>
          </a:p>
        </p:txBody>
      </p:sp>
      <p:sp>
        <p:nvSpPr>
          <p:cNvPr id="1961988" name="Line 2052"/>
          <p:cNvSpPr>
            <a:spLocks noChangeShapeType="1"/>
          </p:cNvSpPr>
          <p:nvPr/>
        </p:nvSpPr>
        <p:spPr bwMode="auto">
          <a:xfrm>
            <a:off x="4572000" y="2590800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pPr>
              <a:defRPr/>
            </a:pPr>
            <a:endParaRPr lang="es-ES"/>
          </a:p>
        </p:txBody>
      </p:sp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Ejemplo % Recambio</a:t>
            </a:r>
            <a:endParaRPr lang="es-ES_tradnl" smtClean="0"/>
          </a:p>
        </p:txBody>
      </p:sp>
      <p:sp>
        <p:nvSpPr>
          <p:cNvPr id="196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685800"/>
            <a:ext cx="8229600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Tenemos un tanque con salinidad inicial de 10 ppt, y queremos bajar la salinidad a 5 ppt usando agua de 2ppt: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S</a:t>
            </a:r>
            <a:r>
              <a:rPr lang="en-US" sz="2400" baseline="-25000" smtClean="0"/>
              <a:t>nva</a:t>
            </a:r>
            <a:r>
              <a:rPr lang="en-US" sz="2400" smtClean="0"/>
              <a:t>=   2 ppt.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S</a:t>
            </a:r>
            <a:r>
              <a:rPr lang="en-US" sz="2400" baseline="-25000" smtClean="0"/>
              <a:t>fin</a:t>
            </a:r>
            <a:r>
              <a:rPr lang="en-US" sz="2400" smtClean="0"/>
              <a:t> =   5 ppt.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S</a:t>
            </a:r>
            <a:r>
              <a:rPr lang="en-US" sz="2400" baseline="-25000" smtClean="0"/>
              <a:t>ini</a:t>
            </a:r>
            <a:r>
              <a:rPr lang="en-US" sz="2400" smtClean="0"/>
              <a:t> = 10 ppt.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% agua a cambiar: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800" smtClean="0"/>
          </a:p>
          <a:p>
            <a:pPr eaLnBrk="1" hangingPunct="1">
              <a:lnSpc>
                <a:spcPct val="55000"/>
              </a:lnSpc>
              <a:buFont typeface="Wingdings" pitchFamily="2" charset="2"/>
              <a:buNone/>
              <a:defRPr/>
            </a:pPr>
            <a:r>
              <a:rPr lang="en-US" sz="2400" smtClean="0"/>
              <a:t>			2 – 5            -3</a:t>
            </a:r>
            <a:endParaRPr lang="en-US" sz="2400" baseline="-25000" smtClean="0"/>
          </a:p>
          <a:p>
            <a:pPr eaLnBrk="1" hangingPunct="1">
              <a:lnSpc>
                <a:spcPct val="55000"/>
              </a:lnSpc>
              <a:buFont typeface="Wingdings" pitchFamily="2" charset="2"/>
              <a:buNone/>
              <a:defRPr/>
            </a:pPr>
            <a:r>
              <a:rPr lang="en-US" sz="2400" smtClean="0"/>
              <a:t>         F = 1 -               = 1-       =  1- 0.38  = 0.62</a:t>
            </a:r>
          </a:p>
          <a:p>
            <a:pPr eaLnBrk="1" hangingPunct="1">
              <a:lnSpc>
                <a:spcPct val="55000"/>
              </a:lnSpc>
              <a:buFont typeface="Wingdings" pitchFamily="2" charset="2"/>
              <a:buNone/>
              <a:defRPr/>
            </a:pPr>
            <a:r>
              <a:rPr lang="en-US" sz="2400" smtClean="0"/>
              <a:t>                     2 – 10           -8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80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F = 62%</a:t>
            </a:r>
            <a:endParaRPr lang="es-ES_tradnl" sz="2800" smtClean="0"/>
          </a:p>
        </p:txBody>
      </p:sp>
      <p:sp>
        <p:nvSpPr>
          <p:cNvPr id="1963013" name="Line 5"/>
          <p:cNvSpPr>
            <a:spLocks noChangeShapeType="1"/>
          </p:cNvSpPr>
          <p:nvPr/>
        </p:nvSpPr>
        <p:spPr bwMode="auto">
          <a:xfrm>
            <a:off x="2438400" y="44196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pPr>
              <a:defRPr/>
            </a:pPr>
            <a:endParaRPr lang="es-ES"/>
          </a:p>
        </p:txBody>
      </p:sp>
      <p:sp>
        <p:nvSpPr>
          <p:cNvPr id="1963014" name="Line 6"/>
          <p:cNvSpPr>
            <a:spLocks noChangeShapeType="1"/>
          </p:cNvSpPr>
          <p:nvPr/>
        </p:nvSpPr>
        <p:spPr bwMode="auto">
          <a:xfrm>
            <a:off x="4114800" y="4419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pPr>
              <a:defRPr/>
            </a:pPr>
            <a:endParaRPr lang="es-ES"/>
          </a:p>
        </p:txBody>
      </p:sp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Formulas Flujo Continuo</a:t>
            </a:r>
            <a:endParaRPr lang="es-ES_tradnl" smtClean="0"/>
          </a:p>
        </p:txBody>
      </p:sp>
      <p:sp>
        <p:nvSpPr>
          <p:cNvPr id="1687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Flujo para remplazar fraccion de agua: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3600" b="1" smtClean="0"/>
              <a:t>Q= -ln(1-F) x V/T.</a:t>
            </a:r>
          </a:p>
          <a:p>
            <a:pPr eaLnBrk="1" hangingPunct="1">
              <a:defRPr/>
            </a:pPr>
            <a:r>
              <a:rPr lang="en-US" smtClean="0"/>
              <a:t>% Recambio real.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3600" b="1" smtClean="0"/>
              <a:t>F = 1-e</a:t>
            </a:r>
            <a:r>
              <a:rPr lang="en-US" sz="4000" b="1" baseline="30000" smtClean="0"/>
              <a:t>-QT/V</a:t>
            </a:r>
            <a:r>
              <a:rPr lang="en-US" sz="3600" b="1" smtClean="0"/>
              <a:t>.</a:t>
            </a:r>
          </a:p>
          <a:p>
            <a:pPr lvl="1" eaLnBrk="1" hangingPunct="1">
              <a:defRPr/>
            </a:pPr>
            <a:endParaRPr lang="en-US" smtClean="0"/>
          </a:p>
          <a:p>
            <a:pPr lvl="1" eaLnBrk="1" hangingPunct="1">
              <a:defRPr/>
            </a:pPr>
            <a:r>
              <a:rPr lang="en-US" smtClean="0"/>
              <a:t>Q= Flujo de agua fresca (l/h).</a:t>
            </a:r>
          </a:p>
          <a:p>
            <a:pPr lvl="1" eaLnBrk="1" hangingPunct="1">
              <a:defRPr/>
            </a:pPr>
            <a:r>
              <a:rPr lang="en-US" smtClean="0"/>
              <a:t>F= Fraccion de agua remplazada (%).</a:t>
            </a:r>
          </a:p>
          <a:p>
            <a:pPr lvl="1" eaLnBrk="1" hangingPunct="1">
              <a:defRPr/>
            </a:pPr>
            <a:r>
              <a:rPr lang="en-US" smtClean="0"/>
              <a:t>V = Volumen de tanque / Piscina (l).</a:t>
            </a:r>
          </a:p>
          <a:p>
            <a:pPr lvl="1" eaLnBrk="1" hangingPunct="1">
              <a:defRPr/>
            </a:pPr>
            <a:r>
              <a:rPr lang="en-US" smtClean="0"/>
              <a:t>T= Periodo de tiempo (h).</a:t>
            </a:r>
            <a:endParaRPr lang="es-ES_tradnl" smtClean="0"/>
          </a:p>
        </p:txBody>
      </p:sp>
    </p:spTree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Ejemplo Flujo Continuo</a:t>
            </a:r>
            <a:endParaRPr lang="es-ES_tradnl" smtClean="0"/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Que flujo necesitamos para remplazar 62% del agua de un tanque de 2,000 l en 8 horas?:</a:t>
            </a:r>
          </a:p>
          <a:p>
            <a:pPr lvl="1" eaLnBrk="1" hangingPunct="1">
              <a:defRPr/>
            </a:pPr>
            <a:r>
              <a:rPr lang="en-US" smtClean="0"/>
              <a:t>F = 0.62.</a:t>
            </a:r>
          </a:p>
          <a:p>
            <a:pPr lvl="1" eaLnBrk="1" hangingPunct="1">
              <a:defRPr/>
            </a:pPr>
            <a:r>
              <a:rPr lang="en-US" smtClean="0"/>
              <a:t>V = 2000 l.</a:t>
            </a:r>
          </a:p>
          <a:p>
            <a:pPr lvl="1" eaLnBrk="1" hangingPunct="1">
              <a:defRPr/>
            </a:pPr>
            <a:r>
              <a:rPr lang="en-US" smtClean="0"/>
              <a:t>T = 8 H.</a:t>
            </a:r>
          </a:p>
          <a:p>
            <a:pPr eaLnBrk="1" hangingPunct="1">
              <a:defRPr/>
            </a:pPr>
            <a:r>
              <a:rPr lang="en-US" smtClean="0"/>
              <a:t>Q = -ln (1-0.62) x 2,000 l / 8 H.</a:t>
            </a:r>
          </a:p>
          <a:p>
            <a:pPr eaLnBrk="1" hangingPunct="1">
              <a:defRPr/>
            </a:pPr>
            <a:r>
              <a:rPr lang="en-US" smtClean="0"/>
              <a:t>Q = -ln (0.38) x 250 l/H.</a:t>
            </a:r>
          </a:p>
          <a:p>
            <a:pPr eaLnBrk="1" hangingPunct="1">
              <a:defRPr/>
            </a:pPr>
            <a:r>
              <a:rPr lang="en-US" smtClean="0"/>
              <a:t>Q = 0.968 x 250 l/H = </a:t>
            </a:r>
            <a:r>
              <a:rPr lang="en-US" b="1" smtClean="0"/>
              <a:t>242 l/H</a:t>
            </a:r>
            <a:r>
              <a:rPr lang="en-US" smtClean="0"/>
              <a:t>.</a:t>
            </a:r>
          </a:p>
          <a:p>
            <a:pPr eaLnBrk="1" hangingPunct="1">
              <a:defRPr/>
            </a:pPr>
            <a:r>
              <a:rPr lang="en-US" smtClean="0"/>
              <a:t>Q = 4 l/m. (1 l c/15 seg).</a:t>
            </a:r>
            <a:endParaRPr lang="es-ES_tradnl" b="1" smtClean="0"/>
          </a:p>
        </p:txBody>
      </p:sp>
    </p:spTree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Registro de Datos</a:t>
            </a:r>
            <a:endParaRPr lang="es-ES_tradnl" smtClean="0"/>
          </a:p>
        </p:txBody>
      </p:sp>
      <p:sp>
        <p:nvSpPr>
          <p:cNvPr id="1741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685800"/>
            <a:ext cx="8305800" cy="5867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Lectura y registro de datos cada hora: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Parametros: Salinidad, OD, pH, T</a:t>
            </a:r>
            <a:r>
              <a:rPr lang="en-US" sz="2400" baseline="30000" smtClean="0"/>
              <a:t>o</a:t>
            </a:r>
            <a:r>
              <a:rPr lang="en-US" sz="2400" smtClean="0"/>
              <a:t>C.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Alimentación, tipo y cantidad.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Flujo de agua y volumen.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Revisión Postlarva y agua cada 1-2 horas.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Alimentación.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Mudas y suciedad.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Alimento no comido.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Revisar fondo tanque.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Rutina de Aclimatación: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Control de flujos.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Sifoneado de larva muerta y basura según necesario.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Si salinidad es muy baja espere del 5 – 15 % mortalidad aclimatación y transporte.</a:t>
            </a:r>
            <a:endParaRPr lang="en-US" sz="2800" smtClean="0"/>
          </a:p>
          <a:p>
            <a:pPr eaLnBrk="1" hangingPunct="1">
              <a:lnSpc>
                <a:spcPct val="90000"/>
              </a:lnSpc>
              <a:defRPr/>
            </a:pPr>
            <a:endParaRPr lang="es-ES_tradnl" sz="2800" smtClean="0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Revision de Larva</a:t>
            </a:r>
            <a:endParaRPr lang="es-ES_tradnl" smtClean="0"/>
          </a:p>
        </p:txBody>
      </p:sp>
      <p:pic>
        <p:nvPicPr>
          <p:cNvPr id="98307" name="Picture 3" descr="C:\Mis documentos\Espol\Informacion\Fotos\CAMARON\MVC-021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5050" y="1079500"/>
            <a:ext cx="7073900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Cosecha y Siembra</a:t>
            </a:r>
            <a:endParaRPr lang="es-ES_tradnl" smtClean="0"/>
          </a:p>
        </p:txBody>
      </p:sp>
      <p:sp>
        <p:nvSpPr>
          <p:cNvPr id="1742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838200"/>
            <a:ext cx="83820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Cosecha por Chayo o Drenaje.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Conteo de ser necesario.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Densidades transporte.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Depende tiempo transporte.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Generalmente 2x o 3x la de aclimatación.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Alimentación en tanque transporte.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Control de parametros: OD y T</a:t>
            </a:r>
            <a:r>
              <a:rPr lang="en-US" sz="2800" baseline="30000" smtClean="0"/>
              <a:t>o</a:t>
            </a:r>
            <a:r>
              <a:rPr lang="en-US" sz="2800" smtClean="0"/>
              <a:t>C.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Siembra: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Drenaje o Chayo.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Evitar levantar lodo.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Mantener manguera horizontal.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Revisar larva vaya a filos piscina.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Cubos supervivencia 100pls revisar 24 o 48 H.</a:t>
            </a:r>
            <a:endParaRPr lang="es-ES_tradnl" sz="2800" smtClean="0"/>
          </a:p>
        </p:txBody>
      </p:sp>
    </p:spTree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Cosecha Aclimatación</a:t>
            </a:r>
            <a:endParaRPr lang="es-ES_tradnl" smtClean="0"/>
          </a:p>
        </p:txBody>
      </p:sp>
      <p:pic>
        <p:nvPicPr>
          <p:cNvPr id="100355" name="Picture 3" descr="C:\Mis documentos\Espol\Informacion\Camaron\Engorde\Faltan\CosechaAclimatacion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435100"/>
            <a:ext cx="7848600" cy="42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Cosecha Aclimatación</a:t>
            </a:r>
            <a:endParaRPr lang="es-ES_tradnl" smtClean="0"/>
          </a:p>
        </p:txBody>
      </p:sp>
      <p:pic>
        <p:nvPicPr>
          <p:cNvPr id="101379" name="Picture 3" descr="C:\Mis documentos\Espol\Informacion\Camaron\Engorde\Faltan\CosechaAclimatac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052513"/>
            <a:ext cx="6248400" cy="487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Siembra Por Gravedad</a:t>
            </a:r>
            <a:endParaRPr lang="es-ES_tradnl" smtClean="0"/>
          </a:p>
        </p:txBody>
      </p:sp>
      <p:pic>
        <p:nvPicPr>
          <p:cNvPr id="102403" name="Picture 3" descr="D:\Backup\Guate\STOCKING\P00027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990600"/>
            <a:ext cx="7315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Cubo Supervivencia</a:t>
            </a:r>
            <a:endParaRPr lang="es-ES_tradnl" smtClean="0"/>
          </a:p>
        </p:txBody>
      </p:sp>
      <p:pic>
        <p:nvPicPr>
          <p:cNvPr id="103427" name="Picture 1027" descr="C:\Mis documentos\Espol\Informacion\Camaron\Engorde\Faltan\CuboSupervivenci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0588" y="1214438"/>
            <a:ext cx="7362825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Cubos Supervivencia</a:t>
            </a:r>
            <a:endParaRPr lang="es-ES_tradnl" smtClean="0"/>
          </a:p>
        </p:txBody>
      </p:sp>
      <p:pic>
        <p:nvPicPr>
          <p:cNvPr id="104451" name="Picture 3" descr="C:\Mis documentos\Espol\Informacion\Camaron\Engorde\CubosSupervivencia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912813"/>
            <a:ext cx="8305800" cy="559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228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Estrategias de Siembra</a:t>
            </a:r>
            <a:endParaRPr lang="es-ES_tradnl" smtClean="0"/>
          </a:p>
        </p:txBody>
      </p:sp>
      <p:sp>
        <p:nvSpPr>
          <p:cNvPr id="1582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762000"/>
            <a:ext cx="8153400" cy="59436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Intensidad de cultivo:</a:t>
            </a:r>
          </a:p>
          <a:p>
            <a:pPr lvl="1" eaLnBrk="1" hangingPunct="1">
              <a:defRPr/>
            </a:pPr>
            <a:r>
              <a:rPr lang="en-US" sz="2400" smtClean="0"/>
              <a:t>Densidad de siembra: Pls/Ha.</a:t>
            </a:r>
          </a:p>
          <a:p>
            <a:pPr lvl="1" eaLnBrk="1" hangingPunct="1">
              <a:defRPr/>
            </a:pPr>
            <a:r>
              <a:rPr lang="en-US" sz="2400" smtClean="0"/>
              <a:t>Peso Cosecha (tiempo y Mercado: entero/ cabeza).</a:t>
            </a:r>
          </a:p>
          <a:p>
            <a:pPr lvl="1" eaLnBrk="1" hangingPunct="1">
              <a:defRPr/>
            </a:pPr>
            <a:r>
              <a:rPr lang="en-US" sz="2400" smtClean="0"/>
              <a:t>Supervivencia esperada.</a:t>
            </a:r>
          </a:p>
          <a:p>
            <a:pPr lvl="1" eaLnBrk="1" hangingPunct="1">
              <a:defRPr/>
            </a:pPr>
            <a:r>
              <a:rPr lang="en-US" sz="2400" smtClean="0"/>
              <a:t>Biomasa: lbs/ Ha. (funcion de 3 anteriores).</a:t>
            </a:r>
          </a:p>
          <a:p>
            <a:pPr lvl="1" eaLnBrk="1" hangingPunct="1">
              <a:defRPr/>
            </a:pPr>
            <a:r>
              <a:rPr lang="en-US" sz="2400" smtClean="0"/>
              <a:t>Numero de Cosechas / Año. (función peso cosecha).</a:t>
            </a:r>
          </a:p>
          <a:p>
            <a:pPr lvl="1" eaLnBrk="1" hangingPunct="1">
              <a:defRPr/>
            </a:pPr>
            <a:r>
              <a:rPr lang="en-US" sz="2400" smtClean="0"/>
              <a:t>Nivel de Manejo y Control (Costos):</a:t>
            </a:r>
          </a:p>
          <a:p>
            <a:pPr lvl="2" eaLnBrk="1" hangingPunct="1">
              <a:defRPr/>
            </a:pPr>
            <a:r>
              <a:rPr lang="en-US" sz="2000" smtClean="0"/>
              <a:t>Fertilización y/o Alimentación.</a:t>
            </a:r>
          </a:p>
          <a:p>
            <a:pPr lvl="2" eaLnBrk="1" hangingPunct="1">
              <a:defRPr/>
            </a:pPr>
            <a:r>
              <a:rPr lang="en-US" sz="2000" smtClean="0"/>
              <a:t>Nivel de Aireación.</a:t>
            </a:r>
          </a:p>
          <a:p>
            <a:pPr lvl="2" eaLnBrk="1" hangingPunct="1">
              <a:defRPr/>
            </a:pPr>
            <a:r>
              <a:rPr lang="en-US" sz="2000" smtClean="0"/>
              <a:t>Infraestructura.</a:t>
            </a:r>
          </a:p>
          <a:p>
            <a:pPr lvl="2" eaLnBrk="1" hangingPunct="1">
              <a:defRPr/>
            </a:pPr>
            <a:r>
              <a:rPr lang="en-US" sz="2000" smtClean="0"/>
              <a:t>Tecnología y Know-How.</a:t>
            </a:r>
          </a:p>
          <a:p>
            <a:pPr lvl="1" eaLnBrk="1" hangingPunct="1">
              <a:defRPr/>
            </a:pPr>
            <a:r>
              <a:rPr lang="en-US" sz="2400" smtClean="0"/>
              <a:t>Rentabilidad: US$/Ha/Dia, TIR, VAN.</a:t>
            </a:r>
          </a:p>
        </p:txBody>
      </p:sp>
    </p:spTree>
  </p:cSld>
  <p:clrMapOvr>
    <a:masterClrMapping/>
  </p:clrMapOvr>
  <p:transition spd="med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228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Estrategias de Siembra</a:t>
            </a:r>
          </a:p>
        </p:txBody>
      </p:sp>
      <p:sp>
        <p:nvSpPr>
          <p:cNvPr id="1906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838200"/>
            <a:ext cx="8077200" cy="58674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Tipo de Bioseguridad:</a:t>
            </a:r>
          </a:p>
          <a:p>
            <a:pPr lvl="1" eaLnBrk="1" hangingPunct="1">
              <a:defRPr/>
            </a:pPr>
            <a:r>
              <a:rPr lang="en-US" smtClean="0"/>
              <a:t>Tradicional: estuarino sin bioseguridad.</a:t>
            </a:r>
          </a:p>
          <a:p>
            <a:pPr lvl="1" eaLnBrk="1" hangingPunct="1">
              <a:defRPr/>
            </a:pPr>
            <a:r>
              <a:rPr lang="en-US" smtClean="0"/>
              <a:t>Estuarino bioseguro por exclusión o filtración.</a:t>
            </a:r>
          </a:p>
          <a:p>
            <a:pPr lvl="1" eaLnBrk="1" hangingPunct="1">
              <a:defRPr/>
            </a:pPr>
            <a:r>
              <a:rPr lang="en-US" smtClean="0"/>
              <a:t>Bioseguro tierra adentro.</a:t>
            </a:r>
          </a:p>
          <a:p>
            <a:pPr eaLnBrk="1" hangingPunct="1">
              <a:defRPr/>
            </a:pPr>
            <a:r>
              <a:rPr lang="en-US" smtClean="0"/>
              <a:t>Numero de Fases:</a:t>
            </a:r>
          </a:p>
          <a:p>
            <a:pPr lvl="1" eaLnBrk="1" hangingPunct="1">
              <a:defRPr/>
            </a:pPr>
            <a:r>
              <a:rPr lang="es-ES_tradnl" smtClean="0"/>
              <a:t>Siembra directa</a:t>
            </a:r>
            <a:r>
              <a:rPr lang="en-US" smtClean="0"/>
              <a:t>.</a:t>
            </a:r>
          </a:p>
          <a:p>
            <a:pPr lvl="1" eaLnBrk="1" hangingPunct="1">
              <a:defRPr/>
            </a:pPr>
            <a:r>
              <a:rPr lang="en-US" smtClean="0"/>
              <a:t>Encierros.</a:t>
            </a:r>
          </a:p>
          <a:p>
            <a:pPr lvl="1" eaLnBrk="1" hangingPunct="1">
              <a:defRPr/>
            </a:pPr>
            <a:r>
              <a:rPr lang="en-US" smtClean="0"/>
              <a:t>Nursery “</a:t>
            </a:r>
            <a:r>
              <a:rPr lang="es-ES_tradnl" smtClean="0"/>
              <a:t>Raceways</a:t>
            </a:r>
            <a:r>
              <a:rPr lang="en-US" smtClean="0"/>
              <a:t>”.</a:t>
            </a:r>
            <a:endParaRPr lang="es-ES_tradnl" smtClean="0"/>
          </a:p>
          <a:p>
            <a:pPr lvl="1" eaLnBrk="1" hangingPunct="1">
              <a:defRPr/>
            </a:pPr>
            <a:r>
              <a:rPr lang="es-ES_tradnl" smtClean="0"/>
              <a:t>Precria</a:t>
            </a:r>
            <a:r>
              <a:rPr lang="en-US" smtClean="0"/>
              <a:t>(s).</a:t>
            </a:r>
            <a:endParaRPr lang="es-ES_tradnl" smtClean="0"/>
          </a:p>
        </p:txBody>
      </p:sp>
    </p:spTree>
  </p:cSld>
  <p:clrMapOvr>
    <a:masterClrMapping/>
  </p:clrMapOvr>
  <p:transition spd="med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Bioseguridad</a:t>
            </a:r>
          </a:p>
        </p:txBody>
      </p:sp>
      <p:sp>
        <p:nvSpPr>
          <p:cNvPr id="1909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 smtClean="0"/>
              <a:t>La bioseguridad se define como las prácticas encaminadas a reducir las probabilidades de contaminación con alguna enfermedad y su consecuente diseminación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s-ES_tradnl" smtClean="0"/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C:\Archivos de programa\Microsoft Office\Templates\Presentation Designs\Azure.pot</Template>
  <TotalTime>5941</TotalTime>
  <Words>10722</Words>
  <Application>Microsoft PowerPoint</Application>
  <PresentationFormat>Presentación en pantalla (4:3)</PresentationFormat>
  <Paragraphs>1839</Paragraphs>
  <Slides>360</Slides>
  <Notes>90</Notes>
  <HiddenSlides>0</HiddenSlides>
  <MMClips>0</MMClips>
  <ScaleCrop>false</ScaleCrop>
  <HeadingPairs>
    <vt:vector size="10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Vínculos</vt:lpstr>
      </vt:variant>
      <vt:variant>
        <vt:i4>4</vt:i4>
      </vt:variant>
      <vt:variant>
        <vt:lpstr>Servidores OLE incrustados</vt:lpstr>
      </vt:variant>
      <vt:variant>
        <vt:i4>5</vt:i4>
      </vt:variant>
      <vt:variant>
        <vt:lpstr>Títulos de diapositiva</vt:lpstr>
      </vt:variant>
      <vt:variant>
        <vt:i4>360</vt:i4>
      </vt:variant>
    </vt:vector>
  </HeadingPairs>
  <TitlesOfParts>
    <vt:vector size="376" baseType="lpstr">
      <vt:lpstr>Times New Roman</vt:lpstr>
      <vt:lpstr>Arial</vt:lpstr>
      <vt:lpstr>Wingdings</vt:lpstr>
      <vt:lpstr>Symbol</vt:lpstr>
      <vt:lpstr>Verdana</vt:lpstr>
      <vt:lpstr>Wingdings 3</vt:lpstr>
      <vt:lpstr>Azure</vt:lpstr>
      <vt:lpstr>C:\Documents and Settings\Administrador\Mis documentos\Fundamentos de Produccion\Calculos.xls!CostoInstalacion!R4C1:R26C4</vt:lpstr>
      <vt:lpstr>C:\Documents and Settings\Administrador\Mis documentos\Fundamentos de Produccion\Calculos.xls!CostoInstalacion!R28C1:R47C4</vt:lpstr>
      <vt:lpstr>C:\Documents and Settings\Administrador\Mis documentos\Fundamentos de Produccion\Calculos.xls!CostoOperacion!R1C1:R17C5</vt:lpstr>
      <vt:lpstr>C:\Documents and Settings\Administrador\Mis documentos\Fundamentos de Produccion\CALCULOS.XLS!CostoOperacion!R19C1:R36C5</vt:lpstr>
      <vt:lpstr>Microsoft Excel Chart</vt:lpstr>
      <vt:lpstr>Microsoft Excel Worksheet</vt:lpstr>
      <vt:lpstr>Microsoft Equation 3.0</vt:lpstr>
      <vt:lpstr>AutoCAD Drawing</vt:lpstr>
      <vt:lpstr>Imagen de mapa de bits</vt:lpstr>
      <vt:lpstr>Preparación de Piscinas</vt:lpstr>
      <vt:lpstr>Fabrizio Marcillo Morla</vt:lpstr>
      <vt:lpstr>Preparación de Piscinas</vt:lpstr>
      <vt:lpstr>Oxidación de Materia Orgánica</vt:lpstr>
      <vt:lpstr>Suelo Seco Agrietado</vt:lpstr>
      <vt:lpstr>Chapuletes</vt:lpstr>
      <vt:lpstr>Diapositiva 7</vt:lpstr>
      <vt:lpstr>Diapositiva 8</vt:lpstr>
      <vt:lpstr>Diapositiva 9</vt:lpstr>
      <vt:lpstr>Preparación de Piscinas</vt:lpstr>
      <vt:lpstr>Caleado de Suelo</vt:lpstr>
      <vt:lpstr>Configuración Compuerta Salida</vt:lpstr>
      <vt:lpstr>Compuerta Entrada 1</vt:lpstr>
      <vt:lpstr>Compuerta Entrada 2</vt:lpstr>
      <vt:lpstr>Compuerta Entrada 3</vt:lpstr>
      <vt:lpstr>Compuerta Entrada Bolso</vt:lpstr>
      <vt:lpstr>Bolsos en Compuertas</vt:lpstr>
      <vt:lpstr>Acuñado de Compuertas</vt:lpstr>
      <vt:lpstr>Tablas Traslapadas</vt:lpstr>
      <vt:lpstr>Preparación de Piscinas</vt:lpstr>
      <vt:lpstr>Preparación de Piscinas</vt:lpstr>
      <vt:lpstr>Requerimientos Iónicos Y De Sales Para P. vannamei</vt:lpstr>
      <vt:lpstr>Requerimientos de Salinidad</vt:lpstr>
      <vt:lpstr>Diapositiva 24</vt:lpstr>
      <vt:lpstr>Requerimientos de Salinidad</vt:lpstr>
      <vt:lpstr>Requerimientos de Salinidad</vt:lpstr>
      <vt:lpstr>Efecto De Edad En Supervivencia A Distintas Salinidades</vt:lpstr>
      <vt:lpstr>Requerimientos De Iones</vt:lpstr>
      <vt:lpstr>Requerimiento Iónico Según Boyd</vt:lpstr>
      <vt:lpstr>Requerimiento Iónico Según Boyd</vt:lpstr>
      <vt:lpstr>Requerimientio Iónico HBOI</vt:lpstr>
      <vt:lpstr>Requerimientio Iónico HBOI</vt:lpstr>
      <vt:lpstr>Na vs K</vt:lpstr>
      <vt:lpstr>Salinidad</vt:lpstr>
      <vt:lpstr>Diapositiva 35</vt:lpstr>
      <vt:lpstr>Diapositiva 36</vt:lpstr>
      <vt:lpstr>Diapositiva 37</vt:lpstr>
      <vt:lpstr>Cloruros</vt:lpstr>
      <vt:lpstr>ClNa vs ClK</vt:lpstr>
      <vt:lpstr>Sodio</vt:lpstr>
      <vt:lpstr>ClNa vs ClK</vt:lpstr>
      <vt:lpstr>Potasio</vt:lpstr>
      <vt:lpstr>Na vs K</vt:lpstr>
      <vt:lpstr>Calcio y Magnesio</vt:lpstr>
      <vt:lpstr>Efectos de Ca y Mg</vt:lpstr>
      <vt:lpstr>Efectos de Ca y Na</vt:lpstr>
      <vt:lpstr>Dureza</vt:lpstr>
      <vt:lpstr>Alcalinidad</vt:lpstr>
      <vt:lpstr>CO2</vt:lpstr>
      <vt:lpstr>pH</vt:lpstr>
      <vt:lpstr>Métodos Determinación Salinidad (1)</vt:lpstr>
      <vt:lpstr>Refractometros</vt:lpstr>
      <vt:lpstr>Conductimetros</vt:lpstr>
      <vt:lpstr>Métodos Determinación Salinidad (2)</vt:lpstr>
      <vt:lpstr>Métodos Determinación Salinidad (3)</vt:lpstr>
      <vt:lpstr>Comprobación Análisis Agua</vt:lpstr>
      <vt:lpstr>Pesos Equivalentes</vt:lpstr>
      <vt:lpstr>Análisis Aguas Pozos</vt:lpstr>
      <vt:lpstr>Composición Relativa Agua</vt:lpstr>
      <vt:lpstr>Composición De Salmueras De  Agua De Mar (En %)</vt:lpstr>
      <vt:lpstr>Precipitación De Sales  A Distintas Salinidades</vt:lpstr>
      <vt:lpstr>Aparato Para Disolución De Sal</vt:lpstr>
      <vt:lpstr>Aplicación De Sal</vt:lpstr>
      <vt:lpstr>Tratamiento Agua Ingreso</vt:lpstr>
      <vt:lpstr>Diapositiva 65</vt:lpstr>
      <vt:lpstr>Estación de Aclimatación</vt:lpstr>
      <vt:lpstr>Tanque Aclimatacion en Muro (Sin techo)</vt:lpstr>
      <vt:lpstr>Tanque Aclimatación</vt:lpstr>
      <vt:lpstr>Tanque Aclimatación</vt:lpstr>
      <vt:lpstr>Tanque Aclimatación</vt:lpstr>
      <vt:lpstr>Estacion de Aclimatación</vt:lpstr>
      <vt:lpstr>Estacion de Aclimatacion</vt:lpstr>
      <vt:lpstr>Estación de Aclimatación</vt:lpstr>
      <vt:lpstr>Preparacion y Limpieza Previa</vt:lpstr>
      <vt:lpstr>Lista de Equipos Necesarios</vt:lpstr>
      <vt:lpstr>Recepción PLs y Siembra Tanques</vt:lpstr>
      <vt:lpstr>Revision Parametros Cajas</vt:lpstr>
      <vt:lpstr>Preparación Cama De Agua</vt:lpstr>
      <vt:lpstr>Revisión Mortalidad Fundas</vt:lpstr>
      <vt:lpstr>Siembra De Larva En Tanques</vt:lpstr>
      <vt:lpstr>Alimentación</vt:lpstr>
      <vt:lpstr>Alimentacion Aclimatacion</vt:lpstr>
      <vt:lpstr>Flujos  y Cambios de Agua</vt:lpstr>
      <vt:lpstr>Velocidad De Aclimatación</vt:lpstr>
      <vt:lpstr>Calculo de % Recambio de Agua</vt:lpstr>
      <vt:lpstr>Ejemplo % Recambio</vt:lpstr>
      <vt:lpstr>Formulas Flujo Continuo</vt:lpstr>
      <vt:lpstr>Ejemplo Flujo Continuo</vt:lpstr>
      <vt:lpstr>Registro de Datos</vt:lpstr>
      <vt:lpstr>Revision de Larva</vt:lpstr>
      <vt:lpstr>Cosecha y Siembra</vt:lpstr>
      <vt:lpstr>Cosecha Aclimatación</vt:lpstr>
      <vt:lpstr>Cosecha Aclimatación</vt:lpstr>
      <vt:lpstr>Siembra Por Gravedad</vt:lpstr>
      <vt:lpstr>Cubo Supervivencia</vt:lpstr>
      <vt:lpstr>Cubos Supervivencia</vt:lpstr>
      <vt:lpstr>Estrategias de Siembra</vt:lpstr>
      <vt:lpstr>Estrategias de Siembra</vt:lpstr>
      <vt:lpstr>Bioseguridad</vt:lpstr>
      <vt:lpstr>Fuentes de Infección</vt:lpstr>
      <vt:lpstr>Estrategias para el Control de la Mancha Blanca</vt:lpstr>
      <vt:lpstr>Exclusión del Virus del Cultivo</vt:lpstr>
      <vt:lpstr>Semilla libre de WSSV</vt:lpstr>
      <vt:lpstr>Cultivo Tierra Adentro: Porque?</vt:lpstr>
      <vt:lpstr>Cultivo Tierra Adentro: Porque?</vt:lpstr>
      <vt:lpstr>Diapositiva 106</vt:lpstr>
      <vt:lpstr>Cultivo Intensivo, Porque?</vt:lpstr>
      <vt:lpstr>Futuro de la Industria (1)</vt:lpstr>
      <vt:lpstr>Futuro de la Industria (2)</vt:lpstr>
      <vt:lpstr>Futuro de la Industria (3)</vt:lpstr>
      <vt:lpstr>Siembra Directa</vt:lpstr>
      <vt:lpstr>Encierros</vt:lpstr>
      <vt:lpstr>Encierros</vt:lpstr>
      <vt:lpstr>Precria</vt:lpstr>
      <vt:lpstr>Manejo Precria Semiintensiva</vt:lpstr>
      <vt:lpstr>Manejo Precria Intensiva</vt:lpstr>
      <vt:lpstr>Transferencia</vt:lpstr>
      <vt:lpstr>Transferencia</vt:lpstr>
      <vt:lpstr>Transferencia.- Transporte</vt:lpstr>
      <vt:lpstr>Compuerta Traspaso 1</vt:lpstr>
      <vt:lpstr>Traspaso</vt:lpstr>
      <vt:lpstr>Muestreo Traspaso</vt:lpstr>
      <vt:lpstr>Pesaje Traspaso</vt:lpstr>
      <vt:lpstr>TanqueTransporte</vt:lpstr>
      <vt:lpstr>Siembra Traspaso</vt:lpstr>
      <vt:lpstr>Raceway</vt:lpstr>
      <vt:lpstr>Raceway</vt:lpstr>
      <vt:lpstr>Raceway</vt:lpstr>
      <vt:lpstr>Raceway</vt:lpstr>
      <vt:lpstr>Diapositiva 130</vt:lpstr>
      <vt:lpstr>Diapositiva 131</vt:lpstr>
      <vt:lpstr>Diapositiva 132</vt:lpstr>
      <vt:lpstr>Fertilización</vt:lpstr>
      <vt:lpstr>Fertilizacion en Entrada</vt:lpstr>
      <vt:lpstr>Diapositiva 135</vt:lpstr>
      <vt:lpstr>Encalado</vt:lpstr>
      <vt:lpstr>Encalado</vt:lpstr>
      <vt:lpstr>Diapositiva 138</vt:lpstr>
      <vt:lpstr>Competidores y Depredadores</vt:lpstr>
      <vt:lpstr>Mejillones</vt:lpstr>
      <vt:lpstr>Diapositiva 141</vt:lpstr>
      <vt:lpstr>Diapositiva 142</vt:lpstr>
      <vt:lpstr>Diapositiva 143</vt:lpstr>
      <vt:lpstr>Alimentación</vt:lpstr>
      <vt:lpstr>Alimentación</vt:lpstr>
      <vt:lpstr>Destino del alimento</vt:lpstr>
      <vt:lpstr>Alimentación al Boleo</vt:lpstr>
      <vt:lpstr>Alimentación al Boleo</vt:lpstr>
      <vt:lpstr>Alimentación</vt:lpstr>
      <vt:lpstr>Alimentación (Cont..)</vt:lpstr>
      <vt:lpstr>Relación Alimentación vs. FCR</vt:lpstr>
      <vt:lpstr>Alimentación (Cont.)</vt:lpstr>
      <vt:lpstr>Comederos vs. Tablas?</vt:lpstr>
      <vt:lpstr>Grafico Variación Alimento</vt:lpstr>
      <vt:lpstr>Alimentación Con Comederos</vt:lpstr>
      <vt:lpstr>Comederos</vt:lpstr>
      <vt:lpstr>Limpieza Comederos</vt:lpstr>
      <vt:lpstr>Camarón Comiendo De Mano</vt:lpstr>
      <vt:lpstr>Comederos Total</vt:lpstr>
      <vt:lpstr>Comederos Control</vt:lpstr>
      <vt:lpstr>Comederos Control</vt:lpstr>
      <vt:lpstr>Cantidad alimento en bandejas</vt:lpstr>
      <vt:lpstr>Alimentación preadulto</vt:lpstr>
      <vt:lpstr>Interpretación de Códigos</vt:lpstr>
      <vt:lpstr>Interpretacion de bandejas</vt:lpstr>
      <vt:lpstr>Logistica de Balanceado</vt:lpstr>
      <vt:lpstr>Mal Almacenamiento</vt:lpstr>
      <vt:lpstr>Almacenamiento Diario</vt:lpstr>
      <vt:lpstr>Diapositiva 169</vt:lpstr>
      <vt:lpstr>Diapositiva 170</vt:lpstr>
      <vt:lpstr>Diapositiva 171</vt:lpstr>
      <vt:lpstr>Diapositiva 172</vt:lpstr>
      <vt:lpstr>Diapositiva 173</vt:lpstr>
      <vt:lpstr>Muestreos</vt:lpstr>
      <vt:lpstr>Diapositiva 175</vt:lpstr>
      <vt:lpstr>Muestreo Atarraya</vt:lpstr>
      <vt:lpstr>Muestreo Camarón</vt:lpstr>
      <vt:lpstr>Diapositiva 178</vt:lpstr>
      <vt:lpstr>Parametros</vt:lpstr>
      <vt:lpstr>Toma de Oxigeno</vt:lpstr>
      <vt:lpstr>Toma Turbidez</vt:lpstr>
      <vt:lpstr>Equipos Basicos</vt:lpstr>
      <vt:lpstr>Laboratorio de Analisis</vt:lpstr>
      <vt:lpstr>Lab Analisis</vt:lpstr>
      <vt:lpstr>Diapositiva 185</vt:lpstr>
      <vt:lpstr>Diapositiva 186</vt:lpstr>
      <vt:lpstr>Diapositiva 187</vt:lpstr>
      <vt:lpstr>Diapositiva 188</vt:lpstr>
      <vt:lpstr>Aireacion</vt:lpstr>
      <vt:lpstr>Aireación: Funciones</vt:lpstr>
      <vt:lpstr>Aireación: Funciones</vt:lpstr>
      <vt:lpstr>Diapositiva 192</vt:lpstr>
      <vt:lpstr>Capa Sedimentos Aerobica / Anaerobica</vt:lpstr>
      <vt:lpstr>Oxigenación: Como Funciona?</vt:lpstr>
      <vt:lpstr>Solubilidadd de O2 en Agua</vt:lpstr>
      <vt:lpstr>Tipos De Aireadores (1)</vt:lpstr>
      <vt:lpstr>Difusores de aire</vt:lpstr>
      <vt:lpstr>Air Lift</vt:lpstr>
      <vt:lpstr>Air Lift</vt:lpstr>
      <vt:lpstr>Mangueras Difusión</vt:lpstr>
      <vt:lpstr>Difusor de Aire; Elevador de aire. Diffused air; Airlift</vt:lpstr>
      <vt:lpstr>Tipos De Aireadores (2)</vt:lpstr>
      <vt:lpstr>Bomba Rociadora</vt:lpstr>
      <vt:lpstr>Aireador de Bomba Rociadora</vt:lpstr>
      <vt:lpstr>Bomba Vertical</vt:lpstr>
      <vt:lpstr>Bomba Sumergible</vt:lpstr>
      <vt:lpstr>Bomba Sumergible / Splash</vt:lpstr>
      <vt:lpstr>Tipos De Aireadores (3)</vt:lpstr>
      <vt:lpstr>Inyección Aire</vt:lpstr>
      <vt:lpstr>Inyección Sumergida (Biomasa)</vt:lpstr>
      <vt:lpstr>Inyeccion Sumergida (Forza7)</vt:lpstr>
      <vt:lpstr>Diapositiva 212</vt:lpstr>
      <vt:lpstr>Inyección Sumergida (Aire O2)</vt:lpstr>
      <vt:lpstr>Tipos De Aireadores (4)</vt:lpstr>
      <vt:lpstr>Paletas</vt:lpstr>
      <vt:lpstr>Paletas Electricas 1HP</vt:lpstr>
      <vt:lpstr>Paletas Electicas 2HP</vt:lpstr>
      <vt:lpstr>Paletas a Diesel</vt:lpstr>
      <vt:lpstr>Paletas a Diesel 2</vt:lpstr>
      <vt:lpstr>Paletas o Paddle Wheel (electrica)</vt:lpstr>
      <vt:lpstr>Paletas a Tractor</vt:lpstr>
      <vt:lpstr>Aireación por gravedad</vt:lpstr>
      <vt:lpstr>Aireación por Cascada 1</vt:lpstr>
      <vt:lpstr>Aireación por Cascada 2</vt:lpstr>
      <vt:lpstr>Eficiencia Aireadores</vt:lpstr>
      <vt:lpstr>Uso De Aireación</vt:lpstr>
      <vt:lpstr>Uso Aireadores (Panama)</vt:lpstr>
      <vt:lpstr>Uso Aireadores Otros Ecuador</vt:lpstr>
      <vt:lpstr>Uso Aireadores Otros Ecuador</vt:lpstr>
      <vt:lpstr>% Saturación</vt:lpstr>
      <vt:lpstr>Relacion ToC Salinidad vs Solubilidad O2</vt:lpstr>
      <vt:lpstr>Localización de aireadores (1)</vt:lpstr>
      <vt:lpstr>Localización de aireadores (2)</vt:lpstr>
      <vt:lpstr>Localización de aireadores (3)</vt:lpstr>
      <vt:lpstr>Muro Interno</vt:lpstr>
      <vt:lpstr>Circuladores</vt:lpstr>
      <vt:lpstr>Circuladores</vt:lpstr>
      <vt:lpstr>Circuladores</vt:lpstr>
      <vt:lpstr>Revisar Sistema</vt:lpstr>
      <vt:lpstr>Caja Control</vt:lpstr>
      <vt:lpstr>Distribución de cableado </vt:lpstr>
      <vt:lpstr>Cableado Secundario</vt:lpstr>
      <vt:lpstr>Cableado</vt:lpstr>
      <vt:lpstr>Conversion de Medidas</vt:lpstr>
      <vt:lpstr>Aireación: Cálculo Costo </vt:lpstr>
      <vt:lpstr>Costo de Energia</vt:lpstr>
      <vt:lpstr>Costo Energia Diesel</vt:lpstr>
      <vt:lpstr>Diapositiva 248</vt:lpstr>
      <vt:lpstr>Diapositiva 249</vt:lpstr>
      <vt:lpstr>Diapositiva 250</vt:lpstr>
      <vt:lpstr>Diapositiva 251</vt:lpstr>
      <vt:lpstr>Manejo de Agua</vt:lpstr>
      <vt:lpstr>Sistema Tradicional</vt:lpstr>
      <vt:lpstr>Sistema Intensivo Inland</vt:lpstr>
      <vt:lpstr>Estación de Bombeo</vt:lpstr>
      <vt:lpstr>Estacion de Bombeo</vt:lpstr>
      <vt:lpstr>Estacion de Bombeo</vt:lpstr>
      <vt:lpstr>Estacion de Bombeo</vt:lpstr>
      <vt:lpstr>Estacion de Bombeo</vt:lpstr>
      <vt:lpstr>Diapositiva 260</vt:lpstr>
      <vt:lpstr>Sistemas de Pretratamiento</vt:lpstr>
      <vt:lpstr>Filtración del agua</vt:lpstr>
      <vt:lpstr>Filtración Primaria (1)</vt:lpstr>
      <vt:lpstr>Filtración Primaria (2)</vt:lpstr>
      <vt:lpstr>Filtración Secundaria</vt:lpstr>
      <vt:lpstr>Filtración Secundaria (2)</vt:lpstr>
      <vt:lpstr>Filtracion en Canal</vt:lpstr>
      <vt:lpstr>Nivel Operativo</vt:lpstr>
      <vt:lpstr>Nomografo</vt:lpstr>
      <vt:lpstr>Recambios Inland</vt:lpstr>
      <vt:lpstr>Diapositiva 271</vt:lpstr>
      <vt:lpstr>Cantidad De Agua (1)</vt:lpstr>
      <vt:lpstr>Cantidad De Agua (2)</vt:lpstr>
      <vt:lpstr>Distribución De Agua</vt:lpstr>
      <vt:lpstr>Conducción del Agua</vt:lpstr>
      <vt:lpstr>Diapositiva 276</vt:lpstr>
      <vt:lpstr>Manejo de Mallas</vt:lpstr>
      <vt:lpstr>Mallas de Salida</vt:lpstr>
      <vt:lpstr>Limpieza de Mallas</vt:lpstr>
      <vt:lpstr>Media Luna Recambio Temprano</vt:lpstr>
      <vt:lpstr>Compuerta Organizada</vt:lpstr>
      <vt:lpstr>Compuerta Encuñada</vt:lpstr>
      <vt:lpstr>Compuerta Sellada Sacos</vt:lpstr>
      <vt:lpstr>Sistemas ZEHS</vt:lpstr>
      <vt:lpstr>Manejo De N Y  Materia Orgánica</vt:lpstr>
      <vt:lpstr>Manejo De N Y  Materia Orgánica</vt:lpstr>
      <vt:lpstr>Sistema Heterotrófico (1)</vt:lpstr>
      <vt:lpstr>Sistema Heterotrófico (2)</vt:lpstr>
      <vt:lpstr>Sistema Heterotrófico (3)</vt:lpstr>
      <vt:lpstr>Sistema Heterotrófico (4)</vt:lpstr>
      <vt:lpstr>Aplicación Melaza</vt:lpstr>
      <vt:lpstr>Sistema Heterotrófico (5)</vt:lpstr>
      <vt:lpstr>Sistema Heterotrófico (6)</vt:lpstr>
      <vt:lpstr>Diapositiva 294</vt:lpstr>
      <vt:lpstr>Diapositiva 295</vt:lpstr>
      <vt:lpstr>Diapositiva 296</vt:lpstr>
      <vt:lpstr>Diseño de Estanques (1)</vt:lpstr>
      <vt:lpstr>Diseño de Estanques (2)</vt:lpstr>
      <vt:lpstr>Diseño de Estanques (3)</vt:lpstr>
      <vt:lpstr>Diapositiva 300</vt:lpstr>
      <vt:lpstr>Diapositiva 301</vt:lpstr>
      <vt:lpstr>Cosecha</vt:lpstr>
      <vt:lpstr>Problemas: Olor a Choclo</vt:lpstr>
      <vt:lpstr>Cosecha por Bolso</vt:lpstr>
      <vt:lpstr>Sacado Camaron del Bolso</vt:lpstr>
      <vt:lpstr>Cosechadora</vt:lpstr>
      <vt:lpstr>Cosechadora</vt:lpstr>
      <vt:lpstr>Tratamiento Cosecha</vt:lpstr>
      <vt:lpstr>Pesado de Camaron</vt:lpstr>
      <vt:lpstr>Diapositiva 310</vt:lpstr>
      <vt:lpstr>Diapositiva 311</vt:lpstr>
      <vt:lpstr>Procesamiento</vt:lpstr>
      <vt:lpstr>Diapositiva 313</vt:lpstr>
      <vt:lpstr>Tendencias a Futuro</vt:lpstr>
      <vt:lpstr>Estrategias A Futuro </vt:lpstr>
      <vt:lpstr>No Sal</vt:lpstr>
      <vt:lpstr>Camarón Ecológico</vt:lpstr>
      <vt:lpstr>Sistema “Pollo”</vt:lpstr>
      <vt:lpstr>Uso Liners e Invernaderos</vt:lpstr>
      <vt:lpstr>Liners</vt:lpstr>
      <vt:lpstr>Revestimiento de Estanques</vt:lpstr>
      <vt:lpstr>Revestimiento de Estanques</vt:lpstr>
      <vt:lpstr>Manejo de N y Materia Organica</vt:lpstr>
      <vt:lpstr>Recirculación</vt:lpstr>
      <vt:lpstr>Sedimentación</vt:lpstr>
      <vt:lpstr>Rebombeo Piscina Tratamiento</vt:lpstr>
      <vt:lpstr>Filtro Biologico</vt:lpstr>
      <vt:lpstr>Diapositiva 328</vt:lpstr>
      <vt:lpstr>Análisis FODA Sector Camaroneras Tierra Adentro</vt:lpstr>
      <vt:lpstr>Fortalezas</vt:lpstr>
      <vt:lpstr>Industria De Apoyo E Infraestructura</vt:lpstr>
      <vt:lpstr>Técnicos y Mano de Obra Capacitada</vt:lpstr>
      <vt:lpstr>Técnicas Para Cultivo Intensivo  Y En Agua Dulce Validadas</vt:lpstr>
      <vt:lpstr>Prestigio y Experiencia País</vt:lpstr>
      <vt:lpstr>Especie Acepta Condiciones Cultivo</vt:lpstr>
      <vt:lpstr>Rangos De Calidad De Agua Recomendados Para Cultivo Camarón </vt:lpstr>
      <vt:lpstr>Mayor Bioseguridad</vt:lpstr>
      <vt:lpstr>Mejor Uso Recursos y Mayores Inversiones</vt:lpstr>
      <vt:lpstr>Debilidades</vt:lpstr>
      <vt:lpstr>Alta Inversión Necesaria</vt:lpstr>
      <vt:lpstr>Costos Construcción 15Has</vt:lpstr>
      <vt:lpstr>Costos Construcción 15Has</vt:lpstr>
      <vt:lpstr>Costos Operación (1)</vt:lpstr>
      <vt:lpstr>Costos Operación (2)</vt:lpstr>
      <vt:lpstr>Desconocimiento Requerimientos iónicos  mínimos de P. vannamei</vt:lpstr>
      <vt:lpstr>Uso de Sales</vt:lpstr>
      <vt:lpstr>Falta De Fuente Confiable De Semilla Libre De WSSV</vt:lpstr>
      <vt:lpstr>No Se Ha Logrado Impedir WSSV</vt:lpstr>
      <vt:lpstr>Oportunidades</vt:lpstr>
      <vt:lpstr>Bajos Costos Insumos</vt:lpstr>
      <vt:lpstr>Decreto Ejecutivo 1952-A</vt:lpstr>
      <vt:lpstr>Menor Peligro Impactos Ambientales Y Socio Económicos.</vt:lpstr>
      <vt:lpstr>Amenazas</vt:lpstr>
      <vt:lpstr>Falta Financiamiento Y Riesgo País</vt:lpstr>
      <vt:lpstr>Precios Bajos Camarón</vt:lpstr>
      <vt:lpstr>Perdida Diferenciación</vt:lpstr>
      <vt:lpstr>Falta Apoyo En Investigación Aplicada Por Gobierno</vt:lpstr>
      <vt:lpstr>Percepción Camarón = Sal</vt:lpstr>
      <vt:lpstr>Tramites Engorrosos y Falta Regulaciones Complementarias</vt:lpstr>
      <vt:lpstr>Intereses Político - Económicos</vt:lpstr>
    </vt:vector>
  </TitlesOfParts>
  <Company>Barcillo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Engorde de Camaron</dc:title>
  <dc:creator>Barcillo Barzinister</dc:creator>
  <cp:lastModifiedBy>Administrador</cp:lastModifiedBy>
  <cp:revision>985</cp:revision>
  <cp:lastPrinted>1601-01-01T00:00:00Z</cp:lastPrinted>
  <dcterms:created xsi:type="dcterms:W3CDTF">2002-07-19T11:47:45Z</dcterms:created>
  <dcterms:modified xsi:type="dcterms:W3CDTF">2010-02-01T16:35:26Z</dcterms:modified>
</cp:coreProperties>
</file>