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2"/>
  </p:notesMasterIdLst>
  <p:handoutMasterIdLst>
    <p:handoutMasterId r:id="rId113"/>
  </p:handoutMasterIdLst>
  <p:sldIdLst>
    <p:sldId id="921" r:id="rId2"/>
    <p:sldId id="922" r:id="rId3"/>
    <p:sldId id="472" r:id="rId4"/>
    <p:sldId id="757" r:id="rId5"/>
    <p:sldId id="624" r:id="rId6"/>
    <p:sldId id="701" r:id="rId7"/>
    <p:sldId id="702" r:id="rId8"/>
    <p:sldId id="627" r:id="rId9"/>
    <p:sldId id="485" r:id="rId10"/>
    <p:sldId id="628" r:id="rId11"/>
    <p:sldId id="909" r:id="rId12"/>
    <p:sldId id="907" r:id="rId13"/>
    <p:sldId id="919" r:id="rId14"/>
    <p:sldId id="920" r:id="rId15"/>
    <p:sldId id="908" r:id="rId16"/>
    <p:sldId id="910" r:id="rId17"/>
    <p:sldId id="914" r:id="rId18"/>
    <p:sldId id="915" r:id="rId19"/>
    <p:sldId id="916" r:id="rId20"/>
    <p:sldId id="913" r:id="rId21"/>
    <p:sldId id="912" r:id="rId22"/>
    <p:sldId id="911" r:id="rId23"/>
    <p:sldId id="774" r:id="rId24"/>
    <p:sldId id="629" r:id="rId25"/>
    <p:sldId id="630" r:id="rId26"/>
    <p:sldId id="631" r:id="rId27"/>
    <p:sldId id="633" r:id="rId28"/>
    <p:sldId id="634" r:id="rId29"/>
    <p:sldId id="635" r:id="rId30"/>
    <p:sldId id="775" r:id="rId31"/>
    <p:sldId id="776" r:id="rId32"/>
    <p:sldId id="636" r:id="rId33"/>
    <p:sldId id="637" r:id="rId34"/>
    <p:sldId id="638" r:id="rId35"/>
    <p:sldId id="674" r:id="rId36"/>
    <p:sldId id="639" r:id="rId37"/>
    <p:sldId id="640" r:id="rId38"/>
    <p:sldId id="643" r:id="rId39"/>
    <p:sldId id="625" r:id="rId40"/>
    <p:sldId id="917" r:id="rId41"/>
    <p:sldId id="712" r:id="rId42"/>
    <p:sldId id="758" r:id="rId43"/>
    <p:sldId id="478" r:id="rId44"/>
    <p:sldId id="474" r:id="rId45"/>
    <p:sldId id="759" r:id="rId46"/>
    <p:sldId id="777" r:id="rId47"/>
    <p:sldId id="760" r:id="rId48"/>
    <p:sldId id="761" r:id="rId49"/>
    <p:sldId id="773" r:id="rId50"/>
    <p:sldId id="719" r:id="rId51"/>
    <p:sldId id="477" r:id="rId52"/>
    <p:sldId id="787" r:id="rId53"/>
    <p:sldId id="788" r:id="rId54"/>
    <p:sldId id="723" r:id="rId55"/>
    <p:sldId id="768" r:id="rId56"/>
    <p:sldId id="767" r:id="rId57"/>
    <p:sldId id="766" r:id="rId58"/>
    <p:sldId id="763" r:id="rId59"/>
    <p:sldId id="724" r:id="rId60"/>
    <p:sldId id="874" r:id="rId61"/>
    <p:sldId id="875" r:id="rId62"/>
    <p:sldId id="876" r:id="rId63"/>
    <p:sldId id="877" r:id="rId64"/>
    <p:sldId id="725" r:id="rId65"/>
    <p:sldId id="691" r:id="rId66"/>
    <p:sldId id="679" r:id="rId67"/>
    <p:sldId id="622" r:id="rId68"/>
    <p:sldId id="606" r:id="rId69"/>
    <p:sldId id="607" r:id="rId70"/>
    <p:sldId id="608" r:id="rId71"/>
    <p:sldId id="609" r:id="rId72"/>
    <p:sldId id="756" r:id="rId73"/>
    <p:sldId id="689" r:id="rId74"/>
    <p:sldId id="682" r:id="rId75"/>
    <p:sldId id="683" r:id="rId76"/>
    <p:sldId id="684" r:id="rId77"/>
    <p:sldId id="720" r:id="rId78"/>
    <p:sldId id="900" r:id="rId79"/>
    <p:sldId id="901" r:id="rId80"/>
    <p:sldId id="864" r:id="rId81"/>
    <p:sldId id="862" r:id="rId82"/>
    <p:sldId id="863" r:id="rId83"/>
    <p:sldId id="865" r:id="rId84"/>
    <p:sldId id="866" r:id="rId85"/>
    <p:sldId id="867" r:id="rId86"/>
    <p:sldId id="868" r:id="rId87"/>
    <p:sldId id="869" r:id="rId88"/>
    <p:sldId id="870" r:id="rId89"/>
    <p:sldId id="721" r:id="rId90"/>
    <p:sldId id="479" r:id="rId91"/>
    <p:sldId id="645" r:id="rId92"/>
    <p:sldId id="783" r:id="rId93"/>
    <p:sldId id="790" r:id="rId94"/>
    <p:sldId id="784" r:id="rId95"/>
    <p:sldId id="785" r:id="rId96"/>
    <p:sldId id="786" r:id="rId97"/>
    <p:sldId id="789" r:id="rId98"/>
    <p:sldId id="644" r:id="rId99"/>
    <p:sldId id="782" r:id="rId100"/>
    <p:sldId id="649" r:id="rId101"/>
    <p:sldId id="650" r:id="rId102"/>
    <p:sldId id="651" r:id="rId103"/>
    <p:sldId id="652" r:id="rId104"/>
    <p:sldId id="653" r:id="rId105"/>
    <p:sldId id="654" r:id="rId106"/>
    <p:sldId id="859" r:id="rId107"/>
    <p:sldId id="884" r:id="rId108"/>
    <p:sldId id="885" r:id="rId109"/>
    <p:sldId id="886" r:id="rId110"/>
    <p:sldId id="887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C1C1C"/>
    <a:srgbClr val="333300"/>
    <a:srgbClr val="66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473" autoAdjust="0"/>
    <p:restoredTop sz="98673" autoAdjust="0"/>
  </p:normalViewPr>
  <p:slideViewPr>
    <p:cSldViewPr>
      <p:cViewPr varScale="1">
        <p:scale>
          <a:sx n="45" d="100"/>
          <a:sy n="45" d="100"/>
        </p:scale>
        <p:origin x="-9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34.xml"/><Relationship Id="rId18" Type="http://schemas.openxmlformats.org/officeDocument/2006/relationships/slide" Target="slides/slide51.xml"/><Relationship Id="rId26" Type="http://schemas.openxmlformats.org/officeDocument/2006/relationships/slide" Target="slides/slide71.xml"/><Relationship Id="rId39" Type="http://schemas.openxmlformats.org/officeDocument/2006/relationships/slide" Target="slides/slide102.xml"/><Relationship Id="rId3" Type="http://schemas.openxmlformats.org/officeDocument/2006/relationships/slide" Target="slides/slide5.xml"/><Relationship Id="rId21" Type="http://schemas.openxmlformats.org/officeDocument/2006/relationships/slide" Target="slides/slide60.xml"/><Relationship Id="rId34" Type="http://schemas.openxmlformats.org/officeDocument/2006/relationships/slide" Target="slides/slide85.xml"/><Relationship Id="rId42" Type="http://schemas.openxmlformats.org/officeDocument/2006/relationships/slide" Target="slides/slide107.xml"/><Relationship Id="rId7" Type="http://schemas.openxmlformats.org/officeDocument/2006/relationships/slide" Target="slides/slide11.xml"/><Relationship Id="rId12" Type="http://schemas.openxmlformats.org/officeDocument/2006/relationships/slide" Target="slides/slide33.xml"/><Relationship Id="rId17" Type="http://schemas.openxmlformats.org/officeDocument/2006/relationships/slide" Target="slides/slide44.xml"/><Relationship Id="rId25" Type="http://schemas.openxmlformats.org/officeDocument/2006/relationships/slide" Target="slides/slide70.xml"/><Relationship Id="rId33" Type="http://schemas.openxmlformats.org/officeDocument/2006/relationships/slide" Target="slides/slide84.xml"/><Relationship Id="rId38" Type="http://schemas.openxmlformats.org/officeDocument/2006/relationships/slide" Target="slides/slide101.xml"/><Relationship Id="rId2" Type="http://schemas.openxmlformats.org/officeDocument/2006/relationships/slide" Target="slides/slide3.xml"/><Relationship Id="rId16" Type="http://schemas.openxmlformats.org/officeDocument/2006/relationships/slide" Target="slides/slide43.xml"/><Relationship Id="rId20" Type="http://schemas.openxmlformats.org/officeDocument/2006/relationships/slide" Target="slides/slide59.xml"/><Relationship Id="rId29" Type="http://schemas.openxmlformats.org/officeDocument/2006/relationships/slide" Target="slides/slide80.xml"/><Relationship Id="rId41" Type="http://schemas.openxmlformats.org/officeDocument/2006/relationships/slide" Target="slides/slide106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27.xml"/><Relationship Id="rId24" Type="http://schemas.openxmlformats.org/officeDocument/2006/relationships/slide" Target="slides/slide69.xml"/><Relationship Id="rId32" Type="http://schemas.openxmlformats.org/officeDocument/2006/relationships/slide" Target="slides/slide83.xml"/><Relationship Id="rId37" Type="http://schemas.openxmlformats.org/officeDocument/2006/relationships/slide" Target="slides/slide100.xml"/><Relationship Id="rId40" Type="http://schemas.openxmlformats.org/officeDocument/2006/relationships/slide" Target="slides/slide104.xml"/><Relationship Id="rId5" Type="http://schemas.openxmlformats.org/officeDocument/2006/relationships/slide" Target="slides/slide8.xml"/><Relationship Id="rId15" Type="http://schemas.openxmlformats.org/officeDocument/2006/relationships/slide" Target="slides/slide40.xml"/><Relationship Id="rId23" Type="http://schemas.openxmlformats.org/officeDocument/2006/relationships/slide" Target="slides/slide68.xml"/><Relationship Id="rId28" Type="http://schemas.openxmlformats.org/officeDocument/2006/relationships/slide" Target="slides/slide79.xml"/><Relationship Id="rId36" Type="http://schemas.openxmlformats.org/officeDocument/2006/relationships/slide" Target="slides/slide91.xml"/><Relationship Id="rId10" Type="http://schemas.openxmlformats.org/officeDocument/2006/relationships/slide" Target="slides/slide25.xml"/><Relationship Id="rId19" Type="http://schemas.openxmlformats.org/officeDocument/2006/relationships/slide" Target="slides/slide54.xml"/><Relationship Id="rId31" Type="http://schemas.openxmlformats.org/officeDocument/2006/relationships/slide" Target="slides/slide82.xml"/><Relationship Id="rId4" Type="http://schemas.openxmlformats.org/officeDocument/2006/relationships/slide" Target="slides/slide6.xml"/><Relationship Id="rId9" Type="http://schemas.openxmlformats.org/officeDocument/2006/relationships/slide" Target="slides/slide24.xml"/><Relationship Id="rId14" Type="http://schemas.openxmlformats.org/officeDocument/2006/relationships/slide" Target="slides/slide39.xml"/><Relationship Id="rId22" Type="http://schemas.openxmlformats.org/officeDocument/2006/relationships/slide" Target="slides/slide67.xml"/><Relationship Id="rId27" Type="http://schemas.openxmlformats.org/officeDocument/2006/relationships/slide" Target="slides/slide78.xml"/><Relationship Id="rId30" Type="http://schemas.openxmlformats.org/officeDocument/2006/relationships/slide" Target="slides/slide81.xml"/><Relationship Id="rId35" Type="http://schemas.openxmlformats.org/officeDocument/2006/relationships/slide" Target="slides/slide87.xml"/><Relationship Id="rId43" Type="http://schemas.openxmlformats.org/officeDocument/2006/relationships/slide" Target="slides/slide10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D0034962-1EB3-4EA6-9E2E-071C9A3F50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57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F60C31C6-DA8F-4024-B737-6477228387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FC04B-2FA7-4089-9EDD-B9024D6D65D7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ADFCA-E134-4B84-AAAC-480F29CCE7AF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12595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A3187-6D39-403C-9A99-661762A70F6D}" type="slidenum">
              <a:rPr lang="es-ES_tradnl"/>
              <a:pPr/>
              <a:t>67</a:t>
            </a:fld>
            <a:endParaRPr lang="es-ES_tradnl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9BF0D-CBDA-4520-A1BC-0CD0120FC432}" type="slidenum">
              <a:rPr lang="es-ES_tradnl"/>
              <a:pPr/>
              <a:t>68</a:t>
            </a:fld>
            <a:endParaRPr lang="es-ES_tradnl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4FA51-CC74-4A7E-955E-B65004FC8A99}" type="slidenum">
              <a:rPr lang="es-ES_tradnl"/>
              <a:pPr/>
              <a:t>69</a:t>
            </a:fld>
            <a:endParaRPr lang="es-ES_tradnl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CD8C1-336C-4350-84A9-4A0AE660E234}" type="slidenum">
              <a:rPr lang="es-ES_tradnl"/>
              <a:pPr/>
              <a:t>70</a:t>
            </a:fld>
            <a:endParaRPr lang="es-ES_tradnl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C3BD5-B737-4E66-8F55-9D871CC7ED57}" type="slidenum">
              <a:rPr lang="es-ES_tradnl"/>
              <a:pPr/>
              <a:t>81</a:t>
            </a:fld>
            <a:endParaRPr lang="es-ES_tradnl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9EC67-BE74-4D5E-98F0-470D7AD472E2}" type="slidenum">
              <a:rPr lang="es-ES_tradnl"/>
              <a:pPr/>
              <a:t>82</a:t>
            </a:fld>
            <a:endParaRPr lang="es-ES_tradnl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58200-1344-4B0C-B827-D2F7E562C63E}" type="slidenum">
              <a:rPr lang="es-ES_tradnl"/>
              <a:pPr/>
              <a:t>91</a:t>
            </a:fld>
            <a:endParaRPr lang="es-ES_tradnl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93079-EA83-4555-8A38-F72A0C5B3566}" type="slidenum">
              <a:rPr lang="es-ES_tradnl"/>
              <a:pPr/>
              <a:t>100</a:t>
            </a:fld>
            <a:endParaRPr lang="es-ES_tradnl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4912E-A329-4219-A34F-AA32AE0164D6}" type="slidenum">
              <a:rPr lang="es-ES_tradnl"/>
              <a:pPr/>
              <a:t>101</a:t>
            </a:fld>
            <a:endParaRPr lang="es-ES_tradnl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D4DB-DE28-42F6-A9FC-538508575E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D3165-3E0F-442C-9065-DCCAAE46C04B}" type="slidenum">
              <a:rPr lang="es-ES_tradnl"/>
              <a:pPr/>
              <a:t>102</a:t>
            </a:fld>
            <a:endParaRPr lang="es-ES_tradnl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D7EED-A545-4340-B612-AF26C56295CD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98F59-9EC8-437C-B05E-E6A3D864B4C3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5986C-D826-43B6-8799-1404DE99D581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4A462-FF59-4823-BD55-043AF58E4FD9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90906-245D-4DAB-85AC-9C4FD0C1D092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F9D02-C0A2-48DC-B612-C50A5989AF62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12390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60B27-8053-4056-83EE-6E25A0620937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23AB09-AECF-4B30-8AAE-1E7116F62F1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F2E2-60BC-4A40-8588-2C0A4A8136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6600" y="-304800"/>
            <a:ext cx="2057400" cy="6629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-304800"/>
            <a:ext cx="6019800" cy="6629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65A2-9D0D-4216-8604-4F12334B11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838200"/>
            <a:ext cx="8229600" cy="54864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D754-253C-43C5-9676-B1F8943D62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838200"/>
            <a:ext cx="8229600" cy="54864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742A-992F-4A6F-9B7A-B734884E15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6A15-66A5-4EF3-8420-A2DFE596E4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F570-BDAF-4691-B3E8-A51A2DCF4A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8382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8382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63CE-F80E-4C5A-A2F5-6DC9F27000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3444-ED16-4E2C-9250-48E9C15334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2053-5D46-4EA9-9209-E6B9780B738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A554-7300-45C8-A89A-535EAE929DA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11D8-4404-4D9D-A697-0D704D723C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97BA-8F95-49E0-ABFC-CB7E0774B6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409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fld id="{C3F21D88-C5E8-496B-BE2F-061DE5D680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8382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_fico_de_Microsoft_Office_Excel2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n-US" smtClean="0"/>
              <a:t>Preparación de Piscinas</a:t>
            </a:r>
            <a:endParaRPr lang="es-ES_tradn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6148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linkClick r:id="rId4"/>
              </a:rPr>
              <a:t>barcillo@gmail.com</a:t>
            </a:r>
            <a:endParaRPr lang="en-US"/>
          </a:p>
          <a:p>
            <a:pPr>
              <a:defRPr/>
            </a:pPr>
            <a:r>
              <a:rPr lang="en-US"/>
              <a:t>(593-9) 4194239</a:t>
            </a:r>
          </a:p>
          <a:p>
            <a:pPr>
              <a:defRPr/>
            </a:pPr>
            <a:endParaRPr lang="es-ES"/>
          </a:p>
        </p:txBody>
      </p:sp>
      <p:pic>
        <p:nvPicPr>
          <p:cNvPr id="6150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Destino del alimento</a:t>
            </a:r>
            <a:endParaRPr lang="en-US" smtClean="0"/>
          </a:p>
        </p:txBody>
      </p:sp>
      <p:pic>
        <p:nvPicPr>
          <p:cNvPr id="15363" name="Picture 3" descr="C:\My Documents\M Grillo\alimento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Camarón Ecológico</a:t>
            </a:r>
          </a:p>
        </p:txBody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Percepción de “Valor” por público dirá que tan conveniente es.</a:t>
            </a:r>
          </a:p>
          <a:p>
            <a:pPr eaLnBrk="1" hangingPunct="1">
              <a:defRPr/>
            </a:pPr>
            <a:r>
              <a:rPr lang="es-ES_tradnl" smtClean="0"/>
              <a:t>Regulaciones actuales y menor impacto sobre medio ambiente ayudarían a lograr diferenciación por “amigable con medio ambiente”.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Sistema “Pollo”</a:t>
            </a:r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800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Independencia de semilla silvestre.</a:t>
            </a:r>
          </a:p>
          <a:p>
            <a:pPr lvl="1" eaLnBrk="1" hangingPunct="1">
              <a:defRPr/>
            </a:pPr>
            <a:r>
              <a:rPr lang="es-ES_tradnl" sz="2400" smtClean="0"/>
              <a:t>Ya se está logrando.</a:t>
            </a:r>
          </a:p>
          <a:p>
            <a:pPr eaLnBrk="1" hangingPunct="1">
              <a:defRPr/>
            </a:pPr>
            <a:r>
              <a:rPr lang="es-ES_tradnl" sz="2800" smtClean="0"/>
              <a:t>Bioseguridad.</a:t>
            </a:r>
          </a:p>
          <a:p>
            <a:pPr lvl="1" eaLnBrk="1" hangingPunct="1">
              <a:defRPr/>
            </a:pPr>
            <a:r>
              <a:rPr lang="es-ES_tradnl" sz="2400" smtClean="0"/>
              <a:t>En camino.</a:t>
            </a:r>
            <a:r>
              <a:rPr lang="en-US" sz="2400" smtClean="0"/>
              <a:t> Punto mas importante.</a:t>
            </a:r>
            <a:endParaRPr lang="es-ES_tradnl" sz="2400" smtClean="0"/>
          </a:p>
          <a:p>
            <a:pPr eaLnBrk="1" hangingPunct="1">
              <a:defRPr/>
            </a:pPr>
            <a:r>
              <a:rPr lang="es-ES_tradnl" sz="2800" smtClean="0"/>
              <a:t>Mayor intensificación y control sobre el sistema.</a:t>
            </a:r>
          </a:p>
          <a:p>
            <a:pPr lvl="1" eaLnBrk="1" hangingPunct="1">
              <a:defRPr/>
            </a:pPr>
            <a:r>
              <a:rPr lang="es-ES_tradnl" sz="2400" smtClean="0"/>
              <a:t>En camino.</a:t>
            </a:r>
          </a:p>
          <a:p>
            <a:pPr eaLnBrk="1" hangingPunct="1">
              <a:defRPr/>
            </a:pPr>
            <a:r>
              <a:rPr lang="es-ES_tradnl" sz="2800" smtClean="0"/>
              <a:t>Mejoramiento Genético:</a:t>
            </a:r>
          </a:p>
          <a:p>
            <a:pPr lvl="1" eaLnBrk="1" hangingPunct="1">
              <a:defRPr/>
            </a:pPr>
            <a:r>
              <a:rPr lang="es-ES_tradnl" sz="2400" smtClean="0"/>
              <a:t>Ver características más importantes.</a:t>
            </a:r>
          </a:p>
          <a:p>
            <a:pPr eaLnBrk="1" hangingPunct="1">
              <a:defRPr/>
            </a:pPr>
            <a:r>
              <a:rPr lang="es-ES_tradnl" sz="2800" smtClean="0"/>
              <a:t>Vacunas:</a:t>
            </a:r>
          </a:p>
          <a:p>
            <a:pPr lvl="1" eaLnBrk="1" hangingPunct="1">
              <a:defRPr/>
            </a:pPr>
            <a:r>
              <a:rPr lang="es-ES_tradnl" sz="2400" smtClean="0"/>
              <a:t>No aplicable.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Uso Liners e Invernaderos</a:t>
            </a:r>
            <a:endParaRPr lang="en-US" smtClean="0"/>
          </a:p>
        </p:txBody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0668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Liners: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Mayor rotación piscinas.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Menor contaminación enfermedades.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Mayor control materia orgánica.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Invernaderos: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Mayor control temperatura.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Mayor control otros factores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Mayor crecimiento.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Posible menor riesgo enfermedad.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se sabe como otras enfermedades afectaran altas temperaturas.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Contras: Alto Costo.</a:t>
            </a:r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Liners</a:t>
            </a:r>
            <a:endParaRPr lang="en-US" smtClean="0"/>
          </a:p>
        </p:txBody>
      </p:sp>
      <p:pic>
        <p:nvPicPr>
          <p:cNvPr id="107523" name="Picture 3" descr="F:\quebro29.jpg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914400" y="20574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Revestimiento de Estanques</a:t>
            </a:r>
            <a:endParaRPr lang="en-US" smtClean="0"/>
          </a:p>
        </p:txBody>
      </p:sp>
      <p:sp>
        <p:nvSpPr>
          <p:cNvPr id="163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2725"/>
            <a:ext cx="8027988" cy="4994275"/>
          </a:xfrm>
        </p:spPr>
        <p:txBody>
          <a:bodyPr/>
          <a:lstStyle/>
          <a:p>
            <a:pPr eaLnBrk="1" hangingPunct="1">
              <a:defRPr/>
            </a:pPr>
            <a:r>
              <a:rPr lang="es-PA" smtClean="0"/>
              <a:t>Polietileno o PVC.</a:t>
            </a:r>
          </a:p>
          <a:p>
            <a:pPr eaLnBrk="1" hangingPunct="1">
              <a:defRPr/>
            </a:pPr>
            <a:r>
              <a:rPr lang="es-PA" smtClean="0"/>
              <a:t>Espesor: 0.5 – 0.75 mm.</a:t>
            </a:r>
          </a:p>
          <a:p>
            <a:pPr eaLnBrk="1" hangingPunct="1">
              <a:defRPr/>
            </a:pPr>
            <a:r>
              <a:rPr lang="es-PA" smtClean="0"/>
              <a:t>Ventajas:</a:t>
            </a:r>
          </a:p>
          <a:p>
            <a:pPr lvl="1" eaLnBrk="1" hangingPunct="1">
              <a:defRPr/>
            </a:pPr>
            <a:r>
              <a:rPr lang="es-PA" smtClean="0"/>
              <a:t>Soporta mayor aireación.</a:t>
            </a:r>
          </a:p>
          <a:p>
            <a:pPr lvl="1" eaLnBrk="1" hangingPunct="1">
              <a:defRPr/>
            </a:pPr>
            <a:r>
              <a:rPr lang="es-PA" smtClean="0"/>
              <a:t>Apropiado para alta densidad (&gt;50Pl´s/m</a:t>
            </a:r>
            <a:r>
              <a:rPr lang="es-PA" baseline="30000" smtClean="0"/>
              <a:t>2</a:t>
            </a:r>
            <a:r>
              <a:rPr lang="es-PA" smtClean="0"/>
              <a:t>)</a:t>
            </a:r>
          </a:p>
          <a:p>
            <a:pPr lvl="1" eaLnBrk="1" hangingPunct="1">
              <a:defRPr/>
            </a:pPr>
            <a:r>
              <a:rPr lang="es-PA" smtClean="0"/>
              <a:t>Menos pérdidas en la cosecha.</a:t>
            </a:r>
          </a:p>
          <a:p>
            <a:pPr lvl="1" eaLnBrk="1" hangingPunct="1">
              <a:defRPr/>
            </a:pPr>
            <a:r>
              <a:rPr lang="es-PA" smtClean="0"/>
              <a:t>Rápida limpieza después de cosecha.</a:t>
            </a:r>
          </a:p>
          <a:p>
            <a:pPr lvl="1" eaLnBrk="1" hangingPunct="1">
              <a:defRPr/>
            </a:pPr>
            <a:r>
              <a:rPr lang="es-PA" smtClean="0"/>
              <a:t>Inicia llenado dos días después de cosecha.</a:t>
            </a:r>
          </a:p>
          <a:p>
            <a:pPr lvl="1" eaLnBrk="1" hangingPunct="1">
              <a:defRPr/>
            </a:pPr>
            <a:r>
              <a:rPr lang="es-PA" smtClean="0"/>
              <a:t>Permite mayor aireación.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Revestimiento de Estanques</a:t>
            </a:r>
          </a:p>
        </p:txBody>
      </p:sp>
      <p:pic>
        <p:nvPicPr>
          <p:cNvPr id="109571" name="Picture 3" descr="F:\sajalices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1433513"/>
            <a:ext cx="63182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Manejo de N y Materia Organica</a:t>
            </a:r>
          </a:p>
        </p:txBody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Permite reciclar proteina.</a:t>
            </a:r>
          </a:p>
          <a:p>
            <a:pPr eaLnBrk="1" hangingPunct="1">
              <a:defRPr/>
            </a:pPr>
            <a:r>
              <a:rPr lang="en-US" smtClean="0"/>
              <a:t>Menor consumo de proteina en balanceado.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Recirculación</a:t>
            </a:r>
            <a:endParaRPr lang="es-ES_tradnl" smtClean="0"/>
          </a:p>
        </p:txBody>
      </p:sp>
      <p:sp>
        <p:nvSpPr>
          <p:cNvPr id="194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Mas amigable con el medio ambiente.</a:t>
            </a:r>
          </a:p>
          <a:p>
            <a:pPr eaLnBrk="1" hangingPunct="1">
              <a:defRPr/>
            </a:pPr>
            <a:r>
              <a:rPr lang="en-US" smtClean="0"/>
              <a:t>Menor consumo de agua.</a:t>
            </a:r>
          </a:p>
          <a:p>
            <a:pPr eaLnBrk="1" hangingPunct="1">
              <a:defRPr/>
            </a:pPr>
            <a:r>
              <a:rPr lang="en-US" smtClean="0"/>
              <a:t>Menor descarga de materia organica N y P al medio ambiente.</a:t>
            </a:r>
          </a:p>
          <a:p>
            <a:pPr eaLnBrk="1" hangingPunct="1">
              <a:defRPr/>
            </a:pPr>
            <a:r>
              <a:rPr lang="en-US" smtClean="0"/>
              <a:t>Menor eutroficación de aguas naturales.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Sedimentación</a:t>
            </a:r>
            <a:endParaRPr lang="es-ES_tradnl" smtClean="0"/>
          </a:p>
        </p:txBody>
      </p:sp>
      <p:sp>
        <p:nvSpPr>
          <p:cNvPr id="19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Para Remover Solidos mas gruesos:</a:t>
            </a:r>
          </a:p>
          <a:p>
            <a:pPr lvl="1" eaLnBrk="1" hangingPunct="1">
              <a:defRPr/>
            </a:pPr>
            <a:r>
              <a:rPr lang="en-US" smtClean="0"/>
              <a:t>&lt;5ppt : 12 H HRT.</a:t>
            </a:r>
          </a:p>
          <a:p>
            <a:pPr lvl="1" eaLnBrk="1" hangingPunct="1">
              <a:defRPr/>
            </a:pPr>
            <a:r>
              <a:rPr lang="en-US" smtClean="0"/>
              <a:t>&gt;5ppt :  6  H HRT.</a:t>
            </a:r>
          </a:p>
          <a:p>
            <a:pPr eaLnBrk="1" hangingPunct="1">
              <a:defRPr/>
            </a:pPr>
            <a:r>
              <a:rPr lang="en-US" smtClean="0"/>
              <a:t>Para Remover Solidos, disminuir DBO y P e incrementar OD:</a:t>
            </a:r>
          </a:p>
          <a:p>
            <a:pPr lvl="1" eaLnBrk="1" hangingPunct="1">
              <a:defRPr/>
            </a:pPr>
            <a:r>
              <a:rPr lang="en-US" smtClean="0"/>
              <a:t>5 dias HRT.</a:t>
            </a:r>
          </a:p>
          <a:p>
            <a:pPr eaLnBrk="1" hangingPunct="1">
              <a:defRPr/>
            </a:pPr>
            <a:r>
              <a:rPr lang="en-US" smtClean="0"/>
              <a:t>Se puede acelerar la oxidacion usando aireacion, pero aireacion debe ser en piscina separada de la sedimentacion.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Rebombeo Piscina Tratamiento</a:t>
            </a:r>
            <a:endParaRPr lang="es-ES_tradnl" smtClean="0"/>
          </a:p>
        </p:txBody>
      </p:sp>
      <p:pic>
        <p:nvPicPr>
          <p:cNvPr id="113667" name="Picture 3" descr="C:\Mis documentos\Espol\Informacion\Fotos\CAMARON\MVC-00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117600"/>
            <a:ext cx="77787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Calculo de Alimento por Tablas</a:t>
            </a:r>
            <a:endParaRPr lang="es-ES_tradnl" smtClean="0"/>
          </a:p>
        </p:txBody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determina peso promedio de piscina.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calcula Biomasa con base en densidad de siembra, % supervivencia y peso.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busca en % biomasa a dar por dia y se calcula cantidad recomendada a dar.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ajusta cantidad a dar Con base a otras observaciones: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Crecimiento.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Sobra.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Experiencia.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Lipidos en Hepatopancreas.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Problemas: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se conoce supervivencia real.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Variabilidad en consumo (aguaje / quiebra).</a:t>
            </a:r>
            <a:endParaRPr lang="es-ES_tradnl" sz="2400" smtClean="0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Filtro Biologico</a:t>
            </a:r>
            <a:endParaRPr lang="es-ES_tradnl" smtClean="0"/>
          </a:p>
        </p:txBody>
      </p:sp>
      <p:pic>
        <p:nvPicPr>
          <p:cNvPr id="114691" name="Picture 3" descr="C:\Mis documentos\Espol\Informacion\Fotos\CAMARON\MVC-0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079500"/>
            <a:ext cx="75819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Calculo Supervivencia</a:t>
            </a:r>
          </a:p>
        </p:txBody>
      </p:sp>
      <p:sp>
        <p:nvSpPr>
          <p:cNvPr id="19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Tablas: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Eliptica: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Otras: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% inicial - % / dia o semana.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Otras.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Muestreo: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Calculo de Area real por profundidad.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No Aguaje ni Quiebra.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Otros.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27088" y="1730375"/>
          <a:ext cx="7839075" cy="1582738"/>
        </p:xfrm>
        <a:graphic>
          <a:graphicData uri="http://schemas.openxmlformats.org/presentationml/2006/ole">
            <p:oleObj spid="_x0000_s1026" name="Equation" r:id="rId3" imgW="2514600" imgH="5079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Muestreo Atarraya</a:t>
            </a:r>
            <a:endParaRPr lang="es-ES_tradnl" smtClean="0"/>
          </a:p>
        </p:txBody>
      </p:sp>
      <p:pic>
        <p:nvPicPr>
          <p:cNvPr id="17411" name="Picture 3" descr="C:\Mis documentos\Espol\Informacion\Fotos\CAMARON\MVC-03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149350"/>
            <a:ext cx="68707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Muestreo Camarón</a:t>
            </a:r>
            <a:endParaRPr lang="es-ES_tradnl" smtClean="0"/>
          </a:p>
        </p:txBody>
      </p:sp>
      <p:pic>
        <p:nvPicPr>
          <p:cNvPr id="18435" name="Picture 3" descr="C:\Mis documentos\Espol\Informacion\Fotos\CAMARON\MVC-00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079500"/>
            <a:ext cx="69977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4495800" cy="1143000"/>
          </a:xfrm>
        </p:spPr>
        <p:txBody>
          <a:bodyPr/>
          <a:lstStyle/>
          <a:p>
            <a:pPr eaLnBrk="1" hangingPunct="1"/>
            <a:r>
              <a:rPr lang="en-US" smtClean="0"/>
              <a:t>Tabla </a:t>
            </a:r>
            <a:br>
              <a:rPr lang="en-US" smtClean="0"/>
            </a:br>
            <a:r>
              <a:rPr lang="en-US" smtClean="0"/>
              <a:t>Alimentación</a:t>
            </a:r>
            <a:endParaRPr lang="es-ES_tradnl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04800" y="171450"/>
          <a:ext cx="4657725" cy="6686550"/>
        </p:xfrm>
        <a:graphic>
          <a:graphicData uri="http://schemas.openxmlformats.org/presentationml/2006/ole">
            <p:oleObj spid="_x0000_s2050" name="Worksheet" r:id="rId3" imgW="4657951" imgH="6686912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0</a:t>
            </a:r>
            <a:endParaRPr lang="es-ES_tradnl" smtClean="0"/>
          </a:p>
        </p:txBody>
      </p:sp>
      <p:pic>
        <p:nvPicPr>
          <p:cNvPr id="19459" name="Picture 3" descr="C:\Mis documentos\Espol\Informacion\Fotos\GRASAS\MVC-00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149350"/>
            <a:ext cx="68072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1</a:t>
            </a:r>
            <a:endParaRPr lang="es-ES_tradnl" smtClean="0"/>
          </a:p>
        </p:txBody>
      </p:sp>
      <p:pic>
        <p:nvPicPr>
          <p:cNvPr id="20483" name="Picture 3" descr="C:\Mis documentos\Espol\Informacion\Fotos\GRASAS\MVC-00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117600"/>
            <a:ext cx="68707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2</a:t>
            </a:r>
            <a:endParaRPr lang="es-ES_tradnl" smtClean="0"/>
          </a:p>
        </p:txBody>
      </p:sp>
      <p:pic>
        <p:nvPicPr>
          <p:cNvPr id="21507" name="Picture 3" descr="C:\Mis documentos\Espol\Informacion\Fotos\GRASAS\MVC-0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117600"/>
            <a:ext cx="68199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3</a:t>
            </a:r>
            <a:endParaRPr lang="es-ES_tradnl" smtClean="0"/>
          </a:p>
        </p:txBody>
      </p:sp>
      <p:pic>
        <p:nvPicPr>
          <p:cNvPr id="22531" name="Picture 3" descr="C:\Mis documentos\Espol\Informacion\Fotos\GRASAS\MVC-00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174750"/>
            <a:ext cx="6819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4</a:t>
            </a:r>
            <a:endParaRPr lang="es-ES_tradnl" smtClean="0"/>
          </a:p>
        </p:txBody>
      </p:sp>
      <p:pic>
        <p:nvPicPr>
          <p:cNvPr id="23555" name="Picture 3" descr="C:\Mis documentos\Espol\Informacion\Fotos\GRASAS\MVC-00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117600"/>
            <a:ext cx="68961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5</a:t>
            </a:r>
            <a:endParaRPr lang="es-ES_tradnl" smtClean="0"/>
          </a:p>
        </p:txBody>
      </p:sp>
      <p:pic>
        <p:nvPicPr>
          <p:cNvPr id="24579" name="Picture 3" descr="C:\Mis documentos\Espol\Informacion\Fotos\GRASAS\MVC-00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1123950"/>
            <a:ext cx="6921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 de Lipidos 6</a:t>
            </a:r>
            <a:endParaRPr lang="es-ES_tradnl" smtClean="0"/>
          </a:p>
        </p:txBody>
      </p:sp>
      <p:pic>
        <p:nvPicPr>
          <p:cNvPr id="25603" name="Picture 3" descr="C:\Mis documentos\Espol\Informacion\Fotos\GRASAS\MVC-00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0" y="1136650"/>
            <a:ext cx="67945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Alimentación al Boleo</a:t>
            </a:r>
          </a:p>
        </p:txBody>
      </p:sp>
      <p:pic>
        <p:nvPicPr>
          <p:cNvPr id="26627" name="Picture 3" descr="C:\Mis documentos\Espol\Informacion\Fotos\CAMARON\MVC-01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136650"/>
            <a:ext cx="76136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Alimentación</a:t>
            </a:r>
          </a:p>
        </p:txBody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1a Semana: Dispersión desde la orilla.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2a Semana: Dispersión en canoa.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3a Semana: Colocación comederos (10-20/Ha).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3 días: 50% Alimento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Después de 4to día: 100%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No se disminuye cantidad por demanda.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4a Semana: 30 - 50 Comederos / Ha.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100% Alimento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100% Dosificado por demanda.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mtClean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Alimentación (Cont..)</a:t>
            </a:r>
          </a:p>
        </p:txBody>
      </p:sp>
      <p:sp>
        <p:nvSpPr>
          <p:cNvPr id="16025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43000" y="1025525"/>
            <a:ext cx="7799388" cy="5299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Frecuencia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2 veces / día las primeras 3 semanas.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3 veces / día el resto del ciclo. (mañana, tarde y Noche).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% en cada dosis de acuerdo a demanda.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Mayor frecuencia = Mayor costo M.O., pero mayor % consumo optimo = mayor crecimiento = menor FCR.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Cantidad &lt; 2kg/ com. / dosis, o se aumenta Número de  Comederos.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Consumo aumenta y disminuye rápidamente.Relacionado con ciclos de luna / marea: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4</a:t>
            </a:r>
            <a:r>
              <a:rPr lang="es-ES_tradnl" sz="2400" smtClean="0"/>
              <a:t> – </a:t>
            </a:r>
            <a:r>
              <a:rPr lang="en-US" sz="2400" smtClean="0"/>
              <a:t>300</a:t>
            </a:r>
            <a:r>
              <a:rPr lang="es-ES_tradnl" sz="2400" smtClean="0"/>
              <a:t> Kg./Ha/día.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Relación Alimentación </a:t>
            </a:r>
            <a:r>
              <a:rPr lang="en-US" smtClean="0"/>
              <a:t>v</a:t>
            </a:r>
            <a:r>
              <a:rPr lang="es-ES_tradnl" smtClean="0"/>
              <a:t>s. FCR</a:t>
            </a:r>
          </a:p>
        </p:txBody>
      </p:sp>
      <p:graphicFrame>
        <p:nvGraphicFramePr>
          <p:cNvPr id="3074" name="Object 2051"/>
          <p:cNvGraphicFramePr>
            <a:graphicFrameLocks noChangeAspect="1"/>
          </p:cNvGraphicFramePr>
          <p:nvPr>
            <p:ph type="chart" idx="1"/>
          </p:nvPr>
        </p:nvGraphicFramePr>
        <p:xfrm>
          <a:off x="201613" y="1427163"/>
          <a:ext cx="8942387" cy="5278437"/>
        </p:xfrm>
        <a:graphic>
          <a:graphicData uri="http://schemas.openxmlformats.org/presentationml/2006/ole">
            <p:oleObj spid="_x0000_s3074" name="Chart" r:id="rId4" imgW="7086961" imgH="3715112" progId="Excel.Char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Comederos </a:t>
            </a:r>
            <a:r>
              <a:rPr lang="en-US" smtClean="0"/>
              <a:t>v</a:t>
            </a:r>
            <a:r>
              <a:rPr lang="es-ES_tradnl" smtClean="0"/>
              <a:t>s. Tablas?</a:t>
            </a:r>
          </a:p>
        </p:txBody>
      </p:sp>
      <p:sp>
        <p:nvSpPr>
          <p:cNvPr id="1608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Dosis de alimento fija en mejor de los casos desperdicia 45% del tiempo y subalimenta 45% del tiempo. Solo 10% se da alimentación correcta. </a:t>
            </a:r>
          </a:p>
          <a:p>
            <a:pPr eaLnBrk="1" hangingPunct="1">
              <a:defRPr/>
            </a:pPr>
            <a:r>
              <a:rPr lang="es-ES_tradnl" sz="2800" smtClean="0"/>
              <a:t>Incertidumbre en estimación de población aumenta este error.</a:t>
            </a:r>
          </a:p>
          <a:p>
            <a:pPr eaLnBrk="1" hangingPunct="1">
              <a:defRPr/>
            </a:pPr>
            <a:r>
              <a:rPr lang="es-ES_tradnl" sz="2800" smtClean="0"/>
              <a:t>Incremento del costo y deterioro del suelo hace imprescindible uso de comederos.</a:t>
            </a:r>
          </a:p>
          <a:p>
            <a:pPr eaLnBrk="1" hangingPunct="1">
              <a:defRPr/>
            </a:pPr>
            <a:r>
              <a:rPr lang="es-ES_tradnl" sz="2800" smtClean="0"/>
              <a:t>Costo de M.O. irrisorio respecto a costo de alimento.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Bajo desperdicio de alimento evita deterioro de suelo: No aumento % MO suelo en 3 ciclos.</a:t>
            </a:r>
          </a:p>
          <a:p>
            <a:pPr eaLnBrk="1" hangingPunct="1">
              <a:defRPr/>
            </a:pPr>
            <a:r>
              <a:rPr lang="en-US" sz="2800" smtClean="0"/>
              <a:t>Importante usar alimento con buena estabilidad:</a:t>
            </a:r>
          </a:p>
          <a:p>
            <a:pPr lvl="1" eaLnBrk="1" hangingPunct="1">
              <a:defRPr/>
            </a:pPr>
            <a:r>
              <a:rPr lang="en-US" sz="2400" smtClean="0"/>
              <a:t>Preacondicionado.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Grafico Variación Alimento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47725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5562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Alimentación Con Comederos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Fertilización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Aporte de Nutrientes. </a:t>
            </a:r>
          </a:p>
          <a:p>
            <a:pPr eaLnBrk="1" hangingPunct="1">
              <a:defRPr/>
            </a:pPr>
            <a:r>
              <a:rPr lang="en-US" smtClean="0"/>
              <a:t>Correcta disolución.</a:t>
            </a:r>
          </a:p>
          <a:p>
            <a:pPr eaLnBrk="1" hangingPunct="1">
              <a:defRPr/>
            </a:pPr>
            <a:r>
              <a:rPr lang="en-US" smtClean="0"/>
              <a:t>Nutrientes limitantes.</a:t>
            </a:r>
          </a:p>
          <a:p>
            <a:pPr eaLnBrk="1" hangingPunct="1">
              <a:defRPr/>
            </a:pPr>
            <a:r>
              <a:rPr lang="en-US" smtClean="0"/>
              <a:t>Leer Paper adjunto.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Comederos</a:t>
            </a:r>
            <a:endParaRPr lang="es-ES_tradnl" smtClean="0"/>
          </a:p>
        </p:txBody>
      </p:sp>
      <p:pic>
        <p:nvPicPr>
          <p:cNvPr id="32771" name="Picture 1027" descr="C:\Mis documentos\Espol\Informacion\Fotos\CAMARON\MVC-00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1098550"/>
            <a:ext cx="69469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Limpieza Comederos</a:t>
            </a:r>
            <a:endParaRPr lang="es-ES_tradnl" smtClean="0"/>
          </a:p>
        </p:txBody>
      </p:sp>
      <p:pic>
        <p:nvPicPr>
          <p:cNvPr id="33795" name="Picture 2051" descr="C:\Mis documentos\Espol\Informacion\Fotos\CAMARON\MVC-03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104900"/>
            <a:ext cx="690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71600" y="5562600"/>
            <a:ext cx="8077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Camarón Comiendo De Mano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Comederos Total</a:t>
            </a:r>
          </a:p>
        </p:txBody>
      </p:sp>
      <p:sp>
        <p:nvSpPr>
          <p:cNvPr id="1616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aplica todo el alimento en los comederos.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40 - 50 comederos / Ha (usado hasta 10).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Mucho camaron/comedero, pero funciona.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Alto costo de Mano de Obra.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Certeza de correcta aplicación.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Metodología: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&lt; 5% se sube.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&gt;10% se baja el sobrante.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5-10% se mantiene.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Balanceado mojado doble del seco.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Anticipar subidas / bajadas.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Indispensable empowerment al personal.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Comederos Control</a:t>
            </a:r>
          </a:p>
        </p:txBody>
      </p:sp>
      <p:sp>
        <p:nvSpPr>
          <p:cNvPr id="1617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99388" cy="4613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 alimenta al boleo, pero se usan 1 - 5 comederos  / ha como control.</a:t>
            </a:r>
          </a:p>
          <a:p>
            <a:pPr eaLnBrk="1" hangingPunct="1">
              <a:defRPr/>
            </a:pPr>
            <a:r>
              <a:rPr lang="en-US" sz="2800" smtClean="0"/>
              <a:t>Se reparte del 2% – 4% de la dosis entre las bandejas.</a:t>
            </a:r>
          </a:p>
          <a:p>
            <a:pPr eaLnBrk="1" hangingPunct="1">
              <a:defRPr/>
            </a:pPr>
            <a:r>
              <a:rPr lang="en-US" sz="2800" smtClean="0"/>
              <a:t>Interpretación al ojo.</a:t>
            </a:r>
          </a:p>
          <a:p>
            <a:pPr eaLnBrk="1" hangingPunct="1">
              <a:defRPr/>
            </a:pPr>
            <a:r>
              <a:rPr lang="en-US" sz="2800" smtClean="0"/>
              <a:t>Revisar despues de 1-3 horas.</a:t>
            </a:r>
          </a:p>
          <a:p>
            <a:pPr eaLnBrk="1" hangingPunct="1">
              <a:defRPr/>
            </a:pPr>
            <a:r>
              <a:rPr lang="en-US" sz="2800" smtClean="0"/>
              <a:t>Menor costo de Mano de Obra.</a:t>
            </a:r>
          </a:p>
          <a:p>
            <a:pPr eaLnBrk="1" hangingPunct="1">
              <a:defRPr/>
            </a:pPr>
            <a:r>
              <a:rPr lang="en-US" sz="2800" smtClean="0"/>
              <a:t>Pienso que menos seguridad de informacion.</a:t>
            </a:r>
          </a:p>
          <a:p>
            <a:pPr eaLnBrk="1" hangingPunct="1">
              <a:defRPr/>
            </a:pPr>
            <a:r>
              <a:rPr lang="en-US" sz="2800" smtClean="0"/>
              <a:t>Dicen que alimento se distribuye mejor?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Alimentación al Boleo</a:t>
            </a:r>
            <a:endParaRPr lang="es-ES_tradnl" smtClean="0"/>
          </a:p>
        </p:txBody>
      </p:sp>
      <p:pic>
        <p:nvPicPr>
          <p:cNvPr id="37891" name="Picture 3" descr="C:\Mis documentos\Espol\Informacion\Camaron\Engorde\Bole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841375"/>
            <a:ext cx="775335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Comederos Control</a:t>
            </a:r>
            <a:endParaRPr lang="en-US" smtClean="0"/>
          </a:p>
        </p:txBody>
      </p:sp>
      <p:pic>
        <p:nvPicPr>
          <p:cNvPr id="38915" name="Picture 1027" descr="E:\monitor4.jpg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>
          <a:xfrm>
            <a:off x="1143000" y="1479550"/>
            <a:ext cx="7100888" cy="4581525"/>
          </a:xfrm>
          <a:noFill/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90588"/>
          </a:xfrm>
        </p:spPr>
        <p:txBody>
          <a:bodyPr/>
          <a:lstStyle/>
          <a:p>
            <a:pPr eaLnBrk="1" hangingPunct="1"/>
            <a:r>
              <a:rPr lang="es-PA" smtClean="0"/>
              <a:t>Cantidad alimento en bandejas</a:t>
            </a:r>
            <a:endParaRPr lang="en-US" smtClean="0"/>
          </a:p>
        </p:txBody>
      </p:sp>
      <p:graphicFrame>
        <p:nvGraphicFramePr>
          <p:cNvPr id="1619971" name="Group 2051"/>
          <p:cNvGraphicFramePr>
            <a:graphicFrameLocks noGrp="1"/>
          </p:cNvGraphicFramePr>
          <p:nvPr>
            <p:ph type="tbl" idx="1"/>
          </p:nvPr>
        </p:nvGraphicFramePr>
        <p:xfrm>
          <a:off x="539750" y="1423988"/>
          <a:ext cx="7918450" cy="5205412"/>
        </p:xfrm>
        <a:graphic>
          <a:graphicData uri="http://schemas.openxmlformats.org/drawingml/2006/table">
            <a:tbl>
              <a:tblPr/>
              <a:tblGrid>
                <a:gridCol w="2870200"/>
                <a:gridCol w="2524125"/>
                <a:gridCol w="2524125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Peso Promedio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Cantidad, % del total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Intervalo para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observación, 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Interpretacion de bandejas</a:t>
            </a:r>
            <a:endParaRPr lang="en-US" smtClean="0"/>
          </a:p>
        </p:txBody>
      </p:sp>
      <p:graphicFrame>
        <p:nvGraphicFramePr>
          <p:cNvPr id="1623043" name="Group 1027"/>
          <p:cNvGraphicFramePr>
            <a:graphicFrameLocks noGrp="1"/>
          </p:cNvGraphicFramePr>
          <p:nvPr>
            <p:ph type="tbl" idx="1"/>
          </p:nvPr>
        </p:nvGraphicFramePr>
        <p:xfrm>
          <a:off x="685800" y="1641475"/>
          <a:ext cx="7772400" cy="4857750"/>
        </p:xfrm>
        <a:graphic>
          <a:graphicData uri="http://schemas.openxmlformats.org/drawingml/2006/table">
            <a:tbl>
              <a:tblPr/>
              <a:tblGrid>
                <a:gridCol w="4056063"/>
                <a:gridCol w="3716337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 Alimento en bandejas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Ajuste de la ración diaria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Aumente 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cambie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5-10%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Disminuya 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10-25%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Disminuya 10%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&gt;25%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Suspenda dos raciones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Logistica de Balanceado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Capacidad de almacenamiento.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Suficiente para evitar desabastecimiento.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Tiempo almacenamiento.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Fresco, seco y sin ratas.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Forma de almacenamiento.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Pallets.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pegado a paredes ni entre ellos.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Separados por lote.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Control de calidad.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Peso.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Estabilidad.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Boyantés.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Fertilizacion en Entrada</a:t>
            </a:r>
            <a:endParaRPr lang="es-ES_tradnl" smtClean="0"/>
          </a:p>
        </p:txBody>
      </p:sp>
      <p:pic>
        <p:nvPicPr>
          <p:cNvPr id="9219" name="Picture 3075" descr="C:\Mis documentos\Espol\Informacion\Fotos\CAMARON\MVC-0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833438"/>
            <a:ext cx="3819525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Logistica de Balanceado</a:t>
            </a:r>
          </a:p>
        </p:txBody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Coordinacion pedidos – tranaporte.</a:t>
            </a:r>
          </a:p>
          <a:p>
            <a:pPr eaLnBrk="1" hangingPunct="1">
              <a:defRPr/>
            </a:pPr>
            <a:r>
              <a:rPr lang="en-US" smtClean="0"/>
              <a:t>Transporte dentro finca y almacenamiento diario.</a:t>
            </a:r>
          </a:p>
          <a:p>
            <a:pPr eaLnBrk="1" hangingPunct="1">
              <a:defRPr/>
            </a:pPr>
            <a:r>
              <a:rPr lang="en-US" smtClean="0"/>
              <a:t>Inventario y control.</a:t>
            </a:r>
          </a:p>
          <a:p>
            <a:pPr eaLnBrk="1" hangingPunct="1">
              <a:defRPr/>
            </a:pPr>
            <a:r>
              <a:rPr lang="en-US" smtClean="0"/>
              <a:t>Financiamiento.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 Almacenamiento</a:t>
            </a:r>
            <a:endParaRPr lang="es-ES_tradnl" smtClean="0"/>
          </a:p>
        </p:txBody>
      </p:sp>
      <p:pic>
        <p:nvPicPr>
          <p:cNvPr id="44035" name="Picture 2051" descr="D:\Backup\Guate\MANEGEMENT\P0003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Almacenamiento Diario</a:t>
            </a:r>
            <a:endParaRPr lang="es-ES_tradnl" smtClean="0"/>
          </a:p>
        </p:txBody>
      </p:sp>
      <p:pic>
        <p:nvPicPr>
          <p:cNvPr id="45059" name="Picture 3" descr="C:\Mis documentos\Espol\Informacion\Fotos\CAMARON\MVC-01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609600"/>
            <a:ext cx="44291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Muestreos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Tipos</a:t>
            </a:r>
          </a:p>
          <a:p>
            <a:pPr lvl="1" eaLnBrk="1" hangingPunct="1">
              <a:defRPr/>
            </a:pPr>
            <a:r>
              <a:rPr lang="en-US" smtClean="0"/>
              <a:t>Peso</a:t>
            </a:r>
          </a:p>
          <a:p>
            <a:pPr lvl="1" eaLnBrk="1" hangingPunct="1">
              <a:defRPr/>
            </a:pPr>
            <a:r>
              <a:rPr lang="en-US" smtClean="0"/>
              <a:t>Salud</a:t>
            </a:r>
          </a:p>
          <a:p>
            <a:pPr lvl="1" eaLnBrk="1" hangingPunct="1">
              <a:defRPr/>
            </a:pPr>
            <a:r>
              <a:rPr lang="en-US" smtClean="0"/>
              <a:t>Histopatología y laboratorio.</a:t>
            </a:r>
          </a:p>
          <a:p>
            <a:pPr lvl="1" eaLnBrk="1" hangingPunct="1">
              <a:defRPr/>
            </a:pPr>
            <a:r>
              <a:rPr lang="en-US" smtClean="0"/>
              <a:t>Calidad Agua.</a:t>
            </a:r>
          </a:p>
          <a:p>
            <a:pPr lvl="1" eaLnBrk="1" hangingPunct="1">
              <a:defRPr/>
            </a:pPr>
            <a:r>
              <a:rPr lang="en-US" smtClean="0"/>
              <a:t>Poblacion.</a:t>
            </a:r>
          </a:p>
          <a:p>
            <a:pPr lvl="1" eaLnBrk="1" hangingPunct="1">
              <a:defRPr/>
            </a:pPr>
            <a:r>
              <a:rPr lang="en-US" smtClean="0"/>
              <a:t>Parametros.</a:t>
            </a:r>
          </a:p>
          <a:p>
            <a:pPr lvl="1" eaLnBrk="1" hangingPunct="1">
              <a:defRPr/>
            </a:pPr>
            <a:r>
              <a:rPr lang="en-US" smtClean="0"/>
              <a:t>Muda (previo a cosecha).</a:t>
            </a:r>
          </a:p>
          <a:p>
            <a:pPr eaLnBrk="1" hangingPunct="1">
              <a:defRPr/>
            </a:pPr>
            <a:r>
              <a:rPr lang="en-US" smtClean="0"/>
              <a:t>Metodología y Tamaño de muestra.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Parametros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Importante toma diaria de parametros.</a:t>
            </a:r>
          </a:p>
          <a:p>
            <a:pPr eaLnBrk="1" hangingPunct="1">
              <a:defRPr/>
            </a:pPr>
            <a:r>
              <a:rPr lang="en-US" smtClean="0"/>
              <a:t>Principales:</a:t>
            </a:r>
          </a:p>
          <a:p>
            <a:pPr lvl="1" eaLnBrk="1" hangingPunct="1">
              <a:defRPr/>
            </a:pPr>
            <a:r>
              <a:rPr lang="en-US" smtClean="0"/>
              <a:t>OD.</a:t>
            </a:r>
          </a:p>
          <a:p>
            <a:pPr lvl="1" eaLnBrk="1" hangingPunct="1">
              <a:defRPr/>
            </a:pPr>
            <a:r>
              <a:rPr lang="en-US" smtClean="0"/>
              <a:t>Tempertura.</a:t>
            </a:r>
          </a:p>
          <a:p>
            <a:pPr lvl="1" eaLnBrk="1" hangingPunct="1">
              <a:defRPr/>
            </a:pPr>
            <a:r>
              <a:rPr lang="en-US" smtClean="0"/>
              <a:t>pH</a:t>
            </a:r>
          </a:p>
          <a:p>
            <a:pPr lvl="1" eaLnBrk="1" hangingPunct="1">
              <a:defRPr/>
            </a:pPr>
            <a:r>
              <a:rPr lang="en-US" smtClean="0"/>
              <a:t>Salinidad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Toma de Oxigeno</a:t>
            </a:r>
            <a:endParaRPr lang="es-ES_tradnl" smtClean="0"/>
          </a:p>
        </p:txBody>
      </p:sp>
      <p:pic>
        <p:nvPicPr>
          <p:cNvPr id="48131" name="Picture 1027" descr="C:\Mis documentos\Espol\Informacion\Fotos\CAMARON\MVC-00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085850"/>
            <a:ext cx="76454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Toma Turbidez</a:t>
            </a:r>
            <a:endParaRPr lang="es-ES_tradnl" smtClean="0"/>
          </a:p>
        </p:txBody>
      </p:sp>
      <p:pic>
        <p:nvPicPr>
          <p:cNvPr id="49155" name="Picture 1027" descr="C:\Mis documentos\Espol\Informacion\Fotos\CAMARON\MVC-02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111250"/>
            <a:ext cx="77978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Equipos Basicos</a:t>
            </a:r>
            <a:endParaRPr lang="es-ES_tradnl" smtClean="0"/>
          </a:p>
        </p:txBody>
      </p:sp>
      <p:pic>
        <p:nvPicPr>
          <p:cNvPr id="50179" name="Picture 2051" descr="C:\Mis documentos\Espol\Informacion\Fotos\CAMARON\MVC-0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35050"/>
            <a:ext cx="7200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Laboratorio de Analisis</a:t>
            </a:r>
            <a:endParaRPr lang="es-ES_tradnl" smtClean="0"/>
          </a:p>
        </p:txBody>
      </p:sp>
      <p:pic>
        <p:nvPicPr>
          <p:cNvPr id="51203" name="Picture 3075" descr="C:\Mis documentos\Espol\Informacion\Fotos\CAMARON\MVC-01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054100"/>
            <a:ext cx="6756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Analisis</a:t>
            </a:r>
            <a:endParaRPr lang="es-ES_tradnl" smtClean="0"/>
          </a:p>
        </p:txBody>
      </p:sp>
      <p:pic>
        <p:nvPicPr>
          <p:cNvPr id="52227" name="Picture 2051" descr="C:\Mis documentos\Espol\Informacion\Fotos\CAMARON\MVC-01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1079500"/>
            <a:ext cx="70993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Encalado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85188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</a:t>
            </a:r>
            <a:r>
              <a:rPr lang="es-ES_tradnl" smtClean="0"/>
              <a:t>ncala</a:t>
            </a:r>
            <a:r>
              <a:rPr lang="en-US" smtClean="0"/>
              <a:t>r:</a:t>
            </a:r>
            <a:r>
              <a:rPr lang="es-ES_tradnl" smtClean="0"/>
              <a:t> aumentar Alcalinidad, Dureza o pH.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 diferencia de agua estuarina, algunas aguas de pozo tienen baja alcalinidad y/o dureza.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Alto crecimiento algas (consumo CO</a:t>
            </a:r>
            <a:r>
              <a:rPr lang="es-ES_tradnl" baseline="-25000" smtClean="0"/>
              <a:t>2</a:t>
            </a:r>
            <a:r>
              <a:rPr lang="es-ES_tradnl" smtClean="0"/>
              <a:t>) y, Cero recambio, pueden bajar alcalinidad y</a:t>
            </a:r>
            <a:r>
              <a:rPr lang="en-US" smtClean="0"/>
              <a:t> dureza</a:t>
            </a:r>
            <a:r>
              <a:rPr lang="es-ES_tradnl" smtClean="0"/>
              <a:t> requerir aplicación de cal.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pH &gt; 8.3 Carbonato no se disuelve en agua.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Hidróxido de calcio se disuelve mas rápido.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Leer Paper adjunto.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Manejo de Agua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Depende de sistema a usar:</a:t>
            </a:r>
          </a:p>
          <a:p>
            <a:pPr lvl="1" eaLnBrk="1" hangingPunct="1">
              <a:defRPr/>
            </a:pPr>
            <a:r>
              <a:rPr lang="en-US" smtClean="0"/>
              <a:t>Manejo de Agua abierto (recambio continuo).</a:t>
            </a:r>
          </a:p>
          <a:p>
            <a:pPr lvl="1" eaLnBrk="1" hangingPunct="1">
              <a:defRPr/>
            </a:pPr>
            <a:r>
              <a:rPr lang="en-US" smtClean="0"/>
              <a:t>Manejo de Agua Cerrado.</a:t>
            </a:r>
          </a:p>
          <a:p>
            <a:pPr lvl="1" eaLnBrk="1" hangingPunct="1">
              <a:defRPr/>
            </a:pPr>
            <a:r>
              <a:rPr lang="en-US" smtClean="0"/>
              <a:t>Filtración previa.</a:t>
            </a:r>
          </a:p>
          <a:p>
            <a:pPr eaLnBrk="1" hangingPunct="1">
              <a:defRPr/>
            </a:pPr>
            <a:r>
              <a:rPr lang="en-US" smtClean="0"/>
              <a:t>Sirve para diluir compuestos tóxicos, demanda de oxigeno y plancton y Para meter agua de mejor calidad con OD y plancton nuevo.</a:t>
            </a:r>
          </a:p>
          <a:p>
            <a:pPr lvl="1"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Sistema Tradicional</a:t>
            </a:r>
            <a:endParaRPr lang="es-ES_tradnl" smtClean="0"/>
          </a:p>
        </p:txBody>
      </p:sp>
      <p:pic>
        <p:nvPicPr>
          <p:cNvPr id="55299" name="Picture 3" descr="C:\Mis documentos\Espol\Informacion\Fotos\CAMARON\MVC-03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181100"/>
            <a:ext cx="77216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Sistema Intensivo Inland</a:t>
            </a:r>
            <a:endParaRPr lang="es-ES_tradnl" smtClean="0"/>
          </a:p>
        </p:txBody>
      </p:sp>
      <p:pic>
        <p:nvPicPr>
          <p:cNvPr id="56323" name="Picture 3" descr="C:\Multimedia Files\Camara\Langostera\REIL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95338"/>
            <a:ext cx="7467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Estación de Bombeo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Corazón de sistema de cultivo tradicional.</a:t>
            </a:r>
          </a:p>
          <a:p>
            <a:pPr eaLnBrk="1" hangingPunct="1">
              <a:defRPr/>
            </a:pPr>
            <a:r>
              <a:rPr lang="en-US" smtClean="0"/>
              <a:t>Equipos mas caros se encuentran aqui.</a:t>
            </a:r>
          </a:p>
          <a:p>
            <a:pPr eaLnBrk="1" hangingPunct="1">
              <a:defRPr/>
            </a:pPr>
            <a:r>
              <a:rPr lang="en-US" smtClean="0"/>
              <a:t>Bombeo por mareas.</a:t>
            </a:r>
          </a:p>
          <a:p>
            <a:pPr eaLnBrk="1" hangingPunct="1">
              <a:defRPr/>
            </a:pPr>
            <a:r>
              <a:rPr lang="en-US" smtClean="0"/>
              <a:t>Escojer agua de mejor calidad.</a:t>
            </a:r>
          </a:p>
          <a:p>
            <a:pPr eaLnBrk="1" hangingPunct="1">
              <a:defRPr/>
            </a:pPr>
            <a:r>
              <a:rPr lang="en-US" smtClean="0"/>
              <a:t>Consumo de Diesel Alto porcentaje de costos en sistema tradicional.</a:t>
            </a:r>
          </a:p>
          <a:p>
            <a:pPr eaLnBrk="1" hangingPunct="1">
              <a:defRPr/>
            </a:pPr>
            <a:r>
              <a:rPr lang="en-US" smtClean="0"/>
              <a:t>Repuestos y mantenimientos pueden ser caros tambien.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Estacion de Bombeo</a:t>
            </a:r>
            <a:endParaRPr lang="es-ES_tradnl" smtClean="0"/>
          </a:p>
        </p:txBody>
      </p:sp>
      <p:pic>
        <p:nvPicPr>
          <p:cNvPr id="58371" name="Picture 3" descr="C:\Mis documentos\Espol\Informacion\Fotos\CAMARON\agr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65188"/>
            <a:ext cx="8001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Estacion de Bombeo</a:t>
            </a:r>
            <a:endParaRPr lang="es-ES_tradnl" smtClean="0"/>
          </a:p>
        </p:txBody>
      </p:sp>
      <p:pic>
        <p:nvPicPr>
          <p:cNvPr id="59395" name="Picture 1027" descr="C:\Mis documentos\Espol\Informacion\Fotos\CAMARON\Agro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Estacion de Bombeo</a:t>
            </a:r>
            <a:endParaRPr lang="es-ES_tradnl" smtClean="0"/>
          </a:p>
        </p:txBody>
      </p:sp>
      <p:pic>
        <p:nvPicPr>
          <p:cNvPr id="60419" name="Picture 1027" descr="C:\Mis documentos\Espol\Informacion\Fotos\CAMARON\MVC-0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149350"/>
            <a:ext cx="66802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Estacion de Bombeo</a:t>
            </a:r>
          </a:p>
        </p:txBody>
      </p:sp>
      <p:pic>
        <p:nvPicPr>
          <p:cNvPr id="61443" name="Picture 2051" descr="C:\Mis documentos\Espol\Informacion\Fotos\CAMARON\MVC-00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857250"/>
            <a:ext cx="7378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Sistemas de Pretratamiento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Filtración.</a:t>
            </a:r>
          </a:p>
          <a:p>
            <a:pPr eaLnBrk="1" hangingPunct="1">
              <a:defRPr/>
            </a:pPr>
            <a:r>
              <a:rPr lang="en-US" smtClean="0"/>
              <a:t>Sedimentación.</a:t>
            </a:r>
          </a:p>
          <a:p>
            <a:pPr eaLnBrk="1" hangingPunct="1">
              <a:defRPr/>
            </a:pPr>
            <a:r>
              <a:rPr lang="en-US" smtClean="0"/>
              <a:t>Desinfección.</a:t>
            </a:r>
          </a:p>
          <a:p>
            <a:pPr eaLnBrk="1" hangingPunct="1">
              <a:defRPr/>
            </a:pPr>
            <a:r>
              <a:rPr lang="en-US" smtClean="0"/>
              <a:t>Bombeo por horas de marea y tipos de marea:</a:t>
            </a:r>
          </a:p>
          <a:p>
            <a:pPr lvl="1" eaLnBrk="1" hangingPunct="1">
              <a:defRPr/>
            </a:pPr>
            <a:r>
              <a:rPr lang="en-US" smtClean="0"/>
              <a:t>Ahorro combustible.</a:t>
            </a:r>
          </a:p>
          <a:p>
            <a:pPr lvl="1" eaLnBrk="1" hangingPunct="1">
              <a:defRPr/>
            </a:pPr>
            <a:r>
              <a:rPr lang="en-US" smtClean="0"/>
              <a:t>Calidad de agua.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Competidores y Depredadores</a:t>
            </a:r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Millionaria.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Compiten por ambiente y Comida.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Cladoceros (Daphnia).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Consumen algas y ponen agua transparente.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Bajan 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Mosquilla: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Bajan 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Poliquetos y Mejillones: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Consumen alta cantidad de algas.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Ponen aguas totalmente transparentes.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Depredadores: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Corvina.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Camarón Brujo.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Ninfa Libelula.</a:t>
            </a:r>
            <a:endParaRPr lang="es-ES_tradnl" sz="2400" smtClean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u="sng" smtClean="0"/>
              <a:t>Filtración del agua</a:t>
            </a:r>
            <a:endParaRPr lang="en-US" u="sng" smtClean="0"/>
          </a:p>
        </p:txBody>
      </p:sp>
      <p:sp>
        <p:nvSpPr>
          <p:cNvPr id="193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Primera filtración con mallas de ¼” y 1000 micras</a:t>
            </a:r>
          </a:p>
          <a:p>
            <a:pPr eaLnBrk="1" hangingPunct="1">
              <a:defRPr/>
            </a:pPr>
            <a:r>
              <a:rPr lang="es-PA" smtClean="0"/>
              <a:t>Segunda filtración con mallas de 250 micras en la estación de bombeo</a:t>
            </a:r>
          </a:p>
          <a:p>
            <a:pPr eaLnBrk="1" hangingPunct="1">
              <a:defRPr/>
            </a:pPr>
            <a:r>
              <a:rPr lang="es-PA" smtClean="0"/>
              <a:t>Limitar filtros a 12” de diámetro y 5m  de largo</a:t>
            </a:r>
          </a:p>
          <a:p>
            <a:pPr eaLnBrk="1" hangingPunct="1">
              <a:defRPr/>
            </a:pPr>
            <a:r>
              <a:rPr lang="es-PA" smtClean="0"/>
              <a:t>Limpieza y desinfección de filtros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Filtración Primaria (1)</a:t>
            </a:r>
            <a:endParaRPr lang="en-US" smtClean="0"/>
          </a:p>
        </p:txBody>
      </p:sp>
      <p:pic>
        <p:nvPicPr>
          <p:cNvPr id="64515" name="Picture 4" descr="F:\araides13.jpg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143000"/>
            <a:ext cx="6019800" cy="5249863"/>
          </a:xfrm>
          <a:noFill/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Filtración Primaria (2)</a:t>
            </a:r>
            <a:endParaRPr lang="en-US" smtClean="0"/>
          </a:p>
        </p:txBody>
      </p:sp>
      <p:pic>
        <p:nvPicPr>
          <p:cNvPr id="65539" name="Picture 4" descr="F:\filtracionacuip1.jpg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066800"/>
            <a:ext cx="6858000" cy="5422900"/>
          </a:xfrm>
          <a:noFill/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Filtración Secundaria</a:t>
            </a:r>
            <a:endParaRPr lang="en-US" smtClean="0"/>
          </a:p>
        </p:txBody>
      </p:sp>
      <p:pic>
        <p:nvPicPr>
          <p:cNvPr id="66563" name="Picture 4" descr="F:\sajalices55.jpg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1066800" y="1066800"/>
            <a:ext cx="6096000" cy="5316538"/>
          </a:xfrm>
          <a:noFill/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Filtracion en Canal</a:t>
            </a:r>
            <a:endParaRPr lang="es-ES_tradnl" smtClean="0"/>
          </a:p>
        </p:txBody>
      </p:sp>
      <p:pic>
        <p:nvPicPr>
          <p:cNvPr id="67587" name="Picture 1027" descr="D:\Backup\Guate\VISITA ESTEROMAR\P0002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Nivel Operativo</a:t>
            </a:r>
            <a:endParaRPr lang="es-ES_tradnl" smtClean="0"/>
          </a:p>
        </p:txBody>
      </p:sp>
      <p:pic>
        <p:nvPicPr>
          <p:cNvPr id="68611" name="Picture 3" descr="C:\Mis documentos\Espol\Informacion\Camaron\Engorde\Faltan\NivelPiscina30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57238"/>
            <a:ext cx="7315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Nomografo</a:t>
            </a:r>
            <a:endParaRPr lang="es-ES_tradnl" smtClean="0"/>
          </a:p>
        </p:txBody>
      </p:sp>
      <p:pic>
        <p:nvPicPr>
          <p:cNvPr id="69635" name="Picture 3" descr="C:\Mis documentos\Espol\Informacion\Camaron\Engorde\Nomogra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533400"/>
            <a:ext cx="60182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Recambios</a:t>
            </a:r>
            <a:r>
              <a:rPr lang="en-US" smtClean="0"/>
              <a:t> Inland </a:t>
            </a:r>
            <a:endParaRPr lang="es-ES_tradnl" smtClean="0"/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838200"/>
            <a:ext cx="7974012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Cero Recambio:</a:t>
            </a:r>
          </a:p>
          <a:p>
            <a:pPr lvl="1" eaLnBrk="1" hangingPunct="1">
              <a:defRPr/>
            </a:pPr>
            <a:r>
              <a:rPr lang="es-ES_tradnl" sz="2400" smtClean="0"/>
              <a:t>Una Necesidad no una elección.</a:t>
            </a:r>
          </a:p>
          <a:p>
            <a:pPr lvl="1" eaLnBrk="1" hangingPunct="1">
              <a:defRPr/>
            </a:pPr>
            <a:r>
              <a:rPr lang="es-ES_tradnl" sz="2400" smtClean="0"/>
              <a:t>Alto costo agua + costo regulaciones + costo ecológico + filtración.</a:t>
            </a:r>
          </a:p>
          <a:p>
            <a:pPr eaLnBrk="1" hangingPunct="1">
              <a:defRPr/>
            </a:pPr>
            <a:r>
              <a:rPr lang="es-ES_tradnl" sz="2800" smtClean="0"/>
              <a:t>Niveles metabolitos:</a:t>
            </a:r>
          </a:p>
          <a:p>
            <a:pPr lvl="1" eaLnBrk="1" hangingPunct="1">
              <a:defRPr/>
            </a:pPr>
            <a:r>
              <a:rPr lang="es-ES_tradnl" sz="2400" smtClean="0"/>
              <a:t>Amonio: Ok.</a:t>
            </a:r>
          </a:p>
          <a:p>
            <a:pPr lvl="1" eaLnBrk="1" hangingPunct="1">
              <a:defRPr/>
            </a:pPr>
            <a:r>
              <a:rPr lang="es-ES_tradnl" sz="2400" smtClean="0"/>
              <a:t>NO</a:t>
            </a:r>
            <a:r>
              <a:rPr lang="es-ES_tradnl" sz="2400" baseline="-25000" smtClean="0"/>
              <a:t>2</a:t>
            </a:r>
            <a:r>
              <a:rPr lang="es-ES_tradnl" sz="2400" smtClean="0"/>
              <a:t>: mas peligroso que en SW pero OK.</a:t>
            </a:r>
          </a:p>
          <a:p>
            <a:pPr lvl="1" eaLnBrk="1" hangingPunct="1">
              <a:defRPr/>
            </a:pPr>
            <a:r>
              <a:rPr lang="es-ES_tradnl" sz="2400" smtClean="0"/>
              <a:t>NO</a:t>
            </a:r>
            <a:r>
              <a:rPr lang="es-ES_tradnl" sz="2400" baseline="-25000" smtClean="0"/>
              <a:t>3</a:t>
            </a:r>
            <a:r>
              <a:rPr lang="es-ES_tradnl" sz="2400" smtClean="0"/>
              <a:t>: a la larga potencialmente mas peligroso.</a:t>
            </a:r>
          </a:p>
          <a:p>
            <a:pPr lvl="1" eaLnBrk="1" hangingPunct="1">
              <a:defRPr/>
            </a:pPr>
            <a:r>
              <a:rPr lang="es-ES_tradnl" sz="2400" smtClean="0"/>
              <a:t>Sulfuros: OK.</a:t>
            </a:r>
          </a:p>
          <a:p>
            <a:pPr eaLnBrk="1" hangingPunct="1">
              <a:defRPr/>
            </a:pPr>
            <a:r>
              <a:rPr lang="es-ES_tradnl" sz="2800" smtClean="0"/>
              <a:t>Sistema aeróbico mantiene metabolitos tóxicos OK, pero los no tóxicos pueden hacerse problema (eutrofización de sistema).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Cantidad De Agua (1)</a:t>
            </a: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027988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solo calidad de agua es importante, tanto o mas es la cantidad.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De Bortolli (2000): </a:t>
            </a:r>
            <a:r>
              <a:rPr lang="es-ES_tradnl" sz="2400" smtClean="0"/>
              <a:t>“El único Camarón que se cultiva sin agua se llama </a:t>
            </a:r>
            <a:r>
              <a:rPr lang="es-ES_tradnl" sz="2400" b="1" smtClean="0">
                <a:solidFill>
                  <a:srgbClr val="FFFF00"/>
                </a:solidFill>
              </a:rPr>
              <a:t>grillo</a:t>
            </a:r>
            <a:r>
              <a:rPr lang="es-ES_tradnl" sz="2400" smtClean="0"/>
              <a:t>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Principal limitante cantidad agua: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Estación bombeo tradicional: características de bomba.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Tierra Adentro: Características de acuífero que  no podemos ver.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Importante hacer estudio previo acuífero y correcta perforación de pozo/ elección de bomba.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Perder Pozo en medio ciclo muy riesgoso.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Cantidad De Agua (2)</a:t>
            </a:r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027988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Cantidad de agua necesaria función de volumen de piscinas  / duración ciclo + evaporación + filtración.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Ejemplo: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808288"/>
            <a:ext cx="86344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Mejillones</a:t>
            </a:r>
            <a:endParaRPr lang="es-ES_tradnl" smtClean="0"/>
          </a:p>
        </p:txBody>
      </p:sp>
      <p:pic>
        <p:nvPicPr>
          <p:cNvPr id="12291" name="Picture 3" descr="D:\Backup\Guate\CAMARSA CAMARONES 99\P0001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Distribución De Agua</a:t>
            </a:r>
            <a:endParaRPr lang="en-US" smtClean="0"/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Canal tierra abierto:</a:t>
            </a:r>
          </a:p>
          <a:p>
            <a:pPr lvl="1" eaLnBrk="1" hangingPunct="1">
              <a:defRPr/>
            </a:pPr>
            <a:r>
              <a:rPr lang="en-US" sz="2400" smtClean="0"/>
              <a:t>Menor costo, No necesita rebombeo, Oxigenación agua.</a:t>
            </a:r>
          </a:p>
          <a:p>
            <a:pPr lvl="1" eaLnBrk="1" hangingPunct="1">
              <a:defRPr/>
            </a:pPr>
            <a:r>
              <a:rPr lang="en-US" sz="2400" smtClean="0"/>
              <a:t>Posible alta perdida filtración / evaporación, Necesita desyerbarse.</a:t>
            </a:r>
          </a:p>
          <a:p>
            <a:pPr eaLnBrk="1" hangingPunct="1">
              <a:defRPr/>
            </a:pPr>
            <a:r>
              <a:rPr lang="en-US" sz="2800" smtClean="0"/>
              <a:t>Canal impermeable abierto:</a:t>
            </a:r>
          </a:p>
          <a:p>
            <a:pPr lvl="1" eaLnBrk="1" hangingPunct="1">
              <a:defRPr/>
            </a:pPr>
            <a:r>
              <a:rPr lang="en-US" sz="2400" smtClean="0"/>
              <a:t>No necesita rebombeo, Oxigenación agua, Poca o ninguna perdida.</a:t>
            </a:r>
          </a:p>
          <a:p>
            <a:pPr lvl="1" eaLnBrk="1" hangingPunct="1">
              <a:defRPr/>
            </a:pPr>
            <a:r>
              <a:rPr lang="en-US" sz="2400" smtClean="0"/>
              <a:t>Costo instalación medio alto. Peligro roturas?</a:t>
            </a:r>
          </a:p>
          <a:p>
            <a:pPr eaLnBrk="1" hangingPunct="1">
              <a:defRPr/>
            </a:pPr>
            <a:r>
              <a:rPr lang="en-US" sz="2800" smtClean="0"/>
              <a:t>Tubería:</a:t>
            </a:r>
          </a:p>
          <a:p>
            <a:pPr lvl="1" eaLnBrk="1" hangingPunct="1">
              <a:defRPr/>
            </a:pPr>
            <a:r>
              <a:rPr lang="en-US" sz="2400" smtClean="0"/>
              <a:t>Poca o ninguna perdida. Mas limpio.</a:t>
            </a:r>
          </a:p>
          <a:p>
            <a:pPr lvl="1" eaLnBrk="1" hangingPunct="1">
              <a:defRPr/>
            </a:pPr>
            <a:r>
              <a:rPr lang="en-US" sz="2400" smtClean="0"/>
              <a:t>Mayor costo instalación, Necesidad de rebombeo / bomba mayor, No oxigenación.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u="sng" smtClean="0"/>
              <a:t>Conducción del Agua</a:t>
            </a:r>
            <a:endParaRPr lang="en-US" u="sng" smtClean="0"/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838200"/>
            <a:ext cx="4033838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PA" smtClean="0"/>
              <a:t>Canal abierto</a:t>
            </a:r>
          </a:p>
          <a:p>
            <a:pPr lvl="1" eaLnBrk="1" hangingPunct="1">
              <a:defRPr/>
            </a:pPr>
            <a:r>
              <a:rPr lang="es-PA" smtClean="0"/>
              <a:t>Por Gravedad</a:t>
            </a:r>
          </a:p>
          <a:p>
            <a:pPr lvl="1" eaLnBrk="1" hangingPunct="1">
              <a:defRPr/>
            </a:pPr>
            <a:r>
              <a:rPr lang="es-PA" smtClean="0"/>
              <a:t>Ocupa espacio</a:t>
            </a:r>
          </a:p>
          <a:p>
            <a:pPr lvl="1" eaLnBrk="1" hangingPunct="1">
              <a:defRPr/>
            </a:pPr>
            <a:r>
              <a:rPr lang="es-PA" smtClean="0"/>
              <a:t>Sobre-elevado</a:t>
            </a:r>
          </a:p>
          <a:p>
            <a:pPr lvl="1" eaLnBrk="1" hangingPunct="1">
              <a:defRPr/>
            </a:pPr>
            <a:r>
              <a:rPr lang="es-PA" smtClean="0"/>
              <a:t>Crecimiento de algas bénticas</a:t>
            </a:r>
          </a:p>
          <a:p>
            <a:pPr lvl="1" eaLnBrk="1" hangingPunct="1">
              <a:defRPr/>
            </a:pPr>
            <a:r>
              <a:rPr lang="es-PA" smtClean="0"/>
              <a:t>Fecuente cambio de filtros</a:t>
            </a:r>
            <a:endParaRPr lang="en-US" smtClean="0"/>
          </a:p>
        </p:txBody>
      </p:sp>
      <p:sp>
        <p:nvSpPr>
          <p:cNvPr id="1572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838200"/>
            <a:ext cx="4033837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PA" smtClean="0"/>
              <a:t>Tubería a presión</a:t>
            </a:r>
          </a:p>
          <a:p>
            <a:pPr lvl="1" eaLnBrk="1" hangingPunct="1">
              <a:defRPr/>
            </a:pPr>
            <a:r>
              <a:rPr lang="es-PA" smtClean="0"/>
              <a:t>Bomba a presión</a:t>
            </a:r>
          </a:p>
          <a:p>
            <a:pPr lvl="1" eaLnBrk="1" hangingPunct="1">
              <a:defRPr/>
            </a:pPr>
            <a:r>
              <a:rPr lang="es-PA" smtClean="0"/>
              <a:t>No ocupa espacio</a:t>
            </a:r>
          </a:p>
          <a:p>
            <a:pPr lvl="1" eaLnBrk="1" hangingPunct="1">
              <a:defRPr/>
            </a:pPr>
            <a:r>
              <a:rPr lang="es-PA" smtClean="0"/>
              <a:t>Diques al mismo nivel</a:t>
            </a:r>
          </a:p>
          <a:p>
            <a:pPr lvl="1" eaLnBrk="1" hangingPunct="1">
              <a:defRPr/>
            </a:pPr>
            <a:r>
              <a:rPr lang="es-PA" smtClean="0"/>
              <a:t>No crecen algas</a:t>
            </a:r>
          </a:p>
          <a:p>
            <a:pPr lvl="1" eaLnBrk="1" hangingPunct="1">
              <a:defRPr/>
            </a:pPr>
            <a:r>
              <a:rPr lang="es-PA" smtClean="0"/>
              <a:t>Menos frecuente cambio de filtros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Limpieza de Mallas</a:t>
            </a:r>
            <a:endParaRPr lang="es-ES_tradnl" smtClean="0"/>
          </a:p>
        </p:txBody>
      </p:sp>
      <p:pic>
        <p:nvPicPr>
          <p:cNvPr id="75779" name="Picture 3" descr="C:\Mis documentos\Espol\Informacion\Fotos\CAMARON\MVC-0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833438"/>
            <a:ext cx="34671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Luna Recambio Temprano</a:t>
            </a:r>
            <a:endParaRPr lang="es-ES_tradnl" smtClean="0"/>
          </a:p>
        </p:txBody>
      </p:sp>
      <p:pic>
        <p:nvPicPr>
          <p:cNvPr id="76803" name="Picture 3" descr="C:\Mis documentos\Espol\Informacion\Camaron\Engorde\Faltan\MediaLunaDrenajeTempr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33425"/>
            <a:ext cx="7467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Compuerta Organizada</a:t>
            </a:r>
            <a:endParaRPr lang="es-ES_tradnl" smtClean="0"/>
          </a:p>
        </p:txBody>
      </p:sp>
      <p:pic>
        <p:nvPicPr>
          <p:cNvPr id="77827" name="Picture 3" descr="C:\Mis documentos\Espol\Informacion\Camaron\Engorde\Faltan\CompuertaSalidaOrganiz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74725"/>
            <a:ext cx="6705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Compuerta Encuñada</a:t>
            </a:r>
            <a:endParaRPr lang="es-ES_tradnl" smtClean="0"/>
          </a:p>
        </p:txBody>
      </p:sp>
      <p:pic>
        <p:nvPicPr>
          <p:cNvPr id="78851" name="Picture 3" descr="C:\Mis documentos\Espol\Informacion\Camaron\Engorde\Faltan\CompuertaSell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6096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Compuerta Sellada Sacos</a:t>
            </a:r>
            <a:endParaRPr lang="es-ES_tradnl" smtClean="0"/>
          </a:p>
        </p:txBody>
      </p:sp>
      <p:pic>
        <p:nvPicPr>
          <p:cNvPr id="79875" name="Picture 1027" descr="C:\Mis documentos\Espol\Informacion\Camaron\Engorde\Faltan\CompuertaSelladaSa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41388"/>
            <a:ext cx="71628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Sistemas ZEHS</a:t>
            </a:r>
          </a:p>
        </p:txBody>
      </p:sp>
      <p:sp>
        <p:nvSpPr>
          <p:cNvPr id="1714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Ojo poner formula</a:t>
            </a:r>
            <a:endParaRPr lang="es-ES_tradnl" smtClean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Nitrificación</a:t>
            </a:r>
            <a:endParaRPr lang="en-US" smtClean="0"/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La reacción química metabólica para la nitrificación se puede mirar así:</a:t>
            </a:r>
          </a:p>
          <a:p>
            <a:pPr eaLnBrk="1" hangingPunct="1">
              <a:defRPr/>
            </a:pPr>
            <a:r>
              <a:rPr lang="es-PA" sz="2400" smtClean="0">
                <a:solidFill>
                  <a:schemeClr val="tx2"/>
                </a:solidFill>
              </a:rPr>
              <a:t>    </a:t>
            </a:r>
            <a:r>
              <a:rPr lang="es-PA" sz="2000" b="1" smtClean="0">
                <a:solidFill>
                  <a:schemeClr val="tx2"/>
                </a:solidFill>
              </a:rPr>
              <a:t>NH</a:t>
            </a:r>
            <a:r>
              <a:rPr lang="es-PA" sz="2000" b="1" baseline="-25000" smtClean="0">
                <a:solidFill>
                  <a:schemeClr val="tx2"/>
                </a:solidFill>
              </a:rPr>
              <a:t>4</a:t>
            </a:r>
            <a:r>
              <a:rPr lang="es-PA" sz="2000" b="1" baseline="30000" smtClean="0">
                <a:solidFill>
                  <a:schemeClr val="tx2"/>
                </a:solidFill>
              </a:rPr>
              <a:t>+</a:t>
            </a:r>
            <a:r>
              <a:rPr lang="es-PA" sz="2000" b="1" smtClean="0">
                <a:solidFill>
                  <a:schemeClr val="tx2"/>
                </a:solidFill>
              </a:rPr>
              <a:t>+1.9O</a:t>
            </a:r>
            <a:r>
              <a:rPr lang="es-PA" sz="2000" b="1" baseline="-25000" smtClean="0">
                <a:solidFill>
                  <a:schemeClr val="tx2"/>
                </a:solidFill>
              </a:rPr>
              <a:t>2</a:t>
            </a:r>
            <a:r>
              <a:rPr lang="es-PA" sz="2000" b="1" smtClean="0">
                <a:solidFill>
                  <a:schemeClr val="tx2"/>
                </a:solidFill>
              </a:rPr>
              <a:t>+2HCO</a:t>
            </a:r>
            <a:r>
              <a:rPr lang="es-PA" sz="2000" b="1" baseline="-25000" smtClean="0">
                <a:solidFill>
                  <a:schemeClr val="tx2"/>
                </a:solidFill>
              </a:rPr>
              <a:t>3</a:t>
            </a:r>
            <a:r>
              <a:rPr lang="es-PA" sz="2000" b="1" smtClean="0">
                <a:solidFill>
                  <a:schemeClr val="tx2"/>
                </a:solidFill>
              </a:rPr>
              <a:t>=NO</a:t>
            </a:r>
            <a:r>
              <a:rPr lang="es-PA" sz="2000" b="1" baseline="-25000" smtClean="0">
                <a:solidFill>
                  <a:schemeClr val="tx2"/>
                </a:solidFill>
              </a:rPr>
              <a:t>3</a:t>
            </a:r>
            <a:r>
              <a:rPr lang="es-PA" sz="2000" b="1" baseline="30000" smtClean="0">
                <a:solidFill>
                  <a:schemeClr val="tx2"/>
                </a:solidFill>
              </a:rPr>
              <a:t>2-</a:t>
            </a:r>
            <a:r>
              <a:rPr lang="es-PA" sz="2000" b="1" smtClean="0">
                <a:solidFill>
                  <a:schemeClr val="tx2"/>
                </a:solidFill>
              </a:rPr>
              <a:t>+1.9CO</a:t>
            </a:r>
            <a:r>
              <a:rPr lang="es-PA" sz="2000" b="1" baseline="-25000" smtClean="0">
                <a:solidFill>
                  <a:schemeClr val="tx2"/>
                </a:solidFill>
              </a:rPr>
              <a:t>2</a:t>
            </a:r>
            <a:r>
              <a:rPr lang="es-PA" sz="2000" b="1" smtClean="0">
                <a:solidFill>
                  <a:schemeClr val="tx2"/>
                </a:solidFill>
              </a:rPr>
              <a:t>+0.1CH2O+2.9H20</a:t>
            </a:r>
          </a:p>
          <a:p>
            <a:pPr eaLnBrk="1" hangingPunct="1">
              <a:defRPr/>
            </a:pPr>
            <a:r>
              <a:rPr lang="es-PA" smtClean="0"/>
              <a:t>Por cada gramo de NH4+ oxidado a NO3- </a:t>
            </a:r>
          </a:p>
          <a:p>
            <a:pPr lvl="1" eaLnBrk="1" hangingPunct="1">
              <a:defRPr/>
            </a:pPr>
            <a:r>
              <a:rPr lang="es-PA" smtClean="0"/>
              <a:t>Se consume:</a:t>
            </a:r>
          </a:p>
          <a:p>
            <a:pPr lvl="2" eaLnBrk="1" hangingPunct="1">
              <a:defRPr/>
            </a:pPr>
            <a:r>
              <a:rPr lang="es-PA" smtClean="0"/>
              <a:t>4.57 g de oxígeno</a:t>
            </a:r>
          </a:p>
          <a:p>
            <a:pPr lvl="2" eaLnBrk="1" hangingPunct="1">
              <a:defRPr/>
            </a:pPr>
            <a:r>
              <a:rPr lang="es-PA" smtClean="0"/>
              <a:t>7.14 g de alcalinidad (como CaCO3)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2467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Nitrificación</a:t>
            </a:r>
            <a:endParaRPr lang="en-US" smtClean="0"/>
          </a:p>
        </p:txBody>
      </p:sp>
      <p:sp>
        <p:nvSpPr>
          <p:cNvPr id="19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s-PA" smtClean="0"/>
              <a:t>Se Produce:</a:t>
            </a:r>
          </a:p>
          <a:p>
            <a:pPr lvl="2" eaLnBrk="1" hangingPunct="1">
              <a:defRPr/>
            </a:pPr>
            <a:r>
              <a:rPr lang="es-PA" smtClean="0"/>
              <a:t>8.59 g de ácido carbónico</a:t>
            </a:r>
          </a:p>
          <a:p>
            <a:pPr lvl="2" eaLnBrk="1" hangingPunct="1">
              <a:defRPr/>
            </a:pPr>
            <a:r>
              <a:rPr lang="es-PA" smtClean="0"/>
              <a:t>0.17 g de masa de cálulas</a:t>
            </a:r>
          </a:p>
          <a:p>
            <a:pPr lvl="2" eaLnBrk="1" hangingPunct="1">
              <a:defRPr/>
            </a:pPr>
            <a:r>
              <a:rPr lang="es-PA" smtClean="0"/>
              <a:t>4.43 g de nitratos</a:t>
            </a:r>
          </a:p>
          <a:p>
            <a:pPr lvl="2" eaLnBrk="1" hangingPunct="1">
              <a:defRPr/>
            </a:pPr>
            <a:r>
              <a:rPr lang="es-PA" smtClean="0"/>
              <a:t>3.73 g de agua</a:t>
            </a:r>
          </a:p>
          <a:p>
            <a:pPr lvl="2" eaLnBrk="1" hangingPunct="1">
              <a:defRPr/>
            </a:pPr>
            <a:r>
              <a:rPr lang="es-PA" smtClean="0"/>
              <a:t>5.97 g de dióxido decarbono</a:t>
            </a:r>
          </a:p>
          <a:p>
            <a:pPr eaLnBrk="1" hangingPunct="1">
              <a:defRPr/>
            </a:pPr>
            <a:r>
              <a:rPr lang="es-PA" smtClean="0"/>
              <a:t>La nitrificación es una reacción acidificante y se debe prevenir con alcalinidad alta (&gt;125 ppm)</a:t>
            </a:r>
            <a:endParaRPr lang="en-US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4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Alimentación</a:t>
            </a:r>
          </a:p>
        </p:txBody>
      </p:sp>
      <p:sp>
        <p:nvSpPr>
          <p:cNvPr id="1598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Es el mayor elemento del costo.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Exceso de alimento eleva el costo y deteriora la calidad del agua.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En sistemas intensivos el alimento provee la totalidad de los nutrientes requeridos.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Es importante el correcto balance de aminoácidos, vitaminas y ácidos grasos.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Alimentar por tablas.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smtClean="0"/>
              <a:t>Alimentar de acuerdo al consumo.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Comederos Totales.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Comederos Control.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</a:t>
            </a:r>
            <a:endParaRPr lang="en-US" smtClean="0"/>
          </a:p>
        </p:txBody>
      </p:sp>
      <p:sp>
        <p:nvSpPr>
          <p:cNvPr id="192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En cultivos intensivos la nitrificación sola no es capaz de oxidar toda la amonia producida</a:t>
            </a:r>
          </a:p>
          <a:p>
            <a:pPr eaLnBrk="1" hangingPunct="1">
              <a:defRPr/>
            </a:pPr>
            <a:r>
              <a:rPr lang="es-PA" smtClean="0"/>
              <a:t>La alternativa es su asimilación (inmobilización) como proteína microbial</a:t>
            </a:r>
          </a:p>
          <a:p>
            <a:pPr eaLnBrk="1" hangingPunct="1">
              <a:defRPr/>
            </a:pPr>
            <a:r>
              <a:rPr lang="es-PA" smtClean="0"/>
              <a:t>La adición de carbono orgánico (C) promueve el desarrollo de una población abundante de bacterias heterotróficas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Manejo De N Y  Materia Orgánica</a:t>
            </a:r>
          </a:p>
        </p:txBody>
      </p:sp>
      <p:sp>
        <p:nvSpPr>
          <p:cNvPr id="191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990600"/>
            <a:ext cx="8561387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16% de la proteína en un balanceado es N.</a:t>
            </a:r>
          </a:p>
          <a:p>
            <a:pPr lvl="1" eaLnBrk="1" hangingPunct="1">
              <a:defRPr/>
            </a:pPr>
            <a:r>
              <a:rPr lang="es-ES_tradnl" sz="2400" smtClean="0"/>
              <a:t>30% Prot. </a:t>
            </a:r>
            <a:r>
              <a:rPr lang="es-ES_tradnl" sz="2400" smtClean="0">
                <a:cs typeface="Times New Roman" pitchFamily="18" charset="0"/>
              </a:rPr>
              <a:t>~ C:N ~ 11:1.</a:t>
            </a:r>
          </a:p>
          <a:p>
            <a:pPr lvl="1" eaLnBrk="1" hangingPunct="1">
              <a:defRPr/>
            </a:pPr>
            <a:r>
              <a:rPr lang="es-ES_tradnl" sz="2400" smtClean="0"/>
              <a:t>22% Prot. </a:t>
            </a:r>
            <a:r>
              <a:rPr lang="es-ES_tradnl" sz="2400" smtClean="0">
                <a:cs typeface="Times New Roman" pitchFamily="18" charset="0"/>
              </a:rPr>
              <a:t>~ C:N ~ 16:1.</a:t>
            </a:r>
          </a:p>
          <a:p>
            <a:pPr lvl="1" eaLnBrk="1" hangingPunct="1">
              <a:defRPr/>
            </a:pPr>
            <a:r>
              <a:rPr lang="es-ES_tradnl" sz="2400" smtClean="0"/>
              <a:t>18% Prot. </a:t>
            </a:r>
            <a:r>
              <a:rPr lang="es-ES_tradnl" sz="2400" smtClean="0">
                <a:cs typeface="Times New Roman" pitchFamily="18" charset="0"/>
              </a:rPr>
              <a:t>~ C:N ~ 20:1.</a:t>
            </a:r>
          </a:p>
          <a:p>
            <a:pPr lvl="1" eaLnBrk="1" hangingPunct="1">
              <a:defRPr/>
            </a:pPr>
            <a:r>
              <a:rPr lang="es-ES_tradnl" sz="2400" smtClean="0"/>
              <a:t>35-40% Prot. </a:t>
            </a:r>
            <a:r>
              <a:rPr lang="es-ES_tradnl" sz="2400" smtClean="0">
                <a:cs typeface="Times New Roman" pitchFamily="18" charset="0"/>
              </a:rPr>
              <a:t>~ C:N &lt; 10:1.</a:t>
            </a:r>
          </a:p>
          <a:p>
            <a:pPr eaLnBrk="1" hangingPunct="1">
              <a:defRPr/>
            </a:pPr>
            <a:r>
              <a:rPr lang="es-ES_tradnl" sz="2800" smtClean="0">
                <a:cs typeface="Times New Roman" pitchFamily="18" charset="0"/>
              </a:rPr>
              <a:t>Relación C:N :</a:t>
            </a:r>
          </a:p>
          <a:p>
            <a:pPr lvl="1" eaLnBrk="1" hangingPunct="1">
              <a:defRPr/>
            </a:pPr>
            <a:r>
              <a:rPr lang="es-ES_tradnl" sz="2400" smtClean="0">
                <a:cs typeface="Times New Roman" pitchFamily="18" charset="0"/>
              </a:rPr>
              <a:t>Muy alta: MO se descompone lento.</a:t>
            </a:r>
          </a:p>
          <a:p>
            <a:pPr lvl="1" eaLnBrk="1" hangingPunct="1">
              <a:defRPr/>
            </a:pPr>
            <a:r>
              <a:rPr lang="es-ES_tradnl" sz="2400" smtClean="0">
                <a:cs typeface="Times New Roman" pitchFamily="18" charset="0"/>
              </a:rPr>
              <a:t>Muy baja: Acumula N y MO descompone lento.</a:t>
            </a:r>
          </a:p>
          <a:p>
            <a:pPr lvl="1" eaLnBrk="1" hangingPunct="1">
              <a:defRPr/>
            </a:pPr>
            <a:r>
              <a:rPr lang="es-ES_tradnl" sz="2400" smtClean="0">
                <a:cs typeface="Times New Roman" pitchFamily="18" charset="0"/>
              </a:rPr>
              <a:t>Optimo : 15 – </a:t>
            </a:r>
            <a:r>
              <a:rPr lang="en-US" sz="2400" smtClean="0">
                <a:cs typeface="Times New Roman" pitchFamily="18" charset="0"/>
              </a:rPr>
              <a:t>20</a:t>
            </a:r>
            <a:r>
              <a:rPr lang="es-ES_tradnl" sz="2400" smtClean="0">
                <a:cs typeface="Times New Roman" pitchFamily="18" charset="0"/>
              </a:rPr>
              <a:t> : 1.</a:t>
            </a:r>
          </a:p>
          <a:p>
            <a:pPr eaLnBrk="1" hangingPunct="1">
              <a:defRPr/>
            </a:pPr>
            <a:r>
              <a:rPr lang="es-ES_tradnl" sz="2800" smtClean="0">
                <a:cs typeface="Times New Roman" pitchFamily="18" charset="0"/>
              </a:rPr>
              <a:t>Balanceado con menor proteína o aplicación de MO con baja proteína ayuda a descomposición MO y establecer comunidad bacteriana.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Manejo De N Y  Materia Orgánica</a:t>
            </a:r>
            <a:endParaRPr lang="en-US" smtClean="0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942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Descomposición de MO por bacterias necesita además de correcto C:N de Oxigeno.</a:t>
            </a:r>
          </a:p>
          <a:p>
            <a:pPr lvl="1" eaLnBrk="1" hangingPunct="1">
              <a:defRPr/>
            </a:pPr>
            <a:r>
              <a:rPr lang="en-US" sz="2400" smtClean="0"/>
              <a:t>Bacterias </a:t>
            </a:r>
            <a:r>
              <a:rPr lang="en-US" sz="2400" b="1" smtClean="0"/>
              <a:t>Ya están presentes </a:t>
            </a:r>
            <a:r>
              <a:rPr lang="en-US" sz="2400" smtClean="0"/>
              <a:t>en piscina, necesario para su desarrollo : Relación C:N y O</a:t>
            </a:r>
            <a:r>
              <a:rPr lang="en-US" sz="2400" baseline="-25000" smtClean="0"/>
              <a:t>2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Sistema ZEHS: Baja proteína, alta alimentación y alta  aireación:Suspender MO y formar comunidades bacterianas, aportan alimento para el camarón.</a:t>
            </a:r>
          </a:p>
          <a:p>
            <a:pPr lvl="1" eaLnBrk="1" hangingPunct="1">
              <a:defRPr/>
            </a:pPr>
            <a:r>
              <a:rPr lang="en-US" sz="2400" smtClean="0"/>
              <a:t>Liners. Evitar suspender arcilla.</a:t>
            </a:r>
          </a:p>
          <a:p>
            <a:pPr lvl="1" eaLnBrk="1" hangingPunct="1">
              <a:defRPr/>
            </a:pPr>
            <a:r>
              <a:rPr lang="en-US" sz="2400" smtClean="0"/>
              <a:t>Alta biomasa y alta densidad (125 –140 Pl/m</a:t>
            </a:r>
            <a:r>
              <a:rPr lang="en-US" sz="2400" baseline="30000" smtClean="0"/>
              <a:t>2</a:t>
            </a:r>
            <a:r>
              <a:rPr lang="en-US" sz="2400" smtClean="0"/>
              <a:t>).</a:t>
            </a:r>
          </a:p>
          <a:p>
            <a:pPr lvl="1" eaLnBrk="1" hangingPunct="1">
              <a:defRPr/>
            </a:pPr>
            <a:r>
              <a:rPr lang="en-US" sz="2400" smtClean="0"/>
              <a:t>Alta Aireación (30 HP/Ha): O</a:t>
            </a:r>
            <a:r>
              <a:rPr lang="en-US" sz="2400" baseline="-25000" smtClean="0"/>
              <a:t>2</a:t>
            </a:r>
            <a:r>
              <a:rPr lang="en-US" sz="2400" smtClean="0"/>
              <a:t> para camarón, suspender sólidos (6- 12 m/Min.) y O</a:t>
            </a:r>
            <a:r>
              <a:rPr lang="en-US" sz="2400" baseline="-25000" smtClean="0"/>
              <a:t>2</a:t>
            </a:r>
            <a:r>
              <a:rPr lang="en-US" sz="2400" smtClean="0"/>
              <a:t> Bacterias.</a:t>
            </a:r>
          </a:p>
          <a:p>
            <a:pPr lvl="1" eaLnBrk="1" hangingPunct="1">
              <a:defRPr/>
            </a:pPr>
            <a:r>
              <a:rPr lang="en-US" sz="2400" smtClean="0"/>
              <a:t>Alto aporte MO.Alimento+Fertilización Orgánica.</a:t>
            </a:r>
          </a:p>
          <a:p>
            <a:pPr lvl="1" eaLnBrk="1" hangingPunct="1">
              <a:defRPr/>
            </a:pPr>
            <a:r>
              <a:rPr lang="en-US" sz="2400" smtClean="0"/>
              <a:t>Correcto C:N. Baja Proteína y Aplicación MO.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</a:t>
            </a:r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La proteína microbial puede ser consumida como fuente de proteína por el camarón</a:t>
            </a:r>
          </a:p>
          <a:p>
            <a:pPr eaLnBrk="1" hangingPunct="1">
              <a:defRPr/>
            </a:pPr>
            <a:r>
              <a:rPr lang="es-PA" smtClean="0"/>
              <a:t>Es necesario ajustar la relación C/N en el agua a 15:1</a:t>
            </a:r>
          </a:p>
          <a:p>
            <a:pPr eaLnBrk="1" hangingPunct="1">
              <a:defRPr/>
            </a:pPr>
            <a:r>
              <a:rPr lang="es-PA" smtClean="0"/>
              <a:t>Fuentes de carbono: harina de yuca, harina de arroz, melaza, etc</a:t>
            </a:r>
          </a:p>
          <a:p>
            <a:pPr eaLnBrk="1" hangingPunct="1">
              <a:defRPr/>
            </a:pPr>
            <a:r>
              <a:rPr lang="es-PA" smtClean="0"/>
              <a:t>La melaza tiene alto contenido de azúcares y es facilmente degradada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</a:t>
            </a:r>
            <a:endParaRPr lang="en-US" smtClean="0"/>
          </a:p>
        </p:txBody>
      </p:sp>
      <p:sp>
        <p:nvSpPr>
          <p:cNvPr id="192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Bacterias usan los carbohidratos como alimento para producir energía y crecer</a:t>
            </a:r>
          </a:p>
          <a:p>
            <a:pPr eaLnBrk="1" hangingPunct="1">
              <a:defRPr/>
            </a:pPr>
            <a:r>
              <a:rPr lang="es-PA" smtClean="0"/>
              <a:t>     </a:t>
            </a:r>
            <a:r>
              <a:rPr lang="es-PA" smtClean="0">
                <a:solidFill>
                  <a:schemeClr val="tx2"/>
                </a:solidFill>
              </a:rPr>
              <a:t>C orgánico=CO</a:t>
            </a:r>
            <a:r>
              <a:rPr lang="es-PA" baseline="-25000" smtClean="0">
                <a:solidFill>
                  <a:schemeClr val="tx2"/>
                </a:solidFill>
              </a:rPr>
              <a:t>2 </a:t>
            </a:r>
            <a:r>
              <a:rPr lang="es-PA" smtClean="0">
                <a:solidFill>
                  <a:schemeClr val="tx2"/>
                </a:solidFill>
              </a:rPr>
              <a:t>+ Energia + C</a:t>
            </a:r>
            <a:r>
              <a:rPr lang="es-PA" baseline="-25000" smtClean="0">
                <a:solidFill>
                  <a:schemeClr val="tx2"/>
                </a:solidFill>
              </a:rPr>
              <a:t>microbial</a:t>
            </a:r>
          </a:p>
          <a:p>
            <a:pPr eaLnBrk="1" hangingPunct="1">
              <a:defRPr/>
            </a:pPr>
            <a:r>
              <a:rPr lang="es-PA" smtClean="0"/>
              <a:t>El 16% de la proteína es Nitrógeno</a:t>
            </a:r>
          </a:p>
          <a:p>
            <a:pPr eaLnBrk="1" hangingPunct="1">
              <a:defRPr/>
            </a:pPr>
            <a:r>
              <a:rPr lang="es-PA" smtClean="0"/>
              <a:t>El N excretado y producido por degradación de residuos es 50% del N consumido</a:t>
            </a:r>
          </a:p>
          <a:p>
            <a:pPr eaLnBrk="1" hangingPunct="1">
              <a:defRPr/>
            </a:pPr>
            <a:r>
              <a:rPr lang="es-PA" sz="2800" b="1" smtClean="0">
                <a:solidFill>
                  <a:schemeClr val="tx2"/>
                </a:solidFill>
                <a:sym typeface="Wingdings 3" pitchFamily="18" charset="2"/>
              </a:rPr>
              <a:t>N=Alimento x %N alimento x %N excretado</a:t>
            </a:r>
          </a:p>
          <a:p>
            <a:pPr eaLnBrk="1" hangingPunct="1">
              <a:defRPr/>
            </a:pPr>
            <a:r>
              <a:rPr lang="es-PA" smtClean="0">
                <a:sym typeface="Wingdings 3" pitchFamily="18" charset="2"/>
              </a:rPr>
              <a:t>Se debe adicionar C orgánico para obtenere la relación C/N = 15:1</a:t>
            </a:r>
            <a:endParaRPr lang="en-US" smtClean="0">
              <a:sym typeface="Wingdings 3" pitchFamily="18" charset="2"/>
            </a:endParaRP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</a:t>
            </a:r>
            <a:endParaRPr lang="en-US" smtClean="0"/>
          </a:p>
        </p:txBody>
      </p:sp>
      <p:sp>
        <p:nvSpPr>
          <p:cNvPr id="192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Ejemplo: Se usan 100 kg alimento 35% P por día</a:t>
            </a:r>
          </a:p>
          <a:p>
            <a:pPr eaLnBrk="1" hangingPunct="1">
              <a:defRPr/>
            </a:pPr>
            <a:r>
              <a:rPr lang="es-PA" smtClean="0"/>
              <a:t>Nitrógeno excretado por día:</a:t>
            </a:r>
          </a:p>
          <a:p>
            <a:pPr lvl="1" eaLnBrk="1" hangingPunct="1">
              <a:defRPr/>
            </a:pPr>
            <a:r>
              <a:rPr lang="es-PA" smtClean="0"/>
              <a:t>100 kg x 0.35 x 0.16 = 5.6 kg N/día</a:t>
            </a:r>
          </a:p>
          <a:p>
            <a:pPr lvl="1" eaLnBrk="1" hangingPunct="1">
              <a:defRPr/>
            </a:pPr>
            <a:r>
              <a:rPr lang="es-PA" smtClean="0"/>
              <a:t>Carbono necesario = 5.6 kg N x 15= 84 kg C</a:t>
            </a:r>
          </a:p>
          <a:p>
            <a:pPr lvl="1" eaLnBrk="1" hangingPunct="1">
              <a:defRPr/>
            </a:pPr>
            <a:r>
              <a:rPr lang="es-PA" smtClean="0"/>
              <a:t>En melaza 50% es Carbono</a:t>
            </a:r>
          </a:p>
          <a:p>
            <a:pPr lvl="1" eaLnBrk="1" hangingPunct="1">
              <a:defRPr/>
            </a:pPr>
            <a:r>
              <a:rPr lang="es-PA" smtClean="0"/>
              <a:t>84 kg C/0.50= 168 kg Melaza/día</a:t>
            </a:r>
          </a:p>
          <a:p>
            <a:pPr eaLnBrk="1" hangingPunct="1">
              <a:defRPr/>
            </a:pPr>
            <a:r>
              <a:rPr lang="es-PA" smtClean="0"/>
              <a:t>La melaza es rápidamente degradada por la población microbial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Aplicación Melaza</a:t>
            </a:r>
            <a:endParaRPr lang="en-US" smtClean="0"/>
          </a:p>
        </p:txBody>
      </p:sp>
      <p:pic>
        <p:nvPicPr>
          <p:cNvPr id="90115" name="Picture 3" descr="F:\acuip66.jpg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914400" y="901700"/>
            <a:ext cx="8229600" cy="5359400"/>
          </a:xfrm>
          <a:noFill/>
        </p:spPr>
      </p:pic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</a:t>
            </a:r>
            <a:endParaRPr lang="en-US" smtClean="0"/>
          </a:p>
        </p:txBody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El conteo bacterial oscila entre 10</a:t>
            </a:r>
            <a:r>
              <a:rPr lang="es-PA" baseline="30000" smtClean="0"/>
              <a:t>5</a:t>
            </a:r>
            <a:r>
              <a:rPr lang="es-PA" smtClean="0"/>
              <a:t> y 10</a:t>
            </a:r>
            <a:r>
              <a:rPr lang="es-PA" baseline="30000" smtClean="0"/>
              <a:t>9</a:t>
            </a:r>
            <a:r>
              <a:rPr lang="es-PA" smtClean="0"/>
              <a:t> colonias/ml</a:t>
            </a:r>
          </a:p>
          <a:p>
            <a:pPr eaLnBrk="1" hangingPunct="1">
              <a:defRPr/>
            </a:pPr>
            <a:r>
              <a:rPr lang="es-PA" smtClean="0"/>
              <a:t>Las células microbiales forman grandes flóculos hasta de 200 micras de diámetro</a:t>
            </a:r>
          </a:p>
          <a:p>
            <a:pPr eaLnBrk="1" hangingPunct="1">
              <a:defRPr/>
            </a:pPr>
            <a:r>
              <a:rPr lang="es-PA" smtClean="0"/>
              <a:t>Estos flóculos son consumidos como alimento (45% Proteína)</a:t>
            </a:r>
          </a:p>
          <a:p>
            <a:pPr eaLnBrk="1" hangingPunct="1">
              <a:defRPr/>
            </a:pPr>
            <a:r>
              <a:rPr lang="es-PA" smtClean="0"/>
              <a:t>Los flóculos causan alta turbiedad y originan el cambio a un sitema dominado por bacterias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</a:t>
            </a:r>
          </a:p>
        </p:txBody>
      </p:sp>
      <p:pic>
        <p:nvPicPr>
          <p:cNvPr id="92163" name="Picture 3" descr="F:\aireador3.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1300" y="838200"/>
            <a:ext cx="7035800" cy="5486400"/>
          </a:xfrm>
          <a:noFill/>
        </p:spPr>
      </p:pic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Alimentación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Dosificación: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Tablas.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Comederos Control.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Comederos Total.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Dispersión.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Boleo (puede combinarse con comederos contrtol):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Zig Zag.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Orilla.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Horarios y frecuencia.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Logistica.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Tipos de alimento: tamano, calidad, estabilidad.</a:t>
            </a:r>
            <a:endParaRPr lang="es-ES_tradnl" sz="2800" smtClean="0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Cosecha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Problemas: Olor a Choclo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Baja Salinidad: cianofitas en algunas piscinas.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Durante el ciclo es bueno: alto crecimiento.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Problemas antes de cosecha con Sabor y olor por ciertas algas: principalmente </a:t>
            </a:r>
            <a:r>
              <a:rPr lang="es-ES_tradnl" sz="2800" i="1" smtClean="0"/>
              <a:t>Anabaena sp</a:t>
            </a:r>
            <a:r>
              <a:rPr lang="es-ES_tradnl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Aplicación de Sulfato de Cobre funciona bien: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smtClean="0"/>
              <a:t>Dosis = Alcalinidad Total x 0.01.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smtClean="0"/>
              <a:t>Ejemplo:  AT = 210 mg/L.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smtClean="0"/>
              <a:t>So</a:t>
            </a:r>
            <a:r>
              <a:rPr lang="es-ES_tradnl" sz="2000" baseline="-25000" smtClean="0"/>
              <a:t>4</a:t>
            </a:r>
            <a:r>
              <a:rPr lang="es-ES_tradnl" sz="2000" smtClean="0"/>
              <a:t>Cu = 210mg/L x 0.01 = 2.1 mg/L.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smtClean="0"/>
              <a:t>2.1mg/L x 10,000 m2 x 0.9 m /1000=  18.9 kg/Ha.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Sulfato de cobre se usa en Agua potable. No es toxico excepto en bajo pH y baja alcalinidad.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Aplicar con camarón mudado.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se detectó problemas uso a largo plazo.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Ojo con OD. No siempre sucede, pero es posible.</a:t>
            </a:r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Cosecha por Bolso</a:t>
            </a:r>
            <a:endParaRPr lang="es-ES_tradnl" smtClean="0"/>
          </a:p>
        </p:txBody>
      </p:sp>
      <p:pic>
        <p:nvPicPr>
          <p:cNvPr id="96259" name="Picture 3" descr="C:\Mis documentos\Espol\Informacion\Fotos\CAMARON\MVC-02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054100"/>
            <a:ext cx="70231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Sacado Camaron del Bolso</a:t>
            </a:r>
            <a:endParaRPr lang="es-ES_tradnl" smtClean="0"/>
          </a:p>
        </p:txBody>
      </p:sp>
      <p:pic>
        <p:nvPicPr>
          <p:cNvPr id="97283" name="Picture 3" descr="C:\Multimedia Files\Camara\Langostera\DCP_1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078788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Cosechadora</a:t>
            </a:r>
            <a:endParaRPr lang="es-ES_tradnl" smtClean="0"/>
          </a:p>
        </p:txBody>
      </p:sp>
      <p:pic>
        <p:nvPicPr>
          <p:cNvPr id="98307" name="Picture 3" descr="C:\Mis documentos\Espol\Informacion\Fotos\CAMARON\MVC-01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079500"/>
            <a:ext cx="75565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Cosechadora</a:t>
            </a:r>
            <a:endParaRPr lang="es-ES_tradnl" smtClean="0"/>
          </a:p>
        </p:txBody>
      </p:sp>
      <p:pic>
        <p:nvPicPr>
          <p:cNvPr id="99331" name="Picture 3" descr="C:\Mis documentos\Espol\Informacion\Fotos\CAMARON\MVC-01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111250"/>
            <a:ext cx="7607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Tratamiento Cosecha</a:t>
            </a:r>
            <a:endParaRPr lang="es-ES_tradnl" smtClean="0"/>
          </a:p>
        </p:txBody>
      </p:sp>
      <p:pic>
        <p:nvPicPr>
          <p:cNvPr id="100355" name="Picture 3" descr="C:\Mis documentos\Espol\Informacion\Fotos\CAMARON\MVC-01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079500"/>
            <a:ext cx="73723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Pesado de Camaron</a:t>
            </a:r>
            <a:endParaRPr lang="es-ES_tradnl" smtClean="0"/>
          </a:p>
        </p:txBody>
      </p:sp>
      <p:pic>
        <p:nvPicPr>
          <p:cNvPr id="101379" name="Picture 3" descr="C:\Multimedia Files\Camara\Langostera\DCP_1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990600"/>
            <a:ext cx="8078787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Tendencias a Futuro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6096</TotalTime>
  <Words>2656</Words>
  <Application>Microsoft PowerPoint</Application>
  <PresentationFormat>Presentación en pantalla (4:3)</PresentationFormat>
  <Paragraphs>485</Paragraphs>
  <Slides>110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110</vt:i4>
      </vt:variant>
    </vt:vector>
  </HeadingPairs>
  <TitlesOfParts>
    <vt:vector size="118" baseType="lpstr">
      <vt:lpstr>Times New Roman</vt:lpstr>
      <vt:lpstr>Arial</vt:lpstr>
      <vt:lpstr>Wingdings</vt:lpstr>
      <vt:lpstr>Wingdings 3</vt:lpstr>
      <vt:lpstr>Azure</vt:lpstr>
      <vt:lpstr>Microsoft Equation 3.0</vt:lpstr>
      <vt:lpstr>Microsoft Excel Worksheet</vt:lpstr>
      <vt:lpstr>Microsoft Excel Chart</vt:lpstr>
      <vt:lpstr>Preparación de Piscinas</vt:lpstr>
      <vt:lpstr>Fabrizio Marcillo Morla</vt:lpstr>
      <vt:lpstr>Fertilización</vt:lpstr>
      <vt:lpstr>Fertilizacion en Entrada</vt:lpstr>
      <vt:lpstr>Encalado</vt:lpstr>
      <vt:lpstr>Competidores y Depredadores</vt:lpstr>
      <vt:lpstr>Mejillones</vt:lpstr>
      <vt:lpstr>Alimentación</vt:lpstr>
      <vt:lpstr>Alimentación</vt:lpstr>
      <vt:lpstr>Destino del alimento</vt:lpstr>
      <vt:lpstr>Calculo de Alimento por Tablas</vt:lpstr>
      <vt:lpstr>Calculo Supervivencia</vt:lpstr>
      <vt:lpstr>Muestreo Atarraya</vt:lpstr>
      <vt:lpstr>Muestreo Camarón</vt:lpstr>
      <vt:lpstr>Tabla  Alimentación</vt:lpstr>
      <vt:lpstr>Indice de Lipidos 0</vt:lpstr>
      <vt:lpstr>Indice de Lipidos 1</vt:lpstr>
      <vt:lpstr>Indice de Lipidos 2</vt:lpstr>
      <vt:lpstr>Indice de Lipidos 3</vt:lpstr>
      <vt:lpstr>Indice de Lipidos 4</vt:lpstr>
      <vt:lpstr>Indice de Lipidos 5</vt:lpstr>
      <vt:lpstr>Indice de Lipidos 6</vt:lpstr>
      <vt:lpstr>Alimentación al Boleo</vt:lpstr>
      <vt:lpstr>Alimentación</vt:lpstr>
      <vt:lpstr>Alimentación (Cont..)</vt:lpstr>
      <vt:lpstr>Relación Alimentación vs. FCR</vt:lpstr>
      <vt:lpstr>Comederos vs. Tablas?</vt:lpstr>
      <vt:lpstr>Grafico Variación Alimento</vt:lpstr>
      <vt:lpstr>Alimentación Con Comederos</vt:lpstr>
      <vt:lpstr>Comederos</vt:lpstr>
      <vt:lpstr>Limpieza Comederos</vt:lpstr>
      <vt:lpstr>Camarón Comiendo De Mano</vt:lpstr>
      <vt:lpstr>Comederos Total</vt:lpstr>
      <vt:lpstr>Comederos Control</vt:lpstr>
      <vt:lpstr>Alimentación al Boleo</vt:lpstr>
      <vt:lpstr>Comederos Control</vt:lpstr>
      <vt:lpstr>Cantidad alimento en bandejas</vt:lpstr>
      <vt:lpstr>Interpretacion de bandejas</vt:lpstr>
      <vt:lpstr>Logistica de Balanceado</vt:lpstr>
      <vt:lpstr>Logistica de Balanceado</vt:lpstr>
      <vt:lpstr>Mal Almacenamiento</vt:lpstr>
      <vt:lpstr>Almacenamiento Diario</vt:lpstr>
      <vt:lpstr>Muestreos</vt:lpstr>
      <vt:lpstr>Parametros</vt:lpstr>
      <vt:lpstr>Toma de Oxigeno</vt:lpstr>
      <vt:lpstr>Toma Turbidez</vt:lpstr>
      <vt:lpstr>Equipos Basicos</vt:lpstr>
      <vt:lpstr>Laboratorio de Analisis</vt:lpstr>
      <vt:lpstr>Lab Analisis</vt:lpstr>
      <vt:lpstr>Diapositiva 50</vt:lpstr>
      <vt:lpstr>Manejo de Agua</vt:lpstr>
      <vt:lpstr>Sistema Tradicional</vt:lpstr>
      <vt:lpstr>Sistema Intensivo Inland</vt:lpstr>
      <vt:lpstr>Estación de Bombeo</vt:lpstr>
      <vt:lpstr>Estacion de Bombeo</vt:lpstr>
      <vt:lpstr>Estacion de Bombeo</vt:lpstr>
      <vt:lpstr>Estacion de Bombeo</vt:lpstr>
      <vt:lpstr>Estacion de Bombeo</vt:lpstr>
      <vt:lpstr>Sistemas de Pretratamiento</vt:lpstr>
      <vt:lpstr>Filtración del agua</vt:lpstr>
      <vt:lpstr>Filtración Primaria (1)</vt:lpstr>
      <vt:lpstr>Filtración Primaria (2)</vt:lpstr>
      <vt:lpstr>Filtración Secundaria</vt:lpstr>
      <vt:lpstr>Filtracion en Canal</vt:lpstr>
      <vt:lpstr>Nivel Operativo</vt:lpstr>
      <vt:lpstr>Nomografo</vt:lpstr>
      <vt:lpstr>Recambios Inland </vt:lpstr>
      <vt:lpstr>Cantidad De Agua (1)</vt:lpstr>
      <vt:lpstr>Cantidad De Agua (2)</vt:lpstr>
      <vt:lpstr>Distribución De Agua</vt:lpstr>
      <vt:lpstr>Conducción del Agua</vt:lpstr>
      <vt:lpstr>Limpieza de Mallas</vt:lpstr>
      <vt:lpstr>Media Luna Recambio Temprano</vt:lpstr>
      <vt:lpstr>Compuerta Organizada</vt:lpstr>
      <vt:lpstr>Compuerta Encuñada</vt:lpstr>
      <vt:lpstr>Compuerta Sellada Sacos</vt:lpstr>
      <vt:lpstr>Sistemas ZEHS</vt:lpstr>
      <vt:lpstr>Nitrificación</vt:lpstr>
      <vt:lpstr>Nitrificación</vt:lpstr>
      <vt:lpstr>Sistema Heterotrófico</vt:lpstr>
      <vt:lpstr>Manejo De N Y  Materia Orgánica</vt:lpstr>
      <vt:lpstr>Manejo De N Y  Materia Orgánica</vt:lpstr>
      <vt:lpstr>Sistema Heterotrófico</vt:lpstr>
      <vt:lpstr>Sistema Heterotrófico </vt:lpstr>
      <vt:lpstr>Sistema Heterotrófico </vt:lpstr>
      <vt:lpstr>Aplicación Melaza</vt:lpstr>
      <vt:lpstr>Sistema Heterotrófico</vt:lpstr>
      <vt:lpstr>Sistema Heterotrófico</vt:lpstr>
      <vt:lpstr>Diapositiva 89</vt:lpstr>
      <vt:lpstr>Cosecha</vt:lpstr>
      <vt:lpstr>Problemas: Olor a Choclo</vt:lpstr>
      <vt:lpstr>Cosecha por Bolso</vt:lpstr>
      <vt:lpstr>Sacado Camaron del Bolso</vt:lpstr>
      <vt:lpstr>Cosechadora</vt:lpstr>
      <vt:lpstr>Cosechadora</vt:lpstr>
      <vt:lpstr>Tratamiento Cosecha</vt:lpstr>
      <vt:lpstr>Pesado de Camaron</vt:lpstr>
      <vt:lpstr>Diapositiva 98</vt:lpstr>
      <vt:lpstr>Tendencias a Futuro</vt:lpstr>
      <vt:lpstr>Camarón Ecológico</vt:lpstr>
      <vt:lpstr>Sistema “Pollo”</vt:lpstr>
      <vt:lpstr>Uso Liners e Invernaderos</vt:lpstr>
      <vt:lpstr>Liners</vt:lpstr>
      <vt:lpstr>Revestimiento de Estanques</vt:lpstr>
      <vt:lpstr>Revestimiento de Estanques</vt:lpstr>
      <vt:lpstr>Manejo de N y Materia Organica</vt:lpstr>
      <vt:lpstr>Recirculación</vt:lpstr>
      <vt:lpstr>Sedimentación</vt:lpstr>
      <vt:lpstr>Rebombeo Piscina Tratamiento</vt:lpstr>
      <vt:lpstr>Filtro Biologico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Engorde de Camaron</dc:title>
  <dc:creator>Barcillo Barzinister</dc:creator>
  <cp:lastModifiedBy>Administrador</cp:lastModifiedBy>
  <cp:revision>991</cp:revision>
  <cp:lastPrinted>1601-01-01T00:00:00Z</cp:lastPrinted>
  <dcterms:created xsi:type="dcterms:W3CDTF">2002-07-19T11:47:45Z</dcterms:created>
  <dcterms:modified xsi:type="dcterms:W3CDTF">2010-02-01T16:40:27Z</dcterms:modified>
</cp:coreProperties>
</file>