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8"/>
  </p:notesMasterIdLst>
  <p:handoutMasterIdLst>
    <p:handoutMasterId r:id="rId19"/>
  </p:handoutMasterIdLst>
  <p:sldIdLst>
    <p:sldId id="561" r:id="rId2"/>
    <p:sldId id="562" r:id="rId3"/>
    <p:sldId id="326" r:id="rId4"/>
    <p:sldId id="551" r:id="rId5"/>
    <p:sldId id="542" r:id="rId6"/>
    <p:sldId id="543" r:id="rId7"/>
    <p:sldId id="552" r:id="rId8"/>
    <p:sldId id="553" r:id="rId9"/>
    <p:sldId id="554" r:id="rId10"/>
    <p:sldId id="555" r:id="rId11"/>
    <p:sldId id="556" r:id="rId12"/>
    <p:sldId id="557" r:id="rId13"/>
    <p:sldId id="558" r:id="rId14"/>
    <p:sldId id="559" r:id="rId15"/>
    <p:sldId id="544" r:id="rId16"/>
    <p:sldId id="560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FF00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 autoAdjust="0"/>
    <p:restoredTop sz="94660" autoAdjust="0"/>
  </p:normalViewPr>
  <p:slideViewPr>
    <p:cSldViewPr>
      <p:cViewPr varScale="1">
        <p:scale>
          <a:sx n="63" d="100"/>
          <a:sy n="63" d="100"/>
        </p:scale>
        <p:origin x="-79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83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1.xml"/><Relationship Id="rId4" Type="http://schemas.openxmlformats.org/officeDocument/2006/relationships/slide" Target="slides/slide1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66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66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00A72EB-ECE1-423F-8DAE-709391A3C44B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946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smtClean="0"/>
              <a:t>Click to edit Master text styles</a:t>
            </a:r>
          </a:p>
          <a:p>
            <a:pPr lvl="1"/>
            <a:r>
              <a:rPr lang="es-ES_tradnl" noProof="0" smtClean="0"/>
              <a:t>Second level</a:t>
            </a:r>
          </a:p>
          <a:p>
            <a:pPr lvl="2"/>
            <a:r>
              <a:rPr lang="es-ES_tradnl" noProof="0" smtClean="0"/>
              <a:t>Third level</a:t>
            </a:r>
          </a:p>
          <a:p>
            <a:pPr lvl="3"/>
            <a:r>
              <a:rPr lang="es-ES_tradnl" noProof="0" smtClean="0"/>
              <a:t>Fourth level</a:t>
            </a:r>
          </a:p>
          <a:p>
            <a:pPr lvl="4"/>
            <a:r>
              <a:rPr lang="es-ES_tradnl" noProof="0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DC8CCFF-9FD6-4518-B341-3655C088277C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C3621C-B6FC-4FBA-A607-C20D4A97D724}" type="slidenum">
              <a:rPr lang="es-ES_tradnl" smtClean="0"/>
              <a:pPr/>
              <a:t>1</a:t>
            </a:fld>
            <a:endParaRPr lang="es-ES_tradnl" smtClean="0"/>
          </a:p>
        </p:txBody>
      </p:sp>
      <p:sp>
        <p:nvSpPr>
          <p:cNvPr id="204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_tradn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2970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8FAEAE-E0C2-4F82-A569-B2B4F1367D77}" type="slidenum">
              <a:rPr lang="es-ES_tradnl" smtClean="0"/>
              <a:pPr/>
              <a:t>10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3072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26F32E-9382-4DC3-B460-77A0FA6091E4}" type="slidenum">
              <a:rPr lang="es-ES_tradnl" smtClean="0"/>
              <a:pPr/>
              <a:t>11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3174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D29EED-DAF1-4942-A7C7-8227BA0D707E}" type="slidenum">
              <a:rPr lang="es-ES_tradnl" smtClean="0"/>
              <a:pPr/>
              <a:t>12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3277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A16418-8B5A-46FA-90E9-A22EFA935F87}" type="slidenum">
              <a:rPr lang="es-ES_tradnl" smtClean="0"/>
              <a:pPr/>
              <a:t>13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3379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084FF3-0C95-44EC-9AF6-0FBF0EF26B66}" type="slidenum">
              <a:rPr lang="es-ES_tradnl" smtClean="0"/>
              <a:pPr/>
              <a:t>14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3482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2DE288-481B-42A3-89A0-BB808A088D94}" type="slidenum">
              <a:rPr lang="es-ES_tradnl" smtClean="0"/>
              <a:pPr/>
              <a:t>15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3584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881DF5-6B11-4CAF-A68D-7A6EB71D48A2}" type="slidenum">
              <a:rPr lang="es-ES_tradnl" smtClean="0"/>
              <a:pPr/>
              <a:t>16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2970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BA32D5-0652-4914-B001-5D65F4D51E09}" type="slidenum">
              <a:rPr lang="es-ES_tradnl" smtClean="0"/>
              <a:pPr/>
              <a:t>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2253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87201C-80A6-4434-8F82-13729C72A911}" type="slidenum">
              <a:rPr lang="es-ES_tradnl" smtClean="0"/>
              <a:pPr/>
              <a:t>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2355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D96206-A729-43A3-8F17-BA7976EC837D}" type="slidenum">
              <a:rPr lang="es-ES_tradnl" smtClean="0"/>
              <a:pPr/>
              <a:t>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610F19-99B9-46C7-AA11-9C2639D6D234}" type="slidenum">
              <a:rPr lang="es-ES_tradnl" smtClean="0"/>
              <a:pPr/>
              <a:t>5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2560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D8B2A-04D5-452D-80F2-56BD5E2E9221}" type="slidenum">
              <a:rPr lang="es-ES_tradnl" smtClean="0"/>
              <a:pPr/>
              <a:t>6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2662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49480-BE7A-432F-A919-B7E3778E9C3E}" type="slidenum">
              <a:rPr lang="es-ES_tradnl" smtClean="0"/>
              <a:pPr/>
              <a:t>7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2765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BE3C2C-658D-414D-90A6-6E31FC507626}" type="slidenum">
              <a:rPr lang="es-ES_tradnl" smtClean="0"/>
              <a:pPr/>
              <a:t>8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2867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A65B74-A54F-4479-8901-49CF1E35A2E0}" type="slidenum">
              <a:rPr lang="es-ES_tradnl" smtClean="0"/>
              <a:pPr/>
              <a:t>9</a:t>
            </a:fld>
            <a:endParaRPr lang="es-ES_trad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US"/>
            </a:p>
          </p:txBody>
        </p:sp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48" y="103"/>
              <a:ext cx="96" cy="4126"/>
              <a:chOff x="48" y="103"/>
              <a:chExt cx="96" cy="4126"/>
            </a:xfrm>
          </p:grpSpPr>
          <p:sp>
            <p:nvSpPr>
              <p:cNvPr id="7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/>
            </p:nvSpPr>
            <p:spPr bwMode="auto">
              <a:xfrm>
                <a:off x="48" y="2116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48" y="2404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/>
            </p:nvSpPr>
            <p:spPr bwMode="auto">
              <a:xfrm>
                <a:off x="48" y="2549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8" name="Rectangle 16"/>
              <p:cNvSpPr>
                <a:spLocks noChangeArrowheads="1"/>
              </p:cNvSpPr>
              <p:nvPr/>
            </p:nvSpPr>
            <p:spPr bwMode="auto">
              <a:xfrm>
                <a:off x="48" y="2691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9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" name="Rectangle 18"/>
              <p:cNvSpPr>
                <a:spLocks noChangeArrowheads="1"/>
              </p:cNvSpPr>
              <p:nvPr/>
            </p:nvSpPr>
            <p:spPr bwMode="auto">
              <a:xfrm>
                <a:off x="48" y="2979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1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2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3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4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5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6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7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8" name="Rectangle 26"/>
              <p:cNvSpPr>
                <a:spLocks noChangeArrowheads="1"/>
              </p:cNvSpPr>
              <p:nvPr/>
            </p:nvSpPr>
            <p:spPr bwMode="auto">
              <a:xfrm>
                <a:off x="48" y="4134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9" name="Rectangle 27"/>
              <p:cNvSpPr>
                <a:spLocks noChangeArrowheads="1"/>
              </p:cNvSpPr>
              <p:nvPr/>
            </p:nvSpPr>
            <p:spPr bwMode="auto">
              <a:xfrm>
                <a:off x="48" y="103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0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1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2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3" name="Rectangle 31"/>
              <p:cNvSpPr>
                <a:spLocks noChangeArrowheads="1"/>
              </p:cNvSpPr>
              <p:nvPr/>
            </p:nvSpPr>
            <p:spPr bwMode="auto">
              <a:xfrm>
                <a:off x="48" y="67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4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5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</p:grpSp>
      </p:grpSp>
      <p:sp>
        <p:nvSpPr>
          <p:cNvPr id="3106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1143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Click to edit Master title style</a:t>
            </a:r>
          </a:p>
        </p:txBody>
      </p:sp>
      <p:sp>
        <p:nvSpPr>
          <p:cNvPr id="3107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6400800" cy="1752600"/>
          </a:xfrm>
        </p:spPr>
        <p:txBody>
          <a:bodyPr lIns="92075" tIns="46038" rIns="92075" bIns="46038"/>
          <a:lstStyle>
            <a:lvl1pPr marL="0" indent="0" algn="ctr">
              <a:buFont typeface="Wingdings" pitchFamily="2" charset="2"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s-ES_tradnl"/>
              <a:t>Click to edit Master subtitle style</a:t>
            </a:r>
          </a:p>
        </p:txBody>
      </p:sp>
      <p:sp>
        <p:nvSpPr>
          <p:cNvPr id="36" name="Rectangle 3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7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8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C2FEA66-8B79-4115-9BA3-88214D66857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1561C-707C-4655-B86E-96A070DC563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992938" y="609600"/>
            <a:ext cx="1949450" cy="545147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609600"/>
            <a:ext cx="5697538" cy="54514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80E8F-0E1B-4432-9D58-254E00015025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430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1169988" y="1946275"/>
            <a:ext cx="7772400" cy="4114800"/>
          </a:xfrm>
        </p:spPr>
        <p:txBody>
          <a:bodyPr/>
          <a:lstStyle/>
          <a:p>
            <a:pPr lvl="0"/>
            <a:endParaRPr lang="es-US" noProof="0" smtClean="0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A5743C-D0E5-4E34-8460-F0E39163AC6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2FA57-7041-471B-B4A0-A43366ABC7D8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16EF5-6247-4BC3-8AA4-97E9317E937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169988" y="19462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32388" y="19462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2A4B8-C5C7-4241-9B28-B9C34C222EB5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F11FC8-4480-4AF6-8485-5A4B282B631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AD65B7-2F25-4B40-8056-07C696970701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95D045-AC8D-4484-8186-AA54DCE5133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0A511A-24EA-463B-98C7-978D0D15678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U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D911A2-6DAF-41BB-B6DA-C769A204C7F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205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US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>
              <a:off x="48" y="102"/>
              <a:ext cx="96" cy="4128"/>
              <a:chOff x="48" y="102"/>
              <a:chExt cx="96" cy="4128"/>
            </a:xfrm>
          </p:grpSpPr>
          <p:sp>
            <p:nvSpPr>
              <p:cNvPr id="2053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4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5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6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7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8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9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0" name="Rectangle 12"/>
              <p:cNvSpPr>
                <a:spLocks noChangeArrowheads="1"/>
              </p:cNvSpPr>
              <p:nvPr/>
            </p:nvSpPr>
            <p:spPr bwMode="auto">
              <a:xfrm>
                <a:off x="48" y="2115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1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2" name="Rectangle 14"/>
              <p:cNvSpPr>
                <a:spLocks noChangeArrowheads="1"/>
              </p:cNvSpPr>
              <p:nvPr/>
            </p:nvSpPr>
            <p:spPr bwMode="auto">
              <a:xfrm>
                <a:off x="48" y="240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3" name="Rectangle 15"/>
              <p:cNvSpPr>
                <a:spLocks noChangeArrowheads="1"/>
              </p:cNvSpPr>
              <p:nvPr/>
            </p:nvSpPr>
            <p:spPr bwMode="auto">
              <a:xfrm>
                <a:off x="48" y="254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4" name="Rectangle 16"/>
              <p:cNvSpPr>
                <a:spLocks noChangeArrowheads="1"/>
              </p:cNvSpPr>
              <p:nvPr/>
            </p:nvSpPr>
            <p:spPr bwMode="auto">
              <a:xfrm>
                <a:off x="48" y="269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5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6" name="Rectangle 18"/>
              <p:cNvSpPr>
                <a:spLocks noChangeArrowheads="1"/>
              </p:cNvSpPr>
              <p:nvPr/>
            </p:nvSpPr>
            <p:spPr bwMode="auto">
              <a:xfrm>
                <a:off x="48" y="298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7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8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9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0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1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2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3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4" name="Rectangle 26"/>
              <p:cNvSpPr>
                <a:spLocks noChangeArrowheads="1"/>
              </p:cNvSpPr>
              <p:nvPr/>
            </p:nvSpPr>
            <p:spPr bwMode="auto">
              <a:xfrm>
                <a:off x="48" y="413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5" name="Rectangle 27"/>
              <p:cNvSpPr>
                <a:spLocks noChangeArrowheads="1"/>
              </p:cNvSpPr>
              <p:nvPr/>
            </p:nvSpPr>
            <p:spPr bwMode="auto">
              <a:xfrm>
                <a:off x="48" y="10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6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7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8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9" name="Rectangle 31"/>
              <p:cNvSpPr>
                <a:spLocks noChangeArrowheads="1"/>
              </p:cNvSpPr>
              <p:nvPr/>
            </p:nvSpPr>
            <p:spPr bwMode="auto">
              <a:xfrm>
                <a:off x="48" y="67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80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81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</p:grpSp>
      </p:grpSp>
      <p:sp>
        <p:nvSpPr>
          <p:cNvPr id="1027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title style</a:t>
            </a:r>
          </a:p>
        </p:txBody>
      </p:sp>
      <p:sp>
        <p:nvSpPr>
          <p:cNvPr id="2084" name="Rectangle 3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085" name="Rectangle 3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086" name="Rectangle 3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A3819AC4-CF70-4687-94C6-FBE851CB68EC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2087" name="Rectangle 3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69988" y="1946275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0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60000"/>
        <a:buFont typeface="Wingdings" pitchFamily="2" charset="2"/>
        <a:buChar char="u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t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mailto:barcillo@gmail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space.espol.edu.ec/browse?type=author&amp;order=ASC&amp;rpp=20&amp;value=Marcillo+Morla%2C+Fabrizio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609600"/>
            <a:ext cx="7772400" cy="1676400"/>
          </a:xfrm>
        </p:spPr>
        <p:txBody>
          <a:bodyPr/>
          <a:lstStyle/>
          <a:p>
            <a:pPr eaLnBrk="1" hangingPunct="1"/>
            <a:r>
              <a:rPr lang="es-ES_tradnl" smtClean="0"/>
              <a:t>Nutrición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6400800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es-ES_tradnl" dirty="0" smtClean="0"/>
              <a:t>Fabrizio Marcillo </a:t>
            </a:r>
            <a:r>
              <a:rPr lang="es-ES_tradnl" dirty="0" err="1" smtClean="0"/>
              <a:t>Morla</a:t>
            </a:r>
            <a:r>
              <a:rPr lang="es-ES_tradnl" dirty="0" smtClean="0"/>
              <a:t> </a:t>
            </a:r>
            <a:r>
              <a:rPr lang="es-ES_tradnl" dirty="0" err="1" smtClean="0"/>
              <a:t>MBA</a:t>
            </a:r>
            <a:endParaRPr lang="es-ES_tradnl" dirty="0" smtClean="0"/>
          </a:p>
        </p:txBody>
      </p:sp>
      <p:pic>
        <p:nvPicPr>
          <p:cNvPr id="3076" name="Picture 9" descr="Logofimc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2286000"/>
            <a:ext cx="1676400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Text Box 10"/>
          <p:cNvSpPr txBox="1">
            <a:spLocks noChangeArrowheads="1"/>
          </p:cNvSpPr>
          <p:nvPr/>
        </p:nvSpPr>
        <p:spPr bwMode="auto">
          <a:xfrm>
            <a:off x="4932363" y="4960938"/>
            <a:ext cx="27114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hlinkClick r:id="rId4"/>
              </a:rPr>
              <a:t>barcillo@gmail.com</a:t>
            </a:r>
            <a:endParaRPr lang="en-US"/>
          </a:p>
          <a:p>
            <a:r>
              <a:rPr lang="en-US"/>
              <a:t>(593-9) 4194239</a:t>
            </a:r>
          </a:p>
          <a:p>
            <a:endParaRPr lang="es-ES"/>
          </a:p>
        </p:txBody>
      </p:sp>
      <p:pic>
        <p:nvPicPr>
          <p:cNvPr id="3078" name="6 Imagen" descr="espol1-300x299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2071688"/>
            <a:ext cx="1792288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4000" smtClean="0"/>
              <a:t>V.	PROCEDIMIENTO PARA DIETAS PRÁCTICAS. </a:t>
            </a:r>
          </a:p>
        </p:txBody>
      </p:sp>
      <p:sp>
        <p:nvSpPr>
          <p:cNvPr id="1123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s-ES" smtClean="0"/>
              <a:t>Cálculos.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s-ES" smtClean="0"/>
              <a:t>Presentación de alimentos.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s-ES" smtClean="0"/>
              <a:t>Métodos de alimentación.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s-ES" smtClean="0"/>
              <a:t>Determinación de cantidades racionales (reajustes).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s-ES" smtClean="0"/>
              <a:t>Eficiencia.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s-ES" smtClean="0"/>
              <a:t>Sabor de la carne del organismo: causas y control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4000" smtClean="0"/>
              <a:t>VI.	VITAMINAS Y FACTORES PARA EL CRECIMIENTO</a:t>
            </a:r>
          </a:p>
        </p:txBody>
      </p:sp>
      <p:sp>
        <p:nvSpPr>
          <p:cNvPr id="1124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Generalidades.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Las vitaminas.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Ácidos grasos esenciales.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Minerales: Calcio y Fósforo.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Otros minerales esenciales.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Guía para llenar los requisitos de materiales.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4000" smtClean="0"/>
              <a:t>VII.	FORMULACIONES DIETÉTICAS Y PROCESOS</a:t>
            </a:r>
          </a:p>
        </p:txBody>
      </p:sp>
      <p:sp>
        <p:nvSpPr>
          <p:cNvPr id="1125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Alimentación completa.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Alimentación suplementaria.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Granulación.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Almacenaje de insumos.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Dietas experimentales.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4000" smtClean="0"/>
              <a:t>VIII.	ALIMENTACIÓN PARA VARIAS ESPECIES</a:t>
            </a:r>
          </a:p>
        </p:txBody>
      </p:sp>
      <p:sp>
        <p:nvSpPr>
          <p:cNvPr id="1126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s-ES" smtClean="0"/>
              <a:t>Dietas para juveniles de invertebrados y vertebrados. 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s-ES" smtClean="0"/>
              <a:t>Dietas para trucha. 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s-ES" smtClean="0"/>
              <a:t>Dieta para Cíclidos. 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s-ES" smtClean="0"/>
              <a:t>Dieta experimentales para especies nativas. 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s-ES" smtClean="0"/>
              <a:t>Dieta de carnada. 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s-ES" smtClean="0"/>
              <a:t>Dieta para organismos ornamentales.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4000" smtClean="0"/>
              <a:t>IX.	PRÁCTICAS DE FORMULACIÓN</a:t>
            </a:r>
          </a:p>
        </p:txBody>
      </p:sp>
      <p:sp>
        <p:nvSpPr>
          <p:cNvPr id="1127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Tablas y procesos de experimentaciones.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Programación Lineal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Uso de Solver en Excel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Introducción al Brill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Bibliografia</a:t>
            </a:r>
            <a:endParaRPr lang="es-ES_tradnl" smtClean="0"/>
          </a:p>
        </p:txBody>
      </p:sp>
      <p:sp>
        <p:nvSpPr>
          <p:cNvPr id="1082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219200"/>
            <a:ext cx="7696200" cy="5410200"/>
          </a:xfrm>
        </p:spPr>
        <p:txBody>
          <a:bodyPr/>
          <a:lstStyle/>
          <a:p>
            <a:pPr eaLnBrk="1" hangingPunct="1">
              <a:defRPr/>
            </a:pPr>
            <a:r>
              <a:rPr lang="sv-SE" smtClean="0"/>
              <a:t>Helver J. “Fish nutrition” 1972.</a:t>
            </a:r>
          </a:p>
          <a:p>
            <a:pPr eaLnBrk="1" hangingPunct="1">
              <a:defRPr/>
            </a:pPr>
            <a:r>
              <a:rPr lang="en-US" smtClean="0"/>
              <a:t>Fisheries Department Fish nutrition.1980. Auburn University.</a:t>
            </a:r>
            <a:endParaRPr lang="es-ES" smtClean="0"/>
          </a:p>
          <a:p>
            <a:pPr eaLnBrk="1" hangingPunct="1">
              <a:defRPr/>
            </a:pPr>
            <a:r>
              <a:rPr lang="es-ES_tradnl" smtClean="0"/>
              <a:t>Papers Varios.</a:t>
            </a:r>
          </a:p>
          <a:p>
            <a:pPr eaLnBrk="1" hangingPunct="1">
              <a:defRPr/>
            </a:pPr>
            <a:r>
              <a:rPr lang="es-ES" smtClean="0"/>
              <a:t>Nutricion y alimentacion de peces y camarones cultivados manual de capacacitacion</a:t>
            </a:r>
          </a:p>
          <a:p>
            <a:pPr eaLnBrk="1" hangingPunct="1">
              <a:defRPr/>
            </a:pPr>
            <a:r>
              <a:rPr lang="es-ES" smtClean="0"/>
              <a:t>http://www.fao.org/docrep/field/003/AB492S/AB492S00.htm#TOC</a:t>
            </a:r>
          </a:p>
          <a:p>
            <a:pPr eaLnBrk="1" hangingPunct="1">
              <a:defRPr/>
            </a:pPr>
            <a:endParaRPr lang="es-ES_tradnl" smtClean="0"/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39000" y="0"/>
            <a:ext cx="1905000" cy="1382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Organización Clases</a:t>
            </a:r>
            <a:endParaRPr lang="es-ES" smtClean="0"/>
          </a:p>
        </p:txBody>
      </p:sp>
      <p:sp>
        <p:nvSpPr>
          <p:cNvPr id="1128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US" sz="2400" smtClean="0"/>
              <a:t>Introducción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US" sz="2400" smtClean="0"/>
              <a:t>Energía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US" sz="2400" smtClean="0"/>
              <a:t>Proteínas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US" sz="2400" smtClean="0"/>
              <a:t>Lípidos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US" sz="2400" smtClean="0"/>
              <a:t>Carbohidratos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US" sz="2400" smtClean="0"/>
              <a:t>Vitaminas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US" sz="2400" smtClean="0"/>
              <a:t>Minerales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US" sz="2400" smtClean="0"/>
              <a:t>Alimentos Vivos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US" sz="2400" smtClean="0"/>
              <a:t>Materias Primas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US" sz="2400" smtClean="0"/>
              <a:t>Alimentación Práctica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US" sz="2400" smtClean="0"/>
              <a:t>Quimioatracción</a:t>
            </a:r>
            <a:endParaRPr lang="es-ES" sz="2400" smtClean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Título"/>
          <p:cNvSpPr>
            <a:spLocks noGrp="1"/>
          </p:cNvSpPr>
          <p:nvPr>
            <p:ph type="title"/>
          </p:nvPr>
        </p:nvSpPr>
        <p:spPr>
          <a:xfrm>
            <a:off x="1228725" y="0"/>
            <a:ext cx="7772400" cy="1143000"/>
          </a:xfrm>
        </p:spPr>
        <p:txBody>
          <a:bodyPr/>
          <a:lstStyle/>
          <a:p>
            <a:pPr algn="r" eaLnBrk="1" hangingPunct="1"/>
            <a:r>
              <a:rPr lang="en-US" smtClean="0"/>
              <a:t>Fabrizio Marcillo Morla</a:t>
            </a:r>
            <a:endParaRPr lang="es-US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69988" y="928688"/>
            <a:ext cx="7772400" cy="4114800"/>
          </a:xfrm>
        </p:spPr>
        <p:txBody>
          <a:bodyPr/>
          <a:lstStyle/>
          <a:p>
            <a:pPr algn="r" eaLnBrk="1" hangingPunct="1">
              <a:defRPr/>
            </a:pPr>
            <a:r>
              <a:rPr lang="es-EC" dirty="0" smtClean="0"/>
              <a:t>Guayaquil, 1966.</a:t>
            </a:r>
          </a:p>
          <a:p>
            <a:pPr algn="r" eaLnBrk="1" hangingPunct="1">
              <a:defRPr/>
            </a:pPr>
            <a:r>
              <a:rPr lang="es-EC" dirty="0" err="1" smtClean="0"/>
              <a:t>BSc.</a:t>
            </a:r>
            <a:r>
              <a:rPr lang="es-EC" dirty="0" smtClean="0"/>
              <a:t> Acuicultura. (ESPOL 1991).</a:t>
            </a:r>
          </a:p>
          <a:p>
            <a:pPr algn="r" eaLnBrk="1" hangingPunct="1">
              <a:defRPr/>
            </a:pPr>
            <a:r>
              <a:rPr lang="es-EC" dirty="0" smtClean="0"/>
              <a:t>Magister en Administración de Empresas. (ESPOL, 1996).</a:t>
            </a:r>
          </a:p>
          <a:p>
            <a:pPr algn="r" eaLnBrk="1" hangingPunct="1">
              <a:defRPr/>
            </a:pPr>
            <a:r>
              <a:rPr lang="es-EC" dirty="0" smtClean="0"/>
              <a:t>Profesor ESPOL desde el 2001.</a:t>
            </a:r>
          </a:p>
          <a:p>
            <a:pPr algn="r" eaLnBrk="1" hangingPunct="1">
              <a:defRPr/>
            </a:pPr>
            <a:r>
              <a:rPr lang="es-EC" dirty="0" smtClean="0"/>
              <a:t>20 años experiencia profesional: </a:t>
            </a:r>
          </a:p>
          <a:p>
            <a:pPr lvl="1" algn="r" eaLnBrk="1" hangingPunct="1">
              <a:defRPr/>
            </a:pPr>
            <a:r>
              <a:rPr lang="es-EC" dirty="0" smtClean="0"/>
              <a:t>Producción.</a:t>
            </a:r>
          </a:p>
          <a:p>
            <a:pPr lvl="1" algn="r" eaLnBrk="1" hangingPunct="1">
              <a:defRPr/>
            </a:pPr>
            <a:r>
              <a:rPr lang="es-EC" dirty="0" smtClean="0"/>
              <a:t>Administración.</a:t>
            </a:r>
          </a:p>
          <a:p>
            <a:pPr lvl="1" algn="r" eaLnBrk="1" hangingPunct="1">
              <a:defRPr/>
            </a:pPr>
            <a:r>
              <a:rPr lang="es-EC" dirty="0" smtClean="0"/>
              <a:t>Finanzas.</a:t>
            </a:r>
          </a:p>
          <a:p>
            <a:pPr lvl="1" algn="r" eaLnBrk="1" hangingPunct="1">
              <a:defRPr/>
            </a:pPr>
            <a:r>
              <a:rPr lang="es-EC" dirty="0" smtClean="0"/>
              <a:t>Investigación.</a:t>
            </a:r>
          </a:p>
          <a:p>
            <a:pPr lvl="1" algn="r" eaLnBrk="1" hangingPunct="1">
              <a:defRPr/>
            </a:pPr>
            <a:r>
              <a:rPr lang="es-EC" dirty="0" smtClean="0"/>
              <a:t>Consultorías.</a:t>
            </a:r>
          </a:p>
        </p:txBody>
      </p:sp>
      <p:pic>
        <p:nvPicPr>
          <p:cNvPr id="4100" name="Picture 3" descr="Yop por ti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571750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Rectángulo"/>
          <p:cNvSpPr/>
          <p:nvPr/>
        </p:nvSpPr>
        <p:spPr>
          <a:xfrm>
            <a:off x="357188" y="5670550"/>
            <a:ext cx="4572000" cy="8302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es-US" sz="2400" dirty="0">
                <a:latin typeface="+mn-lt"/>
                <a:hlinkClick r:id="rId4"/>
              </a:rPr>
              <a:t>Otras Publicaciones del mismo autor en Repositorio ESPOL</a:t>
            </a:r>
            <a:endParaRPr lang="es-US" sz="24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7620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smtClean="0"/>
              <a:t>Objetivos Generales</a:t>
            </a:r>
          </a:p>
        </p:txBody>
      </p:sp>
      <p:sp>
        <p:nvSpPr>
          <p:cNvPr id="80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143000"/>
            <a:ext cx="7848600" cy="541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s-ES" sz="2800" smtClean="0"/>
              <a:t>Reconocer la importancia de la alimentación eficiente de las especies cultivadas en cautiverio, argumentando los efectos tanto positivos como negativos de la sobrealimentación y subalimentación de los piensos empleados en Acuicultura.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sz="2800" smtClean="0"/>
              <a:t>Evaluar y valorar los ingredientes orgánicos e inorgánicos que integran una dieta complementaria.</a:t>
            </a:r>
          </a:p>
        </p:txBody>
      </p:sp>
      <p:pic>
        <p:nvPicPr>
          <p:cNvPr id="5124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51500" y="3789363"/>
            <a:ext cx="2301875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7620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smtClean="0"/>
              <a:t>Objetivos</a:t>
            </a:r>
          </a:p>
        </p:txBody>
      </p:sp>
      <p:sp>
        <p:nvSpPr>
          <p:cNvPr id="1117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143000"/>
            <a:ext cx="7848600" cy="541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s-ES" sz="2800" smtClean="0"/>
              <a:t>Componer dietas para los diversos estadios larvarios.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sz="2800" smtClean="0"/>
              <a:t>Entender los principales grupos alimenticios y su función.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sz="2800" smtClean="0"/>
              <a:t>Preparación de alimentos mediante experiencias en laboratorios.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sz="2800" smtClean="0"/>
              <a:t>Uso de programación lineal para formulación de dietas.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sz="2800" smtClean="0"/>
              <a:t>Introducción a programas comerciales de formulación</a:t>
            </a: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10400" y="0"/>
            <a:ext cx="114617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44450"/>
            <a:ext cx="7772400" cy="1143000"/>
          </a:xfrm>
        </p:spPr>
        <p:txBody>
          <a:bodyPr/>
          <a:lstStyle/>
          <a:p>
            <a:pPr eaLnBrk="1" hangingPunct="1"/>
            <a:r>
              <a:rPr lang="es-ES" smtClean="0"/>
              <a:t>Horario</a:t>
            </a:r>
          </a:p>
        </p:txBody>
      </p:sp>
      <p:sp>
        <p:nvSpPr>
          <p:cNvPr id="1079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084263"/>
            <a:ext cx="8258175" cy="5153025"/>
          </a:xfrm>
        </p:spPr>
        <p:txBody>
          <a:bodyPr/>
          <a:lstStyle/>
          <a:p>
            <a:pPr eaLnBrk="1" hangingPunct="1">
              <a:defRPr/>
            </a:pPr>
            <a:r>
              <a:rPr lang="es-ES" dirty="0" smtClean="0"/>
              <a:t>3 Horas teóricas a la semana.</a:t>
            </a:r>
          </a:p>
          <a:p>
            <a:pPr lvl="1" eaLnBrk="1" hangingPunct="1">
              <a:defRPr/>
            </a:pPr>
            <a:r>
              <a:rPr lang="es-ES" dirty="0" smtClean="0"/>
              <a:t>Jueves 7:30 – 8:30</a:t>
            </a:r>
          </a:p>
          <a:p>
            <a:pPr lvl="1" eaLnBrk="1" hangingPunct="1">
              <a:defRPr/>
            </a:pPr>
            <a:r>
              <a:rPr lang="es-ES" dirty="0" smtClean="0"/>
              <a:t>Viernes: 9:30 – 10:30</a:t>
            </a:r>
          </a:p>
          <a:p>
            <a:pPr eaLnBrk="1" hangingPunct="1">
              <a:defRPr/>
            </a:pPr>
            <a:r>
              <a:rPr lang="es-ES" dirty="0" smtClean="0"/>
              <a:t>1 Hora Práctica a la semana.</a:t>
            </a:r>
          </a:p>
          <a:p>
            <a:pPr lvl="1" eaLnBrk="1" hangingPunct="1">
              <a:defRPr/>
            </a:pPr>
            <a:r>
              <a:rPr lang="es-ES" dirty="0" err="1" smtClean="0"/>
              <a:t>Algun</a:t>
            </a:r>
            <a:r>
              <a:rPr lang="es-ES" dirty="0" smtClean="0"/>
              <a:t> horario raro</a:t>
            </a:r>
          </a:p>
          <a:p>
            <a:pPr lvl="1" eaLnBrk="1" hangingPunct="1">
              <a:defRPr/>
            </a:pPr>
            <a:r>
              <a:rPr lang="en-US" dirty="0" err="1" smtClean="0"/>
              <a:t>Acumulable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practicas</a:t>
            </a:r>
            <a:r>
              <a:rPr lang="en-US" dirty="0" smtClean="0"/>
              <a:t>, </a:t>
            </a:r>
            <a:r>
              <a:rPr lang="en-US" dirty="0" err="1" smtClean="0"/>
              <a:t>trabajo</a:t>
            </a:r>
            <a:r>
              <a:rPr lang="en-US" dirty="0" smtClean="0"/>
              <a:t> de </a:t>
            </a:r>
            <a:r>
              <a:rPr lang="en-US" dirty="0" err="1" smtClean="0"/>
              <a:t>investigacion</a:t>
            </a:r>
            <a:r>
              <a:rPr lang="en-US" dirty="0" smtClean="0"/>
              <a:t> </a:t>
            </a:r>
            <a:r>
              <a:rPr lang="en-US" dirty="0" err="1" smtClean="0"/>
              <a:t>practico</a:t>
            </a:r>
            <a:r>
              <a:rPr lang="en-US" dirty="0" smtClean="0"/>
              <a:t> y/o </a:t>
            </a:r>
            <a:r>
              <a:rPr lang="en-US" dirty="0" err="1" smtClean="0"/>
              <a:t>salidas</a:t>
            </a:r>
            <a:r>
              <a:rPr lang="en-US" dirty="0" smtClean="0"/>
              <a:t> de campo en </a:t>
            </a:r>
            <a:r>
              <a:rPr lang="en-US" dirty="0" err="1" smtClean="0"/>
              <a:t>otras</a:t>
            </a:r>
            <a:r>
              <a:rPr lang="en-US" dirty="0" smtClean="0"/>
              <a:t> </a:t>
            </a:r>
            <a:r>
              <a:rPr lang="en-US" dirty="0" err="1" smtClean="0"/>
              <a:t>fechas</a:t>
            </a:r>
            <a:endParaRPr lang="es-ES" dirty="0" smtClean="0"/>
          </a:p>
        </p:txBody>
      </p:sp>
      <p:pic>
        <p:nvPicPr>
          <p:cNvPr id="7172" name="Picture 4" descr="bs00559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64300" y="2276475"/>
            <a:ext cx="2679700" cy="152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>
          <a:xfrm>
            <a:off x="1143000" y="188913"/>
            <a:ext cx="7772400" cy="1143000"/>
          </a:xfrm>
        </p:spPr>
        <p:txBody>
          <a:bodyPr/>
          <a:lstStyle/>
          <a:p>
            <a:pPr eaLnBrk="1" hangingPunct="1"/>
            <a:r>
              <a:rPr lang="es-ES" smtClean="0"/>
              <a:t>Sistema de Calificación</a:t>
            </a:r>
          </a:p>
        </p:txBody>
      </p:sp>
      <p:graphicFrame>
        <p:nvGraphicFramePr>
          <p:cNvPr id="1080396" name="Group 76"/>
          <p:cNvGraphicFramePr>
            <a:graphicFrameLocks noGrp="1"/>
          </p:cNvGraphicFramePr>
          <p:nvPr>
            <p:ph type="tbl" idx="1"/>
          </p:nvPr>
        </p:nvGraphicFramePr>
        <p:xfrm>
          <a:off x="755650" y="1412875"/>
          <a:ext cx="8186738" cy="5152708"/>
        </p:xfrm>
        <a:graphic>
          <a:graphicData uri="http://schemas.openxmlformats.org/drawingml/2006/table">
            <a:tbl>
              <a:tblPr/>
              <a:tblGrid>
                <a:gridCol w="2357438"/>
                <a:gridCol w="1943100"/>
                <a:gridCol w="1943100"/>
                <a:gridCol w="1943100"/>
              </a:tblGrid>
              <a:tr h="596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s-E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1er parcial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2do parcial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Mejoram.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Examen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8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Actuación, lecciones, deberes, practicas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Trabajos Investigación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4000" smtClean="0"/>
              <a:t>I.	IMPORTANCIA DE LA ALIMENTACIÓN</a:t>
            </a:r>
          </a:p>
        </p:txBody>
      </p:sp>
      <p:sp>
        <p:nvSpPr>
          <p:cNvPr id="1120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s-ES" sz="2800" smtClean="0"/>
              <a:t>Importancia de la alimentación artificial.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s-ES" sz="2800" smtClean="0"/>
              <a:t>Cociente nutritivo. 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s-ES" sz="2800" smtClean="0"/>
              <a:t>Cantidad, calidad, tipos de alimento y valor nutricional.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s-ES" sz="2800" smtClean="0"/>
              <a:t>Alimentos vegetales: hojas vegetales, terrestres y acuáticas, levadura, harinas y salvados.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s-ES" sz="2800" smtClean="0"/>
              <a:t>Alimentos de origen animal: pescado fresco, harina de pescado, harina de carne y desperdicios de visceras.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4000" smtClean="0"/>
              <a:t>II.	ENERGÍA Y METABOLISMO</a:t>
            </a:r>
          </a:p>
        </p:txBody>
      </p:sp>
      <p:sp>
        <p:nvSpPr>
          <p:cNvPr id="1121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Ritmo metabólico.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Necesidades calóricas para el crecimiento y mantenimiento.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Requisitos de energía.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Importancia de los niveles óptimos de energía y fuentes energéticas.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4000" smtClean="0"/>
              <a:t>III.	ALIMENTOS PRINCIPALES.</a:t>
            </a:r>
          </a:p>
        </p:txBody>
      </p:sp>
      <p:sp>
        <p:nvSpPr>
          <p:cNvPr id="1122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Preparación de los alimentos: alimentos frescos, conservación, cocción, división y composición.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Alimentos secos concentrados: composición, conservación y presentación.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Azure">
  <a:themeElements>
    <a:clrScheme name="Azure 1">
      <a:dk1>
        <a:srgbClr val="000000"/>
      </a:dk1>
      <a:lt1>
        <a:srgbClr val="FFFFFF"/>
      </a:lt1>
      <a:dk2>
        <a:srgbClr val="3333FF"/>
      </a:dk2>
      <a:lt2>
        <a:srgbClr val="00FFFF"/>
      </a:lt2>
      <a:accent1>
        <a:srgbClr val="00CCCC"/>
      </a:accent1>
      <a:accent2>
        <a:srgbClr val="6666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5C5CE7"/>
      </a:accent6>
      <a:hlink>
        <a:srgbClr val="CCCCFF"/>
      </a:hlink>
      <a:folHlink>
        <a:srgbClr val="CC99FF"/>
      </a:folHlink>
    </a:clrScheme>
    <a:fontScheme name="Az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zure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ure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C:\Archivos de programa\Microsoft Office\Templates\Presentation Designs\Azure.pot</Template>
  <TotalTime>3301</TotalTime>
  <Words>550</Words>
  <Application>Microsoft PowerPoint</Application>
  <PresentationFormat>Presentación en pantalla (4:3)</PresentationFormat>
  <Paragraphs>132</Paragraphs>
  <Slides>16</Slides>
  <Notes>16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0" baseType="lpstr">
      <vt:lpstr>Times New Roman</vt:lpstr>
      <vt:lpstr>Arial</vt:lpstr>
      <vt:lpstr>Wingdings</vt:lpstr>
      <vt:lpstr>Azure</vt:lpstr>
      <vt:lpstr>Nutrición</vt:lpstr>
      <vt:lpstr>Fabrizio Marcillo Morla</vt:lpstr>
      <vt:lpstr>Objetivos Generales</vt:lpstr>
      <vt:lpstr>Objetivos</vt:lpstr>
      <vt:lpstr>Horario</vt:lpstr>
      <vt:lpstr>Sistema de Calificación</vt:lpstr>
      <vt:lpstr>I. IMPORTANCIA DE LA ALIMENTACIÓN</vt:lpstr>
      <vt:lpstr>II. ENERGÍA Y METABOLISMO</vt:lpstr>
      <vt:lpstr>III. ALIMENTOS PRINCIPALES.</vt:lpstr>
      <vt:lpstr>V. PROCEDIMIENTO PARA DIETAS PRÁCTICAS. </vt:lpstr>
      <vt:lpstr>VI. VITAMINAS Y FACTORES PARA EL CRECIMIENTO</vt:lpstr>
      <vt:lpstr>VII. FORMULACIONES DIETÉTICAS Y PROCESOS</vt:lpstr>
      <vt:lpstr>VIII. ALIMENTACIÓN PARA VARIAS ESPECIES</vt:lpstr>
      <vt:lpstr>IX. PRÁCTICAS DE FORMULACIÓN</vt:lpstr>
      <vt:lpstr>Bibliografia</vt:lpstr>
      <vt:lpstr>Organización Clases</vt:lpstr>
    </vt:vector>
  </TitlesOfParts>
  <Company>Barcillo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Barcillo Barzinister</dc:creator>
  <cp:lastModifiedBy>kenjjime</cp:lastModifiedBy>
  <cp:revision>531</cp:revision>
  <cp:lastPrinted>1601-01-01T00:00:00Z</cp:lastPrinted>
  <dcterms:created xsi:type="dcterms:W3CDTF">2002-07-19T11:47:45Z</dcterms:created>
  <dcterms:modified xsi:type="dcterms:W3CDTF">2010-01-29T18:14:53Z</dcterms:modified>
</cp:coreProperties>
</file>