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98" r:id="rId2"/>
    <p:sldId id="29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95" r:id="rId12"/>
    <p:sldId id="257" r:id="rId13"/>
    <p:sldId id="258" r:id="rId14"/>
    <p:sldId id="259" r:id="rId15"/>
    <p:sldId id="268" r:id="rId16"/>
    <p:sldId id="269" r:id="rId17"/>
    <p:sldId id="270" r:id="rId18"/>
    <p:sldId id="271" r:id="rId19"/>
    <p:sldId id="272" r:id="rId20"/>
    <p:sldId id="273" r:id="rId21"/>
    <p:sldId id="297" r:id="rId22"/>
    <p:sldId id="296" r:id="rId23"/>
    <p:sldId id="274" r:id="rId24"/>
    <p:sldId id="275" r:id="rId25"/>
    <p:sldId id="276" r:id="rId26"/>
    <p:sldId id="277" r:id="rId27"/>
    <p:sldId id="278" r:id="rId28"/>
    <p:sldId id="279" r:id="rId29"/>
    <p:sldId id="288" r:id="rId30"/>
    <p:sldId id="289" r:id="rId31"/>
    <p:sldId id="280" r:id="rId32"/>
    <p:sldId id="281" r:id="rId33"/>
    <p:sldId id="287" r:id="rId34"/>
    <p:sldId id="293" r:id="rId35"/>
    <p:sldId id="282" r:id="rId36"/>
    <p:sldId id="283" r:id="rId37"/>
    <p:sldId id="284" r:id="rId38"/>
    <p:sldId id="290" r:id="rId39"/>
    <p:sldId id="291" r:id="rId40"/>
    <p:sldId id="292" r:id="rId41"/>
    <p:sldId id="285" r:id="rId42"/>
    <p:sldId id="286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699" autoAdjust="0"/>
    <p:restoredTop sz="94660" autoAdjust="0"/>
  </p:normalViewPr>
  <p:slideViewPr>
    <p:cSldViewPr>
      <p:cViewPr varScale="1">
        <p:scale>
          <a:sx n="63" d="100"/>
          <a:sy n="63" d="100"/>
        </p:scale>
        <p:origin x="-7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4.xml"/><Relationship Id="rId13" Type="http://schemas.openxmlformats.org/officeDocument/2006/relationships/slide" Target="slides/slide32.xml"/><Relationship Id="rId3" Type="http://schemas.openxmlformats.org/officeDocument/2006/relationships/slide" Target="slides/slide16.xml"/><Relationship Id="rId7" Type="http://schemas.openxmlformats.org/officeDocument/2006/relationships/slide" Target="slides/slide22.xml"/><Relationship Id="rId12" Type="http://schemas.openxmlformats.org/officeDocument/2006/relationships/slide" Target="slides/slide31.xml"/><Relationship Id="rId2" Type="http://schemas.openxmlformats.org/officeDocument/2006/relationships/slide" Target="slides/slide15.xml"/><Relationship Id="rId16" Type="http://schemas.openxmlformats.org/officeDocument/2006/relationships/slide" Target="slides/slide37.xml"/><Relationship Id="rId1" Type="http://schemas.openxmlformats.org/officeDocument/2006/relationships/slide" Target="slides/slide1.xml"/><Relationship Id="rId6" Type="http://schemas.openxmlformats.org/officeDocument/2006/relationships/slide" Target="slides/slide20.xml"/><Relationship Id="rId11" Type="http://schemas.openxmlformats.org/officeDocument/2006/relationships/slide" Target="slides/slide28.xml"/><Relationship Id="rId5" Type="http://schemas.openxmlformats.org/officeDocument/2006/relationships/slide" Target="slides/slide18.xml"/><Relationship Id="rId15" Type="http://schemas.openxmlformats.org/officeDocument/2006/relationships/slide" Target="slides/slide36.xml"/><Relationship Id="rId10" Type="http://schemas.openxmlformats.org/officeDocument/2006/relationships/slide" Target="slides/slide27.xml"/><Relationship Id="rId4" Type="http://schemas.openxmlformats.org/officeDocument/2006/relationships/slide" Target="slides/slide17.xml"/><Relationship Id="rId9" Type="http://schemas.openxmlformats.org/officeDocument/2006/relationships/slide" Target="slides/slide26.xml"/><Relationship Id="rId14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CCEFA7D-C5BB-4F4E-8345-7E133AF6EF3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60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1C2949F-D8E3-4813-942D-4615004F5DF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7D0E84-02E6-48CC-90B9-3F538B8D661F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3F809-796F-4ABC-961D-5B59B13CEBA8}" type="slidenum">
              <a:rPr lang="es-ES_tradnl"/>
              <a:pPr/>
              <a:t>42</a:t>
            </a:fld>
            <a:endParaRPr lang="es-ES_tradnl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s-ES_tradnl" sz="1800" smtClean="0">
                <a:latin typeface="CG Times" pitchFamily="18" charset="0"/>
                <a:cs typeface="Times New Roman" pitchFamily="18" charset="0"/>
              </a:rPr>
              <a:t>A la hora de establecer los óptimos requerimientos proteicos hay que considerar la relación proteína/energía de la dieta, o lo que es lo mismo la relación energía proteica / energía total, que hace relación al resto de nutrientes energéticos de la dieta, lípidos y carbohidratos, por las posibles interacciones, como veremos posteriormente.</a:t>
            </a:r>
            <a:endParaRPr lang="es-ES" sz="1800" smtClean="0">
              <a:latin typeface="CG Times" pitchFamily="18" charset="0"/>
              <a:cs typeface="Times New Roman" pitchFamily="18" charset="0"/>
            </a:endParaRPr>
          </a:p>
          <a:p>
            <a:pPr algn="just"/>
            <a:r>
              <a:rPr lang="es-ES_tradnl" sz="1800" smtClean="0">
                <a:latin typeface="CG Times" pitchFamily="18" charset="0"/>
              </a:rPr>
              <a:t>.</a:t>
            </a:r>
          </a:p>
          <a:p>
            <a:endParaRPr lang="es-ES_tradnl" sz="18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BA32D5-0652-4914-B001-5D65F4D51E09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C268D-35FF-4DD5-8AE1-566C1DDB9646}" type="slidenum">
              <a:rPr lang="es-ES_tradnl"/>
              <a:pPr/>
              <a:t>13</a:t>
            </a:fld>
            <a:endParaRPr lang="es-ES_tradnl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7B091E-4C43-4468-B621-D40046F201FD}" type="slidenum">
              <a:rPr lang="es-ES_tradnl"/>
              <a:pPr/>
              <a:t>14</a:t>
            </a:fld>
            <a:endParaRPr lang="es-ES_tradnl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6477000" cy="4168775"/>
          </a:xfrm>
          <a:noFill/>
          <a:ln/>
        </p:spPr>
        <p:txBody>
          <a:bodyPr/>
          <a:lstStyle/>
          <a:p>
            <a:pPr algn="just"/>
            <a:endParaRPr lang="es-E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7B975-1CB7-4C43-A222-C01F0E1DDCC8}" type="slidenum">
              <a:rPr lang="es-ES_tradnl"/>
              <a:pPr/>
              <a:t>33</a:t>
            </a:fld>
            <a:endParaRPr lang="es-ES_tradnl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algn="just"/>
            <a:r>
              <a:rPr lang="es-ES_tradnl" sz="1800" smtClean="0">
                <a:latin typeface="CG Times" pitchFamily="18" charset="0"/>
              </a:rPr>
              <a:t>Si se comparan las necesidades en aminoácidos esenciales de los peces en general, expresadas en % de la dieta, con las de otros animales de granja se puede observar que son mucho mayores en los peces, lo que obliga a utilizar materias primas con altos contenidos en tales aminoácidos, fundamentalmente harinas de pescado y carne; el turtó de soja puede reemplazar en parte a los anteriores ingredientes, pues aunque el contenido de metiotina es muy bajo, en general presenta un buen perfil de aminoácidos esenciales.</a:t>
            </a:r>
          </a:p>
          <a:p>
            <a:endParaRPr lang="es-ES_tradnl" sz="18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0178C-8CE0-4BBC-A55F-200E6D1C0EF1}" type="slidenum">
              <a:rPr lang="es-ES_tradnl"/>
              <a:pPr/>
              <a:t>38</a:t>
            </a:fld>
            <a:endParaRPr lang="es-ES_tradnl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78" tIns="44289" rIns="88578" bIns="44289"/>
          <a:lstStyle/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El pez tiene unos requerimientos menores de energía en la dieta, debido a que no tienen que mantener una temperatura constante en su organismo, usa menos energía en la excreción del desecho proteico (85% de los desechos nitrogenados que son excretados a través de las branquias como amoníaco, en vez de a través de los riñones como ácido úrico en las aves o de la orina en los cerdos y debido a su habilidad natural de flotación, el pez necesita menos energía que los animales terrestres, para mantener su posición en el agua. </a:t>
            </a: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La energía bruta de un pienso puede calcularse a partir de los denominados coeficientes isocalóricos para proteína, grasa y carbohidratos, que son 23.6, 39.5 y 17.3 Mj/Kg respectivamente.</a:t>
            </a:r>
            <a:endParaRPr lang="es-ES" smtClean="0">
              <a:cs typeface="Times New Roman" pitchFamily="18" charset="0"/>
            </a:endParaRPr>
          </a:p>
          <a:p>
            <a:pPr algn="just"/>
            <a:endParaRPr lang="es-ES" smtClean="0">
              <a:cs typeface="Times New Roman" pitchFamily="18" charset="0"/>
            </a:endParaRPr>
          </a:p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BF80F-3CBF-444D-80AF-7DA34CAC265D}" type="slidenum">
              <a:rPr lang="es-ES_tradnl"/>
              <a:pPr/>
              <a:t>39</a:t>
            </a:fld>
            <a:endParaRPr lang="es-ES_tradnl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256088"/>
            <a:ext cx="6324600" cy="4202112"/>
          </a:xfrm>
          <a:noFill/>
          <a:ln/>
        </p:spPr>
        <p:txBody>
          <a:bodyPr/>
          <a:lstStyle/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 Los peces de aguas cálidas pueden digerir como un 85% de la energía bruta, procedente principalmente de proteínas y lípidos, de la harina de pescado y otros ingredientes de origen animal, así como un 90% de energía bruta proveniente, principalmente, de fibra y carbohidratos de la harina de soja y otras semillas oleaginosas. </a:t>
            </a:r>
            <a:endParaRPr lang="es-ES" smtClean="0">
              <a:cs typeface="Times New Roman" pitchFamily="18" charset="0"/>
            </a:endParaRP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 	Ni las deficiencias ni los excesos de energía en la dieta, tendrán mayores efectos en la salud del pez. Sin embargo, es importante satisfacer los requerimientos óptimos de energía debido a: </a:t>
            </a:r>
            <a:endParaRPr lang="es-ES" smtClean="0">
              <a:cs typeface="Times New Roman" pitchFamily="18" charset="0"/>
            </a:endParaRP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1) cuando una dieta es deficiente en energía en relación a la proteína, una cantidad proporcional de la proteína de la dieta será utilizada como energía en vez de ser utilizada para la formación de tejidos</a:t>
            </a:r>
            <a:endParaRPr lang="es-ES" smtClean="0">
              <a:cs typeface="Times New Roman" pitchFamily="18" charset="0"/>
            </a:endParaRP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2) si una dieta contiene energía en exceso, el pez se sentirá saciado (el hambre queda satisfecha), antes de que consuma las cantidades necesarias de proteína, vitaminas y otros nutrientes, y lograr un crecimiento óptimo con una buena salud. </a:t>
            </a:r>
            <a:endParaRPr lang="es-ES" smtClean="0">
              <a:cs typeface="Times New Roman" pitchFamily="18" charset="0"/>
            </a:endParaRP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 </a:t>
            </a:r>
            <a:endParaRPr lang="es-ES" smtClean="0">
              <a:cs typeface="Times New Roman" pitchFamily="18" charset="0"/>
            </a:endParaRP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No se conocen los requerimientos específicos de energía para el pez en jaulas, pero se piensa que requieren menos energía, debido a la restricción de movimiento en confinamiento, que se asume, reduce el metabolismo de la energía. </a:t>
            </a:r>
            <a:endParaRPr lang="es-ES" smtClean="0">
              <a:cs typeface="Times New Roman" pitchFamily="18" charset="0"/>
            </a:endParaRPr>
          </a:p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3CF90-346D-4AD4-9B88-AF176124F6A0}" type="slidenum">
              <a:rPr lang="es-ES_tradnl"/>
              <a:pPr/>
              <a:t>40</a:t>
            </a:fld>
            <a:endParaRPr lang="es-ES_tradnl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 La cantidad de energía digestible (ED) que requiere el pez, depende de la especie, la etapa de vida, el sexo, el nivel de actividad, la temperatura, las diferentes calidades de agua y de otros factores ambientales. Para estimar la energía digestible se usan frecuentemente los valores de 16.7 Mj/Kg de proteína y carbohidratos y 37.6 Mj/Kg de lípidos, aunque la digestibilidad de la energía en peces está alrededor del 85% (Figura  ).</a:t>
            </a:r>
            <a:endParaRPr lang="es-ES" smtClean="0">
              <a:cs typeface="Times New Roman" pitchFamily="18" charset="0"/>
            </a:endParaRPr>
          </a:p>
          <a:p>
            <a:pPr algn="just"/>
            <a:r>
              <a:rPr lang="es-ES_tradnl" smtClean="0">
                <a:latin typeface="CG Times" pitchFamily="18" charset="0"/>
                <a:cs typeface="Times New Roman" pitchFamily="18" charset="0"/>
              </a:rPr>
              <a:t>Para sus necesidades energéticas, los peces de utilizaran primero las proteínas y lípidos y de segundo los carbohidratos, mientras que los animales terrestres utilizan primero los carbohidratos y los lípidos y de segundo las proteínas. </a:t>
            </a:r>
            <a:endParaRPr lang="es-ES" smtClean="0">
              <a:cs typeface="Times New Roman" pitchFamily="18" charset="0"/>
            </a:endParaRPr>
          </a:p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88B1F-5FC7-4430-A028-567697F2B7B7}" type="slidenum">
              <a:rPr lang="es-ES_tradnl"/>
              <a:pPr/>
              <a:t>41</a:t>
            </a:fld>
            <a:endParaRPr lang="es-ES_tradnl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D525D4-4943-4AAC-847C-B27EA3327D7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A4DD8-DB12-4DDB-B747-ADA79AE900E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B6B7-1F98-451F-9A5A-73E459A8948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677EF-0C7B-4926-B83D-5B0A71C5AE8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668A3-4FDA-42B3-B1BB-21994E34C8C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58811-5AC0-4CF9-9DE7-9380712981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24FD-F25D-43BF-B9F2-10EDEE4452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F3CF2-4480-4B5D-A2AD-B3C9308838E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22CFD-EEEC-48F5-B6DD-591B9BBDC6F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9B016-B92E-478F-B038-AC611908A56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10090-93D3-4D94-8247-74B29F2C05B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4105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4099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DB88AC50-FAFD-4138-B9AD-2E3AAA4A46D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order=ASC&amp;rpp=20&amp;value=Marcillo+Morla%2C+Fabrizi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Documento_de_Microsoft_Office_Word_97-20031.doc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Introducción a la Nutrición Acuática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6148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6150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-152400"/>
            <a:ext cx="9677400" cy="1143000"/>
          </a:xfrm>
        </p:spPr>
        <p:txBody>
          <a:bodyPr/>
          <a:lstStyle/>
          <a:p>
            <a:pPr eaLnBrk="1" hangingPunct="1"/>
            <a:r>
              <a:rPr lang="es-ES_tradnl" sz="4000" smtClean="0"/>
              <a:t>Nivel</a:t>
            </a:r>
            <a:r>
              <a:rPr lang="en-US" sz="4000" smtClean="0"/>
              <a:t> 7</a:t>
            </a:r>
            <a:r>
              <a:rPr lang="es-ES_tradnl" sz="4000" smtClean="0"/>
              <a:t>: </a:t>
            </a:r>
            <a:r>
              <a:rPr lang="en-US" sz="4000" smtClean="0"/>
              <a:t>Alimentación</a:t>
            </a:r>
            <a:r>
              <a:rPr lang="es-ES_tradnl" sz="4000" smtClean="0"/>
              <a:t> </a:t>
            </a:r>
            <a:r>
              <a:rPr lang="en-US" sz="4000" smtClean="0"/>
              <a:t>Superin</a:t>
            </a:r>
            <a:r>
              <a:rPr lang="es-ES_tradnl" sz="4000" smtClean="0"/>
              <a:t>tensiva</a:t>
            </a:r>
            <a:endParaRPr lang="en-US" sz="4000" smtClean="0"/>
          </a:p>
        </p:txBody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763000" cy="6096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Calidad agua como nivel 6 pero densidad de cultivo mayor debido a continuo y casi completo control de parametros como </a:t>
            </a:r>
            <a:r>
              <a:rPr lang="es-ES_tradnl" sz="2800" smtClean="0"/>
              <a:t>T</a:t>
            </a:r>
            <a:r>
              <a:rPr lang="es-ES_tradnl" sz="2800" smtClean="0">
                <a:cs typeface="Arial" charset="0"/>
              </a:rPr>
              <a:t>ºC</a:t>
            </a:r>
            <a:r>
              <a:rPr lang="en-US" sz="2800" smtClean="0">
                <a:cs typeface="Arial" charset="0"/>
              </a:rPr>
              <a:t>, OD, CO</a:t>
            </a:r>
            <a:r>
              <a:rPr lang="en-US" sz="2800" baseline="-25000" smtClean="0">
                <a:cs typeface="Arial" charset="0"/>
              </a:rPr>
              <a:t>2</a:t>
            </a:r>
            <a:r>
              <a:rPr lang="en-US" sz="2800" smtClean="0">
                <a:cs typeface="Arial" charset="0"/>
              </a:rPr>
              <a:t>, NH</a:t>
            </a:r>
            <a:r>
              <a:rPr lang="en-US" sz="2800" baseline="-25000" smtClean="0">
                <a:cs typeface="Arial" charset="0"/>
              </a:rPr>
              <a:t>4</a:t>
            </a:r>
            <a:r>
              <a:rPr lang="en-US" sz="2800" smtClean="0">
                <a:cs typeface="Arial" charset="0"/>
              </a:rPr>
              <a:t> y otros metabolitos toxicos.</a:t>
            </a:r>
          </a:p>
          <a:p>
            <a:pPr eaLnBrk="1" hangingPunct="1">
              <a:defRPr/>
            </a:pPr>
            <a:r>
              <a:rPr lang="en-US" sz="2800" smtClean="0">
                <a:cs typeface="Arial" charset="0"/>
              </a:rPr>
              <a:t>Ambiente de cultivo artificial. (tanques, silos acuarios) y control planeado por completo.</a:t>
            </a:r>
          </a:p>
          <a:p>
            <a:pPr eaLnBrk="1" hangingPunct="1">
              <a:defRPr/>
            </a:pPr>
            <a:r>
              <a:rPr lang="en-US" sz="2800" smtClean="0">
                <a:cs typeface="Arial" charset="0"/>
              </a:rPr>
              <a:t>Control de agua estrictamente controlado y al menos parcialmente reciclada despues de tratamiento.</a:t>
            </a:r>
          </a:p>
          <a:p>
            <a:pPr eaLnBrk="1" hangingPunct="1">
              <a:defRPr/>
            </a:pPr>
            <a:r>
              <a:rPr lang="en-US" sz="2800" smtClean="0">
                <a:cs typeface="Arial" charset="0"/>
              </a:rPr>
              <a:t>Mortalidad masiva dentro de horas inevitable si se pierde control sobre calidad de agua.</a:t>
            </a:r>
          </a:p>
          <a:p>
            <a:pPr eaLnBrk="1" hangingPunct="1">
              <a:defRPr/>
            </a:pPr>
            <a:r>
              <a:rPr lang="es-ES_tradnl" sz="2800" smtClean="0"/>
              <a:t>Alimento nutricionalmente completo </a:t>
            </a:r>
            <a:r>
              <a:rPr lang="en-US" sz="2800" smtClean="0"/>
              <a:t>como única fuente de nutrición.</a:t>
            </a:r>
          </a:p>
          <a:p>
            <a:pPr eaLnBrk="1" hangingPunct="1">
              <a:defRPr/>
            </a:pP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" name="Group 2"/>
          <p:cNvGrpSpPr>
            <a:grpSpLocks/>
          </p:cNvGrpSpPr>
          <p:nvPr/>
        </p:nvGrpSpPr>
        <p:grpSpPr bwMode="auto">
          <a:xfrm>
            <a:off x="338138" y="382588"/>
            <a:ext cx="8577262" cy="6475412"/>
            <a:chOff x="213" y="241"/>
            <a:chExt cx="5403" cy="4079"/>
          </a:xfrm>
        </p:grpSpPr>
        <p:graphicFrame>
          <p:nvGraphicFramePr>
            <p:cNvPr id="1026" name="Object 3"/>
            <p:cNvGraphicFramePr>
              <a:graphicFrameLocks noChangeAspect="1"/>
            </p:cNvGraphicFramePr>
            <p:nvPr/>
          </p:nvGraphicFramePr>
          <p:xfrm>
            <a:off x="213" y="768"/>
            <a:ext cx="5403" cy="3552"/>
          </p:xfrm>
          <a:graphic>
            <a:graphicData uri="http://schemas.openxmlformats.org/presentationml/2006/ole">
              <p:oleObj spid="_x0000_s1026" name="Dibujo" r:id="rId3" imgW="1458000" imgH="1065600" progId="FLW3Drawing">
                <p:embed/>
              </p:oleObj>
            </a:graphicData>
          </a:graphic>
        </p:graphicFrame>
        <p:graphicFrame>
          <p:nvGraphicFramePr>
            <p:cNvPr id="1027" name="Object 4"/>
            <p:cNvGraphicFramePr>
              <a:graphicFrameLocks noChangeAspect="1"/>
            </p:cNvGraphicFramePr>
            <p:nvPr/>
          </p:nvGraphicFramePr>
          <p:xfrm>
            <a:off x="1321" y="1914"/>
            <a:ext cx="695" cy="390"/>
          </p:xfrm>
          <a:graphic>
            <a:graphicData uri="http://schemas.openxmlformats.org/presentationml/2006/ole">
              <p:oleObj spid="_x0000_s1027" name="Dibujo" r:id="rId4" imgW="684000" imgH="385200" progId="FLW3Drawing">
                <p:embed/>
              </p:oleObj>
            </a:graphicData>
          </a:graphic>
        </p:graphicFrame>
        <p:graphicFrame>
          <p:nvGraphicFramePr>
            <p:cNvPr id="1028" name="Object 5"/>
            <p:cNvGraphicFramePr>
              <a:graphicFrameLocks noChangeAspect="1"/>
            </p:cNvGraphicFramePr>
            <p:nvPr/>
          </p:nvGraphicFramePr>
          <p:xfrm>
            <a:off x="1890" y="1200"/>
            <a:ext cx="1660" cy="1728"/>
          </p:xfrm>
          <a:graphic>
            <a:graphicData uri="http://schemas.openxmlformats.org/presentationml/2006/ole">
              <p:oleObj spid="_x0000_s1028" name="Dibujo" r:id="rId5" imgW="2066400" imgH="2152800" progId="FLW3Drawing">
                <p:embed/>
              </p:oleObj>
            </a:graphicData>
          </a:graphic>
        </p:graphicFrame>
        <p:graphicFrame>
          <p:nvGraphicFramePr>
            <p:cNvPr id="1029" name="Object 6"/>
            <p:cNvGraphicFramePr>
              <a:graphicFrameLocks noChangeAspect="1"/>
            </p:cNvGraphicFramePr>
            <p:nvPr/>
          </p:nvGraphicFramePr>
          <p:xfrm>
            <a:off x="2369" y="1344"/>
            <a:ext cx="1471" cy="1968"/>
          </p:xfrm>
          <a:graphic>
            <a:graphicData uri="http://schemas.openxmlformats.org/presentationml/2006/ole">
              <p:oleObj spid="_x0000_s1029" name="Dibujo" r:id="rId6" imgW="1782000" imgH="2440800" progId="FLW3Drawing">
                <p:embed/>
              </p:oleObj>
            </a:graphicData>
          </a:graphic>
        </p:graphicFrame>
        <p:graphicFrame>
          <p:nvGraphicFramePr>
            <p:cNvPr id="1030" name="Object 7"/>
            <p:cNvGraphicFramePr>
              <a:graphicFrameLocks noChangeAspect="1"/>
            </p:cNvGraphicFramePr>
            <p:nvPr/>
          </p:nvGraphicFramePr>
          <p:xfrm>
            <a:off x="4186" y="1200"/>
            <a:ext cx="950" cy="152"/>
          </p:xfrm>
          <a:graphic>
            <a:graphicData uri="http://schemas.openxmlformats.org/presentationml/2006/ole">
              <p:oleObj spid="_x0000_s1030" name="Dibujo" r:id="rId7" imgW="1188000" imgH="190800" progId="FLW3Drawing">
                <p:embed/>
              </p:oleObj>
            </a:graphicData>
          </a:graphic>
        </p:graphicFrame>
        <p:graphicFrame>
          <p:nvGraphicFramePr>
            <p:cNvPr id="1031" name="Object 8"/>
            <p:cNvGraphicFramePr>
              <a:graphicFrameLocks noChangeAspect="1"/>
            </p:cNvGraphicFramePr>
            <p:nvPr/>
          </p:nvGraphicFramePr>
          <p:xfrm>
            <a:off x="4188" y="1536"/>
            <a:ext cx="1188" cy="152"/>
          </p:xfrm>
          <a:graphic>
            <a:graphicData uri="http://schemas.openxmlformats.org/presentationml/2006/ole">
              <p:oleObj spid="_x0000_s1031" name="Dibujo" r:id="rId8" imgW="1486800" imgH="190800" progId="FLW3Drawing">
                <p:embed/>
              </p:oleObj>
            </a:graphicData>
          </a:graphic>
        </p:graphicFrame>
        <p:graphicFrame>
          <p:nvGraphicFramePr>
            <p:cNvPr id="1032" name="Object 9"/>
            <p:cNvGraphicFramePr>
              <a:graphicFrameLocks noChangeAspect="1"/>
            </p:cNvGraphicFramePr>
            <p:nvPr/>
          </p:nvGraphicFramePr>
          <p:xfrm>
            <a:off x="3821" y="2121"/>
            <a:ext cx="643" cy="183"/>
          </p:xfrm>
          <a:graphic>
            <a:graphicData uri="http://schemas.openxmlformats.org/presentationml/2006/ole">
              <p:oleObj spid="_x0000_s1032" name="Dibujo" r:id="rId9" imgW="669600" imgH="190800" progId="FLW3Drawing">
                <p:embed/>
              </p:oleObj>
            </a:graphicData>
          </a:graphic>
        </p:graphicFrame>
        <p:graphicFrame>
          <p:nvGraphicFramePr>
            <p:cNvPr id="1033" name="Object 10"/>
            <p:cNvGraphicFramePr>
              <a:graphicFrameLocks noChangeAspect="1"/>
            </p:cNvGraphicFramePr>
            <p:nvPr/>
          </p:nvGraphicFramePr>
          <p:xfrm>
            <a:off x="3074" y="2868"/>
            <a:ext cx="622" cy="156"/>
          </p:xfrm>
          <a:graphic>
            <a:graphicData uri="http://schemas.openxmlformats.org/presentationml/2006/ole">
              <p:oleObj spid="_x0000_s1033" name="Dibujo" r:id="rId10" imgW="759600" imgH="190800" progId="FLW3Drawing">
                <p:embed/>
              </p:oleObj>
            </a:graphicData>
          </a:graphic>
        </p:graphicFrame>
        <p:graphicFrame>
          <p:nvGraphicFramePr>
            <p:cNvPr id="1034" name="Object 11"/>
            <p:cNvGraphicFramePr>
              <a:graphicFrameLocks noChangeAspect="1"/>
            </p:cNvGraphicFramePr>
            <p:nvPr/>
          </p:nvGraphicFramePr>
          <p:xfrm>
            <a:off x="1248" y="241"/>
            <a:ext cx="3512" cy="527"/>
          </p:xfrm>
          <a:graphic>
            <a:graphicData uri="http://schemas.openxmlformats.org/presentationml/2006/ole">
              <p:oleObj spid="_x0000_s1034" name="Dibujo" r:id="rId11" imgW="4291200" imgH="644400" progId="FLW3Drawing">
                <p:embed/>
              </p:oleObj>
            </a:graphicData>
          </a:graphic>
        </p:graphicFrame>
      </p:grp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Rol Alimento Natural y Artificial en Relación con Intensidad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>
            <p:ph idx="1"/>
          </p:nvPr>
        </p:nvGraphicFramePr>
        <p:xfrm>
          <a:off x="1116013" y="1341438"/>
          <a:ext cx="7704137" cy="4635500"/>
        </p:xfrm>
        <a:graphic>
          <a:graphicData uri="http://schemas.openxmlformats.org/presentationml/2006/ole">
            <p:oleObj spid="_x0000_s2050" r:id="rId3" imgW="5702218" imgH="3429929" progId="Word.Picture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14500" y="115888"/>
            <a:ext cx="523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266700" y="1568450"/>
            <a:ext cx="843915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b="1">
                <a:latin typeface="Arial" charset="0"/>
              </a:rPr>
              <a:t>LA ALIMENTACIÓN SUPONE EL MAYOR COSTE EN LA ACUICULTURA: 35 - 40 % COSTE FINAL DE PRODUCCIÓN</a:t>
            </a:r>
          </a:p>
          <a:p>
            <a:pPr algn="ctr" eaLnBrk="0" hangingPunct="0"/>
            <a:r>
              <a:rPr lang="es-ES" b="1">
                <a:latin typeface="Arial" charset="0"/>
                <a:sym typeface="Symbol" pitchFamily="18" charset="2"/>
              </a:rPr>
              <a:t></a:t>
            </a:r>
            <a:endParaRPr lang="es-ES" b="1">
              <a:latin typeface="Arial" charset="0"/>
            </a:endParaRPr>
          </a:p>
          <a:p>
            <a:pPr algn="ctr" eaLnBrk="0" hangingPunct="0"/>
            <a:endParaRPr lang="es-ES" b="1">
              <a:latin typeface="Arial" charset="0"/>
            </a:endParaRPr>
          </a:p>
          <a:p>
            <a:pPr algn="ctr" eaLnBrk="0" hangingPunct="0"/>
            <a:r>
              <a:rPr lang="es-ES" b="1">
                <a:latin typeface="Arial" charset="0"/>
              </a:rPr>
              <a:t>ABARATAMIENTO DE LOS PIENSOS </a:t>
            </a:r>
          </a:p>
          <a:p>
            <a:pPr algn="ctr" eaLnBrk="0" hangingPunct="0"/>
            <a:r>
              <a:rPr lang="es-ES" b="1">
                <a:latin typeface="Arial" charset="0"/>
              </a:rPr>
              <a:t>O DE LA ALIMENTACION</a:t>
            </a:r>
          </a:p>
          <a:p>
            <a:pPr algn="ctr" eaLnBrk="0" hangingPunct="0"/>
            <a:r>
              <a:rPr lang="es-ES" b="1">
                <a:latin typeface="Arial" charset="0"/>
                <a:sym typeface="Symbol" pitchFamily="18" charset="2"/>
              </a:rPr>
              <a:t></a:t>
            </a:r>
            <a:endParaRPr lang="es-ES" b="1">
              <a:latin typeface="Arial" charset="0"/>
            </a:endParaRPr>
          </a:p>
          <a:p>
            <a:pPr algn="ctr" eaLnBrk="0" hangingPunct="0"/>
            <a:endParaRPr lang="es-ES" b="1">
              <a:latin typeface="Arial" charset="0"/>
            </a:endParaRPr>
          </a:p>
          <a:p>
            <a:pPr algn="ctr" eaLnBrk="0" hangingPunct="0"/>
            <a:r>
              <a:rPr lang="es-ES" b="1">
                <a:latin typeface="Arial" charset="0"/>
              </a:rPr>
              <a:t>REDUCCIÓN COSTES DE PRODUCCIÓN</a:t>
            </a:r>
          </a:p>
          <a:p>
            <a:pPr algn="ctr" eaLnBrk="0" hangingPunct="0"/>
            <a:r>
              <a:rPr lang="es-ES" b="1">
                <a:latin typeface="Arial" charset="0"/>
                <a:sym typeface="Symbol" pitchFamily="18" charset="2"/>
              </a:rPr>
              <a:t></a:t>
            </a:r>
            <a:r>
              <a:rPr lang="es-ES" b="1">
                <a:latin typeface="Arial" charset="0"/>
              </a:rPr>
              <a:t> </a:t>
            </a:r>
          </a:p>
          <a:p>
            <a:pPr algn="ctr" eaLnBrk="0" hangingPunct="0"/>
            <a:endParaRPr lang="es-ES" b="1">
              <a:latin typeface="Arial" charset="0"/>
            </a:endParaRPr>
          </a:p>
          <a:p>
            <a:pPr algn="ctr" eaLnBrk="0" hangingPunct="0"/>
            <a:r>
              <a:rPr lang="es-ES" b="1">
                <a:latin typeface="Arial" charset="0"/>
              </a:rPr>
              <a:t>AUMENTO DE LA RENTABILIDAD </a:t>
            </a:r>
            <a:endParaRPr lang="es-ES"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endParaRPr lang="es-ES_tradnl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714500" y="495300"/>
            <a:ext cx="523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66700" y="1484313"/>
            <a:ext cx="8305800" cy="524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b="1"/>
              <a:t>NECESIDAD DE CONOCER LOS REQUERIMIENTOS NUTRITIVOS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Proteína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Lípidos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Carbohidratos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Energía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Minerales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Vitaminas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s-ES_tradnl" b="1"/>
              <a:t>Agua</a:t>
            </a:r>
          </a:p>
          <a:p>
            <a:pPr algn="ctr" eaLnBrk="0" hangingPunct="0">
              <a:spcBef>
                <a:spcPct val="50000"/>
              </a:spcBef>
            </a:pPr>
            <a:endParaRPr lang="es-ES_tradnl" b="1"/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s-ES_tradnl" b="1"/>
              <a:t>PRUEBAS DE CRECIMIENTO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s-ES_tradnl" b="1"/>
              <a:t>(dosis-respuesta)</a:t>
            </a:r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4343400" y="5276850"/>
            <a:ext cx="0" cy="28575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295400"/>
          </a:xfrm>
        </p:spPr>
        <p:txBody>
          <a:bodyPr/>
          <a:lstStyle/>
          <a:p>
            <a:pPr eaLnBrk="1" hangingPunct="1"/>
            <a:r>
              <a:rPr lang="es-ES_tradnl" smtClean="0"/>
              <a:t>Requerimientos </a:t>
            </a:r>
            <a:r>
              <a:rPr lang="en-US" smtClean="0"/>
              <a:t>A</a:t>
            </a:r>
            <a:r>
              <a:rPr lang="es-ES_tradnl" smtClean="0"/>
              <a:t>limenticios</a:t>
            </a:r>
          </a:p>
        </p:txBody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6962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Tamaño, textura, sabor  y tipo. </a:t>
            </a:r>
          </a:p>
          <a:p>
            <a:pPr eaLnBrk="1" hangingPunct="1">
              <a:defRPr/>
            </a:pPr>
            <a:r>
              <a:rPr lang="es-ES_tradnl" smtClean="0"/>
              <a:t>Hábitos alimenticios. </a:t>
            </a:r>
          </a:p>
          <a:p>
            <a:pPr eaLnBrk="1" hangingPunct="1">
              <a:defRPr/>
            </a:pPr>
            <a:r>
              <a:rPr lang="es-ES_tradnl" smtClean="0"/>
              <a:t>Destino del alimento aplicado. </a:t>
            </a:r>
          </a:p>
          <a:p>
            <a:pPr eaLnBrk="1" hangingPunct="1">
              <a:defRPr/>
            </a:pPr>
            <a:r>
              <a:rPr lang="es-ES_tradnl" smtClean="0"/>
              <a:t>Tipo y Cantidad de proteína. Lípidos, energía y carbohidratos. </a:t>
            </a:r>
          </a:p>
          <a:p>
            <a:pPr eaLnBrk="1" hangingPunct="1">
              <a:defRPr/>
            </a:pPr>
            <a:r>
              <a:rPr lang="es-ES_tradnl" smtClean="0"/>
              <a:t>Vitaminas y minerales.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Tamaño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609600"/>
            <a:ext cx="7951788" cy="6248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EL TAMAÑO SI IMPORTA.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rgbClr val="FF0000"/>
                </a:solidFill>
              </a:rPr>
              <a:t>(Holmes J, Cicciolina P. 1985).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Muchos animales (pcpalmente peces y moluscos o estadíos larvarios de crustaceos) solo pueden ingerir comida de cierto tamaño.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Mamey mataserrano.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Crustaceos adultos pueden comer alimento de distintos tamaños, pero tamaño influye en número de “platos” por animal.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Tamaño influye también en dispersión y boyantés del alimento.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En forma exagerada, tamaño puede influir en capacidad de animal de manipular comida.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OJO! comederos.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Textura, Sabor Y Tipo</a:t>
            </a:r>
          </a:p>
        </p:txBody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Algunas especies selectivas frente a textura.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Alimento “semi mojado”: mayor palatibilidad que alimento seco en peces de agua fría.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Textura influye también en boyantés alimento.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Influye en disponibilidad.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“Sabor” viene dado pcpalmente por grasas.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Algunos aminoácidos aumentan atractibilidad en peces y crustaceos. Pelo de gato.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Alimento mas atractivo aseguraría menor tiempo de respuesta y consumo, lo que permitiría menor lixivicación en agua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Alimento vivo es más aceptado por especies carnívoras / omnívoras activas.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Proteina animal / marina atrae mas que vegetal / terrestre.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Hábitos Alimenticios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406525"/>
            <a:ext cx="7772400" cy="50704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Horario de alimentación.</a:t>
            </a:r>
          </a:p>
          <a:p>
            <a:pPr lvl="1" eaLnBrk="1" hangingPunct="1">
              <a:defRPr/>
            </a:pPr>
            <a:r>
              <a:rPr lang="en-US" sz="2000" smtClean="0"/>
              <a:t>Influenciado por Sol/T</a:t>
            </a:r>
            <a:r>
              <a:rPr lang="en-US" sz="2000" smtClean="0">
                <a:cs typeface="Arial" charset="0"/>
              </a:rPr>
              <a:t>º</a:t>
            </a:r>
            <a:r>
              <a:rPr lang="en-US" sz="2000" smtClean="0"/>
              <a:t>C /Marea/ Luna.</a:t>
            </a:r>
          </a:p>
          <a:p>
            <a:pPr eaLnBrk="1" hangingPunct="1">
              <a:defRPr/>
            </a:pPr>
            <a:r>
              <a:rPr lang="en-US" sz="2800" smtClean="0"/>
              <a:t>Activo / Pasivo.</a:t>
            </a:r>
          </a:p>
          <a:p>
            <a:pPr lvl="1" eaLnBrk="1" hangingPunct="1">
              <a:defRPr/>
            </a:pPr>
            <a:r>
              <a:rPr lang="en-US" sz="2000" smtClean="0"/>
              <a:t>Alimentadores automáticos/ comederos?</a:t>
            </a:r>
          </a:p>
          <a:p>
            <a:pPr eaLnBrk="1" hangingPunct="1">
              <a:defRPr/>
            </a:pPr>
            <a:r>
              <a:rPr lang="en-US" sz="2800" smtClean="0"/>
              <a:t>Gregario / Solitario.</a:t>
            </a:r>
          </a:p>
          <a:p>
            <a:pPr eaLnBrk="1" hangingPunct="1">
              <a:defRPr/>
            </a:pPr>
            <a:r>
              <a:rPr lang="en-US" sz="2800" smtClean="0"/>
              <a:t>En fila, en gajo, o en ruma.</a:t>
            </a:r>
          </a:p>
          <a:p>
            <a:pPr eaLnBrk="1" hangingPunct="1">
              <a:defRPr/>
            </a:pPr>
            <a:r>
              <a:rPr lang="en-US" sz="2800" smtClean="0"/>
              <a:t>Territorial?</a:t>
            </a:r>
          </a:p>
          <a:p>
            <a:pPr eaLnBrk="1" hangingPunct="1">
              <a:defRPr/>
            </a:pPr>
            <a:r>
              <a:rPr lang="en-US" sz="2800" smtClean="0"/>
              <a:t>Busca una zona?</a:t>
            </a:r>
          </a:p>
          <a:p>
            <a:pPr eaLnBrk="1" hangingPunct="1">
              <a:defRPr/>
            </a:pPr>
            <a:r>
              <a:rPr lang="en-US" sz="2800" smtClean="0"/>
              <a:t>Canibal?</a:t>
            </a:r>
          </a:p>
          <a:p>
            <a:pPr eaLnBrk="1" hangingPunct="1">
              <a:defRPr/>
            </a:pPr>
            <a:r>
              <a:rPr lang="en-US" sz="2800" smtClean="0"/>
              <a:t>Posición trófica.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762000"/>
            <a:ext cx="5384800" cy="5638800"/>
            <a:chOff x="400" y="1336"/>
            <a:chExt cx="2469" cy="2560"/>
          </a:xfrm>
        </p:grpSpPr>
        <p:sp>
          <p:nvSpPr>
            <p:cNvPr id="22538" name="Freeform 3"/>
            <p:cNvSpPr>
              <a:spLocks/>
            </p:cNvSpPr>
            <p:nvPr/>
          </p:nvSpPr>
          <p:spPr bwMode="auto">
            <a:xfrm>
              <a:off x="1294" y="1947"/>
              <a:ext cx="834" cy="763"/>
            </a:xfrm>
            <a:custGeom>
              <a:avLst/>
              <a:gdLst>
                <a:gd name="T0" fmla="*/ 0 w 911"/>
                <a:gd name="T1" fmla="*/ 763 h 763"/>
                <a:gd name="T2" fmla="*/ 911 w 911"/>
                <a:gd name="T3" fmla="*/ 763 h 763"/>
                <a:gd name="T4" fmla="*/ 448 w 911"/>
                <a:gd name="T5" fmla="*/ 0 h 763"/>
                <a:gd name="T6" fmla="*/ 0 w 911"/>
                <a:gd name="T7" fmla="*/ 763 h 7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1"/>
                <a:gd name="T13" fmla="*/ 0 h 763"/>
                <a:gd name="T14" fmla="*/ 911 w 911"/>
                <a:gd name="T15" fmla="*/ 763 h 7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1" h="763">
                  <a:moveTo>
                    <a:pt x="0" y="763"/>
                  </a:moveTo>
                  <a:lnTo>
                    <a:pt x="911" y="763"/>
                  </a:lnTo>
                  <a:lnTo>
                    <a:pt x="448" y="0"/>
                  </a:lnTo>
                  <a:lnTo>
                    <a:pt x="0" y="763"/>
                  </a:lnTo>
                  <a:close/>
                </a:path>
              </a:pathLst>
            </a:custGeom>
            <a:solidFill>
              <a:srgbClr val="F35B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39" name="Freeform 4"/>
            <p:cNvSpPr>
              <a:spLocks/>
            </p:cNvSpPr>
            <p:nvPr/>
          </p:nvSpPr>
          <p:spPr bwMode="auto">
            <a:xfrm>
              <a:off x="1203" y="1947"/>
              <a:ext cx="919" cy="763"/>
            </a:xfrm>
            <a:custGeom>
              <a:avLst/>
              <a:gdLst>
                <a:gd name="T0" fmla="*/ 8 w 919"/>
                <a:gd name="T1" fmla="*/ 763 h 763"/>
                <a:gd name="T2" fmla="*/ 919 w 919"/>
                <a:gd name="T3" fmla="*/ 763 h 763"/>
                <a:gd name="T4" fmla="*/ 456 w 919"/>
                <a:gd name="T5" fmla="*/ 0 h 763"/>
                <a:gd name="T6" fmla="*/ 0 w 919"/>
                <a:gd name="T7" fmla="*/ 754 h 7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9"/>
                <a:gd name="T13" fmla="*/ 0 h 763"/>
                <a:gd name="T14" fmla="*/ 919 w 919"/>
                <a:gd name="T15" fmla="*/ 763 h 7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9" h="763">
                  <a:moveTo>
                    <a:pt x="8" y="763"/>
                  </a:moveTo>
                  <a:lnTo>
                    <a:pt x="919" y="763"/>
                  </a:lnTo>
                  <a:lnTo>
                    <a:pt x="456" y="0"/>
                  </a:lnTo>
                  <a:lnTo>
                    <a:pt x="0" y="754"/>
                  </a:lnTo>
                </a:path>
              </a:pathLst>
            </a:custGeom>
            <a:noFill/>
            <a:ln w="12700">
              <a:solidFill>
                <a:srgbClr val="F35B1B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0" name="Freeform 5"/>
            <p:cNvSpPr>
              <a:spLocks/>
            </p:cNvSpPr>
            <p:nvPr/>
          </p:nvSpPr>
          <p:spPr bwMode="auto">
            <a:xfrm>
              <a:off x="884" y="2719"/>
              <a:ext cx="1565" cy="539"/>
            </a:xfrm>
            <a:custGeom>
              <a:avLst/>
              <a:gdLst>
                <a:gd name="T0" fmla="*/ 1565 w 1565"/>
                <a:gd name="T1" fmla="*/ 530 h 539"/>
                <a:gd name="T2" fmla="*/ 0 w 1565"/>
                <a:gd name="T3" fmla="*/ 530 h 539"/>
                <a:gd name="T4" fmla="*/ 327 w 1565"/>
                <a:gd name="T5" fmla="*/ 0 h 539"/>
                <a:gd name="T6" fmla="*/ 1238 w 1565"/>
                <a:gd name="T7" fmla="*/ 0 h 539"/>
                <a:gd name="T8" fmla="*/ 1565 w 1565"/>
                <a:gd name="T9" fmla="*/ 539 h 539"/>
                <a:gd name="T10" fmla="*/ 1549 w 1565"/>
                <a:gd name="T11" fmla="*/ 521 h 539"/>
                <a:gd name="T12" fmla="*/ 1565 w 1565"/>
                <a:gd name="T13" fmla="*/ 530 h 5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5"/>
                <a:gd name="T22" fmla="*/ 0 h 539"/>
                <a:gd name="T23" fmla="*/ 1565 w 1565"/>
                <a:gd name="T24" fmla="*/ 539 h 5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5" h="539">
                  <a:moveTo>
                    <a:pt x="1565" y="530"/>
                  </a:moveTo>
                  <a:lnTo>
                    <a:pt x="0" y="530"/>
                  </a:lnTo>
                  <a:lnTo>
                    <a:pt x="327" y="0"/>
                  </a:lnTo>
                  <a:lnTo>
                    <a:pt x="1238" y="0"/>
                  </a:lnTo>
                  <a:lnTo>
                    <a:pt x="1565" y="539"/>
                  </a:lnTo>
                  <a:lnTo>
                    <a:pt x="1549" y="521"/>
                  </a:lnTo>
                  <a:lnTo>
                    <a:pt x="1565" y="530"/>
                  </a:lnTo>
                  <a:close/>
                </a:path>
              </a:pathLst>
            </a:custGeom>
            <a:solidFill>
              <a:srgbClr val="7B00E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1" name="Freeform 6"/>
            <p:cNvSpPr>
              <a:spLocks/>
            </p:cNvSpPr>
            <p:nvPr/>
          </p:nvSpPr>
          <p:spPr bwMode="auto">
            <a:xfrm>
              <a:off x="884" y="2719"/>
              <a:ext cx="1565" cy="539"/>
            </a:xfrm>
            <a:custGeom>
              <a:avLst/>
              <a:gdLst>
                <a:gd name="T0" fmla="*/ 1565 w 1565"/>
                <a:gd name="T1" fmla="*/ 530 h 539"/>
                <a:gd name="T2" fmla="*/ 0 w 1565"/>
                <a:gd name="T3" fmla="*/ 530 h 539"/>
                <a:gd name="T4" fmla="*/ 327 w 1565"/>
                <a:gd name="T5" fmla="*/ 0 h 539"/>
                <a:gd name="T6" fmla="*/ 1238 w 1565"/>
                <a:gd name="T7" fmla="*/ 0 h 539"/>
                <a:gd name="T8" fmla="*/ 1565 w 1565"/>
                <a:gd name="T9" fmla="*/ 539 h 539"/>
                <a:gd name="T10" fmla="*/ 1549 w 1565"/>
                <a:gd name="T11" fmla="*/ 521 h 5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65"/>
                <a:gd name="T19" fmla="*/ 0 h 539"/>
                <a:gd name="T20" fmla="*/ 1565 w 1565"/>
                <a:gd name="T21" fmla="*/ 539 h 5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65" h="539">
                  <a:moveTo>
                    <a:pt x="1565" y="530"/>
                  </a:moveTo>
                  <a:lnTo>
                    <a:pt x="0" y="530"/>
                  </a:lnTo>
                  <a:lnTo>
                    <a:pt x="327" y="0"/>
                  </a:lnTo>
                  <a:lnTo>
                    <a:pt x="1238" y="0"/>
                  </a:lnTo>
                  <a:lnTo>
                    <a:pt x="1565" y="539"/>
                  </a:lnTo>
                  <a:lnTo>
                    <a:pt x="1549" y="521"/>
                  </a:lnTo>
                </a:path>
              </a:pathLst>
            </a:custGeom>
            <a:noFill/>
            <a:ln w="12700">
              <a:solidFill>
                <a:srgbClr val="7B00E4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2" name="Freeform 7"/>
            <p:cNvSpPr>
              <a:spLocks/>
            </p:cNvSpPr>
            <p:nvPr/>
          </p:nvSpPr>
          <p:spPr bwMode="auto">
            <a:xfrm>
              <a:off x="554" y="3285"/>
              <a:ext cx="2315" cy="611"/>
            </a:xfrm>
            <a:custGeom>
              <a:avLst/>
              <a:gdLst>
                <a:gd name="T0" fmla="*/ 367 w 2315"/>
                <a:gd name="T1" fmla="*/ 0 h 611"/>
                <a:gd name="T2" fmla="*/ 0 w 2315"/>
                <a:gd name="T3" fmla="*/ 611 h 611"/>
                <a:gd name="T4" fmla="*/ 2315 w 2315"/>
                <a:gd name="T5" fmla="*/ 611 h 611"/>
                <a:gd name="T6" fmla="*/ 1940 w 2315"/>
                <a:gd name="T7" fmla="*/ 9 h 611"/>
                <a:gd name="T8" fmla="*/ 367 w 2315"/>
                <a:gd name="T9" fmla="*/ 0 h 6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15"/>
                <a:gd name="T16" fmla="*/ 0 h 611"/>
                <a:gd name="T17" fmla="*/ 2315 w 2315"/>
                <a:gd name="T18" fmla="*/ 611 h 6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15" h="611">
                  <a:moveTo>
                    <a:pt x="367" y="0"/>
                  </a:moveTo>
                  <a:lnTo>
                    <a:pt x="0" y="611"/>
                  </a:lnTo>
                  <a:lnTo>
                    <a:pt x="2315" y="611"/>
                  </a:lnTo>
                  <a:lnTo>
                    <a:pt x="1940" y="9"/>
                  </a:lnTo>
                  <a:lnTo>
                    <a:pt x="367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3" name="Freeform 8"/>
            <p:cNvSpPr>
              <a:spLocks/>
            </p:cNvSpPr>
            <p:nvPr/>
          </p:nvSpPr>
          <p:spPr bwMode="auto">
            <a:xfrm>
              <a:off x="509" y="3249"/>
              <a:ext cx="2315" cy="611"/>
            </a:xfrm>
            <a:custGeom>
              <a:avLst/>
              <a:gdLst>
                <a:gd name="T0" fmla="*/ 367 w 2315"/>
                <a:gd name="T1" fmla="*/ 0 h 611"/>
                <a:gd name="T2" fmla="*/ 0 w 2315"/>
                <a:gd name="T3" fmla="*/ 611 h 611"/>
                <a:gd name="T4" fmla="*/ 2315 w 2315"/>
                <a:gd name="T5" fmla="*/ 611 h 611"/>
                <a:gd name="T6" fmla="*/ 1940 w 2315"/>
                <a:gd name="T7" fmla="*/ 9 h 611"/>
                <a:gd name="T8" fmla="*/ 375 w 2315"/>
                <a:gd name="T9" fmla="*/ 9 h 6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15"/>
                <a:gd name="T16" fmla="*/ 0 h 611"/>
                <a:gd name="T17" fmla="*/ 2315 w 2315"/>
                <a:gd name="T18" fmla="*/ 611 h 6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15" h="611">
                  <a:moveTo>
                    <a:pt x="367" y="0"/>
                  </a:moveTo>
                  <a:lnTo>
                    <a:pt x="0" y="611"/>
                  </a:lnTo>
                  <a:lnTo>
                    <a:pt x="2315" y="611"/>
                  </a:lnTo>
                  <a:lnTo>
                    <a:pt x="1940" y="9"/>
                  </a:lnTo>
                  <a:lnTo>
                    <a:pt x="375" y="9"/>
                  </a:lnTo>
                </a:path>
              </a:pathLst>
            </a:custGeom>
            <a:noFill/>
            <a:ln w="12700">
              <a:solidFill>
                <a:srgbClr val="D93192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4" name="Freeform 9"/>
            <p:cNvSpPr>
              <a:spLocks/>
            </p:cNvSpPr>
            <p:nvPr/>
          </p:nvSpPr>
          <p:spPr bwMode="auto">
            <a:xfrm>
              <a:off x="533" y="1974"/>
              <a:ext cx="2315" cy="1922"/>
            </a:xfrm>
            <a:custGeom>
              <a:avLst/>
              <a:gdLst>
                <a:gd name="T0" fmla="*/ 1157 w 2315"/>
                <a:gd name="T1" fmla="*/ 0 h 1922"/>
                <a:gd name="T2" fmla="*/ 0 w 2315"/>
                <a:gd name="T3" fmla="*/ 1922 h 1922"/>
                <a:gd name="T4" fmla="*/ 2315 w 2315"/>
                <a:gd name="T5" fmla="*/ 1922 h 1922"/>
                <a:gd name="T6" fmla="*/ 1157 w 2315"/>
                <a:gd name="T7" fmla="*/ 0 h 19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15"/>
                <a:gd name="T13" fmla="*/ 0 h 1922"/>
                <a:gd name="T14" fmla="*/ 2315 w 2315"/>
                <a:gd name="T15" fmla="*/ 1922 h 19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15" h="1922">
                  <a:moveTo>
                    <a:pt x="1157" y="0"/>
                  </a:moveTo>
                  <a:lnTo>
                    <a:pt x="0" y="1922"/>
                  </a:lnTo>
                  <a:lnTo>
                    <a:pt x="2315" y="1922"/>
                  </a:lnTo>
                  <a:lnTo>
                    <a:pt x="1157" y="0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5" name="Line 10"/>
            <p:cNvSpPr>
              <a:spLocks noChangeShapeType="1"/>
            </p:cNvSpPr>
            <p:nvPr/>
          </p:nvSpPr>
          <p:spPr bwMode="auto">
            <a:xfrm>
              <a:off x="1223" y="2710"/>
              <a:ext cx="942" cy="1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546" name="Line 11"/>
            <p:cNvSpPr>
              <a:spLocks noChangeShapeType="1"/>
            </p:cNvSpPr>
            <p:nvPr/>
          </p:nvSpPr>
          <p:spPr bwMode="auto">
            <a:xfrm>
              <a:off x="896" y="3258"/>
              <a:ext cx="1589" cy="1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22547" name="Picture 1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" y="1336"/>
              <a:ext cx="922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1" name="Rectangle 13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Piramide Alimenticia</a:t>
            </a:r>
          </a:p>
        </p:txBody>
      </p:sp>
      <p:sp>
        <p:nvSpPr>
          <p:cNvPr id="1172494" name="Rectangle 14"/>
          <p:cNvSpPr>
            <a:spLocks noChangeArrowheads="1"/>
          </p:cNvSpPr>
          <p:nvPr/>
        </p:nvSpPr>
        <p:spPr bwMode="auto">
          <a:xfrm>
            <a:off x="2038350" y="3124200"/>
            <a:ext cx="163195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eaLnBrk="0" hangingPunct="0">
              <a:lnSpc>
                <a:spcPct val="87000"/>
              </a:lnSpc>
              <a:defRPr/>
            </a:pPr>
            <a:r>
              <a:rPr lang="en-US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Carnivoro</a:t>
            </a:r>
            <a:endParaRPr lang="en-US"/>
          </a:p>
        </p:txBody>
      </p:sp>
      <p:sp>
        <p:nvSpPr>
          <p:cNvPr id="1172495" name="Rectangle 15"/>
          <p:cNvSpPr>
            <a:spLocks noChangeArrowheads="1"/>
          </p:cNvSpPr>
          <p:nvPr/>
        </p:nvSpPr>
        <p:spPr bwMode="auto">
          <a:xfrm>
            <a:off x="1905000" y="4205288"/>
            <a:ext cx="163195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eaLnBrk="0" hangingPunct="0">
              <a:lnSpc>
                <a:spcPct val="87000"/>
              </a:lnSpc>
              <a:defRPr/>
            </a:pPr>
            <a:r>
              <a:rPr lang="en-US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Herbivoro</a:t>
            </a:r>
            <a:endParaRPr lang="en-US"/>
          </a:p>
        </p:txBody>
      </p:sp>
      <p:sp>
        <p:nvSpPr>
          <p:cNvPr id="1172496" name="Rectangle 16"/>
          <p:cNvSpPr>
            <a:spLocks noChangeArrowheads="1"/>
          </p:cNvSpPr>
          <p:nvPr/>
        </p:nvSpPr>
        <p:spPr bwMode="auto">
          <a:xfrm>
            <a:off x="2133600" y="5486400"/>
            <a:ext cx="99695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eaLnBrk="0" hangingPunct="0">
              <a:lnSpc>
                <a:spcPct val="87000"/>
              </a:lnSpc>
              <a:defRPr/>
            </a:pPr>
            <a:r>
              <a:rPr lang="en-US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Algas</a:t>
            </a:r>
            <a:endParaRPr lang="en-US"/>
          </a:p>
        </p:txBody>
      </p:sp>
      <p:sp>
        <p:nvSpPr>
          <p:cNvPr id="1172497" name="Rectangle 17"/>
          <p:cNvSpPr>
            <a:spLocks noChangeArrowheads="1"/>
          </p:cNvSpPr>
          <p:nvPr/>
        </p:nvSpPr>
        <p:spPr bwMode="auto">
          <a:xfrm>
            <a:off x="3927475" y="3124200"/>
            <a:ext cx="522605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eaLnBrk="0" hangingPunct="0">
              <a:lnSpc>
                <a:spcPct val="87000"/>
              </a:lnSpc>
              <a:defRPr/>
            </a:pPr>
            <a:r>
              <a:rPr lang="en-US" sz="2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 lb de Herbivoro = 1 lb Carnivoro</a:t>
            </a:r>
            <a:endParaRPr lang="en-US"/>
          </a:p>
        </p:txBody>
      </p:sp>
      <p:sp>
        <p:nvSpPr>
          <p:cNvPr id="1172498" name="Rectangle 18"/>
          <p:cNvSpPr>
            <a:spLocks noChangeArrowheads="1"/>
          </p:cNvSpPr>
          <p:nvPr/>
        </p:nvSpPr>
        <p:spPr bwMode="auto">
          <a:xfrm>
            <a:off x="3654425" y="4191000"/>
            <a:ext cx="508635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eaLnBrk="0" hangingPunct="0">
              <a:lnSpc>
                <a:spcPct val="87000"/>
              </a:lnSpc>
              <a:defRPr/>
            </a:pPr>
            <a:r>
              <a:rPr lang="en-US" sz="2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lb de algas = 1 lb. de Herviboro</a:t>
            </a:r>
            <a:endParaRPr lang="en-US"/>
          </a:p>
        </p:txBody>
      </p:sp>
      <p:sp>
        <p:nvSpPr>
          <p:cNvPr id="22537" name="Line 19"/>
          <p:cNvSpPr>
            <a:spLocks noChangeShapeType="1"/>
          </p:cNvSpPr>
          <p:nvPr/>
        </p:nvSpPr>
        <p:spPr bwMode="auto">
          <a:xfrm>
            <a:off x="762000" y="2590800"/>
            <a:ext cx="2286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s-US" sz="2400" dirty="0">
                <a:latin typeface="+mn-lt"/>
                <a:hlinkClick r:id="rId4"/>
              </a:rPr>
              <a:t>Otras Publicaciones del mismo autor en Repositorio ESPOL</a:t>
            </a:r>
            <a:endParaRPr lang="es-US" sz="24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Tipos De Tractos GI</a:t>
            </a:r>
          </a:p>
        </p:txBody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8229600" cy="5943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Herbivoros.</a:t>
            </a:r>
          </a:p>
          <a:p>
            <a:pPr lvl="1" eaLnBrk="1" hangingPunct="1">
              <a:defRPr/>
            </a:pPr>
            <a:r>
              <a:rPr lang="en-US" sz="2000" smtClean="0"/>
              <a:t>Estomagos pequeños e intestinos largos.</a:t>
            </a:r>
          </a:p>
          <a:p>
            <a:pPr lvl="2" eaLnBrk="1" hangingPunct="1">
              <a:defRPr/>
            </a:pPr>
            <a:r>
              <a:rPr lang="en-US" sz="1600" smtClean="0"/>
              <a:t>Tilapia.</a:t>
            </a:r>
          </a:p>
          <a:p>
            <a:pPr lvl="2" eaLnBrk="1" hangingPunct="1">
              <a:defRPr/>
            </a:pPr>
            <a:r>
              <a:rPr lang="en-US" sz="1600" smtClean="0"/>
              <a:t>Carpa.</a:t>
            </a:r>
          </a:p>
          <a:p>
            <a:pPr eaLnBrk="1" hangingPunct="1">
              <a:defRPr/>
            </a:pPr>
            <a:r>
              <a:rPr lang="en-US" sz="2800" smtClean="0"/>
              <a:t>Omnivoros.</a:t>
            </a:r>
          </a:p>
          <a:p>
            <a:pPr lvl="1" eaLnBrk="1" hangingPunct="1">
              <a:defRPr/>
            </a:pPr>
            <a:r>
              <a:rPr lang="en-US" sz="2000" smtClean="0"/>
              <a:t>Intestino y estomago moderado.</a:t>
            </a:r>
          </a:p>
          <a:p>
            <a:pPr lvl="2" eaLnBrk="1" hangingPunct="1">
              <a:defRPr/>
            </a:pPr>
            <a:r>
              <a:rPr lang="en-US" sz="1600" smtClean="0"/>
              <a:t>Bagre.</a:t>
            </a:r>
          </a:p>
          <a:p>
            <a:pPr eaLnBrk="1" hangingPunct="1">
              <a:defRPr/>
            </a:pPr>
            <a:r>
              <a:rPr lang="en-US" sz="2800" smtClean="0"/>
              <a:t>Carnivoro.</a:t>
            </a:r>
          </a:p>
          <a:p>
            <a:pPr lvl="1" eaLnBrk="1" hangingPunct="1">
              <a:defRPr/>
            </a:pPr>
            <a:r>
              <a:rPr lang="en-US" sz="2000" smtClean="0"/>
              <a:t>Estomago largo e intestino pequeño.</a:t>
            </a:r>
          </a:p>
          <a:p>
            <a:pPr lvl="2" eaLnBrk="1" hangingPunct="1">
              <a:defRPr/>
            </a:pPr>
            <a:r>
              <a:rPr lang="en-US" sz="1600" smtClean="0"/>
              <a:t>Trucha.</a:t>
            </a:r>
          </a:p>
          <a:p>
            <a:pPr lvl="2" eaLnBrk="1" hangingPunct="1">
              <a:defRPr/>
            </a:pPr>
            <a:r>
              <a:rPr lang="en-US" sz="1600" smtClean="0"/>
              <a:t>Striped bass.</a:t>
            </a:r>
          </a:p>
          <a:p>
            <a:pPr eaLnBrk="1" hangingPunct="1">
              <a:defRPr/>
            </a:pPr>
            <a:r>
              <a:rPr lang="en-US" sz="2800" smtClean="0"/>
              <a:t>Invertebrados:</a:t>
            </a:r>
          </a:p>
          <a:p>
            <a:pPr lvl="1" eaLnBrk="1" hangingPunct="1">
              <a:defRPr/>
            </a:pPr>
            <a:r>
              <a:rPr lang="en-US" sz="2000" smtClean="0"/>
              <a:t>Depende.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AnimalGraliza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066800"/>
            <a:ext cx="5305425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Biologia </a:t>
            </a:r>
            <a:r>
              <a:rPr lang="es-ES_tradnl" smtClean="0"/>
              <a:t>Comparada De Peces, Crustáceos Y Moluscos.</a:t>
            </a:r>
            <a:endParaRPr lang="en-US" smtClean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Comparación</a:t>
            </a:r>
            <a:br>
              <a:rPr lang="en-US" sz="4000" smtClean="0"/>
            </a:br>
            <a:r>
              <a:rPr lang="en-US" sz="4000" smtClean="0"/>
              <a:t>Aparato Digestivo</a:t>
            </a:r>
            <a:endParaRPr lang="es-ES_tradnl" sz="4000" smtClean="0"/>
          </a:p>
        </p:txBody>
      </p:sp>
      <p:sp>
        <p:nvSpPr>
          <p:cNvPr id="120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45412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Herbivoros filtradores.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Alimentación pasiva.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Glándula metabólica: Hepatopáncreas.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Crustáceos: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Herbivoros, carnivoros u omnivoros.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Capaces de buscar alimento.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Glándula metabólica:  Hepatopáncreas.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Herbivoros, carnivoros u omnivoros.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Capaces de buscar alimento.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Glándula metabólica: Hígado.</a:t>
            </a:r>
            <a:endParaRPr lang="es-ES_tradnl" sz="2000" smtClean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Destino De Alimento</a:t>
            </a:r>
          </a:p>
        </p:txBody>
      </p:sp>
      <p:pic>
        <p:nvPicPr>
          <p:cNvPr id="26627" name="Picture 3" descr="aliment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Destino De Alimento</a:t>
            </a:r>
          </a:p>
        </p:txBody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80388" cy="46132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E. Bruta: Calorias que consume el animal (no importa calidad).</a:t>
            </a:r>
          </a:p>
          <a:p>
            <a:pPr lvl="1" eaLnBrk="1" hangingPunct="1">
              <a:defRPr/>
            </a:pPr>
            <a:r>
              <a:rPr lang="en-US" sz="2400" smtClean="0"/>
              <a:t>E. Fecal: Es la energía no absorbida.</a:t>
            </a:r>
          </a:p>
          <a:p>
            <a:pPr lvl="1" eaLnBrk="1" hangingPunct="1">
              <a:defRPr/>
            </a:pPr>
            <a:r>
              <a:rPr lang="en-US" sz="2400" smtClean="0"/>
              <a:t>E. Digerible: Energía absorbida del alimento.</a:t>
            </a:r>
          </a:p>
          <a:p>
            <a:pPr lvl="2" eaLnBrk="1" hangingPunct="1">
              <a:defRPr/>
            </a:pPr>
            <a:r>
              <a:rPr lang="en-US" sz="1800" smtClean="0"/>
              <a:t>E. Excreción: Orine, branquias piel, etc.</a:t>
            </a:r>
          </a:p>
          <a:p>
            <a:pPr lvl="2" eaLnBrk="1" hangingPunct="1">
              <a:defRPr/>
            </a:pPr>
            <a:r>
              <a:rPr lang="en-US" sz="1800" smtClean="0"/>
              <a:t>E. Metabolizable: Es la que le queda al organismo para sus demandas de Energía y crecer.</a:t>
            </a:r>
          </a:p>
          <a:p>
            <a:pPr lvl="2" eaLnBrk="1" hangingPunct="1">
              <a:defRPr/>
            </a:pPr>
            <a:endParaRPr lang="en-US" sz="1800" smtClean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Destino de Nitrogeno y</a:t>
            </a:r>
            <a:br>
              <a:rPr lang="en-US" smtClean="0"/>
            </a:br>
            <a:r>
              <a:rPr lang="en-US" smtClean="0"/>
              <a:t>Fosforo de Alimento</a:t>
            </a:r>
          </a:p>
        </p:txBody>
      </p:sp>
      <p:sp>
        <p:nvSpPr>
          <p:cNvPr id="1176579" name="Rectangle 3"/>
          <p:cNvSpPr>
            <a:spLocks noChangeArrowheads="1"/>
          </p:cNvSpPr>
          <p:nvPr/>
        </p:nvSpPr>
        <p:spPr bwMode="auto">
          <a:xfrm>
            <a:off x="71438" y="0"/>
            <a:ext cx="0" cy="80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s-ES"/>
          </a:p>
        </p:txBody>
      </p:sp>
      <p:pic>
        <p:nvPicPr>
          <p:cNvPr id="28676" name="Picture 4" descr="yperc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260169"/>
              </a:clrFrom>
              <a:clrTo>
                <a:srgbClr val="26016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2667000"/>
            <a:ext cx="3429000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010400" y="1905000"/>
            <a:ext cx="1149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Aplicado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100% N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100% P</a:t>
            </a:r>
          </a:p>
          <a:p>
            <a:pPr algn="ctr"/>
            <a:endParaRPr lang="en-US" sz="18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593850" y="1828800"/>
            <a:ext cx="1162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Retenido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30% N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32% P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305550" y="5103813"/>
            <a:ext cx="1212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Disolvido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87% N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10-40% P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752600" y="5133975"/>
            <a:ext cx="1187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Solidos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13% N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60-90% P</a:t>
            </a:r>
          </a:p>
          <a:p>
            <a:pPr algn="ctr"/>
            <a:endParaRPr lang="en-US" sz="18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178300" y="5105400"/>
            <a:ext cx="1212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Efluentes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70% N</a:t>
            </a:r>
          </a:p>
          <a:p>
            <a:pPr algn="ctr"/>
            <a:r>
              <a:rPr lang="en-US" sz="1800" b="1">
                <a:solidFill>
                  <a:schemeClr val="tx2"/>
                </a:solidFill>
                <a:latin typeface="Arial" charset="0"/>
              </a:rPr>
              <a:t>68% P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6019800" y="2362200"/>
            <a:ext cx="990600" cy="990600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191000"/>
            <a:ext cx="685800" cy="6858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5105400" y="3886200"/>
            <a:ext cx="304800" cy="1143000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4114800" y="3886200"/>
            <a:ext cx="304800" cy="1143000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2819400" y="5562600"/>
            <a:ext cx="1447800" cy="0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257800" y="5562600"/>
            <a:ext cx="1143000" cy="0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514600" y="2438400"/>
            <a:ext cx="762000" cy="762000"/>
          </a:xfrm>
          <a:prstGeom prst="line">
            <a:avLst/>
          </a:prstGeom>
          <a:noFill/>
          <a:ln w="15875">
            <a:solidFill>
              <a:schemeClr val="tx2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Carbohidratos</a:t>
            </a:r>
          </a:p>
        </p:txBody>
      </p:sp>
      <p:sp>
        <p:nvSpPr>
          <p:cNvPr id="117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848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C</a:t>
            </a:r>
            <a:r>
              <a:rPr lang="es-ES_tradnl" sz="2800" baseline="-25000" smtClean="0"/>
              <a:t>n</a:t>
            </a:r>
            <a:r>
              <a:rPr lang="es-ES_tradnl" sz="2800" smtClean="0"/>
              <a:t> (H</a:t>
            </a:r>
            <a:r>
              <a:rPr lang="es-ES_tradnl" sz="2800" baseline="-25000" smtClean="0"/>
              <a:t>2</a:t>
            </a:r>
            <a:r>
              <a:rPr lang="es-ES_tradnl" sz="2800" smtClean="0"/>
              <a:t>O)</a:t>
            </a:r>
            <a:r>
              <a:rPr lang="es-ES_tradnl" sz="2800" baseline="-25000" smtClean="0"/>
              <a:t>m</a:t>
            </a:r>
            <a:r>
              <a:rPr lang="es-ES_tradnl" sz="2800" smtClean="0"/>
              <a:t>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</a:t>
            </a:r>
            <a:r>
              <a:rPr lang="es-ES_tradnl" sz="2800" smtClean="0"/>
              <a:t>rincipal función es como fuente de energía.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</a:t>
            </a:r>
            <a:r>
              <a:rPr lang="es-ES_tradnl" sz="2800" smtClean="0"/>
              <a:t>lgunos sirven de base para la síntesis de otros nutrientes.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No esenciales pero son energía barata.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Cantidad máxima aceptable de carbohidratos varía de especie a especie.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Tipo de carbohidrato mas importante que cantidad.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Almidones,Polisacaridos.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Monosacaridos, Fibra.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Fuente: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Natural o agregado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Carbohidratos</a:t>
            </a:r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45412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TIPOS:	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Monosacáridos no sirven penaeidos o algunos peces.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Fibra Aprovechada por vacas VIA BACTERIAS y pocos monogástricos. pH importante.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Peces y camarones tienen poco control sobre niveles de glucosa: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Despues de ingestion de glucosa, los niveles en la sangre suben rapidamente, pero demoran en bajar.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Monosacáridos :regulación bacterias/ fertilización.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Almidones ayudan a estabilidad pellets.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Lípidos o Grasas</a:t>
            </a:r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610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</a:t>
            </a:r>
            <a:r>
              <a:rPr lang="es-ES_tradnl" sz="2800" smtClean="0"/>
              <a:t>orman parte tejidos animales y vegetales</a:t>
            </a:r>
            <a:r>
              <a:rPr lang="en-US" sz="2800" smtClean="0"/>
              <a:t>,</a:t>
            </a:r>
            <a:r>
              <a:rPr lang="es-ES_tradnl" sz="2800" smtClean="0"/>
              <a:t> insolubles en agua y solubles en </a:t>
            </a:r>
            <a:r>
              <a:rPr lang="en-US" sz="2800" smtClean="0"/>
              <a:t>é</a:t>
            </a:r>
            <a:r>
              <a:rPr lang="es-ES_tradnl" sz="2800" smtClean="0"/>
              <a:t>ter.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</a:t>
            </a:r>
            <a:r>
              <a:rPr lang="es-ES_tradnl" sz="2800" smtClean="0"/>
              <a:t>cidos grasos</a:t>
            </a:r>
            <a:r>
              <a:rPr lang="en-US" sz="2800" smtClean="0"/>
              <a:t>:</a:t>
            </a:r>
            <a:r>
              <a:rPr lang="es-ES_tradnl" sz="2800" smtClean="0"/>
              <a:t> fuente energía</a:t>
            </a:r>
            <a:r>
              <a:rPr lang="en-US" sz="2800" smtClean="0"/>
              <a:t>y </a:t>
            </a:r>
            <a:r>
              <a:rPr lang="es-ES_tradnl" sz="2800" smtClean="0"/>
              <a:t>nutriente esencial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Indispensables formar membranas y sintesis de hormonas y desarrollo sexual: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Colesterol.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Fosfolipidos.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Acidos grasos: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smtClean="0"/>
              <a:t>SW : eicosapentanoico: 20:5</a:t>
            </a:r>
            <a:r>
              <a:rPr lang="en-US" sz="1600" smtClean="0">
                <a:latin typeface="Symbol" pitchFamily="18" charset="2"/>
              </a:rPr>
              <a:t>w</a:t>
            </a:r>
            <a:r>
              <a:rPr lang="en-US" sz="1600" smtClean="0"/>
              <a:t>3y  docosahexanoico:22 :6</a:t>
            </a:r>
            <a:r>
              <a:rPr lang="en-US" sz="1600" smtClean="0">
                <a:latin typeface="Symbol" pitchFamily="18" charset="2"/>
              </a:rPr>
              <a:t>w</a:t>
            </a:r>
            <a:r>
              <a:rPr lang="en-US" sz="1600" smtClean="0"/>
              <a:t>3.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smtClean="0"/>
              <a:t>FW: linoleico: 18:2ω6, linolenico: 18:3ω3,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Doble energia que proteinas y carbohidratos.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Mas importante en algunas dietas que proteinas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Fuente: Natural o agregado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Lípidos o Grasas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2800" smtClean="0"/>
              <a:t>Destino de los lípidos en peces</a:t>
            </a:r>
          </a:p>
          <a:p>
            <a:pPr lvl="1" eaLnBrk="1" hangingPunct="1">
              <a:defRPr/>
            </a:pPr>
            <a:r>
              <a:rPr lang="es-ES" sz="2400" smtClean="0"/>
              <a:t>Fuente de energía y reserva</a:t>
            </a:r>
          </a:p>
          <a:p>
            <a:pPr lvl="1" eaLnBrk="1" hangingPunct="1">
              <a:defRPr/>
            </a:pPr>
            <a:r>
              <a:rPr lang="es-ES" sz="2400" smtClean="0"/>
              <a:t> Vehículo de las vitaminas liposolubles (A,D,E)</a:t>
            </a:r>
          </a:p>
          <a:p>
            <a:pPr lvl="1" eaLnBrk="1" hangingPunct="1">
              <a:defRPr/>
            </a:pPr>
            <a:r>
              <a:rPr lang="es-ES" sz="2400" smtClean="0"/>
              <a:t> Integridad de las membranas celulares</a:t>
            </a:r>
          </a:p>
          <a:p>
            <a:pPr lvl="1" eaLnBrk="1" hangingPunct="1">
              <a:defRPr/>
            </a:pPr>
            <a:r>
              <a:rPr lang="es-ES" sz="2400" smtClean="0"/>
              <a:t> Ahorro de proteína</a:t>
            </a:r>
          </a:p>
          <a:p>
            <a:pPr eaLnBrk="1" hangingPunct="1">
              <a:defRPr/>
            </a:pPr>
            <a:r>
              <a:rPr lang="es-ES" sz="2800" smtClean="0"/>
              <a:t>Necesidades totales</a:t>
            </a:r>
          </a:p>
          <a:p>
            <a:pPr lvl="1" eaLnBrk="1" hangingPunct="1">
              <a:defRPr/>
            </a:pPr>
            <a:r>
              <a:rPr lang="es-ES" sz="2400" smtClean="0"/>
              <a:t>Peces salmónidos: 25-30%</a:t>
            </a:r>
          </a:p>
          <a:p>
            <a:pPr lvl="1" eaLnBrk="1" hangingPunct="1">
              <a:defRPr/>
            </a:pPr>
            <a:r>
              <a:rPr lang="es-ES" sz="2400" smtClean="0"/>
              <a:t> Peces marinos agua cálida: 15-25%</a:t>
            </a:r>
          </a:p>
          <a:p>
            <a:pPr lvl="1" eaLnBrk="1" hangingPunct="1">
              <a:defRPr/>
            </a:pPr>
            <a:r>
              <a:rPr lang="es-ES" sz="2400" smtClean="0"/>
              <a:t>Crustáceos: &lt;8% (colesterol: 0.5%)</a:t>
            </a:r>
          </a:p>
          <a:p>
            <a:pPr eaLnBrk="1" hangingPunct="1">
              <a:defRPr/>
            </a:pPr>
            <a:endParaRPr lang="es-ES" sz="2800" smtClean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8915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Efectos Nutrición : Productividad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6868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Nutrición es factor clave para cualquier especie: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“</a:t>
            </a:r>
            <a:r>
              <a:rPr lang="es-ES_tradnl" sz="2000" smtClean="0"/>
              <a:t>Enfermo que come no muere.”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Siempre uno de factores mas importantes. Distintos sistemas dependen mas o menos de entrada directa  de nutrientes y/o aporte producción natural.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Control / costo depende de intensidad del manejo: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Extensivo sin adición de nutrientes.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Extensivo con fertilización.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Fertilización intensiva.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Alimentación extensiva. (consumo directo).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Alimentación intensiva. Alta calidad pero no completa).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Alimentación hiperintensiva. Alimento completo no depende casi de medio natural???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Alimentación ultrahiperintensiva. Ambiente artificial, control total.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Lípidos o Grasas</a:t>
            </a:r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2800" smtClean="0"/>
              <a:t>Acidos grasos poliinsaturados (1-2%). Mortalidades larvarias</a:t>
            </a:r>
          </a:p>
          <a:p>
            <a:pPr lvl="1" eaLnBrk="1" hangingPunct="1">
              <a:defRPr/>
            </a:pPr>
            <a:r>
              <a:rPr lang="es-ES" sz="2400" smtClean="0"/>
              <a:t>Especies marinas: HUFAs (20:5ω3 y 22:6ω3)</a:t>
            </a:r>
          </a:p>
          <a:p>
            <a:pPr lvl="1" eaLnBrk="1" hangingPunct="1">
              <a:defRPr/>
            </a:pPr>
            <a:r>
              <a:rPr lang="es-ES" sz="2400" smtClean="0"/>
              <a:t>Especies de agua dulce: LUFAs (18:3ω3)</a:t>
            </a:r>
          </a:p>
          <a:p>
            <a:pPr eaLnBrk="1" hangingPunct="1">
              <a:defRPr/>
            </a:pPr>
            <a:r>
              <a:rPr lang="es-ES" sz="2800" smtClean="0"/>
              <a:t>Permeabilidad de las biomembranas</a:t>
            </a:r>
          </a:p>
          <a:p>
            <a:pPr lvl="1" eaLnBrk="1" hangingPunct="1">
              <a:defRPr/>
            </a:pPr>
            <a:r>
              <a:rPr lang="es-ES" sz="2400" smtClean="0"/>
              <a:t>Agua dulce: membranas poco permeables</a:t>
            </a:r>
          </a:p>
          <a:p>
            <a:pPr lvl="2" eaLnBrk="1" hangingPunct="1">
              <a:defRPr/>
            </a:pPr>
            <a:r>
              <a:rPr lang="es-ES" sz="2000" smtClean="0"/>
              <a:t>Reducir pérdida de sales</a:t>
            </a:r>
          </a:p>
          <a:p>
            <a:pPr lvl="1" eaLnBrk="1" hangingPunct="1">
              <a:defRPr/>
            </a:pPr>
            <a:r>
              <a:rPr lang="es-ES" sz="2400" smtClean="0"/>
              <a:t>Agua marina: membranas muy permeables</a:t>
            </a:r>
          </a:p>
          <a:p>
            <a:pPr lvl="2" eaLnBrk="1" hangingPunct="1">
              <a:defRPr/>
            </a:pPr>
            <a:r>
              <a:rPr lang="es-ES" sz="2000" smtClean="0"/>
              <a:t>Eliminar sales  </a:t>
            </a:r>
          </a:p>
          <a:p>
            <a:pPr eaLnBrk="1" hangingPunct="1">
              <a:defRPr/>
            </a:pPr>
            <a:endParaRPr lang="es-ES" sz="2800" smtClean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Proteínas</a:t>
            </a:r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610600" cy="601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Unión aminoácidos mediante enlaces péptidos.</a:t>
            </a:r>
          </a:p>
          <a:p>
            <a:pPr eaLnBrk="1" hangingPunct="1">
              <a:defRPr/>
            </a:pPr>
            <a:r>
              <a:rPr lang="en-US" sz="2800" smtClean="0"/>
              <a:t>Necesarias formar tejidos, pcpalmente musculo.</a:t>
            </a:r>
          </a:p>
          <a:p>
            <a:pPr eaLnBrk="1" hangingPunct="1">
              <a:defRPr/>
            </a:pPr>
            <a:r>
              <a:rPr lang="en-US" sz="2800" smtClean="0"/>
              <a:t>Pueden ser usados como fuente de energía si no tienen composición correcta, pero no son eficientes. Necesitan energía para metabolizarse.</a:t>
            </a:r>
          </a:p>
          <a:p>
            <a:pPr eaLnBrk="1" hangingPunct="1">
              <a:defRPr/>
            </a:pPr>
            <a:r>
              <a:rPr lang="en-US" sz="2800" smtClean="0"/>
              <a:t>Exceso en dieta:</a:t>
            </a:r>
          </a:p>
          <a:p>
            <a:pPr lvl="1" eaLnBrk="1" hangingPunct="1">
              <a:defRPr/>
            </a:pPr>
            <a:r>
              <a:rPr lang="en-US" sz="2400" smtClean="0"/>
              <a:t>Daño al higado.</a:t>
            </a:r>
          </a:p>
          <a:p>
            <a:pPr lvl="1" eaLnBrk="1" hangingPunct="1">
              <a:defRPr/>
            </a:pPr>
            <a:r>
              <a:rPr lang="en-US" sz="2400" smtClean="0"/>
              <a:t>Gota, acumulacion de N.</a:t>
            </a:r>
          </a:p>
          <a:p>
            <a:pPr lvl="1" eaLnBrk="1" hangingPunct="1">
              <a:defRPr/>
            </a:pPr>
            <a:r>
              <a:rPr lang="en-US" sz="2400" smtClean="0"/>
              <a:t>Mayor excreción de amonia.</a:t>
            </a:r>
          </a:p>
          <a:p>
            <a:pPr lvl="1" eaLnBrk="1" hangingPunct="1">
              <a:defRPr/>
            </a:pPr>
            <a:r>
              <a:rPr lang="en-US" sz="2400" smtClean="0"/>
              <a:t>Aumento en costo.</a:t>
            </a:r>
          </a:p>
          <a:p>
            <a:pPr eaLnBrk="1" hangingPunct="1">
              <a:defRPr/>
            </a:pPr>
            <a:r>
              <a:rPr lang="en-US" sz="2800" smtClean="0"/>
              <a:t>Parte de dieta que mas se le para bola por costo.</a:t>
            </a:r>
          </a:p>
          <a:p>
            <a:pPr lvl="1" eaLnBrk="1" hangingPunct="1">
              <a:defRPr/>
            </a:pPr>
            <a:r>
              <a:rPr lang="en-US" sz="2400" smtClean="0"/>
              <a:t>Talvez no es lo mejor.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Proteínas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9154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Dificil de determinar (Control Calidad).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Camarones: </a:t>
            </a:r>
            <a:r>
              <a:rPr lang="es-ES_tradnl" sz="2800" smtClean="0"/>
              <a:t>10 aminoácidos esenciales</a:t>
            </a:r>
            <a:r>
              <a:rPr lang="en-US" sz="280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Arginina</a:t>
            </a:r>
            <a:r>
              <a:rPr lang="en-US" sz="2000" smtClean="0"/>
              <a:t>, </a:t>
            </a:r>
            <a:r>
              <a:rPr lang="es-ES_tradnl" sz="2000" b="1" smtClean="0">
                <a:solidFill>
                  <a:srgbClr val="FFFF00"/>
                </a:solidFill>
              </a:rPr>
              <a:t>metionina</a:t>
            </a:r>
            <a:r>
              <a:rPr lang="es-ES_tradnl" sz="2000" smtClean="0"/>
              <a:t>, valina, treonina, isoleucina, leucina, </a:t>
            </a:r>
            <a:r>
              <a:rPr lang="es-ES_tradnl" sz="2000" b="1" smtClean="0">
                <a:solidFill>
                  <a:srgbClr val="FFFF00"/>
                </a:solidFill>
              </a:rPr>
              <a:t>lisina</a:t>
            </a:r>
            <a:r>
              <a:rPr lang="es-ES_tradnl" sz="2000" smtClean="0"/>
              <a:t>, histidina, fenilanina y triptofano.</a:t>
            </a: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16% de la proteína en un balanceado es 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Composicoón/ origen de proteina mas importante que cantidad proteina.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Arroz con menestra vs carne.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Camarón necesita menos proteina pero de mejor calidad que antes pensado.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Nuevos sistemas aumentasn proteina bruta en piscinas reciclando nitrogeno.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% proteina dependiente de edad: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Sube?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Baja?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Fuente:????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66700" y="990600"/>
            <a:ext cx="8439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s-ES_tradnl" sz="2200" b="1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714500" y="495300"/>
            <a:ext cx="52387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Proteína y aminoácidos</a:t>
            </a:r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1295400" y="1333500"/>
          <a:ext cx="6743700" cy="5524500"/>
        </p:xfrm>
        <a:graphic>
          <a:graphicData uri="http://schemas.openxmlformats.org/presentationml/2006/ole">
            <p:oleObj spid="_x0000_s3074" name="Documento" r:id="rId4" imgW="6745680" imgH="552456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-2349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Destino del Alimento</a:t>
            </a:r>
          </a:p>
        </p:txBody>
      </p:sp>
      <p:pic>
        <p:nvPicPr>
          <p:cNvPr id="1203205" name="Picture 5" descr="0527"/>
          <p:cNvPicPr>
            <a:picLocks noChangeAspect="1" noChangeArrowheads="1"/>
          </p:cNvPicPr>
          <p:nvPr/>
        </p:nvPicPr>
        <p:blipFill>
          <a:blip r:embed="rId2"/>
          <a:srcRect l="15312" t="10001" r="15312" b="2499"/>
          <a:stretch>
            <a:fillRect/>
          </a:stretch>
        </p:blipFill>
        <p:spPr bwMode="auto">
          <a:xfrm>
            <a:off x="1835150" y="1000125"/>
            <a:ext cx="6192838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Vitaminas</a:t>
            </a:r>
            <a:endParaRPr lang="en-US" smtClean="0"/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762000"/>
            <a:ext cx="79248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Microelementos necesarios para regulación en animales: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Algunas pueden ser sintetizadas.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Otras no.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Larvas Penaeidos necesitan vitamina: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E, ácido nicotínico, colina, piridoxina, biotina, ácido fólico, ácido ascórbico, cianocobalamina, vitamina D, inositol, riboflavina, </a:t>
            </a:r>
            <a:r>
              <a:rPr lang="en-US" sz="2400" smtClean="0">
                <a:solidFill>
                  <a:srgbClr val="FFFF00"/>
                </a:solidFill>
              </a:rPr>
              <a:t>tiamina </a:t>
            </a:r>
            <a:r>
              <a:rPr lang="en-US" sz="2400" smtClean="0"/>
              <a:t>y β-caroteno.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Falta resulta en retraso en metamorfosis y en altas mortalidades en desarrollo larval.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Falta Vitamina C causa deformidad en esqueleto de peces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Fuentes: Natural o Artificial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</a:t>
            </a:r>
            <a:r>
              <a:rPr lang="es-ES_tradnl" smtClean="0"/>
              <a:t>inerales</a:t>
            </a:r>
            <a:endParaRPr lang="en-US" smtClean="0"/>
          </a:p>
        </p:txBody>
      </p:sp>
      <p:sp>
        <p:nvSpPr>
          <p:cNvPr id="118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6868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Animales acuáticos absorven minerales de agua.</a:t>
            </a:r>
          </a:p>
          <a:p>
            <a:pPr eaLnBrk="1" hangingPunct="1">
              <a:defRPr/>
            </a:pPr>
            <a:r>
              <a:rPr lang="en-US" smtClean="0"/>
              <a:t>Crustáceos, necesitan otra fuente por perdida en muda.</a:t>
            </a:r>
          </a:p>
          <a:p>
            <a:pPr eaLnBrk="1" hangingPunct="1">
              <a:defRPr/>
            </a:pPr>
            <a:r>
              <a:rPr lang="en-US" smtClean="0"/>
              <a:t>Penaeidos requerimientos en dieta fósforo, potasio y metales trazas, pero no calcio, magnesio ni hierro.</a:t>
            </a:r>
          </a:p>
          <a:p>
            <a:pPr eaLnBrk="1" hangingPunct="1">
              <a:defRPr/>
            </a:pPr>
            <a:r>
              <a:rPr lang="en-US" smtClean="0"/>
              <a:t>Ca absorve del agua.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</a:t>
            </a:r>
            <a:r>
              <a:rPr lang="es-ES_tradnl" smtClean="0"/>
              <a:t>inerales</a:t>
            </a:r>
            <a:endParaRPr lang="en-US" smtClean="0"/>
          </a:p>
        </p:txBody>
      </p:sp>
      <p:sp>
        <p:nvSpPr>
          <p:cNvPr id="118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6868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Ca y P son los mas importantes.</a:t>
            </a:r>
          </a:p>
          <a:p>
            <a:pPr eaLnBrk="1" hangingPunct="1">
              <a:defRPr/>
            </a:pPr>
            <a:r>
              <a:rPr lang="en-US" sz="2800" smtClean="0"/>
              <a:t>Están en relación: en el pez. Mayor parte en piel, escamas y esqueleto.</a:t>
            </a:r>
          </a:p>
          <a:p>
            <a:pPr eaLnBrk="1" hangingPunct="1">
              <a:defRPr/>
            </a:pPr>
            <a:r>
              <a:rPr lang="en-US" sz="2800" smtClean="0"/>
              <a:t>Ca puede ser absorbido directamente de agua, pero P necesita venir de dieta. Por lo que es mas importante incluir en la dieta P.</a:t>
            </a:r>
          </a:p>
          <a:p>
            <a:pPr lvl="1" eaLnBrk="1" hangingPunct="1">
              <a:defRPr/>
            </a:pPr>
            <a:r>
              <a:rPr lang="en-US" sz="2000" smtClean="0"/>
              <a:t>P = 0.4% dieta.</a:t>
            </a:r>
          </a:p>
          <a:p>
            <a:pPr lvl="1" eaLnBrk="1" hangingPunct="1">
              <a:defRPr/>
            </a:pPr>
            <a:r>
              <a:rPr lang="en-US" sz="2000" smtClean="0"/>
              <a:t>Ca  = 0.1 % dieta.</a:t>
            </a:r>
          </a:p>
          <a:p>
            <a:pPr lvl="1" eaLnBrk="1" hangingPunct="1">
              <a:defRPr/>
            </a:pPr>
            <a:r>
              <a:rPr lang="en-US" sz="2000" smtClean="0"/>
              <a:t>Comercialmente se usa el dicalcio fosfato al 1%.</a:t>
            </a:r>
          </a:p>
          <a:p>
            <a:pPr eaLnBrk="1" hangingPunct="1">
              <a:defRPr/>
            </a:pPr>
            <a:r>
              <a:rPr lang="en-US" sz="2800" smtClean="0"/>
              <a:t>Otros minerales que se incluyen como trazas:</a:t>
            </a:r>
          </a:p>
          <a:p>
            <a:pPr lvl="1" eaLnBrk="1" hangingPunct="1">
              <a:defRPr/>
            </a:pPr>
            <a:r>
              <a:rPr lang="en-US" sz="2000" smtClean="0"/>
              <a:t>Mg, Fe, I, Se Zn, Cu, Mn, Na, K, Cl, Cr.</a:t>
            </a:r>
          </a:p>
          <a:p>
            <a:pPr eaLnBrk="1" hangingPunct="1">
              <a:defRPr/>
            </a:pPr>
            <a:endParaRPr lang="en-US" sz="2800" smtClean="0"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1714500" y="495300"/>
            <a:ext cx="52387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Energía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323850" y="1690688"/>
            <a:ext cx="8115300" cy="651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s-ES_tradnl" b="1"/>
          </a:p>
          <a:p>
            <a:pPr algn="just" eaLnBrk="0" hangingPunct="0">
              <a:lnSpc>
                <a:spcPct val="130000"/>
              </a:lnSpc>
            </a:pPr>
            <a:r>
              <a:rPr lang="es-ES_tradnl" b="1">
                <a:latin typeface="CG Times" pitchFamily="18" charset="0"/>
              </a:rPr>
              <a:t>La energía es el producto final de los nutrientes energógenos (P, L, CH) después de su oxidación.</a:t>
            </a:r>
          </a:p>
          <a:p>
            <a:pPr algn="just" eaLnBrk="0" hangingPunct="0">
              <a:lnSpc>
                <a:spcPct val="130000"/>
              </a:lnSpc>
              <a:buFontTx/>
              <a:buChar char="-"/>
            </a:pPr>
            <a:endParaRPr lang="es-ES_tradnl" b="1">
              <a:latin typeface="CG Times" pitchFamily="18" charset="0"/>
            </a:endParaRPr>
          </a:p>
          <a:p>
            <a:pPr algn="ctr" eaLnBrk="0" hangingPunct="0">
              <a:lnSpc>
                <a:spcPct val="130000"/>
              </a:lnSpc>
            </a:pPr>
            <a:r>
              <a:rPr lang="es-ES_tradnl" b="1">
                <a:latin typeface="CG Times" pitchFamily="18" charset="0"/>
              </a:rPr>
              <a:t>CHO-N =&gt; E + H</a:t>
            </a:r>
            <a:r>
              <a:rPr lang="es-ES_tradnl" b="1" baseline="-25000">
                <a:latin typeface="CG Times" pitchFamily="18" charset="0"/>
              </a:rPr>
              <a:t>2</a:t>
            </a:r>
            <a:r>
              <a:rPr lang="es-ES_tradnl" b="1">
                <a:latin typeface="CG Times" pitchFamily="18" charset="0"/>
              </a:rPr>
              <a:t>O + CO</a:t>
            </a:r>
            <a:r>
              <a:rPr lang="es-ES_tradnl" b="1" baseline="-25000">
                <a:latin typeface="CG Times" pitchFamily="18" charset="0"/>
              </a:rPr>
              <a:t>2</a:t>
            </a:r>
            <a:r>
              <a:rPr lang="es-ES_tradnl" b="1">
                <a:latin typeface="CG Times" pitchFamily="18" charset="0"/>
              </a:rPr>
              <a:t> + NH</a:t>
            </a:r>
            <a:r>
              <a:rPr lang="es-ES_tradnl" b="1" baseline="-25000">
                <a:latin typeface="CG Times" pitchFamily="18" charset="0"/>
              </a:rPr>
              <a:t>3</a:t>
            </a:r>
          </a:p>
          <a:p>
            <a:pPr eaLnBrk="0" hangingPunct="0">
              <a:lnSpc>
                <a:spcPct val="130000"/>
              </a:lnSpc>
            </a:pPr>
            <a:r>
              <a:rPr lang="es-ES_tradnl" b="1">
                <a:latin typeface="CG Times" pitchFamily="18" charset="0"/>
              </a:rPr>
              <a:t>Muchas especies ingieren alimento hasta satisfacer sus necesidades energéticas</a:t>
            </a:r>
          </a:p>
          <a:p>
            <a:pPr algn="just" eaLnBrk="0" hangingPunct="0">
              <a:lnSpc>
                <a:spcPct val="130000"/>
              </a:lnSpc>
            </a:pPr>
            <a:r>
              <a:rPr lang="es-ES_tradnl" b="1">
                <a:latin typeface="CG Times" pitchFamily="18" charset="0"/>
              </a:rPr>
              <a:t>El pez tiene unos requerimientos menores de energía:</a:t>
            </a:r>
          </a:p>
          <a:p>
            <a:pPr lvl="1" algn="just" eaLnBrk="0" hangingPunct="0">
              <a:lnSpc>
                <a:spcPct val="130000"/>
              </a:lnSpc>
              <a:buFontTx/>
              <a:buChar char="•"/>
            </a:pPr>
            <a:r>
              <a:rPr lang="es-ES_tradnl" b="1">
                <a:latin typeface="CG Times" pitchFamily="18" charset="0"/>
              </a:rPr>
              <a:t>Carácter poiquilotermo</a:t>
            </a:r>
          </a:p>
          <a:p>
            <a:pPr lvl="1" algn="just" eaLnBrk="0" hangingPunct="0">
              <a:lnSpc>
                <a:spcPct val="130000"/>
              </a:lnSpc>
              <a:buFontTx/>
              <a:buChar char="•"/>
            </a:pPr>
            <a:r>
              <a:rPr lang="es-ES_tradnl" b="1">
                <a:latin typeface="CG Times" pitchFamily="18" charset="0"/>
              </a:rPr>
              <a:t>Usa menos energía en la excreción del desecho proteico </a:t>
            </a:r>
          </a:p>
          <a:p>
            <a:pPr lvl="1" algn="just" eaLnBrk="0" hangingPunct="0">
              <a:lnSpc>
                <a:spcPct val="130000"/>
              </a:lnSpc>
              <a:buFontTx/>
              <a:buChar char="•"/>
            </a:pPr>
            <a:r>
              <a:rPr lang="es-ES_tradnl" b="1">
                <a:latin typeface="CG Times" pitchFamily="18" charset="0"/>
              </a:rPr>
              <a:t>Necesita menos energía para en el agua. </a:t>
            </a:r>
          </a:p>
          <a:p>
            <a:pPr algn="just" eaLnBrk="0" hangingPunct="0">
              <a:lnSpc>
                <a:spcPct val="130000"/>
              </a:lnSpc>
            </a:pPr>
            <a:endParaRPr lang="es-ES_tradnl">
              <a:latin typeface="CG Times" pitchFamily="18" charset="0"/>
            </a:endParaRPr>
          </a:p>
          <a:p>
            <a:pPr eaLnBrk="0" hangingPunct="0">
              <a:lnSpc>
                <a:spcPct val="130000"/>
              </a:lnSpc>
            </a:pPr>
            <a:endParaRPr lang="es-ES_tradnl" b="1">
              <a:latin typeface="CG Times" pitchFamily="18" charset="0"/>
            </a:endParaRPr>
          </a:p>
          <a:p>
            <a:pPr algn="just" eaLnBrk="0" hangingPunct="0">
              <a:lnSpc>
                <a:spcPct val="130000"/>
              </a:lnSpc>
              <a:buFontTx/>
              <a:buChar char="-"/>
            </a:pPr>
            <a:endParaRPr lang="es-ES_tradnl">
              <a:latin typeface="CG Times" pitchFamily="18" charset="0"/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1714500" y="495300"/>
            <a:ext cx="52387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Energía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323850" y="1690688"/>
            <a:ext cx="8115300" cy="642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2000" b="1"/>
              <a:t>Energía bruta pienso (100%)</a:t>
            </a:r>
          </a:p>
          <a:p>
            <a:pPr algn="ctr" eaLnBrk="0" hangingPunct="0"/>
            <a:endParaRPr lang="es-ES" sz="2000" b="1"/>
          </a:p>
          <a:p>
            <a:pPr algn="ctr" eaLnBrk="0" hangingPunct="0"/>
            <a:endParaRPr lang="es-ES" sz="2000" b="1"/>
          </a:p>
          <a:p>
            <a:pPr algn="ctr" eaLnBrk="0" hangingPunct="0"/>
            <a:endParaRPr lang="es-ES" sz="2000" b="1"/>
          </a:p>
          <a:p>
            <a:pPr algn="ctr" eaLnBrk="0" hangingPunct="0"/>
            <a:r>
              <a:rPr lang="es-ES" sz="2000" b="1"/>
              <a:t>Energía digestible (88%)</a:t>
            </a:r>
          </a:p>
          <a:p>
            <a:pPr algn="ctr" eaLnBrk="0" hangingPunct="0"/>
            <a:endParaRPr lang="es-ES" sz="2000" b="1"/>
          </a:p>
          <a:p>
            <a:pPr algn="ctr" eaLnBrk="0" hangingPunct="0"/>
            <a:endParaRPr lang="es-ES" sz="2000" b="1"/>
          </a:p>
          <a:p>
            <a:pPr algn="ctr" eaLnBrk="0" hangingPunct="0"/>
            <a:endParaRPr lang="es-ES" sz="2000" b="1"/>
          </a:p>
          <a:p>
            <a:pPr algn="ctr" eaLnBrk="0" hangingPunct="0"/>
            <a:r>
              <a:rPr lang="es-ES" sz="2000" b="1"/>
              <a:t>Energía metabolizable (76%)</a:t>
            </a:r>
          </a:p>
          <a:p>
            <a:pPr algn="ctr" eaLnBrk="0" hangingPunct="0"/>
            <a:endParaRPr lang="es-ES" sz="2000" b="1"/>
          </a:p>
          <a:p>
            <a:pPr algn="ctr" eaLnBrk="0" hangingPunct="0"/>
            <a:endParaRPr lang="es-ES" sz="2000" b="1"/>
          </a:p>
          <a:p>
            <a:pPr algn="ctr" eaLnBrk="0" hangingPunct="0"/>
            <a:endParaRPr lang="es-ES" sz="2000" b="1"/>
          </a:p>
          <a:p>
            <a:pPr algn="ctr" eaLnBrk="0" hangingPunct="0"/>
            <a:r>
              <a:rPr lang="es-ES" sz="2000" b="1"/>
              <a:t>Energía neta (75%)</a:t>
            </a:r>
          </a:p>
          <a:p>
            <a:pPr algn="just" eaLnBrk="0" hangingPunct="0"/>
            <a:endParaRPr lang="es-ES_tradnl">
              <a:latin typeface="CG Times" pitchFamily="18" charset="0"/>
            </a:endParaRPr>
          </a:p>
          <a:p>
            <a:pPr algn="just" eaLnBrk="0" hangingPunct="0"/>
            <a:endParaRPr lang="es-ES_tradnl">
              <a:latin typeface="CG Times" pitchFamily="18" charset="0"/>
            </a:endParaRPr>
          </a:p>
          <a:p>
            <a:pPr algn="just" eaLnBrk="0" hangingPunct="0"/>
            <a:endParaRPr lang="es-ES_tradnl">
              <a:latin typeface="CG Times" pitchFamily="18" charset="0"/>
            </a:endParaRPr>
          </a:p>
          <a:p>
            <a:pPr algn="ctr" eaLnBrk="0" hangingPunct="0"/>
            <a:endParaRPr lang="es-ES_tradnl" b="1">
              <a:latin typeface="CG Times" pitchFamily="18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s-ES_tradnl" b="1"/>
          </a:p>
          <a:p>
            <a:pPr algn="just" eaLnBrk="0" hangingPunct="0">
              <a:lnSpc>
                <a:spcPct val="130000"/>
              </a:lnSpc>
            </a:pPr>
            <a:endParaRPr lang="es-ES_tradnl">
              <a:latin typeface="CG Times" pitchFamily="18" charset="0"/>
            </a:endParaRPr>
          </a:p>
        </p:txBody>
      </p:sp>
      <p:sp>
        <p:nvSpPr>
          <p:cNvPr id="41988" name="Line 6"/>
          <p:cNvSpPr>
            <a:spLocks noChangeShapeType="1"/>
          </p:cNvSpPr>
          <p:nvPr/>
        </p:nvSpPr>
        <p:spPr bwMode="auto">
          <a:xfrm>
            <a:off x="4229100" y="222885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89" name="Line 7"/>
          <p:cNvSpPr>
            <a:spLocks noChangeShapeType="1"/>
          </p:cNvSpPr>
          <p:nvPr/>
        </p:nvSpPr>
        <p:spPr bwMode="auto">
          <a:xfrm>
            <a:off x="4229100" y="34290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0" name="Line 8"/>
          <p:cNvSpPr>
            <a:spLocks noChangeShapeType="1"/>
          </p:cNvSpPr>
          <p:nvPr/>
        </p:nvSpPr>
        <p:spPr bwMode="auto">
          <a:xfrm flipH="1">
            <a:off x="4248150" y="4667250"/>
            <a:ext cx="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1" name="Line 9"/>
          <p:cNvSpPr>
            <a:spLocks noChangeShapeType="1"/>
          </p:cNvSpPr>
          <p:nvPr/>
        </p:nvSpPr>
        <p:spPr bwMode="auto">
          <a:xfrm flipH="1">
            <a:off x="2247900" y="2190750"/>
            <a:ext cx="165735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2" name="Line 10"/>
          <p:cNvSpPr>
            <a:spLocks noChangeShapeType="1"/>
          </p:cNvSpPr>
          <p:nvPr/>
        </p:nvSpPr>
        <p:spPr bwMode="auto">
          <a:xfrm flipH="1">
            <a:off x="2514600" y="3467100"/>
            <a:ext cx="16002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3" name="Line 11"/>
          <p:cNvSpPr>
            <a:spLocks noChangeShapeType="1"/>
          </p:cNvSpPr>
          <p:nvPr/>
        </p:nvSpPr>
        <p:spPr bwMode="auto">
          <a:xfrm>
            <a:off x="4362450" y="4686300"/>
            <a:ext cx="198120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4" name="Line 12"/>
          <p:cNvSpPr>
            <a:spLocks noChangeShapeType="1"/>
          </p:cNvSpPr>
          <p:nvPr/>
        </p:nvSpPr>
        <p:spPr bwMode="auto">
          <a:xfrm flipH="1">
            <a:off x="2476500" y="5848350"/>
            <a:ext cx="1219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5" name="Line 13"/>
          <p:cNvSpPr>
            <a:spLocks noChangeShapeType="1"/>
          </p:cNvSpPr>
          <p:nvPr/>
        </p:nvSpPr>
        <p:spPr bwMode="auto">
          <a:xfrm>
            <a:off x="4457700" y="5829300"/>
            <a:ext cx="13716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996" name="Text Box 14"/>
          <p:cNvSpPr txBox="1">
            <a:spLocks noChangeArrowheads="1"/>
          </p:cNvSpPr>
          <p:nvPr/>
        </p:nvSpPr>
        <p:spPr bwMode="auto">
          <a:xfrm>
            <a:off x="971550" y="2574925"/>
            <a:ext cx="1001713" cy="388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s-ES" sz="2000">
                <a:solidFill>
                  <a:schemeClr val="accent2"/>
                </a:solidFill>
              </a:rPr>
              <a:t>Heces</a:t>
            </a:r>
            <a:endParaRPr lang="es-ES"/>
          </a:p>
          <a:p>
            <a:pPr eaLnBrk="0" hangingPunct="0"/>
            <a:endParaRPr lang="es-ES" sz="1000"/>
          </a:p>
          <a:p>
            <a:pPr eaLnBrk="0" hangingPunct="0"/>
            <a:endParaRPr lang="es-ES" sz="1000"/>
          </a:p>
        </p:txBody>
      </p:sp>
      <p:sp>
        <p:nvSpPr>
          <p:cNvPr id="41997" name="Text Box 15"/>
          <p:cNvSpPr txBox="1">
            <a:spLocks noChangeArrowheads="1"/>
          </p:cNvSpPr>
          <p:nvPr/>
        </p:nvSpPr>
        <p:spPr bwMode="auto">
          <a:xfrm>
            <a:off x="773113" y="3344863"/>
            <a:ext cx="1292225" cy="1055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s-ES" sz="2000">
                <a:solidFill>
                  <a:schemeClr val="accent2"/>
                </a:solidFill>
              </a:rPr>
              <a:t>Orina</a:t>
            </a:r>
          </a:p>
          <a:p>
            <a:pPr eaLnBrk="0" hangingPunct="0"/>
            <a:r>
              <a:rPr lang="es-ES" sz="2000">
                <a:solidFill>
                  <a:schemeClr val="accent2"/>
                </a:solidFill>
              </a:rPr>
              <a:t>Branquias (NH</a:t>
            </a:r>
            <a:r>
              <a:rPr lang="es-ES" sz="2000" baseline="-25000">
                <a:solidFill>
                  <a:schemeClr val="accent2"/>
                </a:solidFill>
              </a:rPr>
              <a:t>3</a:t>
            </a:r>
            <a:r>
              <a:rPr lang="es-ES" sz="2000">
                <a:solidFill>
                  <a:schemeClr val="accent2"/>
                </a:solidFill>
              </a:rPr>
              <a:t>)</a:t>
            </a:r>
            <a:endParaRPr lang="es-ES" sz="1200"/>
          </a:p>
          <a:p>
            <a:pPr eaLnBrk="0" hangingPunct="0"/>
            <a:endParaRPr lang="es-ES" sz="1000"/>
          </a:p>
          <a:p>
            <a:pPr eaLnBrk="0" hangingPunct="0"/>
            <a:endParaRPr lang="es-ES" sz="1000"/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765175" y="5954713"/>
            <a:ext cx="1371600" cy="674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s-ES" sz="2000">
                <a:solidFill>
                  <a:srgbClr val="008000"/>
                </a:solidFill>
              </a:rPr>
              <a:t>Energía retenida</a:t>
            </a:r>
            <a:endParaRPr lang="es-ES"/>
          </a:p>
        </p:txBody>
      </p:sp>
      <p:sp>
        <p:nvSpPr>
          <p:cNvPr id="41999" name="Text Box 17"/>
          <p:cNvSpPr txBox="1">
            <a:spLocks noChangeArrowheads="1"/>
          </p:cNvSpPr>
          <p:nvPr/>
        </p:nvSpPr>
        <p:spPr bwMode="auto">
          <a:xfrm>
            <a:off x="6642100" y="4011613"/>
            <a:ext cx="2501900" cy="1055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s-ES" sz="2000">
                <a:solidFill>
                  <a:schemeClr val="accent2"/>
                </a:solidFill>
              </a:rPr>
              <a:t>Incremento calórico</a:t>
            </a:r>
          </a:p>
          <a:p>
            <a:pPr eaLnBrk="0" hangingPunct="0"/>
            <a:r>
              <a:rPr lang="es-ES" sz="2000">
                <a:solidFill>
                  <a:schemeClr val="accent2"/>
                </a:solidFill>
              </a:rPr>
              <a:t>Gasto metabólico</a:t>
            </a:r>
          </a:p>
          <a:p>
            <a:pPr eaLnBrk="0" hangingPunct="0"/>
            <a:r>
              <a:rPr lang="es-ES" sz="2000">
                <a:solidFill>
                  <a:schemeClr val="accent2"/>
                </a:solidFill>
              </a:rPr>
              <a:t>Procesos digestivos</a:t>
            </a:r>
            <a:endParaRPr lang="es-ES" sz="1000"/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6188075" y="5692775"/>
            <a:ext cx="2452688" cy="822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s-ES" sz="2000">
                <a:solidFill>
                  <a:srgbClr val="008000"/>
                </a:solidFill>
              </a:rPr>
              <a:t>Mantenimiento basal</a:t>
            </a:r>
          </a:p>
          <a:p>
            <a:pPr eaLnBrk="0" hangingPunct="0"/>
            <a:r>
              <a:rPr lang="es-ES" sz="2000">
                <a:solidFill>
                  <a:srgbClr val="008000"/>
                </a:solidFill>
              </a:rPr>
              <a:t>Actividad en reposo</a:t>
            </a:r>
            <a:endParaRPr lang="es-ES" sz="14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Nivel 1: Extensivo Sin Nutrientes</a:t>
            </a:r>
          </a:p>
        </p:txBody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332788" cy="4994275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No se adicionan nutrientes.</a:t>
            </a:r>
          </a:p>
          <a:p>
            <a:pPr eaLnBrk="1" hangingPunct="1">
              <a:defRPr/>
            </a:pPr>
            <a:r>
              <a:rPr lang="es-ES_tradnl" smtClean="0"/>
              <a:t>Poca o ninguna modificación a la topografía y vegetación original.</a:t>
            </a:r>
          </a:p>
          <a:p>
            <a:pPr eaLnBrk="1" hangingPunct="1">
              <a:defRPr/>
            </a:pPr>
            <a:r>
              <a:rPr lang="es-ES_tradnl" smtClean="0"/>
              <a:t>Poco control sobre provisión de agua, drenaje nulo o incompleto, no se puede vaciar estanque. Cosecha incompleta.</a:t>
            </a:r>
          </a:p>
          <a:p>
            <a:pPr eaLnBrk="1" hangingPunct="1">
              <a:defRPr/>
            </a:pPr>
            <a:r>
              <a:rPr lang="es-ES_tradnl" smtClean="0"/>
              <a:t>Control incompleto sobre las especies, composición, número y tamaño de las especies.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266700" y="1885950"/>
            <a:ext cx="8439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 </a:t>
            </a:r>
          </a:p>
          <a:p>
            <a:pPr algn="ctr" eaLnBrk="0" hangingPunct="0"/>
            <a:endParaRPr lang="es-ES_tradnl" sz="2200" b="1">
              <a:latin typeface="Arial" charset="0"/>
              <a:sym typeface="Monotype Sorts" pitchFamily="2" charset="2"/>
            </a:endParaRP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1714500" y="495300"/>
            <a:ext cx="52387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Energía</a:t>
            </a:r>
          </a:p>
        </p:txBody>
      </p:sp>
      <p:sp>
        <p:nvSpPr>
          <p:cNvPr id="43012" name="Text Box 6"/>
          <p:cNvSpPr txBox="1">
            <a:spLocks noChangeArrowheads="1"/>
          </p:cNvSpPr>
          <p:nvPr/>
        </p:nvSpPr>
        <p:spPr bwMode="auto">
          <a:xfrm>
            <a:off x="438150" y="2343150"/>
            <a:ext cx="661035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30000"/>
              </a:lnSpc>
            </a:pPr>
            <a:r>
              <a:rPr lang="es-ES_tradnl" b="1">
                <a:latin typeface="CG Times" pitchFamily="18" charset="0"/>
              </a:rPr>
              <a:t>- Depende de la especie, la etapa de vida, el sexo, el nivel de actividad, la temperatura, …</a:t>
            </a:r>
          </a:p>
          <a:p>
            <a:pPr algn="ctr" eaLnBrk="0" hangingPunct="0">
              <a:lnSpc>
                <a:spcPct val="130000"/>
              </a:lnSpc>
            </a:pPr>
            <a:endParaRPr lang="es-ES_tradnl" b="1">
              <a:latin typeface="CG Times" pitchFamily="18" charset="0"/>
            </a:endParaRPr>
          </a:p>
          <a:p>
            <a:pPr algn="ctr" eaLnBrk="0" hangingPunct="0">
              <a:lnSpc>
                <a:spcPct val="130000"/>
              </a:lnSpc>
            </a:pPr>
            <a:endParaRPr lang="es-ES_tradnl" b="1">
              <a:latin typeface="CG Times" pitchFamily="18" charset="0"/>
            </a:endParaRPr>
          </a:p>
          <a:p>
            <a:pPr algn="ctr" eaLnBrk="0" hangingPunct="0">
              <a:lnSpc>
                <a:spcPct val="130000"/>
              </a:lnSpc>
            </a:pPr>
            <a:r>
              <a:rPr lang="es-ES_tradnl" b="1">
                <a:latin typeface="CG Times" pitchFamily="18" charset="0"/>
              </a:rPr>
              <a:t>-Los peces de utilizan primero las proteínas y lípidos y  segundo los carbohidratos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1714500" y="495300"/>
            <a:ext cx="523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266700" y="1885950"/>
            <a:ext cx="843915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2200" b="1">
                <a:latin typeface="Arial" charset="0"/>
              </a:rPr>
              <a:t>ESTABLECIMIENTO DE NECESIDADES NUTRITIVAS ÓPTIMAS DE CRECIMIENTO (P / E)</a:t>
            </a:r>
          </a:p>
          <a:p>
            <a:pPr algn="ctr" eaLnBrk="0" hangingPunct="0"/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NIVELES NUTRITIVOS EN EL PIENSO</a:t>
            </a:r>
          </a:p>
          <a:p>
            <a:pPr algn="ctr" eaLnBrk="0" hangingPunct="0"/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* Especies omnívoras: 25-45 %P   /  12-16 % E </a:t>
            </a:r>
            <a:endParaRPr lang="es-ES" sz="2200" b="1">
              <a:latin typeface="Arial" charset="0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* Especies carnívoras: 45-55 % P  /  20-35 % E</a:t>
            </a:r>
          </a:p>
          <a:p>
            <a:pPr algn="ctr" eaLnBrk="0" hangingPunct="0"/>
            <a:r>
              <a:rPr lang="es-ES" sz="2200" b="1">
                <a:latin typeface="Arial" charset="0"/>
                <a:sym typeface="Symbol" pitchFamily="18" charset="2"/>
              </a:rPr>
              <a:t></a:t>
            </a:r>
            <a:endParaRPr lang="es-ES" sz="2200" b="1">
              <a:latin typeface="Arial" charset="0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RELACIÓN PROTEÍNA/ENERGÍA NO </a:t>
            </a:r>
            <a:r>
              <a:rPr lang="es-ES" b="1">
                <a:sym typeface="Monotype Sorts" pitchFamily="2" charset="2"/>
              </a:rPr>
              <a:t>ÓPTIMA</a:t>
            </a:r>
            <a:r>
              <a:rPr lang="es-ES">
                <a:sym typeface="Monotype Sorts" pitchFamily="2" charset="2"/>
              </a:rPr>
              <a:t> </a:t>
            </a:r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Symbol" pitchFamily="18" charset="2"/>
              </a:rPr>
              <a:t></a:t>
            </a:r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BAJO CRECIMIENTO - ENGRASAMIENTO - PERDIDA DE N</a:t>
            </a:r>
          </a:p>
          <a:p>
            <a:pPr algn="ctr" eaLnBrk="0" hangingPunct="0"/>
            <a:endParaRPr lang="es-ES" sz="2200" b="1">
              <a:latin typeface="Arial" charset="0"/>
              <a:sym typeface="Monotype Sorts" pitchFamily="2" charset="2"/>
            </a:endParaRPr>
          </a:p>
          <a:p>
            <a:pPr algn="ctr" eaLnBrk="0" hangingPunct="0"/>
            <a:r>
              <a:rPr lang="es-ES" sz="2200" b="1">
                <a:latin typeface="Arial" charset="0"/>
                <a:sym typeface="Monotype Sorts" pitchFamily="2" charset="2"/>
              </a:rPr>
              <a:t> </a:t>
            </a:r>
          </a:p>
          <a:p>
            <a:pPr algn="ctr" eaLnBrk="0" hangingPunct="0"/>
            <a:endParaRPr lang="es-ES_tradnl" sz="2200" b="1">
              <a:latin typeface="Arial" charset="0"/>
              <a:sym typeface="Monotype Sorts" pitchFamily="2" charset="2"/>
            </a:endParaRP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1714500" y="495300"/>
            <a:ext cx="523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000"/>
              <a:t>NECESIDADES NUTRITIVAS</a:t>
            </a: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552450" y="1836738"/>
            <a:ext cx="7772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s-ES_tradnl" sz="2000" b="1"/>
              <a:t>* IMPORTANCIA DE LA RELACION P/E (Ep/Et)</a:t>
            </a:r>
            <a:endParaRPr lang="es-ES_tradnl" sz="2000" b="1" noProof="1"/>
          </a:p>
          <a:p>
            <a:pPr algn="just" eaLnBrk="0" hangingPunct="0"/>
            <a:endParaRPr lang="es-ES_tradnl" sz="2000" b="1" noProof="1"/>
          </a:p>
          <a:p>
            <a:pPr algn="ctr" eaLnBrk="0" hangingPunct="0"/>
            <a:r>
              <a:rPr lang="es-ES_tradnl" sz="2000" b="1" noProof="1"/>
              <a:t>1. alta P/E </a:t>
            </a:r>
            <a:r>
              <a:rPr lang="es-ES_tradnl" sz="2000" b="1" noProof="1">
                <a:sym typeface="Wingdings" pitchFamily="2" charset="2"/>
              </a:rPr>
              <a:t></a:t>
            </a:r>
            <a:r>
              <a:rPr lang="es-ES_tradnl" sz="2000" b="1" noProof="1"/>
              <a:t> baja rentabilidad por derroche de proteína</a:t>
            </a:r>
          </a:p>
          <a:p>
            <a:pPr algn="ctr" eaLnBrk="0" hangingPunct="0"/>
            <a:r>
              <a:rPr lang="es-ES_tradnl" sz="2000" b="1"/>
              <a:t>*Los piensos más proteicos originan una mayor excreción de amoniaco (NH</a:t>
            </a:r>
            <a:r>
              <a:rPr lang="es-ES_tradnl" sz="2000" b="1" baseline="-25000"/>
              <a:t>3</a:t>
            </a:r>
            <a:r>
              <a:rPr lang="es-ES_tradnl" sz="2000" b="1"/>
              <a:t>)</a:t>
            </a:r>
          </a:p>
          <a:p>
            <a:pPr algn="ctr" eaLnBrk="0" hangingPunct="0"/>
            <a:r>
              <a:rPr lang="es-ES_tradnl" sz="2000" b="1"/>
              <a:t>*Parte de la proteína dietaria se deriva a la producción de energía</a:t>
            </a:r>
          </a:p>
          <a:p>
            <a:pPr algn="ctr" eaLnBrk="0" hangingPunct="0"/>
            <a:r>
              <a:rPr lang="es-ES_tradnl" sz="2000" b="1"/>
              <a:t>¿ Es posible sustituir parte de esa proteína energética por lípidos o carbohidratos?</a:t>
            </a:r>
          </a:p>
          <a:p>
            <a:pPr algn="ctr" eaLnBrk="0" hangingPunct="0"/>
            <a:r>
              <a:rPr lang="es-ES_tradnl" sz="2000" b="1"/>
              <a:t>Si el crecimiento de los peces no se viera afectado seria ventajoso:</a:t>
            </a:r>
          </a:p>
          <a:p>
            <a:pPr algn="ctr" eaLnBrk="0" hangingPunct="0"/>
            <a:r>
              <a:rPr lang="es-ES_tradnl" sz="2000" b="1"/>
              <a:t>+ Menor coste de la alimentación</a:t>
            </a:r>
          </a:p>
          <a:p>
            <a:pPr algn="ctr" eaLnBrk="0" hangingPunct="0"/>
            <a:r>
              <a:rPr lang="es-ES_tradnl" sz="2000" b="1"/>
              <a:t>+ Menor contaminación por NH</a:t>
            </a:r>
            <a:r>
              <a:rPr lang="es-ES_tradnl" sz="2000" b="1" baseline="-25000"/>
              <a:t>3</a:t>
            </a:r>
          </a:p>
          <a:p>
            <a:pPr algn="ctr" eaLnBrk="0" hangingPunct="0"/>
            <a:r>
              <a:rPr lang="es-ES_tradnl" sz="2000" b="1"/>
              <a:t>+ Ahorro de agua</a:t>
            </a:r>
          </a:p>
          <a:p>
            <a:pPr algn="ctr" eaLnBrk="0" hangingPunct="0"/>
            <a:r>
              <a:rPr lang="es-ES_tradnl" sz="2000" b="1"/>
              <a:t>2. baja P/E </a:t>
            </a:r>
            <a:r>
              <a:rPr lang="es-ES_tradnl" sz="2000" b="1" noProof="1">
                <a:sym typeface="Wingdings" pitchFamily="2" charset="2"/>
              </a:rPr>
              <a:t></a:t>
            </a:r>
            <a:r>
              <a:rPr lang="es-ES_tradnl" sz="2000" b="1" noProof="1"/>
              <a:t> la ingesta se detiene antes de tomar                                                   suficiente proteina</a:t>
            </a:r>
          </a:p>
          <a:p>
            <a:pPr algn="ctr" eaLnBrk="0" hangingPunct="0"/>
            <a:r>
              <a:rPr lang="es-ES_tradnl" sz="2000" b="1" noProof="1"/>
              <a:t>*Engrasamiento</a:t>
            </a:r>
          </a:p>
          <a:p>
            <a:pPr algn="ctr" eaLnBrk="0" hangingPunct="0"/>
            <a:r>
              <a:rPr lang="es-ES_tradnl" sz="2000" b="1" noProof="1"/>
              <a:t>*Menor crecimineto</a:t>
            </a:r>
            <a:endParaRPr lang="es-ES_tradnl" sz="2000" b="1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Nivel 2: Fertilización Extensiva</a:t>
            </a:r>
            <a:endParaRPr lang="en-US" smtClean="0"/>
          </a:p>
        </p:txBody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534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No se adiciona comida directamente, pero la fuente de alimentos es aumentada indirectamente por la adición de nutrientes requeridos para la fotosíntesis y/o organismos de alimentación natural.</a:t>
            </a:r>
          </a:p>
          <a:p>
            <a:pPr eaLnBrk="1" hangingPunct="1">
              <a:defRPr/>
            </a:pPr>
            <a:r>
              <a:rPr lang="en-US" sz="2800" smtClean="0"/>
              <a:t>Cantidad de nutrientes no causan problemas de calidad de agua.</a:t>
            </a:r>
          </a:p>
          <a:p>
            <a:pPr eaLnBrk="1" hangingPunct="1">
              <a:defRPr/>
            </a:pPr>
            <a:r>
              <a:rPr lang="en-US" sz="2800" smtClean="0"/>
              <a:t>Modificación del ambiente no usualmente grande.</a:t>
            </a:r>
          </a:p>
          <a:p>
            <a:pPr eaLnBrk="1" hangingPunct="1">
              <a:defRPr/>
            </a:pPr>
            <a:r>
              <a:rPr lang="en-US" sz="2800" smtClean="0"/>
              <a:t>Incompleto control sobre nivel de agua y cosecha.</a:t>
            </a:r>
          </a:p>
          <a:p>
            <a:pPr eaLnBrk="1" hangingPunct="1">
              <a:defRPr/>
            </a:pPr>
            <a:r>
              <a:rPr lang="en-US" sz="2800" smtClean="0"/>
              <a:t>Control sobre composición de especies similar a nivel 1.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Nivel </a:t>
            </a:r>
            <a:r>
              <a:rPr lang="en-US" smtClean="0"/>
              <a:t>3</a:t>
            </a:r>
            <a:r>
              <a:rPr lang="es-ES_tradnl" smtClean="0"/>
              <a:t>: Fertilización </a:t>
            </a:r>
            <a:r>
              <a:rPr lang="en-US" smtClean="0"/>
              <a:t>In</a:t>
            </a:r>
            <a:r>
              <a:rPr lang="es-ES_tradnl" smtClean="0"/>
              <a:t>tensiva</a:t>
            </a:r>
            <a:endParaRPr lang="en-US" smtClean="0"/>
          </a:p>
        </p:txBody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534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Fotosintesis y organismos naturales modificados como en nivel 2, pero cantidad y calidad casi suficiente para obtener máxima respuesta de producción.</a:t>
            </a:r>
          </a:p>
          <a:p>
            <a:pPr eaLnBrk="1" hangingPunct="1">
              <a:defRPr/>
            </a:pPr>
            <a:r>
              <a:rPr lang="en-US" sz="2800" smtClean="0"/>
              <a:t>OD y otros problemas de calidad de agua mas comunes, pero poca acción correctiva tomada.</a:t>
            </a:r>
          </a:p>
          <a:p>
            <a:pPr eaLnBrk="1" hangingPunct="1">
              <a:defRPr/>
            </a:pPr>
            <a:r>
              <a:rPr lang="en-US" sz="2800" smtClean="0"/>
              <a:t>Modificación ambiente suficiente para permitir vaciado y cosecha completa.</a:t>
            </a:r>
          </a:p>
          <a:p>
            <a:pPr eaLnBrk="1" hangingPunct="1">
              <a:defRPr/>
            </a:pPr>
            <a:r>
              <a:rPr lang="en-US" sz="2800" smtClean="0"/>
              <a:t>Provisión de agua controlada pero con problemas.</a:t>
            </a:r>
          </a:p>
          <a:p>
            <a:pPr eaLnBrk="1" hangingPunct="1">
              <a:defRPr/>
            </a:pPr>
            <a:r>
              <a:rPr lang="en-US" sz="2800" smtClean="0"/>
              <a:t>Mas o menos control de las especies en el estanque (involuntario).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Nivel </a:t>
            </a:r>
            <a:r>
              <a:rPr lang="en-US" smtClean="0"/>
              <a:t>4</a:t>
            </a:r>
            <a:r>
              <a:rPr lang="es-ES_tradnl" smtClean="0"/>
              <a:t>: </a:t>
            </a:r>
            <a:r>
              <a:rPr lang="en-US" smtClean="0"/>
              <a:t>Alimentación</a:t>
            </a:r>
            <a:r>
              <a:rPr lang="es-ES_tradnl" smtClean="0"/>
              <a:t> </a:t>
            </a:r>
            <a:r>
              <a:rPr lang="en-US" smtClean="0"/>
              <a:t>Ex</a:t>
            </a:r>
            <a:r>
              <a:rPr lang="es-ES_tradnl" smtClean="0"/>
              <a:t>tensiva</a:t>
            </a:r>
            <a:endParaRPr lang="en-US" smtClean="0"/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Nutrientes adicionados para consumo directo de las especies, pero cantidad y calidad inferiores a los niveles optimos.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Calidad de agua similar a nivel 3.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Ambiente modificado para drenaje y cosecha completa.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Suministro de agua generalmente controlado.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Considerable control sobre numero, especie y tamaño.???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Nivel </a:t>
            </a:r>
            <a:r>
              <a:rPr lang="en-US" smtClean="0"/>
              <a:t>5</a:t>
            </a:r>
            <a:r>
              <a:rPr lang="es-ES_tradnl" smtClean="0"/>
              <a:t>: </a:t>
            </a:r>
            <a:r>
              <a:rPr lang="en-US" smtClean="0"/>
              <a:t>Alimentación</a:t>
            </a:r>
            <a:r>
              <a:rPr lang="es-ES_tradnl" smtClean="0"/>
              <a:t> </a:t>
            </a:r>
            <a:r>
              <a:rPr lang="en-US" smtClean="0"/>
              <a:t>In</a:t>
            </a:r>
            <a:r>
              <a:rPr lang="es-ES_tradnl" smtClean="0"/>
              <a:t>tensiva</a:t>
            </a:r>
            <a:endParaRPr lang="en-US" smtClean="0"/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Comida de alta calidad pero no necesaria</a:t>
            </a:r>
            <a:r>
              <a:rPr lang="en-US" smtClean="0"/>
              <a:t>- </a:t>
            </a:r>
            <a:r>
              <a:rPr lang="es-ES_tradnl" smtClean="0"/>
              <a:t>mente completa. Ya es la fuente pcpal de calorías. Produce mas crecimiento que el alimento natural.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Cantidad de alimento tan baja que no necesita aireación o gran </a:t>
            </a:r>
            <a:r>
              <a:rPr lang="en-US" smtClean="0"/>
              <a:t>r</a:t>
            </a:r>
            <a:r>
              <a:rPr lang="es-ES_tradnl" smtClean="0"/>
              <a:t>ecambio de agua, excepto como medida de emergencia.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Gran modificación del ambiente.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Suministro de agua y cosecha controladas.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Tamaño y número de especies controladas.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Nivel</a:t>
            </a:r>
            <a:r>
              <a:rPr lang="en-US" smtClean="0"/>
              <a:t>6</a:t>
            </a:r>
            <a:r>
              <a:rPr lang="es-ES_tradnl" smtClean="0"/>
              <a:t>: </a:t>
            </a:r>
            <a:r>
              <a:rPr lang="en-US" smtClean="0"/>
              <a:t>Alimentación</a:t>
            </a:r>
            <a:r>
              <a:rPr lang="es-ES_tradnl" smtClean="0"/>
              <a:t> </a:t>
            </a:r>
            <a:r>
              <a:rPr lang="en-US" smtClean="0"/>
              <a:t>Hyperin</a:t>
            </a:r>
            <a:r>
              <a:rPr lang="es-ES_tradnl" smtClean="0"/>
              <a:t>tensiva</a:t>
            </a:r>
            <a:endParaRPr lang="en-US" smtClean="0"/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534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smtClean="0"/>
              <a:t>Alimento nutricionalmente completo y de calidad y cantidad que elimina alimento natural como consideración nutricional. ???</a:t>
            </a:r>
          </a:p>
          <a:p>
            <a:pPr eaLnBrk="1" hangingPunct="1">
              <a:defRPr/>
            </a:pPr>
            <a:r>
              <a:rPr lang="es-ES_tradnl" sz="2800" smtClean="0"/>
              <a:t>Adición de nutrientes tan grande que calidad de agua es manejada diariamente por aireación mecánica y/o recambios de agua durante mayor parte del ciclo. </a:t>
            </a:r>
          </a:p>
          <a:p>
            <a:pPr eaLnBrk="1" hangingPunct="1">
              <a:defRPr/>
            </a:pPr>
            <a:r>
              <a:rPr lang="es-ES_tradnl" sz="2800" smtClean="0"/>
              <a:t>Gran modificación del ambiente.</a:t>
            </a:r>
          </a:p>
          <a:p>
            <a:pPr eaLnBrk="1" hangingPunct="1">
              <a:defRPr/>
            </a:pPr>
            <a:r>
              <a:rPr lang="es-ES_tradnl" sz="2800" smtClean="0"/>
              <a:t>Control sobre provisión de agua casi completa.</a:t>
            </a:r>
          </a:p>
          <a:p>
            <a:pPr eaLnBrk="1" hangingPunct="1">
              <a:defRPr/>
            </a:pPr>
            <a:r>
              <a:rPr lang="es-ES_tradnl" sz="2800" smtClean="0"/>
              <a:t>Tamaño, número y tipo de especies altamente controlado.</a:t>
            </a:r>
          </a:p>
          <a:p>
            <a:pPr eaLnBrk="1" hangingPunct="1">
              <a:defRPr/>
            </a:pPr>
            <a:endParaRPr lang="es-ES_tradnl" sz="2800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3465</TotalTime>
  <Words>2531</Words>
  <Application>Microsoft PowerPoint</Application>
  <PresentationFormat>Presentación en pantalla (4:3)</PresentationFormat>
  <Paragraphs>386</Paragraphs>
  <Slides>42</Slides>
  <Notes>10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42</vt:i4>
      </vt:variant>
    </vt:vector>
  </HeadingPairs>
  <TitlesOfParts>
    <vt:vector size="52" baseType="lpstr">
      <vt:lpstr>Times New Roman</vt:lpstr>
      <vt:lpstr>Arial</vt:lpstr>
      <vt:lpstr>Wingdings</vt:lpstr>
      <vt:lpstr>Symbol</vt:lpstr>
      <vt:lpstr>CG Times</vt:lpstr>
      <vt:lpstr>Monotype Sorts</vt:lpstr>
      <vt:lpstr>Azure</vt:lpstr>
      <vt:lpstr>Lotus Freelance 96 Dibujo</vt:lpstr>
      <vt:lpstr>Imagen de Microsoft Word</vt:lpstr>
      <vt:lpstr>Documento de Microsoft Word</vt:lpstr>
      <vt:lpstr>Introducción a la Nutrición Acuática</vt:lpstr>
      <vt:lpstr>Fabrizio Marcillo Morla</vt:lpstr>
      <vt:lpstr>Efectos Nutrición : Productividad</vt:lpstr>
      <vt:lpstr>Nivel 1: Extensivo Sin Nutrientes</vt:lpstr>
      <vt:lpstr>Nivel 2: Fertilización Extensiva</vt:lpstr>
      <vt:lpstr>Nivel 3: Fertilización Intensiva</vt:lpstr>
      <vt:lpstr>Nivel 4: Alimentación Extensiva</vt:lpstr>
      <vt:lpstr>Nivel 5: Alimentación Intensiva</vt:lpstr>
      <vt:lpstr>Nivel6: Alimentación Hyperintensiva</vt:lpstr>
      <vt:lpstr>Nivel 7: Alimentación Superintensiva</vt:lpstr>
      <vt:lpstr>Diapositiva 11</vt:lpstr>
      <vt:lpstr>Rol Alimento Natural y Artificial en Relación con Intensidad</vt:lpstr>
      <vt:lpstr>Diapositiva 13</vt:lpstr>
      <vt:lpstr>Diapositiva 14</vt:lpstr>
      <vt:lpstr>Requerimientos Alimenticios</vt:lpstr>
      <vt:lpstr>Tamaño</vt:lpstr>
      <vt:lpstr>Textura, Sabor Y Tipo</vt:lpstr>
      <vt:lpstr>Hábitos Alimenticios</vt:lpstr>
      <vt:lpstr>Piramide Alimenticia</vt:lpstr>
      <vt:lpstr>Tipos De Tractos GI</vt:lpstr>
      <vt:lpstr>Biologia Comparada De Peces, Crustáceos Y Moluscos.</vt:lpstr>
      <vt:lpstr>Comparación Aparato Digestivo</vt:lpstr>
      <vt:lpstr>Destino De Alimento</vt:lpstr>
      <vt:lpstr>Destino De Alimento</vt:lpstr>
      <vt:lpstr>Destino de Nitrogeno y Fosforo de Alimento</vt:lpstr>
      <vt:lpstr>Carbohidratos</vt:lpstr>
      <vt:lpstr>Carbohidratos</vt:lpstr>
      <vt:lpstr>Lípidos o Grasas</vt:lpstr>
      <vt:lpstr>Lípidos o Grasas</vt:lpstr>
      <vt:lpstr>Lípidos o Grasas</vt:lpstr>
      <vt:lpstr>Proteínas</vt:lpstr>
      <vt:lpstr>Proteínas</vt:lpstr>
      <vt:lpstr>Diapositiva 33</vt:lpstr>
      <vt:lpstr>Destino del Alimento</vt:lpstr>
      <vt:lpstr>Vitaminas</vt:lpstr>
      <vt:lpstr>Minerales</vt:lpstr>
      <vt:lpstr>Minerales</vt:lpstr>
      <vt:lpstr>Diapositiva 38</vt:lpstr>
      <vt:lpstr>Diapositiva 39</vt:lpstr>
      <vt:lpstr>Diapositiva 40</vt:lpstr>
      <vt:lpstr>Diapositiva 41</vt:lpstr>
      <vt:lpstr>Diapositiva 42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kenjjime</cp:lastModifiedBy>
  <cp:revision>536</cp:revision>
  <cp:lastPrinted>1601-01-01T00:00:00Z</cp:lastPrinted>
  <dcterms:created xsi:type="dcterms:W3CDTF">2002-07-19T11:47:45Z</dcterms:created>
  <dcterms:modified xsi:type="dcterms:W3CDTF">2010-01-29T18:15:47Z</dcterms:modified>
</cp:coreProperties>
</file>