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334" r:id="rId2"/>
    <p:sldId id="335" r:id="rId3"/>
    <p:sldId id="295" r:id="rId4"/>
    <p:sldId id="296" r:id="rId5"/>
    <p:sldId id="297" r:id="rId6"/>
    <p:sldId id="298" r:id="rId7"/>
    <p:sldId id="300" r:id="rId8"/>
    <p:sldId id="301" r:id="rId9"/>
    <p:sldId id="302" r:id="rId10"/>
    <p:sldId id="303" r:id="rId11"/>
    <p:sldId id="304" r:id="rId12"/>
    <p:sldId id="305" r:id="rId13"/>
    <p:sldId id="299" r:id="rId14"/>
    <p:sldId id="306" r:id="rId15"/>
    <p:sldId id="307" r:id="rId16"/>
    <p:sldId id="308" r:id="rId17"/>
    <p:sldId id="309" r:id="rId18"/>
    <p:sldId id="310" r:id="rId19"/>
    <p:sldId id="311" r:id="rId20"/>
    <p:sldId id="312" r:id="rId21"/>
    <p:sldId id="313" r:id="rId22"/>
    <p:sldId id="314" r:id="rId23"/>
    <p:sldId id="315" r:id="rId24"/>
    <p:sldId id="317" r:id="rId25"/>
    <p:sldId id="316"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258" r:id="rId43"/>
    <p:sldId id="259" r:id="rId44"/>
    <p:sldId id="260" r:id="rId45"/>
    <p:sldId id="261" r:id="rId46"/>
    <p:sldId id="262" r:id="rId47"/>
    <p:sldId id="263" r:id="rId48"/>
    <p:sldId id="264" r:id="rId49"/>
    <p:sldId id="265" r:id="rId50"/>
    <p:sldId id="266" r:id="rId51"/>
    <p:sldId id="267" r:id="rId52"/>
    <p:sldId id="268" r:id="rId53"/>
    <p:sldId id="269" r:id="rId54"/>
    <p:sldId id="270" r:id="rId55"/>
    <p:sldId id="271" r:id="rId56"/>
    <p:sldId id="272" r:id="rId57"/>
    <p:sldId id="273" r:id="rId58"/>
    <p:sldId id="274" r:id="rId59"/>
    <p:sldId id="275" r:id="rId60"/>
    <p:sldId id="276" r:id="rId61"/>
    <p:sldId id="277" r:id="rId62"/>
    <p:sldId id="278" r:id="rId63"/>
    <p:sldId id="293" r:id="rId64"/>
    <p:sldId id="294" r:id="rId65"/>
    <p:sldId id="279" r:id="rId66"/>
    <p:sldId id="291" r:id="rId67"/>
    <p:sldId id="292" r:id="rId68"/>
    <p:sldId id="280" r:id="rId69"/>
    <p:sldId id="281" r:id="rId70"/>
    <p:sldId id="282" r:id="rId71"/>
    <p:sldId id="283" r:id="rId72"/>
    <p:sldId id="284" r:id="rId73"/>
    <p:sldId id="285" r:id="rId74"/>
    <p:sldId id="286" r:id="rId75"/>
    <p:sldId id="287" r:id="rId76"/>
    <p:sldId id="288" r:id="rId77"/>
    <p:sldId id="289" r:id="rId78"/>
    <p:sldId id="290" r:id="rId7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autoAdjust="0"/>
    <p:restoredTop sz="94660" autoAdjust="0"/>
  </p:normalViewPr>
  <p:slideViewPr>
    <p:cSldViewPr>
      <p:cViewPr varScale="1">
        <p:scale>
          <a:sx n="57" d="100"/>
          <a:sy n="57" d="100"/>
        </p:scale>
        <p:origin x="-948" y="-8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58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2.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_tradnl"/>
          </a:p>
        </p:txBody>
      </p:sp>
      <p:sp>
        <p:nvSpPr>
          <p:cNvPr id="266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_tradnl"/>
          </a:p>
        </p:txBody>
      </p:sp>
      <p:sp>
        <p:nvSpPr>
          <p:cNvPr id="266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_tradnl"/>
          </a:p>
        </p:txBody>
      </p:sp>
      <p:sp>
        <p:nvSpPr>
          <p:cNvPr id="266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FE8751E-94BD-440C-8E63-6E791A42B53C}"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_tradnl"/>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_tradnl"/>
          </a:p>
        </p:txBody>
      </p:sp>
      <p:sp>
        <p:nvSpPr>
          <p:cNvPr id="829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_tradnl"/>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4E26918-479B-420D-AD1A-7B3CB2DFF33C}"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ACFAD73-BA8F-4E3F-93F4-28996D8C0447}" type="slidenum">
              <a:rPr lang="es-ES_tradnl"/>
              <a:pPr/>
              <a:t>1</a:t>
            </a:fld>
            <a:endParaRPr lang="es-ES_tradnl"/>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a:ln/>
        </p:spPr>
      </p:sp>
      <p:sp>
        <p:nvSpPr>
          <p:cNvPr id="29699" name="2 Marcador de notas"/>
          <p:cNvSpPr>
            <a:spLocks noGrp="1"/>
          </p:cNvSpPr>
          <p:nvPr>
            <p:ph type="body" idx="1"/>
          </p:nvPr>
        </p:nvSpPr>
        <p:spPr>
          <a:noFill/>
          <a:ln/>
        </p:spPr>
        <p:txBody>
          <a:bodyPr/>
          <a:lstStyle/>
          <a:p>
            <a:endParaRPr lang="es-US" smtClean="0"/>
          </a:p>
        </p:txBody>
      </p:sp>
      <p:sp>
        <p:nvSpPr>
          <p:cNvPr id="29700" name="3 Marcador de número de diapositiva"/>
          <p:cNvSpPr>
            <a:spLocks noGrp="1"/>
          </p:cNvSpPr>
          <p:nvPr>
            <p:ph type="sldNum" sz="quarter" idx="5"/>
          </p:nvPr>
        </p:nvSpPr>
        <p:spPr>
          <a:noFill/>
        </p:spPr>
        <p:txBody>
          <a:bodyPr/>
          <a:lstStyle/>
          <a:p>
            <a:fld id="{CABA32D5-0652-4914-B001-5D65F4D51E09}" type="slidenum">
              <a:rPr lang="es-ES_tradnl" smtClean="0"/>
              <a:pPr/>
              <a:t>2</a:t>
            </a:fld>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ES"/>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defRPr/>
            </a:lvl1pPr>
          </a:lstStyle>
          <a:p>
            <a:r>
              <a:rPr lang="es-ES_tradnl"/>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s-ES_tradnl"/>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s-ES_tradnl"/>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s-ES_tradnl"/>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B5321C06-2EC9-437C-A532-F27AACE96F0B}" type="slidenum">
              <a:rPr lang="es-ES_tradnl"/>
              <a:pPr>
                <a:defRPr/>
              </a:pPr>
              <a:t>‹Nº›</a:t>
            </a:fld>
            <a:endParaRPr lang="es-ES_tradnl"/>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95DFBCF4-8D52-4961-B5FB-7205305FA4D7}" type="slidenum">
              <a:rPr lang="es-ES_tradnl"/>
              <a:pPr>
                <a:defRPr/>
              </a:pPr>
              <a:t>‹Nº›</a:t>
            </a:fld>
            <a:endParaRPr lang="es-ES_tradnl"/>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92938" y="609600"/>
            <a:ext cx="1949450" cy="54514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43000" y="609600"/>
            <a:ext cx="5697538" cy="5451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CEED8CA2-2699-4E4A-B0CA-62D98222515C}" type="slidenum">
              <a:rPr lang="es-ES_tradnl"/>
              <a:pPr>
                <a:defRPr/>
              </a:pPr>
              <a:t>‹Nº›</a:t>
            </a:fld>
            <a:endParaRPr lang="es-ES_tradnl"/>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69988" y="1946275"/>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5132388" y="1946275"/>
            <a:ext cx="3810000" cy="4114800"/>
          </a:xfrm>
        </p:spPr>
        <p:txBody>
          <a:bodyPr/>
          <a:lstStyle/>
          <a:p>
            <a:pPr lvl="0"/>
            <a:endParaRPr lang="es-ES" noProof="0" smtClean="0"/>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3C1F6BA4-F67A-427E-935E-82020C6981C3}" type="slidenum">
              <a:rPr lang="es-ES_tradnl"/>
              <a:pPr>
                <a:defRPr/>
              </a:pPr>
              <a:t>‹Nº›</a:t>
            </a:fld>
            <a:endParaRPr lang="es-ES_tradnl"/>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1169988" y="1946275"/>
            <a:ext cx="7772400" cy="4114800"/>
          </a:xfrm>
        </p:spPr>
        <p:txBody>
          <a:bodyPr/>
          <a:lstStyle/>
          <a:p>
            <a:pPr lvl="0"/>
            <a:endParaRPr lang="es-ES" noProof="0" smtClean="0"/>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822E838E-9292-4143-845D-EBAABF3A786D}" type="slidenum">
              <a:rPr lang="es-ES_tradnl"/>
              <a:pPr>
                <a:defRPr/>
              </a:pPr>
              <a:t>‹Nº›</a:t>
            </a:fld>
            <a:endParaRPr lang="es-ES_tradnl"/>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69988" y="1946275"/>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32388" y="1946275"/>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06F14058-1F67-49DC-990B-A5D46EAA0BF1}" type="slidenum">
              <a:rPr lang="es-ES_tradnl"/>
              <a:pPr>
                <a:defRPr/>
              </a:pPr>
              <a:t>‹Nº›</a:t>
            </a:fld>
            <a:endParaRPr lang="es-ES_tradnl"/>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69988" y="1946275"/>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132388" y="1946275"/>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B6AEBD0B-DBFA-4869-BE26-5DE00AEBD6C0}" type="slidenum">
              <a:rPr lang="es-ES_tradnl"/>
              <a:pPr>
                <a:defRPr/>
              </a:pPr>
              <a:t>‹Nº›</a:t>
            </a:fld>
            <a:endParaRPr lang="es-ES_tradnl"/>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1169988" y="1946275"/>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1169988" y="4079875"/>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5132388" y="1946275"/>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36"/>
          <p:cNvSpPr>
            <a:spLocks noGrp="1" noChangeArrowheads="1"/>
          </p:cNvSpPr>
          <p:nvPr>
            <p:ph type="dt" sz="half" idx="10"/>
          </p:nvPr>
        </p:nvSpPr>
        <p:spPr>
          <a:ln/>
        </p:spPr>
        <p:txBody>
          <a:bodyPr/>
          <a:lstStyle>
            <a:lvl1pPr>
              <a:defRPr/>
            </a:lvl1pPr>
          </a:lstStyle>
          <a:p>
            <a:pPr>
              <a:defRPr/>
            </a:pPr>
            <a:endParaRPr lang="es-ES_tradnl"/>
          </a:p>
        </p:txBody>
      </p:sp>
      <p:sp>
        <p:nvSpPr>
          <p:cNvPr id="7"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8" name="Rectangle 38"/>
          <p:cNvSpPr>
            <a:spLocks noGrp="1" noChangeArrowheads="1"/>
          </p:cNvSpPr>
          <p:nvPr>
            <p:ph type="sldNum" sz="quarter" idx="12"/>
          </p:nvPr>
        </p:nvSpPr>
        <p:spPr>
          <a:ln/>
        </p:spPr>
        <p:txBody>
          <a:bodyPr/>
          <a:lstStyle>
            <a:lvl1pPr>
              <a:defRPr/>
            </a:lvl1pPr>
          </a:lstStyle>
          <a:p>
            <a:pPr>
              <a:defRPr/>
            </a:pPr>
            <a:fld id="{F93B3CC7-E065-45AA-8966-ADF281DC11FD}" type="slidenum">
              <a:rPr lang="es-ES_tradnl"/>
              <a:pPr>
                <a:defRPr/>
              </a:pPr>
              <a:t>‹Nº›</a:t>
            </a:fld>
            <a:endParaRPr lang="es-ES_tradnl"/>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69988" y="1946275"/>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169988" y="4079875"/>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A93EAC5B-9B37-4DB6-9C63-85C63DE55BF7}" type="slidenum">
              <a:rPr lang="es-ES_tradnl"/>
              <a:pPr>
                <a:defRPr/>
              </a:pPr>
              <a:t>‹Nº›</a:t>
            </a:fld>
            <a:endParaRPr lang="es-ES_tradnl"/>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C6FED862-98D8-4615-A503-E3B7553AA3FC}" type="slidenum">
              <a:rPr lang="es-ES_tradnl"/>
              <a:pPr>
                <a:defRPr/>
              </a:pPr>
              <a:t>‹Nº›</a:t>
            </a:fld>
            <a:endParaRPr lang="es-ES_tradnl"/>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947AEE02-3759-49C7-87E8-E06340662159}" type="slidenum">
              <a:rPr lang="es-ES_tradnl"/>
              <a:pPr>
                <a:defRPr/>
              </a:pPr>
              <a:t>‹Nº›</a:t>
            </a:fld>
            <a:endParaRPr lang="es-ES_tradnl"/>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FEB25E55-3B0A-4B46-A428-2A38E444E32E}" type="slidenum">
              <a:rPr lang="es-ES_tradnl"/>
              <a:pPr>
                <a:defRPr/>
              </a:pPr>
              <a:t>‹Nº›</a:t>
            </a:fld>
            <a:endParaRPr lang="es-ES_tradnl"/>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6"/>
          <p:cNvSpPr>
            <a:spLocks noGrp="1" noChangeArrowheads="1"/>
          </p:cNvSpPr>
          <p:nvPr>
            <p:ph type="dt" sz="half" idx="10"/>
          </p:nvPr>
        </p:nvSpPr>
        <p:spPr>
          <a:ln/>
        </p:spPr>
        <p:txBody>
          <a:bodyPr/>
          <a:lstStyle>
            <a:lvl1pPr>
              <a:defRPr/>
            </a:lvl1pPr>
          </a:lstStyle>
          <a:p>
            <a:pPr>
              <a:defRPr/>
            </a:pPr>
            <a:endParaRPr lang="es-ES_tradnl"/>
          </a:p>
        </p:txBody>
      </p:sp>
      <p:sp>
        <p:nvSpPr>
          <p:cNvPr id="8"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38"/>
          <p:cNvSpPr>
            <a:spLocks noGrp="1" noChangeArrowheads="1"/>
          </p:cNvSpPr>
          <p:nvPr>
            <p:ph type="sldNum" sz="quarter" idx="12"/>
          </p:nvPr>
        </p:nvSpPr>
        <p:spPr>
          <a:ln/>
        </p:spPr>
        <p:txBody>
          <a:bodyPr/>
          <a:lstStyle>
            <a:lvl1pPr>
              <a:defRPr/>
            </a:lvl1pPr>
          </a:lstStyle>
          <a:p>
            <a:pPr>
              <a:defRPr/>
            </a:pPr>
            <a:fld id="{F8E66F47-2611-4FB8-83FE-7FA4266B7DFD}" type="slidenum">
              <a:rPr lang="es-ES_tradnl"/>
              <a:pPr>
                <a:defRPr/>
              </a:pPr>
              <a:t>‹Nº›</a:t>
            </a:fld>
            <a:endParaRPr lang="es-ES_tradnl"/>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6"/>
          <p:cNvSpPr>
            <a:spLocks noGrp="1" noChangeArrowheads="1"/>
          </p:cNvSpPr>
          <p:nvPr>
            <p:ph type="dt" sz="half" idx="10"/>
          </p:nvPr>
        </p:nvSpPr>
        <p:spPr>
          <a:ln/>
        </p:spPr>
        <p:txBody>
          <a:bodyPr/>
          <a:lstStyle>
            <a:lvl1pPr>
              <a:defRPr/>
            </a:lvl1pPr>
          </a:lstStyle>
          <a:p>
            <a:pPr>
              <a:defRPr/>
            </a:pPr>
            <a:endParaRPr lang="es-ES_tradnl"/>
          </a:p>
        </p:txBody>
      </p:sp>
      <p:sp>
        <p:nvSpPr>
          <p:cNvPr id="4"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38"/>
          <p:cNvSpPr>
            <a:spLocks noGrp="1" noChangeArrowheads="1"/>
          </p:cNvSpPr>
          <p:nvPr>
            <p:ph type="sldNum" sz="quarter" idx="12"/>
          </p:nvPr>
        </p:nvSpPr>
        <p:spPr>
          <a:ln/>
        </p:spPr>
        <p:txBody>
          <a:bodyPr/>
          <a:lstStyle>
            <a:lvl1pPr>
              <a:defRPr/>
            </a:lvl1pPr>
          </a:lstStyle>
          <a:p>
            <a:pPr>
              <a:defRPr/>
            </a:pPr>
            <a:fld id="{22DF6992-B6D8-4E30-9CDA-A86EF6556C56}" type="slidenum">
              <a:rPr lang="es-ES_tradnl"/>
              <a:pPr>
                <a:defRPr/>
              </a:pPr>
              <a:t>‹Nº›</a:t>
            </a:fld>
            <a:endParaRPr lang="es-ES_tradnl"/>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s-ES_tradnl"/>
          </a:p>
        </p:txBody>
      </p:sp>
      <p:sp>
        <p:nvSpPr>
          <p:cNvPr id="3"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38"/>
          <p:cNvSpPr>
            <a:spLocks noGrp="1" noChangeArrowheads="1"/>
          </p:cNvSpPr>
          <p:nvPr>
            <p:ph type="sldNum" sz="quarter" idx="12"/>
          </p:nvPr>
        </p:nvSpPr>
        <p:spPr>
          <a:ln/>
        </p:spPr>
        <p:txBody>
          <a:bodyPr/>
          <a:lstStyle>
            <a:lvl1pPr>
              <a:defRPr/>
            </a:lvl1pPr>
          </a:lstStyle>
          <a:p>
            <a:pPr>
              <a:defRPr/>
            </a:pPr>
            <a:fld id="{37FAC79E-29B7-4322-81DF-9C7ED7A3D411}" type="slidenum">
              <a:rPr lang="es-ES_tradnl"/>
              <a:pPr>
                <a:defRPr/>
              </a:pPr>
              <a:t>‹Nº›</a:t>
            </a:fld>
            <a:endParaRPr lang="es-ES_tradnl"/>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AA46597E-5524-4CC0-A565-B210A880C8B4}" type="slidenum">
              <a:rPr lang="es-ES_tradnl"/>
              <a:pPr>
                <a:defRPr/>
              </a:pPr>
              <a:t>‹Nº›</a:t>
            </a:fld>
            <a:endParaRPr lang="es-ES_tradnl"/>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43BBCC1F-CB2F-4155-B5B3-314E81C53E12}" type="slidenum">
              <a:rPr lang="es-ES_tradnl"/>
              <a:pPr>
                <a:defRPr/>
              </a:pPr>
              <a:t>‹Nº›</a:t>
            </a:fld>
            <a:endParaRPr lang="es-ES_tradnl"/>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085850" cy="6854825"/>
            <a:chOff x="0" y="0"/>
            <a:chExt cx="684" cy="4318"/>
          </a:xfrm>
        </p:grpSpPr>
        <p:sp>
          <p:nvSpPr>
            <p:cNvPr id="2"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ES"/>
            </a:p>
          </p:txBody>
        </p:sp>
        <p:grpSp>
          <p:nvGrpSpPr>
            <p:cNvPr id="2057"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grpSp>
      </p:grpSp>
      <p:sp>
        <p:nvSpPr>
          <p:cNvPr id="2051"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s-ES_tradnl" smtClean="0"/>
              <a:t>Click to edit Master title style</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atin typeface="+mn-lt"/>
              </a:defRPr>
            </a:lvl1pPr>
          </a:lstStyle>
          <a:p>
            <a:pPr>
              <a:defRPr/>
            </a:pPr>
            <a:endParaRPr lang="es-ES_tradnl"/>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atin typeface="+mn-lt"/>
              </a:defRPr>
            </a:lvl1pPr>
          </a:lstStyle>
          <a:p>
            <a:pPr>
              <a:defRPr/>
            </a:pPr>
            <a:endParaRPr lang="es-ES_tradnl"/>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atin typeface="+mn-lt"/>
              </a:defRPr>
            </a:lvl1pPr>
          </a:lstStyle>
          <a:p>
            <a:pPr>
              <a:defRPr/>
            </a:pPr>
            <a:fld id="{86648FF9-1D21-45E5-A878-716E000D1C59}" type="slidenum">
              <a:rPr lang="es-ES_tradnl"/>
              <a:pPr>
                <a:defRPr/>
              </a:pPr>
              <a:t>‹Nº›</a:t>
            </a:fld>
            <a:endParaRPr lang="es-ES_tradnl"/>
          </a:p>
        </p:txBody>
      </p:sp>
      <p:sp>
        <p:nvSpPr>
          <p:cNvPr id="2087" name="Rectangle 39"/>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Tree>
  </p:cSld>
  <p:clrMap bg1="dk2" tx1="lt1" bg2="dk1" tx2="lt2" accent1="accent1" accent2="accent2" accent3="accent3" accent4="accent4" accent5="accent5" accent6="accent6" hlink="hlink" folHlink="folHlink"/>
  <p:sldLayoutIdLst>
    <p:sldLayoutId id="2147483684"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ransition spd="med"/>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lr>
          <a:srgbClr val="FF0000"/>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60000"/>
        <a:buFont typeface="Wingdings" pitchFamily="2" charset="2"/>
        <a:buChar char="u"/>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barcillo@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dspace.espol.edu.ec/browse?type=author&amp;order=ASC&amp;rpp=20&amp;value=Marcillo+Morla%2C+Fabrizi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mirror-us-ga1.gallery.hd.org/_exhibits/natural-science/wood-fire-small-rotated-AJHD.jpg" TargetMode="External"/><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http://www.biologia.edu.ar/metabolismo/figeta/cataboli2.gif"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http://www.uc.cl/sw_educ/biologia/bio100/imagenes/72e3dc34aa0filenameFA235typeimagejpeg.jpg" TargetMode="External"/><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es.wikipedia.org/wiki/Imagen:Cellular_respiration_flowchart.png"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66800" y="609600"/>
            <a:ext cx="7772400" cy="1676400"/>
          </a:xfrm>
        </p:spPr>
        <p:txBody>
          <a:bodyPr/>
          <a:lstStyle/>
          <a:p>
            <a:pPr eaLnBrk="1" hangingPunct="1"/>
            <a:r>
              <a:rPr lang="es-ES_tradnl" smtClean="0"/>
              <a:t>Energía</a:t>
            </a:r>
          </a:p>
        </p:txBody>
      </p:sp>
      <p:sp>
        <p:nvSpPr>
          <p:cNvPr id="28675" name="Rectangle 3"/>
          <p:cNvSpPr>
            <a:spLocks noGrp="1" noChangeArrowheads="1"/>
          </p:cNvSpPr>
          <p:nvPr>
            <p:ph type="subTitle" idx="1"/>
          </p:nvPr>
        </p:nvSpPr>
        <p:spPr>
          <a:xfrm>
            <a:off x="1828800" y="3886200"/>
            <a:ext cx="6400800" cy="838200"/>
          </a:xfrm>
        </p:spPr>
        <p:txBody>
          <a:bodyPr/>
          <a:lstStyle/>
          <a:p>
            <a:pPr algn="l" eaLnBrk="1" hangingPunct="1">
              <a:defRPr/>
            </a:pPr>
            <a:r>
              <a:rPr lang="es-ES_tradnl" dirty="0" smtClean="0"/>
              <a:t>Fabrizio Marcillo </a:t>
            </a:r>
            <a:r>
              <a:rPr lang="es-ES_tradnl" dirty="0" err="1" smtClean="0"/>
              <a:t>Morla</a:t>
            </a:r>
            <a:r>
              <a:rPr lang="es-ES_tradnl" dirty="0" smtClean="0"/>
              <a:t> </a:t>
            </a:r>
            <a:r>
              <a:rPr lang="es-ES_tradnl" dirty="0" err="1" smtClean="0"/>
              <a:t>MBA</a:t>
            </a:r>
            <a:endParaRPr lang="es-ES_tradnl" dirty="0" smtClean="0"/>
          </a:p>
        </p:txBody>
      </p:sp>
      <p:pic>
        <p:nvPicPr>
          <p:cNvPr id="4100" name="Picture 9" descr="Logofimcm"/>
          <p:cNvPicPr>
            <a:picLocks noChangeAspect="1" noChangeArrowheads="1"/>
          </p:cNvPicPr>
          <p:nvPr/>
        </p:nvPicPr>
        <p:blipFill>
          <a:blip r:embed="rId3"/>
          <a:srcRect/>
          <a:stretch>
            <a:fillRect/>
          </a:stretch>
        </p:blipFill>
        <p:spPr bwMode="auto">
          <a:xfrm>
            <a:off x="7162800" y="2286000"/>
            <a:ext cx="1676400" cy="1673225"/>
          </a:xfrm>
          <a:prstGeom prst="rect">
            <a:avLst/>
          </a:prstGeom>
          <a:noFill/>
          <a:ln w="9525">
            <a:noFill/>
            <a:miter lim="800000"/>
            <a:headEnd/>
            <a:tailEnd/>
          </a:ln>
        </p:spPr>
      </p:pic>
      <p:sp>
        <p:nvSpPr>
          <p:cNvPr id="4101" name="Text Box 10"/>
          <p:cNvSpPr txBox="1">
            <a:spLocks noChangeArrowheads="1"/>
          </p:cNvSpPr>
          <p:nvPr/>
        </p:nvSpPr>
        <p:spPr bwMode="auto">
          <a:xfrm>
            <a:off x="4932363" y="4960938"/>
            <a:ext cx="2711450" cy="1200150"/>
          </a:xfrm>
          <a:prstGeom prst="rect">
            <a:avLst/>
          </a:prstGeom>
          <a:noFill/>
          <a:ln w="9525">
            <a:noFill/>
            <a:miter lim="800000"/>
            <a:headEnd/>
            <a:tailEnd/>
          </a:ln>
        </p:spPr>
        <p:txBody>
          <a:bodyPr wrap="none">
            <a:spAutoFit/>
          </a:bodyPr>
          <a:lstStyle/>
          <a:p>
            <a:r>
              <a:rPr lang="en-US">
                <a:hlinkClick r:id="rId4"/>
              </a:rPr>
              <a:t>barcillo@gmail.com</a:t>
            </a:r>
            <a:endParaRPr lang="en-US"/>
          </a:p>
          <a:p>
            <a:r>
              <a:rPr lang="en-US"/>
              <a:t>(593-9) 4194239</a:t>
            </a:r>
          </a:p>
          <a:p>
            <a:endParaRPr lang="es-ES"/>
          </a:p>
        </p:txBody>
      </p:sp>
      <p:pic>
        <p:nvPicPr>
          <p:cNvPr id="4102" name="6 Imagen" descr="espol1-300x299.png"/>
          <p:cNvPicPr>
            <a:picLocks noChangeAspect="1"/>
          </p:cNvPicPr>
          <p:nvPr/>
        </p:nvPicPr>
        <p:blipFill>
          <a:blip r:embed="rId5"/>
          <a:srcRect/>
          <a:stretch>
            <a:fillRect/>
          </a:stretch>
        </p:blipFill>
        <p:spPr bwMode="auto">
          <a:xfrm>
            <a:off x="0" y="2071688"/>
            <a:ext cx="1792288" cy="17859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s-ES" smtClean="0"/>
              <a:t>Unidades de Energía</a:t>
            </a:r>
          </a:p>
        </p:txBody>
      </p:sp>
      <p:sp>
        <p:nvSpPr>
          <p:cNvPr id="1175555" name="Rectangle 3"/>
          <p:cNvSpPr>
            <a:spLocks noGrp="1" noChangeArrowheads="1"/>
          </p:cNvSpPr>
          <p:nvPr>
            <p:ph type="body" idx="1"/>
          </p:nvPr>
        </p:nvSpPr>
        <p:spPr/>
        <p:txBody>
          <a:bodyPr/>
          <a:lstStyle/>
          <a:p>
            <a:pPr eaLnBrk="1" hangingPunct="1">
              <a:lnSpc>
                <a:spcPct val="80000"/>
              </a:lnSpc>
              <a:defRPr/>
            </a:pPr>
            <a:r>
              <a:rPr lang="es-ES" sz="2800" smtClean="0"/>
              <a:t>La unidad básica de energía es la caloría (cal)</a:t>
            </a:r>
          </a:p>
          <a:p>
            <a:pPr eaLnBrk="1" hangingPunct="1">
              <a:lnSpc>
                <a:spcPct val="80000"/>
              </a:lnSpc>
              <a:defRPr/>
            </a:pPr>
            <a:r>
              <a:rPr lang="es-ES" sz="2800" smtClean="0"/>
              <a:t>Es la cantidad de energía calórica necesaria para subir la temperatura de 1g de agua 1 grado Celsius (de 14.5 a 15.5oC)</a:t>
            </a:r>
          </a:p>
          <a:p>
            <a:pPr eaLnBrk="1" hangingPunct="1">
              <a:lnSpc>
                <a:spcPct val="80000"/>
              </a:lnSpc>
              <a:defRPr/>
            </a:pPr>
            <a:r>
              <a:rPr lang="es-ES" sz="2800" smtClean="0"/>
              <a:t>Es una unidad tan pequeña que la mayoría de los nutricionistas prefieren usar la kilocaloría (kcal o 1,000 calorías)</a:t>
            </a:r>
          </a:p>
          <a:p>
            <a:pPr eaLnBrk="1" hangingPunct="1">
              <a:lnSpc>
                <a:spcPct val="80000"/>
              </a:lnSpc>
              <a:defRPr/>
            </a:pPr>
            <a:r>
              <a:rPr lang="es-ES" sz="2800" smtClean="0"/>
              <a:t>La kcal es mas común (es lo que lees en las etiquetas del supermercado como Calorías)</a:t>
            </a:r>
          </a:p>
          <a:p>
            <a:pPr eaLnBrk="1" hangingPunct="1">
              <a:lnSpc>
                <a:spcPct val="80000"/>
              </a:lnSpc>
              <a:defRPr/>
            </a:pPr>
            <a:endParaRPr lang="es-ES" sz="2800" smtClean="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s-ES" smtClean="0"/>
              <a:t>Unidades de Energía</a:t>
            </a:r>
          </a:p>
        </p:txBody>
      </p:sp>
      <p:sp>
        <p:nvSpPr>
          <p:cNvPr id="1176579" name="Rectangle 3"/>
          <p:cNvSpPr>
            <a:spLocks noGrp="1" noChangeArrowheads="1"/>
          </p:cNvSpPr>
          <p:nvPr>
            <p:ph type="body" idx="1"/>
          </p:nvPr>
        </p:nvSpPr>
        <p:spPr/>
        <p:txBody>
          <a:bodyPr/>
          <a:lstStyle/>
          <a:p>
            <a:pPr eaLnBrk="1" hangingPunct="1">
              <a:defRPr/>
            </a:pPr>
            <a:r>
              <a:rPr lang="es-ES" sz="2800" smtClean="0"/>
              <a:t>BTU (British Thermal Unit)  = Cantidad de energía requerida para subir a 1 lb de agua 1oF</a:t>
            </a:r>
          </a:p>
          <a:p>
            <a:pPr eaLnBrk="1" hangingPunct="1">
              <a:defRPr/>
            </a:pPr>
            <a:r>
              <a:rPr lang="es-ES" sz="2800" smtClean="0"/>
              <a:t>Unidad internacional :  El joule - 1.0 joule = 0.239 calorías o 1 caloría = 4.184 joule</a:t>
            </a:r>
          </a:p>
          <a:p>
            <a:pPr eaLnBrk="1" hangingPunct="1">
              <a:defRPr/>
            </a:pPr>
            <a:r>
              <a:rPr lang="es-ES" sz="2800" smtClean="0"/>
              <a:t>Un joule (J) es la energía requerida para acelerar una masa de 1kg a una velocidad de 1m/seg una distancia de 1m</a:t>
            </a:r>
          </a:p>
          <a:p>
            <a:pPr eaLnBrk="1" hangingPunct="1">
              <a:defRPr/>
            </a:pPr>
            <a:endParaRPr lang="es-ES" sz="2800" smtClean="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403350" y="457200"/>
            <a:ext cx="6840538" cy="579438"/>
          </a:xfrm>
          <a:prstGeom prst="rect">
            <a:avLst/>
          </a:prstGeom>
          <a:solidFill>
            <a:schemeClr val="bg2"/>
          </a:solidFill>
          <a:ln w="9525">
            <a:noFill/>
            <a:miter lim="800000"/>
            <a:headEnd/>
            <a:tailEnd/>
          </a:ln>
        </p:spPr>
        <p:txBody>
          <a:bodyPr>
            <a:spAutoFit/>
          </a:bodyPr>
          <a:lstStyle/>
          <a:p>
            <a:pPr eaLnBrk="0" hangingPunct="0">
              <a:spcBef>
                <a:spcPct val="50000"/>
              </a:spcBef>
            </a:pPr>
            <a:r>
              <a:rPr lang="es-ES" sz="3200" b="1">
                <a:solidFill>
                  <a:srgbClr val="FFFF00"/>
                </a:solidFill>
                <a:latin typeface="Arial" charset="0"/>
              </a:rPr>
              <a:t>Esquema de Partición de Energía</a:t>
            </a:r>
          </a:p>
        </p:txBody>
      </p:sp>
      <p:sp>
        <p:nvSpPr>
          <p:cNvPr id="15363" name="Text Box 3"/>
          <p:cNvSpPr txBox="1">
            <a:spLocks noChangeArrowheads="1"/>
          </p:cNvSpPr>
          <p:nvPr/>
        </p:nvSpPr>
        <p:spPr bwMode="auto">
          <a:xfrm>
            <a:off x="3733800" y="1219200"/>
            <a:ext cx="1828800" cy="314325"/>
          </a:xfrm>
          <a:prstGeom prst="rect">
            <a:avLst/>
          </a:prstGeom>
          <a:noFill/>
          <a:ln w="9525">
            <a:solidFill>
              <a:schemeClr val="tx1"/>
            </a:solidFill>
            <a:miter lim="800000"/>
            <a:headEnd/>
            <a:tailEnd/>
          </a:ln>
        </p:spPr>
        <p:txBody>
          <a:bodyPr>
            <a:spAutoFit/>
          </a:bodyPr>
          <a:lstStyle/>
          <a:p>
            <a:pPr eaLnBrk="0" hangingPunct="0">
              <a:spcBef>
                <a:spcPct val="50000"/>
              </a:spcBef>
            </a:pPr>
            <a:r>
              <a:rPr lang="es-ES" sz="1400" b="1">
                <a:latin typeface="Garamond" pitchFamily="18" charset="0"/>
              </a:rPr>
              <a:t>Energía Ingerida, IE</a:t>
            </a:r>
          </a:p>
        </p:txBody>
      </p:sp>
      <p:sp>
        <p:nvSpPr>
          <p:cNvPr id="15364" name="Line 4"/>
          <p:cNvSpPr>
            <a:spLocks noChangeShapeType="1"/>
          </p:cNvSpPr>
          <p:nvPr/>
        </p:nvSpPr>
        <p:spPr bwMode="auto">
          <a:xfrm>
            <a:off x="4419600" y="1524000"/>
            <a:ext cx="0" cy="533400"/>
          </a:xfrm>
          <a:prstGeom prst="line">
            <a:avLst/>
          </a:prstGeom>
          <a:noFill/>
          <a:ln w="9525">
            <a:solidFill>
              <a:schemeClr val="tx1"/>
            </a:solidFill>
            <a:round/>
            <a:headEnd/>
            <a:tailEnd type="triangle" w="med" len="med"/>
          </a:ln>
        </p:spPr>
        <p:txBody>
          <a:bodyPr/>
          <a:lstStyle/>
          <a:p>
            <a:endParaRPr lang="es-ES"/>
          </a:p>
        </p:txBody>
      </p:sp>
      <p:sp>
        <p:nvSpPr>
          <p:cNvPr id="15365" name="Text Box 5"/>
          <p:cNvSpPr txBox="1">
            <a:spLocks noChangeArrowheads="1"/>
          </p:cNvSpPr>
          <p:nvPr/>
        </p:nvSpPr>
        <p:spPr bwMode="auto">
          <a:xfrm>
            <a:off x="3505200" y="2133600"/>
            <a:ext cx="2057400" cy="314325"/>
          </a:xfrm>
          <a:prstGeom prst="rect">
            <a:avLst/>
          </a:prstGeom>
          <a:noFill/>
          <a:ln w="9525">
            <a:solidFill>
              <a:schemeClr val="tx1"/>
            </a:solidFill>
            <a:miter lim="800000"/>
            <a:headEnd/>
            <a:tailEnd/>
          </a:ln>
        </p:spPr>
        <p:txBody>
          <a:bodyPr>
            <a:spAutoFit/>
          </a:bodyPr>
          <a:lstStyle/>
          <a:p>
            <a:pPr eaLnBrk="0" hangingPunct="0">
              <a:spcBef>
                <a:spcPct val="50000"/>
              </a:spcBef>
            </a:pPr>
            <a:r>
              <a:rPr lang="es-ES" sz="1400" b="1">
                <a:latin typeface="Garamond" pitchFamily="18" charset="0"/>
              </a:rPr>
              <a:t>Energía Digerible, DE</a:t>
            </a:r>
          </a:p>
        </p:txBody>
      </p:sp>
      <p:sp>
        <p:nvSpPr>
          <p:cNvPr id="15366" name="Line 6"/>
          <p:cNvSpPr>
            <a:spLocks noChangeShapeType="1"/>
          </p:cNvSpPr>
          <p:nvPr/>
        </p:nvSpPr>
        <p:spPr bwMode="auto">
          <a:xfrm>
            <a:off x="4419600" y="1752600"/>
            <a:ext cx="457200" cy="0"/>
          </a:xfrm>
          <a:prstGeom prst="line">
            <a:avLst/>
          </a:prstGeom>
          <a:noFill/>
          <a:ln w="9525">
            <a:solidFill>
              <a:schemeClr val="tx1"/>
            </a:solidFill>
            <a:round/>
            <a:headEnd/>
            <a:tailEnd type="triangle" w="med" len="med"/>
          </a:ln>
        </p:spPr>
        <p:txBody>
          <a:bodyPr/>
          <a:lstStyle/>
          <a:p>
            <a:endParaRPr lang="es-ES"/>
          </a:p>
        </p:txBody>
      </p:sp>
      <p:sp>
        <p:nvSpPr>
          <p:cNvPr id="15367" name="Text Box 7"/>
          <p:cNvSpPr txBox="1">
            <a:spLocks noChangeArrowheads="1"/>
          </p:cNvSpPr>
          <p:nvPr/>
        </p:nvSpPr>
        <p:spPr bwMode="auto">
          <a:xfrm>
            <a:off x="4953000" y="1600200"/>
            <a:ext cx="1752600" cy="314325"/>
          </a:xfrm>
          <a:prstGeom prst="rect">
            <a:avLst/>
          </a:prstGeom>
          <a:noFill/>
          <a:ln w="9525">
            <a:solidFill>
              <a:schemeClr val="tx1"/>
            </a:solidFill>
            <a:miter lim="800000"/>
            <a:headEnd/>
            <a:tailEnd/>
          </a:ln>
        </p:spPr>
        <p:txBody>
          <a:bodyPr>
            <a:spAutoFit/>
          </a:bodyPr>
          <a:lstStyle/>
          <a:p>
            <a:pPr eaLnBrk="0" hangingPunct="0">
              <a:spcBef>
                <a:spcPct val="50000"/>
              </a:spcBef>
            </a:pPr>
            <a:r>
              <a:rPr lang="es-ES" sz="1400" b="1">
                <a:latin typeface="Garamond" pitchFamily="18" charset="0"/>
              </a:rPr>
              <a:t>Energía Fecal, FE</a:t>
            </a:r>
          </a:p>
        </p:txBody>
      </p:sp>
      <p:sp>
        <p:nvSpPr>
          <p:cNvPr id="15368" name="Line 8"/>
          <p:cNvSpPr>
            <a:spLocks noChangeShapeType="1"/>
          </p:cNvSpPr>
          <p:nvPr/>
        </p:nvSpPr>
        <p:spPr bwMode="auto">
          <a:xfrm>
            <a:off x="4419600" y="2438400"/>
            <a:ext cx="0" cy="533400"/>
          </a:xfrm>
          <a:prstGeom prst="line">
            <a:avLst/>
          </a:prstGeom>
          <a:noFill/>
          <a:ln w="9525">
            <a:solidFill>
              <a:schemeClr val="tx1"/>
            </a:solidFill>
            <a:round/>
            <a:headEnd/>
            <a:tailEnd type="triangle" w="med" len="med"/>
          </a:ln>
        </p:spPr>
        <p:txBody>
          <a:bodyPr/>
          <a:lstStyle/>
          <a:p>
            <a:endParaRPr lang="es-ES"/>
          </a:p>
        </p:txBody>
      </p:sp>
      <p:sp>
        <p:nvSpPr>
          <p:cNvPr id="15369" name="Text Box 9"/>
          <p:cNvSpPr txBox="1">
            <a:spLocks noChangeArrowheads="1"/>
          </p:cNvSpPr>
          <p:nvPr/>
        </p:nvSpPr>
        <p:spPr bwMode="auto">
          <a:xfrm>
            <a:off x="3352800" y="3124200"/>
            <a:ext cx="2362200" cy="314325"/>
          </a:xfrm>
          <a:prstGeom prst="rect">
            <a:avLst/>
          </a:prstGeom>
          <a:noFill/>
          <a:ln w="9525">
            <a:solidFill>
              <a:schemeClr val="tx1"/>
            </a:solidFill>
            <a:miter lim="800000"/>
            <a:headEnd/>
            <a:tailEnd/>
          </a:ln>
        </p:spPr>
        <p:txBody>
          <a:bodyPr>
            <a:spAutoFit/>
          </a:bodyPr>
          <a:lstStyle/>
          <a:p>
            <a:pPr eaLnBrk="0" hangingPunct="0">
              <a:spcBef>
                <a:spcPct val="50000"/>
              </a:spcBef>
            </a:pPr>
            <a:r>
              <a:rPr lang="es-ES" sz="1400" b="1">
                <a:latin typeface="Garamond" pitchFamily="18" charset="0"/>
              </a:rPr>
              <a:t>Energía Metabolizable, ME</a:t>
            </a:r>
          </a:p>
        </p:txBody>
      </p:sp>
      <p:sp>
        <p:nvSpPr>
          <p:cNvPr id="15370" name="Line 10"/>
          <p:cNvSpPr>
            <a:spLocks noChangeShapeType="1"/>
          </p:cNvSpPr>
          <p:nvPr/>
        </p:nvSpPr>
        <p:spPr bwMode="auto">
          <a:xfrm flipH="1">
            <a:off x="2895600" y="2667000"/>
            <a:ext cx="1524000" cy="0"/>
          </a:xfrm>
          <a:prstGeom prst="line">
            <a:avLst/>
          </a:prstGeom>
          <a:noFill/>
          <a:ln w="9525">
            <a:solidFill>
              <a:srgbClr val="FF6699"/>
            </a:solidFill>
            <a:round/>
            <a:headEnd/>
            <a:tailEnd type="triangle" w="med" len="med"/>
          </a:ln>
        </p:spPr>
        <p:txBody>
          <a:bodyPr/>
          <a:lstStyle/>
          <a:p>
            <a:endParaRPr lang="es-ES"/>
          </a:p>
        </p:txBody>
      </p:sp>
      <p:sp>
        <p:nvSpPr>
          <p:cNvPr id="15371" name="Text Box 11"/>
          <p:cNvSpPr txBox="1">
            <a:spLocks noChangeArrowheads="1"/>
          </p:cNvSpPr>
          <p:nvPr/>
        </p:nvSpPr>
        <p:spPr bwMode="auto">
          <a:xfrm>
            <a:off x="684213" y="2057400"/>
            <a:ext cx="2211387" cy="1271588"/>
          </a:xfrm>
          <a:prstGeom prst="rect">
            <a:avLst/>
          </a:prstGeom>
          <a:noFill/>
          <a:ln w="9525">
            <a:solidFill>
              <a:srgbClr val="FF6699"/>
            </a:solidFill>
            <a:miter lim="800000"/>
            <a:headEnd/>
            <a:tailEnd/>
          </a:ln>
        </p:spPr>
        <p:txBody>
          <a:bodyPr>
            <a:spAutoFit/>
          </a:bodyPr>
          <a:lstStyle/>
          <a:p>
            <a:pPr eaLnBrk="0" hangingPunct="0">
              <a:spcBef>
                <a:spcPct val="50000"/>
              </a:spcBef>
            </a:pPr>
            <a:r>
              <a:rPr lang="es-ES" sz="1400" b="1">
                <a:solidFill>
                  <a:srgbClr val="FF6699"/>
                </a:solidFill>
                <a:latin typeface="Garamond" pitchFamily="18" charset="0"/>
              </a:rPr>
              <a:t>Perdidas por desecho:</a:t>
            </a:r>
          </a:p>
          <a:p>
            <a:pPr eaLnBrk="0" hangingPunct="0">
              <a:spcBef>
                <a:spcPct val="50000"/>
              </a:spcBef>
            </a:pPr>
            <a:r>
              <a:rPr lang="es-ES" sz="1400" b="1">
                <a:solidFill>
                  <a:srgbClr val="FF6699"/>
                </a:solidFill>
                <a:latin typeface="Garamond" pitchFamily="18" charset="0"/>
              </a:rPr>
              <a:t>Energía Urinaria, UE</a:t>
            </a:r>
          </a:p>
          <a:p>
            <a:pPr eaLnBrk="0" hangingPunct="0">
              <a:spcBef>
                <a:spcPct val="50000"/>
              </a:spcBef>
            </a:pPr>
            <a:r>
              <a:rPr lang="es-ES" sz="1400" b="1">
                <a:solidFill>
                  <a:srgbClr val="FF6699"/>
                </a:solidFill>
                <a:latin typeface="Garamond" pitchFamily="18" charset="0"/>
              </a:rPr>
              <a:t>Energía branquial, ZE</a:t>
            </a:r>
          </a:p>
          <a:p>
            <a:pPr eaLnBrk="0" hangingPunct="0">
              <a:spcBef>
                <a:spcPct val="50000"/>
              </a:spcBef>
            </a:pPr>
            <a:r>
              <a:rPr lang="es-ES" sz="1400" b="1">
                <a:solidFill>
                  <a:srgbClr val="FF6699"/>
                </a:solidFill>
                <a:latin typeface="Garamond" pitchFamily="18" charset="0"/>
              </a:rPr>
              <a:t>Energía Superficial, SE</a:t>
            </a:r>
          </a:p>
        </p:txBody>
      </p:sp>
      <p:sp>
        <p:nvSpPr>
          <p:cNvPr id="15372" name="Line 12"/>
          <p:cNvSpPr>
            <a:spLocks noChangeShapeType="1"/>
          </p:cNvSpPr>
          <p:nvPr/>
        </p:nvSpPr>
        <p:spPr bwMode="auto">
          <a:xfrm>
            <a:off x="4419600" y="3429000"/>
            <a:ext cx="0" cy="533400"/>
          </a:xfrm>
          <a:prstGeom prst="line">
            <a:avLst/>
          </a:prstGeom>
          <a:noFill/>
          <a:ln w="9525">
            <a:solidFill>
              <a:schemeClr val="tx1"/>
            </a:solidFill>
            <a:round/>
            <a:headEnd/>
            <a:tailEnd type="triangle" w="med" len="med"/>
          </a:ln>
        </p:spPr>
        <p:txBody>
          <a:bodyPr/>
          <a:lstStyle/>
          <a:p>
            <a:endParaRPr lang="es-ES"/>
          </a:p>
        </p:txBody>
      </p:sp>
      <p:sp>
        <p:nvSpPr>
          <p:cNvPr id="15373" name="Text Box 13"/>
          <p:cNvSpPr txBox="1">
            <a:spLocks noChangeArrowheads="1"/>
          </p:cNvSpPr>
          <p:nvPr/>
        </p:nvSpPr>
        <p:spPr bwMode="auto">
          <a:xfrm>
            <a:off x="3733800" y="4038600"/>
            <a:ext cx="1630363" cy="314325"/>
          </a:xfrm>
          <a:prstGeom prst="rect">
            <a:avLst/>
          </a:prstGeom>
          <a:noFill/>
          <a:ln w="9525">
            <a:solidFill>
              <a:schemeClr val="tx1"/>
            </a:solidFill>
            <a:miter lim="800000"/>
            <a:headEnd/>
            <a:tailEnd/>
          </a:ln>
        </p:spPr>
        <p:txBody>
          <a:bodyPr>
            <a:spAutoFit/>
          </a:bodyPr>
          <a:lstStyle/>
          <a:p>
            <a:pPr eaLnBrk="0" hangingPunct="0">
              <a:spcBef>
                <a:spcPct val="50000"/>
              </a:spcBef>
            </a:pPr>
            <a:r>
              <a:rPr lang="es-ES" sz="1400" b="1">
                <a:latin typeface="Garamond" pitchFamily="18" charset="0"/>
              </a:rPr>
              <a:t>Energía Neta, NE</a:t>
            </a:r>
          </a:p>
        </p:txBody>
      </p:sp>
      <p:sp>
        <p:nvSpPr>
          <p:cNvPr id="15374" name="Line 14"/>
          <p:cNvSpPr>
            <a:spLocks noChangeShapeType="1"/>
          </p:cNvSpPr>
          <p:nvPr/>
        </p:nvSpPr>
        <p:spPr bwMode="auto">
          <a:xfrm>
            <a:off x="4419600" y="4343400"/>
            <a:ext cx="0" cy="685800"/>
          </a:xfrm>
          <a:prstGeom prst="line">
            <a:avLst/>
          </a:prstGeom>
          <a:noFill/>
          <a:ln w="9525">
            <a:solidFill>
              <a:schemeClr val="tx1"/>
            </a:solidFill>
            <a:round/>
            <a:headEnd/>
            <a:tailEnd type="triangle" w="med" len="med"/>
          </a:ln>
        </p:spPr>
        <p:txBody>
          <a:bodyPr/>
          <a:lstStyle/>
          <a:p>
            <a:endParaRPr lang="es-ES"/>
          </a:p>
        </p:txBody>
      </p:sp>
      <p:sp>
        <p:nvSpPr>
          <p:cNvPr id="15375" name="Text Box 15"/>
          <p:cNvSpPr txBox="1">
            <a:spLocks noChangeArrowheads="1"/>
          </p:cNvSpPr>
          <p:nvPr/>
        </p:nvSpPr>
        <p:spPr bwMode="auto">
          <a:xfrm>
            <a:off x="3581400" y="5105400"/>
            <a:ext cx="1905000" cy="314325"/>
          </a:xfrm>
          <a:prstGeom prst="rect">
            <a:avLst/>
          </a:prstGeom>
          <a:noFill/>
          <a:ln w="9525">
            <a:solidFill>
              <a:schemeClr val="tx1"/>
            </a:solidFill>
            <a:miter lim="800000"/>
            <a:headEnd/>
            <a:tailEnd/>
          </a:ln>
        </p:spPr>
        <p:txBody>
          <a:bodyPr>
            <a:spAutoFit/>
          </a:bodyPr>
          <a:lstStyle/>
          <a:p>
            <a:pPr eaLnBrk="0" hangingPunct="0">
              <a:spcBef>
                <a:spcPct val="50000"/>
              </a:spcBef>
            </a:pPr>
            <a:r>
              <a:rPr lang="es-ES" sz="1400" b="1">
                <a:latin typeface="Garamond" pitchFamily="18" charset="0"/>
              </a:rPr>
              <a:t>Energía Retenida, RE</a:t>
            </a:r>
          </a:p>
        </p:txBody>
      </p:sp>
      <p:sp>
        <p:nvSpPr>
          <p:cNvPr id="15376" name="Line 16"/>
          <p:cNvSpPr>
            <a:spLocks noChangeShapeType="1"/>
          </p:cNvSpPr>
          <p:nvPr/>
        </p:nvSpPr>
        <p:spPr bwMode="auto">
          <a:xfrm>
            <a:off x="5562600" y="3276600"/>
            <a:ext cx="762000" cy="0"/>
          </a:xfrm>
          <a:prstGeom prst="line">
            <a:avLst/>
          </a:prstGeom>
          <a:noFill/>
          <a:ln w="9525">
            <a:solidFill>
              <a:srgbClr val="FF0000"/>
            </a:solidFill>
            <a:round/>
            <a:headEnd/>
            <a:tailEnd type="triangle" w="med" len="med"/>
          </a:ln>
        </p:spPr>
        <p:txBody>
          <a:bodyPr/>
          <a:lstStyle/>
          <a:p>
            <a:endParaRPr lang="es-ES"/>
          </a:p>
        </p:txBody>
      </p:sp>
      <p:sp>
        <p:nvSpPr>
          <p:cNvPr id="15377" name="Text Box 17"/>
          <p:cNvSpPr txBox="1">
            <a:spLocks noChangeArrowheads="1"/>
          </p:cNvSpPr>
          <p:nvPr/>
        </p:nvSpPr>
        <p:spPr bwMode="auto">
          <a:xfrm>
            <a:off x="6011863" y="3341688"/>
            <a:ext cx="3059112" cy="3111500"/>
          </a:xfrm>
          <a:prstGeom prst="rect">
            <a:avLst/>
          </a:prstGeom>
          <a:noFill/>
          <a:ln w="9525">
            <a:solidFill>
              <a:srgbClr val="FF0000"/>
            </a:solidFill>
            <a:miter lim="800000"/>
            <a:headEnd/>
            <a:tailEnd/>
          </a:ln>
        </p:spPr>
        <p:txBody>
          <a:bodyPr>
            <a:spAutoFit/>
          </a:bodyPr>
          <a:lstStyle/>
          <a:p>
            <a:pPr eaLnBrk="0" hangingPunct="0">
              <a:spcBef>
                <a:spcPct val="50000"/>
              </a:spcBef>
            </a:pPr>
            <a:r>
              <a:rPr lang="es-ES" sz="1600" b="1" u="sng">
                <a:solidFill>
                  <a:srgbClr val="FF0000"/>
                </a:solidFill>
                <a:latin typeface="Garamond" pitchFamily="18" charset="0"/>
              </a:rPr>
              <a:t>Producción de Calor Total, HE</a:t>
            </a:r>
          </a:p>
          <a:p>
            <a:pPr eaLnBrk="0" hangingPunct="0">
              <a:spcBef>
                <a:spcPct val="50000"/>
              </a:spcBef>
              <a:buFontTx/>
              <a:buChar char="-"/>
            </a:pPr>
            <a:r>
              <a:rPr lang="es-ES" sz="1400" b="1">
                <a:solidFill>
                  <a:srgbClr val="FF0000"/>
                </a:solidFill>
                <a:latin typeface="Garamond" pitchFamily="18" charset="0"/>
              </a:rPr>
              <a:t>Metabolismo Basal, H</a:t>
            </a:r>
            <a:r>
              <a:rPr lang="es-ES" sz="1400" b="1" baseline="-25000">
                <a:solidFill>
                  <a:srgbClr val="FF0000"/>
                </a:solidFill>
                <a:latin typeface="Garamond" pitchFamily="18" charset="0"/>
              </a:rPr>
              <a:t>e</a:t>
            </a:r>
            <a:r>
              <a:rPr lang="es-ES" sz="1400" b="1">
                <a:solidFill>
                  <a:srgbClr val="FF0000"/>
                </a:solidFill>
                <a:latin typeface="Garamond" pitchFamily="18" charset="0"/>
              </a:rPr>
              <a:t>E</a:t>
            </a:r>
          </a:p>
          <a:p>
            <a:pPr eaLnBrk="0" hangingPunct="0">
              <a:spcBef>
                <a:spcPct val="50000"/>
              </a:spcBef>
              <a:buFontTx/>
              <a:buChar char="-"/>
            </a:pPr>
            <a:r>
              <a:rPr lang="es-ES" sz="1400" b="1">
                <a:solidFill>
                  <a:srgbClr val="FF0000"/>
                </a:solidFill>
                <a:latin typeface="Garamond" pitchFamily="18" charset="0"/>
              </a:rPr>
              <a:t>Actividad Voluntaria, H</a:t>
            </a:r>
            <a:r>
              <a:rPr lang="es-ES" sz="1400" b="1" baseline="-25000">
                <a:solidFill>
                  <a:srgbClr val="FF0000"/>
                </a:solidFill>
                <a:latin typeface="Garamond" pitchFamily="18" charset="0"/>
              </a:rPr>
              <a:t>j</a:t>
            </a:r>
            <a:r>
              <a:rPr lang="es-ES" sz="1400" b="1">
                <a:solidFill>
                  <a:srgbClr val="FF0000"/>
                </a:solidFill>
                <a:latin typeface="Garamond" pitchFamily="18" charset="0"/>
              </a:rPr>
              <a:t>E</a:t>
            </a:r>
          </a:p>
          <a:p>
            <a:pPr eaLnBrk="0" hangingPunct="0">
              <a:spcBef>
                <a:spcPct val="50000"/>
              </a:spcBef>
              <a:buFontTx/>
              <a:buChar char="-"/>
            </a:pPr>
            <a:r>
              <a:rPr lang="es-ES" sz="1400" b="1">
                <a:solidFill>
                  <a:srgbClr val="FF0000"/>
                </a:solidFill>
                <a:latin typeface="Garamond" pitchFamily="18" charset="0"/>
              </a:rPr>
              <a:t>Formación de Productos, H</a:t>
            </a:r>
            <a:r>
              <a:rPr lang="es-ES" sz="1400" b="1" baseline="-25000">
                <a:solidFill>
                  <a:srgbClr val="FF0000"/>
                </a:solidFill>
                <a:latin typeface="Garamond" pitchFamily="18" charset="0"/>
              </a:rPr>
              <a:t>r</a:t>
            </a:r>
            <a:r>
              <a:rPr lang="es-ES" sz="1400" b="1">
                <a:solidFill>
                  <a:srgbClr val="FF0000"/>
                </a:solidFill>
                <a:latin typeface="Garamond" pitchFamily="18" charset="0"/>
              </a:rPr>
              <a:t>E</a:t>
            </a:r>
          </a:p>
          <a:p>
            <a:pPr eaLnBrk="0" hangingPunct="0">
              <a:spcBef>
                <a:spcPct val="50000"/>
              </a:spcBef>
              <a:buFontTx/>
              <a:buChar char="-"/>
            </a:pPr>
            <a:r>
              <a:rPr lang="es-ES" sz="1400" b="1">
                <a:solidFill>
                  <a:srgbClr val="FF0000"/>
                </a:solidFill>
                <a:latin typeface="Garamond" pitchFamily="18" charset="0"/>
              </a:rPr>
              <a:t>Digestión/Absor, H</a:t>
            </a:r>
            <a:r>
              <a:rPr lang="es-ES" sz="1400" b="1" baseline="-25000">
                <a:solidFill>
                  <a:srgbClr val="FF0000"/>
                </a:solidFill>
                <a:latin typeface="Garamond" pitchFamily="18" charset="0"/>
              </a:rPr>
              <a:t>d</a:t>
            </a:r>
            <a:r>
              <a:rPr lang="es-ES" sz="1400" b="1">
                <a:solidFill>
                  <a:srgbClr val="FF0000"/>
                </a:solidFill>
                <a:latin typeface="Garamond" pitchFamily="18" charset="0"/>
              </a:rPr>
              <a:t>E</a:t>
            </a:r>
          </a:p>
          <a:p>
            <a:pPr eaLnBrk="0" hangingPunct="0">
              <a:spcBef>
                <a:spcPct val="50000"/>
              </a:spcBef>
              <a:buFontTx/>
              <a:buChar char="-"/>
            </a:pPr>
            <a:r>
              <a:rPr lang="es-ES" sz="1400" b="1">
                <a:solidFill>
                  <a:srgbClr val="FF0000"/>
                </a:solidFill>
                <a:latin typeface="Garamond" pitchFamily="18" charset="0"/>
              </a:rPr>
              <a:t>Acción dinámica especifica, H</a:t>
            </a:r>
            <a:r>
              <a:rPr lang="es-ES" sz="1400" b="1" baseline="-25000">
                <a:solidFill>
                  <a:srgbClr val="FF0000"/>
                </a:solidFill>
                <a:latin typeface="Garamond" pitchFamily="18" charset="0"/>
              </a:rPr>
              <a:t>i</a:t>
            </a:r>
            <a:r>
              <a:rPr lang="es-ES" sz="1400" b="1">
                <a:solidFill>
                  <a:srgbClr val="FF0000"/>
                </a:solidFill>
                <a:latin typeface="Garamond" pitchFamily="18" charset="0"/>
              </a:rPr>
              <a:t>E</a:t>
            </a:r>
          </a:p>
          <a:p>
            <a:pPr eaLnBrk="0" hangingPunct="0">
              <a:spcBef>
                <a:spcPct val="50000"/>
              </a:spcBef>
              <a:buFontTx/>
              <a:buChar char="-"/>
            </a:pPr>
            <a:r>
              <a:rPr lang="es-ES" sz="1400" b="1">
                <a:solidFill>
                  <a:srgbClr val="FF0000"/>
                </a:solidFill>
                <a:latin typeface="Garamond" pitchFamily="18" charset="0"/>
              </a:rPr>
              <a:t>Fermentación, H</a:t>
            </a:r>
            <a:r>
              <a:rPr lang="es-ES" sz="1400" b="1" baseline="-25000">
                <a:solidFill>
                  <a:srgbClr val="FF0000"/>
                </a:solidFill>
                <a:latin typeface="Garamond" pitchFamily="18" charset="0"/>
              </a:rPr>
              <a:t>f</a:t>
            </a:r>
            <a:r>
              <a:rPr lang="es-ES" sz="1400" b="1">
                <a:solidFill>
                  <a:srgbClr val="FF0000"/>
                </a:solidFill>
                <a:latin typeface="Garamond" pitchFamily="18" charset="0"/>
              </a:rPr>
              <a:t>E</a:t>
            </a:r>
          </a:p>
          <a:p>
            <a:pPr eaLnBrk="0" hangingPunct="0">
              <a:spcBef>
                <a:spcPct val="50000"/>
              </a:spcBef>
              <a:buFontTx/>
              <a:buChar char="-"/>
            </a:pPr>
            <a:r>
              <a:rPr lang="es-ES" sz="1400" b="1">
                <a:solidFill>
                  <a:srgbClr val="FF0000"/>
                </a:solidFill>
                <a:latin typeface="Garamond" pitchFamily="18" charset="0"/>
              </a:rPr>
              <a:t>Regulación térmica, H</a:t>
            </a:r>
            <a:r>
              <a:rPr lang="es-ES" sz="1400" b="1" baseline="-25000">
                <a:solidFill>
                  <a:srgbClr val="FF0000"/>
                </a:solidFill>
                <a:latin typeface="Garamond" pitchFamily="18" charset="0"/>
              </a:rPr>
              <a:t>c</a:t>
            </a:r>
            <a:r>
              <a:rPr lang="es-ES" sz="1400" b="1">
                <a:solidFill>
                  <a:srgbClr val="FF0000"/>
                </a:solidFill>
                <a:latin typeface="Garamond" pitchFamily="18" charset="0"/>
              </a:rPr>
              <a:t>E</a:t>
            </a:r>
          </a:p>
          <a:p>
            <a:pPr eaLnBrk="0" hangingPunct="0">
              <a:spcBef>
                <a:spcPct val="50000"/>
              </a:spcBef>
              <a:buFontTx/>
              <a:buChar char="-"/>
            </a:pPr>
            <a:r>
              <a:rPr lang="es-ES" sz="1400" b="1">
                <a:solidFill>
                  <a:srgbClr val="FF0000"/>
                </a:solidFill>
                <a:latin typeface="Garamond" pitchFamily="18" charset="0"/>
              </a:rPr>
              <a:t>Formación de desechos y Excreción, H</a:t>
            </a:r>
            <a:r>
              <a:rPr lang="es-ES" sz="1400" b="1" baseline="-25000">
                <a:solidFill>
                  <a:srgbClr val="FF0000"/>
                </a:solidFill>
                <a:latin typeface="Garamond" pitchFamily="18" charset="0"/>
              </a:rPr>
              <a:t>w</a:t>
            </a:r>
            <a:r>
              <a:rPr lang="es-ES" sz="1400" b="1">
                <a:solidFill>
                  <a:srgbClr val="FF0000"/>
                </a:solidFill>
                <a:latin typeface="Garamond" pitchFamily="18" charset="0"/>
              </a:rPr>
              <a:t>E</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ES" smtClean="0"/>
              <a:t>Términos de Energía</a:t>
            </a:r>
          </a:p>
        </p:txBody>
      </p:sp>
      <p:sp>
        <p:nvSpPr>
          <p:cNvPr id="1171459" name="Rectangle 3"/>
          <p:cNvSpPr>
            <a:spLocks noGrp="1" noChangeArrowheads="1"/>
          </p:cNvSpPr>
          <p:nvPr>
            <p:ph type="body" idx="1"/>
          </p:nvPr>
        </p:nvSpPr>
        <p:spPr/>
        <p:txBody>
          <a:bodyPr/>
          <a:lstStyle/>
          <a:p>
            <a:pPr eaLnBrk="1" hangingPunct="1">
              <a:lnSpc>
                <a:spcPct val="90000"/>
              </a:lnSpc>
              <a:defRPr/>
            </a:pPr>
            <a:r>
              <a:rPr lang="es-ES" sz="2800" smtClean="0"/>
              <a:t>Energía Bruta (GE):  energía liberada como calor por combustión (kcal/g)</a:t>
            </a:r>
          </a:p>
          <a:p>
            <a:pPr eaLnBrk="1" hangingPunct="1">
              <a:lnSpc>
                <a:spcPct val="90000"/>
              </a:lnSpc>
              <a:defRPr/>
            </a:pPr>
            <a:r>
              <a:rPr lang="es-ES" sz="2800" smtClean="0"/>
              <a:t>Energía Ingerida (IE):  Energía consumida en alimento (COH, lípidos, proteína)</a:t>
            </a:r>
          </a:p>
          <a:p>
            <a:pPr eaLnBrk="1" hangingPunct="1">
              <a:lnSpc>
                <a:spcPct val="90000"/>
              </a:lnSpc>
              <a:defRPr/>
            </a:pPr>
            <a:r>
              <a:rPr lang="es-ES" sz="2800" smtClean="0"/>
              <a:t>Energía Fecal (FE):  Energía bruta de heces (alimento no digerido, productos metabólicos, células epiteliales intestinales, enzimas digestivas, productos excretorios)</a:t>
            </a:r>
          </a:p>
          <a:p>
            <a:pPr eaLnBrk="1" hangingPunct="1">
              <a:lnSpc>
                <a:spcPct val="90000"/>
              </a:lnSpc>
              <a:defRPr/>
            </a:pPr>
            <a:r>
              <a:rPr lang="es-ES" sz="2800" smtClean="0"/>
              <a:t>Energía Digerible (DE):  IE-FE</a:t>
            </a:r>
          </a:p>
          <a:p>
            <a:pPr eaLnBrk="1" hangingPunct="1">
              <a:lnSpc>
                <a:spcPct val="90000"/>
              </a:lnSpc>
              <a:defRPr/>
            </a:pPr>
            <a:endParaRPr lang="es-ES" sz="2800" smtClean="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ES" smtClean="0"/>
              <a:t>Términos de Energía</a:t>
            </a:r>
          </a:p>
        </p:txBody>
      </p:sp>
      <p:sp>
        <p:nvSpPr>
          <p:cNvPr id="1178627" name="Rectangle 3"/>
          <p:cNvSpPr>
            <a:spLocks noGrp="1" noChangeArrowheads="1"/>
          </p:cNvSpPr>
          <p:nvPr>
            <p:ph type="body" idx="1"/>
          </p:nvPr>
        </p:nvSpPr>
        <p:spPr>
          <a:xfrm>
            <a:off x="971550" y="1700213"/>
            <a:ext cx="7970838" cy="4360862"/>
          </a:xfrm>
        </p:spPr>
        <p:txBody>
          <a:bodyPr/>
          <a:lstStyle/>
          <a:p>
            <a:pPr eaLnBrk="1" hangingPunct="1">
              <a:lnSpc>
                <a:spcPct val="80000"/>
              </a:lnSpc>
              <a:defRPr/>
            </a:pPr>
            <a:r>
              <a:rPr lang="es-ES" sz="2400" smtClean="0"/>
              <a:t>Energía Metabolizable (ME): Energía en el alimento menos las perdidas en heces, orina, superficie y excreción branquial:</a:t>
            </a:r>
          </a:p>
          <a:p>
            <a:pPr eaLnBrk="1" hangingPunct="1">
              <a:lnSpc>
                <a:spcPct val="80000"/>
              </a:lnSpc>
              <a:defRPr/>
            </a:pPr>
            <a:r>
              <a:rPr lang="es-ES" sz="2400" smtClean="0"/>
              <a:t>ME = IE - (FE + UE + ZE + SE)</a:t>
            </a:r>
          </a:p>
          <a:p>
            <a:pPr eaLnBrk="1" hangingPunct="1">
              <a:lnSpc>
                <a:spcPct val="80000"/>
              </a:lnSpc>
              <a:defRPr/>
            </a:pPr>
            <a:r>
              <a:rPr lang="es-ES" sz="2400" smtClean="0"/>
              <a:t>Energía urinaria (UE):  Pérdida total de energía por productos urinarios de compuestos ingeridos no usados y poductos metabólicos</a:t>
            </a:r>
          </a:p>
          <a:p>
            <a:pPr eaLnBrk="1" hangingPunct="1">
              <a:lnSpc>
                <a:spcPct val="80000"/>
              </a:lnSpc>
              <a:defRPr/>
            </a:pPr>
            <a:r>
              <a:rPr lang="es-ES" sz="2400" smtClean="0"/>
              <a:t>Energía de excreción branquial  (ZE): Pérdida total de energía en productos excretados a travez de las branquias (pulmones en mamíferos terrestres), alta en peces</a:t>
            </a:r>
          </a:p>
          <a:p>
            <a:pPr eaLnBrk="1" hangingPunct="1">
              <a:lnSpc>
                <a:spcPct val="80000"/>
              </a:lnSpc>
              <a:defRPr/>
            </a:pPr>
            <a:r>
              <a:rPr lang="es-ES" sz="2400" smtClean="0"/>
              <a:t>Energía Superficial (SE): Energía perdida por muda de exoesqueleto, escamas o mucus</a:t>
            </a:r>
          </a:p>
          <a:p>
            <a:pPr eaLnBrk="1" hangingPunct="1">
              <a:lnSpc>
                <a:spcPct val="80000"/>
              </a:lnSpc>
              <a:defRPr/>
            </a:pPr>
            <a:endParaRPr lang="es-ES" sz="2400" smtClean="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s-ES" smtClean="0"/>
              <a:t>Términos de Energía</a:t>
            </a:r>
          </a:p>
        </p:txBody>
      </p:sp>
      <p:sp>
        <p:nvSpPr>
          <p:cNvPr id="1179651" name="Rectangle 3"/>
          <p:cNvSpPr>
            <a:spLocks noGrp="1" noChangeArrowheads="1"/>
          </p:cNvSpPr>
          <p:nvPr>
            <p:ph type="body" idx="1"/>
          </p:nvPr>
        </p:nvSpPr>
        <p:spPr>
          <a:xfrm>
            <a:off x="971550" y="1700213"/>
            <a:ext cx="7970838" cy="4360862"/>
          </a:xfrm>
        </p:spPr>
        <p:txBody>
          <a:bodyPr/>
          <a:lstStyle/>
          <a:p>
            <a:pPr eaLnBrk="1" hangingPunct="1">
              <a:defRPr/>
            </a:pPr>
            <a:r>
              <a:rPr lang="es-ES" sz="2800" smtClean="0"/>
              <a:t>Producción total de Calor (HE):  energía generada en forma de calor, alguna perdida</a:t>
            </a:r>
          </a:p>
          <a:p>
            <a:pPr eaLnBrk="1" hangingPunct="1">
              <a:defRPr/>
            </a:pPr>
            <a:r>
              <a:rPr lang="es-ES" sz="2800" smtClean="0"/>
              <a:t>Fuente de calor es el metabolismo, entonces, HE es un estimado del ritmo metabólico</a:t>
            </a:r>
          </a:p>
          <a:p>
            <a:pPr eaLnBrk="1" hangingPunct="1">
              <a:defRPr/>
            </a:pPr>
            <a:r>
              <a:rPr lang="es-ES" sz="2800" smtClean="0"/>
              <a:t>Medido como cambio en temperatura (calorímeto) o ritmo de consumo de oxigeno</a:t>
            </a:r>
          </a:p>
          <a:p>
            <a:pPr eaLnBrk="1" hangingPunct="1">
              <a:defRPr/>
            </a:pPr>
            <a:r>
              <a:rPr lang="es-ES" sz="2800" smtClean="0"/>
              <a:t>Dividido en un numero de constituyentes</a:t>
            </a:r>
          </a:p>
          <a:p>
            <a:pPr eaLnBrk="1" hangingPunct="1">
              <a:defRPr/>
            </a:pPr>
            <a:r>
              <a:rPr lang="es-ES" sz="2800" smtClean="0"/>
              <a:t>Como se ve en el diagrama de flujo de energía </a:t>
            </a:r>
            <a:r>
              <a:rPr lang="es-ES" sz="2800" b="1" smtClean="0">
                <a:sym typeface="Wingdings" pitchFamily="2" charset="2"/>
              </a:rPr>
              <a:t></a:t>
            </a:r>
            <a:endParaRPr lang="es-ES" sz="2800" smtClean="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403350" y="457200"/>
            <a:ext cx="6840538" cy="579438"/>
          </a:xfrm>
          <a:prstGeom prst="rect">
            <a:avLst/>
          </a:prstGeom>
          <a:solidFill>
            <a:schemeClr val="bg2"/>
          </a:solidFill>
          <a:ln w="9525">
            <a:noFill/>
            <a:miter lim="800000"/>
            <a:headEnd/>
            <a:tailEnd/>
          </a:ln>
        </p:spPr>
        <p:txBody>
          <a:bodyPr>
            <a:spAutoFit/>
          </a:bodyPr>
          <a:lstStyle/>
          <a:p>
            <a:pPr eaLnBrk="0" hangingPunct="0">
              <a:spcBef>
                <a:spcPct val="50000"/>
              </a:spcBef>
            </a:pPr>
            <a:r>
              <a:rPr lang="es-ES" sz="3200" b="1">
                <a:solidFill>
                  <a:srgbClr val="FFFF00"/>
                </a:solidFill>
                <a:latin typeface="Arial" charset="0"/>
              </a:rPr>
              <a:t>Esquema de Partición de Energía</a:t>
            </a:r>
          </a:p>
        </p:txBody>
      </p:sp>
      <p:sp>
        <p:nvSpPr>
          <p:cNvPr id="19459" name="Text Box 3"/>
          <p:cNvSpPr txBox="1">
            <a:spLocks noChangeArrowheads="1"/>
          </p:cNvSpPr>
          <p:nvPr/>
        </p:nvSpPr>
        <p:spPr bwMode="auto">
          <a:xfrm>
            <a:off x="3733800" y="1219200"/>
            <a:ext cx="1828800" cy="314325"/>
          </a:xfrm>
          <a:prstGeom prst="rect">
            <a:avLst/>
          </a:prstGeom>
          <a:noFill/>
          <a:ln w="9525">
            <a:solidFill>
              <a:schemeClr val="tx1"/>
            </a:solidFill>
            <a:miter lim="800000"/>
            <a:headEnd/>
            <a:tailEnd/>
          </a:ln>
        </p:spPr>
        <p:txBody>
          <a:bodyPr>
            <a:spAutoFit/>
          </a:bodyPr>
          <a:lstStyle/>
          <a:p>
            <a:pPr eaLnBrk="0" hangingPunct="0">
              <a:spcBef>
                <a:spcPct val="50000"/>
              </a:spcBef>
            </a:pPr>
            <a:r>
              <a:rPr lang="es-ES" sz="1400" b="1">
                <a:latin typeface="Garamond" pitchFamily="18" charset="0"/>
              </a:rPr>
              <a:t>Energía Ingerida, IE</a:t>
            </a:r>
          </a:p>
        </p:txBody>
      </p:sp>
      <p:sp>
        <p:nvSpPr>
          <p:cNvPr id="19460" name="Line 4"/>
          <p:cNvSpPr>
            <a:spLocks noChangeShapeType="1"/>
          </p:cNvSpPr>
          <p:nvPr/>
        </p:nvSpPr>
        <p:spPr bwMode="auto">
          <a:xfrm>
            <a:off x="4419600" y="1524000"/>
            <a:ext cx="0" cy="533400"/>
          </a:xfrm>
          <a:prstGeom prst="line">
            <a:avLst/>
          </a:prstGeom>
          <a:noFill/>
          <a:ln w="9525">
            <a:solidFill>
              <a:schemeClr val="tx1"/>
            </a:solidFill>
            <a:round/>
            <a:headEnd/>
            <a:tailEnd type="triangle" w="med" len="med"/>
          </a:ln>
        </p:spPr>
        <p:txBody>
          <a:bodyPr/>
          <a:lstStyle/>
          <a:p>
            <a:endParaRPr lang="es-ES"/>
          </a:p>
        </p:txBody>
      </p:sp>
      <p:sp>
        <p:nvSpPr>
          <p:cNvPr id="19461" name="Text Box 5"/>
          <p:cNvSpPr txBox="1">
            <a:spLocks noChangeArrowheads="1"/>
          </p:cNvSpPr>
          <p:nvPr/>
        </p:nvSpPr>
        <p:spPr bwMode="auto">
          <a:xfrm>
            <a:off x="3505200" y="2133600"/>
            <a:ext cx="2057400" cy="314325"/>
          </a:xfrm>
          <a:prstGeom prst="rect">
            <a:avLst/>
          </a:prstGeom>
          <a:noFill/>
          <a:ln w="9525">
            <a:solidFill>
              <a:schemeClr val="tx1"/>
            </a:solidFill>
            <a:miter lim="800000"/>
            <a:headEnd/>
            <a:tailEnd/>
          </a:ln>
        </p:spPr>
        <p:txBody>
          <a:bodyPr>
            <a:spAutoFit/>
          </a:bodyPr>
          <a:lstStyle/>
          <a:p>
            <a:pPr eaLnBrk="0" hangingPunct="0">
              <a:spcBef>
                <a:spcPct val="50000"/>
              </a:spcBef>
            </a:pPr>
            <a:r>
              <a:rPr lang="es-ES" sz="1400" b="1">
                <a:latin typeface="Garamond" pitchFamily="18" charset="0"/>
              </a:rPr>
              <a:t>Energía Digerible, DE</a:t>
            </a:r>
          </a:p>
        </p:txBody>
      </p:sp>
      <p:sp>
        <p:nvSpPr>
          <p:cNvPr id="19462" name="Line 6"/>
          <p:cNvSpPr>
            <a:spLocks noChangeShapeType="1"/>
          </p:cNvSpPr>
          <p:nvPr/>
        </p:nvSpPr>
        <p:spPr bwMode="auto">
          <a:xfrm>
            <a:off x="4419600" y="1752600"/>
            <a:ext cx="457200" cy="0"/>
          </a:xfrm>
          <a:prstGeom prst="line">
            <a:avLst/>
          </a:prstGeom>
          <a:noFill/>
          <a:ln w="9525">
            <a:solidFill>
              <a:schemeClr val="tx1"/>
            </a:solidFill>
            <a:round/>
            <a:headEnd/>
            <a:tailEnd type="triangle" w="med" len="med"/>
          </a:ln>
        </p:spPr>
        <p:txBody>
          <a:bodyPr/>
          <a:lstStyle/>
          <a:p>
            <a:endParaRPr lang="es-ES"/>
          </a:p>
        </p:txBody>
      </p:sp>
      <p:sp>
        <p:nvSpPr>
          <p:cNvPr id="19463" name="Text Box 7"/>
          <p:cNvSpPr txBox="1">
            <a:spLocks noChangeArrowheads="1"/>
          </p:cNvSpPr>
          <p:nvPr/>
        </p:nvSpPr>
        <p:spPr bwMode="auto">
          <a:xfrm>
            <a:off x="4953000" y="1600200"/>
            <a:ext cx="1752600" cy="314325"/>
          </a:xfrm>
          <a:prstGeom prst="rect">
            <a:avLst/>
          </a:prstGeom>
          <a:noFill/>
          <a:ln w="9525">
            <a:solidFill>
              <a:schemeClr val="tx1"/>
            </a:solidFill>
            <a:miter lim="800000"/>
            <a:headEnd/>
            <a:tailEnd/>
          </a:ln>
        </p:spPr>
        <p:txBody>
          <a:bodyPr>
            <a:spAutoFit/>
          </a:bodyPr>
          <a:lstStyle/>
          <a:p>
            <a:pPr eaLnBrk="0" hangingPunct="0">
              <a:spcBef>
                <a:spcPct val="50000"/>
              </a:spcBef>
            </a:pPr>
            <a:r>
              <a:rPr lang="es-ES" sz="1400" b="1">
                <a:latin typeface="Garamond" pitchFamily="18" charset="0"/>
              </a:rPr>
              <a:t>Energía Fecal, FE</a:t>
            </a:r>
          </a:p>
        </p:txBody>
      </p:sp>
      <p:sp>
        <p:nvSpPr>
          <p:cNvPr id="19464" name="Line 8"/>
          <p:cNvSpPr>
            <a:spLocks noChangeShapeType="1"/>
          </p:cNvSpPr>
          <p:nvPr/>
        </p:nvSpPr>
        <p:spPr bwMode="auto">
          <a:xfrm>
            <a:off x="4419600" y="2438400"/>
            <a:ext cx="0" cy="533400"/>
          </a:xfrm>
          <a:prstGeom prst="line">
            <a:avLst/>
          </a:prstGeom>
          <a:noFill/>
          <a:ln w="9525">
            <a:solidFill>
              <a:schemeClr val="tx1"/>
            </a:solidFill>
            <a:round/>
            <a:headEnd/>
            <a:tailEnd type="triangle" w="med" len="med"/>
          </a:ln>
        </p:spPr>
        <p:txBody>
          <a:bodyPr/>
          <a:lstStyle/>
          <a:p>
            <a:endParaRPr lang="es-ES"/>
          </a:p>
        </p:txBody>
      </p:sp>
      <p:sp>
        <p:nvSpPr>
          <p:cNvPr id="19465" name="Text Box 9"/>
          <p:cNvSpPr txBox="1">
            <a:spLocks noChangeArrowheads="1"/>
          </p:cNvSpPr>
          <p:nvPr/>
        </p:nvSpPr>
        <p:spPr bwMode="auto">
          <a:xfrm>
            <a:off x="3352800" y="3124200"/>
            <a:ext cx="2362200" cy="314325"/>
          </a:xfrm>
          <a:prstGeom prst="rect">
            <a:avLst/>
          </a:prstGeom>
          <a:noFill/>
          <a:ln w="9525">
            <a:solidFill>
              <a:schemeClr val="tx1"/>
            </a:solidFill>
            <a:miter lim="800000"/>
            <a:headEnd/>
            <a:tailEnd/>
          </a:ln>
        </p:spPr>
        <p:txBody>
          <a:bodyPr>
            <a:spAutoFit/>
          </a:bodyPr>
          <a:lstStyle/>
          <a:p>
            <a:pPr eaLnBrk="0" hangingPunct="0">
              <a:spcBef>
                <a:spcPct val="50000"/>
              </a:spcBef>
            </a:pPr>
            <a:r>
              <a:rPr lang="es-ES" sz="1400" b="1">
                <a:latin typeface="Garamond" pitchFamily="18" charset="0"/>
              </a:rPr>
              <a:t>Energía Metabolizable, ME</a:t>
            </a:r>
          </a:p>
        </p:txBody>
      </p:sp>
      <p:sp>
        <p:nvSpPr>
          <p:cNvPr id="19466" name="Line 10"/>
          <p:cNvSpPr>
            <a:spLocks noChangeShapeType="1"/>
          </p:cNvSpPr>
          <p:nvPr/>
        </p:nvSpPr>
        <p:spPr bwMode="auto">
          <a:xfrm flipH="1">
            <a:off x="2895600" y="2667000"/>
            <a:ext cx="1524000" cy="0"/>
          </a:xfrm>
          <a:prstGeom prst="line">
            <a:avLst/>
          </a:prstGeom>
          <a:noFill/>
          <a:ln w="9525">
            <a:solidFill>
              <a:srgbClr val="FF6699"/>
            </a:solidFill>
            <a:round/>
            <a:headEnd/>
            <a:tailEnd type="triangle" w="med" len="med"/>
          </a:ln>
        </p:spPr>
        <p:txBody>
          <a:bodyPr/>
          <a:lstStyle/>
          <a:p>
            <a:endParaRPr lang="es-ES"/>
          </a:p>
        </p:txBody>
      </p:sp>
      <p:sp>
        <p:nvSpPr>
          <p:cNvPr id="19467" name="Text Box 11"/>
          <p:cNvSpPr txBox="1">
            <a:spLocks noChangeArrowheads="1"/>
          </p:cNvSpPr>
          <p:nvPr/>
        </p:nvSpPr>
        <p:spPr bwMode="auto">
          <a:xfrm>
            <a:off x="684213" y="2057400"/>
            <a:ext cx="2211387" cy="1271588"/>
          </a:xfrm>
          <a:prstGeom prst="rect">
            <a:avLst/>
          </a:prstGeom>
          <a:noFill/>
          <a:ln w="9525">
            <a:solidFill>
              <a:srgbClr val="FF6699"/>
            </a:solidFill>
            <a:miter lim="800000"/>
            <a:headEnd/>
            <a:tailEnd/>
          </a:ln>
        </p:spPr>
        <p:txBody>
          <a:bodyPr>
            <a:spAutoFit/>
          </a:bodyPr>
          <a:lstStyle/>
          <a:p>
            <a:pPr eaLnBrk="0" hangingPunct="0">
              <a:spcBef>
                <a:spcPct val="50000"/>
              </a:spcBef>
            </a:pPr>
            <a:r>
              <a:rPr lang="es-ES" sz="1400" b="1">
                <a:solidFill>
                  <a:srgbClr val="FF6699"/>
                </a:solidFill>
                <a:latin typeface="Garamond" pitchFamily="18" charset="0"/>
              </a:rPr>
              <a:t>Perdidas por desecho:</a:t>
            </a:r>
          </a:p>
          <a:p>
            <a:pPr eaLnBrk="0" hangingPunct="0">
              <a:spcBef>
                <a:spcPct val="50000"/>
              </a:spcBef>
            </a:pPr>
            <a:r>
              <a:rPr lang="es-ES" sz="1400" b="1">
                <a:solidFill>
                  <a:srgbClr val="FF6699"/>
                </a:solidFill>
                <a:latin typeface="Garamond" pitchFamily="18" charset="0"/>
              </a:rPr>
              <a:t>Energía Urinaria, UE</a:t>
            </a:r>
          </a:p>
          <a:p>
            <a:pPr eaLnBrk="0" hangingPunct="0">
              <a:spcBef>
                <a:spcPct val="50000"/>
              </a:spcBef>
            </a:pPr>
            <a:r>
              <a:rPr lang="es-ES" sz="1400" b="1">
                <a:solidFill>
                  <a:srgbClr val="FF6699"/>
                </a:solidFill>
                <a:latin typeface="Garamond" pitchFamily="18" charset="0"/>
              </a:rPr>
              <a:t>Energía branquial, ZE</a:t>
            </a:r>
          </a:p>
          <a:p>
            <a:pPr eaLnBrk="0" hangingPunct="0">
              <a:spcBef>
                <a:spcPct val="50000"/>
              </a:spcBef>
            </a:pPr>
            <a:r>
              <a:rPr lang="es-ES" sz="1400" b="1">
                <a:solidFill>
                  <a:srgbClr val="FF6699"/>
                </a:solidFill>
                <a:latin typeface="Garamond" pitchFamily="18" charset="0"/>
              </a:rPr>
              <a:t>Energía Superficial, SE</a:t>
            </a:r>
          </a:p>
        </p:txBody>
      </p:sp>
      <p:sp>
        <p:nvSpPr>
          <p:cNvPr id="19468" name="Line 12"/>
          <p:cNvSpPr>
            <a:spLocks noChangeShapeType="1"/>
          </p:cNvSpPr>
          <p:nvPr/>
        </p:nvSpPr>
        <p:spPr bwMode="auto">
          <a:xfrm>
            <a:off x="4419600" y="3429000"/>
            <a:ext cx="0" cy="533400"/>
          </a:xfrm>
          <a:prstGeom prst="line">
            <a:avLst/>
          </a:prstGeom>
          <a:noFill/>
          <a:ln w="9525">
            <a:solidFill>
              <a:schemeClr val="tx1"/>
            </a:solidFill>
            <a:round/>
            <a:headEnd/>
            <a:tailEnd type="triangle" w="med" len="med"/>
          </a:ln>
        </p:spPr>
        <p:txBody>
          <a:bodyPr/>
          <a:lstStyle/>
          <a:p>
            <a:endParaRPr lang="es-ES"/>
          </a:p>
        </p:txBody>
      </p:sp>
      <p:sp>
        <p:nvSpPr>
          <p:cNvPr id="19469" name="Text Box 13"/>
          <p:cNvSpPr txBox="1">
            <a:spLocks noChangeArrowheads="1"/>
          </p:cNvSpPr>
          <p:nvPr/>
        </p:nvSpPr>
        <p:spPr bwMode="auto">
          <a:xfrm>
            <a:off x="3733800" y="4038600"/>
            <a:ext cx="1630363" cy="314325"/>
          </a:xfrm>
          <a:prstGeom prst="rect">
            <a:avLst/>
          </a:prstGeom>
          <a:noFill/>
          <a:ln w="9525">
            <a:solidFill>
              <a:schemeClr val="tx1"/>
            </a:solidFill>
            <a:miter lim="800000"/>
            <a:headEnd/>
            <a:tailEnd/>
          </a:ln>
        </p:spPr>
        <p:txBody>
          <a:bodyPr>
            <a:spAutoFit/>
          </a:bodyPr>
          <a:lstStyle/>
          <a:p>
            <a:pPr eaLnBrk="0" hangingPunct="0">
              <a:spcBef>
                <a:spcPct val="50000"/>
              </a:spcBef>
            </a:pPr>
            <a:r>
              <a:rPr lang="es-ES" sz="1400" b="1">
                <a:latin typeface="Garamond" pitchFamily="18" charset="0"/>
              </a:rPr>
              <a:t>Energía Neta, NE</a:t>
            </a:r>
          </a:p>
        </p:txBody>
      </p:sp>
      <p:sp>
        <p:nvSpPr>
          <p:cNvPr id="19470" name="Line 14"/>
          <p:cNvSpPr>
            <a:spLocks noChangeShapeType="1"/>
          </p:cNvSpPr>
          <p:nvPr/>
        </p:nvSpPr>
        <p:spPr bwMode="auto">
          <a:xfrm>
            <a:off x="4419600" y="4343400"/>
            <a:ext cx="0" cy="685800"/>
          </a:xfrm>
          <a:prstGeom prst="line">
            <a:avLst/>
          </a:prstGeom>
          <a:noFill/>
          <a:ln w="9525">
            <a:solidFill>
              <a:schemeClr val="tx1"/>
            </a:solidFill>
            <a:round/>
            <a:headEnd/>
            <a:tailEnd type="triangle" w="med" len="med"/>
          </a:ln>
        </p:spPr>
        <p:txBody>
          <a:bodyPr/>
          <a:lstStyle/>
          <a:p>
            <a:endParaRPr lang="es-ES"/>
          </a:p>
        </p:txBody>
      </p:sp>
      <p:sp>
        <p:nvSpPr>
          <p:cNvPr id="19471" name="Text Box 15"/>
          <p:cNvSpPr txBox="1">
            <a:spLocks noChangeArrowheads="1"/>
          </p:cNvSpPr>
          <p:nvPr/>
        </p:nvSpPr>
        <p:spPr bwMode="auto">
          <a:xfrm>
            <a:off x="3581400" y="5105400"/>
            <a:ext cx="1905000" cy="314325"/>
          </a:xfrm>
          <a:prstGeom prst="rect">
            <a:avLst/>
          </a:prstGeom>
          <a:noFill/>
          <a:ln w="9525">
            <a:solidFill>
              <a:schemeClr val="tx1"/>
            </a:solidFill>
            <a:miter lim="800000"/>
            <a:headEnd/>
            <a:tailEnd/>
          </a:ln>
        </p:spPr>
        <p:txBody>
          <a:bodyPr>
            <a:spAutoFit/>
          </a:bodyPr>
          <a:lstStyle/>
          <a:p>
            <a:pPr eaLnBrk="0" hangingPunct="0">
              <a:spcBef>
                <a:spcPct val="50000"/>
              </a:spcBef>
            </a:pPr>
            <a:r>
              <a:rPr lang="es-ES" sz="1400" b="1">
                <a:latin typeface="Garamond" pitchFamily="18" charset="0"/>
              </a:rPr>
              <a:t>Energía Retenida, RE</a:t>
            </a:r>
          </a:p>
        </p:txBody>
      </p:sp>
      <p:sp>
        <p:nvSpPr>
          <p:cNvPr id="19472" name="Line 16"/>
          <p:cNvSpPr>
            <a:spLocks noChangeShapeType="1"/>
          </p:cNvSpPr>
          <p:nvPr/>
        </p:nvSpPr>
        <p:spPr bwMode="auto">
          <a:xfrm>
            <a:off x="5562600" y="3276600"/>
            <a:ext cx="762000" cy="0"/>
          </a:xfrm>
          <a:prstGeom prst="line">
            <a:avLst/>
          </a:prstGeom>
          <a:noFill/>
          <a:ln w="9525">
            <a:solidFill>
              <a:srgbClr val="FF0000"/>
            </a:solidFill>
            <a:round/>
            <a:headEnd/>
            <a:tailEnd type="triangle" w="med" len="med"/>
          </a:ln>
        </p:spPr>
        <p:txBody>
          <a:bodyPr/>
          <a:lstStyle/>
          <a:p>
            <a:endParaRPr lang="es-ES"/>
          </a:p>
        </p:txBody>
      </p:sp>
      <p:sp>
        <p:nvSpPr>
          <p:cNvPr id="19473" name="Text Box 17"/>
          <p:cNvSpPr txBox="1">
            <a:spLocks noChangeArrowheads="1"/>
          </p:cNvSpPr>
          <p:nvPr/>
        </p:nvSpPr>
        <p:spPr bwMode="auto">
          <a:xfrm>
            <a:off x="6011863" y="3341688"/>
            <a:ext cx="3059112" cy="3111500"/>
          </a:xfrm>
          <a:prstGeom prst="rect">
            <a:avLst/>
          </a:prstGeom>
          <a:noFill/>
          <a:ln w="9525">
            <a:solidFill>
              <a:srgbClr val="FF0000"/>
            </a:solidFill>
            <a:miter lim="800000"/>
            <a:headEnd/>
            <a:tailEnd/>
          </a:ln>
        </p:spPr>
        <p:txBody>
          <a:bodyPr>
            <a:spAutoFit/>
          </a:bodyPr>
          <a:lstStyle/>
          <a:p>
            <a:pPr eaLnBrk="0" hangingPunct="0">
              <a:spcBef>
                <a:spcPct val="50000"/>
              </a:spcBef>
            </a:pPr>
            <a:r>
              <a:rPr lang="es-ES" sz="1600" b="1" u="sng">
                <a:solidFill>
                  <a:srgbClr val="FF0000"/>
                </a:solidFill>
                <a:latin typeface="Garamond" pitchFamily="18" charset="0"/>
              </a:rPr>
              <a:t>Producción de Calor Total, HE</a:t>
            </a:r>
          </a:p>
          <a:p>
            <a:pPr eaLnBrk="0" hangingPunct="0">
              <a:spcBef>
                <a:spcPct val="50000"/>
              </a:spcBef>
              <a:buFontTx/>
              <a:buChar char="-"/>
            </a:pPr>
            <a:r>
              <a:rPr lang="es-ES" sz="1400" b="1">
                <a:solidFill>
                  <a:srgbClr val="FF0000"/>
                </a:solidFill>
                <a:latin typeface="Garamond" pitchFamily="18" charset="0"/>
              </a:rPr>
              <a:t>Metabolismo Basal, H</a:t>
            </a:r>
            <a:r>
              <a:rPr lang="es-ES" sz="1400" b="1" baseline="-25000">
                <a:solidFill>
                  <a:srgbClr val="FF0000"/>
                </a:solidFill>
                <a:latin typeface="Garamond" pitchFamily="18" charset="0"/>
              </a:rPr>
              <a:t>e</a:t>
            </a:r>
            <a:r>
              <a:rPr lang="es-ES" sz="1400" b="1">
                <a:solidFill>
                  <a:srgbClr val="FF0000"/>
                </a:solidFill>
                <a:latin typeface="Garamond" pitchFamily="18" charset="0"/>
              </a:rPr>
              <a:t>E</a:t>
            </a:r>
          </a:p>
          <a:p>
            <a:pPr eaLnBrk="0" hangingPunct="0">
              <a:spcBef>
                <a:spcPct val="50000"/>
              </a:spcBef>
              <a:buFontTx/>
              <a:buChar char="-"/>
            </a:pPr>
            <a:r>
              <a:rPr lang="es-ES" sz="1400" b="1">
                <a:solidFill>
                  <a:srgbClr val="FF0000"/>
                </a:solidFill>
                <a:latin typeface="Garamond" pitchFamily="18" charset="0"/>
              </a:rPr>
              <a:t>Actividad Voluntaria, H</a:t>
            </a:r>
            <a:r>
              <a:rPr lang="es-ES" sz="1400" b="1" baseline="-25000">
                <a:solidFill>
                  <a:srgbClr val="FF0000"/>
                </a:solidFill>
                <a:latin typeface="Garamond" pitchFamily="18" charset="0"/>
              </a:rPr>
              <a:t>j</a:t>
            </a:r>
            <a:r>
              <a:rPr lang="es-ES" sz="1400" b="1">
                <a:solidFill>
                  <a:srgbClr val="FF0000"/>
                </a:solidFill>
                <a:latin typeface="Garamond" pitchFamily="18" charset="0"/>
              </a:rPr>
              <a:t>E</a:t>
            </a:r>
          </a:p>
          <a:p>
            <a:pPr eaLnBrk="0" hangingPunct="0">
              <a:spcBef>
                <a:spcPct val="50000"/>
              </a:spcBef>
              <a:buFontTx/>
              <a:buChar char="-"/>
            </a:pPr>
            <a:r>
              <a:rPr lang="es-ES" sz="1400" b="1">
                <a:solidFill>
                  <a:srgbClr val="FF0000"/>
                </a:solidFill>
                <a:latin typeface="Garamond" pitchFamily="18" charset="0"/>
              </a:rPr>
              <a:t>Formación de Productos, H</a:t>
            </a:r>
            <a:r>
              <a:rPr lang="es-ES" sz="1400" b="1" baseline="-25000">
                <a:solidFill>
                  <a:srgbClr val="FF0000"/>
                </a:solidFill>
                <a:latin typeface="Garamond" pitchFamily="18" charset="0"/>
              </a:rPr>
              <a:t>r</a:t>
            </a:r>
            <a:r>
              <a:rPr lang="es-ES" sz="1400" b="1">
                <a:solidFill>
                  <a:srgbClr val="FF0000"/>
                </a:solidFill>
                <a:latin typeface="Garamond" pitchFamily="18" charset="0"/>
              </a:rPr>
              <a:t>E</a:t>
            </a:r>
          </a:p>
          <a:p>
            <a:pPr eaLnBrk="0" hangingPunct="0">
              <a:spcBef>
                <a:spcPct val="50000"/>
              </a:spcBef>
              <a:buFontTx/>
              <a:buChar char="-"/>
            </a:pPr>
            <a:r>
              <a:rPr lang="es-ES" sz="1400" b="1">
                <a:solidFill>
                  <a:srgbClr val="FF0000"/>
                </a:solidFill>
                <a:latin typeface="Garamond" pitchFamily="18" charset="0"/>
              </a:rPr>
              <a:t>Digestión/Absor, H</a:t>
            </a:r>
            <a:r>
              <a:rPr lang="es-ES" sz="1400" b="1" baseline="-25000">
                <a:solidFill>
                  <a:srgbClr val="FF0000"/>
                </a:solidFill>
                <a:latin typeface="Garamond" pitchFamily="18" charset="0"/>
              </a:rPr>
              <a:t>d</a:t>
            </a:r>
            <a:r>
              <a:rPr lang="es-ES" sz="1400" b="1">
                <a:solidFill>
                  <a:srgbClr val="FF0000"/>
                </a:solidFill>
                <a:latin typeface="Garamond" pitchFamily="18" charset="0"/>
              </a:rPr>
              <a:t>E</a:t>
            </a:r>
          </a:p>
          <a:p>
            <a:pPr eaLnBrk="0" hangingPunct="0">
              <a:spcBef>
                <a:spcPct val="50000"/>
              </a:spcBef>
              <a:buFontTx/>
              <a:buChar char="-"/>
            </a:pPr>
            <a:r>
              <a:rPr lang="es-ES" sz="1400" b="1">
                <a:solidFill>
                  <a:srgbClr val="FF0000"/>
                </a:solidFill>
                <a:latin typeface="Garamond" pitchFamily="18" charset="0"/>
              </a:rPr>
              <a:t>Acción dinámica especifica, H</a:t>
            </a:r>
            <a:r>
              <a:rPr lang="es-ES" sz="1400" b="1" baseline="-25000">
                <a:solidFill>
                  <a:srgbClr val="FF0000"/>
                </a:solidFill>
                <a:latin typeface="Garamond" pitchFamily="18" charset="0"/>
              </a:rPr>
              <a:t>i</a:t>
            </a:r>
            <a:r>
              <a:rPr lang="es-ES" sz="1400" b="1">
                <a:solidFill>
                  <a:srgbClr val="FF0000"/>
                </a:solidFill>
                <a:latin typeface="Garamond" pitchFamily="18" charset="0"/>
              </a:rPr>
              <a:t>E</a:t>
            </a:r>
          </a:p>
          <a:p>
            <a:pPr eaLnBrk="0" hangingPunct="0">
              <a:spcBef>
                <a:spcPct val="50000"/>
              </a:spcBef>
              <a:buFontTx/>
              <a:buChar char="-"/>
            </a:pPr>
            <a:r>
              <a:rPr lang="es-ES" sz="1400" b="1">
                <a:solidFill>
                  <a:srgbClr val="FF0000"/>
                </a:solidFill>
                <a:latin typeface="Garamond" pitchFamily="18" charset="0"/>
              </a:rPr>
              <a:t>Fermentación, H</a:t>
            </a:r>
            <a:r>
              <a:rPr lang="es-ES" sz="1400" b="1" baseline="-25000">
                <a:solidFill>
                  <a:srgbClr val="FF0000"/>
                </a:solidFill>
                <a:latin typeface="Garamond" pitchFamily="18" charset="0"/>
              </a:rPr>
              <a:t>f</a:t>
            </a:r>
            <a:r>
              <a:rPr lang="es-ES" sz="1400" b="1">
                <a:solidFill>
                  <a:srgbClr val="FF0000"/>
                </a:solidFill>
                <a:latin typeface="Garamond" pitchFamily="18" charset="0"/>
              </a:rPr>
              <a:t>E</a:t>
            </a:r>
          </a:p>
          <a:p>
            <a:pPr eaLnBrk="0" hangingPunct="0">
              <a:spcBef>
                <a:spcPct val="50000"/>
              </a:spcBef>
              <a:buFontTx/>
              <a:buChar char="-"/>
            </a:pPr>
            <a:r>
              <a:rPr lang="es-ES" sz="1400" b="1">
                <a:solidFill>
                  <a:srgbClr val="FF0000"/>
                </a:solidFill>
                <a:latin typeface="Garamond" pitchFamily="18" charset="0"/>
              </a:rPr>
              <a:t>Regulación térmica, H</a:t>
            </a:r>
            <a:r>
              <a:rPr lang="es-ES" sz="1400" b="1" baseline="-25000">
                <a:solidFill>
                  <a:srgbClr val="FF0000"/>
                </a:solidFill>
                <a:latin typeface="Garamond" pitchFamily="18" charset="0"/>
              </a:rPr>
              <a:t>c</a:t>
            </a:r>
            <a:r>
              <a:rPr lang="es-ES" sz="1400" b="1">
                <a:solidFill>
                  <a:srgbClr val="FF0000"/>
                </a:solidFill>
                <a:latin typeface="Garamond" pitchFamily="18" charset="0"/>
              </a:rPr>
              <a:t>E</a:t>
            </a:r>
          </a:p>
          <a:p>
            <a:pPr eaLnBrk="0" hangingPunct="0">
              <a:spcBef>
                <a:spcPct val="50000"/>
              </a:spcBef>
              <a:buFontTx/>
              <a:buChar char="-"/>
            </a:pPr>
            <a:r>
              <a:rPr lang="es-ES" sz="1400" b="1">
                <a:solidFill>
                  <a:srgbClr val="FF0000"/>
                </a:solidFill>
                <a:latin typeface="Garamond" pitchFamily="18" charset="0"/>
              </a:rPr>
              <a:t>Formación de desechos y Excreción, H</a:t>
            </a:r>
            <a:r>
              <a:rPr lang="es-ES" sz="1400" b="1" baseline="-25000">
                <a:solidFill>
                  <a:srgbClr val="FF0000"/>
                </a:solidFill>
                <a:latin typeface="Garamond" pitchFamily="18" charset="0"/>
              </a:rPr>
              <a:t>w</a:t>
            </a:r>
            <a:r>
              <a:rPr lang="es-ES" sz="1400" b="1">
                <a:solidFill>
                  <a:srgbClr val="FF0000"/>
                </a:solidFill>
                <a:latin typeface="Garamond" pitchFamily="18" charset="0"/>
              </a:rPr>
              <a:t>E</a:t>
            </a:r>
          </a:p>
        </p:txBody>
      </p:sp>
      <p:sp>
        <p:nvSpPr>
          <p:cNvPr id="19474" name="Line 18"/>
          <p:cNvSpPr>
            <a:spLocks noChangeShapeType="1"/>
          </p:cNvSpPr>
          <p:nvPr/>
        </p:nvSpPr>
        <p:spPr bwMode="auto">
          <a:xfrm>
            <a:off x="5410200" y="2286000"/>
            <a:ext cx="1828800" cy="0"/>
          </a:xfrm>
          <a:prstGeom prst="line">
            <a:avLst/>
          </a:prstGeom>
          <a:noFill/>
          <a:ln w="9525">
            <a:solidFill>
              <a:srgbClr val="FF3300"/>
            </a:solidFill>
            <a:round/>
            <a:headEnd/>
            <a:tailEnd/>
          </a:ln>
        </p:spPr>
        <p:txBody>
          <a:bodyPr/>
          <a:lstStyle/>
          <a:p>
            <a:endParaRPr lang="es-ES"/>
          </a:p>
        </p:txBody>
      </p:sp>
      <p:sp>
        <p:nvSpPr>
          <p:cNvPr id="19475" name="Line 19"/>
          <p:cNvSpPr>
            <a:spLocks noChangeShapeType="1"/>
          </p:cNvSpPr>
          <p:nvPr/>
        </p:nvSpPr>
        <p:spPr bwMode="auto">
          <a:xfrm>
            <a:off x="7239000" y="2286000"/>
            <a:ext cx="0" cy="762000"/>
          </a:xfrm>
          <a:prstGeom prst="line">
            <a:avLst/>
          </a:prstGeom>
          <a:noFill/>
          <a:ln w="9525">
            <a:solidFill>
              <a:srgbClr val="FF3300"/>
            </a:solidFill>
            <a:round/>
            <a:headEnd/>
            <a:tailEnd type="triangle" w="med" len="med"/>
          </a:ln>
        </p:spPr>
        <p:txBody>
          <a:bodyPr/>
          <a:lstStyle/>
          <a:p>
            <a:endParaRPr lang="es-ES"/>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s-ES" smtClean="0"/>
              <a:t>Producción total de Calor</a:t>
            </a:r>
          </a:p>
        </p:txBody>
      </p:sp>
      <p:sp>
        <p:nvSpPr>
          <p:cNvPr id="1181699" name="Rectangle 3"/>
          <p:cNvSpPr>
            <a:spLocks noGrp="1" noChangeArrowheads="1"/>
          </p:cNvSpPr>
          <p:nvPr>
            <p:ph type="body" idx="1"/>
          </p:nvPr>
        </p:nvSpPr>
        <p:spPr>
          <a:xfrm>
            <a:off x="611188" y="1700213"/>
            <a:ext cx="8331200" cy="4681537"/>
          </a:xfrm>
        </p:spPr>
        <p:txBody>
          <a:bodyPr/>
          <a:lstStyle/>
          <a:p>
            <a:pPr eaLnBrk="1" hangingPunct="1">
              <a:lnSpc>
                <a:spcPct val="90000"/>
              </a:lnSpc>
              <a:defRPr/>
            </a:pPr>
            <a:r>
              <a:rPr lang="es-ES" sz="2400" smtClean="0">
                <a:solidFill>
                  <a:srgbClr val="FF0000"/>
                </a:solidFill>
              </a:rPr>
              <a:t>Metabolismo Basal (HeE):</a:t>
            </a:r>
            <a:r>
              <a:rPr lang="es-ES" sz="2400" smtClean="0"/>
              <a:t>  Energía calórica liberada por actividad celular, respiración, circulación, etc.</a:t>
            </a:r>
          </a:p>
          <a:p>
            <a:pPr eaLnBrk="1" hangingPunct="1">
              <a:lnSpc>
                <a:spcPct val="90000"/>
              </a:lnSpc>
              <a:defRPr/>
            </a:pPr>
            <a:r>
              <a:rPr lang="es-ES" sz="2400" smtClean="0">
                <a:solidFill>
                  <a:srgbClr val="FF0000"/>
                </a:solidFill>
              </a:rPr>
              <a:t>Actividad Voluntaria (HjE):</a:t>
            </a:r>
            <a:r>
              <a:rPr lang="es-ES" sz="2400" smtClean="0"/>
              <a:t>  Calor producido por actividad muscular (locomoción, mantener posición en agua, etc)</a:t>
            </a:r>
          </a:p>
          <a:p>
            <a:pPr eaLnBrk="1" hangingPunct="1">
              <a:lnSpc>
                <a:spcPct val="90000"/>
              </a:lnSpc>
              <a:defRPr/>
            </a:pPr>
            <a:r>
              <a:rPr lang="es-ES" sz="2400" smtClean="0">
                <a:solidFill>
                  <a:srgbClr val="FF0000"/>
                </a:solidFill>
              </a:rPr>
              <a:t>Calor de Regulación Térmica (HcE):</a:t>
            </a:r>
            <a:r>
              <a:rPr lang="es-ES" sz="2400" smtClean="0"/>
              <a:t> Calor producido para mantener temperatura corporal (sobre zona de neutralidad térmica, bajo en poikilotérmicos)</a:t>
            </a:r>
          </a:p>
          <a:p>
            <a:pPr eaLnBrk="1" hangingPunct="1">
              <a:lnSpc>
                <a:spcPct val="90000"/>
              </a:lnSpc>
              <a:defRPr/>
            </a:pPr>
            <a:r>
              <a:rPr lang="es-ES" sz="2400" smtClean="0">
                <a:solidFill>
                  <a:srgbClr val="FF0000"/>
                </a:solidFill>
              </a:rPr>
              <a:t>Calor de formación de desechos (HwE):</a:t>
            </a:r>
            <a:r>
              <a:rPr lang="es-ES" sz="2400" smtClean="0"/>
              <a:t>  Calor asociado con producción de productos de desecho</a:t>
            </a:r>
          </a:p>
          <a:p>
            <a:pPr eaLnBrk="1" hangingPunct="1">
              <a:lnSpc>
                <a:spcPct val="90000"/>
              </a:lnSpc>
              <a:defRPr/>
            </a:pPr>
            <a:r>
              <a:rPr lang="es-ES" sz="2400" smtClean="0">
                <a:solidFill>
                  <a:srgbClr val="FF0000"/>
                </a:solidFill>
              </a:rPr>
              <a:t>Acción Dinámica específica (HiE):</a:t>
            </a:r>
            <a:r>
              <a:rPr lang="es-ES" sz="2400" smtClean="0"/>
              <a:t>  aumento en producción de calor después de consumo de alimento (resultado de metabolismo), varia con contenido energético de alimento, especialmente proteína</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43000" y="188913"/>
            <a:ext cx="7772400" cy="1143000"/>
          </a:xfrm>
        </p:spPr>
        <p:txBody>
          <a:bodyPr/>
          <a:lstStyle/>
          <a:p>
            <a:pPr eaLnBrk="1" hangingPunct="1"/>
            <a:r>
              <a:rPr lang="es-ES" smtClean="0"/>
              <a:t>Utilización de Energía</a:t>
            </a:r>
          </a:p>
        </p:txBody>
      </p:sp>
      <p:sp>
        <p:nvSpPr>
          <p:cNvPr id="1182723" name="Rectangle 3"/>
          <p:cNvSpPr>
            <a:spLocks noGrp="1" noChangeArrowheads="1"/>
          </p:cNvSpPr>
          <p:nvPr>
            <p:ph type="body" sz="half" idx="1"/>
          </p:nvPr>
        </p:nvSpPr>
        <p:spPr>
          <a:xfrm>
            <a:off x="323850" y="1268413"/>
            <a:ext cx="4511675" cy="4792662"/>
          </a:xfrm>
        </p:spPr>
        <p:txBody>
          <a:bodyPr/>
          <a:lstStyle/>
          <a:p>
            <a:pPr eaLnBrk="1" hangingPunct="1">
              <a:lnSpc>
                <a:spcPct val="90000"/>
              </a:lnSpc>
              <a:defRPr/>
            </a:pPr>
            <a:r>
              <a:rPr lang="es-ES" sz="2800" b="1" smtClean="0"/>
              <a:t>Toma de energía es dividida entre todos los procesos que la requieren</a:t>
            </a:r>
          </a:p>
          <a:p>
            <a:pPr eaLnBrk="1" hangingPunct="1">
              <a:lnSpc>
                <a:spcPct val="90000"/>
              </a:lnSpc>
              <a:defRPr/>
            </a:pPr>
            <a:r>
              <a:rPr lang="es-ES" sz="2800" b="1" smtClean="0"/>
              <a:t>Magnitud de cada uno depende de cantidad de ingestión y la habilidad del animal para digerir y utilizar dicha energía</a:t>
            </a:r>
          </a:p>
          <a:p>
            <a:pPr eaLnBrk="1" hangingPunct="1">
              <a:lnSpc>
                <a:spcPct val="90000"/>
              </a:lnSpc>
              <a:defRPr/>
            </a:pPr>
            <a:r>
              <a:rPr lang="es-ES" sz="2800" b="1" smtClean="0"/>
              <a:t>Puede variar por modo de alimentación:  carnívoros vs. herbívoros</a:t>
            </a:r>
          </a:p>
        </p:txBody>
      </p:sp>
      <p:pic>
        <p:nvPicPr>
          <p:cNvPr id="21508" name="Picture 4"/>
          <p:cNvPicPr>
            <a:picLocks noChangeAspect="1" noChangeArrowheads="1"/>
          </p:cNvPicPr>
          <p:nvPr>
            <p:ph type="clipArt" sz="half" idx="2"/>
          </p:nvPr>
        </p:nvPicPr>
        <p:blipFill>
          <a:blip r:embed="rId2"/>
          <a:srcRect/>
          <a:stretch>
            <a:fillRect/>
          </a:stretch>
        </p:blipFill>
        <p:spPr>
          <a:xfrm>
            <a:off x="4772025" y="1557338"/>
            <a:ext cx="4333875" cy="4679950"/>
          </a:xfrm>
          <a:ln>
            <a:solidFill>
              <a:srgbClr val="FF3300"/>
            </a:solidFill>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ES" smtClean="0"/>
              <a:t>Metabolismo Mínimo Hef</a:t>
            </a:r>
          </a:p>
        </p:txBody>
      </p:sp>
      <p:sp>
        <p:nvSpPr>
          <p:cNvPr id="1183747" name="Rectangle 3"/>
          <p:cNvSpPr>
            <a:spLocks noGrp="1" noChangeArrowheads="1"/>
          </p:cNvSpPr>
          <p:nvPr>
            <p:ph type="body" idx="1"/>
          </p:nvPr>
        </p:nvSpPr>
        <p:spPr>
          <a:xfrm>
            <a:off x="684213" y="1700213"/>
            <a:ext cx="8459787" cy="4824412"/>
          </a:xfrm>
        </p:spPr>
        <p:txBody>
          <a:bodyPr/>
          <a:lstStyle/>
          <a:p>
            <a:pPr eaLnBrk="1" hangingPunct="1">
              <a:lnSpc>
                <a:spcPct val="80000"/>
              </a:lnSpc>
              <a:defRPr/>
            </a:pPr>
            <a:r>
              <a:rPr lang="es-ES" sz="2800" smtClean="0"/>
              <a:t>Metabolismo mínimo es medido como producción de calor en ayuno, Hef o metabolismo estándar</a:t>
            </a:r>
          </a:p>
          <a:p>
            <a:pPr eaLnBrk="1" hangingPunct="1">
              <a:lnSpc>
                <a:spcPct val="80000"/>
              </a:lnSpc>
              <a:defRPr/>
            </a:pPr>
            <a:r>
              <a:rPr lang="es-ES" sz="2800" smtClean="0"/>
              <a:t>Necesario para mantener vida</a:t>
            </a:r>
          </a:p>
          <a:p>
            <a:pPr eaLnBrk="1" hangingPunct="1">
              <a:lnSpc>
                <a:spcPct val="80000"/>
              </a:lnSpc>
              <a:defRPr/>
            </a:pPr>
            <a:r>
              <a:rPr lang="es-ES" sz="2800" smtClean="0"/>
              <a:t>Mayoría gastado en metabolismo basal, HeE</a:t>
            </a:r>
          </a:p>
          <a:p>
            <a:pPr eaLnBrk="1" hangingPunct="1">
              <a:lnSpc>
                <a:spcPct val="80000"/>
              </a:lnSpc>
              <a:defRPr/>
            </a:pPr>
            <a:r>
              <a:rPr lang="es-ES" sz="2800" smtClean="0"/>
              <a:t>Porción menor en actividad voluntaria</a:t>
            </a:r>
          </a:p>
          <a:p>
            <a:pPr eaLnBrk="1" hangingPunct="1">
              <a:lnSpc>
                <a:spcPct val="80000"/>
              </a:lnSpc>
              <a:defRPr/>
            </a:pPr>
            <a:r>
              <a:rPr lang="es-ES" sz="2800" smtClean="0"/>
              <a:t>Usado para circulación sanguínea, ventilación pulmonar, reparación y reemplazo de células</a:t>
            </a:r>
          </a:p>
          <a:p>
            <a:pPr eaLnBrk="1" hangingPunct="1">
              <a:lnSpc>
                <a:spcPct val="80000"/>
              </a:lnSpc>
              <a:defRPr/>
            </a:pPr>
            <a:r>
              <a:rPr lang="es-ES" sz="2800" smtClean="0"/>
              <a:t>Energía liberada en estos procesos aparece como calor</a:t>
            </a:r>
          </a:p>
          <a:p>
            <a:pPr eaLnBrk="1" hangingPunct="1">
              <a:lnSpc>
                <a:spcPct val="80000"/>
              </a:lnSpc>
              <a:defRPr/>
            </a:pPr>
            <a:r>
              <a:rPr lang="es-ES" sz="2800" smtClean="0"/>
              <a:t>Diferentes cantidades en diferentes animales, pero debe ser determinada bajo condiciones estandarizadas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228725" y="0"/>
            <a:ext cx="7772400" cy="1143000"/>
          </a:xfrm>
        </p:spPr>
        <p:txBody>
          <a:bodyPr/>
          <a:lstStyle/>
          <a:p>
            <a:pPr algn="r" eaLnBrk="1" hangingPunct="1"/>
            <a:r>
              <a:rPr lang="en-US" smtClean="0"/>
              <a:t>Fabrizio Marcillo Morla</a:t>
            </a:r>
            <a:endParaRPr lang="es-US" smtClean="0"/>
          </a:p>
        </p:txBody>
      </p:sp>
      <p:sp>
        <p:nvSpPr>
          <p:cNvPr id="3" name="2 Marcador de contenido"/>
          <p:cNvSpPr>
            <a:spLocks noGrp="1"/>
          </p:cNvSpPr>
          <p:nvPr>
            <p:ph idx="1"/>
          </p:nvPr>
        </p:nvSpPr>
        <p:spPr>
          <a:xfrm>
            <a:off x="1169988" y="928688"/>
            <a:ext cx="7772400" cy="4114800"/>
          </a:xfrm>
        </p:spPr>
        <p:txBody>
          <a:bodyPr/>
          <a:lstStyle/>
          <a:p>
            <a:pPr algn="r" eaLnBrk="1" hangingPunct="1">
              <a:defRPr/>
            </a:pPr>
            <a:r>
              <a:rPr lang="es-EC" dirty="0" smtClean="0"/>
              <a:t>Guayaquil, 1966.</a:t>
            </a:r>
          </a:p>
          <a:p>
            <a:pPr algn="r" eaLnBrk="1" hangingPunct="1">
              <a:defRPr/>
            </a:pPr>
            <a:r>
              <a:rPr lang="es-EC" dirty="0" err="1" smtClean="0"/>
              <a:t>BSc.</a:t>
            </a:r>
            <a:r>
              <a:rPr lang="es-EC" dirty="0" smtClean="0"/>
              <a:t> Acuicultura. (ESPOL 1991).</a:t>
            </a:r>
          </a:p>
          <a:p>
            <a:pPr algn="r" eaLnBrk="1" hangingPunct="1">
              <a:defRPr/>
            </a:pPr>
            <a:r>
              <a:rPr lang="es-EC" dirty="0" smtClean="0"/>
              <a:t>Magister en Administración de Empresas. (ESPOL, 1996).</a:t>
            </a:r>
          </a:p>
          <a:p>
            <a:pPr algn="r" eaLnBrk="1" hangingPunct="1">
              <a:defRPr/>
            </a:pPr>
            <a:r>
              <a:rPr lang="es-EC" dirty="0" smtClean="0"/>
              <a:t>Profesor ESPOL desde el 2001.</a:t>
            </a:r>
          </a:p>
          <a:p>
            <a:pPr algn="r" eaLnBrk="1" hangingPunct="1">
              <a:defRPr/>
            </a:pPr>
            <a:r>
              <a:rPr lang="es-EC" dirty="0" smtClean="0"/>
              <a:t>20 años experiencia profesional: </a:t>
            </a:r>
          </a:p>
          <a:p>
            <a:pPr lvl="1" algn="r" eaLnBrk="1" hangingPunct="1">
              <a:defRPr/>
            </a:pPr>
            <a:r>
              <a:rPr lang="es-EC" dirty="0" smtClean="0"/>
              <a:t>Producción.</a:t>
            </a:r>
          </a:p>
          <a:p>
            <a:pPr lvl="1" algn="r" eaLnBrk="1" hangingPunct="1">
              <a:defRPr/>
            </a:pPr>
            <a:r>
              <a:rPr lang="es-EC" dirty="0" smtClean="0"/>
              <a:t>Administración.</a:t>
            </a:r>
          </a:p>
          <a:p>
            <a:pPr lvl="1" algn="r" eaLnBrk="1" hangingPunct="1">
              <a:defRPr/>
            </a:pPr>
            <a:r>
              <a:rPr lang="es-EC" dirty="0" smtClean="0"/>
              <a:t>Finanzas.</a:t>
            </a:r>
          </a:p>
          <a:p>
            <a:pPr lvl="1" algn="r" eaLnBrk="1" hangingPunct="1">
              <a:defRPr/>
            </a:pPr>
            <a:r>
              <a:rPr lang="es-EC" dirty="0" smtClean="0"/>
              <a:t>Investigación.</a:t>
            </a:r>
          </a:p>
          <a:p>
            <a:pPr lvl="1" algn="r" eaLnBrk="1" hangingPunct="1">
              <a:defRPr/>
            </a:pPr>
            <a:r>
              <a:rPr lang="es-EC" dirty="0" smtClean="0"/>
              <a:t>Consultorías.</a:t>
            </a:r>
          </a:p>
        </p:txBody>
      </p:sp>
      <p:pic>
        <p:nvPicPr>
          <p:cNvPr id="4100" name="Picture 3" descr="Yop por ti."/>
          <p:cNvPicPr>
            <a:picLocks noChangeAspect="1" noChangeArrowheads="1"/>
          </p:cNvPicPr>
          <p:nvPr/>
        </p:nvPicPr>
        <p:blipFill>
          <a:blip r:embed="rId3"/>
          <a:srcRect/>
          <a:stretch>
            <a:fillRect/>
          </a:stretch>
        </p:blipFill>
        <p:spPr bwMode="auto">
          <a:xfrm>
            <a:off x="0" y="0"/>
            <a:ext cx="2571750" cy="1928813"/>
          </a:xfrm>
          <a:prstGeom prst="rect">
            <a:avLst/>
          </a:prstGeom>
          <a:noFill/>
          <a:ln w="9525">
            <a:noFill/>
            <a:miter lim="800000"/>
            <a:headEnd/>
            <a:tailEnd/>
          </a:ln>
        </p:spPr>
      </p:pic>
      <p:sp>
        <p:nvSpPr>
          <p:cNvPr id="9" name="8 Rectángulo"/>
          <p:cNvSpPr/>
          <p:nvPr/>
        </p:nvSpPr>
        <p:spPr>
          <a:xfrm>
            <a:off x="357188" y="5670550"/>
            <a:ext cx="4572000" cy="830263"/>
          </a:xfrm>
          <a:prstGeom prst="rect">
            <a:avLst/>
          </a:prstGeom>
        </p:spPr>
        <p:txBody>
          <a:bodyPr>
            <a:spAutoFit/>
          </a:bodyPr>
          <a:lstStyle/>
          <a:p>
            <a:pPr>
              <a:buFont typeface="Wingdings" pitchFamily="2" charset="2"/>
              <a:buNone/>
              <a:defRPr/>
            </a:pPr>
            <a:r>
              <a:rPr lang="es-US" sz="2400" dirty="0">
                <a:latin typeface="+mn-lt"/>
                <a:hlinkClick r:id="rId4"/>
              </a:rPr>
              <a:t>Otras Publicaciones del mismo autor en Repositorio ESPOL</a:t>
            </a:r>
            <a:endParaRPr lang="es-US" sz="2400" dirty="0">
              <a:latin typeface="+mn-lt"/>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s-ES" smtClean="0"/>
              <a:t>Metabolismo Mínimo</a:t>
            </a:r>
          </a:p>
        </p:txBody>
      </p:sp>
      <p:sp>
        <p:nvSpPr>
          <p:cNvPr id="1184771" name="Rectangle 3"/>
          <p:cNvSpPr>
            <a:spLocks noGrp="1" noChangeArrowheads="1"/>
          </p:cNvSpPr>
          <p:nvPr>
            <p:ph type="body" idx="1"/>
          </p:nvPr>
        </p:nvSpPr>
        <p:spPr>
          <a:xfrm>
            <a:off x="539750" y="1700213"/>
            <a:ext cx="8280400" cy="4968875"/>
          </a:xfrm>
        </p:spPr>
        <p:txBody>
          <a:bodyPr/>
          <a:lstStyle/>
          <a:p>
            <a:pPr eaLnBrk="1" hangingPunct="1">
              <a:lnSpc>
                <a:spcPct val="80000"/>
              </a:lnSpc>
              <a:defRPr/>
            </a:pPr>
            <a:r>
              <a:rPr lang="es-ES" sz="2400" smtClean="0"/>
              <a:t>Difícil de medir: animales deben estar sin moverse</a:t>
            </a:r>
          </a:p>
          <a:p>
            <a:pPr eaLnBrk="1" hangingPunct="1">
              <a:lnSpc>
                <a:spcPct val="80000"/>
              </a:lnSpc>
              <a:defRPr/>
            </a:pPr>
            <a:r>
              <a:rPr lang="es-ES" sz="2400" smtClean="0"/>
              <a:t>Método aceptado:  medir consumo de O</a:t>
            </a:r>
            <a:r>
              <a:rPr lang="es-ES" sz="2400" baseline="-25000" smtClean="0"/>
              <a:t>2</a:t>
            </a:r>
            <a:r>
              <a:rPr lang="es-ES" sz="2400" smtClean="0"/>
              <a:t>  después de ayuno de 3-7 días (elimina efecto de alimento consumido y su metabolismo. Cho y Bureau, 1995)</a:t>
            </a:r>
          </a:p>
          <a:p>
            <a:pPr eaLnBrk="1" hangingPunct="1">
              <a:lnSpc>
                <a:spcPct val="80000"/>
              </a:lnSpc>
              <a:defRPr/>
            </a:pPr>
            <a:r>
              <a:rPr lang="es-ES" sz="2400" smtClean="0"/>
              <a:t>Bureau (1997) sugiere valores de 30-40 kJ por día para trucha arco iris a 15-18 </a:t>
            </a:r>
            <a:r>
              <a:rPr lang="es-ES" sz="2400" smtClean="0">
                <a:cs typeface="Arial" charset="0"/>
              </a:rPr>
              <a:t>°</a:t>
            </a:r>
            <a:r>
              <a:rPr lang="es-ES" sz="2400" smtClean="0"/>
              <a:t>C.</a:t>
            </a:r>
          </a:p>
          <a:p>
            <a:pPr eaLnBrk="1" hangingPunct="1">
              <a:lnSpc>
                <a:spcPct val="80000"/>
              </a:lnSpc>
              <a:defRPr/>
            </a:pPr>
            <a:r>
              <a:rPr lang="es-ES" sz="2400" smtClean="0"/>
              <a:t>Esto se compara con valores de 170-590 kJ por día para animales domésticos</a:t>
            </a:r>
          </a:p>
          <a:p>
            <a:pPr eaLnBrk="1" hangingPunct="1">
              <a:lnSpc>
                <a:spcPct val="80000"/>
              </a:lnSpc>
              <a:defRPr/>
            </a:pPr>
            <a:r>
              <a:rPr lang="es-ES" sz="2400" smtClean="0"/>
              <a:t>Los bajos valores en peces se atribuyen al ahorro en regulación térmica, menor actividad en bombeo de Na, modo de vida acuática, flotabilidad neutra y forma de excreción de nitrógeno (ammoniotelismo)</a:t>
            </a:r>
          </a:p>
          <a:p>
            <a:pPr eaLnBrk="1" hangingPunct="1">
              <a:lnSpc>
                <a:spcPct val="80000"/>
              </a:lnSpc>
              <a:defRPr/>
            </a:pPr>
            <a:r>
              <a:rPr lang="es-ES" sz="2400" smtClean="0"/>
              <a:t>Aunque Hef de pez es comparativamente bajo, la participación de la degradación de la proteína corporal para tales necesidades es 10 veces mayor</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43000" y="115888"/>
            <a:ext cx="7772400" cy="1143000"/>
          </a:xfrm>
        </p:spPr>
        <p:txBody>
          <a:bodyPr/>
          <a:lstStyle/>
          <a:p>
            <a:pPr eaLnBrk="1" hangingPunct="1"/>
            <a:r>
              <a:rPr lang="es-ES" smtClean="0"/>
              <a:t>Efecto de Peso Corporal</a:t>
            </a:r>
          </a:p>
        </p:txBody>
      </p:sp>
      <p:sp>
        <p:nvSpPr>
          <p:cNvPr id="1185795" name="Rectangle 3"/>
          <p:cNvSpPr>
            <a:spLocks noGrp="1" noChangeArrowheads="1"/>
          </p:cNvSpPr>
          <p:nvPr>
            <p:ph type="body" idx="1"/>
          </p:nvPr>
        </p:nvSpPr>
        <p:spPr>
          <a:xfrm>
            <a:off x="468313" y="1052513"/>
            <a:ext cx="8474075" cy="5400675"/>
          </a:xfrm>
        </p:spPr>
        <p:txBody>
          <a:bodyPr/>
          <a:lstStyle/>
          <a:p>
            <a:pPr eaLnBrk="1" hangingPunct="1">
              <a:lnSpc>
                <a:spcPct val="90000"/>
              </a:lnSpc>
              <a:defRPr/>
            </a:pPr>
            <a:r>
              <a:rPr lang="es-ES" sz="2400" smtClean="0"/>
              <a:t>El metabolismo basal HeE de los animales (kJ/animal/día) aumenta con la masa del animal</a:t>
            </a:r>
          </a:p>
          <a:p>
            <a:pPr eaLnBrk="1" hangingPunct="1">
              <a:lnSpc>
                <a:spcPct val="90000"/>
              </a:lnSpc>
              <a:defRPr/>
            </a:pPr>
            <a:r>
              <a:rPr lang="es-ES" sz="2400" smtClean="0"/>
              <a:t>Log HeE aumenta linealmente con log de masa corporal (Blaxter, 1989)</a:t>
            </a:r>
          </a:p>
          <a:p>
            <a:pPr eaLnBrk="1" hangingPunct="1">
              <a:lnSpc>
                <a:spcPct val="90000"/>
              </a:lnSpc>
              <a:defRPr/>
            </a:pPr>
            <a:r>
              <a:rPr lang="es-ES" sz="2400" smtClean="0"/>
              <a:t>Pendiente de recta es &lt;1, lo que indica que animales de menor tamaño gastan mas energía por unidad de masa que los mas grandes</a:t>
            </a:r>
          </a:p>
          <a:p>
            <a:pPr eaLnBrk="1" hangingPunct="1">
              <a:lnSpc>
                <a:spcPct val="90000"/>
              </a:lnSpc>
              <a:defRPr/>
            </a:pPr>
            <a:r>
              <a:rPr lang="es-ES" sz="2400" smtClean="0"/>
              <a:t>La relación entre peso corporal y ritmo metabólico está descrita por </a:t>
            </a:r>
          </a:p>
          <a:p>
            <a:pPr algn="ctr" eaLnBrk="1" hangingPunct="1">
              <a:lnSpc>
                <a:spcPct val="90000"/>
              </a:lnSpc>
              <a:buFont typeface="Wingdings" pitchFamily="2" charset="2"/>
              <a:buNone/>
              <a:defRPr/>
            </a:pPr>
            <a:r>
              <a:rPr lang="es-ES" sz="2400" b="1" smtClean="0"/>
              <a:t>Y = aW</a:t>
            </a:r>
            <a:r>
              <a:rPr lang="es-ES" sz="2400" b="1" baseline="30000" smtClean="0"/>
              <a:t>b</a:t>
            </a:r>
          </a:p>
          <a:p>
            <a:pPr eaLnBrk="1" hangingPunct="1">
              <a:lnSpc>
                <a:spcPct val="90000"/>
              </a:lnSpc>
              <a:defRPr/>
            </a:pPr>
            <a:r>
              <a:rPr lang="es-ES" sz="2400" smtClean="0"/>
              <a:t>En donde:</a:t>
            </a:r>
          </a:p>
          <a:p>
            <a:pPr lvl="1" eaLnBrk="1" hangingPunct="1">
              <a:lnSpc>
                <a:spcPct val="90000"/>
              </a:lnSpc>
              <a:defRPr/>
            </a:pPr>
            <a:r>
              <a:rPr lang="es-ES" sz="2000" smtClean="0"/>
              <a:t> Y = ritmo metabolico, W  = peso corporal, a = constante dependiente de la especie y temperatura, b= exponente escalar</a:t>
            </a:r>
          </a:p>
          <a:p>
            <a:pPr lvl="1" eaLnBrk="1" hangingPunct="1">
              <a:lnSpc>
                <a:spcPct val="90000"/>
              </a:lnSpc>
              <a:defRPr/>
            </a:pPr>
            <a:r>
              <a:rPr lang="es-ES" sz="2000" smtClean="0"/>
              <a:t>Para peces, a varia entre 0.50 y 0.80 (Hepher, 1980)</a:t>
            </a:r>
          </a:p>
          <a:p>
            <a:pPr lvl="1" eaLnBrk="1" hangingPunct="1">
              <a:lnSpc>
                <a:spcPct val="90000"/>
              </a:lnSpc>
              <a:defRPr/>
            </a:pPr>
            <a:r>
              <a:rPr lang="es-ES" sz="2000" smtClean="0"/>
              <a:t>Dependiendo de la especie, b varia entre 0.25 y 0.75</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s-ES" smtClean="0"/>
              <a:t>Efecto de Temperatura</a:t>
            </a:r>
          </a:p>
        </p:txBody>
      </p:sp>
      <p:sp>
        <p:nvSpPr>
          <p:cNvPr id="1186819" name="Rectangle 3"/>
          <p:cNvSpPr>
            <a:spLocks noGrp="1" noChangeArrowheads="1"/>
          </p:cNvSpPr>
          <p:nvPr>
            <p:ph type="body" idx="1"/>
          </p:nvPr>
        </p:nvSpPr>
        <p:spPr>
          <a:xfrm>
            <a:off x="971550" y="1946275"/>
            <a:ext cx="7970838" cy="4291013"/>
          </a:xfrm>
        </p:spPr>
        <p:txBody>
          <a:bodyPr/>
          <a:lstStyle/>
          <a:p>
            <a:pPr eaLnBrk="1" hangingPunct="1">
              <a:lnSpc>
                <a:spcPct val="80000"/>
              </a:lnSpc>
              <a:defRPr/>
            </a:pPr>
            <a:r>
              <a:rPr lang="es-ES" sz="2400" smtClean="0"/>
              <a:t>Al ser los peces poikilotérmicos, la temperatura del agua es el factor que mas influencia en el ritmo metabólico y gasto de energía</a:t>
            </a:r>
          </a:p>
          <a:p>
            <a:pPr eaLnBrk="1" hangingPunct="1">
              <a:lnSpc>
                <a:spcPct val="80000"/>
              </a:lnSpc>
              <a:defRPr/>
            </a:pPr>
            <a:r>
              <a:rPr lang="es-ES" sz="2400" smtClean="0"/>
              <a:t>Variación en temperatura del agua tiene gran efecto en su metabolismo basal</a:t>
            </a:r>
          </a:p>
          <a:p>
            <a:pPr eaLnBrk="1" hangingPunct="1">
              <a:lnSpc>
                <a:spcPct val="80000"/>
              </a:lnSpc>
              <a:defRPr/>
            </a:pPr>
            <a:r>
              <a:rPr lang="es-ES" sz="2400" smtClean="0"/>
              <a:t>HEf de trucha arco iris como función de la temperatura ha sido estimado como:</a:t>
            </a:r>
          </a:p>
          <a:p>
            <a:pPr algn="ctr" eaLnBrk="1" hangingPunct="1">
              <a:lnSpc>
                <a:spcPct val="80000"/>
              </a:lnSpc>
              <a:buFont typeface="Wingdings" pitchFamily="2" charset="2"/>
              <a:buNone/>
              <a:defRPr/>
            </a:pPr>
            <a:r>
              <a:rPr lang="es-ES" sz="2400" b="1" smtClean="0"/>
              <a:t>Hef = (-1.04 + 3.26T – 0.05T</a:t>
            </a:r>
            <a:r>
              <a:rPr lang="es-ES" sz="2400" b="1" baseline="30000" smtClean="0"/>
              <a:t>2</a:t>
            </a:r>
            <a:r>
              <a:rPr lang="es-ES" sz="2400" b="1" smtClean="0"/>
              <a:t>)/(BW</a:t>
            </a:r>
            <a:r>
              <a:rPr lang="es-ES" sz="2400" b="1" baseline="30000" smtClean="0"/>
              <a:t>0.824</a:t>
            </a:r>
            <a:r>
              <a:rPr lang="es-ES" sz="2400" b="1" smtClean="0"/>
              <a:t>)/día</a:t>
            </a:r>
          </a:p>
          <a:p>
            <a:pPr eaLnBrk="1" hangingPunct="1">
              <a:lnSpc>
                <a:spcPct val="80000"/>
              </a:lnSpc>
              <a:defRPr/>
            </a:pPr>
            <a:r>
              <a:rPr lang="es-ES" sz="2400" smtClean="0"/>
              <a:t>Hef es producción de calor en ayuno (kJ), T es temperatura del agua, y BW es peso corporal (kg)</a:t>
            </a:r>
          </a:p>
          <a:p>
            <a:pPr eaLnBrk="1" hangingPunct="1">
              <a:lnSpc>
                <a:spcPct val="80000"/>
              </a:lnSpc>
              <a:defRPr/>
            </a:pPr>
            <a:r>
              <a:rPr lang="es-ES" sz="2400" smtClean="0"/>
              <a:t>Aumento de temperatura del agua resulta en un aumento casi lineal den HeF hasta un cierto nivel (cerca de temperatura para crecimiento óptimo)</a:t>
            </a:r>
          </a:p>
          <a:p>
            <a:pPr eaLnBrk="1" hangingPunct="1">
              <a:lnSpc>
                <a:spcPct val="80000"/>
              </a:lnSpc>
              <a:defRPr/>
            </a:pPr>
            <a:endParaRPr lang="es-ES" sz="2400" smtClean="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s-ES" smtClean="0"/>
              <a:t>Energía Bruta</a:t>
            </a:r>
          </a:p>
        </p:txBody>
      </p:sp>
      <p:sp>
        <p:nvSpPr>
          <p:cNvPr id="1187843" name="Rectangle 3"/>
          <p:cNvSpPr>
            <a:spLocks noGrp="1" noChangeArrowheads="1"/>
          </p:cNvSpPr>
          <p:nvPr>
            <p:ph type="body" idx="1"/>
          </p:nvPr>
        </p:nvSpPr>
        <p:spPr/>
        <p:txBody>
          <a:bodyPr/>
          <a:lstStyle/>
          <a:p>
            <a:pPr eaLnBrk="1" hangingPunct="1">
              <a:lnSpc>
                <a:spcPct val="80000"/>
              </a:lnSpc>
              <a:defRPr/>
            </a:pPr>
            <a:r>
              <a:rPr lang="es-ES" sz="2800" smtClean="0"/>
              <a:t>Contenido energético de una substancia es tipicamente determinado oxidando (quemando) completamente el compuesto a CO</a:t>
            </a:r>
            <a:r>
              <a:rPr lang="es-ES" sz="2800" baseline="-25000" smtClean="0"/>
              <a:t>2</a:t>
            </a:r>
            <a:r>
              <a:rPr lang="es-ES" sz="2800" smtClean="0"/>
              <a:t>, agua y otros gases</a:t>
            </a:r>
          </a:p>
          <a:p>
            <a:pPr eaLnBrk="1" hangingPunct="1">
              <a:lnSpc>
                <a:spcPct val="80000"/>
              </a:lnSpc>
              <a:defRPr/>
            </a:pPr>
            <a:r>
              <a:rPr lang="es-ES" sz="2800" smtClean="0"/>
              <a:t>La cantidad de energía liberada es medida y se llama energía bruta</a:t>
            </a:r>
          </a:p>
          <a:p>
            <a:pPr eaLnBrk="1" hangingPunct="1">
              <a:lnSpc>
                <a:spcPct val="80000"/>
              </a:lnSpc>
              <a:defRPr/>
            </a:pPr>
            <a:r>
              <a:rPr lang="es-ES" sz="2800" smtClean="0"/>
              <a:t>Energía Bruta (GE) es medida por un aparato llamado calorímetro de bomba</a:t>
            </a:r>
          </a:p>
          <a:p>
            <a:pPr eaLnBrk="1" hangingPunct="1">
              <a:lnSpc>
                <a:spcPct val="80000"/>
              </a:lnSpc>
              <a:defRPr/>
            </a:pPr>
            <a:r>
              <a:rPr lang="es-ES" sz="2800" smtClean="0"/>
              <a:t>Otros aparatos: cámara de gradiente, detector infrarrojo</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srcRect/>
          <a:stretch>
            <a:fillRect/>
          </a:stretch>
        </p:blipFill>
        <p:spPr bwMode="auto">
          <a:xfrm>
            <a:off x="1476375" y="1125538"/>
            <a:ext cx="5275263" cy="5732462"/>
          </a:xfrm>
          <a:prstGeom prst="rect">
            <a:avLst/>
          </a:prstGeom>
          <a:noFill/>
          <a:ln w="9525">
            <a:noFill/>
            <a:miter lim="800000"/>
            <a:headEnd/>
            <a:tailEnd/>
          </a:ln>
        </p:spPr>
      </p:pic>
      <p:sp>
        <p:nvSpPr>
          <p:cNvPr id="27651" name="Rectangle 5"/>
          <p:cNvSpPr>
            <a:spLocks noGrp="1" noChangeArrowheads="1"/>
          </p:cNvSpPr>
          <p:nvPr>
            <p:ph type="title"/>
          </p:nvPr>
        </p:nvSpPr>
        <p:spPr>
          <a:xfrm>
            <a:off x="971550" y="44450"/>
            <a:ext cx="7772400" cy="1143000"/>
          </a:xfrm>
        </p:spPr>
        <p:txBody>
          <a:bodyPr/>
          <a:lstStyle/>
          <a:p>
            <a:pPr eaLnBrk="1" hangingPunct="1"/>
            <a:r>
              <a:rPr lang="es-ES" smtClean="0"/>
              <a:t>Calorímetro de Bomba</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762000"/>
            <a:ext cx="7772400" cy="1143000"/>
          </a:xfrm>
        </p:spPr>
        <p:txBody>
          <a:bodyPr/>
          <a:lstStyle/>
          <a:p>
            <a:pPr eaLnBrk="1" hangingPunct="1"/>
            <a:r>
              <a:rPr lang="es-ES" sz="4000" smtClean="0"/>
              <a:t>Energía Bruta de Alimentos, Calorímetro de Bomba</a:t>
            </a:r>
          </a:p>
        </p:txBody>
      </p:sp>
      <p:sp>
        <p:nvSpPr>
          <p:cNvPr id="28675" name="Text Box 3"/>
          <p:cNvSpPr txBox="1">
            <a:spLocks noChangeArrowheads="1"/>
          </p:cNvSpPr>
          <p:nvPr/>
        </p:nvSpPr>
        <p:spPr bwMode="auto">
          <a:xfrm>
            <a:off x="914400" y="2286000"/>
            <a:ext cx="7239000" cy="3752850"/>
          </a:xfrm>
          <a:prstGeom prst="rect">
            <a:avLst/>
          </a:prstGeom>
          <a:solidFill>
            <a:schemeClr val="bg2"/>
          </a:solidFill>
          <a:ln w="9525">
            <a:solidFill>
              <a:srgbClr val="FF3300"/>
            </a:solidFill>
            <a:miter lim="800000"/>
            <a:headEnd/>
            <a:tailEnd/>
          </a:ln>
        </p:spPr>
        <p:txBody>
          <a:bodyPr>
            <a:spAutoFit/>
          </a:bodyPr>
          <a:lstStyle/>
          <a:p>
            <a:pPr eaLnBrk="0" hangingPunct="0">
              <a:spcBef>
                <a:spcPct val="50000"/>
              </a:spcBef>
            </a:pPr>
            <a:r>
              <a:rPr lang="es-ES" b="1">
                <a:solidFill>
                  <a:srgbClr val="FFFFFF"/>
                </a:solidFill>
                <a:latin typeface="Century" pitchFamily="18" charset="0"/>
              </a:rPr>
              <a:t>Substrato					kcal/g</a:t>
            </a:r>
          </a:p>
          <a:p>
            <a:pPr eaLnBrk="0" hangingPunct="0">
              <a:spcBef>
                <a:spcPct val="50000"/>
              </a:spcBef>
            </a:pPr>
            <a:r>
              <a:rPr lang="es-ES" b="1">
                <a:solidFill>
                  <a:srgbClr val="FFFFFF"/>
                </a:solidFill>
                <a:latin typeface="Century" pitchFamily="18" charset="0"/>
              </a:rPr>
              <a:t>Glucosa					3.77</a:t>
            </a:r>
          </a:p>
          <a:p>
            <a:pPr eaLnBrk="0" hangingPunct="0">
              <a:spcBef>
                <a:spcPct val="50000"/>
              </a:spcBef>
            </a:pPr>
            <a:r>
              <a:rPr lang="es-ES" b="1">
                <a:solidFill>
                  <a:srgbClr val="FFFFFF"/>
                </a:solidFill>
                <a:latin typeface="Century" pitchFamily="18" charset="0"/>
              </a:rPr>
              <a:t>Maicena					4.21</a:t>
            </a:r>
          </a:p>
          <a:p>
            <a:pPr eaLnBrk="0" hangingPunct="0">
              <a:spcBef>
                <a:spcPct val="50000"/>
              </a:spcBef>
            </a:pPr>
            <a:r>
              <a:rPr lang="es-ES" b="1">
                <a:solidFill>
                  <a:srgbClr val="FFFFFF"/>
                </a:solidFill>
                <a:latin typeface="Century" pitchFamily="18" charset="0"/>
              </a:rPr>
              <a:t>Lípidos</a:t>
            </a:r>
          </a:p>
          <a:p>
            <a:pPr eaLnBrk="0" hangingPunct="0">
              <a:spcBef>
                <a:spcPct val="50000"/>
              </a:spcBef>
            </a:pPr>
            <a:r>
              <a:rPr lang="es-ES" b="1">
                <a:solidFill>
                  <a:srgbClr val="FFFFFF"/>
                </a:solidFill>
                <a:latin typeface="Century" pitchFamily="18" charset="0"/>
              </a:rPr>
              <a:t>	Grasa Vacuna			9.44</a:t>
            </a:r>
          </a:p>
          <a:p>
            <a:pPr eaLnBrk="0" hangingPunct="0">
              <a:spcBef>
                <a:spcPct val="50000"/>
              </a:spcBef>
            </a:pPr>
            <a:r>
              <a:rPr lang="es-ES" b="1">
                <a:solidFill>
                  <a:srgbClr val="FFFFFF"/>
                </a:solidFill>
                <a:latin typeface="Century" pitchFamily="18" charset="0"/>
              </a:rPr>
              <a:t>	Aceite de Soya			9.28</a:t>
            </a:r>
          </a:p>
          <a:p>
            <a:pPr eaLnBrk="0" hangingPunct="0">
              <a:spcBef>
                <a:spcPct val="50000"/>
              </a:spcBef>
            </a:pPr>
            <a:r>
              <a:rPr lang="es-ES" b="1">
                <a:solidFill>
                  <a:srgbClr val="FFFFFF"/>
                </a:solidFill>
                <a:latin typeface="Century" pitchFamily="18" charset="0"/>
              </a:rPr>
              <a:t>Caseína					5.84</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s-ES" sz="4000" smtClean="0"/>
              <a:t>Energía Bruta de Alimentos</a:t>
            </a:r>
          </a:p>
        </p:txBody>
      </p:sp>
      <p:sp>
        <p:nvSpPr>
          <p:cNvPr id="1192964" name="Rectangle 4"/>
          <p:cNvSpPr>
            <a:spLocks noGrp="1" noChangeArrowheads="1"/>
          </p:cNvSpPr>
          <p:nvPr>
            <p:ph type="body" idx="1"/>
          </p:nvPr>
        </p:nvSpPr>
        <p:spPr>
          <a:xfrm>
            <a:off x="971550" y="1946275"/>
            <a:ext cx="7970838" cy="4506913"/>
          </a:xfrm>
        </p:spPr>
        <p:txBody>
          <a:bodyPr/>
          <a:lstStyle/>
          <a:p>
            <a:pPr eaLnBrk="1" hangingPunct="1">
              <a:lnSpc>
                <a:spcPct val="80000"/>
              </a:lnSpc>
              <a:defRPr/>
            </a:pPr>
            <a:r>
              <a:rPr lang="es-ES" sz="2800" smtClean="0"/>
              <a:t>Lípidos tienen alrededor del doble de GE que carbohidratos</a:t>
            </a:r>
          </a:p>
          <a:p>
            <a:pPr eaLnBrk="1" hangingPunct="1">
              <a:lnSpc>
                <a:spcPct val="80000"/>
              </a:lnSpc>
              <a:defRPr/>
            </a:pPr>
            <a:r>
              <a:rPr lang="es-ES" sz="2800" smtClean="0"/>
              <a:t>Esto se debe a diferencias en cantidades relativas de oxigeno, hidrogeno y carbono en los compuestos</a:t>
            </a:r>
          </a:p>
          <a:p>
            <a:pPr eaLnBrk="1" hangingPunct="1">
              <a:lnSpc>
                <a:spcPct val="80000"/>
              </a:lnSpc>
              <a:defRPr/>
            </a:pPr>
            <a:r>
              <a:rPr lang="es-ES" sz="2800" smtClean="0"/>
              <a:t>Energía se deriva del calor de combustión de estos elementos:  C= 8 kcal/g, H= 34.5, etc.</a:t>
            </a:r>
          </a:p>
          <a:p>
            <a:pPr eaLnBrk="1" hangingPunct="1">
              <a:lnSpc>
                <a:spcPct val="80000"/>
              </a:lnSpc>
              <a:defRPr/>
            </a:pPr>
            <a:r>
              <a:rPr lang="es-ES" sz="2800" smtClean="0"/>
              <a:t>Típicamente el calor de combustión de los lípidos es de  9.45 kcal/g, proteínas 5.45, carbohidratos 3.75 (estos se conocen como valores de combustión filológicos o “physiological fuel values” PFV).</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s-ES" smtClean="0"/>
              <a:t>Energía Disponible</a:t>
            </a:r>
          </a:p>
        </p:txBody>
      </p:sp>
      <p:sp>
        <p:nvSpPr>
          <p:cNvPr id="1195011" name="Rectangle 3"/>
          <p:cNvSpPr>
            <a:spLocks noGrp="1" noChangeArrowheads="1"/>
          </p:cNvSpPr>
          <p:nvPr>
            <p:ph type="body" idx="1"/>
          </p:nvPr>
        </p:nvSpPr>
        <p:spPr/>
        <p:txBody>
          <a:bodyPr/>
          <a:lstStyle/>
          <a:p>
            <a:pPr eaLnBrk="1" hangingPunct="1">
              <a:lnSpc>
                <a:spcPct val="90000"/>
              </a:lnSpc>
              <a:defRPr/>
            </a:pPr>
            <a:r>
              <a:rPr lang="es-ES" sz="2800" smtClean="0"/>
              <a:t>Energía Bruta solo representa la energía presente en la materia seca (DM)</a:t>
            </a:r>
          </a:p>
          <a:p>
            <a:pPr eaLnBrk="1" hangingPunct="1">
              <a:lnSpc>
                <a:spcPct val="90000"/>
              </a:lnSpc>
              <a:defRPr/>
            </a:pPr>
            <a:r>
              <a:rPr lang="es-ES" sz="2800" smtClean="0"/>
              <a:t>No es una medida del valor energético para el animal que la consume</a:t>
            </a:r>
          </a:p>
          <a:p>
            <a:pPr eaLnBrk="1" hangingPunct="1">
              <a:lnSpc>
                <a:spcPct val="90000"/>
              </a:lnSpc>
              <a:defRPr/>
            </a:pPr>
            <a:r>
              <a:rPr lang="es-ES" sz="2800" smtClean="0"/>
              <a:t>La diferencia entre energía bruta y energía disponible al animal, varia grandemente para diferentes componentes y por especie.</a:t>
            </a:r>
          </a:p>
          <a:p>
            <a:pPr eaLnBrk="1" hangingPunct="1">
              <a:lnSpc>
                <a:spcPct val="90000"/>
              </a:lnSpc>
              <a:defRPr/>
            </a:pPr>
            <a:r>
              <a:rPr lang="es-ES" sz="2800" smtClean="0"/>
              <a:t>El factor clave es saber que tan digerible el alimento es para una especie.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s-ES" smtClean="0"/>
              <a:t>Energía Digerible</a:t>
            </a:r>
          </a:p>
        </p:txBody>
      </p:sp>
      <p:sp>
        <p:nvSpPr>
          <p:cNvPr id="1196035" name="Rectangle 3"/>
          <p:cNvSpPr>
            <a:spLocks noGrp="1" noChangeArrowheads="1"/>
          </p:cNvSpPr>
          <p:nvPr>
            <p:ph type="body" idx="1"/>
          </p:nvPr>
        </p:nvSpPr>
        <p:spPr/>
        <p:txBody>
          <a:bodyPr/>
          <a:lstStyle/>
          <a:p>
            <a:pPr eaLnBrk="1" hangingPunct="1">
              <a:defRPr/>
            </a:pPr>
            <a:r>
              <a:rPr lang="es-ES" sz="2800" smtClean="0"/>
              <a:t>La cantidad de energía disponible de un alimento para un animal es conocida como energía Digerible (DE)</a:t>
            </a:r>
          </a:p>
          <a:p>
            <a:pPr eaLnBrk="1" hangingPunct="1">
              <a:defRPr/>
            </a:pPr>
            <a:r>
              <a:rPr lang="es-ES" sz="2800" smtClean="0"/>
              <a:t>DE es definida como la diferencia entre la energía bruta del alimento consumido (IE) y la energía perdida en las heces (FE)</a:t>
            </a:r>
          </a:p>
          <a:p>
            <a:pPr eaLnBrk="1" hangingPunct="1">
              <a:defRPr/>
            </a:pPr>
            <a:r>
              <a:rPr lang="es-ES" sz="2800" smtClean="0"/>
              <a:t>En el método directo de determinación, todos los alimentos consumidos y las heces excretadas son medidos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228600"/>
            <a:ext cx="7772400" cy="1143000"/>
          </a:xfrm>
        </p:spPr>
        <p:txBody>
          <a:bodyPr/>
          <a:lstStyle/>
          <a:p>
            <a:pPr eaLnBrk="1" hangingPunct="1"/>
            <a:r>
              <a:rPr lang="en-US" sz="3600" smtClean="0"/>
              <a:t>Apparent Energy Digestibility</a:t>
            </a:r>
          </a:p>
        </p:txBody>
      </p:sp>
      <p:graphicFrame>
        <p:nvGraphicFramePr>
          <p:cNvPr id="1197110" name="Group 54"/>
          <p:cNvGraphicFramePr>
            <a:graphicFrameLocks noGrp="1"/>
          </p:cNvGraphicFramePr>
          <p:nvPr>
            <p:ph type="tbl" idx="1"/>
          </p:nvPr>
        </p:nvGraphicFramePr>
        <p:xfrm>
          <a:off x="685800" y="1371600"/>
          <a:ext cx="8077200" cy="4359275"/>
        </p:xfrm>
        <a:graphic>
          <a:graphicData uri="http://schemas.openxmlformats.org/drawingml/2006/table">
            <a:tbl>
              <a:tblPr/>
              <a:tblGrid>
                <a:gridCol w="2692400"/>
                <a:gridCol w="2692400"/>
                <a:gridCol w="2692400"/>
              </a:tblGrid>
              <a:tr h="392113">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Ingredient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DE (kcal g</a:t>
                      </a:r>
                      <a:r>
                        <a:rPr kumimoji="0" lang="en-US" sz="2000" b="1" i="0" u="none" strike="noStrike" cap="none" normalizeH="0" baseline="30000" smtClean="0">
                          <a:ln>
                            <a:noFill/>
                          </a:ln>
                          <a:solidFill>
                            <a:schemeClr val="tx1"/>
                          </a:solidFill>
                          <a:effectLst>
                            <a:outerShdw blurRad="38100" dist="38100" dir="2700000" algn="tl">
                              <a:srgbClr val="000000"/>
                            </a:outerShdw>
                          </a:effectLst>
                          <a:latin typeface="Arial" charset="0"/>
                        </a:rPr>
                        <a:t>-1</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ADE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3063">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Blood meal (conv.)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5.74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72.2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465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Blood meal (spray)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5.91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75.1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465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Casein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5.74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100.9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3063">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Corn gluten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5.67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65.4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465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Crab meal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2.64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80.6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3063">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Diatom. earth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80.6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465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Distillers grains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5.33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69.672.7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465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Feather meal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5.19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72.7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3063">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Fish meal (anchovy)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4.77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87.3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465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Fish meal (menh.)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4.42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83.3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Bio-enérgetica</a:t>
            </a:r>
            <a:endParaRPr lang="es-ES" smtClean="0"/>
          </a:p>
        </p:txBody>
      </p:sp>
      <p:sp>
        <p:nvSpPr>
          <p:cNvPr id="1167363" name="Rectangle 3"/>
          <p:cNvSpPr>
            <a:spLocks noGrp="1" noChangeArrowheads="1"/>
          </p:cNvSpPr>
          <p:nvPr>
            <p:ph type="body" idx="1"/>
          </p:nvPr>
        </p:nvSpPr>
        <p:spPr/>
        <p:txBody>
          <a:bodyPr/>
          <a:lstStyle/>
          <a:p>
            <a:pPr eaLnBrk="1" hangingPunct="1">
              <a:lnSpc>
                <a:spcPct val="90000"/>
              </a:lnSpc>
              <a:defRPr/>
            </a:pPr>
            <a:r>
              <a:rPr lang="en-US" sz="2800" smtClean="0"/>
              <a:t>Una provisión constante de energia es requerida por todos los animales para mantener la vida</a:t>
            </a:r>
          </a:p>
          <a:p>
            <a:pPr eaLnBrk="1" hangingPunct="1">
              <a:lnSpc>
                <a:spcPct val="90000"/>
              </a:lnSpc>
              <a:defRPr/>
            </a:pPr>
            <a:r>
              <a:rPr lang="en-US" sz="2800" smtClean="0"/>
              <a:t>Fuentes:  Alimento consumido, productividad natural, reservas corporales (tiempos de stress ambiental o ayuno)</a:t>
            </a:r>
          </a:p>
          <a:p>
            <a:pPr eaLnBrk="1" hangingPunct="1">
              <a:lnSpc>
                <a:spcPct val="90000"/>
              </a:lnSpc>
              <a:defRPr/>
            </a:pPr>
            <a:r>
              <a:rPr lang="en-US" sz="2800" smtClean="0"/>
              <a:t>Objectives:  Cuanta energia es requerida por organismos acuaticos, como esta varia de los terrestres, cuales son sus fuentes, como es particionada la energia para sus varios usos</a:t>
            </a:r>
          </a:p>
          <a:p>
            <a:pPr eaLnBrk="1" hangingPunct="1">
              <a:lnSpc>
                <a:spcPct val="90000"/>
              </a:lnSpc>
              <a:defRPr/>
            </a:pPr>
            <a:endParaRPr lang="es-ES" sz="2800" smtClean="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685800"/>
          </a:xfrm>
        </p:spPr>
        <p:txBody>
          <a:bodyPr/>
          <a:lstStyle/>
          <a:p>
            <a:pPr eaLnBrk="1" hangingPunct="1"/>
            <a:r>
              <a:rPr lang="en-US" sz="3600" smtClean="0"/>
              <a:t>Apparent Energy Digestibility</a:t>
            </a:r>
          </a:p>
        </p:txBody>
      </p:sp>
      <p:graphicFrame>
        <p:nvGraphicFramePr>
          <p:cNvPr id="1198133" name="Group 53"/>
          <p:cNvGraphicFramePr>
            <a:graphicFrameLocks noGrp="1"/>
          </p:cNvGraphicFramePr>
          <p:nvPr>
            <p:ph type="tbl" idx="1"/>
          </p:nvPr>
        </p:nvGraphicFramePr>
        <p:xfrm>
          <a:off x="685800" y="1204913"/>
          <a:ext cx="7772400" cy="4968875"/>
        </p:xfrm>
        <a:graphic>
          <a:graphicData uri="http://schemas.openxmlformats.org/drawingml/2006/table">
            <a:tbl>
              <a:tblPr/>
              <a:tblGrid>
                <a:gridCol w="2590800"/>
                <a:gridCol w="2590800"/>
                <a:gridCol w="2590800"/>
              </a:tblGrid>
              <a:tr h="392113">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Ingredient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DMEC (kcal g</a:t>
                      </a:r>
                      <a:r>
                        <a:rPr kumimoji="0" lang="en-US" sz="2000" b="1" i="0" u="none" strike="noStrike" cap="none" normalizeH="0" baseline="30000" smtClean="0">
                          <a:ln>
                            <a:noFill/>
                          </a:ln>
                          <a:solidFill>
                            <a:schemeClr val="tx1"/>
                          </a:solidFill>
                          <a:effectLst>
                            <a:outerShdw blurRad="38100" dist="38100" dir="2700000" algn="tl">
                              <a:srgbClr val="000000"/>
                            </a:outerShdw>
                          </a:effectLst>
                          <a:latin typeface="Arial" charset="0"/>
                        </a:rPr>
                        <a:t>-1</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ADE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3063">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Gelatin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5.14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102.2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465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Krill meal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5.19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80.6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465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Krill flour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5.47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87.2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3063">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Poultry byproduct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4.94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82.1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465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Soybean meal (48%)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4.42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85.6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3063">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Soybean meal (full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5.56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80.8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465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Squid muscle meal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5.63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81.8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465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Squid liver meal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5.33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74.0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3063">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Wheat gluten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5.65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99.5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465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Wheat starch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4.17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98.9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s-ES" smtClean="0"/>
              <a:t>Energía Metabolizable</a:t>
            </a:r>
          </a:p>
        </p:txBody>
      </p:sp>
      <p:sp>
        <p:nvSpPr>
          <p:cNvPr id="1199107" name="Rectangle 3"/>
          <p:cNvSpPr>
            <a:spLocks noGrp="1" noChangeArrowheads="1"/>
          </p:cNvSpPr>
          <p:nvPr>
            <p:ph type="body" idx="1"/>
          </p:nvPr>
        </p:nvSpPr>
        <p:spPr>
          <a:xfrm>
            <a:off x="1169988" y="1557338"/>
            <a:ext cx="7772400" cy="3498850"/>
          </a:xfrm>
        </p:spPr>
        <p:txBody>
          <a:bodyPr/>
          <a:lstStyle/>
          <a:p>
            <a:pPr eaLnBrk="1" hangingPunct="1">
              <a:lnSpc>
                <a:spcPct val="90000"/>
              </a:lnSpc>
              <a:defRPr/>
            </a:pPr>
            <a:r>
              <a:rPr lang="es-ES" sz="2800" smtClean="0"/>
              <a:t>Esta es una distinción aun mas detallada de disponibilidad de energía</a:t>
            </a:r>
          </a:p>
          <a:p>
            <a:pPr eaLnBrk="1" hangingPunct="1">
              <a:lnSpc>
                <a:spcPct val="90000"/>
              </a:lnSpc>
              <a:defRPr/>
            </a:pPr>
            <a:r>
              <a:rPr lang="es-ES" sz="2800" smtClean="0"/>
              <a:t>Representa la DE menos la energía perdida a través de las branquias y desechos urinarios</a:t>
            </a:r>
          </a:p>
          <a:p>
            <a:pPr eaLnBrk="1" hangingPunct="1">
              <a:lnSpc>
                <a:spcPct val="90000"/>
              </a:lnSpc>
              <a:defRPr/>
            </a:pPr>
            <a:r>
              <a:rPr lang="es-ES" sz="2800" smtClean="0"/>
              <a:t>Mucho mas dificil de determinar</a:t>
            </a:r>
          </a:p>
          <a:p>
            <a:pPr eaLnBrk="1" hangingPunct="1">
              <a:lnSpc>
                <a:spcPct val="90000"/>
              </a:lnSpc>
              <a:defRPr/>
            </a:pPr>
            <a:r>
              <a:rPr lang="es-ES" sz="2800" smtClean="0"/>
              <a:t>Debe recolectar todos los desechos urinarios mientras el pez esta en el agua!!!</a:t>
            </a:r>
          </a:p>
          <a:p>
            <a:pPr eaLnBrk="1" hangingPunct="1">
              <a:lnSpc>
                <a:spcPct val="90000"/>
              </a:lnSpc>
              <a:defRPr/>
            </a:pPr>
            <a:endParaRPr lang="es-ES" sz="2800" smtClean="0"/>
          </a:p>
        </p:txBody>
      </p:sp>
      <p:sp>
        <p:nvSpPr>
          <p:cNvPr id="34820" name="Text Box 4"/>
          <p:cNvSpPr txBox="1">
            <a:spLocks noChangeArrowheads="1"/>
          </p:cNvSpPr>
          <p:nvPr/>
        </p:nvSpPr>
        <p:spPr bwMode="auto">
          <a:xfrm>
            <a:off x="609600" y="5562600"/>
            <a:ext cx="9906000" cy="442913"/>
          </a:xfrm>
          <a:prstGeom prst="rect">
            <a:avLst/>
          </a:prstGeom>
          <a:noFill/>
          <a:ln w="9525">
            <a:noFill/>
            <a:miter lim="800000"/>
            <a:headEnd/>
            <a:tailEnd/>
          </a:ln>
        </p:spPr>
        <p:txBody>
          <a:bodyPr>
            <a:spAutoFit/>
          </a:bodyPr>
          <a:lstStyle/>
          <a:p>
            <a:pPr eaLnBrk="0" hangingPunct="0">
              <a:spcBef>
                <a:spcPct val="50000"/>
              </a:spcBef>
            </a:pPr>
            <a:r>
              <a:rPr lang="es-ES" sz="2000" b="1">
                <a:solidFill>
                  <a:srgbClr val="66FF33"/>
                </a:solidFill>
                <a:latin typeface="Century" pitchFamily="18" charset="0"/>
              </a:rPr>
              <a:t>%ME =</a:t>
            </a:r>
            <a:r>
              <a:rPr lang="es-ES" sz="2300" b="1">
                <a:solidFill>
                  <a:srgbClr val="66FF33"/>
                </a:solidFill>
                <a:latin typeface="Century" pitchFamily="18" charset="0"/>
              </a:rPr>
              <a:t> -------------------------------------------------------------- </a:t>
            </a:r>
            <a:r>
              <a:rPr lang="es-ES" sz="2000" b="1">
                <a:solidFill>
                  <a:srgbClr val="66FF33"/>
                </a:solidFill>
                <a:latin typeface="Century" pitchFamily="18" charset="0"/>
              </a:rPr>
              <a:t>x 100</a:t>
            </a:r>
          </a:p>
        </p:txBody>
      </p:sp>
      <p:sp>
        <p:nvSpPr>
          <p:cNvPr id="34821" name="Text Box 5"/>
          <p:cNvSpPr txBox="1">
            <a:spLocks noChangeArrowheads="1"/>
          </p:cNvSpPr>
          <p:nvPr/>
        </p:nvSpPr>
        <p:spPr bwMode="auto">
          <a:xfrm>
            <a:off x="1187450" y="5257800"/>
            <a:ext cx="7705725" cy="396875"/>
          </a:xfrm>
          <a:prstGeom prst="rect">
            <a:avLst/>
          </a:prstGeom>
          <a:noFill/>
          <a:ln w="9525">
            <a:noFill/>
            <a:miter lim="800000"/>
            <a:headEnd/>
            <a:tailEnd/>
          </a:ln>
        </p:spPr>
        <p:txBody>
          <a:bodyPr>
            <a:spAutoFit/>
          </a:bodyPr>
          <a:lstStyle/>
          <a:p>
            <a:pPr eaLnBrk="0" hangingPunct="0">
              <a:spcBef>
                <a:spcPct val="50000"/>
              </a:spcBef>
            </a:pPr>
            <a:r>
              <a:rPr lang="es-ES" sz="2000" b="1">
                <a:solidFill>
                  <a:srgbClr val="66FF33"/>
                </a:solidFill>
                <a:latin typeface="Century" pitchFamily="18" charset="0"/>
              </a:rPr>
              <a:t>Energía Ingerida - (E perdida en heces, orina, branquias, superficie)</a:t>
            </a:r>
          </a:p>
        </p:txBody>
      </p:sp>
      <p:sp>
        <p:nvSpPr>
          <p:cNvPr id="34822" name="Text Box 6"/>
          <p:cNvSpPr txBox="1">
            <a:spLocks noChangeArrowheads="1"/>
          </p:cNvSpPr>
          <p:nvPr/>
        </p:nvSpPr>
        <p:spPr bwMode="auto">
          <a:xfrm>
            <a:off x="3810000" y="5943600"/>
            <a:ext cx="2590800" cy="396875"/>
          </a:xfrm>
          <a:prstGeom prst="rect">
            <a:avLst/>
          </a:prstGeom>
          <a:noFill/>
          <a:ln w="9525">
            <a:noFill/>
            <a:miter lim="800000"/>
            <a:headEnd/>
            <a:tailEnd/>
          </a:ln>
        </p:spPr>
        <p:txBody>
          <a:bodyPr>
            <a:spAutoFit/>
          </a:bodyPr>
          <a:lstStyle/>
          <a:p>
            <a:pPr eaLnBrk="0" hangingPunct="0">
              <a:spcBef>
                <a:spcPct val="50000"/>
              </a:spcBef>
            </a:pPr>
            <a:r>
              <a:rPr lang="es-ES" sz="2000" b="1">
                <a:solidFill>
                  <a:srgbClr val="66FF33"/>
                </a:solidFill>
                <a:latin typeface="Century" pitchFamily="18" charset="0"/>
              </a:rPr>
              <a:t>Energía Alimento</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s-ES" smtClean="0"/>
              <a:t>Energía Metabolizable</a:t>
            </a:r>
          </a:p>
        </p:txBody>
      </p:sp>
      <p:sp>
        <p:nvSpPr>
          <p:cNvPr id="1200131" name="Rectangle 3"/>
          <p:cNvSpPr>
            <a:spLocks noGrp="1" noChangeArrowheads="1"/>
          </p:cNvSpPr>
          <p:nvPr>
            <p:ph type="body" idx="1"/>
          </p:nvPr>
        </p:nvSpPr>
        <p:spPr/>
        <p:txBody>
          <a:bodyPr/>
          <a:lstStyle/>
          <a:p>
            <a:pPr eaLnBrk="1" hangingPunct="1">
              <a:lnSpc>
                <a:spcPct val="90000"/>
              </a:lnSpc>
              <a:defRPr/>
            </a:pPr>
            <a:r>
              <a:rPr lang="es-ES" sz="2400" smtClean="0"/>
              <a:t>Uso de ME vs DE permite una evaluación mas absoluta de la energía dietética metabolizada por los tejidos</a:t>
            </a:r>
          </a:p>
          <a:p>
            <a:pPr eaLnBrk="1" hangingPunct="1">
              <a:lnSpc>
                <a:spcPct val="90000"/>
              </a:lnSpc>
              <a:defRPr/>
            </a:pPr>
            <a:r>
              <a:rPr lang="es-ES" sz="2400" smtClean="0"/>
              <a:t>Sin embargo, ME ofrece poca ventaja sobre DE porque la mayoría de la energía es usada para la digestión en el pez</a:t>
            </a:r>
          </a:p>
          <a:p>
            <a:pPr eaLnBrk="1" hangingPunct="1">
              <a:lnSpc>
                <a:spcPct val="90000"/>
              </a:lnSpc>
              <a:defRPr/>
            </a:pPr>
            <a:r>
              <a:rPr lang="es-ES" sz="2400" smtClean="0"/>
              <a:t>Perdidas de energía en el pez a través de la orina y las branquias no varía mucho por el tipo de alimento</a:t>
            </a:r>
          </a:p>
          <a:p>
            <a:pPr eaLnBrk="1" hangingPunct="1">
              <a:lnSpc>
                <a:spcPct val="90000"/>
              </a:lnSpc>
              <a:defRPr/>
            </a:pPr>
            <a:r>
              <a:rPr lang="es-ES" sz="2400" smtClean="0"/>
              <a:t>Las pérdidas por energía fecal son mas importantes</a:t>
            </a:r>
          </a:p>
          <a:p>
            <a:pPr eaLnBrk="1" hangingPunct="1">
              <a:lnSpc>
                <a:spcPct val="90000"/>
              </a:lnSpc>
              <a:defRPr/>
            </a:pPr>
            <a:r>
              <a:rPr lang="es-ES" sz="2400" smtClean="0"/>
              <a:t>Forzar a un pez a comer involuntariamente no es una buena representación del proceso energético real</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609600"/>
            <a:ext cx="7772400" cy="1143000"/>
          </a:xfrm>
        </p:spPr>
        <p:txBody>
          <a:bodyPr/>
          <a:lstStyle/>
          <a:p>
            <a:pPr eaLnBrk="1" hangingPunct="1"/>
            <a:r>
              <a:rPr lang="en-US" smtClean="0"/>
              <a:t> </a:t>
            </a:r>
          </a:p>
        </p:txBody>
      </p:sp>
      <p:pic>
        <p:nvPicPr>
          <p:cNvPr id="36867" name="Picture 3" descr="eratio1"/>
          <p:cNvPicPr>
            <a:picLocks noChangeAspect="1" noChangeArrowheads="1"/>
          </p:cNvPicPr>
          <p:nvPr>
            <p:ph type="tbl" idx="1"/>
          </p:nvPr>
        </p:nvPicPr>
        <p:blipFill>
          <a:blip r:embed="rId2"/>
          <a:srcRect/>
          <a:stretch>
            <a:fillRect/>
          </a:stretch>
        </p:blipFill>
        <p:spPr>
          <a:xfrm>
            <a:off x="0" y="0"/>
            <a:ext cx="9144000" cy="6858000"/>
          </a:xfr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s-ES" smtClean="0"/>
              <a:t>Balance de Energía en Peces</a:t>
            </a:r>
          </a:p>
        </p:txBody>
      </p:sp>
      <p:sp>
        <p:nvSpPr>
          <p:cNvPr id="1202179" name="Rectangle 3"/>
          <p:cNvSpPr>
            <a:spLocks noGrp="1" noChangeArrowheads="1"/>
          </p:cNvSpPr>
          <p:nvPr>
            <p:ph type="body" idx="1"/>
          </p:nvPr>
        </p:nvSpPr>
        <p:spPr>
          <a:xfrm>
            <a:off x="1169988" y="1946275"/>
            <a:ext cx="7772400" cy="4506913"/>
          </a:xfrm>
        </p:spPr>
        <p:txBody>
          <a:bodyPr/>
          <a:lstStyle/>
          <a:p>
            <a:pPr eaLnBrk="1" hangingPunct="1">
              <a:lnSpc>
                <a:spcPct val="80000"/>
              </a:lnSpc>
              <a:defRPr/>
            </a:pPr>
            <a:r>
              <a:rPr lang="es-ES" sz="2400" smtClean="0"/>
              <a:t>El flujo de energía en peces es similar al de mamíferos y aves, pero:</a:t>
            </a:r>
          </a:p>
          <a:p>
            <a:pPr eaLnBrk="1" hangingPunct="1">
              <a:lnSpc>
                <a:spcPct val="80000"/>
              </a:lnSpc>
              <a:defRPr/>
            </a:pPr>
            <a:r>
              <a:rPr lang="es-ES" sz="2400" smtClean="0"/>
              <a:t>Peces son mas eficientes en uso de energía</a:t>
            </a:r>
          </a:p>
          <a:p>
            <a:pPr eaLnBrk="1" hangingPunct="1">
              <a:lnSpc>
                <a:spcPct val="80000"/>
              </a:lnSpc>
              <a:defRPr/>
            </a:pPr>
            <a:r>
              <a:rPr lang="es-ES" sz="2400" smtClean="0"/>
              <a:t>Perdidas de energía en orina y excreción por branquias son menores en peces porque  85% de desechos nitrogenados son excretados como amonio (vs. urea en mamíferos y ácido úrico en aves)</a:t>
            </a:r>
          </a:p>
          <a:p>
            <a:pPr eaLnBrk="1" hangingPunct="1">
              <a:lnSpc>
                <a:spcPct val="80000"/>
              </a:lnSpc>
              <a:defRPr/>
            </a:pPr>
            <a:r>
              <a:rPr lang="es-ES" sz="2400" smtClean="0"/>
              <a:t>Incremento de calor como resultado de ingerir alimento es 3-5% ME en peces vs. 30% en mamíferos</a:t>
            </a:r>
          </a:p>
          <a:p>
            <a:pPr eaLnBrk="1" hangingPunct="1">
              <a:lnSpc>
                <a:spcPct val="80000"/>
              </a:lnSpc>
              <a:defRPr/>
            </a:pPr>
            <a:r>
              <a:rPr lang="es-ES" sz="2400" smtClean="0"/>
              <a:t>Requerimientos de energía de mantenimiento son menores porque no regulan temperatura corporal</a:t>
            </a:r>
          </a:p>
          <a:p>
            <a:pPr eaLnBrk="1" hangingPunct="1">
              <a:lnSpc>
                <a:spcPct val="80000"/>
              </a:lnSpc>
              <a:defRPr/>
            </a:pPr>
            <a:r>
              <a:rPr lang="es-ES" sz="2400" smtClean="0"/>
              <a:t>Usan menos energía para mantener su posición</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43000" y="188913"/>
            <a:ext cx="7772400" cy="1143000"/>
          </a:xfrm>
        </p:spPr>
        <p:txBody>
          <a:bodyPr/>
          <a:lstStyle/>
          <a:p>
            <a:pPr eaLnBrk="1" hangingPunct="1"/>
            <a:r>
              <a:rPr lang="en-US" sz="3600" smtClean="0"/>
              <a:t>Balance</a:t>
            </a:r>
            <a:r>
              <a:rPr lang="es-ES" sz="3600" smtClean="0"/>
              <a:t> Energía</a:t>
            </a:r>
            <a:r>
              <a:rPr lang="en-US" sz="3600" smtClean="0"/>
              <a:t>:  </a:t>
            </a:r>
            <a:br>
              <a:rPr lang="en-US" sz="3600" smtClean="0"/>
            </a:br>
            <a:r>
              <a:rPr lang="en-US" sz="3600" smtClean="0">
                <a:solidFill>
                  <a:srgbClr val="66FF33"/>
                </a:solidFill>
              </a:rPr>
              <a:t>Postlarvas Camarones</a:t>
            </a:r>
          </a:p>
        </p:txBody>
      </p:sp>
      <p:sp>
        <p:nvSpPr>
          <p:cNvPr id="1203203" name="Rectangle 3"/>
          <p:cNvSpPr>
            <a:spLocks noGrp="1" noChangeArrowheads="1"/>
          </p:cNvSpPr>
          <p:nvPr>
            <p:ph type="body" idx="1"/>
          </p:nvPr>
        </p:nvSpPr>
        <p:spPr>
          <a:xfrm>
            <a:off x="395288" y="1341438"/>
            <a:ext cx="8497887" cy="4995862"/>
          </a:xfrm>
        </p:spPr>
        <p:txBody>
          <a:bodyPr/>
          <a:lstStyle/>
          <a:p>
            <a:pPr eaLnBrk="1" hangingPunct="1">
              <a:lnSpc>
                <a:spcPct val="90000"/>
              </a:lnSpc>
              <a:defRPr/>
            </a:pPr>
            <a:r>
              <a:rPr lang="es-ES" sz="2400" b="1" smtClean="0"/>
              <a:t>Postlarva Camarón normalmente alimentadas con dieta alta en proteína (50% CP)</a:t>
            </a:r>
          </a:p>
          <a:p>
            <a:pPr eaLnBrk="1" hangingPunct="1">
              <a:lnSpc>
                <a:spcPct val="90000"/>
              </a:lnSpc>
              <a:defRPr/>
            </a:pPr>
            <a:r>
              <a:rPr lang="es-ES" sz="2400" b="1" smtClean="0"/>
              <a:t>Jimenez-Yan et al. (2006) evaluaron partición de energía en postlarvas de P. vannamei</a:t>
            </a:r>
          </a:p>
          <a:p>
            <a:pPr eaLnBrk="1" hangingPunct="1">
              <a:lnSpc>
                <a:spcPct val="90000"/>
              </a:lnSpc>
              <a:defRPr/>
            </a:pPr>
            <a:r>
              <a:rPr lang="es-ES" sz="2400" b="1" smtClean="0"/>
              <a:t>Alimentaron dos dietas:  proteína animal y proteína vegetal</a:t>
            </a:r>
          </a:p>
          <a:p>
            <a:pPr eaLnBrk="1" hangingPunct="1">
              <a:lnSpc>
                <a:spcPct val="90000"/>
              </a:lnSpc>
              <a:defRPr/>
            </a:pPr>
            <a:r>
              <a:rPr lang="es-ES" sz="2400" b="1" smtClean="0"/>
              <a:t>Energía recuperada fue similar en PL</a:t>
            </a:r>
            <a:r>
              <a:rPr lang="es-ES" sz="2400" b="1" baseline="-25000" smtClean="0"/>
              <a:t>14-19</a:t>
            </a:r>
            <a:r>
              <a:rPr lang="es-ES" sz="2400" b="1" smtClean="0"/>
              <a:t>; sin embargo, juveniles tempranos discriminaron entre ambos tipos de proteína</a:t>
            </a:r>
          </a:p>
          <a:p>
            <a:pPr eaLnBrk="1" hangingPunct="1">
              <a:lnSpc>
                <a:spcPct val="90000"/>
              </a:lnSpc>
              <a:defRPr/>
            </a:pPr>
            <a:r>
              <a:rPr lang="es-ES" sz="2400" b="1" smtClean="0"/>
              <a:t>Mayor incremento de temperatura con proteína animal (O:N &lt; 20)</a:t>
            </a:r>
          </a:p>
          <a:p>
            <a:pPr eaLnBrk="1" hangingPunct="1">
              <a:lnSpc>
                <a:spcPct val="90000"/>
              </a:lnSpc>
              <a:defRPr/>
            </a:pPr>
            <a:r>
              <a:rPr lang="es-ES" sz="2400" b="1" smtClean="0"/>
              <a:t>Diferencias mayormente asociada con COH en dieta, no fuente de proteína.</a:t>
            </a:r>
          </a:p>
          <a:p>
            <a:pPr eaLnBrk="1" hangingPunct="1">
              <a:lnSpc>
                <a:spcPct val="90000"/>
              </a:lnSpc>
              <a:defRPr/>
            </a:pPr>
            <a:r>
              <a:rPr lang="es-ES" sz="2400" b="1" smtClean="0"/>
              <a:t>Muestra buen potencial para alimentos basados en proteína vegetal (e.g., harina de soya, etc.)</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s-ES" sz="4000" smtClean="0"/>
              <a:t>Factores Afectando Partición de Energía</a:t>
            </a:r>
            <a:endParaRPr lang="es-ES" smtClean="0"/>
          </a:p>
        </p:txBody>
      </p:sp>
      <p:sp>
        <p:nvSpPr>
          <p:cNvPr id="1204227" name="Rectangle 3"/>
          <p:cNvSpPr>
            <a:spLocks noGrp="1" noChangeArrowheads="1"/>
          </p:cNvSpPr>
          <p:nvPr>
            <p:ph type="body" idx="1"/>
          </p:nvPr>
        </p:nvSpPr>
        <p:spPr>
          <a:xfrm>
            <a:off x="1169988" y="1946275"/>
            <a:ext cx="7772400" cy="3657600"/>
          </a:xfrm>
        </p:spPr>
        <p:txBody>
          <a:bodyPr/>
          <a:lstStyle/>
          <a:p>
            <a:pPr eaLnBrk="1" hangingPunct="1">
              <a:lnSpc>
                <a:spcPct val="90000"/>
              </a:lnSpc>
              <a:defRPr/>
            </a:pPr>
            <a:r>
              <a:rPr lang="es-ES" sz="2800" b="1" smtClean="0"/>
              <a:t>Factores que afectan ritmo metabólico basal u otros cambios</a:t>
            </a:r>
          </a:p>
          <a:p>
            <a:pPr eaLnBrk="1" hangingPunct="1">
              <a:lnSpc>
                <a:spcPct val="90000"/>
              </a:lnSpc>
              <a:defRPr/>
            </a:pPr>
            <a:r>
              <a:rPr lang="es-ES" sz="2800" b="1" smtClean="0"/>
              <a:t>Aquellos afectando RMB son los siguientes:</a:t>
            </a:r>
          </a:p>
          <a:p>
            <a:pPr eaLnBrk="1" hangingPunct="1">
              <a:lnSpc>
                <a:spcPct val="90000"/>
              </a:lnSpc>
              <a:buSzTx/>
              <a:buFont typeface="Wingdings" pitchFamily="2" charset="2"/>
              <a:buChar char=""/>
              <a:defRPr/>
            </a:pPr>
            <a:r>
              <a:rPr lang="es-ES" sz="2800" b="1" smtClean="0">
                <a:solidFill>
                  <a:srgbClr val="00FFFF"/>
                </a:solidFill>
              </a:rPr>
              <a:t>Tamaño Cuerpo: </a:t>
            </a:r>
            <a:r>
              <a:rPr lang="es-ES" sz="2800" b="1" smtClean="0"/>
              <a:t>no-linear, y = ax</a:t>
            </a:r>
            <a:r>
              <a:rPr lang="es-ES" sz="2800" b="1" baseline="30000" smtClean="0"/>
              <a:t>b</a:t>
            </a:r>
            <a:r>
              <a:rPr lang="es-ES" sz="2800" b="1" smtClean="0"/>
              <a:t>, para la mayoria de variables fisiológicas, b está en el rango entre 0.7 y 0.8</a:t>
            </a:r>
          </a:p>
          <a:p>
            <a:pPr eaLnBrk="1" hangingPunct="1">
              <a:lnSpc>
                <a:spcPct val="90000"/>
              </a:lnSpc>
              <a:buSzTx/>
              <a:buFont typeface="Wingdings" pitchFamily="2" charset="2"/>
              <a:buChar char=""/>
              <a:defRPr/>
            </a:pPr>
            <a:r>
              <a:rPr lang="es-ES" sz="2800" b="1" smtClean="0">
                <a:solidFill>
                  <a:srgbClr val="00FFFF"/>
                </a:solidFill>
              </a:rPr>
              <a:t>Disponibilidad de oxigeno:</a:t>
            </a:r>
            <a:r>
              <a:rPr lang="es-ES" sz="2800" smtClean="0"/>
              <a:t>  </a:t>
            </a:r>
            <a:r>
              <a:rPr lang="es-ES" sz="2800" b="1" smtClean="0"/>
              <a:t>hay conformadores (linear) y no-conformadores (constante hasta el stress)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esize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63" name="Rectangle 3"/>
          <p:cNvSpPr>
            <a:spLocks noGrp="1" noChangeArrowheads="1"/>
          </p:cNvSpPr>
          <p:nvPr>
            <p:ph type="title"/>
          </p:nvPr>
        </p:nvSpPr>
        <p:spPr>
          <a:xfrm>
            <a:off x="762000" y="0"/>
            <a:ext cx="8382000" cy="1143000"/>
          </a:xfrm>
        </p:spPr>
        <p:txBody>
          <a:bodyPr/>
          <a:lstStyle/>
          <a:p>
            <a:pPr eaLnBrk="1" hangingPunct="1"/>
            <a:r>
              <a:rPr lang="en-US" smtClean="0">
                <a:solidFill>
                  <a:srgbClr val="003399"/>
                </a:solidFill>
              </a:rPr>
              <a:t>O</a:t>
            </a:r>
            <a:r>
              <a:rPr lang="en-US" baseline="-25000" smtClean="0">
                <a:solidFill>
                  <a:srgbClr val="003399"/>
                </a:solidFill>
              </a:rPr>
              <a:t>2</a:t>
            </a:r>
            <a:r>
              <a:rPr lang="en-US" smtClean="0">
                <a:solidFill>
                  <a:srgbClr val="003399"/>
                </a:solidFill>
              </a:rPr>
              <a:t> Consumption, by Size</a:t>
            </a:r>
          </a:p>
        </p:txBody>
      </p:sp>
      <p:sp>
        <p:nvSpPr>
          <p:cNvPr id="40964" name="Text Box 4"/>
          <p:cNvSpPr txBox="1">
            <a:spLocks noChangeArrowheads="1"/>
          </p:cNvSpPr>
          <p:nvPr/>
        </p:nvSpPr>
        <p:spPr bwMode="auto">
          <a:xfrm>
            <a:off x="838200" y="6477000"/>
            <a:ext cx="7772400" cy="457200"/>
          </a:xfrm>
          <a:prstGeom prst="rect">
            <a:avLst/>
          </a:prstGeom>
          <a:noFill/>
          <a:ln w="9525">
            <a:noFill/>
            <a:miter lim="800000"/>
            <a:headEnd/>
            <a:tailEnd/>
          </a:ln>
        </p:spPr>
        <p:txBody>
          <a:bodyPr>
            <a:spAutoFit/>
          </a:bodyPr>
          <a:lstStyle/>
          <a:p>
            <a:pPr eaLnBrk="0" hangingPunct="0">
              <a:spcBef>
                <a:spcPct val="50000"/>
              </a:spcBef>
            </a:pPr>
            <a:r>
              <a:rPr lang="en-US" b="1">
                <a:latin typeface="Comic Sans MS" pitchFamily="66" charset="0"/>
              </a:rPr>
              <a:t>(</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s-ES" sz="4000" smtClean="0"/>
              <a:t>Factores Afectando Partición Energía</a:t>
            </a:r>
          </a:p>
        </p:txBody>
      </p:sp>
      <p:sp>
        <p:nvSpPr>
          <p:cNvPr id="1206275" name="Rectangle 3"/>
          <p:cNvSpPr>
            <a:spLocks noGrp="1" noChangeArrowheads="1"/>
          </p:cNvSpPr>
          <p:nvPr>
            <p:ph type="body" idx="1"/>
          </p:nvPr>
        </p:nvSpPr>
        <p:spPr>
          <a:xfrm>
            <a:off x="228600" y="1828800"/>
            <a:ext cx="8534400" cy="4114800"/>
          </a:xfrm>
        </p:spPr>
        <p:txBody>
          <a:bodyPr/>
          <a:lstStyle/>
          <a:p>
            <a:pPr eaLnBrk="1" hangingPunct="1">
              <a:lnSpc>
                <a:spcPct val="80000"/>
              </a:lnSpc>
              <a:buSzTx/>
              <a:buFont typeface="Wingdings" pitchFamily="2" charset="2"/>
              <a:buChar char=""/>
              <a:defRPr/>
            </a:pPr>
            <a:r>
              <a:rPr lang="es-ES" sz="2400" smtClean="0"/>
              <a:t> </a:t>
            </a:r>
            <a:r>
              <a:rPr lang="es-ES" sz="2400" b="1" smtClean="0">
                <a:solidFill>
                  <a:srgbClr val="00FFFF"/>
                </a:solidFill>
              </a:rPr>
              <a:t>temperatura:</a:t>
            </a:r>
            <a:r>
              <a:rPr lang="es-ES" sz="2400" smtClean="0"/>
              <a:t> </a:t>
            </a:r>
            <a:r>
              <a:rPr lang="es-ES" sz="2400" b="1" smtClean="0"/>
              <a:t>mayoría especies de acuacultura son poikilotermicas, efecto significante, aclimatación requerida, situaciones de acuacultura pueden significar rápidos cambios temperatura</a:t>
            </a:r>
          </a:p>
          <a:p>
            <a:pPr eaLnBrk="1" hangingPunct="1">
              <a:lnSpc>
                <a:spcPct val="80000"/>
              </a:lnSpc>
              <a:buSzTx/>
              <a:buFont typeface="Wingdings" pitchFamily="2" charset="2"/>
              <a:buChar char=""/>
              <a:defRPr/>
            </a:pPr>
            <a:r>
              <a:rPr lang="es-ES" sz="2400" b="1" smtClean="0">
                <a:solidFill>
                  <a:srgbClr val="00FFFF"/>
                </a:solidFill>
              </a:rPr>
              <a:t>osmoregulación:</a:t>
            </a:r>
            <a:r>
              <a:rPr lang="es-ES" sz="2400" smtClean="0"/>
              <a:t>  </a:t>
            </a:r>
            <a:r>
              <a:rPr lang="es-ES" sz="2400" b="1" smtClean="0"/>
              <a:t>cambios en salinidad resultan en aumento de consumo de energía</a:t>
            </a:r>
          </a:p>
          <a:p>
            <a:pPr eaLnBrk="1" hangingPunct="1">
              <a:lnSpc>
                <a:spcPct val="80000"/>
              </a:lnSpc>
              <a:buSzTx/>
              <a:buFont typeface="Wingdings" pitchFamily="2" charset="2"/>
              <a:buChar char=""/>
              <a:defRPr/>
            </a:pPr>
            <a:r>
              <a:rPr lang="es-ES" sz="2400" smtClean="0"/>
              <a:t> </a:t>
            </a:r>
            <a:r>
              <a:rPr lang="es-ES" sz="2400" b="1" smtClean="0">
                <a:solidFill>
                  <a:srgbClr val="00FFFF"/>
                </a:solidFill>
              </a:rPr>
              <a:t>stress:</a:t>
            </a:r>
            <a:r>
              <a:rPr lang="es-ES" sz="2400" smtClean="0"/>
              <a:t>  </a:t>
            </a:r>
            <a:r>
              <a:rPr lang="es-ES" sz="2400" b="1" smtClean="0"/>
              <a:t>incremento en RMB resultado de aumento en niveles de desechos, bajo O.D., hacinamiento, manipuleo, contaminación, etc. (manifestado por hipoglucemia)</a:t>
            </a:r>
          </a:p>
          <a:p>
            <a:pPr eaLnBrk="1" hangingPunct="1">
              <a:lnSpc>
                <a:spcPct val="80000"/>
              </a:lnSpc>
              <a:buSzTx/>
              <a:buFont typeface="Wingdings" pitchFamily="2" charset="2"/>
              <a:buChar char=""/>
              <a:defRPr/>
            </a:pPr>
            <a:r>
              <a:rPr lang="es-ES" sz="2400" smtClean="0"/>
              <a:t> </a:t>
            </a:r>
            <a:r>
              <a:rPr lang="es-ES" sz="2400" b="1" smtClean="0">
                <a:solidFill>
                  <a:srgbClr val="00FFFF"/>
                </a:solidFill>
              </a:rPr>
              <a:t>cíclicos:</a:t>
            </a:r>
            <a:r>
              <a:rPr lang="es-ES" sz="2400" smtClean="0"/>
              <a:t>  </a:t>
            </a:r>
            <a:r>
              <a:rPr lang="es-ES" sz="2400" b="1" smtClean="0"/>
              <a:t>numerosos procesos animales son ciclicos por naturaleza (e.g., reproducción, migración, muda)</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s-ES" sz="4000" smtClean="0"/>
              <a:t>Factores Afectando Partición Energía</a:t>
            </a:r>
          </a:p>
        </p:txBody>
      </p:sp>
      <p:sp>
        <p:nvSpPr>
          <p:cNvPr id="1207299" name="Rectangle 3"/>
          <p:cNvSpPr>
            <a:spLocks noGrp="1" noChangeArrowheads="1"/>
          </p:cNvSpPr>
          <p:nvPr>
            <p:ph type="body" idx="1"/>
          </p:nvPr>
        </p:nvSpPr>
        <p:spPr>
          <a:xfrm>
            <a:off x="1169988" y="1946275"/>
            <a:ext cx="7772400" cy="3581400"/>
          </a:xfrm>
        </p:spPr>
        <p:txBody>
          <a:bodyPr/>
          <a:lstStyle/>
          <a:p>
            <a:pPr eaLnBrk="1" hangingPunct="1">
              <a:lnSpc>
                <a:spcPct val="90000"/>
              </a:lnSpc>
              <a:defRPr/>
            </a:pPr>
            <a:r>
              <a:rPr lang="es-ES" sz="2800" b="1" smtClean="0"/>
              <a:t>Aquellos que </a:t>
            </a:r>
            <a:r>
              <a:rPr lang="es-ES" sz="2800" b="1" i="1" u="sng" smtClean="0"/>
              <a:t>no</a:t>
            </a:r>
            <a:r>
              <a:rPr lang="es-ES" sz="2800" b="1" smtClean="0"/>
              <a:t> afectan RMB son:</a:t>
            </a:r>
          </a:p>
          <a:p>
            <a:pPr eaLnBrk="1" hangingPunct="1">
              <a:lnSpc>
                <a:spcPct val="90000"/>
              </a:lnSpc>
              <a:buSzTx/>
              <a:buFont typeface="Wingdings" pitchFamily="2" charset="2"/>
              <a:buChar char=""/>
              <a:defRPr/>
            </a:pPr>
            <a:r>
              <a:rPr lang="es-ES" sz="2800" b="1" smtClean="0">
                <a:solidFill>
                  <a:srgbClr val="00FFFF"/>
                </a:solidFill>
              </a:rPr>
              <a:t>Desarrollo gonadal:</a:t>
            </a:r>
            <a:r>
              <a:rPr lang="es-ES" sz="2800" smtClean="0"/>
              <a:t>  </a:t>
            </a:r>
            <a:r>
              <a:rPr lang="es-ES" sz="2800" b="1" smtClean="0"/>
              <a:t>mayoria de energia desviada de crecimiento muscular a oogenesis, deposito de lipidos, puede representar 30-40% de peso corporal, implicaciones????</a:t>
            </a:r>
          </a:p>
          <a:p>
            <a:pPr eaLnBrk="1" hangingPunct="1">
              <a:lnSpc>
                <a:spcPct val="90000"/>
              </a:lnSpc>
              <a:buSzTx/>
              <a:buFont typeface="Wingdings" pitchFamily="2" charset="2"/>
              <a:buChar char=""/>
              <a:defRPr/>
            </a:pPr>
            <a:r>
              <a:rPr lang="es-ES" sz="2800" smtClean="0"/>
              <a:t> </a:t>
            </a:r>
            <a:r>
              <a:rPr lang="es-ES" sz="2800" b="1" smtClean="0">
                <a:solidFill>
                  <a:srgbClr val="00FFFF"/>
                </a:solidFill>
              </a:rPr>
              <a:t>locomoción:</a:t>
            </a:r>
            <a:r>
              <a:rPr lang="es-ES" sz="2800" smtClean="0"/>
              <a:t>  </a:t>
            </a:r>
            <a:r>
              <a:rPr lang="es-ES" sz="2800" b="1" smtClean="0"/>
              <a:t>mayor parte de consumo de energía, varía con forma corporal, comportamiento y tamaño, acuático vs. terrestre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s-ES" smtClean="0"/>
              <a:t>Bio-Energética</a:t>
            </a:r>
          </a:p>
        </p:txBody>
      </p:sp>
      <p:sp>
        <p:nvSpPr>
          <p:cNvPr id="1168387" name="Rectangle 3"/>
          <p:cNvSpPr>
            <a:spLocks noGrp="1" noChangeArrowheads="1"/>
          </p:cNvSpPr>
          <p:nvPr>
            <p:ph type="body" idx="1"/>
          </p:nvPr>
        </p:nvSpPr>
        <p:spPr/>
        <p:txBody>
          <a:bodyPr/>
          <a:lstStyle/>
          <a:p>
            <a:pPr eaLnBrk="1" hangingPunct="1">
              <a:lnSpc>
                <a:spcPct val="80000"/>
              </a:lnSpc>
              <a:defRPr/>
            </a:pPr>
            <a:r>
              <a:rPr lang="es-ES" sz="2800" smtClean="0"/>
              <a:t>El catabolismo del alimento esta organizado en los organismos acuáticos para obtener energía quimica para la sintesis</a:t>
            </a:r>
            <a:r>
              <a:rPr lang="en-US" sz="2800" smtClean="0"/>
              <a:t> (anabolismo) y otras funciones metabolicas</a:t>
            </a:r>
          </a:p>
          <a:p>
            <a:pPr eaLnBrk="1" hangingPunct="1">
              <a:lnSpc>
                <a:spcPct val="80000"/>
              </a:lnSpc>
              <a:defRPr/>
            </a:pPr>
            <a:r>
              <a:rPr lang="en-US" sz="2800" smtClean="0"/>
              <a:t>Alimentación, crecimiento y produccion pueden ser descritas por la particion de energia</a:t>
            </a:r>
          </a:p>
          <a:p>
            <a:pPr eaLnBrk="1" hangingPunct="1">
              <a:lnSpc>
                <a:spcPct val="80000"/>
              </a:lnSpc>
              <a:defRPr/>
            </a:pPr>
            <a:r>
              <a:rPr lang="en-US" sz="2800" smtClean="0"/>
              <a:t>El resultado final de la particion de energia es la energia disponible para el crecimiento</a:t>
            </a:r>
          </a:p>
          <a:p>
            <a:pPr eaLnBrk="1" hangingPunct="1">
              <a:lnSpc>
                <a:spcPct val="80000"/>
              </a:lnSpc>
              <a:defRPr/>
            </a:pPr>
            <a:r>
              <a:rPr lang="en-US" sz="2800" smtClean="0"/>
              <a:t>Esta determinada por el balance entre el anabolismo y el catabolismo</a:t>
            </a:r>
            <a:endParaRPr lang="es-ES" sz="2800" smtClean="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s-ES" sz="3600" smtClean="0"/>
              <a:t>Frecuencia y Niveles de Alimentación</a:t>
            </a:r>
          </a:p>
        </p:txBody>
      </p:sp>
      <p:sp>
        <p:nvSpPr>
          <p:cNvPr id="1208323" name="Rectangle 3"/>
          <p:cNvSpPr>
            <a:spLocks noGrp="1" noChangeArrowheads="1"/>
          </p:cNvSpPr>
          <p:nvPr>
            <p:ph type="body" idx="1"/>
          </p:nvPr>
        </p:nvSpPr>
        <p:spPr/>
        <p:txBody>
          <a:bodyPr/>
          <a:lstStyle/>
          <a:p>
            <a:pPr eaLnBrk="1" hangingPunct="1">
              <a:lnSpc>
                <a:spcPct val="80000"/>
              </a:lnSpc>
              <a:defRPr/>
            </a:pPr>
            <a:r>
              <a:rPr lang="es-ES" sz="2800" b="1" smtClean="0"/>
              <a:t>Cambios en niveles de alimentación debidos a temperatura o manipulación humana pueden alterar la cantidad de energía total digerida y absorbida</a:t>
            </a:r>
          </a:p>
          <a:p>
            <a:pPr eaLnBrk="1" hangingPunct="1">
              <a:lnSpc>
                <a:spcPct val="80000"/>
              </a:lnSpc>
              <a:defRPr/>
            </a:pPr>
            <a:r>
              <a:rPr lang="es-ES" sz="2800" b="1" smtClean="0"/>
              <a:t>En mayoría de casos frecuencia de alimentación no afecta digestibilidad (pero si consumo)</a:t>
            </a:r>
          </a:p>
          <a:p>
            <a:pPr eaLnBrk="1" hangingPunct="1">
              <a:lnSpc>
                <a:spcPct val="80000"/>
              </a:lnSpc>
              <a:defRPr/>
            </a:pPr>
            <a:r>
              <a:rPr lang="es-ES" sz="2800" b="1" smtClean="0"/>
              <a:t>Digestibilidad determinada no por frecuencia de alimentación pero por requerimientos del animal y características químicas de alimento</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s-ES" sz="3600" smtClean="0"/>
              <a:t>Factores Afectando Producción de Desperdicios Metabólicos</a:t>
            </a:r>
          </a:p>
        </p:txBody>
      </p:sp>
      <p:sp>
        <p:nvSpPr>
          <p:cNvPr id="1209347" name="Rectangle 3"/>
          <p:cNvSpPr>
            <a:spLocks noGrp="1" noChangeArrowheads="1"/>
          </p:cNvSpPr>
          <p:nvPr>
            <p:ph type="body" idx="1"/>
          </p:nvPr>
        </p:nvSpPr>
        <p:spPr>
          <a:xfrm>
            <a:off x="1169988" y="1946275"/>
            <a:ext cx="7772400" cy="2514600"/>
          </a:xfrm>
        </p:spPr>
        <p:txBody>
          <a:bodyPr/>
          <a:lstStyle/>
          <a:p>
            <a:pPr eaLnBrk="1" hangingPunct="1">
              <a:lnSpc>
                <a:spcPct val="90000"/>
              </a:lnSpc>
              <a:defRPr/>
            </a:pPr>
            <a:r>
              <a:rPr lang="es-ES" sz="2800" b="1" smtClean="0"/>
              <a:t>Cantidad de Energía Fecal (FE) producida por organismo depende de susceptibilidad de ingredientes de alimento de ser digeridos y absorbidos</a:t>
            </a:r>
          </a:p>
          <a:p>
            <a:pPr eaLnBrk="1" hangingPunct="1">
              <a:lnSpc>
                <a:spcPct val="90000"/>
              </a:lnSpc>
              <a:defRPr/>
            </a:pPr>
            <a:r>
              <a:rPr lang="es-ES" sz="2800" b="1" smtClean="0"/>
              <a:t>Por lo tanto, digestibilidad de un ingrediente es mas o menos independiente de otros ingredientes en la dieta</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71550" y="-17463"/>
            <a:ext cx="7772400" cy="1143001"/>
          </a:xfrm>
        </p:spPr>
        <p:txBody>
          <a:bodyPr/>
          <a:lstStyle/>
          <a:p>
            <a:pPr eaLnBrk="1" hangingPunct="1"/>
            <a:r>
              <a:rPr lang="es-ES" sz="4000" smtClean="0"/>
              <a:t>LAS REACCIONES CELULARES BÁSICAS`</a:t>
            </a:r>
          </a:p>
        </p:txBody>
      </p:sp>
      <p:sp>
        <p:nvSpPr>
          <p:cNvPr id="1129475" name="Rectangle 3"/>
          <p:cNvSpPr>
            <a:spLocks noGrp="1" noChangeArrowheads="1"/>
          </p:cNvSpPr>
          <p:nvPr>
            <p:ph type="body" sz="half" idx="1"/>
          </p:nvPr>
        </p:nvSpPr>
        <p:spPr>
          <a:xfrm>
            <a:off x="4763" y="1341438"/>
            <a:ext cx="4495800" cy="5472112"/>
          </a:xfrm>
        </p:spPr>
        <p:txBody>
          <a:bodyPr/>
          <a:lstStyle/>
          <a:p>
            <a:pPr eaLnBrk="1" hangingPunct="1">
              <a:lnSpc>
                <a:spcPct val="90000"/>
              </a:lnSpc>
              <a:defRPr/>
            </a:pPr>
            <a:r>
              <a:rPr lang="es-ES" sz="2800" smtClean="0"/>
              <a:t>Todas las células llevan a cabo ciertas funciones vitales básicas:</a:t>
            </a:r>
          </a:p>
          <a:p>
            <a:pPr lvl="1" eaLnBrk="1" hangingPunct="1">
              <a:lnSpc>
                <a:spcPct val="90000"/>
              </a:lnSpc>
              <a:defRPr/>
            </a:pPr>
            <a:r>
              <a:rPr lang="es-ES" sz="2400" smtClean="0">
                <a:solidFill>
                  <a:srgbClr val="FF6600"/>
                </a:solidFill>
              </a:rPr>
              <a:t>Ingestión de nutrientes.</a:t>
            </a:r>
          </a:p>
          <a:p>
            <a:pPr lvl="1" eaLnBrk="1" hangingPunct="1">
              <a:lnSpc>
                <a:spcPct val="90000"/>
              </a:lnSpc>
              <a:defRPr/>
            </a:pPr>
            <a:r>
              <a:rPr lang="es-ES" sz="2400" smtClean="0">
                <a:solidFill>
                  <a:srgbClr val="FF6600"/>
                </a:solidFill>
              </a:rPr>
              <a:t>Eliminación de desperdicios.</a:t>
            </a:r>
          </a:p>
          <a:p>
            <a:pPr lvl="1" eaLnBrk="1" hangingPunct="1">
              <a:lnSpc>
                <a:spcPct val="90000"/>
              </a:lnSpc>
              <a:defRPr/>
            </a:pPr>
            <a:r>
              <a:rPr lang="es-ES" sz="2400" smtClean="0">
                <a:solidFill>
                  <a:srgbClr val="FF6600"/>
                </a:solidFill>
              </a:rPr>
              <a:t>Crecimiento.</a:t>
            </a:r>
          </a:p>
          <a:p>
            <a:pPr lvl="1" eaLnBrk="1" hangingPunct="1">
              <a:lnSpc>
                <a:spcPct val="90000"/>
              </a:lnSpc>
              <a:defRPr/>
            </a:pPr>
            <a:r>
              <a:rPr lang="es-ES" sz="2400" smtClean="0">
                <a:solidFill>
                  <a:srgbClr val="FF6600"/>
                </a:solidFill>
              </a:rPr>
              <a:t>Reproducción.</a:t>
            </a:r>
          </a:p>
          <a:p>
            <a:pPr eaLnBrk="1" hangingPunct="1">
              <a:lnSpc>
                <a:spcPct val="90000"/>
              </a:lnSpc>
              <a:defRPr/>
            </a:pPr>
            <a:r>
              <a:rPr lang="es-ES" sz="2800" smtClean="0"/>
              <a:t>Las células obtienen del alimento la energía para cada una de estas funciones básicas.`</a:t>
            </a:r>
          </a:p>
        </p:txBody>
      </p:sp>
      <p:pic>
        <p:nvPicPr>
          <p:cNvPr id="46084" name="Picture 4" descr="nutricion_piramide_foto"/>
          <p:cNvPicPr>
            <a:picLocks noChangeAspect="1" noChangeArrowheads="1"/>
          </p:cNvPicPr>
          <p:nvPr/>
        </p:nvPicPr>
        <p:blipFill>
          <a:blip r:embed="rId2"/>
          <a:srcRect/>
          <a:stretch>
            <a:fillRect/>
          </a:stretch>
        </p:blipFill>
        <p:spPr bwMode="auto">
          <a:xfrm>
            <a:off x="4572000" y="2420938"/>
            <a:ext cx="4464050" cy="2808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29475">
                                            <p:txEl>
                                              <p:pRg st="0" end="0"/>
                                            </p:txEl>
                                          </p:spTgt>
                                        </p:tgtEl>
                                        <p:attrNameLst>
                                          <p:attrName>style.opacity</p:attrName>
                                        </p:attrNameLst>
                                      </p:cBhvr>
                                      <p:to>
                                        <p:strVal val="0.25"/>
                                      </p:to>
                                    </p:set>
                                    <p:animEffect filter="image" prLst="opacity: 0.25">
                                      <p:cBhvr rctx="IE">
                                        <p:cTn id="7" dur="indefinite"/>
                                        <p:tgtEl>
                                          <p:spTgt spid="1129475">
                                            <p:txEl>
                                              <p:pRg st="0" end="0"/>
                                            </p:txEl>
                                          </p:spTgt>
                                        </p:tgtEl>
                                      </p:cBhvr>
                                    </p:animEffect>
                                  </p:childTnLst>
                                </p:cTn>
                              </p:par>
                              <p:par>
                                <p:cTn id="8" presetID="9" presetClass="emph" presetSubtype="0" grpId="0" nodeType="withEffect">
                                  <p:stCondLst>
                                    <p:cond delay="0"/>
                                  </p:stCondLst>
                                  <p:childTnLst>
                                    <p:set>
                                      <p:cBhvr rctx="PPT">
                                        <p:cTn id="9" dur="indefinite"/>
                                        <p:tgtEl>
                                          <p:spTgt spid="1129475">
                                            <p:txEl>
                                              <p:pRg st="1" end="1"/>
                                            </p:txEl>
                                          </p:spTgt>
                                        </p:tgtEl>
                                        <p:attrNameLst>
                                          <p:attrName>style.opacity</p:attrName>
                                        </p:attrNameLst>
                                      </p:cBhvr>
                                      <p:to>
                                        <p:strVal val="0.25"/>
                                      </p:to>
                                    </p:set>
                                    <p:animEffect filter="image" prLst="opacity: 0.25">
                                      <p:cBhvr rctx="IE">
                                        <p:cTn id="10" dur="indefinite"/>
                                        <p:tgtEl>
                                          <p:spTgt spid="1129475">
                                            <p:txEl>
                                              <p:pRg st="1" end="1"/>
                                            </p:txEl>
                                          </p:spTgt>
                                        </p:tgtEl>
                                      </p:cBhvr>
                                    </p:animEffect>
                                  </p:childTnLst>
                                </p:cTn>
                              </p:par>
                              <p:par>
                                <p:cTn id="11" presetID="9" presetClass="emph" presetSubtype="0" grpId="0" nodeType="withEffect">
                                  <p:stCondLst>
                                    <p:cond delay="0"/>
                                  </p:stCondLst>
                                  <p:childTnLst>
                                    <p:set>
                                      <p:cBhvr rctx="PPT">
                                        <p:cTn id="12" dur="indefinite"/>
                                        <p:tgtEl>
                                          <p:spTgt spid="1129475">
                                            <p:txEl>
                                              <p:pRg st="2" end="2"/>
                                            </p:txEl>
                                          </p:spTgt>
                                        </p:tgtEl>
                                        <p:attrNameLst>
                                          <p:attrName>style.opacity</p:attrName>
                                        </p:attrNameLst>
                                      </p:cBhvr>
                                      <p:to>
                                        <p:strVal val="0.25"/>
                                      </p:to>
                                    </p:set>
                                    <p:animEffect filter="image" prLst="opacity: 0.25">
                                      <p:cBhvr rctx="IE">
                                        <p:cTn id="13" dur="indefinite"/>
                                        <p:tgtEl>
                                          <p:spTgt spid="1129475">
                                            <p:txEl>
                                              <p:pRg st="2" end="2"/>
                                            </p:txEl>
                                          </p:spTgt>
                                        </p:tgtEl>
                                      </p:cBhvr>
                                    </p:animEffect>
                                  </p:childTnLst>
                                </p:cTn>
                              </p:par>
                              <p:par>
                                <p:cTn id="14" presetID="9" presetClass="emph" presetSubtype="0" grpId="0" nodeType="withEffect">
                                  <p:stCondLst>
                                    <p:cond delay="0"/>
                                  </p:stCondLst>
                                  <p:childTnLst>
                                    <p:set>
                                      <p:cBhvr rctx="PPT">
                                        <p:cTn id="15" dur="indefinite"/>
                                        <p:tgtEl>
                                          <p:spTgt spid="1129475">
                                            <p:txEl>
                                              <p:pRg st="3" end="3"/>
                                            </p:txEl>
                                          </p:spTgt>
                                        </p:tgtEl>
                                        <p:attrNameLst>
                                          <p:attrName>style.opacity</p:attrName>
                                        </p:attrNameLst>
                                      </p:cBhvr>
                                      <p:to>
                                        <p:strVal val="0.25"/>
                                      </p:to>
                                    </p:set>
                                    <p:animEffect filter="image" prLst="opacity: 0.25">
                                      <p:cBhvr rctx="IE">
                                        <p:cTn id="16" dur="indefinite"/>
                                        <p:tgtEl>
                                          <p:spTgt spid="1129475">
                                            <p:txEl>
                                              <p:pRg st="3" end="3"/>
                                            </p:txEl>
                                          </p:spTgt>
                                        </p:tgtEl>
                                      </p:cBhvr>
                                    </p:animEffect>
                                  </p:childTnLst>
                                </p:cTn>
                              </p:par>
                              <p:par>
                                <p:cTn id="17" presetID="9" presetClass="emph" presetSubtype="0" grpId="0" nodeType="withEffect">
                                  <p:stCondLst>
                                    <p:cond delay="0"/>
                                  </p:stCondLst>
                                  <p:childTnLst>
                                    <p:set>
                                      <p:cBhvr rctx="PPT">
                                        <p:cTn id="18" dur="indefinite"/>
                                        <p:tgtEl>
                                          <p:spTgt spid="1129475">
                                            <p:txEl>
                                              <p:pRg st="4" end="4"/>
                                            </p:txEl>
                                          </p:spTgt>
                                        </p:tgtEl>
                                        <p:attrNameLst>
                                          <p:attrName>style.opacity</p:attrName>
                                        </p:attrNameLst>
                                      </p:cBhvr>
                                      <p:to>
                                        <p:strVal val="0.25"/>
                                      </p:to>
                                    </p:set>
                                    <p:animEffect filter="image" prLst="opacity: 0.25">
                                      <p:cBhvr rctx="IE">
                                        <p:cTn id="19" dur="indefinite"/>
                                        <p:tgtEl>
                                          <p:spTgt spid="1129475">
                                            <p:txEl>
                                              <p:pRg st="4" end="4"/>
                                            </p:txEl>
                                          </p:spTgt>
                                        </p:tgtEl>
                                      </p:cBhvr>
                                    </p:animEffect>
                                  </p:childTnLst>
                                </p:cTn>
                              </p:par>
                              <p:par>
                                <p:cTn id="20" presetID="9" presetClass="emph" presetSubtype="0" grpId="0" nodeType="withEffect">
                                  <p:stCondLst>
                                    <p:cond delay="0"/>
                                  </p:stCondLst>
                                  <p:childTnLst>
                                    <p:set>
                                      <p:cBhvr rctx="PPT">
                                        <p:cTn id="21" dur="indefinite"/>
                                        <p:tgtEl>
                                          <p:spTgt spid="1129475">
                                            <p:txEl>
                                              <p:pRg st="5" end="5"/>
                                            </p:txEl>
                                          </p:spTgt>
                                        </p:tgtEl>
                                        <p:attrNameLst>
                                          <p:attrName>style.opacity</p:attrName>
                                        </p:attrNameLst>
                                      </p:cBhvr>
                                      <p:to>
                                        <p:strVal val="0.25"/>
                                      </p:to>
                                    </p:set>
                                    <p:animEffect filter="image" prLst="opacity: 0.25">
                                      <p:cBhvr rctx="IE">
                                        <p:cTn id="22" dur="indefinite"/>
                                        <p:tgtEl>
                                          <p:spTgt spid="112947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endCondLst>
                                    <p:cond evt="onNext" delay="0">
                                      <p:tgtEl>
                                        <p:sldTgt/>
                                      </p:tgtEl>
                                    </p:cond>
                                  </p:endCondLst>
                                  <p:childTnLst>
                                    <p:set>
                                      <p:cBhvr rctx="PPT">
                                        <p:cTn id="26" dur="indefinite"/>
                                        <p:tgtEl>
                                          <p:spTgt spid="1129475">
                                            <p:txEl>
                                              <p:pRg st="0" end="0"/>
                                            </p:txEl>
                                          </p:spTgt>
                                        </p:tgtEl>
                                        <p:attrNameLst>
                                          <p:attrName>style.opacity</p:attrName>
                                        </p:attrNameLst>
                                      </p:cBhvr>
                                      <p:to>
                                        <p:strVal val="1.0"/>
                                      </p:to>
                                    </p:set>
                                    <p:animEffect filter="image" prLst="opacity: 1.0">
                                      <p:cBhvr rctx="IE">
                                        <p:cTn id="27" dur="indefinite"/>
                                        <p:tgtEl>
                                          <p:spTgt spid="1129475">
                                            <p:txEl>
                                              <p:pRg st="0" end="0"/>
                                            </p:txEl>
                                          </p:spTgt>
                                        </p:tgtEl>
                                      </p:cBhvr>
                                    </p:animEffect>
                                  </p:childTnLst>
                                </p:cTn>
                              </p:par>
                              <p:par>
                                <p:cTn id="28" presetID="9" presetClass="emph" presetSubtype="0" grpId="1" nodeType="withEffect">
                                  <p:stCondLst>
                                    <p:cond delay="0"/>
                                  </p:stCondLst>
                                  <p:endCondLst>
                                    <p:cond evt="onNext" delay="0">
                                      <p:tgtEl>
                                        <p:sldTgt/>
                                      </p:tgtEl>
                                    </p:cond>
                                  </p:endCondLst>
                                  <p:childTnLst>
                                    <p:set>
                                      <p:cBhvr rctx="PPT">
                                        <p:cTn id="29" dur="indefinite"/>
                                        <p:tgtEl>
                                          <p:spTgt spid="1129475">
                                            <p:txEl>
                                              <p:pRg st="1" end="1"/>
                                            </p:txEl>
                                          </p:spTgt>
                                        </p:tgtEl>
                                        <p:attrNameLst>
                                          <p:attrName>style.opacity</p:attrName>
                                        </p:attrNameLst>
                                      </p:cBhvr>
                                      <p:to>
                                        <p:strVal val="1.0"/>
                                      </p:to>
                                    </p:set>
                                    <p:animEffect filter="image" prLst="opacity: 1.0">
                                      <p:cBhvr rctx="IE">
                                        <p:cTn id="30" dur="indefinite"/>
                                        <p:tgtEl>
                                          <p:spTgt spid="1129475">
                                            <p:txEl>
                                              <p:pRg st="1" end="1"/>
                                            </p:txEl>
                                          </p:spTgt>
                                        </p:tgtEl>
                                      </p:cBhvr>
                                    </p:animEffect>
                                  </p:childTnLst>
                                </p:cTn>
                              </p:par>
                              <p:par>
                                <p:cTn id="31" presetID="9" presetClass="emph" presetSubtype="0" grpId="1" nodeType="withEffect">
                                  <p:stCondLst>
                                    <p:cond delay="0"/>
                                  </p:stCondLst>
                                  <p:endCondLst>
                                    <p:cond evt="onNext" delay="0">
                                      <p:tgtEl>
                                        <p:sldTgt/>
                                      </p:tgtEl>
                                    </p:cond>
                                  </p:endCondLst>
                                  <p:childTnLst>
                                    <p:set>
                                      <p:cBhvr rctx="PPT">
                                        <p:cTn id="32" dur="indefinite"/>
                                        <p:tgtEl>
                                          <p:spTgt spid="1129475">
                                            <p:txEl>
                                              <p:pRg st="2" end="2"/>
                                            </p:txEl>
                                          </p:spTgt>
                                        </p:tgtEl>
                                        <p:attrNameLst>
                                          <p:attrName>style.opacity</p:attrName>
                                        </p:attrNameLst>
                                      </p:cBhvr>
                                      <p:to>
                                        <p:strVal val="1.0"/>
                                      </p:to>
                                    </p:set>
                                    <p:animEffect filter="image" prLst="opacity: 1.0">
                                      <p:cBhvr rctx="IE">
                                        <p:cTn id="33" dur="indefinite"/>
                                        <p:tgtEl>
                                          <p:spTgt spid="1129475">
                                            <p:txEl>
                                              <p:pRg st="2" end="2"/>
                                            </p:txEl>
                                          </p:spTgt>
                                        </p:tgtEl>
                                      </p:cBhvr>
                                    </p:animEffect>
                                  </p:childTnLst>
                                </p:cTn>
                              </p:par>
                              <p:par>
                                <p:cTn id="34" presetID="9" presetClass="emph" presetSubtype="0" grpId="1" nodeType="withEffect">
                                  <p:stCondLst>
                                    <p:cond delay="0"/>
                                  </p:stCondLst>
                                  <p:endCondLst>
                                    <p:cond evt="onNext" delay="0">
                                      <p:tgtEl>
                                        <p:sldTgt/>
                                      </p:tgtEl>
                                    </p:cond>
                                  </p:endCondLst>
                                  <p:childTnLst>
                                    <p:set>
                                      <p:cBhvr rctx="PPT">
                                        <p:cTn id="35" dur="indefinite"/>
                                        <p:tgtEl>
                                          <p:spTgt spid="1129475">
                                            <p:txEl>
                                              <p:pRg st="3" end="3"/>
                                            </p:txEl>
                                          </p:spTgt>
                                        </p:tgtEl>
                                        <p:attrNameLst>
                                          <p:attrName>style.opacity</p:attrName>
                                        </p:attrNameLst>
                                      </p:cBhvr>
                                      <p:to>
                                        <p:strVal val="1.0"/>
                                      </p:to>
                                    </p:set>
                                    <p:animEffect filter="image" prLst="opacity: 1.0">
                                      <p:cBhvr rctx="IE">
                                        <p:cTn id="36" dur="indefinite"/>
                                        <p:tgtEl>
                                          <p:spTgt spid="1129475">
                                            <p:txEl>
                                              <p:pRg st="3" end="3"/>
                                            </p:txEl>
                                          </p:spTgt>
                                        </p:tgtEl>
                                      </p:cBhvr>
                                    </p:animEffect>
                                  </p:childTnLst>
                                </p:cTn>
                              </p:par>
                              <p:par>
                                <p:cTn id="37" presetID="9" presetClass="emph" presetSubtype="0" grpId="1" nodeType="withEffect">
                                  <p:stCondLst>
                                    <p:cond delay="0"/>
                                  </p:stCondLst>
                                  <p:endCondLst>
                                    <p:cond evt="onNext" delay="0">
                                      <p:tgtEl>
                                        <p:sldTgt/>
                                      </p:tgtEl>
                                    </p:cond>
                                  </p:endCondLst>
                                  <p:childTnLst>
                                    <p:set>
                                      <p:cBhvr rctx="PPT">
                                        <p:cTn id="38" dur="indefinite"/>
                                        <p:tgtEl>
                                          <p:spTgt spid="1129475">
                                            <p:txEl>
                                              <p:pRg st="4" end="4"/>
                                            </p:txEl>
                                          </p:spTgt>
                                        </p:tgtEl>
                                        <p:attrNameLst>
                                          <p:attrName>style.opacity</p:attrName>
                                        </p:attrNameLst>
                                      </p:cBhvr>
                                      <p:to>
                                        <p:strVal val="1.0"/>
                                      </p:to>
                                    </p:set>
                                    <p:animEffect filter="image" prLst="opacity: 1.0">
                                      <p:cBhvr rctx="IE">
                                        <p:cTn id="39" dur="indefinite"/>
                                        <p:tgtEl>
                                          <p:spTgt spid="112947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grpId="1" nodeType="clickEffect">
                                  <p:stCondLst>
                                    <p:cond delay="0"/>
                                  </p:stCondLst>
                                  <p:endCondLst>
                                    <p:cond evt="onNext" delay="0">
                                      <p:tgtEl>
                                        <p:sldTgt/>
                                      </p:tgtEl>
                                    </p:cond>
                                  </p:endCondLst>
                                  <p:childTnLst>
                                    <p:set>
                                      <p:cBhvr rctx="PPT">
                                        <p:cTn id="43" dur="indefinite"/>
                                        <p:tgtEl>
                                          <p:spTgt spid="1129475">
                                            <p:txEl>
                                              <p:pRg st="5" end="5"/>
                                            </p:txEl>
                                          </p:spTgt>
                                        </p:tgtEl>
                                        <p:attrNameLst>
                                          <p:attrName>style.opacity</p:attrName>
                                        </p:attrNameLst>
                                      </p:cBhvr>
                                      <p:to>
                                        <p:strVal val="1.0"/>
                                      </p:to>
                                    </p:set>
                                    <p:animEffect filter="image" prLst="opacity: 1.0">
                                      <p:cBhvr rctx="IE">
                                        <p:cTn id="44" dur="indefinite"/>
                                        <p:tgtEl>
                                          <p:spTgt spid="1129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75" grpId="0" build="allAtOnce"/>
      <p:bldP spid="1129475" grpI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s-ES" sz="4000" smtClean="0"/>
              <a:t>Organismos autótrofos y heterótrofos</a:t>
            </a:r>
          </a:p>
        </p:txBody>
      </p:sp>
      <p:sp>
        <p:nvSpPr>
          <p:cNvPr id="1130499" name="Rectangle 3"/>
          <p:cNvSpPr>
            <a:spLocks noGrp="1" noChangeArrowheads="1"/>
          </p:cNvSpPr>
          <p:nvPr>
            <p:ph type="body" sz="half" idx="2"/>
          </p:nvPr>
        </p:nvSpPr>
        <p:spPr>
          <a:xfrm>
            <a:off x="4648200" y="1600200"/>
            <a:ext cx="4244975" cy="4997450"/>
          </a:xfrm>
        </p:spPr>
        <p:txBody>
          <a:bodyPr/>
          <a:lstStyle/>
          <a:p>
            <a:pPr eaLnBrk="1" hangingPunct="1">
              <a:defRPr/>
            </a:pPr>
            <a:r>
              <a:rPr lang="es-ES" sz="2800" smtClean="0"/>
              <a:t>Los seres vivientes que sintetizan su propio alimento se conocen como </a:t>
            </a:r>
            <a:r>
              <a:rPr lang="es-ES" sz="2800" smtClean="0">
                <a:solidFill>
                  <a:srgbClr val="FF6600"/>
                </a:solidFill>
              </a:rPr>
              <a:t>autótrofos</a:t>
            </a:r>
            <a:r>
              <a:rPr lang="es-ES" sz="2800" smtClean="0"/>
              <a:t>:</a:t>
            </a:r>
          </a:p>
          <a:p>
            <a:pPr lvl="1" eaLnBrk="1" hangingPunct="1">
              <a:defRPr/>
            </a:pPr>
            <a:r>
              <a:rPr lang="es-ES" sz="2400" smtClean="0">
                <a:solidFill>
                  <a:srgbClr val="FFFF99"/>
                </a:solidFill>
              </a:rPr>
              <a:t>Plantas verdes - sol</a:t>
            </a:r>
          </a:p>
          <a:p>
            <a:pPr eaLnBrk="1" hangingPunct="1">
              <a:defRPr/>
            </a:pPr>
            <a:r>
              <a:rPr lang="es-ES" sz="2800" smtClean="0"/>
              <a:t>Los seres vivientes que no pueden sintetizar su propio alimento se conocen como </a:t>
            </a:r>
            <a:r>
              <a:rPr lang="es-ES" sz="2800" smtClean="0">
                <a:solidFill>
                  <a:srgbClr val="FF6600"/>
                </a:solidFill>
              </a:rPr>
              <a:t>heterótrofos</a:t>
            </a:r>
            <a:r>
              <a:rPr lang="es-ES" sz="2800" smtClean="0"/>
              <a:t>:</a:t>
            </a:r>
          </a:p>
          <a:p>
            <a:pPr lvl="1" eaLnBrk="1" hangingPunct="1">
              <a:defRPr/>
            </a:pPr>
            <a:r>
              <a:rPr lang="es-ES" sz="2400" smtClean="0">
                <a:solidFill>
                  <a:srgbClr val="FFFF99"/>
                </a:solidFill>
              </a:rPr>
              <a:t>Animales</a:t>
            </a:r>
          </a:p>
        </p:txBody>
      </p:sp>
      <p:pic>
        <p:nvPicPr>
          <p:cNvPr id="47108" name="Picture 4" descr="rainforest"/>
          <p:cNvPicPr>
            <a:picLocks noChangeAspect="1" noChangeArrowheads="1"/>
          </p:cNvPicPr>
          <p:nvPr/>
        </p:nvPicPr>
        <p:blipFill>
          <a:blip r:embed="rId2"/>
          <a:srcRect/>
          <a:stretch>
            <a:fillRect/>
          </a:stretch>
        </p:blipFill>
        <p:spPr bwMode="auto">
          <a:xfrm>
            <a:off x="674688" y="1844675"/>
            <a:ext cx="3105150" cy="2057400"/>
          </a:xfrm>
          <a:prstGeom prst="rect">
            <a:avLst/>
          </a:prstGeom>
          <a:noFill/>
          <a:ln w="9525">
            <a:noFill/>
            <a:miter lim="800000"/>
            <a:headEnd/>
            <a:tailEnd/>
          </a:ln>
        </p:spPr>
      </p:pic>
      <p:pic>
        <p:nvPicPr>
          <p:cNvPr id="47109" name="Picture 5" descr="pigargo2"/>
          <p:cNvPicPr>
            <a:picLocks noChangeAspect="1" noChangeArrowheads="1"/>
          </p:cNvPicPr>
          <p:nvPr>
            <p:ph sz="half" idx="1"/>
          </p:nvPr>
        </p:nvPicPr>
        <p:blipFill>
          <a:blip r:embed="rId3"/>
          <a:srcRect/>
          <a:stretch>
            <a:fillRect/>
          </a:stretch>
        </p:blipFill>
        <p:spPr>
          <a:xfrm>
            <a:off x="1187450" y="3933825"/>
            <a:ext cx="2132013" cy="27701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30499">
                                            <p:txEl>
                                              <p:pRg st="0" end="0"/>
                                            </p:txEl>
                                          </p:spTgt>
                                        </p:tgtEl>
                                        <p:attrNameLst>
                                          <p:attrName>style.opacity</p:attrName>
                                        </p:attrNameLst>
                                      </p:cBhvr>
                                      <p:to>
                                        <p:strVal val="0.25"/>
                                      </p:to>
                                    </p:set>
                                    <p:animEffect filter="image" prLst="opacity: 0.25">
                                      <p:cBhvr rctx="IE">
                                        <p:cTn id="7" dur="indefinite"/>
                                        <p:tgtEl>
                                          <p:spTgt spid="1130499">
                                            <p:txEl>
                                              <p:pRg st="0" end="0"/>
                                            </p:txEl>
                                          </p:spTgt>
                                        </p:tgtEl>
                                      </p:cBhvr>
                                    </p:animEffect>
                                  </p:childTnLst>
                                </p:cTn>
                              </p:par>
                              <p:par>
                                <p:cTn id="8" presetID="9" presetClass="emph" presetSubtype="0" grpId="0" nodeType="withEffect">
                                  <p:stCondLst>
                                    <p:cond delay="0"/>
                                  </p:stCondLst>
                                  <p:childTnLst>
                                    <p:set>
                                      <p:cBhvr rctx="PPT">
                                        <p:cTn id="9" dur="indefinite"/>
                                        <p:tgtEl>
                                          <p:spTgt spid="1130499">
                                            <p:txEl>
                                              <p:pRg st="1" end="1"/>
                                            </p:txEl>
                                          </p:spTgt>
                                        </p:tgtEl>
                                        <p:attrNameLst>
                                          <p:attrName>style.opacity</p:attrName>
                                        </p:attrNameLst>
                                      </p:cBhvr>
                                      <p:to>
                                        <p:strVal val="0.25"/>
                                      </p:to>
                                    </p:set>
                                    <p:animEffect filter="image" prLst="opacity: 0.25">
                                      <p:cBhvr rctx="IE">
                                        <p:cTn id="10" dur="indefinite"/>
                                        <p:tgtEl>
                                          <p:spTgt spid="1130499">
                                            <p:txEl>
                                              <p:pRg st="1" end="1"/>
                                            </p:txEl>
                                          </p:spTgt>
                                        </p:tgtEl>
                                      </p:cBhvr>
                                    </p:animEffect>
                                  </p:childTnLst>
                                </p:cTn>
                              </p:par>
                              <p:par>
                                <p:cTn id="11" presetID="9" presetClass="emph" presetSubtype="0" grpId="0" nodeType="withEffect">
                                  <p:stCondLst>
                                    <p:cond delay="0"/>
                                  </p:stCondLst>
                                  <p:childTnLst>
                                    <p:set>
                                      <p:cBhvr rctx="PPT">
                                        <p:cTn id="12" dur="indefinite"/>
                                        <p:tgtEl>
                                          <p:spTgt spid="1130499">
                                            <p:txEl>
                                              <p:pRg st="2" end="2"/>
                                            </p:txEl>
                                          </p:spTgt>
                                        </p:tgtEl>
                                        <p:attrNameLst>
                                          <p:attrName>style.opacity</p:attrName>
                                        </p:attrNameLst>
                                      </p:cBhvr>
                                      <p:to>
                                        <p:strVal val="0.25"/>
                                      </p:to>
                                    </p:set>
                                    <p:animEffect filter="image" prLst="opacity: 0.25">
                                      <p:cBhvr rctx="IE">
                                        <p:cTn id="13" dur="indefinite"/>
                                        <p:tgtEl>
                                          <p:spTgt spid="1130499">
                                            <p:txEl>
                                              <p:pRg st="2" end="2"/>
                                            </p:txEl>
                                          </p:spTgt>
                                        </p:tgtEl>
                                      </p:cBhvr>
                                    </p:animEffect>
                                  </p:childTnLst>
                                </p:cTn>
                              </p:par>
                              <p:par>
                                <p:cTn id="14" presetID="9" presetClass="emph" presetSubtype="0" grpId="0" nodeType="withEffect">
                                  <p:stCondLst>
                                    <p:cond delay="0"/>
                                  </p:stCondLst>
                                  <p:childTnLst>
                                    <p:set>
                                      <p:cBhvr rctx="PPT">
                                        <p:cTn id="15" dur="indefinite"/>
                                        <p:tgtEl>
                                          <p:spTgt spid="1130499">
                                            <p:txEl>
                                              <p:pRg st="3" end="3"/>
                                            </p:txEl>
                                          </p:spTgt>
                                        </p:tgtEl>
                                        <p:attrNameLst>
                                          <p:attrName>style.opacity</p:attrName>
                                        </p:attrNameLst>
                                      </p:cBhvr>
                                      <p:to>
                                        <p:strVal val="0.25"/>
                                      </p:to>
                                    </p:set>
                                    <p:animEffect filter="image" prLst="opacity: 0.25">
                                      <p:cBhvr rctx="IE">
                                        <p:cTn id="16" dur="indefinite"/>
                                        <p:tgtEl>
                                          <p:spTgt spid="113049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1" nodeType="clickEffect">
                                  <p:stCondLst>
                                    <p:cond delay="0"/>
                                  </p:stCondLst>
                                  <p:endCondLst>
                                    <p:cond evt="onNext" delay="0">
                                      <p:tgtEl>
                                        <p:sldTgt/>
                                      </p:tgtEl>
                                    </p:cond>
                                  </p:endCondLst>
                                  <p:childTnLst>
                                    <p:set>
                                      <p:cBhvr rctx="PPT">
                                        <p:cTn id="20" dur="indefinite"/>
                                        <p:tgtEl>
                                          <p:spTgt spid="1130499">
                                            <p:txEl>
                                              <p:pRg st="0" end="0"/>
                                            </p:txEl>
                                          </p:spTgt>
                                        </p:tgtEl>
                                        <p:attrNameLst>
                                          <p:attrName>style.opacity</p:attrName>
                                        </p:attrNameLst>
                                      </p:cBhvr>
                                      <p:to>
                                        <p:strVal val="1.0"/>
                                      </p:to>
                                    </p:set>
                                    <p:animEffect filter="image" prLst="opacity: 1.0">
                                      <p:cBhvr rctx="IE">
                                        <p:cTn id="21" dur="indefinite"/>
                                        <p:tgtEl>
                                          <p:spTgt spid="1130499">
                                            <p:txEl>
                                              <p:pRg st="0" end="0"/>
                                            </p:txEl>
                                          </p:spTgt>
                                        </p:tgtEl>
                                      </p:cBhvr>
                                    </p:animEffect>
                                  </p:childTnLst>
                                </p:cTn>
                              </p:par>
                              <p:par>
                                <p:cTn id="22" presetID="9" presetClass="emph" presetSubtype="0" grpId="1" nodeType="withEffect">
                                  <p:stCondLst>
                                    <p:cond delay="0"/>
                                  </p:stCondLst>
                                  <p:endCondLst>
                                    <p:cond evt="onNext" delay="0">
                                      <p:tgtEl>
                                        <p:sldTgt/>
                                      </p:tgtEl>
                                    </p:cond>
                                  </p:endCondLst>
                                  <p:childTnLst>
                                    <p:set>
                                      <p:cBhvr rctx="PPT">
                                        <p:cTn id="23" dur="indefinite"/>
                                        <p:tgtEl>
                                          <p:spTgt spid="1130499">
                                            <p:txEl>
                                              <p:pRg st="1" end="1"/>
                                            </p:txEl>
                                          </p:spTgt>
                                        </p:tgtEl>
                                        <p:attrNameLst>
                                          <p:attrName>style.opacity</p:attrName>
                                        </p:attrNameLst>
                                      </p:cBhvr>
                                      <p:to>
                                        <p:strVal val="1.0"/>
                                      </p:to>
                                    </p:set>
                                    <p:animEffect filter="image" prLst="opacity: 1.0">
                                      <p:cBhvr rctx="IE">
                                        <p:cTn id="24" dur="indefinite"/>
                                        <p:tgtEl>
                                          <p:spTgt spid="113049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endCondLst>
                                    <p:cond evt="onNext" delay="0">
                                      <p:tgtEl>
                                        <p:sldTgt/>
                                      </p:tgtEl>
                                    </p:cond>
                                  </p:endCondLst>
                                  <p:childTnLst>
                                    <p:set>
                                      <p:cBhvr rctx="PPT">
                                        <p:cTn id="28" dur="indefinite"/>
                                        <p:tgtEl>
                                          <p:spTgt spid="1130499">
                                            <p:txEl>
                                              <p:pRg st="2" end="2"/>
                                            </p:txEl>
                                          </p:spTgt>
                                        </p:tgtEl>
                                        <p:attrNameLst>
                                          <p:attrName>style.opacity</p:attrName>
                                        </p:attrNameLst>
                                      </p:cBhvr>
                                      <p:to>
                                        <p:strVal val="1.0"/>
                                      </p:to>
                                    </p:set>
                                    <p:animEffect filter="image" prLst="opacity: 1.0">
                                      <p:cBhvr rctx="IE">
                                        <p:cTn id="29" dur="indefinite"/>
                                        <p:tgtEl>
                                          <p:spTgt spid="1130499">
                                            <p:txEl>
                                              <p:pRg st="2" end="2"/>
                                            </p:txEl>
                                          </p:spTgt>
                                        </p:tgtEl>
                                      </p:cBhvr>
                                    </p:animEffect>
                                  </p:childTnLst>
                                </p:cTn>
                              </p:par>
                              <p:par>
                                <p:cTn id="30" presetID="9" presetClass="emph" presetSubtype="0" grpId="1" nodeType="withEffect">
                                  <p:stCondLst>
                                    <p:cond delay="0"/>
                                  </p:stCondLst>
                                  <p:endCondLst>
                                    <p:cond evt="onNext" delay="0">
                                      <p:tgtEl>
                                        <p:sldTgt/>
                                      </p:tgtEl>
                                    </p:cond>
                                  </p:endCondLst>
                                  <p:childTnLst>
                                    <p:set>
                                      <p:cBhvr rctx="PPT">
                                        <p:cTn id="31" dur="indefinite"/>
                                        <p:tgtEl>
                                          <p:spTgt spid="1130499">
                                            <p:txEl>
                                              <p:pRg st="3" end="3"/>
                                            </p:txEl>
                                          </p:spTgt>
                                        </p:tgtEl>
                                        <p:attrNameLst>
                                          <p:attrName>style.opacity</p:attrName>
                                        </p:attrNameLst>
                                      </p:cBhvr>
                                      <p:to>
                                        <p:strVal val="1.0"/>
                                      </p:to>
                                    </p:set>
                                    <p:animEffect filter="image" prLst="opacity: 1.0">
                                      <p:cBhvr rctx="IE">
                                        <p:cTn id="32" dur="indefinite"/>
                                        <p:tgtEl>
                                          <p:spTgt spid="1130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499" grpId="0" build="allAtOnce"/>
      <p:bldP spid="1130499" grpId="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1522" name="Rectangle 2"/>
          <p:cNvSpPr>
            <a:spLocks noGrp="1" noChangeArrowheads="1"/>
          </p:cNvSpPr>
          <p:nvPr>
            <p:ph type="body" sz="half" idx="1"/>
          </p:nvPr>
        </p:nvSpPr>
        <p:spPr>
          <a:xfrm>
            <a:off x="250825" y="836613"/>
            <a:ext cx="4244975" cy="5256212"/>
          </a:xfrm>
        </p:spPr>
        <p:txBody>
          <a:bodyPr/>
          <a:lstStyle/>
          <a:p>
            <a:pPr algn="just" eaLnBrk="1" hangingPunct="1">
              <a:defRPr/>
            </a:pPr>
            <a:r>
              <a:rPr lang="es-ES" sz="2800" smtClean="0"/>
              <a:t>Una vez que el alimento es sintetizado o ingerido, la mayor parte se degrada para producir la </a:t>
            </a:r>
            <a:r>
              <a:rPr lang="es-ES" sz="2800" smtClean="0">
                <a:solidFill>
                  <a:srgbClr val="FF6600"/>
                </a:solidFill>
              </a:rPr>
              <a:t>energía</a:t>
            </a:r>
            <a:r>
              <a:rPr lang="es-ES" sz="2800" smtClean="0"/>
              <a:t> que necesitan las células.</a:t>
            </a:r>
          </a:p>
          <a:p>
            <a:pPr lvl="1" algn="just" eaLnBrk="1" hangingPunct="1">
              <a:defRPr/>
            </a:pPr>
            <a:r>
              <a:rPr lang="es-ES" sz="2400" smtClean="0">
                <a:solidFill>
                  <a:srgbClr val="FFFF99"/>
                </a:solidFill>
              </a:rPr>
              <a:t>Los procesos que ocurren en las células son físicos y químicos.</a:t>
            </a:r>
          </a:p>
          <a:p>
            <a:pPr algn="just" eaLnBrk="1" hangingPunct="1">
              <a:defRPr/>
            </a:pPr>
            <a:r>
              <a:rPr lang="es-ES" sz="2800" smtClean="0"/>
              <a:t>El total de todas las reacciones que ocurren en una célula se conoce como </a:t>
            </a:r>
            <a:r>
              <a:rPr lang="es-ES" sz="2800" b="1" smtClean="0">
                <a:solidFill>
                  <a:srgbClr val="FF6600"/>
                </a:solidFill>
              </a:rPr>
              <a:t>metabolismo</a:t>
            </a:r>
            <a:r>
              <a:rPr lang="es-ES" sz="2800" smtClean="0"/>
              <a:t>.</a:t>
            </a:r>
          </a:p>
        </p:txBody>
      </p:sp>
      <p:pic>
        <p:nvPicPr>
          <p:cNvPr id="48131" name="Picture 3" descr="metabolism_big"/>
          <p:cNvPicPr>
            <a:picLocks noChangeAspect="1" noChangeArrowheads="1"/>
          </p:cNvPicPr>
          <p:nvPr/>
        </p:nvPicPr>
        <p:blipFill>
          <a:blip r:embed="rId2"/>
          <a:srcRect/>
          <a:stretch>
            <a:fillRect/>
          </a:stretch>
        </p:blipFill>
        <p:spPr bwMode="auto">
          <a:xfrm>
            <a:off x="4787900" y="260350"/>
            <a:ext cx="4033838" cy="6511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31522">
                                            <p:txEl>
                                              <p:pRg st="0" end="0"/>
                                            </p:txEl>
                                          </p:spTgt>
                                        </p:tgtEl>
                                        <p:attrNameLst>
                                          <p:attrName>style.opacity</p:attrName>
                                        </p:attrNameLst>
                                      </p:cBhvr>
                                      <p:to>
                                        <p:strVal val="0.25"/>
                                      </p:to>
                                    </p:set>
                                    <p:animEffect filter="image" prLst="opacity: 0.25">
                                      <p:cBhvr rctx="IE">
                                        <p:cTn id="7" dur="indefinite"/>
                                        <p:tgtEl>
                                          <p:spTgt spid="1131522">
                                            <p:txEl>
                                              <p:pRg st="0" end="0"/>
                                            </p:txEl>
                                          </p:spTgt>
                                        </p:tgtEl>
                                      </p:cBhvr>
                                    </p:animEffect>
                                  </p:childTnLst>
                                </p:cTn>
                              </p:par>
                              <p:par>
                                <p:cTn id="8" presetID="9" presetClass="emph" presetSubtype="0" grpId="0" nodeType="withEffect">
                                  <p:stCondLst>
                                    <p:cond delay="0"/>
                                  </p:stCondLst>
                                  <p:childTnLst>
                                    <p:set>
                                      <p:cBhvr rctx="PPT">
                                        <p:cTn id="9" dur="indefinite"/>
                                        <p:tgtEl>
                                          <p:spTgt spid="1131522">
                                            <p:txEl>
                                              <p:pRg st="1" end="1"/>
                                            </p:txEl>
                                          </p:spTgt>
                                        </p:tgtEl>
                                        <p:attrNameLst>
                                          <p:attrName>style.opacity</p:attrName>
                                        </p:attrNameLst>
                                      </p:cBhvr>
                                      <p:to>
                                        <p:strVal val="0.25"/>
                                      </p:to>
                                    </p:set>
                                    <p:animEffect filter="image" prLst="opacity: 0.25">
                                      <p:cBhvr rctx="IE">
                                        <p:cTn id="10" dur="indefinite"/>
                                        <p:tgtEl>
                                          <p:spTgt spid="1131522">
                                            <p:txEl>
                                              <p:pRg st="1" end="1"/>
                                            </p:txEl>
                                          </p:spTgt>
                                        </p:tgtEl>
                                      </p:cBhvr>
                                    </p:animEffect>
                                  </p:childTnLst>
                                </p:cTn>
                              </p:par>
                              <p:par>
                                <p:cTn id="11" presetID="9" presetClass="emph" presetSubtype="0" grpId="0" nodeType="withEffect">
                                  <p:stCondLst>
                                    <p:cond delay="0"/>
                                  </p:stCondLst>
                                  <p:childTnLst>
                                    <p:set>
                                      <p:cBhvr rctx="PPT">
                                        <p:cTn id="12" dur="indefinite"/>
                                        <p:tgtEl>
                                          <p:spTgt spid="1131522">
                                            <p:txEl>
                                              <p:pRg st="2" end="2"/>
                                            </p:txEl>
                                          </p:spTgt>
                                        </p:tgtEl>
                                        <p:attrNameLst>
                                          <p:attrName>style.opacity</p:attrName>
                                        </p:attrNameLst>
                                      </p:cBhvr>
                                      <p:to>
                                        <p:strVal val="0.25"/>
                                      </p:to>
                                    </p:set>
                                    <p:animEffect filter="image" prLst="opacity: 0.25">
                                      <p:cBhvr rctx="IE">
                                        <p:cTn id="13" dur="indefinite"/>
                                        <p:tgtEl>
                                          <p:spTgt spid="113152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1131522">
                                            <p:txEl>
                                              <p:pRg st="0" end="0"/>
                                            </p:txEl>
                                          </p:spTgt>
                                        </p:tgtEl>
                                        <p:attrNameLst>
                                          <p:attrName>style.opacity</p:attrName>
                                        </p:attrNameLst>
                                      </p:cBhvr>
                                      <p:to>
                                        <p:strVal val="1.0"/>
                                      </p:to>
                                    </p:set>
                                    <p:animEffect filter="image" prLst="opacity: 1.0">
                                      <p:cBhvr rctx="IE">
                                        <p:cTn id="18" dur="indefinite"/>
                                        <p:tgtEl>
                                          <p:spTgt spid="1131522">
                                            <p:txEl>
                                              <p:pRg st="0" end="0"/>
                                            </p:txEl>
                                          </p:spTgt>
                                        </p:tgtEl>
                                      </p:cBhvr>
                                    </p:animEffect>
                                  </p:childTnLst>
                                </p:cTn>
                              </p:par>
                              <p:par>
                                <p:cTn id="19" presetID="9" presetClass="emph" presetSubtype="0" grpId="1" nodeType="withEffect">
                                  <p:stCondLst>
                                    <p:cond delay="0"/>
                                  </p:stCondLst>
                                  <p:endCondLst>
                                    <p:cond evt="onNext" delay="0">
                                      <p:tgtEl>
                                        <p:sldTgt/>
                                      </p:tgtEl>
                                    </p:cond>
                                  </p:endCondLst>
                                  <p:childTnLst>
                                    <p:set>
                                      <p:cBhvr rctx="PPT">
                                        <p:cTn id="20" dur="indefinite"/>
                                        <p:tgtEl>
                                          <p:spTgt spid="1131522">
                                            <p:txEl>
                                              <p:pRg st="1" end="1"/>
                                            </p:txEl>
                                          </p:spTgt>
                                        </p:tgtEl>
                                        <p:attrNameLst>
                                          <p:attrName>style.opacity</p:attrName>
                                        </p:attrNameLst>
                                      </p:cBhvr>
                                      <p:to>
                                        <p:strVal val="1.0"/>
                                      </p:to>
                                    </p:set>
                                    <p:animEffect filter="image" prLst="opacity: 1.0">
                                      <p:cBhvr rctx="IE">
                                        <p:cTn id="21" dur="indefinite"/>
                                        <p:tgtEl>
                                          <p:spTgt spid="113152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grpId="1" nodeType="clickEffect">
                                  <p:stCondLst>
                                    <p:cond delay="0"/>
                                  </p:stCondLst>
                                  <p:endCondLst>
                                    <p:cond evt="onNext" delay="0">
                                      <p:tgtEl>
                                        <p:sldTgt/>
                                      </p:tgtEl>
                                    </p:cond>
                                  </p:endCondLst>
                                  <p:childTnLst>
                                    <p:set>
                                      <p:cBhvr rctx="PPT">
                                        <p:cTn id="25" dur="indefinite"/>
                                        <p:tgtEl>
                                          <p:spTgt spid="1131522">
                                            <p:txEl>
                                              <p:pRg st="2" end="2"/>
                                            </p:txEl>
                                          </p:spTgt>
                                        </p:tgtEl>
                                        <p:attrNameLst>
                                          <p:attrName>style.opacity</p:attrName>
                                        </p:attrNameLst>
                                      </p:cBhvr>
                                      <p:to>
                                        <p:strVal val="1.0"/>
                                      </p:to>
                                    </p:set>
                                    <p:animEffect filter="image" prLst="opacity: 1.0">
                                      <p:cBhvr rctx="IE">
                                        <p:cTn id="26" dur="indefinite"/>
                                        <p:tgtEl>
                                          <p:spTgt spid="11315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2" grpId="0" build="allAtOnce"/>
      <p:bldP spid="1131522" grpId="1"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15888"/>
            <a:ext cx="8229600" cy="1143000"/>
          </a:xfrm>
        </p:spPr>
        <p:txBody>
          <a:bodyPr/>
          <a:lstStyle/>
          <a:p>
            <a:pPr eaLnBrk="1" hangingPunct="1"/>
            <a:r>
              <a:rPr lang="es-ES" sz="4000" smtClean="0"/>
              <a:t>Reacciones anabólicas y catabólicas</a:t>
            </a:r>
          </a:p>
        </p:txBody>
      </p:sp>
      <p:graphicFrame>
        <p:nvGraphicFramePr>
          <p:cNvPr id="1026" name="Object 3"/>
          <p:cNvGraphicFramePr>
            <a:graphicFrameLocks noChangeAspect="1"/>
          </p:cNvGraphicFramePr>
          <p:nvPr>
            <p:ph sz="quarter" idx="1"/>
          </p:nvPr>
        </p:nvGraphicFramePr>
        <p:xfrm>
          <a:off x="600075" y="1412875"/>
          <a:ext cx="3395663" cy="2546350"/>
        </p:xfrm>
        <a:graphic>
          <a:graphicData uri="http://schemas.openxmlformats.org/presentationml/2006/ole">
            <p:oleObj spid="_x0000_s1026" name="Fotografía de Photo Editor" r:id="rId3" imgW="7621064" imgH="5714286" progId="MSPhotoEd.3">
              <p:embed/>
            </p:oleObj>
          </a:graphicData>
        </a:graphic>
      </p:graphicFrame>
      <p:sp>
        <p:nvSpPr>
          <p:cNvPr id="1132548" name="Rectangle 4"/>
          <p:cNvSpPr>
            <a:spLocks noGrp="1" noChangeArrowheads="1"/>
          </p:cNvSpPr>
          <p:nvPr>
            <p:ph type="body" sz="half" idx="3"/>
          </p:nvPr>
        </p:nvSpPr>
        <p:spPr>
          <a:xfrm>
            <a:off x="4643438" y="1341438"/>
            <a:ext cx="4298950" cy="4719637"/>
          </a:xfrm>
        </p:spPr>
        <p:txBody>
          <a:bodyPr/>
          <a:lstStyle/>
          <a:p>
            <a:pPr eaLnBrk="1" hangingPunct="1">
              <a:defRPr/>
            </a:pPr>
            <a:r>
              <a:rPr lang="es-ES" sz="2400" smtClean="0"/>
              <a:t>Las reacciones en que sustancias simples se unen para formar sustancias más complejas se llaman </a:t>
            </a:r>
            <a:r>
              <a:rPr lang="es-ES" sz="2400" smtClean="0">
                <a:solidFill>
                  <a:srgbClr val="FF6600"/>
                </a:solidFill>
              </a:rPr>
              <a:t>reacciones anabólicas</a:t>
            </a:r>
            <a:r>
              <a:rPr lang="es-ES" sz="2400" smtClean="0"/>
              <a:t>.</a:t>
            </a:r>
          </a:p>
          <a:p>
            <a:pPr lvl="1" eaLnBrk="1" hangingPunct="1">
              <a:defRPr/>
            </a:pPr>
            <a:r>
              <a:rPr lang="es-ES" sz="2000" smtClean="0">
                <a:solidFill>
                  <a:srgbClr val="FFFF99"/>
                </a:solidFill>
              </a:rPr>
              <a:t>Síntesis de proteínas</a:t>
            </a:r>
            <a:r>
              <a:rPr lang="es-ES" sz="2000" smtClean="0"/>
              <a:t>.</a:t>
            </a:r>
          </a:p>
          <a:p>
            <a:pPr eaLnBrk="1" hangingPunct="1">
              <a:defRPr/>
            </a:pPr>
            <a:r>
              <a:rPr lang="es-ES" sz="2400" smtClean="0"/>
              <a:t>Las reacciones en las cuales sustancias complejas se degradan para convertirse en sustancias más simples se llaman </a:t>
            </a:r>
            <a:r>
              <a:rPr lang="es-ES" sz="2400" smtClean="0">
                <a:solidFill>
                  <a:srgbClr val="FF6600"/>
                </a:solidFill>
              </a:rPr>
              <a:t>reacciones catabólicas</a:t>
            </a:r>
            <a:r>
              <a:rPr lang="es-ES" sz="2400" smtClean="0"/>
              <a:t>.</a:t>
            </a:r>
          </a:p>
          <a:p>
            <a:pPr lvl="1" eaLnBrk="1" hangingPunct="1">
              <a:defRPr/>
            </a:pPr>
            <a:r>
              <a:rPr lang="es-ES" sz="2000" smtClean="0">
                <a:solidFill>
                  <a:srgbClr val="FFFF99"/>
                </a:solidFill>
              </a:rPr>
              <a:t>Degradación de almidón.</a:t>
            </a:r>
          </a:p>
        </p:txBody>
      </p:sp>
      <p:pic>
        <p:nvPicPr>
          <p:cNvPr id="1029" name="Picture 5" descr="anexo21_03"/>
          <p:cNvPicPr>
            <a:picLocks noChangeAspect="1" noChangeArrowheads="1"/>
          </p:cNvPicPr>
          <p:nvPr/>
        </p:nvPicPr>
        <p:blipFill>
          <a:blip r:embed="rId4"/>
          <a:srcRect/>
          <a:stretch>
            <a:fillRect/>
          </a:stretch>
        </p:blipFill>
        <p:spPr bwMode="auto">
          <a:xfrm>
            <a:off x="179388" y="3970338"/>
            <a:ext cx="4445000" cy="2887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32548">
                                            <p:txEl>
                                              <p:pRg st="0" end="0"/>
                                            </p:txEl>
                                          </p:spTgt>
                                        </p:tgtEl>
                                        <p:attrNameLst>
                                          <p:attrName>style.opacity</p:attrName>
                                        </p:attrNameLst>
                                      </p:cBhvr>
                                      <p:to>
                                        <p:strVal val="0.25"/>
                                      </p:to>
                                    </p:set>
                                    <p:animEffect filter="image" prLst="opacity: 0.25">
                                      <p:cBhvr rctx="IE">
                                        <p:cTn id="7" dur="indefinite"/>
                                        <p:tgtEl>
                                          <p:spTgt spid="1132548">
                                            <p:txEl>
                                              <p:pRg st="0" end="0"/>
                                            </p:txEl>
                                          </p:spTgt>
                                        </p:tgtEl>
                                      </p:cBhvr>
                                    </p:animEffect>
                                  </p:childTnLst>
                                </p:cTn>
                              </p:par>
                              <p:par>
                                <p:cTn id="8" presetID="9" presetClass="emph" presetSubtype="0" grpId="0" nodeType="withEffect">
                                  <p:stCondLst>
                                    <p:cond delay="0"/>
                                  </p:stCondLst>
                                  <p:childTnLst>
                                    <p:set>
                                      <p:cBhvr rctx="PPT">
                                        <p:cTn id="9" dur="indefinite"/>
                                        <p:tgtEl>
                                          <p:spTgt spid="1132548">
                                            <p:txEl>
                                              <p:pRg st="1" end="1"/>
                                            </p:txEl>
                                          </p:spTgt>
                                        </p:tgtEl>
                                        <p:attrNameLst>
                                          <p:attrName>style.opacity</p:attrName>
                                        </p:attrNameLst>
                                      </p:cBhvr>
                                      <p:to>
                                        <p:strVal val="0.25"/>
                                      </p:to>
                                    </p:set>
                                    <p:animEffect filter="image" prLst="opacity: 0.25">
                                      <p:cBhvr rctx="IE">
                                        <p:cTn id="10" dur="indefinite"/>
                                        <p:tgtEl>
                                          <p:spTgt spid="1132548">
                                            <p:txEl>
                                              <p:pRg st="1" end="1"/>
                                            </p:txEl>
                                          </p:spTgt>
                                        </p:tgtEl>
                                      </p:cBhvr>
                                    </p:animEffect>
                                  </p:childTnLst>
                                </p:cTn>
                              </p:par>
                              <p:par>
                                <p:cTn id="11" presetID="9" presetClass="emph" presetSubtype="0" grpId="0" nodeType="withEffect">
                                  <p:stCondLst>
                                    <p:cond delay="0"/>
                                  </p:stCondLst>
                                  <p:childTnLst>
                                    <p:set>
                                      <p:cBhvr rctx="PPT">
                                        <p:cTn id="12" dur="indefinite"/>
                                        <p:tgtEl>
                                          <p:spTgt spid="1132548">
                                            <p:txEl>
                                              <p:pRg st="2" end="2"/>
                                            </p:txEl>
                                          </p:spTgt>
                                        </p:tgtEl>
                                        <p:attrNameLst>
                                          <p:attrName>style.opacity</p:attrName>
                                        </p:attrNameLst>
                                      </p:cBhvr>
                                      <p:to>
                                        <p:strVal val="0.25"/>
                                      </p:to>
                                    </p:set>
                                    <p:animEffect filter="image" prLst="opacity: 0.25">
                                      <p:cBhvr rctx="IE">
                                        <p:cTn id="13" dur="indefinite"/>
                                        <p:tgtEl>
                                          <p:spTgt spid="1132548">
                                            <p:txEl>
                                              <p:pRg st="2" end="2"/>
                                            </p:txEl>
                                          </p:spTgt>
                                        </p:tgtEl>
                                      </p:cBhvr>
                                    </p:animEffect>
                                  </p:childTnLst>
                                </p:cTn>
                              </p:par>
                              <p:par>
                                <p:cTn id="14" presetID="9" presetClass="emph" presetSubtype="0" grpId="0" nodeType="withEffect">
                                  <p:stCondLst>
                                    <p:cond delay="0"/>
                                  </p:stCondLst>
                                  <p:childTnLst>
                                    <p:set>
                                      <p:cBhvr rctx="PPT">
                                        <p:cTn id="15" dur="indefinite"/>
                                        <p:tgtEl>
                                          <p:spTgt spid="1132548">
                                            <p:txEl>
                                              <p:pRg st="3" end="3"/>
                                            </p:txEl>
                                          </p:spTgt>
                                        </p:tgtEl>
                                        <p:attrNameLst>
                                          <p:attrName>style.opacity</p:attrName>
                                        </p:attrNameLst>
                                      </p:cBhvr>
                                      <p:to>
                                        <p:strVal val="0.25"/>
                                      </p:to>
                                    </p:set>
                                    <p:animEffect filter="image" prLst="opacity: 0.25">
                                      <p:cBhvr rctx="IE">
                                        <p:cTn id="16" dur="indefinite"/>
                                        <p:tgtEl>
                                          <p:spTgt spid="113254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1" nodeType="clickEffect">
                                  <p:stCondLst>
                                    <p:cond delay="0"/>
                                  </p:stCondLst>
                                  <p:endCondLst>
                                    <p:cond evt="onNext" delay="0">
                                      <p:tgtEl>
                                        <p:sldTgt/>
                                      </p:tgtEl>
                                    </p:cond>
                                  </p:endCondLst>
                                  <p:childTnLst>
                                    <p:set>
                                      <p:cBhvr rctx="PPT">
                                        <p:cTn id="20" dur="indefinite"/>
                                        <p:tgtEl>
                                          <p:spTgt spid="1132548">
                                            <p:txEl>
                                              <p:pRg st="0" end="0"/>
                                            </p:txEl>
                                          </p:spTgt>
                                        </p:tgtEl>
                                        <p:attrNameLst>
                                          <p:attrName>style.opacity</p:attrName>
                                        </p:attrNameLst>
                                      </p:cBhvr>
                                      <p:to>
                                        <p:strVal val="1.0"/>
                                      </p:to>
                                    </p:set>
                                    <p:animEffect filter="image" prLst="opacity: 1.0">
                                      <p:cBhvr rctx="IE">
                                        <p:cTn id="21" dur="indefinite"/>
                                        <p:tgtEl>
                                          <p:spTgt spid="1132548">
                                            <p:txEl>
                                              <p:pRg st="0" end="0"/>
                                            </p:txEl>
                                          </p:spTgt>
                                        </p:tgtEl>
                                      </p:cBhvr>
                                    </p:animEffect>
                                  </p:childTnLst>
                                </p:cTn>
                              </p:par>
                              <p:par>
                                <p:cTn id="22" presetID="9" presetClass="emph" presetSubtype="0" grpId="1" nodeType="withEffect">
                                  <p:stCondLst>
                                    <p:cond delay="0"/>
                                  </p:stCondLst>
                                  <p:endCondLst>
                                    <p:cond evt="onNext" delay="0">
                                      <p:tgtEl>
                                        <p:sldTgt/>
                                      </p:tgtEl>
                                    </p:cond>
                                  </p:endCondLst>
                                  <p:childTnLst>
                                    <p:set>
                                      <p:cBhvr rctx="PPT">
                                        <p:cTn id="23" dur="indefinite"/>
                                        <p:tgtEl>
                                          <p:spTgt spid="1132548">
                                            <p:txEl>
                                              <p:pRg st="1" end="1"/>
                                            </p:txEl>
                                          </p:spTgt>
                                        </p:tgtEl>
                                        <p:attrNameLst>
                                          <p:attrName>style.opacity</p:attrName>
                                        </p:attrNameLst>
                                      </p:cBhvr>
                                      <p:to>
                                        <p:strVal val="1.0"/>
                                      </p:to>
                                    </p:set>
                                    <p:animEffect filter="image" prLst="opacity: 1.0">
                                      <p:cBhvr rctx="IE">
                                        <p:cTn id="24" dur="indefinite"/>
                                        <p:tgtEl>
                                          <p:spTgt spid="113254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endCondLst>
                                    <p:cond evt="onNext" delay="0">
                                      <p:tgtEl>
                                        <p:sldTgt/>
                                      </p:tgtEl>
                                    </p:cond>
                                  </p:endCondLst>
                                  <p:childTnLst>
                                    <p:set>
                                      <p:cBhvr rctx="PPT">
                                        <p:cTn id="28" dur="indefinite"/>
                                        <p:tgtEl>
                                          <p:spTgt spid="1132548">
                                            <p:txEl>
                                              <p:pRg st="2" end="2"/>
                                            </p:txEl>
                                          </p:spTgt>
                                        </p:tgtEl>
                                        <p:attrNameLst>
                                          <p:attrName>style.opacity</p:attrName>
                                        </p:attrNameLst>
                                      </p:cBhvr>
                                      <p:to>
                                        <p:strVal val="1.0"/>
                                      </p:to>
                                    </p:set>
                                    <p:animEffect filter="image" prLst="opacity: 1.0">
                                      <p:cBhvr rctx="IE">
                                        <p:cTn id="29" dur="indefinite"/>
                                        <p:tgtEl>
                                          <p:spTgt spid="1132548">
                                            <p:txEl>
                                              <p:pRg st="2" end="2"/>
                                            </p:txEl>
                                          </p:spTgt>
                                        </p:tgtEl>
                                      </p:cBhvr>
                                    </p:animEffect>
                                  </p:childTnLst>
                                </p:cTn>
                              </p:par>
                              <p:par>
                                <p:cTn id="30" presetID="9" presetClass="emph" presetSubtype="0" grpId="1" nodeType="withEffect">
                                  <p:stCondLst>
                                    <p:cond delay="0"/>
                                  </p:stCondLst>
                                  <p:endCondLst>
                                    <p:cond evt="onNext" delay="0">
                                      <p:tgtEl>
                                        <p:sldTgt/>
                                      </p:tgtEl>
                                    </p:cond>
                                  </p:endCondLst>
                                  <p:childTnLst>
                                    <p:set>
                                      <p:cBhvr rctx="PPT">
                                        <p:cTn id="31" dur="indefinite"/>
                                        <p:tgtEl>
                                          <p:spTgt spid="1132548">
                                            <p:txEl>
                                              <p:pRg st="3" end="3"/>
                                            </p:txEl>
                                          </p:spTgt>
                                        </p:tgtEl>
                                        <p:attrNameLst>
                                          <p:attrName>style.opacity</p:attrName>
                                        </p:attrNameLst>
                                      </p:cBhvr>
                                      <p:to>
                                        <p:strVal val="1.0"/>
                                      </p:to>
                                    </p:set>
                                    <p:animEffect filter="image" prLst="opacity: 1.0">
                                      <p:cBhvr rctx="IE">
                                        <p:cTn id="32" dur="indefinite"/>
                                        <p:tgtEl>
                                          <p:spTgt spid="11325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8" grpId="0" build="allAtOnce"/>
      <p:bldP spid="1132548" grpId="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s-ES" smtClean="0"/>
              <a:t>Síntesis por deshidratación</a:t>
            </a:r>
          </a:p>
        </p:txBody>
      </p:sp>
      <p:sp>
        <p:nvSpPr>
          <p:cNvPr id="1133571" name="Rectangle 3"/>
          <p:cNvSpPr>
            <a:spLocks noGrp="1" noChangeArrowheads="1"/>
          </p:cNvSpPr>
          <p:nvPr>
            <p:ph type="body" sz="half" idx="1"/>
          </p:nvPr>
        </p:nvSpPr>
        <p:spPr>
          <a:xfrm>
            <a:off x="323850" y="1600200"/>
            <a:ext cx="4038600" cy="4530725"/>
          </a:xfrm>
        </p:spPr>
        <p:txBody>
          <a:bodyPr/>
          <a:lstStyle/>
          <a:p>
            <a:pPr eaLnBrk="1" hangingPunct="1">
              <a:defRPr/>
            </a:pPr>
            <a:r>
              <a:rPr lang="es-ES" sz="2800" smtClean="0"/>
              <a:t>Las reacciones anabólicas que comprenden la remoción de agua se conocen como </a:t>
            </a:r>
            <a:r>
              <a:rPr lang="es-ES" sz="2800" smtClean="0">
                <a:solidFill>
                  <a:srgbClr val="FF6600"/>
                </a:solidFill>
              </a:rPr>
              <a:t>síntesis por deshidratación</a:t>
            </a:r>
            <a:r>
              <a:rPr lang="es-ES" sz="2800" smtClean="0"/>
              <a:t>:</a:t>
            </a:r>
          </a:p>
          <a:p>
            <a:pPr lvl="1" eaLnBrk="1" hangingPunct="1">
              <a:defRPr/>
            </a:pPr>
            <a:r>
              <a:rPr lang="es-ES" sz="2400" smtClean="0">
                <a:solidFill>
                  <a:srgbClr val="FFFF99"/>
                </a:solidFill>
              </a:rPr>
              <a:t>Se forma una molécula al unir sus partes y al perderse agua en el proceso.</a:t>
            </a:r>
          </a:p>
        </p:txBody>
      </p:sp>
      <p:pic>
        <p:nvPicPr>
          <p:cNvPr id="49156" name="Picture 4" descr="FG03_UN00a"/>
          <p:cNvPicPr>
            <a:picLocks noGrp="1" noChangeAspect="1" noChangeArrowheads="1"/>
          </p:cNvPicPr>
          <p:nvPr>
            <p:ph sz="half" idx="2"/>
          </p:nvPr>
        </p:nvPicPr>
        <p:blipFill>
          <a:blip r:embed="rId2"/>
          <a:srcRect/>
          <a:stretch>
            <a:fillRect/>
          </a:stretch>
        </p:blipFill>
        <p:spPr>
          <a:xfrm>
            <a:off x="4427538" y="2073275"/>
            <a:ext cx="4495800" cy="33718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33571">
                                            <p:txEl>
                                              <p:pRg st="0" end="0"/>
                                            </p:txEl>
                                          </p:spTgt>
                                        </p:tgtEl>
                                        <p:attrNameLst>
                                          <p:attrName>style.opacity</p:attrName>
                                        </p:attrNameLst>
                                      </p:cBhvr>
                                      <p:to>
                                        <p:strVal val="0.25"/>
                                      </p:to>
                                    </p:set>
                                    <p:animEffect filter="image" prLst="opacity: 0.25">
                                      <p:cBhvr rctx="IE">
                                        <p:cTn id="7" dur="indefinite"/>
                                        <p:tgtEl>
                                          <p:spTgt spid="1133571">
                                            <p:txEl>
                                              <p:pRg st="0" end="0"/>
                                            </p:txEl>
                                          </p:spTgt>
                                        </p:tgtEl>
                                      </p:cBhvr>
                                    </p:animEffect>
                                  </p:childTnLst>
                                </p:cTn>
                              </p:par>
                              <p:par>
                                <p:cTn id="8" presetID="9" presetClass="emph" presetSubtype="0" grpId="0" nodeType="withEffect">
                                  <p:stCondLst>
                                    <p:cond delay="0"/>
                                  </p:stCondLst>
                                  <p:childTnLst>
                                    <p:set>
                                      <p:cBhvr rctx="PPT">
                                        <p:cTn id="9" dur="indefinite"/>
                                        <p:tgtEl>
                                          <p:spTgt spid="1133571">
                                            <p:txEl>
                                              <p:pRg st="1" end="1"/>
                                            </p:txEl>
                                          </p:spTgt>
                                        </p:tgtEl>
                                        <p:attrNameLst>
                                          <p:attrName>style.opacity</p:attrName>
                                        </p:attrNameLst>
                                      </p:cBhvr>
                                      <p:to>
                                        <p:strVal val="0.25"/>
                                      </p:to>
                                    </p:set>
                                    <p:animEffect filter="image" prLst="opacity: 0.25">
                                      <p:cBhvr rctx="IE">
                                        <p:cTn id="10" dur="indefinite"/>
                                        <p:tgtEl>
                                          <p:spTgt spid="11335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1133571">
                                            <p:txEl>
                                              <p:pRg st="0" end="0"/>
                                            </p:txEl>
                                          </p:spTgt>
                                        </p:tgtEl>
                                        <p:attrNameLst>
                                          <p:attrName>style.opacity</p:attrName>
                                        </p:attrNameLst>
                                      </p:cBhvr>
                                      <p:to>
                                        <p:strVal val="1.0"/>
                                      </p:to>
                                    </p:set>
                                    <p:animEffect filter="image" prLst="opacity: 1.0">
                                      <p:cBhvr rctx="IE">
                                        <p:cTn id="15" dur="indefinite"/>
                                        <p:tgtEl>
                                          <p:spTgt spid="1133571">
                                            <p:txEl>
                                              <p:pRg st="0" end="0"/>
                                            </p:txEl>
                                          </p:spTgt>
                                        </p:tgtEl>
                                      </p:cBhvr>
                                    </p:animEffect>
                                  </p:childTnLst>
                                </p:cTn>
                              </p:par>
                              <p:par>
                                <p:cTn id="16" presetID="9" presetClass="emph" presetSubtype="0" grpId="1" nodeType="withEffect">
                                  <p:stCondLst>
                                    <p:cond delay="0"/>
                                  </p:stCondLst>
                                  <p:endCondLst>
                                    <p:cond evt="onNext" delay="0">
                                      <p:tgtEl>
                                        <p:sldTgt/>
                                      </p:tgtEl>
                                    </p:cond>
                                  </p:endCondLst>
                                  <p:childTnLst>
                                    <p:set>
                                      <p:cBhvr rctx="PPT">
                                        <p:cTn id="17" dur="indefinite"/>
                                        <p:tgtEl>
                                          <p:spTgt spid="1133571">
                                            <p:txEl>
                                              <p:pRg st="1" end="1"/>
                                            </p:txEl>
                                          </p:spTgt>
                                        </p:tgtEl>
                                        <p:attrNameLst>
                                          <p:attrName>style.opacity</p:attrName>
                                        </p:attrNameLst>
                                      </p:cBhvr>
                                      <p:to>
                                        <p:strVal val="1.0"/>
                                      </p:to>
                                    </p:set>
                                    <p:animEffect filter="image" prLst="opacity: 1.0">
                                      <p:cBhvr rctx="IE">
                                        <p:cTn id="18" dur="indefinite"/>
                                        <p:tgtEl>
                                          <p:spTgt spid="1133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71" grpId="0" build="allAtOnce"/>
      <p:bldP spid="1133571" grpId="1"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s-ES" smtClean="0"/>
              <a:t>Hidrólisis</a:t>
            </a:r>
          </a:p>
        </p:txBody>
      </p:sp>
      <p:sp>
        <p:nvSpPr>
          <p:cNvPr id="1134595" name="Rectangle 3"/>
          <p:cNvSpPr>
            <a:spLocks noGrp="1" noChangeArrowheads="1"/>
          </p:cNvSpPr>
          <p:nvPr>
            <p:ph type="body" sz="half" idx="2"/>
          </p:nvPr>
        </p:nvSpPr>
        <p:spPr>
          <a:xfrm>
            <a:off x="4781550" y="1700213"/>
            <a:ext cx="4038600" cy="4392612"/>
          </a:xfrm>
        </p:spPr>
        <p:txBody>
          <a:bodyPr/>
          <a:lstStyle/>
          <a:p>
            <a:pPr eaLnBrk="1" hangingPunct="1">
              <a:defRPr/>
            </a:pPr>
            <a:r>
              <a:rPr lang="es-ES" sz="2800" smtClean="0"/>
              <a:t>Las reacciones catabólicas, en las cuales se añade agua, se conocen como hidrólisis.</a:t>
            </a:r>
          </a:p>
          <a:p>
            <a:pPr lvl="1" eaLnBrk="1" hangingPunct="1">
              <a:defRPr/>
            </a:pPr>
            <a:r>
              <a:rPr lang="es-ES" smtClean="0">
                <a:solidFill>
                  <a:srgbClr val="FFFF99"/>
                </a:solidFill>
              </a:rPr>
              <a:t>Al añadir agua, la molécula grande se rompe en sus partes.</a:t>
            </a:r>
          </a:p>
        </p:txBody>
      </p:sp>
      <p:pic>
        <p:nvPicPr>
          <p:cNvPr id="50180" name="Picture 4" descr="FG03_UN00b"/>
          <p:cNvPicPr>
            <a:picLocks noChangeAspect="1" noChangeArrowheads="1"/>
          </p:cNvPicPr>
          <p:nvPr>
            <p:ph sz="half" idx="1"/>
          </p:nvPr>
        </p:nvPicPr>
        <p:blipFill>
          <a:blip r:embed="rId2"/>
          <a:srcRect/>
          <a:stretch>
            <a:fillRect/>
          </a:stretch>
        </p:blipFill>
        <p:spPr>
          <a:xfrm>
            <a:off x="220663" y="2217738"/>
            <a:ext cx="4495800" cy="33718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34595">
                                            <p:txEl>
                                              <p:pRg st="0" end="0"/>
                                            </p:txEl>
                                          </p:spTgt>
                                        </p:tgtEl>
                                        <p:attrNameLst>
                                          <p:attrName>style.opacity</p:attrName>
                                        </p:attrNameLst>
                                      </p:cBhvr>
                                      <p:to>
                                        <p:strVal val="0.25"/>
                                      </p:to>
                                    </p:set>
                                    <p:animEffect filter="image" prLst="opacity: 0.25">
                                      <p:cBhvr rctx="IE">
                                        <p:cTn id="7" dur="indefinite"/>
                                        <p:tgtEl>
                                          <p:spTgt spid="1134595">
                                            <p:txEl>
                                              <p:pRg st="0" end="0"/>
                                            </p:txEl>
                                          </p:spTgt>
                                        </p:tgtEl>
                                      </p:cBhvr>
                                    </p:animEffect>
                                  </p:childTnLst>
                                </p:cTn>
                              </p:par>
                              <p:par>
                                <p:cTn id="8" presetID="9" presetClass="emph" presetSubtype="0" grpId="0" nodeType="withEffect">
                                  <p:stCondLst>
                                    <p:cond delay="0"/>
                                  </p:stCondLst>
                                  <p:childTnLst>
                                    <p:set>
                                      <p:cBhvr rctx="PPT">
                                        <p:cTn id="9" dur="indefinite"/>
                                        <p:tgtEl>
                                          <p:spTgt spid="1134595">
                                            <p:txEl>
                                              <p:pRg st="1" end="1"/>
                                            </p:txEl>
                                          </p:spTgt>
                                        </p:tgtEl>
                                        <p:attrNameLst>
                                          <p:attrName>style.opacity</p:attrName>
                                        </p:attrNameLst>
                                      </p:cBhvr>
                                      <p:to>
                                        <p:strVal val="0.25"/>
                                      </p:to>
                                    </p:set>
                                    <p:animEffect filter="image" prLst="opacity: 0.25">
                                      <p:cBhvr rctx="IE">
                                        <p:cTn id="10" dur="indefinite"/>
                                        <p:tgtEl>
                                          <p:spTgt spid="11345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1134595">
                                            <p:txEl>
                                              <p:pRg st="0" end="0"/>
                                            </p:txEl>
                                          </p:spTgt>
                                        </p:tgtEl>
                                        <p:attrNameLst>
                                          <p:attrName>style.opacity</p:attrName>
                                        </p:attrNameLst>
                                      </p:cBhvr>
                                      <p:to>
                                        <p:strVal val="1.0"/>
                                      </p:to>
                                    </p:set>
                                    <p:animEffect filter="image" prLst="opacity: 1.0">
                                      <p:cBhvr rctx="IE">
                                        <p:cTn id="15" dur="indefinite"/>
                                        <p:tgtEl>
                                          <p:spTgt spid="1134595">
                                            <p:txEl>
                                              <p:pRg st="0" end="0"/>
                                            </p:txEl>
                                          </p:spTgt>
                                        </p:tgtEl>
                                      </p:cBhvr>
                                    </p:animEffect>
                                  </p:childTnLst>
                                </p:cTn>
                              </p:par>
                              <p:par>
                                <p:cTn id="16" presetID="9" presetClass="emph" presetSubtype="0" grpId="1" nodeType="withEffect">
                                  <p:stCondLst>
                                    <p:cond delay="0"/>
                                  </p:stCondLst>
                                  <p:endCondLst>
                                    <p:cond evt="onNext" delay="0">
                                      <p:tgtEl>
                                        <p:sldTgt/>
                                      </p:tgtEl>
                                    </p:cond>
                                  </p:endCondLst>
                                  <p:childTnLst>
                                    <p:set>
                                      <p:cBhvr rctx="PPT">
                                        <p:cTn id="17" dur="indefinite"/>
                                        <p:tgtEl>
                                          <p:spTgt spid="1134595">
                                            <p:txEl>
                                              <p:pRg st="1" end="1"/>
                                            </p:txEl>
                                          </p:spTgt>
                                        </p:tgtEl>
                                        <p:attrNameLst>
                                          <p:attrName>style.opacity</p:attrName>
                                        </p:attrNameLst>
                                      </p:cBhvr>
                                      <p:to>
                                        <p:strVal val="1.0"/>
                                      </p:to>
                                    </p:set>
                                    <p:animEffect filter="image" prLst="opacity: 1.0">
                                      <p:cBhvr rctx="IE">
                                        <p:cTn id="18" dur="indefinite"/>
                                        <p:tgtEl>
                                          <p:spTgt spid="1134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5" grpId="0" build="allAtOnce"/>
      <p:bldP spid="1134595" grpId="1"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s-ES" sz="4000" smtClean="0"/>
              <a:t>Reacciones endergónicas y exergónicas</a:t>
            </a:r>
          </a:p>
        </p:txBody>
      </p:sp>
      <p:sp>
        <p:nvSpPr>
          <p:cNvPr id="1135619" name="Rectangle 3"/>
          <p:cNvSpPr>
            <a:spLocks noGrp="1" noChangeArrowheads="1"/>
          </p:cNvSpPr>
          <p:nvPr>
            <p:ph type="body" sz="half" idx="1"/>
          </p:nvPr>
        </p:nvSpPr>
        <p:spPr>
          <a:xfrm>
            <a:off x="1169988" y="1946275"/>
            <a:ext cx="3814762" cy="4114800"/>
          </a:xfrm>
        </p:spPr>
        <p:txBody>
          <a:bodyPr/>
          <a:lstStyle/>
          <a:p>
            <a:pPr eaLnBrk="1" hangingPunct="1">
              <a:lnSpc>
                <a:spcPct val="90000"/>
              </a:lnSpc>
              <a:defRPr/>
            </a:pPr>
            <a:r>
              <a:rPr lang="es-ES" sz="2800" smtClean="0"/>
              <a:t>Una </a:t>
            </a:r>
            <a:r>
              <a:rPr lang="es-ES" sz="2800" smtClean="0">
                <a:solidFill>
                  <a:srgbClr val="FF6600"/>
                </a:solidFill>
              </a:rPr>
              <a:t>reacción endergónica</a:t>
            </a:r>
            <a:r>
              <a:rPr lang="es-ES" sz="2800" smtClean="0"/>
              <a:t> es una reacción química que necesita o utiliza energía.</a:t>
            </a:r>
          </a:p>
          <a:p>
            <a:pPr lvl="1" eaLnBrk="1" hangingPunct="1">
              <a:lnSpc>
                <a:spcPct val="90000"/>
              </a:lnSpc>
              <a:defRPr/>
            </a:pPr>
            <a:r>
              <a:rPr lang="es-ES" sz="2400" smtClean="0">
                <a:solidFill>
                  <a:srgbClr val="FFFF99"/>
                </a:solidFill>
              </a:rPr>
              <a:t>Fotosíntesis.</a:t>
            </a:r>
          </a:p>
          <a:p>
            <a:pPr eaLnBrk="1" hangingPunct="1">
              <a:lnSpc>
                <a:spcPct val="90000"/>
              </a:lnSpc>
              <a:defRPr/>
            </a:pPr>
            <a:r>
              <a:rPr lang="es-ES" sz="2800" smtClean="0"/>
              <a:t>Una reacción que libera energía se conoce como una </a:t>
            </a:r>
            <a:r>
              <a:rPr lang="es-ES" sz="2800" smtClean="0">
                <a:solidFill>
                  <a:srgbClr val="FF6600"/>
                </a:solidFill>
              </a:rPr>
              <a:t>reacción exergónica</a:t>
            </a:r>
            <a:r>
              <a:rPr lang="es-ES" sz="2800" smtClean="0"/>
              <a:t>.</a:t>
            </a:r>
          </a:p>
          <a:p>
            <a:pPr lvl="1" eaLnBrk="1" hangingPunct="1">
              <a:lnSpc>
                <a:spcPct val="90000"/>
              </a:lnSpc>
              <a:defRPr/>
            </a:pPr>
            <a:r>
              <a:rPr lang="es-ES" sz="2400" smtClean="0">
                <a:solidFill>
                  <a:srgbClr val="FFFF99"/>
                </a:solidFill>
              </a:rPr>
              <a:t>Respiración celular.</a:t>
            </a:r>
          </a:p>
        </p:txBody>
      </p:sp>
      <p:pic>
        <p:nvPicPr>
          <p:cNvPr id="51204" name="Picture 4" descr="fotosin"/>
          <p:cNvPicPr>
            <a:picLocks noChangeAspect="1" noChangeArrowheads="1"/>
          </p:cNvPicPr>
          <p:nvPr/>
        </p:nvPicPr>
        <p:blipFill>
          <a:blip r:embed="rId2"/>
          <a:srcRect/>
          <a:stretch>
            <a:fillRect/>
          </a:stretch>
        </p:blipFill>
        <p:spPr bwMode="auto">
          <a:xfrm>
            <a:off x="4356100" y="1700213"/>
            <a:ext cx="2330450" cy="2736850"/>
          </a:xfrm>
          <a:prstGeom prst="rect">
            <a:avLst/>
          </a:prstGeom>
          <a:noFill/>
          <a:ln w="9525">
            <a:noFill/>
            <a:miter lim="800000"/>
            <a:headEnd/>
            <a:tailEnd/>
          </a:ln>
        </p:spPr>
      </p:pic>
      <p:pic>
        <p:nvPicPr>
          <p:cNvPr id="51205" name="Picture 5" descr="enyld1"/>
          <p:cNvPicPr>
            <a:picLocks noChangeAspect="1" noChangeArrowheads="1"/>
          </p:cNvPicPr>
          <p:nvPr/>
        </p:nvPicPr>
        <p:blipFill>
          <a:blip r:embed="rId3"/>
          <a:srcRect/>
          <a:stretch>
            <a:fillRect/>
          </a:stretch>
        </p:blipFill>
        <p:spPr bwMode="auto">
          <a:xfrm>
            <a:off x="5292725" y="4497388"/>
            <a:ext cx="3851275" cy="2360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35619">
                                            <p:txEl>
                                              <p:pRg st="0" end="0"/>
                                            </p:txEl>
                                          </p:spTgt>
                                        </p:tgtEl>
                                        <p:attrNameLst>
                                          <p:attrName>style.opacity</p:attrName>
                                        </p:attrNameLst>
                                      </p:cBhvr>
                                      <p:to>
                                        <p:strVal val="0.25"/>
                                      </p:to>
                                    </p:set>
                                    <p:animEffect filter="image" prLst="opacity: 0.25">
                                      <p:cBhvr rctx="IE">
                                        <p:cTn id="7" dur="indefinite"/>
                                        <p:tgtEl>
                                          <p:spTgt spid="1135619">
                                            <p:txEl>
                                              <p:pRg st="0" end="0"/>
                                            </p:txEl>
                                          </p:spTgt>
                                        </p:tgtEl>
                                      </p:cBhvr>
                                    </p:animEffect>
                                  </p:childTnLst>
                                </p:cTn>
                              </p:par>
                              <p:par>
                                <p:cTn id="8" presetID="9" presetClass="emph" presetSubtype="0" grpId="0" nodeType="withEffect">
                                  <p:stCondLst>
                                    <p:cond delay="0"/>
                                  </p:stCondLst>
                                  <p:childTnLst>
                                    <p:set>
                                      <p:cBhvr rctx="PPT">
                                        <p:cTn id="9" dur="indefinite"/>
                                        <p:tgtEl>
                                          <p:spTgt spid="1135619">
                                            <p:txEl>
                                              <p:pRg st="1" end="1"/>
                                            </p:txEl>
                                          </p:spTgt>
                                        </p:tgtEl>
                                        <p:attrNameLst>
                                          <p:attrName>style.opacity</p:attrName>
                                        </p:attrNameLst>
                                      </p:cBhvr>
                                      <p:to>
                                        <p:strVal val="0.25"/>
                                      </p:to>
                                    </p:set>
                                    <p:animEffect filter="image" prLst="opacity: 0.25">
                                      <p:cBhvr rctx="IE">
                                        <p:cTn id="10" dur="indefinite"/>
                                        <p:tgtEl>
                                          <p:spTgt spid="1135619">
                                            <p:txEl>
                                              <p:pRg st="1" end="1"/>
                                            </p:txEl>
                                          </p:spTgt>
                                        </p:tgtEl>
                                      </p:cBhvr>
                                    </p:animEffect>
                                  </p:childTnLst>
                                </p:cTn>
                              </p:par>
                              <p:par>
                                <p:cTn id="11" presetID="9" presetClass="emph" presetSubtype="0" grpId="0" nodeType="withEffect">
                                  <p:stCondLst>
                                    <p:cond delay="0"/>
                                  </p:stCondLst>
                                  <p:childTnLst>
                                    <p:set>
                                      <p:cBhvr rctx="PPT">
                                        <p:cTn id="12" dur="indefinite"/>
                                        <p:tgtEl>
                                          <p:spTgt spid="1135619">
                                            <p:txEl>
                                              <p:pRg st="2" end="2"/>
                                            </p:txEl>
                                          </p:spTgt>
                                        </p:tgtEl>
                                        <p:attrNameLst>
                                          <p:attrName>style.opacity</p:attrName>
                                        </p:attrNameLst>
                                      </p:cBhvr>
                                      <p:to>
                                        <p:strVal val="0.25"/>
                                      </p:to>
                                    </p:set>
                                    <p:animEffect filter="image" prLst="opacity: 0.25">
                                      <p:cBhvr rctx="IE">
                                        <p:cTn id="13" dur="indefinite"/>
                                        <p:tgtEl>
                                          <p:spTgt spid="1135619">
                                            <p:txEl>
                                              <p:pRg st="2" end="2"/>
                                            </p:txEl>
                                          </p:spTgt>
                                        </p:tgtEl>
                                      </p:cBhvr>
                                    </p:animEffect>
                                  </p:childTnLst>
                                </p:cTn>
                              </p:par>
                              <p:par>
                                <p:cTn id="14" presetID="9" presetClass="emph" presetSubtype="0" grpId="0" nodeType="withEffect">
                                  <p:stCondLst>
                                    <p:cond delay="0"/>
                                  </p:stCondLst>
                                  <p:childTnLst>
                                    <p:set>
                                      <p:cBhvr rctx="PPT">
                                        <p:cTn id="15" dur="indefinite"/>
                                        <p:tgtEl>
                                          <p:spTgt spid="1135619">
                                            <p:txEl>
                                              <p:pRg st="3" end="3"/>
                                            </p:txEl>
                                          </p:spTgt>
                                        </p:tgtEl>
                                        <p:attrNameLst>
                                          <p:attrName>style.opacity</p:attrName>
                                        </p:attrNameLst>
                                      </p:cBhvr>
                                      <p:to>
                                        <p:strVal val="0.25"/>
                                      </p:to>
                                    </p:set>
                                    <p:animEffect filter="image" prLst="opacity: 0.25">
                                      <p:cBhvr rctx="IE">
                                        <p:cTn id="16" dur="indefinite"/>
                                        <p:tgtEl>
                                          <p:spTgt spid="11356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1" nodeType="clickEffect">
                                  <p:stCondLst>
                                    <p:cond delay="0"/>
                                  </p:stCondLst>
                                  <p:endCondLst>
                                    <p:cond evt="onNext" delay="0">
                                      <p:tgtEl>
                                        <p:sldTgt/>
                                      </p:tgtEl>
                                    </p:cond>
                                  </p:endCondLst>
                                  <p:childTnLst>
                                    <p:set>
                                      <p:cBhvr rctx="PPT">
                                        <p:cTn id="20" dur="indefinite"/>
                                        <p:tgtEl>
                                          <p:spTgt spid="1135619">
                                            <p:txEl>
                                              <p:pRg st="0" end="0"/>
                                            </p:txEl>
                                          </p:spTgt>
                                        </p:tgtEl>
                                        <p:attrNameLst>
                                          <p:attrName>style.opacity</p:attrName>
                                        </p:attrNameLst>
                                      </p:cBhvr>
                                      <p:to>
                                        <p:strVal val="1.0"/>
                                      </p:to>
                                    </p:set>
                                    <p:animEffect filter="image" prLst="opacity: 1.0">
                                      <p:cBhvr rctx="IE">
                                        <p:cTn id="21" dur="indefinite"/>
                                        <p:tgtEl>
                                          <p:spTgt spid="1135619">
                                            <p:txEl>
                                              <p:pRg st="0" end="0"/>
                                            </p:txEl>
                                          </p:spTgt>
                                        </p:tgtEl>
                                      </p:cBhvr>
                                    </p:animEffect>
                                  </p:childTnLst>
                                </p:cTn>
                              </p:par>
                              <p:par>
                                <p:cTn id="22" presetID="9" presetClass="emph" presetSubtype="0" grpId="1" nodeType="withEffect">
                                  <p:stCondLst>
                                    <p:cond delay="0"/>
                                  </p:stCondLst>
                                  <p:endCondLst>
                                    <p:cond evt="onNext" delay="0">
                                      <p:tgtEl>
                                        <p:sldTgt/>
                                      </p:tgtEl>
                                    </p:cond>
                                  </p:endCondLst>
                                  <p:childTnLst>
                                    <p:set>
                                      <p:cBhvr rctx="PPT">
                                        <p:cTn id="23" dur="indefinite"/>
                                        <p:tgtEl>
                                          <p:spTgt spid="1135619">
                                            <p:txEl>
                                              <p:pRg st="1" end="1"/>
                                            </p:txEl>
                                          </p:spTgt>
                                        </p:tgtEl>
                                        <p:attrNameLst>
                                          <p:attrName>style.opacity</p:attrName>
                                        </p:attrNameLst>
                                      </p:cBhvr>
                                      <p:to>
                                        <p:strVal val="1.0"/>
                                      </p:to>
                                    </p:set>
                                    <p:animEffect filter="image" prLst="opacity: 1.0">
                                      <p:cBhvr rctx="IE">
                                        <p:cTn id="24" dur="indefinite"/>
                                        <p:tgtEl>
                                          <p:spTgt spid="113561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endCondLst>
                                    <p:cond evt="onNext" delay="0">
                                      <p:tgtEl>
                                        <p:sldTgt/>
                                      </p:tgtEl>
                                    </p:cond>
                                  </p:endCondLst>
                                  <p:childTnLst>
                                    <p:set>
                                      <p:cBhvr rctx="PPT">
                                        <p:cTn id="28" dur="indefinite"/>
                                        <p:tgtEl>
                                          <p:spTgt spid="1135619">
                                            <p:txEl>
                                              <p:pRg st="2" end="2"/>
                                            </p:txEl>
                                          </p:spTgt>
                                        </p:tgtEl>
                                        <p:attrNameLst>
                                          <p:attrName>style.opacity</p:attrName>
                                        </p:attrNameLst>
                                      </p:cBhvr>
                                      <p:to>
                                        <p:strVal val="1.0"/>
                                      </p:to>
                                    </p:set>
                                    <p:animEffect filter="image" prLst="opacity: 1.0">
                                      <p:cBhvr rctx="IE">
                                        <p:cTn id="29" dur="indefinite"/>
                                        <p:tgtEl>
                                          <p:spTgt spid="1135619">
                                            <p:txEl>
                                              <p:pRg st="2" end="2"/>
                                            </p:txEl>
                                          </p:spTgt>
                                        </p:tgtEl>
                                      </p:cBhvr>
                                    </p:animEffect>
                                  </p:childTnLst>
                                </p:cTn>
                              </p:par>
                              <p:par>
                                <p:cTn id="30" presetID="9" presetClass="emph" presetSubtype="0" grpId="1" nodeType="withEffect">
                                  <p:stCondLst>
                                    <p:cond delay="0"/>
                                  </p:stCondLst>
                                  <p:endCondLst>
                                    <p:cond evt="onNext" delay="0">
                                      <p:tgtEl>
                                        <p:sldTgt/>
                                      </p:tgtEl>
                                    </p:cond>
                                  </p:endCondLst>
                                  <p:childTnLst>
                                    <p:set>
                                      <p:cBhvr rctx="PPT">
                                        <p:cTn id="31" dur="indefinite"/>
                                        <p:tgtEl>
                                          <p:spTgt spid="1135619">
                                            <p:txEl>
                                              <p:pRg st="3" end="3"/>
                                            </p:txEl>
                                          </p:spTgt>
                                        </p:tgtEl>
                                        <p:attrNameLst>
                                          <p:attrName>style.opacity</p:attrName>
                                        </p:attrNameLst>
                                      </p:cBhvr>
                                      <p:to>
                                        <p:strVal val="1.0"/>
                                      </p:to>
                                    </p:set>
                                    <p:animEffect filter="image" prLst="opacity: 1.0">
                                      <p:cBhvr rctx="IE">
                                        <p:cTn id="32" dur="indefinite"/>
                                        <p:tgtEl>
                                          <p:spTgt spid="1135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19" grpId="0" build="allAtOnce"/>
      <p:bldP spid="1135619" grpId="1"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s-ES" smtClean="0"/>
              <a:t>Energía de activación</a:t>
            </a:r>
          </a:p>
        </p:txBody>
      </p:sp>
      <p:sp>
        <p:nvSpPr>
          <p:cNvPr id="1136643" name="Rectangle 3"/>
          <p:cNvSpPr>
            <a:spLocks noGrp="1" noChangeArrowheads="1"/>
          </p:cNvSpPr>
          <p:nvPr>
            <p:ph type="body" sz="half" idx="3"/>
          </p:nvPr>
        </p:nvSpPr>
        <p:spPr>
          <a:xfrm>
            <a:off x="4284663" y="1557338"/>
            <a:ext cx="4657725" cy="4503737"/>
          </a:xfrm>
        </p:spPr>
        <p:txBody>
          <a:bodyPr/>
          <a:lstStyle/>
          <a:p>
            <a:pPr eaLnBrk="1" hangingPunct="1">
              <a:lnSpc>
                <a:spcPct val="90000"/>
              </a:lnSpc>
              <a:defRPr/>
            </a:pPr>
            <a:r>
              <a:rPr lang="es-ES" sz="2400" smtClean="0"/>
              <a:t>Muchas reacciones exergónicas necesitan calor (energía) para comenzar.</a:t>
            </a:r>
          </a:p>
          <a:p>
            <a:pPr lvl="1" eaLnBrk="1" hangingPunct="1">
              <a:lnSpc>
                <a:spcPct val="90000"/>
              </a:lnSpc>
              <a:defRPr/>
            </a:pPr>
            <a:r>
              <a:rPr lang="es-ES" sz="2000" smtClean="0">
                <a:solidFill>
                  <a:srgbClr val="FFFF99"/>
                </a:solidFill>
              </a:rPr>
              <a:t>Ej.: Combustión de madera.</a:t>
            </a:r>
          </a:p>
          <a:p>
            <a:pPr eaLnBrk="1" hangingPunct="1">
              <a:lnSpc>
                <a:spcPct val="90000"/>
              </a:lnSpc>
              <a:defRPr/>
            </a:pPr>
            <a:r>
              <a:rPr lang="es-ES" sz="2400" smtClean="0"/>
              <a:t>Esta energía se conoce como </a:t>
            </a:r>
            <a:r>
              <a:rPr lang="es-ES" sz="2400" smtClean="0">
                <a:solidFill>
                  <a:srgbClr val="FF6600"/>
                </a:solidFill>
              </a:rPr>
              <a:t>energía de activación</a:t>
            </a:r>
            <a:r>
              <a:rPr lang="es-ES" sz="2400" smtClean="0"/>
              <a:t>.</a:t>
            </a:r>
          </a:p>
          <a:p>
            <a:pPr lvl="1" eaLnBrk="1" hangingPunct="1">
              <a:lnSpc>
                <a:spcPct val="90000"/>
              </a:lnSpc>
              <a:defRPr/>
            </a:pPr>
            <a:r>
              <a:rPr lang="es-ES" sz="2000" smtClean="0">
                <a:solidFill>
                  <a:srgbClr val="FFFF99"/>
                </a:solidFill>
              </a:rPr>
              <a:t>La cantidad de energía de activación es, generalmente, mucho menor que la energía que libera la reacción.</a:t>
            </a:r>
          </a:p>
          <a:p>
            <a:pPr eaLnBrk="1" hangingPunct="1">
              <a:lnSpc>
                <a:spcPct val="90000"/>
              </a:lnSpc>
              <a:defRPr/>
            </a:pPr>
            <a:r>
              <a:rPr lang="es-ES" sz="2400" smtClean="0">
                <a:solidFill>
                  <a:srgbClr val="FFCC00"/>
                </a:solidFill>
              </a:rPr>
              <a:t>¿Las células realizan reacciones exergónicas?</a:t>
            </a:r>
          </a:p>
          <a:p>
            <a:pPr eaLnBrk="1" hangingPunct="1">
              <a:lnSpc>
                <a:spcPct val="90000"/>
              </a:lnSpc>
              <a:defRPr/>
            </a:pPr>
            <a:r>
              <a:rPr lang="es-ES" sz="2400" smtClean="0">
                <a:solidFill>
                  <a:srgbClr val="FFCC00"/>
                </a:solidFill>
              </a:rPr>
              <a:t>¿Cómo lo hacen sin sufrir daños?</a:t>
            </a:r>
          </a:p>
        </p:txBody>
      </p:sp>
      <p:pic>
        <p:nvPicPr>
          <p:cNvPr id="52228" name="Picture 4" descr="Miniatura">
            <a:hlinkClick r:id="rId2"/>
          </p:cNvPr>
          <p:cNvPicPr>
            <a:picLocks noChangeAspect="1" noChangeArrowheads="1"/>
          </p:cNvPicPr>
          <p:nvPr>
            <p:ph sz="quarter" idx="2"/>
          </p:nvPr>
        </p:nvPicPr>
        <p:blipFill>
          <a:blip r:embed="rId3"/>
          <a:srcRect/>
          <a:stretch>
            <a:fillRect/>
          </a:stretch>
        </p:blipFill>
        <p:spPr>
          <a:xfrm>
            <a:off x="1290638" y="3141663"/>
            <a:ext cx="2701925" cy="3492500"/>
          </a:xfrm>
        </p:spPr>
      </p:pic>
      <p:pic>
        <p:nvPicPr>
          <p:cNvPr id="52229" name="Picture 5" descr="Combustion%20allumette%20carbone"/>
          <p:cNvPicPr>
            <a:picLocks noChangeAspect="1" noChangeArrowheads="1"/>
          </p:cNvPicPr>
          <p:nvPr/>
        </p:nvPicPr>
        <p:blipFill>
          <a:blip r:embed="rId4"/>
          <a:srcRect/>
          <a:stretch>
            <a:fillRect/>
          </a:stretch>
        </p:blipFill>
        <p:spPr bwMode="auto">
          <a:xfrm>
            <a:off x="179388" y="1557338"/>
            <a:ext cx="2089150" cy="1566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36643">
                                            <p:txEl>
                                              <p:pRg st="0" end="0"/>
                                            </p:txEl>
                                          </p:spTgt>
                                        </p:tgtEl>
                                        <p:attrNameLst>
                                          <p:attrName>style.opacity</p:attrName>
                                        </p:attrNameLst>
                                      </p:cBhvr>
                                      <p:to>
                                        <p:strVal val="0.25"/>
                                      </p:to>
                                    </p:set>
                                    <p:animEffect filter="image" prLst="opacity: 0.25">
                                      <p:cBhvr rctx="IE">
                                        <p:cTn id="7" dur="indefinite"/>
                                        <p:tgtEl>
                                          <p:spTgt spid="1136643">
                                            <p:txEl>
                                              <p:pRg st="0" end="0"/>
                                            </p:txEl>
                                          </p:spTgt>
                                        </p:tgtEl>
                                      </p:cBhvr>
                                    </p:animEffect>
                                  </p:childTnLst>
                                </p:cTn>
                              </p:par>
                              <p:par>
                                <p:cTn id="8" presetID="9" presetClass="emph" presetSubtype="0" grpId="0" nodeType="withEffect">
                                  <p:stCondLst>
                                    <p:cond delay="0"/>
                                  </p:stCondLst>
                                  <p:childTnLst>
                                    <p:set>
                                      <p:cBhvr rctx="PPT">
                                        <p:cTn id="9" dur="indefinite"/>
                                        <p:tgtEl>
                                          <p:spTgt spid="1136643">
                                            <p:txEl>
                                              <p:pRg st="1" end="1"/>
                                            </p:txEl>
                                          </p:spTgt>
                                        </p:tgtEl>
                                        <p:attrNameLst>
                                          <p:attrName>style.opacity</p:attrName>
                                        </p:attrNameLst>
                                      </p:cBhvr>
                                      <p:to>
                                        <p:strVal val="0.25"/>
                                      </p:to>
                                    </p:set>
                                    <p:animEffect filter="image" prLst="opacity: 0.25">
                                      <p:cBhvr rctx="IE">
                                        <p:cTn id="10" dur="indefinite"/>
                                        <p:tgtEl>
                                          <p:spTgt spid="1136643">
                                            <p:txEl>
                                              <p:pRg st="1" end="1"/>
                                            </p:txEl>
                                          </p:spTgt>
                                        </p:tgtEl>
                                      </p:cBhvr>
                                    </p:animEffect>
                                  </p:childTnLst>
                                </p:cTn>
                              </p:par>
                              <p:par>
                                <p:cTn id="11" presetID="9" presetClass="emph" presetSubtype="0" grpId="0" nodeType="withEffect">
                                  <p:stCondLst>
                                    <p:cond delay="0"/>
                                  </p:stCondLst>
                                  <p:childTnLst>
                                    <p:set>
                                      <p:cBhvr rctx="PPT">
                                        <p:cTn id="12" dur="indefinite"/>
                                        <p:tgtEl>
                                          <p:spTgt spid="1136643">
                                            <p:txEl>
                                              <p:pRg st="2" end="2"/>
                                            </p:txEl>
                                          </p:spTgt>
                                        </p:tgtEl>
                                        <p:attrNameLst>
                                          <p:attrName>style.opacity</p:attrName>
                                        </p:attrNameLst>
                                      </p:cBhvr>
                                      <p:to>
                                        <p:strVal val="0.25"/>
                                      </p:to>
                                    </p:set>
                                    <p:animEffect filter="image" prLst="opacity: 0.25">
                                      <p:cBhvr rctx="IE">
                                        <p:cTn id="13" dur="indefinite"/>
                                        <p:tgtEl>
                                          <p:spTgt spid="1136643">
                                            <p:txEl>
                                              <p:pRg st="2" end="2"/>
                                            </p:txEl>
                                          </p:spTgt>
                                        </p:tgtEl>
                                      </p:cBhvr>
                                    </p:animEffect>
                                  </p:childTnLst>
                                </p:cTn>
                              </p:par>
                              <p:par>
                                <p:cTn id="14" presetID="9" presetClass="emph" presetSubtype="0" grpId="0" nodeType="withEffect">
                                  <p:stCondLst>
                                    <p:cond delay="0"/>
                                  </p:stCondLst>
                                  <p:childTnLst>
                                    <p:set>
                                      <p:cBhvr rctx="PPT">
                                        <p:cTn id="15" dur="indefinite"/>
                                        <p:tgtEl>
                                          <p:spTgt spid="1136643">
                                            <p:txEl>
                                              <p:pRg st="3" end="3"/>
                                            </p:txEl>
                                          </p:spTgt>
                                        </p:tgtEl>
                                        <p:attrNameLst>
                                          <p:attrName>style.opacity</p:attrName>
                                        </p:attrNameLst>
                                      </p:cBhvr>
                                      <p:to>
                                        <p:strVal val="0.25"/>
                                      </p:to>
                                    </p:set>
                                    <p:animEffect filter="image" prLst="opacity: 0.25">
                                      <p:cBhvr rctx="IE">
                                        <p:cTn id="16" dur="indefinite"/>
                                        <p:tgtEl>
                                          <p:spTgt spid="1136643">
                                            <p:txEl>
                                              <p:pRg st="3" end="3"/>
                                            </p:txEl>
                                          </p:spTgt>
                                        </p:tgtEl>
                                      </p:cBhvr>
                                    </p:animEffect>
                                  </p:childTnLst>
                                </p:cTn>
                              </p:par>
                              <p:par>
                                <p:cTn id="17" presetID="9" presetClass="emph" presetSubtype="0" grpId="0" nodeType="withEffect">
                                  <p:stCondLst>
                                    <p:cond delay="0"/>
                                  </p:stCondLst>
                                  <p:childTnLst>
                                    <p:set>
                                      <p:cBhvr rctx="PPT">
                                        <p:cTn id="18" dur="indefinite"/>
                                        <p:tgtEl>
                                          <p:spTgt spid="1136643">
                                            <p:txEl>
                                              <p:pRg st="4" end="4"/>
                                            </p:txEl>
                                          </p:spTgt>
                                        </p:tgtEl>
                                        <p:attrNameLst>
                                          <p:attrName>style.opacity</p:attrName>
                                        </p:attrNameLst>
                                      </p:cBhvr>
                                      <p:to>
                                        <p:strVal val="0.25"/>
                                      </p:to>
                                    </p:set>
                                    <p:animEffect filter="image" prLst="opacity: 0.25">
                                      <p:cBhvr rctx="IE">
                                        <p:cTn id="19" dur="indefinite"/>
                                        <p:tgtEl>
                                          <p:spTgt spid="1136643">
                                            <p:txEl>
                                              <p:pRg st="4" end="4"/>
                                            </p:txEl>
                                          </p:spTgt>
                                        </p:tgtEl>
                                      </p:cBhvr>
                                    </p:animEffect>
                                  </p:childTnLst>
                                </p:cTn>
                              </p:par>
                              <p:par>
                                <p:cTn id="20" presetID="9" presetClass="emph" presetSubtype="0" grpId="0" nodeType="withEffect">
                                  <p:stCondLst>
                                    <p:cond delay="0"/>
                                  </p:stCondLst>
                                  <p:childTnLst>
                                    <p:set>
                                      <p:cBhvr rctx="PPT">
                                        <p:cTn id="21" dur="indefinite"/>
                                        <p:tgtEl>
                                          <p:spTgt spid="1136643">
                                            <p:txEl>
                                              <p:pRg st="5" end="5"/>
                                            </p:txEl>
                                          </p:spTgt>
                                        </p:tgtEl>
                                        <p:attrNameLst>
                                          <p:attrName>style.opacity</p:attrName>
                                        </p:attrNameLst>
                                      </p:cBhvr>
                                      <p:to>
                                        <p:strVal val="0.25"/>
                                      </p:to>
                                    </p:set>
                                    <p:animEffect filter="image" prLst="opacity: 0.25">
                                      <p:cBhvr rctx="IE">
                                        <p:cTn id="22" dur="indefinite"/>
                                        <p:tgtEl>
                                          <p:spTgt spid="11366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endCondLst>
                                    <p:cond evt="onNext" delay="0">
                                      <p:tgtEl>
                                        <p:sldTgt/>
                                      </p:tgtEl>
                                    </p:cond>
                                  </p:endCondLst>
                                  <p:childTnLst>
                                    <p:set>
                                      <p:cBhvr rctx="PPT">
                                        <p:cTn id="26" dur="indefinite"/>
                                        <p:tgtEl>
                                          <p:spTgt spid="1136643">
                                            <p:txEl>
                                              <p:pRg st="0" end="0"/>
                                            </p:txEl>
                                          </p:spTgt>
                                        </p:tgtEl>
                                        <p:attrNameLst>
                                          <p:attrName>style.opacity</p:attrName>
                                        </p:attrNameLst>
                                      </p:cBhvr>
                                      <p:to>
                                        <p:strVal val="1.0"/>
                                      </p:to>
                                    </p:set>
                                    <p:animEffect filter="image" prLst="opacity: 1.0">
                                      <p:cBhvr rctx="IE">
                                        <p:cTn id="27" dur="indefinite"/>
                                        <p:tgtEl>
                                          <p:spTgt spid="1136643">
                                            <p:txEl>
                                              <p:pRg st="0" end="0"/>
                                            </p:txEl>
                                          </p:spTgt>
                                        </p:tgtEl>
                                      </p:cBhvr>
                                    </p:animEffect>
                                  </p:childTnLst>
                                </p:cTn>
                              </p:par>
                              <p:par>
                                <p:cTn id="28" presetID="9" presetClass="emph" presetSubtype="0" grpId="1" nodeType="withEffect">
                                  <p:stCondLst>
                                    <p:cond delay="0"/>
                                  </p:stCondLst>
                                  <p:endCondLst>
                                    <p:cond evt="onNext" delay="0">
                                      <p:tgtEl>
                                        <p:sldTgt/>
                                      </p:tgtEl>
                                    </p:cond>
                                  </p:endCondLst>
                                  <p:childTnLst>
                                    <p:set>
                                      <p:cBhvr rctx="PPT">
                                        <p:cTn id="29" dur="indefinite"/>
                                        <p:tgtEl>
                                          <p:spTgt spid="1136643">
                                            <p:txEl>
                                              <p:pRg st="1" end="1"/>
                                            </p:txEl>
                                          </p:spTgt>
                                        </p:tgtEl>
                                        <p:attrNameLst>
                                          <p:attrName>style.opacity</p:attrName>
                                        </p:attrNameLst>
                                      </p:cBhvr>
                                      <p:to>
                                        <p:strVal val="1.0"/>
                                      </p:to>
                                    </p:set>
                                    <p:animEffect filter="image" prLst="opacity: 1.0">
                                      <p:cBhvr rctx="IE">
                                        <p:cTn id="30" dur="indefinite"/>
                                        <p:tgtEl>
                                          <p:spTgt spid="113664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mph" presetSubtype="0" grpId="1" nodeType="clickEffect">
                                  <p:stCondLst>
                                    <p:cond delay="0"/>
                                  </p:stCondLst>
                                  <p:endCondLst>
                                    <p:cond evt="onNext" delay="0">
                                      <p:tgtEl>
                                        <p:sldTgt/>
                                      </p:tgtEl>
                                    </p:cond>
                                  </p:endCondLst>
                                  <p:childTnLst>
                                    <p:set>
                                      <p:cBhvr rctx="PPT">
                                        <p:cTn id="34" dur="indefinite"/>
                                        <p:tgtEl>
                                          <p:spTgt spid="1136643">
                                            <p:txEl>
                                              <p:pRg st="2" end="2"/>
                                            </p:txEl>
                                          </p:spTgt>
                                        </p:tgtEl>
                                        <p:attrNameLst>
                                          <p:attrName>style.opacity</p:attrName>
                                        </p:attrNameLst>
                                      </p:cBhvr>
                                      <p:to>
                                        <p:strVal val="1.0"/>
                                      </p:to>
                                    </p:set>
                                    <p:animEffect filter="image" prLst="opacity: 1.0">
                                      <p:cBhvr rctx="IE">
                                        <p:cTn id="35" dur="indefinite"/>
                                        <p:tgtEl>
                                          <p:spTgt spid="1136643">
                                            <p:txEl>
                                              <p:pRg st="2" end="2"/>
                                            </p:txEl>
                                          </p:spTgt>
                                        </p:tgtEl>
                                      </p:cBhvr>
                                    </p:animEffect>
                                  </p:childTnLst>
                                </p:cTn>
                              </p:par>
                              <p:par>
                                <p:cTn id="36" presetID="9" presetClass="emph" presetSubtype="0" grpId="1" nodeType="withEffect">
                                  <p:stCondLst>
                                    <p:cond delay="0"/>
                                  </p:stCondLst>
                                  <p:endCondLst>
                                    <p:cond evt="onNext" delay="0">
                                      <p:tgtEl>
                                        <p:sldTgt/>
                                      </p:tgtEl>
                                    </p:cond>
                                  </p:endCondLst>
                                  <p:childTnLst>
                                    <p:set>
                                      <p:cBhvr rctx="PPT">
                                        <p:cTn id="37" dur="indefinite"/>
                                        <p:tgtEl>
                                          <p:spTgt spid="1136643">
                                            <p:txEl>
                                              <p:pRg st="3" end="3"/>
                                            </p:txEl>
                                          </p:spTgt>
                                        </p:tgtEl>
                                        <p:attrNameLst>
                                          <p:attrName>style.opacity</p:attrName>
                                        </p:attrNameLst>
                                      </p:cBhvr>
                                      <p:to>
                                        <p:strVal val="1.0"/>
                                      </p:to>
                                    </p:set>
                                    <p:animEffect filter="image" prLst="opacity: 1.0">
                                      <p:cBhvr rctx="IE">
                                        <p:cTn id="38" dur="indefinite"/>
                                        <p:tgtEl>
                                          <p:spTgt spid="113664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mph" presetSubtype="0" grpId="1" nodeType="clickEffect">
                                  <p:stCondLst>
                                    <p:cond delay="0"/>
                                  </p:stCondLst>
                                  <p:endCondLst>
                                    <p:cond evt="onNext" delay="0">
                                      <p:tgtEl>
                                        <p:sldTgt/>
                                      </p:tgtEl>
                                    </p:cond>
                                  </p:endCondLst>
                                  <p:childTnLst>
                                    <p:set>
                                      <p:cBhvr rctx="PPT">
                                        <p:cTn id="42" dur="indefinite"/>
                                        <p:tgtEl>
                                          <p:spTgt spid="1136643">
                                            <p:txEl>
                                              <p:pRg st="4" end="4"/>
                                            </p:txEl>
                                          </p:spTgt>
                                        </p:tgtEl>
                                        <p:attrNameLst>
                                          <p:attrName>style.opacity</p:attrName>
                                        </p:attrNameLst>
                                      </p:cBhvr>
                                      <p:to>
                                        <p:strVal val="1.0"/>
                                      </p:to>
                                    </p:set>
                                    <p:animEffect filter="image" prLst="opacity: 1.0">
                                      <p:cBhvr rctx="IE">
                                        <p:cTn id="43" dur="indefinite"/>
                                        <p:tgtEl>
                                          <p:spTgt spid="113664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grpId="1" nodeType="clickEffect">
                                  <p:stCondLst>
                                    <p:cond delay="0"/>
                                  </p:stCondLst>
                                  <p:endCondLst>
                                    <p:cond evt="onNext" delay="0">
                                      <p:tgtEl>
                                        <p:sldTgt/>
                                      </p:tgtEl>
                                    </p:cond>
                                  </p:endCondLst>
                                  <p:childTnLst>
                                    <p:set>
                                      <p:cBhvr rctx="PPT">
                                        <p:cTn id="47" dur="indefinite"/>
                                        <p:tgtEl>
                                          <p:spTgt spid="1136643">
                                            <p:txEl>
                                              <p:pRg st="5" end="5"/>
                                            </p:txEl>
                                          </p:spTgt>
                                        </p:tgtEl>
                                        <p:attrNameLst>
                                          <p:attrName>style.opacity</p:attrName>
                                        </p:attrNameLst>
                                      </p:cBhvr>
                                      <p:to>
                                        <p:strVal val="1.0"/>
                                      </p:to>
                                    </p:set>
                                    <p:animEffect filter="image" prLst="opacity: 1.0">
                                      <p:cBhvr rctx="IE">
                                        <p:cTn id="48" dur="indefinite"/>
                                        <p:tgtEl>
                                          <p:spTgt spid="1136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3" grpId="0" build="allAtOnce"/>
      <p:bldP spid="113664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ES" smtClean="0"/>
              <a:t>Bio-Energética</a:t>
            </a:r>
          </a:p>
        </p:txBody>
      </p:sp>
      <p:sp>
        <p:nvSpPr>
          <p:cNvPr id="1169411" name="Rectangle 3"/>
          <p:cNvSpPr>
            <a:spLocks noGrp="1" noChangeArrowheads="1"/>
          </p:cNvSpPr>
          <p:nvPr>
            <p:ph type="body" idx="1"/>
          </p:nvPr>
        </p:nvSpPr>
        <p:spPr/>
        <p:txBody>
          <a:bodyPr/>
          <a:lstStyle/>
          <a:p>
            <a:pPr eaLnBrk="1" hangingPunct="1">
              <a:lnSpc>
                <a:spcPct val="90000"/>
              </a:lnSpc>
              <a:defRPr/>
            </a:pPr>
            <a:r>
              <a:rPr lang="es-ES" sz="2800" smtClean="0"/>
              <a:t>Energética: es el estudio de los requerimientos energéticos y los flujos de energía dentro de los sistemas</a:t>
            </a:r>
          </a:p>
          <a:p>
            <a:pPr eaLnBrk="1" hangingPunct="1">
              <a:lnSpc>
                <a:spcPct val="90000"/>
              </a:lnSpc>
              <a:defRPr/>
            </a:pPr>
            <a:r>
              <a:rPr lang="es-ES" sz="2800" smtClean="0"/>
              <a:t>Bio-Energética: es el estudio en los animales del balance entre la energía ingerida en forma de alimento y la utilización de energia para procesos de manutención de la vida</a:t>
            </a:r>
          </a:p>
          <a:p>
            <a:pPr eaLnBrk="1" hangingPunct="1">
              <a:lnSpc>
                <a:spcPct val="90000"/>
              </a:lnSpc>
              <a:defRPr/>
            </a:pPr>
            <a:r>
              <a:rPr lang="es-ES" sz="2800" smtClean="0"/>
              <a:t>Que procesos?:  síntesis de tejidos, osmoregulacion, digestión, respiración, reproducción, locomoción, etc.</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s-ES" smtClean="0"/>
              <a:t>Catalizadores</a:t>
            </a:r>
          </a:p>
        </p:txBody>
      </p:sp>
      <p:sp>
        <p:nvSpPr>
          <p:cNvPr id="1137667" name="Rectangle 3"/>
          <p:cNvSpPr>
            <a:spLocks noGrp="1" noChangeArrowheads="1"/>
          </p:cNvSpPr>
          <p:nvPr>
            <p:ph type="body" sz="half" idx="1"/>
          </p:nvPr>
        </p:nvSpPr>
        <p:spPr>
          <a:xfrm>
            <a:off x="323850" y="1412875"/>
            <a:ext cx="4445000" cy="4648200"/>
          </a:xfrm>
        </p:spPr>
        <p:txBody>
          <a:bodyPr/>
          <a:lstStyle/>
          <a:p>
            <a:pPr eaLnBrk="1" hangingPunct="1">
              <a:lnSpc>
                <a:spcPct val="90000"/>
              </a:lnSpc>
              <a:defRPr/>
            </a:pPr>
            <a:r>
              <a:rPr lang="es-ES" sz="2400" smtClean="0"/>
              <a:t>Las células poseen compuestos químicos que controlan las reacciones que ocurren en su interior.</a:t>
            </a:r>
          </a:p>
          <a:p>
            <a:pPr eaLnBrk="1" hangingPunct="1">
              <a:lnSpc>
                <a:spcPct val="90000"/>
              </a:lnSpc>
              <a:defRPr/>
            </a:pPr>
            <a:r>
              <a:rPr lang="es-ES" sz="2400" smtClean="0"/>
              <a:t>La sustancia que controla la velocidad a la que ocurre una reacción química sin que la célula sufra daño alguno ni se destruya se conoce como un </a:t>
            </a:r>
            <a:r>
              <a:rPr lang="es-ES" sz="2400" smtClean="0">
                <a:solidFill>
                  <a:srgbClr val="FF6600"/>
                </a:solidFill>
              </a:rPr>
              <a:t>catalizador</a:t>
            </a:r>
            <a:r>
              <a:rPr lang="es-ES" sz="2400" smtClean="0"/>
              <a:t>.</a:t>
            </a:r>
          </a:p>
          <a:p>
            <a:pPr eaLnBrk="1" hangingPunct="1">
              <a:lnSpc>
                <a:spcPct val="90000"/>
              </a:lnSpc>
              <a:defRPr/>
            </a:pPr>
            <a:r>
              <a:rPr lang="es-ES" sz="2400" smtClean="0"/>
              <a:t>Las </a:t>
            </a:r>
            <a:r>
              <a:rPr lang="es-ES" sz="2400" b="1" smtClean="0">
                <a:solidFill>
                  <a:srgbClr val="FF6600"/>
                </a:solidFill>
              </a:rPr>
              <a:t>enzimas</a:t>
            </a:r>
            <a:r>
              <a:rPr lang="es-ES" sz="2400" smtClean="0"/>
              <a:t> son proteínas que actúan como catalizadores en las células.</a:t>
            </a:r>
          </a:p>
        </p:txBody>
      </p:sp>
      <p:pic>
        <p:nvPicPr>
          <p:cNvPr id="53252" name="Picture 4" descr="Hemoglobina"/>
          <p:cNvPicPr>
            <a:picLocks noChangeAspect="1" noChangeArrowheads="1"/>
          </p:cNvPicPr>
          <p:nvPr/>
        </p:nvPicPr>
        <p:blipFill>
          <a:blip r:embed="rId2"/>
          <a:srcRect/>
          <a:stretch>
            <a:fillRect/>
          </a:stretch>
        </p:blipFill>
        <p:spPr bwMode="auto">
          <a:xfrm>
            <a:off x="4830763" y="2205038"/>
            <a:ext cx="4313237" cy="3451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37667">
                                            <p:txEl>
                                              <p:pRg st="0" end="0"/>
                                            </p:txEl>
                                          </p:spTgt>
                                        </p:tgtEl>
                                        <p:attrNameLst>
                                          <p:attrName>style.opacity</p:attrName>
                                        </p:attrNameLst>
                                      </p:cBhvr>
                                      <p:to>
                                        <p:strVal val="0.25"/>
                                      </p:to>
                                    </p:set>
                                    <p:animEffect filter="image" prLst="opacity: 0.25">
                                      <p:cBhvr rctx="IE">
                                        <p:cTn id="7" dur="indefinite"/>
                                        <p:tgtEl>
                                          <p:spTgt spid="1137667">
                                            <p:txEl>
                                              <p:pRg st="0" end="0"/>
                                            </p:txEl>
                                          </p:spTgt>
                                        </p:tgtEl>
                                      </p:cBhvr>
                                    </p:animEffect>
                                  </p:childTnLst>
                                </p:cTn>
                              </p:par>
                              <p:par>
                                <p:cTn id="8" presetID="9" presetClass="emph" presetSubtype="0" grpId="0" nodeType="withEffect">
                                  <p:stCondLst>
                                    <p:cond delay="0"/>
                                  </p:stCondLst>
                                  <p:childTnLst>
                                    <p:set>
                                      <p:cBhvr rctx="PPT">
                                        <p:cTn id="9" dur="indefinite"/>
                                        <p:tgtEl>
                                          <p:spTgt spid="1137667">
                                            <p:txEl>
                                              <p:pRg st="1" end="1"/>
                                            </p:txEl>
                                          </p:spTgt>
                                        </p:tgtEl>
                                        <p:attrNameLst>
                                          <p:attrName>style.opacity</p:attrName>
                                        </p:attrNameLst>
                                      </p:cBhvr>
                                      <p:to>
                                        <p:strVal val="0.25"/>
                                      </p:to>
                                    </p:set>
                                    <p:animEffect filter="image" prLst="opacity: 0.25">
                                      <p:cBhvr rctx="IE">
                                        <p:cTn id="10" dur="indefinite"/>
                                        <p:tgtEl>
                                          <p:spTgt spid="1137667">
                                            <p:txEl>
                                              <p:pRg st="1" end="1"/>
                                            </p:txEl>
                                          </p:spTgt>
                                        </p:tgtEl>
                                      </p:cBhvr>
                                    </p:animEffect>
                                  </p:childTnLst>
                                </p:cTn>
                              </p:par>
                              <p:par>
                                <p:cTn id="11" presetID="9" presetClass="emph" presetSubtype="0" grpId="0" nodeType="withEffect">
                                  <p:stCondLst>
                                    <p:cond delay="0"/>
                                  </p:stCondLst>
                                  <p:childTnLst>
                                    <p:set>
                                      <p:cBhvr rctx="PPT">
                                        <p:cTn id="12" dur="indefinite"/>
                                        <p:tgtEl>
                                          <p:spTgt spid="1137667">
                                            <p:txEl>
                                              <p:pRg st="2" end="2"/>
                                            </p:txEl>
                                          </p:spTgt>
                                        </p:tgtEl>
                                        <p:attrNameLst>
                                          <p:attrName>style.opacity</p:attrName>
                                        </p:attrNameLst>
                                      </p:cBhvr>
                                      <p:to>
                                        <p:strVal val="0.25"/>
                                      </p:to>
                                    </p:set>
                                    <p:animEffect filter="image" prLst="opacity: 0.25">
                                      <p:cBhvr rctx="IE">
                                        <p:cTn id="13" dur="indefinite"/>
                                        <p:tgtEl>
                                          <p:spTgt spid="11376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1137667">
                                            <p:txEl>
                                              <p:pRg st="0" end="0"/>
                                            </p:txEl>
                                          </p:spTgt>
                                        </p:tgtEl>
                                        <p:attrNameLst>
                                          <p:attrName>style.opacity</p:attrName>
                                        </p:attrNameLst>
                                      </p:cBhvr>
                                      <p:to>
                                        <p:strVal val="1.0"/>
                                      </p:to>
                                    </p:set>
                                    <p:animEffect filter="image" prLst="opacity: 1.0">
                                      <p:cBhvr rctx="IE">
                                        <p:cTn id="18" dur="indefinite"/>
                                        <p:tgtEl>
                                          <p:spTgt spid="113766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1137667">
                                            <p:txEl>
                                              <p:pRg st="1" end="1"/>
                                            </p:txEl>
                                          </p:spTgt>
                                        </p:tgtEl>
                                        <p:attrNameLst>
                                          <p:attrName>style.opacity</p:attrName>
                                        </p:attrNameLst>
                                      </p:cBhvr>
                                      <p:to>
                                        <p:strVal val="1.0"/>
                                      </p:to>
                                    </p:set>
                                    <p:animEffect filter="image" prLst="opacity: 1.0">
                                      <p:cBhvr rctx="IE">
                                        <p:cTn id="23" dur="indefinite"/>
                                        <p:tgtEl>
                                          <p:spTgt spid="113766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1137667">
                                            <p:txEl>
                                              <p:pRg st="2" end="2"/>
                                            </p:txEl>
                                          </p:spTgt>
                                        </p:tgtEl>
                                        <p:attrNameLst>
                                          <p:attrName>style.opacity</p:attrName>
                                        </p:attrNameLst>
                                      </p:cBhvr>
                                      <p:to>
                                        <p:strVal val="1.0"/>
                                      </p:to>
                                    </p:set>
                                    <p:animEffect filter="image" prLst="opacity: 1.0">
                                      <p:cBhvr rctx="IE">
                                        <p:cTn id="28" dur="indefinite"/>
                                        <p:tgtEl>
                                          <p:spTgt spid="1137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67" grpId="0" build="allAtOnce"/>
      <p:bldP spid="1137667" grpI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s-ES" smtClean="0"/>
              <a:t>Enzimas</a:t>
            </a:r>
          </a:p>
        </p:txBody>
      </p:sp>
      <p:sp>
        <p:nvSpPr>
          <p:cNvPr id="1138691" name="Rectangle 3"/>
          <p:cNvSpPr>
            <a:spLocks noGrp="1" noChangeArrowheads="1"/>
          </p:cNvSpPr>
          <p:nvPr>
            <p:ph type="body" sz="half" idx="2"/>
          </p:nvPr>
        </p:nvSpPr>
        <p:spPr>
          <a:xfrm>
            <a:off x="4648200" y="1600200"/>
            <a:ext cx="4244975" cy="4924425"/>
          </a:xfrm>
        </p:spPr>
        <p:txBody>
          <a:bodyPr/>
          <a:lstStyle/>
          <a:p>
            <a:pPr eaLnBrk="1" hangingPunct="1">
              <a:defRPr/>
            </a:pPr>
            <a:r>
              <a:rPr lang="es-ES" sz="2400" smtClean="0">
                <a:solidFill>
                  <a:srgbClr val="FFFF99"/>
                </a:solidFill>
              </a:rPr>
              <a:t>Hacen posibles las reacciones, disminuyendo la cantidad de energía de activación que se necesita.</a:t>
            </a:r>
          </a:p>
          <a:p>
            <a:pPr eaLnBrk="1" hangingPunct="1">
              <a:defRPr/>
            </a:pPr>
            <a:r>
              <a:rPr lang="es-ES" sz="2400" smtClean="0">
                <a:solidFill>
                  <a:srgbClr val="FFFF99"/>
                </a:solidFill>
              </a:rPr>
              <a:t>Controlan la velocidad a la que ocurre la reacción, para que la energía se libere lentamente.</a:t>
            </a:r>
          </a:p>
          <a:p>
            <a:pPr eaLnBrk="1" hangingPunct="1">
              <a:defRPr/>
            </a:pPr>
            <a:r>
              <a:rPr lang="es-ES" sz="2400" smtClean="0">
                <a:solidFill>
                  <a:srgbClr val="FFFF99"/>
                </a:solidFill>
              </a:rPr>
              <a:t>Permiten que las reacciones ocurran a unas temperaturas que no hagan daño al organismo.</a:t>
            </a:r>
          </a:p>
        </p:txBody>
      </p:sp>
      <p:pic>
        <p:nvPicPr>
          <p:cNvPr id="54276" name="Picture 4" descr="activationenergy1"/>
          <p:cNvPicPr>
            <a:picLocks noChangeAspect="1" noChangeArrowheads="1"/>
          </p:cNvPicPr>
          <p:nvPr/>
        </p:nvPicPr>
        <p:blipFill>
          <a:blip r:embed="rId2"/>
          <a:srcRect/>
          <a:stretch>
            <a:fillRect/>
          </a:stretch>
        </p:blipFill>
        <p:spPr bwMode="auto">
          <a:xfrm>
            <a:off x="198438" y="1773238"/>
            <a:ext cx="4329112" cy="446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38691">
                                            <p:txEl>
                                              <p:pRg st="0" end="0"/>
                                            </p:txEl>
                                          </p:spTgt>
                                        </p:tgtEl>
                                        <p:attrNameLst>
                                          <p:attrName>style.opacity</p:attrName>
                                        </p:attrNameLst>
                                      </p:cBhvr>
                                      <p:to>
                                        <p:strVal val="0.25"/>
                                      </p:to>
                                    </p:set>
                                    <p:animEffect filter="image" prLst="opacity: 0.25">
                                      <p:cBhvr rctx="IE">
                                        <p:cTn id="7" dur="indefinite"/>
                                        <p:tgtEl>
                                          <p:spTgt spid="1138691">
                                            <p:txEl>
                                              <p:pRg st="0" end="0"/>
                                            </p:txEl>
                                          </p:spTgt>
                                        </p:tgtEl>
                                      </p:cBhvr>
                                    </p:animEffect>
                                  </p:childTnLst>
                                </p:cTn>
                              </p:par>
                              <p:par>
                                <p:cTn id="8" presetID="9" presetClass="emph" presetSubtype="0" grpId="0" nodeType="withEffect">
                                  <p:stCondLst>
                                    <p:cond delay="0"/>
                                  </p:stCondLst>
                                  <p:childTnLst>
                                    <p:set>
                                      <p:cBhvr rctx="PPT">
                                        <p:cTn id="9" dur="indefinite"/>
                                        <p:tgtEl>
                                          <p:spTgt spid="1138691">
                                            <p:txEl>
                                              <p:pRg st="1" end="1"/>
                                            </p:txEl>
                                          </p:spTgt>
                                        </p:tgtEl>
                                        <p:attrNameLst>
                                          <p:attrName>style.opacity</p:attrName>
                                        </p:attrNameLst>
                                      </p:cBhvr>
                                      <p:to>
                                        <p:strVal val="0.25"/>
                                      </p:to>
                                    </p:set>
                                    <p:animEffect filter="image" prLst="opacity: 0.25">
                                      <p:cBhvr rctx="IE">
                                        <p:cTn id="10" dur="indefinite"/>
                                        <p:tgtEl>
                                          <p:spTgt spid="1138691">
                                            <p:txEl>
                                              <p:pRg st="1" end="1"/>
                                            </p:txEl>
                                          </p:spTgt>
                                        </p:tgtEl>
                                      </p:cBhvr>
                                    </p:animEffect>
                                  </p:childTnLst>
                                </p:cTn>
                              </p:par>
                              <p:par>
                                <p:cTn id="11" presetID="9" presetClass="emph" presetSubtype="0" grpId="0" nodeType="withEffect">
                                  <p:stCondLst>
                                    <p:cond delay="0"/>
                                  </p:stCondLst>
                                  <p:childTnLst>
                                    <p:set>
                                      <p:cBhvr rctx="PPT">
                                        <p:cTn id="12" dur="indefinite"/>
                                        <p:tgtEl>
                                          <p:spTgt spid="1138691">
                                            <p:txEl>
                                              <p:pRg st="2" end="2"/>
                                            </p:txEl>
                                          </p:spTgt>
                                        </p:tgtEl>
                                        <p:attrNameLst>
                                          <p:attrName>style.opacity</p:attrName>
                                        </p:attrNameLst>
                                      </p:cBhvr>
                                      <p:to>
                                        <p:strVal val="0.25"/>
                                      </p:to>
                                    </p:set>
                                    <p:animEffect filter="image" prLst="opacity: 0.25">
                                      <p:cBhvr rctx="IE">
                                        <p:cTn id="13" dur="indefinite"/>
                                        <p:tgtEl>
                                          <p:spTgt spid="11386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1138691">
                                            <p:txEl>
                                              <p:pRg st="0" end="0"/>
                                            </p:txEl>
                                          </p:spTgt>
                                        </p:tgtEl>
                                        <p:attrNameLst>
                                          <p:attrName>style.opacity</p:attrName>
                                        </p:attrNameLst>
                                      </p:cBhvr>
                                      <p:to>
                                        <p:strVal val="1.0"/>
                                      </p:to>
                                    </p:set>
                                    <p:animEffect filter="image" prLst="opacity: 1.0">
                                      <p:cBhvr rctx="IE">
                                        <p:cTn id="18" dur="indefinite"/>
                                        <p:tgtEl>
                                          <p:spTgt spid="113869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1138691">
                                            <p:txEl>
                                              <p:pRg st="1" end="1"/>
                                            </p:txEl>
                                          </p:spTgt>
                                        </p:tgtEl>
                                        <p:attrNameLst>
                                          <p:attrName>style.opacity</p:attrName>
                                        </p:attrNameLst>
                                      </p:cBhvr>
                                      <p:to>
                                        <p:strVal val="1.0"/>
                                      </p:to>
                                    </p:set>
                                    <p:animEffect filter="image" prLst="opacity: 1.0">
                                      <p:cBhvr rctx="IE">
                                        <p:cTn id="23" dur="indefinite"/>
                                        <p:tgtEl>
                                          <p:spTgt spid="113869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1138691">
                                            <p:txEl>
                                              <p:pRg st="2" end="2"/>
                                            </p:txEl>
                                          </p:spTgt>
                                        </p:tgtEl>
                                        <p:attrNameLst>
                                          <p:attrName>style.opacity</p:attrName>
                                        </p:attrNameLst>
                                      </p:cBhvr>
                                      <p:to>
                                        <p:strVal val="1.0"/>
                                      </p:to>
                                    </p:set>
                                    <p:animEffect filter="image" prLst="opacity: 1.0">
                                      <p:cBhvr rctx="IE">
                                        <p:cTn id="28" dur="indefinite"/>
                                        <p:tgtEl>
                                          <p:spTgt spid="1138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1" grpId="0" build="allAtOnce"/>
      <p:bldP spid="1138691" grpI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88913"/>
            <a:ext cx="8229600" cy="871537"/>
          </a:xfrm>
        </p:spPr>
        <p:txBody>
          <a:bodyPr/>
          <a:lstStyle/>
          <a:p>
            <a:pPr eaLnBrk="1" hangingPunct="1"/>
            <a:r>
              <a:rPr lang="es-ES" smtClean="0"/>
              <a:t>Enzimas y sustratos</a:t>
            </a:r>
          </a:p>
        </p:txBody>
      </p:sp>
      <p:sp>
        <p:nvSpPr>
          <p:cNvPr id="1139715" name="Rectangle 3"/>
          <p:cNvSpPr>
            <a:spLocks noGrp="1" noChangeArrowheads="1"/>
          </p:cNvSpPr>
          <p:nvPr>
            <p:ph type="body" sz="half" idx="1"/>
          </p:nvPr>
        </p:nvSpPr>
        <p:spPr>
          <a:xfrm>
            <a:off x="179388" y="1125538"/>
            <a:ext cx="8785225" cy="2376487"/>
          </a:xfrm>
        </p:spPr>
        <p:txBody>
          <a:bodyPr/>
          <a:lstStyle/>
          <a:p>
            <a:pPr eaLnBrk="1" hangingPunct="1">
              <a:lnSpc>
                <a:spcPct val="80000"/>
              </a:lnSpc>
              <a:defRPr/>
            </a:pPr>
            <a:r>
              <a:rPr lang="es-ES" sz="2400" smtClean="0"/>
              <a:t>La sustancia sobre la cual actúa una enzima se conoce como </a:t>
            </a:r>
            <a:r>
              <a:rPr lang="es-ES" sz="2400" smtClean="0">
                <a:solidFill>
                  <a:srgbClr val="FF6600"/>
                </a:solidFill>
              </a:rPr>
              <a:t>sustrato</a:t>
            </a:r>
            <a:r>
              <a:rPr lang="es-ES" sz="2400" smtClean="0"/>
              <a:t>.</a:t>
            </a:r>
          </a:p>
          <a:p>
            <a:pPr lvl="1" eaLnBrk="1" hangingPunct="1">
              <a:lnSpc>
                <a:spcPct val="80000"/>
              </a:lnSpc>
              <a:defRPr/>
            </a:pPr>
            <a:r>
              <a:rPr lang="es-ES" sz="2000" smtClean="0">
                <a:solidFill>
                  <a:srgbClr val="FFFF99"/>
                </a:solidFill>
              </a:rPr>
              <a:t>El sustrato se convierte en uno o más productos nuevos.</a:t>
            </a:r>
          </a:p>
          <a:p>
            <a:pPr eaLnBrk="1" hangingPunct="1">
              <a:lnSpc>
                <a:spcPct val="80000"/>
              </a:lnSpc>
              <a:defRPr/>
            </a:pPr>
            <a:r>
              <a:rPr lang="es-ES" sz="2400" smtClean="0"/>
              <a:t>Las enzimas son reutilizables y cada una puede catalizar de 100 a 30,000,000 de reacciones por min.</a:t>
            </a:r>
          </a:p>
          <a:p>
            <a:pPr eaLnBrk="1" hangingPunct="1">
              <a:lnSpc>
                <a:spcPct val="80000"/>
              </a:lnSpc>
              <a:defRPr/>
            </a:pPr>
            <a:r>
              <a:rPr lang="es-ES" sz="2400" smtClean="0"/>
              <a:t>Pero, una enzima particular actúa solo sobre un sustrato específico.</a:t>
            </a:r>
          </a:p>
          <a:p>
            <a:pPr lvl="1" eaLnBrk="1" hangingPunct="1">
              <a:lnSpc>
                <a:spcPct val="80000"/>
              </a:lnSpc>
              <a:defRPr/>
            </a:pPr>
            <a:r>
              <a:rPr lang="es-ES" sz="2000" smtClean="0">
                <a:solidFill>
                  <a:srgbClr val="FFFF99"/>
                </a:solidFill>
              </a:rPr>
              <a:t>Cada enzima particular puede controlar solo un  tipo de reacción.</a:t>
            </a:r>
          </a:p>
        </p:txBody>
      </p:sp>
      <p:pic>
        <p:nvPicPr>
          <p:cNvPr id="55300" name="Picture 4" descr="enzyme"/>
          <p:cNvPicPr>
            <a:picLocks noChangeAspect="1" noChangeArrowheads="1"/>
          </p:cNvPicPr>
          <p:nvPr/>
        </p:nvPicPr>
        <p:blipFill>
          <a:blip r:embed="rId2"/>
          <a:srcRect/>
          <a:stretch>
            <a:fillRect/>
          </a:stretch>
        </p:blipFill>
        <p:spPr bwMode="auto">
          <a:xfrm>
            <a:off x="1619250" y="3786188"/>
            <a:ext cx="5905500" cy="3027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39715">
                                            <p:txEl>
                                              <p:pRg st="0" end="0"/>
                                            </p:txEl>
                                          </p:spTgt>
                                        </p:tgtEl>
                                        <p:attrNameLst>
                                          <p:attrName>style.opacity</p:attrName>
                                        </p:attrNameLst>
                                      </p:cBhvr>
                                      <p:to>
                                        <p:strVal val="0.25"/>
                                      </p:to>
                                    </p:set>
                                    <p:animEffect filter="image" prLst="opacity: 0.25">
                                      <p:cBhvr rctx="IE">
                                        <p:cTn id="7" dur="indefinite"/>
                                        <p:tgtEl>
                                          <p:spTgt spid="1139715">
                                            <p:txEl>
                                              <p:pRg st="0" end="0"/>
                                            </p:txEl>
                                          </p:spTgt>
                                        </p:tgtEl>
                                      </p:cBhvr>
                                    </p:animEffect>
                                  </p:childTnLst>
                                </p:cTn>
                              </p:par>
                              <p:par>
                                <p:cTn id="8" presetID="9" presetClass="emph" presetSubtype="0" grpId="0" nodeType="withEffect">
                                  <p:stCondLst>
                                    <p:cond delay="0"/>
                                  </p:stCondLst>
                                  <p:childTnLst>
                                    <p:set>
                                      <p:cBhvr rctx="PPT">
                                        <p:cTn id="9" dur="indefinite"/>
                                        <p:tgtEl>
                                          <p:spTgt spid="1139715">
                                            <p:txEl>
                                              <p:pRg st="1" end="1"/>
                                            </p:txEl>
                                          </p:spTgt>
                                        </p:tgtEl>
                                        <p:attrNameLst>
                                          <p:attrName>style.opacity</p:attrName>
                                        </p:attrNameLst>
                                      </p:cBhvr>
                                      <p:to>
                                        <p:strVal val="0.25"/>
                                      </p:to>
                                    </p:set>
                                    <p:animEffect filter="image" prLst="opacity: 0.25">
                                      <p:cBhvr rctx="IE">
                                        <p:cTn id="10" dur="indefinite"/>
                                        <p:tgtEl>
                                          <p:spTgt spid="1139715">
                                            <p:txEl>
                                              <p:pRg st="1" end="1"/>
                                            </p:txEl>
                                          </p:spTgt>
                                        </p:tgtEl>
                                      </p:cBhvr>
                                    </p:animEffect>
                                  </p:childTnLst>
                                </p:cTn>
                              </p:par>
                              <p:par>
                                <p:cTn id="11" presetID="9" presetClass="emph" presetSubtype="0" grpId="0" nodeType="withEffect">
                                  <p:stCondLst>
                                    <p:cond delay="0"/>
                                  </p:stCondLst>
                                  <p:childTnLst>
                                    <p:set>
                                      <p:cBhvr rctx="PPT">
                                        <p:cTn id="12" dur="indefinite"/>
                                        <p:tgtEl>
                                          <p:spTgt spid="1139715">
                                            <p:txEl>
                                              <p:pRg st="2" end="2"/>
                                            </p:txEl>
                                          </p:spTgt>
                                        </p:tgtEl>
                                        <p:attrNameLst>
                                          <p:attrName>style.opacity</p:attrName>
                                        </p:attrNameLst>
                                      </p:cBhvr>
                                      <p:to>
                                        <p:strVal val="0.25"/>
                                      </p:to>
                                    </p:set>
                                    <p:animEffect filter="image" prLst="opacity: 0.25">
                                      <p:cBhvr rctx="IE">
                                        <p:cTn id="13" dur="indefinite"/>
                                        <p:tgtEl>
                                          <p:spTgt spid="1139715">
                                            <p:txEl>
                                              <p:pRg st="2" end="2"/>
                                            </p:txEl>
                                          </p:spTgt>
                                        </p:tgtEl>
                                      </p:cBhvr>
                                    </p:animEffect>
                                  </p:childTnLst>
                                </p:cTn>
                              </p:par>
                              <p:par>
                                <p:cTn id="14" presetID="9" presetClass="emph" presetSubtype="0" grpId="0" nodeType="withEffect">
                                  <p:stCondLst>
                                    <p:cond delay="0"/>
                                  </p:stCondLst>
                                  <p:childTnLst>
                                    <p:set>
                                      <p:cBhvr rctx="PPT">
                                        <p:cTn id="15" dur="indefinite"/>
                                        <p:tgtEl>
                                          <p:spTgt spid="1139715">
                                            <p:txEl>
                                              <p:pRg st="3" end="3"/>
                                            </p:txEl>
                                          </p:spTgt>
                                        </p:tgtEl>
                                        <p:attrNameLst>
                                          <p:attrName>style.opacity</p:attrName>
                                        </p:attrNameLst>
                                      </p:cBhvr>
                                      <p:to>
                                        <p:strVal val="0.25"/>
                                      </p:to>
                                    </p:set>
                                    <p:animEffect filter="image" prLst="opacity: 0.25">
                                      <p:cBhvr rctx="IE">
                                        <p:cTn id="16" dur="indefinite"/>
                                        <p:tgtEl>
                                          <p:spTgt spid="1139715">
                                            <p:txEl>
                                              <p:pRg st="3" end="3"/>
                                            </p:txEl>
                                          </p:spTgt>
                                        </p:tgtEl>
                                      </p:cBhvr>
                                    </p:animEffect>
                                  </p:childTnLst>
                                </p:cTn>
                              </p:par>
                              <p:par>
                                <p:cTn id="17" presetID="9" presetClass="emph" presetSubtype="0" grpId="0" nodeType="withEffect">
                                  <p:stCondLst>
                                    <p:cond delay="0"/>
                                  </p:stCondLst>
                                  <p:childTnLst>
                                    <p:set>
                                      <p:cBhvr rctx="PPT">
                                        <p:cTn id="18" dur="indefinite"/>
                                        <p:tgtEl>
                                          <p:spTgt spid="1139715">
                                            <p:txEl>
                                              <p:pRg st="4" end="4"/>
                                            </p:txEl>
                                          </p:spTgt>
                                        </p:tgtEl>
                                        <p:attrNameLst>
                                          <p:attrName>style.opacity</p:attrName>
                                        </p:attrNameLst>
                                      </p:cBhvr>
                                      <p:to>
                                        <p:strVal val="0.25"/>
                                      </p:to>
                                    </p:set>
                                    <p:animEffect filter="image" prLst="opacity: 0.25">
                                      <p:cBhvr rctx="IE">
                                        <p:cTn id="19" dur="indefinite"/>
                                        <p:tgtEl>
                                          <p:spTgt spid="113971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1" nodeType="clickEffect">
                                  <p:stCondLst>
                                    <p:cond delay="0"/>
                                  </p:stCondLst>
                                  <p:endCondLst>
                                    <p:cond evt="onNext" delay="0">
                                      <p:tgtEl>
                                        <p:sldTgt/>
                                      </p:tgtEl>
                                    </p:cond>
                                  </p:endCondLst>
                                  <p:childTnLst>
                                    <p:set>
                                      <p:cBhvr rctx="PPT">
                                        <p:cTn id="23" dur="indefinite"/>
                                        <p:tgtEl>
                                          <p:spTgt spid="1139715">
                                            <p:txEl>
                                              <p:pRg st="0" end="0"/>
                                            </p:txEl>
                                          </p:spTgt>
                                        </p:tgtEl>
                                        <p:attrNameLst>
                                          <p:attrName>style.opacity</p:attrName>
                                        </p:attrNameLst>
                                      </p:cBhvr>
                                      <p:to>
                                        <p:strVal val="1.0"/>
                                      </p:to>
                                    </p:set>
                                    <p:animEffect filter="image" prLst="opacity: 1.0">
                                      <p:cBhvr rctx="IE">
                                        <p:cTn id="24" dur="indefinite"/>
                                        <p:tgtEl>
                                          <p:spTgt spid="1139715">
                                            <p:txEl>
                                              <p:pRg st="0" end="0"/>
                                            </p:txEl>
                                          </p:spTgt>
                                        </p:tgtEl>
                                      </p:cBhvr>
                                    </p:animEffect>
                                  </p:childTnLst>
                                </p:cTn>
                              </p:par>
                              <p:par>
                                <p:cTn id="25" presetID="9" presetClass="emph" presetSubtype="0" grpId="1" nodeType="withEffect">
                                  <p:stCondLst>
                                    <p:cond delay="0"/>
                                  </p:stCondLst>
                                  <p:endCondLst>
                                    <p:cond evt="onNext" delay="0">
                                      <p:tgtEl>
                                        <p:sldTgt/>
                                      </p:tgtEl>
                                    </p:cond>
                                  </p:endCondLst>
                                  <p:childTnLst>
                                    <p:set>
                                      <p:cBhvr rctx="PPT">
                                        <p:cTn id="26" dur="indefinite"/>
                                        <p:tgtEl>
                                          <p:spTgt spid="1139715">
                                            <p:txEl>
                                              <p:pRg st="1" end="1"/>
                                            </p:txEl>
                                          </p:spTgt>
                                        </p:tgtEl>
                                        <p:attrNameLst>
                                          <p:attrName>style.opacity</p:attrName>
                                        </p:attrNameLst>
                                      </p:cBhvr>
                                      <p:to>
                                        <p:strVal val="1.0"/>
                                      </p:to>
                                    </p:set>
                                    <p:animEffect filter="image" prLst="opacity: 1.0">
                                      <p:cBhvr rctx="IE">
                                        <p:cTn id="27" dur="indefinite"/>
                                        <p:tgtEl>
                                          <p:spTgt spid="11397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1" nodeType="clickEffect">
                                  <p:stCondLst>
                                    <p:cond delay="0"/>
                                  </p:stCondLst>
                                  <p:endCondLst>
                                    <p:cond evt="onNext" delay="0">
                                      <p:tgtEl>
                                        <p:sldTgt/>
                                      </p:tgtEl>
                                    </p:cond>
                                  </p:endCondLst>
                                  <p:childTnLst>
                                    <p:set>
                                      <p:cBhvr rctx="PPT">
                                        <p:cTn id="31" dur="indefinite"/>
                                        <p:tgtEl>
                                          <p:spTgt spid="1139715">
                                            <p:txEl>
                                              <p:pRg st="2" end="2"/>
                                            </p:txEl>
                                          </p:spTgt>
                                        </p:tgtEl>
                                        <p:attrNameLst>
                                          <p:attrName>style.opacity</p:attrName>
                                        </p:attrNameLst>
                                      </p:cBhvr>
                                      <p:to>
                                        <p:strVal val="1.0"/>
                                      </p:to>
                                    </p:set>
                                    <p:animEffect filter="image" prLst="opacity: 1.0">
                                      <p:cBhvr rctx="IE">
                                        <p:cTn id="32" dur="indefinite"/>
                                        <p:tgtEl>
                                          <p:spTgt spid="11397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1" nodeType="clickEffect">
                                  <p:stCondLst>
                                    <p:cond delay="0"/>
                                  </p:stCondLst>
                                  <p:endCondLst>
                                    <p:cond evt="onNext" delay="0">
                                      <p:tgtEl>
                                        <p:sldTgt/>
                                      </p:tgtEl>
                                    </p:cond>
                                  </p:endCondLst>
                                  <p:childTnLst>
                                    <p:set>
                                      <p:cBhvr rctx="PPT">
                                        <p:cTn id="36" dur="indefinite"/>
                                        <p:tgtEl>
                                          <p:spTgt spid="1139715">
                                            <p:txEl>
                                              <p:pRg st="3" end="3"/>
                                            </p:txEl>
                                          </p:spTgt>
                                        </p:tgtEl>
                                        <p:attrNameLst>
                                          <p:attrName>style.opacity</p:attrName>
                                        </p:attrNameLst>
                                      </p:cBhvr>
                                      <p:to>
                                        <p:strVal val="1.0"/>
                                      </p:to>
                                    </p:set>
                                    <p:animEffect filter="image" prLst="opacity: 1.0">
                                      <p:cBhvr rctx="IE">
                                        <p:cTn id="37" dur="indefinite"/>
                                        <p:tgtEl>
                                          <p:spTgt spid="1139715">
                                            <p:txEl>
                                              <p:pRg st="3" end="3"/>
                                            </p:txEl>
                                          </p:spTgt>
                                        </p:tgtEl>
                                      </p:cBhvr>
                                    </p:animEffect>
                                  </p:childTnLst>
                                </p:cTn>
                              </p:par>
                              <p:par>
                                <p:cTn id="38" presetID="9" presetClass="emph" presetSubtype="0" grpId="1" nodeType="withEffect">
                                  <p:stCondLst>
                                    <p:cond delay="0"/>
                                  </p:stCondLst>
                                  <p:endCondLst>
                                    <p:cond evt="onNext" delay="0">
                                      <p:tgtEl>
                                        <p:sldTgt/>
                                      </p:tgtEl>
                                    </p:cond>
                                  </p:endCondLst>
                                  <p:childTnLst>
                                    <p:set>
                                      <p:cBhvr rctx="PPT">
                                        <p:cTn id="39" dur="indefinite"/>
                                        <p:tgtEl>
                                          <p:spTgt spid="1139715">
                                            <p:txEl>
                                              <p:pRg st="4" end="4"/>
                                            </p:txEl>
                                          </p:spTgt>
                                        </p:tgtEl>
                                        <p:attrNameLst>
                                          <p:attrName>style.opacity</p:attrName>
                                        </p:attrNameLst>
                                      </p:cBhvr>
                                      <p:to>
                                        <p:strVal val="1.0"/>
                                      </p:to>
                                    </p:set>
                                    <p:animEffect filter="image" prLst="opacity: 1.0">
                                      <p:cBhvr rctx="IE">
                                        <p:cTn id="40" dur="indefinite"/>
                                        <p:tgtEl>
                                          <p:spTgt spid="11397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715" grpId="0" build="allAtOnce"/>
      <p:bldP spid="1139715" grpI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enzymeanimation3"/>
          <p:cNvPicPr>
            <a:picLocks noChangeAspect="1" noChangeArrowheads="1" noCrop="1"/>
          </p:cNvPicPr>
          <p:nvPr/>
        </p:nvPicPr>
        <p:blipFill>
          <a:blip r:embed="rId2"/>
          <a:srcRect/>
          <a:stretch>
            <a:fillRect/>
          </a:stretch>
        </p:blipFill>
        <p:spPr bwMode="auto">
          <a:xfrm>
            <a:off x="900113" y="1314450"/>
            <a:ext cx="7308850" cy="41306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enzymeanimation"/>
          <p:cNvPicPr>
            <a:picLocks noChangeAspect="1" noChangeArrowheads="1" noCrop="1"/>
          </p:cNvPicPr>
          <p:nvPr/>
        </p:nvPicPr>
        <p:blipFill>
          <a:blip r:embed="rId2"/>
          <a:srcRect/>
          <a:stretch>
            <a:fillRect/>
          </a:stretch>
        </p:blipFill>
        <p:spPr bwMode="auto">
          <a:xfrm>
            <a:off x="969963" y="981075"/>
            <a:ext cx="7273925" cy="48498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211638" y="349250"/>
            <a:ext cx="4691062" cy="1350963"/>
          </a:xfrm>
        </p:spPr>
        <p:txBody>
          <a:bodyPr/>
          <a:lstStyle/>
          <a:p>
            <a:pPr eaLnBrk="1" hangingPunct="1"/>
            <a:r>
              <a:rPr lang="es-ES" sz="4000" smtClean="0"/>
              <a:t>Enzimas y coenzimas</a:t>
            </a:r>
          </a:p>
        </p:txBody>
      </p:sp>
      <p:sp>
        <p:nvSpPr>
          <p:cNvPr id="1142787" name="Rectangle 3"/>
          <p:cNvSpPr>
            <a:spLocks noGrp="1" noChangeArrowheads="1"/>
          </p:cNvSpPr>
          <p:nvPr>
            <p:ph type="body" sz="half" idx="2"/>
          </p:nvPr>
        </p:nvSpPr>
        <p:spPr>
          <a:xfrm>
            <a:off x="3924300" y="1844675"/>
            <a:ext cx="4968875" cy="4824413"/>
          </a:xfrm>
        </p:spPr>
        <p:txBody>
          <a:bodyPr/>
          <a:lstStyle/>
          <a:p>
            <a:pPr eaLnBrk="1" hangingPunct="1">
              <a:lnSpc>
                <a:spcPct val="90000"/>
              </a:lnSpc>
              <a:defRPr/>
            </a:pPr>
            <a:r>
              <a:rPr lang="es-ES" sz="2000" smtClean="0"/>
              <a:t>Una enzima recibe el nombre del sustrato sobre el cual actúa.</a:t>
            </a:r>
          </a:p>
          <a:p>
            <a:pPr lvl="1" eaLnBrk="1" hangingPunct="1">
              <a:lnSpc>
                <a:spcPct val="90000"/>
              </a:lnSpc>
              <a:defRPr/>
            </a:pPr>
            <a:r>
              <a:rPr lang="es-ES" sz="2000" smtClean="0">
                <a:solidFill>
                  <a:srgbClr val="FFFF99"/>
                </a:solidFill>
              </a:rPr>
              <a:t>A una parte del nombre del sustrato se le añade el sufijo </a:t>
            </a:r>
            <a:r>
              <a:rPr lang="es-ES" sz="2000" i="1" smtClean="0">
                <a:solidFill>
                  <a:srgbClr val="FF6600"/>
                </a:solidFill>
              </a:rPr>
              <a:t>–asa</a:t>
            </a:r>
            <a:r>
              <a:rPr lang="es-ES" sz="2000" smtClean="0"/>
              <a:t>. </a:t>
            </a:r>
            <a:r>
              <a:rPr lang="es-ES" sz="2000" smtClean="0">
                <a:solidFill>
                  <a:srgbClr val="FFCC00"/>
                </a:solidFill>
              </a:rPr>
              <a:t>¿Cuál será el sustrato de una proteasa?</a:t>
            </a:r>
          </a:p>
          <a:p>
            <a:pPr eaLnBrk="1" hangingPunct="1">
              <a:lnSpc>
                <a:spcPct val="90000"/>
              </a:lnSpc>
              <a:defRPr/>
            </a:pPr>
            <a:r>
              <a:rPr lang="es-ES" sz="2000" smtClean="0"/>
              <a:t>En algunas reacciones, pequeñas moléculas, llamadas </a:t>
            </a:r>
            <a:r>
              <a:rPr lang="es-ES" sz="2000" smtClean="0">
                <a:solidFill>
                  <a:srgbClr val="FF6600"/>
                </a:solidFill>
              </a:rPr>
              <a:t>coenzimas</a:t>
            </a:r>
            <a:r>
              <a:rPr lang="es-ES" sz="2000" smtClean="0"/>
              <a:t>, se unen a las enzimas para controlar las reacciones.</a:t>
            </a:r>
          </a:p>
          <a:p>
            <a:pPr lvl="1" eaLnBrk="1" hangingPunct="1">
              <a:lnSpc>
                <a:spcPct val="90000"/>
              </a:lnSpc>
              <a:defRPr/>
            </a:pPr>
            <a:r>
              <a:rPr lang="es-ES" sz="2000" smtClean="0">
                <a:solidFill>
                  <a:srgbClr val="FFFF99"/>
                </a:solidFill>
              </a:rPr>
              <a:t>Las coenzimas no son proteínas pero no sufren cambios durante las reacciones.</a:t>
            </a:r>
          </a:p>
          <a:p>
            <a:pPr lvl="1" eaLnBrk="1" hangingPunct="1">
              <a:lnSpc>
                <a:spcPct val="90000"/>
              </a:lnSpc>
              <a:defRPr/>
            </a:pPr>
            <a:r>
              <a:rPr lang="es-ES" sz="2000" smtClean="0">
                <a:solidFill>
                  <a:srgbClr val="FFFF99"/>
                </a:solidFill>
              </a:rPr>
              <a:t>Algunas </a:t>
            </a:r>
            <a:r>
              <a:rPr lang="es-ES" sz="2000" smtClean="0">
                <a:solidFill>
                  <a:srgbClr val="FF6600"/>
                </a:solidFill>
              </a:rPr>
              <a:t>vitaminas</a:t>
            </a:r>
            <a:r>
              <a:rPr lang="es-ES" sz="2000" smtClean="0">
                <a:solidFill>
                  <a:srgbClr val="FFFF99"/>
                </a:solidFill>
              </a:rPr>
              <a:t> son coenzimas. </a:t>
            </a:r>
            <a:r>
              <a:rPr lang="es-ES" sz="2000" smtClean="0">
                <a:solidFill>
                  <a:srgbClr val="FF6600"/>
                </a:solidFill>
              </a:rPr>
              <a:t>B1, B2, B6, K</a:t>
            </a:r>
            <a:r>
              <a:rPr lang="es-ES" sz="2000" smtClean="0">
                <a:solidFill>
                  <a:srgbClr val="FFFF99"/>
                </a:solidFill>
              </a:rPr>
              <a:t>.</a:t>
            </a:r>
          </a:p>
          <a:p>
            <a:pPr lvl="1" eaLnBrk="1" hangingPunct="1">
              <a:lnSpc>
                <a:spcPct val="90000"/>
              </a:lnSpc>
              <a:defRPr/>
            </a:pPr>
            <a:r>
              <a:rPr lang="es-ES" sz="2000" smtClean="0">
                <a:solidFill>
                  <a:srgbClr val="FFFF99"/>
                </a:solidFill>
              </a:rPr>
              <a:t>Una reacción no ocurrirá si la coenzima no está presente.                   </a:t>
            </a:r>
          </a:p>
        </p:txBody>
      </p:sp>
      <p:pic>
        <p:nvPicPr>
          <p:cNvPr id="58372" name="Picture 4" descr="Schrittweise Darstellung der Vorgänge bei der enzymvermittelten Spaltung eines Substrates mit beteiligtem Coenzym"/>
          <p:cNvPicPr>
            <a:picLocks noChangeAspect="1" noChangeArrowheads="1"/>
          </p:cNvPicPr>
          <p:nvPr/>
        </p:nvPicPr>
        <p:blipFill>
          <a:blip r:embed="rId2"/>
          <a:srcRect/>
          <a:stretch>
            <a:fillRect/>
          </a:stretch>
        </p:blipFill>
        <p:spPr bwMode="auto">
          <a:xfrm>
            <a:off x="900113" y="188913"/>
            <a:ext cx="2600325" cy="6619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42787">
                                            <p:txEl>
                                              <p:pRg st="0" end="0"/>
                                            </p:txEl>
                                          </p:spTgt>
                                        </p:tgtEl>
                                        <p:attrNameLst>
                                          <p:attrName>style.opacity</p:attrName>
                                        </p:attrNameLst>
                                      </p:cBhvr>
                                      <p:to>
                                        <p:strVal val="0.25"/>
                                      </p:to>
                                    </p:set>
                                    <p:animEffect filter="image" prLst="opacity: 0.25">
                                      <p:cBhvr rctx="IE">
                                        <p:cTn id="7" dur="indefinite"/>
                                        <p:tgtEl>
                                          <p:spTgt spid="1142787">
                                            <p:txEl>
                                              <p:pRg st="0" end="0"/>
                                            </p:txEl>
                                          </p:spTgt>
                                        </p:tgtEl>
                                      </p:cBhvr>
                                    </p:animEffect>
                                  </p:childTnLst>
                                </p:cTn>
                              </p:par>
                              <p:par>
                                <p:cTn id="8" presetID="9" presetClass="emph" presetSubtype="0" grpId="0" nodeType="withEffect">
                                  <p:stCondLst>
                                    <p:cond delay="0"/>
                                  </p:stCondLst>
                                  <p:childTnLst>
                                    <p:set>
                                      <p:cBhvr rctx="PPT">
                                        <p:cTn id="9" dur="indefinite"/>
                                        <p:tgtEl>
                                          <p:spTgt spid="1142787">
                                            <p:txEl>
                                              <p:pRg st="1" end="1"/>
                                            </p:txEl>
                                          </p:spTgt>
                                        </p:tgtEl>
                                        <p:attrNameLst>
                                          <p:attrName>style.opacity</p:attrName>
                                        </p:attrNameLst>
                                      </p:cBhvr>
                                      <p:to>
                                        <p:strVal val="0.25"/>
                                      </p:to>
                                    </p:set>
                                    <p:animEffect filter="image" prLst="opacity: 0.25">
                                      <p:cBhvr rctx="IE">
                                        <p:cTn id="10" dur="indefinite"/>
                                        <p:tgtEl>
                                          <p:spTgt spid="1142787">
                                            <p:txEl>
                                              <p:pRg st="1" end="1"/>
                                            </p:txEl>
                                          </p:spTgt>
                                        </p:tgtEl>
                                      </p:cBhvr>
                                    </p:animEffect>
                                  </p:childTnLst>
                                </p:cTn>
                              </p:par>
                              <p:par>
                                <p:cTn id="11" presetID="9" presetClass="emph" presetSubtype="0" grpId="0" nodeType="withEffect">
                                  <p:stCondLst>
                                    <p:cond delay="0"/>
                                  </p:stCondLst>
                                  <p:childTnLst>
                                    <p:set>
                                      <p:cBhvr rctx="PPT">
                                        <p:cTn id="12" dur="indefinite"/>
                                        <p:tgtEl>
                                          <p:spTgt spid="1142787">
                                            <p:txEl>
                                              <p:pRg st="2" end="2"/>
                                            </p:txEl>
                                          </p:spTgt>
                                        </p:tgtEl>
                                        <p:attrNameLst>
                                          <p:attrName>style.opacity</p:attrName>
                                        </p:attrNameLst>
                                      </p:cBhvr>
                                      <p:to>
                                        <p:strVal val="0.25"/>
                                      </p:to>
                                    </p:set>
                                    <p:animEffect filter="image" prLst="opacity: 0.25">
                                      <p:cBhvr rctx="IE">
                                        <p:cTn id="13" dur="indefinite"/>
                                        <p:tgtEl>
                                          <p:spTgt spid="1142787">
                                            <p:txEl>
                                              <p:pRg st="2" end="2"/>
                                            </p:txEl>
                                          </p:spTgt>
                                        </p:tgtEl>
                                      </p:cBhvr>
                                    </p:animEffect>
                                  </p:childTnLst>
                                </p:cTn>
                              </p:par>
                              <p:par>
                                <p:cTn id="14" presetID="9" presetClass="emph" presetSubtype="0" grpId="0" nodeType="withEffect">
                                  <p:stCondLst>
                                    <p:cond delay="0"/>
                                  </p:stCondLst>
                                  <p:childTnLst>
                                    <p:set>
                                      <p:cBhvr rctx="PPT">
                                        <p:cTn id="15" dur="indefinite"/>
                                        <p:tgtEl>
                                          <p:spTgt spid="1142787">
                                            <p:txEl>
                                              <p:pRg st="3" end="3"/>
                                            </p:txEl>
                                          </p:spTgt>
                                        </p:tgtEl>
                                        <p:attrNameLst>
                                          <p:attrName>style.opacity</p:attrName>
                                        </p:attrNameLst>
                                      </p:cBhvr>
                                      <p:to>
                                        <p:strVal val="0.25"/>
                                      </p:to>
                                    </p:set>
                                    <p:animEffect filter="image" prLst="opacity: 0.25">
                                      <p:cBhvr rctx="IE">
                                        <p:cTn id="16" dur="indefinite"/>
                                        <p:tgtEl>
                                          <p:spTgt spid="1142787">
                                            <p:txEl>
                                              <p:pRg st="3" end="3"/>
                                            </p:txEl>
                                          </p:spTgt>
                                        </p:tgtEl>
                                      </p:cBhvr>
                                    </p:animEffect>
                                  </p:childTnLst>
                                </p:cTn>
                              </p:par>
                              <p:par>
                                <p:cTn id="17" presetID="9" presetClass="emph" presetSubtype="0" grpId="0" nodeType="withEffect">
                                  <p:stCondLst>
                                    <p:cond delay="0"/>
                                  </p:stCondLst>
                                  <p:childTnLst>
                                    <p:set>
                                      <p:cBhvr rctx="PPT">
                                        <p:cTn id="18" dur="indefinite"/>
                                        <p:tgtEl>
                                          <p:spTgt spid="1142787">
                                            <p:txEl>
                                              <p:pRg st="4" end="4"/>
                                            </p:txEl>
                                          </p:spTgt>
                                        </p:tgtEl>
                                        <p:attrNameLst>
                                          <p:attrName>style.opacity</p:attrName>
                                        </p:attrNameLst>
                                      </p:cBhvr>
                                      <p:to>
                                        <p:strVal val="0.25"/>
                                      </p:to>
                                    </p:set>
                                    <p:animEffect filter="image" prLst="opacity: 0.25">
                                      <p:cBhvr rctx="IE">
                                        <p:cTn id="19" dur="indefinite"/>
                                        <p:tgtEl>
                                          <p:spTgt spid="1142787">
                                            <p:txEl>
                                              <p:pRg st="4" end="4"/>
                                            </p:txEl>
                                          </p:spTgt>
                                        </p:tgtEl>
                                      </p:cBhvr>
                                    </p:animEffect>
                                  </p:childTnLst>
                                </p:cTn>
                              </p:par>
                              <p:par>
                                <p:cTn id="20" presetID="9" presetClass="emph" presetSubtype="0" grpId="0" nodeType="withEffect">
                                  <p:stCondLst>
                                    <p:cond delay="0"/>
                                  </p:stCondLst>
                                  <p:childTnLst>
                                    <p:set>
                                      <p:cBhvr rctx="PPT">
                                        <p:cTn id="21" dur="indefinite"/>
                                        <p:tgtEl>
                                          <p:spTgt spid="1142787">
                                            <p:txEl>
                                              <p:pRg st="5" end="5"/>
                                            </p:txEl>
                                          </p:spTgt>
                                        </p:tgtEl>
                                        <p:attrNameLst>
                                          <p:attrName>style.opacity</p:attrName>
                                        </p:attrNameLst>
                                      </p:cBhvr>
                                      <p:to>
                                        <p:strVal val="0.25"/>
                                      </p:to>
                                    </p:set>
                                    <p:animEffect filter="image" prLst="opacity: 0.25">
                                      <p:cBhvr rctx="IE">
                                        <p:cTn id="22" dur="indefinite"/>
                                        <p:tgtEl>
                                          <p:spTgt spid="114278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endCondLst>
                                    <p:cond evt="onNext" delay="0">
                                      <p:tgtEl>
                                        <p:sldTgt/>
                                      </p:tgtEl>
                                    </p:cond>
                                  </p:endCondLst>
                                  <p:childTnLst>
                                    <p:set>
                                      <p:cBhvr rctx="PPT">
                                        <p:cTn id="26" dur="indefinite"/>
                                        <p:tgtEl>
                                          <p:spTgt spid="1142787">
                                            <p:txEl>
                                              <p:pRg st="0" end="0"/>
                                            </p:txEl>
                                          </p:spTgt>
                                        </p:tgtEl>
                                        <p:attrNameLst>
                                          <p:attrName>style.opacity</p:attrName>
                                        </p:attrNameLst>
                                      </p:cBhvr>
                                      <p:to>
                                        <p:strVal val="1.0"/>
                                      </p:to>
                                    </p:set>
                                    <p:animEffect filter="image" prLst="opacity: 1.0">
                                      <p:cBhvr rctx="IE">
                                        <p:cTn id="27" dur="indefinite"/>
                                        <p:tgtEl>
                                          <p:spTgt spid="1142787">
                                            <p:txEl>
                                              <p:pRg st="0" end="0"/>
                                            </p:txEl>
                                          </p:spTgt>
                                        </p:tgtEl>
                                      </p:cBhvr>
                                    </p:animEffect>
                                  </p:childTnLst>
                                </p:cTn>
                              </p:par>
                              <p:par>
                                <p:cTn id="28" presetID="9" presetClass="emph" presetSubtype="0" grpId="1" nodeType="withEffect">
                                  <p:stCondLst>
                                    <p:cond delay="0"/>
                                  </p:stCondLst>
                                  <p:endCondLst>
                                    <p:cond evt="onNext" delay="0">
                                      <p:tgtEl>
                                        <p:sldTgt/>
                                      </p:tgtEl>
                                    </p:cond>
                                  </p:endCondLst>
                                  <p:childTnLst>
                                    <p:set>
                                      <p:cBhvr rctx="PPT">
                                        <p:cTn id="29" dur="indefinite"/>
                                        <p:tgtEl>
                                          <p:spTgt spid="1142787">
                                            <p:txEl>
                                              <p:pRg st="1" end="1"/>
                                            </p:txEl>
                                          </p:spTgt>
                                        </p:tgtEl>
                                        <p:attrNameLst>
                                          <p:attrName>style.opacity</p:attrName>
                                        </p:attrNameLst>
                                      </p:cBhvr>
                                      <p:to>
                                        <p:strVal val="1.0"/>
                                      </p:to>
                                    </p:set>
                                    <p:animEffect filter="image" prLst="opacity: 1.0">
                                      <p:cBhvr rctx="IE">
                                        <p:cTn id="30" dur="indefinite"/>
                                        <p:tgtEl>
                                          <p:spTgt spid="114278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mph" presetSubtype="0" grpId="1" nodeType="clickEffect">
                                  <p:stCondLst>
                                    <p:cond delay="0"/>
                                  </p:stCondLst>
                                  <p:endCondLst>
                                    <p:cond evt="onNext" delay="0">
                                      <p:tgtEl>
                                        <p:sldTgt/>
                                      </p:tgtEl>
                                    </p:cond>
                                  </p:endCondLst>
                                  <p:childTnLst>
                                    <p:set>
                                      <p:cBhvr rctx="PPT">
                                        <p:cTn id="34" dur="indefinite"/>
                                        <p:tgtEl>
                                          <p:spTgt spid="1142787">
                                            <p:txEl>
                                              <p:pRg st="2" end="2"/>
                                            </p:txEl>
                                          </p:spTgt>
                                        </p:tgtEl>
                                        <p:attrNameLst>
                                          <p:attrName>style.opacity</p:attrName>
                                        </p:attrNameLst>
                                      </p:cBhvr>
                                      <p:to>
                                        <p:strVal val="1.0"/>
                                      </p:to>
                                    </p:set>
                                    <p:animEffect filter="image" prLst="opacity: 1.0">
                                      <p:cBhvr rctx="IE">
                                        <p:cTn id="35" dur="indefinite"/>
                                        <p:tgtEl>
                                          <p:spTgt spid="1142787">
                                            <p:txEl>
                                              <p:pRg st="2" end="2"/>
                                            </p:txEl>
                                          </p:spTgt>
                                        </p:tgtEl>
                                      </p:cBhvr>
                                    </p:animEffect>
                                  </p:childTnLst>
                                </p:cTn>
                              </p:par>
                              <p:par>
                                <p:cTn id="36" presetID="9" presetClass="emph" presetSubtype="0" grpId="1" nodeType="withEffect">
                                  <p:stCondLst>
                                    <p:cond delay="0"/>
                                  </p:stCondLst>
                                  <p:endCondLst>
                                    <p:cond evt="onNext" delay="0">
                                      <p:tgtEl>
                                        <p:sldTgt/>
                                      </p:tgtEl>
                                    </p:cond>
                                  </p:endCondLst>
                                  <p:childTnLst>
                                    <p:set>
                                      <p:cBhvr rctx="PPT">
                                        <p:cTn id="37" dur="indefinite"/>
                                        <p:tgtEl>
                                          <p:spTgt spid="1142787">
                                            <p:txEl>
                                              <p:pRg st="3" end="3"/>
                                            </p:txEl>
                                          </p:spTgt>
                                        </p:tgtEl>
                                        <p:attrNameLst>
                                          <p:attrName>style.opacity</p:attrName>
                                        </p:attrNameLst>
                                      </p:cBhvr>
                                      <p:to>
                                        <p:strVal val="1.0"/>
                                      </p:to>
                                    </p:set>
                                    <p:animEffect filter="image" prLst="opacity: 1.0">
                                      <p:cBhvr rctx="IE">
                                        <p:cTn id="38" dur="indefinite"/>
                                        <p:tgtEl>
                                          <p:spTgt spid="1142787">
                                            <p:txEl>
                                              <p:pRg st="3" end="3"/>
                                            </p:txEl>
                                          </p:spTgt>
                                        </p:tgtEl>
                                      </p:cBhvr>
                                    </p:animEffect>
                                  </p:childTnLst>
                                </p:cTn>
                              </p:par>
                              <p:par>
                                <p:cTn id="39" presetID="9" presetClass="emph" presetSubtype="0" grpId="1" nodeType="withEffect">
                                  <p:stCondLst>
                                    <p:cond delay="0"/>
                                  </p:stCondLst>
                                  <p:endCondLst>
                                    <p:cond evt="onNext" delay="0">
                                      <p:tgtEl>
                                        <p:sldTgt/>
                                      </p:tgtEl>
                                    </p:cond>
                                  </p:endCondLst>
                                  <p:childTnLst>
                                    <p:set>
                                      <p:cBhvr rctx="PPT">
                                        <p:cTn id="40" dur="indefinite"/>
                                        <p:tgtEl>
                                          <p:spTgt spid="1142787">
                                            <p:txEl>
                                              <p:pRg st="4" end="4"/>
                                            </p:txEl>
                                          </p:spTgt>
                                        </p:tgtEl>
                                        <p:attrNameLst>
                                          <p:attrName>style.opacity</p:attrName>
                                        </p:attrNameLst>
                                      </p:cBhvr>
                                      <p:to>
                                        <p:strVal val="1.0"/>
                                      </p:to>
                                    </p:set>
                                    <p:animEffect filter="image" prLst="opacity: 1.0">
                                      <p:cBhvr rctx="IE">
                                        <p:cTn id="41" dur="indefinite"/>
                                        <p:tgtEl>
                                          <p:spTgt spid="1142787">
                                            <p:txEl>
                                              <p:pRg st="4" end="4"/>
                                            </p:txEl>
                                          </p:spTgt>
                                        </p:tgtEl>
                                      </p:cBhvr>
                                    </p:animEffect>
                                  </p:childTnLst>
                                </p:cTn>
                              </p:par>
                              <p:par>
                                <p:cTn id="42" presetID="9" presetClass="emph" presetSubtype="0" grpId="1" nodeType="withEffect">
                                  <p:stCondLst>
                                    <p:cond delay="0"/>
                                  </p:stCondLst>
                                  <p:endCondLst>
                                    <p:cond evt="onNext" delay="0">
                                      <p:tgtEl>
                                        <p:sldTgt/>
                                      </p:tgtEl>
                                    </p:cond>
                                  </p:endCondLst>
                                  <p:childTnLst>
                                    <p:set>
                                      <p:cBhvr rctx="PPT">
                                        <p:cTn id="43" dur="indefinite"/>
                                        <p:tgtEl>
                                          <p:spTgt spid="1142787">
                                            <p:txEl>
                                              <p:pRg st="5" end="5"/>
                                            </p:txEl>
                                          </p:spTgt>
                                        </p:tgtEl>
                                        <p:attrNameLst>
                                          <p:attrName>style.opacity</p:attrName>
                                        </p:attrNameLst>
                                      </p:cBhvr>
                                      <p:to>
                                        <p:strVal val="1.0"/>
                                      </p:to>
                                    </p:set>
                                    <p:animEffect filter="image" prLst="opacity: 1.0">
                                      <p:cBhvr rctx="IE">
                                        <p:cTn id="44" dur="indefinite"/>
                                        <p:tgtEl>
                                          <p:spTgt spid="11427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787" grpId="0" build="allAtOnce"/>
      <p:bldP spid="1142787" grpI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88913"/>
            <a:ext cx="8229600" cy="647700"/>
          </a:xfrm>
        </p:spPr>
        <p:txBody>
          <a:bodyPr/>
          <a:lstStyle/>
          <a:p>
            <a:pPr eaLnBrk="1" hangingPunct="1"/>
            <a:r>
              <a:rPr lang="es-ES" sz="4000" smtClean="0"/>
              <a:t>Los modelos de enzimas</a:t>
            </a:r>
          </a:p>
        </p:txBody>
      </p:sp>
      <p:sp>
        <p:nvSpPr>
          <p:cNvPr id="1143811" name="Rectangle 3"/>
          <p:cNvSpPr>
            <a:spLocks noGrp="1" noChangeArrowheads="1"/>
          </p:cNvSpPr>
          <p:nvPr>
            <p:ph type="body" sz="half" idx="1"/>
          </p:nvPr>
        </p:nvSpPr>
        <p:spPr>
          <a:xfrm>
            <a:off x="457200" y="981075"/>
            <a:ext cx="8229600" cy="2160588"/>
          </a:xfrm>
        </p:spPr>
        <p:txBody>
          <a:bodyPr/>
          <a:lstStyle/>
          <a:p>
            <a:pPr eaLnBrk="1" hangingPunct="1">
              <a:lnSpc>
                <a:spcPct val="80000"/>
              </a:lnSpc>
              <a:defRPr/>
            </a:pPr>
            <a:r>
              <a:rPr lang="es-ES" sz="2400" smtClean="0"/>
              <a:t>La forma y la estructura de una enzima determinan la reacción que puede catalizar.</a:t>
            </a:r>
          </a:p>
          <a:p>
            <a:pPr eaLnBrk="1" hangingPunct="1">
              <a:lnSpc>
                <a:spcPct val="80000"/>
              </a:lnSpc>
              <a:defRPr/>
            </a:pPr>
            <a:r>
              <a:rPr lang="es-ES" sz="2400" smtClean="0"/>
              <a:t>La enzima se une al </a:t>
            </a:r>
            <a:r>
              <a:rPr lang="es-ES" sz="2400" smtClean="0">
                <a:solidFill>
                  <a:srgbClr val="FF6600"/>
                </a:solidFill>
              </a:rPr>
              <a:t>sustrato (S)</a:t>
            </a:r>
            <a:r>
              <a:rPr lang="es-ES" sz="2400" smtClean="0"/>
              <a:t> mediante un área especial, el </a:t>
            </a:r>
            <a:r>
              <a:rPr lang="es-ES" sz="2400" smtClean="0">
                <a:solidFill>
                  <a:srgbClr val="FF6600"/>
                </a:solidFill>
              </a:rPr>
              <a:t>sitio activo</a:t>
            </a:r>
            <a:r>
              <a:rPr lang="es-ES" sz="2400" smtClean="0"/>
              <a:t>, para formar un </a:t>
            </a:r>
            <a:r>
              <a:rPr lang="es-ES" sz="2400" smtClean="0">
                <a:solidFill>
                  <a:srgbClr val="FF6600"/>
                </a:solidFill>
              </a:rPr>
              <a:t>complejo enzima-sustrato </a:t>
            </a:r>
            <a:r>
              <a:rPr lang="es-ES" sz="2400" smtClean="0"/>
              <a:t>o</a:t>
            </a:r>
            <a:r>
              <a:rPr lang="es-ES" sz="2400" smtClean="0">
                <a:solidFill>
                  <a:srgbClr val="FF6600"/>
                </a:solidFill>
              </a:rPr>
              <a:t> E-S</a:t>
            </a:r>
            <a:r>
              <a:rPr lang="es-ES" sz="2400" smtClean="0"/>
              <a:t>.</a:t>
            </a:r>
          </a:p>
          <a:p>
            <a:pPr eaLnBrk="1" hangingPunct="1">
              <a:lnSpc>
                <a:spcPct val="80000"/>
              </a:lnSpc>
              <a:defRPr/>
            </a:pPr>
            <a:r>
              <a:rPr lang="es-ES" sz="2400" smtClean="0"/>
              <a:t>En el sitio activo, la enzima y el sustrato se ajustan perfectamente.</a:t>
            </a:r>
          </a:p>
        </p:txBody>
      </p:sp>
      <p:pic>
        <p:nvPicPr>
          <p:cNvPr id="59396" name="Picture 4" descr="enzyme"/>
          <p:cNvPicPr>
            <a:picLocks noChangeAspect="1" noChangeArrowheads="1"/>
          </p:cNvPicPr>
          <p:nvPr/>
        </p:nvPicPr>
        <p:blipFill>
          <a:blip r:embed="rId2"/>
          <a:srcRect/>
          <a:stretch>
            <a:fillRect/>
          </a:stretch>
        </p:blipFill>
        <p:spPr bwMode="auto">
          <a:xfrm>
            <a:off x="1692275" y="3495675"/>
            <a:ext cx="6913563" cy="3362325"/>
          </a:xfrm>
          <a:prstGeom prst="rect">
            <a:avLst/>
          </a:prstGeom>
          <a:noFill/>
          <a:ln w="9525">
            <a:noFill/>
            <a:miter lim="800000"/>
            <a:headEnd/>
            <a:tailEnd/>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noChangeArrowheads="1"/>
          </p:cNvSpPr>
          <p:nvPr>
            <p:ph type="body" sz="half" idx="1"/>
          </p:nvPr>
        </p:nvSpPr>
        <p:spPr>
          <a:xfrm>
            <a:off x="4710113" y="1130300"/>
            <a:ext cx="4038600" cy="4530725"/>
          </a:xfrm>
        </p:spPr>
        <p:txBody>
          <a:bodyPr/>
          <a:lstStyle/>
          <a:p>
            <a:pPr eaLnBrk="1" hangingPunct="1">
              <a:defRPr/>
            </a:pPr>
            <a:r>
              <a:rPr lang="es-ES" smtClean="0">
                <a:solidFill>
                  <a:srgbClr val="FF6600"/>
                </a:solidFill>
              </a:rPr>
              <a:t>Modelo del ajuste inducido.</a:t>
            </a:r>
            <a:endParaRPr lang="es-ES" smtClean="0"/>
          </a:p>
        </p:txBody>
      </p:sp>
      <p:sp>
        <p:nvSpPr>
          <p:cNvPr id="1144835" name="Rectangle 3"/>
          <p:cNvSpPr>
            <a:spLocks noGrp="1" noChangeArrowheads="1"/>
          </p:cNvSpPr>
          <p:nvPr>
            <p:ph type="body" sz="half" idx="2"/>
          </p:nvPr>
        </p:nvSpPr>
        <p:spPr>
          <a:xfrm>
            <a:off x="388938" y="1196975"/>
            <a:ext cx="4038600" cy="4530725"/>
          </a:xfrm>
        </p:spPr>
        <p:txBody>
          <a:bodyPr/>
          <a:lstStyle/>
          <a:p>
            <a:pPr eaLnBrk="1" hangingPunct="1">
              <a:defRPr/>
            </a:pPr>
            <a:r>
              <a:rPr lang="es-ES" smtClean="0">
                <a:solidFill>
                  <a:srgbClr val="FF6600"/>
                </a:solidFill>
              </a:rPr>
              <a:t>Modelo de la llave y la cerradura.</a:t>
            </a:r>
          </a:p>
        </p:txBody>
      </p:sp>
      <p:sp>
        <p:nvSpPr>
          <p:cNvPr id="60420" name="Rectangle 4"/>
          <p:cNvSpPr>
            <a:spLocks noChangeArrowheads="1"/>
          </p:cNvSpPr>
          <p:nvPr/>
        </p:nvSpPr>
        <p:spPr bwMode="auto">
          <a:xfrm>
            <a:off x="446088" y="260350"/>
            <a:ext cx="8229600" cy="855663"/>
          </a:xfrm>
          <a:prstGeom prst="rect">
            <a:avLst/>
          </a:prstGeom>
          <a:noFill/>
          <a:ln w="9525">
            <a:noFill/>
            <a:miter lim="800000"/>
            <a:headEnd/>
            <a:tailEnd/>
          </a:ln>
        </p:spPr>
        <p:txBody>
          <a:bodyPr anchor="ctr"/>
          <a:lstStyle/>
          <a:p>
            <a:pPr algn="ctr"/>
            <a:r>
              <a:rPr lang="es-ES" sz="4400">
                <a:solidFill>
                  <a:srgbClr val="FFFF00"/>
                </a:solidFill>
                <a:latin typeface="Arial" charset="0"/>
              </a:rPr>
              <a:t>Los modelos de enzimas</a:t>
            </a:r>
          </a:p>
        </p:txBody>
      </p:sp>
      <p:pic>
        <p:nvPicPr>
          <p:cNvPr id="60421" name="Picture 5" descr="enzymerxn"/>
          <p:cNvPicPr>
            <a:picLocks noChangeAspect="1" noChangeArrowheads="1"/>
          </p:cNvPicPr>
          <p:nvPr/>
        </p:nvPicPr>
        <p:blipFill>
          <a:blip r:embed="rId2"/>
          <a:srcRect/>
          <a:stretch>
            <a:fillRect/>
          </a:stretch>
        </p:blipFill>
        <p:spPr bwMode="auto">
          <a:xfrm>
            <a:off x="1187450" y="2381250"/>
            <a:ext cx="7058025" cy="4432300"/>
          </a:xfrm>
          <a:prstGeom prst="rect">
            <a:avLst/>
          </a:prstGeom>
          <a:noFill/>
          <a:ln w="9525">
            <a:noFill/>
            <a:miter lim="800000"/>
            <a:headEnd/>
            <a:tailEnd/>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414338"/>
            <a:ext cx="8229600" cy="1143000"/>
          </a:xfrm>
        </p:spPr>
        <p:txBody>
          <a:bodyPr/>
          <a:lstStyle/>
          <a:p>
            <a:pPr eaLnBrk="1" hangingPunct="1"/>
            <a:r>
              <a:rPr lang="es-ES" sz="4000" smtClean="0"/>
              <a:t>Los factores que afectan la actividad enzimática</a:t>
            </a:r>
          </a:p>
        </p:txBody>
      </p:sp>
      <p:sp>
        <p:nvSpPr>
          <p:cNvPr id="1145859" name="Rectangle 3"/>
          <p:cNvSpPr>
            <a:spLocks noGrp="1" noChangeArrowheads="1"/>
          </p:cNvSpPr>
          <p:nvPr>
            <p:ph type="body" idx="1"/>
          </p:nvPr>
        </p:nvSpPr>
        <p:spPr>
          <a:xfrm>
            <a:off x="250825" y="1773238"/>
            <a:ext cx="8686800" cy="1150937"/>
          </a:xfrm>
        </p:spPr>
        <p:txBody>
          <a:bodyPr/>
          <a:lstStyle/>
          <a:p>
            <a:pPr eaLnBrk="1" hangingPunct="1">
              <a:defRPr/>
            </a:pPr>
            <a:r>
              <a:rPr lang="es-ES" smtClean="0"/>
              <a:t>La temperatura (desnaturalización) (Ej: albúmina)</a:t>
            </a:r>
          </a:p>
        </p:txBody>
      </p:sp>
      <p:pic>
        <p:nvPicPr>
          <p:cNvPr id="61444" name="Picture 4" descr="enzacttemperature"/>
          <p:cNvPicPr>
            <a:picLocks noChangeAspect="1" noChangeArrowheads="1"/>
          </p:cNvPicPr>
          <p:nvPr/>
        </p:nvPicPr>
        <p:blipFill>
          <a:blip r:embed="rId2"/>
          <a:srcRect/>
          <a:stretch>
            <a:fillRect/>
          </a:stretch>
        </p:blipFill>
        <p:spPr bwMode="auto">
          <a:xfrm>
            <a:off x="1619250" y="2905125"/>
            <a:ext cx="6553200" cy="3836988"/>
          </a:xfrm>
          <a:prstGeom prst="rect">
            <a:avLst/>
          </a:prstGeom>
          <a:noFill/>
          <a:ln w="9525">
            <a:noFill/>
            <a:miter lim="800000"/>
            <a:headEnd/>
            <a:tailEnd/>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enzactpH"/>
          <p:cNvPicPr>
            <a:picLocks noChangeAspect="1" noChangeArrowheads="1"/>
          </p:cNvPicPr>
          <p:nvPr/>
        </p:nvPicPr>
        <p:blipFill>
          <a:blip r:embed="rId2"/>
          <a:srcRect/>
          <a:stretch>
            <a:fillRect/>
          </a:stretch>
        </p:blipFill>
        <p:spPr bwMode="auto">
          <a:xfrm>
            <a:off x="4284663" y="1989138"/>
            <a:ext cx="4608512" cy="4113212"/>
          </a:xfrm>
          <a:prstGeom prst="rect">
            <a:avLst/>
          </a:prstGeom>
          <a:noFill/>
          <a:ln w="9525">
            <a:noFill/>
            <a:miter lim="800000"/>
            <a:headEnd/>
            <a:tailEnd/>
          </a:ln>
        </p:spPr>
      </p:pic>
      <p:sp>
        <p:nvSpPr>
          <p:cNvPr id="62467" name="Rectangle 3"/>
          <p:cNvSpPr>
            <a:spLocks noChangeArrowheads="1"/>
          </p:cNvSpPr>
          <p:nvPr/>
        </p:nvSpPr>
        <p:spPr bwMode="auto">
          <a:xfrm>
            <a:off x="457200" y="485775"/>
            <a:ext cx="8229600" cy="1143000"/>
          </a:xfrm>
          <a:prstGeom prst="rect">
            <a:avLst/>
          </a:prstGeom>
          <a:noFill/>
          <a:ln w="9525">
            <a:noFill/>
            <a:miter lim="800000"/>
            <a:headEnd/>
            <a:tailEnd/>
          </a:ln>
        </p:spPr>
        <p:txBody>
          <a:bodyPr anchor="ctr"/>
          <a:lstStyle/>
          <a:p>
            <a:pPr algn="ctr"/>
            <a:r>
              <a:rPr lang="es-ES" sz="4000">
                <a:solidFill>
                  <a:srgbClr val="FFFF00"/>
                </a:solidFill>
                <a:latin typeface="Arial" charset="0"/>
              </a:rPr>
              <a:t>Los factores que afectan la actividad enzimática</a:t>
            </a:r>
          </a:p>
        </p:txBody>
      </p:sp>
      <p:sp>
        <p:nvSpPr>
          <p:cNvPr id="1146884" name="Rectangle 4"/>
          <p:cNvSpPr>
            <a:spLocks noChangeArrowheads="1"/>
          </p:cNvSpPr>
          <p:nvPr/>
        </p:nvSpPr>
        <p:spPr bwMode="auto">
          <a:xfrm>
            <a:off x="250825" y="2060575"/>
            <a:ext cx="3816350" cy="4321175"/>
          </a:xfrm>
          <a:prstGeom prst="rect">
            <a:avLst/>
          </a:prstGeom>
          <a:noFill/>
          <a:ln w="9525">
            <a:noFill/>
            <a:miter lim="800000"/>
            <a:headEnd/>
            <a:tailEnd/>
          </a:ln>
          <a:effectLst/>
        </p:spPr>
        <p:txBody>
          <a:bodyPr/>
          <a:lstStyle/>
          <a:p>
            <a:pPr marL="342900" indent="-342900">
              <a:spcBef>
                <a:spcPct val="20000"/>
              </a:spcBef>
              <a:buClr>
                <a:srgbClr val="FF0000"/>
              </a:buClr>
              <a:buSzPct val="75000"/>
              <a:buFont typeface="Wingdings" pitchFamily="2" charset="2"/>
              <a:buChar char="n"/>
              <a:defRPr/>
            </a:pPr>
            <a:r>
              <a:rPr lang="es-ES" sz="2800">
                <a:effectLst>
                  <a:outerShdw blurRad="38100" dist="38100" dir="2700000" algn="tl">
                    <a:srgbClr val="000000"/>
                  </a:outerShdw>
                </a:effectLst>
                <a:latin typeface="Arial" charset="0"/>
              </a:rPr>
              <a:t>El pH (desnaturalización) (Ej: pepsina)</a:t>
            </a:r>
          </a:p>
          <a:p>
            <a:pPr marL="342900" indent="-342900">
              <a:spcBef>
                <a:spcPct val="20000"/>
              </a:spcBef>
              <a:buClr>
                <a:srgbClr val="FF0000"/>
              </a:buClr>
              <a:buSzPct val="75000"/>
              <a:buFont typeface="Wingdings" pitchFamily="2" charset="2"/>
              <a:buChar char="n"/>
              <a:defRPr/>
            </a:pPr>
            <a:r>
              <a:rPr lang="es-ES" sz="2800">
                <a:effectLst>
                  <a:outerShdw blurRad="38100" dist="38100" dir="2700000" algn="tl">
                    <a:srgbClr val="000000"/>
                  </a:outerShdw>
                </a:effectLst>
                <a:latin typeface="Arial" charset="0"/>
              </a:rPr>
              <a:t>La concentración del sustrato</a:t>
            </a:r>
          </a:p>
          <a:p>
            <a:pPr marL="342900" indent="-342900">
              <a:spcBef>
                <a:spcPct val="20000"/>
              </a:spcBef>
              <a:buClr>
                <a:srgbClr val="FF0000"/>
              </a:buClr>
              <a:buSzPct val="75000"/>
              <a:buFont typeface="Wingdings" pitchFamily="2" charset="2"/>
              <a:buChar char="n"/>
              <a:defRPr/>
            </a:pPr>
            <a:r>
              <a:rPr lang="es-ES" sz="2800">
                <a:effectLst>
                  <a:outerShdw blurRad="38100" dist="38100" dir="2700000" algn="tl">
                    <a:srgbClr val="000000"/>
                  </a:outerShdw>
                </a:effectLst>
                <a:latin typeface="Arial" charset="0"/>
              </a:rPr>
              <a:t>Sustancias químicas (inhibidores)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s-ES" sz="4000" smtClean="0"/>
              <a:t>Intercambio de Energía en Sistemas Biológicos</a:t>
            </a:r>
          </a:p>
        </p:txBody>
      </p:sp>
      <p:sp>
        <p:nvSpPr>
          <p:cNvPr id="1170435" name="Rectangle 3"/>
          <p:cNvSpPr>
            <a:spLocks noGrp="1" noChangeArrowheads="1"/>
          </p:cNvSpPr>
          <p:nvPr>
            <p:ph type="body" idx="1"/>
          </p:nvPr>
        </p:nvSpPr>
        <p:spPr/>
        <p:txBody>
          <a:bodyPr/>
          <a:lstStyle/>
          <a:p>
            <a:pPr eaLnBrk="1" hangingPunct="1">
              <a:lnSpc>
                <a:spcPct val="80000"/>
              </a:lnSpc>
              <a:defRPr/>
            </a:pPr>
            <a:r>
              <a:rPr lang="es-ES" sz="2400" smtClean="0"/>
              <a:t>Primera ley de la termodinámica:  conservación de la energía: energía total (E), de un sistema permanece constante a no ser que haya un ingreso de energía.</a:t>
            </a:r>
          </a:p>
          <a:p>
            <a:pPr eaLnBrk="1" hangingPunct="1">
              <a:lnSpc>
                <a:spcPct val="80000"/>
              </a:lnSpc>
              <a:defRPr/>
            </a:pPr>
            <a:r>
              <a:rPr lang="es-ES" sz="2400" smtClean="0"/>
              <a:t>Permanece igual, pero puede ser transferida de un lugar a otro, o ser transformada (e.g., energía química a calor)</a:t>
            </a:r>
          </a:p>
          <a:p>
            <a:pPr eaLnBrk="1" hangingPunct="1">
              <a:lnSpc>
                <a:spcPct val="80000"/>
              </a:lnSpc>
              <a:defRPr/>
            </a:pPr>
            <a:r>
              <a:rPr lang="es-ES" sz="2400" smtClean="0"/>
              <a:t>Todos los organismos biológicos necesitan energía del medio ambiente para sostener sus procesos vitales</a:t>
            </a:r>
          </a:p>
          <a:p>
            <a:pPr eaLnBrk="1" hangingPunct="1">
              <a:lnSpc>
                <a:spcPct val="80000"/>
              </a:lnSpc>
              <a:defRPr/>
            </a:pPr>
            <a:r>
              <a:rPr lang="es-ES" sz="2400" smtClean="0"/>
              <a:t>Los autótrofos obtienen energía del sol o reacciones inorgánicas, heterótrofos al romper moléculas orgánicas obtenidas del medio externo.</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s-ES" smtClean="0"/>
              <a:t>El trifosfato de adenosina</a:t>
            </a:r>
          </a:p>
        </p:txBody>
      </p:sp>
      <p:sp>
        <p:nvSpPr>
          <p:cNvPr id="1147907" name="Rectangle 3"/>
          <p:cNvSpPr>
            <a:spLocks noGrp="1" noChangeArrowheads="1"/>
          </p:cNvSpPr>
          <p:nvPr>
            <p:ph type="body" sz="half" idx="1"/>
          </p:nvPr>
        </p:nvSpPr>
        <p:spPr>
          <a:xfrm>
            <a:off x="0" y="1484313"/>
            <a:ext cx="4495800" cy="5113337"/>
          </a:xfrm>
        </p:spPr>
        <p:txBody>
          <a:bodyPr/>
          <a:lstStyle/>
          <a:p>
            <a:pPr eaLnBrk="1" hangingPunct="1">
              <a:lnSpc>
                <a:spcPct val="90000"/>
              </a:lnSpc>
              <a:defRPr/>
            </a:pPr>
            <a:r>
              <a:rPr lang="es-ES" sz="2400" smtClean="0"/>
              <a:t>La fuente principal de energía para los seres vivos es la </a:t>
            </a:r>
            <a:r>
              <a:rPr lang="es-ES" sz="2400" smtClean="0">
                <a:solidFill>
                  <a:srgbClr val="FF6600"/>
                </a:solidFill>
              </a:rPr>
              <a:t>glucosa</a:t>
            </a:r>
            <a:r>
              <a:rPr lang="es-ES" sz="2400" smtClean="0"/>
              <a:t>.</a:t>
            </a:r>
          </a:p>
          <a:p>
            <a:pPr lvl="1" eaLnBrk="1" hangingPunct="1">
              <a:lnSpc>
                <a:spcPct val="90000"/>
              </a:lnSpc>
              <a:defRPr/>
            </a:pPr>
            <a:r>
              <a:rPr lang="es-ES" sz="2000" smtClean="0">
                <a:solidFill>
                  <a:srgbClr val="FFFF99"/>
                </a:solidFill>
              </a:rPr>
              <a:t>La energía química se almacena en la glucosa y en otras moléculas orgánicas que pueden convertirse en glucosa.</a:t>
            </a:r>
          </a:p>
          <a:p>
            <a:pPr eaLnBrk="1" hangingPunct="1">
              <a:lnSpc>
                <a:spcPct val="90000"/>
              </a:lnSpc>
              <a:defRPr/>
            </a:pPr>
            <a:r>
              <a:rPr lang="es-ES" sz="2400" smtClean="0"/>
              <a:t>Cuando las células degradan la glucosa, se libera energía en una serie de pasos controlados por enzimas.</a:t>
            </a:r>
          </a:p>
          <a:p>
            <a:pPr lvl="1" eaLnBrk="1" hangingPunct="1">
              <a:lnSpc>
                <a:spcPct val="90000"/>
              </a:lnSpc>
              <a:defRPr/>
            </a:pPr>
            <a:r>
              <a:rPr lang="es-ES" sz="2000" smtClean="0">
                <a:solidFill>
                  <a:srgbClr val="FFFF99"/>
                </a:solidFill>
              </a:rPr>
              <a:t>La mayor parte de esta energía se almacena en otro compuesto químico: </a:t>
            </a:r>
            <a:r>
              <a:rPr lang="es-ES" sz="2000" smtClean="0">
                <a:solidFill>
                  <a:srgbClr val="FF6600"/>
                </a:solidFill>
              </a:rPr>
              <a:t>el trifosfato de adenosina o ATP</a:t>
            </a:r>
            <a:r>
              <a:rPr lang="es-ES" sz="2000" smtClean="0">
                <a:solidFill>
                  <a:srgbClr val="FFFF99"/>
                </a:solidFill>
              </a:rPr>
              <a:t>.</a:t>
            </a:r>
          </a:p>
        </p:txBody>
      </p:sp>
      <p:pic>
        <p:nvPicPr>
          <p:cNvPr id="63492" name="Picture 4" descr="atp"/>
          <p:cNvPicPr>
            <a:picLocks noChangeAspect="1" noChangeArrowheads="1"/>
          </p:cNvPicPr>
          <p:nvPr/>
        </p:nvPicPr>
        <p:blipFill>
          <a:blip r:embed="rId2"/>
          <a:srcRect/>
          <a:stretch>
            <a:fillRect/>
          </a:stretch>
        </p:blipFill>
        <p:spPr bwMode="auto">
          <a:xfrm>
            <a:off x="4787900" y="4033838"/>
            <a:ext cx="3970338" cy="2779712"/>
          </a:xfrm>
          <a:prstGeom prst="rect">
            <a:avLst/>
          </a:prstGeom>
          <a:noFill/>
          <a:ln w="9525">
            <a:noFill/>
            <a:miter lim="800000"/>
            <a:headEnd/>
            <a:tailEnd/>
          </a:ln>
        </p:spPr>
      </p:pic>
      <p:pic>
        <p:nvPicPr>
          <p:cNvPr id="63493" name="Picture 5" descr="glucose"/>
          <p:cNvPicPr>
            <a:picLocks noChangeAspect="1" noChangeArrowheads="1"/>
          </p:cNvPicPr>
          <p:nvPr/>
        </p:nvPicPr>
        <p:blipFill>
          <a:blip r:embed="rId3"/>
          <a:srcRect/>
          <a:stretch>
            <a:fillRect/>
          </a:stretch>
        </p:blipFill>
        <p:spPr bwMode="auto">
          <a:xfrm>
            <a:off x="5621338" y="1557338"/>
            <a:ext cx="2335212" cy="2451100"/>
          </a:xfrm>
          <a:prstGeom prst="rect">
            <a:avLst/>
          </a:prstGeom>
          <a:noFill/>
          <a:ln w="9525">
            <a:noFill/>
            <a:miter lim="800000"/>
            <a:headEnd/>
            <a:tailEnd/>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ChangeArrowheads="1"/>
          </p:cNvSpPr>
          <p:nvPr>
            <p:ph type="body" sz="half" idx="2"/>
          </p:nvPr>
        </p:nvSpPr>
        <p:spPr>
          <a:xfrm>
            <a:off x="4716463" y="1700213"/>
            <a:ext cx="4225925" cy="4360862"/>
          </a:xfrm>
        </p:spPr>
        <p:txBody>
          <a:bodyPr/>
          <a:lstStyle/>
          <a:p>
            <a:pPr eaLnBrk="1" hangingPunct="1">
              <a:defRPr/>
            </a:pPr>
            <a:r>
              <a:rPr lang="es-ES" sz="2800" smtClean="0">
                <a:solidFill>
                  <a:srgbClr val="FF6600"/>
                </a:solidFill>
              </a:rPr>
              <a:t>Adenosina:</a:t>
            </a:r>
          </a:p>
          <a:p>
            <a:pPr lvl="1" eaLnBrk="1" hangingPunct="1">
              <a:defRPr/>
            </a:pPr>
            <a:r>
              <a:rPr lang="es-ES" sz="2400" smtClean="0">
                <a:solidFill>
                  <a:srgbClr val="FFFF99"/>
                </a:solidFill>
              </a:rPr>
              <a:t>Adenina</a:t>
            </a:r>
          </a:p>
          <a:p>
            <a:pPr lvl="1" eaLnBrk="1" hangingPunct="1">
              <a:defRPr/>
            </a:pPr>
            <a:r>
              <a:rPr lang="es-ES" sz="2400" smtClean="0">
                <a:solidFill>
                  <a:srgbClr val="FFFF99"/>
                </a:solidFill>
              </a:rPr>
              <a:t>Ribosa</a:t>
            </a:r>
          </a:p>
          <a:p>
            <a:pPr eaLnBrk="1" hangingPunct="1">
              <a:defRPr/>
            </a:pPr>
            <a:r>
              <a:rPr lang="es-ES" sz="2800" smtClean="0">
                <a:solidFill>
                  <a:srgbClr val="FF6600"/>
                </a:solidFill>
              </a:rPr>
              <a:t>Tres grupos fosfato:</a:t>
            </a:r>
          </a:p>
          <a:p>
            <a:pPr lvl="1" eaLnBrk="1" hangingPunct="1">
              <a:defRPr/>
            </a:pPr>
            <a:r>
              <a:rPr lang="es-ES" sz="2400" smtClean="0">
                <a:solidFill>
                  <a:srgbClr val="FFFF99"/>
                </a:solidFill>
              </a:rPr>
              <a:t>Tres átomos de fósforo unidos a cuatro átomos de oxígeno.</a:t>
            </a:r>
          </a:p>
          <a:p>
            <a:pPr eaLnBrk="1" hangingPunct="1">
              <a:defRPr/>
            </a:pPr>
            <a:r>
              <a:rPr lang="es-ES" sz="2800" smtClean="0">
                <a:solidFill>
                  <a:srgbClr val="FF6600"/>
                </a:solidFill>
              </a:rPr>
              <a:t>Enlaces de alta energía:</a:t>
            </a:r>
          </a:p>
          <a:p>
            <a:pPr lvl="1" eaLnBrk="1" hangingPunct="1">
              <a:defRPr/>
            </a:pPr>
            <a:r>
              <a:rPr lang="es-ES" sz="2400" smtClean="0">
                <a:solidFill>
                  <a:srgbClr val="FFFF99"/>
                </a:solidFill>
              </a:rPr>
              <a:t>Contienen la energía almacenada.</a:t>
            </a:r>
          </a:p>
        </p:txBody>
      </p:sp>
      <p:sp>
        <p:nvSpPr>
          <p:cNvPr id="64515" name="Rectangle 3"/>
          <p:cNvSpPr>
            <a:spLocks noGrp="1" noChangeArrowheads="1"/>
          </p:cNvSpPr>
          <p:nvPr>
            <p:ph type="title"/>
          </p:nvPr>
        </p:nvSpPr>
        <p:spPr>
          <a:noFill/>
        </p:spPr>
        <p:txBody>
          <a:bodyPr lIns="91440" tIns="45720" rIns="91440" bIns="45720"/>
          <a:lstStyle/>
          <a:p>
            <a:pPr eaLnBrk="1" hangingPunct="1"/>
            <a:r>
              <a:rPr lang="es-ES" smtClean="0"/>
              <a:t>Estructura del ATP</a:t>
            </a:r>
          </a:p>
        </p:txBody>
      </p:sp>
      <p:pic>
        <p:nvPicPr>
          <p:cNvPr id="64516" name="Picture 4" descr="ATP"/>
          <p:cNvPicPr>
            <a:picLocks noChangeAspect="1" noChangeArrowheads="1"/>
          </p:cNvPicPr>
          <p:nvPr/>
        </p:nvPicPr>
        <p:blipFill>
          <a:blip r:embed="rId2"/>
          <a:srcRect/>
          <a:stretch>
            <a:fillRect/>
          </a:stretch>
        </p:blipFill>
        <p:spPr bwMode="auto">
          <a:xfrm>
            <a:off x="107950" y="1916113"/>
            <a:ext cx="4430713" cy="3797300"/>
          </a:xfrm>
          <a:prstGeom prst="rect">
            <a:avLst/>
          </a:prstGeom>
          <a:noFill/>
          <a:ln w="9525">
            <a:noFill/>
            <a:miter lim="800000"/>
            <a:headEnd/>
            <a:tailEnd/>
          </a:ln>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s-ES" smtClean="0"/>
              <a:t>Síntesis y degradación del ATP</a:t>
            </a:r>
          </a:p>
        </p:txBody>
      </p:sp>
      <p:sp>
        <p:nvSpPr>
          <p:cNvPr id="1149955" name="Rectangle 3"/>
          <p:cNvSpPr>
            <a:spLocks noGrp="1" noChangeArrowheads="1"/>
          </p:cNvSpPr>
          <p:nvPr>
            <p:ph type="body" sz="half" idx="1"/>
          </p:nvPr>
        </p:nvSpPr>
        <p:spPr>
          <a:xfrm>
            <a:off x="250825" y="1744663"/>
            <a:ext cx="3960813" cy="4708525"/>
          </a:xfrm>
        </p:spPr>
        <p:txBody>
          <a:bodyPr/>
          <a:lstStyle/>
          <a:p>
            <a:pPr eaLnBrk="1" hangingPunct="1">
              <a:defRPr/>
            </a:pPr>
            <a:r>
              <a:rPr lang="es-ES" sz="2400" smtClean="0"/>
              <a:t>La célula necesita continuamente energía, por ello, debe producir continuamente ATP, a partir de </a:t>
            </a:r>
            <a:r>
              <a:rPr lang="es-ES" sz="2400" smtClean="0">
                <a:solidFill>
                  <a:srgbClr val="FF6600"/>
                </a:solidFill>
              </a:rPr>
              <a:t>ADP y Pi</a:t>
            </a:r>
            <a:r>
              <a:rPr lang="es-ES" sz="2400" smtClean="0"/>
              <a:t>, los cuales están en la célula.</a:t>
            </a:r>
          </a:p>
          <a:p>
            <a:pPr eaLnBrk="1" hangingPunct="1">
              <a:defRPr/>
            </a:pPr>
            <a:r>
              <a:rPr lang="es-ES" sz="2400" smtClean="0"/>
              <a:t>La energía para formar ATP proviene del alimento, generalmente glucosa.</a:t>
            </a:r>
          </a:p>
          <a:p>
            <a:pPr lvl="1" eaLnBrk="1" hangingPunct="1">
              <a:defRPr/>
            </a:pPr>
            <a:r>
              <a:rPr lang="es-ES" sz="2000" smtClean="0">
                <a:solidFill>
                  <a:srgbClr val="FFFF99"/>
                </a:solidFill>
              </a:rPr>
              <a:t>El ATP se degrada y libera energía mucho más fácilmente que el alimento.</a:t>
            </a:r>
          </a:p>
        </p:txBody>
      </p:sp>
      <p:pic>
        <p:nvPicPr>
          <p:cNvPr id="65540" name="Picture 4" descr="Fig_3"/>
          <p:cNvPicPr>
            <a:picLocks noChangeAspect="1" noChangeArrowheads="1"/>
          </p:cNvPicPr>
          <p:nvPr/>
        </p:nvPicPr>
        <p:blipFill>
          <a:blip r:embed="rId2"/>
          <a:srcRect/>
          <a:stretch>
            <a:fillRect/>
          </a:stretch>
        </p:blipFill>
        <p:spPr bwMode="auto">
          <a:xfrm>
            <a:off x="4211638" y="2432050"/>
            <a:ext cx="4762500" cy="3228975"/>
          </a:xfrm>
          <a:prstGeom prst="rect">
            <a:avLst/>
          </a:prstGeom>
          <a:noFill/>
          <a:ln w="9525">
            <a:noFill/>
            <a:miter lim="800000"/>
            <a:headEnd/>
            <a:tailEnd/>
          </a:ln>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noChangeArrowheads="1"/>
          </p:cNvSpPr>
          <p:nvPr>
            <p:ph type="body" idx="1"/>
          </p:nvPr>
        </p:nvSpPr>
        <p:spPr>
          <a:xfrm>
            <a:off x="106363" y="-100013"/>
            <a:ext cx="8713787" cy="4608513"/>
          </a:xfrm>
        </p:spPr>
        <p:txBody>
          <a:bodyPr/>
          <a:lstStyle/>
          <a:p>
            <a:pPr algn="just" eaLnBrk="1" hangingPunct="1">
              <a:lnSpc>
                <a:spcPct val="80000"/>
              </a:lnSpc>
              <a:buFont typeface="Wingdings" pitchFamily="2" charset="2"/>
              <a:buNone/>
              <a:defRPr/>
            </a:pPr>
            <a:r>
              <a:rPr lang="es-ES" sz="900" smtClean="0"/>
              <a:t>    </a:t>
            </a:r>
          </a:p>
          <a:p>
            <a:pPr algn="just" eaLnBrk="1" hangingPunct="1">
              <a:lnSpc>
                <a:spcPct val="80000"/>
              </a:lnSpc>
              <a:buFont typeface="Wingdings" pitchFamily="2" charset="2"/>
              <a:buNone/>
              <a:defRPr/>
            </a:pPr>
            <a:r>
              <a:rPr lang="es-ES" sz="1000" smtClean="0"/>
              <a:t>        </a:t>
            </a:r>
          </a:p>
          <a:p>
            <a:pPr algn="just" eaLnBrk="1" hangingPunct="1">
              <a:lnSpc>
                <a:spcPct val="80000"/>
              </a:lnSpc>
              <a:buFont typeface="Wingdings" pitchFamily="2" charset="2"/>
              <a:buNone/>
              <a:defRPr/>
            </a:pPr>
            <a:endParaRPr lang="es-ES" sz="2000" smtClean="0"/>
          </a:p>
          <a:p>
            <a:pPr algn="just" eaLnBrk="1" hangingPunct="1">
              <a:lnSpc>
                <a:spcPct val="80000"/>
              </a:lnSpc>
              <a:buFont typeface="Wingdings" pitchFamily="2" charset="2"/>
              <a:buNone/>
              <a:defRPr/>
            </a:pPr>
            <a:r>
              <a:rPr lang="es-ES" sz="2000" smtClean="0"/>
              <a:t>     </a:t>
            </a:r>
            <a:r>
              <a:rPr lang="es-ES" sz="2400" b="1" smtClean="0"/>
              <a:t>La respiración celular, consiste en la oxidación de sustancias provenientes de los alimentos, como los hidratos de carbono, grasas, en menor proporción, proteínas, y la liberación de energía, dióxido de carbono y agua. Permite el aprovechamiento de la energía contenida en los nutrientes a partir de su degradación. </a:t>
            </a:r>
            <a:endParaRPr lang="es-ES_tradnl" sz="2400" b="1" smtClean="0"/>
          </a:p>
          <a:p>
            <a:pPr algn="just" eaLnBrk="1" hangingPunct="1">
              <a:lnSpc>
                <a:spcPct val="80000"/>
              </a:lnSpc>
              <a:buFont typeface="Wingdings" pitchFamily="2" charset="2"/>
              <a:buNone/>
              <a:defRPr/>
            </a:pPr>
            <a:r>
              <a:rPr lang="es-ES" sz="2400" smtClean="0"/>
              <a:t>     </a:t>
            </a:r>
          </a:p>
        </p:txBody>
      </p:sp>
      <p:sp>
        <p:nvSpPr>
          <p:cNvPr id="66563" name="Text Box 3"/>
          <p:cNvSpPr txBox="1">
            <a:spLocks noChangeArrowheads="1"/>
          </p:cNvSpPr>
          <p:nvPr/>
        </p:nvSpPr>
        <p:spPr bwMode="auto">
          <a:xfrm>
            <a:off x="2555875" y="3933825"/>
            <a:ext cx="3455988" cy="366713"/>
          </a:xfrm>
          <a:prstGeom prst="rect">
            <a:avLst/>
          </a:prstGeom>
          <a:noFill/>
          <a:ln w="9525">
            <a:noFill/>
            <a:miter lim="800000"/>
            <a:headEnd/>
            <a:tailEnd/>
          </a:ln>
        </p:spPr>
        <p:txBody>
          <a:bodyPr>
            <a:spAutoFit/>
          </a:bodyPr>
          <a:lstStyle/>
          <a:p>
            <a:pPr>
              <a:spcBef>
                <a:spcPct val="50000"/>
              </a:spcBef>
            </a:pPr>
            <a:endParaRPr lang="es-ES" sz="1800">
              <a:latin typeface="Arial" charset="0"/>
            </a:endParaRPr>
          </a:p>
        </p:txBody>
      </p:sp>
      <p:pic>
        <p:nvPicPr>
          <p:cNvPr id="66564" name="Picture 4" descr="Image178"/>
          <p:cNvPicPr>
            <a:picLocks noChangeAspect="1" noChangeArrowheads="1"/>
          </p:cNvPicPr>
          <p:nvPr/>
        </p:nvPicPr>
        <p:blipFill>
          <a:blip r:embed="rId2"/>
          <a:srcRect/>
          <a:stretch>
            <a:fillRect/>
          </a:stretch>
        </p:blipFill>
        <p:spPr bwMode="auto">
          <a:xfrm>
            <a:off x="539750" y="2636838"/>
            <a:ext cx="5040313" cy="3644900"/>
          </a:xfrm>
          <a:prstGeom prst="rect">
            <a:avLst/>
          </a:prstGeom>
          <a:noFill/>
          <a:ln w="9525">
            <a:solidFill>
              <a:schemeClr val="hlink"/>
            </a:solidFill>
            <a:miter lim="800000"/>
            <a:headEnd/>
            <a:tailEnd/>
          </a:ln>
        </p:spPr>
      </p:pic>
      <p:pic>
        <p:nvPicPr>
          <p:cNvPr id="66565" name="Picture 5"/>
          <p:cNvPicPr>
            <a:picLocks noChangeAspect="1" noChangeArrowheads="1"/>
          </p:cNvPicPr>
          <p:nvPr/>
        </p:nvPicPr>
        <p:blipFill>
          <a:blip r:embed="rId3"/>
          <a:srcRect/>
          <a:stretch>
            <a:fillRect/>
          </a:stretch>
        </p:blipFill>
        <p:spPr bwMode="auto">
          <a:xfrm>
            <a:off x="6335713" y="2895600"/>
            <a:ext cx="2124075" cy="1254125"/>
          </a:xfrm>
          <a:prstGeom prst="rect">
            <a:avLst/>
          </a:prstGeom>
          <a:noFill/>
          <a:ln w="9525">
            <a:noFill/>
            <a:miter lim="800000"/>
            <a:headEnd/>
            <a:tailEnd/>
          </a:ln>
        </p:spPr>
      </p:pic>
      <p:pic>
        <p:nvPicPr>
          <p:cNvPr id="66566" name="Picture 6" descr="Diapositiva62"/>
          <p:cNvPicPr>
            <a:picLocks noChangeAspect="1" noChangeArrowheads="1"/>
          </p:cNvPicPr>
          <p:nvPr/>
        </p:nvPicPr>
        <p:blipFill>
          <a:blip r:embed="rId4"/>
          <a:srcRect/>
          <a:stretch>
            <a:fillRect/>
          </a:stretch>
        </p:blipFill>
        <p:spPr bwMode="auto">
          <a:xfrm>
            <a:off x="6300788" y="4797425"/>
            <a:ext cx="2232025" cy="1295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body" idx="1"/>
          </p:nvPr>
        </p:nvSpPr>
        <p:spPr>
          <a:xfrm>
            <a:off x="-107950" y="1773238"/>
            <a:ext cx="6659563" cy="4679950"/>
          </a:xfrm>
        </p:spPr>
        <p:txBody>
          <a:bodyPr/>
          <a:lstStyle/>
          <a:p>
            <a:pPr algn="just" eaLnBrk="1" hangingPunct="1">
              <a:lnSpc>
                <a:spcPct val="90000"/>
              </a:lnSpc>
              <a:buFont typeface="Wingdings" pitchFamily="2" charset="2"/>
              <a:buNone/>
              <a:defRPr/>
            </a:pPr>
            <a:r>
              <a:rPr lang="es-ES" sz="2800" smtClean="0"/>
              <a:t>    </a:t>
            </a:r>
            <a:r>
              <a:rPr lang="es-ES" sz="2400" b="1" smtClean="0"/>
              <a:t>La respiración aeróbica es el proceso responsable de que la mayoría de los seres vivos, los llamados por ello aerobios, requieran oxígeno. Es la forma más extendida, propia de una parte de las bacterias y de los organismos eucariontes, cuyas mitocondrias derivan de aquéllas. </a:t>
            </a:r>
          </a:p>
          <a:p>
            <a:pPr algn="just" eaLnBrk="1" hangingPunct="1">
              <a:lnSpc>
                <a:spcPct val="90000"/>
              </a:lnSpc>
              <a:buFont typeface="Wingdings" pitchFamily="2" charset="2"/>
              <a:buNone/>
              <a:defRPr/>
            </a:pPr>
            <a:r>
              <a:rPr lang="es-ES" sz="2800" b="1" smtClean="0"/>
              <a:t>    </a:t>
            </a:r>
            <a:r>
              <a:rPr lang="es-ES" sz="2400" b="1" smtClean="0"/>
              <a:t>Hace uso del O</a:t>
            </a:r>
            <a:r>
              <a:rPr lang="es-ES" sz="2000" b="1" smtClean="0"/>
              <a:t>2</a:t>
            </a:r>
            <a:r>
              <a:rPr lang="es-ES" sz="2400" b="1" smtClean="0"/>
              <a:t> como aceptor último de los electrones desprendidos de las sustancias orgánicas. </a:t>
            </a:r>
          </a:p>
        </p:txBody>
      </p:sp>
      <p:sp>
        <p:nvSpPr>
          <p:cNvPr id="1166339" name="Rectangle 3"/>
          <p:cNvSpPr>
            <a:spLocks noChangeArrowheads="1"/>
          </p:cNvSpPr>
          <p:nvPr/>
        </p:nvSpPr>
        <p:spPr bwMode="auto">
          <a:xfrm>
            <a:off x="250825" y="115888"/>
            <a:ext cx="8785225" cy="1371600"/>
          </a:xfrm>
          <a:prstGeom prst="rect">
            <a:avLst/>
          </a:prstGeom>
          <a:noFill/>
          <a:ln w="9525">
            <a:noFill/>
            <a:miter lim="800000"/>
            <a:headEnd/>
            <a:tailEnd/>
          </a:ln>
          <a:effectLst/>
        </p:spPr>
        <p:txBody>
          <a:bodyPr anchor="ctr"/>
          <a:lstStyle/>
          <a:p>
            <a:pPr algn="ctr">
              <a:defRPr/>
            </a:pPr>
            <a:r>
              <a:rPr lang="es-ES" sz="4400" b="1">
                <a:solidFill>
                  <a:srgbClr val="FFFF00"/>
                </a:solidFill>
                <a:effectLst>
                  <a:outerShdw blurRad="38100" dist="38100" dir="2700000" algn="tl">
                    <a:srgbClr val="000000"/>
                  </a:outerShdw>
                </a:effectLst>
                <a:latin typeface="Bradley Hand ITC" pitchFamily="66" charset="0"/>
              </a:rPr>
              <a:t>RESPIRACIÓN EN PRESENCIA DE OXIGENO (AERÓBICA) Parte 1</a:t>
            </a:r>
          </a:p>
        </p:txBody>
      </p:sp>
      <p:sp>
        <p:nvSpPr>
          <p:cNvPr id="67588" name="Line 4"/>
          <p:cNvSpPr>
            <a:spLocks noChangeShapeType="1"/>
          </p:cNvSpPr>
          <p:nvPr/>
        </p:nvSpPr>
        <p:spPr bwMode="auto">
          <a:xfrm>
            <a:off x="0" y="1557338"/>
            <a:ext cx="9144000" cy="0"/>
          </a:xfrm>
          <a:prstGeom prst="line">
            <a:avLst/>
          </a:prstGeom>
          <a:noFill/>
          <a:ln w="9525">
            <a:solidFill>
              <a:schemeClr val="tx1"/>
            </a:solidFill>
            <a:round/>
            <a:headEnd/>
            <a:tailEnd/>
          </a:ln>
        </p:spPr>
        <p:txBody>
          <a:bodyPr/>
          <a:lstStyle/>
          <a:p>
            <a:endParaRPr lang="es-ES"/>
          </a:p>
        </p:txBody>
      </p:sp>
      <p:pic>
        <p:nvPicPr>
          <p:cNvPr id="67589" name="Picture 5"/>
          <p:cNvPicPr>
            <a:picLocks noChangeAspect="1" noChangeArrowheads="1"/>
          </p:cNvPicPr>
          <p:nvPr/>
        </p:nvPicPr>
        <p:blipFill>
          <a:blip r:embed="rId2"/>
          <a:srcRect/>
          <a:stretch>
            <a:fillRect/>
          </a:stretch>
        </p:blipFill>
        <p:spPr bwMode="auto">
          <a:xfrm>
            <a:off x="6804025" y="1960563"/>
            <a:ext cx="2057400" cy="1828800"/>
          </a:xfrm>
          <a:prstGeom prst="rect">
            <a:avLst/>
          </a:prstGeom>
          <a:noFill/>
          <a:ln w="9525">
            <a:solidFill>
              <a:schemeClr val="hlink"/>
            </a:solidFill>
            <a:miter lim="800000"/>
            <a:headEnd/>
            <a:tailEnd/>
          </a:ln>
        </p:spPr>
      </p:pic>
      <p:pic>
        <p:nvPicPr>
          <p:cNvPr id="67590" name="Picture 6" descr="celula"/>
          <p:cNvPicPr>
            <a:picLocks noChangeAspect="1" noChangeArrowheads="1"/>
          </p:cNvPicPr>
          <p:nvPr/>
        </p:nvPicPr>
        <p:blipFill>
          <a:blip r:embed="rId3"/>
          <a:srcRect/>
          <a:stretch>
            <a:fillRect/>
          </a:stretch>
        </p:blipFill>
        <p:spPr bwMode="auto">
          <a:xfrm>
            <a:off x="6624638" y="3429000"/>
            <a:ext cx="2484437" cy="1593850"/>
          </a:xfrm>
          <a:prstGeom prst="rect">
            <a:avLst/>
          </a:prstGeom>
          <a:noFill/>
          <a:ln w="9525">
            <a:solidFill>
              <a:schemeClr val="hlink"/>
            </a:solidFill>
            <a:miter lim="800000"/>
            <a:headEnd/>
            <a:tailEnd/>
          </a:ln>
        </p:spPr>
      </p:pic>
      <p:pic>
        <p:nvPicPr>
          <p:cNvPr id="67591" name="Picture 7"/>
          <p:cNvPicPr>
            <a:picLocks noChangeAspect="1" noChangeArrowheads="1"/>
          </p:cNvPicPr>
          <p:nvPr/>
        </p:nvPicPr>
        <p:blipFill>
          <a:blip r:embed="rId4"/>
          <a:srcRect/>
          <a:stretch>
            <a:fillRect/>
          </a:stretch>
        </p:blipFill>
        <p:spPr bwMode="auto">
          <a:xfrm>
            <a:off x="6948488" y="4941888"/>
            <a:ext cx="1871662" cy="1682750"/>
          </a:xfrm>
          <a:prstGeom prst="rect">
            <a:avLst/>
          </a:prstGeom>
          <a:noFill/>
          <a:ln w="9525">
            <a:solidFill>
              <a:schemeClr val="hlink"/>
            </a:solidFill>
            <a:miter lim="800000"/>
            <a:headEnd/>
            <a:tailEnd/>
          </a:ln>
        </p:spPr>
      </p:pic>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60350"/>
            <a:ext cx="8229600" cy="944563"/>
          </a:xfrm>
        </p:spPr>
        <p:txBody>
          <a:bodyPr/>
          <a:lstStyle/>
          <a:p>
            <a:pPr eaLnBrk="1" hangingPunct="1"/>
            <a:r>
              <a:rPr lang="es-ES" smtClean="0"/>
              <a:t>Respiración celular</a:t>
            </a:r>
          </a:p>
        </p:txBody>
      </p:sp>
      <p:sp>
        <p:nvSpPr>
          <p:cNvPr id="1150979" name="Rectangle 3"/>
          <p:cNvSpPr>
            <a:spLocks noGrp="1" noChangeArrowheads="1"/>
          </p:cNvSpPr>
          <p:nvPr>
            <p:ph type="body" sz="half" idx="1"/>
          </p:nvPr>
        </p:nvSpPr>
        <p:spPr>
          <a:xfrm>
            <a:off x="457200" y="1196975"/>
            <a:ext cx="8229600" cy="2189163"/>
          </a:xfrm>
        </p:spPr>
        <p:txBody>
          <a:bodyPr/>
          <a:lstStyle/>
          <a:p>
            <a:pPr eaLnBrk="1" hangingPunct="1">
              <a:defRPr/>
            </a:pPr>
            <a:r>
              <a:rPr lang="es-ES" sz="2800" smtClean="0"/>
              <a:t>La degradación de la glucosa mediante el uso de oxígeno o alguna otra sustancia inorgánica, se conoce como </a:t>
            </a:r>
            <a:r>
              <a:rPr lang="es-ES" sz="2800" smtClean="0">
                <a:solidFill>
                  <a:srgbClr val="FF6600"/>
                </a:solidFill>
              </a:rPr>
              <a:t>respiración celular</a:t>
            </a:r>
            <a:r>
              <a:rPr lang="es-ES" sz="2800" smtClean="0"/>
              <a:t>.</a:t>
            </a:r>
          </a:p>
          <a:p>
            <a:pPr lvl="1" eaLnBrk="1" hangingPunct="1">
              <a:defRPr/>
            </a:pPr>
            <a:r>
              <a:rPr lang="es-ES" sz="2400" smtClean="0">
                <a:solidFill>
                  <a:srgbClr val="FFFF99"/>
                </a:solidFill>
              </a:rPr>
              <a:t>La respiración celular que necesita oxígeno se llama respiración aeróbica.</a:t>
            </a:r>
          </a:p>
        </p:txBody>
      </p:sp>
      <p:pic>
        <p:nvPicPr>
          <p:cNvPr id="68612" name="Picture 4" descr="Overview"/>
          <p:cNvPicPr>
            <a:picLocks noChangeAspect="1" noChangeArrowheads="1"/>
          </p:cNvPicPr>
          <p:nvPr/>
        </p:nvPicPr>
        <p:blipFill>
          <a:blip r:embed="rId2"/>
          <a:srcRect/>
          <a:stretch>
            <a:fillRect/>
          </a:stretch>
        </p:blipFill>
        <p:spPr bwMode="auto">
          <a:xfrm>
            <a:off x="1692275" y="3429000"/>
            <a:ext cx="5761038" cy="32162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s-ES"/>
          </a:p>
        </p:txBody>
      </p:sp>
      <p:pic>
        <p:nvPicPr>
          <p:cNvPr id="69635" name="Picture 3" descr="http://www.biologia.edu.ar/metabolismo/figeta/cataboli2.gif"/>
          <p:cNvPicPr>
            <a:picLocks noChangeAspect="1" noChangeArrowheads="1"/>
          </p:cNvPicPr>
          <p:nvPr/>
        </p:nvPicPr>
        <p:blipFill>
          <a:blip r:embed="rId2" r:link="rId3"/>
          <a:srcRect/>
          <a:stretch>
            <a:fillRect/>
          </a:stretch>
        </p:blipFill>
        <p:spPr bwMode="auto">
          <a:xfrm>
            <a:off x="1835150" y="765175"/>
            <a:ext cx="5762625" cy="54006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2206625"/>
            <a:ext cx="9144000" cy="0"/>
          </a:xfrm>
          <a:prstGeom prst="rect">
            <a:avLst/>
          </a:prstGeom>
          <a:noFill/>
          <a:ln w="9525" algn="ctr">
            <a:noFill/>
            <a:miter lim="800000"/>
            <a:headEnd/>
            <a:tailEnd/>
          </a:ln>
        </p:spPr>
        <p:txBody>
          <a:bodyPr wrap="none" anchor="ctr">
            <a:spAutoFit/>
          </a:bodyPr>
          <a:lstStyle/>
          <a:p>
            <a:endParaRPr lang="es-ES"/>
          </a:p>
        </p:txBody>
      </p:sp>
      <p:pic>
        <p:nvPicPr>
          <p:cNvPr id="70659" name="Picture 3" descr="http://www.uc.cl/sw_educ/biologia/bio100/imagenes/72e3dc34aa0filenameFA235typeimagejpeg.jpg"/>
          <p:cNvPicPr>
            <a:picLocks noChangeAspect="1" noChangeArrowheads="1"/>
          </p:cNvPicPr>
          <p:nvPr/>
        </p:nvPicPr>
        <p:blipFill>
          <a:blip r:embed="rId2" r:link="rId3"/>
          <a:srcRect/>
          <a:stretch>
            <a:fillRect/>
          </a:stretch>
        </p:blipFill>
        <p:spPr bwMode="auto">
          <a:xfrm>
            <a:off x="971550" y="692150"/>
            <a:ext cx="7740650" cy="3638550"/>
          </a:xfrm>
          <a:prstGeom prst="rect">
            <a:avLst/>
          </a:prstGeom>
          <a:noFill/>
          <a:ln w="9525">
            <a:noFill/>
            <a:miter lim="800000"/>
            <a:headEnd/>
            <a:tailEnd/>
          </a:ln>
        </p:spPr>
      </p:pic>
      <p:sp>
        <p:nvSpPr>
          <p:cNvPr id="70660" name="Rectangle 4"/>
          <p:cNvSpPr>
            <a:spLocks noChangeArrowheads="1"/>
          </p:cNvSpPr>
          <p:nvPr/>
        </p:nvSpPr>
        <p:spPr bwMode="auto">
          <a:xfrm>
            <a:off x="2484438" y="4797425"/>
            <a:ext cx="4968875" cy="822325"/>
          </a:xfrm>
          <a:prstGeom prst="rect">
            <a:avLst/>
          </a:prstGeom>
          <a:noFill/>
          <a:ln w="9525" algn="ctr">
            <a:noFill/>
            <a:miter lim="800000"/>
            <a:headEnd/>
            <a:tailEnd/>
          </a:ln>
        </p:spPr>
        <p:txBody>
          <a:bodyPr anchor="ctr">
            <a:spAutoFit/>
          </a:bodyPr>
          <a:lstStyle/>
          <a:p>
            <a:pPr algn="ctr"/>
            <a:r>
              <a:rPr lang="es-ES">
                <a:latin typeface="Goudy Old Style" pitchFamily="18" charset="0"/>
                <a:ea typeface="Times New Roman" pitchFamily="18" charset="0"/>
                <a:cs typeface="Tahoma" pitchFamily="34" charset="0"/>
              </a:rPr>
              <a:t>Oxidación completa de la glucosa en la célula</a:t>
            </a:r>
          </a:p>
        </p:txBody>
      </p:sp>
      <p:pic>
        <p:nvPicPr>
          <p:cNvPr id="70661" name="Picture 5" descr="Esquema de la respiración celular">
            <a:hlinkClick r:id="rId4" tooltip="&quot;Esquema de la respiración celular&quot;"/>
          </p:cNvPr>
          <p:cNvPicPr>
            <a:picLocks noChangeAspect="1" noChangeArrowheads="1"/>
          </p:cNvPicPr>
          <p:nvPr/>
        </p:nvPicPr>
        <p:blipFill>
          <a:blip r:embed="rId5"/>
          <a:srcRect/>
          <a:stretch>
            <a:fillRect/>
          </a:stretch>
        </p:blipFill>
        <p:spPr bwMode="auto">
          <a:xfrm>
            <a:off x="323850" y="3762375"/>
            <a:ext cx="2160588" cy="3095625"/>
          </a:xfrm>
          <a:prstGeom prst="rect">
            <a:avLst/>
          </a:prstGeom>
          <a:noFill/>
          <a:ln w="9525">
            <a:solidFill>
              <a:schemeClr val="hlink"/>
            </a:solidFill>
            <a:miter lim="800000"/>
            <a:headEnd/>
            <a:tailEnd/>
          </a:ln>
        </p:spPr>
      </p:pic>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43000" y="609600"/>
            <a:ext cx="3886200" cy="1143000"/>
          </a:xfrm>
        </p:spPr>
        <p:txBody>
          <a:bodyPr/>
          <a:lstStyle/>
          <a:p>
            <a:pPr eaLnBrk="1" hangingPunct="1"/>
            <a:r>
              <a:rPr lang="es-ES" smtClean="0"/>
              <a:t>Glucólisis</a:t>
            </a:r>
          </a:p>
        </p:txBody>
      </p:sp>
      <p:sp>
        <p:nvSpPr>
          <p:cNvPr id="1152003" name="Rectangle 3"/>
          <p:cNvSpPr>
            <a:spLocks noGrp="1" noChangeArrowheads="1"/>
          </p:cNvSpPr>
          <p:nvPr>
            <p:ph type="body" sz="half" idx="1"/>
          </p:nvPr>
        </p:nvSpPr>
        <p:spPr>
          <a:xfrm>
            <a:off x="457200" y="1600200"/>
            <a:ext cx="4038600" cy="4997450"/>
          </a:xfrm>
        </p:spPr>
        <p:txBody>
          <a:bodyPr/>
          <a:lstStyle/>
          <a:p>
            <a:pPr eaLnBrk="1" hangingPunct="1">
              <a:defRPr/>
            </a:pPr>
            <a:r>
              <a:rPr lang="es-ES" sz="2400" smtClean="0"/>
              <a:t>Es la conversión de glucosa en dos moléculas de </a:t>
            </a:r>
            <a:r>
              <a:rPr lang="es-ES" sz="2400" smtClean="0">
                <a:solidFill>
                  <a:srgbClr val="FF6600"/>
                </a:solidFill>
              </a:rPr>
              <a:t>ácido pirúvico</a:t>
            </a:r>
            <a:r>
              <a:rPr lang="es-ES" sz="2400" smtClean="0"/>
              <a:t> (compuesto de 3 carbonos).</a:t>
            </a:r>
          </a:p>
          <a:p>
            <a:pPr lvl="1" eaLnBrk="1" hangingPunct="1">
              <a:defRPr/>
            </a:pPr>
            <a:r>
              <a:rPr lang="es-ES" sz="2000" smtClean="0">
                <a:solidFill>
                  <a:srgbClr val="FFFF99"/>
                </a:solidFill>
              </a:rPr>
              <a:t>Se usan dos moléculas de ATP, pero se producen cuatro.</a:t>
            </a:r>
          </a:p>
          <a:p>
            <a:pPr lvl="1" eaLnBrk="1" hangingPunct="1">
              <a:defRPr/>
            </a:pPr>
            <a:r>
              <a:rPr lang="es-ES" sz="2000" smtClean="0">
                <a:solidFill>
                  <a:srgbClr val="FFFF99"/>
                </a:solidFill>
              </a:rPr>
              <a:t>El H, junto con electrones, se unen a una coenzima que se llama </a:t>
            </a:r>
            <a:r>
              <a:rPr lang="es-ES" sz="2000" smtClean="0">
                <a:solidFill>
                  <a:srgbClr val="FF6600"/>
                </a:solidFill>
              </a:rPr>
              <a:t>nicotín adenín dinucleótido (NAD</a:t>
            </a:r>
            <a:r>
              <a:rPr lang="es-ES" sz="2000" baseline="30000" smtClean="0">
                <a:solidFill>
                  <a:srgbClr val="FF6600"/>
                </a:solidFill>
              </a:rPr>
              <a:t>+</a:t>
            </a:r>
            <a:r>
              <a:rPr lang="es-ES" sz="2000" smtClean="0">
                <a:solidFill>
                  <a:srgbClr val="FF6600"/>
                </a:solidFill>
              </a:rPr>
              <a:t>)</a:t>
            </a:r>
            <a:r>
              <a:rPr lang="es-ES" sz="2000" smtClean="0">
                <a:solidFill>
                  <a:srgbClr val="FFFF99"/>
                </a:solidFill>
              </a:rPr>
              <a:t> y forma </a:t>
            </a:r>
            <a:r>
              <a:rPr lang="es-ES" sz="2000" smtClean="0">
                <a:solidFill>
                  <a:srgbClr val="FF6600"/>
                </a:solidFill>
              </a:rPr>
              <a:t>NADH</a:t>
            </a:r>
            <a:r>
              <a:rPr lang="es-ES" sz="2000" smtClean="0">
                <a:solidFill>
                  <a:srgbClr val="FFFF99"/>
                </a:solidFill>
              </a:rPr>
              <a:t>.</a:t>
            </a:r>
          </a:p>
          <a:p>
            <a:pPr lvl="1" eaLnBrk="1" hangingPunct="1">
              <a:defRPr/>
            </a:pPr>
            <a:r>
              <a:rPr lang="es-ES" sz="2000" smtClean="0">
                <a:solidFill>
                  <a:srgbClr val="FFFF99"/>
                </a:solidFill>
              </a:rPr>
              <a:t>Ocurre en el citoplasma.</a:t>
            </a:r>
          </a:p>
          <a:p>
            <a:pPr lvl="1" eaLnBrk="1" hangingPunct="1">
              <a:defRPr/>
            </a:pPr>
            <a:r>
              <a:rPr lang="es-ES" sz="2000" smtClean="0">
                <a:solidFill>
                  <a:srgbClr val="FFFF99"/>
                </a:solidFill>
              </a:rPr>
              <a:t>Es anaeróbica.</a:t>
            </a:r>
          </a:p>
        </p:txBody>
      </p:sp>
      <p:pic>
        <p:nvPicPr>
          <p:cNvPr id="71684" name="Picture 4" descr="glycolysis"/>
          <p:cNvPicPr>
            <a:picLocks noChangeAspect="1" noChangeArrowheads="1"/>
          </p:cNvPicPr>
          <p:nvPr/>
        </p:nvPicPr>
        <p:blipFill>
          <a:blip r:embed="rId2"/>
          <a:srcRect/>
          <a:stretch>
            <a:fillRect/>
          </a:stretch>
        </p:blipFill>
        <p:spPr bwMode="auto">
          <a:xfrm>
            <a:off x="5003800" y="188913"/>
            <a:ext cx="3675063" cy="66690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glicoan"/>
          <p:cNvPicPr>
            <a:picLocks noChangeAspect="1" noChangeArrowheads="1" noCrop="1"/>
          </p:cNvPicPr>
          <p:nvPr/>
        </p:nvPicPr>
        <p:blipFill>
          <a:blip r:embed="rId2"/>
          <a:srcRect/>
          <a:stretch>
            <a:fillRect/>
          </a:stretch>
        </p:blipFill>
        <p:spPr bwMode="auto">
          <a:xfrm>
            <a:off x="2273300" y="549275"/>
            <a:ext cx="4386263" cy="59055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ES" sz="4000" smtClean="0"/>
              <a:t>Intercambio de Energía en Sistemas Biológicos</a:t>
            </a:r>
          </a:p>
        </p:txBody>
      </p:sp>
      <p:sp>
        <p:nvSpPr>
          <p:cNvPr id="1172483" name="Rectangle 3"/>
          <p:cNvSpPr>
            <a:spLocks noGrp="1" noChangeArrowheads="1"/>
          </p:cNvSpPr>
          <p:nvPr>
            <p:ph type="body" idx="1"/>
          </p:nvPr>
        </p:nvSpPr>
        <p:spPr/>
        <p:txBody>
          <a:bodyPr/>
          <a:lstStyle/>
          <a:p>
            <a:pPr eaLnBrk="1" hangingPunct="1">
              <a:lnSpc>
                <a:spcPct val="80000"/>
              </a:lnSpc>
              <a:defRPr/>
            </a:pPr>
            <a:r>
              <a:rPr lang="es-ES" sz="2400" smtClean="0"/>
              <a:t>La fuente original de energía es el sol</a:t>
            </a:r>
          </a:p>
          <a:p>
            <a:pPr eaLnBrk="1" hangingPunct="1">
              <a:lnSpc>
                <a:spcPct val="80000"/>
              </a:lnSpc>
              <a:defRPr/>
            </a:pPr>
            <a:r>
              <a:rPr lang="es-ES" sz="2400" smtClean="0"/>
              <a:t>La energía del sol es transformada por la fotosíntesis para la producción de glucosa</a:t>
            </a:r>
          </a:p>
          <a:p>
            <a:pPr eaLnBrk="1" hangingPunct="1">
              <a:lnSpc>
                <a:spcPct val="80000"/>
              </a:lnSpc>
              <a:defRPr/>
            </a:pPr>
            <a:r>
              <a:rPr lang="es-ES" sz="2400" smtClean="0"/>
              <a:t>La glucosa es la fuente de la cual las plantas sintetizan otros compuestos orgánicos como carbohidratos, proteínas y lípidos</a:t>
            </a:r>
          </a:p>
          <a:p>
            <a:pPr eaLnBrk="1" hangingPunct="1">
              <a:lnSpc>
                <a:spcPct val="80000"/>
              </a:lnSpc>
              <a:defRPr/>
            </a:pPr>
            <a:r>
              <a:rPr lang="es-ES" sz="2400" smtClean="0"/>
              <a:t>Los animales deben obtener su energía de los enlaces químicos de las moléculas complejas</a:t>
            </a:r>
          </a:p>
          <a:p>
            <a:pPr eaLnBrk="1" hangingPunct="1">
              <a:lnSpc>
                <a:spcPct val="80000"/>
              </a:lnSpc>
              <a:defRPr/>
            </a:pPr>
            <a:r>
              <a:rPr lang="es-ES" sz="2400" smtClean="0"/>
              <a:t>Como lo hacen?  Oxidan estos enlaces a estados de menor energía usando oxigeno del aire</a:t>
            </a:r>
          </a:p>
          <a:p>
            <a:pPr eaLnBrk="1" hangingPunct="1">
              <a:lnSpc>
                <a:spcPct val="80000"/>
              </a:lnSpc>
              <a:defRPr/>
            </a:pPr>
            <a:r>
              <a:rPr lang="es-ES" sz="2400" smtClean="0"/>
              <a:t>Truco:  algunos enlaces tienen mas energía que otros</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60350"/>
            <a:ext cx="8229600" cy="1143000"/>
          </a:xfrm>
        </p:spPr>
        <p:txBody>
          <a:bodyPr/>
          <a:lstStyle/>
          <a:p>
            <a:pPr eaLnBrk="1" hangingPunct="1"/>
            <a:r>
              <a:rPr lang="es-ES" smtClean="0"/>
              <a:t>Glucólisis</a:t>
            </a:r>
          </a:p>
        </p:txBody>
      </p:sp>
      <p:sp>
        <p:nvSpPr>
          <p:cNvPr id="1154051" name="Rectangle 3"/>
          <p:cNvSpPr>
            <a:spLocks noGrp="1" noChangeArrowheads="1"/>
          </p:cNvSpPr>
          <p:nvPr>
            <p:ph type="body" sz="half" idx="1"/>
          </p:nvPr>
        </p:nvSpPr>
        <p:spPr>
          <a:xfrm>
            <a:off x="457200" y="1557338"/>
            <a:ext cx="8229600" cy="2405062"/>
          </a:xfrm>
        </p:spPr>
        <p:txBody>
          <a:bodyPr/>
          <a:lstStyle/>
          <a:p>
            <a:pPr eaLnBrk="1" hangingPunct="1">
              <a:lnSpc>
                <a:spcPct val="80000"/>
              </a:lnSpc>
              <a:defRPr/>
            </a:pPr>
            <a:r>
              <a:rPr lang="es-ES" sz="2400" smtClean="0"/>
              <a:t>Libera solamente el 10% de la energía disponible en la glucosa.</a:t>
            </a:r>
          </a:p>
          <a:p>
            <a:pPr eaLnBrk="1" hangingPunct="1">
              <a:lnSpc>
                <a:spcPct val="80000"/>
              </a:lnSpc>
              <a:defRPr/>
            </a:pPr>
            <a:r>
              <a:rPr lang="es-ES" sz="2400" smtClean="0"/>
              <a:t>La energía restante se libera al romperse cada molécula de ácido pirúvico en </a:t>
            </a:r>
            <a:r>
              <a:rPr lang="es-ES" sz="2400" smtClean="0">
                <a:solidFill>
                  <a:srgbClr val="FF6600"/>
                </a:solidFill>
              </a:rPr>
              <a:t>agua y bióxido de carbono.</a:t>
            </a:r>
          </a:p>
          <a:p>
            <a:pPr eaLnBrk="1" hangingPunct="1">
              <a:lnSpc>
                <a:spcPct val="80000"/>
              </a:lnSpc>
              <a:defRPr/>
            </a:pPr>
            <a:r>
              <a:rPr lang="es-ES" sz="2400" smtClean="0"/>
              <a:t>El primer paso es la conversión del ácido pirúvico (3 C) </a:t>
            </a:r>
            <a:r>
              <a:rPr lang="es-ES" sz="2400" smtClean="0">
                <a:solidFill>
                  <a:srgbClr val="FF6600"/>
                </a:solidFill>
              </a:rPr>
              <a:t>en ácido acético (2 C)</a:t>
            </a:r>
            <a:r>
              <a:rPr lang="es-ES" sz="2400" smtClean="0"/>
              <a:t>; el cual está unido a la </a:t>
            </a:r>
            <a:r>
              <a:rPr lang="es-ES" sz="2400" smtClean="0">
                <a:solidFill>
                  <a:srgbClr val="FF6600"/>
                </a:solidFill>
              </a:rPr>
              <a:t>coenzima A (coA).</a:t>
            </a:r>
            <a:r>
              <a:rPr lang="es-ES" sz="2400" smtClean="0"/>
              <a:t> </a:t>
            </a:r>
          </a:p>
          <a:p>
            <a:pPr lvl="1" eaLnBrk="1" hangingPunct="1">
              <a:lnSpc>
                <a:spcPct val="80000"/>
              </a:lnSpc>
              <a:defRPr/>
            </a:pPr>
            <a:r>
              <a:rPr lang="es-ES" sz="2000" smtClean="0">
                <a:solidFill>
                  <a:srgbClr val="FFFF99"/>
                </a:solidFill>
              </a:rPr>
              <a:t>Se produce una molécula de CO2 y NADH.</a:t>
            </a:r>
          </a:p>
        </p:txBody>
      </p:sp>
      <p:pic>
        <p:nvPicPr>
          <p:cNvPr id="73732" name="Picture 4" descr="Image862"/>
          <p:cNvPicPr>
            <a:picLocks noChangeAspect="1" noChangeArrowheads="1"/>
          </p:cNvPicPr>
          <p:nvPr/>
        </p:nvPicPr>
        <p:blipFill>
          <a:blip r:embed="rId2"/>
          <a:srcRect/>
          <a:stretch>
            <a:fillRect/>
          </a:stretch>
        </p:blipFill>
        <p:spPr bwMode="auto">
          <a:xfrm>
            <a:off x="1619250" y="4241800"/>
            <a:ext cx="6408738" cy="24272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s-ES" smtClean="0"/>
              <a:t>El ciclo del ácido cítrico</a:t>
            </a:r>
          </a:p>
        </p:txBody>
      </p:sp>
      <p:sp>
        <p:nvSpPr>
          <p:cNvPr id="1155075" name="Rectangle 3"/>
          <p:cNvSpPr>
            <a:spLocks noGrp="1" noChangeArrowheads="1"/>
          </p:cNvSpPr>
          <p:nvPr>
            <p:ph type="body" sz="half" idx="2"/>
          </p:nvPr>
        </p:nvSpPr>
        <p:spPr>
          <a:xfrm>
            <a:off x="4648200" y="1484313"/>
            <a:ext cx="4244975" cy="4997450"/>
          </a:xfrm>
        </p:spPr>
        <p:txBody>
          <a:bodyPr/>
          <a:lstStyle/>
          <a:p>
            <a:pPr eaLnBrk="1" hangingPunct="1">
              <a:lnSpc>
                <a:spcPct val="90000"/>
              </a:lnSpc>
              <a:defRPr/>
            </a:pPr>
            <a:r>
              <a:rPr lang="es-ES" sz="2400" smtClean="0"/>
              <a:t>A continuación, el acetil-coA entra en una serie de reacciones conocidas como el </a:t>
            </a:r>
            <a:r>
              <a:rPr lang="es-ES" sz="2400" smtClean="0">
                <a:solidFill>
                  <a:srgbClr val="FF6600"/>
                </a:solidFill>
              </a:rPr>
              <a:t>ciclo del ácido cítrico</a:t>
            </a:r>
            <a:r>
              <a:rPr lang="es-ES" sz="2400" smtClean="0"/>
              <a:t>, en el cual se completa la degradación de la glucosa.</a:t>
            </a:r>
          </a:p>
          <a:p>
            <a:pPr lvl="1" eaLnBrk="1" hangingPunct="1">
              <a:lnSpc>
                <a:spcPct val="90000"/>
              </a:lnSpc>
              <a:defRPr/>
            </a:pPr>
            <a:r>
              <a:rPr lang="es-ES" sz="2000" smtClean="0">
                <a:solidFill>
                  <a:srgbClr val="FFFF99"/>
                </a:solidFill>
              </a:rPr>
              <a:t>El acetil-coA se une al ácido oxaloacético (4C) y forma el ácido cítrico (6C).</a:t>
            </a:r>
          </a:p>
          <a:p>
            <a:pPr lvl="1" eaLnBrk="1" hangingPunct="1">
              <a:lnSpc>
                <a:spcPct val="90000"/>
              </a:lnSpc>
              <a:defRPr/>
            </a:pPr>
            <a:r>
              <a:rPr lang="es-ES" sz="2000" smtClean="0">
                <a:solidFill>
                  <a:srgbClr val="FFFF99"/>
                </a:solidFill>
              </a:rPr>
              <a:t>El ácido cítrico vuelve a convertirse en ácido oxaloacético.</a:t>
            </a:r>
          </a:p>
          <a:p>
            <a:pPr lvl="1" eaLnBrk="1" hangingPunct="1">
              <a:lnSpc>
                <a:spcPct val="90000"/>
              </a:lnSpc>
              <a:defRPr/>
            </a:pPr>
            <a:r>
              <a:rPr lang="es-ES" sz="2000" smtClean="0">
                <a:solidFill>
                  <a:srgbClr val="FFFF99"/>
                </a:solidFill>
              </a:rPr>
              <a:t>Se libera CO2, se genera NADH o FADH2 y se produce ATP.</a:t>
            </a:r>
          </a:p>
          <a:p>
            <a:pPr lvl="1" eaLnBrk="1" hangingPunct="1">
              <a:lnSpc>
                <a:spcPct val="90000"/>
              </a:lnSpc>
              <a:defRPr/>
            </a:pPr>
            <a:r>
              <a:rPr lang="es-ES" sz="2000" smtClean="0"/>
              <a:t>El ciclo empieza de nuevo.</a:t>
            </a:r>
          </a:p>
        </p:txBody>
      </p:sp>
      <p:pic>
        <p:nvPicPr>
          <p:cNvPr id="74756" name="Picture 4" descr="u4fg35"/>
          <p:cNvPicPr>
            <a:picLocks noChangeAspect="1" noChangeArrowheads="1"/>
          </p:cNvPicPr>
          <p:nvPr/>
        </p:nvPicPr>
        <p:blipFill>
          <a:blip r:embed="rId2"/>
          <a:srcRect/>
          <a:stretch>
            <a:fillRect/>
          </a:stretch>
        </p:blipFill>
        <p:spPr bwMode="auto">
          <a:xfrm>
            <a:off x="250825" y="2276475"/>
            <a:ext cx="4608513" cy="36766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body" idx="1"/>
          </p:nvPr>
        </p:nvSpPr>
        <p:spPr/>
        <p:txBody>
          <a:bodyPr/>
          <a:lstStyle/>
          <a:p>
            <a:pPr eaLnBrk="1" hangingPunct="1">
              <a:lnSpc>
                <a:spcPct val="90000"/>
              </a:lnSpc>
              <a:defRPr/>
            </a:pPr>
            <a:r>
              <a:rPr lang="es-ES" smtClean="0"/>
              <a:t>La molécula de glucosa se degrada completamente una vez que las dos moléculas de ácido pirúvico entran a las reacciones del ácido cítrico.</a:t>
            </a:r>
          </a:p>
          <a:p>
            <a:pPr eaLnBrk="1" hangingPunct="1">
              <a:lnSpc>
                <a:spcPct val="90000"/>
              </a:lnSpc>
              <a:defRPr/>
            </a:pPr>
            <a:r>
              <a:rPr lang="es-ES" smtClean="0"/>
              <a:t>Este ciclo puede degradar otras sustancias que no sean acetil-coA, como productos de la degradación de los lípidos y proteínas, que ingresan en diferentes puntos del ciclo, y se obtiene energía.</a:t>
            </a:r>
          </a:p>
        </p:txBody>
      </p:sp>
      <p:sp>
        <p:nvSpPr>
          <p:cNvPr id="75779" name="Rectangle 3"/>
          <p:cNvSpPr>
            <a:spLocks noGrp="1" noChangeArrowheads="1"/>
          </p:cNvSpPr>
          <p:nvPr>
            <p:ph type="title"/>
          </p:nvPr>
        </p:nvSpPr>
        <p:spPr>
          <a:noFill/>
        </p:spPr>
        <p:txBody>
          <a:bodyPr lIns="91440" tIns="45720" rIns="91440" bIns="45720"/>
          <a:lstStyle/>
          <a:p>
            <a:pPr eaLnBrk="1" hangingPunct="1"/>
            <a:r>
              <a:rPr lang="es-ES" smtClean="0"/>
              <a:t>El ciclo del ácido cítrico</a:t>
            </a:r>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krebs"/>
          <p:cNvPicPr>
            <a:picLocks noChangeAspect="1" noChangeArrowheads="1" noCrop="1"/>
          </p:cNvPicPr>
          <p:nvPr/>
        </p:nvPicPr>
        <p:blipFill>
          <a:blip r:embed="rId2"/>
          <a:srcRect/>
          <a:stretch>
            <a:fillRect/>
          </a:stretch>
        </p:blipFill>
        <p:spPr bwMode="auto">
          <a:xfrm>
            <a:off x="1692275" y="836613"/>
            <a:ext cx="5513388" cy="55133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s-ES" sz="4000" smtClean="0"/>
              <a:t>La cadena de transporte de electrones</a:t>
            </a:r>
          </a:p>
        </p:txBody>
      </p:sp>
      <p:sp>
        <p:nvSpPr>
          <p:cNvPr id="1158147" name="Rectangle 3"/>
          <p:cNvSpPr>
            <a:spLocks noGrp="1" noChangeArrowheads="1"/>
          </p:cNvSpPr>
          <p:nvPr>
            <p:ph type="body" sz="half" idx="1"/>
          </p:nvPr>
        </p:nvSpPr>
        <p:spPr>
          <a:xfrm>
            <a:off x="250825" y="1600200"/>
            <a:ext cx="4244975" cy="4924425"/>
          </a:xfrm>
        </p:spPr>
        <p:txBody>
          <a:bodyPr/>
          <a:lstStyle/>
          <a:p>
            <a:pPr eaLnBrk="1" hangingPunct="1">
              <a:lnSpc>
                <a:spcPct val="90000"/>
              </a:lnSpc>
              <a:defRPr/>
            </a:pPr>
            <a:r>
              <a:rPr lang="es-ES" sz="2200" smtClean="0"/>
              <a:t>En el ciclo del ácido cítrico se ha producido CO2, que se elimina, y una molécula de ATP.</a:t>
            </a:r>
          </a:p>
          <a:p>
            <a:pPr eaLnBrk="1" hangingPunct="1">
              <a:lnSpc>
                <a:spcPct val="90000"/>
              </a:lnSpc>
              <a:defRPr/>
            </a:pPr>
            <a:r>
              <a:rPr lang="es-ES" sz="2200" smtClean="0"/>
              <a:t>Sin embargo, la mayor parte de la energía de la glucosa la llevan el NADH y el FADH2, junto a los electrones asociados.</a:t>
            </a:r>
          </a:p>
          <a:p>
            <a:pPr eaLnBrk="1" hangingPunct="1">
              <a:lnSpc>
                <a:spcPct val="90000"/>
              </a:lnSpc>
              <a:defRPr/>
            </a:pPr>
            <a:r>
              <a:rPr lang="es-ES" sz="2200" smtClean="0"/>
              <a:t>Estos electrones sufren una serie de transferencias entre compuestos que son portadores de electrones, denominados </a:t>
            </a:r>
            <a:r>
              <a:rPr lang="es-ES" sz="2200" smtClean="0">
                <a:solidFill>
                  <a:srgbClr val="FF6600"/>
                </a:solidFill>
              </a:rPr>
              <a:t>cadena de transporte de electrones</a:t>
            </a:r>
            <a:r>
              <a:rPr lang="es-ES" sz="2200" smtClean="0"/>
              <a:t>, y que se encuentran en las </a:t>
            </a:r>
            <a:r>
              <a:rPr lang="es-ES" sz="2200" smtClean="0">
                <a:solidFill>
                  <a:srgbClr val="FF6600"/>
                </a:solidFill>
              </a:rPr>
              <a:t>crestas de las mitocondrias</a:t>
            </a:r>
            <a:r>
              <a:rPr lang="es-ES" sz="2200" smtClean="0"/>
              <a:t>.</a:t>
            </a:r>
          </a:p>
        </p:txBody>
      </p:sp>
      <p:pic>
        <p:nvPicPr>
          <p:cNvPr id="77828" name="Picture 4"/>
          <p:cNvPicPr>
            <a:picLocks noChangeAspect="1" noChangeArrowheads="1"/>
          </p:cNvPicPr>
          <p:nvPr>
            <p:ph sz="half" idx="2"/>
          </p:nvPr>
        </p:nvPicPr>
        <p:blipFill>
          <a:blip r:embed="rId2"/>
          <a:srcRect/>
          <a:stretch>
            <a:fillRect/>
          </a:stretch>
        </p:blipFill>
        <p:spPr>
          <a:xfrm>
            <a:off x="4500563" y="2133600"/>
            <a:ext cx="4495800" cy="3371850"/>
          </a:xfrm>
          <a:noFill/>
        </p:spPr>
      </p:pic>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43000" y="188913"/>
            <a:ext cx="7772400" cy="1143000"/>
          </a:xfrm>
          <a:noFill/>
        </p:spPr>
        <p:txBody>
          <a:bodyPr lIns="91440" tIns="45720" rIns="91440" bIns="45720"/>
          <a:lstStyle/>
          <a:p>
            <a:pPr eaLnBrk="1" hangingPunct="1"/>
            <a:r>
              <a:rPr lang="es-ES" sz="4000" smtClean="0"/>
              <a:t>La cadena de transporte de electrones</a:t>
            </a:r>
          </a:p>
        </p:txBody>
      </p:sp>
      <p:sp>
        <p:nvSpPr>
          <p:cNvPr id="1159171" name="Rectangle 3"/>
          <p:cNvSpPr>
            <a:spLocks noGrp="1" noChangeArrowheads="1"/>
          </p:cNvSpPr>
          <p:nvPr>
            <p:ph type="body" sz="half" idx="2"/>
          </p:nvPr>
        </p:nvSpPr>
        <p:spPr>
          <a:xfrm>
            <a:off x="4356100" y="1341438"/>
            <a:ext cx="4537075" cy="5256212"/>
          </a:xfrm>
        </p:spPr>
        <p:txBody>
          <a:bodyPr/>
          <a:lstStyle/>
          <a:p>
            <a:pPr eaLnBrk="1" hangingPunct="1">
              <a:lnSpc>
                <a:spcPct val="90000"/>
              </a:lnSpc>
              <a:defRPr/>
            </a:pPr>
            <a:r>
              <a:rPr lang="es-ES" sz="2200" smtClean="0"/>
              <a:t>Uno de los portadores de electrones es una </a:t>
            </a:r>
            <a:r>
              <a:rPr lang="es-ES" sz="2200" smtClean="0">
                <a:solidFill>
                  <a:srgbClr val="FF6600"/>
                </a:solidFill>
              </a:rPr>
              <a:t>coenzima</a:t>
            </a:r>
            <a:r>
              <a:rPr lang="es-ES" sz="2200" smtClean="0"/>
              <a:t>, los demás contienen hierro y se llaman </a:t>
            </a:r>
            <a:r>
              <a:rPr lang="es-ES" sz="2200" smtClean="0">
                <a:solidFill>
                  <a:srgbClr val="FF6600"/>
                </a:solidFill>
              </a:rPr>
              <a:t>citocromos</a:t>
            </a:r>
            <a:r>
              <a:rPr lang="es-ES" sz="2200" smtClean="0"/>
              <a:t>.</a:t>
            </a:r>
          </a:p>
          <a:p>
            <a:pPr eaLnBrk="1" hangingPunct="1">
              <a:lnSpc>
                <a:spcPct val="90000"/>
              </a:lnSpc>
              <a:defRPr/>
            </a:pPr>
            <a:r>
              <a:rPr lang="es-ES" sz="2200" smtClean="0"/>
              <a:t>Cada portador está en un nivel de energía más bajo que el anterior, y la energía que se libera se usa para formar ATP.</a:t>
            </a:r>
          </a:p>
          <a:p>
            <a:pPr eaLnBrk="1" hangingPunct="1">
              <a:lnSpc>
                <a:spcPct val="90000"/>
              </a:lnSpc>
              <a:defRPr/>
            </a:pPr>
            <a:r>
              <a:rPr lang="es-ES" sz="2200" smtClean="0"/>
              <a:t>Esta cadena produce </a:t>
            </a:r>
            <a:r>
              <a:rPr lang="es-ES" sz="2200" smtClean="0">
                <a:solidFill>
                  <a:srgbClr val="FF6600"/>
                </a:solidFill>
              </a:rPr>
              <a:t>32 moléculas de ATP</a:t>
            </a:r>
            <a:r>
              <a:rPr lang="es-ES" sz="2200" smtClean="0"/>
              <a:t> por cada molécula de glucosa degradada, que más </a:t>
            </a:r>
            <a:r>
              <a:rPr lang="es-ES" sz="2200" smtClean="0">
                <a:solidFill>
                  <a:srgbClr val="FF6600"/>
                </a:solidFill>
              </a:rPr>
              <a:t>2 ATP de la glucólisis</a:t>
            </a:r>
            <a:r>
              <a:rPr lang="es-ES" sz="2200" smtClean="0"/>
              <a:t> y </a:t>
            </a:r>
            <a:r>
              <a:rPr lang="es-ES" sz="2200" smtClean="0">
                <a:solidFill>
                  <a:srgbClr val="FF6600"/>
                </a:solidFill>
              </a:rPr>
              <a:t>2 ATP del ciclo del ácido cítrico</a:t>
            </a:r>
            <a:r>
              <a:rPr lang="es-ES" sz="2200" smtClean="0"/>
              <a:t>, hay una ganancia neta de </a:t>
            </a:r>
            <a:r>
              <a:rPr lang="es-ES" sz="2200" b="1" smtClean="0">
                <a:solidFill>
                  <a:srgbClr val="FF6600"/>
                </a:solidFill>
              </a:rPr>
              <a:t>36 ATP por cada glucosa</a:t>
            </a:r>
            <a:r>
              <a:rPr lang="es-ES" sz="2200" smtClean="0"/>
              <a:t> que se degrada en </a:t>
            </a:r>
            <a:r>
              <a:rPr lang="es-ES" sz="2200" smtClean="0">
                <a:solidFill>
                  <a:srgbClr val="FFCC00"/>
                </a:solidFill>
              </a:rPr>
              <a:t>CO2 y H2O</a:t>
            </a:r>
            <a:r>
              <a:rPr lang="es-ES" sz="2200" smtClean="0"/>
              <a:t>.</a:t>
            </a:r>
          </a:p>
        </p:txBody>
      </p:sp>
      <p:pic>
        <p:nvPicPr>
          <p:cNvPr id="78852" name="Picture 4"/>
          <p:cNvPicPr>
            <a:picLocks noChangeAspect="1" noChangeArrowheads="1"/>
          </p:cNvPicPr>
          <p:nvPr>
            <p:ph sz="half" idx="1"/>
          </p:nvPr>
        </p:nvPicPr>
        <p:blipFill>
          <a:blip r:embed="rId2"/>
          <a:srcRect/>
          <a:stretch>
            <a:fillRect/>
          </a:stretch>
        </p:blipFill>
        <p:spPr>
          <a:xfrm>
            <a:off x="107950" y="2330450"/>
            <a:ext cx="4248150" cy="3186113"/>
          </a:xfrm>
          <a:noFill/>
        </p:spPr>
      </p:pic>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endParaRPr lang="es-ES" smtClean="0"/>
          </a:p>
        </p:txBody>
      </p:sp>
      <p:pic>
        <p:nvPicPr>
          <p:cNvPr id="79875" name="Picture 3"/>
          <p:cNvPicPr>
            <a:picLocks noChangeAspect="1" noChangeArrowheads="1"/>
          </p:cNvPicPr>
          <p:nvPr>
            <p:ph idx="1"/>
          </p:nvPr>
        </p:nvPicPr>
        <p:blipFill>
          <a:blip r:embed="rId2"/>
          <a:srcRect/>
          <a:stretch>
            <a:fillRect/>
          </a:stretch>
        </p:blipFill>
        <p:spPr>
          <a:xfrm>
            <a:off x="827088" y="466725"/>
            <a:ext cx="7589837" cy="5699125"/>
          </a:xfrm>
          <a:noFill/>
        </p:spPr>
      </p:pic>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s-ES" smtClean="0"/>
              <a:t>Respiración anaeróbica</a:t>
            </a:r>
          </a:p>
        </p:txBody>
      </p:sp>
      <p:sp>
        <p:nvSpPr>
          <p:cNvPr id="1161219" name="Rectangle 3"/>
          <p:cNvSpPr>
            <a:spLocks noGrp="1" noChangeArrowheads="1"/>
          </p:cNvSpPr>
          <p:nvPr>
            <p:ph type="body" idx="1"/>
          </p:nvPr>
        </p:nvSpPr>
        <p:spPr/>
        <p:txBody>
          <a:bodyPr/>
          <a:lstStyle/>
          <a:p>
            <a:pPr eaLnBrk="1" hangingPunct="1">
              <a:lnSpc>
                <a:spcPct val="90000"/>
              </a:lnSpc>
              <a:defRPr/>
            </a:pPr>
            <a:r>
              <a:rPr lang="es-ES" smtClean="0"/>
              <a:t>No todas las formas de respiración requieren oxígeno.</a:t>
            </a:r>
          </a:p>
          <a:p>
            <a:pPr eaLnBrk="1" hangingPunct="1">
              <a:lnSpc>
                <a:spcPct val="90000"/>
              </a:lnSpc>
              <a:defRPr/>
            </a:pPr>
            <a:r>
              <a:rPr lang="es-ES" smtClean="0"/>
              <a:t>Algunos organismos (bacterias) degradan su alimento por medio de la </a:t>
            </a:r>
            <a:r>
              <a:rPr lang="es-ES" smtClean="0">
                <a:solidFill>
                  <a:srgbClr val="FF6600"/>
                </a:solidFill>
              </a:rPr>
              <a:t>respiración anaeróbica</a:t>
            </a:r>
            <a:r>
              <a:rPr lang="es-ES" smtClean="0"/>
              <a:t>.</a:t>
            </a:r>
          </a:p>
          <a:p>
            <a:pPr eaLnBrk="1" hangingPunct="1">
              <a:lnSpc>
                <a:spcPct val="90000"/>
              </a:lnSpc>
              <a:defRPr/>
            </a:pPr>
            <a:r>
              <a:rPr lang="es-ES" smtClean="0"/>
              <a:t>Aquí, </a:t>
            </a:r>
            <a:r>
              <a:rPr lang="es-ES" smtClean="0">
                <a:solidFill>
                  <a:srgbClr val="FFCC00"/>
                </a:solidFill>
              </a:rPr>
              <a:t>el aceptor final de electrones es otra sustancia inorgánica diferente al oxígeno</a:t>
            </a:r>
            <a:r>
              <a:rPr lang="es-ES" smtClean="0"/>
              <a:t>.</a:t>
            </a:r>
          </a:p>
          <a:p>
            <a:pPr eaLnBrk="1" hangingPunct="1">
              <a:lnSpc>
                <a:spcPct val="90000"/>
              </a:lnSpc>
              <a:defRPr/>
            </a:pPr>
            <a:r>
              <a:rPr lang="es-ES" smtClean="0"/>
              <a:t>Se produce </a:t>
            </a:r>
            <a:r>
              <a:rPr lang="es-ES" smtClean="0">
                <a:solidFill>
                  <a:srgbClr val="FFCC00"/>
                </a:solidFill>
              </a:rPr>
              <a:t>menos ATP</a:t>
            </a:r>
            <a:r>
              <a:rPr lang="es-ES" smtClean="0"/>
              <a:t> que en la respiración aeróbica.</a:t>
            </a:r>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s-ES" smtClean="0"/>
              <a:t>FERMENTACIÓN</a:t>
            </a:r>
          </a:p>
        </p:txBody>
      </p:sp>
      <p:sp>
        <p:nvSpPr>
          <p:cNvPr id="1162243" name="Rectangle 3"/>
          <p:cNvSpPr>
            <a:spLocks noGrp="1" noChangeArrowheads="1"/>
          </p:cNvSpPr>
          <p:nvPr>
            <p:ph type="body" sz="half" idx="1"/>
          </p:nvPr>
        </p:nvSpPr>
        <p:spPr>
          <a:xfrm>
            <a:off x="250825" y="1412875"/>
            <a:ext cx="4111625" cy="5184775"/>
          </a:xfrm>
        </p:spPr>
        <p:txBody>
          <a:bodyPr/>
          <a:lstStyle/>
          <a:p>
            <a:pPr eaLnBrk="1" hangingPunct="1">
              <a:lnSpc>
                <a:spcPct val="90000"/>
              </a:lnSpc>
              <a:defRPr/>
            </a:pPr>
            <a:r>
              <a:rPr lang="es-ES" sz="2400" smtClean="0"/>
              <a:t>Es la degradación de la glucosa y liberación de energía utilizando </a:t>
            </a:r>
            <a:r>
              <a:rPr lang="es-ES" sz="2400" smtClean="0">
                <a:solidFill>
                  <a:srgbClr val="FFCC00"/>
                </a:solidFill>
              </a:rPr>
              <a:t>sustancias orgánicas</a:t>
            </a:r>
            <a:r>
              <a:rPr lang="es-ES" sz="2400" smtClean="0"/>
              <a:t> como aceptores finales de electrones.</a:t>
            </a:r>
          </a:p>
          <a:p>
            <a:pPr eaLnBrk="1" hangingPunct="1">
              <a:lnSpc>
                <a:spcPct val="90000"/>
              </a:lnSpc>
              <a:defRPr/>
            </a:pPr>
            <a:r>
              <a:rPr lang="es-ES" sz="2400" smtClean="0"/>
              <a:t>Algunos organismos como las bacterias y las células musculares, pueden producir energía mediante la fermentación.</a:t>
            </a:r>
          </a:p>
          <a:p>
            <a:pPr lvl="1" eaLnBrk="1" hangingPunct="1">
              <a:lnSpc>
                <a:spcPct val="90000"/>
              </a:lnSpc>
              <a:defRPr/>
            </a:pPr>
            <a:r>
              <a:rPr lang="es-ES" sz="2000" smtClean="0">
                <a:solidFill>
                  <a:srgbClr val="FFFF99"/>
                </a:solidFill>
              </a:rPr>
              <a:t>La primera parte de la fermentación es la glucólisis.</a:t>
            </a:r>
          </a:p>
          <a:p>
            <a:pPr lvl="1" eaLnBrk="1" hangingPunct="1">
              <a:lnSpc>
                <a:spcPct val="90000"/>
              </a:lnSpc>
              <a:defRPr/>
            </a:pPr>
            <a:r>
              <a:rPr lang="es-ES" sz="2000" smtClean="0">
                <a:solidFill>
                  <a:srgbClr val="FFFF99"/>
                </a:solidFill>
              </a:rPr>
              <a:t>La segunda parte difiere según el tipo de organismo</a:t>
            </a:r>
            <a:r>
              <a:rPr lang="es-ES" sz="2000" smtClean="0"/>
              <a:t>.</a:t>
            </a:r>
          </a:p>
        </p:txBody>
      </p:sp>
      <p:pic>
        <p:nvPicPr>
          <p:cNvPr id="81924" name="Picture 4"/>
          <p:cNvPicPr>
            <a:picLocks noChangeAspect="1" noChangeArrowheads="1"/>
          </p:cNvPicPr>
          <p:nvPr>
            <p:ph sz="half" idx="2"/>
          </p:nvPr>
        </p:nvPicPr>
        <p:blipFill>
          <a:blip r:embed="rId2"/>
          <a:srcRect/>
          <a:stretch>
            <a:fillRect/>
          </a:stretch>
        </p:blipFill>
        <p:spPr>
          <a:xfrm>
            <a:off x="4500563" y="2205038"/>
            <a:ext cx="4495800" cy="3371850"/>
          </a:xfrm>
          <a:noFill/>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ES" sz="5400" smtClean="0"/>
              <a:t>Molécula de Glicógeno</a:t>
            </a:r>
            <a:endParaRPr lang="es-ES" sz="5400" b="1" smtClean="0"/>
          </a:p>
        </p:txBody>
      </p:sp>
      <p:pic>
        <p:nvPicPr>
          <p:cNvPr id="11267" name="Picture 3" descr="glycoge1"/>
          <p:cNvPicPr>
            <a:picLocks noChangeAspect="1" noChangeArrowheads="1"/>
          </p:cNvPicPr>
          <p:nvPr/>
        </p:nvPicPr>
        <p:blipFill>
          <a:blip r:embed="rId2"/>
          <a:srcRect/>
          <a:stretch>
            <a:fillRect/>
          </a:stretch>
        </p:blipFill>
        <p:spPr bwMode="auto">
          <a:xfrm>
            <a:off x="457200" y="2209800"/>
            <a:ext cx="8686800" cy="3209925"/>
          </a:xfrm>
          <a:prstGeom prst="rect">
            <a:avLst/>
          </a:prstGeom>
          <a:solidFill>
            <a:srgbClr val="FFFF00"/>
          </a:solidFill>
          <a:ln w="9525">
            <a:solidFill>
              <a:srgbClr val="FFFF00"/>
            </a:solidFill>
            <a:miter lim="800000"/>
            <a:headEnd/>
            <a:tailEnd/>
          </a:ln>
        </p:spPr>
      </p:pic>
      <p:sp>
        <p:nvSpPr>
          <p:cNvPr id="11268" name="Text Box 4"/>
          <p:cNvSpPr txBox="1">
            <a:spLocks noChangeArrowheads="1"/>
          </p:cNvSpPr>
          <p:nvPr/>
        </p:nvSpPr>
        <p:spPr bwMode="auto">
          <a:xfrm>
            <a:off x="1905000" y="5791200"/>
            <a:ext cx="4876800" cy="711200"/>
          </a:xfrm>
          <a:prstGeom prst="rect">
            <a:avLst/>
          </a:prstGeom>
          <a:solidFill>
            <a:schemeClr val="bg2"/>
          </a:solidFill>
          <a:ln w="9525">
            <a:solidFill>
              <a:srgbClr val="FFFF00"/>
            </a:solidFill>
            <a:miter lim="800000"/>
            <a:headEnd/>
            <a:tailEnd/>
          </a:ln>
        </p:spPr>
        <p:txBody>
          <a:bodyPr>
            <a:spAutoFit/>
          </a:bodyPr>
          <a:lstStyle/>
          <a:p>
            <a:pPr eaLnBrk="0" hangingPunct="0">
              <a:spcBef>
                <a:spcPct val="50000"/>
              </a:spcBef>
            </a:pPr>
            <a:r>
              <a:rPr lang="es-ES" sz="2000" b="1">
                <a:solidFill>
                  <a:srgbClr val="FFFFFF"/>
                </a:solidFill>
                <a:latin typeface="Century" pitchFamily="18" charset="0"/>
              </a:rPr>
              <a:t>Principal forma de almacenamiento de energía de COH</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s-ES" sz="5400" smtClean="0"/>
              <a:t>Molécula de Lípido</a:t>
            </a:r>
            <a:endParaRPr lang="es-ES" sz="5400" b="1" smtClean="0"/>
          </a:p>
        </p:txBody>
      </p:sp>
      <p:pic>
        <p:nvPicPr>
          <p:cNvPr id="12291" name="Picture 3" descr="lipid1"/>
          <p:cNvPicPr>
            <a:picLocks noChangeAspect="1" noChangeArrowheads="1"/>
          </p:cNvPicPr>
          <p:nvPr/>
        </p:nvPicPr>
        <p:blipFill>
          <a:blip r:embed="rId2"/>
          <a:srcRect/>
          <a:stretch>
            <a:fillRect/>
          </a:stretch>
        </p:blipFill>
        <p:spPr bwMode="auto">
          <a:xfrm>
            <a:off x="533400" y="1981200"/>
            <a:ext cx="8001000" cy="3606800"/>
          </a:xfrm>
          <a:prstGeom prst="rect">
            <a:avLst/>
          </a:prstGeom>
          <a:noFill/>
          <a:ln w="9525">
            <a:solidFill>
              <a:srgbClr val="FF3300"/>
            </a:solidFill>
            <a:miter lim="800000"/>
            <a:headEnd/>
            <a:tailEnd/>
          </a:ln>
        </p:spPr>
      </p:pic>
      <p:sp>
        <p:nvSpPr>
          <p:cNvPr id="12292" name="Text Box 4"/>
          <p:cNvSpPr txBox="1">
            <a:spLocks noChangeArrowheads="1"/>
          </p:cNvSpPr>
          <p:nvPr/>
        </p:nvSpPr>
        <p:spPr bwMode="auto">
          <a:xfrm>
            <a:off x="2209800" y="5867400"/>
            <a:ext cx="4419600" cy="831850"/>
          </a:xfrm>
          <a:prstGeom prst="rect">
            <a:avLst/>
          </a:prstGeom>
          <a:solidFill>
            <a:schemeClr val="bg2"/>
          </a:solidFill>
          <a:ln w="9525">
            <a:solidFill>
              <a:srgbClr val="FFFF00"/>
            </a:solidFill>
            <a:miter lim="800000"/>
            <a:headEnd/>
            <a:tailEnd/>
          </a:ln>
        </p:spPr>
        <p:txBody>
          <a:bodyPr>
            <a:spAutoFit/>
          </a:bodyPr>
          <a:lstStyle/>
          <a:p>
            <a:pPr eaLnBrk="0" hangingPunct="0">
              <a:spcBef>
                <a:spcPct val="50000"/>
              </a:spcBef>
            </a:pPr>
            <a:r>
              <a:rPr lang="es-ES" b="1">
                <a:latin typeface="Century" pitchFamily="18" charset="0"/>
              </a:rPr>
              <a:t>Otra fuente principal de almacenamiento</a:t>
            </a:r>
          </a:p>
        </p:txBody>
      </p:sp>
    </p:spTree>
  </p:cSld>
  <p:clrMapOvr>
    <a:masterClrMapping/>
  </p:clrMapOvr>
  <p:transition spd="med"/>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Office\Templates\Presentation Designs\Azure.pot</Template>
  <TotalTime>3619</TotalTime>
  <Words>4369</Words>
  <Application>Microsoft PowerPoint</Application>
  <PresentationFormat>Presentación en pantalla (4:3)</PresentationFormat>
  <Paragraphs>443</Paragraphs>
  <Slides>78</Slides>
  <Notes>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78</vt:i4>
      </vt:variant>
    </vt:vector>
  </HeadingPairs>
  <TitlesOfParts>
    <vt:vector size="89" baseType="lpstr">
      <vt:lpstr>Times New Roman</vt:lpstr>
      <vt:lpstr>Arial</vt:lpstr>
      <vt:lpstr>Wingdings</vt:lpstr>
      <vt:lpstr>Century</vt:lpstr>
      <vt:lpstr>Garamond</vt:lpstr>
      <vt:lpstr>Comic Sans MS</vt:lpstr>
      <vt:lpstr>Bradley Hand ITC</vt:lpstr>
      <vt:lpstr>Goudy Old Style</vt:lpstr>
      <vt:lpstr>Tahoma</vt:lpstr>
      <vt:lpstr>Azure</vt:lpstr>
      <vt:lpstr>Fotografía de Microsoft Photo Editor 3.0</vt:lpstr>
      <vt:lpstr>Energía</vt:lpstr>
      <vt:lpstr>Fabrizio Marcillo Morla</vt:lpstr>
      <vt:lpstr>Bio-enérgetica</vt:lpstr>
      <vt:lpstr>Bio-Energética</vt:lpstr>
      <vt:lpstr>Bio-Energética</vt:lpstr>
      <vt:lpstr>Intercambio de Energía en Sistemas Biológicos</vt:lpstr>
      <vt:lpstr>Intercambio de Energía en Sistemas Biológicos</vt:lpstr>
      <vt:lpstr>Molécula de Glicógeno</vt:lpstr>
      <vt:lpstr>Molécula de Lípido</vt:lpstr>
      <vt:lpstr>Unidades de Energía</vt:lpstr>
      <vt:lpstr>Unidades de Energía</vt:lpstr>
      <vt:lpstr>Diapositiva 12</vt:lpstr>
      <vt:lpstr>Términos de Energía</vt:lpstr>
      <vt:lpstr>Términos de Energía</vt:lpstr>
      <vt:lpstr>Términos de Energía</vt:lpstr>
      <vt:lpstr>Diapositiva 16</vt:lpstr>
      <vt:lpstr>Producción total de Calor</vt:lpstr>
      <vt:lpstr>Utilización de Energía</vt:lpstr>
      <vt:lpstr>Metabolismo Mínimo Hef</vt:lpstr>
      <vt:lpstr>Metabolismo Mínimo</vt:lpstr>
      <vt:lpstr>Efecto de Peso Corporal</vt:lpstr>
      <vt:lpstr>Efecto de Temperatura</vt:lpstr>
      <vt:lpstr>Energía Bruta</vt:lpstr>
      <vt:lpstr>Calorímetro de Bomba</vt:lpstr>
      <vt:lpstr>Energía Bruta de Alimentos, Calorímetro de Bomba</vt:lpstr>
      <vt:lpstr>Energía Bruta de Alimentos</vt:lpstr>
      <vt:lpstr>Energía Disponible</vt:lpstr>
      <vt:lpstr>Energía Digerible</vt:lpstr>
      <vt:lpstr>Apparent Energy Digestibility</vt:lpstr>
      <vt:lpstr>Apparent Energy Digestibility</vt:lpstr>
      <vt:lpstr>Energía Metabolizable</vt:lpstr>
      <vt:lpstr>Energía Metabolizable</vt:lpstr>
      <vt:lpstr> </vt:lpstr>
      <vt:lpstr>Balance de Energía en Peces</vt:lpstr>
      <vt:lpstr>Balance Energía:   Postlarvas Camarones</vt:lpstr>
      <vt:lpstr>Factores Afectando Partición de Energía</vt:lpstr>
      <vt:lpstr>O2 Consumption, by Size</vt:lpstr>
      <vt:lpstr>Factores Afectando Partición Energía</vt:lpstr>
      <vt:lpstr>Factores Afectando Partición Energía</vt:lpstr>
      <vt:lpstr>Frecuencia y Niveles de Alimentación</vt:lpstr>
      <vt:lpstr>Factores Afectando Producción de Desperdicios Metabólicos</vt:lpstr>
      <vt:lpstr>LAS REACCIONES CELULARES BÁSICAS`</vt:lpstr>
      <vt:lpstr>Organismos autótrofos y heterótrofos</vt:lpstr>
      <vt:lpstr>Diapositiva 44</vt:lpstr>
      <vt:lpstr>Reacciones anabólicas y catabólicas</vt:lpstr>
      <vt:lpstr>Síntesis por deshidratación</vt:lpstr>
      <vt:lpstr>Hidrólisis</vt:lpstr>
      <vt:lpstr>Reacciones endergónicas y exergónicas</vt:lpstr>
      <vt:lpstr>Energía de activación</vt:lpstr>
      <vt:lpstr>Catalizadores</vt:lpstr>
      <vt:lpstr>Enzimas</vt:lpstr>
      <vt:lpstr>Enzimas y sustratos</vt:lpstr>
      <vt:lpstr>Diapositiva 53</vt:lpstr>
      <vt:lpstr>Diapositiva 54</vt:lpstr>
      <vt:lpstr>Enzimas y coenzimas</vt:lpstr>
      <vt:lpstr>Los modelos de enzimas</vt:lpstr>
      <vt:lpstr>Diapositiva 57</vt:lpstr>
      <vt:lpstr>Los factores que afectan la actividad enzimática</vt:lpstr>
      <vt:lpstr>Diapositiva 59</vt:lpstr>
      <vt:lpstr>El trifosfato de adenosina</vt:lpstr>
      <vt:lpstr>Estructura del ATP</vt:lpstr>
      <vt:lpstr>Síntesis y degradación del ATP</vt:lpstr>
      <vt:lpstr>Diapositiva 63</vt:lpstr>
      <vt:lpstr>Diapositiva 64</vt:lpstr>
      <vt:lpstr>Respiración celular</vt:lpstr>
      <vt:lpstr>Diapositiva 66</vt:lpstr>
      <vt:lpstr>Diapositiva 67</vt:lpstr>
      <vt:lpstr>Glucólisis</vt:lpstr>
      <vt:lpstr>Diapositiva 69</vt:lpstr>
      <vt:lpstr>Glucólisis</vt:lpstr>
      <vt:lpstr>El ciclo del ácido cítrico</vt:lpstr>
      <vt:lpstr>El ciclo del ácido cítrico</vt:lpstr>
      <vt:lpstr>Diapositiva 73</vt:lpstr>
      <vt:lpstr>La cadena de transporte de electrones</vt:lpstr>
      <vt:lpstr>La cadena de transporte de electrones</vt:lpstr>
      <vt:lpstr>Diapositiva 76</vt:lpstr>
      <vt:lpstr>Respiración anaeróbica</vt:lpstr>
      <vt:lpstr>FERMENTACIÓN</vt:lpstr>
    </vt:vector>
  </TitlesOfParts>
  <Company>Barcillo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Barcillo Barzinister</dc:creator>
  <cp:lastModifiedBy>kenjjime</cp:lastModifiedBy>
  <cp:revision>577</cp:revision>
  <cp:lastPrinted>1601-01-01T00:00:00Z</cp:lastPrinted>
  <dcterms:created xsi:type="dcterms:W3CDTF">2002-07-19T11:47:45Z</dcterms:created>
  <dcterms:modified xsi:type="dcterms:W3CDTF">2010-01-29T18:16:54Z</dcterms:modified>
</cp:coreProperties>
</file>