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332" r:id="rId2"/>
    <p:sldId id="333" r:id="rId3"/>
    <p:sldId id="257" r:id="rId4"/>
    <p:sldId id="260" r:id="rId5"/>
    <p:sldId id="279" r:id="rId6"/>
    <p:sldId id="278" r:id="rId7"/>
    <p:sldId id="259" r:id="rId8"/>
    <p:sldId id="261" r:id="rId9"/>
    <p:sldId id="277" r:id="rId10"/>
    <p:sldId id="276" r:id="rId11"/>
    <p:sldId id="262" r:id="rId12"/>
    <p:sldId id="273" r:id="rId13"/>
    <p:sldId id="270" r:id="rId14"/>
    <p:sldId id="272" r:id="rId15"/>
    <p:sldId id="271" r:id="rId16"/>
    <p:sldId id="274" r:id="rId17"/>
    <p:sldId id="275" r:id="rId18"/>
    <p:sldId id="295" r:id="rId19"/>
    <p:sldId id="310" r:id="rId20"/>
    <p:sldId id="258" r:id="rId21"/>
    <p:sldId id="263" r:id="rId22"/>
    <p:sldId id="265" r:id="rId23"/>
    <p:sldId id="304" r:id="rId24"/>
    <p:sldId id="264" r:id="rId25"/>
    <p:sldId id="266" r:id="rId26"/>
    <p:sldId id="267" r:id="rId27"/>
    <p:sldId id="281" r:id="rId28"/>
    <p:sldId id="282" r:id="rId29"/>
    <p:sldId id="268" r:id="rId30"/>
    <p:sldId id="284" r:id="rId31"/>
    <p:sldId id="287" r:id="rId32"/>
    <p:sldId id="288" r:id="rId33"/>
    <p:sldId id="293" r:id="rId34"/>
    <p:sldId id="294" r:id="rId35"/>
    <p:sldId id="315" r:id="rId36"/>
    <p:sldId id="290" r:id="rId37"/>
    <p:sldId id="316" r:id="rId38"/>
    <p:sldId id="291" r:id="rId39"/>
    <p:sldId id="292" r:id="rId40"/>
    <p:sldId id="289" r:id="rId41"/>
    <p:sldId id="307" r:id="rId42"/>
    <p:sldId id="317" r:id="rId43"/>
    <p:sldId id="318" r:id="rId44"/>
    <p:sldId id="319" r:id="rId45"/>
    <p:sldId id="320" r:id="rId46"/>
    <p:sldId id="296" r:id="rId47"/>
    <p:sldId id="297" r:id="rId48"/>
    <p:sldId id="298" r:id="rId49"/>
    <p:sldId id="299" r:id="rId50"/>
    <p:sldId id="321" r:id="rId51"/>
    <p:sldId id="327" r:id="rId52"/>
    <p:sldId id="325" r:id="rId53"/>
    <p:sldId id="328" r:id="rId54"/>
    <p:sldId id="322" r:id="rId55"/>
    <p:sldId id="323" r:id="rId56"/>
    <p:sldId id="324" r:id="rId57"/>
    <p:sldId id="300" r:id="rId58"/>
    <p:sldId id="329" r:id="rId59"/>
    <p:sldId id="326" r:id="rId60"/>
    <p:sldId id="330" r:id="rId61"/>
    <p:sldId id="302" r:id="rId62"/>
    <p:sldId id="33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63" d="100"/>
          <a:sy n="63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D215AE-30E6-4277-9656-3FA7D53F92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65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73ACDB-6F67-4CE2-A507-94EE32AD07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EEB09-37A2-419C-B337-F0A52A04B5D6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A32D5-0652-4914-B001-5D65F4D51E09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96EA4-E5F5-4232-ADEF-29AA4E0B8CE5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43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6964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3" tIns="44448" rIns="90483" bIns="44448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6C514-79B0-42A7-954E-BD953AA141EB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7066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7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066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3" tIns="44448" rIns="90483" bIns="44448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492B9F-64AD-443A-BC0E-0CBAF8AD81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1972-36AF-4A80-8E35-EA1B8408C4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FDB9-3299-4B9B-AFC4-0BD141828A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8360D-E77E-400A-969D-2A0F7AB409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11FC-2918-4735-8450-B13087394F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D985-29B1-436E-A2C1-EDC3CD7F56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2127-0014-4821-870E-A52D76F796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3462-7E99-49A2-B7B2-41419B1944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84A4-B588-4E3D-BFAD-4006EB3A0D1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8B9B-A946-4164-B05D-A48E098997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AC87-0B20-471A-911C-2DABE449F36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6EBF-EEE1-4C38-A926-DF412E0406E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C82E-C1FF-448D-8E73-EBD77E8F15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05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C38295D1-855F-4932-AEE9-516FD8D6AD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Lípidos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4100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4102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Punto Fusión AG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1052513"/>
            <a:ext cx="58975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Saponificación</a:t>
            </a:r>
          </a:p>
        </p:txBody>
      </p:sp>
      <p:pic>
        <p:nvPicPr>
          <p:cNvPr id="14339" name="Picture 5" descr="lipido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2642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39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Clasificación AG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8115300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Por su obtención: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Esenciales: Deben ingerirse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No esenciales: Pueden ser sintetizados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Por Enlaces: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Saturados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Insaturados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" sz="2000" smtClean="0"/>
              <a:t>Por número de doble enlaces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ES" sz="1800" smtClean="0"/>
              <a:t>Mono insaturados (1 doble enlace)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ES" sz="1800" smtClean="0"/>
              <a:t>Poli insaturados PUFA (varios doble enlace)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ES" sz="1800" smtClean="0"/>
              <a:t>Altamente insaturados HUFA (varios D.E. y &gt;20C)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" sz="2000" smtClean="0"/>
              <a:t>Por disposición carbono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ES" sz="1800" smtClean="0"/>
              <a:t>cis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ES" sz="1800" smtClean="0"/>
              <a:t>trans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4988"/>
            <a:ext cx="334803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 Saturados</a:t>
            </a:r>
            <a:endParaRPr lang="es-ES" smtClean="0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Aquellos con cadena hidrocarbonada repleta H. </a:t>
            </a:r>
          </a:p>
          <a:p>
            <a:pPr eaLnBrk="1" hangingPunct="1">
              <a:defRPr/>
            </a:pPr>
            <a:r>
              <a:rPr lang="es-ES" smtClean="0"/>
              <a:t>Sin doble enlaces en su estructura. Sólo enlances simples.</a:t>
            </a:r>
          </a:p>
          <a:p>
            <a:pPr eaLnBrk="1" hangingPunct="1">
              <a:defRPr/>
            </a:pPr>
            <a:r>
              <a:rPr lang="es-ES" smtClean="0"/>
              <a:t>Cadenas lineales.</a:t>
            </a:r>
          </a:p>
          <a:p>
            <a:pPr eaLnBrk="1" hangingPunct="1">
              <a:defRPr/>
            </a:pPr>
            <a:r>
              <a:rPr lang="es-ES" smtClean="0"/>
              <a:t>Más comunes en los animales.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325" y="0"/>
            <a:ext cx="47656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30"/>
          <p:cNvSpPr>
            <a:spLocks noGrp="1" noChangeArrowheads="1"/>
          </p:cNvSpPr>
          <p:nvPr>
            <p:ph type="title"/>
          </p:nvPr>
        </p:nvSpPr>
        <p:spPr>
          <a:xfrm>
            <a:off x="1143000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AG Saturados Más Comunes</a:t>
            </a:r>
          </a:p>
        </p:txBody>
      </p:sp>
      <p:graphicFrame>
        <p:nvGraphicFramePr>
          <p:cNvPr id="1270921" name="Group 1161"/>
          <p:cNvGraphicFramePr>
            <a:graphicFrameLocks noGrp="1"/>
          </p:cNvGraphicFramePr>
          <p:nvPr>
            <p:ph idx="1"/>
          </p:nvPr>
        </p:nvGraphicFramePr>
        <p:xfrm>
          <a:off x="166688" y="1484313"/>
          <a:ext cx="8942387" cy="5089525"/>
        </p:xfrm>
        <a:graphic>
          <a:graphicData uri="http://schemas.openxmlformats.org/drawingml/2006/table">
            <a:tbl>
              <a:tblPr/>
              <a:tblGrid>
                <a:gridCol w="1544637"/>
                <a:gridCol w="2611438"/>
                <a:gridCol w="2262187"/>
                <a:gridCol w="1250950"/>
                <a:gridCol w="1273175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Nombre Común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Nombre IUPAC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Estructura Química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Abrev.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Punto Fusión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Acético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Etanoico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C2:0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-16°C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Butírico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Butanoico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C4:0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-8°C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Caproico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Hexanoico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C6:0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Caprílico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Octanoico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C8:0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16-17 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Cáprico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Decanoico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C10:0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Laurico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Dodecanoico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C12:0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44-46°C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Mirístico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Tetradecanoico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C14:0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58.8°C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Palmitico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Hexadecanoico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C16:0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63-64°C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Estearico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Octadecanoico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C18:0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69.9°C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Araquídico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Eicosanoico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C20:0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75.5°C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Behenico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Docosanoico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C22:0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74-78°C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Lignocérico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Tetracosanoico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C24:0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77-83°C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AG Insaturados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7899400" cy="5008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A. carboxílicos de cadena larga con un o varios doble enlaces entre átomos de 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Punto fusión grasas insaturadas &lt; saturados. Margarina satura doble enlaces por hidrogenación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Posición 1ª insaturación indicada por </a:t>
            </a:r>
            <a:r>
              <a:rPr lang="es-ES" sz="2000" smtClean="0">
                <a:latin typeface="Symbol" pitchFamily="18" charset="2"/>
              </a:rPr>
              <a:t>w</a:t>
            </a:r>
            <a:r>
              <a:rPr lang="es-ES" sz="2000" smtClean="0"/>
              <a:t> o n y número que designa enlace desde final cadena (metil –CH3) donde se encuentra: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18:2 </a:t>
            </a:r>
            <a:r>
              <a:rPr lang="es-ES" sz="1800" smtClean="0">
                <a:latin typeface="Symbol" pitchFamily="18" charset="2"/>
              </a:rPr>
              <a:t>w</a:t>
            </a:r>
            <a:r>
              <a:rPr lang="es-ES" sz="1800" smtClean="0"/>
              <a:t> 6 / 18:2 (n-6)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Bioquímicos cuentan al revez desde grupo carboxilo: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18:2 </a:t>
            </a:r>
            <a:r>
              <a:rPr lang="es-ES" sz="1800" smtClean="0">
                <a:latin typeface="Symbol" pitchFamily="18" charset="2"/>
              </a:rPr>
              <a:t>D</a:t>
            </a:r>
            <a:r>
              <a:rPr lang="es-ES" sz="1800" smtClean="0"/>
              <a:t> 9,12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2 C junto a doble enlace pueden estar en configuración cis o trans: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cis: C del mismo lado de doble enlace. Causa doblez en cadena. Limitan habilidad de empacarse juntos y afectan T fusión.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trans: C de lados opuestos de doble enlace. No se dobla cadena forma similar a saturados.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Mayoría de AG naturales son cis, trans mayoría artificiales.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Isómeros de Acido Oleico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25" y="1819275"/>
            <a:ext cx="61214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64"/>
          <p:cNvSpPr>
            <a:spLocks noGrp="1" noChangeArrowheads="1"/>
          </p:cNvSpPr>
          <p:nvPr>
            <p:ph type="title"/>
          </p:nvPr>
        </p:nvSpPr>
        <p:spPr>
          <a:xfrm>
            <a:off x="1143000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Principales AG Insaturados</a:t>
            </a:r>
          </a:p>
        </p:txBody>
      </p:sp>
      <p:graphicFrame>
        <p:nvGraphicFramePr>
          <p:cNvPr id="1275155" name="Group 275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85225" cy="5616575"/>
        </p:xfrm>
        <a:graphic>
          <a:graphicData uri="http://schemas.openxmlformats.org/drawingml/2006/table">
            <a:tbl>
              <a:tblPr/>
              <a:tblGrid>
                <a:gridCol w="1798638"/>
                <a:gridCol w="6049962"/>
                <a:gridCol w="936625"/>
              </a:tblGrid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Nombre Común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Estructura Química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  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Miristoleico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14:1ω-5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Palmitoleico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16:1ω-7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Oleico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18:1ω-9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Linoleico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18:2ω-6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Linolenico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18:3ω-3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Araquidonico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CH3(CH2)4CH=CHCH2CH=CHCH2CH=CHCH2CH=CH(CH2)3COOH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20:4ω-6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Eicosapentaenoico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20:5ω-3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Erucico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22:1ω-9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Acido Docosahexanoico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CH=CH(CH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COOH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22:6ω-3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% AG en Grasas</a:t>
            </a:r>
          </a:p>
        </p:txBody>
      </p:sp>
      <p:graphicFrame>
        <p:nvGraphicFramePr>
          <p:cNvPr id="1305963" name="Group 363"/>
          <p:cNvGraphicFramePr>
            <a:graphicFrameLocks noGrp="1"/>
          </p:cNvGraphicFramePr>
          <p:nvPr>
            <p:ph idx="1"/>
          </p:nvPr>
        </p:nvGraphicFramePr>
        <p:xfrm>
          <a:off x="755650" y="1946275"/>
          <a:ext cx="8186738" cy="4664075"/>
        </p:xfrm>
        <a:graphic>
          <a:graphicData uri="http://schemas.openxmlformats.org/drawingml/2006/table">
            <a:tbl>
              <a:tblPr/>
              <a:tblGrid>
                <a:gridCol w="2841625"/>
                <a:gridCol w="1779588"/>
                <a:gridCol w="1782762"/>
                <a:gridCol w="1782763"/>
              </a:tblGrid>
              <a:tr h="623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Saturados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Mono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insaturados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insaturados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Manteca Chancho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40.80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43.80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9.60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Mantequilla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54.00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19.80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2.60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Coco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85.20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6.60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1.70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Aceite hígado Pescado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5.28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7.43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85.29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Palma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45.30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41.60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8.30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Algodón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25.50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21.30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48.10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Germen Trigo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18.80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15.90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60.70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Soya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14.50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23.20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56.50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Oliva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14.00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69.70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11.20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Maíz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12.70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24.70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57.80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Girasol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11.90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20.20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63.00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Aceite Canola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5.30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64.30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24.80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% AG en Grasas</a:t>
            </a:r>
          </a:p>
        </p:txBody>
      </p:sp>
      <p:graphicFrame>
        <p:nvGraphicFramePr>
          <p:cNvPr id="1331271" name="Object 71"/>
          <p:cNvGraphicFramePr>
            <a:graphicFrameLocks noChangeAspect="1"/>
          </p:cNvGraphicFramePr>
          <p:nvPr>
            <p:ph idx="1"/>
          </p:nvPr>
        </p:nvGraphicFramePr>
        <p:xfrm>
          <a:off x="1042988" y="1498600"/>
          <a:ext cx="7177087" cy="4667250"/>
        </p:xfrm>
        <a:graphic>
          <a:graphicData uri="http://schemas.openxmlformats.org/presentationml/2006/ole">
            <p:oleObj spid="_x0000_s1026" name="Graf" r:id="rId3" imgW="8934602" imgH="581040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7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71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271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271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271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271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271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271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1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271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271" grpId="0" bld="category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Clasificación de Lípidos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58175" cy="47529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defRPr/>
            </a:pPr>
            <a:r>
              <a:rPr lang="es-ES" sz="2400" smtClean="0"/>
              <a:t>Aparte de AG hay 2 grupos: posean en composición AG (L. saponificables) o no lo posean ( L. insaponificables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Lípidos saponificables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s-ES" sz="2000" smtClean="0"/>
              <a:t>Simples</a:t>
            </a:r>
          </a:p>
          <a:p>
            <a:pPr marL="1219200" lvl="2" indent="-304800" eaLnBrk="1" hangingPunct="1">
              <a:lnSpc>
                <a:spcPct val="90000"/>
              </a:lnSpc>
              <a:defRPr/>
            </a:pPr>
            <a:r>
              <a:rPr lang="es-ES" sz="1800" smtClean="0"/>
              <a:t>Acilglicéridos</a:t>
            </a:r>
          </a:p>
          <a:p>
            <a:pPr marL="1219200" lvl="2" indent="-304800" eaLnBrk="1" hangingPunct="1">
              <a:lnSpc>
                <a:spcPct val="90000"/>
              </a:lnSpc>
              <a:defRPr/>
            </a:pPr>
            <a:r>
              <a:rPr lang="es-ES" sz="1800" smtClean="0"/>
              <a:t>Céridos 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s-ES" sz="2000" smtClean="0"/>
              <a:t>Complejos</a:t>
            </a:r>
          </a:p>
          <a:p>
            <a:pPr marL="1219200" lvl="2" indent="-304800" eaLnBrk="1" hangingPunct="1">
              <a:lnSpc>
                <a:spcPct val="90000"/>
              </a:lnSpc>
              <a:defRPr/>
            </a:pPr>
            <a:r>
              <a:rPr lang="es-ES" sz="1800" smtClean="0"/>
              <a:t>Fosfolípidos</a:t>
            </a:r>
          </a:p>
          <a:p>
            <a:pPr marL="1219200" lvl="2" indent="-304800" eaLnBrk="1" hangingPunct="1">
              <a:lnSpc>
                <a:spcPct val="90000"/>
              </a:lnSpc>
              <a:defRPr/>
            </a:pPr>
            <a:r>
              <a:rPr lang="es-ES" sz="1800" smtClean="0"/>
              <a:t>Glucolípidos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Lípidos insaponificables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s-ES" sz="2000" smtClean="0"/>
              <a:t>Terpenos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s-ES" sz="2000" smtClean="0"/>
              <a:t>Esteroides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s-ES" sz="2000" smtClean="0"/>
              <a:t>Prostaglandinas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Lípidos Simples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818673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Lípidos saponificables en cuya composición química sólo intervienen C, H y 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u="sng" smtClean="0">
                <a:solidFill>
                  <a:srgbClr val="FF0000"/>
                </a:solidFill>
              </a:rPr>
              <a:t>Acilglicéridos</a:t>
            </a:r>
            <a:r>
              <a:rPr lang="es-ES" sz="2800" smtClean="0"/>
              <a:t>: Lípidos simples formados por esterificación de 1, 2 o 3 moléculas de AG con 1 de glicerina. También se llaman glicéridos o grasas simples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Los acilglicéridos frente a bases dan lugar a reacciones de saponificación en la que se producen moléculas de jabón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Según número AG, se dividen en: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b="1" smtClean="0"/>
              <a:t>Monoglicéridos:</a:t>
            </a:r>
            <a:r>
              <a:rPr lang="es-ES" sz="2400" smtClean="0"/>
              <a:t> contienen 1 molécula de AG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b="1" smtClean="0"/>
              <a:t>Diglicéridos:</a:t>
            </a:r>
            <a:r>
              <a:rPr lang="es-ES" sz="2400" smtClean="0"/>
              <a:t> con 2 moléculas de AG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b="1" smtClean="0"/>
              <a:t>Triglicéridos:</a:t>
            </a:r>
            <a:r>
              <a:rPr lang="es-ES" sz="2400" smtClean="0"/>
              <a:t> con 3 moléculas de AG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Triglicérido</a:t>
            </a:r>
          </a:p>
        </p:txBody>
      </p:sp>
      <p:pic>
        <p:nvPicPr>
          <p:cNvPr id="24579" name="Picture 6" descr="FG03_UN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9850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s-ES" smtClean="0"/>
              <a:t>Funciones TG</a:t>
            </a:r>
          </a:p>
        </p:txBody>
      </p:sp>
      <p:sp>
        <p:nvSpPr>
          <p:cNvPr id="131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Energía Concentrada (dieta y almacenamiento)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Proveen AG esenciales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Transporte de vitaminas liposolubles (A,D,E,K)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Aislamiento térmico y amortiguamiento de órganos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Membranas celulares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Dan sabor y textura a alimentos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Contribuyen a saciedad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1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1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1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1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1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1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1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557213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Lípidos Simples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970837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Céridos</a:t>
            </a:r>
            <a:r>
              <a:rPr lang="es-ES" sz="2400" smtClean="0"/>
              <a:t>: Las ceras son ésteres de ácidos grasos de cadena larga, con alcoholes de cadena larga.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En general sólidas y totalmente insolubles en agua. Todas las funciones que realizan están relacionadas con su impermeabilidad al agua y con su consistencia firme.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Plumas, pelo , piel, hojas, frutos, cubiertas de capa cérea protectora.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Una de las ceras más conocidas es la que segregan las abejas para confeccionar su panal.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Ciertos animales marinos de aguas polares utilizan cera como almacén de energía.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376863"/>
            <a:ext cx="27717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Lípidos Complejos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Lípidos saponificables en cuya estructura molecular además de C, H y O, hay también N, P, S o un glúcido.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Principales constituyentes de doble capa lipídica de membrana celular: también se llaman lípidos de membrana.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Son también moléculas anfipáticas.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Fosfolípidos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Lípidos iónicos, compuestos por un glicerol, con 2 ácidos grasos y un grupo fosfato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Grupo fosfato se une mediante un enlace fosfodiéster a otro grupo de átomos, que frecuentemente contienen nitrógeno, como colina, serina o etanolamina y muchas veces posee una carga eléctrica.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Todas las membranas activas de las células poseen una capa doble de fosfolípidos. Son las moléculas más abundantes de la membrana citoplasmática.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Los fosfolípidos más conocidos son: fosfatidiletanolamina, fosfatidilinositol, ácido fosfatídico, fosfatidilcolina y fosfatidilserina.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También presentes en lecitina en un 50% aproximadamente.</a:t>
            </a:r>
          </a:p>
        </p:txBody>
      </p:sp>
      <p:pic>
        <p:nvPicPr>
          <p:cNvPr id="28676" name="Picture 4" descr="FG03_06"/>
          <p:cNvPicPr>
            <a:picLocks noChangeAspect="1" noChangeArrowheads="1"/>
          </p:cNvPicPr>
          <p:nvPr/>
        </p:nvPicPr>
        <p:blipFill>
          <a:blip r:embed="rId2"/>
          <a:srcRect t="17888" b="20358"/>
          <a:stretch>
            <a:fillRect/>
          </a:stretch>
        </p:blipFill>
        <p:spPr bwMode="auto">
          <a:xfrm>
            <a:off x="0" y="0"/>
            <a:ext cx="334803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303838"/>
            <a:ext cx="2555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llecit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286375"/>
            <a:ext cx="25923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188913"/>
            <a:ext cx="5710237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4628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Lecitina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444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Funciones de Fosfolípidos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353425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solidFill>
                  <a:srgbClr val="FF0000"/>
                </a:solidFill>
              </a:rPr>
              <a:t>Componente estructural membrana celular:</a:t>
            </a:r>
            <a:r>
              <a:rPr lang="es-ES" sz="2400" smtClean="0"/>
              <a:t> Carácter anfipático permite que cabezas polares proyectan afuera, para interactuar con moléculas proteicas y cola apolar al interior de bicapa lipídica.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solidFill>
                  <a:srgbClr val="FF0000"/>
                </a:solidFill>
              </a:rPr>
              <a:t>Activación de enzimas:</a:t>
            </a:r>
            <a:r>
              <a:rPr lang="es-ES" sz="2400" smtClean="0"/>
              <a:t> Participan como mensajeros en transmisión señales a interior célula como diacilglicerol o fosfatidilcolina que activa a una enzima mitocondrial.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solidFill>
                  <a:srgbClr val="FF0000"/>
                </a:solidFill>
              </a:rPr>
              <a:t>Componentes del surfactante pulmonar:</a:t>
            </a:r>
            <a:r>
              <a:rPr lang="es-ES" sz="2400" smtClean="0"/>
              <a:t> Funcionamiento normal de pulmón requiere aporte constante de fosfolípido poco común dipalmitoílfosfatidilcolina.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solidFill>
                  <a:srgbClr val="FF0000"/>
                </a:solidFill>
              </a:rPr>
              <a:t>Componente detergente de bilis:</a:t>
            </a:r>
            <a:r>
              <a:rPr lang="es-ES" sz="2400" smtClean="0"/>
              <a:t> Fosfolípidos, y sobre todo fosfatidilcolina solubilizan colesterol. Disminución provoca formación cálculos biliares de colesterol y pigmentos biliares.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solidFill>
                  <a:srgbClr val="FF0000"/>
                </a:solidFill>
              </a:rPr>
              <a:t>Síntesis sustancias de señalización celular:</a:t>
            </a:r>
            <a:r>
              <a:rPr lang="es-ES" sz="2400" smtClean="0"/>
              <a:t> Fosfatidinol y fosfatidilcolina actúan como donadores ácido araquidónico para síntesis prostaglandinas, tromboxanos, leucotrienos y compuestos relacionados.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71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Lípidos</a:t>
            </a:r>
            <a:endParaRPr lang="es-ES" smtClean="0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" sz="2400" smtClean="0"/>
              <a:t>Son biomoléculas orgánicas formadas básicamente por C e H y generalmente también O; pero en porcentajes mucho más bajos. Además pueden contener también P, N y S.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" sz="2400" smtClean="0"/>
              <a:t>Es grupo sustancias muy heterogéneas que sólo tienen en común estas dos características: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2000" smtClean="0"/>
              <a:t>Son insolubles en agua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2000" smtClean="0"/>
              <a:t>Son solubles en disolventes orgánicos, como éter, cloroformo, benceno, etc.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" sz="2400" smtClean="0"/>
              <a:t>Alta Energía y digestibilidad permiten ahorrar proteína en alimento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Glucolípidos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186738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Lípidos complejos que poseen un glúcido. Forman parte bicapas lipídicas de membrana celular, especialmente neuronas. Presentes en cara externa membrana, realizan función relación celular, receptores moléculas externas que darán lugar a respuestas celulares.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Principales glúcidos en glucolípidos: galactosa, manosa, fructosa, glucosa, glucosamina, galactosamina y ácido siálico.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Glucolípidos más comunes están los cerebrósidos (donde la porción glúcida está formada por galactosa o glucosa), gangliósidos y sulfolípidos (monosacárido esterificado con ácido sulfúrico).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Cadena carbohidrato puede tener entre 1 y 15 monómeros de monosacárido. Cabeza carbohidrato hidrofílica, y colas de AG hidrofóbicas. En solución acuosa, glucolípidos comportan igual que fosfolípidos.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Las principales funciones de los glucolípidos en los organismos vivientes son la del reconocimiento celular y como receptores antigénicos.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Terpenos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Son moléculas lineales o cíclicas que cumplen funciones muy variadas, entre los que se pueden citar: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Esencias vegetales como el mentol, el geraniol, limoneno, alcanfor, eucaliptol,vainillina.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Vitaminas, como la vit.A, vit. E, vit.K.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Pigmentos vegetales, como la carotina y la xantofila.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Son hidrocarburos divisibles en unidades de isopreno, mientras que los terpenoides exhiben grupos funcionales presente en sus moléculas; tales como; hidroxilo, carbonilos y carboxilos.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Abundantes en naturaleza y muchos son responsables del olor, color y resistencia al ataque de microorganismos e insectos en la madera de las plantas superiores lignificadas.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904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Esteroides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9810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Son lípidos que derivan del esterano.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Dos grandes grupos: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Esteroles: Como el colesterol y las vitaminas D.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Hormonas esteroideas: Como las hormonas suprarrenales y las hormonas sexuales.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Lípidos no hidrolizables, no saponificables, contienen estructura química muy particular, presentando cuatro anillos condensados, designados por A, B, C, 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Varían por los grupos funcionales unidos a los anillos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4724400"/>
            <a:ext cx="2447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FG03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8250"/>
            <a:ext cx="24114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Esteroides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5817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Muchos considerados derivados del colestano.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Pueden ser encontrados en casi todos los tejidos de organismos vivos. Muchos actúan como hormonas.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Dentro grupo, colesterol importante componente membranas celulares animales superiores e intermediario necesario en biosíntesis hormonas esteroidales. En peces puede ser sintetizado a partir del acetil CoA. No así en crustaceos. No presente en plantas.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Otros, como cortisona y cortisol ampliamente utilizados para tratamiento inflamación por alergias o artritis reumatoidea.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Andrógenos, estrógenos y progesterona son compuestos esteroidales, igual ácidos biliares. Cumplen funciones de regulación sexual, reproductivo y en caso último, combina con sales de sodio en intestino para formar emulsificantes, facilitando digestión.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49288"/>
            <a:ext cx="72009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69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Funciones Esteroides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Reguladora: Regulan niveles sal y secreción de bilis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Estructural: Colesterol parte membrana celular y Regula su fluidez.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Hormonal: las hormonas esteroides son: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Corticoides: glucocorticoides (regulan metabolismo y sistema inmune) y mineralocorticoides (controlan excreción y mantenimiento volumen sangre).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Hormonas sexuales masculinas: andrógenos como testosterona y sus derivados y los anabolizantes androgénicos esteroides.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Hormonas sexuales femeninas.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Hormonas de muda: ecdysterona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Vitamina D y sus derivados.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Las hormonas esteroides tienen en común que: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Se sintetizan a partir del colesterol.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Son lipófilas que atraviesan libremente membrana, se unen a receptor citoplasmático, y este complejo receptor-hormona tiene su lugar de acción en el ADN, activando genes o modulando trascripción ADN.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Colesterol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46275"/>
            <a:ext cx="8186738" cy="4578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Nombre procede del griego kole (bilis) y stereos (sólido), por haberse identificado en cálculos de vesícula biliar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El colesterol forma parte estructural de las membranas a las que confiere estabilidad.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Es la molécula base que sirve para la síntesis de casi todos los esteroides.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Precursor de vitaminas A, D, E, 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Componente principal de bilis.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Solo presente en animales.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No calórico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Debido a su insolubilidad agua circula exclusivamente asociado a lipoproteínas.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Solo presente en animales, nunca en plantas.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No esencial en vertebrados pero si en crustáceos.</a:t>
            </a:r>
          </a:p>
        </p:txBody>
      </p:sp>
      <p:pic>
        <p:nvPicPr>
          <p:cNvPr id="38916" name="Picture 4" descr="lcoleste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Funciones Colesterol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46275"/>
            <a:ext cx="7826375" cy="4362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Estructural: componente importante de membrana de animales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Regulando sus propiedades físico-químicas, en particular fluidez.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Precursor vitamina A, D, E, 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Precursor hormonas sexuales: progesterona, estrógenos y testosterona.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Precursor hormonas corticoesteroidales: cortisol y aldosterona.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Precursor sales biliares: esenciales en absorción de algunos nutrientes lipídicos y vía principal para excreción colesterol corporal.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Hormonas Sexuales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287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Entre las hormonas sexuales se encuentran la progesterona que prepara los órganos sexuales femeninos para la gestación y la testosterona responsable de los caracteres sexuales masculinos</a:t>
            </a:r>
          </a:p>
        </p:txBody>
      </p:sp>
      <p:pic>
        <p:nvPicPr>
          <p:cNvPr id="40964" name="Picture 4" descr="lesteroi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4629150"/>
            <a:ext cx="3600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Hormonas Suprarenales</a:t>
            </a: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Entre las hormonas suprarrenales se encuentra la cortisona, que actúa en el metabolismo de los glúcidos, regulando la síntesis de glucógeno.</a:t>
            </a:r>
          </a:p>
        </p:txBody>
      </p:sp>
      <p:pic>
        <p:nvPicPr>
          <p:cNvPr id="41988" name="Picture 4" descr="lcortis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9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Hidrofobicidad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Estructura </a:t>
            </a:r>
            <a:r>
              <a:rPr lang="pt-BR" sz="2000" smtClean="0"/>
              <a:t>fundamentalmente hidrocarbonada (alifática, alicíclica o aromática), </a:t>
            </a:r>
            <a:r>
              <a:rPr lang="es-ES" sz="2000" smtClean="0"/>
              <a:t>con gran cantidad de enlaces C-H y C-C.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Enlaces 100% covalente y momento dipolar mínimo.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Agua, al ser muy polar, con facilidad para formar puentes de hidrógeno, no es capaz de interaccionar con estas moléculas.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En lípidos, agua adopta en torno a ellas estructura muy ordenada que maximiza las interacciones entre las propias moléculas de agua, forzando a la molécula hidrofóbica al interior de una estructura en forma de jaula, que también reduce la movilidad del lípido. </a:t>
            </a:r>
          </a:p>
        </p:txBody>
      </p:sp>
      <p:pic>
        <p:nvPicPr>
          <p:cNvPr id="7172" name="Picture 4" descr="hidrocarb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50" y="0"/>
            <a:ext cx="2647950" cy="151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Picture 5" descr="efectohidrofob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92600"/>
            <a:ext cx="2363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efectohidrofobic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114800"/>
            <a:ext cx="227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Prostaglandinas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1925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Las prostaglandinas son lípidos cuya molécula básica está constituida por 20 átomos de carbono que forman un anillo ciclopentano y dos cadenas alifáticas.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Las funciones son diversas. Entre ellas destaca la producción de sustancias que regulan la coagulación de la sangre y cierre de las heridas; la aparición de la fiebre como defensa de las infecciones; la reducción de la secreción de jugos gástricos. Funcionan como hormonas locales.</a:t>
            </a:r>
          </a:p>
        </p:txBody>
      </p:sp>
      <p:pic>
        <p:nvPicPr>
          <p:cNvPr id="43012" name="Picture 4" descr="lprostag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5324475"/>
            <a:ext cx="35433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Lipoproteins</a:t>
            </a:r>
          </a:p>
        </p:txBody>
      </p:sp>
      <p:sp>
        <p:nvSpPr>
          <p:cNvPr id="1324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Macromoléculas esféricas, formadas por núcleo lípidos apolares (colesterol esterificado y triglicéridos) y capa externa polar de fosfolípidos, colesterol libre y proteínas.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Sirven para el transporte de lípidos no solubles.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 clasifican en diferentes grupos según densidad, a mayor densidad menor contenido en lípidos: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Quilomicrones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Lipoproteínas de muy baja densidad (VLDL)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Lipoproteínas de baja densidad (LDL)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Lipoproteínas de alta densidad (HDL)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Quilomicrones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Lipoproteínas de grandes partículas esféricas que transportan lípidos en sangre hacia los tejidos.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Las proteínas que contienen (apolipoproteínas) sirven para aglutinar y estabilizar las partículas de grasa en un entorno acuoso como el de la sangre.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Actúan como una especie de detergente y también sirven como indicadores del tipo de lipoproteína de que se trata.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Los receptores de lipoproteínas de la célula pueden así identificar a los diferentes tipos de lipoproteínas y dirigir y controlar su metabolismo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VLDL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46275"/>
            <a:ext cx="7899400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Lipoproteínas de Muy Baja Densidad (Very low density lipoprotein)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Son lipoproteínas precursoras compuestas por triacilgliceridos y esteres de colesterol principalmente.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Sintetizadas en hígado y a nivel de capilares de tejidos extra hepaticos (adiposo, mama, cerebro, glándulas suprarrenales)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Atacadas por enzima Lipoprotein Lipasa que libera triacilgliceroles, convirtiéndolos en AG libres.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Esta enzima es controlada por insulina.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Producto de acción enzima aumenta concentración relativa de colesterol para pasa a LDL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LDL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8673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Lipoproteínas de Baja Densidad (Low Density Lipoprotein)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Se forma cuando VLDL pierden TG, y hacen más pequeñas y densas, conteniendo altas proporciones de colesterol.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Muy alta en colesterol (mayor componente de colesterol sanguíneo)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Transporta colesterol desde hígado a resto cuerpo, para ser usado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Nivel alto LDL asociado con enfermedades cardiacas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“Colesterol malo", no debe ser usada: LDL cumple una importante función en organismo.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HDL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3312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Lipoproteínas de Alta Densidad (High Density Lipoproteins)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Son lipoproteínas más pequeñas y densas, compuestas de alta proporción proteínas.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Fabricadas por hígado e intestino y alteradas en sangre: Hígado las sintetiza como proteínas vacías y tras recoger el colesterol incrementan su tamaño al circular a través del torrente sanguíneo.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Transportan colesterol desde tejidos al hígado.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Debido a que pueden retirar colesterol de arterias, y transportarlo de vuelta al hígado para su excreción, se le conoce como el ”colesterol bueno”.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Digestibilidad Lípidos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46275"/>
            <a:ext cx="7970838" cy="4291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Por lo general muy bien digeridos, excepto si punto fusión muy alto. Hidrogenación que aumenta resistencia a oxidación reduce digestibilidad.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PUFA muy bien digeridos (80-98%)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AGS menor e inversa a longitud. C14=70%, C18=50%.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Diferencias ínter especificas: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Rodaballo &gt;15% lípidos en dieta: disminuye % Digestibilidad y crecimiento 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Salmón &gt;30% lípidos en dieta: excelente resultados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Transporte Lípidos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42275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 absorbidos reesterificados en enterocito en TG y PL y estos en lipoproteínas. En estos existen “lipidos estacionarios” temporales.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Quilomicrones transportadas a hígado por vía linfática.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Lípidos en hígado acoplan con apoproteínas y colesterol libre y esterificado para formar nuevas lipoproteínas.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Transporte desde hígado a otros tejidos por 3 tipos de lipoproteínas: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VLDL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LDL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1800" smtClean="0"/>
              <a:t>HDL (mayoritarias en muchas especies, pero proporción varía por especie y edad)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5-10% lípidos transportado como AG libres o con albúmina.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LP transformadas por enzimas para cambio de densidad.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HDL vitelogenina presente en hembras en maduración. Sintetizada en hígado y transportada a ovarios en primera fase de ovogénesis. Constituida 80% proteínas y 20% lípidos (PL).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Almacenaje Lípidos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8186738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PL, en membranas parte constante de tejidos.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TG y a veces céridos constituyen lípidos de reserva. Resintetizados en tejidos a partir de AG libres liberados por lipasas.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Almacenamiento de lípidos en tejido adiposo perivisceral, hígado, músculo y tejido subcutáneo.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En músculo blanco en grasa insertada entre fibras y en rojo dentro fibras.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Localización grasa varia por especies: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Peces grasos: lípidos músculo &gt; 10%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Peces magros: lípidos músculo &lt; 2%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Peces intermedios: lípidos músculo 2.5 - 6%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Lípidos reserva peces difiere de terrestres: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Terrestres mayoritariamente AG saturados y monoinsaturados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Peces: alto porcentaje de HUFA, especies agua fría alto porcentaje n-3 para mantenimiento fluidez menmbranas a bajas temperaturas.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Movilización Lípidos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Depende de TG-lipasa que hidroliza TG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AG liberados se oxidan en mitocondrias para finalizar con </a:t>
            </a:r>
            <a:r>
              <a:rPr lang="es-ES" sz="2800" smtClean="0">
                <a:latin typeface="Symbol" pitchFamily="18" charset="2"/>
              </a:rPr>
              <a:t>b</a:t>
            </a:r>
            <a:r>
              <a:rPr lang="es-ES" sz="2800" smtClean="0"/>
              <a:t>-oxidación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Durante ciclo biológico, períodos que lípidos reserva movilizan activamente: Ayuno invernal y desarrollo gonadal.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TG en grasa perivisceral y luego músculo movilizados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Reserva lipídica importante para maduración y reproducción.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Función de Lípidos</a:t>
            </a:r>
            <a:endParaRPr lang="es-ES" smtClean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Reserva energética: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Principal reserva energía de animales. Un gr. grasa 9,4 kilocalorías, proteínas y glúcidos sólo 4,1 kilocalorías por gramo.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Estructural: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Lípidos forman bicapas lipídicas de membranas celulares. Además recubren y proporcionan consistencia a órganos y protegen mecánicamente estructuras o son aislantes térmicos como tejido adiposo.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Catalizadora, hormonal o mensajeros químicos: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Facilitan determinadas reacciones químicas y esteroides cumplen funciones hormonales.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Transportadora: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Se absorben en intestino gracias a emulsión de sales biliares y transporte de lípidos por la sangre y linfa se realiza a través de lipoproteínas. 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Metabolismo AG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186738" cy="4503737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Lipólisis llevada a cabo por lipasas.</a:t>
            </a:r>
          </a:p>
          <a:p>
            <a:pPr eaLnBrk="1" hangingPunct="1">
              <a:defRPr/>
            </a:pPr>
            <a:r>
              <a:rPr lang="es-ES" smtClean="0"/>
              <a:t>Una vez libre del glicerol, AG libres pueden entrar en sangre y músculo por difusión.</a:t>
            </a:r>
          </a:p>
          <a:p>
            <a:pPr eaLnBrk="1" hangingPunct="1">
              <a:defRPr/>
            </a:pPr>
            <a:r>
              <a:rPr lang="es-ES" smtClean="0">
                <a:latin typeface="Symbol" pitchFamily="18" charset="2"/>
              </a:rPr>
              <a:t>b</a:t>
            </a:r>
            <a:r>
              <a:rPr lang="es-ES" smtClean="0"/>
              <a:t>-oxidación rompe cadenas largas en acetyl CoA que puede entrar en ciclo de Krebs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Oxidación AG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471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 proporcionan energía a través de </a:t>
            </a:r>
            <a:r>
              <a:rPr lang="es-ES" sz="2000" smtClean="0">
                <a:latin typeface="Symbol" pitchFamily="18" charset="2"/>
              </a:rPr>
              <a:t>b</a:t>
            </a:r>
            <a:r>
              <a:rPr lang="es-ES" sz="2000" smtClean="0"/>
              <a:t>-oxidación en mitocondrias células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Entran mitocondria como derivados de acil carnitina.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AGS de cadena corta, media y larga se someten al primer paso de </a:t>
            </a:r>
            <a:r>
              <a:rPr lang="es-ES" sz="2000" smtClean="0">
                <a:latin typeface="Symbol" pitchFamily="18" charset="2"/>
              </a:rPr>
              <a:t>b</a:t>
            </a:r>
            <a:r>
              <a:rPr lang="es-ES" sz="2000" smtClean="0"/>
              <a:t>-oxidación con distintas deshidrogenasas. Proceso va generando sucesivamente moléculas de acetil-CoA que entran en el ciclo de los ácidos tricarboxílicos o en otras rutas metabólicas.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Producto final de AG con número par de átomos de carbono es acetato.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AGI requieren 2 pasos enzimáticos más para cambiar los dobles enlaces de cis a trans y para desplazarlos de la posición alfa a la beta.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Aún así, oxidación de AGI, es tan rápida o más que la de AGS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Reacción de oxidación inicial realizada por enzima distinta de la que se encuentra en las mitocondrias; el acil-CoA graso entra directamente en esta organelo.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Proceso no produce completamente acetato, sino que se transfiere un AG acortado para completar oxidación.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AG de &gt;20C oxidados por peroxisomas; también AG &lt;14C se oxidan asi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Oxidación peroxisomal menos eficaz que mitocondrial y produce más calor. 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Vías Producción Energía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65175"/>
            <a:ext cx="50863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Síntesis AG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186738" cy="4503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Síntesis AG en hígado por AG sinteasa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Principales sintetizados: FW= 16:0 y 14:0 SW= 16:0 y 18:0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No sintetizados FW= 18:2</a:t>
            </a:r>
            <a:r>
              <a:rPr lang="es-ES" sz="2400" smtClean="0">
                <a:latin typeface="Symbol" pitchFamily="18" charset="2"/>
              </a:rPr>
              <a:t>w</a:t>
            </a:r>
            <a:r>
              <a:rPr lang="es-ES" sz="2400" smtClean="0"/>
              <a:t>6 y 18:3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3 SW= 20:5w3 y 22:6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Sintesis de novo de AGI por acción de </a:t>
            </a:r>
            <a:r>
              <a:rPr lang="es-ES" sz="2400" smtClean="0">
                <a:latin typeface="Symbol" pitchFamily="18" charset="2"/>
              </a:rPr>
              <a:t>D9</a:t>
            </a:r>
            <a:r>
              <a:rPr lang="es-ES" sz="2400" smtClean="0"/>
              <a:t> desaturasa. Solo FW. Signo deficiencia.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Bioconversión en AG de cadena mas larga por eloncación de +2C o insaturación por </a:t>
            </a:r>
            <a:r>
              <a:rPr lang="es-ES" sz="2400" smtClean="0">
                <a:latin typeface="Symbol" pitchFamily="18" charset="2"/>
              </a:rPr>
              <a:t>D</a:t>
            </a:r>
            <a:r>
              <a:rPr lang="es-ES" sz="2400" smtClean="0"/>
              <a:t>6, </a:t>
            </a:r>
            <a:r>
              <a:rPr lang="es-ES" sz="2400" smtClean="0">
                <a:latin typeface="Symbol" pitchFamily="18" charset="2"/>
              </a:rPr>
              <a:t>D5</a:t>
            </a:r>
            <a:r>
              <a:rPr lang="es-ES" sz="2400" smtClean="0"/>
              <a:t>, </a:t>
            </a:r>
            <a:r>
              <a:rPr lang="es-ES" sz="2400" smtClean="0">
                <a:latin typeface="Symbol" pitchFamily="18" charset="2"/>
              </a:rPr>
              <a:t>D4</a:t>
            </a:r>
            <a:r>
              <a:rPr lang="es-ES" sz="2400" smtClean="0"/>
              <a:t> desaturasas.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Bioconversión AG 18C en HUFA varia por especies. FW es elevada. SW casi nula. Mayor requerimiento SW de AG 20C y 22C.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-269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Síntesis y Bioconversión AG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88" y="981075"/>
            <a:ext cx="57261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8058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44675"/>
            <a:ext cx="90043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AG Esenciales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970838" cy="4432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Son AG que pez no puede sintetizar y debe por lo tanto ingerir en la dieta.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Pueden variar un poco, pero en general: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FW: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Linoleico 18:2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Linolenico 18:3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SW: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Eicosapentanoico: 20:5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3 EPA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Docosahexanoico: 22:6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3 DHA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Araquidónico: 20:4</a:t>
            </a:r>
            <a:r>
              <a:rPr lang="es-ES" sz="2400" smtClean="0">
                <a:latin typeface="SymbolPS" pitchFamily="18" charset="2"/>
              </a:rPr>
              <a:t>w</a:t>
            </a:r>
            <a:r>
              <a:rPr lang="es-ES" sz="2400" smtClean="0"/>
              <a:t>6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Requerimientos AG Esenciales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73250"/>
            <a:ext cx="83883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Función AG Esenciales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46275"/>
            <a:ext cx="7970838" cy="4362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Función constitutiva, componentes de PL (membranas y lipoproteínas transporte). PL composición poco variable pero no fija.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Substrato para síntesis de prostaglandinas, leucotrienos y tromboxanos (enlace entre hormonas y sitios celulares regulados por hormonas). Funciones en sistema nervioso, circulatorio, digestivo, reproductores, riñones, inducción ovulación, excreción y osmoregulación.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Segundo mensajero (A. araquidónico C20:4n-6). Mediador sobre proteínas quinasas y dos enzimas que regulan multiplicación celular.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0"/>
            <a:ext cx="544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5888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Deficiencias AG Esenciales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8042275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Ralentización crecimiento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Disminución eficiencia alimentaria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 cabo de cierto tiempo signos patológicos: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Degeneración hepática y acumulación grasa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Erosión aletas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Lesiones branquiales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Anemia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Síndrome choque (parálisis por estrés)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Reproductores: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Disminución producción huevos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Menor tasa eclosión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Deformidad en larvas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Supervivencia disminuida larvas 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Peroxidación Lípidos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258175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Oxidación dobles enlaces PUFA (enranciamiento), liberan radicales libres y manoaldehido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En alimentos almacenados o animal muerto.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In vivo: controlado por enzimas.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Efectos: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Dificultad conservación mariscos por esto.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Oxidación causa perdida energía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Producto de oxidación tóxicos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Destruye Vit A, E, acido fólico, riboflavina, etc)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Daño celular por radicales libres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Diarrea al disminuir actividad de enzimas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Inhibición enzimas ciclo Krebs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Distrofia muscular y lisis hematíes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/>
              <a:t>Prevenido por antioxidantes: Vit C y 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0413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Esquema Peroxidación AG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6335713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Acidos Grasos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38213"/>
            <a:ext cx="8115300" cy="421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Son moléculas formadas por larga cadena (8 – 22) hidrocarbonada de tipo lineal, y con número par de átomos C. Tienen en un extremo de la cadena un grupo carboxilo (-COOH).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 conocen unos 70 AG clasificados en 2 grupos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AG saturados sólo tienen enlaces simples entre los átomos de carbono. Ej: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1800" smtClean="0"/>
              <a:t>Mirístico (14C); palmítico (16C) y esteárico (18C) 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AG insaturados tienen uno o varios enlaces dobles en su cadena y sus moléculas presentan codos, con cambios de dirección en los lugares dónde aparece un doble enlace.  Ej: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1800" smtClean="0"/>
              <a:t>oléico (18C, 1 doble enlace) y linoleíco (18C y 2 doble enlaces).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1800" smtClean="0"/>
              <a:t>Presencia de doble enlaces reduce punto de fusión.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smtClean="0"/>
          </a:p>
        </p:txBody>
      </p:sp>
      <p:pic>
        <p:nvPicPr>
          <p:cNvPr id="10244" name="Picture 4" descr="lform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laci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143500"/>
            <a:ext cx="2876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Propiedades AG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042275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Anfipáticos:</a:t>
            </a:r>
            <a:r>
              <a:rPr lang="es-ES" sz="2400" smtClean="0"/>
              <a:t> Zona hidrófila: carboxilo (-COOH) y zona lipófila: cadena hidrocarbonada (-CH3 y -CH2-).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Punto fusión:</a:t>
            </a:r>
            <a:r>
              <a:rPr lang="es-ES" sz="2400" smtClean="0"/>
              <a:t> Depende longitud de cadena y número doble enlaces, AG insaturados menor PF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Esterificación:</a:t>
            </a:r>
            <a:r>
              <a:rPr lang="es-ES" sz="2400" smtClean="0"/>
              <a:t> Los ácidos grasos pueden formar ésteres con grupos alcohol de otras moléculas.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Saponificación:</a:t>
            </a:r>
            <a:r>
              <a:rPr lang="es-ES" sz="2400" smtClean="0"/>
              <a:t> Por hidrólisis alcalina los ésteres formados anteriormente dan lugar a jabones (sal del ácido graso).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smtClean="0">
                <a:solidFill>
                  <a:srgbClr val="FF0000"/>
                </a:solidFill>
              </a:rPr>
              <a:t>Autooxidación:</a:t>
            </a:r>
            <a:r>
              <a:rPr lang="es-ES" sz="2400" smtClean="0"/>
              <a:t> AG insaturados pueden oxidarse espontáneamente, dando como resultado aldehídos donde existían los dobles enlaces covalentes.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Efectos Anfipáticos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248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962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429000"/>
            <a:ext cx="2962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836988"/>
            <a:ext cx="31686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4444</TotalTime>
  <Words>3847</Words>
  <Application>Microsoft PowerPoint</Application>
  <PresentationFormat>Presentación en pantalla (4:3)</PresentationFormat>
  <Paragraphs>497</Paragraphs>
  <Slides>62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9" baseType="lpstr">
      <vt:lpstr>Times New Roman</vt:lpstr>
      <vt:lpstr>Arial</vt:lpstr>
      <vt:lpstr>Wingdings</vt:lpstr>
      <vt:lpstr>Symbol</vt:lpstr>
      <vt:lpstr>SymbolPS</vt:lpstr>
      <vt:lpstr>Azure</vt:lpstr>
      <vt:lpstr>Graf aplikace Microsoft Graph</vt:lpstr>
      <vt:lpstr>Lípidos</vt:lpstr>
      <vt:lpstr>Fabrizio Marcillo Morla</vt:lpstr>
      <vt:lpstr>Lípidos</vt:lpstr>
      <vt:lpstr>Hidrofobicidad</vt:lpstr>
      <vt:lpstr>Función de Lípidos</vt:lpstr>
      <vt:lpstr>Diapositiva 6</vt:lpstr>
      <vt:lpstr>Acidos Grasos</vt:lpstr>
      <vt:lpstr>Propiedades AG</vt:lpstr>
      <vt:lpstr>Efectos Anfipáticos</vt:lpstr>
      <vt:lpstr>Punto Fusión AG</vt:lpstr>
      <vt:lpstr>Saponificación</vt:lpstr>
      <vt:lpstr>Clasificación AG</vt:lpstr>
      <vt:lpstr>AG Saturados</vt:lpstr>
      <vt:lpstr>AG Saturados Más Comunes</vt:lpstr>
      <vt:lpstr>AG Insaturados</vt:lpstr>
      <vt:lpstr>Isómeros de Acido Oleico</vt:lpstr>
      <vt:lpstr>Principales AG Insaturados</vt:lpstr>
      <vt:lpstr>% AG en Grasas</vt:lpstr>
      <vt:lpstr>% AG en Grasas</vt:lpstr>
      <vt:lpstr>Clasificación de Lípidos</vt:lpstr>
      <vt:lpstr>Lípidos Simples</vt:lpstr>
      <vt:lpstr>Triglicérido</vt:lpstr>
      <vt:lpstr>Funciones TG</vt:lpstr>
      <vt:lpstr>Lípidos Simples</vt:lpstr>
      <vt:lpstr>Lípidos Complejos</vt:lpstr>
      <vt:lpstr>Fosfolípidos</vt:lpstr>
      <vt:lpstr>Diapositiva 27</vt:lpstr>
      <vt:lpstr>Lecitina</vt:lpstr>
      <vt:lpstr>Funciones de Fosfolípidos</vt:lpstr>
      <vt:lpstr>Glucolípidos</vt:lpstr>
      <vt:lpstr>Terpenos</vt:lpstr>
      <vt:lpstr>Esteroides</vt:lpstr>
      <vt:lpstr>Esteroides</vt:lpstr>
      <vt:lpstr>Diapositiva 34</vt:lpstr>
      <vt:lpstr>Funciones Esteroides</vt:lpstr>
      <vt:lpstr>Colesterol</vt:lpstr>
      <vt:lpstr>Funciones Colesterol</vt:lpstr>
      <vt:lpstr>Hormonas Sexuales</vt:lpstr>
      <vt:lpstr>Hormonas Suprarenales</vt:lpstr>
      <vt:lpstr>Prostaglandinas</vt:lpstr>
      <vt:lpstr>Lipoproteins</vt:lpstr>
      <vt:lpstr>Quilomicrones</vt:lpstr>
      <vt:lpstr>VLDL</vt:lpstr>
      <vt:lpstr>LDL</vt:lpstr>
      <vt:lpstr>HDL</vt:lpstr>
      <vt:lpstr>Digestibilidad Lípidos</vt:lpstr>
      <vt:lpstr>Transporte Lípidos</vt:lpstr>
      <vt:lpstr>Almacenaje Lípidos</vt:lpstr>
      <vt:lpstr>Movilización Lípidos</vt:lpstr>
      <vt:lpstr>Metabolismo AG</vt:lpstr>
      <vt:lpstr>Oxidación AG</vt:lpstr>
      <vt:lpstr>Vías Producción Energía</vt:lpstr>
      <vt:lpstr>Síntesis AG</vt:lpstr>
      <vt:lpstr>Síntesis y Bioconversión AG</vt:lpstr>
      <vt:lpstr>Diapositiva 55</vt:lpstr>
      <vt:lpstr>Diapositiva 56</vt:lpstr>
      <vt:lpstr>AG Esenciales</vt:lpstr>
      <vt:lpstr>Requerimientos AG Esenciales</vt:lpstr>
      <vt:lpstr>Función AG Esenciales</vt:lpstr>
      <vt:lpstr>Deficiencias AG Esenciales</vt:lpstr>
      <vt:lpstr>Peroxidación Lípidos</vt:lpstr>
      <vt:lpstr>Esquema Peroxidación AG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kenjjime</cp:lastModifiedBy>
  <cp:revision>696</cp:revision>
  <cp:lastPrinted>1601-01-01T00:00:00Z</cp:lastPrinted>
  <dcterms:created xsi:type="dcterms:W3CDTF">2002-07-19T11:47:45Z</dcterms:created>
  <dcterms:modified xsi:type="dcterms:W3CDTF">2010-01-29T18:19:49Z</dcterms:modified>
</cp:coreProperties>
</file>