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318" r:id="rId2"/>
    <p:sldId id="319" r:id="rId3"/>
    <p:sldId id="257" r:id="rId4"/>
    <p:sldId id="276" r:id="rId5"/>
    <p:sldId id="279" r:id="rId6"/>
    <p:sldId id="269" r:id="rId7"/>
    <p:sldId id="281" r:id="rId8"/>
    <p:sldId id="282" r:id="rId9"/>
    <p:sldId id="270" r:id="rId10"/>
    <p:sldId id="273" r:id="rId11"/>
    <p:sldId id="271" r:id="rId12"/>
    <p:sldId id="272" r:id="rId13"/>
    <p:sldId id="286" r:id="rId14"/>
    <p:sldId id="284" r:id="rId15"/>
    <p:sldId id="285" r:id="rId16"/>
    <p:sldId id="287" r:id="rId17"/>
    <p:sldId id="274" r:id="rId18"/>
    <p:sldId id="275" r:id="rId19"/>
    <p:sldId id="288" r:id="rId20"/>
    <p:sldId id="289" r:id="rId21"/>
    <p:sldId id="290" r:id="rId22"/>
    <p:sldId id="291" r:id="rId23"/>
    <p:sldId id="292" r:id="rId24"/>
    <p:sldId id="293" r:id="rId25"/>
    <p:sldId id="294" r:id="rId26"/>
    <p:sldId id="295" r:id="rId27"/>
    <p:sldId id="317" r:id="rId28"/>
    <p:sldId id="296" r:id="rId29"/>
    <p:sldId id="297" r:id="rId30"/>
    <p:sldId id="298" r:id="rId31"/>
    <p:sldId id="299" r:id="rId32"/>
    <p:sldId id="300" r:id="rId33"/>
    <p:sldId id="301" r:id="rId34"/>
    <p:sldId id="302" r:id="rId35"/>
    <p:sldId id="303" r:id="rId36"/>
    <p:sldId id="304" r:id="rId37"/>
    <p:sldId id="314" r:id="rId38"/>
    <p:sldId id="315" r:id="rId39"/>
    <p:sldId id="305" r:id="rId40"/>
    <p:sldId id="306" r:id="rId41"/>
    <p:sldId id="307" r:id="rId42"/>
    <p:sldId id="308" r:id="rId43"/>
    <p:sldId id="309" r:id="rId44"/>
    <p:sldId id="316" r:id="rId45"/>
    <p:sldId id="310" r:id="rId46"/>
    <p:sldId id="311" r:id="rId47"/>
    <p:sldId id="312"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autoAdjust="0"/>
    <p:restoredTop sz="94660" autoAdjust="0"/>
  </p:normalViewPr>
  <p:slideViewPr>
    <p:cSldViewPr>
      <p:cViewPr varScale="1">
        <p:scale>
          <a:sx n="63" d="100"/>
          <a:sy n="63" d="100"/>
        </p:scale>
        <p:origin x="-798"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35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_tradnl"/>
          </a:p>
        </p:txBody>
      </p:sp>
      <p:sp>
        <p:nvSpPr>
          <p:cNvPr id="266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_tradnl"/>
          </a:p>
        </p:txBody>
      </p:sp>
      <p:sp>
        <p:nvSpPr>
          <p:cNvPr id="266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_tradnl"/>
          </a:p>
        </p:txBody>
      </p:sp>
      <p:sp>
        <p:nvSpPr>
          <p:cNvPr id="266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FEDD773-242F-442A-84ED-E5ACA58F6A2C}"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_tradnl"/>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_tradnl"/>
          </a:p>
        </p:txBody>
      </p:sp>
      <p:sp>
        <p:nvSpPr>
          <p:cNvPr id="5120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_tradnl"/>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E9F520A-1AEE-47C9-83CE-3267F1B4325D}"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E73901C-0A67-436C-A432-6445F88906DA}" type="slidenum">
              <a:rPr lang="es-ES_tradnl"/>
              <a:pPr/>
              <a:t>1</a:t>
            </a:fld>
            <a:endParaRPr lang="es-ES_tradnl"/>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a:ln/>
        </p:spPr>
      </p:sp>
      <p:sp>
        <p:nvSpPr>
          <p:cNvPr id="29699" name="2 Marcador de notas"/>
          <p:cNvSpPr>
            <a:spLocks noGrp="1"/>
          </p:cNvSpPr>
          <p:nvPr>
            <p:ph type="body" idx="1"/>
          </p:nvPr>
        </p:nvSpPr>
        <p:spPr>
          <a:noFill/>
          <a:ln/>
        </p:spPr>
        <p:txBody>
          <a:bodyPr/>
          <a:lstStyle/>
          <a:p>
            <a:endParaRPr lang="es-US" smtClean="0"/>
          </a:p>
        </p:txBody>
      </p:sp>
      <p:sp>
        <p:nvSpPr>
          <p:cNvPr id="29700" name="3 Marcador de número de diapositiva"/>
          <p:cNvSpPr>
            <a:spLocks noGrp="1"/>
          </p:cNvSpPr>
          <p:nvPr>
            <p:ph type="sldNum" sz="quarter" idx="5"/>
          </p:nvPr>
        </p:nvSpPr>
        <p:spPr>
          <a:noFill/>
        </p:spPr>
        <p:txBody>
          <a:bodyPr/>
          <a:lstStyle/>
          <a:p>
            <a:fld id="{CABA32D5-0652-4914-B001-5D65F4D51E09}" type="slidenum">
              <a:rPr lang="es-ES_tradnl" smtClean="0"/>
              <a:pPr/>
              <a:t>2</a:t>
            </a:fld>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s-ES"/>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defRPr/>
            </a:lvl1pPr>
          </a:lstStyle>
          <a:p>
            <a:r>
              <a:rPr lang="es-ES_tradnl"/>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s-ES_tradnl"/>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s-ES_tradnl"/>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s-ES_tradnl"/>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59F1B3C4-8F2E-4BE4-A986-4FF11C79A5A7}" type="slidenum">
              <a:rPr lang="es-ES_tradnl"/>
              <a:pPr>
                <a:defRPr/>
              </a:pPr>
              <a:t>‹Nº›</a:t>
            </a:fld>
            <a:endParaRPr lang="es-ES_tradn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F16F6187-6C3E-4C7C-91E2-D596DDD6931B}" type="slidenum">
              <a:rPr lang="es-ES_tradnl"/>
              <a:pPr>
                <a:defRPr/>
              </a:pPr>
              <a:t>‹Nº›</a:t>
            </a:fld>
            <a:endParaRPr lang="es-ES_tradn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92938" y="609600"/>
            <a:ext cx="1949450" cy="54514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43000" y="609600"/>
            <a:ext cx="5697538" cy="5451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03E16BF0-BFD5-4F62-B87B-CAC43FA7A794}" type="slidenum">
              <a:rPr lang="es-ES_tradnl"/>
              <a:pPr>
                <a:defRPr/>
              </a:pPr>
              <a:t>‹Nº›</a:t>
            </a:fld>
            <a:endParaRPr lang="es-ES_tradnl"/>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69988" y="1946275"/>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32388" y="1946275"/>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81FA6B91-CB00-48A9-8C4E-5FA964BEF3D8}" type="slidenum">
              <a:rPr lang="es-ES_tradnl"/>
              <a:pPr>
                <a:defRPr/>
              </a:pPr>
              <a:t>‹Nº›</a:t>
            </a:fld>
            <a:endParaRPr lang="es-ES_tradn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AC4A4068-103F-415E-B3C6-5A933CB9B08D}" type="slidenum">
              <a:rPr lang="es-ES_tradnl"/>
              <a:pPr>
                <a:defRPr/>
              </a:pPr>
              <a:t>‹Nº›</a:t>
            </a:fld>
            <a:endParaRPr lang="es-ES_tradn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6"/>
          <p:cNvSpPr>
            <a:spLocks noGrp="1" noChangeArrowheads="1"/>
          </p:cNvSpPr>
          <p:nvPr>
            <p:ph type="dt" sz="half" idx="10"/>
          </p:nvPr>
        </p:nvSpPr>
        <p:spPr>
          <a:ln/>
        </p:spPr>
        <p:txBody>
          <a:bodyPr/>
          <a:lstStyle>
            <a:lvl1pPr>
              <a:defRPr/>
            </a:lvl1pPr>
          </a:lstStyle>
          <a:p>
            <a:pPr>
              <a:defRPr/>
            </a:pPr>
            <a:endParaRPr lang="es-ES_tradnl"/>
          </a:p>
        </p:txBody>
      </p:sp>
      <p:sp>
        <p:nvSpPr>
          <p:cNvPr id="5"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38"/>
          <p:cNvSpPr>
            <a:spLocks noGrp="1" noChangeArrowheads="1"/>
          </p:cNvSpPr>
          <p:nvPr>
            <p:ph type="sldNum" sz="quarter" idx="12"/>
          </p:nvPr>
        </p:nvSpPr>
        <p:spPr>
          <a:ln/>
        </p:spPr>
        <p:txBody>
          <a:bodyPr/>
          <a:lstStyle>
            <a:lvl1pPr>
              <a:defRPr/>
            </a:lvl1pPr>
          </a:lstStyle>
          <a:p>
            <a:pPr>
              <a:defRPr/>
            </a:pPr>
            <a:fld id="{7B43602F-8E11-443E-BD5F-E0694B281B42}" type="slidenum">
              <a:rPr lang="es-ES_tradnl"/>
              <a:pPr>
                <a:defRPr/>
              </a:pPr>
              <a:t>‹Nº›</a:t>
            </a:fld>
            <a:endParaRPr lang="es-ES_tradn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A3B1DD27-BE4B-42B2-BA07-DDB14C484C44}" type="slidenum">
              <a:rPr lang="es-ES_tradnl"/>
              <a:pPr>
                <a:defRPr/>
              </a:pPr>
              <a:t>‹Nº›</a:t>
            </a:fld>
            <a:endParaRPr lang="es-ES_tradn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6"/>
          <p:cNvSpPr>
            <a:spLocks noGrp="1" noChangeArrowheads="1"/>
          </p:cNvSpPr>
          <p:nvPr>
            <p:ph type="dt" sz="half" idx="10"/>
          </p:nvPr>
        </p:nvSpPr>
        <p:spPr>
          <a:ln/>
        </p:spPr>
        <p:txBody>
          <a:bodyPr/>
          <a:lstStyle>
            <a:lvl1pPr>
              <a:defRPr/>
            </a:lvl1pPr>
          </a:lstStyle>
          <a:p>
            <a:pPr>
              <a:defRPr/>
            </a:pPr>
            <a:endParaRPr lang="es-ES_tradnl"/>
          </a:p>
        </p:txBody>
      </p:sp>
      <p:sp>
        <p:nvSpPr>
          <p:cNvPr id="8"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38"/>
          <p:cNvSpPr>
            <a:spLocks noGrp="1" noChangeArrowheads="1"/>
          </p:cNvSpPr>
          <p:nvPr>
            <p:ph type="sldNum" sz="quarter" idx="12"/>
          </p:nvPr>
        </p:nvSpPr>
        <p:spPr>
          <a:ln/>
        </p:spPr>
        <p:txBody>
          <a:bodyPr/>
          <a:lstStyle>
            <a:lvl1pPr>
              <a:defRPr/>
            </a:lvl1pPr>
          </a:lstStyle>
          <a:p>
            <a:pPr>
              <a:defRPr/>
            </a:pPr>
            <a:fld id="{862CDF46-7AD0-48E1-AD38-5679AA998A91}" type="slidenum">
              <a:rPr lang="es-ES_tradnl"/>
              <a:pPr>
                <a:defRPr/>
              </a:pPr>
              <a:t>‹Nº›</a:t>
            </a:fld>
            <a:endParaRPr lang="es-ES_tradn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6"/>
          <p:cNvSpPr>
            <a:spLocks noGrp="1" noChangeArrowheads="1"/>
          </p:cNvSpPr>
          <p:nvPr>
            <p:ph type="dt" sz="half" idx="10"/>
          </p:nvPr>
        </p:nvSpPr>
        <p:spPr>
          <a:ln/>
        </p:spPr>
        <p:txBody>
          <a:bodyPr/>
          <a:lstStyle>
            <a:lvl1pPr>
              <a:defRPr/>
            </a:lvl1pPr>
          </a:lstStyle>
          <a:p>
            <a:pPr>
              <a:defRPr/>
            </a:pPr>
            <a:endParaRPr lang="es-ES_tradnl"/>
          </a:p>
        </p:txBody>
      </p:sp>
      <p:sp>
        <p:nvSpPr>
          <p:cNvPr id="4"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38"/>
          <p:cNvSpPr>
            <a:spLocks noGrp="1" noChangeArrowheads="1"/>
          </p:cNvSpPr>
          <p:nvPr>
            <p:ph type="sldNum" sz="quarter" idx="12"/>
          </p:nvPr>
        </p:nvSpPr>
        <p:spPr>
          <a:ln/>
        </p:spPr>
        <p:txBody>
          <a:bodyPr/>
          <a:lstStyle>
            <a:lvl1pPr>
              <a:defRPr/>
            </a:lvl1pPr>
          </a:lstStyle>
          <a:p>
            <a:pPr>
              <a:defRPr/>
            </a:pPr>
            <a:fld id="{35D15563-1965-484A-B07F-C7AD4FF69AE0}" type="slidenum">
              <a:rPr lang="es-ES_tradnl"/>
              <a:pPr>
                <a:defRPr/>
              </a:pPr>
              <a:t>‹Nº›</a:t>
            </a:fld>
            <a:endParaRPr lang="es-ES_tradn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s-ES_tradnl"/>
          </a:p>
        </p:txBody>
      </p:sp>
      <p:sp>
        <p:nvSpPr>
          <p:cNvPr id="3"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38"/>
          <p:cNvSpPr>
            <a:spLocks noGrp="1" noChangeArrowheads="1"/>
          </p:cNvSpPr>
          <p:nvPr>
            <p:ph type="sldNum" sz="quarter" idx="12"/>
          </p:nvPr>
        </p:nvSpPr>
        <p:spPr>
          <a:ln/>
        </p:spPr>
        <p:txBody>
          <a:bodyPr/>
          <a:lstStyle>
            <a:lvl1pPr>
              <a:defRPr/>
            </a:lvl1pPr>
          </a:lstStyle>
          <a:p>
            <a:pPr>
              <a:defRPr/>
            </a:pPr>
            <a:fld id="{1F419FF6-C5BA-4D38-914B-E276964531A8}" type="slidenum">
              <a:rPr lang="es-ES_tradnl"/>
              <a:pPr>
                <a:defRPr/>
              </a:pPr>
              <a:t>‹Nº›</a:t>
            </a:fld>
            <a:endParaRPr lang="es-ES_tradn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BA6CFCFE-693B-40E7-9FF2-9A15A73FEC9C}" type="slidenum">
              <a:rPr lang="es-ES_tradnl"/>
              <a:pPr>
                <a:defRPr/>
              </a:pPr>
              <a:t>‹Nº›</a:t>
            </a:fld>
            <a:endParaRPr lang="es-ES_tradn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6"/>
          <p:cNvSpPr>
            <a:spLocks noGrp="1" noChangeArrowheads="1"/>
          </p:cNvSpPr>
          <p:nvPr>
            <p:ph type="dt" sz="half" idx="10"/>
          </p:nvPr>
        </p:nvSpPr>
        <p:spPr>
          <a:ln/>
        </p:spPr>
        <p:txBody>
          <a:bodyPr/>
          <a:lstStyle>
            <a:lvl1pPr>
              <a:defRPr/>
            </a:lvl1pPr>
          </a:lstStyle>
          <a:p>
            <a:pPr>
              <a:defRPr/>
            </a:pPr>
            <a:endParaRPr lang="es-ES_tradnl"/>
          </a:p>
        </p:txBody>
      </p:sp>
      <p:sp>
        <p:nvSpPr>
          <p:cNvPr id="6" name="Rectangle 37"/>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38"/>
          <p:cNvSpPr>
            <a:spLocks noGrp="1" noChangeArrowheads="1"/>
          </p:cNvSpPr>
          <p:nvPr>
            <p:ph type="sldNum" sz="quarter" idx="12"/>
          </p:nvPr>
        </p:nvSpPr>
        <p:spPr>
          <a:ln/>
        </p:spPr>
        <p:txBody>
          <a:bodyPr/>
          <a:lstStyle>
            <a:lvl1pPr>
              <a:defRPr/>
            </a:lvl1pPr>
          </a:lstStyle>
          <a:p>
            <a:pPr>
              <a:defRPr/>
            </a:pPr>
            <a:fld id="{5B388115-F04C-4C87-85CA-72F85ABF06ED}" type="slidenum">
              <a:rPr lang="es-ES_tradnl"/>
              <a:pPr>
                <a:defRPr/>
              </a:pPr>
              <a:t>‹Nº›</a:t>
            </a:fld>
            <a:endParaRPr lang="es-ES_tradn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085850" cy="6854825"/>
            <a:chOff x="0" y="0"/>
            <a:chExt cx="684" cy="4318"/>
          </a:xfrm>
        </p:grpSpPr>
        <p:sp>
          <p:nvSpPr>
            <p:cNvPr id="2"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s-ES"/>
            </a:p>
          </p:txBody>
        </p:sp>
        <p:grpSp>
          <p:nvGrpSpPr>
            <p:cNvPr id="2057" name="Group 4"/>
            <p:cNvGrpSpPr>
              <a:grpSpLocks/>
            </p:cNvGrpSpPr>
            <p:nvPr/>
          </p:nvGrpSpPr>
          <p:grpSpPr bwMode="auto">
            <a:xfrm>
              <a:off x="48" y="102"/>
              <a:ext cx="96" cy="4128"/>
              <a:chOff x="48" y="102"/>
              <a:chExt cx="96" cy="4128"/>
            </a:xfrm>
          </p:grpSpPr>
          <p:sp>
            <p:nvSpPr>
              <p:cNvPr id="2053"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4"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5"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6"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3"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8"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59"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0"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1"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2"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3"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4"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5"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6"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7"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8"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69"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0"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1"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2"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3"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4"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5"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6"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7"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8"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79"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80"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sp>
            <p:nvSpPr>
              <p:cNvPr id="2081"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s-ES"/>
              </a:p>
            </p:txBody>
          </p:sp>
        </p:grpSp>
      </p:grpSp>
      <p:sp>
        <p:nvSpPr>
          <p:cNvPr id="2051"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s-ES_tradnl" smtClean="0"/>
              <a:t>Click to edit Master title style</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atin typeface="+mn-lt"/>
              </a:defRPr>
            </a:lvl1pPr>
          </a:lstStyle>
          <a:p>
            <a:pPr>
              <a:defRPr/>
            </a:pPr>
            <a:endParaRPr lang="es-ES_tradnl"/>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atin typeface="+mn-lt"/>
              </a:defRPr>
            </a:lvl1pPr>
          </a:lstStyle>
          <a:p>
            <a:pPr>
              <a:defRPr/>
            </a:pPr>
            <a:endParaRPr lang="es-ES_tradnl"/>
          </a:p>
        </p:txBody>
      </p:sp>
      <p:sp>
        <p:nvSpPr>
          <p:cNvPr id="2086" name="Rectangle 38"/>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atin typeface="+mn-lt"/>
              </a:defRPr>
            </a:lvl1pPr>
          </a:lstStyle>
          <a:p>
            <a:pPr>
              <a:defRPr/>
            </a:pPr>
            <a:fld id="{93B92904-ACF2-404B-A3D9-177593698B5E}" type="slidenum">
              <a:rPr lang="es-ES_tradnl"/>
              <a:pPr>
                <a:defRPr/>
              </a:pPr>
              <a:t>‹Nº›</a:t>
            </a:fld>
            <a:endParaRPr lang="es-ES_tradnl"/>
          </a:p>
        </p:txBody>
      </p:sp>
      <p:sp>
        <p:nvSpPr>
          <p:cNvPr id="2087" name="Rectangle 39"/>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Tree>
  </p:cSld>
  <p:clrMap bg1="dk2" tx1="lt1" bg2="dk1" tx2="lt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lr>
          <a:srgbClr val="FF0000"/>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SzPct val="60000"/>
        <a:buFont typeface="Wingdings" pitchFamily="2" charset="2"/>
        <a:buChar char="u"/>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barcillo@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dspace.espol.edu.ec/browse?type=author&amp;order=ASC&amp;rpp=20&amp;value=Marcillo+Morla%2C+Fabrizio"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66800" y="609600"/>
            <a:ext cx="7772400" cy="1676400"/>
          </a:xfrm>
        </p:spPr>
        <p:txBody>
          <a:bodyPr/>
          <a:lstStyle/>
          <a:p>
            <a:pPr eaLnBrk="1" hangingPunct="1"/>
            <a:r>
              <a:rPr lang="es-ES_tradnl" smtClean="0"/>
              <a:t>Carbohidratos</a:t>
            </a:r>
          </a:p>
        </p:txBody>
      </p:sp>
      <p:sp>
        <p:nvSpPr>
          <p:cNvPr id="28675" name="Rectangle 3"/>
          <p:cNvSpPr>
            <a:spLocks noGrp="1" noChangeArrowheads="1"/>
          </p:cNvSpPr>
          <p:nvPr>
            <p:ph type="subTitle" idx="1"/>
          </p:nvPr>
        </p:nvSpPr>
        <p:spPr>
          <a:xfrm>
            <a:off x="1828800" y="3886200"/>
            <a:ext cx="6400800" cy="838200"/>
          </a:xfrm>
        </p:spPr>
        <p:txBody>
          <a:bodyPr/>
          <a:lstStyle/>
          <a:p>
            <a:pPr algn="l" eaLnBrk="1" hangingPunct="1">
              <a:defRPr/>
            </a:pPr>
            <a:r>
              <a:rPr lang="es-ES_tradnl" dirty="0" smtClean="0"/>
              <a:t>Fabrizio Marcillo </a:t>
            </a:r>
            <a:r>
              <a:rPr lang="es-ES_tradnl" dirty="0" err="1" smtClean="0"/>
              <a:t>Morla</a:t>
            </a:r>
            <a:r>
              <a:rPr lang="es-ES_tradnl" dirty="0" smtClean="0"/>
              <a:t> </a:t>
            </a:r>
            <a:r>
              <a:rPr lang="es-ES_tradnl" dirty="0" err="1" smtClean="0"/>
              <a:t>MBA</a:t>
            </a:r>
            <a:endParaRPr lang="es-ES_tradnl" dirty="0" smtClean="0"/>
          </a:p>
        </p:txBody>
      </p:sp>
      <p:pic>
        <p:nvPicPr>
          <p:cNvPr id="4100" name="Picture 9" descr="Logofimcm"/>
          <p:cNvPicPr>
            <a:picLocks noChangeAspect="1" noChangeArrowheads="1"/>
          </p:cNvPicPr>
          <p:nvPr/>
        </p:nvPicPr>
        <p:blipFill>
          <a:blip r:embed="rId3"/>
          <a:srcRect/>
          <a:stretch>
            <a:fillRect/>
          </a:stretch>
        </p:blipFill>
        <p:spPr bwMode="auto">
          <a:xfrm>
            <a:off x="7162800" y="2286000"/>
            <a:ext cx="1676400" cy="1673225"/>
          </a:xfrm>
          <a:prstGeom prst="rect">
            <a:avLst/>
          </a:prstGeom>
          <a:noFill/>
          <a:ln w="9525">
            <a:noFill/>
            <a:miter lim="800000"/>
            <a:headEnd/>
            <a:tailEnd/>
          </a:ln>
        </p:spPr>
      </p:pic>
      <p:sp>
        <p:nvSpPr>
          <p:cNvPr id="4101" name="Text Box 10"/>
          <p:cNvSpPr txBox="1">
            <a:spLocks noChangeArrowheads="1"/>
          </p:cNvSpPr>
          <p:nvPr/>
        </p:nvSpPr>
        <p:spPr bwMode="auto">
          <a:xfrm>
            <a:off x="4932363" y="4960938"/>
            <a:ext cx="2711450" cy="1200150"/>
          </a:xfrm>
          <a:prstGeom prst="rect">
            <a:avLst/>
          </a:prstGeom>
          <a:noFill/>
          <a:ln w="9525">
            <a:noFill/>
            <a:miter lim="800000"/>
            <a:headEnd/>
            <a:tailEnd/>
          </a:ln>
        </p:spPr>
        <p:txBody>
          <a:bodyPr wrap="none">
            <a:spAutoFit/>
          </a:bodyPr>
          <a:lstStyle/>
          <a:p>
            <a:r>
              <a:rPr lang="en-US">
                <a:hlinkClick r:id="rId4"/>
              </a:rPr>
              <a:t>barcillo@gmail.com</a:t>
            </a:r>
            <a:endParaRPr lang="en-US"/>
          </a:p>
          <a:p>
            <a:r>
              <a:rPr lang="en-US"/>
              <a:t>(593-9) 4194239</a:t>
            </a:r>
          </a:p>
          <a:p>
            <a:endParaRPr lang="es-ES"/>
          </a:p>
        </p:txBody>
      </p:sp>
      <p:pic>
        <p:nvPicPr>
          <p:cNvPr id="4102" name="6 Imagen" descr="espol1-300x299.png"/>
          <p:cNvPicPr>
            <a:picLocks noChangeAspect="1"/>
          </p:cNvPicPr>
          <p:nvPr/>
        </p:nvPicPr>
        <p:blipFill>
          <a:blip r:embed="rId5"/>
          <a:srcRect/>
          <a:stretch>
            <a:fillRect/>
          </a:stretch>
        </p:blipFill>
        <p:spPr bwMode="auto">
          <a:xfrm>
            <a:off x="0" y="2071688"/>
            <a:ext cx="1792288" cy="1785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srcRect/>
          <a:stretch>
            <a:fillRect/>
          </a:stretch>
        </p:blipFill>
        <p:spPr bwMode="auto">
          <a:xfrm>
            <a:off x="1458913" y="0"/>
            <a:ext cx="6226175"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115888"/>
            <a:ext cx="7772400" cy="1143000"/>
          </a:xfrm>
        </p:spPr>
        <p:txBody>
          <a:bodyPr/>
          <a:lstStyle/>
          <a:p>
            <a:pPr eaLnBrk="1" hangingPunct="1"/>
            <a:r>
              <a:rPr lang="es-ES" smtClean="0"/>
              <a:t>Monosacáridos</a:t>
            </a:r>
          </a:p>
        </p:txBody>
      </p:sp>
      <p:sp>
        <p:nvSpPr>
          <p:cNvPr id="1342467" name="Rectangle 3"/>
          <p:cNvSpPr>
            <a:spLocks noGrp="1" noChangeArrowheads="1"/>
          </p:cNvSpPr>
          <p:nvPr>
            <p:ph type="body" idx="1"/>
          </p:nvPr>
        </p:nvSpPr>
        <p:spPr>
          <a:xfrm>
            <a:off x="611188" y="1557338"/>
            <a:ext cx="8331200" cy="5111750"/>
          </a:xfrm>
        </p:spPr>
        <p:txBody>
          <a:bodyPr/>
          <a:lstStyle/>
          <a:p>
            <a:pPr eaLnBrk="1" hangingPunct="1">
              <a:lnSpc>
                <a:spcPct val="90000"/>
              </a:lnSpc>
              <a:defRPr/>
            </a:pPr>
            <a:r>
              <a:rPr lang="es-ES" sz="2400" smtClean="0"/>
              <a:t>Todos los monosacáridos solubles en agua, escasamente en etanol e insolubles en éter.</a:t>
            </a:r>
          </a:p>
          <a:p>
            <a:pPr eaLnBrk="1" hangingPunct="1">
              <a:lnSpc>
                <a:spcPct val="90000"/>
              </a:lnSpc>
              <a:defRPr/>
            </a:pPr>
            <a:r>
              <a:rPr lang="es-ES" sz="2400" smtClean="0"/>
              <a:t>Activos ópticamente</a:t>
            </a:r>
          </a:p>
          <a:p>
            <a:pPr eaLnBrk="1" hangingPunct="1">
              <a:lnSpc>
                <a:spcPct val="90000"/>
              </a:lnSpc>
              <a:defRPr/>
            </a:pPr>
            <a:r>
              <a:rPr lang="es-ES" sz="2400" smtClean="0"/>
              <a:t>Poseen propiedades reductoras </a:t>
            </a:r>
          </a:p>
          <a:p>
            <a:pPr eaLnBrk="1" hangingPunct="1">
              <a:lnSpc>
                <a:spcPct val="90000"/>
              </a:lnSpc>
              <a:defRPr/>
            </a:pPr>
            <a:r>
              <a:rPr lang="es-ES" sz="2400" smtClean="0"/>
              <a:t>Se representan con la fórmula general (CH2O)x</a:t>
            </a:r>
          </a:p>
          <a:p>
            <a:pPr eaLnBrk="1" hangingPunct="1">
              <a:lnSpc>
                <a:spcPct val="90000"/>
              </a:lnSpc>
              <a:defRPr/>
            </a:pPr>
            <a:r>
              <a:rPr lang="es-ES" sz="2400" smtClean="0"/>
              <a:t>Generalmente son de sabor dulce.</a:t>
            </a:r>
          </a:p>
          <a:p>
            <a:pPr eaLnBrk="1" hangingPunct="1">
              <a:lnSpc>
                <a:spcPct val="90000"/>
              </a:lnSpc>
              <a:defRPr/>
            </a:pPr>
            <a:r>
              <a:rPr lang="es-ES" sz="2400" smtClean="0"/>
              <a:t>Rara vez directamente involucrados en reacciones bioquímicas intracelulares. Primero transformados en derivado del mismo:</a:t>
            </a:r>
          </a:p>
          <a:p>
            <a:pPr lvl="1" eaLnBrk="1" hangingPunct="1">
              <a:lnSpc>
                <a:spcPct val="90000"/>
              </a:lnSpc>
              <a:defRPr/>
            </a:pPr>
            <a:r>
              <a:rPr lang="es-ES" sz="2000" smtClean="0"/>
              <a:t>Ester de azúcar fosfato (D-glucosa-6-fosfato, D-glucosa-1fosfato, D-fructuosa-6-fosfato y diésteres de fosfato)</a:t>
            </a:r>
          </a:p>
          <a:p>
            <a:pPr lvl="1" eaLnBrk="1" hangingPunct="1">
              <a:lnSpc>
                <a:spcPct val="90000"/>
              </a:lnSpc>
              <a:defRPr/>
            </a:pPr>
            <a:r>
              <a:rPr lang="es-ES" sz="2000" smtClean="0"/>
              <a:t>Azúcares-amino (D-glucosamina), </a:t>
            </a:r>
          </a:p>
          <a:p>
            <a:pPr lvl="1" eaLnBrk="1" hangingPunct="1">
              <a:lnSpc>
                <a:spcPct val="90000"/>
              </a:lnSpc>
              <a:defRPr/>
            </a:pPr>
            <a:r>
              <a:rPr lang="es-ES" sz="2000" smtClean="0"/>
              <a:t>Azúcares-ácido (ácido glucónico y ácido glucurónico) </a:t>
            </a:r>
          </a:p>
          <a:p>
            <a:pPr lvl="1" eaLnBrk="1" hangingPunct="1">
              <a:lnSpc>
                <a:spcPct val="90000"/>
              </a:lnSpc>
              <a:defRPr/>
            </a:pPr>
            <a:r>
              <a:rPr lang="es-ES" sz="2000" smtClean="0"/>
              <a:t>Azúcares-alcohol (sorbitol).</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1042988" y="-17463"/>
            <a:ext cx="7772400" cy="1143001"/>
          </a:xfrm>
        </p:spPr>
        <p:txBody>
          <a:bodyPr/>
          <a:lstStyle/>
          <a:p>
            <a:pPr eaLnBrk="1" hangingPunct="1"/>
            <a:r>
              <a:rPr lang="es-ES" smtClean="0"/>
              <a:t>Monosacáridos</a:t>
            </a:r>
          </a:p>
        </p:txBody>
      </p:sp>
      <p:pic>
        <p:nvPicPr>
          <p:cNvPr id="15363" name="Picture 5"/>
          <p:cNvPicPr>
            <a:picLocks noChangeAspect="1" noChangeArrowheads="1"/>
          </p:cNvPicPr>
          <p:nvPr/>
        </p:nvPicPr>
        <p:blipFill>
          <a:blip r:embed="rId2"/>
          <a:srcRect/>
          <a:stretch>
            <a:fillRect/>
          </a:stretch>
        </p:blipFill>
        <p:spPr bwMode="auto">
          <a:xfrm>
            <a:off x="1979613" y="1076325"/>
            <a:ext cx="5715000" cy="5781675"/>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484438" y="404813"/>
            <a:ext cx="6430962" cy="1143000"/>
          </a:xfrm>
        </p:spPr>
        <p:txBody>
          <a:bodyPr/>
          <a:lstStyle/>
          <a:p>
            <a:pPr eaLnBrk="1" hangingPunct="1"/>
            <a:r>
              <a:rPr lang="es-ES" sz="4000" smtClean="0"/>
              <a:t>Clasificación por Grupo Funcional</a:t>
            </a:r>
          </a:p>
        </p:txBody>
      </p:sp>
      <p:sp>
        <p:nvSpPr>
          <p:cNvPr id="1359875" name="Rectangle 3"/>
          <p:cNvSpPr>
            <a:spLocks noGrp="1" noChangeArrowheads="1"/>
          </p:cNvSpPr>
          <p:nvPr>
            <p:ph type="body" idx="1"/>
          </p:nvPr>
        </p:nvSpPr>
        <p:spPr>
          <a:xfrm>
            <a:off x="2843213" y="1916113"/>
            <a:ext cx="6099175" cy="4144962"/>
          </a:xfrm>
        </p:spPr>
        <p:txBody>
          <a:bodyPr/>
          <a:lstStyle/>
          <a:p>
            <a:pPr eaLnBrk="1" hangingPunct="1">
              <a:lnSpc>
                <a:spcPct val="80000"/>
              </a:lnSpc>
              <a:defRPr/>
            </a:pPr>
            <a:r>
              <a:rPr lang="es-ES" sz="2800" smtClean="0"/>
              <a:t>Polihidroxialdehídos: </a:t>
            </a:r>
          </a:p>
          <a:p>
            <a:pPr lvl="1" eaLnBrk="1" hangingPunct="1">
              <a:lnSpc>
                <a:spcPct val="80000"/>
              </a:lnSpc>
              <a:defRPr/>
            </a:pPr>
            <a:r>
              <a:rPr lang="es-ES" sz="2400" smtClean="0"/>
              <a:t>1º átomo C es el correspondiente al grupo aldehído (-CHO). </a:t>
            </a:r>
          </a:p>
          <a:p>
            <a:pPr lvl="1" eaLnBrk="1" hangingPunct="1">
              <a:lnSpc>
                <a:spcPct val="80000"/>
              </a:lnSpc>
              <a:defRPr/>
            </a:pPr>
            <a:r>
              <a:rPr lang="es-ES" sz="2400" smtClean="0"/>
              <a:t>Generalmente, 2 a 6 C más en cadena. Cada uno de estos unido a un grupo -OH. </a:t>
            </a:r>
          </a:p>
          <a:p>
            <a:pPr eaLnBrk="1" hangingPunct="1">
              <a:lnSpc>
                <a:spcPct val="80000"/>
              </a:lnSpc>
              <a:defRPr/>
            </a:pPr>
            <a:r>
              <a:rPr lang="es-ES" sz="2800" smtClean="0"/>
              <a:t>Polihidroxicetonas:</a:t>
            </a:r>
          </a:p>
          <a:p>
            <a:pPr lvl="1" eaLnBrk="1" hangingPunct="1">
              <a:lnSpc>
                <a:spcPct val="80000"/>
              </a:lnSpc>
              <a:defRPr/>
            </a:pPr>
            <a:r>
              <a:rPr lang="es-ES" sz="2400" smtClean="0"/>
              <a:t>Tienen grupo carbonilo (C=O) en 2º átomo C</a:t>
            </a:r>
          </a:p>
          <a:p>
            <a:pPr lvl="1" eaLnBrk="1" hangingPunct="1">
              <a:lnSpc>
                <a:spcPct val="80000"/>
              </a:lnSpc>
              <a:defRPr/>
            </a:pPr>
            <a:r>
              <a:rPr lang="es-ES" sz="2400" smtClean="0"/>
              <a:t>Demás átomos de unidos a un grupo -OH </a:t>
            </a:r>
          </a:p>
          <a:p>
            <a:pPr eaLnBrk="1" hangingPunct="1">
              <a:lnSpc>
                <a:spcPct val="80000"/>
              </a:lnSpc>
              <a:defRPr/>
            </a:pPr>
            <a:endParaRPr lang="es-ES" sz="2800" smtClean="0"/>
          </a:p>
        </p:txBody>
      </p:sp>
      <p:pic>
        <p:nvPicPr>
          <p:cNvPr id="16388" name="Picture 4" descr="fig 03 triosas"/>
          <p:cNvPicPr>
            <a:picLocks noChangeAspect="1" noChangeArrowheads="1"/>
          </p:cNvPicPr>
          <p:nvPr/>
        </p:nvPicPr>
        <p:blipFill>
          <a:blip r:embed="rId2"/>
          <a:srcRect/>
          <a:stretch>
            <a:fillRect/>
          </a:stretch>
        </p:blipFill>
        <p:spPr bwMode="auto">
          <a:xfrm>
            <a:off x="0" y="0"/>
            <a:ext cx="2517775" cy="6858000"/>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Glucosa."/>
          <p:cNvPicPr>
            <a:picLocks noChangeAspect="1" noChangeArrowheads="1"/>
          </p:cNvPicPr>
          <p:nvPr>
            <p:ph sz="half" idx="1"/>
          </p:nvPr>
        </p:nvPicPr>
        <p:blipFill>
          <a:blip r:embed="rId2"/>
          <a:srcRect/>
          <a:stretch>
            <a:fillRect/>
          </a:stretch>
        </p:blipFill>
        <p:spPr>
          <a:xfrm>
            <a:off x="179388" y="1628775"/>
            <a:ext cx="2776537" cy="3600450"/>
          </a:xfrm>
          <a:noFill/>
        </p:spPr>
      </p:pic>
      <p:pic>
        <p:nvPicPr>
          <p:cNvPr id="17411" name="Picture 4" descr="fructosa"/>
          <p:cNvPicPr>
            <a:picLocks noChangeAspect="1" noChangeArrowheads="1"/>
          </p:cNvPicPr>
          <p:nvPr>
            <p:ph sz="half" idx="2"/>
          </p:nvPr>
        </p:nvPicPr>
        <p:blipFill>
          <a:blip r:embed="rId3"/>
          <a:srcRect/>
          <a:stretch>
            <a:fillRect/>
          </a:stretch>
        </p:blipFill>
        <p:spPr>
          <a:xfrm>
            <a:off x="3419475" y="1052513"/>
            <a:ext cx="5724525" cy="4968875"/>
          </a:xfrm>
          <a:noFill/>
        </p:spPr>
      </p:pic>
      <p:sp>
        <p:nvSpPr>
          <p:cNvPr id="17412" name="Text Box 5"/>
          <p:cNvSpPr txBox="1">
            <a:spLocks noChangeArrowheads="1"/>
          </p:cNvSpPr>
          <p:nvPr/>
        </p:nvSpPr>
        <p:spPr bwMode="auto">
          <a:xfrm>
            <a:off x="395288" y="5445125"/>
            <a:ext cx="2447925" cy="457200"/>
          </a:xfrm>
          <a:prstGeom prst="rect">
            <a:avLst/>
          </a:prstGeom>
          <a:noFill/>
          <a:ln w="9525">
            <a:noFill/>
            <a:miter lim="800000"/>
            <a:headEnd/>
            <a:tailEnd/>
          </a:ln>
        </p:spPr>
        <p:txBody>
          <a:bodyPr>
            <a:spAutoFit/>
          </a:bodyPr>
          <a:lstStyle/>
          <a:p>
            <a:pPr>
              <a:spcBef>
                <a:spcPct val="50000"/>
              </a:spcBef>
            </a:pPr>
            <a:r>
              <a:rPr lang="es-ES_tradnl">
                <a:latin typeface="Arial" charset="0"/>
                <a:cs typeface="Arial" charset="0"/>
              </a:rPr>
              <a:t>       ALDOSA</a:t>
            </a:r>
          </a:p>
        </p:txBody>
      </p:sp>
      <p:sp>
        <p:nvSpPr>
          <p:cNvPr id="17413" name="Text Box 6"/>
          <p:cNvSpPr txBox="1">
            <a:spLocks noChangeArrowheads="1"/>
          </p:cNvSpPr>
          <p:nvPr/>
        </p:nvSpPr>
        <p:spPr bwMode="auto">
          <a:xfrm>
            <a:off x="5364163" y="6237288"/>
            <a:ext cx="2592387" cy="457200"/>
          </a:xfrm>
          <a:prstGeom prst="rect">
            <a:avLst/>
          </a:prstGeom>
          <a:noFill/>
          <a:ln w="9525">
            <a:noFill/>
            <a:miter lim="800000"/>
            <a:headEnd/>
            <a:tailEnd/>
          </a:ln>
        </p:spPr>
        <p:txBody>
          <a:bodyPr>
            <a:spAutoFit/>
          </a:bodyPr>
          <a:lstStyle/>
          <a:p>
            <a:pPr>
              <a:spcBef>
                <a:spcPct val="50000"/>
              </a:spcBef>
            </a:pPr>
            <a:r>
              <a:rPr lang="es-ES_tradnl">
                <a:latin typeface="Arial" charset="0"/>
                <a:cs typeface="Arial" charset="0"/>
              </a:rPr>
              <a:t>    CETOSA</a:t>
            </a:r>
          </a:p>
        </p:txBody>
      </p:sp>
      <p:sp>
        <p:nvSpPr>
          <p:cNvPr id="17414" name="Line 7"/>
          <p:cNvSpPr>
            <a:spLocks noChangeShapeType="1"/>
          </p:cNvSpPr>
          <p:nvPr/>
        </p:nvSpPr>
        <p:spPr bwMode="auto">
          <a:xfrm flipH="1">
            <a:off x="1547813" y="908050"/>
            <a:ext cx="647700" cy="1081088"/>
          </a:xfrm>
          <a:prstGeom prst="line">
            <a:avLst/>
          </a:prstGeom>
          <a:noFill/>
          <a:ln w="9525">
            <a:solidFill>
              <a:srgbClr val="000000"/>
            </a:solidFill>
            <a:round/>
            <a:headEnd/>
            <a:tailEnd type="triangle" w="med" len="med"/>
          </a:ln>
        </p:spPr>
        <p:txBody>
          <a:bodyPr/>
          <a:lstStyle/>
          <a:p>
            <a:endParaRPr lang="es-ES"/>
          </a:p>
        </p:txBody>
      </p:sp>
      <p:sp>
        <p:nvSpPr>
          <p:cNvPr id="17415" name="Line 8"/>
          <p:cNvSpPr>
            <a:spLocks noChangeShapeType="1"/>
          </p:cNvSpPr>
          <p:nvPr/>
        </p:nvSpPr>
        <p:spPr bwMode="auto">
          <a:xfrm flipH="1">
            <a:off x="4500563" y="2060575"/>
            <a:ext cx="1008062" cy="720725"/>
          </a:xfrm>
          <a:prstGeom prst="line">
            <a:avLst/>
          </a:prstGeom>
          <a:noFill/>
          <a:ln w="9525">
            <a:solidFill>
              <a:srgbClr val="000000"/>
            </a:solidFill>
            <a:round/>
            <a:headEnd/>
            <a:tailEnd type="triangle" w="med" len="med"/>
          </a:ln>
        </p:spPr>
        <p:txBody>
          <a:bodyPr/>
          <a:lstStyle/>
          <a:p>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1" name="Rectangle 3"/>
          <p:cNvSpPr>
            <a:spLocks noGrp="1" noChangeArrowheads="1"/>
          </p:cNvSpPr>
          <p:nvPr>
            <p:ph type="body" sz="half" idx="1"/>
          </p:nvPr>
        </p:nvSpPr>
        <p:spPr>
          <a:xfrm>
            <a:off x="838200" y="476250"/>
            <a:ext cx="7621588" cy="936625"/>
          </a:xfrm>
        </p:spPr>
        <p:txBody>
          <a:bodyPr/>
          <a:lstStyle/>
          <a:p>
            <a:pPr eaLnBrk="1" hangingPunct="1">
              <a:defRPr/>
            </a:pPr>
            <a:r>
              <a:rPr lang="es-ES_tradnl" sz="2400" smtClean="0"/>
              <a:t>La siguiente imagen te presenta tres tipos de hexosas diferentes por su grupo funcional:</a:t>
            </a:r>
          </a:p>
          <a:p>
            <a:pPr eaLnBrk="1" hangingPunct="1">
              <a:defRPr/>
            </a:pPr>
            <a:endParaRPr lang="es-ES_tradnl" sz="2400" smtClean="0"/>
          </a:p>
          <a:p>
            <a:pPr eaLnBrk="1" hangingPunct="1">
              <a:defRPr/>
            </a:pPr>
            <a:endParaRPr lang="es-ES_tradnl" sz="1800" smtClean="0"/>
          </a:p>
          <a:p>
            <a:pPr eaLnBrk="1" hangingPunct="1">
              <a:defRPr/>
            </a:pPr>
            <a:endParaRPr lang="es-ES_tradnl" sz="1800" smtClean="0"/>
          </a:p>
        </p:txBody>
      </p:sp>
      <p:graphicFrame>
        <p:nvGraphicFramePr>
          <p:cNvPr id="1026" name="Object 4"/>
          <p:cNvGraphicFramePr>
            <a:graphicFrameLocks noChangeAspect="1"/>
          </p:cNvGraphicFramePr>
          <p:nvPr>
            <p:ph sz="half" idx="2"/>
          </p:nvPr>
        </p:nvGraphicFramePr>
        <p:xfrm>
          <a:off x="0" y="1557338"/>
          <a:ext cx="9144000" cy="3887787"/>
        </p:xfrm>
        <a:graphic>
          <a:graphicData uri="http://schemas.openxmlformats.org/presentationml/2006/ole">
            <p:oleObj spid="_x0000_s1026" name="Fotografía de Photo Editor" r:id="rId3" imgW="15238095" imgH="4695238" progId="MSPhotoEd.3">
              <p:embed/>
            </p:oleObj>
          </a:graphicData>
        </a:graphic>
      </p:graphicFrame>
      <p:sp>
        <p:nvSpPr>
          <p:cNvPr id="1028" name="Text Box 5"/>
          <p:cNvSpPr txBox="1">
            <a:spLocks noChangeArrowheads="1"/>
          </p:cNvSpPr>
          <p:nvPr/>
        </p:nvSpPr>
        <p:spPr bwMode="auto">
          <a:xfrm>
            <a:off x="395288" y="5445125"/>
            <a:ext cx="8207375" cy="822325"/>
          </a:xfrm>
          <a:prstGeom prst="rect">
            <a:avLst/>
          </a:prstGeom>
          <a:noFill/>
          <a:ln w="9525">
            <a:noFill/>
            <a:miter lim="800000"/>
            <a:headEnd/>
            <a:tailEnd/>
          </a:ln>
        </p:spPr>
        <p:txBody>
          <a:bodyPr>
            <a:spAutoFit/>
          </a:bodyPr>
          <a:lstStyle/>
          <a:p>
            <a:pPr>
              <a:spcBef>
                <a:spcPct val="50000"/>
              </a:spcBef>
            </a:pPr>
            <a:r>
              <a:rPr lang="es-ES_tradnl">
                <a:latin typeface="Arial" charset="0"/>
                <a:cs typeface="Arial" charset="0"/>
              </a:rPr>
              <a:t>Analiza la imagen, qué  diferencia estructural encuentras  entre la glucosa y la galactosa?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s-ES" smtClean="0"/>
              <a:t>Azucares D y L</a:t>
            </a:r>
          </a:p>
        </p:txBody>
      </p:sp>
      <p:sp>
        <p:nvSpPr>
          <p:cNvPr id="1360899" name="Rectangle 3"/>
          <p:cNvSpPr>
            <a:spLocks noGrp="1" noChangeArrowheads="1"/>
          </p:cNvSpPr>
          <p:nvPr>
            <p:ph type="body" idx="1"/>
          </p:nvPr>
        </p:nvSpPr>
        <p:spPr/>
        <p:txBody>
          <a:bodyPr/>
          <a:lstStyle/>
          <a:p>
            <a:pPr eaLnBrk="1" hangingPunct="1">
              <a:defRPr/>
            </a:pPr>
            <a:r>
              <a:rPr lang="es-ES" smtClean="0"/>
              <a:t>Cuando en la estructura del monosacárido hay un grupo –OH del lado derecho en el penúltimo Carbono, se les designa como D (D-glucosa, D-galactosa).</a:t>
            </a:r>
          </a:p>
          <a:p>
            <a:pPr eaLnBrk="1" hangingPunct="1">
              <a:defRPr/>
            </a:pPr>
            <a:r>
              <a:rPr lang="es-ES" smtClean="0"/>
              <a:t>Si el grupo –OH se encuentra del lado izquierdo en el penúltimo Carbono, a estos se les conoce como azúcares L.</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44450"/>
            <a:ext cx="7772400" cy="1143000"/>
          </a:xfrm>
        </p:spPr>
        <p:txBody>
          <a:bodyPr/>
          <a:lstStyle/>
          <a:p>
            <a:pPr eaLnBrk="1" hangingPunct="1"/>
            <a:r>
              <a:rPr lang="es-ES" smtClean="0"/>
              <a:t>Pentosas</a:t>
            </a:r>
          </a:p>
        </p:txBody>
      </p:sp>
      <p:sp>
        <p:nvSpPr>
          <p:cNvPr id="1346563" name="Rectangle 3"/>
          <p:cNvSpPr>
            <a:spLocks noGrp="1" noChangeArrowheads="1"/>
          </p:cNvSpPr>
          <p:nvPr>
            <p:ph type="body" idx="1"/>
          </p:nvPr>
        </p:nvSpPr>
        <p:spPr>
          <a:xfrm>
            <a:off x="539750" y="1050925"/>
            <a:ext cx="8402638" cy="3241675"/>
          </a:xfrm>
        </p:spPr>
        <p:txBody>
          <a:bodyPr/>
          <a:lstStyle/>
          <a:p>
            <a:pPr eaLnBrk="1" hangingPunct="1">
              <a:lnSpc>
                <a:spcPct val="80000"/>
              </a:lnSpc>
              <a:defRPr/>
            </a:pPr>
            <a:r>
              <a:rPr lang="es-ES" sz="2800" smtClean="0"/>
              <a:t>Monosacáridos de 5 C</a:t>
            </a:r>
          </a:p>
          <a:p>
            <a:pPr eaLnBrk="1" hangingPunct="1">
              <a:lnSpc>
                <a:spcPct val="80000"/>
              </a:lnSpc>
              <a:defRPr/>
            </a:pPr>
            <a:r>
              <a:rPr lang="es-ES" sz="2800" smtClean="0"/>
              <a:t>Incluyen L-arabisona, D-xilosa, D-ribosa.</a:t>
            </a:r>
          </a:p>
          <a:p>
            <a:pPr eaLnBrk="1" hangingPunct="1">
              <a:lnSpc>
                <a:spcPct val="80000"/>
              </a:lnSpc>
              <a:defRPr/>
            </a:pPr>
            <a:r>
              <a:rPr lang="es-ES" sz="2800" smtClean="0"/>
              <a:t>Desde punto vista nutricional, pentosa más importante es D-ribosa y derivados D-desoxiribosa y ribitol. </a:t>
            </a:r>
          </a:p>
          <a:p>
            <a:pPr eaLnBrk="1" hangingPunct="1">
              <a:lnSpc>
                <a:spcPct val="80000"/>
              </a:lnSpc>
              <a:defRPr/>
            </a:pPr>
            <a:r>
              <a:rPr lang="es-ES" sz="2800" smtClean="0"/>
              <a:t>D-ribosa y la D-desoxiribosa son componentes esenciales de ARN y ADN, respectivamente.</a:t>
            </a:r>
          </a:p>
          <a:p>
            <a:pPr eaLnBrk="1" hangingPunct="1">
              <a:lnSpc>
                <a:spcPct val="80000"/>
              </a:lnSpc>
              <a:defRPr/>
            </a:pPr>
            <a:r>
              <a:rPr lang="es-ES" sz="2800" smtClean="0"/>
              <a:t>Ribitol es componente esencial de riboflavina.</a:t>
            </a:r>
          </a:p>
        </p:txBody>
      </p:sp>
      <p:pic>
        <p:nvPicPr>
          <p:cNvPr id="19460" name="Picture 4"/>
          <p:cNvPicPr>
            <a:picLocks noChangeAspect="1" noChangeArrowheads="1"/>
          </p:cNvPicPr>
          <p:nvPr/>
        </p:nvPicPr>
        <p:blipFill>
          <a:blip r:embed="rId2"/>
          <a:srcRect/>
          <a:stretch>
            <a:fillRect/>
          </a:stretch>
        </p:blipFill>
        <p:spPr bwMode="auto">
          <a:xfrm>
            <a:off x="2843213" y="4395788"/>
            <a:ext cx="4922837" cy="2462212"/>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100013"/>
            <a:ext cx="7772400" cy="1143001"/>
          </a:xfrm>
        </p:spPr>
        <p:txBody>
          <a:bodyPr/>
          <a:lstStyle/>
          <a:p>
            <a:pPr eaLnBrk="1" hangingPunct="1"/>
            <a:r>
              <a:rPr lang="es-ES" smtClean="0"/>
              <a:t>Hexosas</a:t>
            </a:r>
          </a:p>
        </p:txBody>
      </p:sp>
      <p:sp>
        <p:nvSpPr>
          <p:cNvPr id="1347587" name="Rectangle 3"/>
          <p:cNvSpPr>
            <a:spLocks noGrp="1" noChangeArrowheads="1"/>
          </p:cNvSpPr>
          <p:nvPr>
            <p:ph type="body" idx="1"/>
          </p:nvPr>
        </p:nvSpPr>
        <p:spPr>
          <a:xfrm>
            <a:off x="900113" y="765175"/>
            <a:ext cx="8042275" cy="5903913"/>
          </a:xfrm>
        </p:spPr>
        <p:txBody>
          <a:bodyPr/>
          <a:lstStyle/>
          <a:p>
            <a:pPr eaLnBrk="1" hangingPunct="1">
              <a:lnSpc>
                <a:spcPct val="80000"/>
              </a:lnSpc>
              <a:defRPr/>
            </a:pPr>
            <a:r>
              <a:rPr lang="es-ES" sz="2400" smtClean="0">
                <a:solidFill>
                  <a:srgbClr val="FF0000"/>
                </a:solidFill>
              </a:rPr>
              <a:t>Glucosa:</a:t>
            </a:r>
            <a:r>
              <a:rPr lang="es-ES" sz="2400" smtClean="0"/>
              <a:t> Existe en su forma libre en tejidos de vegetales, y en sangre. En la mayoría de los ingredientes alimenticios naturales, la glucosa existe en forma combinada, tanto con un monosacárido como un componente exclusivo de los disacáridos (p. ej. maltosa) y de polisacáridos (p. ej. almidón, glicógeno, celulosa) ó bien combinada con otros monosacáridos en forma de lactosa (azúcar de la leche), sucrosa y heteropolisacáridos. </a:t>
            </a:r>
          </a:p>
          <a:p>
            <a:pPr eaLnBrk="1" hangingPunct="1">
              <a:lnSpc>
                <a:spcPct val="80000"/>
              </a:lnSpc>
              <a:defRPr/>
            </a:pPr>
            <a:r>
              <a:rPr lang="es-ES" sz="2400" smtClean="0">
                <a:solidFill>
                  <a:srgbClr val="FF0000"/>
                </a:solidFill>
              </a:rPr>
              <a:t>Fructuosa</a:t>
            </a:r>
            <a:r>
              <a:rPr lang="es-ES" sz="2400" smtClean="0"/>
              <a:t>: A semejanza de la glucosa, la fructuosa existe en su forma libre en los jugos de vegetales, frutas y en la miel. Es un componente del disacárido sucrosa y es el azúcar más dulce que existe en la naturaleza (p. ej. es responsable del sabor excepcionalmente dulce de la miel).</a:t>
            </a:r>
          </a:p>
          <a:p>
            <a:pPr eaLnBrk="1" hangingPunct="1">
              <a:lnSpc>
                <a:spcPct val="80000"/>
              </a:lnSpc>
              <a:defRPr/>
            </a:pPr>
            <a:r>
              <a:rPr lang="es-ES" sz="2400" smtClean="0">
                <a:solidFill>
                  <a:srgbClr val="FF0000"/>
                </a:solidFill>
              </a:rPr>
              <a:t>Galactosa:</a:t>
            </a:r>
            <a:r>
              <a:rPr lang="es-ES" sz="2400" smtClean="0"/>
              <a:t> Aunque no existe en forma libre en la naturaleza, se presenta como un componente del disacárido lactosa y de muchos polisacáridos, incluyendo los galactolípidos, gomas y mucílagos.</a:t>
            </a:r>
          </a:p>
          <a:p>
            <a:pPr eaLnBrk="1" hangingPunct="1">
              <a:lnSpc>
                <a:spcPct val="80000"/>
              </a:lnSpc>
              <a:defRPr/>
            </a:pPr>
            <a:endParaRPr lang="es-ES" sz="2400" smtClean="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s-ES" smtClean="0"/>
              <a:t>Disacaridos</a:t>
            </a:r>
          </a:p>
        </p:txBody>
      </p:sp>
      <p:sp>
        <p:nvSpPr>
          <p:cNvPr id="1361923" name="Rectangle 3"/>
          <p:cNvSpPr>
            <a:spLocks noGrp="1" noChangeArrowheads="1"/>
          </p:cNvSpPr>
          <p:nvPr>
            <p:ph type="body" idx="1"/>
          </p:nvPr>
        </p:nvSpPr>
        <p:spPr/>
        <p:txBody>
          <a:bodyPr/>
          <a:lstStyle/>
          <a:p>
            <a:pPr eaLnBrk="1" hangingPunct="1">
              <a:lnSpc>
                <a:spcPct val="80000"/>
              </a:lnSpc>
              <a:defRPr/>
            </a:pPr>
            <a:r>
              <a:rPr lang="es-ES" sz="2800" smtClean="0"/>
              <a:t>Están formados por dos azúcares hexosas, de cuya unión se elimina como residuo el agua:</a:t>
            </a:r>
          </a:p>
          <a:p>
            <a:pPr algn="ctr" eaLnBrk="1" hangingPunct="1">
              <a:lnSpc>
                <a:spcPct val="80000"/>
              </a:lnSpc>
              <a:buFont typeface="Wingdings" pitchFamily="2" charset="2"/>
              <a:buNone/>
              <a:defRPr/>
            </a:pPr>
            <a:r>
              <a:rPr lang="es-ES" sz="2800" smtClean="0"/>
              <a:t>C6H12O6 + C6H12O6 = C12H22O12 + H2O</a:t>
            </a:r>
          </a:p>
          <a:p>
            <a:pPr eaLnBrk="1" hangingPunct="1">
              <a:lnSpc>
                <a:spcPct val="80000"/>
              </a:lnSpc>
              <a:defRPr/>
            </a:pPr>
            <a:r>
              <a:rPr lang="es-ES" sz="2800" smtClean="0"/>
              <a:t>Disacáridos de mayor importancia que existen en la naturaleza son la maltosa, sucrosa y lactosa.</a:t>
            </a:r>
          </a:p>
          <a:p>
            <a:pPr eaLnBrk="1" hangingPunct="1">
              <a:lnSpc>
                <a:spcPct val="80000"/>
              </a:lnSpc>
              <a:defRPr/>
            </a:pPr>
            <a:r>
              <a:rPr lang="es-ES" sz="2800" smtClean="0"/>
              <a:t>Maltosa: Está constituida por dos moléculas de glucosa unidas mediante un enlace α-1,4-glucosídico. La maltosa es un azúcar reductor, soluble al agua.</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228725" y="0"/>
            <a:ext cx="7772400" cy="1143000"/>
          </a:xfrm>
        </p:spPr>
        <p:txBody>
          <a:bodyPr/>
          <a:lstStyle/>
          <a:p>
            <a:pPr algn="r" eaLnBrk="1" hangingPunct="1"/>
            <a:r>
              <a:rPr lang="en-US" smtClean="0"/>
              <a:t>Fabrizio Marcillo Morla</a:t>
            </a:r>
            <a:endParaRPr lang="es-US" smtClean="0"/>
          </a:p>
        </p:txBody>
      </p:sp>
      <p:sp>
        <p:nvSpPr>
          <p:cNvPr id="3" name="2 Marcador de contenido"/>
          <p:cNvSpPr>
            <a:spLocks noGrp="1"/>
          </p:cNvSpPr>
          <p:nvPr>
            <p:ph idx="1"/>
          </p:nvPr>
        </p:nvSpPr>
        <p:spPr>
          <a:xfrm>
            <a:off x="1169988" y="928688"/>
            <a:ext cx="7772400" cy="4114800"/>
          </a:xfrm>
        </p:spPr>
        <p:txBody>
          <a:bodyPr/>
          <a:lstStyle/>
          <a:p>
            <a:pPr algn="r" eaLnBrk="1" hangingPunct="1">
              <a:defRPr/>
            </a:pPr>
            <a:r>
              <a:rPr lang="es-EC" dirty="0" smtClean="0"/>
              <a:t>Guayaquil, 1966.</a:t>
            </a:r>
          </a:p>
          <a:p>
            <a:pPr algn="r" eaLnBrk="1" hangingPunct="1">
              <a:defRPr/>
            </a:pPr>
            <a:r>
              <a:rPr lang="es-EC" dirty="0" err="1" smtClean="0"/>
              <a:t>BSc.</a:t>
            </a:r>
            <a:r>
              <a:rPr lang="es-EC" dirty="0" smtClean="0"/>
              <a:t> Acuicultura. (ESPOL 1991).</a:t>
            </a:r>
          </a:p>
          <a:p>
            <a:pPr algn="r" eaLnBrk="1" hangingPunct="1">
              <a:defRPr/>
            </a:pPr>
            <a:r>
              <a:rPr lang="es-EC" dirty="0" smtClean="0"/>
              <a:t>Magister en Administración de Empresas. (ESPOL, 1996).</a:t>
            </a:r>
          </a:p>
          <a:p>
            <a:pPr algn="r" eaLnBrk="1" hangingPunct="1">
              <a:defRPr/>
            </a:pPr>
            <a:r>
              <a:rPr lang="es-EC" dirty="0" smtClean="0"/>
              <a:t>Profesor ESPOL desde el 2001.</a:t>
            </a:r>
          </a:p>
          <a:p>
            <a:pPr algn="r" eaLnBrk="1" hangingPunct="1">
              <a:defRPr/>
            </a:pPr>
            <a:r>
              <a:rPr lang="es-EC" dirty="0" smtClean="0"/>
              <a:t>20 años experiencia profesional: </a:t>
            </a:r>
          </a:p>
          <a:p>
            <a:pPr lvl="1" algn="r" eaLnBrk="1" hangingPunct="1">
              <a:defRPr/>
            </a:pPr>
            <a:r>
              <a:rPr lang="es-EC" dirty="0" smtClean="0"/>
              <a:t>Producción.</a:t>
            </a:r>
          </a:p>
          <a:p>
            <a:pPr lvl="1" algn="r" eaLnBrk="1" hangingPunct="1">
              <a:defRPr/>
            </a:pPr>
            <a:r>
              <a:rPr lang="es-EC" dirty="0" smtClean="0"/>
              <a:t>Administración.</a:t>
            </a:r>
          </a:p>
          <a:p>
            <a:pPr lvl="1" algn="r" eaLnBrk="1" hangingPunct="1">
              <a:defRPr/>
            </a:pPr>
            <a:r>
              <a:rPr lang="es-EC" dirty="0" smtClean="0"/>
              <a:t>Finanzas.</a:t>
            </a:r>
          </a:p>
          <a:p>
            <a:pPr lvl="1" algn="r" eaLnBrk="1" hangingPunct="1">
              <a:defRPr/>
            </a:pPr>
            <a:r>
              <a:rPr lang="es-EC" dirty="0" smtClean="0"/>
              <a:t>Investigación.</a:t>
            </a:r>
          </a:p>
          <a:p>
            <a:pPr lvl="1" algn="r" eaLnBrk="1" hangingPunct="1">
              <a:defRPr/>
            </a:pPr>
            <a:r>
              <a:rPr lang="es-EC" dirty="0" smtClean="0"/>
              <a:t>Consultorías.</a:t>
            </a:r>
          </a:p>
        </p:txBody>
      </p:sp>
      <p:pic>
        <p:nvPicPr>
          <p:cNvPr id="4100" name="Picture 3" descr="Yop por ti."/>
          <p:cNvPicPr>
            <a:picLocks noChangeAspect="1" noChangeArrowheads="1"/>
          </p:cNvPicPr>
          <p:nvPr/>
        </p:nvPicPr>
        <p:blipFill>
          <a:blip r:embed="rId3"/>
          <a:srcRect/>
          <a:stretch>
            <a:fillRect/>
          </a:stretch>
        </p:blipFill>
        <p:spPr bwMode="auto">
          <a:xfrm>
            <a:off x="0" y="0"/>
            <a:ext cx="2571750" cy="1928813"/>
          </a:xfrm>
          <a:prstGeom prst="rect">
            <a:avLst/>
          </a:prstGeom>
          <a:noFill/>
          <a:ln w="9525">
            <a:noFill/>
            <a:miter lim="800000"/>
            <a:headEnd/>
            <a:tailEnd/>
          </a:ln>
        </p:spPr>
      </p:pic>
      <p:sp>
        <p:nvSpPr>
          <p:cNvPr id="9" name="8 Rectángulo"/>
          <p:cNvSpPr/>
          <p:nvPr/>
        </p:nvSpPr>
        <p:spPr>
          <a:xfrm>
            <a:off x="357188" y="5670550"/>
            <a:ext cx="4572000" cy="830263"/>
          </a:xfrm>
          <a:prstGeom prst="rect">
            <a:avLst/>
          </a:prstGeom>
        </p:spPr>
        <p:txBody>
          <a:bodyPr>
            <a:spAutoFit/>
          </a:bodyPr>
          <a:lstStyle/>
          <a:p>
            <a:pPr>
              <a:buFont typeface="Wingdings" pitchFamily="2" charset="2"/>
              <a:buNone/>
              <a:defRPr/>
            </a:pPr>
            <a:r>
              <a:rPr lang="es-US" sz="2400" dirty="0">
                <a:latin typeface="+mn-lt"/>
                <a:hlinkClick r:id="rId4"/>
              </a:rPr>
              <a:t>Otras Publicaciones del mismo autor en Repositorio ESPOL</a:t>
            </a:r>
            <a:endParaRPr lang="es-US" sz="2400" dirty="0">
              <a:latin typeface="+mn-l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ES" smtClean="0"/>
              <a:t>Maltosa</a:t>
            </a:r>
          </a:p>
        </p:txBody>
      </p:sp>
      <p:sp>
        <p:nvSpPr>
          <p:cNvPr id="1362947" name="Rectangle 3"/>
          <p:cNvSpPr>
            <a:spLocks noGrp="1" noChangeArrowheads="1"/>
          </p:cNvSpPr>
          <p:nvPr>
            <p:ph type="body" idx="1"/>
          </p:nvPr>
        </p:nvSpPr>
        <p:spPr/>
        <p:txBody>
          <a:bodyPr/>
          <a:lstStyle/>
          <a:p>
            <a:pPr eaLnBrk="1" hangingPunct="1">
              <a:defRPr/>
            </a:pPr>
            <a:r>
              <a:rPr lang="es-ES" sz="2800" smtClean="0"/>
              <a:t>No se encuentra en naturaleza, pero es producto obtenido de degradación almidón. </a:t>
            </a:r>
          </a:p>
          <a:p>
            <a:pPr eaLnBrk="1" hangingPunct="1">
              <a:defRPr/>
            </a:pPr>
            <a:r>
              <a:rPr lang="es-ES" sz="2800" smtClean="0"/>
              <a:t>Por ejemplo, durante el proceso de germinación de la cebada, se obtiene maltosa a partir del almidón, gracias a la acción enzimática de la amilasa; una vez germinada y secada la cebada (que ahora se le denomina “malta”) se le emplea para la elaboración de cerveza y Whisky de malta.</a:t>
            </a:r>
          </a:p>
          <a:p>
            <a:pPr eaLnBrk="1" hangingPunct="1">
              <a:defRPr/>
            </a:pPr>
            <a:endParaRPr lang="es-ES" sz="2800" smtClean="0"/>
          </a:p>
        </p:txBody>
      </p:sp>
      <p:pic>
        <p:nvPicPr>
          <p:cNvPr id="22532" name="Picture 4"/>
          <p:cNvPicPr>
            <a:picLocks noChangeAspect="1" noChangeArrowheads="1"/>
          </p:cNvPicPr>
          <p:nvPr/>
        </p:nvPicPr>
        <p:blipFill>
          <a:blip r:embed="rId2"/>
          <a:srcRect r="22528"/>
          <a:stretch>
            <a:fillRect/>
          </a:stretch>
        </p:blipFill>
        <p:spPr bwMode="auto">
          <a:xfrm>
            <a:off x="0" y="0"/>
            <a:ext cx="3851275" cy="1906588"/>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s-ES" smtClean="0"/>
              <a:t>Sucrosa</a:t>
            </a:r>
          </a:p>
        </p:txBody>
      </p:sp>
      <p:sp>
        <p:nvSpPr>
          <p:cNvPr id="1363971" name="Rectangle 3"/>
          <p:cNvSpPr>
            <a:spLocks noGrp="1" noChangeArrowheads="1"/>
          </p:cNvSpPr>
          <p:nvPr>
            <p:ph type="body" idx="1"/>
          </p:nvPr>
        </p:nvSpPr>
        <p:spPr>
          <a:xfrm>
            <a:off x="827088" y="1946275"/>
            <a:ext cx="8115300" cy="4578350"/>
          </a:xfrm>
        </p:spPr>
        <p:txBody>
          <a:bodyPr/>
          <a:lstStyle/>
          <a:p>
            <a:pPr eaLnBrk="1" hangingPunct="1">
              <a:lnSpc>
                <a:spcPct val="80000"/>
              </a:lnSpc>
              <a:defRPr/>
            </a:pPr>
            <a:r>
              <a:rPr lang="es-ES" sz="2000" smtClean="0"/>
              <a:t>Constituída por una molécula de glucosa y una de fructosa unidas a través de un enlace α-1-β-2-glucosídico. </a:t>
            </a:r>
          </a:p>
          <a:p>
            <a:pPr eaLnBrk="1" hangingPunct="1">
              <a:lnSpc>
                <a:spcPct val="80000"/>
              </a:lnSpc>
              <a:defRPr/>
            </a:pPr>
            <a:r>
              <a:rPr lang="es-ES" sz="2000" smtClean="0"/>
              <a:t>Dado que los dos grupos reductores funcionales están involucrados en el enlace glucosídico, la sucrosa no posee propiedades reductoras.</a:t>
            </a:r>
          </a:p>
          <a:p>
            <a:pPr eaLnBrk="1" hangingPunct="1">
              <a:lnSpc>
                <a:spcPct val="80000"/>
              </a:lnSpc>
              <a:defRPr/>
            </a:pPr>
            <a:r>
              <a:rPr lang="es-ES" sz="2000" smtClean="0"/>
              <a:t>Ampliamente distribuida en la naturaleza, se encuentra en la mayoría de las plantas; entre las fuentes ricas en sucrosa se incluyen al azúcar de caña (20% de sucrosa), azúcar de remolacha (15–20%) y zanahorias.</a:t>
            </a:r>
          </a:p>
          <a:p>
            <a:pPr eaLnBrk="1" hangingPunct="1">
              <a:lnSpc>
                <a:spcPct val="80000"/>
              </a:lnSpc>
              <a:defRPr/>
            </a:pPr>
            <a:r>
              <a:rPr lang="es-ES" sz="2000" smtClean="0"/>
              <a:t>Es azúcar utilizada a nivel doméstico para endulzar alimentos en casa. Cuando la sucrosa es 200°C forma caramelo </a:t>
            </a:r>
          </a:p>
          <a:p>
            <a:pPr eaLnBrk="1" hangingPunct="1">
              <a:lnSpc>
                <a:spcPct val="80000"/>
              </a:lnSpc>
              <a:defRPr/>
            </a:pPr>
            <a:r>
              <a:rPr lang="es-ES" sz="2000" smtClean="0"/>
              <a:t>Melazas son líquidos viscosos (20–30% de humedad), de color obscuro, de los que no se puede extraer más sucrosa mediante procesos de cristalización, debido a la presencia de cantidades apreciables de azúcares reductores (p. ej. glucosa) e impurezas.</a:t>
            </a:r>
          </a:p>
        </p:txBody>
      </p:sp>
      <p:pic>
        <p:nvPicPr>
          <p:cNvPr id="23556" name="Picture 4"/>
          <p:cNvPicPr>
            <a:picLocks noChangeAspect="1" noChangeArrowheads="1"/>
          </p:cNvPicPr>
          <p:nvPr/>
        </p:nvPicPr>
        <p:blipFill>
          <a:blip r:embed="rId2"/>
          <a:srcRect r="13695"/>
          <a:stretch>
            <a:fillRect/>
          </a:stretch>
        </p:blipFill>
        <p:spPr bwMode="auto">
          <a:xfrm>
            <a:off x="0" y="0"/>
            <a:ext cx="3779838" cy="1919288"/>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s-ES" smtClean="0"/>
              <a:t>Lactosa</a:t>
            </a:r>
          </a:p>
        </p:txBody>
      </p:sp>
      <p:sp>
        <p:nvSpPr>
          <p:cNvPr id="1364995" name="Rectangle 3"/>
          <p:cNvSpPr>
            <a:spLocks noGrp="1" noChangeArrowheads="1"/>
          </p:cNvSpPr>
          <p:nvPr>
            <p:ph type="body" idx="1"/>
          </p:nvPr>
        </p:nvSpPr>
        <p:spPr/>
        <p:txBody>
          <a:bodyPr/>
          <a:lstStyle/>
          <a:p>
            <a:pPr eaLnBrk="1" hangingPunct="1">
              <a:lnSpc>
                <a:spcPct val="80000"/>
              </a:lnSpc>
              <a:defRPr/>
            </a:pPr>
            <a:r>
              <a:rPr lang="es-ES" sz="2400" smtClean="0"/>
              <a:t>Compuesta de glucosa y galactosa, unidas por un enlace β-1, 4-glucosídico. A semejanza de la maltosa tiene propiedades reductoras.</a:t>
            </a:r>
          </a:p>
          <a:p>
            <a:pPr eaLnBrk="1" hangingPunct="1">
              <a:lnSpc>
                <a:spcPct val="80000"/>
              </a:lnSpc>
              <a:defRPr/>
            </a:pPr>
            <a:r>
              <a:rPr lang="es-ES" sz="2400" smtClean="0"/>
              <a:t>Principal azúcar en la leche y exclusivo de mamíferos. </a:t>
            </a:r>
          </a:p>
          <a:p>
            <a:pPr eaLnBrk="1" hangingPunct="1">
              <a:lnSpc>
                <a:spcPct val="80000"/>
              </a:lnSpc>
              <a:defRPr/>
            </a:pPr>
            <a:r>
              <a:rPr lang="es-ES" sz="2400" smtClean="0"/>
              <a:t>40% total sólidos leche; </a:t>
            </a:r>
          </a:p>
          <a:p>
            <a:pPr eaLnBrk="1" hangingPunct="1">
              <a:lnSpc>
                <a:spcPct val="80000"/>
              </a:lnSpc>
              <a:defRPr/>
            </a:pPr>
            <a:r>
              <a:rPr lang="es-ES" sz="2400" smtClean="0"/>
              <a:t>Fácilmente sufre fermentación bacteriana, por ejemplo agriamiento de la leche por Streptococcus lactis, causado por la fermentación de lactosa a ácido láctico. </a:t>
            </a:r>
          </a:p>
          <a:p>
            <a:pPr eaLnBrk="1" hangingPunct="1">
              <a:lnSpc>
                <a:spcPct val="80000"/>
              </a:lnSpc>
              <a:defRPr/>
            </a:pPr>
            <a:r>
              <a:rPr lang="es-ES" sz="2400" smtClean="0"/>
              <a:t>A semejanza de la sucrosa, si la lactosa es calentada a una temperatura de 175° C forma lactocaramelo.</a:t>
            </a:r>
          </a:p>
        </p:txBody>
      </p:sp>
      <p:pic>
        <p:nvPicPr>
          <p:cNvPr id="24580" name="Picture 4"/>
          <p:cNvPicPr>
            <a:picLocks noChangeAspect="1" noChangeArrowheads="1"/>
          </p:cNvPicPr>
          <p:nvPr/>
        </p:nvPicPr>
        <p:blipFill>
          <a:blip r:embed="rId2"/>
          <a:srcRect r="20000"/>
          <a:stretch>
            <a:fillRect/>
          </a:stretch>
        </p:blipFill>
        <p:spPr bwMode="auto">
          <a:xfrm>
            <a:off x="0" y="0"/>
            <a:ext cx="3635375" cy="1870075"/>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s-ES" smtClean="0"/>
              <a:t>Homopolisacáridos</a:t>
            </a:r>
          </a:p>
        </p:txBody>
      </p:sp>
      <p:sp>
        <p:nvSpPr>
          <p:cNvPr id="1366019" name="Rectangle 3"/>
          <p:cNvSpPr>
            <a:spLocks noGrp="1" noChangeArrowheads="1"/>
          </p:cNvSpPr>
          <p:nvPr>
            <p:ph type="body" idx="1"/>
          </p:nvPr>
        </p:nvSpPr>
        <p:spPr/>
        <p:txBody>
          <a:bodyPr/>
          <a:lstStyle/>
          <a:p>
            <a:pPr eaLnBrk="1" hangingPunct="1">
              <a:defRPr/>
            </a:pPr>
            <a:r>
              <a:rPr lang="es-ES" sz="2800" smtClean="0"/>
              <a:t>Carbohidratos muy diferentes de azúcares.</a:t>
            </a:r>
          </a:p>
          <a:p>
            <a:pPr eaLnBrk="1" hangingPunct="1">
              <a:defRPr/>
            </a:pPr>
            <a:r>
              <a:rPr lang="es-ES" sz="2800" smtClean="0"/>
              <a:t>Alto peso molecular y compuestos de gran número de hexosas o en menor grado de residuos de pentosas. </a:t>
            </a:r>
          </a:p>
          <a:p>
            <a:pPr eaLnBrk="1" hangingPunct="1">
              <a:defRPr/>
            </a:pPr>
            <a:r>
              <a:rPr lang="es-ES" sz="2800" smtClean="0"/>
              <a:t>Muchos de ellos se les encuentra en vegetales y animales como</a:t>
            </a:r>
          </a:p>
          <a:p>
            <a:pPr lvl="1" eaLnBrk="1" hangingPunct="1">
              <a:defRPr/>
            </a:pPr>
            <a:r>
              <a:rPr lang="es-ES" sz="2400" smtClean="0"/>
              <a:t>Material de reserva (almidón o glicógeno)</a:t>
            </a:r>
          </a:p>
          <a:p>
            <a:pPr lvl="1" eaLnBrk="1" hangingPunct="1">
              <a:defRPr/>
            </a:pPr>
            <a:r>
              <a:rPr lang="es-ES" sz="2400" smtClean="0"/>
              <a:t>Elementos estructurales (celulosa o quitina).</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s-ES" smtClean="0"/>
              <a:t>Almidón</a:t>
            </a:r>
          </a:p>
        </p:txBody>
      </p:sp>
      <p:sp>
        <p:nvSpPr>
          <p:cNvPr id="1367043" name="Rectangle 3"/>
          <p:cNvSpPr>
            <a:spLocks noGrp="1" noChangeArrowheads="1"/>
          </p:cNvSpPr>
          <p:nvPr>
            <p:ph type="body" idx="1"/>
          </p:nvPr>
        </p:nvSpPr>
        <p:spPr/>
        <p:txBody>
          <a:bodyPr/>
          <a:lstStyle/>
          <a:p>
            <a:pPr eaLnBrk="1" hangingPunct="1">
              <a:lnSpc>
                <a:spcPct val="90000"/>
              </a:lnSpc>
              <a:defRPr/>
            </a:pPr>
            <a:r>
              <a:rPr lang="es-ES" sz="2400" smtClean="0"/>
              <a:t>Dos tipos: amilosa y amilopectina.</a:t>
            </a:r>
          </a:p>
          <a:p>
            <a:pPr eaLnBrk="1" hangingPunct="1">
              <a:lnSpc>
                <a:spcPct val="90000"/>
              </a:lnSpc>
              <a:defRPr/>
            </a:pPr>
            <a:r>
              <a:rPr lang="es-ES" sz="2400" smtClean="0"/>
              <a:t>Forma química de almacenaje azúcar en vegetales</a:t>
            </a:r>
          </a:p>
          <a:p>
            <a:pPr eaLnBrk="1" hangingPunct="1">
              <a:lnSpc>
                <a:spcPct val="90000"/>
              </a:lnSpc>
              <a:defRPr/>
            </a:pPr>
            <a:r>
              <a:rPr lang="es-ES" sz="2400" smtClean="0"/>
              <a:t>Se encuentra en tallos, frutos, semillas y hojas</a:t>
            </a:r>
          </a:p>
          <a:p>
            <a:pPr eaLnBrk="1" hangingPunct="1">
              <a:lnSpc>
                <a:spcPct val="90000"/>
              </a:lnSpc>
              <a:defRPr/>
            </a:pPr>
            <a:r>
              <a:rPr lang="es-ES" sz="2400" smtClean="0"/>
              <a:t>Representa mayor reserva alimenticia de carbohidratos para vegetales</a:t>
            </a:r>
          </a:p>
          <a:p>
            <a:pPr eaLnBrk="1" hangingPunct="1">
              <a:lnSpc>
                <a:spcPct val="90000"/>
              </a:lnSpc>
              <a:defRPr/>
            </a:pPr>
            <a:r>
              <a:rPr lang="es-ES" sz="2400" smtClean="0"/>
              <a:t>Constituye mayor componente de carbohidratos en los alimentos de animales. </a:t>
            </a:r>
          </a:p>
          <a:p>
            <a:pPr eaLnBrk="1" hangingPunct="1">
              <a:lnSpc>
                <a:spcPct val="90000"/>
              </a:lnSpc>
              <a:defRPr/>
            </a:pPr>
            <a:r>
              <a:rPr lang="es-ES" sz="2400" smtClean="0"/>
              <a:t>Almidón puede representar hasta 70% de las semillas y hasta 30% de los frutos, tubérculos o raíces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s-ES" smtClean="0"/>
              <a:t>Almidón</a:t>
            </a:r>
          </a:p>
        </p:txBody>
      </p:sp>
      <p:sp>
        <p:nvSpPr>
          <p:cNvPr id="1368067" name="Rectangle 3"/>
          <p:cNvSpPr>
            <a:spLocks noGrp="1" noChangeArrowheads="1"/>
          </p:cNvSpPr>
          <p:nvPr>
            <p:ph type="body" idx="1"/>
          </p:nvPr>
        </p:nvSpPr>
        <p:spPr/>
        <p:txBody>
          <a:bodyPr/>
          <a:lstStyle/>
          <a:p>
            <a:pPr eaLnBrk="1" hangingPunct="1">
              <a:lnSpc>
                <a:spcPct val="80000"/>
              </a:lnSpc>
              <a:defRPr/>
            </a:pPr>
            <a:r>
              <a:rPr lang="es-ES" sz="2800" smtClean="0"/>
              <a:t>Cada gránulo rodeado por capa delgada celulosa que hace insoluble al agua e indigestibles para norumiantes, incluyendo peces y camarones, al ser ofrecidos en forma cruda o no cocidos. </a:t>
            </a:r>
          </a:p>
          <a:p>
            <a:pPr eaLnBrk="1" hangingPunct="1">
              <a:lnSpc>
                <a:spcPct val="80000"/>
              </a:lnSpc>
              <a:defRPr/>
            </a:pPr>
            <a:r>
              <a:rPr lang="es-ES" sz="2800" smtClean="0"/>
              <a:t>Palentamiento en presencia de humedad, facilitará ruptura membrana celulósica, dando lugar a la absorción del agua por el almidón, que en presencia de calor provoca la gelatinización del mismo, formándose una solución gelatinosa o pastosa.</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s-ES" smtClean="0"/>
              <a:t>Glicógeno</a:t>
            </a:r>
          </a:p>
        </p:txBody>
      </p:sp>
      <p:sp>
        <p:nvSpPr>
          <p:cNvPr id="1369091" name="Rectangle 3"/>
          <p:cNvSpPr>
            <a:spLocks noGrp="1" noChangeArrowheads="1"/>
          </p:cNvSpPr>
          <p:nvPr>
            <p:ph type="body" idx="1"/>
          </p:nvPr>
        </p:nvSpPr>
        <p:spPr/>
        <p:txBody>
          <a:bodyPr/>
          <a:lstStyle/>
          <a:p>
            <a:pPr eaLnBrk="1" hangingPunct="1">
              <a:defRPr/>
            </a:pPr>
            <a:r>
              <a:rPr lang="es-ES" smtClean="0"/>
              <a:t>Compuesto por cadenas ramificadas de unidades alfa-Dglucosa, ligadas entre sí por enlaces alfa-1, 4 y alfa-1, 6; siendo los últimos los más abundantes en el glicógeno (como amilopectina) </a:t>
            </a:r>
          </a:p>
          <a:p>
            <a:pPr eaLnBrk="1" hangingPunct="1">
              <a:defRPr/>
            </a:pPr>
            <a:r>
              <a:rPr lang="es-ES" smtClean="0"/>
              <a:t>Forma que carbohidratos almacenados en cuerpo de animales; en particular en músculo e hígado </a:t>
            </a:r>
          </a:p>
        </p:txBody>
      </p:sp>
      <p:pic>
        <p:nvPicPr>
          <p:cNvPr id="28676" name="Picture 4" descr="carbohglucog1"/>
          <p:cNvPicPr>
            <a:picLocks noChangeAspect="1" noChangeArrowheads="1"/>
          </p:cNvPicPr>
          <p:nvPr/>
        </p:nvPicPr>
        <p:blipFill>
          <a:blip r:embed="rId2"/>
          <a:srcRect/>
          <a:stretch>
            <a:fillRect/>
          </a:stretch>
        </p:blipFill>
        <p:spPr bwMode="auto">
          <a:xfrm>
            <a:off x="0" y="0"/>
            <a:ext cx="2987675" cy="1925638"/>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s-ES" smtClean="0"/>
              <a:t>Fibra</a:t>
            </a:r>
          </a:p>
        </p:txBody>
      </p:sp>
      <p:sp>
        <p:nvSpPr>
          <p:cNvPr id="1391619" name="Rectangle 3"/>
          <p:cNvSpPr>
            <a:spLocks noGrp="1" noChangeArrowheads="1"/>
          </p:cNvSpPr>
          <p:nvPr>
            <p:ph type="body" idx="1"/>
          </p:nvPr>
        </p:nvSpPr>
        <p:spPr/>
        <p:txBody>
          <a:bodyPr/>
          <a:lstStyle/>
          <a:p>
            <a:pPr eaLnBrk="1" hangingPunct="1">
              <a:defRPr/>
            </a:pPr>
            <a:r>
              <a:rPr lang="es-ES" sz="2800" smtClean="0"/>
              <a:t>A veces calificadas como compuestos celulósicos, no tienen una definición precisa.</a:t>
            </a:r>
          </a:p>
          <a:p>
            <a:pPr eaLnBrk="1" hangingPunct="1">
              <a:defRPr/>
            </a:pPr>
            <a:r>
              <a:rPr lang="es-ES" sz="2800" smtClean="0"/>
              <a:t>Polisacáridos complejos no hidrolizables por enzimas de vertebrados superiores.</a:t>
            </a:r>
          </a:p>
          <a:p>
            <a:pPr eaLnBrk="1" hangingPunct="1">
              <a:defRPr/>
            </a:pPr>
            <a:r>
              <a:rPr lang="es-ES" sz="2800" smtClean="0"/>
              <a:t>No son digeribles.</a:t>
            </a:r>
          </a:p>
          <a:p>
            <a:pPr eaLnBrk="1" hangingPunct="1">
              <a:defRPr/>
            </a:pPr>
            <a:r>
              <a:rPr lang="es-ES" sz="2800" smtClean="0"/>
              <a:t>Juegan papel de relleno y dan volumen a bolo alimenticio.</a:t>
            </a:r>
          </a:p>
          <a:p>
            <a:pPr eaLnBrk="1" hangingPunct="1">
              <a:defRPr/>
            </a:pPr>
            <a:r>
              <a:rPr lang="es-ES" sz="2800" smtClean="0"/>
              <a:t>Función estimulante sobre tracto digestivo.</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s-ES" smtClean="0"/>
              <a:t>Celulosa</a:t>
            </a:r>
          </a:p>
        </p:txBody>
      </p:sp>
      <p:sp>
        <p:nvSpPr>
          <p:cNvPr id="1370115" name="Rectangle 3"/>
          <p:cNvSpPr>
            <a:spLocks noGrp="1" noChangeArrowheads="1"/>
          </p:cNvSpPr>
          <p:nvPr>
            <p:ph type="body" idx="1"/>
          </p:nvPr>
        </p:nvSpPr>
        <p:spPr/>
        <p:txBody>
          <a:bodyPr/>
          <a:lstStyle/>
          <a:p>
            <a:pPr eaLnBrk="1" hangingPunct="1">
              <a:defRPr/>
            </a:pPr>
            <a:r>
              <a:rPr lang="es-ES" sz="2800" smtClean="0"/>
              <a:t>Formada por cadenas muy largas de unidades de D-glucosa, enlazadas entre sí por uniones β - 1, 4,</a:t>
            </a:r>
          </a:p>
          <a:p>
            <a:pPr eaLnBrk="1" hangingPunct="1">
              <a:defRPr/>
            </a:pPr>
            <a:r>
              <a:rPr lang="es-ES" sz="2800" smtClean="0"/>
              <a:t>Polisacárido muy estable y además es el carbohidrato más abundante en la naturaleza, siendo la estructura fundamental de la pared celular vegetal. </a:t>
            </a:r>
          </a:p>
          <a:p>
            <a:pPr eaLnBrk="1" hangingPunct="1">
              <a:defRPr/>
            </a:pPr>
            <a:r>
              <a:rPr lang="es-ES" sz="2800" smtClean="0"/>
              <a:t>La celulosa tiene una gran resistencia a la tensión y al ataque químico </a:t>
            </a:r>
          </a:p>
        </p:txBody>
      </p:sp>
      <p:pic>
        <p:nvPicPr>
          <p:cNvPr id="30724" name="Picture 4" descr="celulosa5"/>
          <p:cNvPicPr>
            <a:picLocks noChangeAspect="1" noChangeArrowheads="1"/>
          </p:cNvPicPr>
          <p:nvPr/>
        </p:nvPicPr>
        <p:blipFill>
          <a:blip r:embed="rId2"/>
          <a:srcRect/>
          <a:stretch>
            <a:fillRect/>
          </a:stretch>
        </p:blipFill>
        <p:spPr bwMode="auto">
          <a:xfrm>
            <a:off x="0" y="0"/>
            <a:ext cx="2195513" cy="1998663"/>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s-ES" smtClean="0"/>
              <a:t>Quitina</a:t>
            </a:r>
          </a:p>
        </p:txBody>
      </p:sp>
      <p:sp>
        <p:nvSpPr>
          <p:cNvPr id="1371139" name="Rectangle 3"/>
          <p:cNvSpPr>
            <a:spLocks noGrp="1" noChangeArrowheads="1"/>
          </p:cNvSpPr>
          <p:nvPr>
            <p:ph type="body" idx="1"/>
          </p:nvPr>
        </p:nvSpPr>
        <p:spPr/>
        <p:txBody>
          <a:bodyPr/>
          <a:lstStyle/>
          <a:p>
            <a:pPr eaLnBrk="1" hangingPunct="1">
              <a:defRPr/>
            </a:pPr>
            <a:r>
              <a:rPr lang="es-ES" smtClean="0"/>
              <a:t>Constituida de unidades repetidas de N-acetil-C-glucosamina, unidas por enlaces β-1, 4 y consecuentemente su estructura es similar a la celulosa.</a:t>
            </a:r>
          </a:p>
          <a:p>
            <a:pPr eaLnBrk="1" hangingPunct="1">
              <a:defRPr/>
            </a:pPr>
            <a:r>
              <a:rPr lang="es-ES" smtClean="0"/>
              <a:t>Es principal componente estructural de la cutícula de los insectos y del esqueleto de crustáceos.</a:t>
            </a:r>
          </a:p>
        </p:txBody>
      </p:sp>
      <p:pic>
        <p:nvPicPr>
          <p:cNvPr id="31748" name="Picture 4" descr="AB492S27"/>
          <p:cNvPicPr>
            <a:picLocks noChangeAspect="1" noChangeArrowheads="1"/>
          </p:cNvPicPr>
          <p:nvPr/>
        </p:nvPicPr>
        <p:blipFill>
          <a:blip r:embed="rId2"/>
          <a:srcRect/>
          <a:stretch>
            <a:fillRect/>
          </a:stretch>
        </p:blipFill>
        <p:spPr bwMode="auto">
          <a:xfrm>
            <a:off x="0" y="0"/>
            <a:ext cx="3348038" cy="2011363"/>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Carbohidratos</a:t>
            </a:r>
            <a:endParaRPr lang="es-ES" smtClean="0"/>
          </a:p>
        </p:txBody>
      </p:sp>
      <p:sp>
        <p:nvSpPr>
          <p:cNvPr id="1317891" name="Rectangle 3"/>
          <p:cNvSpPr>
            <a:spLocks noGrp="1" noChangeArrowheads="1"/>
          </p:cNvSpPr>
          <p:nvPr>
            <p:ph type="body" idx="1"/>
          </p:nvPr>
        </p:nvSpPr>
        <p:spPr/>
        <p:txBody>
          <a:bodyPr/>
          <a:lstStyle/>
          <a:p>
            <a:pPr eaLnBrk="1" hangingPunct="1">
              <a:lnSpc>
                <a:spcPct val="90000"/>
              </a:lnSpc>
              <a:defRPr/>
            </a:pPr>
            <a:r>
              <a:rPr lang="es-ES" smtClean="0"/>
              <a:t>Conocen como:</a:t>
            </a:r>
          </a:p>
          <a:p>
            <a:pPr lvl="1" eaLnBrk="1" hangingPunct="1">
              <a:lnSpc>
                <a:spcPct val="90000"/>
              </a:lnSpc>
              <a:defRPr/>
            </a:pPr>
            <a:r>
              <a:rPr lang="es-ES" smtClean="0"/>
              <a:t>Carbohidratos</a:t>
            </a:r>
          </a:p>
          <a:p>
            <a:pPr lvl="1" eaLnBrk="1" hangingPunct="1">
              <a:lnSpc>
                <a:spcPct val="90000"/>
              </a:lnSpc>
              <a:defRPr/>
            </a:pPr>
            <a:r>
              <a:rPr lang="es-ES" smtClean="0"/>
              <a:t>Glúcidos</a:t>
            </a:r>
          </a:p>
          <a:p>
            <a:pPr lvl="1" eaLnBrk="1" hangingPunct="1">
              <a:lnSpc>
                <a:spcPct val="90000"/>
              </a:lnSpc>
              <a:defRPr/>
            </a:pPr>
            <a:r>
              <a:rPr lang="es-ES" smtClean="0"/>
              <a:t>Hidratos de Carbono</a:t>
            </a:r>
          </a:p>
          <a:p>
            <a:pPr eaLnBrk="1" hangingPunct="1">
              <a:lnSpc>
                <a:spcPct val="90000"/>
              </a:lnSpc>
              <a:defRPr/>
            </a:pPr>
            <a:r>
              <a:rPr lang="es-ES" smtClean="0"/>
              <a:t>Base de energía viva en la tierra.</a:t>
            </a:r>
          </a:p>
          <a:p>
            <a:pPr eaLnBrk="1" hangingPunct="1">
              <a:lnSpc>
                <a:spcPct val="90000"/>
              </a:lnSpc>
              <a:defRPr/>
            </a:pPr>
            <a:r>
              <a:rPr lang="es-ES" smtClean="0"/>
              <a:t>Provienen de fotosíntesis</a:t>
            </a:r>
          </a:p>
          <a:p>
            <a:pPr eaLnBrk="1" hangingPunct="1">
              <a:lnSpc>
                <a:spcPct val="90000"/>
              </a:lnSpc>
              <a:defRPr/>
            </a:pPr>
            <a:r>
              <a:rPr lang="es-ES" smtClean="0"/>
              <a:t>Normalmente contienen C, O e H y tienen la fórmula aproximada (CH</a:t>
            </a:r>
            <a:r>
              <a:rPr lang="es-ES" baseline="-25000" smtClean="0"/>
              <a:t>2</a:t>
            </a:r>
            <a:r>
              <a:rPr lang="es-ES" smtClean="0"/>
              <a:t>O)</a:t>
            </a:r>
            <a:r>
              <a:rPr lang="es-ES" baseline="-25000" smtClean="0"/>
              <a:t>n</a:t>
            </a:r>
            <a:r>
              <a:rPr lang="es-ES" smtClean="0"/>
              <a: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s-ES" smtClean="0"/>
              <a:t>Heteropolisacáridos</a:t>
            </a:r>
          </a:p>
        </p:txBody>
      </p:sp>
      <p:sp>
        <p:nvSpPr>
          <p:cNvPr id="1372163" name="Rectangle 3"/>
          <p:cNvSpPr>
            <a:spLocks noGrp="1" noChangeArrowheads="1"/>
          </p:cNvSpPr>
          <p:nvPr>
            <p:ph type="body" idx="1"/>
          </p:nvPr>
        </p:nvSpPr>
        <p:spPr/>
        <p:txBody>
          <a:bodyPr/>
          <a:lstStyle/>
          <a:p>
            <a:pPr eaLnBrk="1" hangingPunct="1">
              <a:defRPr/>
            </a:pPr>
            <a:r>
              <a:rPr lang="es-ES" smtClean="0"/>
              <a:t>En contraste con los homopolisacáridos, los heterosacáridos consisten en mezclas de diferentes unidades de monosacáridos y tienen un alto peso molecular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s-ES" smtClean="0"/>
              <a:t>Hemicelulosa</a:t>
            </a:r>
          </a:p>
        </p:txBody>
      </p:sp>
      <p:sp>
        <p:nvSpPr>
          <p:cNvPr id="1373187" name="Rectangle 3"/>
          <p:cNvSpPr>
            <a:spLocks noGrp="1" noChangeArrowheads="1"/>
          </p:cNvSpPr>
          <p:nvPr>
            <p:ph type="body" idx="1"/>
          </p:nvPr>
        </p:nvSpPr>
        <p:spPr/>
        <p:txBody>
          <a:bodyPr/>
          <a:lstStyle/>
          <a:p>
            <a:pPr eaLnBrk="1" hangingPunct="1">
              <a:lnSpc>
                <a:spcPct val="90000"/>
              </a:lnSpc>
              <a:defRPr/>
            </a:pPr>
            <a:r>
              <a:rPr lang="es-ES" sz="2800" smtClean="0"/>
              <a:t>Compuesta principalmente por unidades de xilosa, unidas mediante enlaces β-1,4, pero también puede contener hexosas y azúcares ácidos (p. ej. ácido urónico). </a:t>
            </a:r>
          </a:p>
          <a:p>
            <a:pPr eaLnBrk="1" hangingPunct="1">
              <a:lnSpc>
                <a:spcPct val="90000"/>
              </a:lnSpc>
              <a:defRPr/>
            </a:pPr>
            <a:r>
              <a:rPr lang="es-ES" sz="2800" smtClean="0"/>
              <a:t>Normalmente acompañan a la celulosa en hojas, partes leñosas y semillas de vegetales superiores. </a:t>
            </a:r>
          </a:p>
          <a:p>
            <a:pPr eaLnBrk="1" hangingPunct="1">
              <a:lnSpc>
                <a:spcPct val="90000"/>
              </a:lnSpc>
              <a:defRPr/>
            </a:pPr>
            <a:r>
              <a:rPr lang="es-ES" sz="2800" smtClean="0"/>
              <a:t>Insolubles al agua y a semejanza de la celulosa no son fácilmente digeridas por otros animales que los rumiantes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s-ES" smtClean="0"/>
              <a:t>Gomas</a:t>
            </a:r>
          </a:p>
        </p:txBody>
      </p:sp>
      <p:sp>
        <p:nvSpPr>
          <p:cNvPr id="1374211" name="Rectangle 3"/>
          <p:cNvSpPr>
            <a:spLocks noGrp="1" noChangeArrowheads="1"/>
          </p:cNvSpPr>
          <p:nvPr>
            <p:ph type="body" idx="1"/>
          </p:nvPr>
        </p:nvSpPr>
        <p:spPr/>
        <p:txBody>
          <a:bodyPr/>
          <a:lstStyle/>
          <a:p>
            <a:pPr eaLnBrk="1" hangingPunct="1">
              <a:defRPr/>
            </a:pPr>
            <a:r>
              <a:rPr lang="es-ES" smtClean="0"/>
              <a:t>Se les encuentra en la heridas de los vegetales y son compuestos muy complejos, al ser hidrolizados producen una gran variedad de monosacáridos y azúcares ácidos. Un ejemplo es la goma arábiga (goma de acacia).</a:t>
            </a:r>
          </a:p>
          <a:p>
            <a:pPr eaLnBrk="1" hangingPunct="1">
              <a:buFont typeface="Wingdings" pitchFamily="2" charset="2"/>
              <a:buNone/>
              <a:defRPr/>
            </a:pPr>
            <a:endParaRPr lang="es-ES" smtClean="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s-ES" smtClean="0"/>
              <a:t>Mucilagos</a:t>
            </a:r>
          </a:p>
        </p:txBody>
      </p:sp>
      <p:sp>
        <p:nvSpPr>
          <p:cNvPr id="1375235" name="Rectangle 3"/>
          <p:cNvSpPr>
            <a:spLocks noGrp="1" noChangeArrowheads="1"/>
          </p:cNvSpPr>
          <p:nvPr>
            <p:ph type="body" idx="1"/>
          </p:nvPr>
        </p:nvSpPr>
        <p:spPr/>
        <p:txBody>
          <a:bodyPr/>
          <a:lstStyle/>
          <a:p>
            <a:pPr eaLnBrk="1" hangingPunct="1">
              <a:defRPr/>
            </a:pPr>
            <a:r>
              <a:rPr lang="es-ES" smtClean="0"/>
              <a:t>Son carbohidratos complejos presentes en ciertas plantas y semillas. Muchas algas, especialmente las marinas producen mucílagos, mismos que son solubles al agua caliente y forman un gel al enfriarse. </a:t>
            </a:r>
          </a:p>
          <a:p>
            <a:pPr eaLnBrk="1" hangingPunct="1">
              <a:defRPr/>
            </a:pPr>
            <a:endParaRPr lang="es-ES" smtClean="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s-ES" smtClean="0"/>
              <a:t>Agar</a:t>
            </a:r>
          </a:p>
        </p:txBody>
      </p:sp>
      <p:sp>
        <p:nvSpPr>
          <p:cNvPr id="1376259" name="Rectangle 3"/>
          <p:cNvSpPr>
            <a:spLocks noGrp="1" noChangeArrowheads="1"/>
          </p:cNvSpPr>
          <p:nvPr>
            <p:ph type="body" idx="1"/>
          </p:nvPr>
        </p:nvSpPr>
        <p:spPr/>
        <p:txBody>
          <a:bodyPr/>
          <a:lstStyle/>
          <a:p>
            <a:pPr eaLnBrk="1" hangingPunct="1">
              <a:defRPr/>
            </a:pPr>
            <a:r>
              <a:rPr lang="es-ES" smtClean="0"/>
              <a:t>Un polímero de la galactosa con el ácido sulfúrico, es un mucílago o gel ampliamente utilizado, que se obtiene del alga marina roja (familia Gelidium). Otros ejemplos incluyen al ácido algínico, derivado de las algas cafés (familia Laminaria).</a:t>
            </a:r>
          </a:p>
          <a:p>
            <a:pPr eaLnBrk="1" hangingPunct="1">
              <a:defRPr/>
            </a:pPr>
            <a:endParaRPr lang="es-ES" smtClean="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s-ES" smtClean="0"/>
              <a:t>Substancias Pecticas</a:t>
            </a:r>
          </a:p>
        </p:txBody>
      </p:sp>
      <p:sp>
        <p:nvSpPr>
          <p:cNvPr id="1377283" name="Rectangle 3"/>
          <p:cNvSpPr>
            <a:spLocks noGrp="1" noChangeArrowheads="1"/>
          </p:cNvSpPr>
          <p:nvPr>
            <p:ph type="body" idx="1"/>
          </p:nvPr>
        </p:nvSpPr>
        <p:spPr/>
        <p:txBody>
          <a:bodyPr/>
          <a:lstStyle/>
          <a:p>
            <a:pPr eaLnBrk="1" hangingPunct="1">
              <a:defRPr/>
            </a:pPr>
            <a:r>
              <a:rPr lang="es-ES" sz="2800" smtClean="0"/>
              <a:t>Carbohidratos complejos que contienen ácido Dgalacto-urónico como principal constituyente. </a:t>
            </a:r>
          </a:p>
          <a:p>
            <a:pPr eaLnBrk="1" hangingPunct="1">
              <a:defRPr/>
            </a:pPr>
            <a:r>
              <a:rPr lang="es-ES" sz="2800" smtClean="0"/>
              <a:t>Naturalmente se encuentran en la pared celular primaria y en las capas intercelulares de vegetales terrestres</a:t>
            </a:r>
          </a:p>
          <a:p>
            <a:pPr eaLnBrk="1" hangingPunct="1">
              <a:defRPr/>
            </a:pPr>
            <a:r>
              <a:rPr lang="es-ES" sz="2800" smtClean="0"/>
              <a:t>Particularmente abundantes en frutas de cítricos, azúcar de remolacha, manzanas y en algunas raíces de vegetales</a:t>
            </a:r>
          </a:p>
          <a:p>
            <a:pPr eaLnBrk="1" hangingPunct="1">
              <a:defRPr/>
            </a:pPr>
            <a:endParaRPr lang="es-ES" sz="2800" smtClean="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s-ES" smtClean="0"/>
              <a:t>Mucopolisacáridos</a:t>
            </a:r>
          </a:p>
        </p:txBody>
      </p:sp>
      <p:sp>
        <p:nvSpPr>
          <p:cNvPr id="1378307" name="Rectangle 3"/>
          <p:cNvSpPr>
            <a:spLocks noGrp="1" noChangeArrowheads="1"/>
          </p:cNvSpPr>
          <p:nvPr>
            <p:ph type="body" idx="1"/>
          </p:nvPr>
        </p:nvSpPr>
        <p:spPr>
          <a:xfrm>
            <a:off x="1042988" y="1946275"/>
            <a:ext cx="7899400" cy="4219575"/>
          </a:xfrm>
        </p:spPr>
        <p:txBody>
          <a:bodyPr/>
          <a:lstStyle/>
          <a:p>
            <a:pPr eaLnBrk="1" hangingPunct="1">
              <a:lnSpc>
                <a:spcPct val="90000"/>
              </a:lnSpc>
              <a:defRPr/>
            </a:pPr>
            <a:r>
              <a:rPr lang="es-ES" sz="2400" smtClean="0"/>
              <a:t>Son carbohidratos complejos que contienen azúcares amino y ácido urónico y constituyen las secresiones mucosas de los animales </a:t>
            </a:r>
          </a:p>
          <a:p>
            <a:pPr eaLnBrk="1" hangingPunct="1">
              <a:lnSpc>
                <a:spcPct val="90000"/>
              </a:lnSpc>
              <a:defRPr/>
            </a:pPr>
            <a:r>
              <a:rPr lang="es-ES" sz="2400" smtClean="0"/>
              <a:t>De naturaleza ácida y pueden ser ricos en grupos éster-sulfato </a:t>
            </a:r>
          </a:p>
          <a:p>
            <a:pPr lvl="1" eaLnBrk="1" hangingPunct="1">
              <a:lnSpc>
                <a:spcPct val="90000"/>
              </a:lnSpc>
              <a:defRPr/>
            </a:pPr>
            <a:r>
              <a:rPr lang="es-ES" sz="2000" smtClean="0"/>
              <a:t>Sulfato de condroitina (presente en el cartílago, hueso, válvulas cardiacas, tendones y en la cornea del ojo) </a:t>
            </a:r>
          </a:p>
          <a:p>
            <a:pPr lvl="1" eaLnBrk="1" hangingPunct="1">
              <a:lnSpc>
                <a:spcPct val="90000"/>
              </a:lnSpc>
              <a:defRPr/>
            </a:pPr>
            <a:r>
              <a:rPr lang="es-ES" sz="2000" smtClean="0"/>
              <a:t>heparina (anticoagulante presente en vasos sanguíneos, hígado, pulmones y bazo) </a:t>
            </a:r>
          </a:p>
          <a:p>
            <a:pPr lvl="1" eaLnBrk="1" hangingPunct="1">
              <a:lnSpc>
                <a:spcPct val="90000"/>
              </a:lnSpc>
              <a:defRPr/>
            </a:pPr>
            <a:r>
              <a:rPr lang="es-ES" sz="2000" smtClean="0"/>
              <a:t>Acido hialurónico (lubricante viscoso presente en piel, humor vítreo del ojo, líquido sinovial de articulaciones y el cordón umbilical en mamíferos)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43000" y="-17463"/>
            <a:ext cx="7772400" cy="1143001"/>
          </a:xfrm>
        </p:spPr>
        <p:txBody>
          <a:bodyPr/>
          <a:lstStyle/>
          <a:p>
            <a:pPr eaLnBrk="1" hangingPunct="1"/>
            <a:r>
              <a:rPr lang="es-ES" smtClean="0"/>
              <a:t>Digestibilidad</a:t>
            </a:r>
          </a:p>
        </p:txBody>
      </p:sp>
      <p:sp>
        <p:nvSpPr>
          <p:cNvPr id="1388547" name="Rectangle 3"/>
          <p:cNvSpPr>
            <a:spLocks noGrp="1" noChangeArrowheads="1"/>
          </p:cNvSpPr>
          <p:nvPr>
            <p:ph type="body" idx="1"/>
          </p:nvPr>
        </p:nvSpPr>
        <p:spPr>
          <a:xfrm>
            <a:off x="107950" y="981075"/>
            <a:ext cx="3240088" cy="5040313"/>
          </a:xfrm>
        </p:spPr>
        <p:txBody>
          <a:bodyPr/>
          <a:lstStyle/>
          <a:p>
            <a:pPr eaLnBrk="1" hangingPunct="1">
              <a:lnSpc>
                <a:spcPct val="90000"/>
              </a:lnSpc>
              <a:defRPr/>
            </a:pPr>
            <a:r>
              <a:rPr lang="es-ES" sz="2400" smtClean="0"/>
              <a:t>Almidones poco digeribles para peces y crustáceos.</a:t>
            </a:r>
          </a:p>
          <a:p>
            <a:pPr eaLnBrk="1" hangingPunct="1">
              <a:lnSpc>
                <a:spcPct val="90000"/>
              </a:lnSpc>
              <a:defRPr/>
            </a:pPr>
            <a:r>
              <a:rPr lang="es-ES" sz="2400" smtClean="0"/>
              <a:t>Gelatinización aumenta digestibilidad</a:t>
            </a:r>
          </a:p>
          <a:p>
            <a:pPr eaLnBrk="1" hangingPunct="1">
              <a:lnSpc>
                <a:spcPct val="90000"/>
              </a:lnSpc>
              <a:defRPr/>
            </a:pPr>
            <a:r>
              <a:rPr lang="es-ES" sz="2400" smtClean="0"/>
              <a:t>Azucares mas digeribles, pero aumentan concentración en sangre muy rápido. </a:t>
            </a:r>
          </a:p>
          <a:p>
            <a:pPr eaLnBrk="1" hangingPunct="1">
              <a:lnSpc>
                <a:spcPct val="90000"/>
              </a:lnSpc>
              <a:defRPr/>
            </a:pPr>
            <a:r>
              <a:rPr lang="es-ES" sz="2400" smtClean="0"/>
              <a:t>Glucosa inhibe absorción de lisina.</a:t>
            </a:r>
          </a:p>
        </p:txBody>
      </p:sp>
      <p:pic>
        <p:nvPicPr>
          <p:cNvPr id="39940" name="Picture 4"/>
          <p:cNvPicPr>
            <a:picLocks noChangeAspect="1" noChangeArrowheads="1"/>
          </p:cNvPicPr>
          <p:nvPr/>
        </p:nvPicPr>
        <p:blipFill>
          <a:blip r:embed="rId2"/>
          <a:srcRect/>
          <a:stretch>
            <a:fillRect/>
          </a:stretch>
        </p:blipFill>
        <p:spPr bwMode="auto">
          <a:xfrm>
            <a:off x="3409950" y="1341438"/>
            <a:ext cx="5734050" cy="5516562"/>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s-ES" smtClean="0"/>
              <a:t>Digestibilidad</a:t>
            </a:r>
          </a:p>
        </p:txBody>
      </p:sp>
      <p:sp>
        <p:nvSpPr>
          <p:cNvPr id="1389571" name="Rectangle 3"/>
          <p:cNvSpPr>
            <a:spLocks noGrp="1" noChangeArrowheads="1"/>
          </p:cNvSpPr>
          <p:nvPr>
            <p:ph type="body" idx="1"/>
          </p:nvPr>
        </p:nvSpPr>
        <p:spPr/>
        <p:txBody>
          <a:bodyPr/>
          <a:lstStyle/>
          <a:p>
            <a:pPr eaLnBrk="1" hangingPunct="1">
              <a:defRPr/>
            </a:pPr>
            <a:r>
              <a:rPr lang="es-ES" smtClean="0"/>
              <a:t>Digestibilidad para distintos CHO varia por tipo de CHO y por especie</a:t>
            </a:r>
          </a:p>
        </p:txBody>
      </p:sp>
      <p:pic>
        <p:nvPicPr>
          <p:cNvPr id="40964" name="Picture 4"/>
          <p:cNvPicPr>
            <a:picLocks noChangeAspect="1" noChangeArrowheads="1"/>
          </p:cNvPicPr>
          <p:nvPr/>
        </p:nvPicPr>
        <p:blipFill>
          <a:blip r:embed="rId2"/>
          <a:srcRect/>
          <a:stretch>
            <a:fillRect/>
          </a:stretch>
        </p:blipFill>
        <p:spPr bwMode="auto">
          <a:xfrm>
            <a:off x="971550" y="3068638"/>
            <a:ext cx="6896100" cy="3441700"/>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s-ES" smtClean="0"/>
              <a:t>Energía Carbohidratos</a:t>
            </a:r>
          </a:p>
        </p:txBody>
      </p:sp>
      <p:sp>
        <p:nvSpPr>
          <p:cNvPr id="1379331" name="Rectangle 3"/>
          <p:cNvSpPr>
            <a:spLocks noGrp="1" noChangeArrowheads="1"/>
          </p:cNvSpPr>
          <p:nvPr>
            <p:ph type="body" idx="1"/>
          </p:nvPr>
        </p:nvSpPr>
        <p:spPr/>
        <p:txBody>
          <a:bodyPr/>
          <a:lstStyle/>
          <a:p>
            <a:pPr eaLnBrk="1" hangingPunct="1">
              <a:lnSpc>
                <a:spcPct val="90000"/>
              </a:lnSpc>
              <a:defRPr/>
            </a:pPr>
            <a:r>
              <a:rPr lang="es-ES" sz="2400" smtClean="0"/>
              <a:t>Los carbohidratos son sintetizados por todos los vegetales verdes, a través del proceso denominado fotosíntesis, que se representa como sigue:</a:t>
            </a:r>
          </a:p>
          <a:p>
            <a:pPr algn="ctr" eaLnBrk="1" hangingPunct="1">
              <a:lnSpc>
                <a:spcPct val="90000"/>
              </a:lnSpc>
              <a:buFont typeface="Wingdings" pitchFamily="2" charset="2"/>
              <a:buNone/>
              <a:defRPr/>
            </a:pPr>
            <a:r>
              <a:rPr lang="es-ES" sz="2400" smtClean="0"/>
              <a:t>6CO2 + 6H2O + Luz → C6H12O6 + 6O2</a:t>
            </a:r>
          </a:p>
          <a:p>
            <a:pPr eaLnBrk="1" hangingPunct="1">
              <a:lnSpc>
                <a:spcPct val="90000"/>
              </a:lnSpc>
              <a:buFont typeface="Wingdings" pitchFamily="2" charset="2"/>
              <a:buNone/>
              <a:defRPr/>
            </a:pPr>
            <a:r>
              <a:rPr lang="es-ES" sz="2400" smtClean="0"/>
              <a:t>			(673 Kcal.)</a:t>
            </a:r>
          </a:p>
          <a:p>
            <a:pPr eaLnBrk="1" hangingPunct="1">
              <a:lnSpc>
                <a:spcPct val="90000"/>
              </a:lnSpc>
              <a:defRPr/>
            </a:pPr>
            <a:r>
              <a:rPr lang="es-ES" sz="2400" smtClean="0"/>
              <a:t>Tanto en el hombre como en los animales terrestres, los carbohidratos suministrados en la dieta son la principal fuente de energía metabólica (ATP). Esta reacción se representa de la siguiente manera:</a:t>
            </a:r>
          </a:p>
          <a:p>
            <a:pPr algn="ctr" eaLnBrk="1" hangingPunct="1">
              <a:lnSpc>
                <a:spcPct val="90000"/>
              </a:lnSpc>
              <a:buFont typeface="Wingdings" pitchFamily="2" charset="2"/>
              <a:buNone/>
              <a:defRPr/>
            </a:pPr>
            <a:r>
              <a:rPr lang="es-ES" sz="2400" smtClean="0"/>
              <a:t>C6H12O6 + 6O2 → 6CO2 + 6H2O + 38 ATP</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1143000" y="260350"/>
            <a:ext cx="7772400" cy="1143000"/>
          </a:xfrm>
        </p:spPr>
        <p:txBody>
          <a:bodyPr/>
          <a:lstStyle/>
          <a:p>
            <a:pPr eaLnBrk="1" hangingPunct="1"/>
            <a:r>
              <a:rPr lang="es-ES" smtClean="0"/>
              <a:t>Ciclo de Energía Viva</a:t>
            </a:r>
          </a:p>
        </p:txBody>
      </p:sp>
      <p:pic>
        <p:nvPicPr>
          <p:cNvPr id="7171" name="Picture 5" descr="fig 02 ciclo de vida"/>
          <p:cNvPicPr>
            <a:picLocks noChangeAspect="1" noChangeArrowheads="1"/>
          </p:cNvPicPr>
          <p:nvPr/>
        </p:nvPicPr>
        <p:blipFill>
          <a:blip r:embed="rId2"/>
          <a:srcRect/>
          <a:stretch>
            <a:fillRect/>
          </a:stretch>
        </p:blipFill>
        <p:spPr bwMode="auto">
          <a:xfrm>
            <a:off x="395288" y="1238250"/>
            <a:ext cx="8532812" cy="5619750"/>
          </a:xfrm>
          <a:prstGeom prst="rect">
            <a:avLst/>
          </a:prstGeom>
          <a:noFill/>
          <a:ln w="9525">
            <a:noFill/>
            <a:miter lim="800000"/>
            <a:headEnd/>
            <a:tailEnd/>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s-ES" smtClean="0"/>
              <a:t>Peces y Crustáceos</a:t>
            </a:r>
          </a:p>
        </p:txBody>
      </p:sp>
      <p:sp>
        <p:nvSpPr>
          <p:cNvPr id="1380355" name="Rectangle 3"/>
          <p:cNvSpPr>
            <a:spLocks noGrp="1" noChangeArrowheads="1"/>
          </p:cNvSpPr>
          <p:nvPr>
            <p:ph type="body" idx="1"/>
          </p:nvPr>
        </p:nvSpPr>
        <p:spPr>
          <a:xfrm>
            <a:off x="684213" y="1946275"/>
            <a:ext cx="8258175" cy="4578350"/>
          </a:xfrm>
        </p:spPr>
        <p:txBody>
          <a:bodyPr/>
          <a:lstStyle/>
          <a:p>
            <a:pPr eaLnBrk="1" hangingPunct="1">
              <a:lnSpc>
                <a:spcPct val="80000"/>
              </a:lnSpc>
              <a:defRPr/>
            </a:pPr>
            <a:r>
              <a:rPr lang="es-ES" sz="2000" smtClean="0"/>
              <a:t>No establecido requerimiento absoluto de carbohidratos en la dieta.</a:t>
            </a:r>
          </a:p>
          <a:p>
            <a:pPr eaLnBrk="1" hangingPunct="1">
              <a:lnSpc>
                <a:spcPct val="80000"/>
              </a:lnSpc>
              <a:defRPr/>
            </a:pPr>
            <a:r>
              <a:rPr lang="es-ES" sz="2000" smtClean="0"/>
              <a:t>Contrasta marcadamente con lo establecido para las proteínas y lípidos, nutrientes para los cuales ya se han establecido requerimientos dietéticos específicos para ciertos aminoácidos y ácidos grasos esenciales. </a:t>
            </a:r>
          </a:p>
          <a:p>
            <a:pPr eaLnBrk="1" hangingPunct="1">
              <a:lnSpc>
                <a:spcPct val="80000"/>
              </a:lnSpc>
              <a:defRPr/>
            </a:pPr>
            <a:r>
              <a:rPr lang="es-ES" sz="2000" smtClean="0"/>
              <a:t>En gran medida esto se debe a:</a:t>
            </a:r>
          </a:p>
          <a:p>
            <a:pPr lvl="1" eaLnBrk="1" hangingPunct="1">
              <a:lnSpc>
                <a:spcPct val="80000"/>
              </a:lnSpc>
              <a:defRPr/>
            </a:pPr>
            <a:r>
              <a:rPr lang="es-ES" sz="1800" smtClean="0"/>
              <a:t>Hábitos alimenticios carnívoros/omnívoros de la mayoría de las especies d peces y crustáceos cultivados.</a:t>
            </a:r>
          </a:p>
          <a:p>
            <a:pPr lvl="1" eaLnBrk="1" hangingPunct="1">
              <a:lnSpc>
                <a:spcPct val="80000"/>
              </a:lnSpc>
              <a:defRPr/>
            </a:pPr>
            <a:r>
              <a:rPr lang="es-ES" sz="1800" smtClean="0"/>
              <a:t>Habilidad sintetizar carbohidratos a partir de substratos que no sean carbohidratos, tales como proteínas y lípidos (gluconeogénesis).</a:t>
            </a:r>
          </a:p>
          <a:p>
            <a:pPr lvl="1" eaLnBrk="1" hangingPunct="1">
              <a:lnSpc>
                <a:spcPct val="80000"/>
              </a:lnSpc>
              <a:defRPr/>
            </a:pPr>
            <a:r>
              <a:rPr lang="es-ES" sz="1800" smtClean="0"/>
              <a:t>Habilidad satisfacer requerimientos energéticos de catabolismo único de proteínas y lípidos.</a:t>
            </a:r>
          </a:p>
          <a:p>
            <a:pPr eaLnBrk="1" hangingPunct="1">
              <a:lnSpc>
                <a:spcPct val="80000"/>
              </a:lnSpc>
              <a:defRPr/>
            </a:pPr>
            <a:r>
              <a:rPr lang="es-ES" sz="2000" smtClean="0"/>
              <a:t>A pesar de esto, no existe duda que los carbohidratos realizan importantes funciones biológicas en el cuerpo del animal:</a:t>
            </a:r>
          </a:p>
          <a:p>
            <a:pPr lvl="1" eaLnBrk="1" hangingPunct="1">
              <a:lnSpc>
                <a:spcPct val="80000"/>
              </a:lnSpc>
              <a:defRPr/>
            </a:pPr>
            <a:r>
              <a:rPr lang="es-ES" sz="1800" smtClean="0"/>
              <a:t>Glucosa principal fuente energética tejido nervioso </a:t>
            </a:r>
          </a:p>
          <a:p>
            <a:pPr lvl="1" eaLnBrk="1" hangingPunct="1">
              <a:lnSpc>
                <a:spcPct val="80000"/>
              </a:lnSpc>
              <a:defRPr/>
            </a:pPr>
            <a:r>
              <a:rPr lang="es-ES" sz="1800" smtClean="0"/>
              <a:t>Intermediario metabólico para síntesis de exoesqueleto, ARN, ADN, y mucopolisacaridos de secreciones mucosas.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s-ES" smtClean="0"/>
              <a:t>Peces y Crustáceos</a:t>
            </a:r>
          </a:p>
        </p:txBody>
      </p:sp>
      <p:sp>
        <p:nvSpPr>
          <p:cNvPr id="1381379" name="Rectangle 3"/>
          <p:cNvSpPr>
            <a:spLocks noGrp="1" noChangeArrowheads="1"/>
          </p:cNvSpPr>
          <p:nvPr>
            <p:ph type="body" idx="1"/>
          </p:nvPr>
        </p:nvSpPr>
        <p:spPr/>
        <p:txBody>
          <a:bodyPr/>
          <a:lstStyle/>
          <a:p>
            <a:pPr eaLnBrk="1" hangingPunct="1">
              <a:defRPr/>
            </a:pPr>
            <a:r>
              <a:rPr lang="es-ES" sz="2800" smtClean="0"/>
              <a:t>Inclusión en dietas garantizada por:</a:t>
            </a:r>
          </a:p>
          <a:p>
            <a:pPr lvl="1" eaLnBrk="1" hangingPunct="1">
              <a:defRPr/>
            </a:pPr>
            <a:r>
              <a:rPr lang="es-ES" sz="2400" smtClean="0"/>
              <a:t>Representan fuente económica de energía dietética muy valiosa para aquellas especies de peces y crustáceos no carnívoras.</a:t>
            </a:r>
          </a:p>
          <a:p>
            <a:pPr lvl="1" eaLnBrk="1" hangingPunct="1">
              <a:defRPr/>
            </a:pPr>
            <a:r>
              <a:rPr lang="es-ES" sz="2400" smtClean="0"/>
              <a:t>Uso cuidadoso en dietas puede representar ahorro de de la proteína.</a:t>
            </a:r>
          </a:p>
          <a:p>
            <a:pPr lvl="1" eaLnBrk="1" hangingPunct="1">
              <a:defRPr/>
            </a:pPr>
            <a:r>
              <a:rPr lang="es-ES" sz="2400" smtClean="0"/>
              <a:t>Usados como aglutinantes, necesarios para elaboración dietas estables en agua.</a:t>
            </a:r>
          </a:p>
          <a:p>
            <a:pPr lvl="1" eaLnBrk="1" hangingPunct="1">
              <a:defRPr/>
            </a:pPr>
            <a:r>
              <a:rPr lang="es-ES" sz="2400" smtClean="0"/>
              <a:t>Aumentan palatibilidad alimento y disminuyen contenido de polvo el alimento terminado (melaza)</a:t>
            </a:r>
          </a:p>
          <a:p>
            <a:pPr eaLnBrk="1" hangingPunct="1">
              <a:defRPr/>
            </a:pPr>
            <a:endParaRPr lang="es-ES" sz="2800" smtClean="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s-ES" smtClean="0"/>
              <a:t>Metabolismo Carbohidratos</a:t>
            </a:r>
          </a:p>
        </p:txBody>
      </p:sp>
      <p:sp>
        <p:nvSpPr>
          <p:cNvPr id="1382403" name="Rectangle 3"/>
          <p:cNvSpPr>
            <a:spLocks noGrp="1" noChangeArrowheads="1"/>
          </p:cNvSpPr>
          <p:nvPr>
            <p:ph type="body" idx="1"/>
          </p:nvPr>
        </p:nvSpPr>
        <p:spPr/>
        <p:txBody>
          <a:bodyPr/>
          <a:lstStyle/>
          <a:p>
            <a:pPr eaLnBrk="1" hangingPunct="1">
              <a:lnSpc>
                <a:spcPct val="90000"/>
              </a:lnSpc>
              <a:defRPr/>
            </a:pPr>
            <a:r>
              <a:rPr lang="es-ES" sz="2400" smtClean="0"/>
              <a:t>Aunque glicógeno constituye principal fuente energética para metabolismo anaeróbico (glicólisis) en el músculo blanco del pez durante el “rompimiento” en el nado, habilidad de hígado y tejidos para almacenar glicógeno es limitada</a:t>
            </a:r>
          </a:p>
          <a:p>
            <a:pPr eaLnBrk="1" hangingPunct="1">
              <a:lnSpc>
                <a:spcPct val="90000"/>
              </a:lnSpc>
              <a:defRPr/>
            </a:pPr>
            <a:r>
              <a:rPr lang="es-ES" sz="2400" smtClean="0"/>
              <a:t>Carbohidratos totales, en forma de glicógeno &lt; 1% tejido corporal húmedo (Cowey &amp; Sargent, 1979). </a:t>
            </a:r>
          </a:p>
          <a:p>
            <a:pPr eaLnBrk="1" hangingPunct="1">
              <a:lnSpc>
                <a:spcPct val="90000"/>
              </a:lnSpc>
              <a:defRPr/>
            </a:pPr>
            <a:r>
              <a:rPr lang="es-ES" sz="2400" smtClean="0"/>
              <a:t>En contraste, juveniles </a:t>
            </a:r>
            <a:r>
              <a:rPr lang="es-ES" sz="2400" i="1" smtClean="0"/>
              <a:t>P. japonicus</a:t>
            </a:r>
            <a:r>
              <a:rPr lang="es-ES" sz="2400" smtClean="0"/>
              <a:t>, contienen glucosamina y trehalosa, como principales formas de carbohidratos en su tejido corporal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s-ES" smtClean="0"/>
              <a:t>Metabolismo Carbohidratos</a:t>
            </a:r>
          </a:p>
        </p:txBody>
      </p:sp>
      <p:sp>
        <p:nvSpPr>
          <p:cNvPr id="1383427" name="Rectangle 3"/>
          <p:cNvSpPr>
            <a:spLocks noGrp="1" noChangeArrowheads="1"/>
          </p:cNvSpPr>
          <p:nvPr>
            <p:ph type="body" idx="1"/>
          </p:nvPr>
        </p:nvSpPr>
        <p:spPr>
          <a:xfrm>
            <a:off x="900113" y="1628775"/>
            <a:ext cx="8042275" cy="4679950"/>
          </a:xfrm>
        </p:spPr>
        <p:txBody>
          <a:bodyPr/>
          <a:lstStyle/>
          <a:p>
            <a:pPr eaLnBrk="1" hangingPunct="1">
              <a:lnSpc>
                <a:spcPct val="80000"/>
              </a:lnSpc>
              <a:defRPr/>
            </a:pPr>
            <a:r>
              <a:rPr lang="es-ES" sz="2400" smtClean="0"/>
              <a:t>Al contrario de mamíferos omnívoros, peces no movilizan rápidamente glicógeno del hígado cuando son mantenidos en ayuno. </a:t>
            </a:r>
          </a:p>
          <a:p>
            <a:pPr eaLnBrk="1" hangingPunct="1">
              <a:lnSpc>
                <a:spcPct val="80000"/>
              </a:lnSpc>
              <a:defRPr/>
            </a:pPr>
            <a:r>
              <a:rPr lang="es-ES" sz="2400" smtClean="0"/>
              <a:t>Durante ayuno, oxidación otros substratos tiene prioridad al glicógeno. Esto sugiere capacidad peces para oxidar anaeróbicamente glucosa es limitada. </a:t>
            </a:r>
          </a:p>
          <a:p>
            <a:pPr eaLnBrk="1" hangingPunct="1">
              <a:lnSpc>
                <a:spcPct val="80000"/>
              </a:lnSpc>
              <a:defRPr/>
            </a:pPr>
            <a:r>
              <a:rPr lang="es-ES" sz="2400" smtClean="0"/>
              <a:t>Gluconeogénesis puede tener papel fundamental en el mantenimiento de niveles de azúcar en la sangre de peces hambrientos o en ayuno. </a:t>
            </a:r>
          </a:p>
          <a:p>
            <a:pPr eaLnBrk="1" hangingPunct="1">
              <a:lnSpc>
                <a:spcPct val="80000"/>
              </a:lnSpc>
              <a:defRPr/>
            </a:pPr>
            <a:r>
              <a:rPr lang="es-ES" sz="2400" smtClean="0"/>
              <a:t>Para peces cultivados que se han alimentado con una dieta de elevado contenido proteínico, es probable que demanda de tejidos (ie nervioso) que catabolizan glucosa, cubierta a través de gluconeogénesis (de AA y TG) más que la glicogénolisis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100013"/>
            <a:ext cx="7772400" cy="1143001"/>
          </a:xfrm>
        </p:spPr>
        <p:txBody>
          <a:bodyPr/>
          <a:lstStyle/>
          <a:p>
            <a:pPr eaLnBrk="1" hangingPunct="1"/>
            <a:r>
              <a:rPr lang="es-ES" smtClean="0"/>
              <a:t>Hiperglucemia</a:t>
            </a:r>
          </a:p>
        </p:txBody>
      </p:sp>
      <p:sp>
        <p:nvSpPr>
          <p:cNvPr id="1390595" name="Rectangle 3"/>
          <p:cNvSpPr>
            <a:spLocks noGrp="1" noChangeArrowheads="1"/>
          </p:cNvSpPr>
          <p:nvPr>
            <p:ph type="body" idx="1"/>
          </p:nvPr>
        </p:nvSpPr>
        <p:spPr>
          <a:xfrm>
            <a:off x="827088" y="1050925"/>
            <a:ext cx="7632700" cy="1657350"/>
          </a:xfrm>
        </p:spPr>
        <p:txBody>
          <a:bodyPr/>
          <a:lstStyle/>
          <a:p>
            <a:pPr eaLnBrk="1" hangingPunct="1">
              <a:lnSpc>
                <a:spcPct val="80000"/>
              </a:lnSpc>
              <a:defRPr/>
            </a:pPr>
            <a:r>
              <a:rPr lang="es-ES" sz="2000" smtClean="0"/>
              <a:t>Rápido incremento de glucosa luego de alimentación con CHO permite interpretar mala tolerancia a ellos.</a:t>
            </a:r>
          </a:p>
          <a:p>
            <a:pPr eaLnBrk="1" hangingPunct="1">
              <a:lnSpc>
                <a:spcPct val="80000"/>
              </a:lnSpc>
              <a:defRPr/>
            </a:pPr>
            <a:r>
              <a:rPr lang="es-ES" sz="2000" smtClean="0"/>
              <a:t>Glucemia sube rápidamente y se mantiene por mas de 24 horas.</a:t>
            </a:r>
          </a:p>
          <a:p>
            <a:pPr eaLnBrk="1" hangingPunct="1">
              <a:lnSpc>
                <a:spcPct val="80000"/>
              </a:lnSpc>
              <a:defRPr/>
            </a:pPr>
            <a:r>
              <a:rPr lang="es-ES" sz="2000" smtClean="0"/>
              <a:t>No es solamente insulinodependiente</a:t>
            </a:r>
          </a:p>
        </p:txBody>
      </p:sp>
      <p:pic>
        <p:nvPicPr>
          <p:cNvPr id="47108" name="Picture 4"/>
          <p:cNvPicPr>
            <a:picLocks noChangeAspect="1" noChangeArrowheads="1"/>
          </p:cNvPicPr>
          <p:nvPr/>
        </p:nvPicPr>
        <p:blipFill>
          <a:blip r:embed="rId2"/>
          <a:srcRect/>
          <a:stretch>
            <a:fillRect/>
          </a:stretch>
        </p:blipFill>
        <p:spPr bwMode="auto">
          <a:xfrm>
            <a:off x="1619250" y="2454275"/>
            <a:ext cx="6834188" cy="4403725"/>
          </a:xfrm>
          <a:prstGeom prst="rect">
            <a:avLst/>
          </a:prstGeom>
          <a:noFill/>
          <a:ln w="9525">
            <a:no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s-ES" smtClean="0"/>
              <a:t>Utilización Carbohidratos</a:t>
            </a:r>
          </a:p>
        </p:txBody>
      </p:sp>
      <p:sp>
        <p:nvSpPr>
          <p:cNvPr id="1384451" name="Rectangle 3"/>
          <p:cNvSpPr>
            <a:spLocks noGrp="1" noChangeArrowheads="1"/>
          </p:cNvSpPr>
          <p:nvPr>
            <p:ph type="body" idx="1"/>
          </p:nvPr>
        </p:nvSpPr>
        <p:spPr>
          <a:xfrm>
            <a:off x="971550" y="1628775"/>
            <a:ext cx="7970838" cy="4679950"/>
          </a:xfrm>
        </p:spPr>
        <p:txBody>
          <a:bodyPr/>
          <a:lstStyle/>
          <a:p>
            <a:pPr eaLnBrk="1" hangingPunct="1">
              <a:lnSpc>
                <a:spcPct val="80000"/>
              </a:lnSpc>
              <a:defRPr/>
            </a:pPr>
            <a:r>
              <a:rPr lang="es-ES" sz="2400" smtClean="0"/>
              <a:t>Habilidad peces carnívoros para digerir CHO complejos es limitada debido por baja actividad amilasa en tracto digestivo.</a:t>
            </a:r>
          </a:p>
          <a:p>
            <a:pPr eaLnBrk="1" hangingPunct="1">
              <a:lnSpc>
                <a:spcPct val="80000"/>
              </a:lnSpc>
              <a:defRPr/>
            </a:pPr>
            <a:r>
              <a:rPr lang="es-ES" sz="2400" smtClean="0"/>
              <a:t>Trucha: al aumentar % almidón en dieta, baja digestibilidad </a:t>
            </a:r>
          </a:p>
          <a:p>
            <a:pPr eaLnBrk="1" hangingPunct="1">
              <a:lnSpc>
                <a:spcPct val="80000"/>
              </a:lnSpc>
              <a:defRPr/>
            </a:pPr>
            <a:r>
              <a:rPr lang="es-ES" sz="2400" smtClean="0"/>
              <a:t>Ensayos con peces carnívoros observado que elevados niveles CHO en dieta, bajan crecimiento, elevan niveles glicógeno en hígado y eventualmente causan mortalidad </a:t>
            </a:r>
          </a:p>
          <a:p>
            <a:pPr eaLnBrk="1" hangingPunct="1">
              <a:lnSpc>
                <a:spcPct val="80000"/>
              </a:lnSpc>
              <a:defRPr/>
            </a:pPr>
            <a:r>
              <a:rPr lang="es-ES" sz="2400" smtClean="0"/>
              <a:t>Peces omnívoros o herbívoros de agua caliente (carpa, bagre de canal, tilapia y) son más tolerantes a niveles altos de CHO; utilizados más eficientemente como fuente de energía o exceso almacenado como lípidos corporales </a:t>
            </a:r>
          </a:p>
          <a:p>
            <a:pPr eaLnBrk="1" hangingPunct="1">
              <a:lnSpc>
                <a:spcPct val="80000"/>
              </a:lnSpc>
              <a:defRPr/>
            </a:pPr>
            <a:endParaRPr lang="es-ES" sz="2400" smtClean="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s-ES" smtClean="0"/>
              <a:t>Discusión Carbohidratos</a:t>
            </a:r>
          </a:p>
        </p:txBody>
      </p:sp>
      <p:sp>
        <p:nvSpPr>
          <p:cNvPr id="1385475" name="Rectangle 3"/>
          <p:cNvSpPr>
            <a:spLocks noGrp="1" noChangeArrowheads="1"/>
          </p:cNvSpPr>
          <p:nvPr>
            <p:ph type="body" idx="1"/>
          </p:nvPr>
        </p:nvSpPr>
        <p:spPr/>
        <p:txBody>
          <a:bodyPr/>
          <a:lstStyle/>
          <a:p>
            <a:pPr eaLnBrk="1" hangingPunct="1">
              <a:lnSpc>
                <a:spcPct val="80000"/>
              </a:lnSpc>
              <a:defRPr/>
            </a:pPr>
            <a:r>
              <a:rPr lang="es-ES" sz="2800" smtClean="0"/>
              <a:t>Parece que habilidad los peces o camarones para adaptarse a dietas con alto contenido CHO, dependen de habilidad para convertir excedente energético en lípidos o AA no esenciales.</a:t>
            </a:r>
          </a:p>
          <a:p>
            <a:pPr eaLnBrk="1" hangingPunct="1">
              <a:lnSpc>
                <a:spcPct val="80000"/>
              </a:lnSpc>
              <a:defRPr/>
            </a:pPr>
            <a:r>
              <a:rPr lang="es-ES" sz="2800" smtClean="0"/>
              <a:t>Dado que mayoría peces cultivados tienen tracto gastrointestinal corto, que no permite desarrollar flora bacteriana abundante, actividad intestinal de la celulosa, en peces, a partir de las bacterias residentes es muy débil o nula.</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s-ES" smtClean="0"/>
              <a:t>Discusión Carbohidratos</a:t>
            </a:r>
          </a:p>
        </p:txBody>
      </p:sp>
      <p:sp>
        <p:nvSpPr>
          <p:cNvPr id="1386499" name="Rectangle 3"/>
          <p:cNvSpPr>
            <a:spLocks noGrp="1" noChangeArrowheads="1"/>
          </p:cNvSpPr>
          <p:nvPr>
            <p:ph type="body" idx="1"/>
          </p:nvPr>
        </p:nvSpPr>
        <p:spPr/>
        <p:txBody>
          <a:bodyPr/>
          <a:lstStyle/>
          <a:p>
            <a:pPr eaLnBrk="1" hangingPunct="1">
              <a:defRPr/>
            </a:pPr>
            <a:r>
              <a:rPr lang="es-ES" smtClean="0"/>
              <a:t>Celulosa o “fibra cruda” (CHO resistentes tratamiento con ácidos o álcalis diluidos, incluyen celulosa y hemicelulosa) no tiene ningún valor energético para los peces, y un exceso en la dieta tiene un efecto negativo sobre la eficiencia alimenticia y el crecimiento</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ES" smtClean="0"/>
              <a:t>Carbohidratos</a:t>
            </a:r>
          </a:p>
        </p:txBody>
      </p:sp>
      <p:sp>
        <p:nvSpPr>
          <p:cNvPr id="1352707" name="Rectangle 3"/>
          <p:cNvSpPr>
            <a:spLocks noGrp="1" noChangeArrowheads="1"/>
          </p:cNvSpPr>
          <p:nvPr>
            <p:ph type="body" idx="1"/>
          </p:nvPr>
        </p:nvSpPr>
        <p:spPr/>
        <p:txBody>
          <a:bodyPr/>
          <a:lstStyle/>
          <a:p>
            <a:pPr eaLnBrk="1" hangingPunct="1">
              <a:lnSpc>
                <a:spcPct val="90000"/>
              </a:lnSpc>
              <a:defRPr/>
            </a:pPr>
            <a:r>
              <a:rPr lang="es-ES" sz="2400" smtClean="0"/>
              <a:t>Carbohidrato significa hidrato de carbono.</a:t>
            </a:r>
          </a:p>
          <a:p>
            <a:pPr eaLnBrk="1" hangingPunct="1">
              <a:lnSpc>
                <a:spcPct val="90000"/>
              </a:lnSpc>
              <a:defRPr/>
            </a:pPr>
            <a:r>
              <a:rPr lang="es-ES" sz="2400" smtClean="0"/>
              <a:t>Nombre derivó de investigaciones primeros químicos: observaron que al calentar azúcar obtenían residuo negro de carbón y gotas de agua condensadas.</a:t>
            </a:r>
          </a:p>
          <a:p>
            <a:pPr eaLnBrk="1" hangingPunct="1">
              <a:lnSpc>
                <a:spcPct val="90000"/>
              </a:lnSpc>
              <a:defRPr/>
            </a:pPr>
            <a:r>
              <a:rPr lang="es-ES" sz="2400" smtClean="0"/>
              <a:t>Además, el análisis químico de los azúcares y otros carbohidratos indicaron que contenían únicamente carbono, hidrógeno y oxígeno y muchos de ellos tenían la fórmula general (CH2O)n.</a:t>
            </a:r>
          </a:p>
          <a:p>
            <a:pPr eaLnBrk="1" hangingPunct="1">
              <a:lnSpc>
                <a:spcPct val="90000"/>
              </a:lnSpc>
              <a:defRPr/>
            </a:pPr>
            <a:r>
              <a:rPr lang="es-ES" sz="2400" smtClean="0"/>
              <a:t>No son compuestos hidratados, como lo son muchas sales inorgánicas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Carbohidratos</a:t>
            </a:r>
            <a:endParaRPr lang="es-ES" smtClean="0"/>
          </a:p>
        </p:txBody>
      </p:sp>
      <p:sp>
        <p:nvSpPr>
          <p:cNvPr id="1340419" name="Rectangle 3"/>
          <p:cNvSpPr>
            <a:spLocks noGrp="1" noChangeArrowheads="1"/>
          </p:cNvSpPr>
          <p:nvPr>
            <p:ph type="body" idx="1"/>
          </p:nvPr>
        </p:nvSpPr>
        <p:spPr>
          <a:xfrm>
            <a:off x="900113" y="1946275"/>
            <a:ext cx="8042275" cy="4435475"/>
          </a:xfrm>
        </p:spPr>
        <p:txBody>
          <a:bodyPr/>
          <a:lstStyle/>
          <a:p>
            <a:pPr eaLnBrk="1" hangingPunct="1">
              <a:lnSpc>
                <a:spcPct val="80000"/>
              </a:lnSpc>
              <a:defRPr/>
            </a:pPr>
            <a:r>
              <a:rPr lang="es-ES" sz="2000" smtClean="0"/>
              <a:t>Compuestos orgánicos mas extendidos en biosfera</a:t>
            </a:r>
          </a:p>
          <a:p>
            <a:pPr eaLnBrk="1" hangingPunct="1">
              <a:lnSpc>
                <a:spcPct val="80000"/>
              </a:lnSpc>
              <a:defRPr/>
            </a:pPr>
            <a:r>
              <a:rPr lang="es-ES" sz="2000" smtClean="0"/>
              <a:t>Nutrientes orgánicos principales de tejido vegetal (60-90%)</a:t>
            </a:r>
          </a:p>
          <a:p>
            <a:pPr eaLnBrk="1" hangingPunct="1">
              <a:lnSpc>
                <a:spcPct val="80000"/>
              </a:lnSpc>
              <a:defRPr/>
            </a:pPr>
            <a:r>
              <a:rPr lang="es-ES" sz="2000" smtClean="0"/>
              <a:t>Después proteínas y lípidos, 3er grupo más abundantes en animales (&lt;1% en hombre)</a:t>
            </a:r>
          </a:p>
          <a:p>
            <a:pPr eaLnBrk="1" hangingPunct="1">
              <a:lnSpc>
                <a:spcPct val="80000"/>
              </a:lnSpc>
              <a:defRPr/>
            </a:pPr>
            <a:r>
              <a:rPr lang="es-ES" sz="2000" smtClean="0"/>
              <a:t>Incluye importantes compuestos como glucosa, fructosa, sucrosa, almidón, glicógeno, quitina y celulosa.</a:t>
            </a:r>
          </a:p>
          <a:p>
            <a:pPr eaLnBrk="1" hangingPunct="1">
              <a:lnSpc>
                <a:spcPct val="80000"/>
              </a:lnSpc>
              <a:defRPr/>
            </a:pPr>
            <a:r>
              <a:rPr lang="es-ES" sz="2000" smtClean="0"/>
              <a:t>Contienen C, H y O, dos últimos en misma proporción que agua Cx (H2O) </a:t>
            </a:r>
          </a:p>
          <a:p>
            <a:pPr eaLnBrk="1" hangingPunct="1">
              <a:lnSpc>
                <a:spcPct val="80000"/>
              </a:lnSpc>
              <a:defRPr/>
            </a:pPr>
            <a:r>
              <a:rPr lang="es-ES" sz="2000" smtClean="0"/>
              <a:t>Definición satisfactoria para mayoría, algunos tienen proporción menor de O, o existen derivados que pueden tener N y S.</a:t>
            </a:r>
          </a:p>
          <a:p>
            <a:pPr eaLnBrk="1" hangingPunct="1">
              <a:lnSpc>
                <a:spcPct val="80000"/>
              </a:lnSpc>
              <a:defRPr/>
            </a:pPr>
            <a:r>
              <a:rPr lang="es-ES" sz="2000" smtClean="0"/>
              <a:t>Sintetizados a partir materia inorgánica por vegetales mediante la fotosíntesis</a:t>
            </a:r>
          </a:p>
          <a:p>
            <a:pPr eaLnBrk="1" hangingPunct="1">
              <a:lnSpc>
                <a:spcPct val="80000"/>
              </a:lnSpc>
              <a:defRPr/>
            </a:pPr>
            <a:r>
              <a:rPr lang="es-ES" sz="2000" smtClean="0"/>
              <a:t>Vegetales los utilizan como fuente de energía o base para otros nutrientes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ES" smtClean="0"/>
              <a:t>Funciones</a:t>
            </a:r>
          </a:p>
        </p:txBody>
      </p:sp>
      <p:sp>
        <p:nvSpPr>
          <p:cNvPr id="1354755" name="Rectangle 3"/>
          <p:cNvSpPr>
            <a:spLocks noGrp="1" noChangeArrowheads="1"/>
          </p:cNvSpPr>
          <p:nvPr>
            <p:ph type="body" idx="1"/>
          </p:nvPr>
        </p:nvSpPr>
        <p:spPr/>
        <p:txBody>
          <a:bodyPr/>
          <a:lstStyle/>
          <a:p>
            <a:pPr eaLnBrk="1" hangingPunct="1">
              <a:lnSpc>
                <a:spcPct val="90000"/>
              </a:lnSpc>
              <a:defRPr/>
            </a:pPr>
            <a:r>
              <a:rPr lang="es-ES" sz="2800" smtClean="0"/>
              <a:t>Energéticas: (glucógeno en animales y almidón en vegetales, bacterias y hongos)</a:t>
            </a:r>
          </a:p>
          <a:p>
            <a:pPr lvl="1" eaLnBrk="1" hangingPunct="1">
              <a:lnSpc>
                <a:spcPct val="90000"/>
              </a:lnSpc>
              <a:defRPr/>
            </a:pPr>
            <a:r>
              <a:rPr lang="es-ES" sz="2400" smtClean="0"/>
              <a:t>Glucosa es uno de carbohidratos más sencillos, comunes y abundantes; representa molécula combustible que satisface demandas energéticas de la mayoría de los organismos.</a:t>
            </a:r>
          </a:p>
          <a:p>
            <a:pPr eaLnBrk="1" hangingPunct="1">
              <a:lnSpc>
                <a:spcPct val="90000"/>
              </a:lnSpc>
              <a:defRPr/>
            </a:pPr>
            <a:r>
              <a:rPr lang="es-ES" sz="2800" smtClean="0"/>
              <a:t>De reserva:</a:t>
            </a:r>
          </a:p>
          <a:p>
            <a:pPr lvl="1" eaLnBrk="1" hangingPunct="1">
              <a:lnSpc>
                <a:spcPct val="90000"/>
              </a:lnSpc>
              <a:defRPr/>
            </a:pPr>
            <a:r>
              <a:rPr lang="es-ES" sz="2400" smtClean="0"/>
              <a:t>Se almacenan como almidón en vegetales y glucógeno en animales. Ambos polisacáridos pueden ser degradados glucosa. </a:t>
            </a:r>
          </a:p>
          <a:p>
            <a:pPr eaLnBrk="1" hangingPunct="1">
              <a:lnSpc>
                <a:spcPct val="90000"/>
              </a:lnSpc>
              <a:defRPr/>
            </a:pPr>
            <a:endParaRPr lang="es-ES" sz="2800" smtClean="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ES" smtClean="0"/>
              <a:t>Funciones</a:t>
            </a:r>
          </a:p>
        </p:txBody>
      </p:sp>
      <p:sp>
        <p:nvSpPr>
          <p:cNvPr id="1355779" name="Rectangle 3"/>
          <p:cNvSpPr>
            <a:spLocks noGrp="1" noChangeArrowheads="1"/>
          </p:cNvSpPr>
          <p:nvPr>
            <p:ph type="body" idx="1"/>
          </p:nvPr>
        </p:nvSpPr>
        <p:spPr/>
        <p:txBody>
          <a:bodyPr/>
          <a:lstStyle/>
          <a:p>
            <a:pPr eaLnBrk="1" hangingPunct="1">
              <a:lnSpc>
                <a:spcPct val="80000"/>
              </a:lnSpc>
              <a:defRPr/>
            </a:pPr>
            <a:r>
              <a:rPr lang="es-ES" sz="2800" smtClean="0"/>
              <a:t>Compuestos estructurales: </a:t>
            </a:r>
          </a:p>
          <a:p>
            <a:pPr lvl="1" eaLnBrk="1" hangingPunct="1">
              <a:lnSpc>
                <a:spcPct val="80000"/>
              </a:lnSpc>
              <a:defRPr/>
            </a:pPr>
            <a:r>
              <a:rPr lang="es-ES" sz="2400" smtClean="0"/>
              <a:t>Como celulosa en vegetales, bacterias y hongos y quitina en cefalotorax crustáceos e insectos.</a:t>
            </a:r>
          </a:p>
          <a:p>
            <a:pPr eaLnBrk="1" hangingPunct="1">
              <a:lnSpc>
                <a:spcPct val="80000"/>
              </a:lnSpc>
              <a:defRPr/>
            </a:pPr>
            <a:r>
              <a:rPr lang="es-ES" sz="2800" smtClean="0"/>
              <a:t>Precursores:</a:t>
            </a:r>
          </a:p>
          <a:p>
            <a:pPr lvl="1" eaLnBrk="1" hangingPunct="1">
              <a:lnSpc>
                <a:spcPct val="80000"/>
              </a:lnSpc>
              <a:defRPr/>
            </a:pPr>
            <a:r>
              <a:rPr lang="es-ES" sz="2400" smtClean="0"/>
              <a:t>Son precursores de ciertos lípidos, proteínas y factores vitamínicos como ácido ascórbico (vitamina C) e inositol.</a:t>
            </a:r>
          </a:p>
          <a:p>
            <a:pPr eaLnBrk="1" hangingPunct="1">
              <a:lnSpc>
                <a:spcPct val="80000"/>
              </a:lnSpc>
              <a:defRPr/>
            </a:pPr>
            <a:r>
              <a:rPr lang="es-ES" sz="2800" smtClean="0"/>
              <a:t>Señales de reconocimiento:</a:t>
            </a:r>
          </a:p>
          <a:p>
            <a:pPr lvl="1" eaLnBrk="1" hangingPunct="1">
              <a:lnSpc>
                <a:spcPct val="80000"/>
              </a:lnSpc>
              <a:defRPr/>
            </a:pPr>
            <a:r>
              <a:rPr lang="es-ES" sz="2400" smtClean="0"/>
              <a:t>Intervienen en complejos procesos de reconocimiento celular, en la aglutinación, coagulación y reconocimiento de hormonas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115888"/>
            <a:ext cx="7772400" cy="1143000"/>
          </a:xfrm>
        </p:spPr>
        <p:txBody>
          <a:bodyPr/>
          <a:lstStyle/>
          <a:p>
            <a:pPr eaLnBrk="1" hangingPunct="1"/>
            <a:r>
              <a:rPr lang="es-ES" smtClean="0"/>
              <a:t>Clasificación</a:t>
            </a:r>
          </a:p>
        </p:txBody>
      </p:sp>
      <p:sp>
        <p:nvSpPr>
          <p:cNvPr id="1341443" name="Rectangle 3"/>
          <p:cNvSpPr>
            <a:spLocks noGrp="1" noChangeArrowheads="1"/>
          </p:cNvSpPr>
          <p:nvPr>
            <p:ph type="body" idx="1"/>
          </p:nvPr>
        </p:nvSpPr>
        <p:spPr>
          <a:xfrm>
            <a:off x="539750" y="1125538"/>
            <a:ext cx="8331200" cy="5472112"/>
          </a:xfrm>
        </p:spPr>
        <p:txBody>
          <a:bodyPr/>
          <a:lstStyle/>
          <a:p>
            <a:pPr eaLnBrk="1" hangingPunct="1">
              <a:lnSpc>
                <a:spcPct val="80000"/>
              </a:lnSpc>
              <a:defRPr/>
            </a:pPr>
            <a:r>
              <a:rPr lang="es-ES" sz="2400" smtClean="0"/>
              <a:t>Por estructura química, dividen en 2 grupos: azúcares y no azúcares. </a:t>
            </a:r>
          </a:p>
          <a:p>
            <a:pPr eaLnBrk="1" hangingPunct="1">
              <a:lnSpc>
                <a:spcPct val="80000"/>
              </a:lnSpc>
              <a:defRPr/>
            </a:pPr>
            <a:r>
              <a:rPr lang="es-ES" sz="2400" smtClean="0"/>
              <a:t>Azúcares más simples: monosacáridos, dividen:</a:t>
            </a:r>
          </a:p>
          <a:p>
            <a:pPr lvl="1" eaLnBrk="1" hangingPunct="1">
              <a:lnSpc>
                <a:spcPct val="80000"/>
              </a:lnSpc>
              <a:defRPr/>
            </a:pPr>
            <a:r>
              <a:rPr lang="es-ES" sz="2000" smtClean="0"/>
              <a:t>Triosas (C3H6O3)</a:t>
            </a:r>
          </a:p>
          <a:p>
            <a:pPr lvl="1" eaLnBrk="1" hangingPunct="1">
              <a:lnSpc>
                <a:spcPct val="80000"/>
              </a:lnSpc>
              <a:defRPr/>
            </a:pPr>
            <a:r>
              <a:rPr lang="es-ES" sz="2000" smtClean="0"/>
              <a:t>Tetrosas (C4H8O4)</a:t>
            </a:r>
          </a:p>
          <a:p>
            <a:pPr lvl="1" eaLnBrk="1" hangingPunct="1">
              <a:lnSpc>
                <a:spcPct val="80000"/>
              </a:lnSpc>
              <a:defRPr/>
            </a:pPr>
            <a:r>
              <a:rPr lang="es-ES" sz="2000" smtClean="0"/>
              <a:t>Pentosas (C5H10O5) </a:t>
            </a:r>
          </a:p>
          <a:p>
            <a:pPr lvl="1" eaLnBrk="1" hangingPunct="1">
              <a:lnSpc>
                <a:spcPct val="80000"/>
              </a:lnSpc>
              <a:defRPr/>
            </a:pPr>
            <a:r>
              <a:rPr lang="es-ES" sz="2000" smtClean="0"/>
              <a:t>Hexosas (C6H12O6).</a:t>
            </a:r>
          </a:p>
          <a:p>
            <a:pPr eaLnBrk="1" hangingPunct="1">
              <a:lnSpc>
                <a:spcPct val="80000"/>
              </a:lnSpc>
              <a:defRPr/>
            </a:pPr>
            <a:r>
              <a:rPr lang="es-ES" sz="2400" smtClean="0"/>
              <a:t>Monosacáridos pueden unirse entre sí por deshidratación para formar di, tri ó polisacáridos, conteniendo 2, 3 ó más unidades de monosacáridos. </a:t>
            </a:r>
          </a:p>
          <a:p>
            <a:pPr eaLnBrk="1" hangingPunct="1">
              <a:lnSpc>
                <a:spcPct val="80000"/>
              </a:lnSpc>
              <a:defRPr/>
            </a:pPr>
            <a:r>
              <a:rPr lang="es-ES" sz="2400" smtClean="0"/>
              <a:t>“No azúcares”: tienen &gt; 10 monosacáridos y no poseen sabor dulce. </a:t>
            </a:r>
          </a:p>
          <a:p>
            <a:pPr eaLnBrk="1" hangingPunct="1">
              <a:lnSpc>
                <a:spcPct val="80000"/>
              </a:lnSpc>
              <a:defRPr/>
            </a:pPr>
            <a:r>
              <a:rPr lang="es-ES" sz="2400" smtClean="0"/>
              <a:t>No azúcares dividen 2 subgrupos: </a:t>
            </a:r>
          </a:p>
          <a:p>
            <a:pPr lvl="1" eaLnBrk="1" hangingPunct="1">
              <a:lnSpc>
                <a:spcPct val="80000"/>
              </a:lnSpc>
              <a:defRPr/>
            </a:pPr>
            <a:r>
              <a:rPr lang="es-ES" sz="2000" smtClean="0"/>
              <a:t>Hemopolisacáridos (consistiendo los primeros en unidades de monosacáridos idénticas ) </a:t>
            </a:r>
          </a:p>
          <a:p>
            <a:pPr lvl="1" eaLnBrk="1" hangingPunct="1">
              <a:lnSpc>
                <a:spcPct val="80000"/>
              </a:lnSpc>
              <a:defRPr/>
            </a:pPr>
            <a:r>
              <a:rPr lang="es-ES" sz="2000" smtClean="0"/>
              <a:t>Heteropolisacáridos (mezclas distintos monosacáridos)</a:t>
            </a:r>
          </a:p>
        </p:txBody>
      </p:sp>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Office\Templates\Presentation Designs\Azure.pot</Template>
  <TotalTime>4414</TotalTime>
  <Words>2801</Words>
  <Application>Microsoft PowerPoint</Application>
  <PresentationFormat>Presentación en pantalla (4:3)</PresentationFormat>
  <Paragraphs>228</Paragraphs>
  <Slides>47</Slides>
  <Notes>2</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47</vt:i4>
      </vt:variant>
    </vt:vector>
  </HeadingPairs>
  <TitlesOfParts>
    <vt:vector size="52" baseType="lpstr">
      <vt:lpstr>Times New Roman</vt:lpstr>
      <vt:lpstr>Arial</vt:lpstr>
      <vt:lpstr>Wingdings</vt:lpstr>
      <vt:lpstr>Azure</vt:lpstr>
      <vt:lpstr>Fotografía de Microsoft Photo Editor 3.0</vt:lpstr>
      <vt:lpstr>Carbohidratos</vt:lpstr>
      <vt:lpstr>Fabrizio Marcillo Morla</vt:lpstr>
      <vt:lpstr>Carbohidratos</vt:lpstr>
      <vt:lpstr>Ciclo de Energía Viva</vt:lpstr>
      <vt:lpstr>Carbohidratos</vt:lpstr>
      <vt:lpstr>Carbohidratos</vt:lpstr>
      <vt:lpstr>Funciones</vt:lpstr>
      <vt:lpstr>Funciones</vt:lpstr>
      <vt:lpstr>Clasificación</vt:lpstr>
      <vt:lpstr>Diapositiva 10</vt:lpstr>
      <vt:lpstr>Monosacáridos</vt:lpstr>
      <vt:lpstr>Monosacáridos</vt:lpstr>
      <vt:lpstr>Clasificación por Grupo Funcional</vt:lpstr>
      <vt:lpstr>Diapositiva 14</vt:lpstr>
      <vt:lpstr>Diapositiva 15</vt:lpstr>
      <vt:lpstr>Azucares D y L</vt:lpstr>
      <vt:lpstr>Pentosas</vt:lpstr>
      <vt:lpstr>Hexosas</vt:lpstr>
      <vt:lpstr>Disacaridos</vt:lpstr>
      <vt:lpstr>Maltosa</vt:lpstr>
      <vt:lpstr>Sucrosa</vt:lpstr>
      <vt:lpstr>Lactosa</vt:lpstr>
      <vt:lpstr>Homopolisacáridos</vt:lpstr>
      <vt:lpstr>Almidón</vt:lpstr>
      <vt:lpstr>Almidón</vt:lpstr>
      <vt:lpstr>Glicógeno</vt:lpstr>
      <vt:lpstr>Fibra</vt:lpstr>
      <vt:lpstr>Celulosa</vt:lpstr>
      <vt:lpstr>Quitina</vt:lpstr>
      <vt:lpstr>Heteropolisacáridos</vt:lpstr>
      <vt:lpstr>Hemicelulosa</vt:lpstr>
      <vt:lpstr>Gomas</vt:lpstr>
      <vt:lpstr>Mucilagos</vt:lpstr>
      <vt:lpstr>Agar</vt:lpstr>
      <vt:lpstr>Substancias Pecticas</vt:lpstr>
      <vt:lpstr>Mucopolisacáridos</vt:lpstr>
      <vt:lpstr>Digestibilidad</vt:lpstr>
      <vt:lpstr>Digestibilidad</vt:lpstr>
      <vt:lpstr>Energía Carbohidratos</vt:lpstr>
      <vt:lpstr>Peces y Crustáceos</vt:lpstr>
      <vt:lpstr>Peces y Crustáceos</vt:lpstr>
      <vt:lpstr>Metabolismo Carbohidratos</vt:lpstr>
      <vt:lpstr>Metabolismo Carbohidratos</vt:lpstr>
      <vt:lpstr>Hiperglucemia</vt:lpstr>
      <vt:lpstr>Utilización Carbohidratos</vt:lpstr>
      <vt:lpstr>Discusión Carbohidratos</vt:lpstr>
      <vt:lpstr>Discusión Carbohidratos</vt:lpstr>
    </vt:vector>
  </TitlesOfParts>
  <Company>Barcillo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Barcillo Barzinister</dc:creator>
  <cp:lastModifiedBy>kenjjime</cp:lastModifiedBy>
  <cp:revision>694</cp:revision>
  <cp:lastPrinted>1601-01-01T00:00:00Z</cp:lastPrinted>
  <dcterms:created xsi:type="dcterms:W3CDTF">2002-07-19T11:47:45Z</dcterms:created>
  <dcterms:modified xsi:type="dcterms:W3CDTF">2010-01-29T18:22:04Z</dcterms:modified>
</cp:coreProperties>
</file>