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4"/>
  </p:notesMasterIdLst>
  <p:handoutMasterIdLst>
    <p:handoutMasterId r:id="rId125"/>
  </p:handoutMasterIdLst>
  <p:sldIdLst>
    <p:sldId id="377" r:id="rId2"/>
    <p:sldId id="378" r:id="rId3"/>
    <p:sldId id="257" r:id="rId4"/>
    <p:sldId id="366" r:id="rId5"/>
    <p:sldId id="367" r:id="rId6"/>
    <p:sldId id="368" r:id="rId7"/>
    <p:sldId id="258" r:id="rId8"/>
    <p:sldId id="259" r:id="rId9"/>
    <p:sldId id="260" r:id="rId10"/>
    <p:sldId id="261" r:id="rId11"/>
    <p:sldId id="262" r:id="rId12"/>
    <p:sldId id="263" r:id="rId13"/>
    <p:sldId id="265" r:id="rId14"/>
    <p:sldId id="264" r:id="rId15"/>
    <p:sldId id="316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69" r:id="rId41"/>
    <p:sldId id="307" r:id="rId42"/>
    <p:sldId id="308" r:id="rId43"/>
    <p:sldId id="309" r:id="rId44"/>
    <p:sldId id="310" r:id="rId45"/>
    <p:sldId id="370" r:id="rId46"/>
    <p:sldId id="311" r:id="rId47"/>
    <p:sldId id="371" r:id="rId48"/>
    <p:sldId id="312" r:id="rId49"/>
    <p:sldId id="313" r:id="rId50"/>
    <p:sldId id="314" r:id="rId51"/>
    <p:sldId id="315" r:id="rId52"/>
    <p:sldId id="317" r:id="rId53"/>
    <p:sldId id="373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326" r:id="rId63"/>
    <p:sldId id="327" r:id="rId64"/>
    <p:sldId id="328" r:id="rId65"/>
    <p:sldId id="329" r:id="rId66"/>
    <p:sldId id="330" r:id="rId67"/>
    <p:sldId id="331" r:id="rId68"/>
    <p:sldId id="332" r:id="rId69"/>
    <p:sldId id="333" r:id="rId70"/>
    <p:sldId id="334" r:id="rId71"/>
    <p:sldId id="335" r:id="rId72"/>
    <p:sldId id="336" r:id="rId73"/>
    <p:sldId id="337" r:id="rId74"/>
    <p:sldId id="374" r:id="rId75"/>
    <p:sldId id="338" r:id="rId76"/>
    <p:sldId id="339" r:id="rId77"/>
    <p:sldId id="340" r:id="rId78"/>
    <p:sldId id="341" r:id="rId79"/>
    <p:sldId id="342" r:id="rId80"/>
    <p:sldId id="343" r:id="rId81"/>
    <p:sldId id="344" r:id="rId82"/>
    <p:sldId id="345" r:id="rId83"/>
    <p:sldId id="346" r:id="rId84"/>
    <p:sldId id="347" r:id="rId85"/>
    <p:sldId id="348" r:id="rId86"/>
    <p:sldId id="349" r:id="rId87"/>
    <p:sldId id="350" r:id="rId88"/>
    <p:sldId id="351" r:id="rId89"/>
    <p:sldId id="372" r:id="rId90"/>
    <p:sldId id="352" r:id="rId91"/>
    <p:sldId id="353" r:id="rId92"/>
    <p:sldId id="375" r:id="rId93"/>
    <p:sldId id="354" r:id="rId94"/>
    <p:sldId id="355" r:id="rId95"/>
    <p:sldId id="376" r:id="rId96"/>
    <p:sldId id="289" r:id="rId97"/>
    <p:sldId id="361" r:id="rId98"/>
    <p:sldId id="362" r:id="rId99"/>
    <p:sldId id="363" r:id="rId100"/>
    <p:sldId id="364" r:id="rId101"/>
    <p:sldId id="365" r:id="rId102"/>
    <p:sldId id="356" r:id="rId103"/>
    <p:sldId id="357" r:id="rId104"/>
    <p:sldId id="358" r:id="rId105"/>
    <p:sldId id="359" r:id="rId106"/>
    <p:sldId id="360" r:id="rId107"/>
    <p:sldId id="267" r:id="rId108"/>
    <p:sldId id="268" r:id="rId109"/>
    <p:sldId id="269" r:id="rId110"/>
    <p:sldId id="270" r:id="rId111"/>
    <p:sldId id="271" r:id="rId112"/>
    <p:sldId id="272" r:id="rId113"/>
    <p:sldId id="273" r:id="rId114"/>
    <p:sldId id="274" r:id="rId115"/>
    <p:sldId id="275" r:id="rId116"/>
    <p:sldId id="276" r:id="rId117"/>
    <p:sldId id="277" r:id="rId118"/>
    <p:sldId id="278" r:id="rId119"/>
    <p:sldId id="279" r:id="rId120"/>
    <p:sldId id="280" r:id="rId121"/>
    <p:sldId id="281" r:id="rId122"/>
    <p:sldId id="266" r:id="rId1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664" autoAdjust="0"/>
  </p:normalViewPr>
  <p:slideViewPr>
    <p:cSldViewPr>
      <p:cViewPr varScale="1">
        <p:scale>
          <a:sx n="59" d="100"/>
          <a:sy n="59" d="100"/>
        </p:scale>
        <p:origin x="-88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5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notesMaster" Target="notesMasters/notesMaster1.xml"/><Relationship Id="rId12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560BD74-EB64-4A7A-A0AD-F90E8AE7652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2800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8BDEBE7-BCA5-44B3-9101-C24A7E3E745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925BC7-F885-47C6-8035-9BF2BEA11C3A}" type="slidenum">
              <a:rPr lang="es-ES_tradnl"/>
              <a:pPr/>
              <a:t>1</a:t>
            </a:fld>
            <a:endParaRPr lang="es-ES_tradnl"/>
          </a:p>
        </p:txBody>
      </p:sp>
      <p:sp>
        <p:nvSpPr>
          <p:cNvPr id="1290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BA32D5-0652-4914-B001-5D65F4D51E09}" type="slidenum">
              <a:rPr lang="es-ES_tradnl" smtClean="0"/>
              <a:pPr/>
              <a:t>2</a:t>
            </a:fld>
            <a:endParaRPr lang="es-ES_trad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s-ES_tradnl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206137-B020-4545-A310-468AFF0C7FB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922A6-2D9C-44D9-9C3B-BB1300859B5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9975F-B75F-40B6-AF00-2BB525D908F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74C8D-FBEE-4E6B-A3FD-4FB232535AA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55294-4E83-4120-B3FF-384A00C337B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6C400-58C7-446C-803F-CD3C67C69A4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1EA7A-729E-4D39-8D2F-A2DC64AFBC2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AA7F-59C5-4423-91CA-7CF8A236F6C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BF96E-A052-4945-B289-0759812B7FA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D8F63-517B-49DD-A311-679215CCC9E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BB881-BDFE-4D23-A6F8-1DAA0096AE7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DBEBA-9B66-4D17-B201-1F18F16A159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3081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2053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4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5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6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7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8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0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1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2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3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4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5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6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7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8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9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0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1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2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3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4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5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6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7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8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9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80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81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3075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title style</a:t>
            </a:r>
          </a:p>
        </p:txBody>
      </p:sp>
      <p:sp>
        <p:nvSpPr>
          <p:cNvPr id="2084" name="Rectangle 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085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08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26F4F925-A673-430D-BDBE-7EF6AF51C36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2087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u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barcillo@gmail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space.espol.edu.ec/browse?type=author&amp;order=ASC&amp;rpp=20&amp;value=Marcillo+Morla%2C+Fabrizio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609600"/>
            <a:ext cx="7772400" cy="1676400"/>
          </a:xfrm>
        </p:spPr>
        <p:txBody>
          <a:bodyPr/>
          <a:lstStyle/>
          <a:p>
            <a:pPr eaLnBrk="1" hangingPunct="1"/>
            <a:r>
              <a:rPr lang="es-ES_tradnl" smtClean="0"/>
              <a:t>Vitaminas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6400800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s-ES_tradnl" dirty="0" smtClean="0"/>
              <a:t>Fabrizio Marcillo </a:t>
            </a:r>
            <a:r>
              <a:rPr lang="es-ES_tradnl" dirty="0" err="1" smtClean="0"/>
              <a:t>Morla</a:t>
            </a:r>
            <a:r>
              <a:rPr lang="es-ES_tradnl" dirty="0" smtClean="0"/>
              <a:t> </a:t>
            </a:r>
            <a:r>
              <a:rPr lang="es-ES_tradnl" dirty="0" err="1" smtClean="0"/>
              <a:t>MBA</a:t>
            </a:r>
            <a:endParaRPr lang="es-ES_tradnl" dirty="0" smtClean="0"/>
          </a:p>
        </p:txBody>
      </p:sp>
      <p:pic>
        <p:nvPicPr>
          <p:cNvPr id="5124" name="Picture 9" descr="Logofimc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286000"/>
            <a:ext cx="16764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4932363" y="4960938"/>
            <a:ext cx="2711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4"/>
              </a:rPr>
              <a:t>barcillo@gmail.com</a:t>
            </a:r>
            <a:endParaRPr lang="en-US"/>
          </a:p>
          <a:p>
            <a:r>
              <a:rPr lang="en-US"/>
              <a:t>(593-9) 4194239</a:t>
            </a:r>
          </a:p>
          <a:p>
            <a:endParaRPr lang="es-ES"/>
          </a:p>
        </p:txBody>
      </p:sp>
      <p:pic>
        <p:nvPicPr>
          <p:cNvPr id="5126" name="6 Imagen" descr="espol1-300x299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71688"/>
            <a:ext cx="179228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Solubles en Lípidos</a:t>
            </a:r>
          </a:p>
        </p:txBody>
      </p:sp>
      <p:sp>
        <p:nvSpPr>
          <p:cNvPr id="140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Retinol, A</a:t>
            </a:r>
          </a:p>
          <a:p>
            <a:pPr eaLnBrk="1" hangingPunct="1">
              <a:defRPr/>
            </a:pPr>
            <a:r>
              <a:rPr lang="es-ES" smtClean="0"/>
              <a:t>Calciferol, D</a:t>
            </a:r>
          </a:p>
          <a:p>
            <a:pPr eaLnBrk="1" hangingPunct="1">
              <a:defRPr/>
            </a:pPr>
            <a:r>
              <a:rPr lang="es-ES" smtClean="0"/>
              <a:t>Tocoferol, E</a:t>
            </a:r>
          </a:p>
          <a:p>
            <a:pPr eaLnBrk="1" hangingPunct="1">
              <a:defRPr/>
            </a:pPr>
            <a:r>
              <a:rPr lang="es-ES" smtClean="0"/>
              <a:t>K3-Menadiona, K</a:t>
            </a:r>
          </a:p>
        </p:txBody>
      </p:sp>
    </p:spTree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Colina</a:t>
            </a:r>
            <a:endParaRPr lang="es-ES_tradnl" sz="5000" smtClean="0"/>
          </a:p>
        </p:txBody>
      </p:sp>
      <p:sp>
        <p:nvSpPr>
          <p:cNvPr id="151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1600200"/>
            <a:ext cx="7993062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solidFill>
                  <a:schemeClr val="accent2"/>
                </a:solidFill>
              </a:rPr>
              <a:t>Requerimiento: en mg vitamina/kg de dieta seca</a:t>
            </a:r>
            <a:r>
              <a:rPr lang="en-US" sz="3400" smtClean="0"/>
              <a:t/>
            </a:r>
            <a:br>
              <a:rPr lang="en-US" sz="3400" smtClean="0"/>
            </a:br>
            <a:r>
              <a:rPr lang="en-US" sz="3400" smtClean="0"/>
              <a:t/>
            </a:r>
            <a:br>
              <a:rPr lang="en-US" sz="3400" smtClean="0"/>
            </a:br>
            <a:r>
              <a:rPr lang="en-US" sz="3400" i="1" smtClean="0"/>
              <a:t>O. aureus</a:t>
            </a:r>
            <a:r>
              <a:rPr lang="en-US" sz="3400" smtClean="0"/>
              <a:t>:	</a:t>
            </a:r>
            <a:r>
              <a:rPr lang="en-US" sz="3400" smtClean="0">
                <a:solidFill>
                  <a:schemeClr val="accent2"/>
                </a:solidFill>
              </a:rPr>
              <a:t>NR</a:t>
            </a:r>
            <a:r>
              <a:rPr lang="en-US" sz="3400" smtClean="0"/>
              <a:t> </a:t>
            </a:r>
            <a:r>
              <a:rPr lang="en-US" sz="2400" smtClean="0"/>
              <a:t>(Roem </a:t>
            </a:r>
            <a:r>
              <a:rPr lang="en-US" sz="2400" i="1" smtClean="0"/>
              <a:t>et al.</a:t>
            </a:r>
            <a:r>
              <a:rPr lang="en-US" sz="2400" smtClean="0"/>
              <a:t> 1990)</a:t>
            </a:r>
          </a:p>
        </p:txBody>
      </p:sp>
      <p:sp>
        <p:nvSpPr>
          <p:cNvPr id="106500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  <p:pic>
        <p:nvPicPr>
          <p:cNvPr id="106501" name="Picture 5" descr="tilap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93063" y="0"/>
            <a:ext cx="1150937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4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0738" y="1524000"/>
            <a:ext cx="7713662" cy="4114800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defRPr/>
            </a:pPr>
            <a:r>
              <a:rPr lang="en-US" sz="3400" smtClean="0">
                <a:solidFill>
                  <a:schemeClr val="accent2"/>
                </a:solidFill>
              </a:rPr>
              <a:t>Estabilidad: líquido (70 % actividad) o seco (25-60 % actividad)</a:t>
            </a:r>
          </a:p>
          <a:p>
            <a:pPr eaLnBrk="1" hangingPunct="1">
              <a:spcBef>
                <a:spcPct val="4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/>
              <a:t>Estable en premezclas vitamínicas pero puede afectar la estabilidad de otras vitaminas y por eso debe adicionarse separadamente.</a:t>
            </a:r>
          </a:p>
          <a:p>
            <a:pPr eaLnBrk="1" hangingPunct="1">
              <a:spcBef>
                <a:spcPct val="4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/>
              <a:t>Relativamente estable a condiciones normales de procesamiento y almacenamiento.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s-ES_tradnl" sz="6000" smtClean="0"/>
              <a:t>Colina</a:t>
            </a:r>
            <a:endParaRPr lang="es-ES_tradnl" sz="5000" baseline="-25000" smtClean="0"/>
          </a:p>
        </p:txBody>
      </p:sp>
      <p:sp>
        <p:nvSpPr>
          <p:cNvPr id="107524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Inositol, Mio-Inositol</a:t>
            </a:r>
            <a:endParaRPr lang="es-ES_tradnl" sz="5000" smtClean="0"/>
          </a:p>
        </p:txBody>
      </p:sp>
      <p:sp>
        <p:nvSpPr>
          <p:cNvPr id="150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496300" cy="4392612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solidFill>
                  <a:schemeClr val="accent2"/>
                </a:solidFill>
              </a:rPr>
              <a:t>Función: </a:t>
            </a:r>
            <a:r>
              <a:rPr lang="en-US" sz="3400" smtClean="0"/>
              <a:t>miositol es un componente esencial del inositol contenido en fosfolípidos y por tanto es un componente estructural importante del esqueleto y los tejidos del corazón y el cerebro.  </a:t>
            </a:r>
          </a:p>
          <a:p>
            <a:pPr eaLnBrk="1" hangingPunct="1">
              <a:defRPr/>
            </a:pPr>
            <a:r>
              <a:rPr lang="en-US" sz="3400" smtClean="0"/>
              <a:t>También se considera importante en el desarrollo del hígado y las células de la médula ósea, en el transporte de lípidos hepáticos y en la síntesis de ARN.</a:t>
            </a:r>
          </a:p>
        </p:txBody>
      </p:sp>
      <p:sp>
        <p:nvSpPr>
          <p:cNvPr id="108548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Inositol, Mio-Inositol</a:t>
            </a:r>
            <a:endParaRPr lang="es-ES_tradnl" sz="5000" smtClean="0"/>
          </a:p>
        </p:txBody>
      </p:sp>
      <p:sp>
        <p:nvSpPr>
          <p:cNvPr id="150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16002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solidFill>
                  <a:schemeClr val="accent2"/>
                </a:solidFill>
              </a:rPr>
              <a:t>Fuentes: </a:t>
            </a:r>
            <a:r>
              <a:rPr lang="en-US" sz="3400" smtClean="0"/>
              <a:t>tejidos animales (esqueleto, cerebro, corazón, hígado), levadura de cerveza y harina de pescado.  En tejidos vegetales est</a:t>
            </a:r>
            <a:r>
              <a:rPr lang="es-ES_tradnl" sz="3400" smtClean="0"/>
              <a:t>á</a:t>
            </a:r>
            <a:r>
              <a:rPr lang="en-US" sz="3400" smtClean="0"/>
              <a:t> en forma de ácido fítico, el cual es considerado antinutricional para animales monográstricos.  Algunas fuentes vegetales son las leguminosas y los cereales.</a:t>
            </a:r>
          </a:p>
        </p:txBody>
      </p:sp>
      <p:sp>
        <p:nvSpPr>
          <p:cNvPr id="109572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Inositol, Mio-Inositol</a:t>
            </a:r>
            <a:endParaRPr lang="es-ES_tradnl" sz="5000" smtClean="0"/>
          </a:p>
        </p:txBody>
      </p:sp>
      <p:sp>
        <p:nvSpPr>
          <p:cNvPr id="150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331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solidFill>
                  <a:schemeClr val="accent2"/>
                </a:solidFill>
              </a:rPr>
              <a:t>Requerimiento: en mg vitamina/kg de dieta seca</a:t>
            </a:r>
            <a:br>
              <a:rPr lang="en-US" sz="2400" smtClean="0">
                <a:solidFill>
                  <a:schemeClr val="accent2"/>
                </a:solidFill>
              </a:rPr>
            </a:br>
            <a:r>
              <a:rPr lang="en-US" sz="2400" i="1" smtClean="0"/>
              <a:t>P. japonicus</a:t>
            </a:r>
            <a:r>
              <a:rPr lang="en-US" sz="2400" smtClean="0"/>
              <a:t>, larva:            2000  (Kanazawa 1985)</a:t>
            </a:r>
            <a:br>
              <a:rPr lang="en-US" sz="2400" smtClean="0"/>
            </a:br>
            <a:r>
              <a:rPr lang="en-US" sz="2400" i="1" smtClean="0"/>
              <a:t>P. japonicus,</a:t>
            </a:r>
            <a:r>
              <a:rPr lang="en-US" sz="2400" smtClean="0"/>
              <a:t> juvenil:         2000-4000 (Kanazawa </a:t>
            </a:r>
            <a:r>
              <a:rPr lang="en-US" sz="2400" i="1" smtClean="0"/>
              <a:t>et al.</a:t>
            </a:r>
            <a:r>
              <a:rPr lang="en-US" sz="2400" smtClean="0"/>
              <a:t>   </a:t>
            </a:r>
            <a:br>
              <a:rPr lang="en-US" sz="2400" smtClean="0"/>
            </a:br>
            <a:r>
              <a:rPr lang="en-US" sz="2400" smtClean="0"/>
              <a:t>                                                             		     1976)</a:t>
            </a:r>
            <a:br>
              <a:rPr lang="en-US" sz="2400" smtClean="0"/>
            </a:br>
            <a:r>
              <a:rPr lang="en-US" sz="2400" i="1" smtClean="0"/>
              <a:t>F. chinensis,</a:t>
            </a:r>
            <a:r>
              <a:rPr lang="en-US" sz="2400" smtClean="0"/>
              <a:t> juvenil:           4000  (Liu </a:t>
            </a:r>
            <a:r>
              <a:rPr lang="en-US" sz="2400" i="1" smtClean="0"/>
              <a:t>et al.</a:t>
            </a:r>
            <a:r>
              <a:rPr lang="en-US" sz="2400" smtClean="0"/>
              <a:t> 1993)</a:t>
            </a:r>
          </a:p>
          <a:p>
            <a:pPr eaLnBrk="1" hangingPunct="1">
              <a:defRPr/>
            </a:pPr>
            <a:endParaRPr lang="en-US" sz="2400" smtClean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r>
              <a:rPr lang="en-US" sz="2400" smtClean="0">
                <a:solidFill>
                  <a:schemeClr val="accent2"/>
                </a:solidFill>
              </a:rPr>
              <a:t>Deficiencias:</a:t>
            </a:r>
            <a:r>
              <a:rPr lang="en-US" sz="2400" smtClean="0"/>
              <a:t> reduce crecimiento y sobrevivencia (Kanazawa </a:t>
            </a:r>
            <a:r>
              <a:rPr lang="en-US" sz="2400" i="1" smtClean="0"/>
              <a:t>et al.</a:t>
            </a:r>
            <a:r>
              <a:rPr lang="en-US" sz="2400" smtClean="0"/>
              <a:t> 1976, Kanazawa 1985, Liu </a:t>
            </a:r>
            <a:r>
              <a:rPr lang="en-US" sz="2400" i="1" smtClean="0"/>
              <a:t>et al.</a:t>
            </a:r>
            <a:r>
              <a:rPr lang="en-US" sz="2400" smtClean="0"/>
              <a:t> 1993).</a:t>
            </a:r>
          </a:p>
        </p:txBody>
      </p:sp>
      <p:sp>
        <p:nvSpPr>
          <p:cNvPr id="110596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  <p:pic>
        <p:nvPicPr>
          <p:cNvPr id="110597" name="Picture 5" descr="Camar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3063" y="0"/>
            <a:ext cx="1150937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Inositol, Mio-Inositol</a:t>
            </a:r>
            <a:endParaRPr lang="es-ES_tradnl" sz="5000" smtClean="0"/>
          </a:p>
        </p:txBody>
      </p:sp>
      <p:sp>
        <p:nvSpPr>
          <p:cNvPr id="150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331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solidFill>
                  <a:schemeClr val="accent2"/>
                </a:solidFill>
              </a:rPr>
              <a:t>Requerimiento: en mg vitamina/kg de dieta seca</a:t>
            </a:r>
            <a:br>
              <a:rPr lang="en-US" sz="3400" smtClean="0">
                <a:solidFill>
                  <a:schemeClr val="accent2"/>
                </a:solidFill>
              </a:rPr>
            </a:br>
            <a:r>
              <a:rPr lang="en-US" sz="3400" smtClean="0"/>
              <a:t>No Reportado para Tilapias</a:t>
            </a:r>
            <a:br>
              <a:rPr lang="en-US" sz="3400" smtClean="0"/>
            </a:br>
            <a:r>
              <a:rPr lang="en-US" sz="3400" smtClean="0"/>
              <a:t/>
            </a:r>
            <a:br>
              <a:rPr lang="en-US" sz="3400" smtClean="0"/>
            </a:br>
            <a:r>
              <a:rPr lang="en-US" sz="3400" smtClean="0"/>
              <a:t>Bagre:	</a:t>
            </a:r>
            <a:r>
              <a:rPr lang="en-US" sz="3400" smtClean="0">
                <a:solidFill>
                  <a:schemeClr val="accent2"/>
                </a:solidFill>
              </a:rPr>
              <a:t>NR</a:t>
            </a:r>
            <a:r>
              <a:rPr lang="en-US" sz="3400" smtClean="0"/>
              <a:t> </a:t>
            </a:r>
            <a:r>
              <a:rPr lang="en-US" sz="2400" smtClean="0"/>
              <a:t>(Burtle 1981)</a:t>
            </a:r>
            <a:endParaRPr lang="en-US" smtClean="0"/>
          </a:p>
        </p:txBody>
      </p:sp>
      <p:sp>
        <p:nvSpPr>
          <p:cNvPr id="111620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  <p:pic>
        <p:nvPicPr>
          <p:cNvPr id="111621" name="Picture 5" descr="tilap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93063" y="0"/>
            <a:ext cx="1150937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9000" y="1676400"/>
            <a:ext cx="7442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solidFill>
                  <a:schemeClr val="accent2"/>
                </a:solidFill>
              </a:rPr>
              <a:t>Estabilidad:</a:t>
            </a:r>
          </a:p>
          <a:p>
            <a:pPr eaLnBrk="1" hangingPunct="1"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/>
              <a:t>Muy estable en premezclas vitamínicas y a condiciones normales de procesamiento y almacenamiento.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s-ES_tradnl" sz="6000" smtClean="0"/>
              <a:t>Inositol, Mio-inositol</a:t>
            </a:r>
            <a:endParaRPr lang="es-ES_tradnl" sz="5000" baseline="-25000" smtClean="0"/>
          </a:p>
        </p:txBody>
      </p:sp>
      <p:sp>
        <p:nvSpPr>
          <p:cNvPr id="112644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Conversiones</a:t>
            </a:r>
            <a:endParaRPr lang="es-ES_tradnl" sz="5400" smtClean="0"/>
          </a:p>
        </p:txBody>
      </p:sp>
      <p:sp>
        <p:nvSpPr>
          <p:cNvPr id="140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463" y="1447800"/>
            <a:ext cx="8737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solidFill>
                  <a:srgbClr val="00FF00"/>
                </a:solidFill>
              </a:rPr>
              <a:t>Vit. B</a:t>
            </a:r>
            <a:r>
              <a:rPr lang="en-US" sz="2400" baseline="-25000" smtClean="0">
                <a:solidFill>
                  <a:srgbClr val="00FF00"/>
                </a:solidFill>
              </a:rPr>
              <a:t>1</a:t>
            </a:r>
            <a:r>
              <a:rPr lang="en-US" sz="2400" smtClean="0">
                <a:solidFill>
                  <a:srgbClr val="00FF00"/>
                </a:solidFill>
              </a:rPr>
              <a:t>:</a:t>
            </a:r>
            <a:r>
              <a:rPr lang="en-US" sz="2400" smtClean="0"/>
              <a:t> 1 g tiamina = 1.088 g mononitrato de tiamina</a:t>
            </a:r>
            <a:br>
              <a:rPr lang="en-US" sz="2400" smtClean="0"/>
            </a:br>
            <a:r>
              <a:rPr lang="en-US" sz="2400" smtClean="0"/>
              <a:t>                                 = 1.12   g clorhidrato de tiamina</a:t>
            </a:r>
          </a:p>
          <a:p>
            <a:pPr eaLnBrk="1" hangingPunct="1">
              <a:defRPr/>
            </a:pPr>
            <a:r>
              <a:rPr lang="en-US" sz="2400" smtClean="0">
                <a:solidFill>
                  <a:srgbClr val="00FF00"/>
                </a:solidFill>
              </a:rPr>
              <a:t>Vit. B</a:t>
            </a:r>
            <a:r>
              <a:rPr lang="en-US" sz="2400" baseline="-25000" smtClean="0">
                <a:solidFill>
                  <a:srgbClr val="00FF00"/>
                </a:solidFill>
              </a:rPr>
              <a:t>6</a:t>
            </a:r>
            <a:r>
              <a:rPr lang="en-US" sz="2400" smtClean="0">
                <a:solidFill>
                  <a:srgbClr val="00FF00"/>
                </a:solidFill>
              </a:rPr>
              <a:t>:</a:t>
            </a:r>
            <a:r>
              <a:rPr lang="en-US" sz="2400" smtClean="0"/>
              <a:t> 1 g piridoxina = 1.215 g clorhidrato  piridoxina</a:t>
            </a:r>
          </a:p>
          <a:p>
            <a:pPr eaLnBrk="1" hangingPunct="1">
              <a:defRPr/>
            </a:pPr>
            <a:r>
              <a:rPr lang="en-US" sz="2400" smtClean="0">
                <a:solidFill>
                  <a:srgbClr val="00FF00"/>
                </a:solidFill>
              </a:rPr>
              <a:t>Ac. Pantoténico:</a:t>
            </a:r>
            <a:r>
              <a:rPr lang="en-US" sz="2400" smtClean="0"/>
              <a:t> 1 g D-ácido pantoténico</a:t>
            </a:r>
            <a:br>
              <a:rPr lang="en-US" sz="2400" smtClean="0"/>
            </a:br>
            <a:r>
              <a:rPr lang="en-US" sz="2400" smtClean="0"/>
              <a:t>                                 = 1.087 g D-pantotenato de calcio</a:t>
            </a:r>
            <a:br>
              <a:rPr lang="en-US" sz="2400" smtClean="0"/>
            </a:br>
            <a:r>
              <a:rPr lang="en-US" sz="2400" smtClean="0"/>
              <a:t>                                 = 2.174 g DL-pantotenato de calcio</a:t>
            </a:r>
          </a:p>
          <a:p>
            <a:pPr eaLnBrk="1" hangingPunct="1">
              <a:defRPr/>
            </a:pPr>
            <a:r>
              <a:rPr lang="en-US" sz="2400" smtClean="0">
                <a:solidFill>
                  <a:srgbClr val="00FF00"/>
                </a:solidFill>
              </a:rPr>
              <a:t>Biotina: </a:t>
            </a:r>
            <a:r>
              <a:rPr lang="en-US" sz="2400" smtClean="0"/>
              <a:t>1 g biotina  = 1.0 g d-biotina</a:t>
            </a:r>
          </a:p>
          <a:p>
            <a:pPr eaLnBrk="1" hangingPunct="1">
              <a:defRPr/>
            </a:pPr>
            <a:r>
              <a:rPr lang="en-US" sz="2400" smtClean="0">
                <a:solidFill>
                  <a:srgbClr val="00FF00"/>
                </a:solidFill>
              </a:rPr>
              <a:t>Colina: </a:t>
            </a:r>
            <a:r>
              <a:rPr lang="en-US" sz="2400" smtClean="0"/>
              <a:t>1 g colina    = 1.15 g cloruro de colina</a:t>
            </a:r>
          </a:p>
          <a:p>
            <a:pPr eaLnBrk="1" hangingPunct="1">
              <a:defRPr/>
            </a:pPr>
            <a:r>
              <a:rPr lang="en-US" sz="2400" smtClean="0">
                <a:solidFill>
                  <a:srgbClr val="00FF00"/>
                </a:solidFill>
              </a:rPr>
              <a:t>Vit. C: </a:t>
            </a:r>
            <a:r>
              <a:rPr lang="en-US" sz="2400" smtClean="0"/>
              <a:t>1 g Vit. C  = 1.0 g L-ácido ascórbico</a:t>
            </a:r>
          </a:p>
        </p:txBody>
      </p:sp>
      <p:sp>
        <p:nvSpPr>
          <p:cNvPr id="113668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Conversiones</a:t>
            </a:r>
            <a:endParaRPr lang="es-ES_tradnl" sz="5400" smtClean="0"/>
          </a:p>
        </p:txBody>
      </p:sp>
      <p:sp>
        <p:nvSpPr>
          <p:cNvPr id="140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338" y="1600200"/>
            <a:ext cx="8264525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solidFill>
                  <a:srgbClr val="00FF00"/>
                </a:solidFill>
              </a:rPr>
              <a:t>Vit. A:</a:t>
            </a:r>
            <a:r>
              <a:rPr lang="en-US" sz="2400" smtClean="0"/>
              <a:t> 1 UI vit. A    = 0.344 µg acetato de retinilo</a:t>
            </a:r>
          </a:p>
          <a:p>
            <a:pPr eaLnBrk="1" hangingPunct="1">
              <a:defRPr/>
            </a:pPr>
            <a:r>
              <a:rPr lang="en-US" sz="2400" smtClean="0">
                <a:solidFill>
                  <a:srgbClr val="00FF00"/>
                </a:solidFill>
              </a:rPr>
              <a:t>Vit. D</a:t>
            </a:r>
            <a:r>
              <a:rPr lang="en-US" sz="2400" baseline="-25000" smtClean="0">
                <a:solidFill>
                  <a:srgbClr val="00FF00"/>
                </a:solidFill>
              </a:rPr>
              <a:t>3</a:t>
            </a:r>
            <a:r>
              <a:rPr lang="en-US" sz="2400" smtClean="0">
                <a:solidFill>
                  <a:srgbClr val="00FF00"/>
                </a:solidFill>
              </a:rPr>
              <a:t>:</a:t>
            </a:r>
            <a:r>
              <a:rPr lang="en-US" sz="2400" smtClean="0"/>
              <a:t> 1 UI vit. D</a:t>
            </a:r>
            <a:r>
              <a:rPr lang="en-US" sz="2400" baseline="-25000" smtClean="0"/>
              <a:t>3</a:t>
            </a:r>
            <a:r>
              <a:rPr lang="en-US" sz="2400" smtClean="0"/>
              <a:t> = 0.025 µg colecalciferol </a:t>
            </a:r>
          </a:p>
          <a:p>
            <a:pPr eaLnBrk="1" hangingPunct="1">
              <a:defRPr/>
            </a:pPr>
            <a:r>
              <a:rPr lang="en-US" sz="2400" smtClean="0">
                <a:solidFill>
                  <a:srgbClr val="00FF00"/>
                </a:solidFill>
              </a:rPr>
              <a:t>Vit. E:</a:t>
            </a:r>
            <a:r>
              <a:rPr lang="en-US" sz="2400" smtClean="0"/>
              <a:t> 1 g vit. E       = 1 g dl-</a:t>
            </a:r>
            <a:r>
              <a:rPr lang="en-US" sz="2400" smtClean="0">
                <a:sym typeface="Symbol" pitchFamily="18" charset="2"/>
              </a:rPr>
              <a:t></a:t>
            </a:r>
            <a:r>
              <a:rPr lang="en-US" sz="2400" smtClean="0"/>
              <a:t>-acetato de tocoferol</a:t>
            </a:r>
            <a:br>
              <a:rPr lang="en-US" sz="2400" smtClean="0"/>
            </a:br>
            <a:r>
              <a:rPr lang="en-US" sz="2400" smtClean="0"/>
              <a:t>            1 UI  vit. E   = 0.67 mg D-</a:t>
            </a:r>
            <a:r>
              <a:rPr lang="en-US" sz="2400" smtClean="0">
                <a:sym typeface="Symbol" pitchFamily="18" charset="2"/>
              </a:rPr>
              <a:t>-tocoferol</a:t>
            </a:r>
            <a:br>
              <a:rPr lang="en-US" sz="2400" smtClean="0">
                <a:sym typeface="Symbol" pitchFamily="18" charset="2"/>
              </a:rPr>
            </a:br>
            <a:r>
              <a:rPr lang="en-US" sz="2400" smtClean="0">
                <a:sym typeface="Symbol" pitchFamily="18" charset="2"/>
              </a:rPr>
              <a:t>            </a:t>
            </a:r>
            <a:r>
              <a:rPr lang="en-US" sz="2400" smtClean="0"/>
              <a:t>1 UI  vit. E   = 1.0 mg DL-</a:t>
            </a:r>
            <a:r>
              <a:rPr lang="en-US" sz="2400" smtClean="0">
                <a:sym typeface="Symbol" pitchFamily="18" charset="2"/>
              </a:rPr>
              <a:t>-tocoferol</a:t>
            </a:r>
            <a:endParaRPr lang="en-US" sz="2400" smtClean="0"/>
          </a:p>
          <a:p>
            <a:pPr eaLnBrk="1" hangingPunct="1">
              <a:defRPr/>
            </a:pPr>
            <a:r>
              <a:rPr lang="en-US" sz="2400" smtClean="0">
                <a:solidFill>
                  <a:srgbClr val="00FF00"/>
                </a:solidFill>
              </a:rPr>
              <a:t>Vit. K3: </a:t>
            </a:r>
            <a:r>
              <a:rPr lang="en-US" sz="2400" smtClean="0"/>
              <a:t>1 g vit. K3  = 2.0 g MSB</a:t>
            </a:r>
            <a:br>
              <a:rPr lang="en-US" sz="2400" smtClean="0"/>
            </a:br>
            <a:r>
              <a:rPr lang="en-US" sz="2400" smtClean="0"/>
              <a:t>                                 = 2.3 g MBN</a:t>
            </a:r>
          </a:p>
        </p:txBody>
      </p:sp>
      <p:sp>
        <p:nvSpPr>
          <p:cNvPr id="114692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0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700213"/>
            <a:ext cx="8280400" cy="468153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Alimentos ususalmente sobreformulados, lo cual es costoso. Varias razones:</a:t>
            </a:r>
            <a:endParaRPr lang="en-US" smtClean="0">
              <a:solidFill>
                <a:schemeClr val="accent2"/>
              </a:solidFill>
            </a:endParaRPr>
          </a:p>
          <a:p>
            <a:pPr lvl="1" eaLnBrk="1" hangingPunct="1">
              <a:spcBef>
                <a:spcPct val="30000"/>
              </a:spcBef>
              <a:buClr>
                <a:schemeClr val="accent1"/>
              </a:buClr>
              <a:buFont typeface="Monotype Sorts" pitchFamily="2" charset="2"/>
              <a:buChar char="u"/>
              <a:defRPr/>
            </a:pPr>
            <a:r>
              <a:rPr lang="en-US" smtClean="0"/>
              <a:t>Falta de conocimiento de los requerimientos.</a:t>
            </a:r>
          </a:p>
          <a:p>
            <a:pPr lvl="1" eaLnBrk="1" hangingPunct="1">
              <a:buClr>
                <a:schemeClr val="accent1"/>
              </a:buClr>
              <a:buFont typeface="Monotype Sorts" pitchFamily="2" charset="2"/>
              <a:buChar char="u"/>
              <a:defRPr/>
            </a:pPr>
            <a:r>
              <a:rPr lang="en-US" smtClean="0"/>
              <a:t>Alimento permanece varias horas en el agua.</a:t>
            </a:r>
          </a:p>
          <a:p>
            <a:pPr lvl="1" eaLnBrk="1" hangingPunct="1">
              <a:buClr>
                <a:schemeClr val="accent1"/>
              </a:buClr>
              <a:buFont typeface="Monotype Sorts" pitchFamily="2" charset="2"/>
              <a:buChar char="u"/>
              <a:defRPr/>
            </a:pPr>
            <a:r>
              <a:rPr lang="en-US" smtClean="0"/>
              <a:t>Procesamiento y almacenamiento puede destruir varias vitaminas.</a:t>
            </a:r>
          </a:p>
          <a:p>
            <a:pPr lvl="1" eaLnBrk="1" hangingPunct="1">
              <a:buClr>
                <a:schemeClr val="accent1"/>
              </a:buClr>
              <a:buFont typeface="Monotype Sorts" pitchFamily="2" charset="2"/>
              <a:buChar char="u"/>
              <a:defRPr/>
            </a:pPr>
            <a:r>
              <a:rPr lang="en-US" smtClean="0"/>
              <a:t>El contenido de vitaminas de los ingredientes varía.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s-ES_tradnl" sz="4500" smtClean="0"/>
              <a:t>Niveles Recomendados en </a:t>
            </a:r>
            <a:br>
              <a:rPr lang="es-ES_tradnl" sz="4500" smtClean="0"/>
            </a:br>
            <a:r>
              <a:rPr lang="es-ES_tradnl" sz="4500" smtClean="0"/>
              <a:t>Dietas Prácticas</a:t>
            </a:r>
          </a:p>
        </p:txBody>
      </p:sp>
      <p:sp>
        <p:nvSpPr>
          <p:cNvPr id="115716" name="Line 4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CAV y Antivitaminas</a:t>
            </a:r>
          </a:p>
        </p:txBody>
      </p:sp>
      <p:sp>
        <p:nvSpPr>
          <p:cNvPr id="140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z="2400" smtClean="0"/>
              <a:t>Para una misma acvtividad vitamínica pueden existir varios </a:t>
            </a:r>
            <a:r>
              <a:rPr lang="es-ES" sz="2400" b="1" smtClean="0"/>
              <a:t>C</a:t>
            </a:r>
            <a:r>
              <a:rPr lang="es-ES" sz="2400" smtClean="0"/>
              <a:t>ompuestos de </a:t>
            </a:r>
            <a:r>
              <a:rPr lang="es-ES" sz="2400" b="1" smtClean="0"/>
              <a:t>A</a:t>
            </a:r>
            <a:r>
              <a:rPr lang="es-ES" sz="2400" smtClean="0"/>
              <a:t>cción </a:t>
            </a:r>
            <a:r>
              <a:rPr lang="es-ES" sz="2400" b="1" smtClean="0"/>
              <a:t>V</a:t>
            </a:r>
            <a:r>
              <a:rPr lang="es-ES" sz="2400" smtClean="0"/>
              <a:t>itamínica: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000" smtClean="0"/>
              <a:t>Familia cmpuestos presentes en naturaleza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000" smtClean="0"/>
              <a:t>Moléculas sinteticas por costo o estabilidad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smtClean="0"/>
              <a:t>Provitaminas (precursores) son CAV en sentido amplio.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smtClean="0"/>
              <a:t>Diferentes CAV distinta actividad (biodisponibilidad)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smtClean="0"/>
              <a:t>Antiviatminas: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000" smtClean="0"/>
              <a:t>Enzimas hidrolizan vitaminas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000" smtClean="0"/>
              <a:t>Sustancias bloquean absorción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000" smtClean="0"/>
              <a:t>Antagonistas</a:t>
            </a:r>
          </a:p>
        </p:txBody>
      </p:sp>
    </p:spTree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0738" y="1828800"/>
            <a:ext cx="7645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/>
              <a:t>Se deben considerar los siguientes factores cuando se formula:</a:t>
            </a:r>
            <a:endParaRPr lang="en-US" sz="3400" smtClean="0">
              <a:solidFill>
                <a:schemeClr val="accent2"/>
              </a:solidFill>
            </a:endParaRPr>
          </a:p>
          <a:p>
            <a:pPr eaLnBrk="1" hangingPunct="1">
              <a:spcBef>
                <a:spcPct val="3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>
                <a:solidFill>
                  <a:srgbClr val="00FF00"/>
                </a:solidFill>
              </a:rPr>
              <a:t>Tipo de proceso:</a:t>
            </a:r>
            <a:r>
              <a:rPr lang="en-US" sz="3400" smtClean="0"/>
              <a:t> alimentos producidos a altas temperaturas necesitan niveles superiores de vitaminas que alimentos peletizados.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s-ES_tradnl" sz="4500" smtClean="0"/>
              <a:t>Niveles Recomendados en </a:t>
            </a:r>
            <a:br>
              <a:rPr lang="es-ES_tradnl" sz="4500" smtClean="0"/>
            </a:br>
            <a:r>
              <a:rPr lang="es-ES_tradnl" sz="4500" smtClean="0"/>
              <a:t>Dietas Prácticas</a:t>
            </a:r>
          </a:p>
        </p:txBody>
      </p:sp>
      <p:sp>
        <p:nvSpPr>
          <p:cNvPr id="116740" name="Line 4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700213"/>
            <a:ext cx="8353425" cy="4752975"/>
          </a:xfrm>
        </p:spPr>
        <p:txBody>
          <a:bodyPr/>
          <a:lstStyle/>
          <a:p>
            <a:pPr eaLnBrk="1" hangingPunct="1"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>
                <a:solidFill>
                  <a:srgbClr val="00FF00"/>
                </a:solidFill>
              </a:rPr>
              <a:t>Comportamiento de la especie:</a:t>
            </a:r>
            <a:r>
              <a:rPr lang="en-US" sz="3400" smtClean="0"/>
              <a:t> se deben aumentar niveles de vitaminas que son solubles en el agua, especialmente en dietas para larvas o cuando la temperatura del agua es alta. </a:t>
            </a:r>
          </a:p>
          <a:p>
            <a:pPr eaLnBrk="1" hangingPunct="1"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/>
              <a:t>También se puede incrementar el número de veces que se alimenta o aumentar los estimulantes de consumo.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s-ES_tradnl" sz="4500" smtClean="0"/>
              <a:t>Niveles Recomendados en </a:t>
            </a:r>
            <a:br>
              <a:rPr lang="es-ES_tradnl" sz="4500" smtClean="0"/>
            </a:br>
            <a:r>
              <a:rPr lang="es-ES_tradnl" sz="4500" smtClean="0"/>
              <a:t>Dietas Prácticas</a:t>
            </a:r>
          </a:p>
        </p:txBody>
      </p:sp>
      <p:sp>
        <p:nvSpPr>
          <p:cNvPr id="117764" name="Line 4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1338" y="1828800"/>
            <a:ext cx="8120062" cy="4114800"/>
          </a:xfrm>
        </p:spPr>
        <p:txBody>
          <a:bodyPr/>
          <a:lstStyle/>
          <a:p>
            <a:pPr eaLnBrk="1" hangingPunct="1">
              <a:buClr>
                <a:schemeClr val="accent1"/>
              </a:buClr>
              <a:buSzPct val="60000"/>
              <a:defRPr/>
            </a:pPr>
            <a:r>
              <a:rPr lang="en-US" sz="3400" smtClean="0">
                <a:solidFill>
                  <a:srgbClr val="00FF00"/>
                </a:solidFill>
              </a:rPr>
              <a:t>Disponibilidad de alimento natural:</a:t>
            </a:r>
            <a:r>
              <a:rPr lang="en-US" sz="3400" smtClean="0"/>
              <a:t> </a:t>
            </a:r>
            <a:r>
              <a:rPr lang="en-US" sz="3400" i="1" smtClean="0"/>
              <a:t>L. vannamei</a:t>
            </a:r>
            <a:r>
              <a:rPr lang="en-US" sz="3400" smtClean="0"/>
              <a:t> cultivado a 20 individuos / m</a:t>
            </a:r>
            <a:r>
              <a:rPr lang="en-US" sz="3400" baseline="30000" smtClean="0"/>
              <a:t>2</a:t>
            </a:r>
            <a:r>
              <a:rPr lang="en-US" sz="3400" smtClean="0"/>
              <a:t> en estanques de tierra puede obtener hasta el 77 % de su crecimiento del alimento natural </a:t>
            </a:r>
            <a:r>
              <a:rPr lang="en-US" sz="2400" smtClean="0"/>
              <a:t>(Anderson </a:t>
            </a:r>
            <a:r>
              <a:rPr lang="en-US" sz="2400" i="1" smtClean="0"/>
              <a:t>et al.</a:t>
            </a:r>
            <a:r>
              <a:rPr lang="en-US" sz="2400" smtClean="0"/>
              <a:t> 1987)</a:t>
            </a:r>
            <a:r>
              <a:rPr lang="en-US" sz="3400" smtClean="0"/>
              <a:t>.</a:t>
            </a:r>
          </a:p>
          <a:p>
            <a:pPr eaLnBrk="1" hangingPunct="1">
              <a:buClr>
                <a:schemeClr val="accent1"/>
              </a:buClr>
              <a:buSzPct val="60000"/>
              <a:defRPr/>
            </a:pPr>
            <a:r>
              <a:rPr lang="en-US" sz="3400" smtClean="0">
                <a:solidFill>
                  <a:srgbClr val="00FF00"/>
                </a:solidFill>
              </a:rPr>
              <a:t>Tamaño y edad del animal</a:t>
            </a:r>
            <a:r>
              <a:rPr lang="en-US" sz="3400" smtClean="0"/>
              <a:t>: se considera que los requerimientos disminuyen al aumentar la edad y disminuir la tasa de crecimiento.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s-ES_tradnl" sz="4500" smtClean="0"/>
              <a:t>Niveles Recomendados en </a:t>
            </a:r>
            <a:br>
              <a:rPr lang="es-ES_tradnl" sz="4500" smtClean="0"/>
            </a:br>
            <a:r>
              <a:rPr lang="es-ES_tradnl" sz="4500" smtClean="0"/>
              <a:t>Dietas Prácticas</a:t>
            </a: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7738" y="1752600"/>
            <a:ext cx="7375525" cy="4114800"/>
          </a:xfrm>
        </p:spPr>
        <p:txBody>
          <a:bodyPr/>
          <a:lstStyle/>
          <a:p>
            <a:pPr eaLnBrk="1" hangingPunct="1">
              <a:buClr>
                <a:schemeClr val="accent1"/>
              </a:buClr>
              <a:buSzPct val="60000"/>
              <a:buFont typeface="Wingdings" pitchFamily="2" charset="2"/>
              <a:buNone/>
              <a:defRPr/>
            </a:pPr>
            <a:r>
              <a:rPr lang="en-US" sz="3400" smtClean="0">
                <a:solidFill>
                  <a:schemeClr val="accent2"/>
                </a:solidFill>
              </a:rPr>
              <a:t>Excepto:</a:t>
            </a:r>
            <a:endParaRPr lang="en-US" sz="3400" smtClean="0"/>
          </a:p>
          <a:p>
            <a:pPr eaLnBrk="1" hangingPunct="1"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/>
              <a:t>Reproductores.</a:t>
            </a:r>
          </a:p>
          <a:p>
            <a:pPr eaLnBrk="1" hangingPunct="1"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/>
              <a:t>Animales bajo tratamiento con antibioticos.</a:t>
            </a:r>
          </a:p>
          <a:p>
            <a:pPr eaLnBrk="1" hangingPunct="1"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/>
              <a:t>Animales bajo estrés o condiciones ambientales adversas.</a:t>
            </a:r>
          </a:p>
          <a:p>
            <a:pPr eaLnBrk="1" hangingPunct="1"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/>
              <a:t>Animales que requieren mejorar resistencia a enfermedades.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s-ES_tradnl" sz="4500" smtClean="0"/>
              <a:t>Niveles Recomendados en </a:t>
            </a:r>
            <a:br>
              <a:rPr lang="es-ES_tradnl" sz="4500" smtClean="0"/>
            </a:br>
            <a:r>
              <a:rPr lang="es-ES_tradnl" sz="4500" smtClean="0"/>
              <a:t>Dietas Prácticas</a:t>
            </a:r>
          </a:p>
        </p:txBody>
      </p:sp>
      <p:sp>
        <p:nvSpPr>
          <p:cNvPr id="119812" name="Line 4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4500" smtClean="0"/>
              <a:t>Niveles Recomendados en </a:t>
            </a:r>
            <a:br>
              <a:rPr lang="es-ES_tradnl" sz="4500" smtClean="0"/>
            </a:br>
            <a:r>
              <a:rPr lang="es-ES_tradnl" sz="4500" smtClean="0"/>
              <a:t>Dietas Prácticas</a:t>
            </a:r>
          </a:p>
        </p:txBody>
      </p:sp>
      <p:sp>
        <p:nvSpPr>
          <p:cNvPr id="141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989138"/>
            <a:ext cx="8737600" cy="42465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000" smtClean="0">
                <a:solidFill>
                  <a:srgbClr val="00FF00"/>
                </a:solidFill>
              </a:rPr>
              <a:t>		                Cantidad por        TAMU	TAMU         Alimento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smtClean="0">
                <a:solidFill>
                  <a:srgbClr val="00FF00"/>
                </a:solidFill>
              </a:rPr>
              <a:t>       	                kg alimento       laboratorio     revisado         completo</a:t>
            </a:r>
          </a:p>
          <a:p>
            <a:pPr eaLnBrk="1" hangingPunct="1">
              <a:defRPr/>
            </a:pPr>
            <a:r>
              <a:rPr lang="en-US" sz="2000" smtClean="0">
                <a:solidFill>
                  <a:srgbClr val="00FF00"/>
                </a:solidFill>
              </a:rPr>
              <a:t>Vit. B</a:t>
            </a:r>
            <a:r>
              <a:rPr lang="en-US" sz="2000" baseline="-25000" smtClean="0">
                <a:solidFill>
                  <a:srgbClr val="00FF00"/>
                </a:solidFill>
              </a:rPr>
              <a:t>1</a:t>
            </a:r>
            <a:r>
              <a:rPr lang="en-US" sz="2000" smtClean="0">
                <a:solidFill>
                  <a:srgbClr val="00FF00"/>
                </a:solidFill>
              </a:rPr>
              <a:t>: 	             </a:t>
            </a:r>
            <a:r>
              <a:rPr lang="en-US" sz="2000" smtClean="0"/>
              <a:t>mg</a:t>
            </a:r>
            <a:r>
              <a:rPr lang="en-US" sz="2000" smtClean="0">
                <a:solidFill>
                  <a:srgbClr val="00FF00"/>
                </a:solidFill>
              </a:rPr>
              <a:t>	               </a:t>
            </a:r>
            <a:r>
              <a:rPr lang="en-US" sz="2000" smtClean="0"/>
              <a:t>50       12.5-25	         	90-135</a:t>
            </a:r>
          </a:p>
          <a:p>
            <a:pPr eaLnBrk="1" hangingPunct="1">
              <a:defRPr/>
            </a:pPr>
            <a:r>
              <a:rPr lang="en-US" sz="2000" smtClean="0">
                <a:solidFill>
                  <a:srgbClr val="00FF00"/>
                </a:solidFill>
              </a:rPr>
              <a:t>Vit. B</a:t>
            </a:r>
            <a:r>
              <a:rPr lang="en-US" sz="2000" baseline="-25000" smtClean="0">
                <a:solidFill>
                  <a:srgbClr val="00FF00"/>
                </a:solidFill>
              </a:rPr>
              <a:t>2</a:t>
            </a:r>
            <a:r>
              <a:rPr lang="en-US" sz="2000" smtClean="0">
                <a:solidFill>
                  <a:srgbClr val="00FF00"/>
                </a:solidFill>
              </a:rPr>
              <a:t>:	             </a:t>
            </a:r>
            <a:r>
              <a:rPr lang="en-US" sz="2000" smtClean="0"/>
              <a:t>mg</a:t>
            </a:r>
            <a:r>
              <a:rPr lang="en-US" sz="2000" smtClean="0">
                <a:solidFill>
                  <a:srgbClr val="00FF00"/>
                </a:solidFill>
              </a:rPr>
              <a:t>	               </a:t>
            </a:r>
            <a:r>
              <a:rPr lang="en-US" sz="2000" smtClean="0"/>
              <a:t>40         25-50             	70-100</a:t>
            </a:r>
          </a:p>
          <a:p>
            <a:pPr eaLnBrk="1" hangingPunct="1">
              <a:defRPr/>
            </a:pPr>
            <a:r>
              <a:rPr lang="en-US" sz="2000" smtClean="0">
                <a:solidFill>
                  <a:srgbClr val="00FF00"/>
                </a:solidFill>
              </a:rPr>
              <a:t>Vit. B</a:t>
            </a:r>
            <a:r>
              <a:rPr lang="en-US" sz="2000" baseline="-25000" smtClean="0">
                <a:solidFill>
                  <a:srgbClr val="00FF00"/>
                </a:solidFill>
              </a:rPr>
              <a:t>6</a:t>
            </a:r>
            <a:r>
              <a:rPr lang="en-US" sz="2000" smtClean="0">
                <a:solidFill>
                  <a:srgbClr val="00FF00"/>
                </a:solidFill>
              </a:rPr>
              <a:t>:	             </a:t>
            </a:r>
            <a:r>
              <a:rPr lang="en-US" sz="2000" smtClean="0"/>
              <a:t>mg</a:t>
            </a:r>
            <a:r>
              <a:rPr lang="en-US" sz="2000" smtClean="0">
                <a:solidFill>
                  <a:srgbClr val="00FF00"/>
                </a:solidFill>
              </a:rPr>
              <a:t>	               </a:t>
            </a:r>
            <a:r>
              <a:rPr lang="en-US" sz="2000" smtClean="0"/>
              <a:t>50 </a:t>
            </a:r>
            <a:r>
              <a:rPr lang="en-US" sz="2000" smtClean="0">
                <a:solidFill>
                  <a:srgbClr val="00FF00"/>
                </a:solidFill>
              </a:rPr>
              <a:t>	 </a:t>
            </a:r>
            <a:r>
              <a:rPr lang="en-US" sz="2000" smtClean="0"/>
              <a:t>50-100             70-100</a:t>
            </a:r>
          </a:p>
          <a:p>
            <a:pPr eaLnBrk="1" hangingPunct="1">
              <a:defRPr/>
            </a:pPr>
            <a:r>
              <a:rPr lang="en-US" sz="2000" smtClean="0">
                <a:solidFill>
                  <a:srgbClr val="00FF00"/>
                </a:solidFill>
              </a:rPr>
              <a:t>Ac. Pantoténico:          </a:t>
            </a:r>
            <a:r>
              <a:rPr lang="en-US" sz="2000" smtClean="0"/>
              <a:t>mg</a:t>
            </a:r>
            <a:r>
              <a:rPr lang="en-US" sz="2000" smtClean="0">
                <a:solidFill>
                  <a:srgbClr val="00FF00"/>
                </a:solidFill>
              </a:rPr>
              <a:t> 	               </a:t>
            </a:r>
            <a:r>
              <a:rPr lang="en-US" sz="2000" smtClean="0"/>
              <a:t>75	   31-62	           150-300</a:t>
            </a:r>
            <a:endParaRPr lang="en-US" sz="2000" smtClean="0">
              <a:solidFill>
                <a:srgbClr val="00FF00"/>
              </a:solidFill>
            </a:endParaRPr>
          </a:p>
          <a:p>
            <a:pPr eaLnBrk="1" hangingPunct="1">
              <a:defRPr/>
            </a:pPr>
            <a:r>
              <a:rPr lang="en-US" sz="2000" smtClean="0">
                <a:solidFill>
                  <a:srgbClr val="00FF00"/>
                </a:solidFill>
              </a:rPr>
              <a:t>Niacina	             </a:t>
            </a:r>
            <a:r>
              <a:rPr lang="en-US" sz="2000" smtClean="0"/>
              <a:t>mg</a:t>
            </a:r>
            <a:r>
              <a:rPr lang="en-US" sz="2000" smtClean="0">
                <a:solidFill>
                  <a:srgbClr val="00FF00"/>
                </a:solidFill>
              </a:rPr>
              <a:t>	             </a:t>
            </a:r>
            <a:r>
              <a:rPr lang="en-US" sz="2000" smtClean="0"/>
              <a:t>200	   31-62	            200-300</a:t>
            </a:r>
          </a:p>
          <a:p>
            <a:pPr eaLnBrk="1" hangingPunct="1">
              <a:defRPr/>
            </a:pPr>
            <a:r>
              <a:rPr lang="en-US" sz="2000" smtClean="0">
                <a:solidFill>
                  <a:srgbClr val="00FF00"/>
                </a:solidFill>
              </a:rPr>
              <a:t>Biotina:	             </a:t>
            </a:r>
            <a:r>
              <a:rPr lang="en-US" sz="2000" smtClean="0"/>
              <a:t>mg</a:t>
            </a:r>
            <a:r>
              <a:rPr lang="en-US" sz="2000" smtClean="0">
                <a:solidFill>
                  <a:srgbClr val="00FF00"/>
                </a:solidFill>
              </a:rPr>
              <a:t>	                 </a:t>
            </a:r>
            <a:r>
              <a:rPr lang="en-US" sz="2000" smtClean="0"/>
              <a:t>1	  0.5-0.9               4-6</a:t>
            </a:r>
          </a:p>
        </p:txBody>
      </p:sp>
      <p:sp>
        <p:nvSpPr>
          <p:cNvPr id="120836" name="Line 4"/>
          <p:cNvSpPr>
            <a:spLocks noChangeShapeType="1"/>
          </p:cNvSpPr>
          <p:nvPr/>
        </p:nvSpPr>
        <p:spPr bwMode="auto">
          <a:xfrm>
            <a:off x="677863" y="2743200"/>
            <a:ext cx="80597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endParaRPr lang="es-ES"/>
          </a:p>
        </p:txBody>
      </p:sp>
      <p:sp>
        <p:nvSpPr>
          <p:cNvPr id="120837" name="Line 5"/>
          <p:cNvSpPr>
            <a:spLocks noChangeShapeType="1"/>
          </p:cNvSpPr>
          <p:nvPr/>
        </p:nvSpPr>
        <p:spPr bwMode="auto">
          <a:xfrm>
            <a:off x="677863" y="1981200"/>
            <a:ext cx="812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endParaRPr lang="es-ES"/>
          </a:p>
        </p:txBody>
      </p:sp>
      <p:sp>
        <p:nvSpPr>
          <p:cNvPr id="120838" name="Line 6"/>
          <p:cNvSpPr>
            <a:spLocks noChangeShapeType="1"/>
          </p:cNvSpPr>
          <p:nvPr/>
        </p:nvSpPr>
        <p:spPr bwMode="auto">
          <a:xfrm>
            <a:off x="677863" y="5562600"/>
            <a:ext cx="7991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endParaRPr lang="es-ES"/>
          </a:p>
        </p:txBody>
      </p:sp>
      <p:sp>
        <p:nvSpPr>
          <p:cNvPr id="120839" name="Line 7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  <p:pic>
        <p:nvPicPr>
          <p:cNvPr id="120840" name="Picture 8" descr="Camar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3063" y="0"/>
            <a:ext cx="1150937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4500" smtClean="0"/>
              <a:t>Niveles Recomendados en </a:t>
            </a:r>
            <a:br>
              <a:rPr lang="es-ES_tradnl" sz="4500" smtClean="0"/>
            </a:br>
            <a:r>
              <a:rPr lang="es-ES_tradnl" sz="4500" smtClean="0"/>
              <a:t>Dietas Prácticas</a:t>
            </a:r>
          </a:p>
        </p:txBody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33600"/>
            <a:ext cx="8893175" cy="42465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000" smtClean="0">
                <a:solidFill>
                  <a:srgbClr val="00FF00"/>
                </a:solidFill>
              </a:rPr>
              <a:t>		                Cantidad por        TAMU 	TAMU   	Alimento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smtClean="0">
                <a:solidFill>
                  <a:srgbClr val="00FF00"/>
                </a:solidFill>
              </a:rPr>
              <a:t>       	                kg alimento       laboratorio     revisado         	completo</a:t>
            </a:r>
          </a:p>
          <a:p>
            <a:pPr eaLnBrk="1" hangingPunct="1">
              <a:defRPr/>
            </a:pPr>
            <a:r>
              <a:rPr lang="en-US" sz="2000" smtClean="0">
                <a:solidFill>
                  <a:srgbClr val="00FF00"/>
                </a:solidFill>
              </a:rPr>
              <a:t>Inositol:</a:t>
            </a:r>
            <a:r>
              <a:rPr lang="en-US" sz="2000" smtClean="0"/>
              <a:t>	           	mg 	          0-300</a:t>
            </a:r>
            <a:r>
              <a:rPr lang="en-US" sz="2000" smtClean="0">
                <a:solidFill>
                  <a:schemeClr val="hlink"/>
                </a:solidFill>
              </a:rPr>
              <a:t>*</a:t>
            </a:r>
            <a:endParaRPr lang="en-US" sz="2000" smtClean="0">
              <a:solidFill>
                <a:srgbClr val="00FF00"/>
              </a:solidFill>
            </a:endParaRPr>
          </a:p>
          <a:p>
            <a:pPr eaLnBrk="1" hangingPunct="1">
              <a:defRPr/>
            </a:pPr>
            <a:r>
              <a:rPr lang="en-US" sz="2000" smtClean="0">
                <a:solidFill>
                  <a:srgbClr val="00FF00"/>
                </a:solidFill>
              </a:rPr>
              <a:t>Colina:</a:t>
            </a:r>
            <a:r>
              <a:rPr lang="en-US" sz="2000" smtClean="0"/>
              <a:t>	           	mg 	             400</a:t>
            </a:r>
            <a:r>
              <a:rPr lang="en-US" sz="2000" smtClean="0">
                <a:solidFill>
                  <a:schemeClr val="hlink"/>
                </a:solidFill>
              </a:rPr>
              <a:t>*</a:t>
            </a:r>
          </a:p>
          <a:p>
            <a:pPr eaLnBrk="1" hangingPunct="1">
              <a:defRPr/>
            </a:pPr>
            <a:r>
              <a:rPr lang="en-US" sz="2000" smtClean="0">
                <a:solidFill>
                  <a:srgbClr val="00FF00"/>
                </a:solidFill>
              </a:rPr>
              <a:t>Ac. Fólico:	           	</a:t>
            </a:r>
            <a:r>
              <a:rPr lang="en-US" sz="2000" smtClean="0"/>
              <a:t>mg                      10             12.5-25           75-100</a:t>
            </a:r>
          </a:p>
          <a:p>
            <a:pPr eaLnBrk="1" hangingPunct="1">
              <a:defRPr/>
            </a:pPr>
            <a:r>
              <a:rPr lang="en-US" sz="2000" smtClean="0">
                <a:solidFill>
                  <a:srgbClr val="00FF00"/>
                </a:solidFill>
              </a:rPr>
              <a:t>Vit. B</a:t>
            </a:r>
            <a:r>
              <a:rPr lang="en-US" sz="2000" baseline="-25000" smtClean="0">
                <a:solidFill>
                  <a:srgbClr val="00FF00"/>
                </a:solidFill>
              </a:rPr>
              <a:t>12 </a:t>
            </a:r>
            <a:r>
              <a:rPr lang="en-US" sz="2000" smtClean="0">
                <a:solidFill>
                  <a:srgbClr val="00FF00"/>
                </a:solidFill>
              </a:rPr>
              <a:t>:</a:t>
            </a:r>
            <a:r>
              <a:rPr lang="en-US" sz="2000" baseline="-25000" smtClean="0">
                <a:solidFill>
                  <a:srgbClr val="00FF00"/>
                </a:solidFill>
              </a:rPr>
              <a:t> </a:t>
            </a:r>
            <a:r>
              <a:rPr lang="en-US" sz="2000" smtClean="0"/>
              <a:t>               	mg	              0.1          0.095-0.19         0.4-0.7</a:t>
            </a:r>
            <a:r>
              <a:rPr lang="en-US" sz="2000" smtClean="0">
                <a:solidFill>
                  <a:schemeClr val="hlink"/>
                </a:solidFill>
              </a:rPr>
              <a:t/>
            </a:r>
            <a:br>
              <a:rPr lang="en-US" sz="2000" smtClean="0">
                <a:solidFill>
                  <a:schemeClr val="hlink"/>
                </a:solidFill>
              </a:rPr>
            </a:br>
            <a:r>
              <a:rPr lang="en-US" sz="2000" smtClean="0">
                <a:solidFill>
                  <a:schemeClr val="hlink"/>
                </a:solidFill>
              </a:rPr>
              <a:t/>
            </a:r>
            <a:br>
              <a:rPr lang="en-US" sz="2000" smtClean="0">
                <a:solidFill>
                  <a:schemeClr val="hlink"/>
                </a:solidFill>
              </a:rPr>
            </a:br>
            <a:r>
              <a:rPr lang="en-US" sz="2000" smtClean="0">
                <a:solidFill>
                  <a:schemeClr val="hlink"/>
                </a:solidFill>
              </a:rPr>
              <a:t>*(Reducir si el alimento tiene harina de pescado, de calamar, o    </a:t>
            </a:r>
            <a:br>
              <a:rPr lang="en-US" sz="2000" smtClean="0">
                <a:solidFill>
                  <a:schemeClr val="hlink"/>
                </a:solidFill>
              </a:rPr>
            </a:br>
            <a:r>
              <a:rPr lang="en-US" sz="2000" smtClean="0">
                <a:solidFill>
                  <a:schemeClr val="hlink"/>
                </a:solidFill>
              </a:rPr>
              <a:t>    lecitina de soya)</a:t>
            </a:r>
            <a:endParaRPr lang="en-US" sz="2000" smtClean="0"/>
          </a:p>
        </p:txBody>
      </p:sp>
      <p:sp>
        <p:nvSpPr>
          <p:cNvPr id="121860" name="Line 4"/>
          <p:cNvSpPr>
            <a:spLocks noChangeShapeType="1"/>
          </p:cNvSpPr>
          <p:nvPr/>
        </p:nvSpPr>
        <p:spPr bwMode="auto">
          <a:xfrm>
            <a:off x="609600" y="2924175"/>
            <a:ext cx="812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endParaRPr lang="es-ES"/>
          </a:p>
        </p:txBody>
      </p:sp>
      <p:sp>
        <p:nvSpPr>
          <p:cNvPr id="121861" name="Line 5"/>
          <p:cNvSpPr>
            <a:spLocks noChangeShapeType="1"/>
          </p:cNvSpPr>
          <p:nvPr/>
        </p:nvSpPr>
        <p:spPr bwMode="auto">
          <a:xfrm>
            <a:off x="609600" y="1981200"/>
            <a:ext cx="812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endParaRPr lang="es-ES"/>
          </a:p>
        </p:txBody>
      </p:sp>
      <p:sp>
        <p:nvSpPr>
          <p:cNvPr id="121862" name="Line 6"/>
          <p:cNvSpPr>
            <a:spLocks noChangeShapeType="1"/>
          </p:cNvSpPr>
          <p:nvPr/>
        </p:nvSpPr>
        <p:spPr bwMode="auto">
          <a:xfrm>
            <a:off x="609600" y="4648200"/>
            <a:ext cx="812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endParaRPr lang="es-ES"/>
          </a:p>
        </p:txBody>
      </p:sp>
      <p:sp>
        <p:nvSpPr>
          <p:cNvPr id="121863" name="Line 7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  <p:pic>
        <p:nvPicPr>
          <p:cNvPr id="121864" name="Picture 8" descr="Camar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3063" y="0"/>
            <a:ext cx="1150937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4500" smtClean="0"/>
              <a:t>Niveles Recomendados en </a:t>
            </a:r>
            <a:br>
              <a:rPr lang="es-ES_tradnl" sz="4500" smtClean="0"/>
            </a:br>
            <a:r>
              <a:rPr lang="es-ES_tradnl" sz="4500" smtClean="0"/>
              <a:t>Dietas Prácticas</a:t>
            </a:r>
          </a:p>
        </p:txBody>
      </p:sp>
      <p:sp>
        <p:nvSpPr>
          <p:cNvPr id="141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338" y="1905000"/>
            <a:ext cx="8264525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000" smtClean="0">
                <a:solidFill>
                  <a:srgbClr val="00FF00"/>
                </a:solidFill>
              </a:rPr>
              <a:t>		                Cantidad por        TAMU	        TAMU         Alimento          	                kg alimento       laboratorio     revisado         completo</a:t>
            </a:r>
          </a:p>
          <a:p>
            <a:pPr eaLnBrk="1" hangingPunct="1">
              <a:defRPr/>
            </a:pPr>
            <a:r>
              <a:rPr lang="en-US" sz="2000" smtClean="0">
                <a:solidFill>
                  <a:srgbClr val="00FF00"/>
                </a:solidFill>
              </a:rPr>
              <a:t>Vit. C:</a:t>
            </a:r>
            <a:r>
              <a:rPr lang="en-US" sz="2000" smtClean="0"/>
              <a:t>	       mg (P)                  750             120-140</a:t>
            </a:r>
            <a:br>
              <a:rPr lang="en-US" sz="2000" smtClean="0"/>
            </a:br>
            <a:r>
              <a:rPr lang="en-US" sz="2000" smtClean="0"/>
              <a:t>                                (E)                   75               60-120</a:t>
            </a:r>
            <a:endParaRPr lang="en-US" sz="2000" smtClean="0">
              <a:solidFill>
                <a:srgbClr val="00FF00"/>
              </a:solidFill>
            </a:endParaRPr>
          </a:p>
          <a:p>
            <a:pPr eaLnBrk="1" hangingPunct="1">
              <a:defRPr/>
            </a:pPr>
            <a:r>
              <a:rPr lang="en-US" sz="2000" smtClean="0">
                <a:solidFill>
                  <a:srgbClr val="00FF00"/>
                </a:solidFill>
              </a:rPr>
              <a:t>Vit. A:</a:t>
            </a:r>
            <a:r>
              <a:rPr lang="en-US" sz="2000" smtClean="0"/>
              <a:t>               UI                       6000        1625-3250		6000</a:t>
            </a:r>
          </a:p>
          <a:p>
            <a:pPr eaLnBrk="1" hangingPunct="1">
              <a:defRPr/>
            </a:pPr>
            <a:r>
              <a:rPr lang="en-US" sz="2000" smtClean="0">
                <a:solidFill>
                  <a:srgbClr val="00FF00"/>
                </a:solidFill>
              </a:rPr>
              <a:t>Vit. D</a:t>
            </a:r>
            <a:r>
              <a:rPr lang="en-US" sz="2000" baseline="-25000" smtClean="0">
                <a:solidFill>
                  <a:srgbClr val="00FF00"/>
                </a:solidFill>
              </a:rPr>
              <a:t>3</a:t>
            </a:r>
            <a:r>
              <a:rPr lang="en-US" sz="2000" smtClean="0">
                <a:solidFill>
                  <a:srgbClr val="00FF00"/>
                </a:solidFill>
              </a:rPr>
              <a:t>:</a:t>
            </a:r>
            <a:r>
              <a:rPr lang="en-US" sz="2000" smtClean="0"/>
              <a:t>              UI                       4000	     1250-2500		3000</a:t>
            </a:r>
          </a:p>
          <a:p>
            <a:pPr eaLnBrk="1" hangingPunct="1">
              <a:defRPr/>
            </a:pPr>
            <a:r>
              <a:rPr lang="en-US" sz="2000" smtClean="0">
                <a:solidFill>
                  <a:srgbClr val="00FF00"/>
                </a:solidFill>
              </a:rPr>
              <a:t>Vit. E:</a:t>
            </a:r>
            <a:r>
              <a:rPr lang="en-US" sz="2000" smtClean="0"/>
              <a:t>               mg                         300           62.5-125		  400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2000" smtClean="0">
                <a:solidFill>
                  <a:srgbClr val="00FF00"/>
                </a:solidFill>
              </a:rPr>
              <a:t>Vit. K</a:t>
            </a:r>
            <a:r>
              <a:rPr lang="en-US" sz="2000" baseline="-25000" smtClean="0">
                <a:solidFill>
                  <a:srgbClr val="00FF00"/>
                </a:solidFill>
              </a:rPr>
              <a:t>3</a:t>
            </a:r>
            <a:r>
              <a:rPr lang="en-US" sz="2000" smtClean="0">
                <a:solidFill>
                  <a:srgbClr val="00FF00"/>
                </a:solidFill>
              </a:rPr>
              <a:t>:</a:t>
            </a:r>
            <a:r>
              <a:rPr lang="en-US" sz="2000" smtClean="0"/>
              <a:t>             mg                             0</a:t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 (P) formas protegidas, (E) formas mas estables</a:t>
            </a:r>
          </a:p>
        </p:txBody>
      </p:sp>
      <p:sp>
        <p:nvSpPr>
          <p:cNvPr id="122884" name="Line 4"/>
          <p:cNvSpPr>
            <a:spLocks noChangeShapeType="1"/>
          </p:cNvSpPr>
          <p:nvPr/>
        </p:nvSpPr>
        <p:spPr bwMode="auto">
          <a:xfrm>
            <a:off x="609600" y="2743200"/>
            <a:ext cx="812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endParaRPr lang="es-ES"/>
          </a:p>
        </p:txBody>
      </p:sp>
      <p:sp>
        <p:nvSpPr>
          <p:cNvPr id="122885" name="Line 5"/>
          <p:cNvSpPr>
            <a:spLocks noChangeShapeType="1"/>
          </p:cNvSpPr>
          <p:nvPr/>
        </p:nvSpPr>
        <p:spPr bwMode="auto">
          <a:xfrm>
            <a:off x="609600" y="1981200"/>
            <a:ext cx="812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endParaRPr lang="es-ES"/>
          </a:p>
        </p:txBody>
      </p:sp>
      <p:sp>
        <p:nvSpPr>
          <p:cNvPr id="122886" name="Line 6"/>
          <p:cNvSpPr>
            <a:spLocks noChangeShapeType="1"/>
          </p:cNvSpPr>
          <p:nvPr/>
        </p:nvSpPr>
        <p:spPr bwMode="auto">
          <a:xfrm>
            <a:off x="609600" y="5562600"/>
            <a:ext cx="80597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endParaRPr lang="es-ES"/>
          </a:p>
        </p:txBody>
      </p:sp>
      <p:sp>
        <p:nvSpPr>
          <p:cNvPr id="122887" name="Line 7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  <p:pic>
        <p:nvPicPr>
          <p:cNvPr id="122888" name="Picture 8" descr="Camar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3063" y="0"/>
            <a:ext cx="1150937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8" y="152400"/>
            <a:ext cx="9077325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z="3600" smtClean="0"/>
              <a:t>Efecto de la mezcla vitamínica en la</a:t>
            </a:r>
            <a:br>
              <a:rPr lang="en-US" sz="3600" smtClean="0"/>
            </a:br>
            <a:r>
              <a:rPr lang="en-US" sz="3600" smtClean="0"/>
              <a:t>supervivencia de </a:t>
            </a:r>
            <a:r>
              <a:rPr lang="en-US" sz="3600" i="1" smtClean="0"/>
              <a:t>L. vannamei</a:t>
            </a:r>
          </a:p>
        </p:txBody>
      </p:sp>
      <p:sp>
        <p:nvSpPr>
          <p:cNvPr id="1028" name="Line 3"/>
          <p:cNvSpPr>
            <a:spLocks noChangeShapeType="1"/>
          </p:cNvSpPr>
          <p:nvPr/>
        </p:nvSpPr>
        <p:spPr bwMode="auto">
          <a:xfrm>
            <a:off x="11113" y="1447800"/>
            <a:ext cx="91328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1026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139825" y="2178050"/>
          <a:ext cx="6961188" cy="4059238"/>
        </p:xfrm>
        <a:graphic>
          <a:graphicData uri="http://schemas.openxmlformats.org/presentationml/2006/ole">
            <p:oleObj spid="_x0000_s1026" name="Gráfico" r:id="rId3" imgW="7829702" imgH="4057802" progId="MSGraph.Chart.8">
              <p:embed followColorScheme="full"/>
            </p:oleObj>
          </a:graphicData>
        </a:graphic>
      </p:graphicFrame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370138" y="5791200"/>
            <a:ext cx="4757737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200">
                <a:solidFill>
                  <a:srgbClr val="FFFFFF"/>
                </a:solidFill>
              </a:rPr>
              <a:t>Nivel de mezcla vitamínica (%)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084263" y="1524000"/>
            <a:ext cx="312102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3200">
                <a:solidFill>
                  <a:srgbClr val="FFFFFF"/>
                </a:solidFill>
              </a:rPr>
              <a:t>Supervivencia (%)</a:t>
            </a:r>
          </a:p>
        </p:txBody>
      </p:sp>
    </p:spTree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8" y="152400"/>
            <a:ext cx="9077325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z="4000" smtClean="0"/>
              <a:t>Efecto de la mezcla vitamínica en el</a:t>
            </a:r>
            <a:br>
              <a:rPr lang="en-US" sz="4000" smtClean="0"/>
            </a:br>
            <a:r>
              <a:rPr lang="en-US" sz="4000" smtClean="0"/>
              <a:t>crecimiento de </a:t>
            </a:r>
            <a:r>
              <a:rPr lang="en-US" sz="4000" i="1" smtClean="0"/>
              <a:t>L. vannamei</a:t>
            </a:r>
          </a:p>
        </p:txBody>
      </p:sp>
      <p:sp>
        <p:nvSpPr>
          <p:cNvPr id="2052" name="Line 3"/>
          <p:cNvSpPr>
            <a:spLocks noChangeShapeType="1"/>
          </p:cNvSpPr>
          <p:nvPr/>
        </p:nvSpPr>
        <p:spPr bwMode="auto">
          <a:xfrm>
            <a:off x="11113" y="1447800"/>
            <a:ext cx="91328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2050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998538" y="2249488"/>
          <a:ext cx="6961187" cy="4059237"/>
        </p:xfrm>
        <a:graphic>
          <a:graphicData uri="http://schemas.openxmlformats.org/presentationml/2006/ole">
            <p:oleObj spid="_x0000_s2050" name="Gráfico" r:id="rId3" imgW="7829702" imgH="4057802" progId="MSGraph.Chart.8">
              <p:embed followColorScheme="full"/>
            </p:oleObj>
          </a:graphicData>
        </a:graphic>
      </p:graphicFrame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370138" y="5791200"/>
            <a:ext cx="4757737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200">
                <a:solidFill>
                  <a:srgbClr val="FFFFFF"/>
                </a:solidFill>
              </a:rPr>
              <a:t>Nivel de mezcla vitamínica (%)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119188" y="1703388"/>
            <a:ext cx="2809875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3200">
                <a:solidFill>
                  <a:srgbClr val="FFFFFF"/>
                </a:solidFill>
              </a:rPr>
              <a:t>Peso ganado (mg)</a:t>
            </a:r>
          </a:p>
        </p:txBody>
      </p:sp>
    </p:spTree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4538" y="838200"/>
            <a:ext cx="7772400" cy="4876800"/>
          </a:xfrm>
        </p:spPr>
        <p:txBody>
          <a:bodyPr/>
          <a:lstStyle/>
          <a:p>
            <a:pPr eaLnBrk="1" hangingPunct="1">
              <a:buSzPct val="70000"/>
              <a:defRPr/>
            </a:pPr>
            <a:r>
              <a:rPr lang="en-US" sz="4000" smtClean="0"/>
              <a:t>Tal vez sea posible en algunos sistemas de cultivo eliminar completamente la inclusión de mezclas vitamínicas a los balanceados para </a:t>
            </a:r>
            <a:r>
              <a:rPr lang="en-US" sz="4000" i="1" smtClean="0"/>
              <a:t>L. vannamei </a:t>
            </a:r>
            <a:r>
              <a:rPr lang="en-US" sz="4000" smtClean="0"/>
              <a:t>sin afectar negativamente la producción de camarón cultivado en presencia de productividad natural.</a:t>
            </a:r>
            <a:endParaRPr lang="en-US" sz="4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-100013"/>
            <a:ext cx="7772400" cy="1143001"/>
          </a:xfrm>
        </p:spPr>
        <p:txBody>
          <a:bodyPr/>
          <a:lstStyle/>
          <a:p>
            <a:pPr eaLnBrk="1" hangingPunct="1"/>
            <a:r>
              <a:rPr lang="es-ES" smtClean="0"/>
              <a:t>Absorción</a:t>
            </a:r>
          </a:p>
        </p:txBody>
      </p:sp>
      <p:sp>
        <p:nvSpPr>
          <p:cNvPr id="140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765175"/>
            <a:ext cx="8186738" cy="2016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2400" smtClean="0"/>
              <a:t>Ciertas CAV como vitaminas B necesitan hidrólisis antes de absorción. Digestión por proteasas, esterasas o fosfatasas.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400" smtClean="0"/>
              <a:t>Mecanismo de transporte activo de algunas vitaminas puede ser regulado por concentraciones para mantener homeostasis vitamínica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 t="4752" b="7204"/>
          <a:stretch>
            <a:fillRect/>
          </a:stretch>
        </p:blipFill>
        <p:spPr bwMode="auto">
          <a:xfrm>
            <a:off x="1368425" y="2708275"/>
            <a:ext cx="6588125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4500" smtClean="0"/>
              <a:t>Niveles Recomendados en </a:t>
            </a:r>
            <a:br>
              <a:rPr lang="es-ES_tradnl" sz="4500" smtClean="0"/>
            </a:br>
            <a:r>
              <a:rPr lang="es-ES_tradnl" sz="4500" smtClean="0"/>
              <a:t>Dietas Prácticas</a:t>
            </a:r>
          </a:p>
        </p:txBody>
      </p:sp>
      <p:sp>
        <p:nvSpPr>
          <p:cNvPr id="142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7338" y="1893888"/>
            <a:ext cx="5892800" cy="4343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000" smtClean="0">
                <a:solidFill>
                  <a:srgbClr val="00FF00"/>
                </a:solidFill>
              </a:rPr>
              <a:t>		                Cantidad por        Alimento	     	                 kg alimento         completo</a:t>
            </a:r>
          </a:p>
          <a:p>
            <a:pPr eaLnBrk="1" hangingPunct="1">
              <a:defRPr/>
            </a:pPr>
            <a:r>
              <a:rPr lang="en-US" sz="2000" smtClean="0">
                <a:solidFill>
                  <a:srgbClr val="00FF00"/>
                </a:solidFill>
              </a:rPr>
              <a:t>Vit. B</a:t>
            </a:r>
            <a:r>
              <a:rPr lang="en-US" sz="2000" baseline="-25000" smtClean="0">
                <a:solidFill>
                  <a:srgbClr val="00FF00"/>
                </a:solidFill>
              </a:rPr>
              <a:t>1</a:t>
            </a:r>
            <a:r>
              <a:rPr lang="en-US" sz="2000" smtClean="0">
                <a:solidFill>
                  <a:srgbClr val="00FF00"/>
                </a:solidFill>
              </a:rPr>
              <a:t>: 	             </a:t>
            </a:r>
            <a:r>
              <a:rPr lang="en-US" sz="2000" smtClean="0"/>
              <a:t>mg</a:t>
            </a:r>
            <a:r>
              <a:rPr lang="en-US" sz="2000" smtClean="0">
                <a:solidFill>
                  <a:srgbClr val="00FF00"/>
                </a:solidFill>
              </a:rPr>
              <a:t>	                 </a:t>
            </a:r>
            <a:r>
              <a:rPr lang="en-US" sz="2000" smtClean="0"/>
              <a:t>3</a:t>
            </a:r>
          </a:p>
          <a:p>
            <a:pPr eaLnBrk="1" hangingPunct="1">
              <a:defRPr/>
            </a:pPr>
            <a:r>
              <a:rPr lang="en-US" sz="2000" smtClean="0">
                <a:solidFill>
                  <a:srgbClr val="00FF00"/>
                </a:solidFill>
              </a:rPr>
              <a:t>Vit. B</a:t>
            </a:r>
            <a:r>
              <a:rPr lang="en-US" sz="2000" baseline="-25000" smtClean="0">
                <a:solidFill>
                  <a:srgbClr val="00FF00"/>
                </a:solidFill>
              </a:rPr>
              <a:t>2</a:t>
            </a:r>
            <a:r>
              <a:rPr lang="en-US" sz="2000" smtClean="0">
                <a:solidFill>
                  <a:srgbClr val="00FF00"/>
                </a:solidFill>
              </a:rPr>
              <a:t>:	             </a:t>
            </a:r>
            <a:r>
              <a:rPr lang="en-US" sz="2000" smtClean="0"/>
              <a:t>mg</a:t>
            </a:r>
            <a:r>
              <a:rPr lang="en-US" sz="2000" smtClean="0">
                <a:solidFill>
                  <a:srgbClr val="00FF00"/>
                </a:solidFill>
              </a:rPr>
              <a:t>	                 </a:t>
            </a:r>
            <a:r>
              <a:rPr lang="en-US" sz="2000" smtClean="0"/>
              <a:t>6</a:t>
            </a:r>
          </a:p>
          <a:p>
            <a:pPr eaLnBrk="1" hangingPunct="1">
              <a:defRPr/>
            </a:pPr>
            <a:r>
              <a:rPr lang="en-US" sz="2000" smtClean="0">
                <a:solidFill>
                  <a:srgbClr val="00FF00"/>
                </a:solidFill>
              </a:rPr>
              <a:t>Vit. B</a:t>
            </a:r>
            <a:r>
              <a:rPr lang="en-US" sz="2000" baseline="-25000" smtClean="0">
                <a:solidFill>
                  <a:srgbClr val="00FF00"/>
                </a:solidFill>
              </a:rPr>
              <a:t>6</a:t>
            </a:r>
            <a:r>
              <a:rPr lang="en-US" sz="2000" smtClean="0">
                <a:solidFill>
                  <a:srgbClr val="00FF00"/>
                </a:solidFill>
              </a:rPr>
              <a:t>:	             </a:t>
            </a:r>
            <a:r>
              <a:rPr lang="en-US" sz="2000" smtClean="0"/>
              <a:t>mg</a:t>
            </a:r>
            <a:r>
              <a:rPr lang="en-US" sz="2000" smtClean="0">
                <a:solidFill>
                  <a:srgbClr val="00FF00"/>
                </a:solidFill>
              </a:rPr>
              <a:t>	                 </a:t>
            </a:r>
            <a:r>
              <a:rPr lang="en-US" sz="2000" smtClean="0"/>
              <a:t>5</a:t>
            </a:r>
          </a:p>
          <a:p>
            <a:pPr eaLnBrk="1" hangingPunct="1">
              <a:defRPr/>
            </a:pPr>
            <a:r>
              <a:rPr lang="en-US" sz="2000" smtClean="0">
                <a:solidFill>
                  <a:srgbClr val="00FF00"/>
                </a:solidFill>
              </a:rPr>
              <a:t>Ac. Pantoténico:     </a:t>
            </a:r>
            <a:r>
              <a:rPr lang="en-US" sz="2000" smtClean="0"/>
              <a:t>mg</a:t>
            </a:r>
            <a:r>
              <a:rPr lang="en-US" sz="2000" smtClean="0">
                <a:solidFill>
                  <a:srgbClr val="00FF00"/>
                </a:solidFill>
              </a:rPr>
              <a:t> 	               </a:t>
            </a:r>
            <a:r>
              <a:rPr lang="en-US" sz="2000" smtClean="0"/>
              <a:t>10</a:t>
            </a:r>
            <a:endParaRPr lang="en-US" sz="2000" smtClean="0">
              <a:solidFill>
                <a:srgbClr val="00FF00"/>
              </a:solidFill>
            </a:endParaRPr>
          </a:p>
          <a:p>
            <a:pPr eaLnBrk="1" hangingPunct="1">
              <a:defRPr/>
            </a:pPr>
            <a:r>
              <a:rPr lang="en-US" sz="2000" smtClean="0">
                <a:solidFill>
                  <a:srgbClr val="00FF00"/>
                </a:solidFill>
              </a:rPr>
              <a:t>Niacina	             </a:t>
            </a:r>
            <a:r>
              <a:rPr lang="en-US" sz="2000" smtClean="0"/>
              <a:t>mg</a:t>
            </a:r>
            <a:r>
              <a:rPr lang="en-US" sz="2000" smtClean="0">
                <a:solidFill>
                  <a:srgbClr val="00FF00"/>
                </a:solidFill>
              </a:rPr>
              <a:t>	               </a:t>
            </a:r>
            <a:r>
              <a:rPr lang="en-US" sz="2000" smtClean="0"/>
              <a:t>10</a:t>
            </a:r>
          </a:p>
          <a:p>
            <a:pPr eaLnBrk="1" hangingPunct="1">
              <a:defRPr/>
            </a:pPr>
            <a:r>
              <a:rPr lang="en-US" sz="2000" smtClean="0">
                <a:solidFill>
                  <a:srgbClr val="00FF00"/>
                </a:solidFill>
              </a:rPr>
              <a:t>Biotina:	             </a:t>
            </a:r>
            <a:r>
              <a:rPr lang="en-US" sz="2000" smtClean="0"/>
              <a:t>mg</a:t>
            </a:r>
            <a:r>
              <a:rPr lang="en-US" sz="2000" smtClean="0">
                <a:solidFill>
                  <a:srgbClr val="00FF00"/>
                </a:solidFill>
              </a:rPr>
              <a:t>	                 </a:t>
            </a:r>
            <a:r>
              <a:rPr lang="en-US" sz="2000" smtClean="0"/>
              <a:t>1</a:t>
            </a:r>
          </a:p>
          <a:p>
            <a:pPr eaLnBrk="1" hangingPunct="1">
              <a:defRPr/>
            </a:pPr>
            <a:r>
              <a:rPr lang="en-US" sz="2000" smtClean="0">
                <a:solidFill>
                  <a:srgbClr val="00FF00"/>
                </a:solidFill>
              </a:rPr>
              <a:t>Colina: 	             </a:t>
            </a:r>
            <a:r>
              <a:rPr lang="en-US" sz="2000" smtClean="0"/>
              <a:t>mg</a:t>
            </a:r>
            <a:r>
              <a:rPr lang="en-US" sz="2000" smtClean="0">
                <a:solidFill>
                  <a:srgbClr val="00FF00"/>
                </a:solidFill>
              </a:rPr>
              <a:t>	             </a:t>
            </a:r>
            <a:r>
              <a:rPr lang="en-US" sz="2000" smtClean="0"/>
              <a:t>500</a:t>
            </a:r>
          </a:p>
          <a:p>
            <a:pPr eaLnBrk="1" hangingPunct="1">
              <a:defRPr/>
            </a:pPr>
            <a:r>
              <a:rPr lang="en-US" sz="2000" smtClean="0">
                <a:solidFill>
                  <a:srgbClr val="00FF00"/>
                </a:solidFill>
              </a:rPr>
              <a:t>Ac. Fólico:	             </a:t>
            </a:r>
            <a:r>
              <a:rPr lang="en-US" sz="2000" smtClean="0"/>
              <a:t>mg</a:t>
            </a:r>
            <a:r>
              <a:rPr lang="en-US" sz="2000" smtClean="0">
                <a:solidFill>
                  <a:srgbClr val="00FF00"/>
                </a:solidFill>
              </a:rPr>
              <a:t>	                 </a:t>
            </a:r>
            <a:r>
              <a:rPr lang="en-US" sz="2000" smtClean="0"/>
              <a:t>2</a:t>
            </a:r>
          </a:p>
        </p:txBody>
      </p:sp>
      <p:sp>
        <p:nvSpPr>
          <p:cNvPr id="124932" name="Line 4"/>
          <p:cNvSpPr>
            <a:spLocks noChangeShapeType="1"/>
          </p:cNvSpPr>
          <p:nvPr/>
        </p:nvSpPr>
        <p:spPr bwMode="auto">
          <a:xfrm>
            <a:off x="1897063" y="2590800"/>
            <a:ext cx="508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endParaRPr lang="es-ES"/>
          </a:p>
        </p:txBody>
      </p:sp>
      <p:sp>
        <p:nvSpPr>
          <p:cNvPr id="124933" name="Line 5"/>
          <p:cNvSpPr>
            <a:spLocks noChangeShapeType="1"/>
          </p:cNvSpPr>
          <p:nvPr/>
        </p:nvSpPr>
        <p:spPr bwMode="auto">
          <a:xfrm>
            <a:off x="1897063" y="6324600"/>
            <a:ext cx="508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endParaRPr lang="es-ES"/>
          </a:p>
        </p:txBody>
      </p:sp>
      <p:sp>
        <p:nvSpPr>
          <p:cNvPr id="124934" name="Line 6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  <p:pic>
        <p:nvPicPr>
          <p:cNvPr id="124935" name="Picture 7" descr="tilap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93063" y="0"/>
            <a:ext cx="1150937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4500" smtClean="0"/>
              <a:t>Niveles Recomendados en </a:t>
            </a:r>
            <a:br>
              <a:rPr lang="es-ES_tradnl" sz="4500" smtClean="0"/>
            </a:br>
            <a:r>
              <a:rPr lang="es-ES_tradnl" sz="4500" smtClean="0"/>
              <a:t>Dietas Prácticas</a:t>
            </a:r>
          </a:p>
        </p:txBody>
      </p:sp>
      <p:sp>
        <p:nvSpPr>
          <p:cNvPr id="142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7338" y="2109788"/>
            <a:ext cx="5892800" cy="4343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000" smtClean="0">
                <a:solidFill>
                  <a:srgbClr val="00FF00"/>
                </a:solidFill>
              </a:rPr>
              <a:t>		             Cantidad por        Alimento	                      		  kg alimento         completo</a:t>
            </a:r>
          </a:p>
          <a:p>
            <a:pPr eaLnBrk="1" hangingPunct="1">
              <a:spcBef>
                <a:spcPct val="30000"/>
              </a:spcBef>
              <a:defRPr/>
            </a:pPr>
            <a:r>
              <a:rPr lang="en-US" sz="2000" smtClean="0">
                <a:solidFill>
                  <a:srgbClr val="00FF00"/>
                </a:solidFill>
              </a:rPr>
              <a:t>Vit. A:</a:t>
            </a:r>
            <a:r>
              <a:rPr lang="en-US" sz="2000" smtClean="0"/>
              <a:t>	       UI			1500</a:t>
            </a:r>
          </a:p>
          <a:p>
            <a:pPr eaLnBrk="1" hangingPunct="1">
              <a:spcBef>
                <a:spcPct val="30000"/>
              </a:spcBef>
              <a:defRPr/>
            </a:pPr>
            <a:r>
              <a:rPr lang="en-US" sz="2000" smtClean="0">
                <a:solidFill>
                  <a:srgbClr val="00FF00"/>
                </a:solidFill>
              </a:rPr>
              <a:t>Vit. D</a:t>
            </a:r>
            <a:r>
              <a:rPr lang="en-US" sz="2000" baseline="-25000" smtClean="0">
                <a:solidFill>
                  <a:srgbClr val="00FF00"/>
                </a:solidFill>
              </a:rPr>
              <a:t>3</a:t>
            </a:r>
            <a:r>
              <a:rPr lang="en-US" sz="2000" smtClean="0">
                <a:solidFill>
                  <a:srgbClr val="00FF00"/>
                </a:solidFill>
              </a:rPr>
              <a:t>:</a:t>
            </a:r>
            <a:r>
              <a:rPr lang="en-US" sz="2000" smtClean="0"/>
              <a:t>	       UI			  500</a:t>
            </a:r>
          </a:p>
          <a:p>
            <a:pPr eaLnBrk="1" hangingPunct="1">
              <a:spcBef>
                <a:spcPct val="30000"/>
              </a:spcBef>
              <a:defRPr/>
            </a:pPr>
            <a:r>
              <a:rPr lang="en-US" sz="2000" smtClean="0">
                <a:solidFill>
                  <a:srgbClr val="00FF00"/>
                </a:solidFill>
              </a:rPr>
              <a:t>Vit. E:</a:t>
            </a:r>
            <a:r>
              <a:rPr lang="en-US" sz="2000" smtClean="0"/>
              <a:t>               mg		    75</a:t>
            </a:r>
          </a:p>
          <a:p>
            <a:pPr eaLnBrk="1" hangingPunct="1">
              <a:spcBef>
                <a:spcPct val="30000"/>
              </a:spcBef>
              <a:defRPr/>
            </a:pPr>
            <a:r>
              <a:rPr lang="en-US" sz="2000" smtClean="0">
                <a:solidFill>
                  <a:srgbClr val="00FF00"/>
                </a:solidFill>
              </a:rPr>
              <a:t>Vit. K</a:t>
            </a:r>
            <a:r>
              <a:rPr lang="en-US" sz="2000" baseline="-25000" smtClean="0">
                <a:solidFill>
                  <a:srgbClr val="00FF00"/>
                </a:solidFill>
              </a:rPr>
              <a:t>3</a:t>
            </a:r>
            <a:r>
              <a:rPr lang="en-US" sz="2000" smtClean="0">
                <a:solidFill>
                  <a:srgbClr val="00FF00"/>
                </a:solidFill>
              </a:rPr>
              <a:t>:	       </a:t>
            </a:r>
            <a:r>
              <a:rPr lang="en-US" sz="2000" smtClean="0"/>
              <a:t>mg		      1</a:t>
            </a:r>
          </a:p>
          <a:p>
            <a:pPr eaLnBrk="1" hangingPunct="1">
              <a:spcBef>
                <a:spcPct val="30000"/>
              </a:spcBef>
              <a:defRPr/>
            </a:pPr>
            <a:r>
              <a:rPr lang="en-US" sz="2000" smtClean="0">
                <a:solidFill>
                  <a:srgbClr val="00FF00"/>
                </a:solidFill>
              </a:rPr>
              <a:t>Vit. C:</a:t>
            </a:r>
            <a:r>
              <a:rPr lang="en-US" sz="2000" smtClean="0"/>
              <a:t>	       mg		  750</a:t>
            </a:r>
          </a:p>
        </p:txBody>
      </p:sp>
      <p:sp>
        <p:nvSpPr>
          <p:cNvPr id="125956" name="Line 4"/>
          <p:cNvSpPr>
            <a:spLocks noChangeShapeType="1"/>
          </p:cNvSpPr>
          <p:nvPr/>
        </p:nvSpPr>
        <p:spPr bwMode="auto">
          <a:xfrm>
            <a:off x="1897063" y="2819400"/>
            <a:ext cx="487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endParaRPr lang="es-ES"/>
          </a:p>
        </p:txBody>
      </p:sp>
      <p:sp>
        <p:nvSpPr>
          <p:cNvPr id="125957" name="Line 5"/>
          <p:cNvSpPr>
            <a:spLocks noChangeShapeType="1"/>
          </p:cNvSpPr>
          <p:nvPr/>
        </p:nvSpPr>
        <p:spPr bwMode="auto">
          <a:xfrm>
            <a:off x="1897063" y="5334000"/>
            <a:ext cx="487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endParaRPr lang="es-ES"/>
          </a:p>
        </p:txBody>
      </p:sp>
      <p:sp>
        <p:nvSpPr>
          <p:cNvPr id="125958" name="Line 6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  <p:pic>
        <p:nvPicPr>
          <p:cNvPr id="125959" name="Picture 7" descr="tilap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93063" y="0"/>
            <a:ext cx="1150937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Deber</a:t>
            </a:r>
          </a:p>
        </p:txBody>
      </p:sp>
      <p:sp>
        <p:nvSpPr>
          <p:cNvPr id="140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Patologías causadas por vitaminas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Absorción</a:t>
            </a:r>
          </a:p>
        </p:txBody>
      </p:sp>
      <p:sp>
        <p:nvSpPr>
          <p:cNvPr id="140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z="2400" smtClean="0"/>
              <a:t>Las vitaminas liposolubles son absorbidas del tracto gastrointestinal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smtClean="0"/>
              <a:t>Puede presentarse una condición de toxicidad (hipervitaminosis).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smtClean="0"/>
              <a:t>Por el contrario, las vitaminas hidrosolubles no son almacenadas en cantidades significativas en el tejido del pez; así, en ausencia de un suministro regular de vitaminas hidrosolubles, las reservas corporales son rápidamente agotadas. Por lo cual no es probable que se presente una toxicidad por este grupo de vitaminas </a:t>
            </a:r>
          </a:p>
          <a:p>
            <a:pPr eaLnBrk="1" hangingPunct="1">
              <a:lnSpc>
                <a:spcPct val="90000"/>
              </a:lnSpc>
              <a:defRPr/>
            </a:pPr>
            <a:endParaRPr lang="es-ES" sz="2400" smtClean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Función Metabólica</a:t>
            </a:r>
          </a:p>
        </p:txBody>
      </p:sp>
      <p:sp>
        <p:nvSpPr>
          <p:cNvPr id="140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946275"/>
            <a:ext cx="7970838" cy="45783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Imposible atribuir función específica a dos grandes grupos A y B: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400" smtClean="0"/>
              <a:t>B generalmente moléculas de metabolismo intermedio (coenzimas) en vegetales y animales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400" smtClean="0"/>
              <a:t>A papel mas variado, a veces solo animales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Combs (1972) propuso clasificación por Función: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400" smtClean="0"/>
              <a:t>Función Coenzimática (11)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400" smtClean="0"/>
              <a:t>Transferencia de protones o electrones (6)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400" smtClean="0"/>
              <a:t>Función Prohormonal (2)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400" smtClean="0"/>
              <a:t>Proteción de membrana (1)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5 vitaminas tienen varias funciones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Coenzimas Simples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628775"/>
            <a:ext cx="493871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Tiamina, Vitamina B</a:t>
            </a:r>
            <a:r>
              <a:rPr lang="es-ES_tradnl" sz="6000" baseline="-25000" smtClean="0"/>
              <a:t>1</a:t>
            </a:r>
            <a:endParaRPr lang="es-ES_tradnl" sz="5400" smtClean="0"/>
          </a:p>
        </p:txBody>
      </p:sp>
      <p:sp>
        <p:nvSpPr>
          <p:cNvPr id="142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0263" y="15240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solidFill>
                  <a:srgbClr val="FF0000"/>
                </a:solidFill>
              </a:rPr>
              <a:t>Función:</a:t>
            </a:r>
            <a:r>
              <a:rPr lang="en-US" sz="2800" smtClean="0"/>
              <a:t> coenzima en el metabolismo de carbohidratos.</a:t>
            </a:r>
          </a:p>
          <a:p>
            <a:pPr eaLnBrk="1" hangingPunct="1">
              <a:defRPr/>
            </a:pPr>
            <a:r>
              <a:rPr lang="es-ES" sz="2800" smtClean="0"/>
              <a:t>En particular en decarboxilación oxidativa (remoción CO2) de ácido pirúvico a acetil-coenzima A y como activador de transcetolasa, involucrada en oxidación glucosa por ruta de pentosa fosfato. </a:t>
            </a:r>
          </a:p>
          <a:p>
            <a:pPr eaLnBrk="1" hangingPunct="1">
              <a:defRPr/>
            </a:pPr>
            <a:r>
              <a:rPr lang="en-US" sz="2800" smtClean="0">
                <a:solidFill>
                  <a:schemeClr val="accent2"/>
                </a:solidFill>
              </a:rPr>
              <a:t>Fuentes:</a:t>
            </a:r>
            <a:r>
              <a:rPr lang="en-US" sz="2800" smtClean="0"/>
              <a:t> levadura de cerveza y de torula, afrechillo de trigo, salvado de trigo y de arroz, harina de algodón, de linaza, de maní y de soya, suero, solubles de pescado y solubles de destilación.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Tiamina, Vitamina B</a:t>
            </a:r>
            <a:r>
              <a:rPr lang="es-ES_tradnl" sz="6000" baseline="-25000" smtClean="0"/>
              <a:t>1</a:t>
            </a:r>
            <a:endParaRPr lang="es-ES_tradnl" sz="5400" baseline="-25000" smtClean="0"/>
          </a:p>
        </p:txBody>
      </p:sp>
      <p:sp>
        <p:nvSpPr>
          <p:cNvPr id="142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196263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accent2"/>
                </a:solidFill>
              </a:rPr>
              <a:t>Requerimiento: en mg vitamina/kg de dieta seca</a:t>
            </a:r>
            <a:br>
              <a:rPr lang="en-US" smtClean="0">
                <a:solidFill>
                  <a:schemeClr val="accent2"/>
                </a:solidFill>
              </a:rPr>
            </a:br>
            <a:r>
              <a:rPr lang="en-US" sz="2400" i="1" smtClean="0"/>
              <a:t>P. japonicus</a:t>
            </a:r>
            <a:r>
              <a:rPr lang="en-US" sz="2400" smtClean="0"/>
              <a:t>, larvae:        40 (Kanazawa 1985)</a:t>
            </a:r>
            <a:br>
              <a:rPr lang="en-US" sz="2400" smtClean="0"/>
            </a:br>
            <a:r>
              <a:rPr lang="en-US" sz="2400" i="1" smtClean="0"/>
              <a:t>P. japonicus</a:t>
            </a:r>
            <a:r>
              <a:rPr lang="en-US" sz="2400" smtClean="0"/>
              <a:t>, juvenile:     60-120 (Deshimaru &amp; Kuroki 1979)</a:t>
            </a:r>
            <a:br>
              <a:rPr lang="en-US" sz="2400" smtClean="0"/>
            </a:br>
            <a:r>
              <a:rPr lang="en-US" sz="2400" i="1" smtClean="0"/>
              <a:t>P. monodon</a:t>
            </a:r>
            <a:r>
              <a:rPr lang="en-US" sz="2400" smtClean="0"/>
              <a:t>, juvenile:	13-18 (Chen </a:t>
            </a:r>
            <a:r>
              <a:rPr lang="en-US" sz="2400" i="1" smtClean="0"/>
              <a:t>et al.</a:t>
            </a:r>
            <a:r>
              <a:rPr lang="en-US" sz="2400" smtClean="0"/>
              <a:t> 1994)</a:t>
            </a:r>
          </a:p>
          <a:p>
            <a:pPr eaLnBrk="1" hangingPunct="1">
              <a:spcBef>
                <a:spcPct val="60000"/>
              </a:spcBef>
              <a:defRPr/>
            </a:pPr>
            <a:r>
              <a:rPr lang="en-US" smtClean="0">
                <a:solidFill>
                  <a:schemeClr val="accent2"/>
                </a:solidFill>
              </a:rPr>
              <a:t>Deficiencias:</a:t>
            </a:r>
            <a:r>
              <a:rPr lang="en-US" smtClean="0"/>
              <a:t> reduce crecimiento y sobrevivencia, pigmentación pobre</a:t>
            </a:r>
            <a:r>
              <a:rPr lang="en-US" smtClean="0">
                <a:solidFill>
                  <a:schemeClr val="accent2"/>
                </a:solidFill>
              </a:rPr>
              <a:t>.</a:t>
            </a:r>
            <a:endParaRPr lang="en-US" smtClean="0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  <p:pic>
        <p:nvPicPr>
          <p:cNvPr id="21509" name="Picture 5" descr="Camar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3063" y="0"/>
            <a:ext cx="1150937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Tiamina, Vitamina B</a:t>
            </a:r>
            <a:r>
              <a:rPr lang="es-ES_tradnl" sz="6000" baseline="-25000" smtClean="0"/>
              <a:t>1</a:t>
            </a:r>
            <a:endParaRPr lang="es-ES_tradnl" sz="5400" baseline="-25000" smtClean="0"/>
          </a:p>
        </p:txBody>
      </p:sp>
      <p:sp>
        <p:nvSpPr>
          <p:cNvPr id="142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196263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accent2"/>
                </a:solidFill>
              </a:rPr>
              <a:t>Requerimiento: en mg vitamina/kg de dieta seca</a:t>
            </a:r>
            <a:br>
              <a:rPr lang="en-US" smtClean="0">
                <a:solidFill>
                  <a:schemeClr val="accent2"/>
                </a:solidFill>
              </a:rPr>
            </a:br>
            <a:r>
              <a:rPr lang="en-US" i="1" smtClean="0"/>
              <a:t>O. mossambicus</a:t>
            </a:r>
            <a:r>
              <a:rPr lang="en-US" smtClean="0"/>
              <a:t>:        2.5 </a:t>
            </a:r>
            <a:r>
              <a:rPr lang="en-US" sz="2400" smtClean="0"/>
              <a:t>(Lim &amp; Leamaster 1991)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 eaLnBrk="1" hangingPunct="1">
              <a:spcBef>
                <a:spcPct val="60000"/>
              </a:spcBef>
              <a:defRPr/>
            </a:pPr>
            <a:r>
              <a:rPr lang="en-US" smtClean="0">
                <a:solidFill>
                  <a:schemeClr val="accent2"/>
                </a:solidFill>
              </a:rPr>
              <a:t>Deficiencias:</a:t>
            </a:r>
            <a:r>
              <a:rPr lang="en-US" smtClean="0"/>
              <a:t> anorexia, reduce crecimiento, pigmentación pobre.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  <p:pic>
        <p:nvPicPr>
          <p:cNvPr id="22533" name="Picture 5" descr="tilap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93063" y="0"/>
            <a:ext cx="1150937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Tiamina, Vitamina B</a:t>
            </a:r>
            <a:r>
              <a:rPr lang="es-ES_tradnl" sz="6000" baseline="-25000" smtClean="0"/>
              <a:t>1</a:t>
            </a:r>
            <a:endParaRPr lang="es-ES_tradnl" sz="5400" baseline="-25000" smtClean="0"/>
          </a:p>
        </p:txBody>
      </p:sp>
      <p:sp>
        <p:nvSpPr>
          <p:cNvPr id="142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524000"/>
            <a:ext cx="8399463" cy="4114800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defRPr/>
            </a:pPr>
            <a:r>
              <a:rPr lang="en-US" sz="3400" smtClean="0">
                <a:solidFill>
                  <a:schemeClr val="accent2"/>
                </a:solidFill>
              </a:rPr>
              <a:t>Estabilidad: dos tipos de sal</a:t>
            </a:r>
          </a:p>
          <a:p>
            <a:pPr eaLnBrk="1" hangingPunct="1">
              <a:spcBef>
                <a:spcPct val="3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>
                <a:solidFill>
                  <a:srgbClr val="00FF00"/>
                </a:solidFill>
              </a:rPr>
              <a:t>Clorhidrato de tiamina </a:t>
            </a:r>
            <a:r>
              <a:rPr lang="en-US" sz="3400" smtClean="0"/>
              <a:t>es soluble en agua (1 g / ml) y es relativamente estable al aire si se protege de la luz y la humedad.</a:t>
            </a:r>
          </a:p>
          <a:p>
            <a:pPr eaLnBrk="1" hangingPunct="1">
              <a:spcBef>
                <a:spcPct val="3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>
                <a:solidFill>
                  <a:srgbClr val="00FF00"/>
                </a:solidFill>
              </a:rPr>
              <a:t>Mononitrato</a:t>
            </a:r>
            <a:r>
              <a:rPr lang="en-US" sz="3400" smtClean="0"/>
              <a:t> </a:t>
            </a:r>
            <a:r>
              <a:rPr lang="en-US" sz="3400" smtClean="0">
                <a:solidFill>
                  <a:srgbClr val="00FF00"/>
                </a:solidFill>
              </a:rPr>
              <a:t>de tiamina </a:t>
            </a:r>
            <a:r>
              <a:rPr lang="en-US" sz="3400" smtClean="0"/>
              <a:t>es parcialmente soluble en agua (2.7 g / 100 ml), es muy estable al aire si se protege de la luz y es menos sensitiva a la humedad.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>
          <a:xfrm>
            <a:off x="1228725" y="0"/>
            <a:ext cx="7772400" cy="1143000"/>
          </a:xfrm>
        </p:spPr>
        <p:txBody>
          <a:bodyPr/>
          <a:lstStyle/>
          <a:p>
            <a:pPr algn="r" eaLnBrk="1" hangingPunct="1"/>
            <a:r>
              <a:rPr lang="en-US" smtClean="0"/>
              <a:t>Fabrizio Marcillo Morla</a:t>
            </a:r>
            <a:endParaRPr lang="es-US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69988" y="928688"/>
            <a:ext cx="7772400" cy="4114800"/>
          </a:xfrm>
        </p:spPr>
        <p:txBody>
          <a:bodyPr/>
          <a:lstStyle/>
          <a:p>
            <a:pPr algn="r" eaLnBrk="1" hangingPunct="1">
              <a:defRPr/>
            </a:pPr>
            <a:r>
              <a:rPr lang="es-EC" dirty="0" smtClean="0"/>
              <a:t>Guayaquil, 1966.</a:t>
            </a:r>
          </a:p>
          <a:p>
            <a:pPr algn="r" eaLnBrk="1" hangingPunct="1">
              <a:defRPr/>
            </a:pPr>
            <a:r>
              <a:rPr lang="es-EC" dirty="0" err="1" smtClean="0"/>
              <a:t>BSc.</a:t>
            </a:r>
            <a:r>
              <a:rPr lang="es-EC" dirty="0" smtClean="0"/>
              <a:t> Acuicultura. (ESPOL 1991).</a:t>
            </a:r>
          </a:p>
          <a:p>
            <a:pPr algn="r" eaLnBrk="1" hangingPunct="1">
              <a:defRPr/>
            </a:pPr>
            <a:r>
              <a:rPr lang="es-EC" dirty="0" smtClean="0"/>
              <a:t>Magister en Administración de Empresas. (ESPOL, 1996).</a:t>
            </a:r>
          </a:p>
          <a:p>
            <a:pPr algn="r" eaLnBrk="1" hangingPunct="1">
              <a:defRPr/>
            </a:pPr>
            <a:r>
              <a:rPr lang="es-EC" dirty="0" smtClean="0"/>
              <a:t>Profesor ESPOL desde el 2001.</a:t>
            </a:r>
          </a:p>
          <a:p>
            <a:pPr algn="r" eaLnBrk="1" hangingPunct="1">
              <a:defRPr/>
            </a:pPr>
            <a:r>
              <a:rPr lang="es-EC" dirty="0" smtClean="0"/>
              <a:t>20 años experiencia profesional: </a:t>
            </a:r>
          </a:p>
          <a:p>
            <a:pPr lvl="1" algn="r" eaLnBrk="1" hangingPunct="1">
              <a:defRPr/>
            </a:pPr>
            <a:r>
              <a:rPr lang="es-EC" dirty="0" smtClean="0"/>
              <a:t>Producción.</a:t>
            </a:r>
          </a:p>
          <a:p>
            <a:pPr lvl="1" algn="r" eaLnBrk="1" hangingPunct="1">
              <a:defRPr/>
            </a:pPr>
            <a:r>
              <a:rPr lang="es-EC" dirty="0" smtClean="0"/>
              <a:t>Administración.</a:t>
            </a:r>
          </a:p>
          <a:p>
            <a:pPr lvl="1" algn="r" eaLnBrk="1" hangingPunct="1">
              <a:defRPr/>
            </a:pPr>
            <a:r>
              <a:rPr lang="es-EC" dirty="0" smtClean="0"/>
              <a:t>Finanzas.</a:t>
            </a:r>
          </a:p>
          <a:p>
            <a:pPr lvl="1" algn="r" eaLnBrk="1" hangingPunct="1">
              <a:defRPr/>
            </a:pPr>
            <a:r>
              <a:rPr lang="es-EC" dirty="0" smtClean="0"/>
              <a:t>Investigación.</a:t>
            </a:r>
          </a:p>
          <a:p>
            <a:pPr lvl="1" algn="r" eaLnBrk="1" hangingPunct="1">
              <a:defRPr/>
            </a:pPr>
            <a:r>
              <a:rPr lang="es-EC" dirty="0" smtClean="0"/>
              <a:t>Consultorías.</a:t>
            </a:r>
          </a:p>
        </p:txBody>
      </p:sp>
      <p:pic>
        <p:nvPicPr>
          <p:cNvPr id="4100" name="Picture 3" descr="Yop por ti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71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357188" y="5670550"/>
            <a:ext cx="4572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s-US" sz="2400" dirty="0">
                <a:latin typeface="+mn-lt"/>
                <a:hlinkClick r:id="rId4"/>
              </a:rPr>
              <a:t>Otras Publicaciones del mismo autor en Repositorio ESPOL</a:t>
            </a:r>
            <a:endParaRPr lang="es-US" sz="24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Tiamina, Vitamina B</a:t>
            </a:r>
            <a:r>
              <a:rPr lang="es-ES_tradnl" sz="6000" baseline="-25000" smtClean="0"/>
              <a:t>1</a:t>
            </a:r>
            <a:endParaRPr lang="es-ES_tradnl" sz="5400" baseline="-25000" smtClean="0"/>
          </a:p>
        </p:txBody>
      </p:sp>
      <p:sp>
        <p:nvSpPr>
          <p:cNvPr id="142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1676400"/>
            <a:ext cx="7373938" cy="4114800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defRPr/>
            </a:pPr>
            <a:r>
              <a:rPr lang="en-US" sz="3400" smtClean="0"/>
              <a:t>Tiamina es estable en premezclas vitamínicas secas que no contengan colina o elementos traza, pero se destruye rápidamente bajo condiciones alcalinas o en la presencia de sulfuro.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Tiamina, Vitamina B</a:t>
            </a:r>
            <a:r>
              <a:rPr lang="es-ES_tradnl" sz="6000" baseline="-25000" smtClean="0"/>
              <a:t>1</a:t>
            </a:r>
            <a:endParaRPr lang="es-ES_tradnl" sz="5400" baseline="-25000" smtClean="0"/>
          </a:p>
        </p:txBody>
      </p:sp>
      <p:sp>
        <p:nvSpPr>
          <p:cNvPr id="142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524000"/>
            <a:ext cx="7510463" cy="4114800"/>
          </a:xfrm>
        </p:spPr>
        <p:txBody>
          <a:bodyPr/>
          <a:lstStyle/>
          <a:p>
            <a:pPr eaLnBrk="1" hangingPunct="1">
              <a:spcBef>
                <a:spcPct val="60000"/>
              </a:spcBef>
              <a:defRPr/>
            </a:pPr>
            <a:r>
              <a:rPr lang="en-US" sz="3400" smtClean="0"/>
              <a:t>Pérdidas por procesamiento (peletizado/expansión) y almacenamiento (siete meses, temperatura ambiental) de alimentos procesados son 0-10 % y 11-12 %, respectivamente </a:t>
            </a:r>
            <a:r>
              <a:rPr lang="en-US" sz="2400" smtClean="0"/>
              <a:t>(Slinger </a:t>
            </a:r>
            <a:r>
              <a:rPr lang="en-US" sz="2400" i="1" smtClean="0"/>
              <a:t>et al.</a:t>
            </a:r>
            <a:r>
              <a:rPr lang="en-US" sz="2400" smtClean="0"/>
              <a:t> 1979)</a:t>
            </a:r>
            <a:r>
              <a:rPr lang="en-US" sz="3400" smtClean="0"/>
              <a:t>.</a:t>
            </a: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Tiamina, Vitamina B</a:t>
            </a:r>
            <a:r>
              <a:rPr lang="es-ES_tradnl" sz="6000" baseline="-25000" smtClean="0"/>
              <a:t>1</a:t>
            </a:r>
            <a:endParaRPr lang="es-ES_tradnl" sz="5400" baseline="-25000" smtClean="0"/>
          </a:p>
        </p:txBody>
      </p:sp>
      <p:sp>
        <p:nvSpPr>
          <p:cNvPr id="142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0738" y="1447800"/>
            <a:ext cx="7645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solidFill>
                  <a:srgbClr val="00FF00"/>
                </a:solidFill>
              </a:rPr>
              <a:t>Factores anti-vitamínicos</a:t>
            </a:r>
            <a:r>
              <a:rPr lang="en-US" sz="3400" smtClean="0"/>
              <a:t>: están presentes en ciertos pescados crudos, crustáceos, polvillo de arroz, mostaza de la India. </a:t>
            </a:r>
          </a:p>
          <a:p>
            <a:pPr eaLnBrk="1" hangingPunct="1">
              <a:spcBef>
                <a:spcPct val="60000"/>
              </a:spcBef>
              <a:defRPr/>
            </a:pPr>
            <a:r>
              <a:rPr lang="en-US" sz="3400" smtClean="0"/>
              <a:t>Este efecto se puede eliminar por el procesamiento con calor de los elementos crudos para desactivar la enzima o usando suplementos (dibenzoltiamina, DBT) para proteger la vitamina.</a:t>
            </a: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Piridoxina, Vitamina B</a:t>
            </a:r>
            <a:r>
              <a:rPr lang="es-ES_tradnl" sz="6000" baseline="-25000" smtClean="0"/>
              <a:t>6</a:t>
            </a:r>
            <a:endParaRPr lang="es-ES_tradnl" sz="5400" smtClean="0"/>
          </a:p>
        </p:txBody>
      </p:sp>
      <p:sp>
        <p:nvSpPr>
          <p:cNvPr id="143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676400"/>
            <a:ext cx="7435850" cy="4489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600" smtClean="0">
                <a:solidFill>
                  <a:schemeClr val="accent2"/>
                </a:solidFill>
              </a:rPr>
              <a:t>Función:</a:t>
            </a:r>
            <a:r>
              <a:rPr lang="en-US" sz="2600" smtClean="0"/>
              <a:t> coenzimas en </a:t>
            </a:r>
            <a:r>
              <a:rPr lang="es-ES" sz="2600" smtClean="0"/>
              <a:t>en casi todas las reacciones involucradas en la degradación no oxidativa de los aminoácidos, que incluye transaminaciones, deaminaciones, decarboxilaciones y sulfhidraciones</a:t>
            </a:r>
            <a:r>
              <a:rPr lang="en-US" sz="2600" smtClean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600" smtClean="0"/>
              <a:t>Relacionado a sintesis de </a:t>
            </a:r>
            <a:r>
              <a:rPr lang="es-ES" sz="2600" smtClean="0"/>
              <a:t>enzimas y metabolismo glicógeno.</a:t>
            </a:r>
            <a:endParaRPr lang="en-US" sz="26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600" smtClean="0"/>
              <a:t>Incluye 3 CAV: Piridoxol, piridoxal y piridoxamina. En hígado transforman en fosfato de piridoxal. 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defRPr/>
            </a:pPr>
            <a:r>
              <a:rPr lang="en-US" sz="2600" smtClean="0">
                <a:solidFill>
                  <a:schemeClr val="accent2"/>
                </a:solidFill>
              </a:rPr>
              <a:t>Fuentes:</a:t>
            </a:r>
            <a:r>
              <a:rPr lang="en-US" sz="2600" smtClean="0"/>
              <a:t> levadura de cerveza y de torula, harina de girasol, solubles de pescado, suero.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Piridoxina, Vitamina B</a:t>
            </a:r>
            <a:r>
              <a:rPr lang="es-ES_tradnl" sz="6000" baseline="-25000" smtClean="0"/>
              <a:t>6</a:t>
            </a:r>
            <a:endParaRPr lang="es-ES_tradnl" sz="5400" baseline="-25000" smtClean="0"/>
          </a:p>
        </p:txBody>
      </p:sp>
      <p:sp>
        <p:nvSpPr>
          <p:cNvPr id="143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820150" cy="5256212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defRPr/>
            </a:pPr>
            <a:r>
              <a:rPr lang="en-US" sz="2000" smtClean="0">
                <a:solidFill>
                  <a:schemeClr val="accent2"/>
                </a:solidFill>
              </a:rPr>
              <a:t>Requerimiento: en mg vitamina/kg de dieta seca</a:t>
            </a:r>
            <a:br>
              <a:rPr lang="en-US" sz="2000" smtClean="0">
                <a:solidFill>
                  <a:schemeClr val="accent2"/>
                </a:solidFill>
              </a:rPr>
            </a:br>
            <a:r>
              <a:rPr lang="en-US" sz="2000" i="1" smtClean="0"/>
              <a:t>P. japonicus</a:t>
            </a:r>
            <a:r>
              <a:rPr lang="en-US" sz="2000" smtClean="0"/>
              <a:t>, larvae:        120  (Kanazawa 1985)</a:t>
            </a:r>
            <a:br>
              <a:rPr lang="en-US" sz="2000" smtClean="0"/>
            </a:br>
            <a:r>
              <a:rPr lang="en-US" sz="2000" i="1" smtClean="0"/>
              <a:t>P. japonicus</a:t>
            </a:r>
            <a:r>
              <a:rPr lang="en-US" sz="2000" smtClean="0"/>
              <a:t>, juvenile:     60    (Deshimaru &amp; Kuroki 1979)</a:t>
            </a:r>
            <a:br>
              <a:rPr lang="en-US" sz="2000" smtClean="0"/>
            </a:br>
            <a:r>
              <a:rPr lang="en-US" sz="2000" i="1" smtClean="0"/>
              <a:t>L. vannamei</a:t>
            </a:r>
            <a:r>
              <a:rPr lang="en-US" sz="2000" smtClean="0"/>
              <a:t>:                  80-100  (He &amp; Lawrence 1991)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en-US" sz="2000" smtClean="0">
                <a:solidFill>
                  <a:schemeClr val="accent2"/>
                </a:solidFill>
              </a:rPr>
              <a:t>Deficiencias:</a:t>
            </a:r>
            <a:r>
              <a:rPr lang="en-US" sz="2000" smtClean="0"/>
              <a:t> </a:t>
            </a:r>
            <a:r>
              <a:rPr lang="en-US" sz="2000" i="1" smtClean="0"/>
              <a:t>P. japonicus</a:t>
            </a:r>
            <a:r>
              <a:rPr lang="en-US" sz="2000" smtClean="0"/>
              <a:t>: reduce crecimiento y sobrevivencia (Deshimaru &amp; Kuroki 1979, Kanazawa 1985).</a:t>
            </a: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  <p:pic>
        <p:nvPicPr>
          <p:cNvPr id="28677" name="Picture 5" descr="Camar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000" y="0"/>
            <a:ext cx="10160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Piridoxina, Vitamina B</a:t>
            </a:r>
            <a:r>
              <a:rPr lang="es-ES_tradnl" sz="6000" baseline="-25000" smtClean="0"/>
              <a:t>6</a:t>
            </a:r>
            <a:endParaRPr lang="es-ES_tradnl" sz="5400" baseline="-25000" smtClean="0"/>
          </a:p>
        </p:txBody>
      </p:sp>
      <p:sp>
        <p:nvSpPr>
          <p:cNvPr id="143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1524000"/>
            <a:ext cx="8128000" cy="4114800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defRPr/>
            </a:pPr>
            <a:r>
              <a:rPr lang="en-US" smtClean="0">
                <a:solidFill>
                  <a:schemeClr val="accent2"/>
                </a:solidFill>
              </a:rPr>
              <a:t>Requerimiento: en mg vitamina/kg de dieta seca</a:t>
            </a:r>
            <a:br>
              <a:rPr lang="en-US" smtClean="0">
                <a:solidFill>
                  <a:schemeClr val="accent2"/>
                </a:solidFill>
              </a:rPr>
            </a:br>
            <a:r>
              <a:rPr lang="en-US" i="1" smtClean="0"/>
              <a:t>O. mossambicus	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mtClean="0"/>
              <a:t>x </a:t>
            </a:r>
            <a:r>
              <a:rPr lang="en-US" i="1" smtClean="0"/>
              <a:t>O. niloticus</a:t>
            </a:r>
            <a:r>
              <a:rPr lang="en-US" smtClean="0"/>
              <a:t>:</a:t>
            </a:r>
            <a:r>
              <a:rPr lang="en-US" i="1" smtClean="0"/>
              <a:t>		</a:t>
            </a:r>
            <a:r>
              <a:rPr lang="en-US" smtClean="0"/>
              <a:t>3 </a:t>
            </a:r>
            <a:r>
              <a:rPr lang="en-US" sz="2400" smtClean="0"/>
              <a:t>(Lim </a:t>
            </a:r>
            <a:r>
              <a:rPr lang="en-US" sz="2400" i="1" smtClean="0"/>
              <a:t>et al.</a:t>
            </a:r>
            <a:r>
              <a:rPr lang="en-US" sz="2400" smtClean="0"/>
              <a:t> 1995)</a:t>
            </a:r>
            <a:br>
              <a:rPr lang="en-US" sz="2400" smtClean="0"/>
            </a:br>
            <a:endParaRPr lang="en-US" smtClean="0"/>
          </a:p>
          <a:p>
            <a:pPr eaLnBrk="1" hangingPunct="1">
              <a:spcBef>
                <a:spcPct val="40000"/>
              </a:spcBef>
              <a:defRPr/>
            </a:pPr>
            <a:r>
              <a:rPr lang="en-US" smtClean="0">
                <a:solidFill>
                  <a:schemeClr val="accent2"/>
                </a:solidFill>
              </a:rPr>
              <a:t>Deficiencias:</a:t>
            </a:r>
            <a:r>
              <a:rPr lang="en-US" smtClean="0"/>
              <a:t> aletargamiento, espasmos musculares, convulsiones, lesiones bucales.</a:t>
            </a: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  <p:pic>
        <p:nvPicPr>
          <p:cNvPr id="29701" name="Picture 5" descr="tilap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000" y="0"/>
            <a:ext cx="10160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Piridoxina, Vitamina B</a:t>
            </a:r>
            <a:r>
              <a:rPr lang="es-ES_tradnl" sz="6000" baseline="-25000" smtClean="0"/>
              <a:t>6</a:t>
            </a:r>
            <a:endParaRPr lang="es-ES_tradnl" sz="5400" baseline="-25000" smtClean="0"/>
          </a:p>
        </p:txBody>
      </p:sp>
      <p:sp>
        <p:nvSpPr>
          <p:cNvPr id="143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0738" y="1524000"/>
            <a:ext cx="7578725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solidFill>
                  <a:schemeClr val="accent2"/>
                </a:solidFill>
              </a:rPr>
              <a:t>Estabilidad: Clorhidrato de piridoxina, seco</a:t>
            </a:r>
          </a:p>
          <a:p>
            <a:pPr eaLnBrk="1" hangingPunct="1"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/>
              <a:t>Muy soluble en agua (20 g / 100 ml).</a:t>
            </a:r>
          </a:p>
          <a:p>
            <a:pPr eaLnBrk="1" hangingPunct="1"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/>
              <a:t>Bastante estable al aire y al calor si se protege de la luz y la humedad.</a:t>
            </a:r>
          </a:p>
          <a:p>
            <a:pPr eaLnBrk="1" hangingPunct="1"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/>
              <a:t>Estable en premezclas vitamínicas secas que no contengan elementos traza.</a:t>
            </a: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Piridoxina, Vitamina B</a:t>
            </a:r>
            <a:r>
              <a:rPr lang="es-ES_tradnl" sz="6000" baseline="-25000" smtClean="0"/>
              <a:t>6</a:t>
            </a:r>
            <a:endParaRPr lang="es-ES_tradnl" sz="5400" baseline="-25000" smtClean="0"/>
          </a:p>
        </p:txBody>
      </p:sp>
      <p:sp>
        <p:nvSpPr>
          <p:cNvPr id="143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3938" y="1524000"/>
            <a:ext cx="7307262" cy="4114800"/>
          </a:xfrm>
        </p:spPr>
        <p:txBody>
          <a:bodyPr/>
          <a:lstStyle/>
          <a:p>
            <a:pPr eaLnBrk="1" hangingPunct="1"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/>
              <a:t>Pérdidas por procesamiento y almacenamiento en alimentos para peces (10 meses) son de 7-10 % </a:t>
            </a:r>
            <a:r>
              <a:rPr lang="en-US" sz="2400" smtClean="0"/>
              <a:t>(Slinger et al. 1979)</a:t>
            </a:r>
            <a:r>
              <a:rPr lang="en-US" sz="3400" smtClean="0"/>
              <a:t>.</a:t>
            </a:r>
            <a:endParaRPr lang="en-US" sz="3400" smtClean="0">
              <a:solidFill>
                <a:srgbClr val="00FF00"/>
              </a:solidFill>
            </a:endParaRPr>
          </a:p>
          <a:p>
            <a:pPr eaLnBrk="1" hangingPunct="1">
              <a:defRPr/>
            </a:pPr>
            <a:r>
              <a:rPr lang="en-US" sz="3400" smtClean="0">
                <a:solidFill>
                  <a:schemeClr val="accent2"/>
                </a:solidFill>
              </a:rPr>
              <a:t>Factores anti-vitaminicos:</a:t>
            </a:r>
            <a:r>
              <a:rPr lang="en-US" sz="3400" smtClean="0"/>
              <a:t> están presentes en harina de semillas de linaza, pero se pueden desactivar con calor.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Biotina</a:t>
            </a:r>
            <a:endParaRPr lang="es-ES_tradnl" sz="5400" smtClean="0"/>
          </a:p>
        </p:txBody>
      </p:sp>
      <p:sp>
        <p:nvSpPr>
          <p:cNvPr id="143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0263" y="1196975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accent2"/>
                </a:solidFill>
              </a:rPr>
              <a:t>Función: </a:t>
            </a:r>
            <a:r>
              <a:rPr lang="en-US" smtClean="0"/>
              <a:t>coenzima necesaria en el</a:t>
            </a:r>
            <a:r>
              <a:rPr lang="en-US" smtClean="0">
                <a:solidFill>
                  <a:schemeClr val="accent2"/>
                </a:solidFill>
              </a:rPr>
              <a:t> </a:t>
            </a:r>
            <a:r>
              <a:rPr lang="en-US" smtClean="0"/>
              <a:t>metabolismo de carbohidratos, lípidos y proteínas. </a:t>
            </a:r>
          </a:p>
          <a:p>
            <a:pPr eaLnBrk="1" hangingPunct="1">
              <a:defRPr/>
            </a:pPr>
            <a:r>
              <a:rPr lang="en-US" smtClean="0"/>
              <a:t>Interviene en </a:t>
            </a:r>
            <a:r>
              <a:rPr lang="es-ES" smtClean="0"/>
              <a:t>reacciones que involucran transferencia CO2 de un compuesto a otro (reacciones de carboxilación) </a:t>
            </a:r>
            <a:r>
              <a:rPr lang="en-US" smtClean="0"/>
              <a:t>y por esto es esencial en síntesis de AG y niacina y en catabolismo de ciertos amino ácidos.</a:t>
            </a:r>
          </a:p>
          <a:p>
            <a:pPr eaLnBrk="1" hangingPunct="1">
              <a:defRPr/>
            </a:pPr>
            <a:r>
              <a:rPr lang="en-US" smtClean="0"/>
              <a:t>Posiblemente ayuda en la inmunidad de las células.</a:t>
            </a: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Biotina</a:t>
            </a:r>
            <a:endParaRPr lang="es-ES_tradnl" sz="5400" smtClean="0"/>
          </a:p>
        </p:txBody>
      </p:sp>
      <p:sp>
        <p:nvSpPr>
          <p:cNvPr id="143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14478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solidFill>
                  <a:schemeClr val="accent2"/>
                </a:solidFill>
              </a:rPr>
              <a:t>Fuentes:</a:t>
            </a:r>
            <a:r>
              <a:rPr lang="en-US" sz="3400" smtClean="0"/>
              <a:t> levadura de cerveza y de torul, solubles de destilación, harina de origen vegetal (girasol, algodón, maní, soya, alfalfa) y de origen animal (pescado, sangre, hígado y pulmón), huevos enteros, polvillo de arroz, salvado de trigo y de arroz, leche descremada seca, avena, sorgo, suero.</a:t>
            </a: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Vitaminas</a:t>
            </a:r>
          </a:p>
        </p:txBody>
      </p:sp>
      <p:sp>
        <p:nvSpPr>
          <p:cNvPr id="139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946275"/>
            <a:ext cx="7970838" cy="45069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z="2400" smtClean="0"/>
              <a:t>Compuestos orgánicos no sintetizables, necesarios en pequeñas cantidades para crecimiento, metabolismo y reproducción de organismo, catalíticos y no plásticos y que no son AAE ni AGE.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smtClean="0"/>
              <a:t>Término creado en 1910 para designar a “la amina necesaria para la vida” y que hoy denominamos Tiamina.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smtClean="0"/>
              <a:t>La noción viene de finales siglo XIX para explicar efecto no atribuibles a grupos de nutrientes.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smtClean="0"/>
              <a:t>Identificados por efectos de su carencia en organismos: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000" smtClean="0"/>
              <a:t>Anti-beriberi, anti-escorburo, anti-raquitica, etc.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Biotina</a:t>
            </a:r>
            <a:endParaRPr lang="es-ES_tradnl" sz="5400" smtClean="0"/>
          </a:p>
        </p:txBody>
      </p:sp>
      <p:sp>
        <p:nvSpPr>
          <p:cNvPr id="143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120063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solidFill>
                  <a:schemeClr val="accent2"/>
                </a:solidFill>
              </a:rPr>
              <a:t>Requerimiento: en mg vitamina/kg de dieta seca</a:t>
            </a:r>
            <a:br>
              <a:rPr lang="en-US" sz="3400" smtClean="0">
                <a:solidFill>
                  <a:schemeClr val="accent2"/>
                </a:solidFill>
              </a:rPr>
            </a:br>
            <a:r>
              <a:rPr lang="en-US" sz="3400" i="1" smtClean="0"/>
              <a:t>P. japonicus</a:t>
            </a:r>
            <a:r>
              <a:rPr lang="en-US" sz="3400" smtClean="0"/>
              <a:t>, larvas:         &gt;4 </a:t>
            </a:r>
            <a:r>
              <a:rPr lang="en-US" sz="2400" smtClean="0"/>
              <a:t>(Kanazawa 1985)</a:t>
            </a:r>
            <a:endParaRPr lang="en-US" sz="3400" smtClean="0"/>
          </a:p>
          <a:p>
            <a:pPr eaLnBrk="1" hangingPunct="1">
              <a:defRPr/>
            </a:pPr>
            <a:endParaRPr lang="en-US" sz="3400" smtClean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r>
              <a:rPr lang="en-US" sz="3400" smtClean="0">
                <a:solidFill>
                  <a:schemeClr val="accent2"/>
                </a:solidFill>
              </a:rPr>
              <a:t>Deficiencias:</a:t>
            </a:r>
            <a:r>
              <a:rPr lang="en-US" sz="3400" smtClean="0"/>
              <a:t> reduce crecimiento y sobrevivencia </a:t>
            </a:r>
            <a:r>
              <a:rPr lang="en-US" sz="2400" smtClean="0"/>
              <a:t>(Kanazawa 1985)</a:t>
            </a:r>
            <a:r>
              <a:rPr lang="en-US" sz="3400" smtClean="0"/>
              <a:t>.</a:t>
            </a:r>
            <a:endParaRPr lang="en-US" sz="3000" smtClean="0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  <p:pic>
        <p:nvPicPr>
          <p:cNvPr id="34821" name="Picture 5" descr="Camar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3063" y="0"/>
            <a:ext cx="1150937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Biotina</a:t>
            </a:r>
            <a:endParaRPr lang="es-ES_tradnl" sz="5400" smtClean="0"/>
          </a:p>
        </p:txBody>
      </p:sp>
      <p:sp>
        <p:nvSpPr>
          <p:cNvPr id="143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120063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solidFill>
                  <a:schemeClr val="accent2"/>
                </a:solidFill>
              </a:rPr>
              <a:t>Requerimiento: en mg vitamina/kg de dieta seca</a:t>
            </a:r>
            <a:br>
              <a:rPr lang="en-US" sz="3400" smtClean="0">
                <a:solidFill>
                  <a:schemeClr val="accent2"/>
                </a:solidFill>
              </a:rPr>
            </a:br>
            <a:r>
              <a:rPr lang="en-US" sz="3400" smtClean="0"/>
              <a:t>No Reportado para Tilapias</a:t>
            </a:r>
            <a:br>
              <a:rPr lang="en-US" sz="3400" smtClean="0"/>
            </a:br>
            <a:r>
              <a:rPr lang="en-US" sz="3400" smtClean="0"/>
              <a:t/>
            </a:r>
            <a:br>
              <a:rPr lang="en-US" sz="3400" smtClean="0"/>
            </a:br>
            <a:r>
              <a:rPr lang="en-US" sz="3400" smtClean="0"/>
              <a:t>Bagre:	&lt;1 </a:t>
            </a:r>
            <a:r>
              <a:rPr lang="en-US" sz="2400" smtClean="0"/>
              <a:t>(Lovell &amp; Buston 1984)</a:t>
            </a:r>
            <a:endParaRPr lang="en-US" sz="3400" smtClean="0"/>
          </a:p>
          <a:p>
            <a:pPr eaLnBrk="1" hangingPunct="1">
              <a:defRPr/>
            </a:pPr>
            <a:endParaRPr lang="en-US" sz="3400" smtClean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r>
              <a:rPr lang="en-US" sz="3400" smtClean="0">
                <a:solidFill>
                  <a:schemeClr val="accent2"/>
                </a:solidFill>
              </a:rPr>
              <a:t>Deficiencias:</a:t>
            </a:r>
            <a:r>
              <a:rPr lang="en-US" sz="3400" smtClean="0"/>
              <a:t> reduce crecimiento, anemia, pigmen</a:t>
            </a:r>
            <a:r>
              <a:rPr lang="es-ES_tradnl" sz="3400" smtClean="0"/>
              <a:t>tación pobre</a:t>
            </a:r>
            <a:r>
              <a:rPr lang="en-US" sz="3400" smtClean="0"/>
              <a:t>.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  <p:pic>
        <p:nvPicPr>
          <p:cNvPr id="35845" name="Picture 5" descr="tilap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93063" y="0"/>
            <a:ext cx="1150937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Biotina</a:t>
            </a:r>
            <a:endParaRPr lang="es-ES_tradnl" sz="5400" smtClean="0"/>
          </a:p>
        </p:txBody>
      </p:sp>
      <p:sp>
        <p:nvSpPr>
          <p:cNvPr id="144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0738" y="1447800"/>
            <a:ext cx="8120062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solidFill>
                  <a:schemeClr val="accent2"/>
                </a:solidFill>
              </a:rPr>
              <a:t>Estabilidad: d-biotina</a:t>
            </a:r>
          </a:p>
          <a:p>
            <a:pPr eaLnBrk="1" hangingPunct="1"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/>
              <a:t>Soluble en agua.</a:t>
            </a:r>
          </a:p>
          <a:p>
            <a:pPr eaLnBrk="1" hangingPunct="1"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/>
              <a:t>Muy estable al aire y al calor en premezclas vitamínicas pero sensible a la luz y a la alta humedad.</a:t>
            </a:r>
          </a:p>
          <a:p>
            <a:pPr eaLnBrk="1" hangingPunct="1"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/>
              <a:t>Pérdidas por procesamiento de expansión de alimentos son de 10 % </a:t>
            </a:r>
            <a:r>
              <a:rPr lang="en-US" sz="2400" smtClean="0"/>
              <a:t>(NRC 1983)</a:t>
            </a:r>
            <a:r>
              <a:rPr lang="en-US" sz="3400" smtClean="0"/>
              <a:t>.</a:t>
            </a:r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Biotina</a:t>
            </a:r>
            <a:endParaRPr lang="es-ES_tradnl" sz="5400" baseline="-25000" smtClean="0"/>
          </a:p>
        </p:txBody>
      </p:sp>
      <p:sp>
        <p:nvSpPr>
          <p:cNvPr id="144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3" y="1676400"/>
            <a:ext cx="7239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solidFill>
                  <a:schemeClr val="accent2"/>
                </a:solidFill>
              </a:rPr>
              <a:t>Factores anti-vitam</a:t>
            </a:r>
            <a:r>
              <a:rPr lang="es-ES_tradnl" sz="3400" smtClean="0">
                <a:solidFill>
                  <a:schemeClr val="accent2"/>
                </a:solidFill>
              </a:rPr>
              <a:t>í</a:t>
            </a:r>
            <a:r>
              <a:rPr lang="en-US" sz="3400" smtClean="0">
                <a:solidFill>
                  <a:schemeClr val="accent2"/>
                </a:solidFill>
              </a:rPr>
              <a:t>nicos:</a:t>
            </a:r>
            <a:r>
              <a:rPr lang="en-US" sz="3400" smtClean="0"/>
              <a:t> están presentes en la clara cruda del huevo, pero se pueden destruir con calor.</a:t>
            </a:r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Acido Fólico</a:t>
            </a:r>
            <a:endParaRPr lang="es-ES_tradnl" sz="5400" smtClean="0"/>
          </a:p>
        </p:txBody>
      </p:sp>
      <p:sp>
        <p:nvSpPr>
          <p:cNvPr id="144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0263" y="14478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solidFill>
                  <a:schemeClr val="accent2"/>
                </a:solidFill>
              </a:rPr>
              <a:t>Función: </a:t>
            </a:r>
            <a:r>
              <a:rPr lang="en-US" sz="3400" smtClean="0"/>
              <a:t>componente de la</a:t>
            </a:r>
            <a:r>
              <a:rPr lang="en-US" sz="3400" smtClean="0">
                <a:solidFill>
                  <a:schemeClr val="accent2"/>
                </a:solidFill>
              </a:rPr>
              <a:t> </a:t>
            </a:r>
            <a:r>
              <a:rPr lang="en-US" sz="3400" smtClean="0"/>
              <a:t>coenzima ácido tetrahidrofólico necesaria en el</a:t>
            </a:r>
            <a:r>
              <a:rPr lang="en-US" sz="3400" smtClean="0">
                <a:solidFill>
                  <a:schemeClr val="accent2"/>
                </a:solidFill>
              </a:rPr>
              <a:t> </a:t>
            </a:r>
            <a:r>
              <a:rPr lang="en-US" sz="3400" smtClean="0"/>
              <a:t>metabolismo de proteínas. </a:t>
            </a:r>
          </a:p>
          <a:p>
            <a:pPr eaLnBrk="1" hangingPunct="1">
              <a:defRPr/>
            </a:pPr>
            <a:r>
              <a:rPr lang="en-US" sz="3400" smtClean="0"/>
              <a:t>Interviene en transferencia de unidades de carbono y por esto es esencial en síntesis de hemoglobina, glicina, metionina, colina, tiamina y purinas y en el metabolismo de fenilalanina, tirosina e histadina.</a:t>
            </a:r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Acido Fólico</a:t>
            </a:r>
            <a:endParaRPr lang="es-ES_tradnl" sz="5400" smtClean="0"/>
          </a:p>
        </p:txBody>
      </p:sp>
      <p:sp>
        <p:nvSpPr>
          <p:cNvPr id="144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1447800"/>
            <a:ext cx="7569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solidFill>
                  <a:schemeClr val="accent2"/>
                </a:solidFill>
              </a:rPr>
              <a:t>Fuentes:</a:t>
            </a:r>
            <a:r>
              <a:rPr lang="en-US" sz="3400" smtClean="0"/>
              <a:t> levadura de cerveza y de torula, solubles de destilación, harina de origen vegetal (girasol, algodón, linaza, alfalfa) y de origen animal (hígado y pulmón), huevos enteros, polvillo de arroz, salvado de trigo y de arroz, soya entera, solubles de destilación, suero.</a:t>
            </a: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Acido Fólico</a:t>
            </a:r>
            <a:endParaRPr lang="es-ES_tradnl" sz="5400" smtClean="0"/>
          </a:p>
        </p:txBody>
      </p:sp>
      <p:sp>
        <p:nvSpPr>
          <p:cNvPr id="144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7138" y="1524000"/>
            <a:ext cx="683260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400" smtClean="0">
                <a:solidFill>
                  <a:schemeClr val="accent2"/>
                </a:solidFill>
              </a:rPr>
              <a:t>Requerimiento:  NR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400" smtClean="0">
                <a:solidFill>
                  <a:schemeClr val="accent2"/>
                </a:solidFill>
              </a:rPr>
              <a:t>Deficiencias:</a:t>
            </a:r>
            <a:r>
              <a:rPr lang="en-US" sz="3400" smtClean="0"/>
              <a:t> reduce crecimiento y sobrevivencia </a:t>
            </a:r>
            <a:r>
              <a:rPr lang="en-US" sz="2400" smtClean="0"/>
              <a:t>(Kanazawa 1985)</a:t>
            </a:r>
            <a:r>
              <a:rPr lang="en-US" sz="3400" smtClean="0"/>
              <a:t>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400" smtClean="0">
                <a:solidFill>
                  <a:schemeClr val="accent2"/>
                </a:solidFill>
              </a:rPr>
              <a:t>Estabilidad:</a:t>
            </a:r>
            <a:r>
              <a:rPr lang="en-US" sz="3400" smtClean="0"/>
              <a:t> </a:t>
            </a:r>
            <a:r>
              <a:rPr lang="en-US" sz="3400" smtClean="0">
                <a:solidFill>
                  <a:schemeClr val="accent2"/>
                </a:solidFill>
              </a:rPr>
              <a:t>se usa en dilución seca</a:t>
            </a:r>
          </a:p>
          <a:p>
            <a:pPr eaLnBrk="1" hangingPunct="1">
              <a:spcBef>
                <a:spcPct val="40000"/>
              </a:spcBef>
              <a:buClr>
                <a:schemeClr val="accent1"/>
              </a:buClr>
              <a:buSzPct val="70000"/>
              <a:buFont typeface="Monotype Sorts" pitchFamily="2" charset="2"/>
              <a:buChar char="u"/>
              <a:defRPr/>
            </a:pPr>
            <a:r>
              <a:rPr lang="en-US" sz="3400" smtClean="0"/>
              <a:t>Ligeramente soluble en agua.</a:t>
            </a:r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  <p:pic>
        <p:nvPicPr>
          <p:cNvPr id="40965" name="Picture 5" descr="Camar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3063" y="0"/>
            <a:ext cx="1150937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Acido Fólico</a:t>
            </a:r>
            <a:endParaRPr lang="es-ES_tradnl" sz="5400" smtClean="0"/>
          </a:p>
        </p:txBody>
      </p:sp>
      <p:sp>
        <p:nvSpPr>
          <p:cNvPr id="144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93063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400" smtClean="0">
                <a:solidFill>
                  <a:schemeClr val="accent2"/>
                </a:solidFill>
              </a:rPr>
              <a:t>Requerimiento: en mg vitamina/kg de dieta seca</a:t>
            </a:r>
            <a:br>
              <a:rPr lang="en-US" sz="3400" smtClean="0">
                <a:solidFill>
                  <a:schemeClr val="accent2"/>
                </a:solidFill>
              </a:rPr>
            </a:br>
            <a:r>
              <a:rPr lang="en-US" sz="3400" smtClean="0"/>
              <a:t>No Reportado para Tilapias</a:t>
            </a:r>
            <a:br>
              <a:rPr lang="en-US" sz="3400" smtClean="0"/>
            </a:br>
            <a:r>
              <a:rPr lang="en-US" sz="3400" smtClean="0"/>
              <a:t/>
            </a:r>
            <a:br>
              <a:rPr lang="en-US" sz="3400" smtClean="0"/>
            </a:br>
            <a:r>
              <a:rPr lang="en-US" sz="3400" smtClean="0"/>
              <a:t>Bagre:	0.5 - 1 </a:t>
            </a:r>
            <a:r>
              <a:rPr lang="en-US" sz="2400" smtClean="0"/>
              <a:t>(Duncan &amp; Lovell 1991)</a:t>
            </a:r>
            <a:br>
              <a:rPr lang="en-US" sz="2400" smtClean="0"/>
            </a:br>
            <a:endParaRPr lang="en-US" sz="3400" smtClean="0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400" smtClean="0">
                <a:solidFill>
                  <a:schemeClr val="accent2"/>
                </a:solidFill>
              </a:rPr>
              <a:t>Deficiencias:</a:t>
            </a:r>
            <a:r>
              <a:rPr lang="en-US" sz="3400" smtClean="0"/>
              <a:t> reduce crecimiento, anorexia, aletargamiento, mortalidad.</a:t>
            </a:r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  <p:pic>
        <p:nvPicPr>
          <p:cNvPr id="41989" name="Picture 5" descr="tilap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93063" y="0"/>
            <a:ext cx="1150937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Acido Fólico</a:t>
            </a:r>
            <a:endParaRPr lang="es-ES_tradnl" sz="5400" smtClean="0"/>
          </a:p>
        </p:txBody>
      </p:sp>
      <p:sp>
        <p:nvSpPr>
          <p:cNvPr id="144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1524000"/>
            <a:ext cx="7712075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70000"/>
              <a:buFont typeface="Monotype Sorts" pitchFamily="2" charset="2"/>
              <a:buChar char="u"/>
              <a:defRPr/>
            </a:pPr>
            <a:r>
              <a:rPr lang="en-US" sz="3400" smtClean="0"/>
              <a:t>Estable al aire pero sensible al calor en particular a la luz y a la radiación ultravioleta.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70000"/>
              <a:buFont typeface="Monotype Sorts" pitchFamily="2" charset="2"/>
              <a:buChar char="u"/>
              <a:defRPr/>
            </a:pPr>
            <a:r>
              <a:rPr lang="en-US" sz="3400" smtClean="0"/>
              <a:t>Pérdidas por procesamiento y almacenamiento en alimento para peces son de 3-10 % </a:t>
            </a:r>
            <a:r>
              <a:rPr lang="en-US" sz="2400" smtClean="0"/>
              <a:t>(Slinger </a:t>
            </a:r>
            <a:r>
              <a:rPr lang="en-US" sz="2400" i="1" smtClean="0"/>
              <a:t>et al.</a:t>
            </a:r>
            <a:r>
              <a:rPr lang="en-US" sz="2400" smtClean="0"/>
              <a:t> 1979)</a:t>
            </a:r>
            <a:r>
              <a:rPr lang="en-US" sz="3400" smtClean="0"/>
              <a:t>.</a:t>
            </a: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-73025" y="76200"/>
            <a:ext cx="9324975" cy="1143000"/>
          </a:xfrm>
        </p:spPr>
        <p:txBody>
          <a:bodyPr/>
          <a:lstStyle/>
          <a:p>
            <a:pPr eaLnBrk="1" hangingPunct="1"/>
            <a:r>
              <a:rPr lang="es-ES_tradnl" sz="5000" smtClean="0"/>
              <a:t>Cianocobalaminas, Vitamina B</a:t>
            </a:r>
            <a:r>
              <a:rPr lang="es-ES_tradnl" sz="4000" baseline="-25000" smtClean="0"/>
              <a:t>12</a:t>
            </a:r>
            <a:endParaRPr lang="es-ES_tradnl" sz="4000" smtClean="0"/>
          </a:p>
        </p:txBody>
      </p:sp>
      <p:sp>
        <p:nvSpPr>
          <p:cNvPr id="144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1447800"/>
            <a:ext cx="8399462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smtClean="0"/>
              <a:t>Termino aplica a varias macromoleculas: Cobalaminas.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400" smtClean="0">
                <a:solidFill>
                  <a:schemeClr val="accent2"/>
                </a:solidFill>
              </a:rPr>
              <a:t>Función: </a:t>
            </a:r>
            <a:r>
              <a:rPr lang="en-US" sz="2400" smtClean="0"/>
              <a:t>coenzima cobamida necesaria en la formación de células rojas y en el mantenimiento del tejido nervioso. </a:t>
            </a:r>
            <a:r>
              <a:rPr lang="es-ES" sz="2400" smtClean="0"/>
              <a:t>Metabolismo estrechamente ligado con ácido fólico </a:t>
            </a:r>
            <a:endParaRPr lang="en-US" sz="2400" smtClean="0"/>
          </a:p>
          <a:p>
            <a:pPr eaLnBrk="1" hangingPunct="1">
              <a:spcBef>
                <a:spcPct val="50000"/>
              </a:spcBef>
              <a:defRPr/>
            </a:pPr>
            <a:r>
              <a:rPr lang="es-ES" sz="2400" smtClean="0"/>
              <a:t>Involucrada en: 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s-ES" sz="2000" smtClean="0"/>
              <a:t>Síntesis ácidos nucleícos (síntesis tiamina y desoxiribosa)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s-ES" sz="2000" smtClean="0"/>
              <a:t>Reciclaje del ácido tetrahidrofólico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s-ES" sz="2000" smtClean="0"/>
              <a:t>Mantenimiento actividad glutation (metabolismo carbohidratos)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s-ES" sz="2000" smtClean="0"/>
              <a:t>Conversión metilmalonil coA a succinil coA (metabolismo grasas)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s-ES" sz="2000" smtClean="0"/>
              <a:t>Metilación hemocisteína a metionina (metabolismo aminoácidos).</a:t>
            </a:r>
            <a:endParaRPr lang="en-US" sz="2000" smtClean="0"/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052513"/>
            <a:ext cx="8240712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-73025" y="76200"/>
            <a:ext cx="9324975" cy="1143000"/>
          </a:xfrm>
        </p:spPr>
        <p:txBody>
          <a:bodyPr/>
          <a:lstStyle/>
          <a:p>
            <a:pPr eaLnBrk="1" hangingPunct="1"/>
            <a:r>
              <a:rPr lang="es-ES_tradnl" sz="5000" smtClean="0"/>
              <a:t>Cianocobalaminas, Vitamina B</a:t>
            </a:r>
            <a:r>
              <a:rPr lang="es-ES_tradnl" sz="4000" baseline="-25000" smtClean="0"/>
              <a:t>12</a:t>
            </a:r>
            <a:endParaRPr lang="es-ES_tradnl" sz="4000" smtClean="0"/>
          </a:p>
        </p:txBody>
      </p:sp>
      <p:sp>
        <p:nvSpPr>
          <p:cNvPr id="151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1447800"/>
            <a:ext cx="8399462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400" smtClean="0">
                <a:solidFill>
                  <a:schemeClr val="accent2"/>
                </a:solidFill>
              </a:rPr>
              <a:t>Fuentes:</a:t>
            </a:r>
            <a:r>
              <a:rPr lang="en-US" sz="3400" smtClean="0"/>
              <a:t> subproductos animales, hígado, riñón, hairna de pescado y de hueso, solubles de pescado condensados, subproductos de aves.</a:t>
            </a:r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Cianocobalamina, Vit. B</a:t>
            </a:r>
            <a:r>
              <a:rPr lang="es-ES_tradnl" sz="5400" baseline="-25000" smtClean="0"/>
              <a:t>12</a:t>
            </a:r>
            <a:endParaRPr lang="es-ES_tradnl" sz="5000" baseline="-25000" smtClean="0"/>
          </a:p>
        </p:txBody>
      </p:sp>
      <p:sp>
        <p:nvSpPr>
          <p:cNvPr id="144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1600200"/>
            <a:ext cx="7991475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accent2"/>
                </a:solidFill>
              </a:rPr>
              <a:t>Requerimiento: en mg vitamina/kg de dieta seca</a:t>
            </a:r>
            <a:br>
              <a:rPr lang="en-US" smtClean="0">
                <a:solidFill>
                  <a:schemeClr val="accent2"/>
                </a:solidFill>
              </a:rPr>
            </a:br>
            <a:r>
              <a:rPr lang="en-US" i="1" smtClean="0"/>
              <a:t>P. monodon,</a:t>
            </a:r>
            <a:r>
              <a:rPr lang="en-US" smtClean="0"/>
              <a:t> juvenil:           0.2   </a:t>
            </a:r>
            <a:r>
              <a:rPr lang="en-US" sz="2400" smtClean="0"/>
              <a:t>(Shiau &amp; Lung 1993)</a:t>
            </a:r>
            <a:endParaRPr lang="en-US" smtClean="0"/>
          </a:p>
          <a:p>
            <a:pPr eaLnBrk="1" hangingPunct="1">
              <a:defRPr/>
            </a:pPr>
            <a:endParaRPr lang="en-US" smtClean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r>
              <a:rPr lang="en-US" smtClean="0">
                <a:solidFill>
                  <a:schemeClr val="accent2"/>
                </a:solidFill>
              </a:rPr>
              <a:t>Deficiencias:</a:t>
            </a:r>
            <a:r>
              <a:rPr lang="en-US" smtClean="0"/>
              <a:t> reduce sobrevivencia de larvas </a:t>
            </a:r>
            <a:r>
              <a:rPr lang="en-US" sz="2400" smtClean="0"/>
              <a:t>(Kanazawa 1985)</a:t>
            </a:r>
            <a:r>
              <a:rPr lang="en-US" smtClean="0"/>
              <a:t>, reduce crecimiento </a:t>
            </a:r>
            <a:r>
              <a:rPr lang="en-US" sz="2400" smtClean="0"/>
              <a:t>(Shiau &amp; Lung 1993)</a:t>
            </a:r>
            <a:r>
              <a:rPr lang="en-US" smtClean="0"/>
              <a:t>.</a:t>
            </a:r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  <p:pic>
        <p:nvPicPr>
          <p:cNvPr id="46085" name="Picture 5" descr="Camar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6263" y="0"/>
            <a:ext cx="947737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Cianocobalamina, Vit. B</a:t>
            </a:r>
            <a:r>
              <a:rPr lang="es-ES_tradnl" sz="5400" baseline="-25000" smtClean="0"/>
              <a:t>12</a:t>
            </a:r>
            <a:endParaRPr lang="es-ES_tradnl" sz="5000" baseline="-25000" smtClean="0"/>
          </a:p>
        </p:txBody>
      </p:sp>
      <p:sp>
        <p:nvSpPr>
          <p:cNvPr id="144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600200"/>
            <a:ext cx="7721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chemeClr val="accent2"/>
                </a:solidFill>
              </a:rPr>
              <a:t>Requerimiento: NR</a:t>
            </a:r>
            <a:r>
              <a:rPr lang="en-US" smtClean="0">
                <a:solidFill>
                  <a:schemeClr val="accent2"/>
                </a:solidFill>
              </a:rPr>
              <a:t> </a:t>
            </a:r>
            <a:r>
              <a:rPr lang="en-US" sz="2400" smtClean="0"/>
              <a:t>(Limsuwan &amp; Lovell 1981)</a:t>
            </a:r>
            <a:br>
              <a:rPr lang="en-US" sz="2400" smtClean="0"/>
            </a:br>
            <a:endParaRPr lang="en-US" sz="2400" smtClean="0"/>
          </a:p>
          <a:p>
            <a:pPr eaLnBrk="1" hangingPunct="1">
              <a:defRPr/>
            </a:pPr>
            <a:r>
              <a:rPr lang="en-US" smtClean="0"/>
              <a:t>Microflora intestinal produce suficiente cantidad.</a:t>
            </a:r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  <p:pic>
        <p:nvPicPr>
          <p:cNvPr id="47109" name="Picture 5" descr="tilap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6263" y="0"/>
            <a:ext cx="947737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0738" y="1447800"/>
            <a:ext cx="7781925" cy="4114800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defRPr/>
            </a:pPr>
            <a:r>
              <a:rPr lang="en-US" sz="3400" smtClean="0">
                <a:solidFill>
                  <a:schemeClr val="accent2"/>
                </a:solidFill>
              </a:rPr>
              <a:t>Estabilidad:</a:t>
            </a:r>
          </a:p>
          <a:p>
            <a:pPr eaLnBrk="1" hangingPunct="1">
              <a:spcBef>
                <a:spcPct val="4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/>
              <a:t>Moderadamente soluble en agua.</a:t>
            </a:r>
          </a:p>
          <a:p>
            <a:pPr eaLnBrk="1" hangingPunct="1">
              <a:spcBef>
                <a:spcPct val="4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/>
              <a:t>Estable en premezclas vitamínicas a temperatura de almacenamiento normal pero elevadas temperaturas reducen la actividad, particularmente en condiciones ligeramente ácidas.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s-ES_tradnl" sz="5400" smtClean="0"/>
              <a:t>Cianocobalamina, VitB</a:t>
            </a:r>
            <a:r>
              <a:rPr lang="es-ES_tradnl" sz="5400" baseline="-25000" smtClean="0"/>
              <a:t>12</a:t>
            </a:r>
            <a:endParaRPr lang="es-ES_tradnl" sz="5000" baseline="-25000" smtClean="0"/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Retinol, Vitamina A</a:t>
            </a:r>
            <a:endParaRPr lang="es-ES_tradnl" sz="5400" smtClean="0"/>
          </a:p>
        </p:txBody>
      </p:sp>
      <p:sp>
        <p:nvSpPr>
          <p:cNvPr id="145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0263" y="15240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s-ES" sz="3400" smtClean="0"/>
              <a:t>Vit A solo en animales:</a:t>
            </a:r>
          </a:p>
          <a:p>
            <a:pPr lvl="1" eaLnBrk="1" hangingPunct="1">
              <a:defRPr/>
            </a:pPr>
            <a:r>
              <a:rPr lang="es-ES" sz="3000" smtClean="0"/>
              <a:t>Retinol (vitamina A1: mamíferos y peces marinos) </a:t>
            </a:r>
          </a:p>
          <a:p>
            <a:pPr lvl="1" eaLnBrk="1" hangingPunct="1">
              <a:defRPr/>
            </a:pPr>
            <a:r>
              <a:rPr lang="es-ES" sz="3000" smtClean="0"/>
              <a:t>3,4-dehidroretinol (vitamina A2: peces de agua dulce). </a:t>
            </a:r>
          </a:p>
          <a:p>
            <a:pPr eaLnBrk="1" hangingPunct="1">
              <a:defRPr/>
            </a:pPr>
            <a:r>
              <a:rPr lang="es-ES" sz="3400" smtClean="0"/>
              <a:t>Pigmentos carotenoides (p. ej. </a:t>
            </a:r>
            <a:r>
              <a:rPr lang="es-ES" sz="3400" smtClean="0">
                <a:latin typeface="SymbolPS" pitchFamily="18" charset="2"/>
              </a:rPr>
              <a:t>b-</a:t>
            </a:r>
            <a:r>
              <a:rPr lang="es-ES" sz="3400" smtClean="0"/>
              <a:t>caroteno) precursores en vegetales: pueden ser convertidos en vitamina A</a:t>
            </a:r>
            <a:endParaRPr lang="en-US" sz="3400" smtClean="0"/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Retinol, Vitamina A</a:t>
            </a:r>
            <a:endParaRPr lang="es-ES_tradnl" sz="5400" smtClean="0"/>
          </a:p>
        </p:txBody>
      </p:sp>
      <p:sp>
        <p:nvSpPr>
          <p:cNvPr id="152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0263" y="15240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solidFill>
                  <a:schemeClr val="accent2"/>
                </a:solidFill>
              </a:rPr>
              <a:t>Función: </a:t>
            </a:r>
            <a:r>
              <a:rPr lang="en-US" sz="3400" smtClean="0"/>
              <a:t>componente de pigmentos de la visión y es necesario para el mantenimiento de los tejidos excretores epiteliales del cuerpo. 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en-US" sz="3400" smtClean="0"/>
              <a:t>Su función como protector de la membranas mucosas y desarrollo del tejido óseo se debe a su participación en el metabolismo de mucopolisacáridos.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Retinol, Vitamina A</a:t>
            </a:r>
            <a:endParaRPr lang="es-ES_tradnl" sz="5400" smtClean="0"/>
          </a:p>
        </p:txBody>
      </p:sp>
      <p:sp>
        <p:nvSpPr>
          <p:cNvPr id="145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043863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mtClean="0">
                <a:solidFill>
                  <a:schemeClr val="accent2"/>
                </a:solidFill>
              </a:rPr>
              <a:t>Fuentes: </a:t>
            </a:r>
            <a:r>
              <a:rPr lang="en-US" smtClean="0"/>
              <a:t>aceite de pescados marinos, harina de hígado.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ES" smtClean="0"/>
              <a:t>Vegetales ricos en carotenoides incluyen zanahorias maduras-20, espinacas-10 y berro-5. </a:t>
            </a:r>
            <a:endParaRPr lang="en-US" smtClean="0"/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  <p:pic>
        <p:nvPicPr>
          <p:cNvPr id="51205" name="Picture 5" descr="Camar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3063" y="0"/>
            <a:ext cx="1150937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Retinol, Vitamina A</a:t>
            </a:r>
            <a:endParaRPr lang="es-ES_tradnl" sz="5400" smtClean="0"/>
          </a:p>
        </p:txBody>
      </p:sp>
      <p:sp>
        <p:nvSpPr>
          <p:cNvPr id="152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043863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mtClean="0">
                <a:solidFill>
                  <a:schemeClr val="accent2"/>
                </a:solidFill>
              </a:rPr>
              <a:t>Requerimiento: en mg vitamina/kg de dieta seca</a:t>
            </a:r>
            <a:br>
              <a:rPr lang="en-US" smtClean="0">
                <a:solidFill>
                  <a:schemeClr val="accent2"/>
                </a:solidFill>
              </a:rPr>
            </a:br>
            <a:r>
              <a:rPr lang="en-US" i="1" smtClean="0"/>
              <a:t>P. japonicus, </a:t>
            </a:r>
            <a:r>
              <a:rPr lang="en-US" smtClean="0"/>
              <a:t>reproductor:      R </a:t>
            </a:r>
            <a:r>
              <a:rPr lang="en-US" sz="2400" smtClean="0"/>
              <a:t>(Alava </a:t>
            </a:r>
            <a:r>
              <a:rPr lang="en-US" sz="2400" i="1" smtClean="0"/>
              <a:t>et al.</a:t>
            </a:r>
            <a:r>
              <a:rPr lang="en-US" sz="2400" smtClean="0"/>
              <a:t> 1993)</a:t>
            </a:r>
            <a:r>
              <a:rPr lang="en-US" smtClean="0"/>
              <a:t/>
            </a:r>
            <a:br>
              <a:rPr lang="en-US" smtClean="0"/>
            </a:br>
            <a:r>
              <a:rPr lang="en-US" i="1" smtClean="0"/>
              <a:t>L. vannamei,</a:t>
            </a:r>
            <a:r>
              <a:rPr lang="en-US" smtClean="0"/>
              <a:t> juvenil:               R </a:t>
            </a:r>
            <a:r>
              <a:rPr lang="en-US" sz="2400" smtClean="0"/>
              <a:t>(He </a:t>
            </a:r>
            <a:r>
              <a:rPr lang="en-US" sz="2400" i="1" smtClean="0"/>
              <a:t>et al.</a:t>
            </a:r>
            <a:r>
              <a:rPr lang="en-US" sz="2400" smtClean="0"/>
              <a:t> 1992)</a:t>
            </a:r>
            <a:endParaRPr lang="en-US" smtClean="0">
              <a:solidFill>
                <a:schemeClr val="accent2"/>
              </a:solidFill>
            </a:endParaRPr>
          </a:p>
          <a:p>
            <a:pPr eaLnBrk="1" hangingPunct="1">
              <a:spcBef>
                <a:spcPct val="80000"/>
              </a:spcBef>
              <a:defRPr/>
            </a:pPr>
            <a:r>
              <a:rPr lang="en-US" smtClean="0">
                <a:solidFill>
                  <a:schemeClr val="accent2"/>
                </a:solidFill>
              </a:rPr>
              <a:t>Deficiencia: </a:t>
            </a:r>
            <a:r>
              <a:rPr lang="en-US" smtClean="0"/>
              <a:t>reduce crecimiento en juveniles.</a:t>
            </a:r>
          </a:p>
        </p:txBody>
      </p:sp>
      <p:sp>
        <p:nvSpPr>
          <p:cNvPr id="52228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  <p:pic>
        <p:nvPicPr>
          <p:cNvPr id="52229" name="Picture 5" descr="Camar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3063" y="0"/>
            <a:ext cx="1150937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Retinol, Vitamina A</a:t>
            </a:r>
            <a:endParaRPr lang="es-ES_tradnl" sz="5400" smtClean="0"/>
          </a:p>
        </p:txBody>
      </p:sp>
      <p:sp>
        <p:nvSpPr>
          <p:cNvPr id="145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043863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mtClean="0">
                <a:solidFill>
                  <a:schemeClr val="accent2"/>
                </a:solidFill>
              </a:rPr>
              <a:t>Requerimiento: en UI vitamina/kg de dieta seca</a:t>
            </a:r>
            <a:br>
              <a:rPr lang="en-US" smtClean="0">
                <a:solidFill>
                  <a:schemeClr val="accent2"/>
                </a:solidFill>
              </a:rPr>
            </a:br>
            <a:r>
              <a:rPr lang="en-US" sz="3400" smtClean="0"/>
              <a:t>No Reportado para Tilapias</a:t>
            </a:r>
            <a:br>
              <a:rPr lang="en-US" sz="3400" smtClean="0"/>
            </a:br>
            <a:r>
              <a:rPr lang="en-US" sz="3400" smtClean="0"/>
              <a:t/>
            </a:r>
            <a:br>
              <a:rPr lang="en-US" sz="3400" smtClean="0"/>
            </a:br>
            <a:r>
              <a:rPr lang="en-US" sz="3400" smtClean="0"/>
              <a:t>Bagre:	1000 - 2000 </a:t>
            </a:r>
            <a:r>
              <a:rPr lang="en-US" sz="2400" smtClean="0"/>
              <a:t>(Dupree 1966)</a:t>
            </a:r>
            <a:endParaRPr lang="en-US" smtClean="0"/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  <p:pic>
        <p:nvPicPr>
          <p:cNvPr id="53253" name="Picture 5" descr="tilap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93063" y="0"/>
            <a:ext cx="1150937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9000" y="1447800"/>
            <a:ext cx="7645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solidFill>
                  <a:schemeClr val="accent2"/>
                </a:solidFill>
              </a:rPr>
              <a:t>Estabilidad: esteres de acetato, palmitato o propionato</a:t>
            </a:r>
          </a:p>
          <a:p>
            <a:pPr eaLnBrk="1" hangingPunct="1"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/>
              <a:t>Insoluble en agua.</a:t>
            </a:r>
          </a:p>
          <a:p>
            <a:pPr eaLnBrk="1" hangingPunct="1"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/>
              <a:t>Estable en premezclas vitamínicas pero fácilmente oxidable a elevadas temperaturas de almacenamiento y en presencia de elementos oxidantes (aceites rancios).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s-ES_tradnl" sz="6000" smtClean="0"/>
              <a:t>Retinol, Vitamina A</a:t>
            </a:r>
            <a:endParaRPr lang="es-ES_tradnl" sz="5000" baseline="-25000" smtClean="0"/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8" y="404813"/>
            <a:ext cx="8863012" cy="579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7863" y="1600200"/>
            <a:ext cx="7856537" cy="4114800"/>
          </a:xfrm>
        </p:spPr>
        <p:txBody>
          <a:bodyPr/>
          <a:lstStyle/>
          <a:p>
            <a:pPr eaLnBrk="1" hangingPunct="1">
              <a:buClr>
                <a:schemeClr val="accent1"/>
              </a:buClr>
              <a:buSzPct val="70000"/>
              <a:buFont typeface="Monotype Sorts" pitchFamily="2" charset="2"/>
              <a:buChar char="u"/>
              <a:defRPr/>
            </a:pPr>
            <a:r>
              <a:rPr lang="en-US" sz="3400" smtClean="0"/>
              <a:t>Pérdida por procesamiento de alimentos por expansión para mascotas ha sido del 20 % </a:t>
            </a:r>
            <a:r>
              <a:rPr lang="en-US" sz="2400" smtClean="0"/>
              <a:t>(NRC 1983)</a:t>
            </a:r>
            <a:r>
              <a:rPr lang="en-US" sz="3400" smtClean="0"/>
              <a:t>.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70000"/>
              <a:buFont typeface="Monotype Sorts" pitchFamily="2" charset="2"/>
              <a:buChar char="u"/>
              <a:defRPr/>
            </a:pPr>
            <a:r>
              <a:rPr lang="en-US" sz="3400" smtClean="0"/>
              <a:t>Pérdida por almacenamiento despues de 6 meses a temperatura ambiente ha sido del 53 % </a:t>
            </a:r>
            <a:r>
              <a:rPr lang="en-US" sz="2400" smtClean="0"/>
              <a:t>(NRC 1983)</a:t>
            </a:r>
            <a:r>
              <a:rPr lang="en-US" sz="3400" smtClean="0"/>
              <a:t>.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s-ES_tradnl" sz="6000" smtClean="0"/>
              <a:t>Retinol, Vitamina A</a:t>
            </a:r>
            <a:endParaRPr lang="es-ES_tradnl" sz="5000" baseline="-25000" smtClean="0"/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8348663" cy="1143000"/>
          </a:xfrm>
        </p:spPr>
        <p:txBody>
          <a:bodyPr/>
          <a:lstStyle/>
          <a:p>
            <a:pPr eaLnBrk="1" hangingPunct="1"/>
            <a:r>
              <a:rPr lang="es-ES" sz="4000" smtClean="0"/>
              <a:t>Vitaminas y Coenzimas de Transferencia y Oxido - reducción</a:t>
            </a:r>
          </a:p>
        </p:txBody>
      </p:sp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916113"/>
            <a:ext cx="7331075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Riboflavina, Vitamina B</a:t>
            </a:r>
            <a:r>
              <a:rPr lang="es-ES_tradnl" sz="6000" baseline="-25000" smtClean="0"/>
              <a:t>2</a:t>
            </a:r>
            <a:endParaRPr lang="es-ES_tradnl" sz="5400" smtClean="0"/>
          </a:p>
        </p:txBody>
      </p:sp>
      <p:sp>
        <p:nvSpPr>
          <p:cNvPr id="146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12875"/>
            <a:ext cx="7991475" cy="42259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accent2"/>
                </a:solidFill>
              </a:rPr>
              <a:t>Función:</a:t>
            </a:r>
            <a:r>
              <a:rPr lang="en-US" smtClean="0"/>
              <a:t> coenzimas en el metabolismo energético, actua en la degradación de piruvatos, ácidos grasos y amino ácidos.</a:t>
            </a:r>
          </a:p>
          <a:p>
            <a:pPr eaLnBrk="1" hangingPunct="1">
              <a:defRPr/>
            </a:pPr>
            <a:r>
              <a:rPr lang="es-ES" smtClean="0"/>
              <a:t>Particularmente importante respiración tejidos pobremente vascularizados.</a:t>
            </a:r>
          </a:p>
          <a:p>
            <a:pPr eaLnBrk="1" hangingPunct="1">
              <a:defRPr/>
            </a:pPr>
            <a:r>
              <a:rPr lang="es-ES" smtClean="0"/>
              <a:t>Conjunción con B6 ayuda conversión del triptofano a ácido nicotínico. </a:t>
            </a:r>
          </a:p>
          <a:p>
            <a:pPr eaLnBrk="1" hangingPunct="1">
              <a:defRPr/>
            </a:pPr>
            <a:r>
              <a:rPr lang="es-ES" smtClean="0"/>
              <a:t>Esencial metabolismo de carbohidratos, grasas y proteínas </a:t>
            </a:r>
            <a:endParaRPr lang="en-US" smtClean="0"/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Riboflavina, Vitamina B</a:t>
            </a:r>
            <a:r>
              <a:rPr lang="es-ES_tradnl" sz="6000" baseline="-25000" smtClean="0"/>
              <a:t>2</a:t>
            </a:r>
            <a:endParaRPr lang="es-ES_tradnl" sz="5400" smtClean="0"/>
          </a:p>
        </p:txBody>
      </p:sp>
      <p:sp>
        <p:nvSpPr>
          <p:cNvPr id="152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0263" y="1524000"/>
            <a:ext cx="7772400" cy="4114800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defRPr/>
            </a:pPr>
            <a:r>
              <a:rPr lang="en-US" sz="3400" smtClean="0">
                <a:solidFill>
                  <a:schemeClr val="accent2"/>
                </a:solidFill>
              </a:rPr>
              <a:t>Fuentes:</a:t>
            </a:r>
            <a:r>
              <a:rPr lang="en-US" sz="3400" smtClean="0"/>
              <a:t> levadura de cerveza y de torula, harina de hígado, de pulmón y de alfalfa, solubles de pescado y solubles de destilación, suero, clara del huevo de gallina, leche descremada en polvo.</a:t>
            </a:r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Riboflavina, Vitamina B</a:t>
            </a:r>
            <a:r>
              <a:rPr lang="es-ES_tradnl" sz="6000" baseline="-25000" smtClean="0"/>
              <a:t>2</a:t>
            </a:r>
            <a:endParaRPr lang="es-ES_tradnl" sz="5400" baseline="-25000" smtClean="0"/>
          </a:p>
        </p:txBody>
      </p:sp>
      <p:sp>
        <p:nvSpPr>
          <p:cNvPr id="146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1447800"/>
            <a:ext cx="7924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solidFill>
                  <a:schemeClr val="accent2"/>
                </a:solidFill>
              </a:rPr>
              <a:t>Requerimiento: en mg vitamina/kg de dieta seca</a:t>
            </a:r>
            <a:br>
              <a:rPr lang="en-US" sz="2400" smtClean="0">
                <a:solidFill>
                  <a:schemeClr val="accent2"/>
                </a:solidFill>
              </a:rPr>
            </a:br>
            <a:r>
              <a:rPr lang="en-US" sz="2400" i="1" smtClean="0"/>
              <a:t>P. japonicus</a:t>
            </a:r>
            <a:r>
              <a:rPr lang="en-US" sz="2400" smtClean="0"/>
              <a:t>, larvae:        80 (Kanazawa 1985)</a:t>
            </a:r>
            <a:br>
              <a:rPr lang="en-US" sz="2400" smtClean="0"/>
            </a:br>
            <a:r>
              <a:rPr lang="en-US" sz="2400" i="1" smtClean="0"/>
              <a:t>P. monodon</a:t>
            </a:r>
            <a:r>
              <a:rPr lang="en-US" sz="2400" smtClean="0"/>
              <a:t>, juvenile:      22 (Chen &amp; Hwang 1992)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400" smtClean="0">
                <a:solidFill>
                  <a:schemeClr val="accent2"/>
                </a:solidFill>
              </a:rPr>
              <a:t>Deficiencias:</a:t>
            </a:r>
            <a:r>
              <a:rPr lang="en-US" sz="2400" smtClean="0"/>
              <a:t> </a:t>
            </a:r>
            <a:r>
              <a:rPr lang="en-US" sz="2400" i="1" smtClean="0"/>
              <a:t>P. japonicus</a:t>
            </a:r>
            <a:r>
              <a:rPr lang="en-US" sz="2400" smtClean="0"/>
              <a:t>: reduce crecimiento y sobrevivencia de larvas (Kanazawa 1985).  	</a:t>
            </a:r>
            <a:br>
              <a:rPr lang="en-US" sz="2400" smtClean="0"/>
            </a:br>
            <a:r>
              <a:rPr lang="en-US" sz="2400" i="1" smtClean="0"/>
              <a:t>P. monodon</a:t>
            </a:r>
            <a:r>
              <a:rPr lang="en-US" sz="2400" smtClean="0"/>
              <a:t>: pigmentación pobre, irritabilidad, protuberancias en la cutícula, enanismo (Chen &amp; Hwang 1992).</a:t>
            </a:r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  <p:pic>
        <p:nvPicPr>
          <p:cNvPr id="59397" name="Picture 5" descr="Camar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2938" y="0"/>
            <a:ext cx="881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Riboflavina, Vitamina B</a:t>
            </a:r>
            <a:r>
              <a:rPr lang="es-ES_tradnl" sz="6000" baseline="-25000" smtClean="0"/>
              <a:t>2</a:t>
            </a:r>
            <a:endParaRPr lang="es-ES_tradnl" sz="5400" baseline="-25000" smtClean="0"/>
          </a:p>
        </p:txBody>
      </p:sp>
      <p:sp>
        <p:nvSpPr>
          <p:cNvPr id="146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1447800"/>
            <a:ext cx="7924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accent2"/>
                </a:solidFill>
              </a:rPr>
              <a:t>Requerimiento: en mg vitamina/kg de dieta seca</a:t>
            </a:r>
            <a:br>
              <a:rPr lang="en-US" smtClean="0">
                <a:solidFill>
                  <a:schemeClr val="accent2"/>
                </a:solidFill>
              </a:rPr>
            </a:br>
            <a:r>
              <a:rPr lang="en-US" i="1" smtClean="0"/>
              <a:t>O. aureus</a:t>
            </a:r>
            <a:r>
              <a:rPr lang="en-US" smtClean="0"/>
              <a:t>:		6 </a:t>
            </a:r>
            <a:r>
              <a:rPr lang="en-US" sz="2400" smtClean="0"/>
              <a:t>(Soliman &amp; Wilson 1992)</a:t>
            </a:r>
            <a:r>
              <a:rPr lang="en-US" smtClean="0"/>
              <a:t/>
            </a:r>
            <a:br>
              <a:rPr lang="en-US" smtClean="0"/>
            </a:br>
            <a:r>
              <a:rPr lang="en-US" i="1" smtClean="0"/>
              <a:t>O. mossambicus	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mtClean="0"/>
              <a:t>x </a:t>
            </a:r>
            <a:r>
              <a:rPr lang="en-US" i="1" smtClean="0"/>
              <a:t>O. niloticus</a:t>
            </a:r>
            <a:r>
              <a:rPr lang="en-US" smtClean="0"/>
              <a:t>:</a:t>
            </a:r>
            <a:r>
              <a:rPr lang="en-US" i="1" smtClean="0"/>
              <a:t>		</a:t>
            </a:r>
            <a:r>
              <a:rPr lang="en-US" smtClean="0"/>
              <a:t>5 </a:t>
            </a:r>
            <a:r>
              <a:rPr lang="en-US" sz="2400" smtClean="0"/>
              <a:t>(Lim </a:t>
            </a:r>
            <a:r>
              <a:rPr lang="en-US" sz="2400" i="1" smtClean="0"/>
              <a:t>et al.</a:t>
            </a:r>
            <a:r>
              <a:rPr lang="en-US" sz="2400" smtClean="0"/>
              <a:t> 1993)</a:t>
            </a:r>
            <a:br>
              <a:rPr lang="en-US" sz="2400" smtClean="0"/>
            </a:br>
            <a:endParaRPr lang="en-US" smtClean="0"/>
          </a:p>
          <a:p>
            <a:pPr eaLnBrk="1" hangingPunct="1">
              <a:spcBef>
                <a:spcPct val="50000"/>
              </a:spcBef>
              <a:defRPr/>
            </a:pPr>
            <a:r>
              <a:rPr lang="en-US" smtClean="0">
                <a:solidFill>
                  <a:schemeClr val="accent2"/>
                </a:solidFill>
              </a:rPr>
              <a:t>Deficiencias:</a:t>
            </a:r>
            <a:r>
              <a:rPr lang="en-US" smtClean="0"/>
              <a:t> reduce crecimiento, aletargamiento, pigmentación pobre, cataratas, anorexia. </a:t>
            </a:r>
          </a:p>
        </p:txBody>
      </p:sp>
      <p:sp>
        <p:nvSpPr>
          <p:cNvPr id="60420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  <p:pic>
        <p:nvPicPr>
          <p:cNvPr id="60421" name="Picture 5" descr="tilap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2938" y="0"/>
            <a:ext cx="8810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Riboflavina, Vitamina B</a:t>
            </a:r>
            <a:r>
              <a:rPr lang="es-ES_tradnl" sz="6000" baseline="-25000" smtClean="0"/>
              <a:t>2</a:t>
            </a:r>
            <a:endParaRPr lang="es-ES_tradnl" sz="5400" baseline="-25000" smtClean="0"/>
          </a:p>
        </p:txBody>
      </p:sp>
      <p:sp>
        <p:nvSpPr>
          <p:cNvPr id="146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0738" y="1524000"/>
            <a:ext cx="7510462" cy="4114800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defRPr/>
            </a:pPr>
            <a:r>
              <a:rPr lang="en-US" sz="3400" smtClean="0">
                <a:solidFill>
                  <a:schemeClr val="accent2"/>
                </a:solidFill>
              </a:rPr>
              <a:t>Estabilidad: polvo flotante</a:t>
            </a:r>
          </a:p>
          <a:p>
            <a:pPr eaLnBrk="1" hangingPunct="1">
              <a:spcBef>
                <a:spcPct val="4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/>
              <a:t>Parcialmente soluble en agua.</a:t>
            </a:r>
          </a:p>
          <a:p>
            <a:pPr eaLnBrk="1" hangingPunct="1">
              <a:spcBef>
                <a:spcPct val="4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/>
              <a:t>Estable en premezclas vitamínicas secas durante largos períodos de almacenamiento y cuando se mezcla con premezclas minerales.</a:t>
            </a:r>
          </a:p>
        </p:txBody>
      </p:sp>
      <p:sp>
        <p:nvSpPr>
          <p:cNvPr id="61444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Riboflavina, Vitamina B</a:t>
            </a:r>
            <a:r>
              <a:rPr lang="es-ES_tradnl" sz="6000" baseline="-25000" smtClean="0"/>
              <a:t>2</a:t>
            </a:r>
            <a:endParaRPr lang="es-ES_tradnl" sz="5400" baseline="-25000" smtClean="0"/>
          </a:p>
        </p:txBody>
      </p:sp>
      <p:sp>
        <p:nvSpPr>
          <p:cNvPr id="146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0738" y="1524000"/>
            <a:ext cx="8120062" cy="4114800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defRPr/>
            </a:pPr>
            <a:r>
              <a:rPr lang="en-US" sz="3400" smtClean="0">
                <a:solidFill>
                  <a:schemeClr val="accent2"/>
                </a:solidFill>
              </a:rPr>
              <a:t>Estabilidad: </a:t>
            </a:r>
            <a:endParaRPr lang="en-US" sz="3400" smtClean="0"/>
          </a:p>
          <a:p>
            <a:pPr eaLnBrk="1" hangingPunct="1">
              <a:spcBef>
                <a:spcPct val="4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/>
              <a:t>Pérdidas por procesamiento son del 26 % en alimentos procesados por expansi</a:t>
            </a:r>
            <a:r>
              <a:rPr lang="es-ES_tradnl" sz="3400" smtClean="0"/>
              <a:t>ón </a:t>
            </a:r>
            <a:r>
              <a:rPr lang="en-US" sz="3400" smtClean="0"/>
              <a:t>para mascotas </a:t>
            </a:r>
            <a:r>
              <a:rPr lang="en-US" sz="2400" smtClean="0"/>
              <a:t>(NRC 1983)</a:t>
            </a:r>
            <a:r>
              <a:rPr lang="en-US" sz="3400" smtClean="0"/>
              <a:t>.</a:t>
            </a:r>
          </a:p>
          <a:p>
            <a:pPr eaLnBrk="1" hangingPunct="1">
              <a:spcBef>
                <a:spcPct val="4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/>
              <a:t>Se debe proteger de luz intensa o radiación ultravioleta y condiciones alcalinas.</a:t>
            </a:r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Niacina, Vit PP </a:t>
            </a:r>
            <a:endParaRPr lang="es-ES_tradnl" sz="5400" smtClean="0"/>
          </a:p>
        </p:txBody>
      </p:sp>
      <p:sp>
        <p:nvSpPr>
          <p:cNvPr id="146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15240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solidFill>
                  <a:schemeClr val="accent2"/>
                </a:solidFill>
              </a:rPr>
              <a:t>Función: </a:t>
            </a:r>
            <a:r>
              <a:rPr lang="en-US" sz="3400" smtClean="0"/>
              <a:t>componente de</a:t>
            </a:r>
            <a:r>
              <a:rPr lang="en-US" sz="3400" smtClean="0">
                <a:solidFill>
                  <a:schemeClr val="accent2"/>
                </a:solidFill>
              </a:rPr>
              <a:t> </a:t>
            </a:r>
            <a:r>
              <a:rPr lang="en-US" sz="3400" smtClean="0"/>
              <a:t>coenzimas (NAD y NADP)</a:t>
            </a:r>
            <a:r>
              <a:rPr lang="en-US" sz="3400" smtClean="0">
                <a:solidFill>
                  <a:schemeClr val="accent2"/>
                </a:solidFill>
              </a:rPr>
              <a:t> </a:t>
            </a:r>
            <a:r>
              <a:rPr lang="en-US" sz="3400" smtClean="0"/>
              <a:t>necesarias en el</a:t>
            </a:r>
            <a:r>
              <a:rPr lang="en-US" sz="3400" smtClean="0">
                <a:solidFill>
                  <a:schemeClr val="accent2"/>
                </a:solidFill>
              </a:rPr>
              <a:t> </a:t>
            </a:r>
            <a:r>
              <a:rPr lang="en-US" sz="3400" smtClean="0"/>
              <a:t>metabolismo de carbohidratos, lípidos y proteínas.  </a:t>
            </a:r>
          </a:p>
          <a:p>
            <a:pPr eaLnBrk="1" hangingPunct="1">
              <a:defRPr/>
            </a:pPr>
            <a:r>
              <a:rPr lang="en-US" sz="3400" smtClean="0"/>
              <a:t>NADP interviene en tranferencia de electrones permitiendo la liberación de energía. </a:t>
            </a:r>
          </a:p>
          <a:p>
            <a:pPr eaLnBrk="1" hangingPunct="1">
              <a:defRPr/>
            </a:pPr>
            <a:r>
              <a:rPr lang="en-US" sz="3400" smtClean="0"/>
              <a:t>Ambas intervienen en síntesis de ácidos grasos y colesterol, respectivamente.</a:t>
            </a:r>
          </a:p>
        </p:txBody>
      </p:sp>
      <p:sp>
        <p:nvSpPr>
          <p:cNvPr id="63492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Niacina , Vit PP </a:t>
            </a:r>
          </a:p>
        </p:txBody>
      </p:sp>
      <p:sp>
        <p:nvSpPr>
          <p:cNvPr id="146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0263" y="1524000"/>
            <a:ext cx="7704137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solidFill>
                  <a:schemeClr val="accent2"/>
                </a:solidFill>
              </a:rPr>
              <a:t>Fuentes:</a:t>
            </a:r>
            <a:r>
              <a:rPr lang="en-US" sz="3400" smtClean="0"/>
              <a:t> levadura de cerveza y de torula, salvado de trigo y de aroz, polvillo de arrroz, harina de girasol, de maní, de hígado, y de pulmón, solubles de pescado, solubles de destilación.</a:t>
            </a:r>
          </a:p>
        </p:txBody>
      </p:sp>
      <p:sp>
        <p:nvSpPr>
          <p:cNvPr id="64516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12738"/>
            <a:ext cx="8037512" cy="605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Niacina , Vit PP </a:t>
            </a:r>
          </a:p>
        </p:txBody>
      </p:sp>
      <p:sp>
        <p:nvSpPr>
          <p:cNvPr id="146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338" y="1600200"/>
            <a:ext cx="8120062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solidFill>
                  <a:schemeClr val="accent2"/>
                </a:solidFill>
              </a:rPr>
              <a:t>Requerimiento: en mg vitamina/kg de dieta seca</a:t>
            </a:r>
            <a:br>
              <a:rPr lang="en-US" sz="3400" smtClean="0">
                <a:solidFill>
                  <a:schemeClr val="accent2"/>
                </a:solidFill>
              </a:rPr>
            </a:br>
            <a:r>
              <a:rPr lang="en-US" sz="3400" i="1" smtClean="0"/>
              <a:t>P. japonicus</a:t>
            </a:r>
            <a:r>
              <a:rPr lang="en-US" sz="3400" smtClean="0"/>
              <a:t>, larvae:        400 </a:t>
            </a:r>
            <a:r>
              <a:rPr lang="en-US" sz="2400" smtClean="0"/>
              <a:t>(Kanazawa 1985)</a:t>
            </a:r>
            <a:r>
              <a:rPr lang="en-US" sz="3400" smtClean="0"/>
              <a:t/>
            </a:r>
            <a:br>
              <a:rPr lang="en-US" sz="3400" smtClean="0"/>
            </a:br>
            <a:r>
              <a:rPr lang="en-US" sz="3400" i="1" smtClean="0"/>
              <a:t>P. monodon</a:t>
            </a:r>
            <a:r>
              <a:rPr lang="en-US" sz="3400" smtClean="0"/>
              <a:t>, juvenile:     6-10 </a:t>
            </a:r>
            <a:r>
              <a:rPr lang="en-US" sz="2400" smtClean="0"/>
              <a:t>(Chen 1993)</a:t>
            </a:r>
            <a:endParaRPr lang="en-US" sz="3400" smtClean="0"/>
          </a:p>
          <a:p>
            <a:pPr eaLnBrk="1" hangingPunct="1">
              <a:defRPr/>
            </a:pPr>
            <a:endParaRPr lang="en-US" sz="3400" smtClean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r>
              <a:rPr lang="en-US" sz="3400" smtClean="0">
                <a:solidFill>
                  <a:schemeClr val="accent2"/>
                </a:solidFill>
              </a:rPr>
              <a:t>Deficiencias:</a:t>
            </a:r>
            <a:r>
              <a:rPr lang="en-US" sz="3400" smtClean="0"/>
              <a:t> </a:t>
            </a:r>
            <a:r>
              <a:rPr lang="en-US" sz="3400" i="1" smtClean="0"/>
              <a:t>P. japonicus</a:t>
            </a:r>
            <a:r>
              <a:rPr lang="en-US" sz="3400" smtClean="0"/>
              <a:t>: reduce crecimiento y sobrevivencia </a:t>
            </a:r>
            <a:r>
              <a:rPr lang="en-US" sz="2400" smtClean="0"/>
              <a:t>(Kanazawa 1985)</a:t>
            </a:r>
            <a:r>
              <a:rPr lang="en-US" sz="3400" smtClean="0"/>
              <a:t>.</a:t>
            </a:r>
            <a:endParaRPr lang="en-US" sz="3000" smtClean="0"/>
          </a:p>
        </p:txBody>
      </p:sp>
      <p:sp>
        <p:nvSpPr>
          <p:cNvPr id="65540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  <p:pic>
        <p:nvPicPr>
          <p:cNvPr id="65541" name="Picture 5" descr="Camar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3063" y="0"/>
            <a:ext cx="1150937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Niacina , Vit PP </a:t>
            </a:r>
          </a:p>
        </p:txBody>
      </p:sp>
      <p:sp>
        <p:nvSpPr>
          <p:cNvPr id="146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338" y="1600200"/>
            <a:ext cx="8120062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solidFill>
                  <a:schemeClr val="accent2"/>
                </a:solidFill>
              </a:rPr>
              <a:t>Requerimiento: en mg vitamina/kg de dieta seca</a:t>
            </a:r>
            <a:br>
              <a:rPr lang="en-US" sz="3400" smtClean="0">
                <a:solidFill>
                  <a:schemeClr val="accent2"/>
                </a:solidFill>
              </a:rPr>
            </a:br>
            <a:r>
              <a:rPr lang="en-US" sz="3400" smtClean="0"/>
              <a:t>No Reportado para Tilapias</a:t>
            </a:r>
            <a:br>
              <a:rPr lang="en-US" sz="3400" smtClean="0"/>
            </a:br>
            <a:r>
              <a:rPr lang="en-US" sz="3400" smtClean="0"/>
              <a:t/>
            </a:r>
            <a:br>
              <a:rPr lang="en-US" sz="3400" smtClean="0"/>
            </a:br>
            <a:r>
              <a:rPr lang="en-US" sz="3400" smtClean="0"/>
              <a:t>Bagre:	14 </a:t>
            </a:r>
            <a:r>
              <a:rPr lang="en-US" sz="2400" smtClean="0"/>
              <a:t>(Andrews &amp; Murai 1978)</a:t>
            </a:r>
            <a:endParaRPr lang="en-US" sz="3400" smtClean="0"/>
          </a:p>
          <a:p>
            <a:pPr eaLnBrk="1" hangingPunct="1">
              <a:defRPr/>
            </a:pPr>
            <a:endParaRPr lang="en-US" sz="3400" smtClean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r>
              <a:rPr lang="en-US" sz="3400" smtClean="0">
                <a:solidFill>
                  <a:schemeClr val="accent2"/>
                </a:solidFill>
              </a:rPr>
              <a:t>Deficiencias:</a:t>
            </a:r>
            <a:r>
              <a:rPr lang="en-US" sz="3400" smtClean="0"/>
              <a:t> anemia, hemorragias y lesiones de la piel, exoftalmia.</a:t>
            </a:r>
            <a:endParaRPr lang="en-US" sz="3000" smtClean="0"/>
          </a:p>
        </p:txBody>
      </p:sp>
      <p:sp>
        <p:nvSpPr>
          <p:cNvPr id="66564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  <p:pic>
        <p:nvPicPr>
          <p:cNvPr id="66565" name="Picture 5" descr="tilap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93063" y="0"/>
            <a:ext cx="1150937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Niacina , Vit PP </a:t>
            </a:r>
          </a:p>
        </p:txBody>
      </p:sp>
      <p:sp>
        <p:nvSpPr>
          <p:cNvPr id="147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120063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solidFill>
                  <a:schemeClr val="accent2"/>
                </a:solidFill>
              </a:rPr>
              <a:t>Estabilidad: acido nicotínico o niacinamida, seco</a:t>
            </a:r>
          </a:p>
          <a:p>
            <a:pPr eaLnBrk="1" hangingPunct="1"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/>
              <a:t>Estable al aire, al calor, y a la presencia de minerales.</a:t>
            </a:r>
          </a:p>
          <a:p>
            <a:pPr eaLnBrk="1" hangingPunct="1"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/>
              <a:t>Estable en premezclas vitamínicas secas.</a:t>
            </a:r>
          </a:p>
          <a:p>
            <a:pPr eaLnBrk="1" hangingPunct="1"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/>
              <a:t>Pérdidas por procesamiento son de 20 % en alimentos por expansi</a:t>
            </a:r>
            <a:r>
              <a:rPr lang="es-ES_tradnl" sz="3400" smtClean="0"/>
              <a:t>ón</a:t>
            </a:r>
            <a:r>
              <a:rPr lang="en-US" sz="3400" smtClean="0"/>
              <a:t> para mascotas </a:t>
            </a:r>
            <a:r>
              <a:rPr lang="en-US" sz="2400" smtClean="0"/>
              <a:t>(NRC 1983)</a:t>
            </a:r>
            <a:r>
              <a:rPr lang="en-US" sz="3400" smtClean="0"/>
              <a:t>.</a:t>
            </a:r>
          </a:p>
        </p:txBody>
      </p:sp>
      <p:sp>
        <p:nvSpPr>
          <p:cNvPr id="67588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Acido Pantoténico, B</a:t>
            </a:r>
            <a:r>
              <a:rPr lang="es-ES_tradnl" sz="6000" baseline="-25000" smtClean="0"/>
              <a:t>5</a:t>
            </a:r>
          </a:p>
        </p:txBody>
      </p:sp>
      <p:sp>
        <p:nvSpPr>
          <p:cNvPr id="147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1600200"/>
            <a:ext cx="7231063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solidFill>
                  <a:schemeClr val="accent2"/>
                </a:solidFill>
              </a:rPr>
              <a:t>Función:</a:t>
            </a:r>
            <a:r>
              <a:rPr lang="en-US" sz="3400" smtClean="0"/>
              <a:t> metabolismo de carbohidratos, lípidos y proteínas como un componente de la coenzima acetil CoA, la cual es necesaria para diferentes reacciones que conllevan a la liberación de energía y la síntesis de ácidos grasos, colesterol, hormonas, fosfolípidos, hemoglobina, etc.</a:t>
            </a:r>
          </a:p>
        </p:txBody>
      </p:sp>
      <p:sp>
        <p:nvSpPr>
          <p:cNvPr id="68612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Acido Pantoténico , B</a:t>
            </a:r>
            <a:r>
              <a:rPr lang="es-ES_tradnl" sz="6000" baseline="-25000" smtClean="0"/>
              <a:t>5</a:t>
            </a:r>
          </a:p>
        </p:txBody>
      </p:sp>
      <p:sp>
        <p:nvSpPr>
          <p:cNvPr id="147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0263" y="16002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solidFill>
                  <a:schemeClr val="accent2"/>
                </a:solidFill>
              </a:rPr>
              <a:t>Fuentes:</a:t>
            </a:r>
            <a:r>
              <a:rPr lang="en-US" sz="3400" smtClean="0"/>
              <a:t> levadura de cerveza y de torula, suero, solubles de pescado, harina de girasol, de alfalfa, y de maní, huevos enteros, polvillo de arroz, salvado de trigo, leche descremada seca y melaza de caña.</a:t>
            </a:r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Acido Pantoténico , B</a:t>
            </a:r>
            <a:r>
              <a:rPr lang="es-ES_tradnl" sz="6000" baseline="-25000" smtClean="0"/>
              <a:t>5</a:t>
            </a:r>
          </a:p>
        </p:txBody>
      </p:sp>
      <p:sp>
        <p:nvSpPr>
          <p:cNvPr id="147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0738" y="1600200"/>
            <a:ext cx="8120062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accent2"/>
                </a:solidFill>
              </a:rPr>
              <a:t>Requerimiento: en mg vitamina/kg de dieta seca</a:t>
            </a:r>
            <a:br>
              <a:rPr lang="en-US" smtClean="0">
                <a:solidFill>
                  <a:schemeClr val="accent2"/>
                </a:solidFill>
              </a:rPr>
            </a:br>
            <a:r>
              <a:rPr lang="en-US" sz="3000" i="1" smtClean="0"/>
              <a:t>P. japonicus</a:t>
            </a:r>
            <a:r>
              <a:rPr lang="en-US" sz="3000" smtClean="0"/>
              <a:t>:                 NR </a:t>
            </a:r>
            <a:r>
              <a:rPr lang="en-US" sz="2400" smtClean="0"/>
              <a:t>(Kanazawa 1985)</a:t>
            </a:r>
            <a:endParaRPr lang="en-US" sz="3000" smtClean="0"/>
          </a:p>
          <a:p>
            <a:pPr eaLnBrk="1" hangingPunct="1">
              <a:defRPr/>
            </a:pPr>
            <a:endParaRPr lang="en-US" sz="3000" smtClean="0"/>
          </a:p>
          <a:p>
            <a:pPr eaLnBrk="1" hangingPunct="1">
              <a:defRPr/>
            </a:pPr>
            <a:r>
              <a:rPr lang="en-US" smtClean="0">
                <a:solidFill>
                  <a:schemeClr val="accent2"/>
                </a:solidFill>
              </a:rPr>
              <a:t>Deficiencias:</a:t>
            </a:r>
            <a:r>
              <a:rPr lang="en-US" smtClean="0"/>
              <a:t> anormalidades en las branquias y mortalidad.</a:t>
            </a:r>
          </a:p>
        </p:txBody>
      </p:sp>
      <p:sp>
        <p:nvSpPr>
          <p:cNvPr id="70660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  <p:pic>
        <p:nvPicPr>
          <p:cNvPr id="70661" name="Picture 5" descr="Camar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3063" y="0"/>
            <a:ext cx="1150937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Acido Pantoténico , B</a:t>
            </a:r>
            <a:r>
              <a:rPr lang="es-ES_tradnl" sz="6000" baseline="-25000" smtClean="0"/>
              <a:t>5</a:t>
            </a:r>
          </a:p>
        </p:txBody>
      </p:sp>
      <p:sp>
        <p:nvSpPr>
          <p:cNvPr id="147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1600200"/>
            <a:ext cx="8118475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accent2"/>
                </a:solidFill>
              </a:rPr>
              <a:t>Requerimiento: en mg vitamina/kg de dieta seca</a:t>
            </a:r>
            <a:br>
              <a:rPr lang="en-US" smtClean="0">
                <a:solidFill>
                  <a:schemeClr val="accent2"/>
                </a:solidFill>
              </a:rPr>
            </a:br>
            <a:r>
              <a:rPr lang="en-US" sz="3000" i="1" smtClean="0"/>
              <a:t>O. aureus</a:t>
            </a:r>
            <a:r>
              <a:rPr lang="en-US" sz="3000" smtClean="0"/>
              <a:t>:	10 </a:t>
            </a:r>
            <a:r>
              <a:rPr lang="en-US" sz="2400" smtClean="0"/>
              <a:t>(Roem </a:t>
            </a:r>
            <a:r>
              <a:rPr lang="en-US" sz="2400" i="1" smtClean="0"/>
              <a:t>et al.</a:t>
            </a:r>
            <a:r>
              <a:rPr lang="en-US" sz="2400" smtClean="0"/>
              <a:t> 1991, Soliman &amp; Wilson 1992)</a:t>
            </a:r>
            <a:endParaRPr lang="en-US" sz="3000" smtClean="0"/>
          </a:p>
          <a:p>
            <a:pPr eaLnBrk="1" hangingPunct="1">
              <a:defRPr/>
            </a:pPr>
            <a:endParaRPr lang="en-US" sz="3000" smtClean="0"/>
          </a:p>
          <a:p>
            <a:pPr eaLnBrk="1" hangingPunct="1">
              <a:defRPr/>
            </a:pPr>
            <a:r>
              <a:rPr lang="en-US" smtClean="0">
                <a:solidFill>
                  <a:schemeClr val="accent2"/>
                </a:solidFill>
              </a:rPr>
              <a:t>Deficiencias:</a:t>
            </a:r>
            <a:r>
              <a:rPr lang="en-US" smtClean="0"/>
              <a:t> reduce crecimiento, aletas erosionadas, hemorragias, aletargamiento.</a:t>
            </a:r>
          </a:p>
        </p:txBody>
      </p:sp>
      <p:sp>
        <p:nvSpPr>
          <p:cNvPr id="71684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  <p:pic>
        <p:nvPicPr>
          <p:cNvPr id="71685" name="Picture 5" descr="tilap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93063" y="0"/>
            <a:ext cx="1150937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Acido Pantoténico , B</a:t>
            </a:r>
            <a:r>
              <a:rPr lang="es-ES_tradnl" sz="6000" baseline="-25000" smtClean="0"/>
              <a:t>5</a:t>
            </a:r>
          </a:p>
        </p:txBody>
      </p:sp>
      <p:sp>
        <p:nvSpPr>
          <p:cNvPr id="147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338" y="1447800"/>
            <a:ext cx="8137525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solidFill>
                  <a:schemeClr val="accent2"/>
                </a:solidFill>
              </a:rPr>
              <a:t>Estabilidad: en dos formas d-pantotenato (92 % actividad) o dl-pantotenato (46 % de actividad) de calcio</a:t>
            </a:r>
          </a:p>
          <a:p>
            <a:pPr eaLnBrk="1" hangingPunct="1"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2400" smtClean="0"/>
              <a:t>Muy soluble en agua.</a:t>
            </a:r>
          </a:p>
          <a:p>
            <a:pPr eaLnBrk="1" hangingPunct="1"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2400" smtClean="0"/>
              <a:t>Estable al aire y a la luz si se protege de la humedad pero sensible al calor.</a:t>
            </a:r>
          </a:p>
          <a:p>
            <a:pPr eaLnBrk="1" hangingPunct="1"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2400" smtClean="0"/>
              <a:t>Pérdidas por procesamiento durante peletizado o expansión son de 10 % (Slinger </a:t>
            </a:r>
            <a:r>
              <a:rPr lang="en-US" sz="2400" i="1" smtClean="0"/>
              <a:t>et al.</a:t>
            </a:r>
            <a:r>
              <a:rPr lang="en-US" sz="2400" smtClean="0"/>
              <a:t> 1979).</a:t>
            </a:r>
          </a:p>
        </p:txBody>
      </p:sp>
      <p:sp>
        <p:nvSpPr>
          <p:cNvPr id="72708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Vitamina K</a:t>
            </a:r>
            <a:endParaRPr lang="es-ES_tradnl" sz="5400" smtClean="0"/>
          </a:p>
        </p:txBody>
      </p:sp>
      <p:sp>
        <p:nvSpPr>
          <p:cNvPr id="147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15240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solidFill>
                  <a:schemeClr val="accent2"/>
                </a:solidFill>
              </a:rPr>
              <a:t>Función: </a:t>
            </a:r>
            <a:r>
              <a:rPr lang="en-US" sz="2800" smtClean="0"/>
              <a:t>esencial en coagulación facilitando producción y liberación de varias proteínas del plasma (protrombina, proconvertina, tromboplastina etc.). 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smtClean="0"/>
              <a:t>Se cree que interviene en el transporte de electrones y la fosforilación oxidativa.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smtClean="0"/>
              <a:t>Representada por CAV de origen vegetal (filoquinona K1), microbiano (menaquinonas K2) y sintetico (menadiona K3)</a:t>
            </a:r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Vitamina K</a:t>
            </a:r>
            <a:endParaRPr lang="es-ES_tradnl" sz="5400" baseline="-25000" smtClean="0"/>
          </a:p>
        </p:txBody>
      </p:sp>
      <p:sp>
        <p:nvSpPr>
          <p:cNvPr id="147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16002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solidFill>
                  <a:schemeClr val="accent2"/>
                </a:solidFill>
              </a:rPr>
              <a:t>Fuentes: </a:t>
            </a:r>
            <a:r>
              <a:rPr lang="en-US" sz="3400" smtClean="0"/>
              <a:t>harina de alfalfa, harina de pescado de y de hígado. La fuente mas común utillizada en alimentos es el derivado sintético bisulfito sódico de medanionina (MSB).  Recientemente se ofrece en el mercado una forma mas estable, bisulfito-nicotinamida de medanionina (MNB).</a:t>
            </a:r>
          </a:p>
        </p:txBody>
      </p:sp>
      <p:sp>
        <p:nvSpPr>
          <p:cNvPr id="74756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26988"/>
            <a:ext cx="7772400" cy="1143001"/>
          </a:xfrm>
        </p:spPr>
        <p:txBody>
          <a:bodyPr/>
          <a:lstStyle/>
          <a:p>
            <a:pPr eaLnBrk="1" hangingPunct="1"/>
            <a:r>
              <a:rPr lang="es-ES" smtClean="0"/>
              <a:t>Vitaminas</a:t>
            </a:r>
          </a:p>
        </p:txBody>
      </p:sp>
      <p:sp>
        <p:nvSpPr>
          <p:cNvPr id="139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58175" cy="56165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Lábiles  temperatura, humedad, y rayos UV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Requerimientos vitaminas dependen, especie,  edad, tasa crecimiento, condiciones medioambiente y correlación con otros nutrientes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Carácter vitamínico Vitamina C varia por especie: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400" smtClean="0"/>
              <a:t>Mayoría vertebrados: sintetiza de glucosa.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400" smtClean="0"/>
              <a:t>Primates no sintetizan.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400" smtClean="0"/>
              <a:t>Peces tampoco.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Flora intestinal causa confusión, ya que sintetizan vitaminas (B y K): Compensa consumo, pero mantiene requerimiento: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400" smtClean="0"/>
              <a:t>Peces muy limitado, y necesitan ingerirlas</a:t>
            </a: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Vitamina K</a:t>
            </a:r>
            <a:endParaRPr lang="es-ES_tradnl" sz="6000" baseline="-25000" smtClean="0"/>
          </a:p>
        </p:txBody>
      </p:sp>
      <p:sp>
        <p:nvSpPr>
          <p:cNvPr id="147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1600200"/>
            <a:ext cx="7924800" cy="4114800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defRPr/>
            </a:pPr>
            <a:r>
              <a:rPr lang="en-US" sz="2400" smtClean="0">
                <a:solidFill>
                  <a:schemeClr val="accent2"/>
                </a:solidFill>
              </a:rPr>
              <a:t>Requerimiento: en mg vitamina/kg de dieta seca</a:t>
            </a:r>
            <a:br>
              <a:rPr lang="en-US" sz="2400" smtClean="0">
                <a:solidFill>
                  <a:schemeClr val="accent2"/>
                </a:solidFill>
              </a:rPr>
            </a:br>
            <a:r>
              <a:rPr lang="en-US" sz="2400" i="1" smtClean="0"/>
              <a:t>L. vannamei</a:t>
            </a:r>
            <a:r>
              <a:rPr lang="en-US" sz="2400" smtClean="0"/>
              <a:t>, juvenil:            NR (He </a:t>
            </a:r>
            <a:r>
              <a:rPr lang="en-US" sz="2400" i="1" smtClean="0"/>
              <a:t>et al.</a:t>
            </a:r>
            <a:r>
              <a:rPr lang="en-US" sz="2400" smtClean="0"/>
              <a:t> 1992)</a:t>
            </a:r>
            <a:br>
              <a:rPr lang="en-US" sz="2400" smtClean="0"/>
            </a:br>
            <a:r>
              <a:rPr lang="en-US" sz="2400" i="1" smtClean="0"/>
              <a:t>P. chinensis,</a:t>
            </a:r>
            <a:r>
              <a:rPr lang="en-US" sz="2400" smtClean="0"/>
              <a:t> juvenil:            185 (Shiau &amp; Liu 1994) </a:t>
            </a:r>
            <a:br>
              <a:rPr lang="en-US" sz="2400" smtClean="0"/>
            </a:br>
            <a:r>
              <a:rPr lang="en-US" sz="2400" i="1" smtClean="0"/>
              <a:t>P. monodon,</a:t>
            </a:r>
            <a:r>
              <a:rPr lang="en-US" sz="2400" smtClean="0"/>
              <a:t> juvenil:         30-40 (Shiau &amp; Liu 1994)</a:t>
            </a:r>
          </a:p>
          <a:p>
            <a:pPr eaLnBrk="1" hangingPunct="1">
              <a:spcBef>
                <a:spcPct val="40000"/>
              </a:spcBef>
              <a:defRPr/>
            </a:pPr>
            <a:endParaRPr lang="en-US" sz="2400" smtClean="0">
              <a:solidFill>
                <a:schemeClr val="accent2"/>
              </a:solidFill>
            </a:endParaRPr>
          </a:p>
          <a:p>
            <a:pPr eaLnBrk="1" hangingPunct="1">
              <a:spcBef>
                <a:spcPct val="40000"/>
              </a:spcBef>
              <a:defRPr/>
            </a:pPr>
            <a:r>
              <a:rPr lang="en-US" sz="2400" smtClean="0">
                <a:solidFill>
                  <a:schemeClr val="accent2"/>
                </a:solidFill>
              </a:rPr>
              <a:t>Deficiencia: </a:t>
            </a:r>
            <a:r>
              <a:rPr lang="en-US" sz="2400" smtClean="0"/>
              <a:t>reduce supervivencia de larvas (Kanazawa 1985), reduce crecimiento y alimentación (Shiau &amp; Liu 1994).</a:t>
            </a:r>
          </a:p>
        </p:txBody>
      </p:sp>
      <p:sp>
        <p:nvSpPr>
          <p:cNvPr id="75780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  <p:pic>
        <p:nvPicPr>
          <p:cNvPr id="75781" name="Picture 5" descr="Camar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3063" y="0"/>
            <a:ext cx="1150937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Vitamina K</a:t>
            </a:r>
            <a:endParaRPr lang="es-ES_tradnl" sz="5400" baseline="-25000" smtClean="0"/>
          </a:p>
        </p:txBody>
      </p:sp>
      <p:sp>
        <p:nvSpPr>
          <p:cNvPr id="147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1600200"/>
            <a:ext cx="7924800" cy="4114800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defRPr/>
            </a:pPr>
            <a:r>
              <a:rPr lang="en-US" smtClean="0">
                <a:solidFill>
                  <a:schemeClr val="accent2"/>
                </a:solidFill>
              </a:rPr>
              <a:t>Requerimiento: en mg vitamina/kg de dieta seca</a:t>
            </a:r>
            <a:br>
              <a:rPr lang="en-US" smtClean="0">
                <a:solidFill>
                  <a:schemeClr val="accent2"/>
                </a:solidFill>
              </a:rPr>
            </a:br>
            <a:r>
              <a:rPr lang="en-US" sz="3400" smtClean="0"/>
              <a:t>No Reportado para Tilapias</a:t>
            </a:r>
            <a:br>
              <a:rPr lang="en-US" sz="3400" smtClean="0"/>
            </a:br>
            <a:r>
              <a:rPr lang="en-US" sz="3400" smtClean="0"/>
              <a:t/>
            </a:r>
            <a:br>
              <a:rPr lang="en-US" sz="3400" smtClean="0"/>
            </a:br>
            <a:r>
              <a:rPr lang="en-US" sz="3400" smtClean="0"/>
              <a:t>Truchas:	0.5 - 1.0 </a:t>
            </a:r>
            <a:r>
              <a:rPr lang="en-US" sz="2400" smtClean="0"/>
              <a:t>(Poston 1964)</a:t>
            </a:r>
            <a:endParaRPr lang="en-US" smtClean="0"/>
          </a:p>
          <a:p>
            <a:pPr eaLnBrk="1" hangingPunct="1">
              <a:spcBef>
                <a:spcPct val="40000"/>
              </a:spcBef>
              <a:defRPr/>
            </a:pPr>
            <a:endParaRPr lang="en-US" smtClean="0">
              <a:solidFill>
                <a:schemeClr val="accent2"/>
              </a:solidFill>
            </a:endParaRPr>
          </a:p>
          <a:p>
            <a:pPr eaLnBrk="1" hangingPunct="1">
              <a:spcBef>
                <a:spcPct val="40000"/>
              </a:spcBef>
              <a:defRPr/>
            </a:pPr>
            <a:r>
              <a:rPr lang="en-US" smtClean="0">
                <a:solidFill>
                  <a:schemeClr val="accent2"/>
                </a:solidFill>
              </a:rPr>
              <a:t>Deficiencia: </a:t>
            </a:r>
            <a:r>
              <a:rPr lang="en-US" smtClean="0"/>
              <a:t>coagulaci</a:t>
            </a:r>
            <a:r>
              <a:rPr lang="es-ES_tradnl" smtClean="0"/>
              <a:t>ón deficiente, anemia.</a:t>
            </a:r>
            <a:endParaRPr lang="en-US" smtClean="0"/>
          </a:p>
        </p:txBody>
      </p:sp>
      <p:sp>
        <p:nvSpPr>
          <p:cNvPr id="76804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  <p:pic>
        <p:nvPicPr>
          <p:cNvPr id="76805" name="Picture 5" descr="tilap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93063" y="0"/>
            <a:ext cx="1150937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7538" y="1447800"/>
            <a:ext cx="8526462" cy="522128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solidFill>
                  <a:schemeClr val="accent2"/>
                </a:solidFill>
              </a:rPr>
              <a:t>Estabilidad:  Bisulfito de sodio </a:t>
            </a:r>
            <a:r>
              <a:rPr lang="es-ES_tradnl" sz="2400" smtClean="0">
                <a:solidFill>
                  <a:schemeClr val="accent2"/>
                </a:solidFill>
              </a:rPr>
              <a:t>(MSB, 50 % K</a:t>
            </a:r>
            <a:r>
              <a:rPr lang="es-ES_tradnl" sz="2400" baseline="-25000" smtClean="0">
                <a:solidFill>
                  <a:schemeClr val="accent2"/>
                </a:solidFill>
              </a:rPr>
              <a:t>3</a:t>
            </a:r>
            <a:r>
              <a:rPr lang="es-ES_tradnl" sz="2400" smtClean="0">
                <a:solidFill>
                  <a:schemeClr val="accent2"/>
                </a:solidFill>
              </a:rPr>
              <a:t>), Complejo de Bisulfito </a:t>
            </a:r>
            <a:r>
              <a:rPr lang="en-US" sz="2400" smtClean="0">
                <a:solidFill>
                  <a:schemeClr val="accent2"/>
                </a:solidFill>
              </a:rPr>
              <a:t>de sodio</a:t>
            </a:r>
            <a:r>
              <a:rPr lang="es-ES_tradnl" sz="2400" smtClean="0">
                <a:solidFill>
                  <a:schemeClr val="accent2"/>
                </a:solidFill>
              </a:rPr>
              <a:t> (MSBC, 33 % K</a:t>
            </a:r>
            <a:r>
              <a:rPr lang="es-ES_tradnl" sz="2400" baseline="-25000" smtClean="0">
                <a:solidFill>
                  <a:schemeClr val="accent2"/>
                </a:solidFill>
              </a:rPr>
              <a:t>3</a:t>
            </a:r>
            <a:r>
              <a:rPr lang="es-ES_tradnl" sz="2400" smtClean="0">
                <a:solidFill>
                  <a:schemeClr val="accent2"/>
                </a:solidFill>
              </a:rPr>
              <a:t>), Bisulfito dimetilpirimidinol (MPB, 45.5 % K</a:t>
            </a:r>
            <a:r>
              <a:rPr lang="es-ES_tradnl" sz="2400" baseline="-25000" smtClean="0">
                <a:solidFill>
                  <a:schemeClr val="accent2"/>
                </a:solidFill>
              </a:rPr>
              <a:t>3</a:t>
            </a:r>
            <a:r>
              <a:rPr lang="es-ES_tradnl" sz="2400" smtClean="0">
                <a:solidFill>
                  <a:schemeClr val="accent2"/>
                </a:solidFill>
              </a:rPr>
              <a:t>),</a:t>
            </a:r>
            <a:r>
              <a:rPr lang="es-ES_tradnl" sz="2400" baseline="-25000" smtClean="0">
                <a:solidFill>
                  <a:schemeClr val="accent2"/>
                </a:solidFill>
              </a:rPr>
              <a:t> </a:t>
            </a:r>
            <a:r>
              <a:rPr lang="es-ES_tradnl" sz="2400" smtClean="0">
                <a:solidFill>
                  <a:schemeClr val="accent2"/>
                </a:solidFill>
              </a:rPr>
              <a:t>Bisulfito de nicotinamida (MBN 45.7 % K</a:t>
            </a:r>
            <a:r>
              <a:rPr lang="es-ES_tradnl" sz="2400" baseline="-25000" smtClean="0">
                <a:solidFill>
                  <a:schemeClr val="accent2"/>
                </a:solidFill>
              </a:rPr>
              <a:t>3</a:t>
            </a:r>
            <a:r>
              <a:rPr lang="es-ES_tradnl" sz="2400" smtClean="0">
                <a:solidFill>
                  <a:schemeClr val="accent2"/>
                </a:solidFill>
              </a:rPr>
              <a:t>) </a:t>
            </a:r>
            <a:endParaRPr lang="en-US" sz="2400" smtClean="0">
              <a:solidFill>
                <a:schemeClr val="accent2"/>
              </a:solidFill>
            </a:endParaRPr>
          </a:p>
          <a:p>
            <a:pPr eaLnBrk="1" hangingPunct="1"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2400" smtClean="0"/>
              <a:t>MSB es soluble en agua y es estable en premezclas vitamínicas si se protege de elementos traza, calor, humedad y luz (NRC 1983).</a:t>
            </a:r>
          </a:p>
          <a:p>
            <a:pPr eaLnBrk="1" hangingPunct="1"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2400" smtClean="0"/>
              <a:t>Pérdidas durante la extrusión de alimentos para peces han sido de 90 % con MSB y de 40 % con MBN.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s-ES_tradnl" sz="6000" smtClean="0"/>
              <a:t>Vitamina K</a:t>
            </a:r>
            <a:endParaRPr lang="es-ES_tradnl" sz="5400" baseline="-25000" smtClean="0"/>
          </a:p>
        </p:txBody>
      </p:sp>
      <p:sp>
        <p:nvSpPr>
          <p:cNvPr id="77828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Vitaminas Antioxidantes</a:t>
            </a:r>
          </a:p>
        </p:txBody>
      </p:sp>
      <p:pic>
        <p:nvPicPr>
          <p:cNvPr id="7885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205038"/>
            <a:ext cx="8466137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Acido Ascórbico - C</a:t>
            </a:r>
            <a:endParaRPr lang="es-ES_tradnl" sz="5400" smtClean="0"/>
          </a:p>
        </p:txBody>
      </p:sp>
      <p:sp>
        <p:nvSpPr>
          <p:cNvPr id="152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0263" y="1341438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solidFill>
                  <a:schemeClr val="accent2"/>
                </a:solidFill>
              </a:rPr>
              <a:t>Función: </a:t>
            </a:r>
            <a:r>
              <a:rPr lang="en-US" sz="3400" smtClean="0"/>
              <a:t>esencial en el mantenimiento de la integridad del tejido conectivo, vasos sanguíneos, tejido óseo, y tejido de cicatrización como cofactor de reacciones de hidroxilación.  </a:t>
            </a:r>
          </a:p>
          <a:p>
            <a:pPr eaLnBrk="1" hangingPunct="1">
              <a:defRPr/>
            </a:pPr>
            <a:r>
              <a:rPr lang="en-US" sz="3400" smtClean="0"/>
              <a:t>Es un potente agente biológico reductor necesario en síntesis de hormonas y otros procesos.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400" smtClean="0"/>
          </a:p>
        </p:txBody>
      </p:sp>
      <p:sp>
        <p:nvSpPr>
          <p:cNvPr id="79876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Acido Ascórbico - C</a:t>
            </a:r>
            <a:endParaRPr lang="es-ES_tradnl" sz="5400" smtClean="0"/>
          </a:p>
        </p:txBody>
      </p:sp>
      <p:sp>
        <p:nvSpPr>
          <p:cNvPr id="148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0263" y="1341438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/>
              <a:t>Varias funciones mas:</a:t>
            </a:r>
          </a:p>
          <a:p>
            <a:pPr lvl="1" eaLnBrk="1" hangingPunct="1">
              <a:defRPr/>
            </a:pPr>
            <a:r>
              <a:rPr lang="en-US" sz="3000" smtClean="0"/>
              <a:t>Neutralización radicales libres con E</a:t>
            </a:r>
          </a:p>
          <a:p>
            <a:pPr lvl="1" eaLnBrk="1" hangingPunct="1">
              <a:defRPr/>
            </a:pPr>
            <a:r>
              <a:rPr lang="en-US" sz="3000" smtClean="0"/>
              <a:t>Evita peroxidación AG</a:t>
            </a:r>
          </a:p>
          <a:p>
            <a:pPr lvl="1" eaLnBrk="1" hangingPunct="1">
              <a:defRPr/>
            </a:pPr>
            <a:r>
              <a:rPr lang="en-US" sz="3000" smtClean="0"/>
              <a:t>Absorción de hierro</a:t>
            </a:r>
          </a:p>
          <a:p>
            <a:pPr lvl="1" eaLnBrk="1" hangingPunct="1">
              <a:defRPr/>
            </a:pPr>
            <a:r>
              <a:rPr lang="en-US" sz="3000" smtClean="0"/>
              <a:t>Vitelogenesis y desarrollo embrionario</a:t>
            </a:r>
          </a:p>
          <a:p>
            <a:pPr lvl="1" eaLnBrk="1" hangingPunct="1">
              <a:defRPr/>
            </a:pPr>
            <a:r>
              <a:rPr lang="en-US" sz="3000" smtClean="0"/>
              <a:t>Transformación colesterol en acidos biliares</a:t>
            </a:r>
          </a:p>
          <a:p>
            <a:pPr lvl="1" eaLnBrk="1" hangingPunct="1">
              <a:defRPr/>
            </a:pPr>
            <a:r>
              <a:rPr lang="en-US" sz="3000" smtClean="0"/>
              <a:t>Degradación sustancias exógenas</a:t>
            </a:r>
          </a:p>
          <a:p>
            <a:pPr lvl="1" eaLnBrk="1" hangingPunct="1">
              <a:defRPr/>
            </a:pPr>
            <a:r>
              <a:rPr lang="en-US" sz="3000" smtClean="0"/>
              <a:t>Bloqueo sintesis nitrosaminas</a:t>
            </a:r>
          </a:p>
        </p:txBody>
      </p:sp>
      <p:sp>
        <p:nvSpPr>
          <p:cNvPr id="80900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Acido Ascorbico, Vit. C</a:t>
            </a:r>
            <a:endParaRPr lang="es-ES_tradnl" sz="5000" smtClean="0"/>
          </a:p>
        </p:txBody>
      </p:sp>
      <p:sp>
        <p:nvSpPr>
          <p:cNvPr id="148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524000"/>
            <a:ext cx="8399463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solidFill>
                  <a:schemeClr val="accent2"/>
                </a:solidFill>
              </a:rPr>
              <a:t>Requerimiento: en mg vitamina/kg de dieta seca</a:t>
            </a:r>
            <a:br>
              <a:rPr lang="en-US" sz="2400" smtClean="0">
                <a:solidFill>
                  <a:schemeClr val="accent2"/>
                </a:solidFill>
              </a:rPr>
            </a:br>
            <a:r>
              <a:rPr lang="en-US" sz="2400" i="1" smtClean="0"/>
              <a:t>P. japonicus</a:t>
            </a:r>
            <a:r>
              <a:rPr lang="en-US" sz="2400" smtClean="0"/>
              <a:t>, larva:         10.000 (Kanazawa 1985)</a:t>
            </a:r>
            <a:br>
              <a:rPr lang="en-US" sz="2400" smtClean="0"/>
            </a:br>
            <a:r>
              <a:rPr lang="en-US" sz="2400" i="1" smtClean="0"/>
              <a:t>P. japonicus,</a:t>
            </a:r>
            <a:r>
              <a:rPr lang="en-US" sz="2400" smtClean="0"/>
              <a:t> juvenil:      10.000 (Guary </a:t>
            </a:r>
            <a:r>
              <a:rPr lang="en-US" sz="2400" i="1" smtClean="0"/>
              <a:t>et al.</a:t>
            </a:r>
            <a:r>
              <a:rPr lang="en-US" sz="2400" smtClean="0"/>
              <a:t> 1976)</a:t>
            </a:r>
            <a:br>
              <a:rPr lang="en-US" sz="2400" smtClean="0"/>
            </a:br>
            <a:r>
              <a:rPr lang="en-US" sz="2400" smtClean="0"/>
              <a:t>                                           3.000 (Deshimaru &amp; Kuroki 1976)</a:t>
            </a:r>
            <a:br>
              <a:rPr lang="en-US" sz="2400" smtClean="0"/>
            </a:br>
            <a:r>
              <a:rPr lang="en-US" sz="2400" smtClean="0"/>
              <a:t>			                    1.000 (Lightner </a:t>
            </a:r>
            <a:r>
              <a:rPr lang="en-US" sz="2400" i="1" smtClean="0"/>
              <a:t>et al.</a:t>
            </a:r>
            <a:r>
              <a:rPr lang="en-US" sz="2400" smtClean="0"/>
              <a:t> 1979)</a:t>
            </a:r>
            <a:br>
              <a:rPr lang="en-US" sz="2400" smtClean="0"/>
            </a:br>
            <a:r>
              <a:rPr lang="en-US" sz="2400" smtClean="0"/>
              <a:t>                                       215-430 (Shigueno &amp; Itoh 1988)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i="1" smtClean="0"/>
              <a:t>P. japonicus,</a:t>
            </a:r>
            <a:r>
              <a:rPr lang="en-US" sz="2400" smtClean="0"/>
              <a:t> reproductores:    500 (Alava </a:t>
            </a:r>
            <a:r>
              <a:rPr lang="en-US" sz="2400" i="1" smtClean="0"/>
              <a:t>et al.</a:t>
            </a:r>
            <a:r>
              <a:rPr lang="en-US" sz="2400" smtClean="0"/>
              <a:t> 1993)</a:t>
            </a:r>
          </a:p>
        </p:txBody>
      </p:sp>
      <p:sp>
        <p:nvSpPr>
          <p:cNvPr id="81924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  <p:pic>
        <p:nvPicPr>
          <p:cNvPr id="81925" name="Picture 5" descr="Camar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6263" y="0"/>
            <a:ext cx="947737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Acido Ascórbico, Vit. C</a:t>
            </a:r>
            <a:endParaRPr lang="es-ES_tradnl" sz="5000" smtClean="0"/>
          </a:p>
        </p:txBody>
      </p:sp>
      <p:sp>
        <p:nvSpPr>
          <p:cNvPr id="148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059738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solidFill>
                  <a:schemeClr val="accent2"/>
                </a:solidFill>
              </a:rPr>
              <a:t>Requerimiento: en mg vitamina/kg de dieta seca</a:t>
            </a:r>
            <a:br>
              <a:rPr lang="en-US" sz="2400" smtClean="0">
                <a:solidFill>
                  <a:schemeClr val="accent2"/>
                </a:solidFill>
              </a:rPr>
            </a:br>
            <a:r>
              <a:rPr lang="en-US" sz="2400" i="1" smtClean="0"/>
              <a:t>L. vannamei</a:t>
            </a:r>
            <a:r>
              <a:rPr lang="en-US" sz="2400" smtClean="0"/>
              <a:t>, juvenil:          100 (Lawrence &amp; He 1991)</a:t>
            </a:r>
            <a:br>
              <a:rPr lang="en-US" sz="2400" smtClean="0"/>
            </a:br>
            <a:r>
              <a:rPr lang="en-US" sz="2400" smtClean="0"/>
              <a:t>                                        41-120 (He &amp; Lawrence 1993)</a:t>
            </a:r>
            <a:br>
              <a:rPr lang="en-US" sz="2400" smtClean="0"/>
            </a:br>
            <a:r>
              <a:rPr lang="en-US" sz="2400" smtClean="0"/>
              <a:t>			                    100 (Montoya &amp; Molina 1995)</a:t>
            </a:r>
            <a:br>
              <a:rPr lang="en-US" sz="2400" smtClean="0"/>
            </a:br>
            <a:r>
              <a:rPr lang="en-US" sz="2400" smtClean="0"/>
              <a:t>                                          31-63 (Castille </a:t>
            </a:r>
            <a:r>
              <a:rPr lang="en-US" sz="2400" i="1" smtClean="0"/>
              <a:t>et al.</a:t>
            </a:r>
            <a:r>
              <a:rPr lang="en-US" sz="2400" smtClean="0"/>
              <a:t> 1996)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i="1" smtClean="0"/>
              <a:t>P. monodon,</a:t>
            </a:r>
            <a:r>
              <a:rPr lang="en-US" sz="2400" smtClean="0"/>
              <a:t> juvenil:     209-220 (Chen &amp; Chang 1994)</a:t>
            </a:r>
            <a:br>
              <a:rPr lang="en-US" sz="2400" smtClean="0"/>
            </a:br>
            <a:r>
              <a:rPr lang="en-US" sz="2400" smtClean="0"/>
              <a:t>                                       100-200 (Catacutan &amp; Pitogo 1995)</a:t>
            </a:r>
            <a:br>
              <a:rPr lang="en-US" sz="2400" smtClean="0"/>
            </a:br>
            <a:r>
              <a:rPr lang="en-US" sz="2400" smtClean="0"/>
              <a:t>                                                40 (Shiau &amp; Hsu 1994)</a:t>
            </a:r>
            <a:br>
              <a:rPr lang="en-US" sz="2400" smtClean="0"/>
            </a:br>
            <a:r>
              <a:rPr lang="en-US" sz="2400" smtClean="0"/>
              <a:t>                                           30-60 (Boonyaratpalin &amp;                         </a:t>
            </a:r>
            <a:br>
              <a:rPr lang="en-US" sz="2400" smtClean="0"/>
            </a:br>
            <a:r>
              <a:rPr lang="en-US" sz="2400" smtClean="0"/>
              <a:t>                                                      		 Phongmaneerat 1995)</a:t>
            </a:r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  <p:pic>
        <p:nvPicPr>
          <p:cNvPr id="82949" name="Picture 5" descr="Camar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6263" y="0"/>
            <a:ext cx="947737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Acido Ascórbico, Vit. C</a:t>
            </a:r>
            <a:endParaRPr lang="es-ES_tradnl" sz="5000" smtClean="0"/>
          </a:p>
        </p:txBody>
      </p:sp>
      <p:sp>
        <p:nvSpPr>
          <p:cNvPr id="148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93063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solidFill>
                  <a:schemeClr val="accent2"/>
                </a:solidFill>
              </a:rPr>
              <a:t>Deficiencias:</a:t>
            </a:r>
            <a:r>
              <a:rPr lang="en-US" sz="3400" smtClean="0"/>
              <a:t> síndrome de la muerte negra (ennegrecimiento del exoesqueleto), movimientos erráticos, pérdida de apetito, reduce capacidad de curar heridas, reduce la eficiencia alimenticia, reduce crecimiento y supervivencia, muda incompleta y exoesqueleto blando, reduce maduración de los ovarios y la resistencia al estrés en reproductores.</a:t>
            </a:r>
          </a:p>
        </p:txBody>
      </p:sp>
      <p:sp>
        <p:nvSpPr>
          <p:cNvPr id="83972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  <p:pic>
        <p:nvPicPr>
          <p:cNvPr id="83973" name="Picture 5" descr="Camar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6263" y="0"/>
            <a:ext cx="947737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Acido Ascorbico, Vit. C</a:t>
            </a:r>
            <a:endParaRPr lang="es-ES_tradnl" sz="5000" smtClean="0"/>
          </a:p>
        </p:txBody>
      </p:sp>
      <p:sp>
        <p:nvSpPr>
          <p:cNvPr id="148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1371600"/>
            <a:ext cx="7788275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solidFill>
                  <a:schemeClr val="accent2"/>
                </a:solidFill>
              </a:rPr>
              <a:t>Requerimiento: en mg vitamina/kg de dieta seca</a:t>
            </a:r>
            <a:br>
              <a:rPr lang="en-US" sz="2400" smtClean="0">
                <a:solidFill>
                  <a:schemeClr val="accent2"/>
                </a:solidFill>
              </a:rPr>
            </a:br>
            <a:r>
              <a:rPr lang="en-US" sz="2400" i="1" smtClean="0"/>
              <a:t>O. mossambicus</a:t>
            </a:r>
            <a:r>
              <a:rPr lang="en-US" sz="2400" smtClean="0"/>
              <a:t>:	  40 - 50 (Oyetano 1993)</a:t>
            </a:r>
            <a:br>
              <a:rPr lang="en-US" sz="2400" smtClean="0"/>
            </a:br>
            <a:r>
              <a:rPr lang="en-US" sz="2400" i="1" smtClean="0"/>
              <a:t>O. aureus</a:t>
            </a:r>
            <a:r>
              <a:rPr lang="en-US" sz="2400" smtClean="0"/>
              <a:t>:			50 (Stickney </a:t>
            </a:r>
            <a:r>
              <a:rPr lang="en-US" sz="2400" i="1" smtClean="0"/>
              <a:t>et al.</a:t>
            </a:r>
            <a:r>
              <a:rPr lang="en-US" sz="2400" smtClean="0"/>
              <a:t> 1984)</a:t>
            </a:r>
            <a:br>
              <a:rPr lang="en-US" sz="2400" smtClean="0"/>
            </a:br>
            <a:r>
              <a:rPr lang="en-US" sz="2400" i="1" smtClean="0"/>
              <a:t>O. spilurus</a:t>
            </a:r>
            <a:r>
              <a:rPr lang="en-US" sz="2400" smtClean="0"/>
              <a:t>:		75 - 150 (Al-Amoudi </a:t>
            </a:r>
            <a:r>
              <a:rPr lang="en-US" sz="2400" i="1" smtClean="0"/>
              <a:t>et al.</a:t>
            </a:r>
            <a:r>
              <a:rPr lang="en-US" sz="2400" smtClean="0"/>
              <a:t> 1992) 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i="1" smtClean="0"/>
              <a:t>O. niloticus</a:t>
            </a:r>
            <a:br>
              <a:rPr lang="en-US" sz="2400" i="1" smtClean="0"/>
            </a:br>
            <a:r>
              <a:rPr lang="en-US" sz="2400" smtClean="0"/>
              <a:t>x</a:t>
            </a:r>
            <a:r>
              <a:rPr lang="en-US" sz="2400" i="1" smtClean="0"/>
              <a:t> O. aureus</a:t>
            </a:r>
            <a:r>
              <a:rPr lang="en-US" sz="2400" smtClean="0"/>
              <a:t>:			79 (Shiau &amp; Jan 1992)</a:t>
            </a:r>
            <a:br>
              <a:rPr lang="en-US" sz="2400" smtClean="0"/>
            </a:br>
            <a:endParaRPr lang="en-US" sz="2400" smtClean="0"/>
          </a:p>
          <a:p>
            <a:pPr eaLnBrk="1" hangingPunct="1">
              <a:defRPr/>
            </a:pPr>
            <a:r>
              <a:rPr lang="en-US" sz="2400" smtClean="0">
                <a:solidFill>
                  <a:schemeClr val="accent2"/>
                </a:solidFill>
              </a:rPr>
              <a:t>Deficiencias:</a:t>
            </a:r>
            <a:r>
              <a:rPr lang="en-US" sz="2400" smtClean="0"/>
              <a:t> escoliosis, lordosis, hemorragias, reduce crecimiento.</a:t>
            </a:r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  <p:pic>
        <p:nvPicPr>
          <p:cNvPr id="84997" name="Picture 5" descr="tilap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2938" y="0"/>
            <a:ext cx="8810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-17463"/>
            <a:ext cx="4897438" cy="1143001"/>
          </a:xfrm>
        </p:spPr>
        <p:txBody>
          <a:bodyPr/>
          <a:lstStyle/>
          <a:p>
            <a:pPr eaLnBrk="1" hangingPunct="1"/>
            <a:r>
              <a:rPr lang="es-ES" smtClean="0"/>
              <a:t>Clasificación</a:t>
            </a:r>
          </a:p>
        </p:txBody>
      </p:sp>
      <p:sp>
        <p:nvSpPr>
          <p:cNvPr id="139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908050"/>
            <a:ext cx="3816350" cy="59499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mtClean="0"/>
              <a:t>Se han detectado 15 (13+2).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mtClean="0"/>
              <a:t>No homogéneo Grupo funcional ni químicamente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mtClean="0"/>
              <a:t>Normalmente Se divide en: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mtClean="0"/>
              <a:t>Liposolubles A, D, E, K (grupo 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mtClean="0"/>
              <a:t>Hidrosolubes: Grupo B + Vit C + Inositol y Colina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0975" y="692150"/>
            <a:ext cx="5153025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120063" cy="4114800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defRPr/>
            </a:pPr>
            <a:r>
              <a:rPr lang="en-US" smtClean="0">
                <a:solidFill>
                  <a:schemeClr val="accent2"/>
                </a:solidFill>
              </a:rPr>
              <a:t>Estabilidad: varias formas (CAA, ECAA, AS, APP, AMP)</a:t>
            </a:r>
          </a:p>
          <a:p>
            <a:pPr eaLnBrk="1" hangingPunct="1">
              <a:spcBef>
                <a:spcPct val="4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mtClean="0"/>
              <a:t>Acido L-ascórbico cristalino (CAA) se oxida fácilmente en la presencia de oxígeno, humedad, elementos traza, altas temperaturas, luz y lípidos oxidados.</a:t>
            </a:r>
          </a:p>
          <a:p>
            <a:pPr eaLnBrk="1" hangingPunct="1">
              <a:spcBef>
                <a:spcPct val="4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mtClean="0"/>
              <a:t>Se pueden alcanzar pérdidas de hasta el 95% de CAA durante el procesamiento y almacenamiento.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s-ES_tradnl" sz="6000" smtClean="0"/>
              <a:t>Acido Ascórbico, C</a:t>
            </a:r>
            <a:endParaRPr lang="es-ES_tradnl" sz="5000" smtClean="0"/>
          </a:p>
        </p:txBody>
      </p:sp>
      <p:sp>
        <p:nvSpPr>
          <p:cNvPr id="86020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0738" y="1600200"/>
            <a:ext cx="7713662" cy="4114800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mtClean="0"/>
              <a:t>Es necesario utilizar formas de AA protegidas (ECAA) (microencapsulado, recubiertas con polímeros sintéticos, glicerina, etil-celulosa, silicona, gelatina, etc.).</a:t>
            </a:r>
          </a:p>
          <a:p>
            <a:pPr eaLnBrk="1" hangingPunct="1">
              <a:spcBef>
                <a:spcPct val="4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mtClean="0"/>
              <a:t>o usar formas más estables biológicamente equivalentes como 2-sulfato ascorbato (AS), 2-polifosfato ascorbato (APP), o 2-monofosfato ascorbato (AMP).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s-ES_tradnl" sz="6000" smtClean="0"/>
              <a:t>Acido Ascórbico, C</a:t>
            </a:r>
            <a:endParaRPr lang="es-ES_tradnl" sz="5000" smtClean="0"/>
          </a:p>
        </p:txBody>
      </p:sp>
      <p:sp>
        <p:nvSpPr>
          <p:cNvPr id="87044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50863" y="1447800"/>
            <a:ext cx="8118475" cy="4114800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mtClean="0"/>
              <a:t>Pérdidas de ECAA por el proceso de peletizado pueden estar entre 25 y 75 % dependiendo del tipo de recubrimiento.</a:t>
            </a:r>
          </a:p>
          <a:p>
            <a:pPr eaLnBrk="1" hangingPunct="1">
              <a:spcBef>
                <a:spcPct val="4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mtClean="0"/>
              <a:t>Las pérdidas de APP por el proceso de peletizado son del 1 al 13 %.</a:t>
            </a:r>
          </a:p>
          <a:p>
            <a:pPr eaLnBrk="1" hangingPunct="1">
              <a:spcBef>
                <a:spcPct val="4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mtClean="0"/>
              <a:t>Pérdidas de ECCA  y APP por almacenamiento durante 2-4 semanas pueden llegar hasta el 99 % y</a:t>
            </a:r>
            <a:br>
              <a:rPr lang="en-US" smtClean="0"/>
            </a:br>
            <a:r>
              <a:rPr lang="en-US" smtClean="0"/>
              <a:t> 8-20 %, respectivamente.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s-ES_tradnl" sz="6000" smtClean="0"/>
              <a:t>Acido Ascórbico, C</a:t>
            </a:r>
            <a:endParaRPr lang="es-ES_tradnl" sz="5000" smtClean="0"/>
          </a:p>
        </p:txBody>
      </p:sp>
      <p:sp>
        <p:nvSpPr>
          <p:cNvPr id="88068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4538" y="1524000"/>
            <a:ext cx="7645400" cy="4114800"/>
          </a:xfrm>
        </p:spPr>
        <p:txBody>
          <a:bodyPr/>
          <a:lstStyle/>
          <a:p>
            <a:pPr eaLnBrk="1" hangingPunct="1">
              <a:buClr>
                <a:schemeClr val="accent1"/>
              </a:buClr>
              <a:buSzPct val="60000"/>
              <a:defRPr/>
            </a:pPr>
            <a:r>
              <a:rPr lang="en-US" sz="2800" smtClean="0"/>
              <a:t>En alimentos para camarón se ha encontrado que las pérdidas bajo condiciones comerciales fueron de 75 % para formas protegidas de AA y sólo de 1 % para APP (Kurmaly </a:t>
            </a:r>
            <a:r>
              <a:rPr lang="en-US" sz="2800" i="1" smtClean="0"/>
              <a:t>et al.</a:t>
            </a:r>
            <a:r>
              <a:rPr lang="en-US" sz="2800" smtClean="0"/>
              <a:t> 1996).  </a:t>
            </a:r>
          </a:p>
          <a:p>
            <a:pPr eaLnBrk="1" hangingPunct="1">
              <a:buClr>
                <a:schemeClr val="accent1"/>
              </a:buClr>
              <a:buSzPct val="60000"/>
              <a:defRPr/>
            </a:pPr>
            <a:r>
              <a:rPr lang="en-US" sz="2800" smtClean="0"/>
              <a:t>Despues de 2 semanas de almacenamiento las pérdidas fueron de 99 % para formas protegidas de AA y solo de 8 % para APP (Kurmarly </a:t>
            </a:r>
            <a:r>
              <a:rPr lang="en-US" sz="2800" i="1" smtClean="0"/>
              <a:t>et al.</a:t>
            </a:r>
            <a:r>
              <a:rPr lang="en-US" sz="2800" smtClean="0"/>
              <a:t> 1996).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s-ES_tradnl" sz="6000" smtClean="0"/>
              <a:t>Acido Ascórbico, C</a:t>
            </a:r>
            <a:endParaRPr lang="es-ES_tradnl" sz="5000" smtClean="0"/>
          </a:p>
        </p:txBody>
      </p:sp>
      <p:sp>
        <p:nvSpPr>
          <p:cNvPr id="89092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Tocoferol, Vitamina E</a:t>
            </a:r>
            <a:endParaRPr lang="es-ES_tradnl" sz="5400" smtClean="0"/>
          </a:p>
        </p:txBody>
      </p:sp>
      <p:sp>
        <p:nvSpPr>
          <p:cNvPr id="149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341438"/>
            <a:ext cx="7991475" cy="42973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accent2"/>
                </a:solidFill>
              </a:rPr>
              <a:t>Función: </a:t>
            </a:r>
            <a:r>
              <a:rPr lang="en-US" smtClean="0"/>
              <a:t>agente antioxidante soluble en lípidos, que protege compuestos reactivos (vitamina A y C, PUFAs) del daño oxidativo actuando como una trampa de radicales libres. Protege membrana celular. </a:t>
            </a:r>
          </a:p>
          <a:p>
            <a:pPr eaLnBrk="1" hangingPunct="1">
              <a:defRPr/>
            </a:pPr>
            <a:r>
              <a:rPr lang="en-US" smtClean="0"/>
              <a:t>Participa en la respiración celular y en la síntesis de ADN y de la coenzima Q.</a:t>
            </a:r>
          </a:p>
          <a:p>
            <a:pPr eaLnBrk="1" hangingPunct="1">
              <a:defRPr/>
            </a:pPr>
            <a:r>
              <a:rPr lang="en-US" smtClean="0"/>
              <a:t>Estimula mecanismos inmunitarios</a:t>
            </a:r>
          </a:p>
          <a:p>
            <a:pPr eaLnBrk="1" hangingPunct="1">
              <a:defRPr/>
            </a:pPr>
            <a:r>
              <a:rPr lang="en-US" smtClean="0"/>
              <a:t>Mantenimiento funciones sexuales.</a:t>
            </a:r>
          </a:p>
        </p:txBody>
      </p:sp>
      <p:sp>
        <p:nvSpPr>
          <p:cNvPr id="90116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Tocoferol, Vitamina E</a:t>
            </a:r>
            <a:endParaRPr lang="es-ES_tradnl" sz="5400" smtClean="0"/>
          </a:p>
        </p:txBody>
      </p:sp>
      <p:sp>
        <p:nvSpPr>
          <p:cNvPr id="149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0263" y="15240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solidFill>
                  <a:schemeClr val="accent2"/>
                </a:solidFill>
              </a:rPr>
              <a:t>Fuentes: </a:t>
            </a:r>
            <a:r>
              <a:rPr lang="en-US" sz="3400" smtClean="0"/>
              <a:t>levadura de cerveza</a:t>
            </a:r>
            <a:r>
              <a:rPr lang="en-US" sz="3400" smtClean="0">
                <a:solidFill>
                  <a:schemeClr val="accent2"/>
                </a:solidFill>
              </a:rPr>
              <a:t>, </a:t>
            </a:r>
            <a:r>
              <a:rPr lang="en-US" sz="3400" smtClean="0"/>
              <a:t>harina de alfalfa, de soya y de germen de trigo, salvado de arroz, afrechillo de trigo, polvillo de arroz, huevos enteros, solubles de destilación, maíz, cebada.</a:t>
            </a:r>
          </a:p>
        </p:txBody>
      </p:sp>
      <p:sp>
        <p:nvSpPr>
          <p:cNvPr id="91140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Tocoferol, Vitamina E</a:t>
            </a:r>
            <a:endParaRPr lang="es-ES_tradnl" sz="5400" smtClean="0"/>
          </a:p>
        </p:txBody>
      </p:sp>
      <p:sp>
        <p:nvSpPr>
          <p:cNvPr id="149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1600200"/>
            <a:ext cx="7856537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solidFill>
                  <a:schemeClr val="accent2"/>
                </a:solidFill>
              </a:rPr>
              <a:t>Requerimiento: en mg vitamina/kg de dieta seca</a:t>
            </a:r>
            <a:br>
              <a:rPr lang="en-US" sz="2400" smtClean="0">
                <a:solidFill>
                  <a:schemeClr val="accent2"/>
                </a:solidFill>
              </a:rPr>
            </a:br>
            <a:r>
              <a:rPr lang="en-US" sz="2400" i="1" smtClean="0"/>
              <a:t>P. japonicus, </a:t>
            </a:r>
            <a:r>
              <a:rPr lang="en-US" sz="2400" smtClean="0"/>
              <a:t>larva:         200 (Kanazawa 1983)</a:t>
            </a:r>
            <a:br>
              <a:rPr lang="en-US" sz="2400" smtClean="0"/>
            </a:br>
            <a:r>
              <a:rPr lang="en-US" sz="2400" smtClean="0"/>
              <a:t> </a:t>
            </a:r>
            <a:r>
              <a:rPr lang="en-US" sz="2400" i="1" smtClean="0"/>
              <a:t>L. vannamei, </a:t>
            </a:r>
            <a:r>
              <a:rPr lang="en-US" sz="2400" smtClean="0"/>
              <a:t>juvenil:      100 </a:t>
            </a:r>
            <a:r>
              <a:rPr lang="en-US" sz="2400" smtClean="0">
                <a:solidFill>
                  <a:srgbClr val="00FF00"/>
                </a:solidFill>
              </a:rPr>
              <a:t>UI /kg</a:t>
            </a:r>
            <a:r>
              <a:rPr lang="en-US" sz="2400" smtClean="0"/>
              <a:t> (He &amp; Lawrence </a:t>
            </a:r>
            <a:br>
              <a:rPr lang="en-US" sz="2400" smtClean="0"/>
            </a:br>
            <a:r>
              <a:rPr lang="en-US" sz="2400" smtClean="0"/>
              <a:t>                                              		              1991)</a:t>
            </a:r>
            <a:br>
              <a:rPr lang="en-US" sz="2400" smtClean="0"/>
            </a:br>
            <a:r>
              <a:rPr lang="en-US" sz="2400" i="1" smtClean="0"/>
              <a:t>L. vannamei,</a:t>
            </a:r>
            <a:r>
              <a:rPr lang="en-US" sz="2400" smtClean="0"/>
              <a:t> juvenil:         99 (He and Lawrence 1993)</a:t>
            </a:r>
          </a:p>
          <a:p>
            <a:pPr eaLnBrk="1" hangingPunct="1">
              <a:defRPr/>
            </a:pPr>
            <a:endParaRPr lang="en-US" sz="2400" smtClean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r>
              <a:rPr lang="en-US" sz="2400" smtClean="0">
                <a:solidFill>
                  <a:schemeClr val="accent2"/>
                </a:solidFill>
              </a:rPr>
              <a:t>Deficiencia: </a:t>
            </a:r>
            <a:r>
              <a:rPr lang="en-US" sz="2400" smtClean="0"/>
              <a:t>reduce supervivencia y crecimiento, oscurecimiento del hepatopancreas (He </a:t>
            </a:r>
            <a:r>
              <a:rPr lang="en-US" sz="2400" i="1" smtClean="0"/>
              <a:t>et al.</a:t>
            </a:r>
            <a:r>
              <a:rPr lang="en-US" sz="2400" smtClean="0"/>
              <a:t> 1992).</a:t>
            </a:r>
          </a:p>
        </p:txBody>
      </p:sp>
      <p:sp>
        <p:nvSpPr>
          <p:cNvPr id="92164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  <p:pic>
        <p:nvPicPr>
          <p:cNvPr id="92165" name="Picture 5" descr="Camar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9738" y="0"/>
            <a:ext cx="10842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Tocoferol, Vitamina E</a:t>
            </a:r>
            <a:endParaRPr lang="es-ES_tradnl" sz="5400" smtClean="0"/>
          </a:p>
        </p:txBody>
      </p:sp>
      <p:sp>
        <p:nvSpPr>
          <p:cNvPr id="149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1600200"/>
            <a:ext cx="7856537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accent2"/>
                </a:solidFill>
              </a:rPr>
              <a:t>Requerimiento: en mg vitamina/kg de dieta seca</a:t>
            </a:r>
            <a:br>
              <a:rPr lang="en-US" smtClean="0">
                <a:solidFill>
                  <a:schemeClr val="accent2"/>
                </a:solidFill>
              </a:rPr>
            </a:br>
            <a:r>
              <a:rPr lang="en-US" i="1" smtClean="0"/>
              <a:t>O. niloticus</a:t>
            </a:r>
            <a:r>
              <a:rPr lang="en-US" smtClean="0"/>
              <a:t>:		50 - 100 </a:t>
            </a:r>
            <a:r>
              <a:rPr lang="en-US" sz="2400" smtClean="0"/>
              <a:t>(Satoh </a:t>
            </a:r>
            <a:r>
              <a:rPr lang="en-US" sz="2400" i="1" smtClean="0"/>
              <a:t>et al.</a:t>
            </a:r>
            <a:r>
              <a:rPr lang="en-US" sz="2400" smtClean="0"/>
              <a:t> 1987)</a:t>
            </a:r>
            <a:r>
              <a:rPr lang="en-US" smtClean="0"/>
              <a:t/>
            </a:r>
            <a:br>
              <a:rPr lang="en-US" smtClean="0"/>
            </a:br>
            <a:r>
              <a:rPr lang="en-US" i="1" smtClean="0"/>
              <a:t>O. aureus</a:t>
            </a:r>
            <a:r>
              <a:rPr lang="en-US" smtClean="0"/>
              <a:t>:		15 - 25 </a:t>
            </a:r>
            <a:r>
              <a:rPr lang="en-US" sz="2400" smtClean="0"/>
              <a:t>(Roem </a:t>
            </a:r>
            <a:r>
              <a:rPr lang="en-US" sz="2400" i="1" smtClean="0"/>
              <a:t>et al.</a:t>
            </a:r>
            <a:r>
              <a:rPr lang="en-US" sz="2400" smtClean="0"/>
              <a:t> 1990)</a:t>
            </a:r>
            <a:endParaRPr lang="en-US" smtClean="0"/>
          </a:p>
          <a:p>
            <a:pPr eaLnBrk="1" hangingPunct="1">
              <a:defRPr/>
            </a:pPr>
            <a:endParaRPr lang="en-US" smtClean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r>
              <a:rPr lang="en-US" smtClean="0">
                <a:solidFill>
                  <a:schemeClr val="accent2"/>
                </a:solidFill>
              </a:rPr>
              <a:t>Deficiencia: </a:t>
            </a:r>
            <a:r>
              <a:rPr lang="en-US" smtClean="0"/>
              <a:t>reduce crecimiento, anorexia, pigmentaci</a:t>
            </a:r>
            <a:r>
              <a:rPr lang="es-ES_tradnl" smtClean="0"/>
              <a:t>ón pobre, hemorragias.</a:t>
            </a:r>
            <a:endParaRPr lang="en-US" smtClean="0"/>
          </a:p>
        </p:txBody>
      </p:sp>
      <p:sp>
        <p:nvSpPr>
          <p:cNvPr id="93188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  <p:pic>
        <p:nvPicPr>
          <p:cNvPr id="93189" name="Picture 5" descr="tilap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9738" y="0"/>
            <a:ext cx="108426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1063" y="1524000"/>
            <a:ext cx="7924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solidFill>
                  <a:schemeClr val="accent2"/>
                </a:solidFill>
              </a:rPr>
              <a:t>Estabilidad: acetato dl-alfa-tocoferol, pulverizado seco </a:t>
            </a:r>
          </a:p>
          <a:p>
            <a:pPr eaLnBrk="1" hangingPunct="1"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/>
              <a:t>Insoluble en agua.</a:t>
            </a:r>
          </a:p>
          <a:p>
            <a:pPr eaLnBrk="1" hangingPunct="1"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/>
              <a:t>Moderadamente estable en premezclas vitamínicas si se almacena por debajo de la temperatura ambiente. Sin embargo se oxida durante el almacenamiento en presencia de aceites rancios o altas temperaturas.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s-ES_tradnl" sz="6000" smtClean="0"/>
              <a:t>Tocoferol, Vitamina E</a:t>
            </a:r>
            <a:endParaRPr lang="es-ES_tradnl" sz="5400" smtClean="0"/>
          </a:p>
        </p:txBody>
      </p:sp>
      <p:sp>
        <p:nvSpPr>
          <p:cNvPr id="94212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Vitaminas pro-Hormonas</a:t>
            </a:r>
            <a:endParaRPr lang="es-ES" smtClean="0"/>
          </a:p>
        </p:txBody>
      </p:sp>
      <p:pic>
        <p:nvPicPr>
          <p:cNvPr id="9523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628775"/>
            <a:ext cx="46101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Solubles en Agua</a:t>
            </a:r>
          </a:p>
        </p:txBody>
      </p:sp>
      <p:sp>
        <p:nvSpPr>
          <p:cNvPr id="139878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s-ES" b="1" smtClean="0">
                <a:solidFill>
                  <a:srgbClr val="FF0000"/>
                </a:solidFill>
              </a:rPr>
              <a:t>Complejo B</a:t>
            </a:r>
          </a:p>
          <a:p>
            <a:pPr eaLnBrk="1" hangingPunct="1">
              <a:defRPr/>
            </a:pPr>
            <a:r>
              <a:rPr lang="es-ES" sz="2400" smtClean="0"/>
              <a:t>Tiamina, B1</a:t>
            </a:r>
          </a:p>
          <a:p>
            <a:pPr eaLnBrk="1" hangingPunct="1">
              <a:defRPr/>
            </a:pPr>
            <a:r>
              <a:rPr lang="es-ES" sz="2400" smtClean="0"/>
              <a:t>Riboflavina, B2</a:t>
            </a:r>
          </a:p>
          <a:p>
            <a:pPr eaLnBrk="1" hangingPunct="1">
              <a:defRPr/>
            </a:pPr>
            <a:r>
              <a:rPr lang="es-ES" sz="2400" smtClean="0"/>
              <a:t>Acido Pantoténico, B5</a:t>
            </a:r>
          </a:p>
          <a:p>
            <a:pPr eaLnBrk="1" hangingPunct="1">
              <a:defRPr/>
            </a:pPr>
            <a:r>
              <a:rPr lang="es-ES" sz="2400" smtClean="0"/>
              <a:t>Piridoxina, B6</a:t>
            </a:r>
          </a:p>
          <a:p>
            <a:pPr eaLnBrk="1" hangingPunct="1">
              <a:defRPr/>
            </a:pPr>
            <a:r>
              <a:rPr lang="es-ES" sz="2400" smtClean="0"/>
              <a:t>Niacina, PP</a:t>
            </a:r>
          </a:p>
          <a:p>
            <a:pPr eaLnBrk="1" hangingPunct="1">
              <a:defRPr/>
            </a:pPr>
            <a:r>
              <a:rPr lang="es-ES" sz="2400" smtClean="0"/>
              <a:t>Biotina, B8</a:t>
            </a:r>
          </a:p>
          <a:p>
            <a:pPr eaLnBrk="1" hangingPunct="1">
              <a:defRPr/>
            </a:pPr>
            <a:r>
              <a:rPr lang="es-ES" sz="2400" smtClean="0"/>
              <a:t>Acido Fólico, B9</a:t>
            </a:r>
          </a:p>
          <a:p>
            <a:pPr eaLnBrk="1" hangingPunct="1">
              <a:defRPr/>
            </a:pPr>
            <a:r>
              <a:rPr lang="es-ES" sz="2400" smtClean="0"/>
              <a:t>Cianocobalamina, B12</a:t>
            </a:r>
          </a:p>
        </p:txBody>
      </p:sp>
      <p:sp>
        <p:nvSpPr>
          <p:cNvPr id="139878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s-ES" b="1" smtClean="0">
                <a:solidFill>
                  <a:srgbClr val="FF0000"/>
                </a:solidFill>
              </a:rPr>
              <a:t>Macrovitaminas</a:t>
            </a:r>
          </a:p>
          <a:p>
            <a:pPr eaLnBrk="1" hangingPunct="1">
              <a:defRPr/>
            </a:pPr>
            <a:r>
              <a:rPr lang="en-US" sz="2400" smtClean="0"/>
              <a:t>Acido Ascórbico, C</a:t>
            </a:r>
            <a:endParaRPr lang="es-ES" sz="2400" smtClean="0"/>
          </a:p>
          <a:p>
            <a:pPr eaLnBrk="1" hangingPunct="1">
              <a:defRPr/>
            </a:pPr>
            <a:r>
              <a:rPr lang="en-US" sz="2400" smtClean="0"/>
              <a:t>Inositol</a:t>
            </a:r>
          </a:p>
          <a:p>
            <a:pPr eaLnBrk="1" hangingPunct="1">
              <a:defRPr/>
            </a:pPr>
            <a:r>
              <a:rPr lang="en-US" sz="2400" smtClean="0"/>
              <a:t>Colina</a:t>
            </a:r>
          </a:p>
        </p:txBody>
      </p:sp>
    </p:spTree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Calciferol, Vitamina D</a:t>
            </a:r>
            <a:r>
              <a:rPr lang="es-ES_tradnl" sz="6000" baseline="-25000" smtClean="0"/>
              <a:t>3</a:t>
            </a:r>
            <a:endParaRPr lang="es-ES_tradnl" sz="5400" smtClean="0"/>
          </a:p>
        </p:txBody>
      </p:sp>
      <p:sp>
        <p:nvSpPr>
          <p:cNvPr id="149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0263" y="15240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solidFill>
                  <a:schemeClr val="accent2"/>
                </a:solidFill>
              </a:rPr>
              <a:t>Función: </a:t>
            </a:r>
            <a:r>
              <a:rPr lang="en-US" sz="3400" smtClean="0"/>
              <a:t>metabolismo de fósforo y calcio como parte de una hormona que permite en animales terrestres la absorción de calcio del tracto digestivo. </a:t>
            </a:r>
          </a:p>
          <a:p>
            <a:pPr eaLnBrk="1" hangingPunct="1">
              <a:buClr>
                <a:schemeClr val="accent1"/>
              </a:buClr>
              <a:buSzPct val="65000"/>
              <a:buFont typeface="Monotype Sorts" pitchFamily="2" charset="2"/>
              <a:buChar char="u"/>
              <a:defRPr/>
            </a:pPr>
            <a:r>
              <a:rPr lang="en-US" sz="3400" smtClean="0"/>
              <a:t>La conversión de fósforo orgánico a inorgánico en los huesos.</a:t>
            </a:r>
          </a:p>
          <a:p>
            <a:pPr eaLnBrk="1" hangingPunct="1">
              <a:buClr>
                <a:schemeClr val="accent1"/>
              </a:buClr>
              <a:buSzPct val="65000"/>
              <a:buFont typeface="Monotype Sorts" pitchFamily="2" charset="2"/>
              <a:buChar char="u"/>
              <a:defRPr/>
            </a:pPr>
            <a:r>
              <a:rPr lang="en-US" sz="3400" smtClean="0"/>
              <a:t>La reabsorción de fosfato y amino ácidos de los túbulos de los riñones.</a:t>
            </a:r>
          </a:p>
        </p:txBody>
      </p:sp>
      <p:sp>
        <p:nvSpPr>
          <p:cNvPr id="96260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Calciferol, Vitamina D</a:t>
            </a:r>
            <a:r>
              <a:rPr lang="es-ES_tradnl" sz="6000" baseline="-25000" smtClean="0"/>
              <a:t>3</a:t>
            </a:r>
          </a:p>
        </p:txBody>
      </p:sp>
      <p:sp>
        <p:nvSpPr>
          <p:cNvPr id="150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975600" cy="4114800"/>
          </a:xfrm>
        </p:spPr>
        <p:txBody>
          <a:bodyPr/>
          <a:lstStyle/>
          <a:p>
            <a:pPr eaLnBrk="1" hangingPunct="1">
              <a:buClr>
                <a:schemeClr val="accent1"/>
              </a:buClr>
              <a:buSzPct val="65000"/>
              <a:buFont typeface="Monotype Sorts" pitchFamily="2" charset="2"/>
              <a:buChar char="u"/>
              <a:defRPr/>
            </a:pPr>
            <a:r>
              <a:rPr lang="en-US" sz="3400" smtClean="0"/>
              <a:t>El mantenimiento de los niveles de calcio en la sangre. </a:t>
            </a:r>
          </a:p>
          <a:p>
            <a:pPr eaLnBrk="1" hangingPunct="1">
              <a:buClr>
                <a:schemeClr val="accent1"/>
              </a:buClr>
              <a:buSzPct val="65000"/>
              <a:buFont typeface="Monotype Sorts" pitchFamily="2" charset="2"/>
              <a:buChar char="u"/>
              <a:defRPr/>
            </a:pPr>
            <a:r>
              <a:rPr lang="en-US" sz="3400" smtClean="0"/>
              <a:t>El depósito y oxidación de citrato en los huesos.</a:t>
            </a:r>
          </a:p>
          <a:p>
            <a:pPr eaLnBrk="1" hangingPunct="1">
              <a:buClr>
                <a:schemeClr val="accent1"/>
              </a:buClr>
              <a:buSzPct val="65000"/>
              <a:buFont typeface="Monotype Sorts" pitchFamily="2" charset="2"/>
              <a:buChar char="u"/>
              <a:defRPr/>
            </a:pPr>
            <a:r>
              <a:rPr lang="es-ES" sz="3400" smtClean="0"/>
              <a:t>Animales terrestres producido en piel, por radiacion UV de provitamina 7-dehidrocolesterol. Peces poca luz.</a:t>
            </a:r>
            <a:endParaRPr lang="en-US" sz="3400" smtClean="0">
              <a:solidFill>
                <a:schemeClr val="accent2"/>
              </a:solidFill>
            </a:endParaRPr>
          </a:p>
        </p:txBody>
      </p:sp>
      <p:sp>
        <p:nvSpPr>
          <p:cNvPr id="97284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  <p:pic>
        <p:nvPicPr>
          <p:cNvPr id="97285" name="Picture 5" descr="Camar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3063" y="0"/>
            <a:ext cx="1150937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Calciferol, Vitamina D</a:t>
            </a:r>
            <a:r>
              <a:rPr lang="es-ES_tradnl" sz="6000" baseline="-25000" smtClean="0"/>
              <a:t>3</a:t>
            </a:r>
          </a:p>
        </p:txBody>
      </p:sp>
      <p:sp>
        <p:nvSpPr>
          <p:cNvPr id="152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975600" cy="4114800"/>
          </a:xfrm>
        </p:spPr>
        <p:txBody>
          <a:bodyPr/>
          <a:lstStyle/>
          <a:p>
            <a:pPr eaLnBrk="1" hangingPunct="1">
              <a:buClr>
                <a:schemeClr val="accent1"/>
              </a:buClr>
              <a:buSzPct val="65000"/>
              <a:buFont typeface="Monotype Sorts" pitchFamily="2" charset="2"/>
              <a:buChar char="u"/>
              <a:defRPr/>
            </a:pPr>
            <a:r>
              <a:rPr lang="en-US" sz="3400" smtClean="0">
                <a:solidFill>
                  <a:schemeClr val="accent2"/>
                </a:solidFill>
              </a:rPr>
              <a:t>Fuentes: </a:t>
            </a:r>
            <a:r>
              <a:rPr lang="en-US" sz="3400" smtClean="0"/>
              <a:t>aceite de hígado de pescado, harina de hígado y de pescado y aceites animales.</a:t>
            </a:r>
          </a:p>
        </p:txBody>
      </p:sp>
      <p:sp>
        <p:nvSpPr>
          <p:cNvPr id="98308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  <p:pic>
        <p:nvPicPr>
          <p:cNvPr id="98309" name="Picture 5" descr="Camar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3063" y="0"/>
            <a:ext cx="1150937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0738" y="1524000"/>
            <a:ext cx="7848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solidFill>
                  <a:schemeClr val="accent2"/>
                </a:solidFill>
              </a:rPr>
              <a:t>Requerimiento: en mg vitamina/kg de dieta seca</a:t>
            </a:r>
            <a:br>
              <a:rPr lang="en-US" sz="3400" smtClean="0">
                <a:solidFill>
                  <a:schemeClr val="accent2"/>
                </a:solidFill>
              </a:rPr>
            </a:br>
            <a:r>
              <a:rPr lang="en-US" sz="3000" i="1" smtClean="0"/>
              <a:t>L. vannamei, </a:t>
            </a:r>
            <a:r>
              <a:rPr lang="en-US" sz="3000" smtClean="0"/>
              <a:t>juvenil:        R </a:t>
            </a:r>
            <a:r>
              <a:rPr lang="en-US" sz="2400" smtClean="0"/>
              <a:t>(He </a:t>
            </a:r>
            <a:r>
              <a:rPr lang="en-US" sz="2400" i="1" smtClean="0"/>
              <a:t>et al.</a:t>
            </a:r>
            <a:r>
              <a:rPr lang="en-US" sz="2400" smtClean="0"/>
              <a:t> 1992)</a:t>
            </a:r>
            <a:endParaRPr lang="en-US" sz="3000" smtClean="0"/>
          </a:p>
          <a:p>
            <a:pPr eaLnBrk="1" hangingPunct="1">
              <a:defRPr/>
            </a:pPr>
            <a:r>
              <a:rPr lang="en-US" sz="3400" smtClean="0">
                <a:solidFill>
                  <a:schemeClr val="accent2"/>
                </a:solidFill>
              </a:rPr>
              <a:t>Deficiencia: </a:t>
            </a:r>
            <a:r>
              <a:rPr lang="en-US" sz="3400" smtClean="0"/>
              <a:t>reduce sobrevivencia </a:t>
            </a:r>
            <a:r>
              <a:rPr lang="en-US" sz="2400" smtClean="0"/>
              <a:t>(Kanazawa 1985)</a:t>
            </a:r>
            <a:r>
              <a:rPr lang="en-US" sz="3400" smtClean="0"/>
              <a:t>, reduce apetito </a:t>
            </a:r>
            <a:r>
              <a:rPr lang="en-US" sz="2400" smtClean="0"/>
              <a:t>(He </a:t>
            </a:r>
            <a:r>
              <a:rPr lang="en-US" sz="2400" i="1" smtClean="0"/>
              <a:t>et al.</a:t>
            </a:r>
            <a:r>
              <a:rPr lang="en-US" sz="2400" smtClean="0"/>
              <a:t> 1992)</a:t>
            </a:r>
            <a:r>
              <a:rPr lang="en-US" sz="3400" smtClean="0"/>
              <a:t>.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s-ES_tradnl" sz="6000" smtClean="0"/>
              <a:t>Calciferol, Vitamina D</a:t>
            </a:r>
            <a:r>
              <a:rPr lang="es-ES_tradnl" sz="6000" baseline="-25000" smtClean="0"/>
              <a:t>3</a:t>
            </a:r>
          </a:p>
        </p:txBody>
      </p:sp>
      <p:sp>
        <p:nvSpPr>
          <p:cNvPr id="99332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Calciferol, Vitamina D</a:t>
            </a:r>
            <a:r>
              <a:rPr lang="es-ES_tradnl" sz="6000" baseline="-25000" smtClean="0"/>
              <a:t>3</a:t>
            </a:r>
          </a:p>
        </p:txBody>
      </p:sp>
      <p:sp>
        <p:nvSpPr>
          <p:cNvPr id="150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800" y="990600"/>
            <a:ext cx="7975600" cy="4114800"/>
          </a:xfrm>
        </p:spPr>
        <p:txBody>
          <a:bodyPr/>
          <a:lstStyle/>
          <a:p>
            <a:pPr eaLnBrk="1" hangingPunct="1">
              <a:buClr>
                <a:schemeClr val="accent1"/>
              </a:buClr>
              <a:buSzPct val="65000"/>
              <a:buFont typeface="Monotype Sorts" pitchFamily="2" charset="2"/>
              <a:buChar char="u"/>
              <a:defRPr/>
            </a:pPr>
            <a:endParaRPr lang="en-US" sz="3400" smtClean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r>
              <a:rPr lang="en-US" sz="3400" smtClean="0">
                <a:solidFill>
                  <a:schemeClr val="accent2"/>
                </a:solidFill>
              </a:rPr>
              <a:t>Requerimiento: en UI vitamina/kg de dieta seca</a:t>
            </a:r>
            <a:br>
              <a:rPr lang="en-US" sz="3400" smtClean="0">
                <a:solidFill>
                  <a:schemeClr val="accent2"/>
                </a:solidFill>
              </a:rPr>
            </a:br>
            <a:r>
              <a:rPr lang="en-US" sz="3000" i="1" smtClean="0"/>
              <a:t>O. niloticus</a:t>
            </a:r>
            <a:br>
              <a:rPr lang="en-US" sz="3000" i="1" smtClean="0"/>
            </a:br>
            <a:r>
              <a:rPr lang="en-US" sz="3000" smtClean="0"/>
              <a:t>x</a:t>
            </a:r>
            <a:r>
              <a:rPr lang="en-US" sz="3000" i="1" smtClean="0"/>
              <a:t> O. aureus</a:t>
            </a:r>
            <a:r>
              <a:rPr lang="en-US" sz="3000" smtClean="0"/>
              <a:t>:	375 </a:t>
            </a:r>
            <a:r>
              <a:rPr lang="en-US" sz="2400" smtClean="0"/>
              <a:t>(Shiau &amp; Hwang 1993)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endParaRPr lang="en-US" sz="2400" smtClean="0"/>
          </a:p>
          <a:p>
            <a:pPr eaLnBrk="1" hangingPunct="1">
              <a:defRPr/>
            </a:pPr>
            <a:r>
              <a:rPr lang="en-US" sz="3400" smtClean="0">
                <a:solidFill>
                  <a:schemeClr val="accent2"/>
                </a:solidFill>
              </a:rPr>
              <a:t>Deficiencia: </a:t>
            </a:r>
            <a:r>
              <a:rPr lang="en-US" sz="3400" smtClean="0"/>
              <a:t>reduce crecimiento.</a:t>
            </a:r>
          </a:p>
        </p:txBody>
      </p:sp>
      <p:sp>
        <p:nvSpPr>
          <p:cNvPr id="100356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  <p:pic>
        <p:nvPicPr>
          <p:cNvPr id="100357" name="Picture 5" descr="tilap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93063" y="0"/>
            <a:ext cx="1150937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Calciferol, Vitamina D</a:t>
            </a:r>
            <a:r>
              <a:rPr lang="es-ES_tradnl" sz="6000" baseline="-25000" smtClean="0"/>
              <a:t>3</a:t>
            </a:r>
          </a:p>
        </p:txBody>
      </p:sp>
      <p:sp>
        <p:nvSpPr>
          <p:cNvPr id="152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800" y="990600"/>
            <a:ext cx="7975600" cy="4114800"/>
          </a:xfrm>
        </p:spPr>
        <p:txBody>
          <a:bodyPr/>
          <a:lstStyle/>
          <a:p>
            <a:pPr eaLnBrk="1" hangingPunct="1">
              <a:buClr>
                <a:schemeClr val="accent1"/>
              </a:buClr>
              <a:buSzPct val="65000"/>
              <a:buFont typeface="Monotype Sorts" pitchFamily="2" charset="2"/>
              <a:buChar char="u"/>
              <a:defRPr/>
            </a:pPr>
            <a:endParaRPr lang="en-US" sz="3400" smtClean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r>
              <a:rPr lang="en-US" sz="3400" smtClean="0">
                <a:solidFill>
                  <a:schemeClr val="accent2"/>
                </a:solidFill>
              </a:rPr>
              <a:t>Estabilidad: granos protegido con Vit A o en polvo</a:t>
            </a:r>
          </a:p>
          <a:p>
            <a:pPr eaLnBrk="1" hangingPunct="1"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/>
              <a:t>Insoluble en agua.</a:t>
            </a:r>
          </a:p>
          <a:p>
            <a:pPr eaLnBrk="1" hangingPunct="1"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/>
              <a:t>Muy estable en premezclas vitamínicas, durante el procesamiento y almacenamiento.</a:t>
            </a:r>
          </a:p>
        </p:txBody>
      </p:sp>
      <p:sp>
        <p:nvSpPr>
          <p:cNvPr id="101380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  <p:pic>
        <p:nvPicPr>
          <p:cNvPr id="101381" name="Picture 5" descr="tilap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93063" y="0"/>
            <a:ext cx="1150937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 smtClean="0"/>
              <a:t>Cuasivitaminas y Factores de Crecimiento</a:t>
            </a:r>
          </a:p>
        </p:txBody>
      </p:sp>
      <p:pic>
        <p:nvPicPr>
          <p:cNvPr id="10240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1916113"/>
            <a:ext cx="3670300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Colina</a:t>
            </a:r>
            <a:endParaRPr lang="es-ES_tradnl" sz="5400" smtClean="0"/>
          </a:p>
        </p:txBody>
      </p:sp>
      <p:sp>
        <p:nvSpPr>
          <p:cNvPr id="150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7997825" cy="4370387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solidFill>
                  <a:schemeClr val="accent2"/>
                </a:solidFill>
              </a:rPr>
              <a:t>Función: </a:t>
            </a:r>
            <a:r>
              <a:rPr lang="en-US" sz="3400" smtClean="0"/>
              <a:t>componente de acetilcolina y de fosfolípidos y por tanto es importante en el mantenimiento de la estructura de la célula y la transmisión del sistema nervioso.</a:t>
            </a:r>
          </a:p>
          <a:p>
            <a:pPr eaLnBrk="1" hangingPunct="1">
              <a:defRPr/>
            </a:pPr>
            <a:r>
              <a:rPr lang="en-US" sz="3400" smtClean="0"/>
              <a:t>Síntesis de metionina </a:t>
            </a:r>
          </a:p>
          <a:p>
            <a:pPr eaLnBrk="1" hangingPunct="1">
              <a:defRPr/>
            </a:pPr>
            <a:r>
              <a:rPr lang="en-US" sz="3400" smtClean="0"/>
              <a:t>Transporte de lípidos en el cuerpo.</a:t>
            </a:r>
          </a:p>
          <a:p>
            <a:pPr eaLnBrk="1" hangingPunct="1">
              <a:defRPr/>
            </a:pPr>
            <a:r>
              <a:rPr lang="en-US" sz="3400" smtClean="0"/>
              <a:t>Permite transmisión de impulsos nervioso.</a:t>
            </a:r>
          </a:p>
          <a:p>
            <a:pPr eaLnBrk="1" hangingPunct="1">
              <a:defRPr/>
            </a:pPr>
            <a:r>
              <a:rPr lang="en-US" sz="3400" smtClean="0"/>
              <a:t>Parte fosfolípidos membrana</a:t>
            </a:r>
          </a:p>
        </p:txBody>
      </p:sp>
      <p:sp>
        <p:nvSpPr>
          <p:cNvPr id="103428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Colina</a:t>
            </a:r>
            <a:endParaRPr lang="es-ES_tradnl" sz="5400" smtClean="0"/>
          </a:p>
        </p:txBody>
      </p:sp>
      <p:sp>
        <p:nvSpPr>
          <p:cNvPr id="151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16002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solidFill>
                  <a:schemeClr val="accent2"/>
                </a:solidFill>
              </a:rPr>
              <a:t>Fuentes:</a:t>
            </a:r>
            <a:r>
              <a:rPr lang="en-US" sz="3400" smtClean="0"/>
              <a:t> levadura de cerveza y de torula, solubles de destilación, harina de origen vegetal (girasol, algodón, maní y soya) y de origen animal (camarón, pescado, carne, hueso, hígado y pulmón), suero, solubles de destilación, subproductos avícolas.</a:t>
            </a:r>
          </a:p>
        </p:txBody>
      </p:sp>
      <p:sp>
        <p:nvSpPr>
          <p:cNvPr id="104452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6000" smtClean="0"/>
              <a:t>Colina</a:t>
            </a:r>
            <a:endParaRPr lang="es-ES_tradnl" sz="5000" smtClean="0"/>
          </a:p>
        </p:txBody>
      </p:sp>
      <p:sp>
        <p:nvSpPr>
          <p:cNvPr id="151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993063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solidFill>
                  <a:schemeClr val="accent2"/>
                </a:solidFill>
              </a:rPr>
              <a:t>Requerimiento: en mg vitamina/kg de dieta seca</a:t>
            </a:r>
            <a:br>
              <a:rPr lang="en-US" sz="2400" smtClean="0">
                <a:solidFill>
                  <a:schemeClr val="accent2"/>
                </a:solidFill>
              </a:rPr>
            </a:br>
            <a:r>
              <a:rPr lang="en-US" sz="2400" i="1" smtClean="0"/>
              <a:t>P. japonicus</a:t>
            </a:r>
            <a:r>
              <a:rPr lang="en-US" sz="2400" smtClean="0"/>
              <a:t>, larva:          6000 (Kanazawa 1985)</a:t>
            </a:r>
            <a:br>
              <a:rPr lang="en-US" sz="2400" smtClean="0"/>
            </a:br>
            <a:r>
              <a:rPr lang="en-US" sz="2400" i="1" smtClean="0"/>
              <a:t>P. japonicus,</a:t>
            </a:r>
            <a:r>
              <a:rPr lang="en-US" sz="2400" smtClean="0"/>
              <a:t> juvenil:         600 (Kanazawa </a:t>
            </a:r>
            <a:r>
              <a:rPr lang="en-US" sz="2400" i="1" smtClean="0"/>
              <a:t>et al.</a:t>
            </a:r>
            <a:r>
              <a:rPr lang="en-US" sz="2400" smtClean="0"/>
              <a:t> 1976)</a:t>
            </a:r>
            <a:br>
              <a:rPr lang="en-US" sz="2400" smtClean="0"/>
            </a:br>
            <a:r>
              <a:rPr lang="en-US" sz="2400" i="1" smtClean="0"/>
              <a:t>F. chinensis,</a:t>
            </a:r>
            <a:r>
              <a:rPr lang="en-US" sz="2400" smtClean="0"/>
              <a:t> juvenil:         4000 (Liu </a:t>
            </a:r>
            <a:r>
              <a:rPr lang="en-US" sz="2400" i="1" smtClean="0"/>
              <a:t>et al.</a:t>
            </a:r>
            <a:r>
              <a:rPr lang="en-US" sz="2400" smtClean="0"/>
              <a:t> 1993)</a:t>
            </a:r>
          </a:p>
          <a:p>
            <a:pPr eaLnBrk="1" hangingPunct="1">
              <a:defRPr/>
            </a:pPr>
            <a:endParaRPr lang="en-US" sz="2400" smtClean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r>
              <a:rPr lang="en-US" sz="2400" smtClean="0">
                <a:solidFill>
                  <a:schemeClr val="accent2"/>
                </a:solidFill>
              </a:rPr>
              <a:t>Deficiencias:</a:t>
            </a:r>
            <a:r>
              <a:rPr lang="en-US" sz="2400" smtClean="0"/>
              <a:t> reduce crecimiento y sobrevivencia (Kanazawa </a:t>
            </a:r>
            <a:r>
              <a:rPr lang="en-US" sz="2400" i="1" smtClean="0"/>
              <a:t>et al.</a:t>
            </a:r>
            <a:r>
              <a:rPr lang="en-US" sz="2400" smtClean="0"/>
              <a:t> 1976, Kanazawa 1985, Liu </a:t>
            </a:r>
            <a:r>
              <a:rPr lang="en-US" sz="2400" i="1" smtClean="0"/>
              <a:t>et al.</a:t>
            </a:r>
            <a:r>
              <a:rPr lang="en-US" sz="2400" smtClean="0"/>
              <a:t> 1993).</a:t>
            </a:r>
          </a:p>
        </p:txBody>
      </p:sp>
      <p:sp>
        <p:nvSpPr>
          <p:cNvPr id="105476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s-ES"/>
          </a:p>
        </p:txBody>
      </p:sp>
      <p:pic>
        <p:nvPicPr>
          <p:cNvPr id="105477" name="Picture 5" descr="Camar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3063" y="0"/>
            <a:ext cx="1150937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C:\Archivos de programa\Microsoft Office\Templates\Presentation Designs\Azure.pot</Template>
  <TotalTime>4614</TotalTime>
  <Words>4137</Words>
  <Application>Microsoft PowerPoint</Application>
  <PresentationFormat>Presentación en pantalla (4:3)</PresentationFormat>
  <Paragraphs>477</Paragraphs>
  <Slides>122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122</vt:i4>
      </vt:variant>
    </vt:vector>
  </HeadingPairs>
  <TitlesOfParts>
    <vt:vector size="130" baseType="lpstr">
      <vt:lpstr>Times New Roman</vt:lpstr>
      <vt:lpstr>Arial</vt:lpstr>
      <vt:lpstr>Wingdings</vt:lpstr>
      <vt:lpstr>Monotype Sorts</vt:lpstr>
      <vt:lpstr>SymbolPS</vt:lpstr>
      <vt:lpstr>Symbol</vt:lpstr>
      <vt:lpstr>Azure</vt:lpstr>
      <vt:lpstr>Gráfico de Microsoft Graph 97</vt:lpstr>
      <vt:lpstr>Vitaminas</vt:lpstr>
      <vt:lpstr>Fabrizio Marcillo Morla</vt:lpstr>
      <vt:lpstr>Vitaminas</vt:lpstr>
      <vt:lpstr>Diapositiva 4</vt:lpstr>
      <vt:lpstr>Diapositiva 5</vt:lpstr>
      <vt:lpstr>Diapositiva 6</vt:lpstr>
      <vt:lpstr>Vitaminas</vt:lpstr>
      <vt:lpstr>Clasificación</vt:lpstr>
      <vt:lpstr>Solubles en Agua</vt:lpstr>
      <vt:lpstr>Solubles en Lípidos</vt:lpstr>
      <vt:lpstr>CAV y Antivitaminas</vt:lpstr>
      <vt:lpstr>Absorción</vt:lpstr>
      <vt:lpstr>Absorción</vt:lpstr>
      <vt:lpstr>Función Metabólica</vt:lpstr>
      <vt:lpstr>Coenzimas Simples</vt:lpstr>
      <vt:lpstr>Tiamina, Vitamina B1</vt:lpstr>
      <vt:lpstr>Tiamina, Vitamina B1</vt:lpstr>
      <vt:lpstr>Tiamina, Vitamina B1</vt:lpstr>
      <vt:lpstr>Tiamina, Vitamina B1</vt:lpstr>
      <vt:lpstr>Tiamina, Vitamina B1</vt:lpstr>
      <vt:lpstr>Tiamina, Vitamina B1</vt:lpstr>
      <vt:lpstr>Tiamina, Vitamina B1</vt:lpstr>
      <vt:lpstr>Piridoxina, Vitamina B6</vt:lpstr>
      <vt:lpstr>Piridoxina, Vitamina B6</vt:lpstr>
      <vt:lpstr>Piridoxina, Vitamina B6</vt:lpstr>
      <vt:lpstr>Piridoxina, Vitamina B6</vt:lpstr>
      <vt:lpstr>Piridoxina, Vitamina B6</vt:lpstr>
      <vt:lpstr>Biotina</vt:lpstr>
      <vt:lpstr>Biotina</vt:lpstr>
      <vt:lpstr>Biotina</vt:lpstr>
      <vt:lpstr>Biotina</vt:lpstr>
      <vt:lpstr>Biotina</vt:lpstr>
      <vt:lpstr>Biotina</vt:lpstr>
      <vt:lpstr>Acido Fólico</vt:lpstr>
      <vt:lpstr>Acido Fólico</vt:lpstr>
      <vt:lpstr>Acido Fólico</vt:lpstr>
      <vt:lpstr>Acido Fólico</vt:lpstr>
      <vt:lpstr>Acido Fólico</vt:lpstr>
      <vt:lpstr>Cianocobalaminas, Vitamina B12</vt:lpstr>
      <vt:lpstr>Cianocobalaminas, Vitamina B12</vt:lpstr>
      <vt:lpstr>Cianocobalamina, Vit. B12</vt:lpstr>
      <vt:lpstr>Cianocobalamina, Vit. B12</vt:lpstr>
      <vt:lpstr>Cianocobalamina, VitB12</vt:lpstr>
      <vt:lpstr>Retinol, Vitamina A</vt:lpstr>
      <vt:lpstr>Retinol, Vitamina A</vt:lpstr>
      <vt:lpstr>Retinol, Vitamina A</vt:lpstr>
      <vt:lpstr>Retinol, Vitamina A</vt:lpstr>
      <vt:lpstr>Retinol, Vitamina A</vt:lpstr>
      <vt:lpstr>Retinol, Vitamina A</vt:lpstr>
      <vt:lpstr>Retinol, Vitamina A</vt:lpstr>
      <vt:lpstr>Vitaminas y Coenzimas de Transferencia y Oxido - reducción</vt:lpstr>
      <vt:lpstr>Riboflavina, Vitamina B2</vt:lpstr>
      <vt:lpstr>Riboflavina, Vitamina B2</vt:lpstr>
      <vt:lpstr>Riboflavina, Vitamina B2</vt:lpstr>
      <vt:lpstr>Riboflavina, Vitamina B2</vt:lpstr>
      <vt:lpstr>Riboflavina, Vitamina B2</vt:lpstr>
      <vt:lpstr>Riboflavina, Vitamina B2</vt:lpstr>
      <vt:lpstr>Niacina, Vit PP </vt:lpstr>
      <vt:lpstr>Niacina , Vit PP </vt:lpstr>
      <vt:lpstr>Niacina , Vit PP </vt:lpstr>
      <vt:lpstr>Niacina , Vit PP </vt:lpstr>
      <vt:lpstr>Niacina , Vit PP </vt:lpstr>
      <vt:lpstr>Acido Pantoténico, B5</vt:lpstr>
      <vt:lpstr>Acido Pantoténico , B5</vt:lpstr>
      <vt:lpstr>Acido Pantoténico , B5</vt:lpstr>
      <vt:lpstr>Acido Pantoténico , B5</vt:lpstr>
      <vt:lpstr>Acido Pantoténico , B5</vt:lpstr>
      <vt:lpstr>Vitamina K</vt:lpstr>
      <vt:lpstr>Vitamina K</vt:lpstr>
      <vt:lpstr>Vitamina K</vt:lpstr>
      <vt:lpstr>Vitamina K</vt:lpstr>
      <vt:lpstr>Vitamina K</vt:lpstr>
      <vt:lpstr>Vitaminas Antioxidantes</vt:lpstr>
      <vt:lpstr>Acido Ascórbico - C</vt:lpstr>
      <vt:lpstr>Acido Ascórbico - C</vt:lpstr>
      <vt:lpstr>Acido Ascorbico, Vit. C</vt:lpstr>
      <vt:lpstr>Acido Ascórbico, Vit. C</vt:lpstr>
      <vt:lpstr>Acido Ascórbico, Vit. C</vt:lpstr>
      <vt:lpstr>Acido Ascorbico, Vit. C</vt:lpstr>
      <vt:lpstr>Acido Ascórbico, C</vt:lpstr>
      <vt:lpstr>Acido Ascórbico, C</vt:lpstr>
      <vt:lpstr>Acido Ascórbico, C</vt:lpstr>
      <vt:lpstr>Acido Ascórbico, C</vt:lpstr>
      <vt:lpstr>Tocoferol, Vitamina E</vt:lpstr>
      <vt:lpstr>Tocoferol, Vitamina E</vt:lpstr>
      <vt:lpstr>Tocoferol, Vitamina E</vt:lpstr>
      <vt:lpstr>Tocoferol, Vitamina E</vt:lpstr>
      <vt:lpstr>Tocoferol, Vitamina E</vt:lpstr>
      <vt:lpstr>Vitaminas pro-Hormonas</vt:lpstr>
      <vt:lpstr>Calciferol, Vitamina D3</vt:lpstr>
      <vt:lpstr>Calciferol, Vitamina D3</vt:lpstr>
      <vt:lpstr>Calciferol, Vitamina D3</vt:lpstr>
      <vt:lpstr>Calciferol, Vitamina D3</vt:lpstr>
      <vt:lpstr>Calciferol, Vitamina D3</vt:lpstr>
      <vt:lpstr>Calciferol, Vitamina D3</vt:lpstr>
      <vt:lpstr>Cuasivitaminas y Factores de Crecimiento</vt:lpstr>
      <vt:lpstr>Colina</vt:lpstr>
      <vt:lpstr>Colina</vt:lpstr>
      <vt:lpstr>Colina</vt:lpstr>
      <vt:lpstr>Colina</vt:lpstr>
      <vt:lpstr>Colina</vt:lpstr>
      <vt:lpstr>Inositol, Mio-Inositol</vt:lpstr>
      <vt:lpstr>Inositol, Mio-Inositol</vt:lpstr>
      <vt:lpstr>Inositol, Mio-Inositol</vt:lpstr>
      <vt:lpstr>Inositol, Mio-Inositol</vt:lpstr>
      <vt:lpstr>Inositol, Mio-inositol</vt:lpstr>
      <vt:lpstr>Conversiones</vt:lpstr>
      <vt:lpstr>Conversiones</vt:lpstr>
      <vt:lpstr>Niveles Recomendados en  Dietas Prácticas</vt:lpstr>
      <vt:lpstr>Niveles Recomendados en  Dietas Prácticas</vt:lpstr>
      <vt:lpstr>Niveles Recomendados en  Dietas Prácticas</vt:lpstr>
      <vt:lpstr>Niveles Recomendados en  Dietas Prácticas</vt:lpstr>
      <vt:lpstr>Niveles Recomendados en  Dietas Prácticas</vt:lpstr>
      <vt:lpstr>Niveles Recomendados en  Dietas Prácticas</vt:lpstr>
      <vt:lpstr>Niveles Recomendados en  Dietas Prácticas</vt:lpstr>
      <vt:lpstr>Niveles Recomendados en  Dietas Prácticas</vt:lpstr>
      <vt:lpstr>Efecto de la mezcla vitamínica en la supervivencia de L. vannamei</vt:lpstr>
      <vt:lpstr>Efecto de la mezcla vitamínica en el crecimiento de L. vannamei</vt:lpstr>
      <vt:lpstr>Diapositiva 119</vt:lpstr>
      <vt:lpstr>Niveles Recomendados en  Dietas Prácticas</vt:lpstr>
      <vt:lpstr>Niveles Recomendados en  Dietas Prácticas</vt:lpstr>
      <vt:lpstr>Deber</vt:lpstr>
    </vt:vector>
  </TitlesOfParts>
  <Company>Barcillo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Barcillo Barzinister</dc:creator>
  <cp:lastModifiedBy>kenjjime</cp:lastModifiedBy>
  <cp:revision>725</cp:revision>
  <cp:lastPrinted>1601-01-01T00:00:00Z</cp:lastPrinted>
  <dcterms:created xsi:type="dcterms:W3CDTF">2002-07-19T11:47:45Z</dcterms:created>
  <dcterms:modified xsi:type="dcterms:W3CDTF">2010-01-29T18:23:22Z</dcterms:modified>
</cp:coreProperties>
</file>