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298" r:id="rId2"/>
    <p:sldId id="29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64" autoAdjust="0"/>
  </p:normalViewPr>
  <p:slideViewPr>
    <p:cSldViewPr>
      <p:cViewPr varScale="1">
        <p:scale>
          <a:sx n="59" d="100"/>
          <a:sy n="59" d="100"/>
        </p:scale>
        <p:origin x="-8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/>
              </a:defRPr>
            </a:lvl1pPr>
          </a:lstStyle>
          <a:p>
            <a:pPr>
              <a:defRPr/>
            </a:pPr>
            <a:fld id="{35BD9E28-4C04-43FB-B777-ED0B15EEE5B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71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/>
              </a:defRPr>
            </a:lvl1pPr>
          </a:lstStyle>
          <a:p>
            <a:pPr>
              <a:defRPr/>
            </a:pPr>
            <a:fld id="{F62D3971-114E-4E04-9094-1390AC8D339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B77C42-F352-4824-93CE-6CB4A21A7794}" type="slidenum">
              <a:rPr lang="es-ES_tradnl" smtClean="0">
                <a:latin typeface="Times New Roman" pitchFamily="18" charset="0"/>
              </a:rPr>
              <a:pPr/>
              <a:t>1</a:t>
            </a:fld>
            <a:endParaRPr lang="es-ES_tradnl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651E3-EEA4-4B94-9CFF-BF37BDEDAD72}" type="slidenum">
              <a:rPr lang="es-ES_tradnl" smtClean="0">
                <a:latin typeface="Times New Roman" pitchFamily="18" charset="0"/>
              </a:rPr>
              <a:pPr/>
              <a:t>10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D0B27-137F-42AD-9764-BA0B56BCF308}" type="slidenum">
              <a:rPr lang="es-ES_tradnl" smtClean="0">
                <a:latin typeface="Times New Roman" pitchFamily="18" charset="0"/>
              </a:rPr>
              <a:pPr/>
              <a:t>11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F8F12-F8B5-432E-98DE-9C78EEEF8A63}" type="slidenum">
              <a:rPr lang="es-ES_tradnl" smtClean="0">
                <a:latin typeface="Times New Roman" pitchFamily="18" charset="0"/>
              </a:rPr>
              <a:pPr/>
              <a:t>12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8A2D9-88F8-4472-BEF5-A20AF7FED50A}" type="slidenum">
              <a:rPr lang="es-ES_tradnl" smtClean="0">
                <a:latin typeface="Times New Roman" pitchFamily="18" charset="0"/>
              </a:rPr>
              <a:pPr/>
              <a:t>13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F0D0E7-C661-4B8E-9058-249006518171}" type="slidenum">
              <a:rPr lang="es-ES_tradnl" smtClean="0">
                <a:latin typeface="Times New Roman" pitchFamily="18" charset="0"/>
              </a:rPr>
              <a:pPr/>
              <a:t>14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C8B936-AE9A-4199-99EB-2F5D60B5A926}" type="slidenum">
              <a:rPr lang="es-ES_tradnl" smtClean="0">
                <a:latin typeface="Times New Roman" pitchFamily="18" charset="0"/>
              </a:rPr>
              <a:pPr/>
              <a:t>15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D9E218-B068-47E6-9B56-D7F0FBE054E4}" type="slidenum">
              <a:rPr lang="es-ES_tradnl" smtClean="0">
                <a:latin typeface="Times New Roman" pitchFamily="18" charset="0"/>
              </a:rPr>
              <a:pPr/>
              <a:t>16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6D443-B423-49EB-97A3-774A8B7DE481}" type="slidenum">
              <a:rPr lang="es-ES_tradnl" smtClean="0">
                <a:latin typeface="Times New Roman" pitchFamily="18" charset="0"/>
              </a:rPr>
              <a:pPr/>
              <a:t>17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90A060-D615-482B-BB3E-83D429AF744D}" type="slidenum">
              <a:rPr lang="es-ES_tradnl" smtClean="0">
                <a:latin typeface="Times New Roman" pitchFamily="18" charset="0"/>
              </a:rPr>
              <a:pPr/>
              <a:t>18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35FC81-E618-44F7-9BFB-375546A3B493}" type="slidenum">
              <a:rPr lang="es-ES_tradnl" smtClean="0">
                <a:latin typeface="Times New Roman" pitchFamily="18" charset="0"/>
              </a:rPr>
              <a:pPr/>
              <a:t>19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BA32D5-0652-4914-B001-5D65F4D51E09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43F43-14E2-4022-A99F-903B40B4497C}" type="slidenum">
              <a:rPr lang="es-ES_tradnl" smtClean="0">
                <a:latin typeface="Times New Roman" pitchFamily="18" charset="0"/>
              </a:rPr>
              <a:pPr/>
              <a:t>20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5FF409-3B40-4495-B211-17DCD8A69B33}" type="slidenum">
              <a:rPr lang="es-ES_tradnl" smtClean="0">
                <a:latin typeface="Times New Roman" pitchFamily="18" charset="0"/>
              </a:rPr>
              <a:pPr/>
              <a:t>21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952F4-E792-4DE6-A6AD-4DC6A0F9B173}" type="slidenum">
              <a:rPr lang="es-ES_tradnl" smtClean="0">
                <a:latin typeface="Times New Roman" pitchFamily="18" charset="0"/>
              </a:rPr>
              <a:pPr/>
              <a:t>22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9EBDC3-3759-4A16-892C-B6E7A4E73FF4}" type="slidenum">
              <a:rPr lang="es-ES_tradnl" smtClean="0">
                <a:latin typeface="Times New Roman" pitchFamily="18" charset="0"/>
              </a:rPr>
              <a:pPr/>
              <a:t>23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E198A-C52D-4F58-9500-CFCDA76B079C}" type="slidenum">
              <a:rPr lang="es-ES_tradnl" smtClean="0">
                <a:latin typeface="Times New Roman" pitchFamily="18" charset="0"/>
              </a:rPr>
              <a:pPr/>
              <a:t>24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27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548247-B9ED-4795-80A6-B3BABFFB3EA9}" type="slidenum">
              <a:rPr lang="es-ES_tradnl" smtClean="0">
                <a:latin typeface="Times New Roman" pitchFamily="18" charset="0"/>
              </a:rPr>
              <a:pPr/>
              <a:t>25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B3BA3E-4030-44CA-8364-30A49E38EBB6}" type="slidenum">
              <a:rPr lang="es-ES_tradnl" smtClean="0">
                <a:latin typeface="Times New Roman" pitchFamily="18" charset="0"/>
              </a:rPr>
              <a:pPr/>
              <a:t>26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47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EEAC45-28D8-412B-80EC-60C3F6D609D9}" type="slidenum">
              <a:rPr lang="es-ES_tradnl" smtClean="0">
                <a:latin typeface="Times New Roman" pitchFamily="18" charset="0"/>
              </a:rPr>
              <a:pPr/>
              <a:t>27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57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3BC2F0-C5E4-4885-B448-2546B067CC0E}" type="slidenum">
              <a:rPr lang="es-ES_tradnl" smtClean="0">
                <a:latin typeface="Times New Roman" pitchFamily="18" charset="0"/>
              </a:rPr>
              <a:pPr/>
              <a:t>28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68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914F5C-B989-4573-8AFA-B7D3A76FF376}" type="slidenum">
              <a:rPr lang="es-ES_tradnl" smtClean="0">
                <a:latin typeface="Times New Roman" pitchFamily="18" charset="0"/>
              </a:rPr>
              <a:pPr/>
              <a:t>29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01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3327E5-AABD-430D-9A37-13DD4356F41B}" type="slidenum">
              <a:rPr lang="es-ES_tradnl" smtClean="0">
                <a:latin typeface="Times New Roman" pitchFamily="18" charset="0"/>
              </a:rPr>
              <a:pPr/>
              <a:t>3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78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C7C6BF-F160-43A9-A0F0-8382900FBCD6}" type="slidenum">
              <a:rPr lang="es-ES_tradnl" smtClean="0">
                <a:latin typeface="Times New Roman" pitchFamily="18" charset="0"/>
              </a:rPr>
              <a:pPr/>
              <a:t>30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88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601062-9570-488F-A185-6BE8A9777906}" type="slidenum">
              <a:rPr lang="es-ES_tradnl" smtClean="0">
                <a:latin typeface="Times New Roman" pitchFamily="18" charset="0"/>
              </a:rPr>
              <a:pPr/>
              <a:t>31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98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7998A-0FFD-4CF8-86F7-3EEEE49BE43E}" type="slidenum">
              <a:rPr lang="es-ES_tradnl" smtClean="0">
                <a:latin typeface="Times New Roman" pitchFamily="18" charset="0"/>
              </a:rPr>
              <a:pPr/>
              <a:t>32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809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40B8C8-0785-4CC7-A6D8-D9D519BEFC6C}" type="slidenum">
              <a:rPr lang="es-ES_tradnl" smtClean="0">
                <a:latin typeface="Times New Roman" pitchFamily="18" charset="0"/>
              </a:rPr>
              <a:pPr/>
              <a:t>33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819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371F5-D859-4255-8269-A7C71C39044C}" type="slidenum">
              <a:rPr lang="es-ES_tradnl" smtClean="0">
                <a:latin typeface="Times New Roman" pitchFamily="18" charset="0"/>
              </a:rPr>
              <a:pPr/>
              <a:t>34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829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1B2D3C-1E60-44FF-A2C7-898A60E3F879}" type="slidenum">
              <a:rPr lang="es-ES_tradnl" smtClean="0">
                <a:latin typeface="Times New Roman" pitchFamily="18" charset="0"/>
              </a:rPr>
              <a:pPr/>
              <a:t>35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839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081A27-B331-47F5-AF58-1AC9E5935960}" type="slidenum">
              <a:rPr lang="es-ES_tradnl" smtClean="0">
                <a:latin typeface="Times New Roman" pitchFamily="18" charset="0"/>
              </a:rPr>
              <a:pPr/>
              <a:t>36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849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5E2FC-D2F9-43FC-9872-C8FE0911C5DB}" type="slidenum">
              <a:rPr lang="es-ES_tradnl" smtClean="0">
                <a:latin typeface="Times New Roman" pitchFamily="18" charset="0"/>
              </a:rPr>
              <a:pPr/>
              <a:t>37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843429-0FB3-450A-8D79-7EB05B7CFDD7}" type="slidenum">
              <a:rPr lang="es-ES_tradnl" smtClean="0">
                <a:latin typeface="Times New Roman" pitchFamily="18" charset="0"/>
              </a:rPr>
              <a:pPr/>
              <a:t>38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3BD8B-139A-4914-9B83-BE4B6CC10B26}" type="slidenum">
              <a:rPr lang="es-ES_tradnl" smtClean="0">
                <a:latin typeface="Times New Roman" pitchFamily="18" charset="0"/>
              </a:rPr>
              <a:pPr/>
              <a:t>39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617CF5-CDEE-4AD7-BB8D-CE92C5F9D1AA}" type="slidenum">
              <a:rPr lang="es-ES_tradnl" smtClean="0">
                <a:latin typeface="Times New Roman" pitchFamily="18" charset="0"/>
              </a:rPr>
              <a:pPr/>
              <a:t>4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880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D09D6-B4CA-4539-9F33-BFA75C4412CF}" type="slidenum">
              <a:rPr lang="es-ES_tradnl" smtClean="0">
                <a:latin typeface="Times New Roman" pitchFamily="18" charset="0"/>
              </a:rPr>
              <a:pPr/>
              <a:t>40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890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DF238C-4A37-4421-95F6-6FF3C33765E0}" type="slidenum">
              <a:rPr lang="es-ES_tradnl" smtClean="0">
                <a:latin typeface="Times New Roman" pitchFamily="18" charset="0"/>
              </a:rPr>
              <a:pPr/>
              <a:t>41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901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102179-E8C4-4364-95E4-ADB715A7EB97}" type="slidenum">
              <a:rPr lang="es-ES_tradnl" smtClean="0">
                <a:latin typeface="Times New Roman" pitchFamily="18" charset="0"/>
              </a:rPr>
              <a:pPr/>
              <a:t>42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911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5A0EFA-C4C5-4D46-83F8-53058657B654}" type="slidenum">
              <a:rPr lang="es-ES_tradnl" smtClean="0">
                <a:latin typeface="Times New Roman" pitchFamily="18" charset="0"/>
              </a:rPr>
              <a:pPr/>
              <a:t>43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452744-C9B8-404E-8A1B-C7C8EC3EB4F9}" type="slidenum">
              <a:rPr lang="es-ES_tradnl" smtClean="0">
                <a:latin typeface="Times New Roman" pitchFamily="18" charset="0"/>
              </a:rPr>
              <a:pPr/>
              <a:t>5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92C218-2844-4208-A583-EAC0F8CB69F2}" type="slidenum">
              <a:rPr lang="es-ES_tradnl" smtClean="0">
                <a:latin typeface="Times New Roman" pitchFamily="18" charset="0"/>
              </a:rPr>
              <a:pPr/>
              <a:t>6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D8BD6B-007E-45F5-89BF-F8025D63D183}" type="slidenum">
              <a:rPr lang="es-ES_tradnl" smtClean="0">
                <a:latin typeface="Times New Roman" pitchFamily="18" charset="0"/>
              </a:rPr>
              <a:pPr/>
              <a:t>7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8F42A4-629A-40C2-8FAD-AE7C087992CD}" type="slidenum">
              <a:rPr lang="es-ES_tradnl" smtClean="0">
                <a:latin typeface="Times New Roman" pitchFamily="18" charset="0"/>
              </a:rPr>
              <a:pPr/>
              <a:t>8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0937E0-FDDE-4087-9B12-79ACB40EFA18}" type="slidenum">
              <a:rPr lang="es-ES_tradnl" smtClean="0">
                <a:latin typeface="Times New Roman" pitchFamily="18" charset="0"/>
              </a:rPr>
              <a:pPr/>
              <a:t>9</a:t>
            </a:fld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>
                <a:latin typeface="Times New Roman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16D9258-6EAB-44FE-93FB-F8335022759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41507-009A-47DF-AFDD-2BEF3B19716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F840F-60A4-41FB-BD76-4907A492715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CBC20-AEE9-4C3D-B395-DE4079D8FF9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CC32C-6E8F-49D8-ABA1-8E8AE0B4F68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74261-E6D6-49A6-AA91-22D482EAEC7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1C5B7-3393-4D3F-B75A-FD4ACB97622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BCB9-38D1-4F57-9FCF-5CE0698A2B5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44CC8-9507-4054-B403-191F62676DA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2CED2-D52D-4D7E-91BA-5F9358190AB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3A0F4-DC3F-4AEB-B40E-B3888069D1A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8DAA4-6902-4F01-BCD0-B5165E6F739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>
                <a:latin typeface="Times New Roman"/>
              </a:endParaRPr>
            </a:p>
          </p:txBody>
        </p:sp>
        <p:grpSp>
          <p:nvGrpSpPr>
            <p:cNvPr id="615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>
                  <a:latin typeface="Times New Roman"/>
                </a:endParaRPr>
              </a:p>
            </p:txBody>
          </p:sp>
        </p:grpSp>
      </p:grpSp>
      <p:sp>
        <p:nvSpPr>
          <p:cNvPr id="614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D833916-FE46-4CC7-8463-6D1D948FA1F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order=ASC&amp;rpp=20&amp;value=Marcillo+Morla%2C+Fabrizio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smtClean="0"/>
              <a:t>Minerales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819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819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Fósforo</a:t>
            </a:r>
            <a:endParaRPr lang="es-ES_tradnl" sz="5400" smtClean="0"/>
          </a:p>
        </p:txBody>
      </p:sp>
      <p:sp>
        <p:nvSpPr>
          <p:cNvPr id="153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defRPr/>
            </a:pPr>
            <a:r>
              <a:rPr lang="en-US" sz="3400" smtClean="0">
                <a:solidFill>
                  <a:schemeClr val="accent2"/>
                </a:solidFill>
              </a:rPr>
              <a:t>Requerimiento:</a:t>
            </a:r>
            <a:r>
              <a:rPr lang="en-US" sz="3400" smtClean="0"/>
              <a:t> depende del nivel de calcio. Entre 1-2 % ha sido recomendado </a:t>
            </a:r>
            <a:r>
              <a:rPr lang="en-US" sz="2400" smtClean="0"/>
              <a:t>(Kanazawa </a:t>
            </a:r>
            <a:r>
              <a:rPr lang="en-US" sz="2400" i="1" smtClean="0"/>
              <a:t>et al.</a:t>
            </a:r>
            <a:r>
              <a:rPr lang="en-US" sz="2400" smtClean="0"/>
              <a:t> 1984, Deshimaru &amp;  Yone 1978)</a:t>
            </a:r>
            <a:r>
              <a:rPr lang="en-US" sz="3400" smtClean="0"/>
              <a:t>.  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z="3400" smtClean="0"/>
              <a:t>Sin suplementación de calcio una dieta base (0.03 % Ca, 0.34 % P), provee crecimiento normal </a:t>
            </a:r>
            <a:r>
              <a:rPr lang="en-US" sz="2400" smtClean="0"/>
              <a:t>(Davis </a:t>
            </a:r>
            <a:r>
              <a:rPr lang="en-US" sz="2400" i="1" smtClean="0"/>
              <a:t>et al.</a:t>
            </a:r>
            <a:r>
              <a:rPr lang="en-US" sz="2400" smtClean="0"/>
              <a:t> 1993)</a:t>
            </a:r>
            <a:r>
              <a:rPr lang="en-US" sz="3400" smtClean="0"/>
              <a:t>.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17413" name="Picture 5" descr="Camar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3063" y="0"/>
            <a:ext cx="1150937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5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8" y="133350"/>
            <a:ext cx="9077325" cy="93345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s-ES_tradnl" smtClean="0"/>
              <a:t>Phosphorus Level Effect on Growth</a:t>
            </a:r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aphicFrame>
        <p:nvGraphicFramePr>
          <p:cNvPr id="1026" name="Object 4">
            <a:hlinkClick r:id="" action="ppaction://ole?verb=0"/>
          </p:cNvPr>
          <p:cNvGraphicFramePr>
            <a:graphicFrameLocks/>
          </p:cNvGraphicFramePr>
          <p:nvPr>
            <p:ph type="chart" idx="1"/>
          </p:nvPr>
        </p:nvGraphicFramePr>
        <p:xfrm>
          <a:off x="947738" y="1600200"/>
          <a:ext cx="7045325" cy="4017963"/>
        </p:xfrm>
        <a:graphic>
          <a:graphicData uri="http://schemas.openxmlformats.org/presentationml/2006/ole">
            <p:oleObj spid="_x0000_s1026" name="Gráfico" r:id="rId4" imgW="7305751" imgH="4124249" progId="MSGraph.Chart.8">
              <p:embed followColorScheme="full"/>
            </p:oleObj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392363" y="5457825"/>
            <a:ext cx="44243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200"/>
              <a:t>Dietary phosphorus level (%)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174750" y="1325563"/>
            <a:ext cx="3870325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s-ES_tradnl" sz="3200"/>
              <a:t>Relative growth rate (%)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2088" y="6311900"/>
            <a:ext cx="48879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s-ES_tradnl" sz="2000">
                <a:solidFill>
                  <a:schemeClr val="tx2"/>
                </a:solidFill>
              </a:rPr>
              <a:t>NOTE: Inorganic phosphorus source was NaH</a:t>
            </a:r>
            <a:r>
              <a:rPr lang="es-ES_tradnl" sz="2000" baseline="-25000">
                <a:solidFill>
                  <a:schemeClr val="tx2"/>
                </a:solidFill>
              </a:rPr>
              <a:t>2</a:t>
            </a:r>
            <a:r>
              <a:rPr lang="es-ES_tradnl" sz="2000">
                <a:solidFill>
                  <a:schemeClr val="tx2"/>
                </a:solidFill>
              </a:rPr>
              <a:t>PO</a:t>
            </a:r>
            <a:r>
              <a:rPr lang="es-ES_tradnl" sz="2000" baseline="-25000">
                <a:solidFill>
                  <a:schemeClr val="tx2"/>
                </a:solidFill>
              </a:rPr>
              <a:t>4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75738" cy="9144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s-ES_tradnl" sz="4200" smtClean="0"/>
              <a:t>Dissolved Reactive Phosphorus Build-up</a:t>
            </a:r>
            <a:endParaRPr lang="es-ES_tradnl" smtClean="0"/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376363" y="1646238"/>
            <a:ext cx="2020887" cy="587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S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196975" y="1281113"/>
            <a:ext cx="581183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s-ES_tradnl" sz="3200"/>
              <a:t>Dissolved reactive phosphorus (ppm)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6394450" y="2817813"/>
            <a:ext cx="1257300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S"/>
          </a:p>
        </p:txBody>
      </p:sp>
      <p:graphicFrame>
        <p:nvGraphicFramePr>
          <p:cNvPr id="2050" name="Object 7">
            <a:hlinkClick r:id="" action="ppaction://ole?verb=0"/>
          </p:cNvPr>
          <p:cNvGraphicFramePr>
            <a:graphicFrameLocks/>
          </p:cNvGraphicFramePr>
          <p:nvPr>
            <p:ph type="chart" idx="1"/>
          </p:nvPr>
        </p:nvGraphicFramePr>
        <p:xfrm>
          <a:off x="1352550" y="1600200"/>
          <a:ext cx="6286500" cy="4038600"/>
        </p:xfrm>
        <a:graphic>
          <a:graphicData uri="http://schemas.openxmlformats.org/presentationml/2006/ole">
            <p:oleObj spid="_x0000_s2050" name="Gráfico" r:id="rId4" imgW="7724851" imgH="4410151" progId="MSGraph.Chart.8">
              <p:embed followColorScheme="full"/>
            </p:oleObj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462213" y="5511800"/>
            <a:ext cx="442595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200"/>
              <a:t>Dietary phosphorus level (%)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96850" y="6311900"/>
            <a:ext cx="48148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2000">
                <a:solidFill>
                  <a:schemeClr val="tx2"/>
                </a:solidFill>
              </a:rPr>
              <a:t>NOTE: Inorganic phosphorus source was NaH</a:t>
            </a:r>
            <a:r>
              <a:rPr lang="es-ES_tradnl" sz="2000" baseline="-25000">
                <a:solidFill>
                  <a:schemeClr val="tx2"/>
                </a:solidFill>
              </a:rPr>
              <a:t>2</a:t>
            </a:r>
            <a:r>
              <a:rPr lang="es-ES_tradnl" sz="2000">
                <a:solidFill>
                  <a:schemeClr val="tx2"/>
                </a:solidFill>
              </a:rPr>
              <a:t>PO</a:t>
            </a:r>
            <a:r>
              <a:rPr lang="es-ES_tradnl" sz="2000" baseline="-25000">
                <a:solidFill>
                  <a:schemeClr val="tx2"/>
                </a:solidFill>
              </a:rPr>
              <a:t>4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8" y="133350"/>
            <a:ext cx="9077325" cy="85725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s-ES_tradnl" smtClean="0"/>
              <a:t>Phosphorus Source Effect on Growth</a:t>
            </a:r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aphicFrame>
        <p:nvGraphicFramePr>
          <p:cNvPr id="3074" name="Object 4">
            <a:hlinkClick r:id="" action="ppaction://ole?verb=0"/>
          </p:cNvPr>
          <p:cNvGraphicFramePr>
            <a:graphicFrameLocks/>
          </p:cNvGraphicFramePr>
          <p:nvPr>
            <p:ph type="chart" idx="1"/>
          </p:nvPr>
        </p:nvGraphicFramePr>
        <p:xfrm>
          <a:off x="844550" y="1600200"/>
          <a:ext cx="7418388" cy="4191000"/>
        </p:xfrm>
        <a:graphic>
          <a:graphicData uri="http://schemas.openxmlformats.org/presentationml/2006/ole">
            <p:oleObj spid="_x0000_s3074" name="Gráfico" r:id="rId4" imgW="7829702" imgH="4057802" progId="MSGraph.Chart.8">
              <p:embed followColorScheme="full"/>
            </p:oleObj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527300" y="5519738"/>
            <a:ext cx="4337050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200"/>
              <a:t>Inorganic phosphorus source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038225" y="1295400"/>
            <a:ext cx="380365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s-ES_tradnl" sz="3200"/>
              <a:t>Relative growth rate (%)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11138" y="6311900"/>
            <a:ext cx="3921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2000">
                <a:solidFill>
                  <a:schemeClr val="tx2"/>
                </a:solidFill>
              </a:rPr>
              <a:t>NOTE: Dietary phosphorus level of 0.8%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8" y="133350"/>
            <a:ext cx="9077325" cy="93345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s-ES_tradnl" sz="4200" smtClean="0"/>
              <a:t>Dissolved Reactive Phosphorus Build-up</a:t>
            </a:r>
            <a:endParaRPr lang="es-ES_tradnl" smtClean="0"/>
          </a:p>
        </p:txBody>
      </p:sp>
      <p:sp>
        <p:nvSpPr>
          <p:cNvPr id="4100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1579563" y="1265238"/>
            <a:ext cx="2020887" cy="587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S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219200" y="1295400"/>
            <a:ext cx="5678488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s-ES_tradnl" sz="3200"/>
              <a:t>Dissolved reactive phosphorus (ppm)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6462713" y="2513013"/>
            <a:ext cx="1255712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S"/>
          </a:p>
        </p:txBody>
      </p:sp>
      <p:graphicFrame>
        <p:nvGraphicFramePr>
          <p:cNvPr id="4098" name="Object 7">
            <a:hlinkClick r:id="" action="ppaction://ole?verb=0"/>
          </p:cNvPr>
          <p:cNvGraphicFramePr>
            <a:graphicFrameLocks/>
          </p:cNvGraphicFramePr>
          <p:nvPr>
            <p:ph type="chart" idx="1"/>
          </p:nvPr>
        </p:nvGraphicFramePr>
        <p:xfrm>
          <a:off x="1219200" y="1676400"/>
          <a:ext cx="7112000" cy="4191000"/>
        </p:xfrm>
        <a:graphic>
          <a:graphicData uri="http://schemas.openxmlformats.org/presentationml/2006/ole">
            <p:oleObj spid="_x0000_s4098" name="Gráfico" r:id="rId4" imgW="7724851" imgH="4419600" progId="MSGraph.Chart.8">
              <p:embed followColorScheme="full"/>
            </p:oleObj>
          </a:graphicData>
        </a:graphic>
      </p:graphicFrame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11138" y="6311900"/>
            <a:ext cx="3921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2000">
                <a:solidFill>
                  <a:schemeClr val="tx2"/>
                </a:solidFill>
              </a:rPr>
              <a:t>NOTE: Dietary phosphorus level of 0.8%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324100" y="5595938"/>
            <a:ext cx="4337050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200"/>
              <a:t>Inorganic phosphorus source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95300" y="352425"/>
            <a:ext cx="2078038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200"/>
              <a:t>Phosphorus</a:t>
            </a:r>
          </a:p>
          <a:p>
            <a:pPr eaLnBrk="0" hangingPunct="0"/>
            <a:r>
              <a:rPr lang="es-ES_tradnl" sz="3200"/>
              <a:t>    source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41588" y="352425"/>
            <a:ext cx="1400175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200"/>
              <a:t>Dietary</a:t>
            </a:r>
          </a:p>
          <a:p>
            <a:pPr eaLnBrk="0" hangingPunct="0"/>
            <a:r>
              <a:rPr lang="es-ES_tradnl" sz="3200"/>
              <a:t>  level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248150" y="352425"/>
            <a:ext cx="1296988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200"/>
              <a:t> Feed</a:t>
            </a:r>
          </a:p>
          <a:p>
            <a:pPr eaLnBrk="0" hangingPunct="0"/>
            <a:r>
              <a:rPr lang="es-ES_tradnl" sz="3200"/>
              <a:t>(mg P)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603875" y="352425"/>
            <a:ext cx="1296988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200"/>
              <a:t>   PL</a:t>
            </a:r>
          </a:p>
          <a:p>
            <a:pPr eaLnBrk="0" hangingPunct="0"/>
            <a:r>
              <a:rPr lang="es-ES_tradnl" sz="3200"/>
              <a:t>(mg P)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7089775" y="352425"/>
            <a:ext cx="1625600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200"/>
              <a:t>  Net  P</a:t>
            </a:r>
          </a:p>
          <a:p>
            <a:pPr eaLnBrk="0" hangingPunct="0"/>
            <a:r>
              <a:rPr lang="es-ES_tradnl" sz="3200"/>
              <a:t>retention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525463" y="1447800"/>
            <a:ext cx="8093075" cy="0"/>
          </a:xfrm>
          <a:prstGeom prst="line">
            <a:avLst/>
          </a:prstGeom>
          <a:noFill/>
          <a:ln w="38100" cmpd="dbl">
            <a:solidFill>
              <a:srgbClr val="FDA4B5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44525" y="1600200"/>
            <a:ext cx="17557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CaHPO</a:t>
            </a:r>
            <a:r>
              <a:rPr lang="es-ES_tradnl" sz="3600" baseline="-25000"/>
              <a:t>4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514350" y="2362200"/>
            <a:ext cx="81153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14350" y="3352800"/>
            <a:ext cx="81153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514350" y="4191000"/>
            <a:ext cx="81153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514350" y="5105400"/>
            <a:ext cx="81153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519113" y="6019800"/>
            <a:ext cx="8105775" cy="0"/>
          </a:xfrm>
          <a:prstGeom prst="line">
            <a:avLst/>
          </a:prstGeom>
          <a:noFill/>
          <a:ln w="25400">
            <a:solidFill>
              <a:srgbClr val="FDA4B5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662238" y="1600200"/>
            <a:ext cx="12477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0.8 %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662238" y="2547938"/>
            <a:ext cx="12477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0.8 %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2662238" y="3462338"/>
            <a:ext cx="12477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0.8 %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2662238" y="4300538"/>
            <a:ext cx="12477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0.4 %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2662238" y="5214938"/>
            <a:ext cx="12477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1.2 %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644525" y="2528888"/>
            <a:ext cx="19335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Na</a:t>
            </a:r>
            <a:r>
              <a:rPr lang="es-ES_tradnl" sz="3600" baseline="-25000"/>
              <a:t>2</a:t>
            </a:r>
            <a:r>
              <a:rPr lang="es-ES_tradnl" sz="3600"/>
              <a:t>HPO</a:t>
            </a:r>
            <a:r>
              <a:rPr lang="es-ES_tradnl" sz="3600" baseline="-25000"/>
              <a:t>4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644525" y="3443288"/>
            <a:ext cx="19335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NaH</a:t>
            </a:r>
            <a:r>
              <a:rPr lang="es-ES_tradnl" sz="3600" baseline="-25000"/>
              <a:t>2</a:t>
            </a:r>
            <a:r>
              <a:rPr lang="es-ES_tradnl" sz="3600"/>
              <a:t>PO</a:t>
            </a:r>
            <a:r>
              <a:rPr lang="es-ES_tradnl" sz="3600" baseline="-25000"/>
              <a:t>4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644525" y="4357688"/>
            <a:ext cx="19335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NaH</a:t>
            </a:r>
            <a:r>
              <a:rPr lang="es-ES_tradnl" sz="3600" baseline="-25000"/>
              <a:t>2</a:t>
            </a:r>
            <a:r>
              <a:rPr lang="es-ES_tradnl" sz="3600"/>
              <a:t>PO</a:t>
            </a:r>
            <a:r>
              <a:rPr lang="es-ES_tradnl" sz="3600" baseline="-25000"/>
              <a:t>4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644525" y="5272088"/>
            <a:ext cx="19335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NaH</a:t>
            </a:r>
            <a:r>
              <a:rPr lang="es-ES_tradnl" sz="3600" baseline="-25000"/>
              <a:t>2</a:t>
            </a:r>
            <a:r>
              <a:rPr lang="es-ES_tradnl" sz="3600"/>
              <a:t>PO</a:t>
            </a:r>
            <a:r>
              <a:rPr lang="es-ES_tradnl" sz="3600" baseline="-25000"/>
              <a:t>4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4375150" y="1600200"/>
            <a:ext cx="9810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26.4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4375150" y="2528888"/>
            <a:ext cx="9810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26.4</a:t>
            </a: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4375150" y="3490913"/>
            <a:ext cx="9398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26.4</a:t>
            </a: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4375150" y="4357688"/>
            <a:ext cx="9810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14.1</a:t>
            </a: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4375150" y="5272088"/>
            <a:ext cx="9810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38.6</a:t>
            </a: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5934075" y="1600200"/>
            <a:ext cx="7524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9.4</a:t>
            </a: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5730875" y="2528888"/>
            <a:ext cx="9810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11.4</a:t>
            </a:r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5730875" y="3443288"/>
            <a:ext cx="9810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11.3</a:t>
            </a: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5934075" y="4357688"/>
            <a:ext cx="7524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9.3</a:t>
            </a: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5730875" y="5272088"/>
            <a:ext cx="9810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11.0</a:t>
            </a:r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7288213" y="1600200"/>
            <a:ext cx="1476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35.3 %</a:t>
            </a: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7288213" y="2528888"/>
            <a:ext cx="1476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42.9 %</a:t>
            </a: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7288213" y="3443288"/>
            <a:ext cx="1476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42.5 %</a:t>
            </a:r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7288213" y="4357688"/>
            <a:ext cx="1476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65.1 %</a:t>
            </a:r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7288213" y="5272088"/>
            <a:ext cx="1476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s-ES_tradnl" sz="3600"/>
              <a:t>28.3 %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Fósforo</a:t>
            </a:r>
            <a:endParaRPr lang="es-ES_tradnl" sz="5400" smtClean="0"/>
          </a:p>
        </p:txBody>
      </p:sp>
      <p:sp>
        <p:nvSpPr>
          <p:cNvPr id="154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1600200"/>
            <a:ext cx="7502525" cy="411480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defRPr/>
            </a:pPr>
            <a:r>
              <a:rPr lang="en-US" sz="3400" smtClean="0">
                <a:solidFill>
                  <a:schemeClr val="accent2"/>
                </a:solidFill>
              </a:rPr>
              <a:t>Requerimiento:</a:t>
            </a:r>
            <a:br>
              <a:rPr lang="en-US" sz="3400" smtClean="0">
                <a:solidFill>
                  <a:schemeClr val="accent2"/>
                </a:solidFill>
              </a:rPr>
            </a:br>
            <a:r>
              <a:rPr lang="en-US" sz="3400" smtClean="0">
                <a:solidFill>
                  <a:schemeClr val="accent2"/>
                </a:solidFill>
              </a:rPr>
              <a:t/>
            </a:r>
            <a:br>
              <a:rPr lang="en-US" sz="3400" smtClean="0">
                <a:solidFill>
                  <a:schemeClr val="accent2"/>
                </a:solidFill>
              </a:rPr>
            </a:br>
            <a:r>
              <a:rPr lang="en-US" sz="3400" i="1" smtClean="0"/>
              <a:t>O. aureus</a:t>
            </a:r>
            <a:r>
              <a:rPr lang="en-US" sz="3400" smtClean="0"/>
              <a:t>:	0.7 - 1.0 %  </a:t>
            </a:r>
            <a:r>
              <a:rPr lang="en-US" sz="2800" smtClean="0"/>
              <a:t>(Viola </a:t>
            </a:r>
            <a:r>
              <a:rPr lang="en-US" sz="2800" i="1" smtClean="0"/>
              <a:t>et al.</a:t>
            </a:r>
            <a:r>
              <a:rPr lang="en-US" sz="2800" smtClean="0"/>
              <a:t> 1986)</a:t>
            </a:r>
            <a:br>
              <a:rPr lang="en-US" sz="2800" smtClean="0"/>
            </a:br>
            <a:r>
              <a:rPr lang="en-US" sz="3400" i="1" smtClean="0"/>
              <a:t>O. aureus</a:t>
            </a:r>
            <a:r>
              <a:rPr lang="en-US" sz="3400" smtClean="0"/>
              <a:t>:	0.45 %  </a:t>
            </a:r>
            <a:r>
              <a:rPr lang="en-US" sz="2800" smtClean="0"/>
              <a:t>(Robinson </a:t>
            </a:r>
            <a:r>
              <a:rPr lang="en-US" sz="2800" i="1" smtClean="0"/>
              <a:t>et al.</a:t>
            </a:r>
            <a:r>
              <a:rPr lang="en-US" sz="2800" smtClean="0"/>
              <a:t> 1987) </a:t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3400" i="1" smtClean="0"/>
              <a:t>O. niloticus</a:t>
            </a:r>
            <a:r>
              <a:rPr lang="en-US" sz="3400" smtClean="0"/>
              <a:t>:	&lt; 0.9 %  </a:t>
            </a:r>
            <a:r>
              <a:rPr lang="en-US" sz="2800" smtClean="0"/>
              <a:t>(Watanabe </a:t>
            </a:r>
            <a:r>
              <a:rPr lang="en-US" sz="2800" i="1" smtClean="0"/>
              <a:t>et al.</a:t>
            </a:r>
            <a:r>
              <a:rPr lang="en-US" sz="2800" smtClean="0"/>
              <a:t> 1980)</a:t>
            </a:r>
            <a:br>
              <a:rPr lang="en-US" sz="2800" smtClean="0"/>
            </a:br>
            <a:r>
              <a:rPr lang="en-US" sz="3400" i="1" smtClean="0"/>
              <a:t>O. niloticus</a:t>
            </a:r>
            <a:r>
              <a:rPr lang="en-US" sz="3400" smtClean="0"/>
              <a:t>:	0.46 %  </a:t>
            </a:r>
            <a:r>
              <a:rPr lang="en-US" sz="2800" smtClean="0"/>
              <a:t>(Haylor </a:t>
            </a:r>
            <a:r>
              <a:rPr lang="en-US" sz="2800" i="1" smtClean="0"/>
              <a:t>et al.</a:t>
            </a:r>
            <a:r>
              <a:rPr lang="en-US" sz="2800" smtClean="0"/>
              <a:t> 1988)</a:t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19461" name="Picture 5" descr="tilap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3063" y="0"/>
            <a:ext cx="1150937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419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Magnesio</a:t>
            </a:r>
            <a:endParaRPr lang="es-ES_tradnl" sz="5400" smtClean="0"/>
          </a:p>
        </p:txBody>
      </p:sp>
      <p:sp>
        <p:nvSpPr>
          <p:cNvPr id="154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2"/>
                </a:solidFill>
              </a:rPr>
              <a:t>Función:</a:t>
            </a:r>
            <a:r>
              <a:rPr lang="en-US" smtClean="0"/>
              <a:t> exoesqueleto, asociado a fosfatos. Esencial en el mantenimiento de la homeostasis intra-extracelular.</a:t>
            </a:r>
          </a:p>
          <a:p>
            <a:pPr eaLnBrk="1" hangingPunct="1">
              <a:defRPr/>
            </a:pPr>
            <a:r>
              <a:rPr lang="en-US" smtClean="0"/>
              <a:t>Se encuentra en muchas enzimas necesarias para el metabolismo de proteinas, lípidos y carbohidratos.</a:t>
            </a:r>
          </a:p>
          <a:p>
            <a:pPr eaLnBrk="1" hangingPunct="1">
              <a:defRPr/>
            </a:pPr>
            <a:r>
              <a:rPr lang="en-US" smtClean="0"/>
              <a:t>Esencial en respiración celular y otras reacciones.</a:t>
            </a:r>
            <a:endParaRPr lang="en-US" sz="2800" smtClean="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521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Magnesio</a:t>
            </a:r>
            <a:endParaRPr lang="es-ES_tradnl" sz="5400" smtClean="0"/>
          </a:p>
        </p:txBody>
      </p:sp>
      <p:sp>
        <p:nvSpPr>
          <p:cNvPr id="154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defRPr/>
            </a:pPr>
            <a:r>
              <a:rPr lang="en-US" smtClean="0">
                <a:solidFill>
                  <a:schemeClr val="accent2"/>
                </a:solidFill>
              </a:rPr>
              <a:t>Fuentes: </a:t>
            </a:r>
            <a:r>
              <a:rPr lang="en-US" smtClean="0"/>
              <a:t>Harina de algodón, y de animales (camarón, cangrejo y krill), salvado de trigo y de arroz.</a:t>
            </a:r>
          </a:p>
          <a:p>
            <a:pPr eaLnBrk="1" hangingPunct="1">
              <a:defRPr/>
            </a:pPr>
            <a:r>
              <a:rPr lang="en-US" smtClean="0">
                <a:solidFill>
                  <a:schemeClr val="accent2"/>
                </a:solidFill>
              </a:rPr>
              <a:t>Requerimiento: </a:t>
            </a:r>
            <a:r>
              <a:rPr lang="en-US" smtClean="0"/>
              <a:t>No requerido para especies marinas.  Agua marina contiene altos niveles de magnesio y este es excretado por los crustaceos resultando en niveles en la sangre menores a los del medio ambiente.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4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Magnesio</a:t>
            </a:r>
          </a:p>
        </p:txBody>
      </p:sp>
      <p:sp>
        <p:nvSpPr>
          <p:cNvPr id="154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1600200"/>
            <a:ext cx="7502525" cy="411480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defRPr/>
            </a:pPr>
            <a:r>
              <a:rPr lang="en-US" sz="3400" smtClean="0">
                <a:solidFill>
                  <a:schemeClr val="accent2"/>
                </a:solidFill>
              </a:rPr>
              <a:t>Requerimiento: </a:t>
            </a:r>
            <a:r>
              <a:rPr lang="en-US" smtClean="0">
                <a:solidFill>
                  <a:schemeClr val="accent2"/>
                </a:solidFill>
              </a:rPr>
              <a:t>mg/kg de dieta</a:t>
            </a:r>
            <a:r>
              <a:rPr lang="en-US" sz="3400" smtClean="0">
                <a:solidFill>
                  <a:schemeClr val="accent2"/>
                </a:solidFill>
              </a:rPr>
              <a:t/>
            </a:r>
            <a:br>
              <a:rPr lang="en-US" sz="3400" smtClean="0">
                <a:solidFill>
                  <a:schemeClr val="accent2"/>
                </a:solidFill>
              </a:rPr>
            </a:br>
            <a:r>
              <a:rPr lang="en-US" sz="3400" smtClean="0">
                <a:solidFill>
                  <a:schemeClr val="accent2"/>
                </a:solidFill>
              </a:rPr>
              <a:t/>
            </a:r>
            <a:br>
              <a:rPr lang="en-US" sz="3400" smtClean="0">
                <a:solidFill>
                  <a:schemeClr val="accent2"/>
                </a:solidFill>
              </a:rPr>
            </a:br>
            <a:r>
              <a:rPr lang="en-US" sz="3400" i="1" smtClean="0"/>
              <a:t>O. aureus</a:t>
            </a:r>
            <a:r>
              <a:rPr lang="en-US" sz="3400" smtClean="0"/>
              <a:t>:	500 - 650  </a:t>
            </a:r>
            <a:r>
              <a:rPr lang="en-US" sz="2800" smtClean="0"/>
              <a:t>(Reigh </a:t>
            </a:r>
            <a:r>
              <a:rPr lang="en-US" sz="2800" i="1" smtClean="0"/>
              <a:t>et al.</a:t>
            </a:r>
            <a:r>
              <a:rPr lang="en-US" sz="2800" smtClean="0"/>
              <a:t> 1991)</a:t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3400" i="1" smtClean="0"/>
              <a:t>O. niloticus</a:t>
            </a:r>
            <a:r>
              <a:rPr lang="en-US" sz="3400" smtClean="0"/>
              <a:t>:	600 - 800  </a:t>
            </a:r>
            <a:r>
              <a:rPr lang="en-US" sz="2800" smtClean="0"/>
              <a:t>(Dabrowska </a:t>
            </a:r>
            <a:r>
              <a:rPr lang="en-US" sz="2800" i="1" smtClean="0"/>
              <a:t>et al.</a:t>
            </a:r>
            <a:r>
              <a:rPr lang="en-US" sz="2800" smtClean="0"/>
              <a:t> 1986)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22533" name="Picture 5" descr="tilap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3063" y="0"/>
            <a:ext cx="1150937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72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 eaLnBrk="1" hangingPunct="1">
              <a:defRPr/>
            </a:pPr>
            <a:r>
              <a:rPr lang="es-EC" dirty="0" smtClean="0"/>
              <a:t>Guayaquil, 1966.</a:t>
            </a:r>
          </a:p>
          <a:p>
            <a:pPr algn="r" eaLnBrk="1" hangingPunct="1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 eaLnBrk="1" hangingPunct="1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 eaLnBrk="1" hangingPunct="1">
              <a:defRPr/>
            </a:pPr>
            <a:r>
              <a:rPr lang="es-EC" dirty="0" smtClean="0"/>
              <a:t>Profesor ESPOL desde el 2001.</a:t>
            </a:r>
          </a:p>
          <a:p>
            <a:pPr algn="r" eaLnBrk="1" hangingPunct="1">
              <a:defRPr/>
            </a:pPr>
            <a:r>
              <a:rPr lang="es-EC" dirty="0" smtClean="0"/>
              <a:t>20 años experiencia profesional: </a:t>
            </a:r>
          </a:p>
          <a:p>
            <a:pPr lvl="1" algn="r" eaLnBrk="1" hangingPunct="1">
              <a:defRPr/>
            </a:pPr>
            <a:r>
              <a:rPr lang="es-EC" dirty="0" smtClean="0"/>
              <a:t>Producción.</a:t>
            </a:r>
          </a:p>
          <a:p>
            <a:pPr lvl="1" algn="r" eaLnBrk="1" hangingPunct="1">
              <a:defRPr/>
            </a:pPr>
            <a:r>
              <a:rPr lang="es-EC" dirty="0" smtClean="0"/>
              <a:t>Administración.</a:t>
            </a:r>
          </a:p>
          <a:p>
            <a:pPr lvl="1" algn="r" eaLnBrk="1" hangingPunct="1">
              <a:defRPr/>
            </a:pPr>
            <a:r>
              <a:rPr lang="es-EC" dirty="0" smtClean="0"/>
              <a:t>Finanzas.</a:t>
            </a:r>
          </a:p>
          <a:p>
            <a:pPr lvl="1" algn="r" eaLnBrk="1" hangingPunct="1">
              <a:defRPr/>
            </a:pPr>
            <a:r>
              <a:rPr lang="es-EC" dirty="0" smtClean="0"/>
              <a:t>Investigación.</a:t>
            </a:r>
          </a:p>
          <a:p>
            <a:pPr lvl="1" algn="r" eaLnBrk="1" hangingPunct="1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s-US" sz="2400" dirty="0">
                <a:latin typeface="+mn-lt"/>
                <a:hlinkClick r:id="rId4"/>
              </a:rPr>
              <a:t>Otras Publicaciones del mismo autor en Repositorio ESPOL</a:t>
            </a:r>
            <a:endParaRPr lang="es-US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Sodio, Potasio y Cloro</a:t>
            </a:r>
          </a:p>
        </p:txBody>
      </p:sp>
      <p:sp>
        <p:nvSpPr>
          <p:cNvPr id="154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chemeClr val="accent2"/>
                </a:solidFill>
              </a:rPr>
              <a:t>Función:</a:t>
            </a:r>
            <a:r>
              <a:rPr lang="en-US" sz="2800" smtClean="0"/>
              <a:t> se encuentran en los fluidos y tejidos blandos del cuerpo. Intervienen en la regulación de la presión osmótica, balance ácido-base y en el metabolismo del agua.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z="2800" smtClean="0">
                <a:solidFill>
                  <a:schemeClr val="accent2"/>
                </a:solidFill>
              </a:rPr>
              <a:t>Fuentes: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00FF00"/>
                </a:solidFill>
              </a:rPr>
              <a:t>Sodio:</a:t>
            </a:r>
            <a:r>
              <a:rPr lang="en-US" sz="2800" smtClean="0"/>
              <a:t> harina de pescado, camarón, krill y cangrejo.  </a:t>
            </a:r>
            <a:r>
              <a:rPr lang="en-US" sz="2800" smtClean="0">
                <a:solidFill>
                  <a:srgbClr val="00FF00"/>
                </a:solidFill>
              </a:rPr>
              <a:t>Potasio:</a:t>
            </a:r>
            <a:r>
              <a:rPr lang="en-US" sz="2800" smtClean="0"/>
              <a:t> harina de algodón y soya, salvado de arroz y de trigo, levadura, solubles de pescado. </a:t>
            </a:r>
            <a:r>
              <a:rPr lang="en-US" sz="2800" smtClean="0">
                <a:solidFill>
                  <a:srgbClr val="00FF00"/>
                </a:solidFill>
              </a:rPr>
              <a:t>Cloro:</a:t>
            </a:r>
            <a:r>
              <a:rPr lang="en-US" sz="2800" smtClean="0"/>
              <a:t> harina de cangrejo, camarón y pescado, solubles de pescado.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829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9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86738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2"/>
                </a:solidFill>
              </a:rPr>
              <a:t>Requerimientos: Sodio y Cloro = </a:t>
            </a:r>
            <a:r>
              <a:rPr lang="en-US" smtClean="0"/>
              <a:t>no conocidos</a:t>
            </a:r>
            <a:r>
              <a:rPr lang="en-US" smtClean="0">
                <a:solidFill>
                  <a:schemeClr val="accent2"/>
                </a:solidFill>
              </a:rPr>
              <a:t/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>                            Potasio =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i="1" smtClean="0"/>
              <a:t>    </a:t>
            </a:r>
            <a:r>
              <a:rPr lang="en-US" i="1" smtClean="0"/>
              <a:t>M. japonicus</a:t>
            </a:r>
            <a:r>
              <a:rPr lang="en-US" smtClean="0"/>
              <a:t>:   1.0 % </a:t>
            </a:r>
            <a:r>
              <a:rPr lang="en-US" sz="2400" smtClean="0"/>
              <a:t>(Deshimaru &amp; Yone 1978)</a:t>
            </a:r>
            <a:r>
              <a:rPr lang="en-US" smtClean="0"/>
              <a:t>                   </a:t>
            </a:r>
            <a:br>
              <a:rPr lang="en-US" smtClean="0"/>
            </a:br>
            <a:r>
              <a:rPr lang="en-US" smtClean="0"/>
              <a:t>                          0.9 % </a:t>
            </a:r>
            <a:r>
              <a:rPr lang="en-US" sz="2400" smtClean="0"/>
              <a:t>(Kanazawa </a:t>
            </a:r>
            <a:r>
              <a:rPr lang="en-US" sz="2400" i="1" smtClean="0"/>
              <a:t>et al.</a:t>
            </a:r>
            <a:r>
              <a:rPr lang="en-US" sz="2400" smtClean="0"/>
              <a:t> 1984)</a:t>
            </a:r>
            <a:r>
              <a:rPr lang="en-US" sz="3600" smtClean="0"/>
              <a:t> </a:t>
            </a:r>
          </a:p>
          <a:p>
            <a:pPr eaLnBrk="1" hangingPunct="1">
              <a:defRPr/>
            </a:pPr>
            <a:r>
              <a:rPr lang="en-US" smtClean="0"/>
              <a:t>Davis </a:t>
            </a:r>
            <a:r>
              <a:rPr lang="en-US" i="1" smtClean="0"/>
              <a:t>et al.</a:t>
            </a:r>
            <a:r>
              <a:rPr lang="en-US" smtClean="0"/>
              <a:t> </a:t>
            </a:r>
            <a:r>
              <a:rPr lang="en-US" sz="2400" smtClean="0"/>
              <a:t>(1992)</a:t>
            </a:r>
            <a:r>
              <a:rPr lang="en-US" smtClean="0"/>
              <a:t> encontró que la eliminación de potasio no afectó el crecimiento pero disminuyó el nivel de magnesio en los tejidos, indicando una interacción.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s-ES_tradnl" sz="6000" smtClean="0"/>
              <a:t>Sodio, Potasio y Cloro</a:t>
            </a:r>
          </a:p>
        </p:txBody>
      </p:sp>
      <p:pic>
        <p:nvPicPr>
          <p:cNvPr id="24581" name="Picture 5" descr="Camar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6263" y="0"/>
            <a:ext cx="9477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9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9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9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931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16863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2"/>
                </a:solidFill>
              </a:rPr>
              <a:t>Requerimientos:</a:t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/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>Sodio y Cloro = </a:t>
            </a:r>
            <a:r>
              <a:rPr lang="en-US" smtClean="0"/>
              <a:t>no requiere suplementaci</a:t>
            </a:r>
            <a:r>
              <a:rPr lang="es-ES_tradnl" smtClean="0"/>
              <a:t>ón</a:t>
            </a:r>
            <a:br>
              <a:rPr lang="es-ES_tradnl" smtClean="0"/>
            </a:br>
            <a:r>
              <a:rPr lang="en-US" smtClean="0">
                <a:solidFill>
                  <a:schemeClr val="accent2"/>
                </a:solidFill>
              </a:rPr>
              <a:t/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>Potasio =  </a:t>
            </a:r>
            <a:r>
              <a:rPr lang="en-US" smtClean="0"/>
              <a:t>0.2 -1.2 %</a:t>
            </a:r>
            <a:r>
              <a:rPr lang="en-US" sz="2400" smtClean="0"/>
              <a:t> (Tacon 1987, Davis &amp; Gatlin 1991)</a:t>
            </a:r>
            <a:endParaRPr lang="en-US" smtClean="0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s-ES_tradnl" sz="6000" smtClean="0"/>
              <a:t>Sodio, Potasio y Cloro</a:t>
            </a:r>
          </a:p>
        </p:txBody>
      </p:sp>
      <p:pic>
        <p:nvPicPr>
          <p:cNvPr id="25605" name="Picture 5" descr="tilap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6263" y="0"/>
            <a:ext cx="94773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0338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1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1447800"/>
            <a:ext cx="85852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Proporción de sodio:potasio de 1:1 es aceptable.</a:t>
            </a:r>
          </a:p>
          <a:p>
            <a:pPr eaLnBrk="1" hangingPunct="1">
              <a:defRPr/>
            </a:pPr>
            <a:r>
              <a:rPr lang="en-US" sz="2800" smtClean="0"/>
              <a:t>Niveles de cloro no son limitantes en la formulación.</a:t>
            </a:r>
          </a:p>
          <a:p>
            <a:pPr eaLnBrk="1" hangingPunct="1">
              <a:defRPr/>
            </a:pPr>
            <a:r>
              <a:rPr lang="en-US" sz="2800" smtClean="0"/>
              <a:t>Potasio se puede suplementar usando cloruro de potasio o yodato de potasio.</a:t>
            </a:r>
          </a:p>
          <a:p>
            <a:pPr eaLnBrk="1" hangingPunct="1">
              <a:defRPr/>
            </a:pPr>
            <a:r>
              <a:rPr lang="en-US" sz="2800" smtClean="0"/>
              <a:t>Sal, (NaCl) puede ser utilizada para mejorar el sabor especialmente en dietas con muchos ingredientes vegetales.</a:t>
            </a:r>
          </a:p>
          <a:p>
            <a:pPr eaLnBrk="1" hangingPunct="1">
              <a:defRPr/>
            </a:pPr>
            <a:r>
              <a:rPr lang="en-US" sz="2800" smtClean="0"/>
              <a:t>Balance Cati</a:t>
            </a:r>
            <a:r>
              <a:rPr lang="es-ES_tradnl" sz="2800" smtClean="0"/>
              <a:t>ón Anión </a:t>
            </a:r>
            <a:r>
              <a:rPr lang="en-US" sz="2800" smtClean="0"/>
              <a:t>= CAB = Cation Anion Balance = Na + K - Cl expresado en meq/kg alimento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s-ES_tradnl" sz="6000" smtClean="0"/>
              <a:t>Sodio, Potasio y Cloro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1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1362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Cobre</a:t>
            </a:r>
            <a:endParaRPr lang="es-ES_tradnl" sz="5400" smtClean="0"/>
          </a:p>
        </p:txBody>
      </p:sp>
      <p:sp>
        <p:nvSpPr>
          <p:cNvPr id="155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0263" y="14478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2"/>
                </a:solidFill>
              </a:rPr>
              <a:t>Función:</a:t>
            </a:r>
            <a:r>
              <a:rPr lang="en-US" smtClean="0"/>
              <a:t> utilizado en varios sistemas enzimáticos de oxido-reducción. Es un componente de la hemocianina.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mtClean="0">
                <a:solidFill>
                  <a:schemeClr val="accent2"/>
                </a:solidFill>
              </a:rPr>
              <a:t>Fuentes:</a:t>
            </a:r>
            <a:r>
              <a:rPr lang="en-US" smtClean="0"/>
              <a:t> solubles de destilación y de pescado, harina de kril y levadura.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mtClean="0">
                <a:solidFill>
                  <a:schemeClr val="accent2"/>
                </a:solidFill>
              </a:rPr>
              <a:t>Requerimiento: mg/kg de dieta</a:t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z="3400" i="1" smtClean="0"/>
              <a:t>L. vannamei</a:t>
            </a:r>
            <a:r>
              <a:rPr lang="en-US" sz="3400" smtClean="0">
                <a:solidFill>
                  <a:schemeClr val="accent2"/>
                </a:solidFill>
              </a:rPr>
              <a:t>:               </a:t>
            </a:r>
            <a:r>
              <a:rPr lang="en-US" sz="3400" smtClean="0"/>
              <a:t>34  </a:t>
            </a:r>
            <a:r>
              <a:rPr lang="en-US" sz="2800" smtClean="0"/>
              <a:t>(Davis </a:t>
            </a:r>
            <a:r>
              <a:rPr lang="en-US" sz="2800" i="1" smtClean="0"/>
              <a:t>et al.</a:t>
            </a:r>
            <a:r>
              <a:rPr lang="en-US" sz="2800" smtClean="0"/>
              <a:t> 1993)</a:t>
            </a:r>
            <a:r>
              <a:rPr lang="en-US" sz="3400" smtClean="0"/>
              <a:t/>
            </a:r>
            <a:br>
              <a:rPr lang="en-US" sz="3400" smtClean="0"/>
            </a:br>
            <a:r>
              <a:rPr lang="en-US" sz="3400" i="1" smtClean="0"/>
              <a:t>P. orientalis</a:t>
            </a:r>
            <a:r>
              <a:rPr lang="en-US" sz="3400" smtClean="0"/>
              <a:t>:               53  </a:t>
            </a:r>
            <a:r>
              <a:rPr lang="en-US" sz="2800" smtClean="0"/>
              <a:t>(Liu </a:t>
            </a:r>
            <a:r>
              <a:rPr lang="en-US" sz="2800" i="1" smtClean="0"/>
              <a:t>et al.</a:t>
            </a:r>
            <a:r>
              <a:rPr lang="en-US" sz="2800" smtClean="0"/>
              <a:t> 1990)</a:t>
            </a:r>
            <a:endParaRPr lang="en-US" sz="3400" smtClean="0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27653" name="Picture 5" descr="Camar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3063" y="0"/>
            <a:ext cx="1150937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238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Cobre</a:t>
            </a:r>
            <a:endParaRPr lang="es-ES_tradnl" sz="5400" smtClean="0"/>
          </a:p>
        </p:txBody>
      </p:sp>
      <p:sp>
        <p:nvSpPr>
          <p:cNvPr id="155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2"/>
                </a:solidFill>
              </a:rPr>
              <a:t>Deficiencia: </a:t>
            </a:r>
            <a:r>
              <a:rPr lang="en-US" smtClean="0"/>
              <a:t>bajo crecimiento, bajo nivel de cobre en el caparazón, hepatopancreas y hemolinfa, deformación del corazón </a:t>
            </a:r>
            <a:r>
              <a:rPr lang="en-US" sz="2400" smtClean="0"/>
              <a:t>(Davis </a:t>
            </a:r>
            <a:r>
              <a:rPr lang="en-US" sz="2400" i="1" smtClean="0"/>
              <a:t>et al.</a:t>
            </a:r>
            <a:r>
              <a:rPr lang="en-US" sz="2400" smtClean="0"/>
              <a:t> 1993)</a:t>
            </a:r>
            <a:r>
              <a:rPr lang="en-US" smtClean="0"/>
              <a:t>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mtClean="0">
                <a:solidFill>
                  <a:schemeClr val="accent1"/>
                </a:solidFill>
              </a:rPr>
              <a:t>Tóxico</a:t>
            </a:r>
            <a:r>
              <a:rPr lang="en-US" smtClean="0"/>
              <a:t> en altos niveles para muchas especies marinas. Concentraciones superiores a 0.6 mg/L pueden se perjudiciales.</a:t>
            </a:r>
            <a:endParaRPr lang="en-US" sz="2400" smtClean="0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341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Cobre</a:t>
            </a:r>
            <a:endParaRPr lang="es-ES_tradnl" sz="5400" smtClean="0"/>
          </a:p>
        </p:txBody>
      </p:sp>
      <p:sp>
        <p:nvSpPr>
          <p:cNvPr id="155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663" y="1524000"/>
            <a:ext cx="6756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chemeClr val="accent2"/>
                </a:solidFill>
              </a:rPr>
              <a:t>Requerimiento: mg/kg de dieta</a:t>
            </a:r>
            <a:br>
              <a:rPr lang="en-US" sz="3600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/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z="3400" smtClean="0"/>
              <a:t>Bagre:</a:t>
            </a:r>
            <a:r>
              <a:rPr lang="en-US" sz="3400" smtClean="0">
                <a:solidFill>
                  <a:schemeClr val="accent2"/>
                </a:solidFill>
              </a:rPr>
              <a:t>		</a:t>
            </a:r>
            <a:r>
              <a:rPr lang="en-US" sz="3400" smtClean="0"/>
              <a:t>5  </a:t>
            </a:r>
            <a:r>
              <a:rPr lang="en-US" sz="2800" smtClean="0"/>
              <a:t>(Gatlin &amp; Wilson 1986)</a:t>
            </a:r>
            <a:endParaRPr lang="en-US" sz="3400" smtClean="0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29701" name="Picture 5" descr="tilap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3063" y="0"/>
            <a:ext cx="1150937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443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Hierro</a:t>
            </a:r>
            <a:endParaRPr lang="es-ES_tradnl" sz="5400" smtClean="0"/>
          </a:p>
        </p:txBody>
      </p:sp>
      <p:sp>
        <p:nvSpPr>
          <p:cNvPr id="155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2"/>
                </a:solidFill>
              </a:rPr>
              <a:t>Función:</a:t>
            </a:r>
            <a:r>
              <a:rPr lang="en-US" smtClean="0"/>
              <a:t> utilizado en enzimas.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mtClean="0">
                <a:solidFill>
                  <a:schemeClr val="accent2"/>
                </a:solidFill>
              </a:rPr>
              <a:t>Fuentes:</a:t>
            </a:r>
            <a:r>
              <a:rPr lang="en-US" smtClean="0"/>
              <a:t> harina de sangre, camarón y pescado, solubles de destilación y de pescado.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mtClean="0">
                <a:solidFill>
                  <a:schemeClr val="accent2"/>
                </a:solidFill>
              </a:rPr>
              <a:t>Absorción:</a:t>
            </a:r>
            <a:r>
              <a:rPr lang="en-US" smtClean="0"/>
              <a:t> puede ser disminuida por altos niveles de fosfatos, calcio, fitatos, cobre y zinc.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mtClean="0">
                <a:solidFill>
                  <a:schemeClr val="accent2"/>
                </a:solidFill>
              </a:rPr>
              <a:t>Requerimiento:</a:t>
            </a:r>
            <a:r>
              <a:rPr lang="en-US" smtClean="0"/>
              <a:t> no requerido.  Exceso puede disminuir crecimiento (</a:t>
            </a:r>
            <a:r>
              <a:rPr lang="en-US" i="1" smtClean="0"/>
              <a:t>M. japonicus</a:t>
            </a:r>
            <a:r>
              <a:rPr lang="en-US" smtClean="0"/>
              <a:t>).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545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Hierro</a:t>
            </a:r>
            <a:endParaRPr lang="es-ES_tradnl" sz="5400" smtClean="0"/>
          </a:p>
        </p:txBody>
      </p:sp>
      <p:sp>
        <p:nvSpPr>
          <p:cNvPr id="155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0263" y="1447800"/>
            <a:ext cx="75692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Suplementación de hierro puede afectar la estabilidad de la dieta aumentadno la oxidación de lipidos (rancidez) y reduciendo la estabilidad del acido ascórbico.</a:t>
            </a:r>
          </a:p>
          <a:p>
            <a:pPr eaLnBrk="1" hangingPunct="1">
              <a:defRPr/>
            </a:pPr>
            <a:r>
              <a:rPr lang="en-US" smtClean="0"/>
              <a:t>Suplementación no recomendada.</a:t>
            </a:r>
          </a:p>
          <a:p>
            <a:pPr eaLnBrk="1" hangingPunct="1">
              <a:defRPr/>
            </a:pPr>
            <a:r>
              <a:rPr lang="en-US" smtClean="0"/>
              <a:t>Mantener niveles bajos de alimentos con alto contenido de hierro.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31749" name="Picture 5" descr="Camar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3063" y="0"/>
            <a:ext cx="1150937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48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Hierro</a:t>
            </a:r>
          </a:p>
        </p:txBody>
      </p:sp>
      <p:sp>
        <p:nvSpPr>
          <p:cNvPr id="155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663" y="1524000"/>
            <a:ext cx="6756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chemeClr val="accent2"/>
                </a:solidFill>
              </a:rPr>
              <a:t>Requerimiento: mg/kg de dieta</a:t>
            </a:r>
            <a:br>
              <a:rPr lang="en-US" sz="3600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/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z="3400" smtClean="0"/>
              <a:t>Bagre:</a:t>
            </a:r>
            <a:r>
              <a:rPr lang="en-US" sz="3400" smtClean="0">
                <a:solidFill>
                  <a:schemeClr val="accent2"/>
                </a:solidFill>
              </a:rPr>
              <a:t>		</a:t>
            </a:r>
            <a:r>
              <a:rPr lang="en-US" sz="3400" smtClean="0"/>
              <a:t>&lt; 30  </a:t>
            </a:r>
            <a:r>
              <a:rPr lang="en-US" sz="2800" smtClean="0"/>
              <a:t>(Gatlin &amp; Wilson 1986)</a:t>
            </a:r>
            <a:endParaRPr lang="en-US" sz="3400" smtClean="0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32773" name="Picture 5" descr="tilap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3063" y="0"/>
            <a:ext cx="1150937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5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Minerales</a:t>
            </a:r>
            <a:endParaRPr lang="es-ES_tradnl" sz="6500" smtClean="0"/>
          </a:p>
        </p:txBody>
      </p:sp>
      <p:sp>
        <p:nvSpPr>
          <p:cNvPr id="153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600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 ha demostrado el requerimiento de 23 minerales en varias especies de animales.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mtClean="0"/>
              <a:t>Camarones y Tilapias pueden absorber minerales directamente del medio acuático por difusi</a:t>
            </a:r>
            <a:r>
              <a:rPr lang="es-ES_tradnl" smtClean="0"/>
              <a:t>ón por las branquias y por vía intestinal</a:t>
            </a:r>
            <a:r>
              <a:rPr lang="en-US" smtClean="0"/>
              <a:t>, las Tilapias tambi</a:t>
            </a:r>
            <a:r>
              <a:rPr lang="es-ES_tradnl" smtClean="0"/>
              <a:t>én pueden absorverlos a través de la piel.</a:t>
            </a:r>
            <a:r>
              <a:rPr lang="en-US" smtClean="0"/>
              <a:t> 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mtClean="0"/>
              <a:t>El suelo es una fuente potencial de minerales.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088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Manganeso</a:t>
            </a:r>
            <a:endParaRPr lang="es-ES_tradnl" sz="5400" smtClean="0"/>
          </a:p>
        </p:txBody>
      </p:sp>
      <p:sp>
        <p:nvSpPr>
          <p:cNvPr id="155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2"/>
                </a:solidFill>
              </a:rPr>
              <a:t>Función:</a:t>
            </a:r>
            <a:r>
              <a:rPr lang="en-US" smtClean="0"/>
              <a:t> cofactor en varios sistemas enzimáticos incluyendo metabolismo de amino ácidos y acidos grasos, oxidación de glucosa.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mtClean="0">
                <a:solidFill>
                  <a:schemeClr val="accent2"/>
                </a:solidFill>
              </a:rPr>
              <a:t>Fuentes:</a:t>
            </a:r>
            <a:r>
              <a:rPr lang="en-US" smtClean="0"/>
              <a:t> solubles de destilación y de pescado, harina de cangrejo, salvado de arroz y de trigo.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mtClean="0">
                <a:solidFill>
                  <a:schemeClr val="accent2"/>
                </a:solidFill>
              </a:rPr>
              <a:t>Absorción:</a:t>
            </a:r>
            <a:r>
              <a:rPr lang="en-US" smtClean="0"/>
              <a:t> puede ser disminuida por altos niveles calcio y fitatos.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853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Manganeso</a:t>
            </a:r>
            <a:endParaRPr lang="es-ES_tradnl" sz="5400" smtClean="0"/>
          </a:p>
        </p:txBody>
      </p:sp>
      <p:sp>
        <p:nvSpPr>
          <p:cNvPr id="155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0663" y="1524000"/>
            <a:ext cx="6484937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2"/>
                </a:solidFill>
              </a:rPr>
              <a:t>Requerimiento: no establecido.</a:t>
            </a:r>
            <a:br>
              <a:rPr lang="en-US" smtClean="0">
                <a:solidFill>
                  <a:schemeClr val="accent2"/>
                </a:solidFill>
              </a:rPr>
            </a:b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40000"/>
              </a:spcBef>
              <a:defRPr/>
            </a:pPr>
            <a:r>
              <a:rPr lang="en-US" smtClean="0"/>
              <a:t>Concentraciones en el medio son bajas. Se recomienda suplementar</a:t>
            </a:r>
            <a:r>
              <a:rPr lang="en-US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34821" name="Picture 5" descr="Camar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5093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 descr="tilap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93063" y="0"/>
            <a:ext cx="1150937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955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Selenio</a:t>
            </a:r>
            <a:endParaRPr lang="es-ES_tradnl" sz="5400" smtClean="0"/>
          </a:p>
        </p:txBody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solidFill>
                  <a:schemeClr val="accent2"/>
                </a:solidFill>
              </a:rPr>
              <a:t>Función:</a:t>
            </a:r>
            <a:r>
              <a:rPr lang="en-US" sz="2400" smtClean="0"/>
              <a:t> componente de la enzima glutationina peroxidasa la cual protege las tejidos celulares y las membranas de la oxidación.  Actúa sinergísticamente con Vit. E. Ayuda a proteger de la toxicidad del mercurio.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z="2400" smtClean="0">
                <a:solidFill>
                  <a:schemeClr val="accent2"/>
                </a:solidFill>
              </a:rPr>
              <a:t>Fuentes:</a:t>
            </a:r>
            <a:r>
              <a:rPr lang="en-US" sz="2400" smtClean="0"/>
              <a:t> harina de sangre y de maíz.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z="2400" smtClean="0">
                <a:solidFill>
                  <a:schemeClr val="accent2"/>
                </a:solidFill>
              </a:rPr>
              <a:t>Requerimiento: no establecido.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z="2400" i="1" smtClean="0"/>
              <a:t>L. vannamei</a:t>
            </a:r>
            <a:r>
              <a:rPr lang="en-US" sz="2400" smtClean="0"/>
              <a:t> creció mejor cuando se suplement</a:t>
            </a:r>
            <a:r>
              <a:rPr lang="es-ES_tradnl" sz="2400" smtClean="0"/>
              <a:t>ó</a:t>
            </a:r>
            <a:r>
              <a:rPr lang="en-US" sz="2400" smtClean="0"/>
              <a:t> la dieta con 0.2-0.4 mg/kg (Davis 1990)</a:t>
            </a:r>
            <a:r>
              <a:rPr lang="en-US" sz="2400" smtClean="0">
                <a:solidFill>
                  <a:schemeClr val="accent2"/>
                </a:solidFill>
              </a:rPr>
              <a:t>.</a:t>
            </a:r>
            <a:endParaRPr lang="en-US" sz="2400" smtClean="0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35845" name="Picture 5" descr="Camar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3063" y="0"/>
            <a:ext cx="1150937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057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Selenio</a:t>
            </a:r>
          </a:p>
        </p:txBody>
      </p:sp>
      <p:sp>
        <p:nvSpPr>
          <p:cNvPr id="156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663" y="1524000"/>
            <a:ext cx="6756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chemeClr val="accent2"/>
                </a:solidFill>
              </a:rPr>
              <a:t>Requerimiento: mg/kg de dieta</a:t>
            </a:r>
            <a:br>
              <a:rPr lang="en-US" sz="3600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/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z="3400" smtClean="0"/>
              <a:t>Bagre:</a:t>
            </a:r>
            <a:r>
              <a:rPr lang="en-US" sz="3400" smtClean="0">
                <a:solidFill>
                  <a:schemeClr val="accent2"/>
                </a:solidFill>
              </a:rPr>
              <a:t>	</a:t>
            </a:r>
            <a:r>
              <a:rPr lang="en-US" sz="3400" smtClean="0"/>
              <a:t>0.1 - 0.25  </a:t>
            </a:r>
            <a:r>
              <a:rPr lang="en-US" sz="2800" smtClean="0"/>
              <a:t>(Gatlin &amp; Wilson 1984)</a:t>
            </a:r>
            <a:endParaRPr lang="en-US" sz="3400" smtClean="0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36869" name="Picture 5" descr="tilap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3063" y="0"/>
            <a:ext cx="1150937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1603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Selenio</a:t>
            </a:r>
            <a:endParaRPr lang="es-ES_tradnl" sz="5400" smtClean="0"/>
          </a:p>
        </p:txBody>
      </p:sp>
      <p:sp>
        <p:nvSpPr>
          <p:cNvPr id="156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00" y="1600200"/>
            <a:ext cx="7366000" cy="47244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smtClean="0"/>
              <a:t>Dietas con 15% de harina de pescado posiblemente tienen suficiente selenio.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smtClean="0"/>
              <a:t>Dietas con ingredientes vegetales en su mayoría puede necesitar suplementación.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smtClean="0"/>
              <a:t>Debido a la alta toxicidad del selenato de sodio, no debe usarse en su forma pura.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262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Zinc</a:t>
            </a:r>
            <a:endParaRPr lang="es-ES_tradnl" sz="5400" smtClean="0"/>
          </a:p>
        </p:txBody>
      </p:sp>
      <p:sp>
        <p:nvSpPr>
          <p:cNvPr id="156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0738" y="1447800"/>
            <a:ext cx="7645400" cy="472440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defRPr/>
            </a:pPr>
            <a:r>
              <a:rPr lang="en-US" smtClean="0">
                <a:solidFill>
                  <a:schemeClr val="accent2"/>
                </a:solidFill>
              </a:rPr>
              <a:t>Función:</a:t>
            </a:r>
            <a:r>
              <a:rPr lang="en-US" smtClean="0"/>
              <a:t> componente de mas de 80 metaloenzimas y cofactor en sistemas enzimaticos, incluyendo metabolismo de lípidos, proteinas, acidos nucleicos, carbohidratos, etc.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mtClean="0">
                <a:solidFill>
                  <a:schemeClr val="accent2"/>
                </a:solidFill>
              </a:rPr>
              <a:t>Fuentes:</a:t>
            </a:r>
            <a:r>
              <a:rPr lang="en-US" smtClean="0"/>
              <a:t> solubles de destilación y de pescado, harina de pescado, krill y maíz, levadura, subproductos de la molienta de arroz y salvado de trigo.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Zinc</a:t>
            </a:r>
            <a:endParaRPr lang="es-ES_tradnl" sz="5400" smtClean="0"/>
          </a:p>
        </p:txBody>
      </p:sp>
      <p:sp>
        <p:nvSpPr>
          <p:cNvPr id="156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2400" y="1447800"/>
            <a:ext cx="7231063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2"/>
                </a:solidFill>
              </a:rPr>
              <a:t>Requerimiento: mg/kg de dieta</a:t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z="3400" i="1" smtClean="0"/>
              <a:t>L. vannamei</a:t>
            </a:r>
            <a:r>
              <a:rPr lang="en-US" sz="3400" smtClean="0"/>
              <a:t>:   33  </a:t>
            </a:r>
            <a:r>
              <a:rPr lang="en-US" sz="2800" smtClean="0"/>
              <a:t>(Davis </a:t>
            </a:r>
            <a:r>
              <a:rPr lang="en-US" sz="2800" i="1" smtClean="0"/>
              <a:t>et al.</a:t>
            </a:r>
            <a:r>
              <a:rPr lang="en-US" sz="2800" smtClean="0"/>
              <a:t> 1993)</a:t>
            </a:r>
            <a:endParaRPr lang="en-US" sz="3400" smtClean="0"/>
          </a:p>
          <a:p>
            <a:pPr eaLnBrk="1" hangingPunct="1">
              <a:spcBef>
                <a:spcPct val="40000"/>
              </a:spcBef>
              <a:defRPr/>
            </a:pPr>
            <a:r>
              <a:rPr lang="en-US" smtClean="0">
                <a:solidFill>
                  <a:schemeClr val="accent2"/>
                </a:solidFill>
              </a:rPr>
              <a:t>Disponibilidad:</a:t>
            </a:r>
            <a:r>
              <a:rPr lang="en-US" smtClean="0"/>
              <a:t> en harinas de pescado es inversamente relacionada a la cantidad de fosfato tricalcico. Presencia de fitatos provenientes de ingredientes vegetales tambien reducen la disponibilidad.</a:t>
            </a:r>
            <a:r>
              <a:rPr lang="en-US" sz="2400" smtClean="0"/>
              <a:t> 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endParaRPr lang="en-US" sz="2400" smtClean="0"/>
          </a:p>
          <a:p>
            <a:pPr eaLnBrk="1" hangingPunct="1">
              <a:spcBef>
                <a:spcPct val="40000"/>
              </a:spcBef>
              <a:defRPr/>
            </a:pPr>
            <a:r>
              <a:rPr lang="en-US" smtClean="0"/>
              <a:t>Suplementación es recommendada.</a:t>
            </a:r>
            <a:endParaRPr lang="en-US" sz="2400" smtClean="0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39941" name="Picture 5" descr="Camar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3063" y="0"/>
            <a:ext cx="1150937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4675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Zinc</a:t>
            </a:r>
          </a:p>
        </p:txBody>
      </p:sp>
      <p:sp>
        <p:nvSpPr>
          <p:cNvPr id="156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8400" y="1600200"/>
            <a:ext cx="6959600" cy="411480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defRPr/>
            </a:pPr>
            <a:r>
              <a:rPr lang="en-US" sz="3400" smtClean="0">
                <a:solidFill>
                  <a:schemeClr val="accent2"/>
                </a:solidFill>
              </a:rPr>
              <a:t>Requerimiento: </a:t>
            </a:r>
            <a:r>
              <a:rPr lang="en-US" smtClean="0">
                <a:solidFill>
                  <a:schemeClr val="accent2"/>
                </a:solidFill>
              </a:rPr>
              <a:t>mg/kg de dieta</a:t>
            </a:r>
            <a:r>
              <a:rPr lang="en-US" sz="3400" smtClean="0">
                <a:solidFill>
                  <a:schemeClr val="accent2"/>
                </a:solidFill>
              </a:rPr>
              <a:t/>
            </a:r>
            <a:br>
              <a:rPr lang="en-US" sz="3400" smtClean="0">
                <a:solidFill>
                  <a:schemeClr val="accent2"/>
                </a:solidFill>
              </a:rPr>
            </a:br>
            <a:r>
              <a:rPr lang="en-US" sz="3400" smtClean="0">
                <a:solidFill>
                  <a:schemeClr val="accent2"/>
                </a:solidFill>
              </a:rPr>
              <a:t/>
            </a:r>
            <a:br>
              <a:rPr lang="en-US" sz="3400" smtClean="0">
                <a:solidFill>
                  <a:schemeClr val="accent2"/>
                </a:solidFill>
              </a:rPr>
            </a:br>
            <a:r>
              <a:rPr lang="en-US" sz="3400" i="1" smtClean="0"/>
              <a:t>O. aureus</a:t>
            </a:r>
            <a:r>
              <a:rPr lang="en-US" sz="3400" smtClean="0"/>
              <a:t>:	20  </a:t>
            </a:r>
            <a:r>
              <a:rPr lang="en-US" sz="2800" smtClean="0"/>
              <a:t>(McClain &amp; Gatlin 1988)</a:t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3400" i="1" smtClean="0"/>
              <a:t>O. niloticus</a:t>
            </a:r>
            <a:r>
              <a:rPr lang="en-US" sz="3400" smtClean="0"/>
              <a:t>:	30  </a:t>
            </a:r>
            <a:r>
              <a:rPr lang="en-US" sz="2800" smtClean="0"/>
              <a:t>(Eid &amp; Ghoneim 1994)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40965" name="Picture 5" descr="tilap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3063" y="0"/>
            <a:ext cx="1150937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5699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Cromo</a:t>
            </a:r>
          </a:p>
        </p:txBody>
      </p:sp>
      <p:sp>
        <p:nvSpPr>
          <p:cNvPr id="156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1295400"/>
            <a:ext cx="7991475" cy="411480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defRPr/>
            </a:pPr>
            <a:r>
              <a:rPr lang="en-US" sz="2400" smtClean="0">
                <a:solidFill>
                  <a:schemeClr val="accent2"/>
                </a:solidFill>
              </a:rPr>
              <a:t>Función:</a:t>
            </a:r>
            <a:r>
              <a:rPr lang="en-US" sz="2400" smtClean="0"/>
              <a:t> involucrado en el metabolismo de la glucosa y es un cofactor para la insulina, puede tener importancia en el metabolismo de amino </a:t>
            </a:r>
            <a:r>
              <a:rPr lang="es-ES_tradnl" sz="2400" smtClean="0"/>
              <a:t>ácidos y colesterol</a:t>
            </a:r>
            <a:r>
              <a:rPr lang="en-US" sz="2400" smtClean="0"/>
              <a:t>.</a:t>
            </a:r>
            <a:endParaRPr lang="en-US" sz="240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40000"/>
              </a:spcBef>
              <a:defRPr/>
            </a:pPr>
            <a:r>
              <a:rPr lang="en-US" sz="2400" smtClean="0">
                <a:solidFill>
                  <a:schemeClr val="accent2"/>
                </a:solidFill>
              </a:rPr>
              <a:t>Requerimiento: mg/kg de dieta</a:t>
            </a:r>
            <a:br>
              <a:rPr lang="en-US" sz="2400" smtClean="0">
                <a:solidFill>
                  <a:schemeClr val="accent2"/>
                </a:solidFill>
              </a:rPr>
            </a:br>
            <a:r>
              <a:rPr lang="en-US" sz="2400" i="1" smtClean="0"/>
              <a:t>O. niloticus</a:t>
            </a:r>
            <a:br>
              <a:rPr lang="en-US" sz="2400" i="1" smtClean="0"/>
            </a:br>
            <a:r>
              <a:rPr lang="en-US" sz="2400" smtClean="0"/>
              <a:t>x</a:t>
            </a:r>
            <a:r>
              <a:rPr lang="en-US" sz="2400" i="1" smtClean="0"/>
              <a:t> O. aureus</a:t>
            </a:r>
            <a:r>
              <a:rPr lang="en-US" sz="2400" smtClean="0"/>
              <a:t>:	2.0  (Shiau &amp; Lim 1993, Shiau &amp; Chen 1993)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i="1" smtClean="0"/>
              <a:t>O. niloticus</a:t>
            </a:r>
            <a:br>
              <a:rPr lang="en-US" sz="2400" i="1" smtClean="0"/>
            </a:br>
            <a:r>
              <a:rPr lang="en-US" sz="2400" smtClean="0"/>
              <a:t>x</a:t>
            </a:r>
            <a:r>
              <a:rPr lang="en-US" sz="2400" i="1" smtClean="0"/>
              <a:t> O. aureus</a:t>
            </a:r>
            <a:r>
              <a:rPr lang="en-US" sz="2400" smtClean="0"/>
              <a:t>:	140 [204 mg Cr</a:t>
            </a:r>
            <a:r>
              <a:rPr lang="en-US" sz="2400" baseline="-25000" smtClean="0"/>
              <a:t>2</a:t>
            </a:r>
            <a:r>
              <a:rPr lang="en-US" sz="2400" smtClean="0"/>
              <a:t>O</a:t>
            </a:r>
            <a:r>
              <a:rPr lang="en-US" sz="2400" baseline="-25000" smtClean="0"/>
              <a:t>3</a:t>
            </a:r>
            <a:r>
              <a:rPr lang="en-US" sz="2400" smtClean="0"/>
              <a:t>/kg] (Shiau &amp; Shy 1998)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41989" name="Picture 5" descr="tilap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3063" y="0"/>
            <a:ext cx="1150937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23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4500" smtClean="0"/>
              <a:t>Niveles Recomendados en </a:t>
            </a:r>
            <a:br>
              <a:rPr lang="es-ES_tradnl" sz="4500" smtClean="0"/>
            </a:br>
            <a:r>
              <a:rPr lang="es-ES_tradnl" sz="4500" smtClean="0"/>
              <a:t>Dietas Prácticas</a:t>
            </a:r>
          </a:p>
        </p:txBody>
      </p:sp>
      <p:sp>
        <p:nvSpPr>
          <p:cNvPr id="156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09788" y="2122488"/>
            <a:ext cx="5892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solidFill>
                  <a:schemeClr val="accent2"/>
                </a:solidFill>
              </a:rPr>
              <a:t>   Macrominerales		TAMU</a:t>
            </a:r>
            <a:endParaRPr lang="en-US" sz="240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sz="2400" smtClean="0">
                <a:solidFill>
                  <a:srgbClr val="00FF00"/>
                </a:solidFill>
              </a:rPr>
              <a:t>Calcio:			  </a:t>
            </a:r>
            <a:r>
              <a:rPr lang="en-US" sz="2400" smtClean="0"/>
              <a:t>2.3 %</a:t>
            </a:r>
            <a:endParaRPr lang="en-US" sz="240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sz="2400" smtClean="0">
                <a:solidFill>
                  <a:srgbClr val="00FF00"/>
                </a:solidFill>
              </a:rPr>
              <a:t>Fósforo: disponible</a:t>
            </a:r>
            <a:r>
              <a:rPr lang="en-US" sz="2400" smtClean="0"/>
              <a:t>           0.8 %</a:t>
            </a:r>
            <a:br>
              <a:rPr lang="en-US" sz="2400" smtClean="0"/>
            </a:br>
            <a:r>
              <a:rPr lang="en-US" sz="2400" smtClean="0"/>
              <a:t>               </a:t>
            </a:r>
            <a:r>
              <a:rPr lang="en-US" sz="2400" smtClean="0">
                <a:solidFill>
                  <a:srgbClr val="00FF00"/>
                </a:solidFill>
              </a:rPr>
              <a:t>total </a:t>
            </a:r>
            <a:r>
              <a:rPr lang="en-US" sz="2400" smtClean="0"/>
              <a:t>                   1.5 %</a:t>
            </a:r>
          </a:p>
          <a:p>
            <a:pPr eaLnBrk="1" hangingPunct="1">
              <a:defRPr/>
            </a:pPr>
            <a:r>
              <a:rPr lang="en-US" sz="2400" smtClean="0">
                <a:solidFill>
                  <a:srgbClr val="00FF00"/>
                </a:solidFill>
              </a:rPr>
              <a:t>Magnesio:		              </a:t>
            </a:r>
            <a:r>
              <a:rPr lang="en-US" sz="2400" smtClean="0"/>
              <a:t>0.2 %</a:t>
            </a:r>
          </a:p>
          <a:p>
            <a:pPr eaLnBrk="1" hangingPunct="1">
              <a:defRPr/>
            </a:pPr>
            <a:r>
              <a:rPr lang="en-US" sz="2400" smtClean="0">
                <a:solidFill>
                  <a:srgbClr val="00FF00"/>
                </a:solidFill>
              </a:rPr>
              <a:t>Sodio:		 	</a:t>
            </a:r>
            <a:r>
              <a:rPr lang="en-US" sz="2400" smtClean="0"/>
              <a:t>0.6 - 0.9 %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400" smtClean="0">
                <a:solidFill>
                  <a:srgbClr val="00FF00"/>
                </a:solidFill>
              </a:rPr>
              <a:t>Potasio:</a:t>
            </a:r>
            <a:r>
              <a:rPr lang="en-US" sz="2400" smtClean="0"/>
              <a:t>              		0.6 - 0.9 %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1625600" y="2514600"/>
            <a:ext cx="5554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43014" name="Picture 6" descr="Camar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3063" y="0"/>
            <a:ext cx="1150937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1625600" y="5486400"/>
            <a:ext cx="5554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9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354138" y="1905000"/>
            <a:ext cx="2506662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mtClean="0">
                <a:solidFill>
                  <a:srgbClr val="00FF00"/>
                </a:solidFill>
              </a:rPr>
              <a:t>calcio</a:t>
            </a:r>
            <a:endParaRPr lang="en-US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en-US" smtClean="0">
                <a:solidFill>
                  <a:srgbClr val="00FF00"/>
                </a:solidFill>
              </a:rPr>
              <a:t>cloro</a:t>
            </a:r>
            <a:endParaRPr lang="en-US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en-US" smtClean="0">
                <a:solidFill>
                  <a:srgbClr val="00FF00"/>
                </a:solidFill>
              </a:rPr>
              <a:t>magnesio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mtClean="0">
                <a:solidFill>
                  <a:srgbClr val="00FF00"/>
                </a:solidFill>
              </a:rPr>
              <a:t>fósforo</a:t>
            </a:r>
            <a:endParaRPr lang="en-US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en-US" smtClean="0">
                <a:solidFill>
                  <a:srgbClr val="00FF00"/>
                </a:solidFill>
              </a:rPr>
              <a:t>potasio</a:t>
            </a:r>
            <a:endParaRPr lang="en-US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en-US" smtClean="0">
                <a:solidFill>
                  <a:srgbClr val="00FF00"/>
                </a:solidFill>
              </a:rPr>
              <a:t>sodio</a:t>
            </a:r>
            <a:endParaRPr lang="en-US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en-US" smtClean="0"/>
              <a:t>sulfuro</a:t>
            </a:r>
          </a:p>
        </p:txBody>
      </p:sp>
      <p:sp>
        <p:nvSpPr>
          <p:cNvPr id="15319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70400" y="2057400"/>
            <a:ext cx="2166938" cy="41148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mtClean="0"/>
              <a:t>aluminio         </a:t>
            </a:r>
          </a:p>
          <a:p>
            <a:pPr eaLnBrk="1" hangingPunct="1">
              <a:defRPr/>
            </a:pPr>
            <a:r>
              <a:rPr lang="es-ES_tradnl" smtClean="0"/>
              <a:t>arsenico</a:t>
            </a:r>
          </a:p>
          <a:p>
            <a:pPr eaLnBrk="1" hangingPunct="1">
              <a:defRPr/>
            </a:pPr>
            <a:r>
              <a:rPr lang="es-ES_tradnl" smtClean="0"/>
              <a:t>cobalto</a:t>
            </a:r>
          </a:p>
          <a:p>
            <a:pPr eaLnBrk="1" hangingPunct="1">
              <a:defRPr/>
            </a:pPr>
            <a:r>
              <a:rPr lang="es-ES_tradnl" smtClean="0">
                <a:solidFill>
                  <a:srgbClr val="00FF00"/>
                </a:solidFill>
              </a:rPr>
              <a:t>cobre</a:t>
            </a:r>
          </a:p>
          <a:p>
            <a:pPr eaLnBrk="1" hangingPunct="1">
              <a:defRPr/>
            </a:pPr>
            <a:r>
              <a:rPr lang="es-ES_tradnl" smtClean="0"/>
              <a:t>fluoruro</a:t>
            </a:r>
          </a:p>
          <a:p>
            <a:pPr eaLnBrk="1" hangingPunct="1">
              <a:defRPr/>
            </a:pPr>
            <a:r>
              <a:rPr lang="es-ES_tradnl" smtClean="0"/>
              <a:t>yodo</a:t>
            </a:r>
          </a:p>
          <a:p>
            <a:pPr eaLnBrk="1" hangingPunct="1">
              <a:defRPr/>
            </a:pPr>
            <a:r>
              <a:rPr lang="es-ES_tradnl" smtClean="0">
                <a:solidFill>
                  <a:srgbClr val="00FF00"/>
                </a:solidFill>
              </a:rPr>
              <a:t>hierro</a:t>
            </a:r>
            <a:endParaRPr lang="es-ES_tradnl" smtClean="0"/>
          </a:p>
          <a:p>
            <a:pPr eaLnBrk="1" hangingPunct="1">
              <a:defRPr/>
            </a:pPr>
            <a:r>
              <a:rPr lang="es-ES_tradnl" smtClean="0"/>
              <a:t>manganeso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699000" y="1335088"/>
            <a:ext cx="3141663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s-ES_tradnl" sz="3200"/>
              <a:t>Microminerales (16)</a:t>
            </a:r>
            <a:endParaRPr lang="es-ES_tradnl" sz="300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892800" y="2043113"/>
            <a:ext cx="2844800" cy="3678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lvl="2" eaLnBrk="0" hangingPunct="0">
              <a:lnSpc>
                <a:spcPct val="120000"/>
              </a:lnSpc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r>
              <a:rPr lang="es-ES_tradnl" sz="2800"/>
              <a:t> molibdeno</a:t>
            </a:r>
          </a:p>
          <a:p>
            <a:pPr lvl="2" eaLnBrk="0" hangingPunct="0">
              <a:lnSpc>
                <a:spcPct val="120000"/>
              </a:lnSpc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r>
              <a:rPr lang="es-ES_tradnl" sz="2800"/>
              <a:t> niquel</a:t>
            </a:r>
          </a:p>
          <a:p>
            <a:pPr lvl="2" eaLnBrk="0" hangingPunct="0">
              <a:lnSpc>
                <a:spcPct val="120000"/>
              </a:lnSpc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r>
              <a:rPr lang="es-ES_tradnl" sz="2800">
                <a:solidFill>
                  <a:srgbClr val="00FF00"/>
                </a:solidFill>
              </a:rPr>
              <a:t> selenio</a:t>
            </a:r>
            <a:endParaRPr lang="es-ES_tradnl" sz="2800"/>
          </a:p>
          <a:p>
            <a:pPr lvl="2" eaLnBrk="0" hangingPunct="0">
              <a:lnSpc>
                <a:spcPct val="120000"/>
              </a:lnSpc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r>
              <a:rPr lang="es-ES_tradnl" sz="2800"/>
              <a:t> silicon</a:t>
            </a:r>
          </a:p>
          <a:p>
            <a:pPr lvl="2" eaLnBrk="0" hangingPunct="0">
              <a:lnSpc>
                <a:spcPct val="120000"/>
              </a:lnSpc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r>
              <a:rPr lang="es-ES_tradnl" sz="2800"/>
              <a:t> tinanio</a:t>
            </a:r>
          </a:p>
          <a:p>
            <a:pPr lvl="2" eaLnBrk="0" hangingPunct="0">
              <a:lnSpc>
                <a:spcPct val="120000"/>
              </a:lnSpc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r>
              <a:rPr lang="es-ES_tradnl" sz="2800"/>
              <a:t> vanadio</a:t>
            </a:r>
          </a:p>
          <a:p>
            <a:pPr lvl="2" eaLnBrk="0" hangingPunct="0">
              <a:lnSpc>
                <a:spcPct val="120000"/>
              </a:lnSpc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r>
              <a:rPr lang="es-ES_tradnl" sz="2800">
                <a:solidFill>
                  <a:srgbClr val="00FF00"/>
                </a:solidFill>
              </a:rPr>
              <a:t> zinc</a:t>
            </a:r>
            <a:endParaRPr lang="es-ES_tradnl" sz="1400">
              <a:solidFill>
                <a:schemeClr val="accent2"/>
              </a:solidFill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538663" y="1905000"/>
            <a:ext cx="3521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74713" y="1368425"/>
            <a:ext cx="3121025" cy="1033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200"/>
              <a:t>Macrominerales (7):</a:t>
            </a:r>
            <a:r>
              <a:rPr lang="en-US" sz="3000"/>
              <a:t/>
            </a:r>
            <a:br>
              <a:rPr lang="en-US" sz="3000"/>
            </a:br>
            <a:endParaRPr lang="es-ES_tradnl" sz="3000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812800" y="1905000"/>
            <a:ext cx="325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s-E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s-ES_tradnl" sz="6000" smtClean="0"/>
              <a:t>Minerales: Clasificación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4500" smtClean="0"/>
              <a:t>Niveles Recomendados en </a:t>
            </a:r>
            <a:br>
              <a:rPr lang="es-ES_tradnl" sz="4500" smtClean="0"/>
            </a:br>
            <a:r>
              <a:rPr lang="es-ES_tradnl" sz="4500" smtClean="0"/>
              <a:t>Dietas Prácticas</a:t>
            </a:r>
          </a:p>
        </p:txBody>
      </p:sp>
      <p:sp>
        <p:nvSpPr>
          <p:cNvPr id="156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3152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solidFill>
                  <a:schemeClr val="accent2"/>
                </a:solidFill>
              </a:rPr>
              <a:t>   Microminerales			TAMU	</a:t>
            </a:r>
            <a:endParaRPr lang="en-US" sz="240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sz="2400" smtClean="0">
                <a:solidFill>
                  <a:srgbClr val="00FF00"/>
                </a:solidFill>
              </a:rPr>
              <a:t>Cobre:</a:t>
            </a:r>
            <a:r>
              <a:rPr lang="en-US" sz="2400" smtClean="0"/>
              <a:t>		       35 ppm (Max. 130 ppm)</a:t>
            </a:r>
            <a:endParaRPr lang="en-US" sz="240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sz="2400" smtClean="0">
                <a:solidFill>
                  <a:srgbClr val="00FF00"/>
                </a:solidFill>
              </a:rPr>
              <a:t>Hierro:	</a:t>
            </a:r>
            <a:r>
              <a:rPr lang="en-US" sz="2400" smtClean="0"/>
              <a:t>	       40 - 100 ppm</a:t>
            </a:r>
          </a:p>
          <a:p>
            <a:pPr eaLnBrk="1" hangingPunct="1">
              <a:defRPr/>
            </a:pPr>
            <a:r>
              <a:rPr lang="en-US" sz="2400" smtClean="0">
                <a:solidFill>
                  <a:srgbClr val="00FF00"/>
                </a:solidFill>
              </a:rPr>
              <a:t>Manganeso:	       </a:t>
            </a:r>
            <a:r>
              <a:rPr lang="en-US" sz="2400" smtClean="0"/>
              <a:t>60 - 110 ppm</a:t>
            </a:r>
          </a:p>
          <a:p>
            <a:pPr eaLnBrk="1" hangingPunct="1">
              <a:defRPr/>
            </a:pPr>
            <a:r>
              <a:rPr lang="en-US" sz="2400" smtClean="0">
                <a:solidFill>
                  <a:srgbClr val="00FF00"/>
                </a:solidFill>
              </a:rPr>
              <a:t>Selenio:</a:t>
            </a:r>
            <a:r>
              <a:rPr lang="en-US" sz="2400" smtClean="0"/>
              <a:t>	 	       0.4 - 0.8 ppm (Tóxico a 13 ppm)</a:t>
            </a:r>
          </a:p>
          <a:p>
            <a:pPr eaLnBrk="1" hangingPunct="1">
              <a:defRPr/>
            </a:pPr>
            <a:r>
              <a:rPr lang="en-US" sz="2400" smtClean="0">
                <a:solidFill>
                  <a:srgbClr val="00FF00"/>
                </a:solidFill>
              </a:rPr>
              <a:t>Zinc:</a:t>
            </a:r>
            <a:r>
              <a:rPr lang="en-US" sz="2400" smtClean="0"/>
              <a:t>		       80 - 200 ppm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1219200" y="2590800"/>
            <a:ext cx="6977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s-E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44038" name="Picture 6" descr="Camar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3063" y="0"/>
            <a:ext cx="1150937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1219200" y="5257800"/>
            <a:ext cx="6977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4500" smtClean="0"/>
              <a:t>Niveles Recomendados en </a:t>
            </a:r>
            <a:br>
              <a:rPr lang="es-ES_tradnl" sz="4500" smtClean="0"/>
            </a:br>
            <a:r>
              <a:rPr lang="es-ES_tradnl" sz="4500" smtClean="0"/>
              <a:t>Dietas Prácticas</a:t>
            </a:r>
          </a:p>
        </p:txBody>
      </p:sp>
      <p:sp>
        <p:nvSpPr>
          <p:cNvPr id="156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09788" y="1946275"/>
            <a:ext cx="5892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solidFill>
                  <a:schemeClr val="accent2"/>
                </a:solidFill>
              </a:rPr>
              <a:t>   Macrominerales		 nivel</a:t>
            </a:r>
            <a:endParaRPr lang="en-US" sz="240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sz="2400" smtClean="0">
                <a:solidFill>
                  <a:srgbClr val="00FF00"/>
                </a:solidFill>
              </a:rPr>
              <a:t>Calcio:				</a:t>
            </a:r>
            <a:r>
              <a:rPr lang="en-US" sz="2400" smtClean="0"/>
              <a:t>1.0 %</a:t>
            </a:r>
            <a:endParaRPr lang="en-US" sz="240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sz="2400" smtClean="0">
                <a:solidFill>
                  <a:srgbClr val="00FF00"/>
                </a:solidFill>
              </a:rPr>
              <a:t>Fósforo: disponible</a:t>
            </a:r>
            <a:r>
              <a:rPr lang="en-US" sz="2400" smtClean="0"/>
              <a:t>                  0.5 %</a:t>
            </a:r>
            <a:br>
              <a:rPr lang="en-US" sz="2400" smtClean="0"/>
            </a:br>
            <a:r>
              <a:rPr lang="en-US" sz="2400" smtClean="0"/>
              <a:t>               </a:t>
            </a:r>
            <a:r>
              <a:rPr lang="en-US" sz="2400" smtClean="0">
                <a:solidFill>
                  <a:srgbClr val="00FF00"/>
                </a:solidFill>
              </a:rPr>
              <a:t>total </a:t>
            </a:r>
            <a:r>
              <a:rPr lang="en-US" sz="2400" smtClean="0"/>
              <a:t>                          1.0 %</a:t>
            </a:r>
          </a:p>
          <a:p>
            <a:pPr eaLnBrk="1" hangingPunct="1">
              <a:defRPr/>
            </a:pPr>
            <a:r>
              <a:rPr lang="en-US" sz="2400" smtClean="0">
                <a:solidFill>
                  <a:srgbClr val="00FF00"/>
                </a:solidFill>
              </a:rPr>
              <a:t>Magnesio:		          		</a:t>
            </a:r>
            <a:r>
              <a:rPr lang="en-US" sz="2400" smtClean="0"/>
              <a:t>0.05 %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400" smtClean="0">
                <a:solidFill>
                  <a:srgbClr val="00FF00"/>
                </a:solidFill>
              </a:rPr>
              <a:t>Potasio:</a:t>
            </a:r>
            <a:r>
              <a:rPr lang="en-US" sz="2400" smtClean="0"/>
              <a:t>              		0.6-0.9 %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1625600" y="2514600"/>
            <a:ext cx="5554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45062" name="Picture 6" descr="tilap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3063" y="0"/>
            <a:ext cx="1150937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1625600" y="5029200"/>
            <a:ext cx="5554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4500" smtClean="0"/>
              <a:t>Niveles Recomendados en </a:t>
            </a:r>
            <a:br>
              <a:rPr lang="es-ES_tradnl" sz="4500" smtClean="0"/>
            </a:br>
            <a:r>
              <a:rPr lang="es-ES_tradnl" sz="4500" smtClean="0"/>
              <a:t>Dietas Prácticas</a:t>
            </a:r>
          </a:p>
        </p:txBody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7338" y="2057400"/>
            <a:ext cx="616426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000" smtClean="0">
                <a:solidFill>
                  <a:schemeClr val="accent2"/>
                </a:solidFill>
              </a:rPr>
              <a:t>   Microminerales		   nivel (ppm)</a:t>
            </a:r>
            <a:endParaRPr lang="en-US" sz="280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sz="2800" smtClean="0">
                <a:solidFill>
                  <a:srgbClr val="00FF00"/>
                </a:solidFill>
              </a:rPr>
              <a:t>Cobre:				  </a:t>
            </a:r>
            <a:r>
              <a:rPr lang="en-US" sz="2800" smtClean="0"/>
              <a:t>5</a:t>
            </a:r>
            <a:endParaRPr lang="en-US" sz="280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sz="2800" smtClean="0">
                <a:solidFill>
                  <a:srgbClr val="00FF00"/>
                </a:solidFill>
              </a:rPr>
              <a:t>Hierro:				</a:t>
            </a:r>
            <a:r>
              <a:rPr lang="en-US" sz="2800" smtClean="0"/>
              <a:t>40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00FF00"/>
                </a:solidFill>
              </a:rPr>
              <a:t>Manganeso:			</a:t>
            </a:r>
            <a:r>
              <a:rPr lang="en-US" sz="2800" smtClean="0"/>
              <a:t>10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00FF00"/>
                </a:solidFill>
              </a:rPr>
              <a:t>Selenio:</a:t>
            </a:r>
            <a:r>
              <a:rPr lang="en-US" sz="2800" smtClean="0"/>
              <a:t>				0.3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00FF00"/>
                </a:solidFill>
              </a:rPr>
              <a:t>Zinc:				</a:t>
            </a:r>
            <a:r>
              <a:rPr lang="en-US" sz="2800" smtClean="0"/>
              <a:t>80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1557338" y="2590800"/>
            <a:ext cx="5419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s-E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46086" name="Picture 6" descr="tilap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3063" y="0"/>
            <a:ext cx="1150937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1557338" y="5181600"/>
            <a:ext cx="5419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693863" y="228600"/>
            <a:ext cx="7246937" cy="1143000"/>
          </a:xfrm>
        </p:spPr>
        <p:txBody>
          <a:bodyPr/>
          <a:lstStyle/>
          <a:p>
            <a:pPr eaLnBrk="1" hangingPunct="1"/>
            <a:r>
              <a:rPr lang="es-ES_tradnl" sz="4500" smtClean="0"/>
              <a:t>Formas Orgánicas de Minerales</a:t>
            </a:r>
          </a:p>
        </p:txBody>
      </p:sp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sp>
        <p:nvSpPr>
          <p:cNvPr id="15718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6908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mtClean="0"/>
              <a:t>Comparadas a las Sales Inorgánicas las formas orgánicas de minerales presentan</a:t>
            </a:r>
            <a:r>
              <a:rPr lang="en-US" smtClean="0"/>
              <a:t>:</a:t>
            </a:r>
            <a:br>
              <a:rPr lang="en-US" smtClean="0"/>
            </a:br>
            <a:endParaRPr lang="en-US" smtClean="0"/>
          </a:p>
          <a:p>
            <a:pPr lvl="2" eaLnBrk="1" hangingPunct="1">
              <a:defRPr/>
            </a:pPr>
            <a:r>
              <a:rPr lang="es-ES_tradnl" sz="3200" smtClean="0"/>
              <a:t>Muy buena biodisponibilidad</a:t>
            </a:r>
          </a:p>
          <a:p>
            <a:pPr lvl="2" eaLnBrk="1" hangingPunct="1">
              <a:defRPr/>
            </a:pPr>
            <a:r>
              <a:rPr lang="es-ES_tradnl" sz="3200" smtClean="0"/>
              <a:t>Un costo mas alto</a:t>
            </a:r>
            <a:endParaRPr lang="es-ES_tradnl" smtClean="0"/>
          </a:p>
          <a:p>
            <a:pPr lvl="2" eaLnBrk="1" hangingPunct="1">
              <a:defRPr/>
            </a:pPr>
            <a:endParaRPr lang="es-ES_tradnl" smtClean="0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474663" y="152400"/>
          <a:ext cx="1209675" cy="1447800"/>
        </p:xfrm>
        <a:graphic>
          <a:graphicData uri="http://schemas.openxmlformats.org/presentationml/2006/ole">
            <p:oleObj spid="_x0000_s5122" name="Imagen" r:id="rId4" imgW="2409480" imgH="2562120" progId="MS_ClipArt_Gallery.2">
              <p:embed/>
            </p:oleObj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Calcio</a:t>
            </a:r>
            <a:endParaRPr lang="es-ES_tradnl" sz="5400" smtClean="0"/>
          </a:p>
        </p:txBody>
      </p:sp>
      <p:sp>
        <p:nvSpPr>
          <p:cNvPr id="153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1063" y="1524000"/>
            <a:ext cx="7500937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2"/>
                </a:solidFill>
              </a:rPr>
              <a:t>Función:</a:t>
            </a:r>
            <a:r>
              <a:rPr lang="en-US" smtClean="0"/>
              <a:t> formación del exoesqueleto, esencial en función muscular, osmoregulación y como cofactor en procesos enzimáticos. 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mtClean="0">
                <a:solidFill>
                  <a:schemeClr val="accent2"/>
                </a:solidFill>
              </a:rPr>
              <a:t>Fuentes:</a:t>
            </a:r>
            <a:r>
              <a:rPr lang="en-US" smtClean="0"/>
              <a:t> agua y suelo de los estanques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mtClean="0">
                <a:solidFill>
                  <a:schemeClr val="accent2"/>
                </a:solidFill>
              </a:rPr>
              <a:t>Disponibilidad:</a:t>
            </a:r>
            <a:r>
              <a:rPr lang="en-US" smtClean="0"/>
              <a:t> forma mineral (solubilidad al pH intestinal), vit. D, hierro, aluminio, manganeso y grasa.</a:t>
            </a:r>
          </a:p>
          <a:p>
            <a:pPr eaLnBrk="1" hangingPunct="1">
              <a:spcBef>
                <a:spcPct val="40000"/>
              </a:spcBef>
              <a:defRPr/>
            </a:pPr>
            <a:endParaRPr lang="en-US" smtClean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29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Calcio</a:t>
            </a:r>
            <a:endParaRPr lang="es-ES_tradnl" sz="5400" smtClean="0"/>
          </a:p>
        </p:txBody>
      </p:sp>
      <p:sp>
        <p:nvSpPr>
          <p:cNvPr id="153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447800"/>
            <a:ext cx="7924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2"/>
                </a:solidFill>
              </a:rPr>
              <a:t>Requerimiento:</a:t>
            </a:r>
            <a:r>
              <a:rPr lang="en-US" smtClean="0"/>
              <a:t> no requiere suplementación.</a:t>
            </a:r>
          </a:p>
          <a:p>
            <a:pPr eaLnBrk="1" hangingPunct="1">
              <a:defRPr/>
            </a:pPr>
            <a:r>
              <a:rPr lang="en-US" smtClean="0"/>
              <a:t>Suplementación excesiva de calcio puede inhibir  la disponibilidad del fósforo.  </a:t>
            </a:r>
          </a:p>
          <a:p>
            <a:pPr eaLnBrk="1" hangingPunct="1">
              <a:defRPr/>
            </a:pPr>
            <a:r>
              <a:rPr lang="en-US" smtClean="0"/>
              <a:t>Como muchos ingredientes comúnmente utilizados contienen calcio, es necesario monitorear la proporción calcio:fósforo.</a:t>
            </a:r>
          </a:p>
          <a:p>
            <a:pPr eaLnBrk="1" hangingPunct="1">
              <a:defRPr/>
            </a:pPr>
            <a:r>
              <a:rPr lang="en-US" smtClean="0"/>
              <a:t>Ca:P debe estar entre 1:1 a 1.5:1</a:t>
            </a:r>
          </a:p>
          <a:p>
            <a:pPr eaLnBrk="1" hangingPunct="1">
              <a:defRPr/>
            </a:pPr>
            <a:r>
              <a:rPr lang="en-US" smtClean="0"/>
              <a:t>Calcio no debe exceder el 2.5 %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13317" name="Picture 5" descr="Camar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3063" y="0"/>
            <a:ext cx="1150937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39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Calcio</a:t>
            </a:r>
            <a:endParaRPr lang="es-ES_tradnl" sz="5400" smtClean="0"/>
          </a:p>
        </p:txBody>
      </p:sp>
      <p:sp>
        <p:nvSpPr>
          <p:cNvPr id="153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1447800"/>
            <a:ext cx="7518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2"/>
                </a:solidFill>
              </a:rPr>
              <a:t>Requerimiento: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3400" i="1" smtClean="0"/>
              <a:t>O. aureus</a:t>
            </a:r>
            <a:r>
              <a:rPr lang="en-US" sz="3400" smtClean="0"/>
              <a:t>:	0.7 %  </a:t>
            </a:r>
            <a:r>
              <a:rPr lang="en-US" sz="2800" smtClean="0"/>
              <a:t>(Robinson </a:t>
            </a:r>
            <a:r>
              <a:rPr lang="en-US" sz="2800" i="1" smtClean="0"/>
              <a:t>et al.</a:t>
            </a:r>
            <a:r>
              <a:rPr lang="en-US" sz="2800" smtClean="0"/>
              <a:t> 1987)</a:t>
            </a:r>
            <a:br>
              <a:rPr lang="en-US" sz="2800" smtClean="0"/>
            </a:br>
            <a:endParaRPr lang="en-US" smtClean="0"/>
          </a:p>
          <a:p>
            <a:pPr eaLnBrk="1" hangingPunct="1">
              <a:defRPr/>
            </a:pPr>
            <a:r>
              <a:rPr lang="en-US" smtClean="0"/>
              <a:t>Como muchos ingredientes comúnmente utilizados contienen calcio su suplementaci</a:t>
            </a:r>
            <a:r>
              <a:rPr lang="es-ES_tradnl" smtClean="0"/>
              <a:t>ón no es necesaria</a:t>
            </a:r>
            <a:r>
              <a:rPr lang="en-US" smtClean="0"/>
              <a:t>.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14341" name="Picture 5" descr="tilap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3063" y="0"/>
            <a:ext cx="1150937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49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Fósforo</a:t>
            </a:r>
            <a:endParaRPr lang="es-ES_tradnl" sz="5400" smtClean="0"/>
          </a:p>
        </p:txBody>
      </p:sp>
      <p:sp>
        <p:nvSpPr>
          <p:cNvPr id="153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4478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chemeClr val="accent2"/>
                </a:solidFill>
              </a:rPr>
              <a:t>Función:</a:t>
            </a:r>
            <a:r>
              <a:rPr lang="en-US" sz="2800" smtClean="0"/>
              <a:t> esta asociado al calcio en la formación del exoesqueleto. Necesario para formar fosfatos orgánicos como ATP, nucleótidos, ADN e inorgánicos los cuales son necesarios para mantener el pH intra y extracelular.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z="2800" smtClean="0">
                <a:solidFill>
                  <a:schemeClr val="accent2"/>
                </a:solidFill>
              </a:rPr>
              <a:t>Fuentes:</a:t>
            </a:r>
            <a:r>
              <a:rPr lang="en-US" sz="2800" smtClean="0"/>
              <a:t> Concentraciones en el medio son bajas.</a:t>
            </a:r>
          </a:p>
          <a:p>
            <a:pPr eaLnBrk="1" hangingPunct="1">
              <a:spcBef>
                <a:spcPct val="40000"/>
              </a:spcBef>
              <a:buClr>
                <a:schemeClr val="accent1"/>
              </a:buClr>
              <a:buSzPct val="60000"/>
              <a:buFont typeface="Monotype Sorts" pitchFamily="2" charset="2"/>
              <a:buChar char="u"/>
              <a:defRPr/>
            </a:pPr>
            <a:r>
              <a:rPr lang="en-US" sz="2800" smtClean="0"/>
              <a:t>Harina de algodón, y de animales (pescado, cangrejo y krill), salvado de trigo y de arroz, levadura.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0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z="6000" smtClean="0"/>
              <a:t>Fósforo</a:t>
            </a:r>
            <a:endParaRPr lang="es-ES_tradnl" sz="5400" smtClean="0"/>
          </a:p>
        </p:txBody>
      </p:sp>
      <p:sp>
        <p:nvSpPr>
          <p:cNvPr id="153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00" y="1447800"/>
            <a:ext cx="7434263" cy="411480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defRPr/>
            </a:pPr>
            <a:r>
              <a:rPr lang="en-US" smtClean="0">
                <a:solidFill>
                  <a:schemeClr val="accent2"/>
                </a:solidFill>
              </a:rPr>
              <a:t>Disponibilidad:</a:t>
            </a:r>
            <a:r>
              <a:rPr lang="en-US" smtClean="0"/>
              <a:t> calcio, forma mineral, vit. D, hierro, aluminio, potasio y grasa. 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smtClean="0"/>
              <a:t>Disponibilidad, </a:t>
            </a:r>
            <a:r>
              <a:rPr lang="en-US" i="1" smtClean="0"/>
              <a:t>L. vannamei </a:t>
            </a:r>
            <a:r>
              <a:rPr lang="en-US" sz="2400" smtClean="0"/>
              <a:t>(Davis &amp; Arnold 1994)</a:t>
            </a:r>
            <a:r>
              <a:rPr lang="en-US" smtClean="0"/>
              <a:t>:</a:t>
            </a:r>
          </a:p>
          <a:p>
            <a:pPr eaLnBrk="1" hangingPunct="1">
              <a:buClr>
                <a:schemeClr val="accent1"/>
              </a:buClr>
              <a:buSzPct val="60000"/>
              <a:buFont typeface="Monotype Sorts" pitchFamily="2" charset="2"/>
              <a:buChar char="u"/>
              <a:defRPr/>
            </a:pPr>
            <a:r>
              <a:rPr lang="en-US" sz="2800" smtClean="0"/>
              <a:t>fosfato monobásico de calcio:       46 %</a:t>
            </a:r>
          </a:p>
          <a:p>
            <a:pPr eaLnBrk="1" hangingPunct="1">
              <a:buClr>
                <a:schemeClr val="accent1"/>
              </a:buClr>
              <a:buSzPct val="60000"/>
              <a:buFont typeface="Monotype Sorts" pitchFamily="2" charset="2"/>
              <a:buChar char="u"/>
              <a:defRPr/>
            </a:pPr>
            <a:r>
              <a:rPr lang="en-US" sz="2800" smtClean="0"/>
              <a:t>fosfato dibásico de calcio:             19 %</a:t>
            </a:r>
          </a:p>
          <a:p>
            <a:pPr eaLnBrk="1" hangingPunct="1">
              <a:buClr>
                <a:schemeClr val="accent1"/>
              </a:buClr>
              <a:buSzPct val="60000"/>
              <a:buFont typeface="Monotype Sorts" pitchFamily="2" charset="2"/>
              <a:buChar char="u"/>
              <a:defRPr/>
            </a:pPr>
            <a:r>
              <a:rPr lang="en-US" sz="2800" smtClean="0"/>
              <a:t>fosfato tribásico de calcio:             10 %</a:t>
            </a:r>
          </a:p>
          <a:p>
            <a:pPr eaLnBrk="1" hangingPunct="1">
              <a:buClr>
                <a:schemeClr val="accent1"/>
              </a:buClr>
              <a:buSzPct val="60000"/>
              <a:buFont typeface="Monotype Sorts" pitchFamily="2" charset="2"/>
              <a:buChar char="u"/>
              <a:defRPr/>
            </a:pPr>
            <a:r>
              <a:rPr lang="en-US" sz="2800" smtClean="0"/>
              <a:t>fosfato monobásico de potasio:     68 %</a:t>
            </a:r>
          </a:p>
          <a:p>
            <a:pPr eaLnBrk="1" hangingPunct="1">
              <a:buClr>
                <a:schemeClr val="accent1"/>
              </a:buClr>
              <a:buSzPct val="60000"/>
              <a:buFont typeface="Monotype Sorts" pitchFamily="2" charset="2"/>
              <a:buChar char="u"/>
              <a:defRPr/>
            </a:pPr>
            <a:r>
              <a:rPr lang="en-US" sz="2800" smtClean="0"/>
              <a:t>fosfato monobásico de sodio:        68 %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s-ES"/>
          </a:p>
        </p:txBody>
      </p:sp>
      <p:pic>
        <p:nvPicPr>
          <p:cNvPr id="16389" name="Picture 5" descr="Camar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3063" y="0"/>
            <a:ext cx="1150937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27" grpId="0" build="p" autoUpdateAnimBg="0"/>
    </p:bldLst>
  </p:timing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4623</TotalTime>
  <Words>1439</Words>
  <Application>Microsoft PowerPoint</Application>
  <PresentationFormat>Presentación en pantalla (4:3)</PresentationFormat>
  <Paragraphs>274</Paragraphs>
  <Slides>43</Slides>
  <Notes>43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43</vt:i4>
      </vt:variant>
    </vt:vector>
  </HeadingPairs>
  <TitlesOfParts>
    <vt:vector size="50" baseType="lpstr">
      <vt:lpstr>Times New Roman</vt:lpstr>
      <vt:lpstr>Arial</vt:lpstr>
      <vt:lpstr>Wingdings</vt:lpstr>
      <vt:lpstr>Monotype Sorts</vt:lpstr>
      <vt:lpstr>Azure</vt:lpstr>
      <vt:lpstr>Gráfico de Microsoft Graph 97</vt:lpstr>
      <vt:lpstr>Galería de imágenes de Microsoft</vt:lpstr>
      <vt:lpstr>Minerales</vt:lpstr>
      <vt:lpstr>Fabrizio Marcillo Morla</vt:lpstr>
      <vt:lpstr>Minerales</vt:lpstr>
      <vt:lpstr>Minerales: Clasificación</vt:lpstr>
      <vt:lpstr>Calcio</vt:lpstr>
      <vt:lpstr>Calcio</vt:lpstr>
      <vt:lpstr>Calcio</vt:lpstr>
      <vt:lpstr>Fósforo</vt:lpstr>
      <vt:lpstr>Fósforo</vt:lpstr>
      <vt:lpstr>Fósforo</vt:lpstr>
      <vt:lpstr>Phosphorus Level Effect on Growth</vt:lpstr>
      <vt:lpstr>Dissolved Reactive Phosphorus Build-up</vt:lpstr>
      <vt:lpstr>Phosphorus Source Effect on Growth</vt:lpstr>
      <vt:lpstr>Dissolved Reactive Phosphorus Build-up</vt:lpstr>
      <vt:lpstr>Diapositiva 15</vt:lpstr>
      <vt:lpstr>Fósforo</vt:lpstr>
      <vt:lpstr>Magnesio</vt:lpstr>
      <vt:lpstr>Magnesio</vt:lpstr>
      <vt:lpstr>Magnesio</vt:lpstr>
      <vt:lpstr>Sodio, Potasio y Cloro</vt:lpstr>
      <vt:lpstr>Sodio, Potasio y Cloro</vt:lpstr>
      <vt:lpstr>Sodio, Potasio y Cloro</vt:lpstr>
      <vt:lpstr>Sodio, Potasio y Cloro</vt:lpstr>
      <vt:lpstr>Cobre</vt:lpstr>
      <vt:lpstr>Cobre</vt:lpstr>
      <vt:lpstr>Cobre</vt:lpstr>
      <vt:lpstr>Hierro</vt:lpstr>
      <vt:lpstr>Hierro</vt:lpstr>
      <vt:lpstr>Hierro</vt:lpstr>
      <vt:lpstr>Manganeso</vt:lpstr>
      <vt:lpstr>Manganeso</vt:lpstr>
      <vt:lpstr>Selenio</vt:lpstr>
      <vt:lpstr>Selenio</vt:lpstr>
      <vt:lpstr>Selenio</vt:lpstr>
      <vt:lpstr>Zinc</vt:lpstr>
      <vt:lpstr>Zinc</vt:lpstr>
      <vt:lpstr>Zinc</vt:lpstr>
      <vt:lpstr>Cromo</vt:lpstr>
      <vt:lpstr>Niveles Recomendados en  Dietas Prácticas</vt:lpstr>
      <vt:lpstr>Niveles Recomendados en  Dietas Prácticas</vt:lpstr>
      <vt:lpstr>Niveles Recomendados en  Dietas Prácticas</vt:lpstr>
      <vt:lpstr>Niveles Recomendados en  Dietas Prácticas</vt:lpstr>
      <vt:lpstr>Formas Orgánicas de Minerales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kenjjime</cp:lastModifiedBy>
  <cp:revision>727</cp:revision>
  <cp:lastPrinted>1601-01-01T00:00:00Z</cp:lastPrinted>
  <dcterms:created xsi:type="dcterms:W3CDTF">2002-07-19T11:47:45Z</dcterms:created>
  <dcterms:modified xsi:type="dcterms:W3CDTF">2010-01-29T18:25:35Z</dcterms:modified>
</cp:coreProperties>
</file>