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5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49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4"/>
  </p:notesMasterIdLst>
  <p:handoutMasterIdLst>
    <p:handoutMasterId r:id="rId155"/>
  </p:handoutMasterIdLst>
  <p:sldIdLst>
    <p:sldId id="713" r:id="rId2"/>
    <p:sldId id="714" r:id="rId3"/>
    <p:sldId id="563" r:id="rId4"/>
    <p:sldId id="564" r:id="rId5"/>
    <p:sldId id="565" r:id="rId6"/>
    <p:sldId id="566" r:id="rId7"/>
    <p:sldId id="567" r:id="rId8"/>
    <p:sldId id="568" r:id="rId9"/>
    <p:sldId id="569" r:id="rId10"/>
    <p:sldId id="570" r:id="rId11"/>
    <p:sldId id="571" r:id="rId12"/>
    <p:sldId id="572" r:id="rId13"/>
    <p:sldId id="573" r:id="rId14"/>
    <p:sldId id="574" r:id="rId15"/>
    <p:sldId id="575" r:id="rId16"/>
    <p:sldId id="576" r:id="rId17"/>
    <p:sldId id="577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5" r:id="rId26"/>
    <p:sldId id="586" r:id="rId27"/>
    <p:sldId id="587" r:id="rId28"/>
    <p:sldId id="588" r:id="rId29"/>
    <p:sldId id="589" r:id="rId30"/>
    <p:sldId id="590" r:id="rId31"/>
    <p:sldId id="591" r:id="rId32"/>
    <p:sldId id="592" r:id="rId33"/>
    <p:sldId id="593" r:id="rId34"/>
    <p:sldId id="594" r:id="rId35"/>
    <p:sldId id="595" r:id="rId36"/>
    <p:sldId id="596" r:id="rId37"/>
    <p:sldId id="597" r:id="rId38"/>
    <p:sldId id="598" r:id="rId39"/>
    <p:sldId id="599" r:id="rId40"/>
    <p:sldId id="600" r:id="rId41"/>
    <p:sldId id="601" r:id="rId42"/>
    <p:sldId id="602" r:id="rId43"/>
    <p:sldId id="603" r:id="rId44"/>
    <p:sldId id="604" r:id="rId45"/>
    <p:sldId id="605" r:id="rId46"/>
    <p:sldId id="606" r:id="rId47"/>
    <p:sldId id="607" r:id="rId48"/>
    <p:sldId id="608" r:id="rId49"/>
    <p:sldId id="609" r:id="rId50"/>
    <p:sldId id="610" r:id="rId51"/>
    <p:sldId id="611" r:id="rId52"/>
    <p:sldId id="612" r:id="rId53"/>
    <p:sldId id="613" r:id="rId54"/>
    <p:sldId id="614" r:id="rId55"/>
    <p:sldId id="615" r:id="rId56"/>
    <p:sldId id="616" r:id="rId57"/>
    <p:sldId id="617" r:id="rId58"/>
    <p:sldId id="618" r:id="rId59"/>
    <p:sldId id="619" r:id="rId60"/>
    <p:sldId id="620" r:id="rId61"/>
    <p:sldId id="621" r:id="rId62"/>
    <p:sldId id="622" r:id="rId63"/>
    <p:sldId id="623" r:id="rId64"/>
    <p:sldId id="624" r:id="rId65"/>
    <p:sldId id="625" r:id="rId66"/>
    <p:sldId id="626" r:id="rId67"/>
    <p:sldId id="627" r:id="rId68"/>
    <p:sldId id="628" r:id="rId69"/>
    <p:sldId id="629" r:id="rId70"/>
    <p:sldId id="630" r:id="rId71"/>
    <p:sldId id="631" r:id="rId72"/>
    <p:sldId id="632" r:id="rId73"/>
    <p:sldId id="633" r:id="rId74"/>
    <p:sldId id="634" r:id="rId75"/>
    <p:sldId id="635" r:id="rId76"/>
    <p:sldId id="636" r:id="rId77"/>
    <p:sldId id="637" r:id="rId78"/>
    <p:sldId id="638" r:id="rId79"/>
    <p:sldId id="639" r:id="rId80"/>
    <p:sldId id="640" r:id="rId81"/>
    <p:sldId id="641" r:id="rId82"/>
    <p:sldId id="642" r:id="rId83"/>
    <p:sldId id="643" r:id="rId84"/>
    <p:sldId id="644" r:id="rId85"/>
    <p:sldId id="645" r:id="rId86"/>
    <p:sldId id="646" r:id="rId87"/>
    <p:sldId id="647" r:id="rId88"/>
    <p:sldId id="648" r:id="rId89"/>
    <p:sldId id="649" r:id="rId90"/>
    <p:sldId id="650" r:id="rId91"/>
    <p:sldId id="651" r:id="rId92"/>
    <p:sldId id="652" r:id="rId93"/>
    <p:sldId id="653" r:id="rId94"/>
    <p:sldId id="654" r:id="rId95"/>
    <p:sldId id="655" r:id="rId96"/>
    <p:sldId id="656" r:id="rId97"/>
    <p:sldId id="657" r:id="rId98"/>
    <p:sldId id="658" r:id="rId99"/>
    <p:sldId id="659" r:id="rId100"/>
    <p:sldId id="660" r:id="rId101"/>
    <p:sldId id="661" r:id="rId102"/>
    <p:sldId id="662" r:id="rId103"/>
    <p:sldId id="663" r:id="rId104"/>
    <p:sldId id="664" r:id="rId105"/>
    <p:sldId id="665" r:id="rId106"/>
    <p:sldId id="666" r:id="rId107"/>
    <p:sldId id="667" r:id="rId108"/>
    <p:sldId id="668" r:id="rId109"/>
    <p:sldId id="669" r:id="rId110"/>
    <p:sldId id="670" r:id="rId111"/>
    <p:sldId id="671" r:id="rId112"/>
    <p:sldId id="672" r:id="rId113"/>
    <p:sldId id="673" r:id="rId114"/>
    <p:sldId id="674" r:id="rId115"/>
    <p:sldId id="675" r:id="rId116"/>
    <p:sldId id="676" r:id="rId117"/>
    <p:sldId id="677" r:id="rId118"/>
    <p:sldId id="678" r:id="rId119"/>
    <p:sldId id="679" r:id="rId120"/>
    <p:sldId id="680" r:id="rId121"/>
    <p:sldId id="681" r:id="rId122"/>
    <p:sldId id="682" r:id="rId123"/>
    <p:sldId id="683" r:id="rId124"/>
    <p:sldId id="684" r:id="rId125"/>
    <p:sldId id="685" r:id="rId126"/>
    <p:sldId id="686" r:id="rId127"/>
    <p:sldId id="687" r:id="rId128"/>
    <p:sldId id="688" r:id="rId129"/>
    <p:sldId id="689" r:id="rId130"/>
    <p:sldId id="690" r:id="rId131"/>
    <p:sldId id="691" r:id="rId132"/>
    <p:sldId id="692" r:id="rId133"/>
    <p:sldId id="693" r:id="rId134"/>
    <p:sldId id="694" r:id="rId135"/>
    <p:sldId id="695" r:id="rId136"/>
    <p:sldId id="696" r:id="rId137"/>
    <p:sldId id="697" r:id="rId138"/>
    <p:sldId id="698" r:id="rId139"/>
    <p:sldId id="699" r:id="rId140"/>
    <p:sldId id="700" r:id="rId141"/>
    <p:sldId id="701" r:id="rId142"/>
    <p:sldId id="702" r:id="rId143"/>
    <p:sldId id="703" r:id="rId144"/>
    <p:sldId id="704" r:id="rId145"/>
    <p:sldId id="705" r:id="rId146"/>
    <p:sldId id="706" r:id="rId147"/>
    <p:sldId id="707" r:id="rId148"/>
    <p:sldId id="708" r:id="rId149"/>
    <p:sldId id="709" r:id="rId150"/>
    <p:sldId id="710" r:id="rId151"/>
    <p:sldId id="711" r:id="rId152"/>
    <p:sldId id="712" r:id="rId1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64" autoAdjust="0"/>
  </p:normalViewPr>
  <p:slideViewPr>
    <p:cSldViewPr>
      <p:cViewPr varScale="1">
        <p:scale>
          <a:sx n="59" d="100"/>
          <a:sy n="59" d="100"/>
        </p:scale>
        <p:origin x="-8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notesMaster" Target="notesMasters/notesMaster1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134C62E3-31FF-48D4-B5DB-FF8C4989394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587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EA5E5763-1CC0-45B5-8CCB-BAD9CACD37C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0B220-2C6B-4A0A-AB45-13D0E1DA2264}" type="slidenum">
              <a:rPr lang="es-ES_tradnl" smtClean="0"/>
              <a:pPr/>
              <a:t>1</a:t>
            </a:fld>
            <a:endParaRPr lang="es-ES_tradnl" smtClean="0"/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689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88BCC-05F2-4DF5-AC91-1204327719D1}" type="slidenum">
              <a:rPr lang="es-ES_tradnl" smtClean="0"/>
              <a:pPr/>
              <a:t>10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611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F04A3-598F-4200-8D34-7DF07828B07F}" type="slidenum">
              <a:rPr lang="es-ES_tradnl" smtClean="0"/>
              <a:pPr/>
              <a:t>100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621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53797-4FB3-454A-A46C-7F9ED1C6948C}" type="slidenum">
              <a:rPr lang="es-ES_tradnl" smtClean="0"/>
              <a:pPr/>
              <a:t>101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631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E9DBF-C061-48C8-A5D7-E727FC6AF6D7}" type="slidenum">
              <a:rPr lang="es-ES_tradnl" smtClean="0"/>
              <a:pPr/>
              <a:t>102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641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633B8-C289-49CC-A262-B81506CC6AA0}" type="slidenum">
              <a:rPr lang="es-ES_tradnl" smtClean="0"/>
              <a:pPr/>
              <a:t>103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652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DAE3C-BA5B-4083-8C4F-94D6CD661917}" type="slidenum">
              <a:rPr lang="es-ES_tradnl" smtClean="0"/>
              <a:pPr/>
              <a:t>104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662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D3637-4F2B-4620-A7E9-1E173AFCECD0}" type="slidenum">
              <a:rPr lang="es-ES_tradnl" smtClean="0"/>
              <a:pPr/>
              <a:t>105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672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72131-09F0-4606-A4CF-D29B40B9EA5C}" type="slidenum">
              <a:rPr lang="es-ES_tradnl" smtClean="0"/>
              <a:pPr/>
              <a:t>106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682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F2B64-92DF-472F-B113-9F895AA9611D}" type="slidenum">
              <a:rPr lang="es-ES_tradnl" smtClean="0"/>
              <a:pPr/>
              <a:t>107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93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693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FD999-1CA9-4DD0-BF37-13826A3A155B}" type="slidenum">
              <a:rPr lang="es-ES_tradnl" smtClean="0"/>
              <a:pPr/>
              <a:t>108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70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ED773-8735-43BA-A3C5-BD091CE1DC0F}" type="slidenum">
              <a:rPr lang="es-ES_tradnl" smtClean="0"/>
              <a:pPr/>
              <a:t>109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699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31091-E136-424C-8219-E4155B77AF07}" type="slidenum">
              <a:rPr lang="es-ES_tradnl" smtClean="0"/>
              <a:pPr/>
              <a:t>11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713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B8EEE-30F4-4466-96AA-5EEDFAB8B4FF}" type="slidenum">
              <a:rPr lang="es-ES_tradnl" smtClean="0"/>
              <a:pPr/>
              <a:t>110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723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44C426-2711-4114-8F82-37558BC49330}" type="slidenum">
              <a:rPr lang="es-ES_tradnl" smtClean="0"/>
              <a:pPr/>
              <a:t>111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73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9D967-09F8-4289-967A-06EEA20AFA00}" type="slidenum">
              <a:rPr lang="es-ES_tradnl" smtClean="0"/>
              <a:pPr/>
              <a:t>112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744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2D9C8-9AC1-40F6-9322-7D7A2801F101}" type="slidenum">
              <a:rPr lang="es-ES_tradnl" smtClean="0"/>
              <a:pPr/>
              <a:t>113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75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6AA6C-F4C5-4909-AA62-0AA98FE3BCB8}" type="slidenum">
              <a:rPr lang="es-ES_tradnl" smtClean="0"/>
              <a:pPr/>
              <a:t>114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764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3BFF4-C7EF-4DF5-894E-8F17CAE7F5D3}" type="slidenum">
              <a:rPr lang="es-ES_tradnl" smtClean="0"/>
              <a:pPr/>
              <a:t>115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77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28C98-F319-4BB3-B796-9426E5F436C3}" type="slidenum">
              <a:rPr lang="es-ES_tradnl" smtClean="0"/>
              <a:pPr/>
              <a:t>116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78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01446-8FB8-403B-9B7E-CBE0D345A2C6}" type="slidenum">
              <a:rPr lang="es-ES_tradnl" smtClean="0"/>
              <a:pPr/>
              <a:t>117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79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AAA45-EB2A-4B66-B231-FAD8254F3359}" type="slidenum">
              <a:rPr lang="es-ES_tradnl" smtClean="0"/>
              <a:pPr/>
              <a:t>118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805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7CFFC-7EEE-44BB-83C9-D4F70B9ED64C}" type="slidenum">
              <a:rPr lang="es-ES_tradnl" smtClean="0"/>
              <a:pPr/>
              <a:t>119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710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C2E14-8C9E-4CA6-A6E8-AD959047E84A}" type="slidenum">
              <a:rPr lang="es-ES_tradnl" smtClean="0"/>
              <a:pPr/>
              <a:t>12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816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16476-BC90-4C84-8A31-DA9B6C59CD02}" type="slidenum">
              <a:rPr lang="es-ES_tradnl" smtClean="0"/>
              <a:pPr/>
              <a:t>120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826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6FC85-65BB-4CDF-A45D-59EC19D030AB}" type="slidenum">
              <a:rPr lang="es-ES_tradnl" smtClean="0"/>
              <a:pPr/>
              <a:t>121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83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AE7AE-C0D7-4C3F-B16A-60B50D5D0EA6}" type="slidenum">
              <a:rPr lang="es-ES_tradnl" smtClean="0"/>
              <a:pPr/>
              <a:t>122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846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B2B1B-2395-41A5-8A32-DC7B0B1CD9A0}" type="slidenum">
              <a:rPr lang="es-ES_tradnl" smtClean="0"/>
              <a:pPr/>
              <a:t>123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6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857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5F099-B780-42B3-8288-D5BAFE8F652B}" type="slidenum">
              <a:rPr lang="es-ES_tradnl" smtClean="0"/>
              <a:pPr/>
              <a:t>124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867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8FE16-A35C-4817-911C-93601C3C74FC}" type="slidenum">
              <a:rPr lang="es-ES_tradnl" smtClean="0"/>
              <a:pPr/>
              <a:t>125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87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145B0-309A-40B1-BFB7-817AA6CC9BE8}" type="slidenum">
              <a:rPr lang="es-ES_tradnl" smtClean="0"/>
              <a:pPr/>
              <a:t>126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887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76ECF0-4348-4AB5-87B2-16EBC6C54D83}" type="slidenum">
              <a:rPr lang="es-ES_tradnl" smtClean="0"/>
              <a:pPr/>
              <a:t>127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897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E68F9-9C0D-4944-B03F-2481E2217BF1}" type="slidenum">
              <a:rPr lang="es-ES_tradnl" smtClean="0"/>
              <a:pPr/>
              <a:t>128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908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15003-2DC2-45F6-A1FB-D1CBC34A1386}" type="slidenum">
              <a:rPr lang="es-ES_tradnl" smtClean="0"/>
              <a:pPr/>
              <a:t>129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720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B070C-0F46-41F6-95B9-9D45240CF23C}" type="slidenum">
              <a:rPr lang="es-ES_tradnl" smtClean="0"/>
              <a:pPr/>
              <a:t>13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91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DEED1-C216-4BC9-A19B-4344855EBBA3}" type="slidenum">
              <a:rPr lang="es-ES_tradnl" smtClean="0"/>
              <a:pPr/>
              <a:t>130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928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BB8C6-F696-47CB-AB76-D3352EB6A085}" type="slidenum">
              <a:rPr lang="es-ES_tradnl" smtClean="0"/>
              <a:pPr/>
              <a:t>131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938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8C02A-695C-47DC-877F-7620C5254A02}" type="slidenum">
              <a:rPr lang="es-ES_tradnl" smtClean="0"/>
              <a:pPr/>
              <a:t>132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949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CDAAF-97AE-475C-82ED-5FE74B6CBDE3}" type="slidenum">
              <a:rPr lang="es-ES_tradnl" smtClean="0"/>
              <a:pPr/>
              <a:t>133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95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8F5EF-452D-436B-B759-211FA9DC7444}" type="slidenum">
              <a:rPr lang="es-ES_tradnl" smtClean="0"/>
              <a:pPr/>
              <a:t>134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969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8FACA-FC3D-4642-86FE-B4989FC15A0C}" type="slidenum">
              <a:rPr lang="es-ES_tradnl" smtClean="0"/>
              <a:pPr/>
              <a:t>135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979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73676-9F44-4D8A-9D70-481FBCFC7824}" type="slidenum">
              <a:rPr lang="es-ES_tradnl" smtClean="0"/>
              <a:pPr/>
              <a:t>136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90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990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734F7-A5A6-4F22-99F3-D9F1EC4DDEE1}" type="slidenum">
              <a:rPr lang="es-ES_tradnl" smtClean="0"/>
              <a:pPr/>
              <a:t>137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3000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5A0D4-A62B-4AE0-9F61-8450E84A63C4}" type="slidenum">
              <a:rPr lang="es-ES_tradnl" smtClean="0"/>
              <a:pPr/>
              <a:t>138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3010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FA1EA-2ACB-4E60-861F-43915EAB7016}" type="slidenum">
              <a:rPr lang="es-ES_tradnl" smtClean="0"/>
              <a:pPr/>
              <a:t>139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730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BEABE-3DCE-4981-8284-B291F13BB1B9}" type="slidenum">
              <a:rPr lang="es-ES_tradnl" smtClean="0"/>
              <a:pPr/>
              <a:t>14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302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51F14-6FF8-4AAD-ABF5-A43C62CCE171}" type="slidenum">
              <a:rPr lang="es-ES_tradnl" smtClean="0"/>
              <a:pPr/>
              <a:t>140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303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79052-4AED-454A-8672-87487CBA8BC7}" type="slidenum">
              <a:rPr lang="es-ES_tradnl" smtClean="0"/>
              <a:pPr/>
              <a:t>141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3041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96CAA-DFD9-4FB7-820D-CC6A3861AFEF}" type="slidenum">
              <a:rPr lang="es-ES_tradnl" smtClean="0"/>
              <a:pPr/>
              <a:t>142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305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FCBCF-8DA9-4BC2-BEB1-9D392595E978}" type="slidenum">
              <a:rPr lang="es-ES_tradnl" smtClean="0"/>
              <a:pPr/>
              <a:t>143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306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81CBB-D6FD-4DC3-85AB-3F5560536EB1}" type="slidenum">
              <a:rPr lang="es-ES_tradnl" smtClean="0"/>
              <a:pPr/>
              <a:t>144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307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DAD1E-75F1-4110-8944-761AB46B43CE}" type="slidenum">
              <a:rPr lang="es-ES_tradnl" smtClean="0"/>
              <a:pPr/>
              <a:t>145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3082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537A1-4504-4145-8E69-6A5CBE487C8E}" type="slidenum">
              <a:rPr lang="es-ES_tradnl" smtClean="0"/>
              <a:pPr/>
              <a:t>146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3092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405F1-8C1B-47C1-A779-F6B7627A9774}" type="slidenum">
              <a:rPr lang="es-ES_tradnl" smtClean="0"/>
              <a:pPr/>
              <a:t>147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3102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92C17-7DA3-4B77-907B-B1DC4EDD4727}" type="slidenum">
              <a:rPr lang="es-ES_tradnl" smtClean="0"/>
              <a:pPr/>
              <a:t>148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3113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2ABBD-FA5C-43F3-A58B-E6490FDB18FE}" type="slidenum">
              <a:rPr lang="es-ES_tradnl" smtClean="0"/>
              <a:pPr/>
              <a:t>149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74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34215-F6E9-4C0F-8B36-8CB59CA963D1}" type="slidenum">
              <a:rPr lang="es-ES_tradnl" smtClean="0"/>
              <a:pPr/>
              <a:t>15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3123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BE1FD-255A-4E33-A28B-A2FAE082E7F8}" type="slidenum">
              <a:rPr lang="es-ES_tradnl" smtClean="0"/>
              <a:pPr/>
              <a:t>150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3133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BFBD5-6E27-4C23-8D88-B996007E1FA9}" type="slidenum">
              <a:rPr lang="es-ES_tradnl" smtClean="0"/>
              <a:pPr/>
              <a:t>151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43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3143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B2536-0360-4651-8716-E47CCE0BB15D}" type="slidenum">
              <a:rPr lang="es-ES_tradnl" smtClean="0"/>
              <a:pPr/>
              <a:t>152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75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9DEE8-DD0C-4AB7-8200-3B8B746DF0BB}" type="slidenum">
              <a:rPr lang="es-ES_tradnl" smtClean="0"/>
              <a:pPr/>
              <a:t>16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761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11C01-C9AF-47DB-96A3-42E9ED2DFB2E}" type="slidenum">
              <a:rPr lang="es-ES_tradnl" smtClean="0"/>
              <a:pPr/>
              <a:t>17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77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3ECFF-4CDF-4F57-AA6D-4B535BE64CFF}" type="slidenum">
              <a:rPr lang="es-ES_tradnl" smtClean="0"/>
              <a:pPr/>
              <a:t>18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78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3E65B8-7204-44CB-8ED6-EDF3E0BA9BA4}" type="slidenum">
              <a:rPr lang="es-ES_tradnl" smtClean="0"/>
              <a:pPr/>
              <a:t>19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A32D5-0652-4914-B001-5D65F4D51E09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79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A6550-C381-4041-A985-66AC5835534E}" type="slidenum">
              <a:rPr lang="es-ES_tradnl" smtClean="0"/>
              <a:pPr/>
              <a:t>20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802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59128-493E-4729-B583-7E40814A4C14}" type="slidenum">
              <a:rPr lang="es-ES_tradnl" smtClean="0"/>
              <a:pPr/>
              <a:t>21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812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37F881-C4F2-4CD4-9A82-7C348B285568}" type="slidenum">
              <a:rPr lang="es-ES_tradnl" smtClean="0"/>
              <a:pPr/>
              <a:t>22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822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83901-0A0B-4CC1-9CB4-57177E18DFF5}" type="slidenum">
              <a:rPr lang="es-ES_tradnl" smtClean="0"/>
              <a:pPr/>
              <a:t>23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833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CADDA-933F-42D5-B0E8-637F797AD529}" type="slidenum">
              <a:rPr lang="es-ES_tradnl" smtClean="0"/>
              <a:pPr/>
              <a:t>24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843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5C6CC-9778-4198-97CD-52DDDFF8153B}" type="slidenum">
              <a:rPr lang="es-ES_tradnl" smtClean="0"/>
              <a:pPr/>
              <a:t>25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853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87FD8-7B3C-4505-85C1-6E85A9E412F0}" type="slidenum">
              <a:rPr lang="es-ES_tradnl" smtClean="0"/>
              <a:pPr/>
              <a:t>26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863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48797-A074-43CB-AFEB-19DA277F1E93}" type="slidenum">
              <a:rPr lang="es-ES_tradnl" smtClean="0"/>
              <a:pPr/>
              <a:t>27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873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FEF2B-EB5F-4634-8373-2914F04C34C4}" type="slidenum">
              <a:rPr lang="es-ES_tradnl" smtClean="0"/>
              <a:pPr/>
              <a:t>28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884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D5EBF-B877-444B-9866-325393DF9407}" type="slidenum">
              <a:rPr lang="es-ES_tradnl" smtClean="0"/>
              <a:pPr/>
              <a:t>29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617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7E096-9F8E-4352-9B65-2FFE43151853}" type="slidenum">
              <a:rPr lang="es-ES_tradnl" smtClean="0"/>
              <a:pPr/>
              <a:t>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894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176B1-EFBC-4C10-8449-A831047A1F66}" type="slidenum">
              <a:rPr lang="es-ES_tradnl" smtClean="0"/>
              <a:pPr/>
              <a:t>30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904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9FDBE-B657-47A9-A7FA-464EB42F293B}" type="slidenum">
              <a:rPr lang="es-ES_tradnl" smtClean="0"/>
              <a:pPr/>
              <a:t>31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914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787DC-EB93-4EEF-9D8A-790909775B49}" type="slidenum">
              <a:rPr lang="es-ES_tradnl" smtClean="0"/>
              <a:pPr/>
              <a:t>32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925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8D813-792F-4537-829C-F0F0A6FB4F67}" type="slidenum">
              <a:rPr lang="es-ES_tradnl" smtClean="0"/>
              <a:pPr/>
              <a:t>33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935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0799E-3836-4F7B-8789-A3CB4E931114}" type="slidenum">
              <a:rPr lang="es-ES_tradnl" smtClean="0"/>
              <a:pPr/>
              <a:t>34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945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99C64-903C-48FC-A276-E0207F693226}" type="slidenum">
              <a:rPr lang="es-ES_tradnl" smtClean="0"/>
              <a:pPr/>
              <a:t>35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955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27BAEB-36E6-4F47-B874-A7CB8CA5F815}" type="slidenum">
              <a:rPr lang="es-ES_tradnl" smtClean="0"/>
              <a:pPr/>
              <a:t>36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966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2B19B-B757-45CF-B765-99BA248375E3}" type="slidenum">
              <a:rPr lang="es-ES_tradnl" smtClean="0"/>
              <a:pPr/>
              <a:t>37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976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336EF-B3F6-4D9B-9041-4D9BD699A4EE}" type="slidenum">
              <a:rPr lang="es-ES_tradnl" smtClean="0"/>
              <a:pPr/>
              <a:t>38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986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3461C-03AB-4C4F-A96C-FECBB8881882}" type="slidenum">
              <a:rPr lang="es-ES_tradnl" smtClean="0"/>
              <a:pPr/>
              <a:t>39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628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2577D-613E-4998-8B4C-9A2A757CDF4A}" type="slidenum">
              <a:rPr lang="es-ES_tradnl" smtClean="0"/>
              <a:pPr/>
              <a:t>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996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2051E-4982-4511-877F-A7965C60A267}" type="slidenum">
              <a:rPr lang="es-ES_tradnl" smtClean="0"/>
              <a:pPr/>
              <a:t>40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007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27894-F997-417E-9566-2917C932BBAB}" type="slidenum">
              <a:rPr lang="es-ES_tradnl" smtClean="0"/>
              <a:pPr/>
              <a:t>41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017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E4074-6966-44F8-8B61-C1790D045E3D}" type="slidenum">
              <a:rPr lang="es-ES_tradnl" smtClean="0"/>
              <a:pPr/>
              <a:t>42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027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A415E-536B-4ADE-91D9-B26292B90C5F}" type="slidenum">
              <a:rPr lang="es-ES_tradnl" smtClean="0"/>
              <a:pPr/>
              <a:t>43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037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E6563-795F-4D9B-B94C-BBEBA6EA2CEB}" type="slidenum">
              <a:rPr lang="es-ES_tradnl" smtClean="0"/>
              <a:pPr/>
              <a:t>44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048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AAE31-29CE-4E3E-8F25-0623EE88BD07}" type="slidenum">
              <a:rPr lang="es-ES_tradnl" smtClean="0"/>
              <a:pPr/>
              <a:t>45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058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2840C-466B-4A16-AB36-C05C55A76824}" type="slidenum">
              <a:rPr lang="es-ES_tradnl" smtClean="0"/>
              <a:pPr/>
              <a:t>46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068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60E18-29F3-47A5-B68A-272A3453F6A8}" type="slidenum">
              <a:rPr lang="es-ES_tradnl" smtClean="0"/>
              <a:pPr/>
              <a:t>47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078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20BA6-5A84-490A-AFA9-4A3DCD5D9602}" type="slidenum">
              <a:rPr lang="es-ES_tradnl" smtClean="0"/>
              <a:pPr/>
              <a:t>48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089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E3F87-2252-4550-86FB-4FB2423CA71D}" type="slidenum">
              <a:rPr lang="es-ES_tradnl" smtClean="0"/>
              <a:pPr/>
              <a:t>49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63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6847C-62FA-4608-9A4E-CA2FAF70691B}" type="slidenum">
              <a:rPr lang="es-ES_tradnl" smtClean="0"/>
              <a:pPr/>
              <a:t>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099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A11C12-C068-4113-953D-42DB657F1154}" type="slidenum">
              <a:rPr lang="es-ES_tradnl" smtClean="0"/>
              <a:pPr/>
              <a:t>50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109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66C0B-A5DB-41D3-8BBB-3C0F8A2ECB20}" type="slidenum">
              <a:rPr lang="es-ES_tradnl" smtClean="0"/>
              <a:pPr/>
              <a:t>51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119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E006E-2BF8-4276-9404-585C8A1E7BBC}" type="slidenum">
              <a:rPr lang="es-ES_tradnl" smtClean="0"/>
              <a:pPr/>
              <a:t>52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129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D88ED-30F5-49D3-A168-759DDCECAF5F}" type="slidenum">
              <a:rPr lang="es-ES_tradnl" smtClean="0"/>
              <a:pPr/>
              <a:t>53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140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1AE8B6-3E24-4F09-9D8E-1D180400639F}" type="slidenum">
              <a:rPr lang="es-ES_tradnl" smtClean="0"/>
              <a:pPr/>
              <a:t>54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150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C6139-0FA9-46D3-B336-ED43AFBC8523}" type="slidenum">
              <a:rPr lang="es-ES_tradnl" smtClean="0"/>
              <a:pPr/>
              <a:t>55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160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A3A54-3696-47C2-B10D-67A47DD588F4}" type="slidenum">
              <a:rPr lang="es-ES_tradnl" smtClean="0"/>
              <a:pPr/>
              <a:t>56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170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8DB52-E3A7-4FF7-AFB1-ECA99E1A4E02}" type="slidenum">
              <a:rPr lang="es-ES_tradnl" smtClean="0"/>
              <a:pPr/>
              <a:t>57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181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6DF0D-AF97-4D9E-92BC-58586054CE98}" type="slidenum">
              <a:rPr lang="es-ES_tradnl" smtClean="0"/>
              <a:pPr/>
              <a:t>58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191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CADA7-AADD-47E7-9188-F03BDB509483}" type="slidenum">
              <a:rPr lang="es-ES_tradnl" smtClean="0"/>
              <a:pPr/>
              <a:t>59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648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D67DB-B9D0-4C90-9D30-532FA25A74AC}" type="slidenum">
              <a:rPr lang="es-ES_tradnl" smtClean="0"/>
              <a:pPr/>
              <a:t>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201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3DF1C-6E59-4D57-B72E-6E76C7A2F863}" type="slidenum">
              <a:rPr lang="es-ES_tradnl" smtClean="0"/>
              <a:pPr/>
              <a:t>60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211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8099E-E4CA-46A6-8DDB-B63E835CF7DA}" type="slidenum">
              <a:rPr lang="es-ES_tradnl" smtClean="0"/>
              <a:pPr/>
              <a:t>61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222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CE549-0B33-45A8-A030-811F1967ED0A}" type="slidenum">
              <a:rPr lang="es-ES_tradnl" smtClean="0"/>
              <a:pPr/>
              <a:t>62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232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B0A55-7413-4677-BAF9-43AB6804D923}" type="slidenum">
              <a:rPr lang="es-ES_tradnl" smtClean="0"/>
              <a:pPr/>
              <a:t>63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242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B913B-5D2D-45B9-A136-42B722C3E495}" type="slidenum">
              <a:rPr lang="es-ES_tradnl" smtClean="0"/>
              <a:pPr/>
              <a:t>64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252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42D77-64BD-45CC-9B02-59D14D18152E}" type="slidenum">
              <a:rPr lang="es-ES_tradnl" smtClean="0"/>
              <a:pPr/>
              <a:t>65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263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636F6-81DD-4AE9-91CE-06C666A32062}" type="slidenum">
              <a:rPr lang="es-ES_tradnl" smtClean="0"/>
              <a:pPr/>
              <a:t>66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273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7EF40-B816-4F33-8EFD-BDCC211DC701}" type="slidenum">
              <a:rPr lang="es-ES_tradnl" smtClean="0"/>
              <a:pPr/>
              <a:t>67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283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C53A6-51CB-4E2C-8136-3BFFDC9AF5FE}" type="slidenum">
              <a:rPr lang="es-ES_tradnl" smtClean="0"/>
              <a:pPr/>
              <a:t>68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293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749DC-D1C6-4A07-99D3-AC6D8E916D9B}" type="slidenum">
              <a:rPr lang="es-ES_tradnl" smtClean="0"/>
              <a:pPr/>
              <a:t>69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658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265A0-A29E-407C-A248-F42E6B734F2B}" type="slidenum">
              <a:rPr lang="es-ES_tradnl" smtClean="0"/>
              <a:pPr/>
              <a:t>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304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F6682-4382-488E-A8C5-99F1A6FEA656}" type="slidenum">
              <a:rPr lang="es-ES_tradnl" smtClean="0"/>
              <a:pPr/>
              <a:t>70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314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034D5-C3E2-47F1-857A-3604224F3ED8}" type="slidenum">
              <a:rPr lang="es-ES_tradnl" smtClean="0"/>
              <a:pPr/>
              <a:t>71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324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D9E20-FF46-4AE0-8E15-A0617054BE33}" type="slidenum">
              <a:rPr lang="es-ES_tradnl" smtClean="0"/>
              <a:pPr/>
              <a:t>72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334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4126D-1ECB-4032-B414-A3CFA9132CCC}" type="slidenum">
              <a:rPr lang="es-ES_tradnl" smtClean="0"/>
              <a:pPr/>
              <a:t>73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345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D0F19-D7CB-4E29-8739-44B94AFD9BCD}" type="slidenum">
              <a:rPr lang="es-ES_tradnl" smtClean="0"/>
              <a:pPr/>
              <a:t>74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35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C50B8-79E0-42DB-B946-7E60B4591B79}" type="slidenum">
              <a:rPr lang="es-ES_tradnl" smtClean="0"/>
              <a:pPr/>
              <a:t>75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365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807FD-4B8F-46A7-B934-6F17DDB025E6}" type="slidenum">
              <a:rPr lang="es-ES_tradnl" smtClean="0"/>
              <a:pPr/>
              <a:t>76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375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3FBC5-7773-4B3C-8E36-1758BA28FC8E}" type="slidenum">
              <a:rPr lang="es-ES_tradnl" smtClean="0"/>
              <a:pPr/>
              <a:t>77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385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AA10A-0F5B-43E2-9BAE-65E87820A406}" type="slidenum">
              <a:rPr lang="es-ES_tradnl" smtClean="0"/>
              <a:pPr/>
              <a:t>78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396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DF13E-96CF-4F27-B61B-4D5CC9543AB3}" type="slidenum">
              <a:rPr lang="es-ES_tradnl" smtClean="0"/>
              <a:pPr/>
              <a:t>79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669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18651-E8C9-4C22-9D1F-63F575C866CB}" type="slidenum">
              <a:rPr lang="es-ES_tradnl" smtClean="0"/>
              <a:pPr/>
              <a:t>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406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57A63-53FA-4687-89B9-F4335C11203F}" type="slidenum">
              <a:rPr lang="es-ES_tradnl" smtClean="0"/>
              <a:pPr/>
              <a:t>80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416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CE8EA-5D0D-4C84-8B4D-CA5567CFEA70}" type="slidenum">
              <a:rPr lang="es-ES_tradnl" smtClean="0"/>
              <a:pPr/>
              <a:t>81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426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4DBF8-5ABA-46E5-8E74-FA4E297351E4}" type="slidenum">
              <a:rPr lang="es-ES_tradnl" smtClean="0"/>
              <a:pPr/>
              <a:t>82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437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D2D1A-FBF8-4004-BBEC-EB0BB665F714}" type="slidenum">
              <a:rPr lang="es-ES_tradnl" smtClean="0"/>
              <a:pPr/>
              <a:t>83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447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99B18-3260-4D65-84B9-99AF88587F88}" type="slidenum">
              <a:rPr lang="es-ES_tradnl" smtClean="0"/>
              <a:pPr/>
              <a:t>84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457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BD9B5-04FA-4767-AE1A-A1BA19041F42}" type="slidenum">
              <a:rPr lang="es-ES_tradnl" smtClean="0"/>
              <a:pPr/>
              <a:t>85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7A8B4-5567-4373-BC3B-BD0C33532B53}" type="slidenum">
              <a:rPr lang="es-ES_tradnl" smtClean="0"/>
              <a:pPr/>
              <a:t>86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478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24783-3FF6-406B-A370-94149172A46C}" type="slidenum">
              <a:rPr lang="es-ES_tradnl" smtClean="0"/>
              <a:pPr/>
              <a:t>87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488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B7908-33B3-4343-B7D9-8FFA39708739}" type="slidenum">
              <a:rPr lang="es-ES_tradnl" smtClean="0"/>
              <a:pPr/>
              <a:t>88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498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D1742-B180-4D50-AD19-61C361126AC3}" type="slidenum">
              <a:rPr lang="es-ES_tradnl" smtClean="0"/>
              <a:pPr/>
              <a:t>89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167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2A5F2-CC61-4909-BD17-C3C5254343DF}" type="slidenum">
              <a:rPr lang="es-ES_tradnl" smtClean="0"/>
              <a:pPr/>
              <a:t>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508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2F5C5-BED4-486D-98D9-1278FBECBB84}" type="slidenum">
              <a:rPr lang="es-ES_tradnl" smtClean="0"/>
              <a:pPr/>
              <a:t>90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519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11E32-4377-4941-8D8F-BE2F45BBA96E}" type="slidenum">
              <a:rPr lang="es-ES_tradnl" smtClean="0"/>
              <a:pPr/>
              <a:t>91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529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0EBBD-E316-4041-8DDA-17F882A6A9F1}" type="slidenum">
              <a:rPr lang="es-ES_tradnl" smtClean="0"/>
              <a:pPr/>
              <a:t>92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539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B77C5-5EAF-4555-AB9C-6556DB526160}" type="slidenum">
              <a:rPr lang="es-ES_tradnl" smtClean="0"/>
              <a:pPr/>
              <a:t>93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549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432BC-FBE4-4DD2-8C7D-CBFD3596446C}" type="slidenum">
              <a:rPr lang="es-ES_tradnl" smtClean="0"/>
              <a:pPr/>
              <a:t>94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560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A1C15-2EF3-46FF-B9A4-398A7257E381}" type="slidenum">
              <a:rPr lang="es-ES_tradnl" smtClean="0"/>
              <a:pPr/>
              <a:t>95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570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9D3F2-7582-48E5-8EEE-DBCA2A4C0662}" type="slidenum">
              <a:rPr lang="es-ES_tradnl" smtClean="0"/>
              <a:pPr/>
              <a:t>96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580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C13B6-51EF-4F89-8AF1-04187CC765B9}" type="slidenum">
              <a:rPr lang="es-ES_tradnl" smtClean="0"/>
              <a:pPr/>
              <a:t>97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590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2B236-FCDA-490A-9F42-63292306F528}" type="slidenum">
              <a:rPr lang="es-ES_tradnl" smtClean="0"/>
              <a:pPr/>
              <a:t>98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2601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53059-E96A-46A6-9F00-DD729829DB84}" type="slidenum">
              <a:rPr lang="es-ES_tradnl" smtClean="0"/>
              <a:pPr/>
              <a:t>99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1A432B-1052-4E76-A1B9-CB987CBDA4C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7D6B9-FF0C-4089-8B0A-FB50473E2AB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73888" y="0"/>
            <a:ext cx="1968500" cy="6324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54688" cy="6324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503E5-EFE8-4745-BE66-4B1D5B5DD8D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066800" y="1295400"/>
            <a:ext cx="7875588" cy="5029200"/>
          </a:xfrm>
        </p:spPr>
        <p:txBody>
          <a:bodyPr/>
          <a:lstStyle/>
          <a:p>
            <a:pPr lvl="0"/>
            <a:endParaRPr lang="es-US" noProof="0" smtClean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92255-B9CD-495C-92F9-9748BA49B7C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CE43-FFD1-4A98-BC72-30BAD92A02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5EE7A-74E4-4F80-A094-7DA4DFD7C29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295400"/>
            <a:ext cx="3860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0" y="1295400"/>
            <a:ext cx="3862388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924D-C910-494E-9353-6B2C8B85B30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08EF6-0429-4DAF-B809-60F190030B9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0ACE9-64B6-415D-96F7-8929E799AF3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A8B6C-4E4A-4F16-8B69-1B13BA05092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B7DD-65F3-4464-9074-9257F9CA1F3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5EF8-9513-4694-B2E9-149DB61FE9F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sndAc>
      <p:stSnd>
        <p:snd r:embed="rId1" name="DIALO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00C96A3C-32F0-4C28-B7D3-AD1E4F8665F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95400"/>
            <a:ext cx="78755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sndAc>
      <p:stSnd>
        <p:snd r:embed="rId14" name="DIALOG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barcillo@gmail.com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space.espol.edu.ec/browse?type=author&amp;order=ASC&amp;rpp=20&amp;value=Marcillo+Morla%2C+Fabrizio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772400" cy="1676400"/>
          </a:xfrm>
        </p:spPr>
        <p:txBody>
          <a:bodyPr/>
          <a:lstStyle/>
          <a:p>
            <a:pPr eaLnBrk="1" hangingPunct="1"/>
            <a:r>
              <a:rPr lang="es-ES_tradnl" smtClean="0"/>
              <a:t>Materias Primas y Aditivos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dirty="0" smtClean="0"/>
              <a:t>Fabrizio Marcillo </a:t>
            </a:r>
            <a:r>
              <a:rPr lang="es-ES_tradnl" dirty="0" err="1" smtClean="0"/>
              <a:t>Morla</a:t>
            </a:r>
            <a:r>
              <a:rPr lang="es-ES_tradnl" dirty="0" smtClean="0"/>
              <a:t> </a:t>
            </a:r>
            <a:r>
              <a:rPr lang="es-ES_tradnl" dirty="0" err="1" smtClean="0"/>
              <a:t>MBA</a:t>
            </a:r>
            <a:endParaRPr lang="es-ES_tradnl" dirty="0" smtClean="0"/>
          </a:p>
        </p:txBody>
      </p:sp>
      <p:pic>
        <p:nvPicPr>
          <p:cNvPr id="3076" name="Picture 9" descr="Logofimc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286000"/>
            <a:ext cx="1676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4932363" y="4960938"/>
            <a:ext cx="271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hlinkClick r:id="rId5"/>
              </a:rPr>
              <a:t>barcillo@gmail.com</a:t>
            </a:r>
            <a:endParaRPr lang="en-US"/>
          </a:p>
          <a:p>
            <a:pPr>
              <a:defRPr/>
            </a:pPr>
            <a:r>
              <a:rPr lang="en-US"/>
              <a:t>(593-9) 4194239</a:t>
            </a:r>
          </a:p>
          <a:p>
            <a:pPr>
              <a:defRPr/>
            </a:pPr>
            <a:endParaRPr lang="es-ES"/>
          </a:p>
        </p:txBody>
      </p:sp>
      <p:pic>
        <p:nvPicPr>
          <p:cNvPr id="3078" name="6 Imagen" descr="espol1-300x299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71688"/>
            <a:ext cx="1792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DIALO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600200"/>
            <a:ext cx="7653338" cy="4495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>
                <a:solidFill>
                  <a:srgbClr val="00FF00"/>
                </a:solidFill>
              </a:rPr>
              <a:t>Factores que afectan la calidad de los ingredientes:</a:t>
            </a:r>
            <a:endParaRPr lang="en-US" sz="3400" smtClean="0"/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n-US" sz="3000" smtClean="0"/>
              <a:t>Variaci</a:t>
            </a:r>
            <a:r>
              <a:rPr lang="es-ES_tradnl" sz="3000" smtClean="0"/>
              <a:t>ón natural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s-ES_tradnl" sz="3000" smtClean="0"/>
              <a:t>Tecnificación del proceso de la materia prima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s-ES_tradnl" sz="3000" smtClean="0"/>
              <a:t>Contaminación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s-ES_tradnl" sz="3000" smtClean="0"/>
              <a:t>Adulteración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s-ES_tradnl" sz="3000" smtClean="0"/>
              <a:t>Deterioro</a:t>
            </a:r>
            <a:endParaRPr lang="en-US" sz="3000" smtClean="0"/>
          </a:p>
        </p:txBody>
      </p:sp>
      <p:sp>
        <p:nvSpPr>
          <p:cNvPr id="112742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27" grpId="0" build="p" autoUpdateAnimBg="0" advAuto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7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3400" smtClean="0">
                <a:solidFill>
                  <a:srgbClr val="00FF00"/>
                </a:solidFill>
              </a:rPr>
              <a:t>Utilización protéica neta</a:t>
            </a:r>
            <a:r>
              <a:rPr lang="en-US" sz="3400" smtClean="0"/>
              <a:t>: es la comparaci</a:t>
            </a:r>
            <a:r>
              <a:rPr lang="es-ES_tradnl" sz="3400" smtClean="0"/>
              <a:t>ón del contenido de nitrógeno del cuerpo producida:</a:t>
            </a:r>
          </a:p>
          <a:p>
            <a:pPr eaLnBrk="1" hangingPunct="1">
              <a:spcBef>
                <a:spcPct val="7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400" smtClean="0"/>
              <a:t>Contenido N cuerpo          Contenido N cuerpo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400" smtClean="0"/>
              <a:t>con Prot. Evaluada            con dieta libre de N</a:t>
            </a:r>
          </a:p>
        </p:txBody>
      </p:sp>
      <p:sp>
        <p:nvSpPr>
          <p:cNvPr id="122573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25733" name="Line 5"/>
          <p:cNvSpPr>
            <a:spLocks noChangeShapeType="1"/>
          </p:cNvSpPr>
          <p:nvPr/>
        </p:nvSpPr>
        <p:spPr bwMode="auto">
          <a:xfrm>
            <a:off x="812800" y="4572000"/>
            <a:ext cx="7856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3470275" y="4651375"/>
            <a:ext cx="2219325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400">
                <a:effectLst/>
              </a:rPr>
              <a:t>N consumido</a:t>
            </a:r>
            <a:endParaRPr lang="es-ES_tradnl" sz="3400">
              <a:solidFill>
                <a:schemeClr val="accent2"/>
              </a:solidFill>
              <a:effectLst/>
            </a:endParaRP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316413" y="3508375"/>
            <a:ext cx="288925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400">
                <a:effectLst/>
              </a:rPr>
              <a:t>-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Aunque la calidad de la proteina es muy importante otros componentes también lo son.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Ejemplo: la harina de camarón aunque tiene un excelente perfil de AAE su uso esta limitado por su alto contenido de fibra (quitina) el cual disminuye la digestibilidad y la estabilidad en el agua de las dietas.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400" smtClean="0">
              <a:solidFill>
                <a:schemeClr val="hlink"/>
              </a:solidFill>
            </a:endParaRPr>
          </a:p>
        </p:txBody>
      </p:sp>
      <p:sp>
        <p:nvSpPr>
          <p:cNvPr id="122675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55" grpId="0" build="p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>
                <a:solidFill>
                  <a:schemeClr val="accent2"/>
                </a:solidFill>
              </a:rPr>
              <a:t>Calidad de grasas y aceites</a:t>
            </a:r>
            <a:r>
              <a:rPr lang="en-US" sz="3400" smtClean="0"/>
              <a:t> puede ser determinada por: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3400" smtClean="0">
                <a:solidFill>
                  <a:srgbClr val="00FF00"/>
                </a:solidFill>
              </a:rPr>
              <a:t>Acidos Grasos Libres</a:t>
            </a:r>
            <a:r>
              <a:rPr lang="en-US" sz="3400" smtClean="0"/>
              <a:t>: es una medida de la rancidez hidrol</a:t>
            </a:r>
            <a:r>
              <a:rPr lang="es-ES_tradnl" sz="3400" smtClean="0"/>
              <a:t>ítica. Un contenido &gt; 6 % de </a:t>
            </a:r>
            <a:r>
              <a:rPr lang="es-ES_tradnl" sz="3400" smtClean="0">
                <a:solidFill>
                  <a:srgbClr val="00FF00"/>
                </a:solidFill>
              </a:rPr>
              <a:t>AGL</a:t>
            </a:r>
            <a:r>
              <a:rPr lang="es-ES_tradnl" sz="3400" smtClean="0"/>
              <a:t> indica que las grasas o aceites ya han sufrido descomposición bacteriana de los lípidos. Un buen aceite de pescado no debe contener mas de 3 % de ácidos grasos libres.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endParaRPr lang="en-US" sz="3400" smtClean="0"/>
          </a:p>
        </p:txBody>
      </p:sp>
      <p:sp>
        <p:nvSpPr>
          <p:cNvPr id="122778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79" grpId="0" build="p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524000"/>
            <a:ext cx="83820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3400" smtClean="0">
                <a:solidFill>
                  <a:srgbClr val="00FF00"/>
                </a:solidFill>
              </a:rPr>
              <a:t>Prueba de Acido Tiobarbitúrico</a:t>
            </a:r>
            <a:r>
              <a:rPr lang="en-US" sz="3400" smtClean="0"/>
              <a:t>: </a:t>
            </a:r>
            <a:r>
              <a:rPr lang="es-ES_tradnl" sz="3400" smtClean="0"/>
              <a:t>es también una medida de rancidez oxidativa. Los aceites de pescados frescos contienen 5-50 mg</a:t>
            </a:r>
            <a:r>
              <a:rPr lang="en-US" sz="3400" smtClean="0"/>
              <a:t>/kg </a:t>
            </a:r>
            <a:r>
              <a:rPr lang="es-ES_tradnl" sz="3400" smtClean="0">
                <a:solidFill>
                  <a:srgbClr val="00FF00"/>
                </a:solidFill>
              </a:rPr>
              <a:t>TBA</a:t>
            </a:r>
            <a:r>
              <a:rPr lang="en-US" sz="3400" smtClean="0"/>
              <a:t>.</a:t>
            </a:r>
            <a:endParaRPr lang="en-US" sz="3400" smtClean="0">
              <a:solidFill>
                <a:srgbClr val="00FF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3400" smtClean="0">
                <a:solidFill>
                  <a:srgbClr val="00FF00"/>
                </a:solidFill>
              </a:rPr>
              <a:t>Valor de Peróxido</a:t>
            </a:r>
            <a:r>
              <a:rPr lang="en-US" sz="3400" smtClean="0"/>
              <a:t>: también mide la rancidez oxidativa. Un aceite de pescado de buena calidad debe de tener valores menores de 10 meq/</a:t>
            </a:r>
            <a:r>
              <a:rPr lang="es-ES_tradnl" sz="3400" smtClean="0"/>
              <a:t>kg.</a:t>
            </a:r>
            <a:endParaRPr lang="en-US" sz="3400" smtClean="0"/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3400" smtClean="0">
                <a:solidFill>
                  <a:srgbClr val="00FF00"/>
                </a:solidFill>
              </a:rPr>
              <a:t>Valor de Anisidina</a:t>
            </a:r>
            <a:r>
              <a:rPr lang="es-ES_tradnl" sz="3400" smtClean="0"/>
              <a:t>: determina rancidez oxidativa midiendo aldehidos.</a:t>
            </a:r>
            <a:endParaRPr lang="en-US" sz="3400" smtClean="0"/>
          </a:p>
        </p:txBody>
      </p:sp>
      <p:sp>
        <p:nvSpPr>
          <p:cNvPr id="122880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03" grpId="0" build="p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3600" smtClean="0"/>
              <a:t>Especificaciones para aceites de pescado utilizados en acuacultura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263" y="1447800"/>
            <a:ext cx="7907337" cy="41148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400" smtClean="0">
                <a:solidFill>
                  <a:schemeClr val="accent2"/>
                </a:solidFill>
              </a:rPr>
              <a:t>Categoría	</a:t>
            </a:r>
            <a:r>
              <a:rPr lang="en-US" sz="3400" smtClean="0"/>
              <a:t>			</a:t>
            </a:r>
            <a:r>
              <a:rPr lang="en-US" sz="3400" smtClean="0">
                <a:solidFill>
                  <a:schemeClr val="accent2"/>
                </a:solidFill>
              </a:rPr>
              <a:t>Nivel recomendado</a:t>
            </a:r>
            <a:endParaRPr lang="en-US" sz="3400" smtClean="0"/>
          </a:p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400" smtClean="0"/>
              <a:t>Acidos grasos libres			    &lt;3 %</a:t>
            </a:r>
          </a:p>
          <a:p>
            <a:pPr eaLnBrk="1" hangingPunct="1"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400" smtClean="0"/>
              <a:t>Humedad					    &lt;1 %</a:t>
            </a:r>
          </a:p>
          <a:p>
            <a:pPr eaLnBrk="1" hangingPunct="1"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400" smtClean="0"/>
              <a:t>Nitrogeno					    &lt;1 %</a:t>
            </a:r>
          </a:p>
          <a:p>
            <a:pPr eaLnBrk="1" hangingPunct="1"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400" smtClean="0"/>
              <a:t>Peroxido					&lt; 10 meq/kg</a:t>
            </a:r>
          </a:p>
          <a:p>
            <a:pPr eaLnBrk="1" hangingPunct="1"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400" smtClean="0"/>
              <a:t>Totox</a:t>
            </a:r>
            <a:r>
              <a:rPr lang="en-US" sz="3400" smtClean="0">
                <a:solidFill>
                  <a:srgbClr val="FF6600"/>
                </a:solidFill>
              </a:rPr>
              <a:t>*</a:t>
            </a:r>
            <a:r>
              <a:rPr lang="en-US" sz="3400" smtClean="0"/>
              <a:t>					    &lt;20</a:t>
            </a:r>
          </a:p>
          <a:p>
            <a:pPr eaLnBrk="1" hangingPunct="1"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400" smtClean="0"/>
              <a:t>Antioxidante				250-500 ppm</a:t>
            </a:r>
          </a:p>
          <a:p>
            <a:pPr eaLnBrk="1" hangingPunct="1"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400" smtClean="0">
                <a:solidFill>
                  <a:srgbClr val="FF6600"/>
                </a:solidFill>
              </a:rPr>
              <a:t>*</a:t>
            </a:r>
            <a:r>
              <a:rPr lang="en-US" sz="2800" smtClean="0"/>
              <a:t> </a:t>
            </a:r>
            <a:r>
              <a:rPr lang="en-US" sz="2800" smtClean="0">
                <a:solidFill>
                  <a:srgbClr val="00FF00"/>
                </a:solidFill>
              </a:rPr>
              <a:t>Totox = 2 x PV (valor per</a:t>
            </a:r>
            <a:r>
              <a:rPr lang="es-ES_tradnl" sz="2800" smtClean="0">
                <a:solidFill>
                  <a:srgbClr val="00FF00"/>
                </a:solidFill>
              </a:rPr>
              <a:t>ó</a:t>
            </a:r>
            <a:r>
              <a:rPr lang="en-US" sz="2800" smtClean="0">
                <a:solidFill>
                  <a:srgbClr val="00FF00"/>
                </a:solidFill>
              </a:rPr>
              <a:t>xido) + AV (valor anisidina)</a:t>
            </a:r>
            <a:endParaRPr lang="en-US" sz="2800" smtClean="0"/>
          </a:p>
        </p:txBody>
      </p:sp>
      <p:sp>
        <p:nvSpPr>
          <p:cNvPr id="1229828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29829" name="Line 5"/>
          <p:cNvSpPr>
            <a:spLocks noChangeShapeType="1"/>
          </p:cNvSpPr>
          <p:nvPr/>
        </p:nvSpPr>
        <p:spPr bwMode="auto">
          <a:xfrm>
            <a:off x="744538" y="5867400"/>
            <a:ext cx="772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29830" name="Line 6"/>
          <p:cNvSpPr>
            <a:spLocks noChangeShapeType="1"/>
          </p:cNvSpPr>
          <p:nvPr/>
        </p:nvSpPr>
        <p:spPr bwMode="auto">
          <a:xfrm>
            <a:off x="812800" y="2057400"/>
            <a:ext cx="345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29831" name="Line 7"/>
          <p:cNvSpPr>
            <a:spLocks noChangeShapeType="1"/>
          </p:cNvSpPr>
          <p:nvPr/>
        </p:nvSpPr>
        <p:spPr bwMode="auto">
          <a:xfrm>
            <a:off x="4876800" y="2057400"/>
            <a:ext cx="3319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27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La</a:t>
            </a:r>
            <a:r>
              <a:rPr lang="en-US" sz="3400" smtClean="0">
                <a:solidFill>
                  <a:srgbClr val="00FF00"/>
                </a:solidFill>
              </a:rPr>
              <a:t> </a:t>
            </a:r>
            <a:r>
              <a:rPr lang="en-US" sz="3400" smtClean="0">
                <a:solidFill>
                  <a:schemeClr val="accent2"/>
                </a:solidFill>
              </a:rPr>
              <a:t>estabilidad de las vitaminas</a:t>
            </a:r>
            <a:r>
              <a:rPr lang="en-US" sz="3400" smtClean="0">
                <a:solidFill>
                  <a:srgbClr val="00FF00"/>
                </a:solidFill>
              </a:rPr>
              <a:t> </a:t>
            </a:r>
            <a:r>
              <a:rPr lang="en-US" sz="3400" smtClean="0"/>
              <a:t>est</a:t>
            </a:r>
            <a:r>
              <a:rPr lang="es-ES_tradnl" sz="3400" smtClean="0"/>
              <a:t>á</a:t>
            </a:r>
            <a:r>
              <a:rPr lang="en-US" sz="3400" smtClean="0"/>
              <a:t> sujeta a factores físicos como humedad, temperatura, luz, fricción, tiempo de procesamiento y almacenamiento y a factores químicos como reacciones redox, pH, minerales traza.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Se deben usar formas de vitaminas estables.</a:t>
            </a:r>
          </a:p>
        </p:txBody>
      </p:sp>
      <p:sp>
        <p:nvSpPr>
          <p:cNvPr id="123085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1" grpId="0" build="p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>
                <a:solidFill>
                  <a:schemeClr val="accent2"/>
                </a:solidFill>
              </a:rPr>
              <a:t>Solubilidad de minerales y biodisponibilidad.</a:t>
            </a:r>
            <a:r>
              <a:rPr lang="en-US" sz="3400" smtClean="0">
                <a:solidFill>
                  <a:srgbClr val="00FF00"/>
                </a:solidFill>
              </a:rPr>
              <a:t> </a:t>
            </a:r>
            <a:r>
              <a:rPr lang="en-US" sz="3400" smtClean="0"/>
              <a:t>Aunque muchos de los minerales requeridos pueden ser obtenidos directamente del agua, muchos elementos esenciales no están en los niveles necesarios.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Se debe considerar la solubilidad y disponibilidad de las sales minerales a utilizar. </a:t>
            </a:r>
          </a:p>
        </p:txBody>
      </p:sp>
      <p:sp>
        <p:nvSpPr>
          <p:cNvPr id="123187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build="p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>
                <a:solidFill>
                  <a:schemeClr val="accent2"/>
                </a:solidFill>
              </a:rPr>
              <a:t>Tecnología del Procesado.</a:t>
            </a:r>
            <a:r>
              <a:rPr lang="en-US" sz="3400" smtClean="0">
                <a:solidFill>
                  <a:srgbClr val="00FF00"/>
                </a:solidFill>
              </a:rPr>
              <a:t> </a:t>
            </a:r>
            <a:r>
              <a:rPr lang="en-US" sz="3400" smtClean="0"/>
              <a:t>El procesamiento afecta la calidad de los ingredientes.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Ejemplo: para producir una harina de pescado de alta calidad, el pescado crudo debe ser congelado y procesado inmediatamente después de la pesca, cocido y secado a baja temperatura.</a:t>
            </a:r>
          </a:p>
        </p:txBody>
      </p:sp>
      <p:sp>
        <p:nvSpPr>
          <p:cNvPr id="123290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899" grpId="0" build="p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838200"/>
          </a:xfrm>
        </p:spPr>
        <p:txBody>
          <a:bodyPr/>
          <a:lstStyle/>
          <a:p>
            <a:pPr eaLnBrk="1" hangingPunct="1"/>
            <a:r>
              <a:rPr lang="es-ES_tradnl" sz="3600" smtClean="0"/>
              <a:t>Normas de Calidad en Harinas de Pescado</a:t>
            </a:r>
            <a:endParaRPr lang="es-ES_tradnl" sz="5900" smtClean="0"/>
          </a:p>
        </p:txBody>
      </p:sp>
      <p:sp>
        <p:nvSpPr>
          <p:cNvPr id="1233923" name="Line 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33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1463" y="1981200"/>
            <a:ext cx="8737600" cy="4114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Proteina cruda (%), Min.			 65	      66	          67	  68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Digestibilidad </a:t>
            </a:r>
            <a:r>
              <a:rPr lang="es-ES_tradnl" sz="1600" smtClean="0"/>
              <a:t>(Torry modificado)</a:t>
            </a:r>
            <a:r>
              <a:rPr lang="es-ES_tradnl" sz="2400" smtClean="0"/>
              <a:t> (%), Min.	NG	      90	          92	  94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Sal y Arena (%), Max.			   5	        5		4	    4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TVN (mg/100g), Max.			NG	    250	         120	100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Histamina (ppm), Max.			NG	   1500	        1000	500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Peróxido (meq/kg grasa), Max.		NG	       20	           20	  20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Acidos Grasos Libres (% grasa), Max.	NG	       10	           10	  10</a:t>
            </a:r>
            <a:endParaRPr lang="es-ES_tradnl" smtClean="0"/>
          </a:p>
        </p:txBody>
      </p:sp>
      <p:sp>
        <p:nvSpPr>
          <p:cNvPr id="1233925" name="Text Box 5"/>
          <p:cNvSpPr txBox="1">
            <a:spLocks noChangeArrowheads="1"/>
          </p:cNvSpPr>
          <p:nvPr/>
        </p:nvSpPr>
        <p:spPr bwMode="auto">
          <a:xfrm>
            <a:off x="4945063" y="1389063"/>
            <a:ext cx="7937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>
                <a:solidFill>
                  <a:schemeClr val="accent2"/>
                </a:solidFill>
                <a:effectLst/>
              </a:rPr>
              <a:t>FAQ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33926" name="Text Box 6"/>
          <p:cNvSpPr txBox="1">
            <a:spLocks noChangeArrowheads="1"/>
          </p:cNvSpPr>
          <p:nvPr/>
        </p:nvSpPr>
        <p:spPr bwMode="auto">
          <a:xfrm>
            <a:off x="5813425" y="1389063"/>
            <a:ext cx="1284288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>
                <a:solidFill>
                  <a:schemeClr val="accent2"/>
                </a:solidFill>
                <a:effectLst/>
              </a:rPr>
              <a:t>Standard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33927" name="Text Box 7"/>
          <p:cNvSpPr txBox="1">
            <a:spLocks noChangeArrowheads="1"/>
          </p:cNvSpPr>
          <p:nvPr/>
        </p:nvSpPr>
        <p:spPr bwMode="auto">
          <a:xfrm>
            <a:off x="7143750" y="1389063"/>
            <a:ext cx="915988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>
                <a:solidFill>
                  <a:schemeClr val="accent2"/>
                </a:solidFill>
                <a:effectLst/>
              </a:rPr>
              <a:t>Prime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33928" name="Text Box 8"/>
          <p:cNvSpPr txBox="1">
            <a:spLocks noChangeArrowheads="1"/>
          </p:cNvSpPr>
          <p:nvPr/>
        </p:nvSpPr>
        <p:spPr bwMode="auto">
          <a:xfrm>
            <a:off x="8128000" y="962025"/>
            <a:ext cx="915988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>
                <a:solidFill>
                  <a:schemeClr val="accent2"/>
                </a:solidFill>
                <a:effectLst/>
              </a:rPr>
              <a:t>Super</a:t>
            </a:r>
          </a:p>
          <a:p>
            <a:pPr algn="ctr" eaLnBrk="0" hangingPunct="0"/>
            <a:r>
              <a:rPr lang="es-ES_tradnl">
                <a:solidFill>
                  <a:schemeClr val="accent2"/>
                </a:solidFill>
                <a:effectLst/>
              </a:rPr>
              <a:t>Prime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33929" name="Line 9"/>
          <p:cNvSpPr>
            <a:spLocks noChangeShapeType="1"/>
          </p:cNvSpPr>
          <p:nvPr/>
        </p:nvSpPr>
        <p:spPr bwMode="auto">
          <a:xfrm>
            <a:off x="4470400" y="1905000"/>
            <a:ext cx="4605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33930" name="Line 10"/>
          <p:cNvSpPr>
            <a:spLocks noChangeShapeType="1"/>
          </p:cNvSpPr>
          <p:nvPr/>
        </p:nvSpPr>
        <p:spPr bwMode="auto">
          <a:xfrm>
            <a:off x="271463" y="5791200"/>
            <a:ext cx="8804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271463" y="5880100"/>
            <a:ext cx="75850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600">
                <a:solidFill>
                  <a:schemeClr val="accent1"/>
                </a:solidFill>
                <a:effectLst/>
              </a:rPr>
              <a:t>FAQ = Fair Average Quality = Calidad Promedio Aceptable</a:t>
            </a:r>
            <a:r>
              <a:rPr lang="es-ES_tradnl" sz="1600">
                <a:solidFill>
                  <a:schemeClr val="accent2"/>
                </a:solidFill>
                <a:effectLst/>
              </a:rPr>
              <a:t> 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24" grpId="0" autoUpdateAnimBg="0"/>
      <p:bldP spid="1233925" grpId="0" autoUpdateAnimBg="0"/>
      <p:bldP spid="1233926" grpId="0" autoUpdateAnimBg="0"/>
      <p:bldP spid="1233927" grpId="0" autoUpdateAnimBg="0"/>
      <p:bldP spid="1233928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2413" cy="838200"/>
          </a:xfrm>
        </p:spPr>
        <p:txBody>
          <a:bodyPr/>
          <a:lstStyle/>
          <a:p>
            <a:pPr eaLnBrk="1" hangingPunct="1"/>
            <a:r>
              <a:rPr lang="es-ES_tradnl" sz="3600" smtClean="0"/>
              <a:t>Nuevos Métodos para Determinar la Calidad Nutricional de Harinas de Pescado</a:t>
            </a:r>
            <a:endParaRPr lang="es-ES_tradnl" sz="5900" smtClean="0"/>
          </a:p>
        </p:txBody>
      </p:sp>
      <p:sp>
        <p:nvSpPr>
          <p:cNvPr id="1234947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609600" y="6172200"/>
            <a:ext cx="7856538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(Luzzana U. 2001. Recent advances in the development of innovative chemical methods for determining the nutritional</a:t>
            </a:r>
          </a:p>
          <a:p>
            <a:pPr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value of fish meals and aqua feeds. Aquaculture Research 32:661-670</a:t>
            </a:r>
            <a:r>
              <a:rPr lang="es-ES_tradnl" sz="1600">
                <a:solidFill>
                  <a:schemeClr val="accent2"/>
                </a:solidFill>
                <a:effectLst/>
              </a:rPr>
              <a:t>)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34949" name="Rectangle 5"/>
          <p:cNvSpPr>
            <a:spLocks noChangeArrowheads="1"/>
          </p:cNvSpPr>
          <p:nvPr/>
        </p:nvSpPr>
        <p:spPr bwMode="auto">
          <a:xfrm>
            <a:off x="271463" y="1447800"/>
            <a:ext cx="86010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Acido D-Asp</a:t>
            </a:r>
            <a:r>
              <a:rPr lang="es-ES_tradnl" sz="3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ártico (AD-A)</a:t>
            </a:r>
            <a:r>
              <a:rPr lang="en-US" sz="3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  <a:r>
              <a:rPr lang="en-US" sz="3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como indicador de la temperatura utilizada durante el secado.</a:t>
            </a:r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Basada en el principio de racemizaci</a:t>
            </a:r>
            <a:r>
              <a:rPr lang="es-ES_tradnl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ón en el que la forma biológica L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del amino </a:t>
            </a:r>
            <a:r>
              <a:rPr lang="es-ES_tradnl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ácido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 convertida a la forma D- durante la manufactura de la harina.</a:t>
            </a:r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HP secadas a baja temperatura</a:t>
            </a:r>
            <a:r>
              <a:rPr lang="en-US" sz="3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</a:t>
            </a:r>
            <a:r>
              <a:rPr lang="en-US" sz="3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0.5-1.2 % AD-A.</a:t>
            </a:r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HP secadas a alta temperatura =</a:t>
            </a:r>
            <a:r>
              <a:rPr lang="en-US" sz="3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2.0-5.8 % AD-A.</a:t>
            </a:r>
            <a:endParaRPr lang="en-US" sz="3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4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524000"/>
            <a:ext cx="80772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/>
              <a:t>La </a:t>
            </a:r>
            <a:r>
              <a:rPr lang="en-US" sz="2800" smtClean="0">
                <a:solidFill>
                  <a:srgbClr val="FF0000"/>
                </a:solidFill>
              </a:rPr>
              <a:t>variaci</a:t>
            </a:r>
            <a:r>
              <a:rPr lang="es-ES_tradnl" sz="2800" smtClean="0">
                <a:solidFill>
                  <a:srgbClr val="FF0000"/>
                </a:solidFill>
              </a:rPr>
              <a:t>ón natural</a:t>
            </a:r>
            <a:r>
              <a:rPr lang="en-US" sz="2800" smtClean="0">
                <a:solidFill>
                  <a:schemeClr val="accent2"/>
                </a:solidFill>
              </a:rPr>
              <a:t> </a:t>
            </a:r>
            <a:r>
              <a:rPr lang="es-ES_tradnl" sz="2800" smtClean="0"/>
              <a:t>se refiere a la diferente composición química de un mismo ingrediente dependiendo de la época del año, la fertilidad del suelo, la variedad de la planta, etc.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2800" smtClean="0"/>
              <a:t>El grado de </a:t>
            </a:r>
            <a:r>
              <a:rPr lang="es-ES_tradnl" sz="2800" smtClean="0">
                <a:solidFill>
                  <a:srgbClr val="FF0000"/>
                </a:solidFill>
              </a:rPr>
              <a:t>tecnificación del proceso de la materia prima</a:t>
            </a:r>
            <a:r>
              <a:rPr lang="es-ES_tradnl" sz="2800" smtClean="0">
                <a:solidFill>
                  <a:schemeClr val="accent2"/>
                </a:solidFill>
              </a:rPr>
              <a:t> </a:t>
            </a:r>
            <a:r>
              <a:rPr lang="es-ES_tradnl" sz="2800" smtClean="0"/>
              <a:t>influirá en la composición química de los ingredientes, su consistencia y su mejor aprovechamiento por los animales.</a:t>
            </a:r>
            <a:endParaRPr lang="en-US" sz="2800" smtClean="0"/>
          </a:p>
        </p:txBody>
      </p:sp>
      <p:sp>
        <p:nvSpPr>
          <p:cNvPr id="112845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2413" cy="838200"/>
          </a:xfrm>
        </p:spPr>
        <p:txBody>
          <a:bodyPr/>
          <a:lstStyle/>
          <a:p>
            <a:pPr eaLnBrk="1" hangingPunct="1"/>
            <a:r>
              <a:rPr lang="es-ES_tradnl" sz="3600" smtClean="0"/>
              <a:t>Nuevos Métodos para Determinar la Calidad Nutricional de Harinas de Pescado</a:t>
            </a:r>
            <a:endParaRPr lang="es-ES_tradnl" sz="5900" smtClean="0"/>
          </a:p>
        </p:txBody>
      </p:sp>
      <p:sp>
        <p:nvSpPr>
          <p:cNvPr id="1235971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609600" y="6172200"/>
            <a:ext cx="7856538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(Luzzana U. 2001. Recent advances in the development of innovative chemical methods for determining the nutritional</a:t>
            </a:r>
          </a:p>
          <a:p>
            <a:pPr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value of fish meals and aqua feeds. Aquaculture Research 32:661-670</a:t>
            </a:r>
            <a:r>
              <a:rPr lang="es-ES_tradnl" sz="1600">
                <a:solidFill>
                  <a:schemeClr val="accent2"/>
                </a:solidFill>
                <a:effectLst/>
              </a:rPr>
              <a:t>)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35973" name="Rectangle 5"/>
          <p:cNvSpPr>
            <a:spLocks noChangeArrowheads="1"/>
          </p:cNvSpPr>
          <p:nvPr/>
        </p:nvSpPr>
        <p:spPr bwMode="auto">
          <a:xfrm>
            <a:off x="271463" y="1447800"/>
            <a:ext cx="86010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Oxiesteroles,</a:t>
            </a:r>
            <a:r>
              <a:rPr lang="en-US" sz="3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como indicadores de la oxidaci</a:t>
            </a:r>
            <a:r>
              <a:rPr lang="es-ES_tradnl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ón de los lípidos.</a:t>
            </a:r>
          </a:p>
          <a:p>
            <a:pPr marL="342900" indent="-342900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Son productos de oxidación del colesterol.</a:t>
            </a:r>
            <a:br>
              <a:rPr lang="es-ES_tradnl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_tradnl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 han detectado dos en HP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7ß-hidroxicolesterol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y</a:t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			     </a:t>
            </a: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7-ketocolesterol</a:t>
            </a:r>
          </a:p>
          <a:p>
            <a:pPr marL="342900" indent="-342900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Estos dos oxiesteroles incrementaron en un 350 % su concentraci</a:t>
            </a:r>
            <a:r>
              <a:rPr lang="es-ES_tradnl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ón inicial después de 42 días. Sin embargo, su concentración empezó a disminuir con más tiempo.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973" grpId="0" build="p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4400" smtClean="0"/>
              <a:t>Composicion de Algunas </a:t>
            </a:r>
            <a:br>
              <a:rPr lang="es-ES_tradnl" sz="4400" smtClean="0"/>
            </a:br>
            <a:r>
              <a:rPr lang="es-ES_tradnl" sz="4400" smtClean="0"/>
              <a:t>Harinas de Pescado</a:t>
            </a:r>
            <a:endParaRPr lang="es-ES_tradnl" smtClean="0"/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2514600"/>
            <a:ext cx="8670925" cy="3429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Arenque, capelin, anguila	          70-72	          10-11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Anchoa, macarela			   65			   15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Menhaden					60-62			   17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Desperdicios procesados		55-60			 18-24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Hidrolizados				75-78			   4-5	</a:t>
            </a:r>
          </a:p>
        </p:txBody>
      </p:sp>
      <p:sp>
        <p:nvSpPr>
          <p:cNvPr id="1236996" name="Line 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646113" y="1803400"/>
            <a:ext cx="2401887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Tipo de Pescado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4605338" y="1803400"/>
            <a:ext cx="2497137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Proteína cruda %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7383463" y="1816100"/>
            <a:ext cx="160178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Ceniza %</a:t>
            </a:r>
          </a:p>
          <a:p>
            <a:pPr algn="ctr" eaLnBrk="0" hangingPunct="0"/>
            <a:endParaRPr lang="es-ES_tradnl" sz="3000">
              <a:solidFill>
                <a:schemeClr val="accent2"/>
              </a:solidFill>
              <a:effectLst/>
            </a:endParaRPr>
          </a:p>
        </p:txBody>
      </p:sp>
      <p:sp>
        <p:nvSpPr>
          <p:cNvPr id="1237000" name="Line 8"/>
          <p:cNvSpPr>
            <a:spLocks noChangeShapeType="1"/>
          </p:cNvSpPr>
          <p:nvPr/>
        </p:nvSpPr>
        <p:spPr bwMode="auto">
          <a:xfrm>
            <a:off x="406400" y="2349500"/>
            <a:ext cx="3589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37001" name="Line 9"/>
          <p:cNvSpPr>
            <a:spLocks noChangeShapeType="1"/>
          </p:cNvSpPr>
          <p:nvPr/>
        </p:nvSpPr>
        <p:spPr bwMode="auto">
          <a:xfrm>
            <a:off x="4605338" y="2349500"/>
            <a:ext cx="2371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37002" name="Line 10"/>
          <p:cNvSpPr>
            <a:spLocks noChangeShapeType="1"/>
          </p:cNvSpPr>
          <p:nvPr/>
        </p:nvSpPr>
        <p:spPr bwMode="auto">
          <a:xfrm>
            <a:off x="7518400" y="2349500"/>
            <a:ext cx="1287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37003" name="Line 11"/>
          <p:cNvSpPr>
            <a:spLocks noChangeShapeType="1"/>
          </p:cNvSpPr>
          <p:nvPr/>
        </p:nvSpPr>
        <p:spPr bwMode="auto">
          <a:xfrm>
            <a:off x="406400" y="5969000"/>
            <a:ext cx="8262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3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3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23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23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5" grpId="0" build="p" autoUpdateAnimBg="0" advAuto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2954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Ejemplo:</a:t>
            </a:r>
            <a:r>
              <a:rPr lang="en-US" sz="3400" smtClean="0">
                <a:solidFill>
                  <a:schemeClr val="accent2"/>
                </a:solidFill>
              </a:rPr>
              <a:t> </a:t>
            </a:r>
            <a:r>
              <a:rPr lang="en-US" sz="3400" smtClean="0"/>
              <a:t>el cocimiento deficiente de la pasta de soya resulta en una mayor actividad del inhibidor de tripsina y de ureasa y en un descenso consecuente del crecimiento.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Un sobrecalentamiento resulta en una pérdida de la calidad proteica y un crecimiento pobre debido a la reacci</a:t>
            </a:r>
            <a:r>
              <a:rPr lang="es-ES_tradnl" sz="3400" smtClean="0"/>
              <a:t>ó</a:t>
            </a:r>
            <a:r>
              <a:rPr lang="en-US" sz="3400" smtClean="0"/>
              <a:t>n de pardeamiento (reacciones Amadori y/o Maillard) que disminuyen la disponibilidad de la lisina.</a:t>
            </a:r>
          </a:p>
        </p:txBody>
      </p:sp>
      <p:sp>
        <p:nvSpPr>
          <p:cNvPr id="123802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34938" y="6400800"/>
            <a:ext cx="89408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(Swick R.A. 2002. Soybean meal quality: Characteristics of a major aquatic feed ingredient. Global Aquaculture Advocate 5 (2): 46-49</a:t>
            </a:r>
            <a:r>
              <a:rPr lang="es-ES_tradnl" sz="1600">
                <a:solidFill>
                  <a:schemeClr val="accent2"/>
                </a:solidFill>
                <a:effectLst/>
              </a:rPr>
              <a:t>)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19" grpId="0" build="p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685800"/>
          </a:xfrm>
        </p:spPr>
        <p:txBody>
          <a:bodyPr/>
          <a:lstStyle/>
          <a:p>
            <a:pPr eaLnBrk="1" hangingPunct="1"/>
            <a:r>
              <a:rPr lang="es-ES_tradnl" sz="3600" smtClean="0"/>
              <a:t>Evaluación de Calidad de la Pasta de Soya </a:t>
            </a:r>
            <a:endParaRPr lang="es-ES_tradnl" sz="5900" smtClean="0"/>
          </a:p>
        </p:txBody>
      </p:sp>
      <p:sp>
        <p:nvSpPr>
          <p:cNvPr id="1239043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390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4938" y="1524000"/>
            <a:ext cx="9009062" cy="4800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Inhibidor		 </a:t>
            </a:r>
            <a:r>
              <a:rPr lang="es-ES_tradnl" sz="2800" smtClean="0"/>
              <a:t>&gt; 6 		     </a:t>
            </a:r>
            <a:r>
              <a:rPr lang="es-ES_tradnl" sz="2800" smtClean="0">
                <a:solidFill>
                  <a:schemeClr val="accent1"/>
                </a:solidFill>
              </a:rPr>
              <a:t>&lt; 4</a:t>
            </a:r>
            <a:r>
              <a:rPr lang="es-ES_tradnl" sz="2800" smtClean="0"/>
              <a:t> </a:t>
            </a:r>
            <a:r>
              <a:rPr lang="es-ES_tradnl" sz="2400" smtClean="0"/>
              <a:t>	    Medición	   </a:t>
            </a:r>
            <a:r>
              <a:rPr lang="es-ES_tradnl" sz="1800" smtClean="0">
                <a:solidFill>
                  <a:schemeClr val="accent1"/>
                </a:solidFill>
              </a:rPr>
              <a:t>No sensible al</a:t>
            </a:r>
            <a:endParaRPr lang="es-ES_tradnl" sz="2400" smtClean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Trypsina </a:t>
            </a:r>
            <a:r>
              <a:rPr lang="en-US" sz="1400" smtClean="0"/>
              <a:t>(20 mg/g en soya cruda)</a:t>
            </a:r>
            <a:r>
              <a:rPr lang="en-US" sz="1800" smtClean="0"/>
              <a:t>				     </a:t>
            </a:r>
            <a:r>
              <a:rPr lang="es-ES_tradnl" sz="2400" smtClean="0"/>
              <a:t>directa	   </a:t>
            </a:r>
            <a:r>
              <a:rPr lang="es-ES_tradnl" sz="1800" smtClean="0">
                <a:solidFill>
                  <a:schemeClr val="accent1"/>
                </a:solidFill>
              </a:rPr>
              <a:t>sobre calentam.</a:t>
            </a:r>
            <a:endParaRPr lang="es-ES_tradnl" sz="2400" smtClean="0"/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Actividad de		</a:t>
            </a:r>
            <a:r>
              <a:rPr lang="es-ES_tradnl" sz="2800" smtClean="0"/>
              <a:t>&gt; 0.5</a:t>
            </a:r>
            <a:r>
              <a:rPr lang="es-ES_tradnl" sz="2400" smtClean="0"/>
              <a:t>		    </a:t>
            </a:r>
            <a:r>
              <a:rPr lang="es-ES_tradnl" sz="2800" smtClean="0">
                <a:solidFill>
                  <a:schemeClr val="accent1"/>
                </a:solidFill>
              </a:rPr>
              <a:t>&lt; 0.05</a:t>
            </a:r>
            <a:r>
              <a:rPr lang="es-ES_tradnl" sz="2400" smtClean="0"/>
              <a:t>	    Medición	   </a:t>
            </a:r>
            <a:r>
              <a:rPr lang="es-ES_tradnl" sz="1800" smtClean="0">
                <a:solidFill>
                  <a:schemeClr val="accent1"/>
                </a:solidFill>
              </a:rPr>
              <a:t>No sensible al</a:t>
            </a:r>
            <a:endParaRPr lang="es-ES_tradnl" sz="2400" smtClean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Ureasa </a:t>
            </a:r>
            <a:r>
              <a:rPr lang="es-ES_tradnl" sz="1800" smtClean="0"/>
              <a:t>(</a:t>
            </a:r>
            <a:r>
              <a:rPr lang="es-ES_tradnl" sz="1800" smtClean="0">
                <a:sym typeface="Symbol" pitchFamily="18" charset="2"/>
              </a:rPr>
              <a:t></a:t>
            </a:r>
            <a:r>
              <a:rPr lang="es-ES_tradnl" sz="1800" smtClean="0"/>
              <a:t>pH)						      </a:t>
            </a:r>
            <a:r>
              <a:rPr lang="es-ES_tradnl" sz="2400" smtClean="0"/>
              <a:t>simple	   </a:t>
            </a:r>
            <a:r>
              <a:rPr lang="es-ES_tradnl" sz="1800" smtClean="0">
                <a:solidFill>
                  <a:schemeClr val="accent1"/>
                </a:solidFill>
              </a:rPr>
              <a:t>sobre calentam.</a:t>
            </a:r>
            <a:endParaRPr lang="es-ES_tradnl" sz="2400" smtClean="0"/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Solubilidad		</a:t>
            </a:r>
            <a:r>
              <a:rPr lang="es-ES_tradnl" sz="2800" smtClean="0"/>
              <a:t> </a:t>
            </a:r>
            <a:r>
              <a:rPr lang="es-ES_tradnl" sz="2800" smtClean="0">
                <a:solidFill>
                  <a:srgbClr val="FFCC00"/>
                </a:solidFill>
              </a:rPr>
              <a:t>&gt; 88</a:t>
            </a:r>
            <a:r>
              <a:rPr lang="es-ES_tradnl" sz="2400" smtClean="0"/>
              <a:t>		      </a:t>
            </a:r>
            <a:r>
              <a:rPr lang="es-ES_tradnl" sz="2800" smtClean="0">
                <a:solidFill>
                  <a:schemeClr val="accent2"/>
                </a:solidFill>
              </a:rPr>
              <a:t>&lt; 70</a:t>
            </a:r>
            <a:r>
              <a:rPr lang="es-ES_tradnl" sz="2400" smtClean="0"/>
              <a:t> 	    Medición	   </a:t>
            </a:r>
            <a:r>
              <a:rPr lang="es-ES_tradnl" sz="1800" smtClean="0">
                <a:solidFill>
                  <a:srgbClr val="FFCC00"/>
                </a:solidFill>
              </a:rPr>
              <a:t>No sensible al</a:t>
            </a:r>
            <a:endParaRPr lang="es-ES_tradnl" sz="2400" smtClean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en 0.2% KOH</a:t>
            </a:r>
            <a:r>
              <a:rPr lang="es-ES_tradnl" sz="1800" smtClean="0"/>
              <a:t> (%) 					      </a:t>
            </a:r>
            <a:r>
              <a:rPr lang="es-ES_tradnl" sz="2400" smtClean="0"/>
              <a:t>simple	   </a:t>
            </a:r>
            <a:r>
              <a:rPr lang="es-ES_tradnl" sz="1800" smtClean="0">
                <a:solidFill>
                  <a:srgbClr val="FFCC00"/>
                </a:solidFill>
              </a:rPr>
              <a:t>calentamiento</a:t>
            </a:r>
            <a:endParaRPr lang="es-ES_tradnl" sz="1800" smtClean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(por 20 min</a:t>
            </a:r>
            <a:r>
              <a:rPr lang="en-US" sz="2400" smtClean="0"/>
              <a:t>)								   </a:t>
            </a:r>
            <a:r>
              <a:rPr lang="es-ES_tradnl" sz="1800" smtClean="0">
                <a:solidFill>
                  <a:srgbClr val="FFCC00"/>
                </a:solidFill>
              </a:rPr>
              <a:t>deficiente</a:t>
            </a:r>
            <a:endParaRPr lang="es-ES_tradnl" sz="2400" smtClean="0"/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Indice de		  </a:t>
            </a:r>
            <a:r>
              <a:rPr lang="es-ES_tradnl" sz="2800" smtClean="0">
                <a:solidFill>
                  <a:schemeClr val="accent2"/>
                </a:solidFill>
              </a:rPr>
              <a:t>&gt; 45</a:t>
            </a:r>
            <a:r>
              <a:rPr lang="es-ES_tradnl" sz="2400" smtClean="0"/>
              <a:t>			</a:t>
            </a:r>
            <a:r>
              <a:rPr lang="es-ES_tradnl" sz="2800" smtClean="0"/>
              <a:t>?</a:t>
            </a:r>
            <a:r>
              <a:rPr lang="es-ES_tradnl" sz="2400" smtClean="0"/>
              <a:t> 	    Medición	   </a:t>
            </a:r>
            <a:r>
              <a:rPr lang="es-ES_tradnl" sz="1800" smtClean="0"/>
              <a:t>Valores para</a:t>
            </a:r>
            <a:endParaRPr lang="es-ES_tradnl" sz="2400" smtClean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Dispersibilidad	</a:t>
            </a:r>
            <a:r>
              <a:rPr lang="es-ES_tradnl" sz="1800" smtClean="0"/>
              <a:t>				      </a:t>
            </a:r>
            <a:r>
              <a:rPr lang="es-ES_tradnl" sz="2400" smtClean="0"/>
              <a:t>simple	   </a:t>
            </a:r>
            <a:r>
              <a:rPr lang="es-ES_tradnl" sz="1800" smtClean="0"/>
              <a:t>sobre calentam.</a:t>
            </a:r>
            <a:endParaRPr lang="es-ES_tradnl" sz="2400" smtClean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de la Proteina </a:t>
            </a:r>
            <a:r>
              <a:rPr lang="es-ES_tradnl" sz="1800" smtClean="0"/>
              <a:t>(%)							    no establecidos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r>
              <a:rPr lang="es-ES_tradnl" sz="2400" smtClean="0"/>
              <a:t>(8500 rpm, 10 min)</a:t>
            </a:r>
          </a:p>
        </p:txBody>
      </p:sp>
      <p:sp>
        <p:nvSpPr>
          <p:cNvPr id="1239045" name="Text Box 5"/>
          <p:cNvSpPr txBox="1">
            <a:spLocks noChangeArrowheads="1"/>
          </p:cNvSpPr>
          <p:nvPr/>
        </p:nvSpPr>
        <p:spPr bwMode="auto">
          <a:xfrm>
            <a:off x="6299200" y="1185863"/>
            <a:ext cx="7239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>
                <a:solidFill>
                  <a:schemeClr val="accent2"/>
                </a:solidFill>
                <a:effectLst/>
              </a:rPr>
              <a:t>Pros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39046" name="Line 6"/>
          <p:cNvSpPr>
            <a:spLocks noChangeShapeType="1"/>
          </p:cNvSpPr>
          <p:nvPr/>
        </p:nvSpPr>
        <p:spPr bwMode="auto">
          <a:xfrm>
            <a:off x="203200" y="1651000"/>
            <a:ext cx="873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39047" name="Line 7"/>
          <p:cNvSpPr>
            <a:spLocks noChangeShapeType="1"/>
          </p:cNvSpPr>
          <p:nvPr/>
        </p:nvSpPr>
        <p:spPr bwMode="auto">
          <a:xfrm>
            <a:off x="134938" y="6324600"/>
            <a:ext cx="8874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134938" y="6400800"/>
            <a:ext cx="89408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(Batal A.B. et al. 2000. Protein dispersibility index as an indicator of adequately processed soybean meal. Poultry Science 79:1592-1596</a:t>
            </a:r>
            <a:r>
              <a:rPr lang="es-ES_tradnl" sz="1600">
                <a:solidFill>
                  <a:schemeClr val="accent2"/>
                </a:solidFill>
                <a:effectLst/>
              </a:rPr>
              <a:t>)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39049" name="Text Box 9"/>
          <p:cNvSpPr txBox="1">
            <a:spLocks noChangeArrowheads="1"/>
          </p:cNvSpPr>
          <p:nvPr/>
        </p:nvSpPr>
        <p:spPr bwMode="auto">
          <a:xfrm>
            <a:off x="279400" y="1181100"/>
            <a:ext cx="11430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>
                <a:solidFill>
                  <a:schemeClr val="accent2"/>
                </a:solidFill>
                <a:effectLst/>
              </a:rPr>
              <a:t>Método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39050" name="Text Box 10"/>
          <p:cNvSpPr txBox="1">
            <a:spLocks noChangeArrowheads="1"/>
          </p:cNvSpPr>
          <p:nvPr/>
        </p:nvSpPr>
        <p:spPr bwMode="auto">
          <a:xfrm>
            <a:off x="2166938" y="762000"/>
            <a:ext cx="20002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>
                <a:solidFill>
                  <a:schemeClr val="accent2"/>
                </a:solidFill>
                <a:effectLst/>
              </a:rPr>
              <a:t>Calentamiento</a:t>
            </a:r>
          </a:p>
          <a:p>
            <a:pPr algn="ctr" eaLnBrk="0" hangingPunct="0"/>
            <a:r>
              <a:rPr lang="es-ES_tradnl">
                <a:solidFill>
                  <a:schemeClr val="accent2"/>
                </a:solidFill>
                <a:effectLst/>
              </a:rPr>
              <a:t>Deficiente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39051" name="Text Box 11"/>
          <p:cNvSpPr txBox="1">
            <a:spLocks noChangeArrowheads="1"/>
          </p:cNvSpPr>
          <p:nvPr/>
        </p:nvSpPr>
        <p:spPr bwMode="auto">
          <a:xfrm>
            <a:off x="4406900" y="762000"/>
            <a:ext cx="144780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>
                <a:solidFill>
                  <a:schemeClr val="accent2"/>
                </a:solidFill>
                <a:effectLst/>
              </a:rPr>
              <a:t>Sobre</a:t>
            </a:r>
          </a:p>
          <a:p>
            <a:pPr algn="ctr" eaLnBrk="0" hangingPunct="0"/>
            <a:r>
              <a:rPr lang="es-ES_tradnl">
                <a:solidFill>
                  <a:schemeClr val="accent2"/>
                </a:solidFill>
                <a:effectLst/>
              </a:rPr>
              <a:t>Calentam.</a:t>
            </a:r>
          </a:p>
        </p:txBody>
      </p:sp>
      <p:sp>
        <p:nvSpPr>
          <p:cNvPr id="1239052" name="Text Box 12"/>
          <p:cNvSpPr txBox="1">
            <a:spLocks noChangeArrowheads="1"/>
          </p:cNvSpPr>
          <p:nvPr/>
        </p:nvSpPr>
        <p:spPr bwMode="auto">
          <a:xfrm>
            <a:off x="7856538" y="1155700"/>
            <a:ext cx="8112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>
                <a:solidFill>
                  <a:schemeClr val="accent2"/>
                </a:solidFill>
                <a:effectLst/>
              </a:rPr>
              <a:t>Cons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44" grpId="0" autoUpdateAnimBg="0"/>
      <p:bldP spid="1239045" grpId="0" autoUpdateAnimBg="0"/>
      <p:bldP spid="1239049" grpId="0" autoUpdateAnimBg="0"/>
      <p:bldP spid="1239050" grpId="0" autoUpdateAnimBg="0"/>
      <p:bldP spid="1239051" grpId="0" autoUpdateAnimBg="0"/>
      <p:bldP spid="1239052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Aunque los ingredientes de origen marino son de alto valor nutricional, son además costosos, su disponibilidad es limitada y son utilizados por otras industrias o para consumo humano.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Investigaciones futuras deben enfatizar el desarrollo de estrategias de alimentación que reduzcan el costo del alimento y mejoren el manejo del alimento en la granja.</a:t>
            </a:r>
            <a:endParaRPr lang="en-US" sz="3400" smtClean="0">
              <a:solidFill>
                <a:schemeClr val="hlink"/>
              </a:solidFill>
            </a:endParaRPr>
          </a:p>
        </p:txBody>
      </p:sp>
      <p:sp>
        <p:nvSpPr>
          <p:cNvPr id="124006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67" grpId="0" build="p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600200"/>
            <a:ext cx="7518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smtClean="0"/>
              <a:t>Se deben buscar fuentes de proteína alternas menos costosas, evitando el desbalance de nutrientes mediante la mezcla con ingredientes complementarios, la suplementación con atractantes y/o con amino ácidos libres estables.</a:t>
            </a:r>
            <a:endParaRPr lang="en-US" sz="3400" smtClean="0"/>
          </a:p>
          <a:p>
            <a:pPr eaLnBrk="1" hangingPunct="1">
              <a:spcBef>
                <a:spcPct val="50000"/>
              </a:spcBef>
              <a:defRPr/>
            </a:pPr>
            <a:endParaRPr lang="en-US" sz="3400" smtClean="0">
              <a:solidFill>
                <a:schemeClr val="hlink"/>
              </a:solidFill>
            </a:endParaRPr>
          </a:p>
        </p:txBody>
      </p:sp>
      <p:sp>
        <p:nvSpPr>
          <p:cNvPr id="124109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Se debe maximizar la utilización del alimento natural disponible en el sistema de cultivo.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Se deben desarrollar dietas suplementarias de bajo costo en vez de dietas completas para los sistemas semi-intensivos de bajas densidades.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Se debe estudiar especies que ocupen un nivel tr</a:t>
            </a:r>
            <a:r>
              <a:rPr lang="es-ES_tradnl" sz="3400" smtClean="0"/>
              <a:t>ófico </a:t>
            </a:r>
            <a:r>
              <a:rPr lang="en-US" sz="3400" smtClean="0"/>
              <a:t>bajo en la cadena alimenticia.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400" smtClean="0">
              <a:solidFill>
                <a:schemeClr val="hlink"/>
              </a:solidFill>
            </a:endParaRPr>
          </a:p>
        </p:txBody>
      </p:sp>
      <p:sp>
        <p:nvSpPr>
          <p:cNvPr id="124211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15" grpId="0" build="p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4400" smtClean="0"/>
              <a:t>Porcentaje Recomendado de </a:t>
            </a:r>
            <a:br>
              <a:rPr lang="es-ES_tradnl" sz="4400" smtClean="0"/>
            </a:br>
            <a:r>
              <a:rPr lang="es-ES_tradnl" sz="4400" smtClean="0"/>
              <a:t>Inclusión de Ingredientes</a:t>
            </a:r>
            <a:endParaRPr lang="es-ES_tradnl" smtClean="0"/>
          </a:p>
        </p:txBody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2463800"/>
            <a:ext cx="8331200" cy="3632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Harina de sangre </a:t>
            </a:r>
            <a:r>
              <a:rPr lang="en-US" sz="2400" smtClean="0"/>
              <a:t>(5-00-381)</a:t>
            </a:r>
            <a:r>
              <a:rPr lang="en-US" sz="3000" smtClean="0"/>
              <a:t>		2-35	          5             10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Harina de copra </a:t>
            </a:r>
            <a:r>
              <a:rPr lang="en-US" sz="2400" smtClean="0"/>
              <a:t>(5-01-572/3)		</a:t>
            </a:r>
            <a:r>
              <a:rPr lang="en-US" sz="3000" smtClean="0"/>
              <a:t>5-72	        10             15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Maiz grano </a:t>
            </a:r>
            <a:r>
              <a:rPr lang="en-US" sz="2400" smtClean="0"/>
              <a:t>(4-02-935)</a:t>
            </a:r>
            <a:r>
              <a:rPr lang="en-US" sz="3000" smtClean="0"/>
              <a:t>			9-40          15             25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Harina gluten maiz </a:t>
            </a:r>
            <a:r>
              <a:rPr lang="en-US" sz="2400" smtClean="0"/>
              <a:t>(5-28-241)</a:t>
            </a:r>
            <a:r>
              <a:rPr lang="en-US" sz="3000" smtClean="0"/>
              <a:t>		5-10            7             15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Harina de algod</a:t>
            </a:r>
            <a:r>
              <a:rPr lang="es-ES_tradnl" sz="3000" smtClean="0"/>
              <a:t>ón </a:t>
            </a:r>
            <a:r>
              <a:rPr lang="es-ES_tradnl" sz="2400" smtClean="0"/>
              <a:t>(5-01</a:t>
            </a:r>
            <a:r>
              <a:rPr lang="en-US" sz="2400" smtClean="0"/>
              <a:t>-617)</a:t>
            </a:r>
            <a:r>
              <a:rPr lang="en-US" sz="3000" smtClean="0"/>
              <a:t>		4-20          10             20</a:t>
            </a:r>
          </a:p>
        </p:txBody>
      </p:sp>
      <p:sp>
        <p:nvSpPr>
          <p:cNvPr id="1243140" name="Line 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923925" y="1752600"/>
            <a:ext cx="18383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Ingredientes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4983163" y="1752600"/>
            <a:ext cx="104457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Rango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6254750" y="1765300"/>
            <a:ext cx="1398588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Media</a:t>
            </a:r>
          </a:p>
          <a:p>
            <a:pPr algn="ctr" eaLnBrk="0" hangingPunct="0"/>
            <a:endParaRPr lang="es-ES_tradnl" sz="3000">
              <a:solidFill>
                <a:schemeClr val="accent2"/>
              </a:solidFill>
              <a:effectLst/>
            </a:endParaRP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7542213" y="1765300"/>
            <a:ext cx="160178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Max.</a:t>
            </a:r>
          </a:p>
          <a:p>
            <a:pPr algn="ctr" eaLnBrk="0" hangingPunct="0"/>
            <a:endParaRPr lang="es-ES_tradnl" sz="3000">
              <a:solidFill>
                <a:schemeClr val="accent2"/>
              </a:solidFill>
              <a:effectLst/>
            </a:endParaRPr>
          </a:p>
        </p:txBody>
      </p:sp>
      <p:sp>
        <p:nvSpPr>
          <p:cNvPr id="1243145" name="Line 9"/>
          <p:cNvSpPr>
            <a:spLocks noChangeShapeType="1"/>
          </p:cNvSpPr>
          <p:nvPr/>
        </p:nvSpPr>
        <p:spPr bwMode="auto">
          <a:xfrm>
            <a:off x="406400" y="2298700"/>
            <a:ext cx="3589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43146" name="Line 10"/>
          <p:cNvSpPr>
            <a:spLocks noChangeShapeType="1"/>
          </p:cNvSpPr>
          <p:nvPr/>
        </p:nvSpPr>
        <p:spPr bwMode="auto">
          <a:xfrm>
            <a:off x="4876800" y="2298700"/>
            <a:ext cx="1150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43147" name="Line 11"/>
          <p:cNvSpPr>
            <a:spLocks noChangeShapeType="1"/>
          </p:cNvSpPr>
          <p:nvPr/>
        </p:nvSpPr>
        <p:spPr bwMode="auto">
          <a:xfrm>
            <a:off x="6299200" y="22987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43148" name="Line 12"/>
          <p:cNvSpPr>
            <a:spLocks noChangeShapeType="1"/>
          </p:cNvSpPr>
          <p:nvPr/>
        </p:nvSpPr>
        <p:spPr bwMode="auto">
          <a:xfrm>
            <a:off x="7856538" y="2298700"/>
            <a:ext cx="881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43149" name="Line 13"/>
          <p:cNvSpPr>
            <a:spLocks noChangeShapeType="1"/>
          </p:cNvSpPr>
          <p:nvPr/>
        </p:nvSpPr>
        <p:spPr bwMode="auto">
          <a:xfrm>
            <a:off x="406400" y="5867400"/>
            <a:ext cx="8262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39" grpId="0" build="p" autoUpdateAnimBg="0" advAuto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4400" smtClean="0"/>
              <a:t>Porcentaje Recomendado de </a:t>
            </a:r>
            <a:br>
              <a:rPr lang="es-ES_tradnl" sz="4400" smtClean="0"/>
            </a:br>
            <a:r>
              <a:rPr lang="es-ES_tradnl" sz="4400" smtClean="0"/>
              <a:t>Inclusión de Ingredientes</a:t>
            </a:r>
            <a:endParaRPr lang="es-ES_tradnl" smtClean="0"/>
          </a:p>
        </p:txBody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2540000"/>
            <a:ext cx="8331200" cy="3505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Harina de plumas </a:t>
            </a:r>
            <a:r>
              <a:rPr lang="en-US" sz="2400" smtClean="0"/>
              <a:t>(5-03-795)</a:t>
            </a:r>
            <a:r>
              <a:rPr lang="en-US" sz="3000" smtClean="0"/>
              <a:t>	      15-23	      18             15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Harina de pescado (Gral.)              5-50	      25             SL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Proteína pescado Con.                   2-26            3              15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Harina krill </a:t>
            </a:r>
            <a:r>
              <a:rPr lang="en-US" sz="2400" smtClean="0"/>
              <a:t>(5-16-423)</a:t>
            </a:r>
            <a:r>
              <a:rPr lang="en-US" sz="3000" smtClean="0"/>
              <a:t>                      5-53          15             SL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Harina carne/hueso</a:t>
            </a:r>
            <a:r>
              <a:rPr lang="es-ES_tradnl" sz="3000" smtClean="0"/>
              <a:t> </a:t>
            </a:r>
            <a:r>
              <a:rPr lang="es-ES_tradnl" sz="2400" smtClean="0"/>
              <a:t>(5-00</a:t>
            </a:r>
            <a:r>
              <a:rPr lang="en-US" sz="2400" smtClean="0"/>
              <a:t>-388)</a:t>
            </a:r>
            <a:r>
              <a:rPr lang="en-US" sz="3000" smtClean="0"/>
              <a:t>       10-40           15             20</a:t>
            </a:r>
          </a:p>
        </p:txBody>
      </p:sp>
      <p:sp>
        <p:nvSpPr>
          <p:cNvPr id="1244164" name="Line 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923925" y="1828800"/>
            <a:ext cx="18383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Ingredientes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856163" y="1828800"/>
            <a:ext cx="104457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Rango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6119813" y="1841500"/>
            <a:ext cx="139858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Media</a:t>
            </a:r>
          </a:p>
          <a:p>
            <a:pPr algn="ctr" eaLnBrk="0" hangingPunct="0"/>
            <a:endParaRPr lang="es-ES_tradnl" sz="3000">
              <a:solidFill>
                <a:schemeClr val="accent2"/>
              </a:solidFill>
              <a:effectLst/>
            </a:endParaRP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7473950" y="1841500"/>
            <a:ext cx="1601788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Max.</a:t>
            </a:r>
          </a:p>
          <a:p>
            <a:pPr algn="ctr" eaLnBrk="0" hangingPunct="0"/>
            <a:endParaRPr lang="es-ES_tradnl" sz="3000">
              <a:solidFill>
                <a:schemeClr val="accent2"/>
              </a:solidFill>
              <a:effectLst/>
            </a:endParaRPr>
          </a:p>
        </p:txBody>
      </p:sp>
      <p:sp>
        <p:nvSpPr>
          <p:cNvPr id="1244169" name="Line 9"/>
          <p:cNvSpPr>
            <a:spLocks noChangeShapeType="1"/>
          </p:cNvSpPr>
          <p:nvPr/>
        </p:nvSpPr>
        <p:spPr bwMode="auto">
          <a:xfrm>
            <a:off x="406400" y="2374900"/>
            <a:ext cx="3589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44170" name="Line 10"/>
          <p:cNvSpPr>
            <a:spLocks noChangeShapeType="1"/>
          </p:cNvSpPr>
          <p:nvPr/>
        </p:nvSpPr>
        <p:spPr bwMode="auto">
          <a:xfrm>
            <a:off x="4808538" y="2374900"/>
            <a:ext cx="1152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44171" name="Line 11"/>
          <p:cNvSpPr>
            <a:spLocks noChangeShapeType="1"/>
          </p:cNvSpPr>
          <p:nvPr/>
        </p:nvSpPr>
        <p:spPr bwMode="auto">
          <a:xfrm>
            <a:off x="6299200" y="2374900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44172" name="Line 12"/>
          <p:cNvSpPr>
            <a:spLocks noChangeShapeType="1"/>
          </p:cNvSpPr>
          <p:nvPr/>
        </p:nvSpPr>
        <p:spPr bwMode="auto">
          <a:xfrm>
            <a:off x="7856538" y="2374900"/>
            <a:ext cx="881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44173" name="Line 13"/>
          <p:cNvSpPr>
            <a:spLocks noChangeShapeType="1"/>
          </p:cNvSpPr>
          <p:nvPr/>
        </p:nvSpPr>
        <p:spPr bwMode="auto">
          <a:xfrm>
            <a:off x="406400" y="5892800"/>
            <a:ext cx="8262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3" grpId="0" build="p" autoUpdateAnimBg="0" advAuto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4400" smtClean="0"/>
              <a:t>Porcentaje Recomendado de </a:t>
            </a:r>
            <a:br>
              <a:rPr lang="es-ES_tradnl" sz="4400" smtClean="0"/>
            </a:br>
            <a:r>
              <a:rPr lang="es-ES_tradnl" sz="4400" smtClean="0"/>
              <a:t>Inclusión de Ingredientes</a:t>
            </a:r>
            <a:endParaRPr lang="es-ES_tradnl" smtClean="0"/>
          </a:p>
        </p:txBody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2540000"/>
            <a:ext cx="8331200" cy="3733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Harina de maní </a:t>
            </a:r>
            <a:r>
              <a:rPr lang="en-US" sz="2400" smtClean="0"/>
              <a:t>(5-03-649)</a:t>
            </a:r>
            <a:r>
              <a:rPr lang="en-US" sz="3000" smtClean="0"/>
              <a:t>	     18-62	      25              20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Salvado de arroz </a:t>
            </a:r>
            <a:r>
              <a:rPr lang="en-US" sz="2400" smtClean="0"/>
              <a:t>(4-03-928)</a:t>
            </a:r>
            <a:r>
              <a:rPr lang="en-US" sz="3000" smtClean="0"/>
              <a:t>	       5-52	      15              20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Harina camar</a:t>
            </a:r>
            <a:r>
              <a:rPr lang="es-ES_tradnl" sz="3000" smtClean="0"/>
              <a:t>ón </a:t>
            </a:r>
            <a:r>
              <a:rPr lang="es-ES_tradnl" sz="2400" smtClean="0"/>
              <a:t>(5</a:t>
            </a:r>
            <a:r>
              <a:rPr lang="en-US" sz="2400" smtClean="0"/>
              <a:t>-04-226)</a:t>
            </a:r>
            <a:r>
              <a:rPr lang="en-US" sz="3000" smtClean="0"/>
              <a:t>	       2-86           25             SL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Harina soya </a:t>
            </a:r>
            <a:r>
              <a:rPr lang="en-US" sz="2400" smtClean="0"/>
              <a:t>(5-20-637)</a:t>
            </a:r>
            <a:r>
              <a:rPr lang="en-US" sz="3000" smtClean="0"/>
              <a:t>		       8-70           20              25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Semilla soya</a:t>
            </a:r>
            <a:r>
              <a:rPr lang="es-ES_tradnl" sz="3000" smtClean="0"/>
              <a:t> </a:t>
            </a:r>
            <a:r>
              <a:rPr lang="es-ES_tradnl" sz="2400" smtClean="0"/>
              <a:t>(5-04</a:t>
            </a:r>
            <a:r>
              <a:rPr lang="en-US" sz="2400" smtClean="0"/>
              <a:t>-597)</a:t>
            </a:r>
            <a:r>
              <a:rPr lang="en-US" sz="3000" smtClean="0"/>
              <a:t>		       9-36           15              25</a:t>
            </a:r>
          </a:p>
        </p:txBody>
      </p:sp>
      <p:sp>
        <p:nvSpPr>
          <p:cNvPr id="1245188" name="Line 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923925" y="1828800"/>
            <a:ext cx="18383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Ingredientes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4856163" y="1828800"/>
            <a:ext cx="104457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Rango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6119813" y="1841500"/>
            <a:ext cx="139858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Media</a:t>
            </a:r>
          </a:p>
          <a:p>
            <a:pPr algn="ctr" eaLnBrk="0" hangingPunct="0"/>
            <a:endParaRPr lang="es-ES_tradnl" sz="3000">
              <a:solidFill>
                <a:schemeClr val="accent2"/>
              </a:solidFill>
              <a:effectLst/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7473950" y="1841500"/>
            <a:ext cx="1601788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Max.</a:t>
            </a:r>
          </a:p>
          <a:p>
            <a:pPr algn="ctr" eaLnBrk="0" hangingPunct="0"/>
            <a:endParaRPr lang="es-ES_tradnl" sz="3000">
              <a:solidFill>
                <a:schemeClr val="accent2"/>
              </a:solidFill>
              <a:effectLst/>
            </a:endParaRPr>
          </a:p>
        </p:txBody>
      </p:sp>
      <p:sp>
        <p:nvSpPr>
          <p:cNvPr id="1245193" name="Line 9"/>
          <p:cNvSpPr>
            <a:spLocks noChangeShapeType="1"/>
          </p:cNvSpPr>
          <p:nvPr/>
        </p:nvSpPr>
        <p:spPr bwMode="auto">
          <a:xfrm>
            <a:off x="406400" y="2374900"/>
            <a:ext cx="3589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45194" name="Line 10"/>
          <p:cNvSpPr>
            <a:spLocks noChangeShapeType="1"/>
          </p:cNvSpPr>
          <p:nvPr/>
        </p:nvSpPr>
        <p:spPr bwMode="auto">
          <a:xfrm>
            <a:off x="4808538" y="2374900"/>
            <a:ext cx="1152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45195" name="Line 11"/>
          <p:cNvSpPr>
            <a:spLocks noChangeShapeType="1"/>
          </p:cNvSpPr>
          <p:nvPr/>
        </p:nvSpPr>
        <p:spPr bwMode="auto">
          <a:xfrm>
            <a:off x="6299200" y="2374900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45196" name="Line 12"/>
          <p:cNvSpPr>
            <a:spLocks noChangeShapeType="1"/>
          </p:cNvSpPr>
          <p:nvPr/>
        </p:nvSpPr>
        <p:spPr bwMode="auto">
          <a:xfrm>
            <a:off x="7856538" y="2374900"/>
            <a:ext cx="881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45197" name="Line 13"/>
          <p:cNvSpPr>
            <a:spLocks noChangeShapeType="1"/>
          </p:cNvSpPr>
          <p:nvPr/>
        </p:nvSpPr>
        <p:spPr bwMode="auto">
          <a:xfrm>
            <a:off x="406400" y="5969000"/>
            <a:ext cx="8262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5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5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5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5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7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800" smtClean="0"/>
              <a:t>Materias Primas y Aditivos</a:t>
            </a:r>
            <a:endParaRPr lang="es-ES_tradnl" sz="5200" smtClean="0"/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95400"/>
            <a:ext cx="8258175" cy="5029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/>
              <a:t>La </a:t>
            </a:r>
            <a:r>
              <a:rPr lang="en-US" sz="2800" smtClean="0">
                <a:solidFill>
                  <a:srgbClr val="FF0000"/>
                </a:solidFill>
              </a:rPr>
              <a:t>contaminación</a:t>
            </a:r>
            <a:r>
              <a:rPr lang="en-US" sz="2800" smtClean="0">
                <a:solidFill>
                  <a:schemeClr val="accent2"/>
                </a:solidFill>
              </a:rPr>
              <a:t> </a:t>
            </a:r>
            <a:r>
              <a:rPr lang="es-ES_tradnl" sz="2800" smtClean="0"/>
              <a:t>se refiere a partículas</a:t>
            </a:r>
            <a:r>
              <a:rPr lang="en-US" sz="2800" smtClean="0"/>
              <a:t> y compuestos</a:t>
            </a:r>
            <a:r>
              <a:rPr lang="es-ES_tradnl" sz="2800" smtClean="0"/>
              <a:t> foráneos en pequeñas cantidades que no son componentes propios del ingrediente.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/>
              <a:t>La</a:t>
            </a:r>
            <a:r>
              <a:rPr lang="en-US" sz="2800" smtClean="0">
                <a:solidFill>
                  <a:srgbClr val="FF0000"/>
                </a:solidFill>
              </a:rPr>
              <a:t> adulteración</a:t>
            </a:r>
            <a:r>
              <a:rPr lang="en-US" sz="2800" smtClean="0">
                <a:solidFill>
                  <a:schemeClr val="accent2"/>
                </a:solidFill>
              </a:rPr>
              <a:t> </a:t>
            </a:r>
            <a:r>
              <a:rPr lang="es-ES_tradnl" sz="2800" smtClean="0"/>
              <a:t>se refiere a partículas</a:t>
            </a:r>
            <a:r>
              <a:rPr lang="en-US" sz="2800" smtClean="0"/>
              <a:t> y compuestos</a:t>
            </a:r>
            <a:r>
              <a:rPr lang="es-ES_tradnl" sz="2800" smtClean="0"/>
              <a:t> foráneos en cantidades considerables que no son componentes propios del ingrediente.</a:t>
            </a: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s-ES_tradnl" sz="2400" smtClean="0"/>
              <a:t>Los ingredientes molidos finamente son mas susceptibles a la contaminación intencionada o a la adulteración con materiales mas baratos.</a:t>
            </a:r>
            <a:endParaRPr lang="en-US" sz="2400" smtClean="0"/>
          </a:p>
        </p:txBody>
      </p:sp>
      <p:sp>
        <p:nvSpPr>
          <p:cNvPr id="112947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75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4400" smtClean="0"/>
              <a:t>Porcentaje Recomendado de </a:t>
            </a:r>
            <a:br>
              <a:rPr lang="es-ES_tradnl" sz="4400" smtClean="0"/>
            </a:br>
            <a:r>
              <a:rPr lang="es-ES_tradnl" sz="4400" smtClean="0"/>
              <a:t>Inclusión de Ingredientes</a:t>
            </a:r>
            <a:endParaRPr lang="es-ES_tradnl" smtClean="0"/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2540000"/>
            <a:ext cx="8331200" cy="3657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Harina calamar </a:t>
            </a:r>
            <a:r>
              <a:rPr lang="en-US" sz="2400" smtClean="0"/>
              <a:t>(5-04-671)</a:t>
            </a:r>
            <a:r>
              <a:rPr lang="en-US" sz="3000" smtClean="0"/>
              <a:t>	        2-71	      10             SL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Grano de trigo </a:t>
            </a:r>
            <a:r>
              <a:rPr lang="en-US" sz="2400" smtClean="0"/>
              <a:t>(4-05-268)</a:t>
            </a:r>
            <a:r>
              <a:rPr lang="en-US" sz="3000" smtClean="0"/>
              <a:t>		      13-21	      18             25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Salvado trigo</a:t>
            </a:r>
            <a:r>
              <a:rPr lang="es-ES_tradnl" sz="3000" smtClean="0"/>
              <a:t> </a:t>
            </a:r>
            <a:r>
              <a:rPr lang="es-ES_tradnl" sz="2400" smtClean="0"/>
              <a:t>(4</a:t>
            </a:r>
            <a:r>
              <a:rPr lang="en-US" sz="2400" smtClean="0"/>
              <a:t>-05-190)</a:t>
            </a:r>
            <a:r>
              <a:rPr lang="en-US" sz="3000" smtClean="0"/>
              <a:t>                   4-12            8              20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Harina de gluten trigo                    2-24           10             20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Afrecho trigo</a:t>
            </a:r>
            <a:r>
              <a:rPr lang="es-ES_tradnl" sz="3000" smtClean="0"/>
              <a:t> </a:t>
            </a:r>
            <a:r>
              <a:rPr lang="es-ES_tradnl" sz="2400" smtClean="0"/>
              <a:t>(4-05</a:t>
            </a:r>
            <a:r>
              <a:rPr lang="en-US" sz="2400" smtClean="0"/>
              <a:t>-205)</a:t>
            </a:r>
            <a:r>
              <a:rPr lang="en-US" sz="3000" smtClean="0"/>
              <a:t>                   4-23           15             25</a:t>
            </a:r>
          </a:p>
        </p:txBody>
      </p:sp>
      <p:sp>
        <p:nvSpPr>
          <p:cNvPr id="1246212" name="Line 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923925" y="1828800"/>
            <a:ext cx="18383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Ingredientes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4856163" y="1828800"/>
            <a:ext cx="104457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Rango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6119813" y="1841500"/>
            <a:ext cx="139858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Media</a:t>
            </a:r>
          </a:p>
          <a:p>
            <a:pPr algn="ctr" eaLnBrk="0" hangingPunct="0"/>
            <a:endParaRPr lang="es-ES_tradnl" sz="3000">
              <a:solidFill>
                <a:schemeClr val="accent2"/>
              </a:solidFill>
              <a:effectLst/>
            </a:endParaRP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7473950" y="1841500"/>
            <a:ext cx="1601788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Max.</a:t>
            </a:r>
          </a:p>
          <a:p>
            <a:pPr algn="ctr" eaLnBrk="0" hangingPunct="0"/>
            <a:endParaRPr lang="es-ES_tradnl" sz="3000">
              <a:solidFill>
                <a:schemeClr val="accent2"/>
              </a:solidFill>
              <a:effectLst/>
            </a:endParaRPr>
          </a:p>
        </p:txBody>
      </p:sp>
      <p:sp>
        <p:nvSpPr>
          <p:cNvPr id="1246217" name="Line 9"/>
          <p:cNvSpPr>
            <a:spLocks noChangeShapeType="1"/>
          </p:cNvSpPr>
          <p:nvPr/>
        </p:nvSpPr>
        <p:spPr bwMode="auto">
          <a:xfrm>
            <a:off x="406400" y="2374900"/>
            <a:ext cx="3589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46218" name="Line 10"/>
          <p:cNvSpPr>
            <a:spLocks noChangeShapeType="1"/>
          </p:cNvSpPr>
          <p:nvPr/>
        </p:nvSpPr>
        <p:spPr bwMode="auto">
          <a:xfrm>
            <a:off x="4808538" y="2374900"/>
            <a:ext cx="1152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46219" name="Line 11"/>
          <p:cNvSpPr>
            <a:spLocks noChangeShapeType="1"/>
          </p:cNvSpPr>
          <p:nvPr/>
        </p:nvSpPr>
        <p:spPr bwMode="auto">
          <a:xfrm>
            <a:off x="6299200" y="2374900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46220" name="Line 12"/>
          <p:cNvSpPr>
            <a:spLocks noChangeShapeType="1"/>
          </p:cNvSpPr>
          <p:nvPr/>
        </p:nvSpPr>
        <p:spPr bwMode="auto">
          <a:xfrm>
            <a:off x="7856538" y="2374900"/>
            <a:ext cx="881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46221" name="Line 13"/>
          <p:cNvSpPr>
            <a:spLocks noChangeShapeType="1"/>
          </p:cNvSpPr>
          <p:nvPr/>
        </p:nvSpPr>
        <p:spPr bwMode="auto">
          <a:xfrm>
            <a:off x="406400" y="5969000"/>
            <a:ext cx="8262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6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6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6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6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11" grpId="0" build="p" autoUpdateAnimBg="0" advAuto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s-ES_tradnl" sz="3200" smtClean="0">
                <a:solidFill>
                  <a:schemeClr val="hlink"/>
                </a:solidFill>
              </a:rPr>
              <a:t>Peligro</a:t>
            </a:r>
            <a:r>
              <a:rPr lang="en-US" sz="3200" smtClean="0">
                <a:solidFill>
                  <a:schemeClr val="hlink"/>
                </a:solidFill>
              </a:rPr>
              <a:t>:</a:t>
            </a:r>
            <a:r>
              <a:rPr lang="es-ES_tradnl" sz="3200" smtClean="0"/>
              <a:t> Eliminemos el </a:t>
            </a:r>
            <a:r>
              <a:rPr lang="es-ES_tradnl" sz="3200" smtClean="0">
                <a:solidFill>
                  <a:schemeClr val="hlink"/>
                </a:solidFill>
              </a:rPr>
              <a:t>Monóxido de dihidrógeno</a:t>
            </a:r>
            <a:endParaRPr lang="es-ES_tradnl" sz="5900" smtClean="0"/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295400"/>
            <a:ext cx="8466137" cy="45720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_tradnl" sz="3400" smtClean="0">
                <a:solidFill>
                  <a:schemeClr val="accent2"/>
                </a:solidFill>
              </a:rPr>
              <a:t>Este compuesto causa sudoración excesiva y vómito, se ha encontrado en tumores y células cancerosas. En estado gaseoso puede causar graves quemaduras. Si es inhalado accidentalmente puede causar la muerte. Además, causa la erosión en la tierra y es uno de los principales componentes de la lluvia ácida.</a:t>
            </a:r>
            <a:endParaRPr lang="es-ES_tradnl" sz="3400" smtClean="0"/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_tradnl" sz="3400" smtClean="0"/>
              <a:t>De las 50 personas a las que el estudiante pidió que firmaran su petición en USA, 43 firmaron y 6 se mostraron indecisos. Sólo una persona reconoció al común y </a:t>
            </a:r>
            <a:r>
              <a:rPr lang="es-ES_tradnl" sz="3400" smtClean="0">
                <a:solidFill>
                  <a:schemeClr val="hlink"/>
                </a:solidFill>
              </a:rPr>
              <a:t>peligroso compuesto</a:t>
            </a:r>
            <a:r>
              <a:rPr lang="es-ES_tradnl" sz="3400" smtClean="0"/>
              <a:t> como </a:t>
            </a:r>
            <a:r>
              <a:rPr lang="es-ES_tradnl" sz="3400" smtClean="0">
                <a:solidFill>
                  <a:schemeClr val="accent1"/>
                </a:solidFill>
              </a:rPr>
              <a:t>agua</a:t>
            </a:r>
            <a:r>
              <a:rPr lang="es-ES_tradnl" sz="3400" smtClean="0"/>
              <a:t>.</a:t>
            </a:r>
          </a:p>
        </p:txBody>
      </p:sp>
      <p:sp>
        <p:nvSpPr>
          <p:cNvPr id="124723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35" grpId="0" build="p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mar calm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1588"/>
            <a:ext cx="914717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8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788" y="1371600"/>
            <a:ext cx="9066212" cy="1295400"/>
          </a:xfrm>
          <a:noFill/>
        </p:spPr>
        <p:txBody>
          <a:bodyPr anchor="b"/>
          <a:lstStyle/>
          <a:p>
            <a:pPr eaLnBrk="1" hangingPunct="1"/>
            <a:r>
              <a:rPr lang="en-US" sz="8200" smtClean="0">
                <a:solidFill>
                  <a:srgbClr val="0000CC"/>
                </a:solidFill>
              </a:rPr>
              <a:t>Actividad</a:t>
            </a:r>
            <a:r>
              <a:rPr lang="en-US" sz="8200" smtClean="0">
                <a:solidFill>
                  <a:schemeClr val="accent1"/>
                </a:solidFill>
              </a:rPr>
              <a:t> del </a:t>
            </a:r>
            <a:r>
              <a:rPr lang="en-US" sz="8200" smtClean="0">
                <a:solidFill>
                  <a:srgbClr val="0000CC"/>
                </a:solidFill>
              </a:rPr>
              <a:t>Agua</a:t>
            </a:r>
            <a:endParaRPr lang="en-US" sz="8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8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8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59" grpId="0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82" name="Picture 2" descr="mar ola suav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663" y="3429000"/>
            <a:ext cx="46053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283" name="Picture 3" descr="mar ripple circular are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8663" y="0"/>
            <a:ext cx="46053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284" name="Picture 4" descr="mar ola rompiend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38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5400" smtClean="0">
                <a:solidFill>
                  <a:schemeClr val="accent2"/>
                </a:solidFill>
              </a:rPr>
              <a:t>Ejemplos de </a:t>
            </a:r>
            <a:r>
              <a:rPr lang="es-ES_tradnl" sz="7200" smtClean="0">
                <a:solidFill>
                  <a:schemeClr val="accent1"/>
                </a:solidFill>
              </a:rPr>
              <a:t>Aw</a:t>
            </a:r>
            <a:endParaRPr lang="es-ES_tradnl" sz="59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¿Qué es </a:t>
            </a:r>
            <a:r>
              <a:rPr lang="es-ES_tradnl" sz="5400" smtClean="0">
                <a:solidFill>
                  <a:schemeClr val="accent1"/>
                </a:solidFill>
              </a:rPr>
              <a:t>Aw</a:t>
            </a:r>
            <a:r>
              <a:rPr lang="es-ES_tradnl" sz="5400" smtClean="0"/>
              <a:t>?</a:t>
            </a:r>
            <a:endParaRPr lang="es-ES_tradnl" sz="5900" smtClean="0"/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7772400" cy="304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400" smtClean="0"/>
              <a:t>El concepto de Actividad del Agua (</a:t>
            </a:r>
            <a:r>
              <a:rPr lang="en-US" sz="3400" smtClean="0">
                <a:solidFill>
                  <a:schemeClr val="accent1"/>
                </a:solidFill>
              </a:rPr>
              <a:t>Aw</a:t>
            </a:r>
            <a:r>
              <a:rPr lang="en-US" sz="3400" smtClean="0"/>
              <a:t>) es usado para describir la disponibilidad del agua para participar en reacciones fisicas, químicas y bioquímicas.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400" smtClean="0"/>
              <a:t>El agua (H</a:t>
            </a:r>
            <a:r>
              <a:rPr lang="en-US" sz="3400" baseline="-25000" smtClean="0"/>
              <a:t>2</a:t>
            </a:r>
            <a:r>
              <a:rPr lang="en-US" sz="3400" smtClean="0"/>
              <a:t>O) es una molecula polar formada por 1 </a:t>
            </a:r>
            <a:r>
              <a:rPr lang="es-ES_tradnl" sz="3400" smtClean="0"/>
              <a:t>átomo de oxígeno y 2 de hidrógeno unidos por enlaces covalentes</a:t>
            </a:r>
            <a:r>
              <a:rPr lang="en-US" sz="3400" smtClean="0"/>
              <a:t>:</a:t>
            </a:r>
          </a:p>
        </p:txBody>
      </p:sp>
      <p:sp>
        <p:nvSpPr>
          <p:cNvPr id="125030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1463" y="4838700"/>
            <a:ext cx="1320800" cy="1485900"/>
            <a:chOff x="1320" y="3048"/>
            <a:chExt cx="936" cy="936"/>
          </a:xfrm>
        </p:grpSpPr>
        <p:sp>
          <p:nvSpPr>
            <p:cNvPr id="1250310" name="Oval 6"/>
            <p:cNvSpPr>
              <a:spLocks noChangeArrowheads="1"/>
            </p:cNvSpPr>
            <p:nvPr/>
          </p:nvSpPr>
          <p:spPr bwMode="auto">
            <a:xfrm>
              <a:off x="1520" y="3696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0311" name="Oval 7"/>
            <p:cNvSpPr>
              <a:spLocks noChangeArrowheads="1"/>
            </p:cNvSpPr>
            <p:nvPr/>
          </p:nvSpPr>
          <p:spPr bwMode="auto">
            <a:xfrm>
              <a:off x="1968" y="3224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0312" name="Oval 8"/>
            <p:cNvSpPr>
              <a:spLocks noChangeArrowheads="1"/>
            </p:cNvSpPr>
            <p:nvPr/>
          </p:nvSpPr>
          <p:spPr bwMode="auto">
            <a:xfrm>
              <a:off x="2081" y="3336"/>
              <a:ext cx="72" cy="6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0313" name="AutoShape 9"/>
            <p:cNvSpPr>
              <a:spLocks noChangeArrowheads="1"/>
            </p:cNvSpPr>
            <p:nvPr/>
          </p:nvSpPr>
          <p:spPr bwMode="auto">
            <a:xfrm>
              <a:off x="1344" y="3072"/>
              <a:ext cx="624" cy="62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0314" name="AutoShape 10"/>
            <p:cNvSpPr>
              <a:spLocks noChangeArrowheads="1"/>
            </p:cNvSpPr>
            <p:nvPr/>
          </p:nvSpPr>
          <p:spPr bwMode="auto">
            <a:xfrm>
              <a:off x="1680" y="3048"/>
              <a:ext cx="48" cy="48"/>
            </a:xfrm>
            <a:prstGeom prst="flowChartConnector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0315" name="Oval 11"/>
            <p:cNvSpPr>
              <a:spLocks noChangeArrowheads="1"/>
            </p:cNvSpPr>
            <p:nvPr/>
          </p:nvSpPr>
          <p:spPr bwMode="auto">
            <a:xfrm>
              <a:off x="1624" y="3352"/>
              <a:ext cx="72" cy="6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0316" name="Oval 12"/>
            <p:cNvSpPr>
              <a:spLocks noChangeArrowheads="1"/>
            </p:cNvSpPr>
            <p:nvPr/>
          </p:nvSpPr>
          <p:spPr bwMode="auto">
            <a:xfrm>
              <a:off x="1632" y="3808"/>
              <a:ext cx="72" cy="6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0317" name="AutoShape 13"/>
            <p:cNvSpPr>
              <a:spLocks noChangeArrowheads="1"/>
            </p:cNvSpPr>
            <p:nvPr/>
          </p:nvSpPr>
          <p:spPr bwMode="auto">
            <a:xfrm>
              <a:off x="1624" y="3048"/>
              <a:ext cx="48" cy="48"/>
            </a:xfrm>
            <a:prstGeom prst="flowChartConnector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0318" name="AutoShape 14"/>
            <p:cNvSpPr>
              <a:spLocks noChangeArrowheads="1"/>
            </p:cNvSpPr>
            <p:nvPr/>
          </p:nvSpPr>
          <p:spPr bwMode="auto">
            <a:xfrm>
              <a:off x="1320" y="3312"/>
              <a:ext cx="48" cy="48"/>
            </a:xfrm>
            <a:prstGeom prst="flowChartConnector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0319" name="AutoShape 15"/>
            <p:cNvSpPr>
              <a:spLocks noChangeArrowheads="1"/>
            </p:cNvSpPr>
            <p:nvPr/>
          </p:nvSpPr>
          <p:spPr bwMode="auto">
            <a:xfrm>
              <a:off x="1320" y="3384"/>
              <a:ext cx="48" cy="48"/>
            </a:xfrm>
            <a:prstGeom prst="flowChartConnector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0320" name="AutoShape 16"/>
            <p:cNvSpPr>
              <a:spLocks noChangeArrowheads="1"/>
            </p:cNvSpPr>
            <p:nvPr/>
          </p:nvSpPr>
          <p:spPr bwMode="auto">
            <a:xfrm>
              <a:off x="1680" y="3672"/>
              <a:ext cx="48" cy="48"/>
            </a:xfrm>
            <a:prstGeom prst="flowChartConnector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0321" name="AutoShape 17"/>
            <p:cNvSpPr>
              <a:spLocks noChangeArrowheads="1"/>
            </p:cNvSpPr>
            <p:nvPr/>
          </p:nvSpPr>
          <p:spPr bwMode="auto">
            <a:xfrm>
              <a:off x="1624" y="3672"/>
              <a:ext cx="48" cy="48"/>
            </a:xfrm>
            <a:prstGeom prst="flowChartConnector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0322" name="AutoShape 18"/>
            <p:cNvSpPr>
              <a:spLocks noChangeArrowheads="1"/>
            </p:cNvSpPr>
            <p:nvPr/>
          </p:nvSpPr>
          <p:spPr bwMode="auto">
            <a:xfrm>
              <a:off x="1944" y="3312"/>
              <a:ext cx="46" cy="48"/>
            </a:xfrm>
            <a:prstGeom prst="flowChartConnector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0323" name="AutoShape 19"/>
            <p:cNvSpPr>
              <a:spLocks noChangeArrowheads="1"/>
            </p:cNvSpPr>
            <p:nvPr/>
          </p:nvSpPr>
          <p:spPr bwMode="auto">
            <a:xfrm>
              <a:off x="1944" y="3376"/>
              <a:ext cx="46" cy="48"/>
            </a:xfrm>
            <a:prstGeom prst="flowChartConnector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0324" name="AutoShape 20"/>
            <p:cNvSpPr>
              <a:spLocks noChangeArrowheads="1"/>
            </p:cNvSpPr>
            <p:nvPr/>
          </p:nvSpPr>
          <p:spPr bwMode="auto">
            <a:xfrm>
              <a:off x="1776" y="3360"/>
              <a:ext cx="48" cy="48"/>
            </a:xfrm>
            <a:prstGeom prst="flowChartConnector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0325" name="AutoShape 21"/>
            <p:cNvSpPr>
              <a:spLocks noChangeArrowheads="1"/>
            </p:cNvSpPr>
            <p:nvPr/>
          </p:nvSpPr>
          <p:spPr bwMode="auto">
            <a:xfrm>
              <a:off x="1488" y="3360"/>
              <a:ext cx="48" cy="48"/>
            </a:xfrm>
            <a:prstGeom prst="flowChartConnector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172200" y="4495800"/>
            <a:ext cx="1211263" cy="1901825"/>
            <a:chOff x="3603" y="2882"/>
            <a:chExt cx="858" cy="1198"/>
          </a:xfrm>
        </p:grpSpPr>
        <p:grpSp>
          <p:nvGrpSpPr>
            <p:cNvPr id="129031" name="Group 23"/>
            <p:cNvGrpSpPr>
              <a:grpSpLocks/>
            </p:cNvGrpSpPr>
            <p:nvPr/>
          </p:nvGrpSpPr>
          <p:grpSpPr bwMode="auto">
            <a:xfrm>
              <a:off x="3648" y="3160"/>
              <a:ext cx="768" cy="680"/>
              <a:chOff x="3648" y="3168"/>
              <a:chExt cx="768" cy="680"/>
            </a:xfrm>
          </p:grpSpPr>
          <p:grpSp>
            <p:nvGrpSpPr>
              <p:cNvPr id="129035" name="Group 24"/>
              <p:cNvGrpSpPr>
                <a:grpSpLocks/>
              </p:cNvGrpSpPr>
              <p:nvPr/>
            </p:nvGrpSpPr>
            <p:grpSpPr bwMode="auto">
              <a:xfrm>
                <a:off x="3672" y="3176"/>
                <a:ext cx="720" cy="672"/>
                <a:chOff x="3984" y="3312"/>
                <a:chExt cx="720" cy="672"/>
              </a:xfrm>
            </p:grpSpPr>
            <p:sp>
              <p:nvSpPr>
                <p:cNvPr id="1250329" name="Oval 25"/>
                <p:cNvSpPr>
                  <a:spLocks noChangeArrowheads="1"/>
                </p:cNvSpPr>
                <p:nvPr/>
              </p:nvSpPr>
              <p:spPr bwMode="auto">
                <a:xfrm>
                  <a:off x="4417" y="3312"/>
                  <a:ext cx="290" cy="28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s-US"/>
                </a:p>
              </p:txBody>
            </p:sp>
            <p:sp>
              <p:nvSpPr>
                <p:cNvPr id="1250330" name="Oval 26"/>
                <p:cNvSpPr>
                  <a:spLocks noChangeArrowheads="1"/>
                </p:cNvSpPr>
                <p:nvPr/>
              </p:nvSpPr>
              <p:spPr bwMode="auto">
                <a:xfrm>
                  <a:off x="3984" y="3312"/>
                  <a:ext cx="288" cy="28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s-US"/>
                </a:p>
              </p:txBody>
            </p:sp>
            <p:sp>
              <p:nvSpPr>
                <p:cNvPr id="1250331" name="Oval 27"/>
                <p:cNvSpPr>
                  <a:spLocks noChangeArrowheads="1"/>
                </p:cNvSpPr>
                <p:nvPr/>
              </p:nvSpPr>
              <p:spPr bwMode="auto">
                <a:xfrm>
                  <a:off x="4032" y="3360"/>
                  <a:ext cx="624" cy="62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s-US"/>
                </a:p>
              </p:txBody>
            </p:sp>
          </p:grpSp>
          <p:sp>
            <p:nvSpPr>
              <p:cNvPr id="1250332" name="Line 28"/>
              <p:cNvSpPr>
                <a:spLocks noChangeShapeType="1"/>
              </p:cNvSpPr>
              <p:nvPr/>
            </p:nvSpPr>
            <p:spPr bwMode="auto">
              <a:xfrm>
                <a:off x="3648" y="3168"/>
                <a:ext cx="385" cy="38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>
                <a:spAutoFit/>
              </a:bodyPr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250333" name="Line 29"/>
              <p:cNvSpPr>
                <a:spLocks noChangeShapeType="1"/>
              </p:cNvSpPr>
              <p:nvPr/>
            </p:nvSpPr>
            <p:spPr bwMode="auto">
              <a:xfrm flipV="1">
                <a:off x="4033" y="3168"/>
                <a:ext cx="383" cy="38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>
                <a:spAutoFit/>
              </a:bodyPr>
              <a:lstStyle/>
              <a:p>
                <a:pPr>
                  <a:defRPr/>
                </a:pPr>
                <a:endParaRPr lang="es-US"/>
              </a:p>
            </p:txBody>
          </p:sp>
        </p:grpSp>
        <p:sp>
          <p:nvSpPr>
            <p:cNvPr id="129032" name="Text Box 30"/>
            <p:cNvSpPr txBox="1">
              <a:spLocks noChangeArrowheads="1"/>
            </p:cNvSpPr>
            <p:nvPr/>
          </p:nvSpPr>
          <p:spPr bwMode="auto">
            <a:xfrm>
              <a:off x="3889" y="3314"/>
              <a:ext cx="317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400">
                  <a:solidFill>
                    <a:schemeClr val="bg2"/>
                  </a:solidFill>
                  <a:effectLst/>
                </a:rPr>
                <a:t>105º</a:t>
              </a:r>
              <a:endParaRPr lang="es-ES_tradnl" sz="14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29033" name="Text Box 31"/>
            <p:cNvSpPr txBox="1">
              <a:spLocks noChangeArrowheads="1"/>
            </p:cNvSpPr>
            <p:nvPr/>
          </p:nvSpPr>
          <p:spPr bwMode="auto">
            <a:xfrm>
              <a:off x="3603" y="2882"/>
              <a:ext cx="85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400">
                  <a:solidFill>
                    <a:schemeClr val="accent2"/>
                  </a:solidFill>
                  <a:effectLst/>
                </a:rPr>
                <a:t>Carga positiva +</a:t>
              </a:r>
            </a:p>
          </p:txBody>
        </p:sp>
        <p:sp>
          <p:nvSpPr>
            <p:cNvPr id="129034" name="Text Box 32"/>
            <p:cNvSpPr txBox="1">
              <a:spLocks noChangeArrowheads="1"/>
            </p:cNvSpPr>
            <p:nvPr/>
          </p:nvSpPr>
          <p:spPr bwMode="auto">
            <a:xfrm>
              <a:off x="3606" y="3890"/>
              <a:ext cx="85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400">
                  <a:solidFill>
                    <a:schemeClr val="accent2"/>
                  </a:solidFill>
                  <a:effectLst/>
                </a:rPr>
                <a:t>Carga negativa -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5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07" grpId="0" build="p" autoUpdateAnimBg="0" advAuto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¿Qué es </a:t>
            </a:r>
            <a:r>
              <a:rPr lang="es-ES_tradnl" sz="5400" smtClean="0">
                <a:solidFill>
                  <a:schemeClr val="accent1"/>
                </a:solidFill>
              </a:rPr>
              <a:t>Aw</a:t>
            </a:r>
            <a:r>
              <a:rPr lang="es-ES_tradnl" sz="5400" smtClean="0"/>
              <a:t>?</a:t>
            </a:r>
            <a:endParaRPr lang="es-ES_tradnl" sz="5900" smtClean="0"/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295400"/>
            <a:ext cx="7772400" cy="30480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  <a:defRPr/>
            </a:pPr>
            <a:r>
              <a:rPr lang="en-US" sz="3400" smtClean="0"/>
              <a:t>El agua se une con otros grupos polares hidrof</a:t>
            </a:r>
            <a:r>
              <a:rPr lang="es-ES_tradnl" sz="3400" smtClean="0"/>
              <a:t>ílicos (grupos hidroxilos de polisacáridos, grupos carbonilos y aminos de proteinas) en lugares específicos con enlaces de hidrógeno</a:t>
            </a:r>
            <a:r>
              <a:rPr lang="en-US" sz="3400" smtClean="0"/>
              <a:t>.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defRPr/>
            </a:pPr>
            <a:r>
              <a:rPr lang="en-US" sz="3400" smtClean="0"/>
              <a:t>Este agua enlazada se considera </a:t>
            </a:r>
            <a:r>
              <a:rPr lang="en-US" sz="3400" smtClean="0">
                <a:solidFill>
                  <a:srgbClr val="00FF00"/>
                </a:solidFill>
              </a:rPr>
              <a:t>atrapada</a:t>
            </a:r>
            <a:r>
              <a:rPr lang="en-US" sz="3400" smtClean="0"/>
              <a:t> o </a:t>
            </a:r>
            <a:r>
              <a:rPr lang="en-US" sz="3400" smtClean="0">
                <a:solidFill>
                  <a:srgbClr val="00FF00"/>
                </a:solidFill>
              </a:rPr>
              <a:t>inmovilizada</a:t>
            </a:r>
            <a:r>
              <a:rPr lang="en-US" sz="3400" smtClean="0"/>
              <a:t>.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defRPr/>
            </a:pPr>
            <a:r>
              <a:rPr lang="en-US" sz="3400" smtClean="0"/>
              <a:t>Asi se puede formar una capa </a:t>
            </a:r>
            <a:r>
              <a:rPr lang="en-US" sz="3400" smtClean="0">
                <a:solidFill>
                  <a:srgbClr val="FF7C80"/>
                </a:solidFill>
              </a:rPr>
              <a:t>monomolecular</a:t>
            </a:r>
            <a:r>
              <a:rPr lang="en-US" sz="3400" smtClean="0"/>
              <a:t> de agua inmovilizada.</a:t>
            </a:r>
          </a:p>
        </p:txBody>
      </p:sp>
      <p:sp>
        <p:nvSpPr>
          <p:cNvPr id="125133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1" grpId="0" build="p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¿Qué es </a:t>
            </a:r>
            <a:r>
              <a:rPr lang="es-ES_tradnl" sz="5400" smtClean="0">
                <a:solidFill>
                  <a:schemeClr val="accent1"/>
                </a:solidFill>
              </a:rPr>
              <a:t>Aw</a:t>
            </a:r>
            <a:r>
              <a:rPr lang="es-ES_tradnl" sz="5400" smtClean="0"/>
              <a:t>?</a:t>
            </a:r>
            <a:endParaRPr lang="es-ES_tradnl" sz="5900" smtClean="0"/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524000"/>
            <a:ext cx="7772400" cy="3048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Sobre esta capa de agua se puede acumular más agua y esta agua se considera como agua </a:t>
            </a:r>
            <a:r>
              <a:rPr lang="en-US" sz="3400" smtClean="0">
                <a:solidFill>
                  <a:srgbClr val="00FF00"/>
                </a:solidFill>
              </a:rPr>
              <a:t>libre</a:t>
            </a:r>
            <a:r>
              <a:rPr lang="en-US" sz="3400" smtClean="0"/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El agua inmovilizada no tiene las propiedades f</a:t>
            </a:r>
            <a:r>
              <a:rPr lang="es-ES_tradnl" sz="3400" smtClean="0"/>
              <a:t>ísicas ni químicas del agua pura, no puede actuar ni como solvente ni como reactivo</a:t>
            </a:r>
            <a:r>
              <a:rPr lang="en-US" sz="3400" smtClean="0"/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Al aumentar el agua libre incrementa la actividad del agua.</a:t>
            </a:r>
          </a:p>
        </p:txBody>
      </p:sp>
      <p:sp>
        <p:nvSpPr>
          <p:cNvPr id="125235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55" grpId="0" build="p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¿Qué es </a:t>
            </a:r>
            <a:r>
              <a:rPr lang="es-ES_tradnl" sz="5400" smtClean="0">
                <a:solidFill>
                  <a:schemeClr val="accent1"/>
                </a:solidFill>
              </a:rPr>
              <a:t>Aw</a:t>
            </a:r>
            <a:r>
              <a:rPr lang="es-ES_tradnl" sz="5400" smtClean="0"/>
              <a:t>?</a:t>
            </a:r>
            <a:endParaRPr lang="es-ES_tradnl" sz="5900" smtClean="0"/>
          </a:p>
        </p:txBody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524000"/>
            <a:ext cx="7772400" cy="3048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Al aumentar la actividad del agua las tasas de reacciones químicas incrementan ya que el agua actua como medio para que los reactivos interaccionen.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Si la actividad del agua sigue aumentando las tasas de reacciones químicas pueden disminuir debido a la dilución de los reactivos.</a:t>
            </a:r>
            <a:br>
              <a:rPr lang="en-US" sz="3400" smtClean="0"/>
            </a:br>
            <a:r>
              <a:rPr lang="en-US" sz="3400" smtClean="0">
                <a:solidFill>
                  <a:srgbClr val="FF7C80"/>
                </a:solidFill>
              </a:rPr>
              <a:t>[La soluci</a:t>
            </a:r>
            <a:r>
              <a:rPr lang="es-ES_tradnl" sz="3400" smtClean="0">
                <a:solidFill>
                  <a:srgbClr val="FF7C80"/>
                </a:solidFill>
              </a:rPr>
              <a:t>ón a la polución es la dilución</a:t>
            </a:r>
            <a:r>
              <a:rPr lang="en-US" sz="3400" smtClean="0">
                <a:solidFill>
                  <a:srgbClr val="FF7C80"/>
                </a:solidFill>
              </a:rPr>
              <a:t>]</a:t>
            </a:r>
            <a:endParaRPr lang="en-US" sz="3400" smtClean="0"/>
          </a:p>
        </p:txBody>
      </p:sp>
      <p:sp>
        <p:nvSpPr>
          <p:cNvPr id="125338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379" grpId="0" build="p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¿Qué NO es </a:t>
            </a:r>
            <a:r>
              <a:rPr lang="es-ES_tradnl" sz="5400" smtClean="0">
                <a:solidFill>
                  <a:schemeClr val="accent1"/>
                </a:solidFill>
              </a:rPr>
              <a:t>Aw</a:t>
            </a:r>
            <a:r>
              <a:rPr lang="es-ES_tradnl" sz="5400" smtClean="0"/>
              <a:t>?</a:t>
            </a:r>
            <a:endParaRPr lang="es-ES_tradnl" sz="5900" smtClean="0"/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600200"/>
            <a:ext cx="7381875" cy="3048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La actividad del agua </a:t>
            </a:r>
            <a:r>
              <a:rPr lang="en-US" sz="3400" smtClean="0">
                <a:solidFill>
                  <a:schemeClr val="tx2"/>
                </a:solidFill>
              </a:rPr>
              <a:t>NO</a:t>
            </a:r>
            <a:r>
              <a:rPr lang="en-US" sz="3400" smtClean="0"/>
              <a:t> es lo mismo que el contenido de humedad.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Podemos encontrar alimentos con valores iguales de humedad pero valores diferentes de actividad del agua.</a:t>
            </a:r>
          </a:p>
        </p:txBody>
      </p:sp>
      <p:sp>
        <p:nvSpPr>
          <p:cNvPr id="125440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03" grpId="0" build="p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Definición de </a:t>
            </a:r>
            <a:r>
              <a:rPr lang="es-ES_tradnl" sz="5400" smtClean="0">
                <a:solidFill>
                  <a:schemeClr val="accent1"/>
                </a:solidFill>
              </a:rPr>
              <a:t>Aw</a:t>
            </a:r>
            <a:endParaRPr lang="es-ES_tradnl" sz="5900" smtClean="0"/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7788275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400" smtClean="0"/>
              <a:t>           </a:t>
            </a:r>
            <a:r>
              <a:rPr lang="en-US" sz="3400" smtClean="0">
                <a:solidFill>
                  <a:schemeClr val="accent1"/>
                </a:solidFill>
              </a:rPr>
              <a:t>Aw = P producto / P agua pura</a:t>
            </a:r>
            <a:endParaRPr lang="en-US" sz="340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400" smtClean="0"/>
              <a:t>La actividad del agua es simplemente la relación de la presión de vapor de agua en un alimento respecto a la presión de vapor del agua pura a la misma temperatura.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400" smtClean="0">
                <a:solidFill>
                  <a:srgbClr val="FF9900"/>
                </a:solidFill>
              </a:rPr>
              <a:t>Actividad del agua </a:t>
            </a:r>
            <a:r>
              <a:rPr lang="en-US" sz="2800" smtClean="0">
                <a:solidFill>
                  <a:srgbClr val="FF9900"/>
                </a:solidFill>
              </a:rPr>
              <a:t>=</a:t>
            </a:r>
            <a:r>
              <a:rPr lang="en-US" sz="3400" smtClean="0">
                <a:solidFill>
                  <a:srgbClr val="FF9900"/>
                </a:solidFill>
              </a:rPr>
              <a:t> </a:t>
            </a:r>
            <a:r>
              <a:rPr lang="en-US" sz="2800" smtClean="0">
                <a:solidFill>
                  <a:srgbClr val="FF9900"/>
                </a:solidFill>
              </a:rPr>
              <a:t>humedad relativa en equilibrio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smtClean="0">
                <a:solidFill>
                  <a:srgbClr val="FF9900"/>
                </a:solidFill>
              </a:rPr>
              <a:t>Se mide la humedad relativa del aire que rodea la muestra del producto en un espacio cerrado cuando los dos están en equilibrio. Cuando esto ocurre la </a:t>
            </a:r>
            <a:r>
              <a:rPr lang="en-US" sz="2800" smtClean="0">
                <a:solidFill>
                  <a:schemeClr val="accent1"/>
                </a:solidFill>
              </a:rPr>
              <a:t>Aw</a:t>
            </a:r>
            <a:r>
              <a:rPr lang="en-US" sz="2800" smtClean="0">
                <a:solidFill>
                  <a:srgbClr val="FF9900"/>
                </a:solidFill>
              </a:rPr>
              <a:t>  de la muestra y la </a:t>
            </a:r>
            <a:r>
              <a:rPr lang="en-US" sz="2800" smtClean="0">
                <a:solidFill>
                  <a:schemeClr val="accent1"/>
                </a:solidFill>
              </a:rPr>
              <a:t>humedad relativa del aire</a:t>
            </a:r>
            <a:r>
              <a:rPr lang="en-US" sz="2800" smtClean="0">
                <a:solidFill>
                  <a:srgbClr val="FF9900"/>
                </a:solidFill>
              </a:rPr>
              <a:t> son iguales.</a:t>
            </a:r>
            <a:endParaRPr lang="en-US" sz="3400" smtClean="0"/>
          </a:p>
        </p:txBody>
      </p:sp>
      <p:sp>
        <p:nvSpPr>
          <p:cNvPr id="125542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2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524000"/>
            <a:ext cx="80772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/>
              <a:t>El </a:t>
            </a:r>
            <a:r>
              <a:rPr lang="en-US" sz="2800" smtClean="0">
                <a:solidFill>
                  <a:srgbClr val="FF0000"/>
                </a:solidFill>
              </a:rPr>
              <a:t>deterioro </a:t>
            </a:r>
            <a:r>
              <a:rPr lang="es-ES_tradnl" sz="2800" smtClean="0"/>
              <a:t>durante el almacenamiento y transporte de ingredientes principalmente por incrementos de humedad (10-12%) e infestación por insectos y roedores debe evitarse.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2800" smtClean="0"/>
              <a:t>Para producir un alimento de alta calidad no basta con </a:t>
            </a:r>
            <a:r>
              <a:rPr lang="es-ES_tradnl" sz="2800" smtClean="0">
                <a:solidFill>
                  <a:srgbClr val="FF0000"/>
                </a:solidFill>
              </a:rPr>
              <a:t>SELECCIONAR</a:t>
            </a:r>
            <a:r>
              <a:rPr lang="es-ES_tradnl" sz="2800" smtClean="0"/>
              <a:t> ingredientes de alta calidad, también hay que </a:t>
            </a:r>
            <a:r>
              <a:rPr lang="es-ES_tradnl" sz="2800" smtClean="0">
                <a:solidFill>
                  <a:srgbClr val="FF0000"/>
                </a:solidFill>
              </a:rPr>
              <a:t>MANTENER</a:t>
            </a:r>
            <a:r>
              <a:rPr lang="es-ES_tradnl" sz="2800" smtClean="0"/>
              <a:t> la calidad de estos lo mejor posible.</a:t>
            </a:r>
            <a:endParaRPr lang="en-US" sz="2800" smtClean="0"/>
          </a:p>
        </p:txBody>
      </p:sp>
      <p:sp>
        <p:nvSpPr>
          <p:cNvPr id="113050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499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Importancia de </a:t>
            </a:r>
            <a:r>
              <a:rPr lang="es-ES_tradnl" sz="5400" smtClean="0">
                <a:solidFill>
                  <a:schemeClr val="accent1"/>
                </a:solidFill>
              </a:rPr>
              <a:t>Aw</a:t>
            </a:r>
            <a:endParaRPr lang="es-ES_tradnl" sz="5900" smtClean="0"/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7788275" cy="1371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El crecimiento de microorganismos cesa a cierto nivel de </a:t>
            </a:r>
            <a:r>
              <a:rPr lang="en-US" sz="3400" smtClean="0">
                <a:solidFill>
                  <a:schemeClr val="accent1"/>
                </a:solidFill>
              </a:rPr>
              <a:t>Aw</a:t>
            </a:r>
            <a:r>
              <a:rPr lang="en-US" sz="3400" smtClean="0"/>
              <a:t>.</a:t>
            </a:r>
          </a:p>
        </p:txBody>
      </p:sp>
      <p:sp>
        <p:nvSpPr>
          <p:cNvPr id="125645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56453" name="Rectangle 5"/>
          <p:cNvSpPr>
            <a:spLocks noChangeArrowheads="1"/>
          </p:cNvSpPr>
          <p:nvPr/>
        </p:nvSpPr>
        <p:spPr bwMode="auto">
          <a:xfrm>
            <a:off x="203200" y="5105400"/>
            <a:ext cx="873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 crecimiento de los microorganismos se produce entre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Aw = 0.6 y 1.0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El límite m</a:t>
            </a:r>
            <a:r>
              <a:rPr lang="es-ES_tradnl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ínimo para crecimiento de microorganismos es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de</a:t>
            </a:r>
            <a:r>
              <a:rPr lang="en-US" sz="3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Aw = 0.6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381000" y="2895600"/>
            <a:ext cx="17859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2400">
                <a:solidFill>
                  <a:schemeClr val="accent1"/>
                </a:solidFill>
                <a:effectLst/>
              </a:rPr>
              <a:t>Valores de Aw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1171575" y="2514600"/>
            <a:ext cx="9953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2400">
                <a:solidFill>
                  <a:schemeClr val="accent1"/>
                </a:solidFill>
                <a:effectLst/>
              </a:rPr>
              <a:t>% HRE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43138" y="2590800"/>
            <a:ext cx="6426200" cy="914400"/>
            <a:chOff x="1590" y="1632"/>
            <a:chExt cx="4554" cy="576"/>
          </a:xfrm>
        </p:grpSpPr>
        <p:sp>
          <p:nvSpPr>
            <p:cNvPr id="1256457" name="Line 9"/>
            <p:cNvSpPr>
              <a:spLocks noChangeShapeType="1"/>
            </p:cNvSpPr>
            <p:nvPr/>
          </p:nvSpPr>
          <p:spPr bwMode="auto">
            <a:xfrm>
              <a:off x="1680" y="2208"/>
              <a:ext cx="43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6458" name="Line 10"/>
            <p:cNvSpPr>
              <a:spLocks noChangeShapeType="1"/>
            </p:cNvSpPr>
            <p:nvPr/>
          </p:nvSpPr>
          <p:spPr bwMode="auto">
            <a:xfrm>
              <a:off x="1680" y="211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6459" name="Line 11"/>
            <p:cNvSpPr>
              <a:spLocks noChangeShapeType="1"/>
            </p:cNvSpPr>
            <p:nvPr/>
          </p:nvSpPr>
          <p:spPr bwMode="auto">
            <a:xfrm>
              <a:off x="2112" y="211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6460" name="Line 12"/>
            <p:cNvSpPr>
              <a:spLocks noChangeShapeType="1"/>
            </p:cNvSpPr>
            <p:nvPr/>
          </p:nvSpPr>
          <p:spPr bwMode="auto">
            <a:xfrm>
              <a:off x="2544" y="211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6461" name="Line 13"/>
            <p:cNvSpPr>
              <a:spLocks noChangeShapeType="1"/>
            </p:cNvSpPr>
            <p:nvPr/>
          </p:nvSpPr>
          <p:spPr bwMode="auto">
            <a:xfrm>
              <a:off x="2976" y="211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6462" name="Line 14"/>
            <p:cNvSpPr>
              <a:spLocks noChangeShapeType="1"/>
            </p:cNvSpPr>
            <p:nvPr/>
          </p:nvSpPr>
          <p:spPr bwMode="auto">
            <a:xfrm>
              <a:off x="3408" y="211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6463" name="Line 15"/>
            <p:cNvSpPr>
              <a:spLocks noChangeShapeType="1"/>
            </p:cNvSpPr>
            <p:nvPr/>
          </p:nvSpPr>
          <p:spPr bwMode="auto">
            <a:xfrm>
              <a:off x="3840" y="211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6464" name="Line 16"/>
            <p:cNvSpPr>
              <a:spLocks noChangeShapeType="1"/>
            </p:cNvSpPr>
            <p:nvPr/>
          </p:nvSpPr>
          <p:spPr bwMode="auto">
            <a:xfrm>
              <a:off x="4272" y="211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6465" name="Line 17"/>
            <p:cNvSpPr>
              <a:spLocks noChangeShapeType="1"/>
            </p:cNvSpPr>
            <p:nvPr/>
          </p:nvSpPr>
          <p:spPr bwMode="auto">
            <a:xfrm>
              <a:off x="4704" y="211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6466" name="Line 18"/>
            <p:cNvSpPr>
              <a:spLocks noChangeShapeType="1"/>
            </p:cNvSpPr>
            <p:nvPr/>
          </p:nvSpPr>
          <p:spPr bwMode="auto">
            <a:xfrm>
              <a:off x="5136" y="211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6467" name="Line 19"/>
            <p:cNvSpPr>
              <a:spLocks noChangeShapeType="1"/>
            </p:cNvSpPr>
            <p:nvPr/>
          </p:nvSpPr>
          <p:spPr bwMode="auto">
            <a:xfrm>
              <a:off x="5568" y="211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256468" name="Line 20"/>
            <p:cNvSpPr>
              <a:spLocks noChangeShapeType="1"/>
            </p:cNvSpPr>
            <p:nvPr/>
          </p:nvSpPr>
          <p:spPr bwMode="auto">
            <a:xfrm>
              <a:off x="6000" y="211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>
                <a:defRPr/>
              </a:pPr>
              <a:endParaRPr lang="es-US"/>
            </a:p>
          </p:txBody>
        </p:sp>
        <p:sp>
          <p:nvSpPr>
            <p:cNvPr id="135200" name="Text Box 21"/>
            <p:cNvSpPr txBox="1">
              <a:spLocks noChangeArrowheads="1"/>
            </p:cNvSpPr>
            <p:nvPr/>
          </p:nvSpPr>
          <p:spPr bwMode="auto">
            <a:xfrm>
              <a:off x="1590" y="1872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0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01" name="Text Box 22"/>
            <p:cNvSpPr txBox="1">
              <a:spLocks noChangeArrowheads="1"/>
            </p:cNvSpPr>
            <p:nvPr/>
          </p:nvSpPr>
          <p:spPr bwMode="auto">
            <a:xfrm>
              <a:off x="1968" y="1872"/>
              <a:ext cx="2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0.1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02" name="Text Box 23"/>
            <p:cNvSpPr txBox="1">
              <a:spLocks noChangeArrowheads="1"/>
            </p:cNvSpPr>
            <p:nvPr/>
          </p:nvSpPr>
          <p:spPr bwMode="auto">
            <a:xfrm>
              <a:off x="2394" y="1872"/>
              <a:ext cx="2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0.2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03" name="Text Box 24"/>
            <p:cNvSpPr txBox="1">
              <a:spLocks noChangeArrowheads="1"/>
            </p:cNvSpPr>
            <p:nvPr/>
          </p:nvSpPr>
          <p:spPr bwMode="auto">
            <a:xfrm>
              <a:off x="2826" y="1872"/>
              <a:ext cx="2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0.3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04" name="Text Box 25"/>
            <p:cNvSpPr txBox="1">
              <a:spLocks noChangeArrowheads="1"/>
            </p:cNvSpPr>
            <p:nvPr/>
          </p:nvSpPr>
          <p:spPr bwMode="auto">
            <a:xfrm>
              <a:off x="3264" y="1872"/>
              <a:ext cx="2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0.4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05" name="Text Box 26"/>
            <p:cNvSpPr txBox="1">
              <a:spLocks noChangeArrowheads="1"/>
            </p:cNvSpPr>
            <p:nvPr/>
          </p:nvSpPr>
          <p:spPr bwMode="auto">
            <a:xfrm>
              <a:off x="3690" y="1872"/>
              <a:ext cx="2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0.5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06" name="Text Box 27"/>
            <p:cNvSpPr txBox="1">
              <a:spLocks noChangeArrowheads="1"/>
            </p:cNvSpPr>
            <p:nvPr/>
          </p:nvSpPr>
          <p:spPr bwMode="auto">
            <a:xfrm>
              <a:off x="4122" y="1872"/>
              <a:ext cx="2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0.6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07" name="Text Box 28"/>
            <p:cNvSpPr txBox="1">
              <a:spLocks noChangeArrowheads="1"/>
            </p:cNvSpPr>
            <p:nvPr/>
          </p:nvSpPr>
          <p:spPr bwMode="auto">
            <a:xfrm>
              <a:off x="4554" y="1872"/>
              <a:ext cx="2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0.7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08" name="Text Box 29"/>
            <p:cNvSpPr txBox="1">
              <a:spLocks noChangeArrowheads="1"/>
            </p:cNvSpPr>
            <p:nvPr/>
          </p:nvSpPr>
          <p:spPr bwMode="auto">
            <a:xfrm>
              <a:off x="4986" y="1872"/>
              <a:ext cx="2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0.8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09" name="Text Box 30"/>
            <p:cNvSpPr txBox="1">
              <a:spLocks noChangeArrowheads="1"/>
            </p:cNvSpPr>
            <p:nvPr/>
          </p:nvSpPr>
          <p:spPr bwMode="auto">
            <a:xfrm>
              <a:off x="5418" y="1872"/>
              <a:ext cx="2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0.9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10" name="Text Box 31"/>
            <p:cNvSpPr txBox="1">
              <a:spLocks noChangeArrowheads="1"/>
            </p:cNvSpPr>
            <p:nvPr/>
          </p:nvSpPr>
          <p:spPr bwMode="auto">
            <a:xfrm>
              <a:off x="5850" y="1872"/>
              <a:ext cx="2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1.0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11" name="Text Box 32"/>
            <p:cNvSpPr txBox="1">
              <a:spLocks noChangeArrowheads="1"/>
            </p:cNvSpPr>
            <p:nvPr/>
          </p:nvSpPr>
          <p:spPr bwMode="auto">
            <a:xfrm>
              <a:off x="1986" y="1632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10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12" name="Text Box 33"/>
            <p:cNvSpPr txBox="1">
              <a:spLocks noChangeArrowheads="1"/>
            </p:cNvSpPr>
            <p:nvPr/>
          </p:nvSpPr>
          <p:spPr bwMode="auto">
            <a:xfrm>
              <a:off x="2430" y="1632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20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13" name="Text Box 34"/>
            <p:cNvSpPr txBox="1">
              <a:spLocks noChangeArrowheads="1"/>
            </p:cNvSpPr>
            <p:nvPr/>
          </p:nvSpPr>
          <p:spPr bwMode="auto">
            <a:xfrm>
              <a:off x="2862" y="1632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30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14" name="Text Box 35"/>
            <p:cNvSpPr txBox="1">
              <a:spLocks noChangeArrowheads="1"/>
            </p:cNvSpPr>
            <p:nvPr/>
          </p:nvSpPr>
          <p:spPr bwMode="auto">
            <a:xfrm>
              <a:off x="3294" y="1632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40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15" name="Text Box 36"/>
            <p:cNvSpPr txBox="1">
              <a:spLocks noChangeArrowheads="1"/>
            </p:cNvSpPr>
            <p:nvPr/>
          </p:nvSpPr>
          <p:spPr bwMode="auto">
            <a:xfrm>
              <a:off x="3726" y="1632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50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16" name="Text Box 37"/>
            <p:cNvSpPr txBox="1">
              <a:spLocks noChangeArrowheads="1"/>
            </p:cNvSpPr>
            <p:nvPr/>
          </p:nvSpPr>
          <p:spPr bwMode="auto">
            <a:xfrm>
              <a:off x="4158" y="1632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60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17" name="Text Box 38"/>
            <p:cNvSpPr txBox="1">
              <a:spLocks noChangeArrowheads="1"/>
            </p:cNvSpPr>
            <p:nvPr/>
          </p:nvSpPr>
          <p:spPr bwMode="auto">
            <a:xfrm>
              <a:off x="4590" y="1632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70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18" name="Text Box 39"/>
            <p:cNvSpPr txBox="1">
              <a:spLocks noChangeArrowheads="1"/>
            </p:cNvSpPr>
            <p:nvPr/>
          </p:nvSpPr>
          <p:spPr bwMode="auto">
            <a:xfrm>
              <a:off x="5022" y="1632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80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19" name="Text Box 40"/>
            <p:cNvSpPr txBox="1">
              <a:spLocks noChangeArrowheads="1"/>
            </p:cNvSpPr>
            <p:nvPr/>
          </p:nvSpPr>
          <p:spPr bwMode="auto">
            <a:xfrm>
              <a:off x="5454" y="1632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90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35220" name="Text Box 41"/>
            <p:cNvSpPr txBox="1">
              <a:spLocks noChangeArrowheads="1"/>
            </p:cNvSpPr>
            <p:nvPr/>
          </p:nvSpPr>
          <p:spPr bwMode="auto">
            <a:xfrm>
              <a:off x="5808" y="1632"/>
              <a:ext cx="33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s-ES_tradnl" sz="1800">
                  <a:effectLst/>
                </a:rPr>
                <a:t>100</a:t>
              </a:r>
              <a:endParaRPr lang="es-ES_tradnl" sz="1800">
                <a:solidFill>
                  <a:schemeClr val="accent2"/>
                </a:solidFill>
                <a:effectLst/>
              </a:endParaRPr>
            </a:p>
          </p:txBody>
        </p:sp>
      </p:grpSp>
      <p:sp>
        <p:nvSpPr>
          <p:cNvPr id="1256490" name="Text Box 42"/>
          <p:cNvSpPr txBox="1">
            <a:spLocks noChangeArrowheads="1"/>
          </p:cNvSpPr>
          <p:nvPr/>
        </p:nvSpPr>
        <p:spPr bwMode="auto">
          <a:xfrm rot="-5400000">
            <a:off x="7138194" y="4223544"/>
            <a:ext cx="170497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Mayoría de Bacterias</a:t>
            </a:r>
          </a:p>
        </p:txBody>
      </p:sp>
      <p:sp>
        <p:nvSpPr>
          <p:cNvPr id="1256491" name="Text Box 43"/>
          <p:cNvSpPr txBox="1">
            <a:spLocks noChangeArrowheads="1"/>
          </p:cNvSpPr>
          <p:nvPr/>
        </p:nvSpPr>
        <p:spPr bwMode="auto">
          <a:xfrm rot="-5400000">
            <a:off x="6759575" y="4262438"/>
            <a:ext cx="1782763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Mayoría de Levaduras</a:t>
            </a:r>
          </a:p>
        </p:txBody>
      </p:sp>
      <p:sp>
        <p:nvSpPr>
          <p:cNvPr id="1256492" name="Text Box 44"/>
          <p:cNvSpPr txBox="1">
            <a:spLocks noChangeArrowheads="1"/>
          </p:cNvSpPr>
          <p:nvPr/>
        </p:nvSpPr>
        <p:spPr bwMode="auto">
          <a:xfrm rot="-5400000">
            <a:off x="6378575" y="4168775"/>
            <a:ext cx="159543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Mayoría de Hongos</a:t>
            </a:r>
          </a:p>
        </p:txBody>
      </p:sp>
      <p:sp>
        <p:nvSpPr>
          <p:cNvPr id="1256493" name="Text Box 45"/>
          <p:cNvSpPr txBox="1">
            <a:spLocks noChangeArrowheads="1"/>
          </p:cNvSpPr>
          <p:nvPr/>
        </p:nvSpPr>
        <p:spPr bwMode="auto">
          <a:xfrm rot="-5400000">
            <a:off x="6003132" y="4212431"/>
            <a:ext cx="1670050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Bacterias Halofílicas</a:t>
            </a:r>
          </a:p>
        </p:txBody>
      </p:sp>
      <p:sp>
        <p:nvSpPr>
          <p:cNvPr id="1256494" name="Text Box 46"/>
          <p:cNvSpPr txBox="1">
            <a:spLocks noChangeArrowheads="1"/>
          </p:cNvSpPr>
          <p:nvPr/>
        </p:nvSpPr>
        <p:spPr bwMode="auto">
          <a:xfrm rot="-5400000">
            <a:off x="5586413" y="4286250"/>
            <a:ext cx="1827212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Levaduras Osmofílicas</a:t>
            </a:r>
          </a:p>
        </p:txBody>
      </p:sp>
      <p:sp>
        <p:nvSpPr>
          <p:cNvPr id="1256495" name="Text Box 47"/>
          <p:cNvSpPr txBox="1">
            <a:spLocks noChangeArrowheads="1"/>
          </p:cNvSpPr>
          <p:nvPr/>
        </p:nvSpPr>
        <p:spPr bwMode="auto">
          <a:xfrm rot="-5400000">
            <a:off x="5438775" y="4160838"/>
            <a:ext cx="1579563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Hongos Xerofílicos</a:t>
            </a:r>
          </a:p>
        </p:txBody>
      </p:sp>
      <p:sp>
        <p:nvSpPr>
          <p:cNvPr id="1256496" name="Text Box 48"/>
          <p:cNvSpPr txBox="1">
            <a:spLocks noChangeArrowheads="1"/>
          </p:cNvSpPr>
          <p:nvPr/>
        </p:nvSpPr>
        <p:spPr bwMode="auto">
          <a:xfrm>
            <a:off x="203200" y="3657600"/>
            <a:ext cx="23050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>
                <a:solidFill>
                  <a:srgbClr val="66FF33"/>
                </a:solidFill>
                <a:effectLst/>
              </a:rPr>
              <a:t>ESCALA de Aw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56497" name="Text Box 49"/>
          <p:cNvSpPr txBox="1">
            <a:spLocks noChangeArrowheads="1"/>
          </p:cNvSpPr>
          <p:nvPr/>
        </p:nvSpPr>
        <p:spPr bwMode="auto">
          <a:xfrm>
            <a:off x="2913063" y="3886200"/>
            <a:ext cx="15875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2000">
                <a:solidFill>
                  <a:srgbClr val="66FF33"/>
                </a:solidFill>
                <a:effectLst/>
              </a:rPr>
              <a:t>Completamente</a:t>
            </a:r>
            <a:br>
              <a:rPr lang="es-ES_tradnl" sz="2000">
                <a:solidFill>
                  <a:srgbClr val="66FF33"/>
                </a:solidFill>
                <a:effectLst/>
              </a:rPr>
            </a:br>
            <a:r>
              <a:rPr lang="es-ES_tradnl" sz="2000">
                <a:solidFill>
                  <a:srgbClr val="66FF33"/>
                </a:solidFill>
                <a:effectLst/>
              </a:rPr>
              <a:t>seco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56498" name="Line 50"/>
          <p:cNvSpPr>
            <a:spLocks noChangeShapeType="1"/>
          </p:cNvSpPr>
          <p:nvPr/>
        </p:nvSpPr>
        <p:spPr bwMode="auto">
          <a:xfrm>
            <a:off x="2438400" y="3581400"/>
            <a:ext cx="609600" cy="381000"/>
          </a:xfrm>
          <a:prstGeom prst="line">
            <a:avLst/>
          </a:prstGeom>
          <a:noFill/>
          <a:ln w="12700">
            <a:solidFill>
              <a:srgbClr val="66FF33"/>
            </a:solidFill>
            <a:round/>
            <a:headEnd type="triangle" w="med" len="med"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56499" name="Text Box 51"/>
          <p:cNvSpPr txBox="1">
            <a:spLocks noChangeArrowheads="1"/>
          </p:cNvSpPr>
          <p:nvPr/>
        </p:nvSpPr>
        <p:spPr bwMode="auto">
          <a:xfrm>
            <a:off x="4908550" y="3886200"/>
            <a:ext cx="6508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2000">
                <a:solidFill>
                  <a:srgbClr val="66FF33"/>
                </a:solidFill>
                <a:effectLst/>
              </a:rPr>
              <a:t>Agua</a:t>
            </a:r>
            <a:br>
              <a:rPr lang="es-ES_tradnl" sz="2000">
                <a:solidFill>
                  <a:srgbClr val="66FF33"/>
                </a:solidFill>
                <a:effectLst/>
              </a:rPr>
            </a:br>
            <a:r>
              <a:rPr lang="es-ES_tradnl" sz="2000">
                <a:solidFill>
                  <a:srgbClr val="66FF33"/>
                </a:solidFill>
                <a:effectLst/>
              </a:rPr>
              <a:t>pura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56500" name="Line 52"/>
          <p:cNvSpPr>
            <a:spLocks noChangeShapeType="1"/>
          </p:cNvSpPr>
          <p:nvPr/>
        </p:nvSpPr>
        <p:spPr bwMode="auto">
          <a:xfrm flipV="1">
            <a:off x="5486400" y="3581400"/>
            <a:ext cx="2913063" cy="457200"/>
          </a:xfrm>
          <a:prstGeom prst="line">
            <a:avLst/>
          </a:prstGeom>
          <a:noFill/>
          <a:ln w="127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6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6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5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5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25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125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25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125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125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125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56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6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6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56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64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451" grpId="0" build="p" autoUpdateAnimBg="0" advAuto="0"/>
      <p:bldP spid="1256453" grpId="0" autoUpdateAnimBg="0"/>
      <p:bldP spid="1256490" grpId="0" autoUpdateAnimBg="0"/>
      <p:bldP spid="1256491" grpId="0" autoUpdateAnimBg="0"/>
      <p:bldP spid="1256492" grpId="0" autoUpdateAnimBg="0"/>
      <p:bldP spid="1256493" grpId="0" autoUpdateAnimBg="0"/>
      <p:bldP spid="1256494" grpId="0" autoUpdateAnimBg="0"/>
      <p:bldP spid="1256495" grpId="0" autoUpdateAnimBg="0"/>
      <p:bldP spid="1256496" grpId="0" autoUpdateAnimBg="0"/>
      <p:bldP spid="1256497" grpId="0" autoUpdateAnimBg="0"/>
      <p:bldP spid="1256499" grpId="0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7738" y="1871663"/>
            <a:ext cx="7451725" cy="41148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en-US" smtClean="0"/>
              <a:t>Carne y Pescado fresco			.99</a:t>
            </a:r>
          </a:p>
          <a:p>
            <a:pPr eaLnBrk="1" hangingPunct="1">
              <a:lnSpc>
                <a:spcPct val="75000"/>
              </a:lnSpc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en-US" smtClean="0"/>
              <a:t>Pan, Leche						.95</a:t>
            </a:r>
          </a:p>
          <a:p>
            <a:pPr eaLnBrk="1" hangingPunct="1">
              <a:lnSpc>
                <a:spcPct val="75000"/>
              </a:lnSpc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en-US" smtClean="0"/>
              <a:t>Queso, Jam</a:t>
            </a:r>
            <a:r>
              <a:rPr lang="es-ES_tradnl" smtClean="0"/>
              <a:t>ó</a:t>
            </a:r>
            <a:r>
              <a:rPr lang="en-US" smtClean="0"/>
              <a:t>n dulce				.91</a:t>
            </a:r>
          </a:p>
          <a:p>
            <a:pPr eaLnBrk="1" hangingPunct="1">
              <a:lnSpc>
                <a:spcPct val="75000"/>
              </a:lnSpc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en-US" smtClean="0"/>
              <a:t>Salami, Margarina				.87</a:t>
            </a:r>
          </a:p>
          <a:p>
            <a:pPr eaLnBrk="1" hangingPunct="1">
              <a:lnSpc>
                <a:spcPct val="75000"/>
              </a:lnSpc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en-US" smtClean="0"/>
              <a:t>Arroz, Leche codensada			.80</a:t>
            </a:r>
          </a:p>
          <a:p>
            <a:pPr eaLnBrk="1" hangingPunct="1">
              <a:lnSpc>
                <a:spcPct val="75000"/>
              </a:lnSpc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en-US" smtClean="0"/>
              <a:t>Mermeladas					.75</a:t>
            </a:r>
          </a:p>
          <a:p>
            <a:pPr eaLnBrk="1" hangingPunct="1">
              <a:lnSpc>
                <a:spcPct val="75000"/>
              </a:lnSpc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en-US" smtClean="0"/>
              <a:t>Frutos secos, Melaza				.65</a:t>
            </a:r>
          </a:p>
          <a:p>
            <a:pPr eaLnBrk="1" hangingPunct="1">
              <a:lnSpc>
                <a:spcPct val="75000"/>
              </a:lnSpc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en-US" smtClean="0"/>
              <a:t>Frutas secas, Miel, Caramelos		.60</a:t>
            </a:r>
          </a:p>
          <a:p>
            <a:pPr eaLnBrk="1" hangingPunct="1">
              <a:lnSpc>
                <a:spcPct val="75000"/>
              </a:lnSpc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en-US" smtClean="0"/>
              <a:t>Tallarines, Fideos				.50</a:t>
            </a:r>
          </a:p>
          <a:p>
            <a:pPr eaLnBrk="1" hangingPunct="1">
              <a:lnSpc>
                <a:spcPct val="75000"/>
              </a:lnSpc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en-US" smtClean="0"/>
              <a:t>Polvo de huevo entero				.40</a:t>
            </a:r>
          </a:p>
          <a:p>
            <a:pPr eaLnBrk="1" hangingPunct="1">
              <a:lnSpc>
                <a:spcPct val="75000"/>
              </a:lnSpc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en-US" smtClean="0"/>
              <a:t>Galletas, Sopas deshidratadas		.30</a:t>
            </a:r>
          </a:p>
          <a:p>
            <a:pPr eaLnBrk="1" hangingPunct="1">
              <a:lnSpc>
                <a:spcPct val="75000"/>
              </a:lnSpc>
              <a:spcBef>
                <a:spcPct val="5000"/>
              </a:spcBef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en-US" smtClean="0"/>
              <a:t>Café instantáneo, Leche en polvo		.20</a:t>
            </a:r>
          </a:p>
        </p:txBody>
      </p:sp>
      <p:sp>
        <p:nvSpPr>
          <p:cNvPr id="12574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720850" y="1295400"/>
            <a:ext cx="14636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200">
                <a:solidFill>
                  <a:schemeClr val="accent2"/>
                </a:solidFill>
                <a:effectLst/>
              </a:rPr>
              <a:t>Producto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4879975" y="1295400"/>
            <a:ext cx="36544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200">
                <a:solidFill>
                  <a:schemeClr val="accent2"/>
                </a:solidFill>
                <a:effectLst/>
              </a:rPr>
              <a:t>Actividad del Agua </a:t>
            </a:r>
            <a:r>
              <a:rPr lang="en-US" sz="2400">
                <a:solidFill>
                  <a:schemeClr val="accent2"/>
                </a:solidFill>
                <a:effectLst/>
              </a:rPr>
              <a:t>(Aw)</a:t>
            </a:r>
            <a:endParaRPr lang="es-ES_tradnl" sz="3200">
              <a:solidFill>
                <a:schemeClr val="accent2"/>
              </a:solidFill>
              <a:effectLst/>
            </a:endParaRPr>
          </a:p>
        </p:txBody>
      </p:sp>
      <p:sp>
        <p:nvSpPr>
          <p:cNvPr id="1257478" name="Line 6"/>
          <p:cNvSpPr>
            <a:spLocks noChangeShapeType="1"/>
          </p:cNvSpPr>
          <p:nvPr/>
        </p:nvSpPr>
        <p:spPr bwMode="auto">
          <a:xfrm>
            <a:off x="744538" y="1871663"/>
            <a:ext cx="325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_tradnl" sz="5400" smtClean="0"/>
              <a:t>Valores de </a:t>
            </a:r>
            <a:r>
              <a:rPr lang="es-ES_tradnl" sz="5400" smtClean="0">
                <a:solidFill>
                  <a:schemeClr val="accent1"/>
                </a:solidFill>
              </a:rPr>
              <a:t>Aw</a:t>
            </a:r>
            <a:r>
              <a:rPr lang="es-ES_tradnl" sz="5400" smtClean="0"/>
              <a:t> de Productos</a:t>
            </a:r>
            <a:endParaRPr lang="es-ES_tradnl" sz="3800" smtClean="0"/>
          </a:p>
        </p:txBody>
      </p:sp>
      <p:sp>
        <p:nvSpPr>
          <p:cNvPr id="1257480" name="Line 8"/>
          <p:cNvSpPr>
            <a:spLocks noChangeShapeType="1"/>
          </p:cNvSpPr>
          <p:nvPr/>
        </p:nvSpPr>
        <p:spPr bwMode="auto">
          <a:xfrm>
            <a:off x="4605338" y="1866900"/>
            <a:ext cx="4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7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7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7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7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7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57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7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7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57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7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7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7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57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57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7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7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7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57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74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74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574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574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574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574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7474" grpId="0" build="p" autoUpdateAnimBg="0" advAuto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Potencial de </a:t>
            </a:r>
            <a:r>
              <a:rPr lang="es-ES_tradnl" sz="5400" smtClean="0">
                <a:solidFill>
                  <a:schemeClr val="accent1"/>
                </a:solidFill>
              </a:rPr>
              <a:t>Aw</a:t>
            </a:r>
            <a:endParaRPr lang="es-ES_tradnl" sz="5900" smtClean="0"/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7856537" cy="30480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3400" smtClean="0"/>
              <a:t>El crecimiento de las bacterias puede detenerse a una </a:t>
            </a:r>
            <a:r>
              <a:rPr lang="en-US" sz="3400" smtClean="0">
                <a:solidFill>
                  <a:schemeClr val="accent1"/>
                </a:solidFill>
              </a:rPr>
              <a:t>Aw = 0.9</a:t>
            </a:r>
            <a:r>
              <a:rPr lang="en-US" sz="3400" smtClean="0"/>
              <a:t>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3400" smtClean="0"/>
              <a:t>El crecimiento de hongos y levaduras puede detenerse a una </a:t>
            </a:r>
            <a:r>
              <a:rPr lang="en-US" sz="3400" smtClean="0">
                <a:solidFill>
                  <a:schemeClr val="accent1"/>
                </a:solidFill>
              </a:rPr>
              <a:t>Aw = 0.75</a:t>
            </a:r>
            <a:r>
              <a:rPr lang="en-US" sz="3400" smtClean="0"/>
              <a:t>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3400" smtClean="0"/>
              <a:t>Si colocamos una bacteria en una soluci</a:t>
            </a:r>
            <a:r>
              <a:rPr lang="es-ES_tradnl" sz="3400" smtClean="0"/>
              <a:t>ón con baja </a:t>
            </a:r>
            <a:r>
              <a:rPr lang="es-ES_tradnl" sz="3400" smtClean="0">
                <a:solidFill>
                  <a:schemeClr val="accent1"/>
                </a:solidFill>
              </a:rPr>
              <a:t>Aw</a:t>
            </a:r>
            <a:r>
              <a:rPr lang="es-ES_tradnl" sz="3400" smtClean="0"/>
              <a:t>, la célula se deshidrata e inhibimos su crecimiento.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s-ES_tradnl" sz="3400" smtClean="0"/>
              <a:t>De acuerdo a los principios de termodinámica la </a:t>
            </a:r>
            <a:r>
              <a:rPr lang="es-ES_tradnl" sz="3400" smtClean="0">
                <a:solidFill>
                  <a:schemeClr val="accent1"/>
                </a:solidFill>
              </a:rPr>
              <a:t>Aw</a:t>
            </a:r>
            <a:r>
              <a:rPr lang="es-ES_tradnl" sz="3400" smtClean="0"/>
              <a:t> y no el nivel de humedad es la causante de la deshidratación e inhibición del crecimiento microbiano.</a:t>
            </a:r>
            <a:endParaRPr lang="en-US" sz="3400" smtClean="0"/>
          </a:p>
        </p:txBody>
      </p:sp>
      <p:sp>
        <p:nvSpPr>
          <p:cNvPr id="125850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499" grpId="0" build="p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Concepto de </a:t>
            </a:r>
            <a:r>
              <a:rPr lang="es-ES_tradnl" smtClean="0">
                <a:solidFill>
                  <a:schemeClr val="accent1"/>
                </a:solidFill>
              </a:rPr>
              <a:t>Deshidratación Osmótica</a:t>
            </a:r>
            <a:endParaRPr lang="es-ES_tradnl" sz="5900" smtClean="0"/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7856537" cy="16002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3400" smtClean="0"/>
              <a:t>Un producto con una </a:t>
            </a:r>
            <a:r>
              <a:rPr lang="en-US" sz="3400" smtClean="0">
                <a:solidFill>
                  <a:schemeClr val="accent1"/>
                </a:solidFill>
              </a:rPr>
              <a:t>Aw </a:t>
            </a:r>
            <a:r>
              <a:rPr lang="en-US" sz="3400" smtClean="0"/>
              <a:t>específica entra en contacto con otro producto de </a:t>
            </a:r>
            <a:r>
              <a:rPr lang="en-US" sz="3400" smtClean="0">
                <a:solidFill>
                  <a:schemeClr val="accent2"/>
                </a:solidFill>
              </a:rPr>
              <a:t>MENOR</a:t>
            </a:r>
            <a:r>
              <a:rPr lang="en-US" sz="3400" smtClean="0"/>
              <a:t> </a:t>
            </a:r>
            <a:r>
              <a:rPr lang="en-US" sz="3400" smtClean="0">
                <a:solidFill>
                  <a:schemeClr val="accent1"/>
                </a:solidFill>
              </a:rPr>
              <a:t>Aw</a:t>
            </a:r>
            <a:r>
              <a:rPr lang="en-US" sz="3400" smtClean="0"/>
              <a:t>.</a:t>
            </a:r>
          </a:p>
        </p:txBody>
      </p:sp>
      <p:sp>
        <p:nvSpPr>
          <p:cNvPr id="1259524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59525" name="Oval 5" descr="Papel periódico"/>
          <p:cNvSpPr>
            <a:spLocks noChangeArrowheads="1"/>
          </p:cNvSpPr>
          <p:nvPr/>
        </p:nvSpPr>
        <p:spPr bwMode="auto">
          <a:xfrm>
            <a:off x="1693863" y="2819400"/>
            <a:ext cx="5892800" cy="3276600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59526" name="Text Box 6"/>
          <p:cNvSpPr txBox="1">
            <a:spLocks noChangeArrowheads="1"/>
          </p:cNvSpPr>
          <p:nvPr/>
        </p:nvSpPr>
        <p:spPr bwMode="auto">
          <a:xfrm>
            <a:off x="1820863" y="4059238"/>
            <a:ext cx="1836737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200">
                <a:solidFill>
                  <a:schemeClr val="bg1"/>
                </a:solidFill>
                <a:effectLst/>
              </a:rPr>
              <a:t>Aw externa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59527" name="Oval 7" descr="Papel carta"/>
          <p:cNvSpPr>
            <a:spLocks noChangeArrowheads="1"/>
          </p:cNvSpPr>
          <p:nvPr/>
        </p:nvSpPr>
        <p:spPr bwMode="auto">
          <a:xfrm>
            <a:off x="4741863" y="3352800"/>
            <a:ext cx="2438400" cy="2209800"/>
          </a:xfrm>
          <a:prstGeom prst="ellips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59528" name="Text Box 8"/>
          <p:cNvSpPr txBox="1">
            <a:spLocks noChangeArrowheads="1"/>
          </p:cNvSpPr>
          <p:nvPr/>
        </p:nvSpPr>
        <p:spPr bwMode="auto">
          <a:xfrm>
            <a:off x="3756025" y="3178175"/>
            <a:ext cx="944563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200">
                <a:solidFill>
                  <a:schemeClr val="bg1"/>
                </a:solidFill>
                <a:effectLst/>
              </a:rPr>
              <a:t>Agua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59529" name="AutoShape 9"/>
          <p:cNvSpPr>
            <a:spLocks noChangeArrowheads="1"/>
          </p:cNvSpPr>
          <p:nvPr/>
        </p:nvSpPr>
        <p:spPr bwMode="auto">
          <a:xfrm>
            <a:off x="4470400" y="48768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59530" name="Text Box 10"/>
          <p:cNvSpPr txBox="1">
            <a:spLocks noChangeArrowheads="1"/>
          </p:cNvSpPr>
          <p:nvPr/>
        </p:nvSpPr>
        <p:spPr bwMode="auto">
          <a:xfrm>
            <a:off x="3725863" y="4986338"/>
            <a:ext cx="110331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200">
                <a:solidFill>
                  <a:schemeClr val="bg1"/>
                </a:solidFill>
                <a:effectLst/>
              </a:rPr>
              <a:t>Soluto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59531" name="AutoShape 11"/>
          <p:cNvSpPr>
            <a:spLocks noChangeArrowheads="1"/>
          </p:cNvSpPr>
          <p:nvPr/>
        </p:nvSpPr>
        <p:spPr bwMode="auto">
          <a:xfrm>
            <a:off x="4198938" y="3733800"/>
            <a:ext cx="1287462" cy="457200"/>
          </a:xfrm>
          <a:prstGeom prst="leftArrow">
            <a:avLst>
              <a:gd name="adj1" fmla="val 50000"/>
              <a:gd name="adj2" fmla="val 70399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59532" name="Text Box 12"/>
          <p:cNvSpPr txBox="1">
            <a:spLocks noChangeArrowheads="1"/>
          </p:cNvSpPr>
          <p:nvPr/>
        </p:nvSpPr>
        <p:spPr bwMode="auto">
          <a:xfrm>
            <a:off x="5267325" y="4114800"/>
            <a:ext cx="1776413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200">
                <a:solidFill>
                  <a:schemeClr val="bg1"/>
                </a:solidFill>
                <a:effectLst/>
              </a:rPr>
              <a:t>Aw interna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5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5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9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9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9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59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59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59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5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9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9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9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59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9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9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9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9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5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5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59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5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59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59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23" grpId="0" build="p" autoUpdateAnimBg="0" advAuto="1000"/>
      <p:bldP spid="1259525" grpId="0" animBg="1"/>
      <p:bldP spid="1259526" grpId="0" autoUpdateAnimBg="0"/>
      <p:bldP spid="1259527" grpId="0" animBg="1"/>
      <p:bldP spid="1259528" grpId="0" autoUpdateAnimBg="0"/>
      <p:bldP spid="1259529" grpId="0" animBg="1"/>
      <p:bldP spid="1259530" grpId="0" autoUpdateAnimBg="0"/>
      <p:bldP spid="1259531" grpId="0" animBg="1"/>
      <p:bldP spid="1259532" grpId="0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Uso Práctico de </a:t>
            </a:r>
            <a:r>
              <a:rPr lang="es-ES_tradnl" sz="5400" smtClean="0">
                <a:solidFill>
                  <a:schemeClr val="accent1"/>
                </a:solidFill>
              </a:rPr>
              <a:t>Aw</a:t>
            </a:r>
            <a:endParaRPr lang="es-ES_tradnl" sz="5900" smtClean="0"/>
          </a:p>
        </p:txBody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524000"/>
            <a:ext cx="7856537" cy="30480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3400" smtClean="0"/>
              <a:t>Podemos atrapar agua libre añadiendo solutos (cloruro de sodio) para crear un desbalance en la presión osmótica y sacar agua de las células deshidratándolas.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3400" smtClean="0"/>
              <a:t>Podemos disminuir la </a:t>
            </a:r>
            <a:r>
              <a:rPr lang="en-US" sz="3400" smtClean="0">
                <a:solidFill>
                  <a:schemeClr val="accent1"/>
                </a:solidFill>
              </a:rPr>
              <a:t>Aw</a:t>
            </a:r>
            <a:r>
              <a:rPr lang="en-US" sz="3400" smtClean="0"/>
              <a:t> usando humectantes como sales, azúcares y alcoholes polihídricos (ej.: glicol de propileno es muy común).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3400" smtClean="0"/>
              <a:t>A igual concentración molecular, la sal disminuye la </a:t>
            </a:r>
            <a:r>
              <a:rPr lang="en-US" sz="3400" smtClean="0">
                <a:solidFill>
                  <a:schemeClr val="accent1"/>
                </a:solidFill>
              </a:rPr>
              <a:t>Aw</a:t>
            </a:r>
            <a:r>
              <a:rPr lang="en-US" sz="3400" smtClean="0"/>
              <a:t> más que el azucar.</a:t>
            </a:r>
          </a:p>
        </p:txBody>
      </p:sp>
      <p:sp>
        <p:nvSpPr>
          <p:cNvPr id="126054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547" grpId="0" build="p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61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4663" y="1447800"/>
            <a:ext cx="3817937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smtClean="0"/>
              <a:t>Mejorar o preservar la calidad del alimento:</a:t>
            </a:r>
            <a:endParaRPr lang="en-US" sz="3000" smtClean="0"/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200" smtClean="0">
                <a:solidFill>
                  <a:schemeClr val="accent2"/>
                </a:solidFill>
              </a:rPr>
              <a:t>Aglutinantes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3200" smtClean="0">
                <a:solidFill>
                  <a:schemeClr val="accent2"/>
                </a:solidFill>
              </a:rPr>
              <a:t>Antioxidantes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3200" smtClean="0">
                <a:solidFill>
                  <a:schemeClr val="accent2"/>
                </a:solidFill>
              </a:rPr>
              <a:t>Antimicóticos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3200" smtClean="0">
                <a:solidFill>
                  <a:schemeClr val="accent2"/>
                </a:solidFill>
              </a:rPr>
              <a:t>Secuestrantes de micotoxinas</a:t>
            </a:r>
            <a:endParaRPr lang="en-US" sz="3000" smtClean="0"/>
          </a:p>
        </p:txBody>
      </p:sp>
      <p:sp>
        <p:nvSpPr>
          <p:cNvPr id="126157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615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0263" y="1447800"/>
            <a:ext cx="4232275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s-ES_tradnl" sz="3200" smtClean="0"/>
              <a:t>Por necesidades fisiológicas</a:t>
            </a:r>
            <a:r>
              <a:rPr lang="en-US" sz="3200" smtClean="0"/>
              <a:t>/econ</a:t>
            </a:r>
            <a:r>
              <a:rPr lang="es-ES_tradnl" sz="3200" smtClean="0"/>
              <a:t>ómicas</a:t>
            </a:r>
            <a:r>
              <a:rPr lang="en-US" sz="3000" smtClean="0"/>
              <a:t>: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3200" smtClean="0">
                <a:solidFill>
                  <a:schemeClr val="accent2"/>
                </a:solidFill>
              </a:rPr>
              <a:t>Atractantes</a:t>
            </a:r>
            <a:r>
              <a:rPr lang="en-US" sz="3200" smtClean="0">
                <a:solidFill>
                  <a:schemeClr val="accent2"/>
                </a:solidFill>
              </a:rPr>
              <a:t>/Estimulantes</a:t>
            </a:r>
            <a:endParaRPr lang="es-ES_tradnl" sz="32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3200" smtClean="0">
                <a:solidFill>
                  <a:schemeClr val="accent2"/>
                </a:solidFill>
              </a:rPr>
              <a:t>Pigmentos</a:t>
            </a:r>
            <a:endParaRPr lang="en-US" sz="32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200" smtClean="0">
                <a:solidFill>
                  <a:schemeClr val="accent2"/>
                </a:solidFill>
              </a:rPr>
              <a:t>Hormonas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200" smtClean="0">
                <a:solidFill>
                  <a:schemeClr val="accent2"/>
                </a:solidFill>
              </a:rPr>
              <a:t>Inmunoestimuladores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200" smtClean="0">
                <a:solidFill>
                  <a:schemeClr val="accent2"/>
                </a:solidFill>
              </a:rPr>
              <a:t>Nucle</a:t>
            </a:r>
            <a:r>
              <a:rPr lang="es-ES_tradnl" sz="3200" smtClean="0">
                <a:solidFill>
                  <a:schemeClr val="accent2"/>
                </a:solidFill>
              </a:rPr>
              <a:t>ótidos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3200" smtClean="0">
                <a:solidFill>
                  <a:schemeClr val="accent2"/>
                </a:solidFill>
              </a:rPr>
              <a:t>Probióticos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3200" smtClean="0">
                <a:solidFill>
                  <a:schemeClr val="accent2"/>
                </a:solidFill>
              </a:rPr>
              <a:t>Antibióticos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6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6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6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6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6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261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261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261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1261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1261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1261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1261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1261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571" grpId="0" build="p" autoUpdateAnimBg="0" advAuto="0"/>
      <p:bldP spid="1261573" grpId="0" build="p" autoUpdateAnimBg="0" advAuto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371600"/>
            <a:ext cx="83312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accent2"/>
                </a:solidFill>
              </a:rPr>
              <a:t>Aglutinantes </a:t>
            </a:r>
            <a:r>
              <a:rPr lang="en-US" smtClean="0"/>
              <a:t>se incorporan para mejorar la estabilidad en el agua, incrementar la firmeza del pellet, y reducir la cantidad de finos:</a:t>
            </a:r>
            <a:r>
              <a:rPr lang="en-US" sz="3400" smtClean="0"/>
              <a:t> </a:t>
            </a:r>
            <a:endParaRPr lang="en-US" sz="3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Bentonitas de sodio y calcio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Lignosulfonatos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Alginatos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Hemicelulosa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Carboximetilcelulosa (CMC)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Polimeros de urea formaldehidos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Almidones gelatinizados de cereales y algas marinas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Gluten de trigo</a:t>
            </a:r>
            <a:endParaRPr lang="en-US" sz="3400" smtClean="0"/>
          </a:p>
        </p:txBody>
      </p:sp>
      <p:sp>
        <p:nvSpPr>
          <p:cNvPr id="126259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6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262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262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262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262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262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262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262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262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595" grpId="0" build="p" autoUpdateAnimBg="0" advAuto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71600"/>
            <a:ext cx="8466137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accent2"/>
                </a:solidFill>
              </a:rPr>
              <a:t>Antioxidantes </a:t>
            </a:r>
            <a:r>
              <a:rPr lang="en-US" smtClean="0"/>
              <a:t>se incorporan (100 - 500 ppm) para disminuir la tasa de oxidación de los ácidos grasos poliinsaturados atrapando radicales libres:</a:t>
            </a:r>
            <a:endParaRPr lang="en-US" sz="34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Sintéticos de estructura no fenólica </a:t>
            </a:r>
            <a:r>
              <a:rPr lang="en-US" sz="2400" smtClean="0"/>
              <a:t>(uso en alimentos animales).</a:t>
            </a:r>
            <a:endParaRPr lang="en-US" sz="2800" smtClean="0"/>
          </a:p>
          <a:p>
            <a:pPr lvl="1" eaLnBrk="1" hangingPunct="1">
              <a:spcBef>
                <a:spcPct val="30000"/>
              </a:spcBef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n-US" smtClean="0"/>
              <a:t>Etoxiquina (ETOX, </a:t>
            </a:r>
            <a:r>
              <a:rPr lang="en-US" sz="2000" smtClean="0"/>
              <a:t>6-etoxi-1,2-dihidro-2,2,4-trimetil quinolina</a:t>
            </a:r>
            <a:r>
              <a:rPr lang="en-US" smtClean="0"/>
              <a:t>)</a:t>
            </a:r>
            <a:endParaRPr lang="en-US" sz="2400" smtClean="0"/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Sintéticos de estructura fenólica </a:t>
            </a:r>
            <a:r>
              <a:rPr lang="en-US" sz="2400" smtClean="0"/>
              <a:t>(aprobados en alimentos de consumo humano).</a:t>
            </a:r>
            <a:endParaRPr lang="en-US" sz="2800" smtClean="0"/>
          </a:p>
          <a:p>
            <a:pPr lvl="1" eaLnBrk="1" hangingPunct="1">
              <a:spcBef>
                <a:spcPct val="30000"/>
              </a:spcBef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n-US" smtClean="0"/>
              <a:t>Butilhidroxitolueno (BHT)</a:t>
            </a:r>
          </a:p>
          <a:p>
            <a:pPr lvl="1" eaLnBrk="1" hangingPunct="1">
              <a:spcBef>
                <a:spcPct val="30000"/>
              </a:spcBef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n-US" smtClean="0"/>
              <a:t>Butilhidroxianisol (BHA)</a:t>
            </a:r>
          </a:p>
          <a:p>
            <a:pPr lvl="1" eaLnBrk="1" hangingPunct="1">
              <a:spcBef>
                <a:spcPct val="30000"/>
              </a:spcBef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n-US" smtClean="0"/>
              <a:t>TBHQ</a:t>
            </a:r>
            <a:r>
              <a:rPr lang="en-US" sz="2400" smtClean="0"/>
              <a:t> (muchos paises no permiten su utilizaci</a:t>
            </a:r>
            <a:r>
              <a:rPr lang="es-ES_tradnl" sz="2400" smtClean="0"/>
              <a:t>ón</a:t>
            </a:r>
            <a:r>
              <a:rPr lang="en-US" sz="2400" smtClean="0"/>
              <a:t>)</a:t>
            </a:r>
            <a:endParaRPr lang="en-US" sz="3000" smtClean="0"/>
          </a:p>
        </p:txBody>
      </p:sp>
      <p:sp>
        <p:nvSpPr>
          <p:cNvPr id="126362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19" grpId="0" build="p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Text Box 2"/>
          <p:cNvSpPr txBox="1">
            <a:spLocks noChangeArrowheads="1"/>
          </p:cNvSpPr>
          <p:nvPr/>
        </p:nvSpPr>
        <p:spPr bwMode="auto">
          <a:xfrm rot="-5400000">
            <a:off x="-1122362" y="2754313"/>
            <a:ext cx="5410200" cy="1270000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4400">
                <a:solidFill>
                  <a:schemeClr val="accent2"/>
                </a:solidFill>
                <a:effectLst/>
              </a:rPr>
              <a:t>ANTIOXIDANTES</a:t>
            </a:r>
            <a:br>
              <a:rPr lang="es-ES_tradnl" sz="4400">
                <a:solidFill>
                  <a:schemeClr val="accent2"/>
                </a:solidFill>
                <a:effectLst/>
              </a:rPr>
            </a:br>
            <a:r>
              <a:rPr lang="es-ES_tradnl" sz="4400">
                <a:solidFill>
                  <a:schemeClr val="accent2"/>
                </a:solidFill>
                <a:effectLst/>
              </a:rPr>
              <a:t>SINTETICOS</a:t>
            </a:r>
            <a:endParaRPr lang="es-ES_tradnl" sz="4000">
              <a:solidFill>
                <a:schemeClr val="accent2"/>
              </a:solidFill>
              <a:effectLst/>
            </a:endParaRPr>
          </a:p>
        </p:txBody>
      </p:sp>
      <p:pic>
        <p:nvPicPr>
          <p:cNvPr id="1264643" name="Picture 3" descr="antioxidantes sintetic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1913" y="228600"/>
            <a:ext cx="511968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64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4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4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4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642" grpId="0" animBg="1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8194675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accent2"/>
                </a:solidFill>
              </a:rPr>
              <a:t>Antioxidantes</a:t>
            </a:r>
            <a:r>
              <a:rPr lang="en-US" smtClean="0"/>
              <a:t>:</a:t>
            </a:r>
            <a:endParaRPr lang="en-US" sz="2800" smtClean="0"/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Naturales (origen vegetal o microbiano):</a:t>
            </a:r>
          </a:p>
          <a:p>
            <a:pPr lvl="1" eaLnBrk="1" hangingPunct="1"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n-US" smtClean="0"/>
              <a:t>Tocoferoles (Vit. E).</a:t>
            </a:r>
          </a:p>
          <a:p>
            <a:pPr lvl="1" eaLnBrk="1" hangingPunct="1"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n-US" smtClean="0"/>
              <a:t>Acido asc</a:t>
            </a:r>
            <a:r>
              <a:rPr lang="es-ES_tradnl" smtClean="0"/>
              <a:t>órbico </a:t>
            </a:r>
            <a:r>
              <a:rPr lang="en-US" smtClean="0"/>
              <a:t>(Vit. C)</a:t>
            </a:r>
            <a:r>
              <a:rPr lang="en-US" sz="2400" smtClean="0"/>
              <a:t> (prooxidante en presencia de concentraciones altas de hierro).</a:t>
            </a:r>
          </a:p>
          <a:p>
            <a:pPr lvl="1" eaLnBrk="1" hangingPunct="1"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n-US" smtClean="0"/>
              <a:t>Flavonoides </a:t>
            </a:r>
            <a:r>
              <a:rPr lang="en-US" sz="2400" smtClean="0"/>
              <a:t>(ej.: naringina, hesperidina, diosmina, quercetina, rutina,  morina, catequina, ya son obtenidos en forma industrial).</a:t>
            </a:r>
            <a:endParaRPr lang="en-US" smtClean="0"/>
          </a:p>
          <a:p>
            <a:pPr lvl="1" eaLnBrk="1" hangingPunct="1"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n-US" smtClean="0"/>
              <a:t>Rosmarifenol </a:t>
            </a:r>
            <a:r>
              <a:rPr lang="en-US" sz="2400" smtClean="0"/>
              <a:t>(Producto obtenido del Romero, </a:t>
            </a:r>
            <a:r>
              <a:rPr lang="en-US" sz="2400" i="1" smtClean="0"/>
              <a:t>Rosmarinus officinalis</a:t>
            </a:r>
            <a:r>
              <a:rPr lang="en-US" sz="2400" smtClean="0"/>
              <a:t>, “extracto de rosmary” con carnasol, rosmanol, etc.).</a:t>
            </a:r>
            <a:endParaRPr lang="en-US" smtClean="0"/>
          </a:p>
          <a:p>
            <a:pPr lvl="1" eaLnBrk="1" hangingPunct="1"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n-US" smtClean="0"/>
              <a:t>Boldina </a:t>
            </a:r>
            <a:r>
              <a:rPr lang="en-US" sz="2400" smtClean="0"/>
              <a:t>(esta sustancia es una aporfina extra</a:t>
            </a:r>
            <a:r>
              <a:rPr lang="es-ES_tradnl" sz="2400" smtClean="0"/>
              <a:t>ída de las hojas y corteza del Boldo, árbol silvestre del sur de Chile y Argentina</a:t>
            </a:r>
            <a:r>
              <a:rPr lang="en-US" sz="2400" smtClean="0"/>
              <a:t>).</a:t>
            </a:r>
          </a:p>
        </p:txBody>
      </p:sp>
      <p:sp>
        <p:nvSpPr>
          <p:cNvPr id="126566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6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Tiempo Almacenaje vs Humedad y Temperatura</a:t>
            </a:r>
            <a:endParaRPr lang="es-ES" sz="3600" smtClean="0"/>
          </a:p>
        </p:txBody>
      </p:sp>
      <p:graphicFrame>
        <p:nvGraphicFramePr>
          <p:cNvPr id="1131564" name="Group 44"/>
          <p:cNvGraphicFramePr>
            <a:graphicFrameLocks noGrp="1"/>
          </p:cNvGraphicFramePr>
          <p:nvPr>
            <p:ph type="tbl" idx="1"/>
          </p:nvPr>
        </p:nvGraphicFramePr>
        <p:xfrm>
          <a:off x="1066800" y="1295400"/>
          <a:ext cx="7875588" cy="5053013"/>
        </p:xfrm>
        <a:graphic>
          <a:graphicData uri="http://schemas.openxmlformats.org/drawingml/2006/table">
            <a:tbl>
              <a:tblPr/>
              <a:tblGrid>
                <a:gridCol w="1968500"/>
                <a:gridCol w="1970088"/>
                <a:gridCol w="1968500"/>
                <a:gridCol w="1968500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% H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%H Relat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Ambiente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Conserv.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&lt;12%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28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70%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&lt;12%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32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80%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21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14%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32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80%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18%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32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80%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882650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4000">
                <a:solidFill>
                  <a:schemeClr val="accent2"/>
                </a:solidFill>
                <a:effectLst/>
              </a:rPr>
              <a:t>ANTIOXIDANTES  NATURALES</a:t>
            </a:r>
          </a:p>
          <a:p>
            <a:pPr algn="ctr" eaLnBrk="0" hangingPunct="0">
              <a:spcBef>
                <a:spcPct val="50000"/>
              </a:spcBef>
            </a:pPr>
            <a:endParaRPr lang="es-ES_tradnl" sz="800">
              <a:solidFill>
                <a:schemeClr val="accent2"/>
              </a:solidFill>
              <a:effectLst/>
            </a:endParaRPr>
          </a:p>
        </p:txBody>
      </p:sp>
      <p:pic>
        <p:nvPicPr>
          <p:cNvPr id="1266691" name="Picture 3" descr="antioxidantes natura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938" y="838200"/>
            <a:ext cx="68421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6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6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6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6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6690" grpId="0" animBg="1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371600"/>
            <a:ext cx="83312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>
                <a:solidFill>
                  <a:schemeClr val="accent2"/>
                </a:solidFill>
              </a:rPr>
              <a:t>Antioxidantes</a:t>
            </a:r>
            <a:r>
              <a:rPr lang="en-US" sz="2800" smtClean="0"/>
              <a:t>, ventajas y desventajas de los naturales en comparaci</a:t>
            </a:r>
            <a:r>
              <a:rPr lang="es-ES_tradnl" sz="2800" smtClean="0"/>
              <a:t>ón con los sintéticos</a:t>
            </a:r>
            <a:r>
              <a:rPr lang="en-US" sz="2800" smtClean="0"/>
              <a:t>:</a:t>
            </a:r>
            <a:endParaRPr lang="en-US" sz="3000" smtClean="0"/>
          </a:p>
        </p:txBody>
      </p:sp>
      <p:sp>
        <p:nvSpPr>
          <p:cNvPr id="126771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67717" name="Text Box 5"/>
          <p:cNvSpPr txBox="1">
            <a:spLocks noChangeArrowheads="1"/>
          </p:cNvSpPr>
          <p:nvPr/>
        </p:nvSpPr>
        <p:spPr bwMode="auto">
          <a:xfrm>
            <a:off x="1485900" y="2514600"/>
            <a:ext cx="1427163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200">
                <a:solidFill>
                  <a:srgbClr val="00FF00"/>
                </a:solidFill>
                <a:effectLst/>
              </a:rPr>
              <a:t>Ventajas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67718" name="Text Box 6"/>
          <p:cNvSpPr txBox="1">
            <a:spLocks noChangeArrowheads="1"/>
          </p:cNvSpPr>
          <p:nvPr/>
        </p:nvSpPr>
        <p:spPr bwMode="auto">
          <a:xfrm>
            <a:off x="565150" y="3168650"/>
            <a:ext cx="3702050" cy="315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</a:pPr>
            <a:r>
              <a:rPr lang="es-ES_tradnl" sz="2400">
                <a:effectLst/>
              </a:rPr>
              <a:t>Facilmente aceptados por los consumidores al no considerarlos “químicos</a:t>
            </a:r>
            <a:r>
              <a:rPr lang="en-US" sz="2400">
                <a:effectLst/>
              </a:rPr>
              <a:t>”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</a:pPr>
            <a:r>
              <a:rPr lang="en-US" sz="2400">
                <a:effectLst/>
              </a:rPr>
              <a:t>No requieren test de seguridad si son componentes de alimentos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</a:pPr>
            <a:r>
              <a:rPr lang="es-ES_tradnl" sz="2400">
                <a:effectLst/>
              </a:rPr>
              <a:t>Mayores posibilidades de ser considerados “GRAS”</a:t>
            </a:r>
          </a:p>
        </p:txBody>
      </p:sp>
      <p:sp>
        <p:nvSpPr>
          <p:cNvPr id="1267719" name="Line 7"/>
          <p:cNvSpPr>
            <a:spLocks noChangeShapeType="1"/>
          </p:cNvSpPr>
          <p:nvPr/>
        </p:nvSpPr>
        <p:spPr bwMode="auto">
          <a:xfrm>
            <a:off x="474663" y="3124200"/>
            <a:ext cx="386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67720" name="Text Box 8"/>
          <p:cNvSpPr txBox="1">
            <a:spLocks noChangeArrowheads="1"/>
          </p:cNvSpPr>
          <p:nvPr/>
        </p:nvSpPr>
        <p:spPr bwMode="auto">
          <a:xfrm>
            <a:off x="5757863" y="2514600"/>
            <a:ext cx="19081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200">
                <a:solidFill>
                  <a:srgbClr val="00FF00"/>
                </a:solidFill>
                <a:effectLst/>
              </a:rPr>
              <a:t>Desventajas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267721" name="Text Box 9"/>
          <p:cNvSpPr txBox="1">
            <a:spLocks noChangeArrowheads="1"/>
          </p:cNvSpPr>
          <p:nvPr/>
        </p:nvSpPr>
        <p:spPr bwMode="auto">
          <a:xfrm>
            <a:off x="4899025" y="3168650"/>
            <a:ext cx="3703638" cy="322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</a:pPr>
            <a:r>
              <a:rPr lang="es-ES_tradnl" sz="2400">
                <a:effectLst/>
              </a:rPr>
              <a:t>Generalmente mas caros si son puros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</a:pPr>
            <a:r>
              <a:rPr lang="es-ES_tradnl" sz="2400">
                <a:effectLst/>
              </a:rPr>
              <a:t>Menos efectivos si no son puros</a:t>
            </a:r>
            <a:endParaRPr lang="en-US" sz="2400">
              <a:effectLst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</a:pPr>
            <a:r>
              <a:rPr lang="en-US" sz="2400">
                <a:effectLst/>
              </a:rPr>
              <a:t>Caracter</a:t>
            </a:r>
            <a:r>
              <a:rPr lang="es-ES_tradnl" sz="2400">
                <a:effectLst/>
              </a:rPr>
              <a:t>ísticas y efectividad varian dependiendo del origen</a:t>
            </a:r>
            <a:endParaRPr lang="en-US" sz="2400">
              <a:effectLst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</a:pPr>
            <a:r>
              <a:rPr lang="es-ES_tradnl" sz="2400">
                <a:effectLst/>
              </a:rPr>
              <a:t>Pueden producir color y</a:t>
            </a:r>
            <a:r>
              <a:rPr lang="en-US" sz="2400">
                <a:effectLst/>
              </a:rPr>
              <a:t>/o sabor a los productos</a:t>
            </a:r>
            <a:endParaRPr lang="es-ES_tradnl" sz="2400">
              <a:effectLst/>
            </a:endParaRPr>
          </a:p>
        </p:txBody>
      </p:sp>
      <p:sp>
        <p:nvSpPr>
          <p:cNvPr id="1267722" name="Line 10"/>
          <p:cNvSpPr>
            <a:spLocks noChangeShapeType="1"/>
          </p:cNvSpPr>
          <p:nvPr/>
        </p:nvSpPr>
        <p:spPr bwMode="auto">
          <a:xfrm>
            <a:off x="4808538" y="3124200"/>
            <a:ext cx="386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7715" grpId="0" build="p" autoUpdateAnimBg="0" advAuto="0"/>
      <p:bldP spid="1267717" grpId="0" autoUpdateAnimBg="0"/>
      <p:bldP spid="1267718" grpId="0" autoUpdateAnimBg="0"/>
      <p:bldP spid="1267720" grpId="0" autoUpdateAnimBg="0"/>
      <p:bldP spid="1267721" grpId="0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1371600"/>
            <a:ext cx="8602662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accent2"/>
                </a:solidFill>
              </a:rPr>
              <a:t>Antimic</a:t>
            </a:r>
            <a:r>
              <a:rPr lang="es-ES_tradnl" smtClean="0">
                <a:solidFill>
                  <a:schemeClr val="accent2"/>
                </a:solidFill>
              </a:rPr>
              <a:t>óticos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se incorporan (0.05 - 0.20 ppm) para inhibir el crecimiento de hongos:</a:t>
            </a:r>
            <a:endParaRPr lang="en-US" sz="34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Se basan en </a:t>
            </a:r>
            <a:r>
              <a:rPr lang="es-ES_tradnl" sz="2800" smtClean="0"/>
              <a:t>ácidos orgánicos </a:t>
            </a:r>
            <a:r>
              <a:rPr lang="en-US" sz="2800" smtClean="0"/>
              <a:t>(propi</a:t>
            </a:r>
            <a:r>
              <a:rPr lang="es-ES_tradnl" sz="2800" smtClean="0"/>
              <a:t>ónico, benzóico, acético, tartárico y sórbico</a:t>
            </a:r>
            <a:r>
              <a:rPr lang="en-US" sz="2800" smtClean="0"/>
              <a:t>) y sus sales de calcio, potasio, sodio y amonio.</a:t>
            </a:r>
          </a:p>
          <a:p>
            <a:pPr lvl="1" eaLnBrk="1" hangingPunct="1">
              <a:spcBef>
                <a:spcPct val="30000"/>
              </a:spcBef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n-US" smtClean="0"/>
              <a:t>Cada uno de estos </a:t>
            </a:r>
            <a:r>
              <a:rPr lang="es-ES_tradnl" smtClean="0"/>
              <a:t>ácidos orgánicos tienen ventajas y desventajas en terminos de su efectividad contra hongos, levaduras y bacterias, facilidad en el manejo y costo.</a:t>
            </a:r>
          </a:p>
          <a:p>
            <a:pPr lvl="1" eaLnBrk="1" hangingPunct="1">
              <a:spcBef>
                <a:spcPct val="30000"/>
              </a:spcBef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s-ES_tradnl" smtClean="0"/>
              <a:t>Comercialmente se suelen usar en forma conjunta tratando de buscar el inhibidor más eficaz y económico.</a:t>
            </a:r>
            <a:endParaRPr lang="en-US" sz="3000" smtClean="0"/>
          </a:p>
        </p:txBody>
      </p:sp>
      <p:sp>
        <p:nvSpPr>
          <p:cNvPr id="126874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6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26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26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26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 autoUpdateAnimBg="0" advAuto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96263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accent2"/>
                </a:solidFill>
              </a:rPr>
              <a:t>Secuestrantes de micotoxinas </a:t>
            </a:r>
            <a:r>
              <a:rPr lang="en-US" smtClean="0"/>
              <a:t>se incorporan para adsorber y retener las micotoxinas y ser expulsadas en las heces:</a:t>
            </a:r>
            <a:endParaRPr lang="en-US" sz="34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Arcillas (aluminosilicatos de calcio y sodio hidratado).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Glucomananos esterificados (levadura </a:t>
            </a:r>
            <a:r>
              <a:rPr lang="en-US" sz="2800" i="1" smtClean="0"/>
              <a:t>Saccharomyces cerevisiae</a:t>
            </a:r>
            <a:r>
              <a:rPr lang="en-US" sz="2800" smtClean="0"/>
              <a:t>).</a:t>
            </a:r>
            <a:endParaRPr lang="en-US" sz="3400" smtClean="0"/>
          </a:p>
        </p:txBody>
      </p:sp>
      <p:sp>
        <p:nvSpPr>
          <p:cNvPr id="126976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6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6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6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63" grpId="0" build="p" autoUpdateAnimBg="0" advAuto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93063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accent2"/>
                </a:solidFill>
              </a:rPr>
              <a:t>Hormonas </a:t>
            </a:r>
            <a:r>
              <a:rPr lang="en-US" smtClean="0"/>
              <a:t>naturales y sintéticas (de crecimiento, tiroides, androg</a:t>
            </a:r>
            <a:r>
              <a:rPr lang="es-ES_tradnl" smtClean="0"/>
              <a:t>énicas,</a:t>
            </a:r>
            <a:r>
              <a:rPr lang="en-US" smtClean="0"/>
              <a:t> gonadotropina (GnH), prolactina, esteroides) han sido evaluadas en experimentos de crecimiento con peces; sin embargo, ninguna de estas hormonas ha sido aprobada por la Administración de Medicamentos y Alimentos de los Estados Unidos [U.S. Food and Drug Administration (FDA)] como promotores de crecimiento.</a:t>
            </a:r>
            <a:endParaRPr lang="en-US" sz="2800" smtClean="0"/>
          </a:p>
        </p:txBody>
      </p:sp>
      <p:sp>
        <p:nvSpPr>
          <p:cNvPr id="127078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87" grpId="0" build="p" autoUpdateAnimBg="0" advAuto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447800"/>
            <a:ext cx="8737600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accent2"/>
                </a:solidFill>
              </a:rPr>
              <a:t>Inmunoestimuladores </a:t>
            </a:r>
            <a:r>
              <a:rPr lang="en-US" smtClean="0"/>
              <a:t>se incorporan para estimular, potenciar, modular el sistema inmune de los camarones:</a:t>
            </a:r>
            <a:endParaRPr lang="en-US" sz="34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Beta-glucanos (cadena </a:t>
            </a:r>
            <a:r>
              <a:rPr lang="en-US" sz="2800" smtClean="0">
                <a:sym typeface="Symbol" pitchFamily="18" charset="2"/>
              </a:rPr>
              <a:t></a:t>
            </a:r>
            <a:r>
              <a:rPr lang="en-US" sz="2800" smtClean="0"/>
              <a:t>1-3 mas efectiva que </a:t>
            </a:r>
            <a:r>
              <a:rPr lang="en-US" sz="2800" smtClean="0">
                <a:sym typeface="Symbol" pitchFamily="18" charset="2"/>
              </a:rPr>
              <a:t></a:t>
            </a:r>
            <a:r>
              <a:rPr lang="en-US" sz="2800" smtClean="0"/>
              <a:t>1-6)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Manano-oligosac</a:t>
            </a:r>
            <a:r>
              <a:rPr lang="es-ES_tradnl" sz="2800" smtClean="0"/>
              <a:t>áridos</a:t>
            </a:r>
            <a:endParaRPr lang="en-US" sz="2800" smtClean="0"/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Peptidoglicanos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Lipopolisac</a:t>
            </a:r>
            <a:r>
              <a:rPr lang="es-ES_tradnl" sz="2800" smtClean="0"/>
              <a:t>áridos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Fucoidanos</a:t>
            </a:r>
            <a:endParaRPr lang="en-US" sz="2800" smtClean="0"/>
          </a:p>
        </p:txBody>
      </p:sp>
      <p:sp>
        <p:nvSpPr>
          <p:cNvPr id="127181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pic>
        <p:nvPicPr>
          <p:cNvPr id="150533" name="Picture 5" descr="Betagluc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9338" y="3800475"/>
            <a:ext cx="5351462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7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7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7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7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7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7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7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7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7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7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7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7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7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7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7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7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7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7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7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1811" grpId="0" build="p" autoUpdateAnimBg="0" advAuto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Inmunoestimuladores</a:t>
            </a:r>
            <a:r>
              <a:rPr lang="es-ES_tradnl" smtClean="0"/>
              <a:t> 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5388" y="1389063"/>
            <a:ext cx="7686675" cy="4656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Extractos de bacterias				0.1 - 0.5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Beta-glucanos			</a:t>
            </a:r>
            <a:r>
              <a:rPr lang="en-US" sz="2400" smtClean="0"/>
              <a:t>		</a:t>
            </a:r>
            <a:r>
              <a:rPr lang="en-US" sz="3000" smtClean="0"/>
              <a:t>0.1 - 1.0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Manano-oligosac</a:t>
            </a:r>
            <a:r>
              <a:rPr lang="es-ES_tradnl" sz="3000" smtClean="0"/>
              <a:t>áridos</a:t>
            </a:r>
            <a:r>
              <a:rPr lang="en-US" sz="3000" smtClean="0"/>
              <a:t> 			0.1 - 0.4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Plasma sangu</a:t>
            </a:r>
            <a:r>
              <a:rPr lang="es-ES_tradnl" sz="3000" smtClean="0"/>
              <a:t>íneo				0.5 </a:t>
            </a:r>
            <a:r>
              <a:rPr lang="en-US" sz="3000" smtClean="0"/>
              <a:t>- 2.0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Subproductos de macroalgas			0.5 - 3.0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smtClean="0"/>
              <a:t>Levaduras						0.2 - 3.0</a:t>
            </a:r>
          </a:p>
        </p:txBody>
      </p:sp>
      <p:sp>
        <p:nvSpPr>
          <p:cNvPr id="127283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1477963" y="1371600"/>
            <a:ext cx="170497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Ingrediente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5351463" y="1450975"/>
            <a:ext cx="34544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2400">
                <a:solidFill>
                  <a:schemeClr val="accent2"/>
                </a:solidFill>
                <a:effectLst/>
              </a:rPr>
              <a:t>Niveles de Inclusión (%)</a:t>
            </a:r>
            <a:endParaRPr lang="es-ES_tradnl" sz="3000">
              <a:solidFill>
                <a:schemeClr val="accent2"/>
              </a:solidFill>
              <a:effectLst/>
            </a:endParaRPr>
          </a:p>
        </p:txBody>
      </p:sp>
      <p:sp>
        <p:nvSpPr>
          <p:cNvPr id="1272839" name="Line 7"/>
          <p:cNvSpPr>
            <a:spLocks noChangeShapeType="1"/>
          </p:cNvSpPr>
          <p:nvPr/>
        </p:nvSpPr>
        <p:spPr bwMode="auto">
          <a:xfrm>
            <a:off x="812800" y="1905000"/>
            <a:ext cx="3589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72840" name="Line 8"/>
          <p:cNvSpPr>
            <a:spLocks noChangeShapeType="1"/>
          </p:cNvSpPr>
          <p:nvPr/>
        </p:nvSpPr>
        <p:spPr bwMode="auto">
          <a:xfrm>
            <a:off x="5554663" y="1905000"/>
            <a:ext cx="2979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72841" name="Line 9"/>
          <p:cNvSpPr>
            <a:spLocks noChangeShapeType="1"/>
          </p:cNvSpPr>
          <p:nvPr/>
        </p:nvSpPr>
        <p:spPr bwMode="auto">
          <a:xfrm>
            <a:off x="812800" y="5791200"/>
            <a:ext cx="772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7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7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7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7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7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7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835" grpId="0" build="p" autoUpdateAnimBg="0" advAuto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524000"/>
            <a:ext cx="7246937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accent2"/>
                </a:solidFill>
              </a:rPr>
              <a:t>Nucle</a:t>
            </a:r>
            <a:r>
              <a:rPr lang="es-ES_tradnl" smtClean="0">
                <a:solidFill>
                  <a:schemeClr val="accent2"/>
                </a:solidFill>
              </a:rPr>
              <a:t>ótidos</a:t>
            </a:r>
            <a:r>
              <a:rPr lang="en-US" smtClean="0"/>
              <a:t>: Son las unidades que conforman a los ácidos nucleicos ADN y ARN.</a:t>
            </a:r>
            <a:endParaRPr lang="en-US" sz="34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Observaciones indirectas sobre su beneficio.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Se necesita investigación.</a:t>
            </a:r>
            <a:endParaRPr lang="en-US" sz="3400" smtClean="0"/>
          </a:p>
        </p:txBody>
      </p:sp>
      <p:sp>
        <p:nvSpPr>
          <p:cNvPr id="127386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7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7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3859" grpId="0" build="p" autoUpdateAnimBg="0" advAuto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59738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accent2"/>
                </a:solidFill>
              </a:rPr>
              <a:t>Probióticos (microbios incorporados directamente)</a:t>
            </a:r>
            <a:r>
              <a:rPr lang="en-US" smtClean="0"/>
              <a:t>:</a:t>
            </a:r>
            <a:endParaRPr lang="en-US" sz="34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Bacterias de tipo </a:t>
            </a:r>
            <a:r>
              <a:rPr lang="en-US" sz="2800" i="1" smtClean="0"/>
              <a:t>Bacilos</a:t>
            </a:r>
            <a:r>
              <a:rPr lang="en-US" sz="2800" smtClean="0"/>
              <a:t> “colonizan” el tracto digestivo con el prop</a:t>
            </a:r>
            <a:r>
              <a:rPr lang="es-ES_tradnl" sz="2800" smtClean="0"/>
              <a:t>ósito de excluir a los </a:t>
            </a:r>
            <a:r>
              <a:rPr lang="es-ES_tradnl" sz="2800" i="1" smtClean="0"/>
              <a:t>Vibrios</a:t>
            </a:r>
            <a:r>
              <a:rPr lang="es-ES_tradnl" sz="2800" smtClean="0"/>
              <a:t> patógenos.</a:t>
            </a:r>
            <a:endParaRPr lang="en-US" sz="3400" smtClean="0"/>
          </a:p>
        </p:txBody>
      </p:sp>
      <p:sp>
        <p:nvSpPr>
          <p:cNvPr id="127488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 advAuto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371600"/>
            <a:ext cx="8466137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accent2"/>
                </a:solidFill>
              </a:rPr>
              <a:t>Antibi</a:t>
            </a:r>
            <a:r>
              <a:rPr lang="es-ES_tradnl" smtClean="0">
                <a:solidFill>
                  <a:schemeClr val="accent2"/>
                </a:solidFill>
              </a:rPr>
              <a:t>óticos </a:t>
            </a:r>
            <a:r>
              <a:rPr lang="es-ES_tradnl" smtClean="0"/>
              <a:t>se incorporan con propósitos terapéuticos</a:t>
            </a:r>
            <a:r>
              <a:rPr lang="en-US" smtClean="0"/>
              <a:t>:</a:t>
            </a:r>
            <a:endParaRPr lang="en-US" sz="34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mtClean="0">
                <a:solidFill>
                  <a:schemeClr val="accent2"/>
                </a:solidFill>
              </a:rPr>
              <a:t>Oxytetraciclina</a:t>
            </a:r>
            <a:r>
              <a:rPr lang="en-US" smtClean="0"/>
              <a:t> es el único antibiótico aprobado por el U.S. Food and Drug Administration (FDA) para su uso con camarones.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mtClean="0"/>
              <a:t>El 25 de enero del 2002 la Unión Europea prohibió indefinidamente las importaciones de camarón de la China por haberse encontrado residuos de </a:t>
            </a:r>
            <a:r>
              <a:rPr lang="en-US" smtClean="0">
                <a:solidFill>
                  <a:schemeClr val="accent2"/>
                </a:solidFill>
              </a:rPr>
              <a:t>cloranfenicol </a:t>
            </a:r>
            <a:r>
              <a:rPr lang="en-US" smtClean="0"/>
              <a:t>en este producto.</a:t>
            </a:r>
          </a:p>
        </p:txBody>
      </p:sp>
      <p:sp>
        <p:nvSpPr>
          <p:cNvPr id="127590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7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7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7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5907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La </a:t>
            </a:r>
            <a:r>
              <a:rPr lang="en-US" sz="3400" smtClean="0">
                <a:solidFill>
                  <a:srgbClr val="FF0000"/>
                </a:solidFill>
              </a:rPr>
              <a:t>inspecci</a:t>
            </a:r>
            <a:r>
              <a:rPr lang="es-ES_tradnl" sz="3400" smtClean="0">
                <a:solidFill>
                  <a:srgbClr val="FF0000"/>
                </a:solidFill>
              </a:rPr>
              <a:t>ón visual y física</a:t>
            </a:r>
            <a:r>
              <a:rPr lang="es-ES_tradnl" sz="3400" smtClean="0"/>
              <a:t> de las Materias Primas y Aditivos debe ser el primer paso en la producción de alimentos.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_tradnl" sz="3400" smtClean="0"/>
              <a:t>Se deben inspeccionar color, textura, olor, presencia de insectos, materiales extraños y otros contaminantes.</a:t>
            </a:r>
            <a:endParaRPr lang="en-US" sz="3400" smtClean="0"/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7" grpId="0" build="p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371600"/>
            <a:ext cx="8466137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accent2"/>
                </a:solidFill>
              </a:rPr>
              <a:t>Antibi</a:t>
            </a:r>
            <a:r>
              <a:rPr lang="es-ES_tradnl" smtClean="0">
                <a:solidFill>
                  <a:schemeClr val="accent2"/>
                </a:solidFill>
              </a:rPr>
              <a:t>óticos</a:t>
            </a:r>
            <a:r>
              <a:rPr lang="en-US" smtClean="0"/>
              <a:t>:</a:t>
            </a:r>
            <a:endParaRPr lang="en-US" sz="2800" smtClean="0"/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mtClean="0"/>
              <a:t>El 29 de enero del 2002 el Subsecretario de Recursos Pesqueros de Ecuador mediante Acuerdo Ministerial prohibió la importación y uso de </a:t>
            </a:r>
            <a:r>
              <a:rPr lang="en-US" smtClean="0">
                <a:solidFill>
                  <a:schemeClr val="accent2"/>
                </a:solidFill>
              </a:rPr>
              <a:t>cloranfenicol</a:t>
            </a:r>
            <a:r>
              <a:rPr lang="en-US" smtClean="0"/>
              <a:t> en la acuacultura.</a:t>
            </a:r>
            <a:endParaRPr lang="en-US" sz="2800" smtClean="0"/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mtClean="0"/>
              <a:t>En este mismo acuerdo se prohibe el uso de cualquier otro producto que est</a:t>
            </a:r>
            <a:r>
              <a:rPr lang="es-ES_tradnl" smtClean="0"/>
              <a:t>é </a:t>
            </a:r>
            <a:r>
              <a:rPr lang="en-US" smtClean="0"/>
              <a:t>explicitamente prohibido para su uso por la Uni</a:t>
            </a:r>
            <a:r>
              <a:rPr lang="es-ES_tradnl" smtClean="0"/>
              <a:t>ón </a:t>
            </a:r>
            <a:r>
              <a:rPr lang="en-US" smtClean="0"/>
              <a:t>Europea y/o Estados Unidos.</a:t>
            </a:r>
          </a:p>
        </p:txBody>
      </p:sp>
      <p:sp>
        <p:nvSpPr>
          <p:cNvPr id="127693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7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7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7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931" grpId="0" build="p" autoUpdateAnimBg="0" advAuto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59738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accent2"/>
                </a:solidFill>
              </a:rPr>
              <a:t>Antibi</a:t>
            </a:r>
            <a:r>
              <a:rPr lang="es-ES_tradnl" smtClean="0">
                <a:solidFill>
                  <a:schemeClr val="accent2"/>
                </a:solidFill>
              </a:rPr>
              <a:t>óticos Explicitamente Prohibidos</a:t>
            </a:r>
            <a:r>
              <a:rPr lang="en-US" smtClean="0"/>
              <a:t>:</a:t>
            </a:r>
            <a:endParaRPr lang="en-US" sz="2800" smtClean="0"/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mtClean="0"/>
              <a:t>Cloranfenicol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mtClean="0"/>
              <a:t>Nitrofuranos </a:t>
            </a:r>
            <a:r>
              <a:rPr lang="es-ES_tradnl" smtClean="0"/>
              <a:t>(ej.</a:t>
            </a:r>
            <a:r>
              <a:rPr lang="en-US" smtClean="0"/>
              <a:t>: furazolidona, furaltadona)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mtClean="0"/>
              <a:t>Fluoroquinolonas (ej.: enrofloxacina, sarafloxacina)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mtClean="0"/>
              <a:t>Nitroimidazoles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mtClean="0"/>
              <a:t>Glicop</a:t>
            </a:r>
            <a:r>
              <a:rPr lang="es-ES_tradnl" smtClean="0"/>
              <a:t>éptidos (ej.</a:t>
            </a:r>
            <a:r>
              <a:rPr lang="en-US" smtClean="0"/>
              <a:t>: vancomicina)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mtClean="0"/>
              <a:t>Clenbuterol</a:t>
            </a:r>
          </a:p>
        </p:txBody>
      </p:sp>
      <p:sp>
        <p:nvSpPr>
          <p:cNvPr id="127795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7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7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7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7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55" grpId="0" build="p" autoUpdateAnimBg="0" advAuto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7721600" cy="41148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mtClean="0">
                <a:solidFill>
                  <a:schemeClr val="accent2"/>
                </a:solidFill>
              </a:rPr>
              <a:t>Antibi</a:t>
            </a:r>
            <a:r>
              <a:rPr lang="es-ES_tradnl" smtClean="0">
                <a:solidFill>
                  <a:schemeClr val="accent2"/>
                </a:solidFill>
              </a:rPr>
              <a:t>óticos</a:t>
            </a:r>
            <a:r>
              <a:rPr lang="en-US" smtClean="0"/>
              <a:t>:</a:t>
            </a:r>
            <a:endParaRPr lang="en-US" sz="2800" smtClean="0"/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mtClean="0"/>
              <a:t>David Byrne, </a:t>
            </a:r>
            <a:r>
              <a:rPr lang="en-US" sz="2800" smtClean="0"/>
              <a:t>Comisionado Europeo para Alimentos y Salud P</a:t>
            </a:r>
            <a:r>
              <a:rPr lang="es-ES_tradnl" sz="2800" smtClean="0"/>
              <a:t>ública</a:t>
            </a:r>
            <a:r>
              <a:rPr lang="en-US" sz="2800" smtClean="0"/>
              <a:t>.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Anunci</a:t>
            </a:r>
            <a:r>
              <a:rPr lang="es-ES_tradnl" smtClean="0"/>
              <a:t>ó en Marzo del 2002 que hay planes para terminar con el uso de todos los antibióticos como promotores de crecimiento en alimentos para animales en el 2006.</a:t>
            </a:r>
            <a:endParaRPr lang="en-US" smtClean="0"/>
          </a:p>
        </p:txBody>
      </p:sp>
      <p:sp>
        <p:nvSpPr>
          <p:cNvPr id="127898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016000" y="5534025"/>
            <a:ext cx="52149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(Agra Europe. 2002. Antibiotics in feed to be phased out. March 28:6-7</a:t>
            </a:r>
            <a:r>
              <a:rPr lang="es-ES_tradnl" sz="1600">
                <a:solidFill>
                  <a:schemeClr val="accent2"/>
                </a:solidFill>
                <a:effectLst/>
              </a:rPr>
              <a:t>)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7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7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79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iz muest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053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571" name="Picture 3" descr="Mezclar muestra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5338" y="0"/>
            <a:ext cx="45386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572" name="Picture 4" descr="Cirniend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6053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573" name="Picture 5" descr="Humedad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5338" y="3429000"/>
            <a:ext cx="45386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594" name="Picture 2" descr="Maiz componentes muest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345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618" name="Picture 2" descr="Microsocpy manu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524000"/>
            <a:ext cx="32337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5619" name="Picture 3" descr="Microscopia manual fot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2138" y="3810000"/>
            <a:ext cx="3725862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35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44538" y="1600200"/>
            <a:ext cx="7654925" cy="3886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>
                <a:solidFill>
                  <a:srgbClr val="00FF00"/>
                </a:solidFill>
              </a:rPr>
              <a:t>Podemos evaluar los ingredientes mediante técnicas de:</a:t>
            </a:r>
            <a:endParaRPr lang="en-US" sz="3400" smtClean="0"/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3400" smtClean="0"/>
              <a:t>Densidad por volumen</a:t>
            </a: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3400" smtClean="0"/>
              <a:t>Pruebas químicas rápidas</a:t>
            </a: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3400" smtClean="0"/>
              <a:t>Microscopia</a:t>
            </a:r>
            <a:endParaRPr lang="en-US" sz="3400" smtClean="0"/>
          </a:p>
        </p:txBody>
      </p:sp>
      <p:sp>
        <p:nvSpPr>
          <p:cNvPr id="1135622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71463" y="5715000"/>
            <a:ext cx="41306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600">
                <a:effectLst/>
              </a:rPr>
              <a:t>(Bates L.S. </a:t>
            </a:r>
            <a:r>
              <a:rPr lang="es-ES_tradnl" sz="1600" i="1">
                <a:effectLst/>
              </a:rPr>
              <a:t>et al.</a:t>
            </a:r>
            <a:r>
              <a:rPr lang="es-ES_tradnl" sz="1600">
                <a:effectLst/>
              </a:rPr>
              <a:t> 1995. Aquaculture Feed Microscopy Manual. American Soybean Association</a:t>
            </a:r>
            <a:r>
              <a:rPr lang="en-US" sz="1600">
                <a:effectLst/>
              </a:rPr>
              <a:t>)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5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5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5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5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5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5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3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21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524000"/>
            <a:ext cx="80772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La </a:t>
            </a:r>
            <a:r>
              <a:rPr lang="en-US" sz="3400" smtClean="0">
                <a:solidFill>
                  <a:srgbClr val="FF0000"/>
                </a:solidFill>
              </a:rPr>
              <a:t>densidad por volumen</a:t>
            </a:r>
            <a:r>
              <a:rPr lang="en-US" sz="3400" smtClean="0">
                <a:solidFill>
                  <a:schemeClr val="accent2"/>
                </a:solidFill>
              </a:rPr>
              <a:t> </a:t>
            </a:r>
            <a:r>
              <a:rPr lang="es-ES_tradnl" sz="3400" smtClean="0"/>
              <a:t>de una muestra del ingrediente se registra y se compara con la densidad reportada para ese ingrediente en su forma pura.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3400" smtClean="0"/>
              <a:t>Si la muestra contiene contaminantes o adulterantes la densidad obtenida será diferente (mayor o menor) a la reportada.</a:t>
            </a:r>
            <a:endParaRPr lang="en-US" sz="3400" smtClean="0"/>
          </a:p>
        </p:txBody>
      </p:sp>
      <p:sp>
        <p:nvSpPr>
          <p:cNvPr id="113664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1228725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Fabrizio Marcillo Morla</a:t>
            </a:r>
            <a:endParaRPr lang="es-U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988" y="928688"/>
            <a:ext cx="7772400" cy="4114800"/>
          </a:xfrm>
        </p:spPr>
        <p:txBody>
          <a:bodyPr/>
          <a:lstStyle/>
          <a:p>
            <a:pPr algn="r" eaLnBrk="1" hangingPunct="1">
              <a:defRPr/>
            </a:pPr>
            <a:r>
              <a:rPr lang="es-EC" dirty="0" smtClean="0"/>
              <a:t>Guayaquil, 1966.</a:t>
            </a:r>
          </a:p>
          <a:p>
            <a:pPr algn="r" eaLnBrk="1" hangingPunct="1">
              <a:defRPr/>
            </a:pPr>
            <a:r>
              <a:rPr lang="es-EC" dirty="0" err="1" smtClean="0"/>
              <a:t>BSc.</a:t>
            </a:r>
            <a:r>
              <a:rPr lang="es-EC" dirty="0" smtClean="0"/>
              <a:t> Acuicultura. (ESPOL 1991).</a:t>
            </a:r>
          </a:p>
          <a:p>
            <a:pPr algn="r" eaLnBrk="1" hangingPunct="1">
              <a:defRPr/>
            </a:pPr>
            <a:r>
              <a:rPr lang="es-EC" dirty="0" smtClean="0"/>
              <a:t>Magister en Administración de Empresas. (ESPOL, 1996).</a:t>
            </a:r>
          </a:p>
          <a:p>
            <a:pPr algn="r" eaLnBrk="1" hangingPunct="1">
              <a:defRPr/>
            </a:pPr>
            <a:r>
              <a:rPr lang="es-EC" dirty="0" smtClean="0"/>
              <a:t>Profesor ESPOL desde el 2001.</a:t>
            </a:r>
          </a:p>
          <a:p>
            <a:pPr algn="r" eaLnBrk="1" hangingPunct="1">
              <a:defRPr/>
            </a:pPr>
            <a:r>
              <a:rPr lang="es-EC" dirty="0" smtClean="0"/>
              <a:t>20 años experiencia profesional: </a:t>
            </a:r>
          </a:p>
          <a:p>
            <a:pPr lvl="1" algn="r" eaLnBrk="1" hangingPunct="1">
              <a:defRPr/>
            </a:pPr>
            <a:r>
              <a:rPr lang="es-EC" dirty="0" smtClean="0"/>
              <a:t>Producción.</a:t>
            </a:r>
          </a:p>
          <a:p>
            <a:pPr lvl="1" algn="r" eaLnBrk="1" hangingPunct="1">
              <a:defRPr/>
            </a:pPr>
            <a:r>
              <a:rPr lang="es-EC" dirty="0" smtClean="0"/>
              <a:t>Administración.</a:t>
            </a:r>
          </a:p>
          <a:p>
            <a:pPr lvl="1" algn="r" eaLnBrk="1" hangingPunct="1">
              <a:defRPr/>
            </a:pPr>
            <a:r>
              <a:rPr lang="es-EC" dirty="0" smtClean="0"/>
              <a:t>Finanzas.</a:t>
            </a:r>
          </a:p>
          <a:p>
            <a:pPr lvl="1" algn="r" eaLnBrk="1" hangingPunct="1">
              <a:defRPr/>
            </a:pPr>
            <a:r>
              <a:rPr lang="es-EC" dirty="0" smtClean="0"/>
              <a:t>Investigación.</a:t>
            </a:r>
          </a:p>
          <a:p>
            <a:pPr lvl="1" algn="r" eaLnBrk="1" hangingPunct="1">
              <a:defRPr/>
            </a:pPr>
            <a:r>
              <a:rPr lang="es-EC" dirty="0" smtClean="0"/>
              <a:t>Consultorías.</a:t>
            </a:r>
          </a:p>
        </p:txBody>
      </p:sp>
      <p:pic>
        <p:nvPicPr>
          <p:cNvPr id="4100" name="Picture 3" descr="Yop por ti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57188" y="567055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US" sz="2400" dirty="0">
                <a:latin typeface="+mn-lt"/>
                <a:hlinkClick r:id="rId5"/>
              </a:rPr>
              <a:t>Otras Publicaciones del mismo autor en Repositorio ESPOL</a:t>
            </a:r>
            <a:endParaRPr lang="es-US" sz="2400" dirty="0"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DIALOG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4400">
                <a:solidFill>
                  <a:srgbClr val="FFFF00"/>
                </a:solidFill>
                <a:effectLst/>
              </a:rPr>
              <a:t>DENSIDAD  por  VOLUMEN</a:t>
            </a:r>
            <a:endParaRPr lang="es-ES_tradnl" sz="1400">
              <a:solidFill>
                <a:srgbClr val="FFFF00"/>
              </a:solidFill>
              <a:effectLst/>
            </a:endParaRPr>
          </a:p>
        </p:txBody>
      </p:sp>
      <p:pic>
        <p:nvPicPr>
          <p:cNvPr id="22531" name="Picture 3" descr="Bulk density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8" y="1143000"/>
            <a:ext cx="5419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Bulk density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9338" y="2133600"/>
            <a:ext cx="5419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3600" smtClean="0"/>
              <a:t>Densidad por volumen (g</a:t>
            </a:r>
            <a:r>
              <a:rPr lang="en-US" sz="3600" smtClean="0"/>
              <a:t>/L)</a:t>
            </a:r>
            <a:br>
              <a:rPr lang="en-US" sz="3600" smtClean="0"/>
            </a:br>
            <a:r>
              <a:rPr lang="en-US" sz="3600" smtClean="0"/>
              <a:t>de algunos ingredientes</a:t>
            </a:r>
            <a:endParaRPr lang="es-ES_tradnl" sz="3600" smtClean="0"/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74788"/>
            <a:ext cx="6977063" cy="41148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>
                <a:solidFill>
                  <a:schemeClr val="accent2"/>
                </a:solidFill>
              </a:rPr>
              <a:t>    Ingrediente			       Densidad</a:t>
            </a:r>
            <a:endParaRPr lang="en-US" sz="2400" smtClean="0"/>
          </a:p>
          <a:p>
            <a:pPr eaLnBrk="1" hangingPunct="1">
              <a:lnSpc>
                <a:spcPct val="65000"/>
              </a:lnSpc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Alfalfa						225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Cebada					353-401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Hna. de sangre				610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Maiz						626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Maiz molido					702-723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Hna. de algod</a:t>
            </a:r>
            <a:r>
              <a:rPr lang="es-ES_tradnl" sz="2400" smtClean="0"/>
              <a:t>ón</a:t>
            </a:r>
            <a:r>
              <a:rPr lang="en-US" sz="2400" smtClean="0"/>
              <a:t>				594-642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Hna. de plumas				546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Hna. de pescado				562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Hna. de carne y hueso			594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Melaza					1.413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Avena						273-321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Hna. de avena				353</a:t>
            </a:r>
          </a:p>
        </p:txBody>
      </p:sp>
      <p:sp>
        <p:nvSpPr>
          <p:cNvPr id="113869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38693" name="Line 5"/>
          <p:cNvSpPr>
            <a:spLocks noChangeShapeType="1"/>
          </p:cNvSpPr>
          <p:nvPr/>
        </p:nvSpPr>
        <p:spPr bwMode="auto">
          <a:xfrm>
            <a:off x="1150938" y="18288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38694" name="Line 6"/>
          <p:cNvSpPr>
            <a:spLocks noChangeShapeType="1"/>
          </p:cNvSpPr>
          <p:nvPr/>
        </p:nvSpPr>
        <p:spPr bwMode="auto">
          <a:xfrm>
            <a:off x="5824538" y="1828800"/>
            <a:ext cx="203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8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8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8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8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8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8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8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8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8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38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8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8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8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8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8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8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38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8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1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3600" smtClean="0"/>
              <a:t>Densidad por volumen (g</a:t>
            </a:r>
            <a:r>
              <a:rPr lang="en-US" sz="3600" smtClean="0"/>
              <a:t>/L)</a:t>
            </a:r>
            <a:br>
              <a:rPr lang="en-US" sz="3600" smtClean="0"/>
            </a:br>
            <a:r>
              <a:rPr lang="en-US" sz="3600" smtClean="0"/>
              <a:t>de algunos ingredientes</a:t>
            </a:r>
            <a:endParaRPr lang="es-ES_tradnl" sz="3600" smtClean="0"/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12875"/>
            <a:ext cx="6977063" cy="41148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>
                <a:solidFill>
                  <a:schemeClr val="accent2"/>
                </a:solidFill>
              </a:rPr>
              <a:t>    Ingrediente			       Densidad</a:t>
            </a:r>
            <a:endParaRPr lang="en-US" sz="2400" smtClean="0"/>
          </a:p>
          <a:p>
            <a:pPr eaLnBrk="1" hangingPunct="1">
              <a:lnSpc>
                <a:spcPct val="65000"/>
              </a:lnSpc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Hna. de man</a:t>
            </a:r>
            <a:r>
              <a:rPr lang="es-ES_tradnl" sz="2400" smtClean="0"/>
              <a:t>í</a:t>
            </a:r>
            <a:r>
              <a:rPr lang="en-US" sz="2400" smtClean="0"/>
              <a:t>				466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Arrocillo					546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Polvillo de arroz				809-822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Afrecho de arroz				337-350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Hna. de camar</a:t>
            </a:r>
            <a:r>
              <a:rPr lang="es-ES_tradnl" sz="2400" smtClean="0"/>
              <a:t>ón</a:t>
            </a:r>
            <a:r>
              <a:rPr lang="en-US" sz="2400" smtClean="0"/>
              <a:t>				401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Hna. de soya					594-610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Soya descascarada				642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Sorgo						546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Hna. de sorgo				707-734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Trigo						610-626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Afrecho de trigo				209</a:t>
            </a:r>
          </a:p>
          <a:p>
            <a:pPr eaLnBrk="1" hangingPunct="1">
              <a:lnSpc>
                <a:spcPct val="6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Mono, difosfato				915-93</a:t>
            </a:r>
          </a:p>
        </p:txBody>
      </p:sp>
      <p:sp>
        <p:nvSpPr>
          <p:cNvPr id="113971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39717" name="Line 5"/>
          <p:cNvSpPr>
            <a:spLocks noChangeShapeType="1"/>
          </p:cNvSpPr>
          <p:nvPr/>
        </p:nvSpPr>
        <p:spPr bwMode="auto">
          <a:xfrm>
            <a:off x="1150938" y="18288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39718" name="Line 6"/>
          <p:cNvSpPr>
            <a:spLocks noChangeShapeType="1"/>
          </p:cNvSpPr>
          <p:nvPr/>
        </p:nvSpPr>
        <p:spPr bwMode="auto">
          <a:xfrm>
            <a:off x="5824538" y="1828800"/>
            <a:ext cx="203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9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9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9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9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9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9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39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9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9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9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9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9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9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39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9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5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295400"/>
            <a:ext cx="7721600" cy="41148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/>
              <a:t>Las </a:t>
            </a:r>
            <a:r>
              <a:rPr lang="en-US" sz="2800" smtClean="0">
                <a:solidFill>
                  <a:srgbClr val="FF0000"/>
                </a:solidFill>
              </a:rPr>
              <a:t>pruebas qu</a:t>
            </a:r>
            <a:r>
              <a:rPr lang="es-ES_tradnl" sz="2800" smtClean="0">
                <a:solidFill>
                  <a:srgbClr val="FF0000"/>
                </a:solidFill>
              </a:rPr>
              <a:t>ímicas rápidas</a:t>
            </a:r>
            <a:r>
              <a:rPr lang="en-US" sz="2800" smtClean="0">
                <a:solidFill>
                  <a:schemeClr val="accent2"/>
                </a:solidFill>
              </a:rPr>
              <a:t> </a:t>
            </a:r>
            <a:r>
              <a:rPr lang="es-ES_tradnl" sz="2800" smtClean="0"/>
              <a:t>desarrolladas determinan la presencia o ausencia de ciertas sustancias químicas que pueden influenciar la calidad del ingrediente y del alimento.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2800" smtClean="0"/>
              <a:t>La presencia de urea se puede detectar por un cambio de color a un rojo-morado al añadir ureasa e indicador a la muestra.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2800" smtClean="0"/>
              <a:t>La presencia de caliza (CaCO</a:t>
            </a:r>
            <a:r>
              <a:rPr lang="es-ES_tradnl" sz="2800" baseline="-25000" smtClean="0"/>
              <a:t>3</a:t>
            </a:r>
            <a:r>
              <a:rPr lang="es-ES_tradnl" sz="2800" smtClean="0"/>
              <a:t>) se puede detectar por las burbujas de CO</a:t>
            </a:r>
            <a:r>
              <a:rPr lang="es-ES_tradnl" sz="2800" baseline="-25000" smtClean="0"/>
              <a:t>2</a:t>
            </a:r>
            <a:r>
              <a:rPr lang="es-ES_tradnl" sz="2800" smtClean="0"/>
              <a:t> que se liberan al añadir HCl al 50%.</a:t>
            </a:r>
            <a:endParaRPr lang="en-US" sz="2800" smtClean="0"/>
          </a:p>
        </p:txBody>
      </p:sp>
      <p:sp>
        <p:nvSpPr>
          <p:cNvPr id="114074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3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8740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/>
              <a:t>La </a:t>
            </a:r>
            <a:r>
              <a:rPr lang="en-US" sz="2800" smtClean="0">
                <a:solidFill>
                  <a:srgbClr val="FF0000"/>
                </a:solidFill>
              </a:rPr>
              <a:t>microscopia </a:t>
            </a:r>
            <a:r>
              <a:rPr lang="es-ES_tradnl" sz="2800" smtClean="0"/>
              <a:t>ayuda a determinar si la harina de un ingrediente (ej. Hna. de pescado) es pura o si es una mezcla de varios ingredientes o está adulterada (ej. Nitrato de amonio).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2800" smtClean="0"/>
              <a:t>Puede ser la primera línea de defensa para prevenir la entrada de ingredientes de baja calidad en la planta de alimentos y mantener un flujo continuo de entrada de ingredientes en las zonas de desembarque.</a:t>
            </a:r>
            <a:endParaRPr lang="en-US" sz="2800" smtClean="0"/>
          </a:p>
        </p:txBody>
      </p:sp>
      <p:sp>
        <p:nvSpPr>
          <p:cNvPr id="114176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76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152400"/>
            <a:ext cx="47879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4400">
                <a:solidFill>
                  <a:srgbClr val="FFFF00"/>
                </a:solidFill>
                <a:effectLst/>
              </a:rPr>
              <a:t>Estereomicroscopio</a:t>
            </a:r>
            <a:endParaRPr lang="es-ES_tradnl" sz="1400">
              <a:solidFill>
                <a:srgbClr val="FFFF00"/>
              </a:solidFill>
              <a:effectLst/>
            </a:endParaRPr>
          </a:p>
        </p:txBody>
      </p:sp>
      <p:pic>
        <p:nvPicPr>
          <p:cNvPr id="27651" name="Picture 3" descr="Estereoscop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990600"/>
            <a:ext cx="30083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maiz, soya, sorgo, palmis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5338" y="76200"/>
            <a:ext cx="43354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Observando muestr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3063" y="2819400"/>
            <a:ext cx="47402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62938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>
                <a:solidFill>
                  <a:srgbClr val="FF0000"/>
                </a:solidFill>
              </a:rPr>
              <a:t>Factores Químico/Biol</a:t>
            </a:r>
            <a:r>
              <a:rPr lang="es-ES_tradnl" sz="3400" smtClean="0">
                <a:solidFill>
                  <a:srgbClr val="FF0000"/>
                </a:solidFill>
              </a:rPr>
              <a:t>ógicos</a:t>
            </a:r>
            <a:r>
              <a:rPr lang="en-US" sz="3400" smtClean="0"/>
              <a:t>: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n-US" sz="3000" smtClean="0"/>
              <a:t>Rancidez</a:t>
            </a:r>
            <a:endParaRPr lang="es-ES_tradnl" sz="3000" smtClean="0"/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s-ES_tradnl" sz="3000" smtClean="0"/>
              <a:t>Contaminantes químicos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s-ES_tradnl" sz="3000" smtClean="0"/>
              <a:t>Nitrógeno volátil total y Aminas biogénicas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s-ES_tradnl" sz="3000" smtClean="0"/>
              <a:t>Ficotoxinas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s-ES_tradnl" sz="3000" smtClean="0"/>
              <a:t>Micotoxinas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s-ES_tradnl" sz="3000" smtClean="0"/>
              <a:t>Dioxinas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s-ES_tradnl" sz="3000" smtClean="0"/>
              <a:t>Priones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Clr>
                <a:schemeClr val="accent1"/>
              </a:buClr>
              <a:buFont typeface="Monotype Sorts" pitchFamily="2" charset="2"/>
              <a:buChar char="u"/>
              <a:defRPr/>
            </a:pPr>
            <a:r>
              <a:rPr lang="es-ES_tradnl" sz="3000" smtClean="0"/>
              <a:t>Organismos geneticamente modificados (GMOs)</a:t>
            </a:r>
            <a:endParaRPr lang="en-US" sz="3000" smtClean="0"/>
          </a:p>
        </p:txBody>
      </p:sp>
      <p:sp>
        <p:nvSpPr>
          <p:cNvPr id="114381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4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1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>
                <a:solidFill>
                  <a:srgbClr val="FF0000"/>
                </a:solidFill>
              </a:rPr>
              <a:t>Rancidez</a:t>
            </a:r>
            <a:r>
              <a:rPr lang="en-US" sz="2800" smtClean="0">
                <a:solidFill>
                  <a:schemeClr val="accent2"/>
                </a:solidFill>
              </a:rPr>
              <a:t> </a:t>
            </a:r>
            <a:r>
              <a:rPr lang="es-ES_tradnl" sz="2800" smtClean="0"/>
              <a:t>es la degradación oxidativa de grasas y aceites que produce la formación de peróxidos, radicales libres, aldehídos y polímeros de ácidos grasos que disminuyen el valor nutricional de los insumos y del alimento.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s-ES_tradnl" sz="2800" smtClean="0"/>
              <a:t>Los radicales libres pueden disminuir la palatabilidad, la tasa de conversión alimenticia, el crecimiento y la salud animal.</a:t>
            </a:r>
            <a:endParaRPr lang="es-ES_tradnl" sz="28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endParaRPr lang="en-US" sz="28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800" smtClean="0"/>
          </a:p>
        </p:txBody>
      </p:sp>
      <p:sp>
        <p:nvSpPr>
          <p:cNvPr id="114483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1524000"/>
            <a:ext cx="7502525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/>
              <a:t>Los ingredientes a base de subproductos como la harina y el aceite de pescado y harinas de subproductos avícolas son altamente susceptibles a la oxidación durante el procesamiento y almacenamiento.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/>
              <a:t>Estos insumos se deben estabilizar antes de la producción del alimento.</a:t>
            </a:r>
            <a:endParaRPr lang="es-ES_tradnl" sz="28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endParaRPr lang="en-US" sz="28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800" smtClean="0"/>
          </a:p>
        </p:txBody>
      </p:sp>
      <p:sp>
        <p:nvSpPr>
          <p:cNvPr id="114586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85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r>
              <a:rPr lang="es-ES_tradnl" sz="3400" smtClean="0"/>
              <a:t>Los ácidos grasos</a:t>
            </a:r>
            <a:r>
              <a:rPr lang="es-ES_tradnl" sz="3400" smtClean="0">
                <a:solidFill>
                  <a:schemeClr val="accent2"/>
                </a:solidFill>
              </a:rPr>
              <a:t> </a:t>
            </a:r>
            <a:r>
              <a:rPr lang="es-ES_tradnl" sz="3400" smtClean="0">
                <a:solidFill>
                  <a:srgbClr val="FF0000"/>
                </a:solidFill>
                <a:sym typeface="Symbol" pitchFamily="18" charset="2"/>
              </a:rPr>
              <a:t></a:t>
            </a:r>
            <a:r>
              <a:rPr lang="es-ES_tradnl" sz="3400" smtClean="0">
                <a:solidFill>
                  <a:srgbClr val="FF0000"/>
                </a:solidFill>
              </a:rPr>
              <a:t>3</a:t>
            </a:r>
            <a:r>
              <a:rPr lang="es-ES_tradnl" sz="3400" smtClean="0">
                <a:solidFill>
                  <a:schemeClr val="accent2"/>
                </a:solidFill>
              </a:rPr>
              <a:t> </a:t>
            </a:r>
            <a:r>
              <a:rPr lang="es-ES_tradnl" sz="3400" smtClean="0"/>
              <a:t>son esenciales pero se enrancian fácilmente (sufren peroxidación y producen peróxidos y aldehìdos tóxicos) a menos que sean protegidos por antioxidantes.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r>
              <a:rPr lang="es-ES_tradnl" sz="3400" smtClean="0"/>
              <a:t>Vitamina E es útil como antioxidante pero es necesario complementar con otros antioxidantes (ej.: etoxiquina).</a:t>
            </a:r>
            <a:endParaRPr lang="en-US" sz="3400" smtClean="0"/>
          </a:p>
        </p:txBody>
      </p:sp>
      <p:sp>
        <p:nvSpPr>
          <p:cNvPr id="114688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8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SEGURIDAD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676400"/>
            <a:ext cx="83312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“La SEGURIDAD es el ingrediente mas importante en nuestros alimentos. Europa debe tener la capacidad de entregar a nuestros consumidores seguridad garantizada en los alimentos desde la granja a la mesa”</a:t>
            </a:r>
            <a:br>
              <a:rPr lang="en-US" sz="3400" smtClean="0"/>
            </a:br>
            <a:r>
              <a:rPr lang="en-US" sz="3400" smtClean="0"/>
              <a:t/>
            </a:r>
            <a:br>
              <a:rPr lang="en-US" sz="3400" smtClean="0"/>
            </a:br>
            <a:r>
              <a:rPr lang="en-US" sz="2800" smtClean="0"/>
              <a:t>David Byrne, 2000.</a:t>
            </a:r>
            <a:br>
              <a:rPr lang="en-US" sz="2800" smtClean="0"/>
            </a:br>
            <a:r>
              <a:rPr lang="en-US" sz="2800" smtClean="0"/>
              <a:t>Comisionado Europeo para Alimentos y Salud P</a:t>
            </a:r>
            <a:r>
              <a:rPr lang="es-ES_tradnl" sz="2800" smtClean="0"/>
              <a:t>ública</a:t>
            </a:r>
            <a:endParaRPr lang="en-US" sz="3400" smtClean="0"/>
          </a:p>
        </p:txBody>
      </p:sp>
      <p:sp>
        <p:nvSpPr>
          <p:cNvPr id="112026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5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Text Box 2"/>
          <p:cNvSpPr txBox="1">
            <a:spLocks noChangeArrowheads="1"/>
          </p:cNvSpPr>
          <p:nvPr/>
        </p:nvSpPr>
        <p:spPr bwMode="auto">
          <a:xfrm rot="-5400000">
            <a:off x="-2016125" y="2765425"/>
            <a:ext cx="6559550" cy="1308100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4000">
                <a:solidFill>
                  <a:srgbClr val="FF0000"/>
                </a:solidFill>
                <a:effectLst/>
              </a:rPr>
              <a:t>ETAPAS DE LA</a:t>
            </a:r>
            <a:br>
              <a:rPr lang="es-ES_tradnl" sz="4000">
                <a:solidFill>
                  <a:srgbClr val="FF0000"/>
                </a:solidFill>
                <a:effectLst/>
              </a:rPr>
            </a:br>
            <a:r>
              <a:rPr lang="es-ES_tradnl" sz="4000">
                <a:solidFill>
                  <a:srgbClr val="FF0000"/>
                </a:solidFill>
                <a:effectLst/>
              </a:rPr>
              <a:t>RANCIDEZ OXIDATIVA</a:t>
            </a:r>
          </a:p>
        </p:txBody>
      </p:sp>
      <p:pic>
        <p:nvPicPr>
          <p:cNvPr id="1147907" name="Picture 3" descr="rancidez oxidati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5200" y="182563"/>
            <a:ext cx="616585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14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0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6756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>
                <a:solidFill>
                  <a:srgbClr val="FF0000"/>
                </a:solidFill>
              </a:rPr>
              <a:t>Contaminantes Químicos</a:t>
            </a:r>
            <a:r>
              <a:rPr lang="en-US" sz="3400" smtClean="0">
                <a:solidFill>
                  <a:schemeClr val="accent2"/>
                </a:solidFill>
              </a:rPr>
              <a:t> </a:t>
            </a:r>
            <a:r>
              <a:rPr lang="en-US" sz="3400" smtClean="0"/>
              <a:t>incluyen:</a:t>
            </a:r>
            <a:endParaRPr lang="es-ES_tradnl" sz="3400" smtClean="0"/>
          </a:p>
          <a:p>
            <a:pPr lvl="1" eaLnBrk="1" hangingPunct="1">
              <a:spcBef>
                <a:spcPct val="40000"/>
              </a:spcBef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s-ES_tradnl" sz="3000" smtClean="0"/>
              <a:t>Nitratos</a:t>
            </a:r>
            <a:r>
              <a:rPr lang="en-US" sz="3000" smtClean="0"/>
              <a:t>/</a:t>
            </a:r>
            <a:r>
              <a:rPr lang="es-ES_tradnl" sz="3000" smtClean="0"/>
              <a:t>Nitritos y Nitrosamina</a:t>
            </a:r>
          </a:p>
          <a:p>
            <a:pPr lvl="1" eaLnBrk="1" hangingPunct="1">
              <a:spcBef>
                <a:spcPct val="40000"/>
              </a:spcBef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s-ES_tradnl" sz="3000" smtClean="0"/>
              <a:t>Metales pesados</a:t>
            </a:r>
          </a:p>
          <a:p>
            <a:pPr lvl="1" eaLnBrk="1" hangingPunct="1">
              <a:spcBef>
                <a:spcPct val="40000"/>
              </a:spcBef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s-ES_tradnl" sz="3000" smtClean="0"/>
              <a:t>Pesticidas</a:t>
            </a:r>
            <a:endParaRPr lang="es-ES_tradnl" sz="30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endParaRPr lang="en-US" sz="34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400" smtClean="0"/>
          </a:p>
        </p:txBody>
      </p:sp>
      <p:sp>
        <p:nvSpPr>
          <p:cNvPr id="114893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Nitratos</a:t>
            </a:r>
            <a:r>
              <a:rPr lang="en-US" sz="2800" smtClean="0">
                <a:solidFill>
                  <a:srgbClr val="FF0000"/>
                </a:solidFill>
              </a:rPr>
              <a:t>/</a:t>
            </a:r>
            <a:r>
              <a:rPr lang="es-ES_tradnl" sz="2800" smtClean="0">
                <a:solidFill>
                  <a:srgbClr val="FF0000"/>
                </a:solidFill>
              </a:rPr>
              <a:t>Nitritos y Nitrosamina.</a:t>
            </a:r>
            <a:r>
              <a:rPr lang="es-ES_tradnl" sz="2800" smtClean="0"/>
              <a:t> Nitrosaminas están presentes en las harinas de pescado debido al uso de nitritos para preservar el pescado en el mar, aunque esta práctica ya no es común.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Varias metilaminas presentes en el pescado reaccionan con los nitritos y forman niveles tóxicos de </a:t>
            </a:r>
            <a:r>
              <a:rPr lang="es-ES_tradnl" sz="2800" smtClean="0">
                <a:solidFill>
                  <a:srgbClr val="FF0000"/>
                </a:solidFill>
              </a:rPr>
              <a:t>NDMA</a:t>
            </a:r>
            <a:r>
              <a:rPr lang="es-ES_tradnl" sz="2800" smtClean="0"/>
              <a:t> (n-nitrosodimetramina).</a:t>
            </a:r>
            <a:endParaRPr lang="en-US" sz="2800" smtClean="0"/>
          </a:p>
        </p:txBody>
      </p:sp>
      <p:sp>
        <p:nvSpPr>
          <p:cNvPr id="114995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5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NDMA</a:t>
            </a:r>
            <a:r>
              <a:rPr lang="es-ES_tradnl" sz="2800" smtClean="0"/>
              <a:t> a 30-100 ppm causa desordenes hepáticos en animales de granja.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Los gases calientes utilizados en los secadores de harina de pescado pueden también producir la formación de NDMA.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Aunque su inclusión es poco probable, se deben tomar medidas de control.</a:t>
            </a:r>
            <a:endParaRPr lang="en-US" sz="28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800" smtClean="0"/>
          </a:p>
        </p:txBody>
      </p:sp>
      <p:sp>
        <p:nvSpPr>
          <p:cNvPr id="115098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7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524000"/>
            <a:ext cx="8059737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Metales pesados</a:t>
            </a:r>
            <a:r>
              <a:rPr lang="es-ES_tradnl" sz="2800" smtClean="0"/>
              <a:t> como arsénico y mercurio se han encontrado en muchos materiales naturales.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el </a:t>
            </a:r>
            <a:r>
              <a:rPr lang="es-ES_tradnl" sz="2800" smtClean="0">
                <a:solidFill>
                  <a:srgbClr val="FF0000"/>
                </a:solidFill>
              </a:rPr>
              <a:t>metilmercurio</a:t>
            </a:r>
            <a:r>
              <a:rPr lang="es-ES_tradnl" sz="2800" smtClean="0"/>
              <a:t> resulta de la incorporación por microorganismos de mercurio inorgánico el cual es absorbidos por algas o plancton, los cuales a su vez son consumidos por peces y asi sucesivamente pueden llegar a niveles tróficos más altos finalizando en la harina de pescado.</a:t>
            </a:r>
            <a:endParaRPr lang="en-US" sz="28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800" smtClean="0"/>
          </a:p>
        </p:txBody>
      </p:sp>
      <p:sp>
        <p:nvSpPr>
          <p:cNvPr id="115200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2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0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Char char="H"/>
              <a:defRPr/>
            </a:pPr>
            <a:r>
              <a:rPr lang="es-ES_tradnl" sz="2800" smtClean="0"/>
              <a:t>El </a:t>
            </a:r>
            <a:r>
              <a:rPr lang="es-ES_tradnl" sz="2800" smtClean="0">
                <a:solidFill>
                  <a:srgbClr val="FF0000"/>
                </a:solidFill>
              </a:rPr>
              <a:t>arsénico</a:t>
            </a:r>
            <a:r>
              <a:rPr lang="es-ES_tradnl" sz="2800" smtClean="0">
                <a:solidFill>
                  <a:srgbClr val="00FF00"/>
                </a:solidFill>
              </a:rPr>
              <a:t> </a:t>
            </a:r>
            <a:r>
              <a:rPr lang="es-ES_tradnl" sz="2800" smtClean="0"/>
              <a:t>presente como </a:t>
            </a:r>
            <a:r>
              <a:rPr lang="es-ES_tradnl" sz="2800" smtClean="0">
                <a:solidFill>
                  <a:srgbClr val="FF0000"/>
                </a:solidFill>
              </a:rPr>
              <a:t>ácido arselínico</a:t>
            </a:r>
            <a:r>
              <a:rPr lang="es-ES_tradnl" sz="2800" smtClean="0"/>
              <a:t> se utiliza como estimulante en el crecimiento de pollos y otros animales de granja.</a:t>
            </a:r>
          </a:p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Char char="H"/>
              <a:defRPr/>
            </a:pPr>
            <a:r>
              <a:rPr lang="es-ES_tradnl" sz="2800" smtClean="0"/>
              <a:t>A niveles prescritos no es tóxico.</a:t>
            </a:r>
          </a:p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Char char="H"/>
              <a:defRPr/>
            </a:pPr>
            <a:r>
              <a:rPr lang="es-ES_tradnl" sz="2800" smtClean="0"/>
              <a:t>Poco se sabe de su toxicidad en alimentos para crustáceos o peces.</a:t>
            </a:r>
          </a:p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Cadmio</a:t>
            </a:r>
            <a:r>
              <a:rPr lang="es-ES_tradnl" sz="2800" smtClean="0"/>
              <a:t>, </a:t>
            </a:r>
            <a:r>
              <a:rPr lang="es-ES_tradnl" sz="2800" smtClean="0">
                <a:solidFill>
                  <a:srgbClr val="FF0000"/>
                </a:solidFill>
              </a:rPr>
              <a:t>plomo </a:t>
            </a:r>
            <a:r>
              <a:rPr lang="es-ES_tradnl" sz="2800" smtClean="0"/>
              <a:t>y </a:t>
            </a:r>
            <a:r>
              <a:rPr lang="es-ES_tradnl" sz="2800" smtClean="0">
                <a:solidFill>
                  <a:srgbClr val="FF0000"/>
                </a:solidFill>
              </a:rPr>
              <a:t>vanadio</a:t>
            </a:r>
            <a:r>
              <a:rPr lang="es-ES_tradnl" sz="2800" smtClean="0"/>
              <a:t> también deben ser monitoreados.</a:t>
            </a:r>
            <a:endParaRPr lang="en-US" sz="28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800" smtClean="0"/>
          </a:p>
        </p:txBody>
      </p:sp>
      <p:sp>
        <p:nvSpPr>
          <p:cNvPr id="115302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Varios </a:t>
            </a:r>
            <a:r>
              <a:rPr lang="es-ES_tradnl" sz="2800" smtClean="0">
                <a:solidFill>
                  <a:srgbClr val="FF0000"/>
                </a:solidFill>
              </a:rPr>
              <a:t>pesticidas</a:t>
            </a:r>
            <a:r>
              <a:rPr lang="es-ES_tradnl" sz="2800" smtClean="0">
                <a:solidFill>
                  <a:srgbClr val="00FF00"/>
                </a:solidFill>
              </a:rPr>
              <a:t> </a:t>
            </a:r>
            <a:r>
              <a:rPr lang="es-ES_tradnl" sz="2800" smtClean="0"/>
              <a:t>utilizados en cultivos a niveles apropiados raramente contaminan los granos o las semillas de oleaginosas usadas.</a:t>
            </a:r>
          </a:p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Los </a:t>
            </a:r>
            <a:r>
              <a:rPr lang="es-ES_tradnl" sz="2800" smtClean="0">
                <a:solidFill>
                  <a:srgbClr val="FF0000"/>
                </a:solidFill>
              </a:rPr>
              <a:t>PCBs (</a:t>
            </a:r>
            <a:r>
              <a:rPr lang="en-US" sz="2800" smtClean="0">
                <a:solidFill>
                  <a:srgbClr val="FF0000"/>
                </a:solidFill>
              </a:rPr>
              <a:t>bifenoles policlorinados)</a:t>
            </a:r>
            <a:r>
              <a:rPr lang="en-US" sz="2800" smtClean="0"/>
              <a:t> </a:t>
            </a:r>
            <a:r>
              <a:rPr lang="es-ES_tradnl" sz="2800" smtClean="0"/>
              <a:t>utilizados antiguamente en cocedores, contaminaban la harina de pescado. Aunque su utilización ha sido eliminada ocasionalmente se encuentran en hígados y por tanto en harinas de hígado.</a:t>
            </a:r>
            <a:endParaRPr lang="en-US" sz="2800" smtClean="0"/>
          </a:p>
        </p:txBody>
      </p:sp>
      <p:sp>
        <p:nvSpPr>
          <p:cNvPr id="115405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907338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>
                <a:solidFill>
                  <a:srgbClr val="FF0000"/>
                </a:solidFill>
              </a:rPr>
              <a:t>Nitrógeno Volátil Total (TVN) y Aminas Biogénicas</a:t>
            </a:r>
            <a:r>
              <a:rPr lang="en-US" sz="3400" smtClean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3400" smtClean="0">
                <a:solidFill>
                  <a:srgbClr val="FF0000"/>
                </a:solidFill>
              </a:rPr>
              <a:t>TVN</a:t>
            </a:r>
            <a:r>
              <a:rPr lang="en-US" sz="3400" smtClean="0"/>
              <a:t> es una medida para la frescura del pescado crudo</a:t>
            </a:r>
            <a:r>
              <a:rPr lang="en-US" sz="3400" smtClean="0">
                <a:solidFill>
                  <a:schemeClr val="accent2"/>
                </a:solidFill>
              </a:rPr>
              <a:t> </a:t>
            </a:r>
            <a:r>
              <a:rPr lang="en-US" sz="3400" smtClean="0"/>
              <a:t>utilizado en la producción de harinas.</a:t>
            </a:r>
          </a:p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3400" smtClean="0"/>
              <a:t>Cuando el pescado no se congela rápidamente la proteína se rompe en péptidos, aminoácidos libres, aminas y amoniaco.</a:t>
            </a:r>
          </a:p>
        </p:txBody>
      </p:sp>
      <p:sp>
        <p:nvSpPr>
          <p:cNvPr id="115507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1447800"/>
            <a:ext cx="73660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TVN </a:t>
            </a:r>
            <a:r>
              <a:rPr lang="es-ES_tradnl" sz="2800" smtClean="0"/>
              <a:t>es un término para denominar a los compuestos amoniacales de bajo peso molecular resultantes de la descomposición del pescado.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Aminas Biogénicas</a:t>
            </a:r>
            <a:r>
              <a:rPr lang="es-ES_tradnl" sz="2800" smtClean="0"/>
              <a:t> son compuestos de degradación bacteriana sintetizados a partir de amino ácidos. Son indicadores de la frescura del pescado crudo y la calidad de la harina de pescado.</a:t>
            </a:r>
            <a:endParaRPr lang="en-US" sz="2800" smtClean="0"/>
          </a:p>
        </p:txBody>
      </p:sp>
      <p:sp>
        <p:nvSpPr>
          <p:cNvPr id="115610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09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28825"/>
            <a:ext cx="8137525" cy="4137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400" smtClean="0"/>
              <a:t>Lisina				Cadaverina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400" smtClean="0"/>
              <a:t>Histidina			Histamina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400" smtClean="0"/>
              <a:t>Arginina			Putrescina/Agmatina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400" smtClean="0"/>
              <a:t>Tirosina			Tiramina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400" smtClean="0"/>
              <a:t>Triptofano			Triptamina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400" smtClean="0"/>
              <a:t>Serina				Etanolamina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400" smtClean="0"/>
              <a:t>Metionina			Espermidina/Espermina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400" smtClean="0"/>
              <a:t>Fenilalanina			Fenetilamina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400" smtClean="0"/>
              <a:t>Treonina			2-</a:t>
            </a:r>
            <a:r>
              <a:rPr lang="es-ES_tradnl" sz="2400" smtClean="0"/>
              <a:t>hidroxipropilamina</a:t>
            </a:r>
            <a:endParaRPr lang="en-US" sz="240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400" smtClean="0"/>
              <a:t>Ac. Asp</a:t>
            </a:r>
            <a:r>
              <a:rPr lang="es-ES_tradnl" sz="2400" smtClean="0"/>
              <a:t>ártico			Beta</a:t>
            </a:r>
            <a:r>
              <a:rPr lang="en-US" sz="2400" smtClean="0"/>
              <a:t>-alanina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400" smtClean="0"/>
              <a:t>Ac. Glut</a:t>
            </a:r>
            <a:r>
              <a:rPr lang="es-ES_tradnl" sz="2400" smtClean="0"/>
              <a:t>ámico		Ac. Butírico aminogama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s-ES_tradnl" sz="2400" smtClean="0"/>
              <a:t>Cisteína			Beta</a:t>
            </a:r>
            <a:r>
              <a:rPr lang="en-US" sz="2400" smtClean="0"/>
              <a:t>-mercaptoetilamina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400" smtClean="0"/>
              <a:t>Ornitina			Putrescina/Espermidina</a:t>
            </a:r>
          </a:p>
        </p:txBody>
      </p:sp>
      <p:sp>
        <p:nvSpPr>
          <p:cNvPr id="1157124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168400" y="1422400"/>
            <a:ext cx="2014538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Amino Acido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427538" y="1371600"/>
            <a:ext cx="399097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_tradnl" sz="3000">
                <a:solidFill>
                  <a:schemeClr val="accent2"/>
                </a:solidFill>
                <a:effectLst/>
              </a:rPr>
              <a:t>Amina Biogénica  </a:t>
            </a:r>
            <a:r>
              <a:rPr lang="es-ES_tradnl" sz="2400">
                <a:solidFill>
                  <a:schemeClr val="accent2"/>
                </a:solidFill>
                <a:effectLst/>
              </a:rPr>
              <a:t>(Poliamina)</a:t>
            </a:r>
            <a:endParaRPr lang="es-ES_tradnl" sz="3000">
              <a:solidFill>
                <a:schemeClr val="accent2"/>
              </a:solidFill>
              <a:effectLst/>
            </a:endParaRPr>
          </a:p>
        </p:txBody>
      </p:sp>
      <p:sp>
        <p:nvSpPr>
          <p:cNvPr id="1157127" name="Line 7"/>
          <p:cNvSpPr>
            <a:spLocks noChangeShapeType="1"/>
          </p:cNvSpPr>
          <p:nvPr/>
        </p:nvSpPr>
        <p:spPr bwMode="auto">
          <a:xfrm flipH="1">
            <a:off x="1084263" y="1905000"/>
            <a:ext cx="2098675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57128" name="Line 8"/>
          <p:cNvSpPr>
            <a:spLocks noChangeShapeType="1"/>
          </p:cNvSpPr>
          <p:nvPr/>
        </p:nvSpPr>
        <p:spPr bwMode="auto">
          <a:xfrm>
            <a:off x="4402138" y="1905000"/>
            <a:ext cx="264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57129" name="Line 9"/>
          <p:cNvSpPr>
            <a:spLocks noChangeShapeType="1"/>
          </p:cNvSpPr>
          <p:nvPr/>
        </p:nvSpPr>
        <p:spPr bwMode="auto">
          <a:xfrm>
            <a:off x="3589338" y="2286000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57130" name="Line 10"/>
          <p:cNvSpPr>
            <a:spLocks noChangeShapeType="1"/>
          </p:cNvSpPr>
          <p:nvPr/>
        </p:nvSpPr>
        <p:spPr bwMode="auto">
          <a:xfrm>
            <a:off x="3589338" y="3200400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57131" name="Line 11"/>
          <p:cNvSpPr>
            <a:spLocks noChangeShapeType="1"/>
          </p:cNvSpPr>
          <p:nvPr/>
        </p:nvSpPr>
        <p:spPr bwMode="auto">
          <a:xfrm>
            <a:off x="3589338" y="2590800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57132" name="Line 12"/>
          <p:cNvSpPr>
            <a:spLocks noChangeShapeType="1"/>
          </p:cNvSpPr>
          <p:nvPr/>
        </p:nvSpPr>
        <p:spPr bwMode="auto">
          <a:xfrm>
            <a:off x="3589338" y="2895600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39700" y="6480175"/>
            <a:ext cx="22304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(Feeding Times Vol.6 </a:t>
            </a:r>
            <a:r>
              <a:rPr lang="en-US" sz="1400">
                <a:solidFill>
                  <a:schemeClr val="accent2"/>
                </a:solidFill>
                <a:effectLst/>
              </a:rPr>
              <a:t>(1) 2001)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157134" name="Line 14"/>
          <p:cNvSpPr>
            <a:spLocks noChangeShapeType="1"/>
          </p:cNvSpPr>
          <p:nvPr/>
        </p:nvSpPr>
        <p:spPr bwMode="auto">
          <a:xfrm>
            <a:off x="3589338" y="3581400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57135" name="Line 15"/>
          <p:cNvSpPr>
            <a:spLocks noChangeShapeType="1"/>
          </p:cNvSpPr>
          <p:nvPr/>
        </p:nvSpPr>
        <p:spPr bwMode="auto">
          <a:xfrm>
            <a:off x="3589338" y="3886200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57136" name="Line 16"/>
          <p:cNvSpPr>
            <a:spLocks noChangeShapeType="1"/>
          </p:cNvSpPr>
          <p:nvPr/>
        </p:nvSpPr>
        <p:spPr bwMode="auto">
          <a:xfrm>
            <a:off x="3589338" y="4191000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57137" name="Line 17"/>
          <p:cNvSpPr>
            <a:spLocks noChangeShapeType="1"/>
          </p:cNvSpPr>
          <p:nvPr/>
        </p:nvSpPr>
        <p:spPr bwMode="auto">
          <a:xfrm>
            <a:off x="3589338" y="4572000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57138" name="Line 18"/>
          <p:cNvSpPr>
            <a:spLocks noChangeShapeType="1"/>
          </p:cNvSpPr>
          <p:nvPr/>
        </p:nvSpPr>
        <p:spPr bwMode="auto">
          <a:xfrm>
            <a:off x="3589338" y="4876800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57139" name="Line 19"/>
          <p:cNvSpPr>
            <a:spLocks noChangeShapeType="1"/>
          </p:cNvSpPr>
          <p:nvPr/>
        </p:nvSpPr>
        <p:spPr bwMode="auto">
          <a:xfrm>
            <a:off x="3589338" y="5181600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57140" name="Line 20"/>
          <p:cNvSpPr>
            <a:spLocks noChangeShapeType="1"/>
          </p:cNvSpPr>
          <p:nvPr/>
        </p:nvSpPr>
        <p:spPr bwMode="auto">
          <a:xfrm>
            <a:off x="3589338" y="5486400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57141" name="Line 21"/>
          <p:cNvSpPr>
            <a:spLocks noChangeShapeType="1"/>
          </p:cNvSpPr>
          <p:nvPr/>
        </p:nvSpPr>
        <p:spPr bwMode="auto">
          <a:xfrm>
            <a:off x="3589338" y="5791200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57142" name="Line 22"/>
          <p:cNvSpPr>
            <a:spLocks noChangeShapeType="1"/>
          </p:cNvSpPr>
          <p:nvPr/>
        </p:nvSpPr>
        <p:spPr bwMode="auto">
          <a:xfrm>
            <a:off x="3589338" y="6172200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5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5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7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7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7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57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57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57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57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57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57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57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23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Dos fuentes principales, ingredientes naturales y procesados.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Gran variedad de ingredientes naturales han sido utilizados, siendo los crustáceos frescos y congelados el alimento preferido por muchos decápodos.</a:t>
            </a:r>
          </a:p>
        </p:txBody>
      </p:sp>
      <p:sp>
        <p:nvSpPr>
          <p:cNvPr id="112128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28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4400" smtClean="0"/>
              <a:t>Aminas Biogénicas y TVN</a:t>
            </a:r>
            <a:br>
              <a:rPr lang="es-ES_tradnl" sz="4400" smtClean="0"/>
            </a:br>
            <a:r>
              <a:rPr lang="es-ES_tradnl" sz="4400" smtClean="0"/>
              <a:t>en Pescado Crudo </a:t>
            </a:r>
            <a:r>
              <a:rPr lang="es-ES_tradnl" sz="2000" smtClean="0"/>
              <a:t>(Pike 1993)</a:t>
            </a:r>
            <a:endParaRPr lang="es-ES_tradnl" sz="4600" smtClean="0"/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2387600"/>
            <a:ext cx="83312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SzPct val="70000"/>
              <a:defRPr/>
            </a:pPr>
            <a:r>
              <a:rPr lang="en-US" sz="2400" smtClean="0"/>
              <a:t>Histamina (</a:t>
            </a:r>
            <a:r>
              <a:rPr lang="en-US" sz="2400" smtClean="0">
                <a:sym typeface="Symbol" pitchFamily="18" charset="2"/>
              </a:rPr>
              <a:t></a:t>
            </a:r>
            <a:r>
              <a:rPr lang="en-US" sz="2400" smtClean="0"/>
              <a:t>g/g)	       	&lt;30               440                 830</a:t>
            </a:r>
          </a:p>
          <a:p>
            <a:pPr eaLnBrk="1" hangingPunct="1">
              <a:spcBef>
                <a:spcPct val="50000"/>
              </a:spcBef>
              <a:buSzPct val="70000"/>
              <a:defRPr/>
            </a:pPr>
            <a:r>
              <a:rPr lang="en-US" sz="2400" smtClean="0"/>
              <a:t>Cadaverina (</a:t>
            </a:r>
            <a:r>
              <a:rPr lang="en-US" sz="2400" smtClean="0">
                <a:sym typeface="Symbol" pitchFamily="18" charset="2"/>
              </a:rPr>
              <a:t></a:t>
            </a:r>
            <a:r>
              <a:rPr lang="en-US" sz="2400" smtClean="0"/>
              <a:t>g/g)             330	      1000                1600</a:t>
            </a:r>
          </a:p>
          <a:p>
            <a:pPr eaLnBrk="1" hangingPunct="1">
              <a:spcBef>
                <a:spcPct val="50000"/>
              </a:spcBef>
              <a:buSzPct val="70000"/>
              <a:defRPr/>
            </a:pPr>
            <a:r>
              <a:rPr lang="en-US" sz="2400" smtClean="0"/>
              <a:t>Putrescina (</a:t>
            </a:r>
            <a:r>
              <a:rPr lang="en-US" sz="2400" smtClean="0">
                <a:sym typeface="Symbol" pitchFamily="18" charset="2"/>
              </a:rPr>
              <a:t></a:t>
            </a:r>
            <a:r>
              <a:rPr lang="en-US" sz="2400" smtClean="0"/>
              <a:t>g/g)                30               230              630</a:t>
            </a:r>
          </a:p>
          <a:p>
            <a:pPr eaLnBrk="1" hangingPunct="1">
              <a:spcBef>
                <a:spcPct val="50000"/>
              </a:spcBef>
              <a:buSzPct val="70000"/>
              <a:defRPr/>
            </a:pPr>
            <a:r>
              <a:rPr lang="en-US" sz="2400" smtClean="0"/>
              <a:t>Tiramina (</a:t>
            </a:r>
            <a:r>
              <a:rPr lang="en-US" sz="2400" smtClean="0">
                <a:sym typeface="Symbol" pitchFamily="18" charset="2"/>
              </a:rPr>
              <a:t></a:t>
            </a:r>
            <a:r>
              <a:rPr lang="en-US" sz="2400" smtClean="0"/>
              <a:t>g/g)                 &lt;30              400                 800</a:t>
            </a:r>
          </a:p>
          <a:p>
            <a:pPr eaLnBrk="1" hangingPunct="1">
              <a:spcBef>
                <a:spcPct val="50000"/>
              </a:spcBef>
              <a:buSzPct val="70000"/>
              <a:buFont typeface="Monotype Sorts" pitchFamily="2" charset="2"/>
              <a:buChar char="u"/>
              <a:defRPr/>
            </a:pPr>
            <a:r>
              <a:rPr lang="en-US" sz="2400" smtClean="0"/>
              <a:t>TVN (mg/100g)                &lt;25              &lt;80                &lt;140</a:t>
            </a:r>
          </a:p>
          <a:p>
            <a:pPr eaLnBrk="1" hangingPunct="1">
              <a:spcBef>
                <a:spcPct val="50000"/>
              </a:spcBef>
              <a:buSzPct val="70000"/>
              <a:buFont typeface="Monotype Sorts" pitchFamily="2" charset="2"/>
              <a:buChar char="u"/>
              <a:defRPr/>
            </a:pPr>
            <a:r>
              <a:rPr lang="en-US" sz="2400" smtClean="0"/>
              <a:t>NH3-N (g/16gN)              0.12             0.16                 0.18</a:t>
            </a:r>
          </a:p>
        </p:txBody>
      </p:sp>
      <p:sp>
        <p:nvSpPr>
          <p:cNvPr id="1158148" name="Line 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998538" y="1852613"/>
            <a:ext cx="15605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>
                <a:solidFill>
                  <a:schemeClr val="accent2"/>
                </a:solidFill>
                <a:effectLst/>
              </a:rPr>
              <a:t>Categoría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963988" y="1852613"/>
            <a:ext cx="11287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>
                <a:solidFill>
                  <a:schemeClr val="accent2"/>
                </a:solidFill>
                <a:effectLst/>
              </a:rPr>
              <a:t>Fresco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945063" y="1841500"/>
            <a:ext cx="2776537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>
                <a:solidFill>
                  <a:schemeClr val="accent2"/>
                </a:solidFill>
                <a:effectLst/>
              </a:rPr>
              <a:t>Mod. fresco</a:t>
            </a:r>
          </a:p>
          <a:p>
            <a:pPr algn="ctr" eaLnBrk="0" hangingPunct="0"/>
            <a:endParaRPr lang="es-ES_tradnl">
              <a:solidFill>
                <a:schemeClr val="accent2"/>
              </a:solidFill>
              <a:effectLst/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7407275" y="1841500"/>
            <a:ext cx="1601788" cy="1370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>
                <a:solidFill>
                  <a:schemeClr val="accent2"/>
                </a:solidFill>
                <a:effectLst/>
              </a:rPr>
              <a:t>Descomp.</a:t>
            </a:r>
          </a:p>
          <a:p>
            <a:pPr algn="ctr" eaLnBrk="0" hangingPunct="0"/>
            <a:endParaRPr lang="es-ES_tradnl">
              <a:solidFill>
                <a:schemeClr val="accent2"/>
              </a:solidFill>
              <a:effectLst/>
            </a:endParaRPr>
          </a:p>
        </p:txBody>
      </p:sp>
      <p:sp>
        <p:nvSpPr>
          <p:cNvPr id="1158153" name="Line 9"/>
          <p:cNvSpPr>
            <a:spLocks noChangeShapeType="1"/>
          </p:cNvSpPr>
          <p:nvPr/>
        </p:nvSpPr>
        <p:spPr bwMode="auto">
          <a:xfrm>
            <a:off x="338138" y="2374900"/>
            <a:ext cx="2981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58154" name="Line 10"/>
          <p:cNvSpPr>
            <a:spLocks noChangeShapeType="1"/>
          </p:cNvSpPr>
          <p:nvPr/>
        </p:nvSpPr>
        <p:spPr bwMode="auto">
          <a:xfrm>
            <a:off x="3929063" y="2374900"/>
            <a:ext cx="1150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58155" name="Line 11"/>
          <p:cNvSpPr>
            <a:spLocks noChangeShapeType="1"/>
          </p:cNvSpPr>
          <p:nvPr/>
        </p:nvSpPr>
        <p:spPr bwMode="auto">
          <a:xfrm>
            <a:off x="5486400" y="2374900"/>
            <a:ext cx="1760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58156" name="Line 12"/>
          <p:cNvSpPr>
            <a:spLocks noChangeShapeType="1"/>
          </p:cNvSpPr>
          <p:nvPr/>
        </p:nvSpPr>
        <p:spPr bwMode="auto">
          <a:xfrm>
            <a:off x="7518400" y="2374900"/>
            <a:ext cx="142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47" grpId="0" build="p" autoUpdateAnimBg="0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1600"/>
            <a:ext cx="8247062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Es necesario probar mas de una amina biogénica porque algunas de ellas no están presentes en ciertas especies de peces.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Las aminas </a:t>
            </a:r>
            <a:r>
              <a:rPr lang="en-US" sz="2800" smtClean="0">
                <a:solidFill>
                  <a:srgbClr val="FF0000"/>
                </a:solidFill>
              </a:rPr>
              <a:t>no </a:t>
            </a:r>
            <a:r>
              <a:rPr lang="en-US" sz="2800" smtClean="0"/>
              <a:t>son las responsables de reducir el consumo del alimento, la supervivencia y crecimiento del camar</a:t>
            </a:r>
            <a:r>
              <a:rPr lang="es-ES_tradnl" sz="2800" smtClean="0"/>
              <a:t>ón, estos efectos negativos deben ser causados por la presencia de otras sustancias generadas durante el deterioro del pescado </a:t>
            </a:r>
            <a:r>
              <a:rPr lang="en-US" sz="2800" smtClean="0"/>
              <a:t>(Tapia </a:t>
            </a:r>
            <a:r>
              <a:rPr lang="en-US" sz="2800" i="1" smtClean="0"/>
              <a:t>et al.</a:t>
            </a:r>
            <a:r>
              <a:rPr lang="en-US" sz="2800" smtClean="0"/>
              <a:t> 2000).</a:t>
            </a:r>
          </a:p>
        </p:txBody>
      </p:sp>
      <p:sp>
        <p:nvSpPr>
          <p:cNvPr id="115917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17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77041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Otra amina, la </a:t>
            </a:r>
            <a:r>
              <a:rPr lang="es-ES_tradnl" sz="2800" smtClean="0">
                <a:solidFill>
                  <a:srgbClr val="FF0000"/>
                </a:solidFill>
              </a:rPr>
              <a:t>mollerosina,</a:t>
            </a:r>
            <a:r>
              <a:rPr lang="es-ES_tradnl" sz="2800" smtClean="0"/>
              <a:t> es el producto de la reacción de histamina y lisina producida durante el procesamiento de la harina de pescado.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Se sabe que la mollerosina erosiona la molleja y causa la muerte de pollos (Puntuación “score” biotoxicológico</a:t>
            </a:r>
            <a:r>
              <a:rPr lang="en-US" sz="2800" smtClean="0"/>
              <a:t>)</a:t>
            </a:r>
            <a:r>
              <a:rPr lang="es-ES_tradnl" sz="280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Se ha observado que la </a:t>
            </a:r>
            <a:r>
              <a:rPr lang="es-ES_tradnl" sz="2800" smtClean="0">
                <a:solidFill>
                  <a:srgbClr val="FF0000"/>
                </a:solidFill>
              </a:rPr>
              <a:t>espermina</a:t>
            </a:r>
            <a:r>
              <a:rPr lang="es-ES_tradnl" sz="2800" smtClean="0">
                <a:solidFill>
                  <a:schemeClr val="accent2"/>
                </a:solidFill>
              </a:rPr>
              <a:t> </a:t>
            </a:r>
            <a:r>
              <a:rPr lang="es-ES_tradnl" sz="2800" smtClean="0"/>
              <a:t>tiene un efecto promotor del crecimiento para </a:t>
            </a:r>
            <a:r>
              <a:rPr lang="es-ES_tradnl" sz="2800" i="1" smtClean="0"/>
              <a:t>L. stylirostris</a:t>
            </a:r>
            <a:r>
              <a:rPr lang="es-ES_tradnl" sz="2800" smtClean="0"/>
              <a:t> </a:t>
            </a:r>
            <a:r>
              <a:rPr lang="en-US" sz="2800" smtClean="0"/>
              <a:t>(Smith </a:t>
            </a:r>
            <a:r>
              <a:rPr lang="en-US" sz="2800" i="1" smtClean="0"/>
              <a:t>et al.</a:t>
            </a:r>
            <a:r>
              <a:rPr lang="en-US" sz="2800" smtClean="0"/>
              <a:t> 2000).</a:t>
            </a:r>
            <a:r>
              <a:rPr lang="es-ES_tradnl" sz="2800" smtClean="0"/>
              <a:t> </a:t>
            </a:r>
            <a:endParaRPr lang="en-US" sz="2800" smtClean="0"/>
          </a:p>
        </p:txBody>
      </p:sp>
      <p:sp>
        <p:nvSpPr>
          <p:cNvPr id="116019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19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371600"/>
            <a:ext cx="8331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400" smtClean="0">
                <a:solidFill>
                  <a:srgbClr val="FF0000"/>
                </a:solidFill>
              </a:rPr>
              <a:t>Metodología </a:t>
            </a:r>
            <a:r>
              <a:rPr lang="en-US" sz="2400" smtClean="0">
                <a:solidFill>
                  <a:srgbClr val="FF0000"/>
                </a:solidFill>
              </a:rPr>
              <a:t>“score” biotoxicol</a:t>
            </a:r>
            <a:r>
              <a:rPr lang="es-ES_tradnl" sz="2400" smtClean="0">
                <a:solidFill>
                  <a:srgbClr val="FF0000"/>
                </a:solidFill>
              </a:rPr>
              <a:t>ógico</a:t>
            </a:r>
            <a:r>
              <a:rPr lang="en-US" sz="2400" smtClean="0">
                <a:solidFill>
                  <a:schemeClr val="accent2"/>
                </a:solidFill>
              </a:rPr>
              <a:t>:</a:t>
            </a:r>
            <a:endParaRPr lang="es-ES_tradnl" sz="240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35000"/>
              <a:buFont typeface="Monotype Sorts" pitchFamily="2" charset="2"/>
              <a:buChar char="è"/>
              <a:defRPr/>
            </a:pPr>
            <a:r>
              <a:rPr lang="en-US" sz="2400" smtClean="0"/>
              <a:t>pollos de 1 día de edad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35000"/>
              <a:buFont typeface="Monotype Sorts" pitchFamily="2" charset="2"/>
              <a:buChar char="è"/>
              <a:defRPr/>
            </a:pPr>
            <a:r>
              <a:rPr lang="en-US" sz="2400" smtClean="0"/>
              <a:t>dieta experimental con 50% de harina de pescado a evaluar y 50% de dieta basal en base a maiz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35000"/>
              <a:buFont typeface="Monotype Sorts" pitchFamily="2" charset="2"/>
              <a:buChar char="è"/>
              <a:defRPr/>
            </a:pPr>
            <a:r>
              <a:rPr lang="en-US" sz="2400" smtClean="0"/>
              <a:t>15 pollos a los 4 dias alimentarlos por 7 dias con la dieta experimental que contiene la harina de pescado.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35000"/>
              <a:buFont typeface="Monotype Sorts" pitchFamily="2" charset="2"/>
              <a:buChar char="è"/>
              <a:defRPr/>
            </a:pPr>
            <a:r>
              <a:rPr lang="en-US" sz="2400" smtClean="0"/>
              <a:t>en base a un patrón fotográfico se califican las mollejas en niveles de 0 (normal) a 3 (necrosis severa)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SzPct val="35000"/>
              <a:buFont typeface="Monotype Sorts" pitchFamily="2" charset="2"/>
              <a:buChar char="è"/>
              <a:defRPr/>
            </a:pPr>
            <a:r>
              <a:rPr lang="en-US" sz="2400" smtClean="0"/>
              <a:t>se clasifican las harinas de pescado seg</a:t>
            </a:r>
            <a:r>
              <a:rPr lang="es-ES_tradnl" sz="2400" smtClean="0"/>
              <a:t>ún el valor ponderado obtenido como</a:t>
            </a:r>
            <a:r>
              <a:rPr lang="en-US" sz="2400" smtClean="0"/>
              <a:t>:</a:t>
            </a:r>
            <a:br>
              <a:rPr lang="en-US" sz="2400" smtClean="0"/>
            </a:br>
            <a:r>
              <a:rPr lang="en-US" sz="2400" smtClean="0"/>
              <a:t>	 </a:t>
            </a:r>
            <a:r>
              <a:rPr lang="en-US" sz="2400" smtClean="0">
                <a:solidFill>
                  <a:srgbClr val="00FF00"/>
                </a:solidFill>
              </a:rPr>
              <a:t>Normal: 0.1 a 0.5</a:t>
            </a:r>
            <a:r>
              <a:rPr lang="en-US" sz="2400" smtClean="0"/>
              <a:t>		</a:t>
            </a:r>
            <a:r>
              <a:rPr lang="en-US" sz="2400" smtClean="0">
                <a:solidFill>
                  <a:schemeClr val="tx2"/>
                </a:solidFill>
              </a:rPr>
              <a:t>Leve: 0.6 a 1.0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	 </a:t>
            </a:r>
            <a:r>
              <a:rPr lang="en-US" sz="2400" smtClean="0">
                <a:solidFill>
                  <a:schemeClr val="accent2"/>
                </a:solidFill>
              </a:rPr>
              <a:t>Mediano: 1.1 a 1.5		</a:t>
            </a:r>
            <a:r>
              <a:rPr lang="en-US" sz="2400" smtClean="0">
                <a:solidFill>
                  <a:schemeClr val="hlink"/>
                </a:solidFill>
              </a:rPr>
              <a:t>Grave: 1.6 a 3.0</a:t>
            </a:r>
            <a:endParaRPr lang="en-US" sz="2400" smtClean="0"/>
          </a:p>
        </p:txBody>
      </p:sp>
      <p:sp>
        <p:nvSpPr>
          <p:cNvPr id="116122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6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219" grpId="0" build="p" autoUpdateAnimBg="0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907338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>
                <a:solidFill>
                  <a:srgbClr val="FF0000"/>
                </a:solidFill>
              </a:rPr>
              <a:t>Ficotoxinas</a:t>
            </a:r>
            <a:r>
              <a:rPr lang="en-US" sz="2800" smtClean="0">
                <a:solidFill>
                  <a:schemeClr val="accent2"/>
                </a:solidFill>
              </a:rPr>
              <a:t> </a:t>
            </a:r>
            <a:r>
              <a:rPr lang="en-US" sz="2800" smtClean="0"/>
              <a:t>producidas por plantas, incluyen: </a:t>
            </a:r>
            <a:endParaRPr lang="en-US" sz="2800" smtClean="0">
              <a:solidFill>
                <a:schemeClr val="accent2"/>
              </a:solidFill>
            </a:endParaRPr>
          </a:p>
          <a:p>
            <a:pPr lvl="1" eaLnBrk="1" hangingPunct="1"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n-US" sz="2400" smtClean="0"/>
              <a:t>Lectinas e Inhibidores de Tripsina</a:t>
            </a:r>
          </a:p>
          <a:p>
            <a:pPr lvl="1" eaLnBrk="1" hangingPunct="1"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n-US" sz="2400" smtClean="0"/>
              <a:t>Gosipol y aceites tóxicos de semilla de algodón</a:t>
            </a:r>
          </a:p>
          <a:p>
            <a:pPr lvl="1" eaLnBrk="1" hangingPunct="1"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n-US" sz="2400" smtClean="0"/>
              <a:t>Taninos</a:t>
            </a:r>
          </a:p>
          <a:p>
            <a:pPr lvl="1" eaLnBrk="1" hangingPunct="1"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n-US" sz="2400" smtClean="0"/>
              <a:t>Saponinas</a:t>
            </a:r>
          </a:p>
          <a:p>
            <a:pPr lvl="1" eaLnBrk="1" hangingPunct="1"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n-US" sz="2400" smtClean="0"/>
              <a:t>Fitatos</a:t>
            </a:r>
          </a:p>
          <a:p>
            <a:pPr lvl="1" eaLnBrk="1" hangingPunct="1"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n-US" sz="2400" smtClean="0"/>
              <a:t>Glucosinolatos y cianógenos</a:t>
            </a:r>
          </a:p>
          <a:p>
            <a:pPr lvl="1" eaLnBrk="1" hangingPunct="1">
              <a:buClr>
                <a:schemeClr val="accent1"/>
              </a:buClr>
              <a:buFont typeface="Monotype Sorts" pitchFamily="2" charset="2"/>
              <a:buChar char="H"/>
              <a:defRPr/>
            </a:pPr>
            <a:r>
              <a:rPr lang="en-US" sz="2400" smtClean="0"/>
              <a:t>Toxinas fúngicas</a:t>
            </a: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Char char="H"/>
              <a:defRPr/>
            </a:pPr>
            <a:endParaRPr lang="es-ES_tradnl" sz="2800" smtClean="0"/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endParaRPr lang="en-US" sz="2800" smtClean="0"/>
          </a:p>
          <a:p>
            <a:pPr eaLnBrk="1" hangingPunct="1">
              <a:spcBef>
                <a:spcPct val="50000"/>
              </a:spcBef>
              <a:defRPr/>
            </a:pPr>
            <a:endParaRPr lang="en-US" sz="2800" smtClean="0"/>
          </a:p>
        </p:txBody>
      </p:sp>
      <p:sp>
        <p:nvSpPr>
          <p:cNvPr id="116224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6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6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6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43" grpId="0" build="p" autoUpdateAnimBg="0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04138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Lectinas </a:t>
            </a:r>
            <a:r>
              <a:rPr lang="es-ES_tradnl" sz="2800" smtClean="0"/>
              <a:t>algunas pueden ser benéficas y otras dañinas como las hemaglutininas del frijol de soya crudo y de la harina de soya que interfieren con la absorción de carbohidratos.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rgbClr val="FF0000"/>
                </a:solidFill>
              </a:rPr>
              <a:t>Inhibidores de tripsina (IT)</a:t>
            </a:r>
            <a:r>
              <a:rPr lang="es-ES_tradnl" sz="2800" smtClean="0"/>
              <a:t> están presentes especialmente en frijol de soya crudo, la pasta y harina de soya sin cocer. Reduce la digestión protéica.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endParaRPr lang="en-US" sz="2800" smtClean="0"/>
          </a:p>
          <a:p>
            <a:pPr eaLnBrk="1" hangingPunct="1">
              <a:spcBef>
                <a:spcPct val="50000"/>
              </a:spcBef>
              <a:defRPr/>
            </a:pPr>
            <a:endParaRPr lang="en-US" sz="2800" smtClean="0"/>
          </a:p>
        </p:txBody>
      </p:sp>
      <p:sp>
        <p:nvSpPr>
          <p:cNvPr id="116326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26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04138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Aunque se sabe que los peces no aprovechan bien los productos de soya no procesados, Divakaran &amp; Duerr (1994) reportaron que los </a:t>
            </a:r>
            <a:r>
              <a:rPr lang="es-ES_tradnl" sz="2800" smtClean="0">
                <a:solidFill>
                  <a:srgbClr val="00FF00"/>
                </a:solidFill>
              </a:rPr>
              <a:t>IT</a:t>
            </a:r>
            <a:r>
              <a:rPr lang="es-ES_tradnl" sz="2800" smtClean="0"/>
              <a:t> presentes en la harina de soya no afectaron su utilización por el camarón.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La actividad ureásica de la soya es utilizada como un criterio de control de calidad del proceso de calentamiento.</a:t>
            </a:r>
            <a:endParaRPr lang="en-US" sz="2800" smtClean="0"/>
          </a:p>
        </p:txBody>
      </p:sp>
      <p:sp>
        <p:nvSpPr>
          <p:cNvPr id="116429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29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04138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3400" smtClean="0"/>
              <a:t>Dentro de los métodos para determinar si el tratamiento fue adecuado se encuentran</a:t>
            </a:r>
            <a:r>
              <a:rPr lang="en-US" sz="3400" smtClean="0"/>
              <a:t>:</a:t>
            </a:r>
            <a:endParaRPr lang="es-ES_tradnl" sz="3400" smtClean="0"/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Monotype Sorts" pitchFamily="2" charset="2"/>
              <a:buChar char="*"/>
              <a:defRPr/>
            </a:pPr>
            <a:r>
              <a:rPr lang="es-ES_tradnl" sz="3000" smtClean="0"/>
              <a:t> la reducción de la actividad de </a:t>
            </a:r>
            <a:r>
              <a:rPr lang="es-ES_tradnl" sz="3000" smtClean="0">
                <a:solidFill>
                  <a:srgbClr val="00FF00"/>
                </a:solidFill>
              </a:rPr>
              <a:t>IT</a:t>
            </a:r>
            <a:r>
              <a:rPr lang="es-ES_tradnl" sz="3000" smtClean="0"/>
              <a:t> a menos de 5000 unidades de IT</a:t>
            </a:r>
            <a:r>
              <a:rPr lang="en-US" sz="3000" smtClean="0"/>
              <a:t>/g </a:t>
            </a: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 typeface="Monotype Sorts" pitchFamily="2" charset="2"/>
              <a:buChar char="*"/>
              <a:defRPr/>
            </a:pPr>
            <a:r>
              <a:rPr lang="en-US" sz="3000" smtClean="0"/>
              <a:t> reducción de la actividad ureásica para dar un cambio de pH de menos de 0.2 unidades</a:t>
            </a:r>
            <a:endParaRPr lang="es-ES_tradnl" sz="3000" smtClean="0"/>
          </a:p>
          <a:p>
            <a:pPr lvl="1" eaLnBrk="1" hangingPunct="1">
              <a:spcBef>
                <a:spcPct val="4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endParaRPr lang="en-US" sz="3000" smtClean="0"/>
          </a:p>
          <a:p>
            <a:pPr eaLnBrk="1" hangingPunct="1">
              <a:spcBef>
                <a:spcPct val="50000"/>
              </a:spcBef>
              <a:defRPr/>
            </a:pPr>
            <a:endParaRPr lang="en-US" sz="3400" smtClean="0"/>
          </a:p>
        </p:txBody>
      </p:sp>
      <p:sp>
        <p:nvSpPr>
          <p:cNvPr id="116531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1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04138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3400" smtClean="0"/>
              <a:t>La soya también contiene glicinina y conglicinina que tienen propiedades antigénicas.  El tratamiento con calor y con etanol ayudan a evitar este problema.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3400" smtClean="0"/>
              <a:t>La extracción con etanol de frijol de soya resulta en la eliminación de oligosacáridos, saponinas e isoflavonas.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endParaRPr lang="en-US" sz="3400" smtClean="0"/>
          </a:p>
          <a:p>
            <a:pPr eaLnBrk="1" hangingPunct="1">
              <a:spcBef>
                <a:spcPct val="50000"/>
              </a:spcBef>
              <a:defRPr/>
            </a:pPr>
            <a:endParaRPr lang="en-US" sz="3400" smtClean="0"/>
          </a:p>
        </p:txBody>
      </p:sp>
      <p:sp>
        <p:nvSpPr>
          <p:cNvPr id="116634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339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04138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Las harinas de semillas de algodón contienen cantidades variables de la sustancia tóxica</a:t>
            </a:r>
            <a:r>
              <a:rPr lang="es-ES_tradnl" sz="2800" smtClean="0">
                <a:solidFill>
                  <a:srgbClr val="00FF00"/>
                </a:solidFill>
              </a:rPr>
              <a:t> gosipol</a:t>
            </a:r>
            <a:r>
              <a:rPr lang="es-ES_tradnl" sz="2800" smtClean="0"/>
              <a:t> y otros </a:t>
            </a:r>
            <a:r>
              <a:rPr lang="es-ES_tradnl" sz="2800" smtClean="0">
                <a:solidFill>
                  <a:srgbClr val="00FF00"/>
                </a:solidFill>
              </a:rPr>
              <a:t>ácidos grasos tóxicos</a:t>
            </a:r>
            <a:r>
              <a:rPr lang="es-ES_tradnl" sz="2800" smtClean="0"/>
              <a:t> como cicloprenos, ácido malválico y ácido esterculico.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La harina de semilla de algodón sin glande es una proteína vegetal más adecuada pero se requiere lisina adicional.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endParaRPr lang="en-US" sz="2800" smtClean="0"/>
          </a:p>
          <a:p>
            <a:pPr eaLnBrk="1" hangingPunct="1">
              <a:spcBef>
                <a:spcPct val="50000"/>
              </a:spcBef>
              <a:defRPr/>
            </a:pPr>
            <a:endParaRPr lang="en-US" sz="2800" smtClean="0"/>
          </a:p>
        </p:txBody>
      </p:sp>
      <p:sp>
        <p:nvSpPr>
          <p:cNvPr id="116736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6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</a:p>
        </p:txBody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La preferencia de </a:t>
            </a:r>
            <a:r>
              <a:rPr lang="en-US" sz="3400" i="1" smtClean="0"/>
              <a:t>P. vannamei</a:t>
            </a:r>
            <a:r>
              <a:rPr lang="en-US" sz="3400" smtClean="0"/>
              <a:t> en sistemas de maduración fue, en orden descendente: Artemia, krill, gusanos de sangre, pellets de Nippai, pellet de Shigueno, almejas, calamar, pellets de Salmon-Frippak, pellets de Rangen y pellets de Argent </a:t>
            </a:r>
            <a:r>
              <a:rPr lang="en-US" sz="2400" smtClean="0"/>
              <a:t>(Beaugez 1991).</a:t>
            </a:r>
            <a:endParaRPr lang="en-US" sz="3400" smtClean="0"/>
          </a:p>
        </p:txBody>
      </p:sp>
      <p:sp>
        <p:nvSpPr>
          <p:cNvPr id="112230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0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04138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Muchos granos, especialmente los granos de sorgo contienen cantidades variables de</a:t>
            </a:r>
            <a:r>
              <a:rPr lang="es-ES_tradnl" sz="2800" smtClean="0">
                <a:solidFill>
                  <a:srgbClr val="00FF00"/>
                </a:solidFill>
              </a:rPr>
              <a:t> taninos</a:t>
            </a:r>
            <a:r>
              <a:rPr lang="es-ES_tradnl" sz="2800" smtClean="0"/>
              <a:t>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El contenido de taninos ha sido incrementado por los genetistas para aumentar la producción y disminuir el consumo por aves silvestres.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Los taninos tiene un efecto inhibitorio sobre las amilasas y proteasas.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endParaRPr lang="en-US" sz="2800" smtClean="0"/>
          </a:p>
          <a:p>
            <a:pPr eaLnBrk="1" hangingPunct="1">
              <a:spcBef>
                <a:spcPct val="50000"/>
              </a:spcBef>
              <a:defRPr/>
            </a:pPr>
            <a:endParaRPr lang="en-US" sz="2800" smtClean="0"/>
          </a:p>
        </p:txBody>
      </p:sp>
      <p:sp>
        <p:nvSpPr>
          <p:cNvPr id="116838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7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04138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La harina de alfalfa tiene</a:t>
            </a:r>
            <a:r>
              <a:rPr lang="es-ES_tradnl" sz="2800" smtClean="0">
                <a:solidFill>
                  <a:srgbClr val="00FF00"/>
                </a:solidFill>
              </a:rPr>
              <a:t> saponinas </a:t>
            </a:r>
            <a:r>
              <a:rPr lang="es-ES_tradnl" sz="2800" smtClean="0"/>
              <a:t>que actúan como detergentes en los intestinos y pueden causar hinchamiento u otros problemas. 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rgbClr val="00FF00"/>
                </a:solidFill>
              </a:rPr>
              <a:t>Fitatos</a:t>
            </a:r>
            <a:r>
              <a:rPr lang="en-US" sz="2800" smtClean="0"/>
              <a:t>: </a:t>
            </a:r>
            <a:r>
              <a:rPr lang="es-ES_tradnl" sz="2800" smtClean="0"/>
              <a:t>La mayoría del fósforo de los granos y de otros materiales vegetales están presentes en la porción externa de la cáscara como </a:t>
            </a:r>
            <a:r>
              <a:rPr lang="es-ES_tradnl" sz="2800" smtClean="0">
                <a:solidFill>
                  <a:srgbClr val="00FF00"/>
                </a:solidFill>
              </a:rPr>
              <a:t>ácido fítico.</a:t>
            </a:r>
            <a:endParaRPr lang="en-US" sz="2800" smtClean="0"/>
          </a:p>
        </p:txBody>
      </p:sp>
      <p:sp>
        <p:nvSpPr>
          <p:cNvPr id="116941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11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04138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El</a:t>
            </a:r>
            <a:r>
              <a:rPr lang="es-ES_tradnl" sz="2800" smtClean="0">
                <a:solidFill>
                  <a:srgbClr val="00FF00"/>
                </a:solidFill>
              </a:rPr>
              <a:t> ácido fítico</a:t>
            </a:r>
            <a:r>
              <a:rPr lang="es-ES_tradnl" sz="2800" smtClean="0"/>
              <a:t> no es digerible y además puede quelar iones divalentes haciendolos indisponibles para la absorción.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El impacto nutricional más importante es sobre la disponibilidad del zinc.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Es necesario asegurarse de la suplementación del zinc y otros cationes.</a:t>
            </a:r>
            <a:endParaRPr lang="en-US" sz="2800" smtClean="0"/>
          </a:p>
        </p:txBody>
      </p:sp>
      <p:sp>
        <p:nvSpPr>
          <p:cNvPr id="117043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35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8" y="728663"/>
            <a:ext cx="8897937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04138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3400" smtClean="0">
                <a:solidFill>
                  <a:srgbClr val="FF0000"/>
                </a:solidFill>
              </a:rPr>
              <a:t>Glucosinolatos y cianógenos</a:t>
            </a:r>
            <a:r>
              <a:rPr lang="es-ES_tradnl" sz="3400" smtClean="0"/>
              <a:t> la principal fuente de estas toxinas es la semilla de colza.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3400" smtClean="0"/>
              <a:t>Glucosidos cuando son hidrolizados producen sustancias antitiroideas.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3400" smtClean="0"/>
              <a:t>Algunas harinas de colza también tienen hasta 3 % de ácido tánico.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endParaRPr lang="en-US" sz="3400" smtClean="0"/>
          </a:p>
          <a:p>
            <a:pPr eaLnBrk="1" hangingPunct="1">
              <a:spcBef>
                <a:spcPct val="50000"/>
              </a:spcBef>
              <a:defRPr/>
            </a:pPr>
            <a:endParaRPr lang="en-US" sz="3400" smtClean="0"/>
          </a:p>
        </p:txBody>
      </p:sp>
      <p:sp>
        <p:nvSpPr>
          <p:cNvPr id="117248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04138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El aceite de colza es una fuente de ácido erúcico que causa diminución de crecimiento y lesiones histopatológicas en salmones.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Se ha desarrollado una cepa de colza baja en estas toxinas conocida como canola.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Concentrado protéico de colza defitinizado puede reemplazar la harina de pescado en dietas de trucha.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endParaRPr lang="en-US" sz="2800" smtClean="0"/>
          </a:p>
          <a:p>
            <a:pPr eaLnBrk="1" hangingPunct="1">
              <a:spcBef>
                <a:spcPct val="50000"/>
              </a:spcBef>
              <a:defRPr/>
            </a:pPr>
            <a:endParaRPr lang="en-US" sz="2800" smtClean="0"/>
          </a:p>
        </p:txBody>
      </p:sp>
      <p:sp>
        <p:nvSpPr>
          <p:cNvPr id="117350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07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rgbClr val="00FF00"/>
                </a:solidFill>
              </a:rPr>
              <a:t>Aflatoxinas y otras micotoxinas.</a:t>
            </a:r>
            <a:r>
              <a:rPr lang="es-ES_tradnl" sz="2800" smtClean="0"/>
              <a:t> Producidas por  </a:t>
            </a:r>
            <a:r>
              <a:rPr lang="es-ES_tradnl" sz="2800" i="1" smtClean="0"/>
              <a:t>Aspergillus flavus</a:t>
            </a:r>
            <a:r>
              <a:rPr lang="es-ES_tradnl" sz="2800" smtClean="0"/>
              <a:t> y otros hongos en los granos afectan el crecimiento.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rgbClr val="00FF00"/>
                </a:solidFill>
              </a:rPr>
              <a:t>Fumonisinas,</a:t>
            </a:r>
            <a:r>
              <a:rPr lang="es-ES_tradnl" sz="2800" smtClean="0"/>
              <a:t> micotoxinas producidas por los hongos </a:t>
            </a:r>
            <a:r>
              <a:rPr lang="es-ES_tradnl" sz="2800" i="1" smtClean="0"/>
              <a:t>Fusarium moniliform, F. proliferatum</a:t>
            </a:r>
            <a:r>
              <a:rPr lang="es-ES_tradnl" sz="2800" smtClean="0"/>
              <a:t> del maíz reducen el crecimiento y la resistencia a enfermedades bacterianas de bagres de canal.</a:t>
            </a:r>
            <a:endParaRPr lang="en-US" sz="2800" smtClean="0"/>
          </a:p>
        </p:txBody>
      </p:sp>
      <p:sp>
        <p:nvSpPr>
          <p:cNvPr id="117453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53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495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Investigaciones han mostrado que estas </a:t>
            </a:r>
            <a:r>
              <a:rPr lang="es-ES_tradnl" sz="2800" smtClean="0">
                <a:solidFill>
                  <a:srgbClr val="00FF00"/>
                </a:solidFill>
              </a:rPr>
              <a:t>fumonisinas</a:t>
            </a:r>
            <a:r>
              <a:rPr lang="es-ES_tradnl" sz="2800" smtClean="0"/>
              <a:t> son resistentes al calor y no son destruidas durante el proceso de extrusión.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El maíz es muy suceptible a ese problema. Se debe comprar solamente maíz que haya sido cosechado sin congelar y descongelar en el campo y que han sido secados a bajos niveles de humedad.</a:t>
            </a:r>
            <a:endParaRPr lang="en-US" sz="2800" smtClean="0"/>
          </a:p>
        </p:txBody>
      </p:sp>
      <p:sp>
        <p:nvSpPr>
          <p:cNvPr id="117555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555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1100138"/>
            <a:ext cx="91440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4400">
                <a:solidFill>
                  <a:schemeClr val="accent2"/>
                </a:solidFill>
                <a:effectLst/>
              </a:rPr>
              <a:t>FUMONISINAS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pic>
        <p:nvPicPr>
          <p:cNvPr id="61443" name="Picture 3" descr="fumonis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347913"/>
            <a:ext cx="75723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371600"/>
            <a:ext cx="7788275" cy="4114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Dentro de las </a:t>
            </a:r>
            <a:r>
              <a:rPr lang="es-ES_tradnl" sz="2800" smtClean="0">
                <a:solidFill>
                  <a:srgbClr val="00FF00"/>
                </a:solidFill>
              </a:rPr>
              <a:t>toxinas fúngicas </a:t>
            </a:r>
            <a:r>
              <a:rPr lang="es-ES_tradnl" sz="2800" smtClean="0"/>
              <a:t>tenemos</a:t>
            </a:r>
            <a:r>
              <a:rPr lang="en-US" sz="2800" smtClean="0"/>
              <a:t>:</a:t>
            </a:r>
            <a:endParaRPr lang="es-ES_tradnl" sz="2800" smtClean="0"/>
          </a:p>
          <a:p>
            <a:pPr eaLnBrk="1" hangingPunct="1">
              <a:spcBef>
                <a:spcPct val="25000"/>
              </a:spcBef>
              <a:buClr>
                <a:srgbClr val="FF6600"/>
              </a:buClr>
              <a:buSzPct val="60000"/>
              <a:buFont typeface="Monotype Sorts" pitchFamily="2" charset="2"/>
              <a:buChar char="*"/>
              <a:defRPr/>
            </a:pPr>
            <a:r>
              <a:rPr lang="es-ES_tradnl" sz="2800" smtClean="0">
                <a:solidFill>
                  <a:schemeClr val="accent2"/>
                </a:solidFill>
              </a:rPr>
              <a:t>Micotoxina</a:t>
            </a:r>
            <a:r>
              <a:rPr lang="en-US" sz="2800" smtClean="0">
                <a:solidFill>
                  <a:schemeClr val="accent2"/>
                </a:solidFill>
              </a:rPr>
              <a:t>:</a:t>
            </a:r>
            <a:r>
              <a:rPr lang="en-US" sz="2800" smtClean="0"/>
              <a:t> 	</a:t>
            </a:r>
            <a:r>
              <a:rPr lang="es-ES_tradnl" sz="2800" smtClean="0">
                <a:solidFill>
                  <a:srgbClr val="FF6600"/>
                </a:solidFill>
              </a:rPr>
              <a:t>Aflatoxinas B</a:t>
            </a:r>
            <a:r>
              <a:rPr lang="es-ES_tradnl" sz="2800" baseline="-25000" smtClean="0">
                <a:solidFill>
                  <a:srgbClr val="FF6600"/>
                </a:solidFill>
              </a:rPr>
              <a:t>1</a:t>
            </a:r>
            <a:r>
              <a:rPr lang="es-ES_tradnl" sz="2800" smtClean="0">
                <a:solidFill>
                  <a:srgbClr val="FF6600"/>
                </a:solidFill>
              </a:rPr>
              <a:t>, B</a:t>
            </a:r>
            <a:r>
              <a:rPr lang="es-ES_tradnl" sz="2800" baseline="-25000" smtClean="0">
                <a:solidFill>
                  <a:srgbClr val="FF6600"/>
                </a:solidFill>
              </a:rPr>
              <a:t>2</a:t>
            </a:r>
            <a:r>
              <a:rPr lang="es-ES_tradnl" sz="2800" smtClean="0">
                <a:solidFill>
                  <a:srgbClr val="FF6600"/>
                </a:solidFill>
              </a:rPr>
              <a:t>, G</a:t>
            </a:r>
            <a:r>
              <a:rPr lang="es-ES_tradnl" sz="2800" baseline="-25000" smtClean="0">
                <a:solidFill>
                  <a:srgbClr val="FF6600"/>
                </a:solidFill>
              </a:rPr>
              <a:t>1</a:t>
            </a:r>
            <a:r>
              <a:rPr lang="es-ES_tradnl" sz="2800" smtClean="0">
                <a:solidFill>
                  <a:srgbClr val="FF6600"/>
                </a:solidFill>
              </a:rPr>
              <a:t>, G</a:t>
            </a:r>
            <a:r>
              <a:rPr lang="es-ES_tradnl" sz="2800" baseline="-25000" smtClean="0">
                <a:solidFill>
                  <a:srgbClr val="FF6600"/>
                </a:solidFill>
              </a:rPr>
              <a:t>2</a:t>
            </a:r>
            <a:r>
              <a:rPr lang="es-ES_tradnl" sz="2800" smtClean="0">
                <a:solidFill>
                  <a:srgbClr val="FF6600"/>
                </a:solidFill>
              </a:rPr>
              <a:t>, M</a:t>
            </a:r>
            <a:r>
              <a:rPr lang="es-ES_tradnl" sz="2800" baseline="-25000" smtClean="0">
                <a:solidFill>
                  <a:srgbClr val="FF6600"/>
                </a:solidFill>
              </a:rPr>
              <a:t>1</a:t>
            </a:r>
            <a:r>
              <a:rPr lang="es-ES_tradnl" sz="2800" smtClean="0"/>
              <a:t>  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chemeClr val="accent2"/>
                </a:solidFill>
              </a:rPr>
              <a:t>Enfermedad:</a:t>
            </a:r>
            <a:r>
              <a:rPr lang="es-ES_tradnl" sz="2800" smtClean="0"/>
              <a:t> 	Aflatoxicosis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chemeClr val="accent2"/>
                </a:solidFill>
              </a:rPr>
              <a:t>Agente:</a:t>
            </a:r>
            <a:r>
              <a:rPr lang="es-ES_tradnl" sz="2800" smtClean="0"/>
              <a:t> </a:t>
            </a:r>
            <a:r>
              <a:rPr lang="es-ES_tradnl" sz="2800" i="1" smtClean="0"/>
              <a:t>Aspergillus flavus</a:t>
            </a:r>
            <a:r>
              <a:rPr lang="es-ES_tradnl" sz="2800" smtClean="0"/>
              <a:t>, </a:t>
            </a:r>
            <a:r>
              <a:rPr lang="es-ES_tradnl" sz="2800" i="1" smtClean="0"/>
              <a:t>A. parasiticus,</a:t>
            </a:r>
            <a:br>
              <a:rPr lang="es-ES_tradnl" sz="2800" i="1" smtClean="0"/>
            </a:br>
            <a:r>
              <a:rPr lang="es-ES_tradnl" sz="2800" i="1" smtClean="0"/>
              <a:t>A. nomius </a:t>
            </a:r>
            <a:endParaRPr lang="es-ES_tradnl" sz="2800" smtClean="0"/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chemeClr val="accent2"/>
                </a:solidFill>
              </a:rPr>
              <a:t>Síndrome principal:</a:t>
            </a:r>
            <a:r>
              <a:rPr lang="es-ES_tradnl" sz="2800" smtClean="0"/>
              <a:t>  Hepático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chemeClr val="accent2"/>
                </a:solidFill>
              </a:rPr>
              <a:t>Síntomas</a:t>
            </a:r>
            <a:r>
              <a:rPr lang="en-US" sz="2800" smtClean="0"/>
              <a:t>: anorexia, disnea, an</a:t>
            </a:r>
            <a:r>
              <a:rPr lang="es-ES_tradnl" sz="2800" smtClean="0"/>
              <a:t>émia, epistaxis, sangre en heces, convulsiones, ictericia.</a:t>
            </a:r>
            <a:endParaRPr lang="en-US" sz="2800" smtClean="0"/>
          </a:p>
        </p:txBody>
      </p:sp>
      <p:sp>
        <p:nvSpPr>
          <p:cNvPr id="117760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0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1524000"/>
            <a:ext cx="7297738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Sin embargo, las materias más utilizadas en maduraci</a:t>
            </a:r>
            <a:r>
              <a:rPr lang="es-ES_tradnl" sz="3400" smtClean="0"/>
              <a:t>ón son calamar, gusanos de sangre y ostras, debido principalmente a la disponibilidad y al costo.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_tradnl" sz="3400" smtClean="0"/>
              <a:t>El valor nutricional de los ingredientes vivos o frescos es generalmente más alto que el de alimentos procesados.</a:t>
            </a:r>
            <a:endParaRPr lang="en-US" sz="3400" smtClean="0"/>
          </a:p>
        </p:txBody>
      </p:sp>
      <p:sp>
        <p:nvSpPr>
          <p:cNvPr id="112333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1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59738" cy="51816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hlink"/>
              </a:buClr>
              <a:buSzPct val="60000"/>
              <a:buFont typeface="Monotype Sorts" pitchFamily="2" charset="2"/>
              <a:buChar char="*"/>
              <a:defRPr/>
            </a:pPr>
            <a:r>
              <a:rPr lang="es-ES_tradnl" sz="2800" smtClean="0">
                <a:solidFill>
                  <a:schemeClr val="accent2"/>
                </a:solidFill>
              </a:rPr>
              <a:t>Micotoxina</a:t>
            </a:r>
            <a:r>
              <a:rPr lang="en-US" sz="2800" smtClean="0">
                <a:solidFill>
                  <a:schemeClr val="accent2"/>
                </a:solidFill>
              </a:rPr>
              <a:t>:</a:t>
            </a:r>
            <a:r>
              <a:rPr lang="en-US" sz="2800" smtClean="0"/>
              <a:t> 	</a:t>
            </a:r>
            <a:r>
              <a:rPr lang="es-ES_tradnl" sz="2800" smtClean="0">
                <a:solidFill>
                  <a:srgbClr val="FF6600"/>
                </a:solidFill>
              </a:rPr>
              <a:t>Aflatoxinas</a:t>
            </a:r>
            <a:r>
              <a:rPr lang="es-ES_tradnl" sz="2800" smtClean="0"/>
              <a:t>   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chemeClr val="accent2"/>
                </a:solidFill>
              </a:rPr>
              <a:t>Lesiones:</a:t>
            </a:r>
            <a:r>
              <a:rPr lang="es-ES_tradnl" sz="2800" smtClean="0"/>
              <a:t> ictericia, heces hemorrágicas equimóticas, gastroenteritis hemorrágica, hepatomegalia, fibrosis hepática, cirrosis y ascitis.</a:t>
            </a:r>
            <a:br>
              <a:rPr lang="es-ES_tradnl" sz="2800" smtClean="0"/>
            </a:br>
            <a:endParaRPr lang="es-ES_tradnl" sz="2800" smtClean="0"/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rgbClr val="00FF00"/>
                </a:solidFill>
              </a:rPr>
              <a:t>Peces</a:t>
            </a:r>
            <a:r>
              <a:rPr lang="en-US" sz="2800" smtClean="0">
                <a:solidFill>
                  <a:srgbClr val="00FF00"/>
                </a:solidFill>
              </a:rPr>
              <a:t>:</a:t>
            </a:r>
            <a:r>
              <a:rPr lang="es-ES_tradnl" sz="2800" smtClean="0"/>
              <a:t> son muy sensibles con niveles LD</a:t>
            </a:r>
            <a:r>
              <a:rPr lang="es-ES_tradnl" sz="2800" baseline="-25000" smtClean="0"/>
              <a:t>50</a:t>
            </a:r>
            <a:r>
              <a:rPr lang="es-ES_tradnl" sz="2800" smtClean="0"/>
              <a:t> de 1-2 g</a:t>
            </a:r>
            <a:r>
              <a:rPr lang="en-US" sz="2800" smtClean="0"/>
              <a:t>/kg y niveles bajos de 0.4-1.0 </a:t>
            </a:r>
            <a:r>
              <a:rPr lang="en-US" sz="2800" smtClean="0">
                <a:sym typeface="Symbol" pitchFamily="18" charset="2"/>
              </a:rPr>
              <a:t>g/kg causando da</a:t>
            </a:r>
            <a:r>
              <a:rPr lang="es-ES_tradnl" sz="2800" smtClean="0">
                <a:sym typeface="Symbol" pitchFamily="18" charset="2"/>
              </a:rPr>
              <a:t>ño en el hígado y tumores (Hendricks &amp; Bailey 1989).</a:t>
            </a:r>
            <a:endParaRPr lang="en-US" sz="2800" smtClean="0"/>
          </a:p>
        </p:txBody>
      </p:sp>
      <p:sp>
        <p:nvSpPr>
          <p:cNvPr id="117862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27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95400"/>
            <a:ext cx="6164263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Clr>
                <a:schemeClr val="hlink"/>
              </a:buClr>
              <a:buSzPct val="60000"/>
              <a:buFont typeface="Monotype Sorts" pitchFamily="2" charset="2"/>
              <a:buChar char="*"/>
              <a:defRPr/>
            </a:pPr>
            <a:r>
              <a:rPr lang="es-ES_tradnl" sz="2800" smtClean="0">
                <a:solidFill>
                  <a:schemeClr val="accent2"/>
                </a:solidFill>
              </a:rPr>
              <a:t>Micotoxina</a:t>
            </a:r>
            <a:r>
              <a:rPr lang="en-US" sz="2800" smtClean="0">
                <a:solidFill>
                  <a:schemeClr val="accent2"/>
                </a:solidFill>
              </a:rPr>
              <a:t>:</a:t>
            </a:r>
            <a:r>
              <a:rPr lang="en-US" sz="2800" smtClean="0"/>
              <a:t> 	</a:t>
            </a:r>
            <a:r>
              <a:rPr lang="es-ES_tradnl" sz="2800" smtClean="0">
                <a:solidFill>
                  <a:srgbClr val="FF6600"/>
                </a:solidFill>
              </a:rPr>
              <a:t>Aflatoxinas</a:t>
            </a:r>
            <a:br>
              <a:rPr lang="es-ES_tradnl" sz="2800" smtClean="0">
                <a:solidFill>
                  <a:srgbClr val="FF6600"/>
                </a:solidFill>
              </a:rPr>
            </a:br>
            <a:r>
              <a:rPr lang="es-ES_tradnl" sz="2800" smtClean="0"/>
              <a:t> 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rgbClr val="00FF00"/>
                </a:solidFill>
              </a:rPr>
              <a:t>Tilapias:</a:t>
            </a:r>
            <a:r>
              <a:rPr lang="es-ES_tradnl" sz="2800" smtClean="0"/>
              <a:t> </a:t>
            </a:r>
            <a:r>
              <a:rPr lang="es-ES_tradnl" sz="2800" i="1" smtClean="0"/>
              <a:t>O. niloticus</a:t>
            </a:r>
            <a:r>
              <a:rPr lang="es-ES_tradnl" sz="2800" smtClean="0"/>
              <a:t> de 1-2 g alimentados con 1.0+ ppm de aflatoxina B</a:t>
            </a:r>
            <a:r>
              <a:rPr lang="es-ES_tradnl" sz="2800" baseline="-25000" smtClean="0"/>
              <a:t>1</a:t>
            </a:r>
            <a:r>
              <a:rPr lang="es-ES_tradnl" sz="2800" smtClean="0"/>
              <a:t> fueron afectados negativamente en su tasa de crecimiento (</a:t>
            </a:r>
            <a:r>
              <a:rPr lang="es-ES_tradnl" sz="2800" smtClean="0">
                <a:sym typeface="Symbol" pitchFamily="18" charset="2"/>
              </a:rPr>
              <a:t>Chavez</a:t>
            </a:r>
            <a:r>
              <a:rPr lang="en-US" sz="2800" smtClean="0">
                <a:sym typeface="Symbol" pitchFamily="18" charset="2"/>
              </a:rPr>
              <a:t>-Sanchez</a:t>
            </a:r>
            <a:r>
              <a:rPr lang="es-ES_tradnl" sz="2800" smtClean="0">
                <a:sym typeface="Symbol" pitchFamily="18" charset="2"/>
              </a:rPr>
              <a:t> </a:t>
            </a:r>
            <a:r>
              <a:rPr lang="es-ES_tradnl" sz="2800" i="1" smtClean="0">
                <a:sym typeface="Symbol" pitchFamily="18" charset="2"/>
              </a:rPr>
              <a:t>et al.</a:t>
            </a:r>
            <a:r>
              <a:rPr lang="es-ES_tradnl" sz="2800" smtClean="0">
                <a:sym typeface="Symbol" pitchFamily="18" charset="2"/>
              </a:rPr>
              <a:t> 1994)</a:t>
            </a:r>
            <a:r>
              <a:rPr lang="es-ES_tradnl" sz="2800" smtClean="0"/>
              <a:t>.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rgbClr val="00FF00"/>
                </a:solidFill>
              </a:rPr>
              <a:t>Tilapias:</a:t>
            </a:r>
            <a:r>
              <a:rPr lang="es-ES_tradnl" sz="2800" smtClean="0"/>
              <a:t> </a:t>
            </a:r>
            <a:r>
              <a:rPr lang="es-ES_tradnl" sz="2800" i="1" smtClean="0"/>
              <a:t>O. niloticus</a:t>
            </a:r>
            <a:r>
              <a:rPr lang="es-ES_tradnl" sz="2800" smtClean="0"/>
              <a:t> de 3 g alimentados con 2.5+ ppm de aflatoxina B</a:t>
            </a:r>
            <a:r>
              <a:rPr lang="es-ES_tradnl" sz="2800" baseline="-25000" smtClean="0"/>
              <a:t>1</a:t>
            </a:r>
            <a:r>
              <a:rPr lang="es-ES_tradnl" sz="2800" smtClean="0"/>
              <a:t> fueron afectados negativamente en su tasa de crecimiento (</a:t>
            </a:r>
            <a:r>
              <a:rPr lang="es-ES_tradnl" sz="2800" smtClean="0">
                <a:sym typeface="Symbol" pitchFamily="18" charset="2"/>
              </a:rPr>
              <a:t>Tuan </a:t>
            </a:r>
            <a:r>
              <a:rPr lang="es-ES_tradnl" sz="2800" i="1" smtClean="0">
                <a:sym typeface="Symbol" pitchFamily="18" charset="2"/>
              </a:rPr>
              <a:t>et al.</a:t>
            </a:r>
            <a:r>
              <a:rPr lang="es-ES_tradnl" sz="2800" smtClean="0">
                <a:sym typeface="Symbol" pitchFamily="18" charset="2"/>
              </a:rPr>
              <a:t> 2002)</a:t>
            </a:r>
            <a:r>
              <a:rPr lang="es-ES_tradnl" sz="2800" smtClean="0"/>
              <a:t>.</a:t>
            </a:r>
            <a:endParaRPr lang="en-US" sz="2800" smtClean="0"/>
          </a:p>
        </p:txBody>
      </p:sp>
      <p:sp>
        <p:nvSpPr>
          <p:cNvPr id="117965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621338" y="5822950"/>
            <a:ext cx="3319462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1600">
                <a:effectLst/>
              </a:rPr>
              <a:t>(Conroy G. 2000. Manual Aflatoxicosis de la Tilapia. American Soybean Association</a:t>
            </a:r>
            <a:r>
              <a:rPr lang="en-US" sz="1600">
                <a:effectLst/>
              </a:rPr>
              <a:t>)</a:t>
            </a:r>
            <a:endParaRPr lang="es-ES_tradnl" sz="1600">
              <a:effectLst/>
            </a:endParaRPr>
          </a:p>
        </p:txBody>
      </p:sp>
      <p:pic>
        <p:nvPicPr>
          <p:cNvPr id="64518" name="Picture 6" descr="Aflatoxicosis Tilapia Manual A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7738" y="1524000"/>
            <a:ext cx="26717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651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71600"/>
            <a:ext cx="8262937" cy="46482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Clr>
                <a:schemeClr val="hlink"/>
              </a:buClr>
              <a:buSzPct val="60000"/>
              <a:buFont typeface="Monotype Sorts" pitchFamily="2" charset="2"/>
              <a:buChar char="*"/>
              <a:defRPr/>
            </a:pPr>
            <a:r>
              <a:rPr lang="es-ES_tradnl" sz="2800" smtClean="0">
                <a:solidFill>
                  <a:schemeClr val="accent2"/>
                </a:solidFill>
              </a:rPr>
              <a:t>Micotoxina</a:t>
            </a:r>
            <a:r>
              <a:rPr lang="en-US" sz="2800" smtClean="0">
                <a:solidFill>
                  <a:schemeClr val="accent2"/>
                </a:solidFill>
              </a:rPr>
              <a:t>:</a:t>
            </a:r>
            <a:r>
              <a:rPr lang="en-US" sz="2800" smtClean="0"/>
              <a:t> 	</a:t>
            </a:r>
            <a:r>
              <a:rPr lang="es-ES_tradnl" sz="2800" smtClean="0">
                <a:solidFill>
                  <a:srgbClr val="FF6600"/>
                </a:solidFill>
              </a:rPr>
              <a:t>Aflatoxinas</a:t>
            </a:r>
          </a:p>
          <a:p>
            <a:pPr lvl="1" eaLnBrk="1" hangingPunct="1">
              <a:spcBef>
                <a:spcPct val="30000"/>
              </a:spcBef>
              <a:buClr>
                <a:schemeClr val="hlink"/>
              </a:buClr>
              <a:buFont typeface="Monotype Sorts" pitchFamily="2" charset="2"/>
              <a:buChar char="*"/>
              <a:defRPr/>
            </a:pPr>
            <a:r>
              <a:rPr lang="es-ES_tradnl" sz="2400" smtClean="0">
                <a:solidFill>
                  <a:srgbClr val="00FF00"/>
                </a:solidFill>
              </a:rPr>
              <a:t>Camarones:</a:t>
            </a:r>
            <a:r>
              <a:rPr lang="es-ES_tradnl" sz="2400" smtClean="0"/>
              <a:t> </a:t>
            </a:r>
            <a:r>
              <a:rPr lang="es-ES_tradnl" sz="2400" i="1" smtClean="0"/>
              <a:t>P. monodon</a:t>
            </a:r>
            <a:r>
              <a:rPr lang="es-ES_tradnl" sz="2400" smtClean="0"/>
              <a:t> alimentados con 60+ ppb de aflatoxina B</a:t>
            </a:r>
            <a:r>
              <a:rPr lang="es-ES_tradnl" sz="2400" baseline="-25000" smtClean="0"/>
              <a:t>1</a:t>
            </a:r>
            <a:r>
              <a:rPr lang="es-ES_tradnl" sz="2400" smtClean="0"/>
              <a:t> fueron afectados negativamente en su tasa de crecimiento</a:t>
            </a:r>
            <a:r>
              <a:rPr lang="es-ES_tradnl" smtClean="0"/>
              <a:t> </a:t>
            </a:r>
            <a:r>
              <a:rPr lang="es-ES_tradnl" sz="1800" smtClean="0"/>
              <a:t>(</a:t>
            </a:r>
            <a:r>
              <a:rPr lang="es-ES_tradnl" sz="1800" smtClean="0">
                <a:sym typeface="Symbol" pitchFamily="18" charset="2"/>
              </a:rPr>
              <a:t>Bautista </a:t>
            </a:r>
            <a:r>
              <a:rPr lang="es-ES_tradnl" sz="1800" i="1" smtClean="0">
                <a:sym typeface="Symbol" pitchFamily="18" charset="2"/>
              </a:rPr>
              <a:t>et al.</a:t>
            </a:r>
            <a:r>
              <a:rPr lang="es-ES_tradnl" sz="1800" smtClean="0">
                <a:sym typeface="Symbol" pitchFamily="18" charset="2"/>
              </a:rPr>
              <a:t> 1994, Boonyaratpalin </a:t>
            </a:r>
            <a:r>
              <a:rPr lang="es-ES_tradnl" sz="1800" i="1" smtClean="0">
                <a:sym typeface="Symbol" pitchFamily="18" charset="2"/>
              </a:rPr>
              <a:t>et al.</a:t>
            </a:r>
            <a:r>
              <a:rPr lang="es-ES_tradnl" sz="1800" smtClean="0">
                <a:sym typeface="Symbol" pitchFamily="18" charset="2"/>
              </a:rPr>
              <a:t> 2001)</a:t>
            </a:r>
            <a:r>
              <a:rPr lang="es-ES_tradnl" sz="2000" smtClean="0"/>
              <a:t>.</a:t>
            </a:r>
          </a:p>
          <a:p>
            <a:pPr lvl="1" eaLnBrk="1" hangingPunct="1">
              <a:spcBef>
                <a:spcPct val="30000"/>
              </a:spcBef>
              <a:buClr>
                <a:schemeClr val="hlink"/>
              </a:buClr>
              <a:buFont typeface="Monotype Sorts" pitchFamily="2" charset="2"/>
              <a:buChar char="*"/>
              <a:defRPr/>
            </a:pPr>
            <a:r>
              <a:rPr lang="es-ES_tradnl" smtClean="0">
                <a:solidFill>
                  <a:srgbClr val="00FF00"/>
                </a:solidFill>
              </a:rPr>
              <a:t>Camarones:</a:t>
            </a:r>
            <a:r>
              <a:rPr lang="es-ES_tradnl" smtClean="0"/>
              <a:t> </a:t>
            </a:r>
            <a:r>
              <a:rPr lang="es-ES_tradnl" i="1" smtClean="0"/>
              <a:t>L. vannamei</a:t>
            </a:r>
            <a:r>
              <a:rPr lang="es-ES_tradnl" smtClean="0"/>
              <a:t> alimentados con 400+ ppb de aflatoxina B</a:t>
            </a:r>
            <a:r>
              <a:rPr lang="es-ES_tradnl" baseline="-25000" smtClean="0"/>
              <a:t>1</a:t>
            </a:r>
            <a:r>
              <a:rPr lang="es-ES_tradnl" smtClean="0"/>
              <a:t> fueron afectados negativamente en su tasa de crecimiento y conversió alimenticia </a:t>
            </a:r>
            <a:r>
              <a:rPr lang="es-ES_tradnl" sz="2000" smtClean="0"/>
              <a:t>(</a:t>
            </a:r>
            <a:r>
              <a:rPr lang="es-ES_tradnl" sz="2000" smtClean="0">
                <a:sym typeface="Symbol" pitchFamily="18" charset="2"/>
              </a:rPr>
              <a:t>Ostrowsky-Meissner </a:t>
            </a:r>
            <a:r>
              <a:rPr lang="es-ES_tradnl" sz="2000" i="1" smtClean="0">
                <a:sym typeface="Symbol" pitchFamily="18" charset="2"/>
              </a:rPr>
              <a:t>et al.</a:t>
            </a:r>
            <a:r>
              <a:rPr lang="es-ES_tradnl" sz="2000" smtClean="0">
                <a:sym typeface="Symbol" pitchFamily="18" charset="2"/>
              </a:rPr>
              <a:t> 1995. Aquaculture 131:155-164)</a:t>
            </a:r>
            <a:r>
              <a:rPr lang="es-ES_tradnl" sz="2000" smtClean="0"/>
              <a:t>.</a:t>
            </a:r>
            <a:endParaRPr lang="es-ES_tradnl" sz="16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endParaRPr lang="es-ES_tradnl" sz="18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s-ES_tradnl" sz="1800" smtClean="0">
                <a:solidFill>
                  <a:schemeClr val="accent2"/>
                </a:solidFill>
              </a:rPr>
              <a:t>Nota:</a:t>
            </a:r>
            <a:r>
              <a:rPr lang="es-ES_tradnl" sz="1800" smtClean="0"/>
              <a:t> </a:t>
            </a:r>
            <a:r>
              <a:rPr lang="es-ES_tradnl" sz="1800" smtClean="0">
                <a:sym typeface="Symbol" pitchFamily="18" charset="2"/>
              </a:rPr>
              <a:t>Maíz y sus subproductos son especialmente suceptibles a la contaminación con aflatoxinas</a:t>
            </a:r>
            <a:r>
              <a:rPr lang="en-US" sz="1800" smtClean="0"/>
              <a:t>.</a:t>
            </a:r>
          </a:p>
        </p:txBody>
      </p:sp>
      <p:sp>
        <p:nvSpPr>
          <p:cNvPr id="118067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75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aflatoxin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588" y="1219200"/>
            <a:ext cx="710723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4400">
                <a:solidFill>
                  <a:schemeClr val="accent2"/>
                </a:solidFill>
                <a:effectLst/>
              </a:rPr>
              <a:t>AFLATOXINAS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524000"/>
            <a:ext cx="8331200" cy="4114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hlink"/>
              </a:buClr>
              <a:buSzPct val="60000"/>
              <a:buFont typeface="Monotype Sorts" pitchFamily="2" charset="2"/>
              <a:buChar char="*"/>
              <a:defRPr/>
            </a:pPr>
            <a:r>
              <a:rPr lang="es-ES_tradnl" sz="2800" smtClean="0">
                <a:solidFill>
                  <a:schemeClr val="accent2"/>
                </a:solidFill>
              </a:rPr>
              <a:t>Micotoxina</a:t>
            </a:r>
            <a:r>
              <a:rPr lang="en-US" sz="2800" smtClean="0">
                <a:solidFill>
                  <a:schemeClr val="accent2"/>
                </a:solidFill>
              </a:rPr>
              <a:t>:</a:t>
            </a:r>
            <a:r>
              <a:rPr lang="en-US" sz="2800" smtClean="0"/>
              <a:t> 	</a:t>
            </a:r>
            <a:r>
              <a:rPr lang="es-ES_tradnl" sz="2800" smtClean="0">
                <a:solidFill>
                  <a:srgbClr val="FF6600"/>
                </a:solidFill>
              </a:rPr>
              <a:t>Ocratoxina</a:t>
            </a:r>
            <a:r>
              <a:rPr lang="es-ES_tradnl" sz="2800" smtClean="0"/>
              <a:t>   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chemeClr val="accent2"/>
                </a:solidFill>
              </a:rPr>
              <a:t>Enfermedad:</a:t>
            </a:r>
            <a:r>
              <a:rPr lang="es-ES_tradnl" sz="2800" smtClean="0"/>
              <a:t> 	Ocratoxicosis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chemeClr val="accent2"/>
                </a:solidFill>
              </a:rPr>
              <a:t>Agente:</a:t>
            </a:r>
            <a:r>
              <a:rPr lang="es-ES_tradnl" sz="2800" smtClean="0"/>
              <a:t> </a:t>
            </a:r>
            <a:r>
              <a:rPr lang="es-ES_tradnl" sz="2800" i="1" smtClean="0"/>
              <a:t>Aspergillus ochraceus</a:t>
            </a:r>
            <a:r>
              <a:rPr lang="es-ES_tradnl" sz="2800" smtClean="0"/>
              <a:t>, </a:t>
            </a:r>
            <a:r>
              <a:rPr lang="es-ES_tradnl" sz="2800" i="1" smtClean="0"/>
              <a:t>A. alutaceus, Penicillium viridicatum, P. verrucosum</a:t>
            </a:r>
            <a:endParaRPr lang="es-ES_tradnl" sz="2800" smtClean="0"/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chemeClr val="accent2"/>
                </a:solidFill>
              </a:rPr>
              <a:t>Síndrome principal:</a:t>
            </a:r>
            <a:r>
              <a:rPr lang="es-ES_tradnl" sz="2800" smtClean="0"/>
              <a:t>  Hepático-renal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chemeClr val="accent2"/>
                </a:solidFill>
              </a:rPr>
              <a:t>Síntomas</a:t>
            </a:r>
            <a:r>
              <a:rPr lang="en-US" sz="2800" smtClean="0">
                <a:solidFill>
                  <a:schemeClr val="accent2"/>
                </a:solidFill>
              </a:rPr>
              <a:t>:</a:t>
            </a:r>
            <a:r>
              <a:rPr lang="en-US" sz="2800" smtClean="0"/>
              <a:t> p</a:t>
            </a:r>
            <a:r>
              <a:rPr lang="es-ES_tradnl" sz="2800" smtClean="0"/>
              <a:t>érdida de apetito y de peso, diarrea. 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>
                <a:solidFill>
                  <a:schemeClr val="accent2"/>
                </a:solidFill>
              </a:rPr>
              <a:t>Lesiones:</a:t>
            </a:r>
            <a:r>
              <a:rPr lang="es-ES_tradnl" sz="2800" smtClean="0"/>
              <a:t> enteritis, hígado pálido, edema e hiperemia de los nódulos linfáticos, degeneración del riñón, necrosis túbulos renales y mucosa gástrica.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endParaRPr lang="en-US" sz="2800" smtClean="0"/>
          </a:p>
          <a:p>
            <a:pPr eaLnBrk="1" hangingPunct="1">
              <a:spcBef>
                <a:spcPct val="50000"/>
              </a:spcBef>
              <a:defRPr/>
            </a:pPr>
            <a:endParaRPr lang="en-US" sz="2800" smtClean="0"/>
          </a:p>
        </p:txBody>
      </p:sp>
      <p:sp>
        <p:nvSpPr>
          <p:cNvPr id="118272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23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4400">
                <a:solidFill>
                  <a:schemeClr val="accent2"/>
                </a:solidFill>
                <a:effectLst/>
              </a:rPr>
              <a:t>OCRATOXINA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pic>
        <p:nvPicPr>
          <p:cNvPr id="68611" name="Picture 3" descr="och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1938338"/>
            <a:ext cx="8262937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524000"/>
            <a:ext cx="8331200" cy="4114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hlink"/>
              </a:buClr>
              <a:buSzPct val="60000"/>
              <a:buFont typeface="Monotype Sorts" pitchFamily="2" charset="2"/>
              <a:buChar char="*"/>
              <a:defRPr/>
            </a:pPr>
            <a:r>
              <a:rPr lang="es-ES_tradnl" smtClean="0">
                <a:solidFill>
                  <a:schemeClr val="accent2"/>
                </a:solidFill>
              </a:rPr>
              <a:t>Micotoxina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	</a:t>
            </a:r>
            <a:r>
              <a:rPr lang="es-ES_tradnl" smtClean="0">
                <a:solidFill>
                  <a:srgbClr val="FF6600"/>
                </a:solidFill>
              </a:rPr>
              <a:t>Toxina T-2 y Diacetoxiscirpenol</a:t>
            </a:r>
            <a:r>
              <a:rPr lang="es-ES_tradnl" smtClean="0"/>
              <a:t>   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Enfermedad:</a:t>
            </a:r>
            <a:r>
              <a:rPr lang="es-ES_tradnl" smtClean="0"/>
              <a:t> 	Tricotecenotoxicosis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Agente:</a:t>
            </a:r>
            <a:r>
              <a:rPr lang="es-ES_tradnl" smtClean="0"/>
              <a:t> </a:t>
            </a:r>
            <a:r>
              <a:rPr lang="es-ES_tradnl" i="1" smtClean="0"/>
              <a:t>Fusarium tricinctum</a:t>
            </a:r>
            <a:endParaRPr lang="es-ES_tradnl" smtClean="0"/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Síndrome principal:</a:t>
            </a:r>
            <a:r>
              <a:rPr lang="es-ES_tradnl" smtClean="0"/>
              <a:t>  Gastroentérico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Síntomas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rechazo de pienso, retraso en crecimiento, inmuno depresión, anémia</a:t>
            </a:r>
            <a:r>
              <a:rPr lang="es-ES_tradnl" smtClean="0"/>
              <a:t>.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Lesiones:</a:t>
            </a:r>
            <a:r>
              <a:rPr lang="es-ES_tradnl" smtClean="0"/>
              <a:t> estomatitis, úlcera orales y necrosis dérmicas, hemorragias, discondroplasia.</a:t>
            </a:r>
            <a:endParaRPr lang="en-US" smtClean="0"/>
          </a:p>
        </p:txBody>
      </p:sp>
      <p:sp>
        <p:nvSpPr>
          <p:cNvPr id="118477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1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T-2 tox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16075"/>
            <a:ext cx="670560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4400">
                <a:solidFill>
                  <a:schemeClr val="accent2"/>
                </a:solidFill>
                <a:effectLst/>
              </a:rPr>
              <a:t>T-2  TOXINA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1524000"/>
            <a:ext cx="7856537" cy="4114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hlink"/>
              </a:buClr>
              <a:buSzPct val="60000"/>
              <a:buFont typeface="Monotype Sorts" pitchFamily="2" charset="2"/>
              <a:buChar char="*"/>
              <a:defRPr/>
            </a:pPr>
            <a:r>
              <a:rPr lang="es-ES_tradnl" smtClean="0">
                <a:solidFill>
                  <a:schemeClr val="accent2"/>
                </a:solidFill>
              </a:rPr>
              <a:t>Micotoxina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	</a:t>
            </a:r>
            <a:r>
              <a:rPr lang="es-ES_tradnl" smtClean="0">
                <a:solidFill>
                  <a:srgbClr val="FF6600"/>
                </a:solidFill>
              </a:rPr>
              <a:t>Vomitoxina </a:t>
            </a:r>
            <a:r>
              <a:rPr lang="es-ES_tradnl" sz="2800" smtClean="0">
                <a:solidFill>
                  <a:srgbClr val="FF6600"/>
                </a:solidFill>
              </a:rPr>
              <a:t>(Deoxinivalenol o DON)</a:t>
            </a:r>
            <a:r>
              <a:rPr lang="es-ES_tradnl" smtClean="0"/>
              <a:t>   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Enfermedad:</a:t>
            </a:r>
            <a:r>
              <a:rPr lang="es-ES_tradnl" smtClean="0"/>
              <a:t> 	Tricotecenotoxicosis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Agente:</a:t>
            </a:r>
            <a:r>
              <a:rPr lang="es-ES_tradnl" smtClean="0"/>
              <a:t> </a:t>
            </a:r>
            <a:r>
              <a:rPr lang="es-ES_tradnl" i="1" smtClean="0"/>
              <a:t>Fusarium roseum, F. graminearum,</a:t>
            </a:r>
            <a:br>
              <a:rPr lang="es-ES_tradnl" i="1" smtClean="0"/>
            </a:br>
            <a:r>
              <a:rPr lang="es-ES_tradnl" i="1" smtClean="0"/>
              <a:t>F. culmorum, F. poae</a:t>
            </a:r>
            <a:endParaRPr lang="es-ES_tradnl" smtClean="0"/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Síndrome principal:</a:t>
            </a:r>
            <a:r>
              <a:rPr lang="es-ES_tradnl" smtClean="0"/>
              <a:t>  Gastroentérico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Síntomas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vómito, rechazo del pienso</a:t>
            </a:r>
            <a:r>
              <a:rPr lang="es-ES_tradnl" smtClean="0"/>
              <a:t>.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Lesiones:</a:t>
            </a:r>
            <a:r>
              <a:rPr lang="es-ES_tradnl" smtClean="0"/>
              <a:t> gastritis.</a:t>
            </a:r>
            <a:endParaRPr lang="en-US" smtClean="0"/>
          </a:p>
        </p:txBody>
      </p:sp>
      <p:sp>
        <p:nvSpPr>
          <p:cNvPr id="118682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19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93063" cy="4648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hlink"/>
              </a:buClr>
              <a:buSzPct val="60000"/>
              <a:buFont typeface="Monotype Sorts" pitchFamily="2" charset="2"/>
              <a:buChar char="*"/>
              <a:defRPr/>
            </a:pPr>
            <a:r>
              <a:rPr lang="es-ES_tradnl" sz="3400" smtClean="0">
                <a:solidFill>
                  <a:schemeClr val="accent2"/>
                </a:solidFill>
              </a:rPr>
              <a:t>Micotoxina</a:t>
            </a:r>
            <a:r>
              <a:rPr lang="en-US" sz="3400" smtClean="0">
                <a:solidFill>
                  <a:schemeClr val="accent2"/>
                </a:solidFill>
              </a:rPr>
              <a:t>:</a:t>
            </a:r>
            <a:r>
              <a:rPr lang="en-US" sz="3400" smtClean="0"/>
              <a:t> 	 </a:t>
            </a:r>
            <a:r>
              <a:rPr lang="es-ES_tradnl" smtClean="0">
                <a:solidFill>
                  <a:srgbClr val="FF6600"/>
                </a:solidFill>
              </a:rPr>
              <a:t>Vomitoxina </a:t>
            </a:r>
            <a:r>
              <a:rPr lang="es-ES_tradnl" sz="2800" smtClean="0">
                <a:solidFill>
                  <a:srgbClr val="FF6600"/>
                </a:solidFill>
              </a:rPr>
              <a:t>(Deoxinivalenol o DON)</a:t>
            </a:r>
            <a:r>
              <a:rPr lang="es-ES_tradnl" smtClean="0"/>
              <a:t> </a:t>
            </a:r>
            <a:r>
              <a:rPr lang="es-ES_tradnl" sz="3400" smtClean="0">
                <a:solidFill>
                  <a:srgbClr val="FF6600"/>
                </a:solidFill>
              </a:rPr>
              <a:t/>
            </a:r>
            <a:br>
              <a:rPr lang="es-ES_tradnl" sz="3400" smtClean="0">
                <a:solidFill>
                  <a:srgbClr val="FF6600"/>
                </a:solidFill>
              </a:rPr>
            </a:br>
            <a:r>
              <a:rPr lang="es-ES_tradnl" sz="800" smtClean="0"/>
              <a:t> 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3400" smtClean="0">
                <a:solidFill>
                  <a:srgbClr val="00FF00"/>
                </a:solidFill>
              </a:rPr>
              <a:t>Camarones:</a:t>
            </a:r>
            <a:r>
              <a:rPr lang="es-ES_tradnl" sz="3400" smtClean="0"/>
              <a:t> </a:t>
            </a:r>
            <a:r>
              <a:rPr lang="es-ES_tradnl" sz="3400" i="1" smtClean="0"/>
              <a:t>L. vannamei</a:t>
            </a:r>
            <a:r>
              <a:rPr lang="es-ES_tradnl" sz="3400" smtClean="0"/>
              <a:t> alimentados con 0.2</a:t>
            </a:r>
            <a:r>
              <a:rPr lang="en-US" sz="3400" smtClean="0"/>
              <a:t>+</a:t>
            </a:r>
            <a:r>
              <a:rPr lang="es-ES_tradnl" sz="3400" smtClean="0"/>
              <a:t> ppm de vomitoxina fueron afectados negativamente en su tasa de crecimiento.</a:t>
            </a:r>
            <a:br>
              <a:rPr lang="es-ES_tradnl" sz="3400" smtClean="0"/>
            </a:br>
            <a:r>
              <a:rPr lang="es-ES_tradnl" sz="2000" smtClean="0"/>
              <a:t>(</a:t>
            </a:r>
            <a:r>
              <a:rPr lang="es-ES_tradnl" sz="2000" smtClean="0">
                <a:sym typeface="Symbol" pitchFamily="18" charset="2"/>
              </a:rPr>
              <a:t>Trigo-Stocki </a:t>
            </a:r>
            <a:r>
              <a:rPr lang="es-ES_tradnl" sz="2000" i="1" smtClean="0">
                <a:sym typeface="Symbol" pitchFamily="18" charset="2"/>
              </a:rPr>
              <a:t>et al.</a:t>
            </a:r>
            <a:r>
              <a:rPr lang="es-ES_tradnl" sz="2000" smtClean="0">
                <a:sym typeface="Symbol" pitchFamily="18" charset="2"/>
              </a:rPr>
              <a:t> 2000. J. World Aquaculture Society 31(2):247-254)</a:t>
            </a:r>
            <a:r>
              <a:rPr lang="es-ES_tradnl" sz="2000" smtClean="0"/>
              <a:t>.</a:t>
            </a:r>
            <a:endParaRPr lang="en-US" sz="2000" smtClean="0"/>
          </a:p>
        </p:txBody>
      </p:sp>
      <p:sp>
        <p:nvSpPr>
          <p:cNvPr id="118784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4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24000"/>
            <a:ext cx="8281987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Ingredientes procesados se refiere a cualquier alimento de origen vegetal o animal que ha sido fisicamente procesado antes de ser suministrado ya sea secado, fermentado, ensilado, mezclado, molido, peletizado o extruido.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Su calidad depende de factores físicos, qu</a:t>
            </a:r>
            <a:r>
              <a:rPr lang="es-ES_tradnl" sz="3400" smtClean="0"/>
              <a:t>í</a:t>
            </a:r>
            <a:r>
              <a:rPr lang="en-US" sz="3400" smtClean="0"/>
              <a:t>micos, nutricionales, y ambientales.</a:t>
            </a:r>
          </a:p>
        </p:txBody>
      </p:sp>
      <p:sp>
        <p:nvSpPr>
          <p:cNvPr id="112435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55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vomitoxina (DON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225" y="1600200"/>
            <a:ext cx="63023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4400">
                <a:solidFill>
                  <a:schemeClr val="accent2"/>
                </a:solidFill>
                <a:effectLst/>
              </a:rPr>
              <a:t>VOMITOXINA  (DON)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524000"/>
            <a:ext cx="8331200" cy="19050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hlink"/>
              </a:buClr>
              <a:buSzPct val="60000"/>
              <a:buFont typeface="Monotype Sorts" pitchFamily="2" charset="2"/>
              <a:buChar char="*"/>
              <a:defRPr/>
            </a:pPr>
            <a:r>
              <a:rPr lang="es-ES_tradnl" smtClean="0">
                <a:solidFill>
                  <a:schemeClr val="accent2"/>
                </a:solidFill>
              </a:rPr>
              <a:t>Micotoxina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	</a:t>
            </a:r>
            <a:r>
              <a:rPr lang="es-ES_tradnl" smtClean="0">
                <a:solidFill>
                  <a:srgbClr val="FF6600"/>
                </a:solidFill>
              </a:rPr>
              <a:t>Zearalenona</a:t>
            </a:r>
            <a:r>
              <a:rPr lang="es-ES_tradnl" smtClean="0"/>
              <a:t>   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Agente:</a:t>
            </a:r>
            <a:r>
              <a:rPr lang="es-ES_tradnl" smtClean="0"/>
              <a:t> </a:t>
            </a:r>
            <a:r>
              <a:rPr lang="es-ES_tradnl" i="1" smtClean="0"/>
              <a:t>Fusarium graminearum, F. culmorum,</a:t>
            </a:r>
            <a:br>
              <a:rPr lang="es-ES_tradnl" i="1" smtClean="0"/>
            </a:br>
            <a:r>
              <a:rPr lang="es-ES_tradnl" i="1" smtClean="0"/>
              <a:t>F. crookwellense</a:t>
            </a:r>
            <a:endParaRPr lang="es-ES_tradnl" smtClean="0"/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endParaRPr lang="en-US" smtClean="0"/>
          </a:p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18989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pic>
        <p:nvPicPr>
          <p:cNvPr id="1189893" name="Picture 5" descr="zearal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2800"/>
            <a:ext cx="41941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9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9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891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524000"/>
            <a:ext cx="8331200" cy="1828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hlink"/>
              </a:buClr>
              <a:buSzPct val="60000"/>
              <a:buFont typeface="Monotype Sorts" pitchFamily="2" charset="2"/>
              <a:buChar char="*"/>
              <a:defRPr/>
            </a:pPr>
            <a:r>
              <a:rPr lang="es-ES_tradnl" smtClean="0">
                <a:solidFill>
                  <a:schemeClr val="accent2"/>
                </a:solidFill>
              </a:rPr>
              <a:t>Micotoxina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	</a:t>
            </a:r>
            <a:r>
              <a:rPr lang="es-ES_tradnl" smtClean="0">
                <a:solidFill>
                  <a:srgbClr val="FF6600"/>
                </a:solidFill>
              </a:rPr>
              <a:t>Citrinina</a:t>
            </a:r>
            <a:endParaRPr lang="es-ES_tradnl" smtClean="0"/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Agente:</a:t>
            </a:r>
            <a:r>
              <a:rPr lang="es-ES_tradnl" smtClean="0"/>
              <a:t> </a:t>
            </a:r>
            <a:r>
              <a:rPr lang="es-ES_tradnl" i="1" smtClean="0"/>
              <a:t>Penicillum sp., Aspergillus sp.</a:t>
            </a:r>
            <a:endParaRPr lang="es-ES_tradnl" smtClean="0"/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endParaRPr lang="en-US" smtClean="0"/>
          </a:p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19091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pic>
        <p:nvPicPr>
          <p:cNvPr id="1190917" name="Picture 5" descr="citrin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950" y="2946400"/>
            <a:ext cx="5624513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0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0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15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524000"/>
            <a:ext cx="8331200" cy="4114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hlink"/>
              </a:buClr>
              <a:buSzPct val="60000"/>
              <a:buFont typeface="Monotype Sorts" pitchFamily="2" charset="2"/>
              <a:buChar char="*"/>
              <a:defRPr/>
            </a:pPr>
            <a:r>
              <a:rPr lang="es-ES_tradnl" smtClean="0">
                <a:solidFill>
                  <a:schemeClr val="accent2"/>
                </a:solidFill>
              </a:rPr>
              <a:t>Micotoxina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	</a:t>
            </a:r>
            <a:r>
              <a:rPr lang="es-ES_tradnl" smtClean="0">
                <a:solidFill>
                  <a:srgbClr val="FF6600"/>
                </a:solidFill>
              </a:rPr>
              <a:t>Rubratoxina</a:t>
            </a:r>
            <a:r>
              <a:rPr lang="es-ES_tradnl" smtClean="0"/>
              <a:t>   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Enfermedad:</a:t>
            </a:r>
            <a:r>
              <a:rPr lang="es-ES_tradnl" smtClean="0"/>
              <a:t> 	Rubratoxicosis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Agente:</a:t>
            </a:r>
            <a:r>
              <a:rPr lang="es-ES_tradnl" smtClean="0"/>
              <a:t> </a:t>
            </a:r>
            <a:r>
              <a:rPr lang="es-ES_tradnl" i="1" smtClean="0"/>
              <a:t>Penicillum rubrum</a:t>
            </a:r>
            <a:endParaRPr lang="es-ES_tradnl" smtClean="0"/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Síndrome principal:</a:t>
            </a:r>
            <a:r>
              <a:rPr lang="es-ES_tradnl" smtClean="0"/>
              <a:t>  Hemorrágico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Síntomas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anorexia, deshidratación, depresión, diarrea, ictericia, pérdida de peso, inmuno depresión.</a:t>
            </a:r>
            <a:r>
              <a:rPr lang="es-ES_tradnl" smtClean="0"/>
              <a:t> 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Lesiones:</a:t>
            </a:r>
            <a:r>
              <a:rPr lang="es-ES_tradnl" smtClean="0"/>
              <a:t> hemorragia aguda, hepatitis necrotizante.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endParaRPr lang="en-US" smtClean="0"/>
          </a:p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19194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939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524000"/>
            <a:ext cx="8331200" cy="4114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hlink"/>
              </a:buClr>
              <a:buSzPct val="60000"/>
              <a:buFont typeface="Monotype Sorts" pitchFamily="2" charset="2"/>
              <a:buChar char="*"/>
              <a:defRPr/>
            </a:pPr>
            <a:r>
              <a:rPr lang="es-ES_tradnl" smtClean="0">
                <a:solidFill>
                  <a:schemeClr val="accent2"/>
                </a:solidFill>
              </a:rPr>
              <a:t>Micotoxina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	</a:t>
            </a:r>
            <a:r>
              <a:rPr lang="es-ES_tradnl" smtClean="0">
                <a:solidFill>
                  <a:srgbClr val="FF6600"/>
                </a:solidFill>
              </a:rPr>
              <a:t>Penitrem y Verruculógeno</a:t>
            </a:r>
            <a:r>
              <a:rPr lang="es-ES_tradnl" smtClean="0"/>
              <a:t>   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Enfermedad:</a:t>
            </a:r>
            <a:r>
              <a:rPr lang="es-ES_tradnl" smtClean="0"/>
              <a:t> 	Tremorgenotoxicosis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Agente:</a:t>
            </a:r>
            <a:r>
              <a:rPr lang="es-ES_tradnl" smtClean="0"/>
              <a:t> </a:t>
            </a:r>
            <a:r>
              <a:rPr lang="es-ES_tradnl" i="1" smtClean="0"/>
              <a:t>Penicillum palitans, Aspergillus fumigatus</a:t>
            </a:r>
            <a:endParaRPr lang="es-ES_tradnl" smtClean="0"/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Síndrome principal:</a:t>
            </a:r>
            <a:r>
              <a:rPr lang="es-ES_tradnl" smtClean="0"/>
              <a:t>  Nervioso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Síntomas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temblores y convulsiones</a:t>
            </a:r>
            <a:r>
              <a:rPr lang="es-ES_tradnl" smtClean="0"/>
              <a:t>.</a:t>
            </a:r>
          </a:p>
          <a:p>
            <a:pPr eaLnBrk="1" hangingPunct="1">
              <a:spcBef>
                <a:spcPct val="1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mtClean="0">
                <a:solidFill>
                  <a:schemeClr val="accent2"/>
                </a:solidFill>
              </a:rPr>
              <a:t>Lesiones:</a:t>
            </a:r>
            <a:r>
              <a:rPr lang="es-ES_tradnl" smtClean="0"/>
              <a:t> no se aprecian lesiones.</a:t>
            </a:r>
          </a:p>
          <a:p>
            <a:pPr eaLnBrk="1" hangingPunct="1">
              <a:spcBef>
                <a:spcPct val="40000"/>
              </a:spcBef>
              <a:buClr>
                <a:schemeClr val="accent1"/>
              </a:buClr>
              <a:buSzPct val="70000"/>
              <a:buFont typeface="Monotype Sorts" pitchFamily="2" charset="2"/>
              <a:buChar char="u"/>
              <a:defRPr/>
            </a:pPr>
            <a:endParaRPr lang="en-US" smtClean="0"/>
          </a:p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19296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963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3986" name="Picture 2" descr="mycotoxins in fee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9338" y="1128713"/>
            <a:ext cx="7045325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09600" y="6480175"/>
            <a:ext cx="81962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(Pittet A. 1998. Natural occurrence of mycotoxins in foods and feeds - an updated review. Revue Med. Vet. 149: 479-492</a:t>
            </a:r>
            <a:r>
              <a:rPr lang="en-US" sz="1400">
                <a:solidFill>
                  <a:schemeClr val="accent2"/>
                </a:solidFill>
                <a:effectLst/>
              </a:rPr>
              <a:t>)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4400">
                <a:solidFill>
                  <a:schemeClr val="accent2"/>
                </a:solidFill>
                <a:effectLst/>
              </a:rPr>
              <a:t>MICOTOXINAS EN INSUMOS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2800" smtClean="0"/>
              <a:t>Niveles máximos</a:t>
            </a:r>
            <a:r>
              <a:rPr lang="en-US" sz="2800" smtClean="0"/>
              <a:t> para las FUMONISINAS en los ingredientes propuestos por USFDA</a:t>
            </a:r>
            <a:endParaRPr lang="es-ES_tradnl" sz="3600" smtClean="0"/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9863" y="1628775"/>
            <a:ext cx="6619875" cy="41148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000" smtClean="0">
                <a:solidFill>
                  <a:schemeClr val="accent2"/>
                </a:solidFill>
              </a:rPr>
              <a:t>Organismo	</a:t>
            </a:r>
            <a:r>
              <a:rPr lang="en-US" sz="2000" smtClean="0"/>
              <a:t>		  </a:t>
            </a:r>
            <a:r>
              <a:rPr lang="en-US" sz="2000" smtClean="0">
                <a:solidFill>
                  <a:schemeClr val="accent2"/>
                </a:solidFill>
              </a:rPr>
              <a:t>Nivel (ppm)</a:t>
            </a:r>
            <a:endParaRPr lang="en-US" sz="2000" smtClean="0"/>
          </a:p>
          <a:p>
            <a:pPr eaLnBrk="1" hangingPunct="1">
              <a:lnSpc>
                <a:spcPct val="70000"/>
              </a:lnSpc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000" smtClean="0"/>
              <a:t>caballos y conejos		 	  5</a:t>
            </a:r>
          </a:p>
          <a:p>
            <a:pPr eaLnBrk="1" hangingPunct="1">
              <a:lnSpc>
                <a:spcPct val="70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000" smtClean="0"/>
              <a:t>mascotas					  10</a:t>
            </a:r>
          </a:p>
          <a:p>
            <a:pPr eaLnBrk="1" hangingPunct="1">
              <a:lnSpc>
                <a:spcPct val="70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000" smtClean="0"/>
              <a:t>cerdos y </a:t>
            </a:r>
            <a:r>
              <a:rPr lang="en-US" sz="2000" smtClean="0">
                <a:solidFill>
                  <a:srgbClr val="00FF00"/>
                </a:solidFill>
              </a:rPr>
              <a:t>BAGRES</a:t>
            </a:r>
            <a:r>
              <a:rPr lang="en-US" sz="2000" smtClean="0"/>
              <a:t>			  20</a:t>
            </a:r>
          </a:p>
          <a:p>
            <a:pPr eaLnBrk="1" hangingPunct="1">
              <a:lnSpc>
                <a:spcPct val="70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000" smtClean="0"/>
              <a:t>rumiantes reproductores		  30</a:t>
            </a:r>
          </a:p>
          <a:p>
            <a:pPr eaLnBrk="1" hangingPunct="1">
              <a:lnSpc>
                <a:spcPct val="70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000" smtClean="0"/>
              <a:t>gallinas ponedoras			  30</a:t>
            </a:r>
          </a:p>
          <a:p>
            <a:pPr eaLnBrk="1" hangingPunct="1">
              <a:lnSpc>
                <a:spcPct val="70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000" smtClean="0"/>
              <a:t>rumiantes (+3meses) engorda		  60</a:t>
            </a:r>
          </a:p>
          <a:p>
            <a:pPr eaLnBrk="1" hangingPunct="1">
              <a:lnSpc>
                <a:spcPct val="70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000" smtClean="0"/>
              <a:t>rumiantes producción leche	  60</a:t>
            </a:r>
          </a:p>
          <a:p>
            <a:pPr eaLnBrk="1" hangingPunct="1">
              <a:lnSpc>
                <a:spcPct val="70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000" smtClean="0"/>
              <a:t>pollos de engorda			  100</a:t>
            </a:r>
          </a:p>
        </p:txBody>
      </p:sp>
      <p:sp>
        <p:nvSpPr>
          <p:cNvPr id="1195012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95013" name="Line 5"/>
          <p:cNvSpPr>
            <a:spLocks noChangeShapeType="1"/>
          </p:cNvSpPr>
          <p:nvPr/>
        </p:nvSpPr>
        <p:spPr bwMode="auto">
          <a:xfrm>
            <a:off x="1422400" y="1981200"/>
            <a:ext cx="2776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95014" name="Line 6"/>
          <p:cNvSpPr>
            <a:spLocks noChangeShapeType="1"/>
          </p:cNvSpPr>
          <p:nvPr/>
        </p:nvSpPr>
        <p:spPr bwMode="auto">
          <a:xfrm>
            <a:off x="5486400" y="1981200"/>
            <a:ext cx="2506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39700" y="6480175"/>
            <a:ext cx="22304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(Feeding Times Vol.6 </a:t>
            </a:r>
            <a:r>
              <a:rPr lang="en-US" sz="1400">
                <a:solidFill>
                  <a:schemeClr val="accent2"/>
                </a:solidFill>
                <a:effectLst/>
              </a:rPr>
              <a:t>(1) 2001)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2525713" y="5946775"/>
            <a:ext cx="60086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_tradnl" sz="2400">
                <a:solidFill>
                  <a:schemeClr val="tx2"/>
                </a:solidFill>
                <a:effectLst/>
              </a:rPr>
              <a:t>Usados en menos del 50 % del total de la formulación</a:t>
            </a:r>
            <a:endParaRPr lang="es-ES_tradnl" sz="24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9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9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19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195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195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195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195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195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1195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011" grpId="0" build="p" autoUpdateAnimBg="0" advAuto="100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2800" smtClean="0"/>
              <a:t>Concentraciones de micotoxinas en la dieta que disminuyen la ganancia de peso en pollos de engorda</a:t>
            </a:r>
            <a:endParaRPr lang="es-ES_tradnl" sz="3600" smtClean="0"/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9863" y="1546225"/>
            <a:ext cx="6619875" cy="41148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>
                <a:solidFill>
                  <a:schemeClr val="accent2"/>
                </a:solidFill>
              </a:rPr>
              <a:t>Micotoxina	</a:t>
            </a:r>
            <a:r>
              <a:rPr lang="en-US" sz="2400" smtClean="0"/>
              <a:t>		</a:t>
            </a:r>
            <a:r>
              <a:rPr lang="en-US" sz="2400" smtClean="0">
                <a:solidFill>
                  <a:schemeClr val="accent2"/>
                </a:solidFill>
              </a:rPr>
              <a:t>Nivel (ppm)</a:t>
            </a:r>
            <a:endParaRPr lang="en-US" sz="2400" smtClean="0"/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Aflatoxinas			    0.02-2.0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Ocratoxina				3.0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Rubratoxina				0.5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Fumonisinas				50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Vomitoxina (DON)		       2-10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Toxina T-2				0.1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Zearalenona				4.0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400" smtClean="0"/>
              <a:t>Citrinina					500</a:t>
            </a:r>
          </a:p>
        </p:txBody>
      </p:sp>
      <p:sp>
        <p:nvSpPr>
          <p:cNvPr id="1196036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96037" name="Line 5"/>
          <p:cNvSpPr>
            <a:spLocks noChangeShapeType="1"/>
          </p:cNvSpPr>
          <p:nvPr/>
        </p:nvSpPr>
        <p:spPr bwMode="auto">
          <a:xfrm>
            <a:off x="1422400" y="1981200"/>
            <a:ext cx="2776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96038" name="Line 6"/>
          <p:cNvSpPr>
            <a:spLocks noChangeShapeType="1"/>
          </p:cNvSpPr>
          <p:nvPr/>
        </p:nvSpPr>
        <p:spPr bwMode="auto">
          <a:xfrm>
            <a:off x="5283200" y="1981200"/>
            <a:ext cx="2506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39700" y="6480175"/>
            <a:ext cx="22304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(Feeding Times Vol.4 </a:t>
            </a:r>
            <a:r>
              <a:rPr lang="en-US" sz="1400">
                <a:solidFill>
                  <a:schemeClr val="accent2"/>
                </a:solidFill>
                <a:effectLst/>
              </a:rPr>
              <a:t>(3) 1999)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9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9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9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9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6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96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96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96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035" grpId="0" build="p" autoUpdateAnimBg="0" advAuto="100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3200" smtClean="0"/>
              <a:t>Guia sobre niveles máximos de micotoxinas en alimentos balanceados para camarones</a:t>
            </a:r>
            <a:endParaRPr lang="es-ES_tradnl" sz="3600" smtClean="0"/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4800" y="1752600"/>
            <a:ext cx="6621463" cy="41148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400" smtClean="0">
                <a:solidFill>
                  <a:schemeClr val="accent2"/>
                </a:solidFill>
              </a:rPr>
              <a:t>Micotoxina	</a:t>
            </a:r>
            <a:r>
              <a:rPr lang="en-US" sz="3400" smtClean="0"/>
              <a:t>		</a:t>
            </a:r>
            <a:r>
              <a:rPr lang="en-US" sz="3400" smtClean="0">
                <a:solidFill>
                  <a:schemeClr val="accent2"/>
                </a:solidFill>
              </a:rPr>
              <a:t>Nivel</a:t>
            </a:r>
            <a:endParaRPr lang="en-US" sz="3400" smtClean="0"/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400" smtClean="0"/>
              <a:t>Aflatoxina			15 ppb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400" smtClean="0"/>
              <a:t>Ocratoxina			15 ppb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400" smtClean="0"/>
              <a:t>Zearalenona			100 ppb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400" smtClean="0"/>
              <a:t>Toxina T-2			100 ppb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400" smtClean="0"/>
              <a:t>Vomitoxina </a:t>
            </a:r>
            <a:r>
              <a:rPr lang="en-US" sz="2400" smtClean="0"/>
              <a:t>(DON)		</a:t>
            </a:r>
            <a:r>
              <a:rPr lang="en-US" sz="3400" smtClean="0"/>
              <a:t>0.5 ppm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400" smtClean="0"/>
              <a:t>Fumonisina			5 ppm</a:t>
            </a:r>
          </a:p>
        </p:txBody>
      </p:sp>
      <p:sp>
        <p:nvSpPr>
          <p:cNvPr id="1197060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97061" name="Line 5"/>
          <p:cNvSpPr>
            <a:spLocks noChangeShapeType="1"/>
          </p:cNvSpPr>
          <p:nvPr/>
        </p:nvSpPr>
        <p:spPr bwMode="auto">
          <a:xfrm>
            <a:off x="1422400" y="2362200"/>
            <a:ext cx="2776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97062" name="Line 6"/>
          <p:cNvSpPr>
            <a:spLocks noChangeShapeType="1"/>
          </p:cNvSpPr>
          <p:nvPr/>
        </p:nvSpPr>
        <p:spPr bwMode="auto">
          <a:xfrm>
            <a:off x="5418138" y="2362200"/>
            <a:ext cx="1693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9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9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9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9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9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59" grpId="0" build="p" autoUpdateAnimBg="0" advAuto="100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1371600"/>
            <a:ext cx="8534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>
                <a:solidFill>
                  <a:schemeClr val="accent2"/>
                </a:solidFill>
              </a:rPr>
              <a:t>Dioxinas: </a:t>
            </a:r>
            <a:r>
              <a:rPr lang="en-US" sz="2800" smtClean="0"/>
              <a:t>el término abarca a un grupo de 75 policlorodibenzo-p-dioxinas (PCDD) y 135 policlorodibenzofuranos (PCDF):</a:t>
            </a:r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El componente más tóxico del grupo, es cancerígeno, es el 2,3,7,8-tetraclorodibenzo-p-dioxina </a:t>
            </a:r>
            <a:r>
              <a:rPr lang="en-US" sz="2800" smtClean="0">
                <a:solidFill>
                  <a:schemeClr val="accent2"/>
                </a:solidFill>
              </a:rPr>
              <a:t>(TCDD)</a:t>
            </a:r>
            <a:endParaRPr lang="en-US" sz="2800" smtClean="0"/>
          </a:p>
          <a:p>
            <a:pPr eaLnBrk="1" hangingPunct="1"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Además, los policlorobifenilos (PCB) son un grupo de 209 moléculas de las cuales 12 presentan propiedades toxicológicas similares a las de las dioxinas, por lo que se conocen como “PCB similares a las dioxinas”</a:t>
            </a:r>
          </a:p>
        </p:txBody>
      </p:sp>
      <p:sp>
        <p:nvSpPr>
          <p:cNvPr id="119808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39700" y="6480175"/>
            <a:ext cx="22304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(Feeding Times Vol.5 </a:t>
            </a:r>
            <a:r>
              <a:rPr lang="en-US" sz="1400">
                <a:solidFill>
                  <a:schemeClr val="accent2"/>
                </a:solidFill>
                <a:effectLst/>
              </a:rPr>
              <a:t>(1) 2000)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08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24000"/>
            <a:ext cx="864235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Es recomendable utilizar una definición exacta del ingrediente, es decir:</a:t>
            </a:r>
          </a:p>
          <a:p>
            <a:pPr eaLnBrk="1" hangingPunct="1">
              <a:spcBef>
                <a:spcPct val="25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nombre y descripci</a:t>
            </a:r>
            <a:r>
              <a:rPr lang="es-ES_tradnl" sz="3400" smtClean="0"/>
              <a:t>ó</a:t>
            </a:r>
            <a:r>
              <a:rPr lang="en-US" sz="3400" smtClean="0"/>
              <a:t>n oficial del ingrediente</a:t>
            </a:r>
          </a:p>
          <a:p>
            <a:pPr eaLnBrk="1" hangingPunct="1">
              <a:spcBef>
                <a:spcPct val="25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número internacional del ingrediente</a:t>
            </a:r>
          </a:p>
          <a:p>
            <a:pPr eaLnBrk="1" hangingPunct="1">
              <a:spcBef>
                <a:spcPct val="25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composición química</a:t>
            </a:r>
          </a:p>
          <a:p>
            <a:pPr eaLnBrk="1" hangingPunct="1">
              <a:spcBef>
                <a:spcPct val="25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análisis de la calidad</a:t>
            </a:r>
          </a:p>
          <a:p>
            <a:pPr eaLnBrk="1" hangingPunct="1">
              <a:spcBef>
                <a:spcPct val="25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tamaño de la partícula antes de mezclar</a:t>
            </a:r>
          </a:p>
        </p:txBody>
      </p:sp>
      <p:sp>
        <p:nvSpPr>
          <p:cNvPr id="112538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838200"/>
          </a:xfrm>
        </p:spPr>
        <p:txBody>
          <a:bodyPr/>
          <a:lstStyle/>
          <a:p>
            <a:pPr eaLnBrk="1" hangingPunct="1"/>
            <a:r>
              <a:rPr lang="es-ES_tradnl" sz="5400" smtClean="0"/>
              <a:t>Analisis de</a:t>
            </a:r>
            <a:r>
              <a:rPr lang="en-US" sz="5400" smtClean="0"/>
              <a:t> DIOXINAS</a:t>
            </a:r>
            <a:endParaRPr lang="es-ES_tradnl" sz="3600" smtClean="0"/>
          </a:p>
        </p:txBody>
      </p:sp>
      <p:sp>
        <p:nvSpPr>
          <p:cNvPr id="119910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6400" y="1066800"/>
            <a:ext cx="8331200" cy="4114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/>
              <a:t>De los 210 compuestos de dioxinas identificados, </a:t>
            </a:r>
            <a:r>
              <a:rPr lang="en-US" sz="2800" smtClean="0">
                <a:solidFill>
                  <a:schemeClr val="accent2"/>
                </a:solidFill>
              </a:rPr>
              <a:t>17</a:t>
            </a:r>
            <a:r>
              <a:rPr lang="en-US" sz="2800" smtClean="0"/>
              <a:t> entr</a:t>
            </a:r>
            <a:r>
              <a:rPr lang="es-ES_tradnl" sz="2800" smtClean="0"/>
              <a:t>añan riesgos toxicológicos y se han realizado ensayos de biotoxicidad para cada uno de ellos, así como para los </a:t>
            </a:r>
            <a:r>
              <a:rPr lang="es-ES_tradnl" sz="2800" smtClean="0">
                <a:solidFill>
                  <a:schemeClr val="accent2"/>
                </a:solidFill>
              </a:rPr>
              <a:t>12</a:t>
            </a:r>
            <a:r>
              <a:rPr lang="es-ES_tradnl" sz="2800" smtClean="0"/>
              <a:t> congéneres del grupo de los </a:t>
            </a:r>
            <a:r>
              <a:rPr lang="en-US" sz="2800" smtClean="0"/>
              <a:t>“PCB similares a las dioxinas”</a:t>
            </a:r>
            <a:endParaRPr lang="es-ES_tradnl" sz="2800" smtClean="0"/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/>
              <a:t>La muestra se analiza para los </a:t>
            </a:r>
            <a:r>
              <a:rPr lang="en-US" sz="2800" smtClean="0">
                <a:solidFill>
                  <a:schemeClr val="accent2"/>
                </a:solidFill>
              </a:rPr>
              <a:t>29</a:t>
            </a:r>
            <a:r>
              <a:rPr lang="en-US" sz="2800" smtClean="0"/>
              <a:t> compuestos y estos valores se multiplican por sus respectivos factores de equivalencia tóxica.</a:t>
            </a:r>
            <a:endParaRPr lang="en-US" sz="2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/>
              <a:t>La suma de estos valores se reporta como</a:t>
            </a:r>
            <a:r>
              <a:rPr lang="en-US" sz="2800" smtClean="0">
                <a:solidFill>
                  <a:schemeClr val="accent2"/>
                </a:solidFill>
              </a:rPr>
              <a:t> concentraci</a:t>
            </a:r>
            <a:r>
              <a:rPr lang="es-ES_tradnl" sz="2800" smtClean="0">
                <a:solidFill>
                  <a:schemeClr val="accent2"/>
                </a:solidFill>
              </a:rPr>
              <a:t>ón de equivalentes tóxicos de TCDD</a:t>
            </a:r>
            <a:r>
              <a:rPr lang="en-US" sz="2800" smtClean="0">
                <a:solidFill>
                  <a:schemeClr val="accent2"/>
                </a:solidFill>
              </a:rPr>
              <a:t> (WHO-EQT).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08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00131" name="Line 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00132" name="Text Box 4"/>
          <p:cNvSpPr txBox="1">
            <a:spLocks noChangeArrowheads="1"/>
          </p:cNvSpPr>
          <p:nvPr/>
        </p:nvSpPr>
        <p:spPr bwMode="auto">
          <a:xfrm>
            <a:off x="744538" y="1295400"/>
            <a:ext cx="76882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_tradnl">
                <a:effectLst/>
              </a:rPr>
              <a:t>Geometría del </a:t>
            </a:r>
            <a:r>
              <a:rPr lang="en-US">
                <a:effectLst/>
              </a:rPr>
              <a:t>2,3,7,8-tetraclorodibenzo-p-dioxina (TCDD)</a:t>
            </a:r>
            <a:endParaRPr lang="es-ES_tradnl" sz="2400">
              <a:effectLst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06400" y="3322638"/>
            <a:ext cx="8466138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>
                <a:effectLst/>
              </a:rPr>
              <a:t>Compuestos muy estables que soportan temperaturas de hasta 800 °C antes de degradarse. Se forman a partir de la incineración de basuras y plásticos, blanqueo del papel, incendios forestales y erupciones volcánicas. Más del 90% de exposición a las dioxinas en humanos es a partir de los alimentos (carne de res, lácteos, pollos, cerdos, huevos y pescado) que se acumula en la grasa a través de la cadena trófica al no ser biodegradables.</a:t>
            </a:r>
          </a:p>
        </p:txBody>
      </p:sp>
      <p:pic>
        <p:nvPicPr>
          <p:cNvPr id="1200134" name="Picture 6" descr="molecula diox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1828800"/>
            <a:ext cx="356393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0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2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2800" smtClean="0"/>
              <a:t>Niveles máximos</a:t>
            </a:r>
            <a:r>
              <a:rPr lang="en-US" sz="2800" smtClean="0"/>
              <a:t> de DIOXINAS considerados por la Comisión Europea para la Salud y Protección del Consumidor en vigor desde Julio 2002</a:t>
            </a:r>
            <a:endParaRPr lang="es-ES_tradnl" sz="3600" smtClean="0"/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987550"/>
            <a:ext cx="7924800" cy="39624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000" smtClean="0"/>
              <a:t>						</a:t>
            </a:r>
            <a:r>
              <a:rPr lang="en-US" sz="2000" smtClean="0">
                <a:solidFill>
                  <a:schemeClr val="accent2"/>
                </a:solidFill>
              </a:rPr>
              <a:t>Nivel m</a:t>
            </a:r>
            <a:r>
              <a:rPr lang="es-ES_tradnl" sz="2000" smtClean="0">
                <a:solidFill>
                  <a:schemeClr val="accent2"/>
                </a:solidFill>
              </a:rPr>
              <a:t>áximo</a:t>
            </a:r>
            <a:r>
              <a:rPr lang="en-US" sz="2000" smtClean="0"/>
              <a:t>  </a:t>
            </a:r>
            <a:r>
              <a:rPr lang="en-US" sz="2000" smtClean="0">
                <a:solidFill>
                  <a:schemeClr val="accent2"/>
                </a:solidFill>
              </a:rPr>
              <a:t>(WHO-EQT)</a:t>
            </a:r>
            <a:endParaRPr lang="en-US" sz="2000" smtClean="0"/>
          </a:p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000" smtClean="0"/>
              <a:t>Materias primas de origen vegetal	0.75  ng / kg</a:t>
            </a:r>
          </a:p>
          <a:p>
            <a:pPr eaLnBrk="1" hangingPunct="1">
              <a:spcBef>
                <a:spcPct val="35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000" smtClean="0"/>
              <a:t>Aceite de pescado		 	6.00  ng / kg</a:t>
            </a:r>
          </a:p>
          <a:p>
            <a:pPr eaLnBrk="1" hangingPunct="1"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000" smtClean="0"/>
              <a:t>Harina de pescado			1.25  ng / kg</a:t>
            </a:r>
          </a:p>
          <a:p>
            <a:pPr eaLnBrk="1" hangingPunct="1"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000" smtClean="0"/>
              <a:t>Alimento para peces			2.25  ng / kg</a:t>
            </a:r>
          </a:p>
          <a:p>
            <a:pPr eaLnBrk="1" hangingPunct="1"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000" smtClean="0"/>
              <a:t>Pescado (capturado y cultivado)	4.00  ng / kg</a:t>
            </a:r>
          </a:p>
          <a:p>
            <a:pPr eaLnBrk="1" hangingPunct="1"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2000" smtClean="0"/>
              <a:t>Aceite de pescado consumo humano	2.00  ng / kg</a:t>
            </a:r>
          </a:p>
        </p:txBody>
      </p:sp>
      <p:sp>
        <p:nvSpPr>
          <p:cNvPr id="1201156" name="Line 4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01157" name="Line 5"/>
          <p:cNvSpPr>
            <a:spLocks noChangeShapeType="1"/>
          </p:cNvSpPr>
          <p:nvPr/>
        </p:nvSpPr>
        <p:spPr bwMode="auto">
          <a:xfrm>
            <a:off x="4808538" y="2362200"/>
            <a:ext cx="3725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39700" y="6480175"/>
            <a:ext cx="22304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(Feeding Times Vol.4 </a:t>
            </a:r>
            <a:r>
              <a:rPr lang="en-US" sz="1400">
                <a:solidFill>
                  <a:schemeClr val="accent2"/>
                </a:solidFill>
                <a:effectLst/>
              </a:rPr>
              <a:t>(3) 2001)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20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20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20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120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20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20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1201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5" grpId="0" build="p" autoUpdateAnimBg="0" advAuto="100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71600"/>
            <a:ext cx="8397875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>
                <a:solidFill>
                  <a:schemeClr val="accent2"/>
                </a:solidFill>
              </a:rPr>
              <a:t>Priones: </a:t>
            </a:r>
            <a:r>
              <a:rPr lang="en-US" sz="2800" smtClean="0"/>
              <a:t>se definen como part</a:t>
            </a:r>
            <a:r>
              <a:rPr lang="es-ES_tradnl" sz="2800" smtClean="0"/>
              <a:t>ículas proteináceas infecciosas (no contienen material genético).</a:t>
            </a:r>
            <a:endParaRPr lang="en-US" sz="2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Causantes de la encefalopatía espongiforme bovina (BSE) comunmente conocida como la </a:t>
            </a:r>
            <a:r>
              <a:rPr lang="en-US" sz="2800" smtClean="0"/>
              <a:t>“</a:t>
            </a:r>
            <a:r>
              <a:rPr lang="es-ES_tradnl" sz="2800" smtClean="0"/>
              <a:t>enfermedad de las vacas locas”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Se adhieren a proteinas normales y las convierten en priones multiplicandose hasta alcanzar un nivel cr</a:t>
            </a:r>
            <a:r>
              <a:rPr lang="es-ES_tradnl" sz="2800" smtClean="0"/>
              <a:t>ítico desarrollandose la enfermedad</a:t>
            </a:r>
            <a:endParaRPr lang="en-US" sz="2800" smtClean="0"/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Son muy estables y resistentes (ej.: enzimas digestivas, calor, formalina, radiación ultravioleta)</a:t>
            </a:r>
            <a:endParaRPr lang="en-US" sz="2800" smtClean="0"/>
          </a:p>
        </p:txBody>
      </p:sp>
      <p:sp>
        <p:nvSpPr>
          <p:cNvPr id="120218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39700" y="6480175"/>
            <a:ext cx="22304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(Feeding Times Vol.5 </a:t>
            </a:r>
            <a:r>
              <a:rPr lang="en-US" sz="1400">
                <a:solidFill>
                  <a:schemeClr val="accent2"/>
                </a:solidFill>
                <a:effectLst/>
              </a:rPr>
              <a:t>(1) 2000)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179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71600"/>
            <a:ext cx="8397875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>
                <a:solidFill>
                  <a:schemeClr val="accent2"/>
                </a:solidFill>
              </a:rPr>
              <a:t>Priones: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Las encefalopatías espongiformes transmisibles (TSE) de priones humanos son las enfermedades degenerativas del sistema nervioso como la enfermedad Creutzfeldt-Jacob, o el insomnio familiar fatal.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Debido a los recientes hechos ocurridos en Europa de BSE el uso de ingredientes de origen animal como la Hna. de carne, Hna. de huesos, etc. tienen un uso restringido.</a:t>
            </a:r>
          </a:p>
        </p:txBody>
      </p:sp>
      <p:sp>
        <p:nvSpPr>
          <p:cNvPr id="120320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39700" y="6480175"/>
            <a:ext cx="22304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(Feeding Times Vol.5 </a:t>
            </a:r>
            <a:r>
              <a:rPr lang="en-US" sz="1400">
                <a:solidFill>
                  <a:schemeClr val="accent2"/>
                </a:solidFill>
                <a:effectLst/>
              </a:rPr>
              <a:t>(1) 2000)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3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71600"/>
            <a:ext cx="8262937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>
                <a:solidFill>
                  <a:schemeClr val="accent2"/>
                </a:solidFill>
              </a:rPr>
              <a:t>OGMs (maiz/algod</a:t>
            </a:r>
            <a:r>
              <a:rPr lang="es-ES_tradnl" sz="2800" smtClean="0">
                <a:solidFill>
                  <a:schemeClr val="accent2"/>
                </a:solidFill>
              </a:rPr>
              <a:t>ón resistentes a insectos, ó soja tolerante a herbicidas)</a:t>
            </a:r>
            <a:r>
              <a:rPr lang="en-US" sz="2800" smtClean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Todos los alimentos naturales ó preparados contienen ADN, y los animales y las personas siempre han consumido ADN.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2800" smtClean="0"/>
              <a:t>Las siguientes instituciones han manifestado que el consumo de ADN de todas las fuentes, incluidos los cultivos </a:t>
            </a:r>
            <a:r>
              <a:rPr lang="en-US" sz="2800" smtClean="0">
                <a:solidFill>
                  <a:schemeClr val="accent2"/>
                </a:solidFill>
              </a:rPr>
              <a:t>GM</a:t>
            </a:r>
            <a:r>
              <a:rPr lang="en-US" sz="2800" smtClean="0"/>
              <a:t>, es seguro:</a:t>
            </a:r>
            <a:br>
              <a:rPr lang="en-US" sz="2800" smtClean="0"/>
            </a:br>
            <a:r>
              <a:rPr lang="en-US" sz="2800" smtClean="0"/>
              <a:t>FAO/WHO 1991, USFDA 1992, USEPA 2000.</a:t>
            </a:r>
          </a:p>
        </p:txBody>
      </p:sp>
      <p:sp>
        <p:nvSpPr>
          <p:cNvPr id="120422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4227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295400"/>
            <a:ext cx="8534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2800" smtClean="0">
                <a:solidFill>
                  <a:schemeClr val="accent2"/>
                </a:solidFill>
              </a:rPr>
              <a:t>OGMs (maiz/algod</a:t>
            </a:r>
            <a:r>
              <a:rPr lang="es-ES_tradnl" sz="2800" smtClean="0">
                <a:solidFill>
                  <a:schemeClr val="accent2"/>
                </a:solidFill>
              </a:rPr>
              <a:t>ón resistentes a insectos, ó soja tolerante a herbicidas)</a:t>
            </a:r>
            <a:r>
              <a:rPr lang="en-US" sz="2800" smtClean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El ADN y las proteínas en los alimentos, ya sean provenientes de cultivos GM ó no, son degradados por los procesos digestivos.</a:t>
            </a:r>
          </a:p>
          <a:p>
            <a:pPr eaLnBrk="1" hangingPunct="1">
              <a:lnSpc>
                <a:spcPct val="85000"/>
              </a:lnSpc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2800" smtClean="0"/>
              <a:t>Actualmente, no existe evidencia de una composición nutricional alterada, efectos negativos, ó la presencia de ADN ó proteinas de origen transgénico, en los alimentos derivados de animales que consumieron alimentos que contenian algún ingrediente originado de cultivos GM. </a:t>
            </a:r>
            <a:endParaRPr lang="en-US" sz="2800" smtClean="0"/>
          </a:p>
        </p:txBody>
      </p:sp>
      <p:sp>
        <p:nvSpPr>
          <p:cNvPr id="120525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51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1600200"/>
            <a:ext cx="7094537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Desde el punto de vista </a:t>
            </a:r>
            <a:r>
              <a:rPr lang="en-US" sz="3400" smtClean="0">
                <a:solidFill>
                  <a:srgbClr val="00FF00"/>
                </a:solidFill>
              </a:rPr>
              <a:t>nutricional</a:t>
            </a:r>
            <a:r>
              <a:rPr lang="en-US" sz="3400" smtClean="0"/>
              <a:t>, los mejores ingredientes son los que tienen una composición bioquímica similar a la composición del cuerpo del animal en cultivo.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400" smtClean="0"/>
          </a:p>
        </p:txBody>
      </p:sp>
      <p:sp>
        <p:nvSpPr>
          <p:cNvPr id="121242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19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Para determinar el </a:t>
            </a:r>
            <a:r>
              <a:rPr lang="en-US" sz="3400" smtClean="0">
                <a:solidFill>
                  <a:srgbClr val="00FF00"/>
                </a:solidFill>
              </a:rPr>
              <a:t>valor nutritivo</a:t>
            </a:r>
            <a:r>
              <a:rPr lang="en-US" sz="3400" smtClean="0"/>
              <a:t> de un ingrediente es necesario determinar: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>
                <a:solidFill>
                  <a:schemeClr val="accent2"/>
                </a:solidFill>
              </a:rPr>
              <a:t>calidad de la prote</a:t>
            </a:r>
            <a:r>
              <a:rPr lang="es-ES_tradnl" sz="3400" smtClean="0">
                <a:solidFill>
                  <a:schemeClr val="accent2"/>
                </a:solidFill>
              </a:rPr>
              <a:t>í</a:t>
            </a:r>
            <a:r>
              <a:rPr lang="en-US" sz="3400" smtClean="0">
                <a:solidFill>
                  <a:schemeClr val="accent2"/>
                </a:solidFill>
              </a:rPr>
              <a:t>na 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>
                <a:solidFill>
                  <a:schemeClr val="accent2"/>
                </a:solidFill>
              </a:rPr>
              <a:t>calidad de las grasas y aceites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>
                <a:solidFill>
                  <a:schemeClr val="accent2"/>
                </a:solidFill>
              </a:rPr>
              <a:t>estabilidad de las vitaminas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>
                <a:solidFill>
                  <a:schemeClr val="accent2"/>
                </a:solidFill>
              </a:rPr>
              <a:t>solubilidad de minerales y biodisponibilidad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>
                <a:solidFill>
                  <a:schemeClr val="accent2"/>
                </a:solidFill>
              </a:rPr>
              <a:t>tecnología del procesado</a:t>
            </a:r>
          </a:p>
        </p:txBody>
      </p:sp>
      <p:sp>
        <p:nvSpPr>
          <p:cNvPr id="121344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3443" grpId="0" build="p" autoUpdateAnimBg="0" advAuto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>
                <a:solidFill>
                  <a:schemeClr val="accent2"/>
                </a:solidFill>
              </a:rPr>
              <a:t>La calidad de la proteína</a:t>
            </a:r>
            <a:r>
              <a:rPr lang="en-US" sz="3400" smtClean="0"/>
              <a:t> se puede determinar por métodos químicos, matemáticos, biológicos o microbiológicos.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Los métodos químicos (</a:t>
            </a:r>
            <a:r>
              <a:rPr lang="en-US" sz="3400" i="1" smtClean="0"/>
              <a:t>in vitro</a:t>
            </a:r>
            <a:r>
              <a:rPr lang="en-US" sz="3400" smtClean="0"/>
              <a:t>) incluyen digestibilidad con pepsina, digestibilidad protéica multienzimática.</a:t>
            </a:r>
          </a:p>
        </p:txBody>
      </p:sp>
      <p:sp>
        <p:nvSpPr>
          <p:cNvPr id="121446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126403" name="Line 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38313" y="1543050"/>
            <a:ext cx="5834062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2400">
                <a:solidFill>
                  <a:srgbClr val="FF0000"/>
                </a:solidFill>
                <a:effectLst/>
              </a:rPr>
              <a:t>CLASIFICACION DE MATERIAS PRIMAS</a:t>
            </a:r>
            <a:br>
              <a:rPr lang="es-ES_tradnl" sz="2400">
                <a:solidFill>
                  <a:srgbClr val="FF0000"/>
                </a:solidFill>
                <a:effectLst/>
              </a:rPr>
            </a:br>
            <a:r>
              <a:rPr lang="es-ES_tradnl" sz="2400">
                <a:solidFill>
                  <a:srgbClr val="FF0000"/>
                </a:solidFill>
                <a:effectLst/>
              </a:rPr>
              <a:t>DE ACUERDO A NUTRIENTES</a:t>
            </a:r>
            <a:endParaRPr lang="es-ES_tradnl" sz="1400">
              <a:solidFill>
                <a:srgbClr val="FF0000"/>
              </a:solidFill>
              <a:effectLst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150938" y="2562225"/>
            <a:ext cx="3522662" cy="4826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Fibra cruda</a:t>
            </a:r>
          </a:p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n-US" sz="1400">
                <a:solidFill>
                  <a:schemeClr val="bg2"/>
                </a:solidFill>
                <a:effectLst/>
              </a:rPr>
              <a:t>&lt; = 18 %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673600" y="2562225"/>
            <a:ext cx="3522663" cy="482600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Fibra cruda</a:t>
            </a:r>
          </a:p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n-US" sz="1400">
                <a:solidFill>
                  <a:schemeClr val="bg2"/>
                </a:solidFill>
                <a:effectLst/>
              </a:rPr>
              <a:t>&gt; 18 %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150938" y="3068638"/>
            <a:ext cx="1762125" cy="482600"/>
          </a:xfrm>
          <a:prstGeom prst="rect">
            <a:avLst/>
          </a:prstGeom>
          <a:solidFill>
            <a:srgbClr val="FF99CC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Proteína</a:t>
            </a:r>
          </a:p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n-US" sz="1400">
                <a:solidFill>
                  <a:schemeClr val="bg2"/>
                </a:solidFill>
                <a:effectLst/>
              </a:rPr>
              <a:t>&lt; 20 %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913063" y="3068638"/>
            <a:ext cx="1760537" cy="482600"/>
          </a:xfrm>
          <a:prstGeom prst="rect">
            <a:avLst/>
          </a:prstGeom>
          <a:solidFill>
            <a:srgbClr val="FF33CC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Proteína</a:t>
            </a:r>
          </a:p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n-US" sz="1400">
                <a:solidFill>
                  <a:schemeClr val="bg2"/>
                </a:solidFill>
                <a:effectLst/>
              </a:rPr>
              <a:t>&gt; = 20 %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673600" y="3068638"/>
            <a:ext cx="1760538" cy="482600"/>
          </a:xfrm>
          <a:prstGeom prst="rect">
            <a:avLst/>
          </a:prstGeom>
          <a:solidFill>
            <a:srgbClr val="FF99CC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Proteína</a:t>
            </a:r>
          </a:p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n-US" sz="1400">
                <a:solidFill>
                  <a:schemeClr val="bg2"/>
                </a:solidFill>
                <a:effectLst/>
              </a:rPr>
              <a:t>&lt; 20 %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434138" y="3068638"/>
            <a:ext cx="1762125" cy="482600"/>
          </a:xfrm>
          <a:prstGeom prst="rect">
            <a:avLst/>
          </a:prstGeom>
          <a:solidFill>
            <a:srgbClr val="FF33CC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Proteína</a:t>
            </a:r>
          </a:p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n-US" sz="1400">
                <a:solidFill>
                  <a:schemeClr val="bg2"/>
                </a:solidFill>
                <a:effectLst/>
              </a:rPr>
              <a:t>&gt; = 20 %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150938" y="3573463"/>
            <a:ext cx="881062" cy="652462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Energía</a:t>
            </a:r>
          </a:p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n-US" sz="1400">
                <a:solidFill>
                  <a:schemeClr val="bg2"/>
                </a:solidFill>
                <a:effectLst/>
              </a:rPr>
              <a:t>&lt; = 70 TDN</a:t>
            </a:r>
            <a:endParaRPr lang="es-ES_tradnl" sz="1400">
              <a:solidFill>
                <a:schemeClr val="bg2"/>
              </a:solidFill>
              <a:effectLst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032000" y="3573463"/>
            <a:ext cx="881063" cy="65246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Energía</a:t>
            </a:r>
          </a:p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n-US" sz="1400">
                <a:solidFill>
                  <a:schemeClr val="bg2"/>
                </a:solidFill>
                <a:effectLst/>
              </a:rPr>
              <a:t>&gt; 70 TDN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913063" y="3573463"/>
            <a:ext cx="879475" cy="652462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Energía</a:t>
            </a:r>
          </a:p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n-US" sz="1400">
                <a:solidFill>
                  <a:schemeClr val="bg2"/>
                </a:solidFill>
                <a:effectLst/>
              </a:rPr>
              <a:t>&lt; = 70 TDN</a:t>
            </a:r>
            <a:endParaRPr lang="es-ES_tradnl" sz="1400">
              <a:solidFill>
                <a:schemeClr val="bg2"/>
              </a:solidFill>
              <a:effectLst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673600" y="3573463"/>
            <a:ext cx="881063" cy="652462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Energía</a:t>
            </a:r>
          </a:p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n-US" sz="1400">
                <a:solidFill>
                  <a:schemeClr val="bg2"/>
                </a:solidFill>
                <a:effectLst/>
              </a:rPr>
              <a:t>&lt; = 70 TDN</a:t>
            </a:r>
            <a:endParaRPr lang="es-ES_tradnl" sz="1400">
              <a:solidFill>
                <a:schemeClr val="bg2"/>
              </a:solidFill>
              <a:effectLst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434138" y="3573463"/>
            <a:ext cx="881062" cy="652462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Energía</a:t>
            </a:r>
          </a:p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n-US" sz="1400">
                <a:solidFill>
                  <a:schemeClr val="bg2"/>
                </a:solidFill>
                <a:effectLst/>
              </a:rPr>
              <a:t>&lt; = 70 TDN</a:t>
            </a:r>
            <a:endParaRPr lang="es-ES_tradnl" sz="1400">
              <a:solidFill>
                <a:schemeClr val="bg2"/>
              </a:solidFill>
              <a:effectLst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792538" y="3573463"/>
            <a:ext cx="881062" cy="65246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Energía</a:t>
            </a:r>
          </a:p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n-US" sz="1400">
                <a:solidFill>
                  <a:schemeClr val="bg2"/>
                </a:solidFill>
                <a:effectLst/>
              </a:rPr>
              <a:t>&gt; 70 TDN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554663" y="3573463"/>
            <a:ext cx="879475" cy="65246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Energía</a:t>
            </a:r>
          </a:p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n-US" sz="1400">
                <a:solidFill>
                  <a:schemeClr val="bg2"/>
                </a:solidFill>
                <a:effectLst/>
              </a:rPr>
              <a:t>&gt; 70 TDN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7315200" y="3573463"/>
            <a:ext cx="881063" cy="65246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Energía</a:t>
            </a:r>
          </a:p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n-US" sz="1400">
                <a:solidFill>
                  <a:schemeClr val="bg2"/>
                </a:solidFill>
                <a:effectLst/>
              </a:rPr>
              <a:t>&gt; 70 TDN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150938" y="4227513"/>
            <a:ext cx="1762125" cy="482600"/>
          </a:xfrm>
          <a:prstGeom prst="rect">
            <a:avLst/>
          </a:prstGeom>
          <a:solidFill>
            <a:srgbClr val="33CCFF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Energético</a:t>
            </a:r>
          </a:p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4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913063" y="4227513"/>
            <a:ext cx="1760537" cy="482600"/>
          </a:xfrm>
          <a:prstGeom prst="rect">
            <a:avLst/>
          </a:prstGeom>
          <a:solidFill>
            <a:srgbClr val="FF6699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Protéico</a:t>
            </a:r>
          </a:p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5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673600" y="4227513"/>
            <a:ext cx="2641600" cy="482600"/>
          </a:xfrm>
          <a:prstGeom prst="rect">
            <a:avLst/>
          </a:prstGeom>
          <a:solidFill>
            <a:srgbClr val="FF9933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Forraje</a:t>
            </a:r>
          </a:p>
          <a:p>
            <a:pPr algn="ctr" eaLnBrk="0" hangingPunct="0">
              <a:lnSpc>
                <a:spcPct val="80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Seco 1, Verde 2, Ensilaje 3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7315200" y="4221163"/>
            <a:ext cx="881063" cy="504825"/>
          </a:xfrm>
          <a:prstGeom prst="rect">
            <a:avLst/>
          </a:prstGeom>
          <a:solidFill>
            <a:srgbClr val="FF6699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Protéico</a:t>
            </a:r>
          </a:p>
          <a:p>
            <a:pPr algn="ctr" eaLnBrk="0" hangingPunct="0">
              <a:lnSpc>
                <a:spcPct val="85000"/>
              </a:lnSpc>
              <a:spcBef>
                <a:spcPct val="25000"/>
              </a:spcBef>
            </a:pPr>
            <a:r>
              <a:rPr lang="es-ES_tradnl" sz="1400">
                <a:solidFill>
                  <a:schemeClr val="bg2"/>
                </a:solidFill>
                <a:effectLst/>
              </a:rPr>
              <a:t>5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2913063" y="4724400"/>
            <a:ext cx="1739900" cy="514350"/>
          </a:xfrm>
          <a:prstGeom prst="rect">
            <a:avLst/>
          </a:prstGeom>
          <a:solidFill>
            <a:srgbClr val="33CC33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1400">
                <a:solidFill>
                  <a:schemeClr val="bg2"/>
                </a:solidFill>
                <a:effectLst/>
              </a:rPr>
              <a:t>Mineral</a:t>
            </a:r>
            <a:br>
              <a:rPr lang="es-ES_tradnl" sz="1400">
                <a:solidFill>
                  <a:schemeClr val="bg2"/>
                </a:solidFill>
                <a:effectLst/>
              </a:rPr>
            </a:br>
            <a:r>
              <a:rPr lang="es-ES_tradnl" sz="1400">
                <a:solidFill>
                  <a:schemeClr val="bg2"/>
                </a:solidFill>
                <a:effectLst/>
              </a:rPr>
              <a:t>6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4605338" y="4724400"/>
            <a:ext cx="1739900" cy="514350"/>
          </a:xfrm>
          <a:prstGeom prst="rect">
            <a:avLst/>
          </a:prstGeom>
          <a:solidFill>
            <a:srgbClr val="33CC33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s-ES_tradnl" sz="1400">
                <a:solidFill>
                  <a:schemeClr val="bg2"/>
                </a:solidFill>
                <a:effectLst/>
              </a:rPr>
              <a:t>Vitamina</a:t>
            </a:r>
            <a:br>
              <a:rPr lang="es-ES_tradnl" sz="1400">
                <a:solidFill>
                  <a:schemeClr val="bg2"/>
                </a:solidFill>
                <a:effectLst/>
              </a:rPr>
            </a:br>
            <a:r>
              <a:rPr lang="es-ES_tradnl" sz="1400">
                <a:solidFill>
                  <a:schemeClr val="bg2"/>
                </a:solidFill>
                <a:effectLst/>
              </a:rPr>
              <a:t>7</a:t>
            </a:r>
            <a:endParaRPr lang="es-ES_tradnl" sz="1400">
              <a:solidFill>
                <a:schemeClr val="accent2"/>
              </a:solidFill>
              <a:effectLst/>
            </a:endParaRPr>
          </a:p>
        </p:txBody>
      </p:sp>
      <p:sp>
        <p:nvSpPr>
          <p:cNvPr id="1126425" name="Text Box 25"/>
          <p:cNvSpPr txBox="1">
            <a:spLocks noChangeArrowheads="1"/>
          </p:cNvSpPr>
          <p:nvPr/>
        </p:nvSpPr>
        <p:spPr bwMode="auto">
          <a:xfrm>
            <a:off x="6804025" y="5984875"/>
            <a:ext cx="195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TDN = DE/0.044</a:t>
            </a:r>
          </a:p>
        </p:txBody>
      </p:sp>
    </p:spTree>
  </p:cSld>
  <p:clrMapOvr>
    <a:masterClrMapping/>
  </p:clrMapOvr>
  <p:transition spd="slow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Los métodos matemáticos comparan los amino </a:t>
            </a:r>
            <a:r>
              <a:rPr lang="es-ES_tradnl" sz="3400" smtClean="0"/>
              <a:t>ácidos de </a:t>
            </a:r>
            <a:r>
              <a:rPr lang="en-US" sz="3400" smtClean="0"/>
              <a:t>la proteína a evaluar (PE) con los del huevo entero (PHE):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3400" smtClean="0"/>
              <a:t>Score químico =</a:t>
            </a:r>
            <a:br>
              <a:rPr lang="en-US" sz="3400" smtClean="0"/>
            </a:br>
            <a:r>
              <a:rPr lang="en-US" sz="3400" smtClean="0"/>
              <a:t>	       G amino ácido limitante en PE</a:t>
            </a:r>
            <a:br>
              <a:rPr lang="en-US" sz="3400" smtClean="0"/>
            </a:br>
            <a:r>
              <a:rPr lang="en-US" sz="3400" smtClean="0"/>
              <a:t>	       G amino ácido en PHE</a:t>
            </a:r>
          </a:p>
        </p:txBody>
      </p:sp>
      <p:sp>
        <p:nvSpPr>
          <p:cNvPr id="121549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15493" name="Line 5"/>
          <p:cNvSpPr>
            <a:spLocks noChangeShapeType="1"/>
          </p:cNvSpPr>
          <p:nvPr/>
        </p:nvSpPr>
        <p:spPr bwMode="auto">
          <a:xfrm>
            <a:off x="2100263" y="4343400"/>
            <a:ext cx="5011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7221538" y="3995738"/>
            <a:ext cx="9747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200">
                <a:effectLst/>
              </a:rPr>
              <a:t>x 100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047750" y="3995738"/>
            <a:ext cx="91281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200">
                <a:effectLst/>
              </a:rPr>
              <a:t>100 -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Métodos matemáticos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3400" smtClean="0"/>
              <a:t>Indice de aminoácidos esenciales (IAE) =</a:t>
            </a:r>
            <a:br>
              <a:rPr lang="en-US" sz="3400" smtClean="0"/>
            </a:br>
            <a:r>
              <a:rPr lang="en-US" sz="3400" smtClean="0"/>
              <a:t>Arg (PE)          Lis (PE)           Val (PE)</a:t>
            </a:r>
            <a:br>
              <a:rPr lang="en-US" sz="3400" smtClean="0"/>
            </a:br>
            <a:r>
              <a:rPr lang="en-US" sz="3400" smtClean="0"/>
              <a:t>Arg (PHE)       Lis (PHE)        Val (PHE)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Métodos microbiológicos utilizan microorganismos proteolíticos. El crecimiento del organismo es relacionado a la liberación de aminoácidos.</a:t>
            </a:r>
          </a:p>
        </p:txBody>
      </p:sp>
      <p:sp>
        <p:nvSpPr>
          <p:cNvPr id="121651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7561263" y="2971800"/>
            <a:ext cx="97313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200">
                <a:effectLst/>
              </a:rPr>
              <a:t>x 100</a:t>
            </a:r>
          </a:p>
        </p:txBody>
      </p:sp>
      <p:sp>
        <p:nvSpPr>
          <p:cNvPr id="1216518" name="Line 6"/>
          <p:cNvSpPr>
            <a:spLocks noChangeShapeType="1"/>
          </p:cNvSpPr>
          <p:nvPr/>
        </p:nvSpPr>
        <p:spPr bwMode="auto">
          <a:xfrm>
            <a:off x="1016000" y="3276600"/>
            <a:ext cx="1557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16519" name="Line 7"/>
          <p:cNvSpPr>
            <a:spLocks noChangeShapeType="1"/>
          </p:cNvSpPr>
          <p:nvPr/>
        </p:nvSpPr>
        <p:spPr bwMode="auto">
          <a:xfrm>
            <a:off x="3386138" y="3276600"/>
            <a:ext cx="1558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16520" name="Line 8"/>
          <p:cNvSpPr>
            <a:spLocks noChangeShapeType="1"/>
          </p:cNvSpPr>
          <p:nvPr/>
        </p:nvSpPr>
        <p:spPr bwMode="auto">
          <a:xfrm>
            <a:off x="5689600" y="3276600"/>
            <a:ext cx="1557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794000" y="2905125"/>
            <a:ext cx="376238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400">
                <a:effectLst/>
              </a:rPr>
              <a:t>+</a:t>
            </a:r>
            <a:endParaRPr lang="es-ES_tradnl" sz="3400">
              <a:effectLst/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5176838" y="2981325"/>
            <a:ext cx="377825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400">
                <a:effectLst/>
              </a:rPr>
              <a:t>+</a:t>
            </a:r>
            <a:endParaRPr lang="es-ES_tradnl" sz="3400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524000"/>
            <a:ext cx="8061325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Métodos biológicos se basan en la alimentación del organismo y la evaluación de su rendimiento, incluyendo: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3400" smtClean="0">
                <a:solidFill>
                  <a:srgbClr val="00FF00"/>
                </a:solidFill>
              </a:rPr>
              <a:t>Tasa de</a:t>
            </a:r>
            <a:r>
              <a:rPr lang="en-US" sz="3400" smtClean="0">
                <a:solidFill>
                  <a:srgbClr val="00CC00"/>
                </a:solidFill>
              </a:rPr>
              <a:t> </a:t>
            </a:r>
            <a:r>
              <a:rPr lang="en-US" sz="3400" smtClean="0">
                <a:solidFill>
                  <a:srgbClr val="00FF00"/>
                </a:solidFill>
              </a:rPr>
              <a:t>crecimiento</a:t>
            </a:r>
            <a:r>
              <a:rPr lang="en-US" sz="3400" smtClean="0"/>
              <a:t> = </a:t>
            </a:r>
            <a:r>
              <a:rPr lang="es-ES_tradnl" sz="3400" smtClean="0"/>
              <a:t>Peso final - Peso inicial</a:t>
            </a:r>
            <a:br>
              <a:rPr lang="es-ES_tradnl" sz="3400" smtClean="0"/>
            </a:br>
            <a:r>
              <a:rPr lang="es-ES_tradnl" sz="3400" smtClean="0"/>
              <a:t>					  Tiempo en días</a:t>
            </a:r>
            <a:endParaRPr lang="en-US" sz="3400" smtClean="0"/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3400" smtClean="0">
                <a:solidFill>
                  <a:srgbClr val="00FF00"/>
                </a:solidFill>
              </a:rPr>
              <a:t>Tasa de conversi</a:t>
            </a:r>
            <a:r>
              <a:rPr lang="es-ES_tradnl" sz="3400" smtClean="0">
                <a:solidFill>
                  <a:srgbClr val="00FF00"/>
                </a:solidFill>
              </a:rPr>
              <a:t>ó</a:t>
            </a:r>
            <a:r>
              <a:rPr lang="en-US" sz="3400" smtClean="0">
                <a:solidFill>
                  <a:srgbClr val="00FF00"/>
                </a:solidFill>
              </a:rPr>
              <a:t>n alimenticia</a:t>
            </a:r>
            <a:r>
              <a:rPr lang="en-US" sz="3400" smtClean="0"/>
              <a:t> =</a:t>
            </a:r>
            <a:br>
              <a:rPr lang="en-US" sz="3400" smtClean="0"/>
            </a:br>
            <a:r>
              <a:rPr lang="en-US" sz="3400" smtClean="0"/>
              <a:t>				Alimento consumido (kg)</a:t>
            </a:r>
            <a:br>
              <a:rPr lang="en-US" sz="3400" smtClean="0"/>
            </a:br>
            <a:r>
              <a:rPr lang="en-US" sz="3400" smtClean="0"/>
              <a:t>					Peso ganado (kg)</a:t>
            </a:r>
          </a:p>
        </p:txBody>
      </p:sp>
      <p:sp>
        <p:nvSpPr>
          <p:cNvPr id="121754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17541" name="Line 5"/>
          <p:cNvSpPr>
            <a:spLocks noChangeShapeType="1"/>
          </p:cNvSpPr>
          <p:nvPr/>
        </p:nvSpPr>
        <p:spPr bwMode="auto">
          <a:xfrm>
            <a:off x="4335463" y="3810000"/>
            <a:ext cx="3792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17542" name="Line 6"/>
          <p:cNvSpPr>
            <a:spLocks noChangeShapeType="1"/>
          </p:cNvSpPr>
          <p:nvPr/>
        </p:nvSpPr>
        <p:spPr bwMode="auto">
          <a:xfrm>
            <a:off x="3792538" y="5562600"/>
            <a:ext cx="4132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39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524000"/>
            <a:ext cx="8061325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Métodos biológicos se basan en la alimentación del organismo y la evaluación de su rendimiento, incluyendo: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3400" smtClean="0">
                <a:solidFill>
                  <a:srgbClr val="00FF00"/>
                </a:solidFill>
              </a:rPr>
              <a:t>Tasa de crecimiento relativa</a:t>
            </a:r>
            <a:r>
              <a:rPr lang="en-US" sz="3400" smtClean="0"/>
              <a:t> =</a:t>
            </a:r>
            <a:br>
              <a:rPr lang="en-US" sz="3400" smtClean="0"/>
            </a:br>
            <a:r>
              <a:rPr lang="en-US" sz="3400" smtClean="0"/>
              <a:t>		</a:t>
            </a:r>
            <a:r>
              <a:rPr lang="es-ES_tradnl" sz="3400" smtClean="0"/>
              <a:t>Peso final - Peso inicial	x   100				Peso inicial</a:t>
            </a:r>
            <a:br>
              <a:rPr lang="es-ES_tradnl" sz="3400" smtClean="0"/>
            </a:br>
            <a:r>
              <a:rPr lang="es-ES_tradnl" sz="3400" smtClean="0"/>
              <a:t/>
            </a:r>
            <a:br>
              <a:rPr lang="es-ES_tradnl" sz="3400" smtClean="0"/>
            </a:br>
            <a:r>
              <a:rPr lang="es-ES_tradnl" sz="3400" smtClean="0"/>
              <a:t>ó  </a:t>
            </a:r>
            <a:r>
              <a:rPr lang="es-ES_tradnl" sz="3400" smtClean="0">
                <a:solidFill>
                  <a:srgbClr val="00FF00"/>
                </a:solidFill>
              </a:rPr>
              <a:t>porcentaje de incremento en peso</a:t>
            </a:r>
            <a:endParaRPr lang="en-US" sz="3400" smtClean="0"/>
          </a:p>
        </p:txBody>
      </p:sp>
      <p:sp>
        <p:nvSpPr>
          <p:cNvPr id="121856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18565" name="Line 5"/>
          <p:cNvSpPr>
            <a:spLocks noChangeShapeType="1"/>
          </p:cNvSpPr>
          <p:nvPr/>
        </p:nvSpPr>
        <p:spPr bwMode="auto">
          <a:xfrm>
            <a:off x="2166938" y="4343400"/>
            <a:ext cx="3794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63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524000"/>
            <a:ext cx="8061325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u"/>
              <a:defRPr/>
            </a:pPr>
            <a:r>
              <a:rPr lang="en-US" sz="3400" smtClean="0"/>
              <a:t>Métodos biológicos se basan en la alimentación del organismo y la evaluación de su rendimiento, incluyendo: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3400" smtClean="0">
                <a:solidFill>
                  <a:srgbClr val="00FF00"/>
                </a:solidFill>
              </a:rPr>
              <a:t>Tasa de crecimiento instantánea (G)</a:t>
            </a:r>
            <a:r>
              <a:rPr lang="en-US" sz="3400" smtClean="0"/>
              <a:t> =</a:t>
            </a:r>
            <a:br>
              <a:rPr lang="en-US" sz="3400" smtClean="0"/>
            </a:br>
            <a:r>
              <a:rPr lang="en-US" sz="3400" smtClean="0"/>
              <a:t>			(Ln </a:t>
            </a:r>
            <a:r>
              <a:rPr lang="es-ES_tradnl" sz="3400" smtClean="0"/>
              <a:t>Peso final - Ln Peso inicial)</a:t>
            </a:r>
            <a:br>
              <a:rPr lang="es-ES_tradnl" sz="3400" smtClean="0"/>
            </a:br>
            <a:r>
              <a:rPr lang="es-ES_tradnl" sz="3400" smtClean="0"/>
              <a:t>					Tiempo en días</a:t>
            </a:r>
          </a:p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s-ES_tradnl" sz="3400" smtClean="0">
                <a:solidFill>
                  <a:srgbClr val="00FF00"/>
                </a:solidFill>
              </a:rPr>
              <a:t>Tasa de crecimiento específica</a:t>
            </a:r>
            <a:r>
              <a:rPr lang="es-ES_tradnl" sz="3400" smtClean="0"/>
              <a:t> </a:t>
            </a:r>
            <a:r>
              <a:rPr lang="en-US" sz="3400" smtClean="0"/>
              <a:t>=</a:t>
            </a:r>
            <a:br>
              <a:rPr lang="en-US" sz="3400" smtClean="0"/>
            </a:br>
            <a:r>
              <a:rPr lang="en-US" sz="3400" smtClean="0"/>
              <a:t> 		(Ln </a:t>
            </a:r>
            <a:r>
              <a:rPr lang="es-ES_tradnl" sz="3400" smtClean="0"/>
              <a:t>Peso final - Ln Peso inicial)  x  100				Tiempo en días</a:t>
            </a:r>
            <a:endParaRPr lang="en-US" sz="3400" smtClean="0"/>
          </a:p>
        </p:txBody>
      </p:sp>
      <p:sp>
        <p:nvSpPr>
          <p:cNvPr id="121958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19589" name="Line 5"/>
          <p:cNvSpPr>
            <a:spLocks noChangeShapeType="1"/>
          </p:cNvSpPr>
          <p:nvPr/>
        </p:nvSpPr>
        <p:spPr bwMode="auto">
          <a:xfrm>
            <a:off x="2979738" y="4343400"/>
            <a:ext cx="5148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19590" name="Line 6"/>
          <p:cNvSpPr>
            <a:spLocks noChangeShapeType="1"/>
          </p:cNvSpPr>
          <p:nvPr/>
        </p:nvSpPr>
        <p:spPr bwMode="auto">
          <a:xfrm>
            <a:off x="2100263" y="6096000"/>
            <a:ext cx="5146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87" grpId="0" build="p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295400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50000"/>
              </a:spcAft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3400" smtClean="0">
                <a:solidFill>
                  <a:srgbClr val="00FF00"/>
                </a:solidFill>
              </a:rPr>
              <a:t>Coeficiente de digestibilidad</a:t>
            </a:r>
            <a:r>
              <a:rPr lang="en-US" sz="3400" smtClean="0"/>
              <a:t>: utiliza marcadores inertes como </a:t>
            </a:r>
            <a:r>
              <a:rPr lang="es-ES_tradnl" sz="3400" smtClean="0">
                <a:solidFill>
                  <a:schemeClr val="accent2"/>
                </a:solidFill>
              </a:rPr>
              <a:t>óxido de cromo</a:t>
            </a:r>
            <a:r>
              <a:rPr lang="es-ES_tradnl" sz="3400" smtClean="0"/>
              <a:t> incluidos al 0.5 al 1% en el alimento</a:t>
            </a:r>
            <a:r>
              <a:rPr lang="en-US" sz="3400" smtClean="0"/>
              <a:t>:</a:t>
            </a:r>
            <a:r>
              <a:rPr lang="es-ES_tradnl" sz="3400" smtClean="0"/>
              <a:t/>
            </a:r>
            <a:br>
              <a:rPr lang="es-ES_tradnl" sz="3400" smtClean="0"/>
            </a:br>
            <a:r>
              <a:rPr lang="es-ES_tradnl" sz="3400" smtClean="0"/>
              <a:t/>
            </a:r>
            <a:br>
              <a:rPr lang="es-ES_tradnl" sz="3400" smtClean="0"/>
            </a:br>
            <a:r>
              <a:rPr lang="es-ES_tradnl" sz="3400" smtClean="0"/>
              <a:t>% Cr</a:t>
            </a:r>
            <a:r>
              <a:rPr lang="es-ES_tradnl" sz="3400" baseline="-25000" smtClean="0"/>
              <a:t>2</a:t>
            </a:r>
            <a:r>
              <a:rPr lang="es-ES_tradnl" sz="3400" smtClean="0"/>
              <a:t>0</a:t>
            </a:r>
            <a:r>
              <a:rPr lang="es-ES_tradnl" sz="3400" baseline="-25000" smtClean="0"/>
              <a:t>3</a:t>
            </a:r>
            <a:r>
              <a:rPr lang="es-ES_tradnl" sz="3400" smtClean="0"/>
              <a:t> alimento        % nutrientes en heces</a:t>
            </a:r>
            <a:br>
              <a:rPr lang="es-ES_tradnl" sz="3400" smtClean="0"/>
            </a:br>
            <a:r>
              <a:rPr lang="es-ES_tradnl" sz="3400" smtClean="0"/>
              <a:t>% Cr</a:t>
            </a:r>
            <a:r>
              <a:rPr lang="es-ES_tradnl" sz="3400" baseline="-25000" smtClean="0"/>
              <a:t>2</a:t>
            </a:r>
            <a:r>
              <a:rPr lang="es-ES_tradnl" sz="3400" smtClean="0"/>
              <a:t>0</a:t>
            </a:r>
            <a:r>
              <a:rPr lang="es-ES_tradnl" sz="3400" baseline="-25000" smtClean="0"/>
              <a:t>3</a:t>
            </a:r>
            <a:r>
              <a:rPr lang="es-ES_tradnl" sz="3400" smtClean="0"/>
              <a:t> heces             % nutrientes en alimento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3400" smtClean="0"/>
              <a:t>El </a:t>
            </a:r>
            <a:r>
              <a:rPr lang="en-US" sz="3400" smtClean="0">
                <a:solidFill>
                  <a:schemeClr val="accent2"/>
                </a:solidFill>
              </a:rPr>
              <a:t>dióxido de titanio</a:t>
            </a:r>
            <a:r>
              <a:rPr lang="en-US" sz="3400" smtClean="0"/>
              <a:t> al 0.5% ha sido reportado como un excelente marcador.</a:t>
            </a:r>
          </a:p>
        </p:txBody>
      </p:sp>
      <p:sp>
        <p:nvSpPr>
          <p:cNvPr id="122061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20613" name="Line 5"/>
          <p:cNvSpPr>
            <a:spLocks noChangeShapeType="1"/>
          </p:cNvSpPr>
          <p:nvPr/>
        </p:nvSpPr>
        <p:spPr bwMode="auto">
          <a:xfrm>
            <a:off x="1066800" y="3962400"/>
            <a:ext cx="2776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938588" y="3730625"/>
            <a:ext cx="352425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400">
                <a:effectLst/>
              </a:rPr>
              <a:t>x</a:t>
            </a:r>
          </a:p>
        </p:txBody>
      </p:sp>
      <p:sp>
        <p:nvSpPr>
          <p:cNvPr id="1220615" name="Line 7"/>
          <p:cNvSpPr>
            <a:spLocks noChangeShapeType="1"/>
          </p:cNvSpPr>
          <p:nvPr/>
        </p:nvSpPr>
        <p:spPr bwMode="auto">
          <a:xfrm>
            <a:off x="4452938" y="3962400"/>
            <a:ext cx="3794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454150" y="6172200"/>
            <a:ext cx="606425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(Short F.J. </a:t>
            </a:r>
            <a:r>
              <a:rPr lang="es-ES_tradnl" sz="1400" i="1">
                <a:solidFill>
                  <a:schemeClr val="accent2"/>
                </a:solidFill>
                <a:effectLst/>
              </a:rPr>
              <a:t>et al.</a:t>
            </a:r>
            <a:r>
              <a:rPr lang="es-ES_tradnl" sz="1400">
                <a:solidFill>
                  <a:schemeClr val="accent2"/>
                </a:solidFill>
                <a:effectLst/>
              </a:rPr>
              <a:t> 1996. Determination of titanium dioxide added as an inert marker in chicken</a:t>
            </a:r>
          </a:p>
          <a:p>
            <a:pPr eaLnBrk="0" hangingPunct="0"/>
            <a:r>
              <a:rPr lang="es-ES_tradnl" sz="1400">
                <a:solidFill>
                  <a:schemeClr val="accent2"/>
                </a:solidFill>
                <a:effectLst/>
              </a:rPr>
              <a:t>digestibility studies. Animal Feed Science Technology 59:215-221</a:t>
            </a:r>
            <a:r>
              <a:rPr lang="es-ES_tradnl" sz="1600">
                <a:solidFill>
                  <a:schemeClr val="accent2"/>
                </a:solidFill>
                <a:effectLst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5692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smtClean="0"/>
              <a:t>Para poder aplicar los resultados de las medidas de digestibilidad </a:t>
            </a:r>
            <a:r>
              <a:rPr lang="en-US" sz="3400" i="1" smtClean="0"/>
              <a:t>in vivo</a:t>
            </a:r>
            <a:r>
              <a:rPr lang="en-US" sz="3400" smtClean="0"/>
              <a:t>, el tamaño de la partícula del ingrediente debe ser reportada y las medidas de digestibilidad deben ser determinadas usando un rango práctico de niveles de proteína y niveles de inclusi</a:t>
            </a:r>
            <a:r>
              <a:rPr lang="es-ES_tradnl" sz="3400" smtClean="0"/>
              <a:t>ón del ingrediente</a:t>
            </a:r>
            <a:r>
              <a:rPr lang="en-US" sz="3400" smtClean="0"/>
              <a:t>.</a:t>
            </a:r>
          </a:p>
        </p:txBody>
      </p:sp>
      <p:sp>
        <p:nvSpPr>
          <p:cNvPr id="122163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524000"/>
            <a:ext cx="8059737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3400" smtClean="0">
                <a:solidFill>
                  <a:srgbClr val="00FF00"/>
                </a:solidFill>
              </a:rPr>
              <a:t>Composición corporal</a:t>
            </a:r>
            <a:r>
              <a:rPr lang="en-US" sz="3400" smtClean="0"/>
              <a:t>: los nutrientes corporales son analizados al principio y al final del experimento para medir la disponibilidad de los nutrientes en el alimento:</a:t>
            </a:r>
            <a:br>
              <a:rPr lang="en-US" sz="3400" smtClean="0"/>
            </a:br>
            <a:r>
              <a:rPr lang="en-US" sz="3400" smtClean="0"/>
              <a:t/>
            </a:r>
            <a:br>
              <a:rPr lang="en-US" sz="3400" smtClean="0"/>
            </a:br>
            <a:r>
              <a:rPr lang="en-US" sz="3000" smtClean="0"/>
              <a:t>Retención    </a:t>
            </a:r>
            <a:r>
              <a:rPr lang="es-ES_tradnl" sz="3000" smtClean="0"/>
              <a:t> Peso final nutriente - Peso inicial nutriente</a:t>
            </a:r>
            <a:br>
              <a:rPr lang="es-ES_tradnl" sz="3000" smtClean="0"/>
            </a:br>
            <a:r>
              <a:rPr lang="es-ES_tradnl" sz="3000" smtClean="0"/>
              <a:t>				Peso nutriente consumido</a:t>
            </a:r>
            <a:endParaRPr lang="en-US" sz="3400" smtClean="0"/>
          </a:p>
        </p:txBody>
      </p:sp>
      <p:sp>
        <p:nvSpPr>
          <p:cNvPr id="122266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22661" name="Line 5"/>
          <p:cNvSpPr>
            <a:spLocks noChangeShapeType="1"/>
          </p:cNvSpPr>
          <p:nvPr/>
        </p:nvSpPr>
        <p:spPr bwMode="auto">
          <a:xfrm>
            <a:off x="2641600" y="4648200"/>
            <a:ext cx="5824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2235200" y="4267200"/>
            <a:ext cx="376238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400">
                <a:effectLst/>
              </a:rPr>
              <a:t>=</a:t>
            </a:r>
            <a:endParaRPr lang="es-ES_tradnl" sz="3400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524000"/>
            <a:ext cx="8397875" cy="41148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3400" smtClean="0">
                <a:solidFill>
                  <a:srgbClr val="00FF00"/>
                </a:solidFill>
              </a:rPr>
              <a:t>Valor biológico</a:t>
            </a:r>
            <a:r>
              <a:rPr lang="en-US" sz="3400" smtClean="0"/>
              <a:t>: mide el porcentaje de nitrogeno retenido por el animal:</a:t>
            </a:r>
            <a:br>
              <a:rPr lang="en-US" sz="3400" smtClean="0"/>
            </a:br>
            <a:endParaRPr lang="en-US" sz="3400" smtClean="0"/>
          </a:p>
          <a:p>
            <a:pPr eaLnBrk="1" hangingPunct="1"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000" smtClean="0"/>
              <a:t>N consumido - (N fecal + N urinario + N branquial)</a:t>
            </a:r>
          </a:p>
          <a:p>
            <a:pPr eaLnBrk="1" hangingPunct="1"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lang="en-US" sz="3000" smtClean="0"/>
              <a:t>                             N consumido</a:t>
            </a:r>
            <a:endParaRPr lang="en-US" sz="3400" smtClean="0"/>
          </a:p>
        </p:txBody>
      </p:sp>
      <p:sp>
        <p:nvSpPr>
          <p:cNvPr id="122368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23685" name="Line 5"/>
          <p:cNvSpPr>
            <a:spLocks noChangeShapeType="1"/>
          </p:cNvSpPr>
          <p:nvPr/>
        </p:nvSpPr>
        <p:spPr bwMode="auto">
          <a:xfrm>
            <a:off x="541338" y="3733800"/>
            <a:ext cx="7248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7807325" y="3416300"/>
            <a:ext cx="998538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3000">
                <a:effectLst/>
              </a:rPr>
              <a:t>X 100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1143000"/>
          </a:xfrm>
        </p:spPr>
        <p:txBody>
          <a:bodyPr/>
          <a:lstStyle/>
          <a:p>
            <a:pPr eaLnBrk="1" hangingPunct="1"/>
            <a:r>
              <a:rPr lang="es-ES_tradnl" sz="5400" smtClean="0"/>
              <a:t>Materias Primas y Aditivos</a:t>
            </a:r>
            <a:endParaRPr lang="es-ES_tradnl" sz="5900" smtClean="0"/>
          </a:p>
        </p:txBody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1524000"/>
            <a:ext cx="71628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60000"/>
              <a:buFont typeface="Monotype Sorts" pitchFamily="2" charset="2"/>
              <a:buChar char="H"/>
              <a:defRPr/>
            </a:pPr>
            <a:r>
              <a:rPr lang="en-US" sz="3400" smtClean="0">
                <a:solidFill>
                  <a:srgbClr val="00FF00"/>
                </a:solidFill>
              </a:rPr>
              <a:t>Tasa de eficiencia prot</a:t>
            </a:r>
            <a:r>
              <a:rPr lang="es-ES_tradnl" sz="3400" smtClean="0">
                <a:solidFill>
                  <a:srgbClr val="00FF00"/>
                </a:solidFill>
              </a:rPr>
              <a:t>é</a:t>
            </a:r>
            <a:r>
              <a:rPr lang="en-US" sz="3400" smtClean="0">
                <a:solidFill>
                  <a:srgbClr val="00FF00"/>
                </a:solidFill>
              </a:rPr>
              <a:t>ica</a:t>
            </a:r>
            <a:r>
              <a:rPr lang="en-US" sz="3400" smtClean="0"/>
              <a:t>: es la ganancia en peso corporal por gramo de prote</a:t>
            </a:r>
            <a:r>
              <a:rPr lang="es-ES_tradnl" sz="3400" smtClean="0"/>
              <a:t>í</a:t>
            </a:r>
            <a:r>
              <a:rPr lang="en-US" sz="3400" smtClean="0"/>
              <a:t>na o de nitrogeno consumido:</a:t>
            </a:r>
            <a:br>
              <a:rPr lang="en-US" sz="3400" smtClean="0"/>
            </a:br>
            <a:r>
              <a:rPr lang="en-US" sz="3400" smtClean="0"/>
              <a:t/>
            </a:r>
            <a:br>
              <a:rPr lang="en-US" sz="3400" smtClean="0"/>
            </a:br>
            <a:r>
              <a:rPr lang="en-US" sz="3400" smtClean="0"/>
              <a:t>Retenci</a:t>
            </a:r>
            <a:r>
              <a:rPr lang="es-ES_tradnl" sz="3400" smtClean="0"/>
              <a:t>ón </a:t>
            </a:r>
            <a:r>
              <a:rPr lang="en-US" sz="3400" smtClean="0"/>
              <a:t>        	Peso ganado (g)</a:t>
            </a:r>
            <a:br>
              <a:rPr lang="en-US" sz="3400" smtClean="0"/>
            </a:br>
            <a:r>
              <a:rPr lang="en-US" sz="3400" smtClean="0"/>
              <a:t>                         Prote</a:t>
            </a:r>
            <a:r>
              <a:rPr lang="es-ES_tradnl" sz="3400" smtClean="0"/>
              <a:t>ína consumida (g)</a:t>
            </a:r>
            <a:endParaRPr lang="en-US" sz="3400" smtClean="0"/>
          </a:p>
        </p:txBody>
      </p:sp>
      <p:sp>
        <p:nvSpPr>
          <p:cNvPr id="122470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224709" name="Line 5"/>
          <p:cNvSpPr>
            <a:spLocks noChangeShapeType="1"/>
          </p:cNvSpPr>
          <p:nvPr/>
        </p:nvSpPr>
        <p:spPr bwMode="auto">
          <a:xfrm>
            <a:off x="3386138" y="41910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endParaRPr lang="es-US"/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860675" y="3889375"/>
            <a:ext cx="376238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400">
                <a:effectLst/>
              </a:rPr>
              <a:t>=</a:t>
            </a:r>
            <a:endParaRPr lang="es-ES_tradnl" sz="3400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Office\Templates\Presentation Designs\Azure.pot</Template>
  <TotalTime>3865</TotalTime>
  <Words>6511</Words>
  <Application>Microsoft PowerPoint</Application>
  <PresentationFormat>Presentación en pantalla (4:3)</PresentationFormat>
  <Paragraphs>1004</Paragraphs>
  <Slides>152</Slides>
  <Notes>152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152</vt:i4>
      </vt:variant>
    </vt:vector>
  </HeadingPairs>
  <TitlesOfParts>
    <vt:vector size="158" baseType="lpstr">
      <vt:lpstr>Times New Roman</vt:lpstr>
      <vt:lpstr>Arial</vt:lpstr>
      <vt:lpstr>Wingdings</vt:lpstr>
      <vt:lpstr>Monotype Sorts</vt:lpstr>
      <vt:lpstr>Symbol</vt:lpstr>
      <vt:lpstr>Azure</vt:lpstr>
      <vt:lpstr>Materias Primas y Aditivos</vt:lpstr>
      <vt:lpstr>Fabrizio Marcillo Morla</vt:lpstr>
      <vt:lpstr>SEGURIDAD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Tiempo Almacenaje vs Humedad y Temperatura</vt:lpstr>
      <vt:lpstr>Materias Primas y Aditivos</vt:lpstr>
      <vt:lpstr>Diapositiva 16</vt:lpstr>
      <vt:lpstr>Diapositiva 17</vt:lpstr>
      <vt:lpstr>Materias Primas y Aditivos</vt:lpstr>
      <vt:lpstr>Materias Primas y Aditivos</vt:lpstr>
      <vt:lpstr>Diapositiva 20</vt:lpstr>
      <vt:lpstr>Densidad por volumen (g/L) de algunos ingredientes</vt:lpstr>
      <vt:lpstr>Densidad por volumen (g/L) de algunos ingredientes</vt:lpstr>
      <vt:lpstr>Materias Primas y Aditivos</vt:lpstr>
      <vt:lpstr>Materias Primas y Aditivos</vt:lpstr>
      <vt:lpstr>Diapositiva 25</vt:lpstr>
      <vt:lpstr>Materias Primas y Aditivos</vt:lpstr>
      <vt:lpstr>Materias Primas y Aditivos</vt:lpstr>
      <vt:lpstr>Materias Primas y Aditivos</vt:lpstr>
      <vt:lpstr>Materias Primas y Aditivos</vt:lpstr>
      <vt:lpstr>Diapositiva 30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Aminas Biogénicas y TVN en Pescado Crudo (Pike 1993)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Diapositiva 53</vt:lpstr>
      <vt:lpstr>Materias Primas y Aditivos</vt:lpstr>
      <vt:lpstr>Materias Primas y Aditivos</vt:lpstr>
      <vt:lpstr>Materias Primas y Aditivos</vt:lpstr>
      <vt:lpstr>Materias Primas y Aditivos</vt:lpstr>
      <vt:lpstr>Diapositiva 58</vt:lpstr>
      <vt:lpstr>Materias Primas y Aditivos</vt:lpstr>
      <vt:lpstr>Materias Primas y Aditivos</vt:lpstr>
      <vt:lpstr>Materias Primas y Aditivos</vt:lpstr>
      <vt:lpstr>Materias Primas y Aditivos</vt:lpstr>
      <vt:lpstr>Diapositiva 63</vt:lpstr>
      <vt:lpstr>Materias Primas y Aditivos</vt:lpstr>
      <vt:lpstr>Diapositiva 65</vt:lpstr>
      <vt:lpstr>Materias Primas y Aditivos</vt:lpstr>
      <vt:lpstr>Diapositiva 67</vt:lpstr>
      <vt:lpstr>Materias Primas y Aditivos</vt:lpstr>
      <vt:lpstr>Materias Primas y Aditivos</vt:lpstr>
      <vt:lpstr>Diapositiva 70</vt:lpstr>
      <vt:lpstr>Materias Primas y Aditivos</vt:lpstr>
      <vt:lpstr>Materias Primas y Aditivos</vt:lpstr>
      <vt:lpstr>Materias Primas y Aditivos</vt:lpstr>
      <vt:lpstr>Materias Primas y Aditivos</vt:lpstr>
      <vt:lpstr>Diapositiva 75</vt:lpstr>
      <vt:lpstr>Niveles máximos para las FUMONISINAS en los ingredientes propuestos por USFDA</vt:lpstr>
      <vt:lpstr>Concentraciones de micotoxinas en la dieta que disminuyen la ganancia de peso en pollos de engorda</vt:lpstr>
      <vt:lpstr>Guia sobre niveles máximos de micotoxinas en alimentos balanceados para camarones</vt:lpstr>
      <vt:lpstr>Materias Primas y Aditivos</vt:lpstr>
      <vt:lpstr>Analisis de DIOXINAS</vt:lpstr>
      <vt:lpstr>Materias Primas y Aditivos</vt:lpstr>
      <vt:lpstr>Niveles máximos de DIOXINAS considerados por la Comisión Europea para la Salud y Protección del Consumidor en vigor desde Julio 2002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Especificaciones para aceites de pescado utilizados en acuacultura</vt:lpstr>
      <vt:lpstr>Materias Primas y Aditivos</vt:lpstr>
      <vt:lpstr>Materias Primas y Aditivos</vt:lpstr>
      <vt:lpstr>Materias Primas y Aditivos</vt:lpstr>
      <vt:lpstr>Normas de Calidad en Harinas de Pescado</vt:lpstr>
      <vt:lpstr>Nuevos Métodos para Determinar la Calidad Nutricional de Harinas de Pescado</vt:lpstr>
      <vt:lpstr>Nuevos Métodos para Determinar la Calidad Nutricional de Harinas de Pescado</vt:lpstr>
      <vt:lpstr>Composicion de Algunas  Harinas de Pescado</vt:lpstr>
      <vt:lpstr>Materias Primas y Aditivos</vt:lpstr>
      <vt:lpstr>Evaluación de Calidad de la Pasta de Soya </vt:lpstr>
      <vt:lpstr>Materias Primas y Aditivos</vt:lpstr>
      <vt:lpstr>Materias Primas y Aditivos</vt:lpstr>
      <vt:lpstr>Materias Primas y Aditivos</vt:lpstr>
      <vt:lpstr>Porcentaje Recomendado de  Inclusión de Ingredientes</vt:lpstr>
      <vt:lpstr>Porcentaje Recomendado de  Inclusión de Ingredientes</vt:lpstr>
      <vt:lpstr>Porcentaje Recomendado de  Inclusión de Ingredientes</vt:lpstr>
      <vt:lpstr>Porcentaje Recomendado de  Inclusión de Ingredientes</vt:lpstr>
      <vt:lpstr>Peligro: Eliminemos el Monóxido de dihidrógeno</vt:lpstr>
      <vt:lpstr>Actividad del Agua</vt:lpstr>
      <vt:lpstr>Ejemplos de Aw</vt:lpstr>
      <vt:lpstr>¿Qué es Aw?</vt:lpstr>
      <vt:lpstr>¿Qué es Aw?</vt:lpstr>
      <vt:lpstr>¿Qué es Aw?</vt:lpstr>
      <vt:lpstr>¿Qué es Aw?</vt:lpstr>
      <vt:lpstr>¿Qué NO es Aw?</vt:lpstr>
      <vt:lpstr>Definición de Aw</vt:lpstr>
      <vt:lpstr>Importancia de Aw</vt:lpstr>
      <vt:lpstr>Valores de Aw de Productos</vt:lpstr>
      <vt:lpstr>Potencial de Aw</vt:lpstr>
      <vt:lpstr>Concepto de Deshidratación Osmótica</vt:lpstr>
      <vt:lpstr>Uso Práctico de Aw</vt:lpstr>
      <vt:lpstr>Materias Primas y Aditivos</vt:lpstr>
      <vt:lpstr>Materias Primas y Aditivos</vt:lpstr>
      <vt:lpstr>Materias Primas y Aditivos</vt:lpstr>
      <vt:lpstr>Diapositiva 138</vt:lpstr>
      <vt:lpstr>Materias Primas y Aditivos</vt:lpstr>
      <vt:lpstr>Diapositiva 140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Inmunoestimuladores 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  <vt:lpstr>Materias Primas y Aditivos</vt:lpstr>
    </vt:vector>
  </TitlesOfParts>
  <Company>Barcillo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Barcillo Barzinister</dc:creator>
  <cp:lastModifiedBy>kenjjime</cp:lastModifiedBy>
  <cp:revision>671</cp:revision>
  <cp:lastPrinted>1601-01-01T00:00:00Z</cp:lastPrinted>
  <dcterms:created xsi:type="dcterms:W3CDTF">2002-07-19T11:47:45Z</dcterms:created>
  <dcterms:modified xsi:type="dcterms:W3CDTF">2010-01-29T18:28:52Z</dcterms:modified>
</cp:coreProperties>
</file>