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600" r:id="rId2"/>
    <p:sldId id="601" r:id="rId3"/>
    <p:sldId id="563" r:id="rId4"/>
    <p:sldId id="564" r:id="rId5"/>
    <p:sldId id="565" r:id="rId6"/>
    <p:sldId id="566" r:id="rId7"/>
    <p:sldId id="567" r:id="rId8"/>
    <p:sldId id="568" r:id="rId9"/>
    <p:sldId id="569" r:id="rId10"/>
    <p:sldId id="570" r:id="rId11"/>
    <p:sldId id="571" r:id="rId12"/>
    <p:sldId id="572" r:id="rId13"/>
    <p:sldId id="573" r:id="rId14"/>
    <p:sldId id="574" r:id="rId15"/>
    <p:sldId id="575" r:id="rId16"/>
    <p:sldId id="576" r:id="rId17"/>
    <p:sldId id="577" r:id="rId18"/>
    <p:sldId id="578" r:id="rId19"/>
    <p:sldId id="579" r:id="rId20"/>
    <p:sldId id="580" r:id="rId21"/>
    <p:sldId id="581" r:id="rId22"/>
    <p:sldId id="582" r:id="rId23"/>
    <p:sldId id="583" r:id="rId24"/>
    <p:sldId id="584" r:id="rId25"/>
    <p:sldId id="585" r:id="rId26"/>
    <p:sldId id="586" r:id="rId27"/>
    <p:sldId id="587" r:id="rId28"/>
    <p:sldId id="588" r:id="rId29"/>
    <p:sldId id="589" r:id="rId30"/>
    <p:sldId id="590" r:id="rId31"/>
    <p:sldId id="591" r:id="rId32"/>
    <p:sldId id="592" r:id="rId33"/>
    <p:sldId id="593" r:id="rId34"/>
    <p:sldId id="594" r:id="rId35"/>
    <p:sldId id="595" r:id="rId36"/>
    <p:sldId id="596" r:id="rId37"/>
    <p:sldId id="597" r:id="rId38"/>
    <p:sldId id="598" r:id="rId39"/>
    <p:sldId id="599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64" autoAdjust="0"/>
  </p:normalViewPr>
  <p:slideViewPr>
    <p:cSldViewPr>
      <p:cViewPr varScale="1">
        <p:scale>
          <a:sx n="59" d="100"/>
          <a:sy n="59" d="100"/>
        </p:scale>
        <p:origin x="-88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2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ffectLst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/>
              </a:defRPr>
            </a:lvl1pPr>
          </a:lstStyle>
          <a:p>
            <a:pPr>
              <a:defRPr/>
            </a:pPr>
            <a:fld id="{0FC063E1-D8AE-4B7B-9AA1-66C096DF023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ffectLst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301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/>
              </a:defRPr>
            </a:lvl1pPr>
          </a:lstStyle>
          <a:p>
            <a:pPr>
              <a:defRPr/>
            </a:pPr>
            <a:fld id="{C07207E5-4ED9-432D-BF0F-65B9CED6CFE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4A63E5-5E78-42BC-B2BC-A1AFE6F0BA0B}" type="slidenum">
              <a:rPr lang="es-ES_tradnl"/>
              <a:pPr/>
              <a:t>1</a:t>
            </a:fld>
            <a:endParaRPr lang="es-ES_tradnl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BA32D5-0652-4914-B001-5D65F4D51E09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2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3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4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5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6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7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8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9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0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</p:grpSp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BD6D3B6-8289-4207-8910-C4E0AEC4293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sndAc>
      <p:stSnd>
        <p:snd r:embed="rId1" name="DIALOG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90D01-5CD8-4326-9303-3D51DD41610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sndAc>
      <p:stSnd>
        <p:snd r:embed="rId1" name="DIALOG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73888" y="0"/>
            <a:ext cx="1968500" cy="6324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66800" y="0"/>
            <a:ext cx="5754688" cy="63246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8B805-1D4E-45A5-9AAE-19E82B131C0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sndAc>
      <p:stSnd>
        <p:snd r:embed="rId1" name="DIALOG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459A5-3621-4309-B4B7-F82F29AC3B3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sndAc>
      <p:stSnd>
        <p:snd r:embed="rId1" name="DIALOG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18C03-BAD7-4510-A347-BBC59B333D7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sndAc>
      <p:stSnd>
        <p:snd r:embed="rId1" name="DIALOG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66800" y="1295400"/>
            <a:ext cx="3860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80000" y="1295400"/>
            <a:ext cx="3862388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7EB1-5361-4C4B-8319-0D587CFD74C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sndAc>
      <p:stSnd>
        <p:snd r:embed="rId1" name="DIALOG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D9EE7-C6A1-46FC-B515-C821FC6D000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sndAc>
      <p:stSnd>
        <p:snd r:embed="rId1" name="DIALOG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717B0-DCB7-4F9B-875C-90F48705DAF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sndAc>
      <p:stSnd>
        <p:snd r:embed="rId1" name="DIALOG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F3729-ACE9-4BDA-AC5B-9B93100A85D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sndAc>
      <p:stSnd>
        <p:snd r:embed="rId1" name="DIALOG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8E852-EF91-4328-9C7B-5356633A899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sndAc>
      <p:stSnd>
        <p:snd r:embed="rId1" name="DIALOG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BF683-0FBD-402A-863C-B3E17FEA79F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sndAc>
      <p:stSnd>
        <p:snd r:embed="rId1" name="DIALOG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6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</p:grp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/>
                <a:latin typeface="+mn-lt"/>
              </a:defRPr>
            </a:lvl1pPr>
          </a:lstStyle>
          <a:p>
            <a:pPr>
              <a:defRPr/>
            </a:pPr>
            <a:fld id="{6706FA95-6F23-431E-9F0D-0CEBAD4F1F5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95400"/>
            <a:ext cx="787558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ndAc>
      <p:stSnd>
        <p:snd r:embed="rId13" name="DIALOG.WAV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u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mailto:barcillo@gmail.com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space.espol.edu.ec/browse?type=author&amp;order=ASC&amp;rpp=20&amp;value=Marcillo+Morla%2C+Fabrizio" TargetMode="Externa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609600"/>
            <a:ext cx="7772400" cy="1676400"/>
          </a:xfrm>
        </p:spPr>
        <p:txBody>
          <a:bodyPr/>
          <a:lstStyle/>
          <a:p>
            <a:pPr eaLnBrk="1" hangingPunct="1"/>
            <a:r>
              <a:rPr lang="es-ES_tradnl" smtClean="0"/>
              <a:t>Quimioatracción y Alimentación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64008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s-ES_tradnl" dirty="0" smtClean="0"/>
              <a:t>Fabrizio Marcillo </a:t>
            </a:r>
            <a:r>
              <a:rPr lang="es-ES_tradnl" dirty="0" err="1" smtClean="0"/>
              <a:t>Morla</a:t>
            </a:r>
            <a:r>
              <a:rPr lang="es-ES_tradnl" dirty="0" smtClean="0"/>
              <a:t> </a:t>
            </a:r>
            <a:r>
              <a:rPr lang="es-ES_tradnl" dirty="0" err="1" smtClean="0"/>
              <a:t>MBA</a:t>
            </a:r>
            <a:endParaRPr lang="es-ES_tradnl" dirty="0" smtClean="0"/>
          </a:p>
        </p:txBody>
      </p:sp>
      <p:pic>
        <p:nvPicPr>
          <p:cNvPr id="3076" name="Picture 9" descr="Logofimc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0" y="2286000"/>
            <a:ext cx="16764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4932363" y="4960938"/>
            <a:ext cx="2711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hlinkClick r:id="rId5"/>
              </a:rPr>
              <a:t>barcillo@gmail.com</a:t>
            </a:r>
            <a:endParaRPr lang="en-US"/>
          </a:p>
          <a:p>
            <a:pPr>
              <a:defRPr/>
            </a:pPr>
            <a:r>
              <a:rPr lang="en-US"/>
              <a:t>(593-9) 4194239</a:t>
            </a:r>
          </a:p>
          <a:p>
            <a:pPr>
              <a:defRPr/>
            </a:pPr>
            <a:endParaRPr lang="es-ES"/>
          </a:p>
        </p:txBody>
      </p:sp>
      <p:pic>
        <p:nvPicPr>
          <p:cNvPr id="3078" name="6 Imagen" descr="espol1-300x299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2071688"/>
            <a:ext cx="17922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3" name="DIALOG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687513" y="152400"/>
            <a:ext cx="4205287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Detección y orientación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403350" y="1316038"/>
            <a:ext cx="2079625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movimiento?</a:t>
            </a:r>
          </a:p>
        </p:txBody>
      </p:sp>
      <p:sp>
        <p:nvSpPr>
          <p:cNvPr id="1219588" name="Line 4"/>
          <p:cNvSpPr>
            <a:spLocks noChangeShapeType="1"/>
          </p:cNvSpPr>
          <p:nvPr/>
        </p:nvSpPr>
        <p:spPr bwMode="auto">
          <a:xfrm>
            <a:off x="3522663" y="1600200"/>
            <a:ext cx="2370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034088" y="1392238"/>
            <a:ext cx="1668462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Se detiene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138613" y="1100138"/>
            <a:ext cx="60325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No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951538" y="871538"/>
            <a:ext cx="166687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Arrestante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182938" y="1938338"/>
            <a:ext cx="461962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Si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713288" y="2971800"/>
            <a:ext cx="4038600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desplazamiento alejandose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11850" y="2395538"/>
            <a:ext cx="160655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Repelente</a:t>
            </a:r>
          </a:p>
        </p:txBody>
      </p:sp>
      <p:sp>
        <p:nvSpPr>
          <p:cNvPr id="1219595" name="Line 11"/>
          <p:cNvSpPr>
            <a:spLocks noChangeShapeType="1"/>
          </p:cNvSpPr>
          <p:nvPr/>
        </p:nvSpPr>
        <p:spPr bwMode="auto">
          <a:xfrm>
            <a:off x="2979738" y="7620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19596" name="Line 12"/>
          <p:cNvSpPr>
            <a:spLocks noChangeShapeType="1"/>
          </p:cNvSpPr>
          <p:nvPr/>
        </p:nvSpPr>
        <p:spPr bwMode="auto">
          <a:xfrm>
            <a:off x="3522663" y="1905000"/>
            <a:ext cx="1625600" cy="1055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>
    <p:sndAc>
      <p:stSnd>
        <p:snd r:embed="rId2" name="DIALOG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687513" y="152400"/>
            <a:ext cx="4205287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Detección y orientación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403350" y="1316038"/>
            <a:ext cx="2079625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movimiento?</a:t>
            </a:r>
          </a:p>
        </p:txBody>
      </p:sp>
      <p:sp>
        <p:nvSpPr>
          <p:cNvPr id="1220612" name="Line 4"/>
          <p:cNvSpPr>
            <a:spLocks noChangeShapeType="1"/>
          </p:cNvSpPr>
          <p:nvPr/>
        </p:nvSpPr>
        <p:spPr bwMode="auto">
          <a:xfrm>
            <a:off x="3522663" y="1600200"/>
            <a:ext cx="2370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034088" y="1392238"/>
            <a:ext cx="1668462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Se detiene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138613" y="1100138"/>
            <a:ext cx="60325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No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951538" y="871538"/>
            <a:ext cx="166687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Arrestante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730250" y="2916238"/>
            <a:ext cx="3275013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desplazamiento hacia</a:t>
            </a:r>
          </a:p>
        </p:txBody>
      </p:sp>
      <p:sp>
        <p:nvSpPr>
          <p:cNvPr id="1220617" name="Line 9"/>
          <p:cNvSpPr>
            <a:spLocks noChangeShapeType="1"/>
          </p:cNvSpPr>
          <p:nvPr/>
        </p:nvSpPr>
        <p:spPr bwMode="auto">
          <a:xfrm flipH="1">
            <a:off x="2641600" y="1905000"/>
            <a:ext cx="6096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182938" y="1938338"/>
            <a:ext cx="461962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Si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677863" y="2395538"/>
            <a:ext cx="1665287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Atractante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4713288" y="2971800"/>
            <a:ext cx="4038600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desplazamiento alejandose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5911850" y="2395538"/>
            <a:ext cx="160655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Repelente</a:t>
            </a:r>
          </a:p>
        </p:txBody>
      </p:sp>
      <p:sp>
        <p:nvSpPr>
          <p:cNvPr id="1220622" name="Line 14"/>
          <p:cNvSpPr>
            <a:spLocks noChangeShapeType="1"/>
          </p:cNvSpPr>
          <p:nvPr/>
        </p:nvSpPr>
        <p:spPr bwMode="auto">
          <a:xfrm>
            <a:off x="2979738" y="7620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20623" name="Line 15"/>
          <p:cNvSpPr>
            <a:spLocks noChangeShapeType="1"/>
          </p:cNvSpPr>
          <p:nvPr/>
        </p:nvSpPr>
        <p:spPr bwMode="auto">
          <a:xfrm>
            <a:off x="3522663" y="1905000"/>
            <a:ext cx="1625600" cy="1055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>
    <p:sndAc>
      <p:stSnd>
        <p:snd r:embed="rId2" name="DIALOG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687513" y="152400"/>
            <a:ext cx="4205287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Detección y orientación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403350" y="1316038"/>
            <a:ext cx="2079625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movimiento?</a:t>
            </a:r>
          </a:p>
        </p:txBody>
      </p:sp>
      <p:sp>
        <p:nvSpPr>
          <p:cNvPr id="1221636" name="Line 4"/>
          <p:cNvSpPr>
            <a:spLocks noChangeShapeType="1"/>
          </p:cNvSpPr>
          <p:nvPr/>
        </p:nvSpPr>
        <p:spPr bwMode="auto">
          <a:xfrm>
            <a:off x="3522663" y="1600200"/>
            <a:ext cx="2370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034088" y="1392238"/>
            <a:ext cx="1668462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Se detiene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138613" y="1100138"/>
            <a:ext cx="60325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No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5951538" y="871538"/>
            <a:ext cx="166687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Arrestante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730250" y="2916238"/>
            <a:ext cx="3275013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desplazamiento hacia</a:t>
            </a:r>
          </a:p>
        </p:txBody>
      </p:sp>
      <p:sp>
        <p:nvSpPr>
          <p:cNvPr id="1221641" name="Line 9"/>
          <p:cNvSpPr>
            <a:spLocks noChangeShapeType="1"/>
          </p:cNvSpPr>
          <p:nvPr/>
        </p:nvSpPr>
        <p:spPr bwMode="auto">
          <a:xfrm flipH="1">
            <a:off x="2641600" y="1905000"/>
            <a:ext cx="6096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3182938" y="1938338"/>
            <a:ext cx="461962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Si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677863" y="2395538"/>
            <a:ext cx="1665287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Atractante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4713288" y="2971800"/>
            <a:ext cx="4038600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desplazamiento alejandose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911850" y="2395538"/>
            <a:ext cx="160655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Repelente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749425" y="4191000"/>
            <a:ext cx="1658938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ingestión?</a:t>
            </a:r>
          </a:p>
        </p:txBody>
      </p:sp>
      <p:sp>
        <p:nvSpPr>
          <p:cNvPr id="1221647" name="Line 15"/>
          <p:cNvSpPr>
            <a:spLocks noChangeShapeType="1"/>
          </p:cNvSpPr>
          <p:nvPr/>
        </p:nvSpPr>
        <p:spPr bwMode="auto">
          <a:xfrm>
            <a:off x="2913063" y="35052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21648" name="Line 16"/>
          <p:cNvSpPr>
            <a:spLocks noChangeShapeType="1"/>
          </p:cNvSpPr>
          <p:nvPr/>
        </p:nvSpPr>
        <p:spPr bwMode="auto">
          <a:xfrm>
            <a:off x="2979738" y="7620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21649" name="Line 17"/>
          <p:cNvSpPr>
            <a:spLocks noChangeShapeType="1"/>
          </p:cNvSpPr>
          <p:nvPr/>
        </p:nvSpPr>
        <p:spPr bwMode="auto">
          <a:xfrm>
            <a:off x="3522663" y="1905000"/>
            <a:ext cx="1625600" cy="1055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>
    <p:sndAc>
      <p:stSnd>
        <p:snd r:embed="rId2" name="DIALOG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687513" y="152400"/>
            <a:ext cx="4205287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Detección y orientación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403350" y="1316038"/>
            <a:ext cx="2079625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movimiento?</a:t>
            </a:r>
          </a:p>
        </p:txBody>
      </p:sp>
      <p:sp>
        <p:nvSpPr>
          <p:cNvPr id="1222660" name="Line 4"/>
          <p:cNvSpPr>
            <a:spLocks noChangeShapeType="1"/>
          </p:cNvSpPr>
          <p:nvPr/>
        </p:nvSpPr>
        <p:spPr bwMode="auto">
          <a:xfrm>
            <a:off x="3522663" y="1600200"/>
            <a:ext cx="2370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034088" y="1392238"/>
            <a:ext cx="1668462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Se detiene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138613" y="1100138"/>
            <a:ext cx="60325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No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5951538" y="871538"/>
            <a:ext cx="166687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Arrestante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730250" y="2916238"/>
            <a:ext cx="3275013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desplazamiento hacia</a:t>
            </a:r>
          </a:p>
        </p:txBody>
      </p:sp>
      <p:sp>
        <p:nvSpPr>
          <p:cNvPr id="1222665" name="Line 9"/>
          <p:cNvSpPr>
            <a:spLocks noChangeShapeType="1"/>
          </p:cNvSpPr>
          <p:nvPr/>
        </p:nvSpPr>
        <p:spPr bwMode="auto">
          <a:xfrm flipH="1">
            <a:off x="2641600" y="1905000"/>
            <a:ext cx="6096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3182938" y="1938338"/>
            <a:ext cx="461962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Si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677863" y="2395538"/>
            <a:ext cx="1665287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Atractante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4713288" y="2971800"/>
            <a:ext cx="4038600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desplazamiento alejandose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5911850" y="2395538"/>
            <a:ext cx="160655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Repelente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749425" y="4191000"/>
            <a:ext cx="1658938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ingestión?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4057650" y="4114800"/>
            <a:ext cx="60325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No</a:t>
            </a:r>
          </a:p>
        </p:txBody>
      </p:sp>
      <p:sp>
        <p:nvSpPr>
          <p:cNvPr id="1222672" name="Line 16"/>
          <p:cNvSpPr>
            <a:spLocks noChangeShapeType="1"/>
          </p:cNvSpPr>
          <p:nvPr/>
        </p:nvSpPr>
        <p:spPr bwMode="auto">
          <a:xfrm>
            <a:off x="3454400" y="4572000"/>
            <a:ext cx="17605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5286375" y="4287838"/>
            <a:ext cx="3305175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Rechazo del alimento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5837238" y="3733800"/>
            <a:ext cx="144621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Supresor</a:t>
            </a:r>
          </a:p>
        </p:txBody>
      </p:sp>
      <p:sp>
        <p:nvSpPr>
          <p:cNvPr id="1222675" name="Line 19"/>
          <p:cNvSpPr>
            <a:spLocks noChangeShapeType="1"/>
          </p:cNvSpPr>
          <p:nvPr/>
        </p:nvSpPr>
        <p:spPr bwMode="auto">
          <a:xfrm>
            <a:off x="2913063" y="35052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22676" name="Line 20"/>
          <p:cNvSpPr>
            <a:spLocks noChangeShapeType="1"/>
          </p:cNvSpPr>
          <p:nvPr/>
        </p:nvSpPr>
        <p:spPr bwMode="auto">
          <a:xfrm>
            <a:off x="2979738" y="7620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22677" name="Line 21"/>
          <p:cNvSpPr>
            <a:spLocks noChangeShapeType="1"/>
          </p:cNvSpPr>
          <p:nvPr/>
        </p:nvSpPr>
        <p:spPr bwMode="auto">
          <a:xfrm>
            <a:off x="3522663" y="1905000"/>
            <a:ext cx="1625600" cy="1055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>
    <p:sndAc>
      <p:stSnd>
        <p:snd r:embed="rId2" name="DIALOG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687513" y="152400"/>
            <a:ext cx="4205287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Detección y orientación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403350" y="1316038"/>
            <a:ext cx="2079625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movimiento?</a:t>
            </a:r>
          </a:p>
        </p:txBody>
      </p:sp>
      <p:sp>
        <p:nvSpPr>
          <p:cNvPr id="1223684" name="Line 4"/>
          <p:cNvSpPr>
            <a:spLocks noChangeShapeType="1"/>
          </p:cNvSpPr>
          <p:nvPr/>
        </p:nvSpPr>
        <p:spPr bwMode="auto">
          <a:xfrm>
            <a:off x="3522663" y="1600200"/>
            <a:ext cx="2370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034088" y="1392238"/>
            <a:ext cx="1668462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Se detiene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138613" y="1100138"/>
            <a:ext cx="60325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No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5951538" y="871538"/>
            <a:ext cx="166687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Arrestante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730250" y="2916238"/>
            <a:ext cx="3275013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desplazamiento hacia</a:t>
            </a:r>
          </a:p>
        </p:txBody>
      </p:sp>
      <p:sp>
        <p:nvSpPr>
          <p:cNvPr id="1223689" name="Line 9"/>
          <p:cNvSpPr>
            <a:spLocks noChangeShapeType="1"/>
          </p:cNvSpPr>
          <p:nvPr/>
        </p:nvSpPr>
        <p:spPr bwMode="auto">
          <a:xfrm flipH="1">
            <a:off x="2641600" y="1905000"/>
            <a:ext cx="6096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3182938" y="1938338"/>
            <a:ext cx="461962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Si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677863" y="2395538"/>
            <a:ext cx="1665287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Atractante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4713288" y="2971800"/>
            <a:ext cx="4038600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desplazamiento alejandose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5911850" y="2395538"/>
            <a:ext cx="160655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Repelente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1749425" y="4191000"/>
            <a:ext cx="1658938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ingestión?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4057650" y="4114800"/>
            <a:ext cx="60325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No</a:t>
            </a:r>
          </a:p>
        </p:txBody>
      </p:sp>
      <p:sp>
        <p:nvSpPr>
          <p:cNvPr id="1223696" name="Line 16"/>
          <p:cNvSpPr>
            <a:spLocks noChangeShapeType="1"/>
          </p:cNvSpPr>
          <p:nvPr/>
        </p:nvSpPr>
        <p:spPr bwMode="auto">
          <a:xfrm>
            <a:off x="3454400" y="4572000"/>
            <a:ext cx="17605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5286375" y="4287838"/>
            <a:ext cx="3305175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Rechazo del alimento</a:t>
            </a:r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5837238" y="3733800"/>
            <a:ext cx="144621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Supresor</a:t>
            </a:r>
          </a:p>
        </p:txBody>
      </p:sp>
      <p:sp>
        <p:nvSpPr>
          <p:cNvPr id="1223699" name="Line 19"/>
          <p:cNvSpPr>
            <a:spLocks noChangeShapeType="1"/>
          </p:cNvSpPr>
          <p:nvPr/>
        </p:nvSpPr>
        <p:spPr bwMode="auto">
          <a:xfrm>
            <a:off x="2913063" y="35814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2925763" y="4910138"/>
            <a:ext cx="46037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Si</a:t>
            </a:r>
          </a:p>
        </p:txBody>
      </p:sp>
      <p:sp>
        <p:nvSpPr>
          <p:cNvPr id="1223701" name="Line 21"/>
          <p:cNvSpPr>
            <a:spLocks noChangeShapeType="1"/>
          </p:cNvSpPr>
          <p:nvPr/>
        </p:nvSpPr>
        <p:spPr bwMode="auto">
          <a:xfrm>
            <a:off x="2913063" y="48006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1390650" y="5638800"/>
            <a:ext cx="2741613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Inicia el consumo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1284288" y="5105400"/>
            <a:ext cx="142557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Incitante</a:t>
            </a:r>
          </a:p>
        </p:txBody>
      </p:sp>
      <p:sp>
        <p:nvSpPr>
          <p:cNvPr id="1223704" name="Line 24"/>
          <p:cNvSpPr>
            <a:spLocks noChangeShapeType="1"/>
          </p:cNvSpPr>
          <p:nvPr/>
        </p:nvSpPr>
        <p:spPr bwMode="auto">
          <a:xfrm>
            <a:off x="2979738" y="7620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23705" name="Line 25"/>
          <p:cNvSpPr>
            <a:spLocks noChangeShapeType="1"/>
          </p:cNvSpPr>
          <p:nvPr/>
        </p:nvSpPr>
        <p:spPr bwMode="auto">
          <a:xfrm>
            <a:off x="3522663" y="1905000"/>
            <a:ext cx="1625600" cy="1055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>
    <p:sndAc>
      <p:stSnd>
        <p:snd r:embed="rId2" name="DIALOG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282700" y="714375"/>
            <a:ext cx="2741613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Inicia el consumo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216025" y="215900"/>
            <a:ext cx="142557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Incitante</a:t>
            </a:r>
          </a:p>
        </p:txBody>
      </p:sp>
      <p:sp>
        <p:nvSpPr>
          <p:cNvPr id="1224708" name="Line 4"/>
          <p:cNvSpPr>
            <a:spLocks noChangeShapeType="1"/>
          </p:cNvSpPr>
          <p:nvPr/>
        </p:nvSpPr>
        <p:spPr bwMode="auto">
          <a:xfrm>
            <a:off x="2913063" y="3505200"/>
            <a:ext cx="0" cy="762000"/>
          </a:xfrm>
          <a:prstGeom prst="line">
            <a:avLst/>
          </a:prstGeom>
          <a:noFill/>
          <a:ln w="12700">
            <a:noFill/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24709" name="Line 5"/>
          <p:cNvSpPr>
            <a:spLocks noChangeShapeType="1"/>
          </p:cNvSpPr>
          <p:nvPr/>
        </p:nvSpPr>
        <p:spPr bwMode="auto">
          <a:xfrm>
            <a:off x="2913063" y="152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>
    <p:sndAc>
      <p:stSnd>
        <p:snd r:embed="rId2" name="DIALOG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282700" y="714375"/>
            <a:ext cx="2741613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Inicia el consumo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216025" y="215900"/>
            <a:ext cx="142557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Incitante</a:t>
            </a:r>
          </a:p>
        </p:txBody>
      </p:sp>
      <p:sp>
        <p:nvSpPr>
          <p:cNvPr id="1225732" name="Line 4"/>
          <p:cNvSpPr>
            <a:spLocks noChangeShapeType="1"/>
          </p:cNvSpPr>
          <p:nvPr/>
        </p:nvSpPr>
        <p:spPr bwMode="auto">
          <a:xfrm>
            <a:off x="2844800" y="1327150"/>
            <a:ext cx="0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722438" y="1925638"/>
            <a:ext cx="1677987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Ingestión?</a:t>
            </a:r>
          </a:p>
        </p:txBody>
      </p:sp>
      <p:sp>
        <p:nvSpPr>
          <p:cNvPr id="1225734" name="Line 6"/>
          <p:cNvSpPr>
            <a:spLocks noChangeShapeType="1"/>
          </p:cNvSpPr>
          <p:nvPr/>
        </p:nvSpPr>
        <p:spPr bwMode="auto">
          <a:xfrm>
            <a:off x="2913063" y="3505200"/>
            <a:ext cx="0" cy="762000"/>
          </a:xfrm>
          <a:prstGeom prst="line">
            <a:avLst/>
          </a:prstGeom>
          <a:noFill/>
          <a:ln w="12700">
            <a:noFill/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25735" name="Line 7"/>
          <p:cNvSpPr>
            <a:spLocks noChangeShapeType="1"/>
          </p:cNvSpPr>
          <p:nvPr/>
        </p:nvSpPr>
        <p:spPr bwMode="auto">
          <a:xfrm>
            <a:off x="2913063" y="152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>
    <p:sndAc>
      <p:stSnd>
        <p:snd r:embed="rId2" name="DIALOG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282700" y="714375"/>
            <a:ext cx="2741613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Inicia el consumo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216025" y="215900"/>
            <a:ext cx="142557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Incitante</a:t>
            </a:r>
          </a:p>
        </p:txBody>
      </p:sp>
      <p:sp>
        <p:nvSpPr>
          <p:cNvPr id="1226756" name="Line 4"/>
          <p:cNvSpPr>
            <a:spLocks noChangeShapeType="1"/>
          </p:cNvSpPr>
          <p:nvPr/>
        </p:nvSpPr>
        <p:spPr bwMode="auto">
          <a:xfrm>
            <a:off x="2844800" y="1327150"/>
            <a:ext cx="0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722438" y="1925638"/>
            <a:ext cx="1677987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Ingestión?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003675" y="1697038"/>
            <a:ext cx="601663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No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362575" y="1892300"/>
            <a:ext cx="3305175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Rechazo del alimento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832475" y="1358900"/>
            <a:ext cx="160655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Disuasivo</a:t>
            </a:r>
          </a:p>
        </p:txBody>
      </p:sp>
      <p:sp>
        <p:nvSpPr>
          <p:cNvPr id="1226761" name="Line 9"/>
          <p:cNvSpPr>
            <a:spLocks noChangeShapeType="1"/>
          </p:cNvSpPr>
          <p:nvPr/>
        </p:nvSpPr>
        <p:spPr bwMode="auto">
          <a:xfrm>
            <a:off x="2913063" y="3505200"/>
            <a:ext cx="0" cy="762000"/>
          </a:xfrm>
          <a:prstGeom prst="line">
            <a:avLst/>
          </a:prstGeom>
          <a:noFill/>
          <a:ln w="12700">
            <a:noFill/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26762" name="Line 10"/>
          <p:cNvSpPr>
            <a:spLocks noChangeShapeType="1"/>
          </p:cNvSpPr>
          <p:nvPr/>
        </p:nvSpPr>
        <p:spPr bwMode="auto">
          <a:xfrm>
            <a:off x="2913063" y="152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26763" name="Line 11"/>
          <p:cNvSpPr>
            <a:spLocks noChangeShapeType="1"/>
          </p:cNvSpPr>
          <p:nvPr/>
        </p:nvSpPr>
        <p:spPr bwMode="auto">
          <a:xfrm>
            <a:off x="3454400" y="2209800"/>
            <a:ext cx="18970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>
    <p:sndAc>
      <p:stSnd>
        <p:snd r:embed="rId2" name="DIALOG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282700" y="714375"/>
            <a:ext cx="2741613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Inicia el consumo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216025" y="215900"/>
            <a:ext cx="142557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Incitante</a:t>
            </a:r>
          </a:p>
        </p:txBody>
      </p:sp>
      <p:sp>
        <p:nvSpPr>
          <p:cNvPr id="1227780" name="Line 4"/>
          <p:cNvSpPr>
            <a:spLocks noChangeShapeType="1"/>
          </p:cNvSpPr>
          <p:nvPr/>
        </p:nvSpPr>
        <p:spPr bwMode="auto">
          <a:xfrm>
            <a:off x="2844800" y="1327150"/>
            <a:ext cx="0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722438" y="1925638"/>
            <a:ext cx="1677987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Ingestión?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003675" y="1697038"/>
            <a:ext cx="601663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No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362575" y="1892300"/>
            <a:ext cx="3305175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Rechazo del alimento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5832475" y="1358900"/>
            <a:ext cx="160655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Disuasivo</a:t>
            </a:r>
          </a:p>
        </p:txBody>
      </p:sp>
      <p:sp>
        <p:nvSpPr>
          <p:cNvPr id="1227785" name="Line 9"/>
          <p:cNvSpPr>
            <a:spLocks noChangeShapeType="1"/>
          </p:cNvSpPr>
          <p:nvPr/>
        </p:nvSpPr>
        <p:spPr bwMode="auto">
          <a:xfrm>
            <a:off x="2844800" y="25146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1287463" y="3505200"/>
            <a:ext cx="4046537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Continuación del consumo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925763" y="2700338"/>
            <a:ext cx="46037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Si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768350" y="3005138"/>
            <a:ext cx="1887538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Estimulante</a:t>
            </a:r>
          </a:p>
        </p:txBody>
      </p:sp>
      <p:sp>
        <p:nvSpPr>
          <p:cNvPr id="1227789" name="Line 13"/>
          <p:cNvSpPr>
            <a:spLocks noChangeShapeType="1"/>
          </p:cNvSpPr>
          <p:nvPr/>
        </p:nvSpPr>
        <p:spPr bwMode="auto">
          <a:xfrm>
            <a:off x="2913063" y="3505200"/>
            <a:ext cx="0" cy="762000"/>
          </a:xfrm>
          <a:prstGeom prst="line">
            <a:avLst/>
          </a:prstGeom>
          <a:noFill/>
          <a:ln w="12700">
            <a:noFill/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27790" name="Line 14"/>
          <p:cNvSpPr>
            <a:spLocks noChangeShapeType="1"/>
          </p:cNvSpPr>
          <p:nvPr/>
        </p:nvSpPr>
        <p:spPr bwMode="auto">
          <a:xfrm>
            <a:off x="2913063" y="152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27791" name="Line 15"/>
          <p:cNvSpPr>
            <a:spLocks noChangeShapeType="1"/>
          </p:cNvSpPr>
          <p:nvPr/>
        </p:nvSpPr>
        <p:spPr bwMode="auto">
          <a:xfrm>
            <a:off x="3454400" y="22098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>
    <p:sndAc>
      <p:stSnd>
        <p:snd r:embed="rId2" name="DIALOG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282700" y="714375"/>
            <a:ext cx="2741613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Inicia el consumo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216025" y="215900"/>
            <a:ext cx="142557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Incitante</a:t>
            </a:r>
          </a:p>
        </p:txBody>
      </p:sp>
      <p:sp>
        <p:nvSpPr>
          <p:cNvPr id="1228804" name="Line 4"/>
          <p:cNvSpPr>
            <a:spLocks noChangeShapeType="1"/>
          </p:cNvSpPr>
          <p:nvPr/>
        </p:nvSpPr>
        <p:spPr bwMode="auto">
          <a:xfrm>
            <a:off x="2844800" y="1327150"/>
            <a:ext cx="0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722438" y="1925638"/>
            <a:ext cx="1677987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Ingestión?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003675" y="1697038"/>
            <a:ext cx="601663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No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5362575" y="1892300"/>
            <a:ext cx="3305175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Rechazo del alimento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5832475" y="1358900"/>
            <a:ext cx="160655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Disuasivo</a:t>
            </a:r>
          </a:p>
        </p:txBody>
      </p:sp>
      <p:sp>
        <p:nvSpPr>
          <p:cNvPr id="1228809" name="Line 9"/>
          <p:cNvSpPr>
            <a:spLocks noChangeShapeType="1"/>
          </p:cNvSpPr>
          <p:nvPr/>
        </p:nvSpPr>
        <p:spPr bwMode="auto">
          <a:xfrm>
            <a:off x="2844800" y="25146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1287463" y="3505200"/>
            <a:ext cx="4046537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Continuación del consumo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2925763" y="2700338"/>
            <a:ext cx="46037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Si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768350" y="3005138"/>
            <a:ext cx="1887538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Estimulante</a:t>
            </a:r>
          </a:p>
        </p:txBody>
      </p:sp>
      <p:sp>
        <p:nvSpPr>
          <p:cNvPr id="1228813" name="Line 13"/>
          <p:cNvSpPr>
            <a:spLocks noChangeShapeType="1"/>
          </p:cNvSpPr>
          <p:nvPr/>
        </p:nvSpPr>
        <p:spPr bwMode="auto">
          <a:xfrm>
            <a:off x="2913063" y="3505200"/>
            <a:ext cx="0" cy="762000"/>
          </a:xfrm>
          <a:prstGeom prst="line">
            <a:avLst/>
          </a:prstGeom>
          <a:noFill/>
          <a:ln w="12700">
            <a:noFill/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1974850" y="5049838"/>
            <a:ext cx="1676400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Ingestión?</a:t>
            </a:r>
          </a:p>
        </p:txBody>
      </p:sp>
      <p:sp>
        <p:nvSpPr>
          <p:cNvPr id="1228815" name="Line 15"/>
          <p:cNvSpPr>
            <a:spLocks noChangeShapeType="1"/>
          </p:cNvSpPr>
          <p:nvPr/>
        </p:nvSpPr>
        <p:spPr bwMode="auto">
          <a:xfrm>
            <a:off x="2844800" y="4114800"/>
            <a:ext cx="0" cy="901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28816" name="Line 16"/>
          <p:cNvSpPr>
            <a:spLocks noChangeShapeType="1"/>
          </p:cNvSpPr>
          <p:nvPr/>
        </p:nvSpPr>
        <p:spPr bwMode="auto">
          <a:xfrm>
            <a:off x="2913063" y="152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28817" name="Line 17"/>
          <p:cNvSpPr>
            <a:spLocks noChangeShapeType="1"/>
          </p:cNvSpPr>
          <p:nvPr/>
        </p:nvSpPr>
        <p:spPr bwMode="auto">
          <a:xfrm>
            <a:off x="3454400" y="2209800"/>
            <a:ext cx="18970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>
    <p:sndAc>
      <p:stSnd>
        <p:snd r:embed="rId2" name="DIALOG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>
          <a:xfrm>
            <a:off x="1228725" y="0"/>
            <a:ext cx="7772400" cy="1143000"/>
          </a:xfrm>
        </p:spPr>
        <p:txBody>
          <a:bodyPr/>
          <a:lstStyle/>
          <a:p>
            <a:pPr algn="r" eaLnBrk="1" hangingPunct="1"/>
            <a:r>
              <a:rPr lang="en-US" smtClean="0"/>
              <a:t>Fabrizio Marcillo Morla</a:t>
            </a:r>
            <a:endParaRPr lang="es-US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69988" y="928688"/>
            <a:ext cx="7772400" cy="4114800"/>
          </a:xfrm>
        </p:spPr>
        <p:txBody>
          <a:bodyPr/>
          <a:lstStyle/>
          <a:p>
            <a:pPr algn="r" eaLnBrk="1" hangingPunct="1">
              <a:defRPr/>
            </a:pPr>
            <a:r>
              <a:rPr lang="es-EC" dirty="0" smtClean="0"/>
              <a:t>Guayaquil, 1966.</a:t>
            </a:r>
          </a:p>
          <a:p>
            <a:pPr algn="r" eaLnBrk="1" hangingPunct="1">
              <a:defRPr/>
            </a:pPr>
            <a:r>
              <a:rPr lang="es-EC" dirty="0" err="1" smtClean="0"/>
              <a:t>BSc.</a:t>
            </a:r>
            <a:r>
              <a:rPr lang="es-EC" dirty="0" smtClean="0"/>
              <a:t> Acuicultura. (ESPOL 1991).</a:t>
            </a:r>
          </a:p>
          <a:p>
            <a:pPr algn="r" eaLnBrk="1" hangingPunct="1">
              <a:defRPr/>
            </a:pPr>
            <a:r>
              <a:rPr lang="es-EC" dirty="0" smtClean="0"/>
              <a:t>Magister en Administración de Empresas. (ESPOL, 1996).</a:t>
            </a:r>
          </a:p>
          <a:p>
            <a:pPr algn="r" eaLnBrk="1" hangingPunct="1">
              <a:defRPr/>
            </a:pPr>
            <a:r>
              <a:rPr lang="es-EC" dirty="0" smtClean="0"/>
              <a:t>Profesor ESPOL desde el 2001.</a:t>
            </a:r>
          </a:p>
          <a:p>
            <a:pPr algn="r" eaLnBrk="1" hangingPunct="1">
              <a:defRPr/>
            </a:pPr>
            <a:r>
              <a:rPr lang="es-EC" dirty="0" smtClean="0"/>
              <a:t>20 años experiencia profesional: </a:t>
            </a:r>
          </a:p>
          <a:p>
            <a:pPr lvl="1" algn="r" eaLnBrk="1" hangingPunct="1">
              <a:defRPr/>
            </a:pPr>
            <a:r>
              <a:rPr lang="es-EC" dirty="0" smtClean="0"/>
              <a:t>Producción.</a:t>
            </a:r>
          </a:p>
          <a:p>
            <a:pPr lvl="1" algn="r" eaLnBrk="1" hangingPunct="1">
              <a:defRPr/>
            </a:pPr>
            <a:r>
              <a:rPr lang="es-EC" dirty="0" smtClean="0"/>
              <a:t>Administración.</a:t>
            </a:r>
          </a:p>
          <a:p>
            <a:pPr lvl="1" algn="r" eaLnBrk="1" hangingPunct="1">
              <a:defRPr/>
            </a:pPr>
            <a:r>
              <a:rPr lang="es-EC" dirty="0" smtClean="0"/>
              <a:t>Finanzas.</a:t>
            </a:r>
          </a:p>
          <a:p>
            <a:pPr lvl="1" algn="r" eaLnBrk="1" hangingPunct="1">
              <a:defRPr/>
            </a:pPr>
            <a:r>
              <a:rPr lang="es-EC" dirty="0" smtClean="0"/>
              <a:t>Investigación.</a:t>
            </a:r>
          </a:p>
          <a:p>
            <a:pPr lvl="1" algn="r" eaLnBrk="1" hangingPunct="1">
              <a:defRPr/>
            </a:pPr>
            <a:r>
              <a:rPr lang="es-EC" dirty="0" smtClean="0"/>
              <a:t>Consultorías.</a:t>
            </a:r>
          </a:p>
        </p:txBody>
      </p:sp>
      <p:pic>
        <p:nvPicPr>
          <p:cNvPr id="4100" name="Picture 3" descr="Yop por ti.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5717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57188" y="5670550"/>
            <a:ext cx="45720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s-US" sz="2400" dirty="0">
                <a:latin typeface="+mn-lt"/>
                <a:hlinkClick r:id="rId5"/>
              </a:rPr>
              <a:t>Otras Publicaciones del mismo autor en Repositorio ESPOL</a:t>
            </a:r>
            <a:endParaRPr lang="es-US" sz="2400" dirty="0">
              <a:latin typeface="+mn-lt"/>
            </a:endParaRPr>
          </a:p>
        </p:txBody>
      </p:sp>
    </p:spTree>
  </p:cSld>
  <p:clrMapOvr>
    <a:masterClrMapping/>
  </p:clrMapOvr>
  <p:transition>
    <p:sndAc>
      <p:stSnd>
        <p:snd r:embed="rId3" name="DIALOG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282700" y="714375"/>
            <a:ext cx="2741613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Inicia el consumo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216025" y="215900"/>
            <a:ext cx="142557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Incitante</a:t>
            </a:r>
          </a:p>
        </p:txBody>
      </p:sp>
      <p:sp>
        <p:nvSpPr>
          <p:cNvPr id="1229828" name="Line 4"/>
          <p:cNvSpPr>
            <a:spLocks noChangeShapeType="1"/>
          </p:cNvSpPr>
          <p:nvPr/>
        </p:nvSpPr>
        <p:spPr bwMode="auto">
          <a:xfrm>
            <a:off x="2844800" y="1327150"/>
            <a:ext cx="0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722438" y="1925638"/>
            <a:ext cx="1677987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Ingestión?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003675" y="1697038"/>
            <a:ext cx="601663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No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362575" y="1892300"/>
            <a:ext cx="3305175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Rechazo del alimento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5832475" y="1358900"/>
            <a:ext cx="160655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Disuasivo</a:t>
            </a:r>
          </a:p>
        </p:txBody>
      </p:sp>
      <p:sp>
        <p:nvSpPr>
          <p:cNvPr id="1229833" name="Line 9"/>
          <p:cNvSpPr>
            <a:spLocks noChangeShapeType="1"/>
          </p:cNvSpPr>
          <p:nvPr/>
        </p:nvSpPr>
        <p:spPr bwMode="auto">
          <a:xfrm>
            <a:off x="2844800" y="25146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1287463" y="3505200"/>
            <a:ext cx="4046537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Continuación del consumo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2925763" y="2700338"/>
            <a:ext cx="46037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Si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768350" y="3005138"/>
            <a:ext cx="1887538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Estimulante</a:t>
            </a:r>
          </a:p>
        </p:txBody>
      </p:sp>
      <p:sp>
        <p:nvSpPr>
          <p:cNvPr id="1229837" name="Line 13"/>
          <p:cNvSpPr>
            <a:spLocks noChangeShapeType="1"/>
          </p:cNvSpPr>
          <p:nvPr/>
        </p:nvSpPr>
        <p:spPr bwMode="auto">
          <a:xfrm>
            <a:off x="2913063" y="3505200"/>
            <a:ext cx="0" cy="762000"/>
          </a:xfrm>
          <a:prstGeom prst="line">
            <a:avLst/>
          </a:prstGeom>
          <a:noFill/>
          <a:ln w="12700">
            <a:noFill/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1974850" y="5049838"/>
            <a:ext cx="1676400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Ingestión?</a:t>
            </a:r>
          </a:p>
        </p:txBody>
      </p:sp>
      <p:sp>
        <p:nvSpPr>
          <p:cNvPr id="1229839" name="Line 15"/>
          <p:cNvSpPr>
            <a:spLocks noChangeShapeType="1"/>
          </p:cNvSpPr>
          <p:nvPr/>
        </p:nvSpPr>
        <p:spPr bwMode="auto">
          <a:xfrm>
            <a:off x="2844800" y="4114800"/>
            <a:ext cx="0" cy="901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3900488" y="4910138"/>
            <a:ext cx="601662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No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4979988" y="5126038"/>
            <a:ext cx="3886200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Finalización del consumo</a:t>
            </a: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5900738" y="4605338"/>
            <a:ext cx="1608137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Disuasivo</a:t>
            </a:r>
          </a:p>
        </p:txBody>
      </p:sp>
      <p:sp>
        <p:nvSpPr>
          <p:cNvPr id="1229843" name="Line 19"/>
          <p:cNvSpPr>
            <a:spLocks noChangeShapeType="1"/>
          </p:cNvSpPr>
          <p:nvPr/>
        </p:nvSpPr>
        <p:spPr bwMode="auto">
          <a:xfrm>
            <a:off x="2913063" y="152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29844" name="Line 20"/>
          <p:cNvSpPr>
            <a:spLocks noChangeShapeType="1"/>
          </p:cNvSpPr>
          <p:nvPr/>
        </p:nvSpPr>
        <p:spPr bwMode="auto">
          <a:xfrm>
            <a:off x="3454400" y="22098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29845" name="Line 21"/>
          <p:cNvSpPr>
            <a:spLocks noChangeShapeType="1"/>
          </p:cNvSpPr>
          <p:nvPr/>
        </p:nvSpPr>
        <p:spPr bwMode="auto">
          <a:xfrm>
            <a:off x="3725863" y="5410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>
    <p:sndAc>
      <p:stSnd>
        <p:snd r:embed="rId2" name="DIALOG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282700" y="714375"/>
            <a:ext cx="2741613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Inicia el consumo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216025" y="215900"/>
            <a:ext cx="142557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Incitante</a:t>
            </a:r>
          </a:p>
        </p:txBody>
      </p:sp>
      <p:sp>
        <p:nvSpPr>
          <p:cNvPr id="1230852" name="Line 4"/>
          <p:cNvSpPr>
            <a:spLocks noChangeShapeType="1"/>
          </p:cNvSpPr>
          <p:nvPr/>
        </p:nvSpPr>
        <p:spPr bwMode="auto">
          <a:xfrm>
            <a:off x="2844800" y="1327150"/>
            <a:ext cx="0" cy="577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722438" y="1925638"/>
            <a:ext cx="1677987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Ingestión?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003675" y="1697038"/>
            <a:ext cx="601663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No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5362575" y="1892300"/>
            <a:ext cx="3305175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Rechazo del alimento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5832475" y="1358900"/>
            <a:ext cx="160655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Disuasivo</a:t>
            </a:r>
          </a:p>
        </p:txBody>
      </p:sp>
      <p:sp>
        <p:nvSpPr>
          <p:cNvPr id="1230857" name="Line 9"/>
          <p:cNvSpPr>
            <a:spLocks noChangeShapeType="1"/>
          </p:cNvSpPr>
          <p:nvPr/>
        </p:nvSpPr>
        <p:spPr bwMode="auto">
          <a:xfrm>
            <a:off x="2844800" y="25146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1287463" y="3505200"/>
            <a:ext cx="4046537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Continuación del consumo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2925763" y="2700338"/>
            <a:ext cx="46037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Si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768350" y="3005138"/>
            <a:ext cx="1887538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Estimulante</a:t>
            </a:r>
          </a:p>
        </p:txBody>
      </p:sp>
      <p:sp>
        <p:nvSpPr>
          <p:cNvPr id="1230861" name="Line 13"/>
          <p:cNvSpPr>
            <a:spLocks noChangeShapeType="1"/>
          </p:cNvSpPr>
          <p:nvPr/>
        </p:nvSpPr>
        <p:spPr bwMode="auto">
          <a:xfrm>
            <a:off x="2913063" y="3505200"/>
            <a:ext cx="0" cy="762000"/>
          </a:xfrm>
          <a:prstGeom prst="line">
            <a:avLst/>
          </a:prstGeom>
          <a:noFill/>
          <a:ln w="12700">
            <a:noFill/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1974850" y="5049838"/>
            <a:ext cx="1676400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Ingestión?</a:t>
            </a:r>
          </a:p>
        </p:txBody>
      </p:sp>
      <p:sp>
        <p:nvSpPr>
          <p:cNvPr id="1230863" name="Line 15"/>
          <p:cNvSpPr>
            <a:spLocks noChangeShapeType="1"/>
          </p:cNvSpPr>
          <p:nvPr/>
        </p:nvSpPr>
        <p:spPr bwMode="auto">
          <a:xfrm>
            <a:off x="2844800" y="4114800"/>
            <a:ext cx="0" cy="901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30864" name="Line 16"/>
          <p:cNvSpPr>
            <a:spLocks noChangeShapeType="1"/>
          </p:cNvSpPr>
          <p:nvPr/>
        </p:nvSpPr>
        <p:spPr bwMode="auto">
          <a:xfrm flipH="1">
            <a:off x="677863" y="5397500"/>
            <a:ext cx="1285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1219200" y="4897438"/>
            <a:ext cx="461963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Si</a:t>
            </a:r>
          </a:p>
        </p:txBody>
      </p:sp>
      <p:sp>
        <p:nvSpPr>
          <p:cNvPr id="1230866" name="Line 18"/>
          <p:cNvSpPr>
            <a:spLocks noChangeShapeType="1"/>
          </p:cNvSpPr>
          <p:nvPr/>
        </p:nvSpPr>
        <p:spPr bwMode="auto">
          <a:xfrm flipV="1">
            <a:off x="677863" y="3886200"/>
            <a:ext cx="0" cy="1435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30867" name="Line 19"/>
          <p:cNvSpPr>
            <a:spLocks noChangeShapeType="1"/>
          </p:cNvSpPr>
          <p:nvPr/>
        </p:nvSpPr>
        <p:spPr bwMode="auto">
          <a:xfrm>
            <a:off x="677863" y="3810000"/>
            <a:ext cx="5413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3900488" y="4910138"/>
            <a:ext cx="601662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No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4979988" y="5126038"/>
            <a:ext cx="3886200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Finalización del consumo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5900738" y="4605338"/>
            <a:ext cx="1608137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Disuasivo</a:t>
            </a:r>
          </a:p>
        </p:txBody>
      </p:sp>
      <p:sp>
        <p:nvSpPr>
          <p:cNvPr id="1230871" name="Line 23"/>
          <p:cNvSpPr>
            <a:spLocks noChangeShapeType="1"/>
          </p:cNvSpPr>
          <p:nvPr/>
        </p:nvSpPr>
        <p:spPr bwMode="auto">
          <a:xfrm>
            <a:off x="2913063" y="152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30872" name="Line 24"/>
          <p:cNvSpPr>
            <a:spLocks noChangeShapeType="1"/>
          </p:cNvSpPr>
          <p:nvPr/>
        </p:nvSpPr>
        <p:spPr bwMode="auto">
          <a:xfrm>
            <a:off x="3454400" y="2209800"/>
            <a:ext cx="18970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30873" name="Line 25"/>
          <p:cNvSpPr>
            <a:spLocks noChangeShapeType="1"/>
          </p:cNvSpPr>
          <p:nvPr/>
        </p:nvSpPr>
        <p:spPr bwMode="auto">
          <a:xfrm>
            <a:off x="3725863" y="5410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>
    <p:sndAc>
      <p:stSnd>
        <p:snd r:embed="rId2" name="DIALOG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z="5400" smtClean="0"/>
              <a:t>Quimioatracción</a:t>
            </a:r>
          </a:p>
        </p:txBody>
      </p:sp>
      <p:sp>
        <p:nvSpPr>
          <p:cNvPr id="1231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0738" y="1600200"/>
            <a:ext cx="7510462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La concentración requerida de un compuesto para estimular el movimiento del animal será mucho mas alta que la necesaria solo para la detección.</a:t>
            </a:r>
          </a:p>
          <a:p>
            <a:pPr eaLnBrk="1" hangingPunct="1">
              <a:spcBef>
                <a:spcPct val="100000"/>
              </a:spcBef>
              <a:defRPr/>
            </a:pPr>
            <a:r>
              <a:rPr lang="en-US" smtClean="0"/>
              <a:t>La capacidad para detectar estimulos químicos en un medio cargado de ellos, puede ser afectado por salinidad, temperatura y pH.</a:t>
            </a:r>
          </a:p>
        </p:txBody>
      </p:sp>
      <p:sp>
        <p:nvSpPr>
          <p:cNvPr id="1231876" name="Line 4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z="5400" smtClean="0"/>
              <a:t>Quimioatracción</a:t>
            </a:r>
          </a:p>
        </p:txBody>
      </p:sp>
      <p:sp>
        <p:nvSpPr>
          <p:cNvPr id="1232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8768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mtClean="0"/>
              <a:t>Los umbrales para la detección y la movilización varían mucho dependiendo del compuesto químico utilizado, sinergismo con otros compuestos, etc.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mtClean="0"/>
              <a:t>El condicionamiento digestivo también afecta los umbrales de detección (inanición, dietas monótonas, asociación de químicos con alimentos preparados de baja calidad).</a:t>
            </a:r>
          </a:p>
        </p:txBody>
      </p:sp>
      <p:sp>
        <p:nvSpPr>
          <p:cNvPr id="1232900" name="Line 4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z="5400" smtClean="0"/>
              <a:t>Quimioatracción</a:t>
            </a:r>
          </a:p>
        </p:txBody>
      </p:sp>
      <p:sp>
        <p:nvSpPr>
          <p:cNvPr id="123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Postlarvas de camarón pueden diferenciar entre agua estuarina y agua salada artificial debido  a una sustancia presente cuando su presa es abundante.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Niveles de detección están entre 10</a:t>
            </a:r>
            <a:r>
              <a:rPr lang="en-US" baseline="30000" smtClean="0"/>
              <a:t>­7</a:t>
            </a:r>
            <a:r>
              <a:rPr lang="en-US" smtClean="0"/>
              <a:t> y 10</a:t>
            </a:r>
            <a:r>
              <a:rPr lang="en-US" baseline="30000" smtClean="0"/>
              <a:t>­3</a:t>
            </a:r>
            <a:r>
              <a:rPr lang="en-US" smtClean="0"/>
              <a:t> ppm.</a:t>
            </a:r>
          </a:p>
        </p:txBody>
      </p:sp>
      <p:sp>
        <p:nvSpPr>
          <p:cNvPr id="1233924" name="Line 4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z="5400" smtClean="0"/>
              <a:t>Quimioatracción</a:t>
            </a:r>
          </a:p>
        </p:txBody>
      </p:sp>
      <p:sp>
        <p:nvSpPr>
          <p:cNvPr id="1234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4038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Mientras que el espectro de compuestos a los cuales responden los crustáceos es amplio, el comportamiento de alimentación parece ser regulado por los mismos compuestos (amino ácidos, nucleótidos, ácidos orgánicos, aminas y hexosas).</a:t>
            </a:r>
          </a:p>
        </p:txBody>
      </p:sp>
      <p:sp>
        <p:nvSpPr>
          <p:cNvPr id="1234948" name="Line 4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z="5400" smtClean="0"/>
              <a:t>Quimioatracción</a:t>
            </a:r>
          </a:p>
        </p:txBody>
      </p:sp>
      <p:sp>
        <p:nvSpPr>
          <p:cNvPr id="1235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Sinergismo entre diferentes compuestos ha sido comprobado, las mezclas son mas efectivas que un solo compuesto.</a:t>
            </a:r>
          </a:p>
          <a:p>
            <a:pPr eaLnBrk="1" hangingPunct="1">
              <a:spcBef>
                <a:spcPct val="100000"/>
              </a:spcBef>
              <a:defRPr/>
            </a:pPr>
            <a:r>
              <a:rPr lang="en-US" smtClean="0"/>
              <a:t>Tanto en mezclas sintéticas como naturales las fracciones que contienen amino ácidos parecen las mas estimulantes.</a:t>
            </a:r>
          </a:p>
        </p:txBody>
      </p:sp>
      <p:sp>
        <p:nvSpPr>
          <p:cNvPr id="1235972" name="Line 4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z="5400" smtClean="0"/>
              <a:t>Quimioatracción</a:t>
            </a:r>
          </a:p>
        </p:txBody>
      </p:sp>
      <p:sp>
        <p:nvSpPr>
          <p:cNvPr id="1236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8400" y="1676400"/>
            <a:ext cx="6756400" cy="4038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Los iones de amonio son supresores de las células receptoras de amino ácidos.</a:t>
            </a:r>
          </a:p>
          <a:p>
            <a:pPr eaLnBrk="1" hangingPunct="1">
              <a:spcBef>
                <a:spcPct val="100000"/>
              </a:spcBef>
              <a:defRPr/>
            </a:pPr>
            <a:r>
              <a:rPr lang="en-US" smtClean="0"/>
              <a:t>Urea y amonio son supresores de las células receptoras de glicina y succinato disminuyendo la respuesta del comportamiento.</a:t>
            </a:r>
          </a:p>
        </p:txBody>
      </p:sp>
      <p:sp>
        <p:nvSpPr>
          <p:cNvPr id="1236996" name="Line 4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z="5400" smtClean="0"/>
              <a:t>Quimioatracción</a:t>
            </a:r>
          </a:p>
        </p:txBody>
      </p:sp>
      <p:sp>
        <p:nvSpPr>
          <p:cNvPr id="1238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ADP, AMP y adenosina son supresores de los receptores de ATP.</a:t>
            </a:r>
          </a:p>
          <a:p>
            <a:pPr eaLnBrk="1" hangingPunct="1">
              <a:spcBef>
                <a:spcPct val="100000"/>
              </a:spcBef>
              <a:defRPr/>
            </a:pPr>
            <a:r>
              <a:rPr lang="en-US" smtClean="0"/>
              <a:t>Con la descomposición del alimento, los niveles de amonio aumentan y los de ATP disminuyen, la proporción amonio:amino ácidos y de ATP:ADP/ AMP pueden funcionar para evaluar la frescura del alimento y finalmente determinar la ingestión.</a:t>
            </a:r>
          </a:p>
        </p:txBody>
      </p:sp>
      <p:sp>
        <p:nvSpPr>
          <p:cNvPr id="1238020" name="Line 4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z="5400" smtClean="0"/>
              <a:t>Formulación y Manejo</a:t>
            </a:r>
          </a:p>
        </p:txBody>
      </p:sp>
      <p:sp>
        <p:nvSpPr>
          <p:cNvPr id="1239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0263" y="1524000"/>
            <a:ext cx="77724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Técnicas usadas para incluir quimioatractantes al alimento son:</a:t>
            </a:r>
          </a:p>
          <a:p>
            <a:pPr eaLnBrk="1" hangingPunct="1">
              <a:buClr>
                <a:schemeClr val="accent1"/>
              </a:buClr>
              <a:buSzPct val="60000"/>
              <a:buFont typeface="Monotype Sorts" pitchFamily="2" charset="2"/>
              <a:buChar char="u"/>
              <a:defRPr/>
            </a:pPr>
            <a:r>
              <a:rPr lang="en-US" smtClean="0"/>
              <a:t>Inclusión en el alimento antes de procesarlo.</a:t>
            </a:r>
          </a:p>
          <a:p>
            <a:pPr eaLnBrk="1" hangingPunct="1">
              <a:buClr>
                <a:schemeClr val="accent1"/>
              </a:buClr>
              <a:buSzPct val="60000"/>
              <a:buFont typeface="Monotype Sorts" pitchFamily="2" charset="2"/>
              <a:buChar char="u"/>
              <a:defRPr/>
            </a:pPr>
            <a:r>
              <a:rPr lang="en-US" smtClean="0"/>
              <a:t>Recubrir el alimento inmediatamente despu</a:t>
            </a:r>
            <a:r>
              <a:rPr lang="es-ES_tradnl" smtClean="0"/>
              <a:t>é</a:t>
            </a:r>
            <a:r>
              <a:rPr lang="en-US" smtClean="0"/>
              <a:t>s del procesamiento.</a:t>
            </a:r>
          </a:p>
          <a:p>
            <a:pPr eaLnBrk="1" hangingPunct="1">
              <a:buClr>
                <a:schemeClr val="accent1"/>
              </a:buClr>
              <a:buSzPct val="60000"/>
              <a:buFont typeface="Monotype Sorts" pitchFamily="2" charset="2"/>
              <a:buChar char="u"/>
              <a:defRPr/>
            </a:pPr>
            <a:r>
              <a:rPr lang="en-US" smtClean="0"/>
              <a:t>Recubrir el alimento antes de alimentar.</a:t>
            </a:r>
          </a:p>
          <a:p>
            <a:pPr eaLnBrk="1" hangingPunct="1">
              <a:buClr>
                <a:schemeClr val="accent1"/>
              </a:buClr>
              <a:buSzPct val="60000"/>
              <a:buFont typeface="Monotype Sorts" pitchFamily="2" charset="2"/>
              <a:buChar char="u"/>
              <a:defRPr/>
            </a:pPr>
            <a:r>
              <a:rPr lang="en-US" smtClean="0"/>
              <a:t>Añadir los compuestos como una mezcla separada al estanque en el momento de la alimentación.</a:t>
            </a:r>
          </a:p>
        </p:txBody>
      </p:sp>
      <p:sp>
        <p:nvSpPr>
          <p:cNvPr id="1239044" name="Line 4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Señales químicas son muy importantes para los animales acuáticos porque les permite localizar su presa o su pareja o escapar de depredadores.</a:t>
            </a:r>
          </a:p>
          <a:p>
            <a:pPr eaLnBrk="1" hangingPunct="1">
              <a:spcBef>
                <a:spcPct val="60000"/>
              </a:spcBef>
              <a:defRPr/>
            </a:pPr>
            <a:r>
              <a:rPr lang="en-US" smtClean="0"/>
              <a:t>Importancia de los quimioatractantes y/o estimulantes del consumo radica en la posibilidad de reducir el desperdicio de alimento ($$$$$) al mejorar la palatabilidad y la tasa de consumo.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8940800" cy="1143000"/>
          </a:xfrm>
          <a:noFill/>
        </p:spPr>
        <p:txBody>
          <a:bodyPr/>
          <a:lstStyle/>
          <a:p>
            <a:pPr eaLnBrk="1" hangingPunct="1"/>
            <a:r>
              <a:rPr lang="es-ES_tradnl" sz="5400" smtClean="0"/>
              <a:t>Quimioatracción</a:t>
            </a:r>
          </a:p>
        </p:txBody>
      </p:sp>
      <p:sp>
        <p:nvSpPr>
          <p:cNvPr id="1212420" name="Line 4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z="5400" smtClean="0"/>
              <a:t>Formulación y Manejo</a:t>
            </a:r>
          </a:p>
        </p:txBody>
      </p:sp>
      <p:sp>
        <p:nvSpPr>
          <p:cNvPr id="1240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193088" cy="51355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No se sabe que técnica es mejor. Depende de la disponibilidad de los compuestos, la estabilidad del alimento y el costo asociado a la alimentación.</a:t>
            </a:r>
          </a:p>
          <a:p>
            <a:pPr eaLnBrk="1" hangingPunct="1">
              <a:spcBef>
                <a:spcPct val="40000"/>
              </a:spcBef>
              <a:defRPr/>
            </a:pPr>
            <a:r>
              <a:rPr lang="en-US" smtClean="0"/>
              <a:t>En general se usan solubles de pescado, harinas de pescado, calamar, camarón y/o algas, en las formulaciones.  No se han identificado los componentes de estos ingredientes que funcionan como estimulantes pero se ha observado su utilidad.</a:t>
            </a:r>
          </a:p>
        </p:txBody>
      </p:sp>
      <p:sp>
        <p:nvSpPr>
          <p:cNvPr id="1240068" name="Line 4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z="5400" smtClean="0"/>
              <a:t>Formulación y Manejo</a:t>
            </a:r>
          </a:p>
        </p:txBody>
      </p:sp>
      <p:sp>
        <p:nvSpPr>
          <p:cNvPr id="124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3886200"/>
          </a:xfrm>
        </p:spPr>
        <p:txBody>
          <a:bodyPr/>
          <a:lstStyle/>
          <a:p>
            <a:pPr eaLnBrk="1" hangingPunct="1">
              <a:spcBef>
                <a:spcPct val="35000"/>
              </a:spcBef>
              <a:defRPr/>
            </a:pPr>
            <a:r>
              <a:rPr lang="en-US" smtClean="0"/>
              <a:t>No solo la formulación es importante, también factores físicos como corriente, localización del animal y calidad de agua afectan la respuesta.</a:t>
            </a:r>
          </a:p>
          <a:p>
            <a:pPr eaLnBrk="1" hangingPunct="1">
              <a:spcBef>
                <a:spcPct val="70000"/>
              </a:spcBef>
              <a:defRPr/>
            </a:pPr>
            <a:r>
              <a:rPr lang="en-US" smtClean="0"/>
              <a:t>El patrón de la corriente del estanque debe ser considerado para decidir donde y cuando alimentar.</a:t>
            </a:r>
          </a:p>
        </p:txBody>
      </p:sp>
      <p:sp>
        <p:nvSpPr>
          <p:cNvPr id="1241092" name="Line 4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z="5400" smtClean="0"/>
              <a:t>Formulación y Manejo</a:t>
            </a:r>
          </a:p>
        </p:txBody>
      </p:sp>
      <p:sp>
        <p:nvSpPr>
          <p:cNvPr id="1242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0263" y="1752600"/>
            <a:ext cx="7569200" cy="3886200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defRPr/>
            </a:pPr>
            <a:r>
              <a:rPr lang="en-US" smtClean="0"/>
              <a:t>Un atractante puede no ser efectivo si debe ser transportado mucha distancia antes de que llegue al animal.</a:t>
            </a:r>
          </a:p>
          <a:p>
            <a:pPr eaLnBrk="1" hangingPunct="1">
              <a:spcBef>
                <a:spcPct val="70000"/>
              </a:spcBef>
              <a:defRPr/>
            </a:pPr>
            <a:r>
              <a:rPr lang="en-US" smtClean="0"/>
              <a:t>Si el alimento es suministrado cuando el animal está enterrado e inactivo, el umbral de respuesta puede ser mucho más alto.</a:t>
            </a:r>
          </a:p>
        </p:txBody>
      </p:sp>
      <p:sp>
        <p:nvSpPr>
          <p:cNvPr id="1242116" name="Line 4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z="5400" smtClean="0"/>
              <a:t>Sustancias y Compuestos</a:t>
            </a:r>
          </a:p>
        </p:txBody>
      </p:sp>
      <p:sp>
        <p:nvSpPr>
          <p:cNvPr id="1243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smtClean="0">
                <a:solidFill>
                  <a:srgbClr val="00FF00"/>
                </a:solidFill>
              </a:rPr>
              <a:t>Péptidos: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Albumina bovina 		incitante 	        </a:t>
            </a:r>
            <a:r>
              <a:rPr lang="en-US" sz="2000" i="1" smtClean="0"/>
              <a:t>P.  japonicus</a:t>
            </a:r>
            <a:br>
              <a:rPr lang="en-US" sz="2000" i="1" smtClean="0"/>
            </a:br>
            <a:r>
              <a:rPr lang="en-US" sz="2000" smtClean="0"/>
              <a:t>Gelatina bovina		estimulante	        </a:t>
            </a:r>
            <a:r>
              <a:rPr lang="en-US" sz="2000" i="1" smtClean="0"/>
              <a:t>P.  japonicus</a:t>
            </a:r>
            <a:br>
              <a:rPr lang="en-US" sz="2000" i="1" smtClean="0"/>
            </a:br>
            <a:r>
              <a:rPr lang="en-US" sz="2000" smtClean="0"/>
              <a:t>Caseína			estimulante	</a:t>
            </a:r>
            <a:r>
              <a:rPr lang="en-US" sz="2000" i="1" smtClean="0"/>
              <a:t> </a:t>
            </a:r>
            <a:r>
              <a:rPr lang="en-US" sz="2000" smtClean="0"/>
              <a:t>       </a:t>
            </a:r>
            <a:r>
              <a:rPr lang="en-US" sz="2000" i="1" smtClean="0"/>
              <a:t>P.  japonicus</a:t>
            </a:r>
            <a:br>
              <a:rPr lang="en-US" sz="2000" i="1" smtClean="0"/>
            </a:br>
            <a:r>
              <a:rPr lang="en-US" sz="2000" smtClean="0"/>
              <a:t>Albumina de huevo		estimulante	</a:t>
            </a:r>
            <a:r>
              <a:rPr lang="en-US" sz="2000" i="1" smtClean="0"/>
              <a:t> </a:t>
            </a:r>
            <a:r>
              <a:rPr lang="en-US" sz="2000" smtClean="0"/>
              <a:t>       </a:t>
            </a:r>
            <a:r>
              <a:rPr lang="en-US" sz="2000" i="1" smtClean="0"/>
              <a:t>P.  japonicus</a:t>
            </a:r>
            <a:endParaRPr lang="en-US" sz="2000" smtClean="0"/>
          </a:p>
          <a:p>
            <a:pPr eaLnBrk="1" hangingPunct="1">
              <a:spcBef>
                <a:spcPct val="30000"/>
              </a:spcBef>
              <a:defRPr/>
            </a:pPr>
            <a:r>
              <a:rPr lang="en-US" sz="2000" smtClean="0">
                <a:solidFill>
                  <a:srgbClr val="00FF00"/>
                </a:solidFill>
              </a:rPr>
              <a:t>Amino ácidos:</a:t>
            </a:r>
            <a:br>
              <a:rPr lang="en-US" sz="2000" smtClean="0">
                <a:solidFill>
                  <a:srgbClr val="00FF00"/>
                </a:solidFill>
              </a:rPr>
            </a:br>
            <a:r>
              <a:rPr lang="en-US" sz="2000" smtClean="0"/>
              <a:t>Arginina		 	 incitante 	        </a:t>
            </a:r>
            <a:r>
              <a:rPr lang="en-US" sz="2000" i="1" smtClean="0"/>
              <a:t>P.  japonicus</a:t>
            </a:r>
            <a:br>
              <a:rPr lang="en-US" sz="2000" i="1" smtClean="0"/>
            </a:br>
            <a:r>
              <a:rPr lang="en-US" sz="2000" smtClean="0"/>
              <a:t>Glutamato 			 incitante	        </a:t>
            </a:r>
            <a:r>
              <a:rPr lang="en-US" sz="2000" i="1" smtClean="0"/>
              <a:t>P.  japonicus</a:t>
            </a:r>
            <a:br>
              <a:rPr lang="en-US" sz="2000" i="1" smtClean="0"/>
            </a:br>
            <a:r>
              <a:rPr lang="en-US" sz="2000" smtClean="0"/>
              <a:t>Glicina 	       	incitante/estimulante	        </a:t>
            </a:r>
            <a:r>
              <a:rPr lang="en-US" sz="2000" i="1" smtClean="0"/>
              <a:t>P.  japonicus</a:t>
            </a:r>
            <a:br>
              <a:rPr lang="en-US" sz="2000" i="1" smtClean="0"/>
            </a:br>
            <a:r>
              <a:rPr lang="en-US" sz="2000" smtClean="0"/>
              <a:t>Glicina 	       	incitante/estimulante	        </a:t>
            </a:r>
            <a:r>
              <a:rPr lang="en-US" sz="2000" i="1" smtClean="0"/>
              <a:t>P.  monodon</a:t>
            </a:r>
          </a:p>
        </p:txBody>
      </p:sp>
      <p:sp>
        <p:nvSpPr>
          <p:cNvPr id="1243140" name="Line 4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z="5400" smtClean="0"/>
              <a:t>Sustancias y Compuestos</a:t>
            </a:r>
            <a:endParaRPr lang="es-ES_tradnl" sz="4800" smtClean="0"/>
          </a:p>
        </p:txBody>
      </p:sp>
      <p:sp>
        <p:nvSpPr>
          <p:cNvPr id="1244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smtClean="0">
                <a:solidFill>
                  <a:srgbClr val="00FF00"/>
                </a:solidFill>
              </a:rPr>
              <a:t>Amino ácidos:</a:t>
            </a:r>
            <a:br>
              <a:rPr lang="en-US" sz="2000" smtClean="0">
                <a:solidFill>
                  <a:srgbClr val="00FF00"/>
                </a:solidFill>
              </a:rPr>
            </a:br>
            <a:r>
              <a:rPr lang="en-US" sz="2000" smtClean="0"/>
              <a:t>Histadina		 	 incitante 	P</a:t>
            </a:r>
            <a:r>
              <a:rPr lang="en-US" sz="2000" i="1" smtClean="0"/>
              <a:t>.  japonicus</a:t>
            </a:r>
            <a:br>
              <a:rPr lang="en-US" sz="2000" i="1" smtClean="0"/>
            </a:br>
            <a:r>
              <a:rPr lang="en-US" sz="2000" smtClean="0"/>
              <a:t>Leucina 		           atractante            	</a:t>
            </a:r>
            <a:r>
              <a:rPr lang="en-US" sz="2000" i="1" smtClean="0"/>
              <a:t>P.   merguiensis</a:t>
            </a:r>
            <a:br>
              <a:rPr lang="en-US" sz="2000" i="1" smtClean="0"/>
            </a:br>
            <a:r>
              <a:rPr lang="en-US" sz="2000" i="1" smtClean="0"/>
              <a:t>     	</a:t>
            </a:r>
            <a:r>
              <a:rPr lang="en-US" sz="2000" smtClean="0"/>
              <a:t> 	                     estimulante	P</a:t>
            </a:r>
            <a:r>
              <a:rPr lang="en-US" sz="2000" i="1" smtClean="0"/>
              <a:t>.  japonicus</a:t>
            </a:r>
            <a:br>
              <a:rPr lang="en-US" sz="2000" i="1" smtClean="0"/>
            </a:br>
            <a:r>
              <a:rPr lang="en-US" sz="2000" i="1" smtClean="0"/>
              <a:t> </a:t>
            </a:r>
            <a:r>
              <a:rPr lang="en-US" sz="2000" smtClean="0"/>
              <a:t>Lisina 		           atractante            </a:t>
            </a:r>
            <a:r>
              <a:rPr lang="en-US" sz="2000" i="1" smtClean="0"/>
              <a:t>P.   merguiensis </a:t>
            </a:r>
            <a:br>
              <a:rPr lang="en-US" sz="2000" i="1" smtClean="0"/>
            </a:br>
            <a:r>
              <a:rPr lang="en-US" sz="2000" i="1" smtClean="0"/>
              <a:t> </a:t>
            </a:r>
            <a:r>
              <a:rPr lang="en-US" sz="2000" smtClean="0"/>
              <a:t>Metionina 	 	 	incitante        	</a:t>
            </a:r>
            <a:r>
              <a:rPr lang="en-US" sz="2000" i="1" smtClean="0"/>
              <a:t>P.   japonicus </a:t>
            </a:r>
            <a:br>
              <a:rPr lang="en-US" sz="2000" i="1" smtClean="0"/>
            </a:br>
            <a:r>
              <a:rPr lang="en-US" sz="2000" i="1" smtClean="0"/>
              <a:t> </a:t>
            </a:r>
            <a:r>
              <a:rPr lang="en-US" sz="2000" smtClean="0"/>
              <a:t>Prolina 		           atractante            </a:t>
            </a:r>
            <a:r>
              <a:rPr lang="en-US" sz="2000" i="1" smtClean="0"/>
              <a:t>P.   merguiensis </a:t>
            </a:r>
            <a:br>
              <a:rPr lang="en-US" sz="2000" i="1" smtClean="0"/>
            </a:br>
            <a:r>
              <a:rPr lang="en-US" sz="2000" i="1" smtClean="0"/>
              <a:t> </a:t>
            </a:r>
            <a:r>
              <a:rPr lang="en-US" sz="2000" smtClean="0"/>
              <a:t>Serina	        incitante/estimulante       	</a:t>
            </a:r>
            <a:r>
              <a:rPr lang="en-US" sz="2000" i="1" smtClean="0"/>
              <a:t>P.  japonicus</a:t>
            </a:r>
            <a:br>
              <a:rPr lang="en-US" sz="2000" i="1" smtClean="0"/>
            </a:br>
            <a:r>
              <a:rPr lang="en-US" sz="2000" i="1" smtClean="0"/>
              <a:t> </a:t>
            </a:r>
            <a:r>
              <a:rPr lang="en-US" sz="2000" smtClean="0"/>
              <a:t>Valina	 	           estimulante 	P</a:t>
            </a:r>
            <a:r>
              <a:rPr lang="en-US" sz="2000" i="1" smtClean="0"/>
              <a:t>.  japonicus</a:t>
            </a:r>
          </a:p>
        </p:txBody>
      </p:sp>
      <p:sp>
        <p:nvSpPr>
          <p:cNvPr id="1244164" name="Line 4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z="5400" smtClean="0"/>
              <a:t>Sustancias y Compuestos</a:t>
            </a:r>
            <a:endParaRPr lang="es-ES_tradnl" sz="4800" smtClean="0"/>
          </a:p>
        </p:txBody>
      </p:sp>
      <p:sp>
        <p:nvSpPr>
          <p:cNvPr id="1245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smtClean="0">
                <a:solidFill>
                  <a:srgbClr val="00FF00"/>
                </a:solidFill>
              </a:rPr>
              <a:t>Extractos Naturales:</a:t>
            </a:r>
            <a:br>
              <a:rPr lang="en-US" sz="2000" smtClean="0">
                <a:solidFill>
                  <a:srgbClr val="00FF00"/>
                </a:solidFill>
              </a:rPr>
            </a:br>
            <a:r>
              <a:rPr lang="en-US" sz="2000" smtClean="0"/>
              <a:t>Vacuno		 	 atractante 	P</a:t>
            </a:r>
            <a:r>
              <a:rPr lang="en-US" sz="2000" i="1" smtClean="0"/>
              <a:t>. merguiensis </a:t>
            </a:r>
            <a:br>
              <a:rPr lang="en-US" sz="2000" i="1" smtClean="0"/>
            </a:br>
            <a:r>
              <a:rPr lang="en-US" sz="2000" smtClean="0"/>
              <a:t>Almeja 		           incitante              </a:t>
            </a:r>
            <a:r>
              <a:rPr lang="en-US" sz="2000" i="1" smtClean="0"/>
              <a:t>P. japonicus </a:t>
            </a:r>
            <a:br>
              <a:rPr lang="en-US" sz="2000" i="1" smtClean="0"/>
            </a:br>
            <a:r>
              <a:rPr lang="en-US" sz="2000" smtClean="0"/>
              <a:t>Almeja, carne e </a:t>
            </a:r>
            <a:br>
              <a:rPr lang="en-US" sz="2000" smtClean="0"/>
            </a:br>
            <a:r>
              <a:rPr lang="en-US" sz="2000" smtClean="0"/>
              <a:t>hígado de calamar 	 	incitante              </a:t>
            </a:r>
            <a:r>
              <a:rPr lang="en-US" sz="2000" i="1" smtClean="0"/>
              <a:t>P. japonicus </a:t>
            </a:r>
            <a:br>
              <a:rPr lang="en-US" sz="2000" i="1" smtClean="0"/>
            </a:br>
            <a:r>
              <a:rPr lang="en-US" sz="2000" smtClean="0"/>
              <a:t>Agua estuarina 		 atractante           </a:t>
            </a:r>
            <a:r>
              <a:rPr lang="en-US" sz="2000" i="1" smtClean="0"/>
              <a:t>P. aztecus</a:t>
            </a:r>
            <a:br>
              <a:rPr lang="en-US" sz="2000" i="1" smtClean="0"/>
            </a:br>
            <a:r>
              <a:rPr lang="en-US" sz="2000" i="1" smtClean="0"/>
              <a:t>						  P. setiferus </a:t>
            </a:r>
            <a:br>
              <a:rPr lang="en-US" sz="2000" i="1" smtClean="0"/>
            </a:br>
            <a:r>
              <a:rPr lang="en-US" sz="2000" i="1" smtClean="0"/>
              <a:t> </a:t>
            </a:r>
            <a:r>
              <a:rPr lang="en-US" sz="2000" smtClean="0"/>
              <a:t>Mejillón	        incitante/estimulante        	</a:t>
            </a:r>
            <a:r>
              <a:rPr lang="en-US" sz="2000" i="1" smtClean="0"/>
              <a:t>P. monodon</a:t>
            </a:r>
            <a:br>
              <a:rPr lang="en-US" sz="2000" i="1" smtClean="0"/>
            </a:br>
            <a:r>
              <a:rPr lang="en-US" sz="2000" i="1" smtClean="0"/>
              <a:t> </a:t>
            </a:r>
            <a:r>
              <a:rPr lang="en-US" sz="2000" smtClean="0"/>
              <a:t>Camarón	        incitante/ estimulante       </a:t>
            </a:r>
            <a:r>
              <a:rPr lang="en-US" sz="2000" i="1" smtClean="0"/>
              <a:t>	P. vannamei</a:t>
            </a:r>
          </a:p>
        </p:txBody>
      </p:sp>
      <p:sp>
        <p:nvSpPr>
          <p:cNvPr id="1245188" name="Line 4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z="5400" smtClean="0"/>
              <a:t>Sustancias y Compuestos</a:t>
            </a:r>
            <a:endParaRPr lang="es-ES_tradnl" sz="4800" smtClean="0"/>
          </a:p>
        </p:txBody>
      </p:sp>
      <p:sp>
        <p:nvSpPr>
          <p:cNvPr id="1246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4538" y="1371600"/>
            <a:ext cx="8120062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smtClean="0">
                <a:solidFill>
                  <a:srgbClr val="00FF00"/>
                </a:solidFill>
              </a:rPr>
              <a:t>Extractos Naturales:</a:t>
            </a:r>
            <a:br>
              <a:rPr lang="en-US" sz="2000" smtClean="0">
                <a:solidFill>
                  <a:srgbClr val="00FF00"/>
                </a:solidFill>
              </a:rPr>
            </a:br>
            <a:r>
              <a:rPr lang="en-US" sz="2000" smtClean="0"/>
              <a:t>Calamar	               incitante/estimulante         </a:t>
            </a:r>
            <a:r>
              <a:rPr lang="en-US" sz="2000" i="1" smtClean="0"/>
              <a:t>P. vannamei </a:t>
            </a:r>
            <a:br>
              <a:rPr lang="en-US" sz="2000" i="1" smtClean="0"/>
            </a:br>
            <a:r>
              <a:rPr lang="en-US" sz="2000" smtClean="0"/>
              <a:t>Aceite de hígado</a:t>
            </a:r>
            <a:br>
              <a:rPr lang="en-US" sz="2000" smtClean="0"/>
            </a:br>
            <a:r>
              <a:rPr lang="en-US" sz="2000" smtClean="0"/>
              <a:t>de calamar	     	atractante/incitante           </a:t>
            </a:r>
            <a:r>
              <a:rPr lang="en-US" sz="2000" i="1" smtClean="0"/>
              <a:t>P. vannamei</a:t>
            </a:r>
          </a:p>
          <a:p>
            <a:pPr eaLnBrk="1" hangingPunct="1">
              <a:defRPr/>
            </a:pPr>
            <a:r>
              <a:rPr lang="en-US" sz="2000" smtClean="0">
                <a:solidFill>
                  <a:srgbClr val="00FF00"/>
                </a:solidFill>
              </a:rPr>
              <a:t>Extractos Sintéticos:</a:t>
            </a:r>
            <a:br>
              <a:rPr lang="en-US" sz="2000" smtClean="0">
                <a:solidFill>
                  <a:srgbClr val="00FF00"/>
                </a:solidFill>
              </a:rPr>
            </a:br>
            <a:r>
              <a:rPr lang="en-US" sz="2000" smtClean="0"/>
              <a:t>Mezcla</a:t>
            </a:r>
            <a:r>
              <a:rPr lang="en-US" sz="2000" i="1" smtClean="0"/>
              <a:t> </a:t>
            </a:r>
            <a:r>
              <a:rPr lang="en-US" sz="2000" smtClean="0"/>
              <a:t>amino ácidos	      incitante                </a:t>
            </a:r>
            <a:r>
              <a:rPr lang="en-US" sz="2000" i="1" smtClean="0"/>
              <a:t>	P. japonicus </a:t>
            </a:r>
            <a:br>
              <a:rPr lang="en-US" sz="2000" i="1" smtClean="0"/>
            </a:br>
            <a:r>
              <a:rPr lang="en-US" sz="2000" smtClean="0"/>
              <a:t>Atractante comercial	atractante/incitante	  P</a:t>
            </a:r>
            <a:r>
              <a:rPr lang="en-US" sz="2000" i="1" smtClean="0"/>
              <a:t>. vannamei</a:t>
            </a:r>
          </a:p>
          <a:p>
            <a:pPr eaLnBrk="1" hangingPunct="1">
              <a:defRPr/>
            </a:pPr>
            <a:r>
              <a:rPr lang="en-US" sz="2000" smtClean="0">
                <a:solidFill>
                  <a:srgbClr val="00FF00"/>
                </a:solidFill>
              </a:rPr>
              <a:t>Insumos:</a:t>
            </a:r>
            <a:br>
              <a:rPr lang="en-US" sz="2000" smtClean="0">
                <a:solidFill>
                  <a:srgbClr val="00FF00"/>
                </a:solidFill>
              </a:rPr>
            </a:br>
            <a:r>
              <a:rPr lang="en-US" sz="2000" smtClean="0"/>
              <a:t>Harina de pescado	atractante/incitante      </a:t>
            </a:r>
            <a:r>
              <a:rPr lang="en-US" sz="2000" i="1" smtClean="0"/>
              <a:t>P. vannamei</a:t>
            </a:r>
            <a:br>
              <a:rPr lang="en-US" sz="2000" i="1" smtClean="0"/>
            </a:br>
            <a:r>
              <a:rPr lang="en-US" sz="2000" smtClean="0"/>
              <a:t>Harina de camarón	atractante/incitante      </a:t>
            </a:r>
            <a:r>
              <a:rPr lang="en-US" sz="2000" i="1" smtClean="0"/>
              <a:t>P. vannamei </a:t>
            </a:r>
            <a:br>
              <a:rPr lang="en-US" sz="2000" i="1" smtClean="0"/>
            </a:br>
            <a:r>
              <a:rPr lang="en-US" sz="2000" smtClean="0"/>
              <a:t>Harina de calamar	incitante/estimulante   </a:t>
            </a:r>
            <a:r>
              <a:rPr lang="en-US" sz="2000" i="1" smtClean="0"/>
              <a:t>P japonicus</a:t>
            </a:r>
          </a:p>
        </p:txBody>
      </p:sp>
      <p:sp>
        <p:nvSpPr>
          <p:cNvPr id="1246212" name="Line 4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z="5400" smtClean="0"/>
              <a:t>Sustancias y Compuestos</a:t>
            </a:r>
            <a:endParaRPr lang="es-ES_tradnl" sz="4800" smtClean="0"/>
          </a:p>
        </p:txBody>
      </p:sp>
      <p:sp>
        <p:nvSpPr>
          <p:cNvPr id="1247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smtClean="0">
                <a:solidFill>
                  <a:srgbClr val="00FF00"/>
                </a:solidFill>
              </a:rPr>
              <a:t>Azúcares:</a:t>
            </a:r>
            <a:br>
              <a:rPr lang="en-US" sz="2000" smtClean="0">
                <a:solidFill>
                  <a:srgbClr val="00FF00"/>
                </a:solidFill>
              </a:rPr>
            </a:br>
            <a:r>
              <a:rPr lang="en-US" sz="2000" smtClean="0"/>
              <a:t>Celobiosa 	           		incitante             P</a:t>
            </a:r>
            <a:r>
              <a:rPr lang="en-US" sz="2000" i="1" smtClean="0"/>
              <a:t>. japonicus </a:t>
            </a:r>
            <a:br>
              <a:rPr lang="en-US" sz="2000" i="1" smtClean="0"/>
            </a:br>
            <a:r>
              <a:rPr lang="en-US" sz="2000" smtClean="0"/>
              <a:t>Galactosa 		 	incitante</a:t>
            </a:r>
            <a:r>
              <a:rPr lang="en-US" sz="2000" i="1" smtClean="0"/>
              <a:t>	   P. japonicus </a:t>
            </a:r>
            <a:br>
              <a:rPr lang="en-US" sz="2000" i="1" smtClean="0"/>
            </a:br>
            <a:r>
              <a:rPr lang="en-US" sz="2000" smtClean="0"/>
              <a:t>Glucosa 			estimulante         </a:t>
            </a:r>
            <a:r>
              <a:rPr lang="en-US" sz="2000" i="1" smtClean="0"/>
              <a:t>P. japonicus </a:t>
            </a:r>
            <a:br>
              <a:rPr lang="en-US" sz="2000" i="1" smtClean="0"/>
            </a:br>
            <a:r>
              <a:rPr lang="en-US" sz="2000" smtClean="0"/>
              <a:t>Almidon 		          estimulante         </a:t>
            </a:r>
            <a:r>
              <a:rPr lang="en-US" sz="2000" i="1" smtClean="0"/>
              <a:t>P. japonicus </a:t>
            </a:r>
            <a:br>
              <a:rPr lang="en-US" sz="2000" i="1" smtClean="0"/>
            </a:br>
            <a:r>
              <a:rPr lang="en-US" sz="2000" smtClean="0"/>
              <a:t>Sucrosa	        incitante/estimulante       </a:t>
            </a:r>
            <a:r>
              <a:rPr lang="en-US" sz="2000" i="1" smtClean="0"/>
              <a:t>P. japonicus</a:t>
            </a:r>
          </a:p>
          <a:p>
            <a:pPr eaLnBrk="1" hangingPunct="1">
              <a:spcBef>
                <a:spcPct val="40000"/>
              </a:spcBef>
              <a:defRPr/>
            </a:pPr>
            <a:r>
              <a:rPr lang="en-US" sz="2000" smtClean="0">
                <a:solidFill>
                  <a:srgbClr val="00FF00"/>
                </a:solidFill>
              </a:rPr>
              <a:t>Compuestos Nitrogenados</a:t>
            </a:r>
            <a:r>
              <a:rPr lang="en-US" sz="2000" i="1" smtClean="0"/>
              <a:t/>
            </a:r>
            <a:br>
              <a:rPr lang="en-US" sz="2000" i="1" smtClean="0"/>
            </a:br>
            <a:r>
              <a:rPr lang="en-US" sz="2000" i="1" smtClean="0"/>
              <a:t> </a:t>
            </a:r>
            <a:r>
              <a:rPr lang="en-US" sz="2000" smtClean="0"/>
              <a:t>Taurina 	           incitante/estimulante    </a:t>
            </a:r>
            <a:r>
              <a:rPr lang="en-US" sz="2000" i="1" smtClean="0"/>
              <a:t>P. japonicus </a:t>
            </a:r>
            <a:br>
              <a:rPr lang="en-US" sz="2000" i="1" smtClean="0"/>
            </a:br>
            <a:r>
              <a:rPr lang="en-US" sz="2000" i="1" smtClean="0"/>
              <a:t> </a:t>
            </a:r>
            <a:r>
              <a:rPr lang="en-US" sz="2000" smtClean="0"/>
              <a:t>Urea 	                     atractante            </a:t>
            </a:r>
            <a:r>
              <a:rPr lang="en-US" sz="2000" i="1" smtClean="0"/>
              <a:t>P. merguiensis</a:t>
            </a:r>
          </a:p>
        </p:txBody>
      </p:sp>
      <p:sp>
        <p:nvSpPr>
          <p:cNvPr id="1247236" name="Line 4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z="5400" smtClean="0"/>
              <a:t>Atractantes Naturales</a:t>
            </a:r>
            <a:r>
              <a:rPr lang="es-ES_tradnl" smtClean="0"/>
              <a:t> </a:t>
            </a:r>
          </a:p>
        </p:txBody>
      </p:sp>
      <p:sp>
        <p:nvSpPr>
          <p:cNvPr id="124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8262938" cy="4343400"/>
          </a:xfrm>
        </p:spPr>
        <p:txBody>
          <a:bodyPr/>
          <a:lstStyle/>
          <a:p>
            <a:pPr eaLnBrk="1" hangingPunct="1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3000" smtClean="0"/>
              <a:t>Harina de cangrejo				2 - 3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3000" smtClean="0"/>
              <a:t>Harina de cabezas de camar</a:t>
            </a:r>
            <a:r>
              <a:rPr lang="es-ES_tradnl" sz="3000" smtClean="0"/>
              <a:t>ón</a:t>
            </a:r>
            <a:r>
              <a:rPr lang="en-US" sz="2400" smtClean="0"/>
              <a:t>		</a:t>
            </a:r>
            <a:r>
              <a:rPr lang="en-US" sz="3000" smtClean="0"/>
              <a:t>5 - 10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3000" smtClean="0"/>
              <a:t>Harina de calamar				1 - 3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3000" smtClean="0"/>
              <a:t>Harina de h</a:t>
            </a:r>
            <a:r>
              <a:rPr lang="es-ES_tradnl" sz="3000" smtClean="0"/>
              <a:t>ígado de calamar		2 </a:t>
            </a:r>
            <a:r>
              <a:rPr lang="en-US" sz="3000" smtClean="0"/>
              <a:t>- 6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3000" smtClean="0"/>
              <a:t>Harina de krill					2 - 5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3000" smtClean="0"/>
              <a:t>Hidrolizados de pescado			2 - 4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3000" smtClean="0"/>
              <a:t>Solubles de pescado				3 - 5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3000" smtClean="0"/>
              <a:t>Solubles de carne				1 - 2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3000" smtClean="0"/>
              <a:t>Harina de macroalgas			2 - 4</a:t>
            </a:r>
          </a:p>
        </p:txBody>
      </p:sp>
      <p:sp>
        <p:nvSpPr>
          <p:cNvPr id="1248260" name="Line 4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192213" y="1371600"/>
            <a:ext cx="1706562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000">
                <a:solidFill>
                  <a:schemeClr val="accent2"/>
                </a:solidFill>
                <a:effectLst/>
              </a:rPr>
              <a:t>Ingrediente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5351463" y="1450975"/>
            <a:ext cx="34544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s-ES_tradnl" sz="2400">
                <a:solidFill>
                  <a:schemeClr val="accent2"/>
                </a:solidFill>
                <a:effectLst/>
              </a:rPr>
              <a:t>Niveles de Inclusión (%)</a:t>
            </a:r>
            <a:endParaRPr lang="es-ES_tradnl" sz="3000">
              <a:solidFill>
                <a:schemeClr val="accent2"/>
              </a:solidFill>
              <a:effectLst/>
            </a:endParaRPr>
          </a:p>
        </p:txBody>
      </p:sp>
      <p:sp>
        <p:nvSpPr>
          <p:cNvPr id="1248263" name="Line 7"/>
          <p:cNvSpPr>
            <a:spLocks noChangeShapeType="1"/>
          </p:cNvSpPr>
          <p:nvPr/>
        </p:nvSpPr>
        <p:spPr bwMode="auto">
          <a:xfrm>
            <a:off x="609600" y="1905000"/>
            <a:ext cx="35893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48264" name="Line 8"/>
          <p:cNvSpPr>
            <a:spLocks noChangeShapeType="1"/>
          </p:cNvSpPr>
          <p:nvPr/>
        </p:nvSpPr>
        <p:spPr bwMode="auto">
          <a:xfrm>
            <a:off x="5554663" y="1905000"/>
            <a:ext cx="2979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48265" name="Line 9"/>
          <p:cNvSpPr>
            <a:spLocks noChangeShapeType="1"/>
          </p:cNvSpPr>
          <p:nvPr/>
        </p:nvSpPr>
        <p:spPr bwMode="auto">
          <a:xfrm>
            <a:off x="609600" y="6324600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z="5400" smtClean="0"/>
              <a:t>Atractantes Purificados</a:t>
            </a:r>
            <a:r>
              <a:rPr lang="es-ES_tradnl" smtClean="0"/>
              <a:t> </a:t>
            </a:r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2155825"/>
            <a:ext cx="7138987" cy="307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sz="2400" smtClean="0"/>
              <a:t>Amino </a:t>
            </a:r>
            <a:r>
              <a:rPr lang="es-ES_tradnl" sz="2400" smtClean="0"/>
              <a:t>ácidos	</a:t>
            </a:r>
            <a:r>
              <a:rPr lang="en-US" sz="2400" smtClean="0"/>
              <a:t>			0.05 - 0.10 %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sz="2400" smtClean="0"/>
              <a:t>(glicina, alanina, </a:t>
            </a:r>
            <a:r>
              <a:rPr lang="es-ES_tradnl" sz="2400" smtClean="0"/>
              <a:t>ác. glutámico</a:t>
            </a:r>
            <a:r>
              <a:rPr lang="en-US" sz="2400" smtClean="0"/>
              <a:t>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None/>
              <a:defRPr/>
            </a:pPr>
            <a:r>
              <a:rPr lang="en-US" sz="2400" smtClean="0"/>
              <a:t>Betaina					0.5 - 1 %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US" sz="2400" smtClean="0"/>
              <a:t>Nucle</a:t>
            </a:r>
            <a:r>
              <a:rPr lang="es-ES_tradnl" sz="2400" smtClean="0"/>
              <a:t>ótidos				90 ppm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s-ES_tradnl" sz="2400" smtClean="0"/>
              <a:t>(5-monofosfatos de inosina y guanosina)</a:t>
            </a:r>
            <a:endParaRPr lang="en-US" sz="2400" smtClean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400" smtClean="0"/>
              <a:t>Saborizantes artificiales		?</a:t>
            </a:r>
          </a:p>
        </p:txBody>
      </p:sp>
      <p:sp>
        <p:nvSpPr>
          <p:cNvPr id="1249284" name="Line 4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341438" y="1600200"/>
            <a:ext cx="1706562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000">
                <a:solidFill>
                  <a:schemeClr val="accent2"/>
                </a:solidFill>
                <a:effectLst/>
              </a:rPr>
              <a:t>Ingrediente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5080000" y="1679575"/>
            <a:ext cx="34544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s-ES_tradnl" sz="2400">
                <a:solidFill>
                  <a:schemeClr val="accent2"/>
                </a:solidFill>
                <a:effectLst/>
              </a:rPr>
              <a:t>Niveles de Inclusión</a:t>
            </a:r>
            <a:endParaRPr lang="es-ES_tradnl" sz="3000">
              <a:solidFill>
                <a:schemeClr val="accent2"/>
              </a:solidFill>
              <a:effectLst/>
            </a:endParaRPr>
          </a:p>
        </p:txBody>
      </p:sp>
      <p:sp>
        <p:nvSpPr>
          <p:cNvPr id="1249287" name="Line 7"/>
          <p:cNvSpPr>
            <a:spLocks noChangeShapeType="1"/>
          </p:cNvSpPr>
          <p:nvPr/>
        </p:nvSpPr>
        <p:spPr bwMode="auto">
          <a:xfrm>
            <a:off x="881063" y="2133600"/>
            <a:ext cx="35893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49288" name="Line 8"/>
          <p:cNvSpPr>
            <a:spLocks noChangeShapeType="1"/>
          </p:cNvSpPr>
          <p:nvPr/>
        </p:nvSpPr>
        <p:spPr bwMode="auto">
          <a:xfrm>
            <a:off x="5283200" y="2133600"/>
            <a:ext cx="2979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249289" name="Line 9"/>
          <p:cNvSpPr>
            <a:spLocks noChangeShapeType="1"/>
          </p:cNvSpPr>
          <p:nvPr/>
        </p:nvSpPr>
        <p:spPr bwMode="auto">
          <a:xfrm>
            <a:off x="881063" y="5486400"/>
            <a:ext cx="7381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0263" y="1600200"/>
            <a:ext cx="75692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Hay confusión en la función y utilidad de los quimioatractantes y estimuladores del consumo en los alimentos procesados.</a:t>
            </a:r>
          </a:p>
          <a:p>
            <a:pPr eaLnBrk="1" hangingPunct="1">
              <a:spcBef>
                <a:spcPct val="60000"/>
              </a:spcBef>
              <a:defRPr/>
            </a:pPr>
            <a:r>
              <a:rPr lang="en-US" smtClean="0"/>
              <a:t>Lo siguiente es una revisión realizada por </a:t>
            </a:r>
            <a:r>
              <a:rPr lang="en-US" sz="2400" smtClean="0"/>
              <a:t>Lee &amp; Meyers (1997)</a:t>
            </a:r>
            <a:r>
              <a:rPr lang="en-US" smtClean="0"/>
              <a:t> sobre la información disponible.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8940800" cy="1143000"/>
          </a:xfrm>
          <a:noFill/>
        </p:spPr>
        <p:txBody>
          <a:bodyPr/>
          <a:lstStyle/>
          <a:p>
            <a:pPr eaLnBrk="1" hangingPunct="1"/>
            <a:r>
              <a:rPr lang="es-ES_tradnl" sz="5400" smtClean="0"/>
              <a:t>Quimioatracción</a:t>
            </a:r>
          </a:p>
        </p:txBody>
      </p:sp>
      <p:sp>
        <p:nvSpPr>
          <p:cNvPr id="1213444" name="Line 4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8940800" cy="1143000"/>
          </a:xfrm>
        </p:spPr>
        <p:txBody>
          <a:bodyPr/>
          <a:lstStyle/>
          <a:p>
            <a:pPr eaLnBrk="1" hangingPunct="1"/>
            <a:r>
              <a:rPr lang="es-ES_tradnl" sz="5400" smtClean="0"/>
              <a:t>Quimioatracción</a:t>
            </a:r>
          </a:p>
        </p:txBody>
      </p:sp>
      <p:sp>
        <p:nvSpPr>
          <p:cNvPr id="1214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524000"/>
            <a:ext cx="7366000" cy="48768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mtClean="0"/>
              <a:t>Detección no significa atracción.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mtClean="0"/>
              <a:t>Todos los sentidos reciben estímulos relacionados con el alimento.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mtClean="0"/>
              <a:t>Visión y quimiorecepción son los más importantes a larga distancia, mientras que tacto es más importante en la interacción directa con la presa.</a:t>
            </a:r>
          </a:p>
        </p:txBody>
      </p:sp>
      <p:sp>
        <p:nvSpPr>
          <p:cNvPr id="1214468" name="Line 4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s-ES_tradnl" sz="5400" smtClean="0"/>
              <a:t>Quimioatracción</a:t>
            </a:r>
          </a:p>
        </p:txBody>
      </p:sp>
      <p:sp>
        <p:nvSpPr>
          <p:cNvPr id="1215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7138" y="1600200"/>
            <a:ext cx="7035800" cy="4876800"/>
          </a:xfrm>
        </p:spPr>
        <p:txBody>
          <a:bodyPr/>
          <a:lstStyle/>
          <a:p>
            <a:pPr eaLnBrk="1" hangingPunct="1">
              <a:spcBef>
                <a:spcPct val="55000"/>
              </a:spcBef>
              <a:defRPr/>
            </a:pPr>
            <a:r>
              <a:rPr lang="en-US" smtClean="0"/>
              <a:t>Quimiorecepción es la clave.</a:t>
            </a:r>
          </a:p>
          <a:p>
            <a:pPr eaLnBrk="1" hangingPunct="1">
              <a:spcBef>
                <a:spcPct val="55000"/>
              </a:spcBef>
              <a:defRPr/>
            </a:pPr>
            <a:r>
              <a:rPr lang="en-US" smtClean="0"/>
              <a:t>Crustáceos perciven mejor un cambio en la calidad del estímulo químico que en la cantidad.</a:t>
            </a:r>
          </a:p>
          <a:p>
            <a:pPr eaLnBrk="1" hangingPunct="1">
              <a:spcBef>
                <a:spcPct val="55000"/>
              </a:spcBef>
              <a:defRPr/>
            </a:pPr>
            <a:r>
              <a:rPr lang="en-US" smtClean="0"/>
              <a:t>Modelo propuesto de la respuesta del animal a un estímulo químico:</a:t>
            </a:r>
          </a:p>
        </p:txBody>
      </p:sp>
      <p:sp>
        <p:nvSpPr>
          <p:cNvPr id="1215492" name="Line 4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687513" y="152400"/>
            <a:ext cx="4205287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Detección y orientación</a:t>
            </a:r>
          </a:p>
        </p:txBody>
      </p:sp>
    </p:spTree>
  </p:cSld>
  <p:clrMapOvr>
    <a:masterClrMapping/>
  </p:clrMapOvr>
  <p:transition>
    <p:sndAc>
      <p:stSnd>
        <p:snd r:embed="rId2" name="DIALOG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687513" y="152400"/>
            <a:ext cx="4205287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Detección y orientación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403350" y="1316038"/>
            <a:ext cx="2079625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movimiento?</a:t>
            </a:r>
          </a:p>
        </p:txBody>
      </p:sp>
      <p:sp>
        <p:nvSpPr>
          <p:cNvPr id="1217540" name="Line 4"/>
          <p:cNvSpPr>
            <a:spLocks noChangeShapeType="1"/>
          </p:cNvSpPr>
          <p:nvPr/>
        </p:nvSpPr>
        <p:spPr bwMode="auto">
          <a:xfrm>
            <a:off x="2979738" y="7620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>
    <p:sndAc>
      <p:stSnd>
        <p:snd r:embed="rId2" name="DIALOG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687513" y="152400"/>
            <a:ext cx="4205287" cy="588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Detección y orientación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403350" y="1316038"/>
            <a:ext cx="2079625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movimiento?</a:t>
            </a:r>
          </a:p>
        </p:txBody>
      </p:sp>
      <p:sp>
        <p:nvSpPr>
          <p:cNvPr id="1218564" name="Line 4"/>
          <p:cNvSpPr>
            <a:spLocks noChangeShapeType="1"/>
          </p:cNvSpPr>
          <p:nvPr/>
        </p:nvSpPr>
        <p:spPr bwMode="auto">
          <a:xfrm>
            <a:off x="3522663" y="1600200"/>
            <a:ext cx="2370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034088" y="1392238"/>
            <a:ext cx="1668462" cy="588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accent2"/>
                </a:solidFill>
                <a:effectLst/>
              </a:rPr>
              <a:t>Se detiene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138613" y="1100138"/>
            <a:ext cx="603250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chemeClr val="hlink"/>
                </a:solidFill>
                <a:effectLst/>
              </a:rPr>
              <a:t>No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951538" y="871538"/>
            <a:ext cx="166687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s-ES_tradnl" sz="3200">
                <a:solidFill>
                  <a:srgbClr val="00FF00"/>
                </a:solidFill>
                <a:effectLst/>
              </a:rPr>
              <a:t>Arrestante</a:t>
            </a:r>
          </a:p>
        </p:txBody>
      </p:sp>
      <p:sp>
        <p:nvSpPr>
          <p:cNvPr id="1218568" name="Line 8"/>
          <p:cNvSpPr>
            <a:spLocks noChangeShapeType="1"/>
          </p:cNvSpPr>
          <p:nvPr/>
        </p:nvSpPr>
        <p:spPr bwMode="auto">
          <a:xfrm>
            <a:off x="2979738" y="7620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>
    <p:sndAc>
      <p:stSnd>
        <p:snd r:embed="rId2" name="DIALO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Office\Templates\Presentation Designs\Azure.pot</Template>
  <TotalTime>3881</TotalTime>
  <Words>1008</Words>
  <Application>Microsoft PowerPoint</Application>
  <PresentationFormat>Presentación en pantalla (4:3)</PresentationFormat>
  <Paragraphs>228</Paragraphs>
  <Slides>39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39</vt:i4>
      </vt:variant>
    </vt:vector>
  </HeadingPairs>
  <TitlesOfParts>
    <vt:vector size="44" baseType="lpstr">
      <vt:lpstr>Times New Roman</vt:lpstr>
      <vt:lpstr>Arial</vt:lpstr>
      <vt:lpstr>Wingdings</vt:lpstr>
      <vt:lpstr>Monotype Sorts</vt:lpstr>
      <vt:lpstr>Azure</vt:lpstr>
      <vt:lpstr>Quimioatracción y Alimentación</vt:lpstr>
      <vt:lpstr>Fabrizio Marcillo Morla</vt:lpstr>
      <vt:lpstr>Quimioatracción</vt:lpstr>
      <vt:lpstr>Quimioatracción</vt:lpstr>
      <vt:lpstr>Quimioatracción</vt:lpstr>
      <vt:lpstr>Quimioatracción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Quimioatracción</vt:lpstr>
      <vt:lpstr>Quimioatracción</vt:lpstr>
      <vt:lpstr>Quimioatracción</vt:lpstr>
      <vt:lpstr>Quimioatracción</vt:lpstr>
      <vt:lpstr>Quimioatracción</vt:lpstr>
      <vt:lpstr>Quimioatracción</vt:lpstr>
      <vt:lpstr>Quimioatracción</vt:lpstr>
      <vt:lpstr>Formulación y Manejo</vt:lpstr>
      <vt:lpstr>Formulación y Manejo</vt:lpstr>
      <vt:lpstr>Formulación y Manejo</vt:lpstr>
      <vt:lpstr>Formulación y Manejo</vt:lpstr>
      <vt:lpstr>Sustancias y Compuestos</vt:lpstr>
      <vt:lpstr>Sustancias y Compuestos</vt:lpstr>
      <vt:lpstr>Sustancias y Compuestos</vt:lpstr>
      <vt:lpstr>Sustancias y Compuestos</vt:lpstr>
      <vt:lpstr>Sustancias y Compuestos</vt:lpstr>
      <vt:lpstr>Atractantes Naturales </vt:lpstr>
      <vt:lpstr>Atractantes Purificados </vt:lpstr>
    </vt:vector>
  </TitlesOfParts>
  <Company>Barcillo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Barcillo Barzinister</dc:creator>
  <cp:lastModifiedBy>kenjjime</cp:lastModifiedBy>
  <cp:revision>671</cp:revision>
  <cp:lastPrinted>1601-01-01T00:00:00Z</cp:lastPrinted>
  <dcterms:created xsi:type="dcterms:W3CDTF">2002-07-19T11:47:45Z</dcterms:created>
  <dcterms:modified xsi:type="dcterms:W3CDTF">2010-01-29T18:33:43Z</dcterms:modified>
</cp:coreProperties>
</file>