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slides/slide99.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98.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notesSlides/notesSlide37.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01"/>
  </p:notesMasterIdLst>
  <p:handoutMasterIdLst>
    <p:handoutMasterId r:id="rId102"/>
  </p:handoutMasterIdLst>
  <p:sldIdLst>
    <p:sldId id="410" r:id="rId2"/>
    <p:sldId id="411" r:id="rId3"/>
    <p:sldId id="312" r:id="rId4"/>
    <p:sldId id="313" r:id="rId5"/>
    <p:sldId id="332" r:id="rId6"/>
    <p:sldId id="331" r:id="rId7"/>
    <p:sldId id="333" r:id="rId8"/>
    <p:sldId id="329" r:id="rId9"/>
    <p:sldId id="330" r:id="rId10"/>
    <p:sldId id="334" r:id="rId11"/>
    <p:sldId id="314" r:id="rId12"/>
    <p:sldId id="315" r:id="rId13"/>
    <p:sldId id="316" r:id="rId14"/>
    <p:sldId id="317" r:id="rId15"/>
    <p:sldId id="318" r:id="rId16"/>
    <p:sldId id="319" r:id="rId17"/>
    <p:sldId id="320" r:id="rId18"/>
    <p:sldId id="321" r:id="rId19"/>
    <p:sldId id="322" r:id="rId20"/>
    <p:sldId id="323" r:id="rId21"/>
    <p:sldId id="324" r:id="rId22"/>
    <p:sldId id="325" r:id="rId23"/>
    <p:sldId id="326" r:id="rId24"/>
    <p:sldId id="327" r:id="rId25"/>
    <p:sldId id="335" r:id="rId26"/>
    <p:sldId id="336" r:id="rId27"/>
    <p:sldId id="337" r:id="rId28"/>
    <p:sldId id="338" r:id="rId29"/>
    <p:sldId id="339" r:id="rId30"/>
    <p:sldId id="340" r:id="rId31"/>
    <p:sldId id="341" r:id="rId32"/>
    <p:sldId id="342" r:id="rId33"/>
    <p:sldId id="343" r:id="rId34"/>
    <p:sldId id="344" r:id="rId35"/>
    <p:sldId id="345" r:id="rId36"/>
    <p:sldId id="346" r:id="rId37"/>
    <p:sldId id="347" r:id="rId38"/>
    <p:sldId id="348" r:id="rId39"/>
    <p:sldId id="352" r:id="rId40"/>
    <p:sldId id="349" r:id="rId41"/>
    <p:sldId id="350" r:id="rId42"/>
    <p:sldId id="351" r:id="rId43"/>
    <p:sldId id="353" r:id="rId44"/>
    <p:sldId id="354" r:id="rId45"/>
    <p:sldId id="355" r:id="rId46"/>
    <p:sldId id="356" r:id="rId47"/>
    <p:sldId id="357" r:id="rId48"/>
    <p:sldId id="358" r:id="rId49"/>
    <p:sldId id="359" r:id="rId50"/>
    <p:sldId id="360" r:id="rId51"/>
    <p:sldId id="361" r:id="rId52"/>
    <p:sldId id="362" r:id="rId53"/>
    <p:sldId id="363" r:id="rId54"/>
    <p:sldId id="364" r:id="rId55"/>
    <p:sldId id="365" r:id="rId56"/>
    <p:sldId id="366" r:id="rId57"/>
    <p:sldId id="367" r:id="rId58"/>
    <p:sldId id="368" r:id="rId59"/>
    <p:sldId id="369" r:id="rId60"/>
    <p:sldId id="370" r:id="rId61"/>
    <p:sldId id="371" r:id="rId62"/>
    <p:sldId id="372" r:id="rId63"/>
    <p:sldId id="373" r:id="rId64"/>
    <p:sldId id="374" r:id="rId65"/>
    <p:sldId id="375" r:id="rId66"/>
    <p:sldId id="376" r:id="rId67"/>
    <p:sldId id="377" r:id="rId68"/>
    <p:sldId id="378" r:id="rId69"/>
    <p:sldId id="379" r:id="rId70"/>
    <p:sldId id="380" r:id="rId71"/>
    <p:sldId id="382" r:id="rId72"/>
    <p:sldId id="383" r:id="rId73"/>
    <p:sldId id="384" r:id="rId74"/>
    <p:sldId id="385" r:id="rId75"/>
    <p:sldId id="386" r:id="rId76"/>
    <p:sldId id="381" r:id="rId77"/>
    <p:sldId id="394" r:id="rId78"/>
    <p:sldId id="387" r:id="rId79"/>
    <p:sldId id="388" r:id="rId80"/>
    <p:sldId id="389" r:id="rId81"/>
    <p:sldId id="390" r:id="rId82"/>
    <p:sldId id="391" r:id="rId83"/>
    <p:sldId id="393" r:id="rId84"/>
    <p:sldId id="392" r:id="rId85"/>
    <p:sldId id="396" r:id="rId86"/>
    <p:sldId id="395" r:id="rId87"/>
    <p:sldId id="397" r:id="rId88"/>
    <p:sldId id="398" r:id="rId89"/>
    <p:sldId id="399" r:id="rId90"/>
    <p:sldId id="400" r:id="rId91"/>
    <p:sldId id="401" r:id="rId92"/>
    <p:sldId id="402" r:id="rId93"/>
    <p:sldId id="403" r:id="rId94"/>
    <p:sldId id="404" r:id="rId95"/>
    <p:sldId id="405" r:id="rId96"/>
    <p:sldId id="406" r:id="rId97"/>
    <p:sldId id="407" r:id="rId98"/>
    <p:sldId id="408" r:id="rId99"/>
    <p:sldId id="409" r:id="rId100"/>
  </p:sldIdLst>
  <p:sldSz cx="9144000" cy="6858000" type="screen4x3"/>
  <p:notesSz cx="6858000" cy="9144000"/>
  <p:defaultTextStyle>
    <a:defPPr>
      <a:defRPr lang="en-US"/>
    </a:defPPr>
    <a:lvl1pPr algn="l" rtl="0" fontAlgn="base">
      <a:spcBef>
        <a:spcPct val="20000"/>
      </a:spcBef>
      <a:spcAft>
        <a:spcPct val="0"/>
      </a:spcAft>
      <a:buClr>
        <a:srgbClr val="FF0000"/>
      </a:buClr>
      <a:buSzPct val="75000"/>
      <a:buFont typeface="Wingdings" pitchFamily="2" charset="2"/>
      <a:buChar char="n"/>
      <a:defRPr sz="3200" kern="1200">
        <a:solidFill>
          <a:schemeClr val="tx1"/>
        </a:solidFill>
        <a:effectLst>
          <a:outerShdw blurRad="38100" dist="38100" dir="2700000" algn="tl">
            <a:srgbClr val="000000">
              <a:alpha val="43137"/>
            </a:srgbClr>
          </a:outerShdw>
        </a:effectLst>
        <a:latin typeface="Arial" charset="0"/>
        <a:ea typeface="+mn-ea"/>
        <a:cs typeface="+mn-cs"/>
      </a:defRPr>
    </a:lvl1pPr>
    <a:lvl2pPr marL="457200" algn="l" rtl="0" fontAlgn="base">
      <a:spcBef>
        <a:spcPct val="20000"/>
      </a:spcBef>
      <a:spcAft>
        <a:spcPct val="0"/>
      </a:spcAft>
      <a:buClr>
        <a:srgbClr val="FF0000"/>
      </a:buClr>
      <a:buSzPct val="75000"/>
      <a:buFont typeface="Wingdings" pitchFamily="2" charset="2"/>
      <a:buChar char="n"/>
      <a:defRPr sz="3200" kern="1200">
        <a:solidFill>
          <a:schemeClr val="tx1"/>
        </a:solidFill>
        <a:effectLst>
          <a:outerShdw blurRad="38100" dist="38100" dir="2700000" algn="tl">
            <a:srgbClr val="000000">
              <a:alpha val="43137"/>
            </a:srgbClr>
          </a:outerShdw>
        </a:effectLst>
        <a:latin typeface="Arial" charset="0"/>
        <a:ea typeface="+mn-ea"/>
        <a:cs typeface="+mn-cs"/>
      </a:defRPr>
    </a:lvl2pPr>
    <a:lvl3pPr marL="914400" algn="l" rtl="0" fontAlgn="base">
      <a:spcBef>
        <a:spcPct val="20000"/>
      </a:spcBef>
      <a:spcAft>
        <a:spcPct val="0"/>
      </a:spcAft>
      <a:buClr>
        <a:srgbClr val="FF0000"/>
      </a:buClr>
      <a:buSzPct val="75000"/>
      <a:buFont typeface="Wingdings" pitchFamily="2" charset="2"/>
      <a:buChar char="n"/>
      <a:defRPr sz="3200" kern="1200">
        <a:solidFill>
          <a:schemeClr val="tx1"/>
        </a:solidFill>
        <a:effectLst>
          <a:outerShdw blurRad="38100" dist="38100" dir="2700000" algn="tl">
            <a:srgbClr val="000000">
              <a:alpha val="43137"/>
            </a:srgbClr>
          </a:outerShdw>
        </a:effectLst>
        <a:latin typeface="Arial" charset="0"/>
        <a:ea typeface="+mn-ea"/>
        <a:cs typeface="+mn-cs"/>
      </a:defRPr>
    </a:lvl3pPr>
    <a:lvl4pPr marL="1371600" algn="l" rtl="0" fontAlgn="base">
      <a:spcBef>
        <a:spcPct val="20000"/>
      </a:spcBef>
      <a:spcAft>
        <a:spcPct val="0"/>
      </a:spcAft>
      <a:buClr>
        <a:srgbClr val="FF0000"/>
      </a:buClr>
      <a:buSzPct val="75000"/>
      <a:buFont typeface="Wingdings" pitchFamily="2" charset="2"/>
      <a:buChar char="n"/>
      <a:defRPr sz="3200" kern="1200">
        <a:solidFill>
          <a:schemeClr val="tx1"/>
        </a:solidFill>
        <a:effectLst>
          <a:outerShdw blurRad="38100" dist="38100" dir="2700000" algn="tl">
            <a:srgbClr val="000000">
              <a:alpha val="43137"/>
            </a:srgbClr>
          </a:outerShdw>
        </a:effectLst>
        <a:latin typeface="Arial" charset="0"/>
        <a:ea typeface="+mn-ea"/>
        <a:cs typeface="+mn-cs"/>
      </a:defRPr>
    </a:lvl4pPr>
    <a:lvl5pPr marL="1828800" algn="l" rtl="0" fontAlgn="base">
      <a:spcBef>
        <a:spcPct val="20000"/>
      </a:spcBef>
      <a:spcAft>
        <a:spcPct val="0"/>
      </a:spcAft>
      <a:buClr>
        <a:srgbClr val="FF0000"/>
      </a:buClr>
      <a:buSzPct val="75000"/>
      <a:buFont typeface="Wingdings" pitchFamily="2" charset="2"/>
      <a:buChar char="n"/>
      <a:defRPr sz="3200" kern="1200">
        <a:solidFill>
          <a:schemeClr val="tx1"/>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sz="3200" kern="1200">
        <a:solidFill>
          <a:schemeClr val="tx1"/>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sz="3200" kern="1200">
        <a:solidFill>
          <a:schemeClr val="tx1"/>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sz="3200" kern="1200">
        <a:solidFill>
          <a:schemeClr val="tx1"/>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sz="3200" kern="1200">
        <a:solidFill>
          <a:schemeClr val="tx1"/>
        </a:solidFill>
        <a:effectLst>
          <a:outerShdw blurRad="38100" dist="38100" dir="2700000" algn="tl">
            <a:srgbClr val="000000">
              <a:alpha val="43137"/>
            </a:srgbClr>
          </a:outerShdw>
        </a:effectLst>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00FF"/>
    <a:srgbClr val="000066"/>
    <a:srgbClr val="000099"/>
    <a:srgbClr val="003399"/>
    <a:srgbClr val="FF00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32787"/>
    <p:restoredTop sz="90990" autoAdjust="0"/>
  </p:normalViewPr>
  <p:slideViewPr>
    <p:cSldViewPr>
      <p:cViewPr varScale="1">
        <p:scale>
          <a:sx n="71" d="100"/>
          <a:sy n="71" d="100"/>
        </p:scale>
        <p:origin x="-174" y="-10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234"/>
    </p:cViewPr>
  </p:sorter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SzTx/>
              <a:buFontTx/>
              <a:buNone/>
              <a:defRPr sz="1200">
                <a:effectLst/>
                <a:latin typeface="Times New Roman" pitchFamily="18" charset="0"/>
              </a:defRPr>
            </a:lvl1pPr>
          </a:lstStyle>
          <a:p>
            <a:pPr>
              <a:defRPr/>
            </a:pPr>
            <a:endParaRPr lang="es-ES_tradnl"/>
          </a:p>
        </p:txBody>
      </p:sp>
      <p:sp>
        <p:nvSpPr>
          <p:cNvPr id="26624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a:effectLst/>
                <a:latin typeface="Times New Roman" pitchFamily="18" charset="0"/>
              </a:defRPr>
            </a:lvl1pPr>
          </a:lstStyle>
          <a:p>
            <a:pPr>
              <a:defRPr/>
            </a:pPr>
            <a:endParaRPr lang="es-ES_tradnl"/>
          </a:p>
        </p:txBody>
      </p:sp>
      <p:sp>
        <p:nvSpPr>
          <p:cNvPr id="26624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SzTx/>
              <a:buFontTx/>
              <a:buNone/>
              <a:defRPr sz="1200">
                <a:effectLst/>
                <a:latin typeface="Times New Roman" pitchFamily="18" charset="0"/>
              </a:defRPr>
            </a:lvl1pPr>
          </a:lstStyle>
          <a:p>
            <a:pPr>
              <a:defRPr/>
            </a:pPr>
            <a:endParaRPr lang="es-ES_tradnl"/>
          </a:p>
        </p:txBody>
      </p:sp>
      <p:sp>
        <p:nvSpPr>
          <p:cNvPr id="26624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a:effectLst/>
                <a:latin typeface="Times New Roman" pitchFamily="18" charset="0"/>
              </a:defRPr>
            </a:lvl1pPr>
          </a:lstStyle>
          <a:p>
            <a:pPr>
              <a:defRPr/>
            </a:pPr>
            <a:fld id="{6874DA07-1866-477B-AC76-B83F8FD4D401}" type="slidenum">
              <a:rPr lang="es-ES_tradnl"/>
              <a:pPr>
                <a:defRPr/>
              </a:pPr>
              <a:t>‹Nº›</a:t>
            </a:fld>
            <a:endParaRPr lang="es-ES_trad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SzTx/>
              <a:buFontTx/>
              <a:buNone/>
              <a:defRPr sz="1200">
                <a:effectLst/>
                <a:latin typeface="Times New Roman" pitchFamily="18" charset="0"/>
              </a:defRPr>
            </a:lvl1pPr>
          </a:lstStyle>
          <a:p>
            <a:pPr>
              <a:defRPr/>
            </a:pPr>
            <a:endParaRPr lang="es-ES_tradnl"/>
          </a:p>
        </p:txBody>
      </p:sp>
      <p:sp>
        <p:nvSpPr>
          <p:cNvPr id="3481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a:effectLst/>
                <a:latin typeface="Times New Roman" pitchFamily="18" charset="0"/>
              </a:defRPr>
            </a:lvl1pPr>
          </a:lstStyle>
          <a:p>
            <a:pPr>
              <a:defRPr/>
            </a:pPr>
            <a:endParaRPr lang="es-ES_tradnl"/>
          </a:p>
        </p:txBody>
      </p:sp>
      <p:sp>
        <p:nvSpPr>
          <p:cNvPr id="10445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noProof="0" smtClean="0"/>
              <a:t>Click to edit Master text styles</a:t>
            </a:r>
          </a:p>
          <a:p>
            <a:pPr lvl="1"/>
            <a:r>
              <a:rPr lang="es-ES_tradnl" noProof="0" smtClean="0"/>
              <a:t>Second level</a:t>
            </a:r>
          </a:p>
          <a:p>
            <a:pPr lvl="2"/>
            <a:r>
              <a:rPr lang="es-ES_tradnl" noProof="0" smtClean="0"/>
              <a:t>Third level</a:t>
            </a:r>
          </a:p>
          <a:p>
            <a:pPr lvl="3"/>
            <a:r>
              <a:rPr lang="es-ES_tradnl" noProof="0" smtClean="0"/>
              <a:t>Fourth level</a:t>
            </a:r>
          </a:p>
          <a:p>
            <a:pPr lvl="4"/>
            <a:r>
              <a:rPr lang="es-ES_tradnl" noProof="0" smtClean="0"/>
              <a:t>Fifth level</a:t>
            </a:r>
          </a:p>
        </p:txBody>
      </p:sp>
      <p:sp>
        <p:nvSpPr>
          <p:cNvPr id="3482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SzTx/>
              <a:buFontTx/>
              <a:buNone/>
              <a:defRPr sz="1200">
                <a:effectLst/>
                <a:latin typeface="Times New Roman" pitchFamily="18" charset="0"/>
              </a:defRPr>
            </a:lvl1pPr>
          </a:lstStyle>
          <a:p>
            <a:pPr>
              <a:defRPr/>
            </a:pPr>
            <a:endParaRPr lang="es-ES_tradnl"/>
          </a:p>
        </p:txBody>
      </p:sp>
      <p:sp>
        <p:nvSpPr>
          <p:cNvPr id="3482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a:effectLst/>
                <a:latin typeface="Times New Roman" pitchFamily="18" charset="0"/>
              </a:defRPr>
            </a:lvl1pPr>
          </a:lstStyle>
          <a:p>
            <a:pPr>
              <a:defRPr/>
            </a:pPr>
            <a:fld id="{508D7CF4-54B4-4BD5-84F3-33F356860D67}" type="slidenum">
              <a:rPr lang="es-ES_tradnl"/>
              <a:pPr>
                <a:defRPr/>
              </a:pPr>
              <a:t>‹Nº›</a:t>
            </a:fld>
            <a:endParaRPr lang="es-ES_trad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CDF73FB3-90CF-4A3E-BD6C-0843E45F1FFF}" type="slidenum">
              <a:rPr lang="es-ES_tradnl" smtClean="0"/>
              <a:pPr/>
              <a:t>1</a:t>
            </a:fld>
            <a:endParaRPr lang="es-ES_tradnl" smtClean="0"/>
          </a:p>
        </p:txBody>
      </p:sp>
      <p:sp>
        <p:nvSpPr>
          <p:cNvPr id="105475" name="Rectangle 2"/>
          <p:cNvSpPr>
            <a:spLocks noChangeArrowheads="1" noTextEdit="1"/>
          </p:cNvSpPr>
          <p:nvPr>
            <p:ph type="sldImg"/>
          </p:nvPr>
        </p:nvSpPr>
        <p:spPr>
          <a:ln/>
        </p:spPr>
      </p:sp>
      <p:sp>
        <p:nvSpPr>
          <p:cNvPr id="105476" name="Rectangle 3"/>
          <p:cNvSpPr>
            <a:spLocks noGrp="1" noChangeArrowheads="1"/>
          </p:cNvSpPr>
          <p:nvPr>
            <p:ph type="body" idx="1"/>
          </p:nvPr>
        </p:nvSpPr>
        <p:spPr>
          <a:noFill/>
          <a:ln/>
        </p:spPr>
        <p:txBody>
          <a:bodyPr/>
          <a:lstStyle/>
          <a:p>
            <a:endParaRPr lang="es-ES_tradnl"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fld id="{FEDDFA79-D4EA-4D39-B63A-E9AF0AAFA23C}" type="slidenum">
              <a:rPr lang="es-ES_tradnl" smtClean="0"/>
              <a:pPr/>
              <a:t>10</a:t>
            </a:fld>
            <a:endParaRPr lang="es-ES_tradnl" smtClean="0"/>
          </a:p>
        </p:txBody>
      </p:sp>
      <p:sp>
        <p:nvSpPr>
          <p:cNvPr id="114691" name="Rectangle 2"/>
          <p:cNvSpPr>
            <a:spLocks noChangeArrowheads="1" noTextEdit="1"/>
          </p:cNvSpPr>
          <p:nvPr>
            <p:ph type="sldImg"/>
          </p:nvPr>
        </p:nvSpPr>
        <p:spPr>
          <a:ln/>
        </p:spPr>
      </p:sp>
      <p:sp>
        <p:nvSpPr>
          <p:cNvPr id="11469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3F6BDBDD-F4B5-4666-B4C3-30F1A4FB078E}" type="slidenum">
              <a:rPr lang="es-ES_tradnl" smtClean="0"/>
              <a:pPr/>
              <a:t>11</a:t>
            </a:fld>
            <a:endParaRPr lang="es-ES_tradnl" smtClean="0"/>
          </a:p>
        </p:txBody>
      </p:sp>
      <p:sp>
        <p:nvSpPr>
          <p:cNvPr id="115715" name="Rectangle 2"/>
          <p:cNvSpPr>
            <a:spLocks noChangeArrowheads="1" noTextEdit="1"/>
          </p:cNvSpPr>
          <p:nvPr>
            <p:ph type="sldImg"/>
          </p:nvPr>
        </p:nvSpPr>
        <p:spPr>
          <a:ln/>
        </p:spPr>
      </p:sp>
      <p:sp>
        <p:nvSpPr>
          <p:cNvPr id="11571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CC1EF534-7C33-42E9-BD98-1004716ACC41}" type="slidenum">
              <a:rPr lang="es-ES_tradnl" smtClean="0"/>
              <a:pPr/>
              <a:t>12</a:t>
            </a:fld>
            <a:endParaRPr lang="es-ES_tradnl" smtClean="0"/>
          </a:p>
        </p:txBody>
      </p:sp>
      <p:sp>
        <p:nvSpPr>
          <p:cNvPr id="116739" name="Rectangle 2"/>
          <p:cNvSpPr>
            <a:spLocks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91DB1028-5D04-4917-9605-DACFB151DD12}" type="slidenum">
              <a:rPr lang="es-ES_tradnl" smtClean="0"/>
              <a:pPr/>
              <a:t>13</a:t>
            </a:fld>
            <a:endParaRPr lang="es-ES_tradnl" smtClean="0"/>
          </a:p>
        </p:txBody>
      </p:sp>
      <p:sp>
        <p:nvSpPr>
          <p:cNvPr id="117763" name="Rectangle 2"/>
          <p:cNvSpPr>
            <a:spLocks noChangeArrowheads="1" noTextEdit="1"/>
          </p:cNvSpPr>
          <p:nvPr>
            <p:ph type="sldImg"/>
          </p:nvPr>
        </p:nvSpPr>
        <p:spPr>
          <a:ln/>
        </p:spPr>
      </p:sp>
      <p:sp>
        <p:nvSpPr>
          <p:cNvPr id="11776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p>
            <a:fld id="{541BDBDA-8696-4D0B-B8BE-C07EE0D07CA6}" type="slidenum">
              <a:rPr lang="es-ES_tradnl" smtClean="0"/>
              <a:pPr/>
              <a:t>14</a:t>
            </a:fld>
            <a:endParaRPr lang="es-ES_tradnl" smtClean="0"/>
          </a:p>
        </p:txBody>
      </p:sp>
      <p:sp>
        <p:nvSpPr>
          <p:cNvPr id="118787" name="Rectangle 2"/>
          <p:cNvSpPr>
            <a:spLocks noChangeArrowheads="1" noTextEdit="1"/>
          </p:cNvSpPr>
          <p:nvPr>
            <p:ph type="sldImg"/>
          </p:nvPr>
        </p:nvSpPr>
        <p:spPr>
          <a:ln/>
        </p:spPr>
      </p:sp>
      <p:sp>
        <p:nvSpPr>
          <p:cNvPr id="11878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268CCAC4-E18E-4E45-A709-F6A9FF3D3207}" type="slidenum">
              <a:rPr lang="es-ES_tradnl" smtClean="0"/>
              <a:pPr/>
              <a:t>15</a:t>
            </a:fld>
            <a:endParaRPr lang="es-ES_tradnl" smtClean="0"/>
          </a:p>
        </p:txBody>
      </p:sp>
      <p:sp>
        <p:nvSpPr>
          <p:cNvPr id="119811" name="Rectangle 2"/>
          <p:cNvSpPr>
            <a:spLocks noChangeArrowheads="1" noTextEdit="1"/>
          </p:cNvSpPr>
          <p:nvPr>
            <p:ph type="sldImg"/>
          </p:nvPr>
        </p:nvSpPr>
        <p:spPr>
          <a:ln/>
        </p:spPr>
      </p:sp>
      <p:sp>
        <p:nvSpPr>
          <p:cNvPr id="11981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D998D0D0-5C27-4C7F-95F1-1E21ACA0F020}" type="slidenum">
              <a:rPr lang="es-ES_tradnl" smtClean="0"/>
              <a:pPr/>
              <a:t>16</a:t>
            </a:fld>
            <a:endParaRPr lang="es-ES_tradnl" smtClean="0"/>
          </a:p>
        </p:txBody>
      </p:sp>
      <p:sp>
        <p:nvSpPr>
          <p:cNvPr id="120835" name="Rectangle 2"/>
          <p:cNvSpPr>
            <a:spLocks noChangeArrowheads="1" noTextEdit="1"/>
          </p:cNvSpPr>
          <p:nvPr>
            <p:ph type="sldImg"/>
          </p:nvPr>
        </p:nvSpPr>
        <p:spPr>
          <a:ln/>
        </p:spPr>
      </p:sp>
      <p:sp>
        <p:nvSpPr>
          <p:cNvPr id="12083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825FA4B1-545E-4433-AEA8-090BAA34DDE6}" type="slidenum">
              <a:rPr lang="es-ES_tradnl" smtClean="0"/>
              <a:pPr/>
              <a:t>17</a:t>
            </a:fld>
            <a:endParaRPr lang="es-ES_tradnl" smtClean="0"/>
          </a:p>
        </p:txBody>
      </p:sp>
      <p:sp>
        <p:nvSpPr>
          <p:cNvPr id="121859" name="Rectangle 2"/>
          <p:cNvSpPr>
            <a:spLocks noChangeArrowheads="1" noTextEdit="1"/>
          </p:cNvSpPr>
          <p:nvPr>
            <p:ph type="sldImg"/>
          </p:nvPr>
        </p:nvSpPr>
        <p:spPr>
          <a:ln/>
        </p:spPr>
      </p:sp>
      <p:sp>
        <p:nvSpPr>
          <p:cNvPr id="12186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E21FE9DC-8352-4C9C-8AEC-A3B6777E89ED}" type="slidenum">
              <a:rPr lang="es-ES_tradnl" smtClean="0"/>
              <a:pPr/>
              <a:t>18</a:t>
            </a:fld>
            <a:endParaRPr lang="es-ES_tradnl" smtClean="0"/>
          </a:p>
        </p:txBody>
      </p:sp>
      <p:sp>
        <p:nvSpPr>
          <p:cNvPr id="122883" name="Rectangle 2"/>
          <p:cNvSpPr>
            <a:spLocks noChangeArrowheads="1" noTextEdit="1"/>
          </p:cNvSpPr>
          <p:nvPr>
            <p:ph type="sldImg"/>
          </p:nvPr>
        </p:nvSpPr>
        <p:spPr>
          <a:ln/>
        </p:spPr>
      </p:sp>
      <p:sp>
        <p:nvSpPr>
          <p:cNvPr id="12288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B7BA2275-DFD0-46FE-8E68-47C9048F50B2}" type="slidenum">
              <a:rPr lang="es-ES_tradnl" smtClean="0"/>
              <a:pPr/>
              <a:t>19</a:t>
            </a:fld>
            <a:endParaRPr lang="es-ES_tradnl" smtClean="0"/>
          </a:p>
        </p:txBody>
      </p:sp>
      <p:sp>
        <p:nvSpPr>
          <p:cNvPr id="123907" name="Rectangle 2"/>
          <p:cNvSpPr>
            <a:spLocks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1 Marcador de imagen de diapositiva"/>
          <p:cNvSpPr>
            <a:spLocks noGrp="1" noRot="1" noChangeAspect="1" noTextEdit="1"/>
          </p:cNvSpPr>
          <p:nvPr>
            <p:ph type="sldImg"/>
          </p:nvPr>
        </p:nvSpPr>
        <p:spPr>
          <a:ln/>
        </p:spPr>
      </p:sp>
      <p:sp>
        <p:nvSpPr>
          <p:cNvPr id="106499" name="2 Marcador de notas"/>
          <p:cNvSpPr>
            <a:spLocks noGrp="1"/>
          </p:cNvSpPr>
          <p:nvPr>
            <p:ph type="body" idx="1"/>
          </p:nvPr>
        </p:nvSpPr>
        <p:spPr>
          <a:noFill/>
          <a:ln/>
        </p:spPr>
        <p:txBody>
          <a:bodyPr/>
          <a:lstStyle/>
          <a:p>
            <a:endParaRPr lang="es-US" smtClean="0"/>
          </a:p>
        </p:txBody>
      </p:sp>
      <p:sp>
        <p:nvSpPr>
          <p:cNvPr id="106500" name="3 Marcador de número de diapositiva"/>
          <p:cNvSpPr>
            <a:spLocks noGrp="1"/>
          </p:cNvSpPr>
          <p:nvPr>
            <p:ph type="sldNum" sz="quarter" idx="5"/>
          </p:nvPr>
        </p:nvSpPr>
        <p:spPr>
          <a:noFill/>
        </p:spPr>
        <p:txBody>
          <a:bodyPr/>
          <a:lstStyle/>
          <a:p>
            <a:fld id="{251F48C3-0161-4971-86A9-789805E3BB1C}" type="slidenum">
              <a:rPr lang="es-ES_tradnl" smtClean="0"/>
              <a:pPr/>
              <a:t>2</a:t>
            </a:fld>
            <a:endParaRPr lang="es-ES_tradnl"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3973F6DF-96E9-4B24-AB6B-6CC8196642D6}" type="slidenum">
              <a:rPr lang="es-ES_tradnl" smtClean="0"/>
              <a:pPr/>
              <a:t>20</a:t>
            </a:fld>
            <a:endParaRPr lang="es-ES_tradnl" smtClean="0"/>
          </a:p>
        </p:txBody>
      </p:sp>
      <p:sp>
        <p:nvSpPr>
          <p:cNvPr id="124931" name="Rectangle 2"/>
          <p:cNvSpPr>
            <a:spLocks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D4D98CA9-B2FD-4D61-BFAC-2D3FAE953939}" type="slidenum">
              <a:rPr lang="es-ES_tradnl" smtClean="0"/>
              <a:pPr/>
              <a:t>21</a:t>
            </a:fld>
            <a:endParaRPr lang="es-ES_tradnl" smtClean="0"/>
          </a:p>
        </p:txBody>
      </p:sp>
      <p:sp>
        <p:nvSpPr>
          <p:cNvPr id="125955" name="Rectangle 2"/>
          <p:cNvSpPr>
            <a:spLocks noChangeArrowheads="1" noTextEdit="1"/>
          </p:cNvSpPr>
          <p:nvPr>
            <p:ph type="sldImg"/>
          </p:nvPr>
        </p:nvSpPr>
        <p:spPr>
          <a:ln/>
        </p:spPr>
      </p:sp>
      <p:sp>
        <p:nvSpPr>
          <p:cNvPr id="12595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fld id="{77AC64DC-02E5-4BCE-AC9E-54E61BBED405}" type="slidenum">
              <a:rPr lang="es-ES_tradnl" smtClean="0"/>
              <a:pPr/>
              <a:t>22</a:t>
            </a:fld>
            <a:endParaRPr lang="es-ES_tradnl" smtClean="0"/>
          </a:p>
        </p:txBody>
      </p:sp>
      <p:sp>
        <p:nvSpPr>
          <p:cNvPr id="126979" name="Rectangle 2"/>
          <p:cNvSpPr>
            <a:spLocks noChangeArrowheads="1" noTextEdit="1"/>
          </p:cNvSpPr>
          <p:nvPr>
            <p:ph type="sldImg"/>
          </p:nvPr>
        </p:nvSpPr>
        <p:spPr>
          <a:ln/>
        </p:spPr>
      </p:sp>
      <p:sp>
        <p:nvSpPr>
          <p:cNvPr id="12698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fld id="{2B0BFAAE-7F67-4D1A-90D1-B18CAF95D8C4}" type="slidenum">
              <a:rPr lang="es-ES_tradnl" smtClean="0"/>
              <a:pPr/>
              <a:t>23</a:t>
            </a:fld>
            <a:endParaRPr lang="es-ES_tradnl" smtClean="0"/>
          </a:p>
        </p:txBody>
      </p:sp>
      <p:sp>
        <p:nvSpPr>
          <p:cNvPr id="128003" name="Rectangle 2"/>
          <p:cNvSpPr>
            <a:spLocks noChangeArrowheads="1" noTextEdit="1"/>
          </p:cNvSpPr>
          <p:nvPr>
            <p:ph type="sldImg"/>
          </p:nvPr>
        </p:nvSpPr>
        <p:spPr>
          <a:ln/>
        </p:spPr>
      </p:sp>
      <p:sp>
        <p:nvSpPr>
          <p:cNvPr id="12800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32E37B45-E5DE-4A84-8760-520215A68D02}" type="slidenum">
              <a:rPr lang="es-ES_tradnl" smtClean="0"/>
              <a:pPr/>
              <a:t>24</a:t>
            </a:fld>
            <a:endParaRPr lang="es-ES_tradnl" smtClean="0"/>
          </a:p>
        </p:txBody>
      </p:sp>
      <p:sp>
        <p:nvSpPr>
          <p:cNvPr id="129027" name="Rectangle 2"/>
          <p:cNvSpPr>
            <a:spLocks noChangeArrowheads="1" noTextEdit="1"/>
          </p:cNvSpPr>
          <p:nvPr>
            <p:ph type="sldImg"/>
          </p:nvPr>
        </p:nvSpPr>
        <p:spPr>
          <a:ln/>
        </p:spPr>
      </p:sp>
      <p:sp>
        <p:nvSpPr>
          <p:cNvPr id="12902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fld id="{E8295AE3-633D-4757-B61C-07BF6717337A}" type="slidenum">
              <a:rPr lang="es-ES_tradnl" smtClean="0"/>
              <a:pPr/>
              <a:t>25</a:t>
            </a:fld>
            <a:endParaRPr lang="es-ES_tradnl" smtClean="0"/>
          </a:p>
        </p:txBody>
      </p:sp>
      <p:sp>
        <p:nvSpPr>
          <p:cNvPr id="130051" name="Rectangle 2"/>
          <p:cNvSpPr>
            <a:spLocks noChangeArrowheads="1" noTextEdit="1"/>
          </p:cNvSpPr>
          <p:nvPr>
            <p:ph type="sldImg"/>
          </p:nvPr>
        </p:nvSpPr>
        <p:spPr>
          <a:ln/>
        </p:spPr>
      </p:sp>
      <p:sp>
        <p:nvSpPr>
          <p:cNvPr id="13005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p>
            <a:fld id="{09F3E3D2-010E-49D0-BFA6-B3C668BEC04A}" type="slidenum">
              <a:rPr lang="es-ES_tradnl" smtClean="0"/>
              <a:pPr/>
              <a:t>26</a:t>
            </a:fld>
            <a:endParaRPr lang="es-ES_tradnl" smtClean="0"/>
          </a:p>
        </p:txBody>
      </p:sp>
      <p:sp>
        <p:nvSpPr>
          <p:cNvPr id="131075" name="Rectangle 2"/>
          <p:cNvSpPr>
            <a:spLocks noChangeArrowheads="1" noTextEdit="1"/>
          </p:cNvSpPr>
          <p:nvPr>
            <p:ph type="sldImg"/>
          </p:nvPr>
        </p:nvSpPr>
        <p:spPr>
          <a:ln/>
        </p:spPr>
      </p:sp>
      <p:sp>
        <p:nvSpPr>
          <p:cNvPr id="13107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p>
            <a:fld id="{B62AC361-C56A-43F9-A986-94D80FB43207}" type="slidenum">
              <a:rPr lang="es-ES_tradnl" smtClean="0"/>
              <a:pPr/>
              <a:t>27</a:t>
            </a:fld>
            <a:endParaRPr lang="es-ES_tradnl" smtClean="0"/>
          </a:p>
        </p:txBody>
      </p:sp>
      <p:sp>
        <p:nvSpPr>
          <p:cNvPr id="132099" name="Rectangle 2"/>
          <p:cNvSpPr>
            <a:spLocks noChangeArrowheads="1" noTextEdit="1"/>
          </p:cNvSpPr>
          <p:nvPr>
            <p:ph type="sldImg"/>
          </p:nvPr>
        </p:nvSpPr>
        <p:spPr>
          <a:ln/>
        </p:spPr>
      </p:sp>
      <p:sp>
        <p:nvSpPr>
          <p:cNvPr id="13210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p>
            <a:fld id="{30D05707-6D09-4000-AC74-14D7BF0A72E4}" type="slidenum">
              <a:rPr lang="es-ES_tradnl" smtClean="0"/>
              <a:pPr/>
              <a:t>28</a:t>
            </a:fld>
            <a:endParaRPr lang="es-ES_tradnl" smtClean="0"/>
          </a:p>
        </p:txBody>
      </p:sp>
      <p:sp>
        <p:nvSpPr>
          <p:cNvPr id="133123" name="Rectangle 2"/>
          <p:cNvSpPr>
            <a:spLocks noChangeArrowheads="1" noTextEdit="1"/>
          </p:cNvSpPr>
          <p:nvPr>
            <p:ph type="sldImg"/>
          </p:nvPr>
        </p:nvSpPr>
        <p:spPr>
          <a:ln/>
        </p:spPr>
      </p:sp>
      <p:sp>
        <p:nvSpPr>
          <p:cNvPr id="13312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22078716-A234-4297-A9F9-95DFA3632509}" type="slidenum">
              <a:rPr lang="es-ES_tradnl" smtClean="0"/>
              <a:pPr/>
              <a:t>29</a:t>
            </a:fld>
            <a:endParaRPr lang="es-ES_tradnl" smtClean="0"/>
          </a:p>
        </p:txBody>
      </p:sp>
      <p:sp>
        <p:nvSpPr>
          <p:cNvPr id="134147" name="Rectangle 2"/>
          <p:cNvSpPr>
            <a:spLocks noChangeArrowheads="1" noTextEdit="1"/>
          </p:cNvSpPr>
          <p:nvPr>
            <p:ph type="sldImg"/>
          </p:nvPr>
        </p:nvSpPr>
        <p:spPr>
          <a:ln/>
        </p:spPr>
      </p:sp>
      <p:sp>
        <p:nvSpPr>
          <p:cNvPr id="13414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FE6E1123-E0EF-47AD-885E-4D3628ADDEE3}" type="slidenum">
              <a:rPr lang="es-ES_tradnl" smtClean="0"/>
              <a:pPr/>
              <a:t>3</a:t>
            </a:fld>
            <a:endParaRPr lang="es-ES_tradnl" smtClean="0"/>
          </a:p>
        </p:txBody>
      </p:sp>
      <p:sp>
        <p:nvSpPr>
          <p:cNvPr id="107523" name="Rectangle 2"/>
          <p:cNvSpPr>
            <a:spLocks noChangeArrowheads="1" noTextEdit="1"/>
          </p:cNvSpPr>
          <p:nvPr>
            <p:ph type="sldImg"/>
          </p:nvPr>
        </p:nvSpPr>
        <p:spPr>
          <a:ln/>
        </p:spPr>
      </p:sp>
      <p:sp>
        <p:nvSpPr>
          <p:cNvPr id="10752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a:lstStyle/>
          <a:p>
            <a:fld id="{289AD0BE-1BDC-4D57-BAA5-E009EF0AC700}" type="slidenum">
              <a:rPr lang="es-ES_tradnl" smtClean="0"/>
              <a:pPr/>
              <a:t>30</a:t>
            </a:fld>
            <a:endParaRPr lang="es-ES_tradnl" smtClean="0"/>
          </a:p>
        </p:txBody>
      </p:sp>
      <p:sp>
        <p:nvSpPr>
          <p:cNvPr id="135171" name="Rectangle 2"/>
          <p:cNvSpPr>
            <a:spLocks noChangeArrowheads="1" noTextEdit="1"/>
          </p:cNvSpPr>
          <p:nvPr>
            <p:ph type="sldImg"/>
          </p:nvPr>
        </p:nvSpPr>
        <p:spPr>
          <a:ln/>
        </p:spPr>
      </p:sp>
      <p:sp>
        <p:nvSpPr>
          <p:cNvPr id="13517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8896796A-D3C5-46EC-9E36-6EBC13996485}" type="slidenum">
              <a:rPr lang="es-ES_tradnl" smtClean="0"/>
              <a:pPr/>
              <a:t>31</a:t>
            </a:fld>
            <a:endParaRPr lang="es-ES_tradnl" smtClean="0"/>
          </a:p>
        </p:txBody>
      </p:sp>
      <p:sp>
        <p:nvSpPr>
          <p:cNvPr id="136195" name="Rectangle 2"/>
          <p:cNvSpPr>
            <a:spLocks noChangeArrowheads="1" noTextEdit="1"/>
          </p:cNvSpPr>
          <p:nvPr>
            <p:ph type="sldImg"/>
          </p:nvPr>
        </p:nvSpPr>
        <p:spPr>
          <a:ln/>
        </p:spPr>
      </p:sp>
      <p:sp>
        <p:nvSpPr>
          <p:cNvPr id="13619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A12ABA85-AA5F-489A-AC6C-FACF9A8556AA}" type="slidenum">
              <a:rPr lang="es-ES_tradnl" smtClean="0"/>
              <a:pPr/>
              <a:t>32</a:t>
            </a:fld>
            <a:endParaRPr lang="es-ES_tradnl" smtClean="0"/>
          </a:p>
        </p:txBody>
      </p:sp>
      <p:sp>
        <p:nvSpPr>
          <p:cNvPr id="137219" name="Rectangle 2"/>
          <p:cNvSpPr>
            <a:spLocks noChangeArrowheads="1" noTextEdit="1"/>
          </p:cNvSpPr>
          <p:nvPr>
            <p:ph type="sldImg"/>
          </p:nvPr>
        </p:nvSpPr>
        <p:spPr>
          <a:ln/>
        </p:spPr>
      </p:sp>
      <p:sp>
        <p:nvSpPr>
          <p:cNvPr id="137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p>
            <a:fld id="{3EC981DF-5E92-418F-92E3-794A69BB3597}" type="slidenum">
              <a:rPr lang="es-ES_tradnl" smtClean="0"/>
              <a:pPr/>
              <a:t>33</a:t>
            </a:fld>
            <a:endParaRPr lang="es-ES_tradnl" smtClean="0"/>
          </a:p>
        </p:txBody>
      </p:sp>
      <p:sp>
        <p:nvSpPr>
          <p:cNvPr id="138243" name="Rectangle 2"/>
          <p:cNvSpPr>
            <a:spLocks noChangeArrowheads="1" noTextEdit="1"/>
          </p:cNvSpPr>
          <p:nvPr>
            <p:ph type="sldImg"/>
          </p:nvPr>
        </p:nvSpPr>
        <p:spPr>
          <a:ln/>
        </p:spPr>
      </p:sp>
      <p:sp>
        <p:nvSpPr>
          <p:cNvPr id="138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p>
            <a:fld id="{09EF17A7-FC89-4F7C-95BD-73D232EFB79A}" type="slidenum">
              <a:rPr lang="es-ES_tradnl" smtClean="0"/>
              <a:pPr/>
              <a:t>34</a:t>
            </a:fld>
            <a:endParaRPr lang="es-ES_tradnl" smtClean="0"/>
          </a:p>
        </p:txBody>
      </p:sp>
      <p:sp>
        <p:nvSpPr>
          <p:cNvPr id="139267" name="Rectangle 2"/>
          <p:cNvSpPr>
            <a:spLocks noChangeArrowheads="1" noTextEdit="1"/>
          </p:cNvSpPr>
          <p:nvPr>
            <p:ph type="sldImg"/>
          </p:nvPr>
        </p:nvSpPr>
        <p:spPr>
          <a:ln/>
        </p:spPr>
      </p:sp>
      <p:sp>
        <p:nvSpPr>
          <p:cNvPr id="13926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p>
            <a:fld id="{722970AC-0F7E-46E8-9112-0009F56C08C9}" type="slidenum">
              <a:rPr lang="es-ES_tradnl" smtClean="0"/>
              <a:pPr/>
              <a:t>35</a:t>
            </a:fld>
            <a:endParaRPr lang="es-ES_tradnl" smtClean="0"/>
          </a:p>
        </p:txBody>
      </p:sp>
      <p:sp>
        <p:nvSpPr>
          <p:cNvPr id="140291" name="Rectangle 2"/>
          <p:cNvSpPr>
            <a:spLocks noChangeArrowheads="1" noTextEdit="1"/>
          </p:cNvSpPr>
          <p:nvPr>
            <p:ph type="sldImg"/>
          </p:nvPr>
        </p:nvSpPr>
        <p:spPr>
          <a:ln/>
        </p:spPr>
      </p:sp>
      <p:sp>
        <p:nvSpPr>
          <p:cNvPr id="14029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p:spPr>
        <p:txBody>
          <a:bodyPr/>
          <a:lstStyle/>
          <a:p>
            <a:fld id="{1C4C5E7F-4097-4B4D-BFA7-E1A84FB63FAB}" type="slidenum">
              <a:rPr lang="es-ES_tradnl" smtClean="0"/>
              <a:pPr/>
              <a:t>36</a:t>
            </a:fld>
            <a:endParaRPr lang="es-ES_tradnl" smtClean="0"/>
          </a:p>
        </p:txBody>
      </p:sp>
      <p:sp>
        <p:nvSpPr>
          <p:cNvPr id="141315" name="Rectangle 2"/>
          <p:cNvSpPr>
            <a:spLocks noChangeArrowheads="1" noTextEdit="1"/>
          </p:cNvSpPr>
          <p:nvPr>
            <p:ph type="sldImg"/>
          </p:nvPr>
        </p:nvSpPr>
        <p:spPr>
          <a:ln/>
        </p:spPr>
      </p:sp>
      <p:sp>
        <p:nvSpPr>
          <p:cNvPr id="14131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389E1D5B-661A-4F2D-AD29-4D29E4A855F4}" type="slidenum">
              <a:rPr lang="es-ES_tradnl" smtClean="0"/>
              <a:pPr/>
              <a:t>37</a:t>
            </a:fld>
            <a:endParaRPr lang="es-ES_tradnl" smtClean="0"/>
          </a:p>
        </p:txBody>
      </p:sp>
      <p:sp>
        <p:nvSpPr>
          <p:cNvPr id="142339" name="Rectangle 2"/>
          <p:cNvSpPr>
            <a:spLocks noChangeArrowheads="1" noTextEdit="1"/>
          </p:cNvSpPr>
          <p:nvPr>
            <p:ph type="sldImg"/>
          </p:nvPr>
        </p:nvSpPr>
        <p:spPr>
          <a:ln/>
        </p:spPr>
      </p:sp>
      <p:sp>
        <p:nvSpPr>
          <p:cNvPr id="14234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p>
            <a:fld id="{6C82A0AF-D487-4652-A40D-65A81DF36CB5}" type="slidenum">
              <a:rPr lang="es-ES_tradnl" smtClean="0"/>
              <a:pPr/>
              <a:t>38</a:t>
            </a:fld>
            <a:endParaRPr lang="es-ES_tradnl" smtClean="0"/>
          </a:p>
        </p:txBody>
      </p:sp>
      <p:sp>
        <p:nvSpPr>
          <p:cNvPr id="143363" name="Rectangle 2"/>
          <p:cNvSpPr>
            <a:spLocks noChangeArrowheads="1" noTextEdit="1"/>
          </p:cNvSpPr>
          <p:nvPr>
            <p:ph type="sldImg"/>
          </p:nvPr>
        </p:nvSpPr>
        <p:spPr>
          <a:ln/>
        </p:spPr>
      </p:sp>
      <p:sp>
        <p:nvSpPr>
          <p:cNvPr id="14336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p:spPr>
        <p:txBody>
          <a:bodyPr/>
          <a:lstStyle/>
          <a:p>
            <a:fld id="{FC91BC72-AA8F-47A0-9C91-498CFA7DD0D0}" type="slidenum">
              <a:rPr lang="es-ES_tradnl" smtClean="0"/>
              <a:pPr/>
              <a:t>39</a:t>
            </a:fld>
            <a:endParaRPr lang="es-ES_tradnl" smtClean="0"/>
          </a:p>
        </p:txBody>
      </p:sp>
      <p:sp>
        <p:nvSpPr>
          <p:cNvPr id="144387" name="Rectangle 2"/>
          <p:cNvSpPr>
            <a:spLocks noChangeArrowheads="1" noTextEdit="1"/>
          </p:cNvSpPr>
          <p:nvPr>
            <p:ph type="sldImg"/>
          </p:nvPr>
        </p:nvSpPr>
        <p:spPr>
          <a:ln/>
        </p:spPr>
      </p:sp>
      <p:sp>
        <p:nvSpPr>
          <p:cNvPr id="14438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41112538-1899-44B3-A5D9-C546CC398E91}" type="slidenum">
              <a:rPr lang="es-ES_tradnl" smtClean="0"/>
              <a:pPr/>
              <a:t>4</a:t>
            </a:fld>
            <a:endParaRPr lang="es-ES_tradnl" smtClean="0"/>
          </a:p>
        </p:txBody>
      </p:sp>
      <p:sp>
        <p:nvSpPr>
          <p:cNvPr id="108547" name="Rectangle 2"/>
          <p:cNvSpPr>
            <a:spLocks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p:spPr>
        <p:txBody>
          <a:bodyPr/>
          <a:lstStyle/>
          <a:p>
            <a:fld id="{E3D23FA8-34EE-4EF8-BA55-4AAD949AB607}" type="slidenum">
              <a:rPr lang="es-ES_tradnl" smtClean="0"/>
              <a:pPr/>
              <a:t>40</a:t>
            </a:fld>
            <a:endParaRPr lang="es-ES_tradnl" smtClean="0"/>
          </a:p>
        </p:txBody>
      </p:sp>
      <p:sp>
        <p:nvSpPr>
          <p:cNvPr id="145411" name="Rectangle 2"/>
          <p:cNvSpPr>
            <a:spLocks noChangeArrowheads="1" noTextEdit="1"/>
          </p:cNvSpPr>
          <p:nvPr>
            <p:ph type="sldImg"/>
          </p:nvPr>
        </p:nvSpPr>
        <p:spPr>
          <a:ln/>
        </p:spPr>
      </p:sp>
      <p:sp>
        <p:nvSpPr>
          <p:cNvPr id="14541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p>
            <a:fld id="{70B27EA7-F41F-40C7-B2AF-EA1872CC140F}" type="slidenum">
              <a:rPr lang="es-ES_tradnl" smtClean="0"/>
              <a:pPr/>
              <a:t>41</a:t>
            </a:fld>
            <a:endParaRPr lang="es-ES_tradnl" smtClean="0"/>
          </a:p>
        </p:txBody>
      </p:sp>
      <p:sp>
        <p:nvSpPr>
          <p:cNvPr id="146435" name="Rectangle 2"/>
          <p:cNvSpPr>
            <a:spLocks noChangeArrowheads="1" noTextEdit="1"/>
          </p:cNvSpPr>
          <p:nvPr>
            <p:ph type="sldImg"/>
          </p:nvPr>
        </p:nvSpPr>
        <p:spPr>
          <a:ln/>
        </p:spPr>
      </p:sp>
      <p:sp>
        <p:nvSpPr>
          <p:cNvPr id="14643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p>
            <a:fld id="{61317E3E-779A-4A32-BC11-D15DAA107477}" type="slidenum">
              <a:rPr lang="es-ES_tradnl" smtClean="0"/>
              <a:pPr/>
              <a:t>42</a:t>
            </a:fld>
            <a:endParaRPr lang="es-ES_tradnl" smtClean="0"/>
          </a:p>
        </p:txBody>
      </p:sp>
      <p:sp>
        <p:nvSpPr>
          <p:cNvPr id="147459" name="Rectangle 2"/>
          <p:cNvSpPr>
            <a:spLocks noChangeArrowheads="1" noTextEdit="1"/>
          </p:cNvSpPr>
          <p:nvPr>
            <p:ph type="sldImg"/>
          </p:nvPr>
        </p:nvSpPr>
        <p:spPr>
          <a:ln/>
        </p:spPr>
      </p:sp>
      <p:sp>
        <p:nvSpPr>
          <p:cNvPr id="14746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p:spPr>
        <p:txBody>
          <a:bodyPr/>
          <a:lstStyle/>
          <a:p>
            <a:fld id="{99F979BA-24B5-438C-865C-B17C0E64F9EF}" type="slidenum">
              <a:rPr lang="es-ES_tradnl" smtClean="0"/>
              <a:pPr/>
              <a:t>43</a:t>
            </a:fld>
            <a:endParaRPr lang="es-ES_tradnl" smtClean="0"/>
          </a:p>
        </p:txBody>
      </p:sp>
      <p:sp>
        <p:nvSpPr>
          <p:cNvPr id="148483" name="Rectangle 2"/>
          <p:cNvSpPr>
            <a:spLocks noChangeArrowheads="1" noTextEdit="1"/>
          </p:cNvSpPr>
          <p:nvPr>
            <p:ph type="sldImg"/>
          </p:nvPr>
        </p:nvSpPr>
        <p:spPr>
          <a:ln/>
        </p:spPr>
      </p:sp>
      <p:sp>
        <p:nvSpPr>
          <p:cNvPr id="14848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p:spPr>
        <p:txBody>
          <a:bodyPr/>
          <a:lstStyle/>
          <a:p>
            <a:fld id="{C30A1E62-891D-4DFE-9929-A882F4B4EE23}" type="slidenum">
              <a:rPr lang="es-ES_tradnl" smtClean="0"/>
              <a:pPr/>
              <a:t>44</a:t>
            </a:fld>
            <a:endParaRPr lang="es-ES_tradnl" smtClean="0"/>
          </a:p>
        </p:txBody>
      </p:sp>
      <p:sp>
        <p:nvSpPr>
          <p:cNvPr id="149507" name="Rectangle 2"/>
          <p:cNvSpPr>
            <a:spLocks noChangeArrowheads="1" noTextEdit="1"/>
          </p:cNvSpPr>
          <p:nvPr>
            <p:ph type="sldImg"/>
          </p:nvPr>
        </p:nvSpPr>
        <p:spPr>
          <a:ln/>
        </p:spPr>
      </p:sp>
      <p:sp>
        <p:nvSpPr>
          <p:cNvPr id="14950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F1393C79-9ADE-46FE-BC72-64EE6F443632}" type="slidenum">
              <a:rPr lang="es-ES_tradnl" smtClean="0"/>
              <a:pPr/>
              <a:t>45</a:t>
            </a:fld>
            <a:endParaRPr lang="es-ES_tradnl" smtClean="0"/>
          </a:p>
        </p:txBody>
      </p:sp>
      <p:sp>
        <p:nvSpPr>
          <p:cNvPr id="150531" name="Rectangle 2"/>
          <p:cNvSpPr>
            <a:spLocks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p:spPr>
        <p:txBody>
          <a:bodyPr/>
          <a:lstStyle/>
          <a:p>
            <a:fld id="{4C49300E-08BE-43C9-8792-CDEF3D8B5806}" type="slidenum">
              <a:rPr lang="es-ES_tradnl" smtClean="0"/>
              <a:pPr/>
              <a:t>46</a:t>
            </a:fld>
            <a:endParaRPr lang="es-ES_tradnl" smtClean="0"/>
          </a:p>
        </p:txBody>
      </p:sp>
      <p:sp>
        <p:nvSpPr>
          <p:cNvPr id="151555" name="Rectangle 2"/>
          <p:cNvSpPr>
            <a:spLocks noChangeArrowheads="1" noTextEdit="1"/>
          </p:cNvSpPr>
          <p:nvPr>
            <p:ph type="sldImg"/>
          </p:nvPr>
        </p:nvSpPr>
        <p:spPr>
          <a:ln/>
        </p:spPr>
      </p:sp>
      <p:sp>
        <p:nvSpPr>
          <p:cNvPr id="15155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p:spPr>
        <p:txBody>
          <a:bodyPr/>
          <a:lstStyle/>
          <a:p>
            <a:fld id="{C3FDF86F-08FE-48B3-89A2-471DEA9D3021}" type="slidenum">
              <a:rPr lang="es-ES_tradnl" smtClean="0"/>
              <a:pPr/>
              <a:t>47</a:t>
            </a:fld>
            <a:endParaRPr lang="es-ES_tradnl" smtClean="0"/>
          </a:p>
        </p:txBody>
      </p:sp>
      <p:sp>
        <p:nvSpPr>
          <p:cNvPr id="152579" name="Rectangle 2"/>
          <p:cNvSpPr>
            <a:spLocks noChangeArrowheads="1" noTextEdit="1"/>
          </p:cNvSpPr>
          <p:nvPr>
            <p:ph type="sldImg"/>
          </p:nvPr>
        </p:nvSpPr>
        <p:spPr>
          <a:ln/>
        </p:spPr>
      </p:sp>
      <p:sp>
        <p:nvSpPr>
          <p:cNvPr id="15258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p:spPr>
        <p:txBody>
          <a:bodyPr/>
          <a:lstStyle/>
          <a:p>
            <a:fld id="{7C559F93-78D2-4F4B-B89D-D0BAADE96320}" type="slidenum">
              <a:rPr lang="es-ES_tradnl" smtClean="0"/>
              <a:pPr/>
              <a:t>48</a:t>
            </a:fld>
            <a:endParaRPr lang="es-ES_tradnl" smtClean="0"/>
          </a:p>
        </p:txBody>
      </p:sp>
      <p:sp>
        <p:nvSpPr>
          <p:cNvPr id="153603" name="Rectangle 2"/>
          <p:cNvSpPr>
            <a:spLocks noChangeArrowheads="1" noTextEdit="1"/>
          </p:cNvSpPr>
          <p:nvPr>
            <p:ph type="sldImg"/>
          </p:nvPr>
        </p:nvSpPr>
        <p:spPr>
          <a:ln/>
        </p:spPr>
      </p:sp>
      <p:sp>
        <p:nvSpPr>
          <p:cNvPr id="15360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p:spPr>
        <p:txBody>
          <a:bodyPr/>
          <a:lstStyle/>
          <a:p>
            <a:fld id="{2B3F15AC-4FE3-4C34-9A19-1C1C71CB2E80}" type="slidenum">
              <a:rPr lang="es-ES_tradnl" smtClean="0"/>
              <a:pPr/>
              <a:t>49</a:t>
            </a:fld>
            <a:endParaRPr lang="es-ES_tradnl" smtClean="0"/>
          </a:p>
        </p:txBody>
      </p:sp>
      <p:sp>
        <p:nvSpPr>
          <p:cNvPr id="154627" name="Rectangle 2"/>
          <p:cNvSpPr>
            <a:spLocks noChangeArrowheads="1" noTextEdit="1"/>
          </p:cNvSpPr>
          <p:nvPr>
            <p:ph type="sldImg"/>
          </p:nvPr>
        </p:nvSpPr>
        <p:spPr>
          <a:ln/>
        </p:spPr>
      </p:sp>
      <p:sp>
        <p:nvSpPr>
          <p:cNvPr id="15462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23398604-B638-421B-B59A-A3498D56D56C}" type="slidenum">
              <a:rPr lang="es-ES_tradnl" smtClean="0"/>
              <a:pPr/>
              <a:t>5</a:t>
            </a:fld>
            <a:endParaRPr lang="es-ES_tradnl" smtClean="0"/>
          </a:p>
        </p:txBody>
      </p:sp>
      <p:sp>
        <p:nvSpPr>
          <p:cNvPr id="109571" name="Rectangle 2"/>
          <p:cNvSpPr>
            <a:spLocks noChangeArrowheads="1" noTextEdit="1"/>
          </p:cNvSpPr>
          <p:nvPr>
            <p:ph type="sldImg"/>
          </p:nvPr>
        </p:nvSpPr>
        <p:spPr>
          <a:ln/>
        </p:spPr>
      </p:sp>
      <p:sp>
        <p:nvSpPr>
          <p:cNvPr id="10957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FCDE82DB-08D2-4C21-8BF0-26CBC8FB4AB3}" type="slidenum">
              <a:rPr lang="es-ES_tradnl" smtClean="0"/>
              <a:pPr/>
              <a:t>6</a:t>
            </a:fld>
            <a:endParaRPr lang="es-ES_tradnl" smtClean="0"/>
          </a:p>
        </p:txBody>
      </p:sp>
      <p:sp>
        <p:nvSpPr>
          <p:cNvPr id="110595" name="Rectangle 2"/>
          <p:cNvSpPr>
            <a:spLocks noChangeArrowheads="1" noTextEdit="1"/>
          </p:cNvSpPr>
          <p:nvPr>
            <p:ph type="sldImg"/>
          </p:nvPr>
        </p:nvSpPr>
        <p:spPr>
          <a:ln/>
        </p:spPr>
      </p:sp>
      <p:sp>
        <p:nvSpPr>
          <p:cNvPr id="11059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59450BF2-06DA-4922-AC89-7A1073132DE1}" type="slidenum">
              <a:rPr lang="es-ES_tradnl" smtClean="0"/>
              <a:pPr/>
              <a:t>7</a:t>
            </a:fld>
            <a:endParaRPr lang="es-ES_tradnl" smtClean="0"/>
          </a:p>
        </p:txBody>
      </p:sp>
      <p:sp>
        <p:nvSpPr>
          <p:cNvPr id="111619" name="Rectangle 2"/>
          <p:cNvSpPr>
            <a:spLocks noChangeArrowheads="1" noTextEdit="1"/>
          </p:cNvSpPr>
          <p:nvPr>
            <p:ph type="sldImg"/>
          </p:nvPr>
        </p:nvSpPr>
        <p:spPr>
          <a:ln/>
        </p:spPr>
      </p:sp>
      <p:sp>
        <p:nvSpPr>
          <p:cNvPr id="1116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4E6099D7-C28A-4C92-9B9D-322F4898873C}" type="slidenum">
              <a:rPr lang="es-ES_tradnl" smtClean="0"/>
              <a:pPr/>
              <a:t>8</a:t>
            </a:fld>
            <a:endParaRPr lang="es-ES_tradnl" smtClean="0"/>
          </a:p>
        </p:txBody>
      </p:sp>
      <p:sp>
        <p:nvSpPr>
          <p:cNvPr id="112643" name="Rectangle 2"/>
          <p:cNvSpPr>
            <a:spLocks noChangeArrowheads="1" noTextEdit="1"/>
          </p:cNvSpPr>
          <p:nvPr>
            <p:ph type="sldImg"/>
          </p:nvPr>
        </p:nvSpPr>
        <p:spPr>
          <a:ln/>
        </p:spPr>
      </p:sp>
      <p:sp>
        <p:nvSpPr>
          <p:cNvPr id="1126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56B6933B-9357-4B8C-A696-D15A287EF4CD}" type="slidenum">
              <a:rPr lang="es-ES_tradnl" smtClean="0"/>
              <a:pPr/>
              <a:t>9</a:t>
            </a:fld>
            <a:endParaRPr lang="es-ES_tradnl" smtClean="0"/>
          </a:p>
        </p:txBody>
      </p:sp>
      <p:sp>
        <p:nvSpPr>
          <p:cNvPr id="113667" name="Rectangle 2"/>
          <p:cNvSpPr>
            <a:spLocks noChangeArrowheads="1" noTextEdit="1"/>
          </p:cNvSpPr>
          <p:nvPr>
            <p:ph type="sldImg"/>
          </p:nvPr>
        </p:nvSpPr>
        <p:spPr>
          <a:ln/>
        </p:spPr>
      </p:sp>
      <p:sp>
        <p:nvSpPr>
          <p:cNvPr id="11366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085850" cy="6854825"/>
            <a:chOff x="0" y="0"/>
            <a:chExt cx="684" cy="4318"/>
          </a:xfrm>
        </p:grpSpPr>
        <p:sp>
          <p:nvSpPr>
            <p:cNvPr id="5"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s-ES"/>
            </a:p>
          </p:txBody>
        </p:sp>
        <p:grpSp>
          <p:nvGrpSpPr>
            <p:cNvPr id="6" name="Group 4"/>
            <p:cNvGrpSpPr>
              <a:grpSpLocks/>
            </p:cNvGrpSpPr>
            <p:nvPr/>
          </p:nvGrpSpPr>
          <p:grpSpPr bwMode="auto">
            <a:xfrm>
              <a:off x="48" y="103"/>
              <a:ext cx="96" cy="4126"/>
              <a:chOff x="48" y="103"/>
              <a:chExt cx="96" cy="4126"/>
            </a:xfrm>
          </p:grpSpPr>
          <p:sp>
            <p:nvSpPr>
              <p:cNvPr id="7"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8" name="Rectangle 6"/>
              <p:cNvSpPr>
                <a:spLocks noChangeArrowheads="1"/>
              </p:cNvSpPr>
              <p:nvPr/>
            </p:nvSpPr>
            <p:spPr bwMode="auto">
              <a:xfrm>
                <a:off x="48" y="1250"/>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9"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0" name="Rectangle 8"/>
              <p:cNvSpPr>
                <a:spLocks noChangeArrowheads="1"/>
              </p:cNvSpPr>
              <p:nvPr/>
            </p:nvSpPr>
            <p:spPr bwMode="auto">
              <a:xfrm>
                <a:off x="48" y="153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1"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2" name="Rectangle 10"/>
              <p:cNvSpPr>
                <a:spLocks noChangeArrowheads="1"/>
              </p:cNvSpPr>
              <p:nvPr/>
            </p:nvSpPr>
            <p:spPr bwMode="auto">
              <a:xfrm>
                <a:off x="48" y="182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3"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4" name="Rectangle 12"/>
              <p:cNvSpPr>
                <a:spLocks noChangeArrowheads="1"/>
              </p:cNvSpPr>
              <p:nvPr/>
            </p:nvSpPr>
            <p:spPr bwMode="auto">
              <a:xfrm>
                <a:off x="48" y="2116"/>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5"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6" name="Rectangle 14"/>
              <p:cNvSpPr>
                <a:spLocks noChangeArrowheads="1"/>
              </p:cNvSpPr>
              <p:nvPr/>
            </p:nvSpPr>
            <p:spPr bwMode="auto">
              <a:xfrm>
                <a:off x="48" y="2404"/>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7" name="Rectangle 15"/>
              <p:cNvSpPr>
                <a:spLocks noChangeArrowheads="1"/>
              </p:cNvSpPr>
              <p:nvPr/>
            </p:nvSpPr>
            <p:spPr bwMode="auto">
              <a:xfrm>
                <a:off x="48" y="2549"/>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8" name="Rectangle 16"/>
              <p:cNvSpPr>
                <a:spLocks noChangeArrowheads="1"/>
              </p:cNvSpPr>
              <p:nvPr/>
            </p:nvSpPr>
            <p:spPr bwMode="auto">
              <a:xfrm>
                <a:off x="48" y="2691"/>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9"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 name="Rectangle 18"/>
              <p:cNvSpPr>
                <a:spLocks noChangeArrowheads="1"/>
              </p:cNvSpPr>
              <p:nvPr/>
            </p:nvSpPr>
            <p:spPr bwMode="auto">
              <a:xfrm>
                <a:off x="48" y="2979"/>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1"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2"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3"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4" name="Rectangle 22"/>
              <p:cNvSpPr>
                <a:spLocks noChangeArrowheads="1"/>
              </p:cNvSpPr>
              <p:nvPr/>
            </p:nvSpPr>
            <p:spPr bwMode="auto">
              <a:xfrm>
                <a:off x="48" y="3557"/>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5"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6"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7"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8" name="Rectangle 26"/>
              <p:cNvSpPr>
                <a:spLocks noChangeArrowheads="1"/>
              </p:cNvSpPr>
              <p:nvPr/>
            </p:nvSpPr>
            <p:spPr bwMode="auto">
              <a:xfrm>
                <a:off x="48" y="4134"/>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9" name="Rectangle 27"/>
              <p:cNvSpPr>
                <a:spLocks noChangeArrowheads="1"/>
              </p:cNvSpPr>
              <p:nvPr/>
            </p:nvSpPr>
            <p:spPr bwMode="auto">
              <a:xfrm>
                <a:off x="48" y="103"/>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0"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1"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2"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3" name="Rectangle 31"/>
              <p:cNvSpPr>
                <a:spLocks noChangeArrowheads="1"/>
              </p:cNvSpPr>
              <p:nvPr/>
            </p:nvSpPr>
            <p:spPr bwMode="auto">
              <a:xfrm>
                <a:off x="48" y="67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4"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5"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grpSp>
      </p:grpSp>
      <p:sp>
        <p:nvSpPr>
          <p:cNvPr id="3106" name="Rectangle 34"/>
          <p:cNvSpPr>
            <a:spLocks noGrp="1" noChangeArrowheads="1"/>
          </p:cNvSpPr>
          <p:nvPr>
            <p:ph type="ctrTitle" sz="quarter"/>
          </p:nvPr>
        </p:nvSpPr>
        <p:spPr>
          <a:xfrm>
            <a:off x="1143000" y="2286000"/>
            <a:ext cx="7772400" cy="1143000"/>
          </a:xfrm>
        </p:spPr>
        <p:txBody>
          <a:bodyPr/>
          <a:lstStyle>
            <a:lvl1pPr>
              <a:defRPr/>
            </a:lvl1pPr>
          </a:lstStyle>
          <a:p>
            <a:r>
              <a:rPr lang="es-ES_tradnl"/>
              <a:t>Click to edit Master title style</a:t>
            </a:r>
          </a:p>
        </p:txBody>
      </p:sp>
      <p:sp>
        <p:nvSpPr>
          <p:cNvPr id="3107" name="Rectangle 35"/>
          <p:cNvSpPr>
            <a:spLocks noGrp="1" noChangeArrowheads="1"/>
          </p:cNvSpPr>
          <p:nvPr>
            <p:ph type="subTitle" sz="quarter" idx="1"/>
          </p:nvPr>
        </p:nvSpPr>
        <p:spPr>
          <a:xfrm>
            <a:off x="1828800" y="3886200"/>
            <a:ext cx="6400800" cy="1752600"/>
          </a:xfrm>
        </p:spPr>
        <p:txBody>
          <a:bodyPr lIns="92075" tIns="46038" rIns="92075" bIns="46038"/>
          <a:lstStyle>
            <a:lvl1pPr marL="0" indent="0" algn="ctr">
              <a:buFont typeface="Wingdings" pitchFamily="2" charset="2"/>
              <a:buNone/>
              <a:defRPr>
                <a:solidFill>
                  <a:srgbClr val="FFFFFF"/>
                </a:solidFill>
              </a:defRPr>
            </a:lvl1pPr>
          </a:lstStyle>
          <a:p>
            <a:r>
              <a:rPr lang="es-ES_tradnl"/>
              <a:t>Click to edit Master subtitle style</a:t>
            </a:r>
          </a:p>
        </p:txBody>
      </p:sp>
      <p:sp>
        <p:nvSpPr>
          <p:cNvPr id="36" name="Rectangle 36"/>
          <p:cNvSpPr>
            <a:spLocks noGrp="1" noChangeArrowheads="1"/>
          </p:cNvSpPr>
          <p:nvPr>
            <p:ph type="dt" sz="quarter" idx="10"/>
          </p:nvPr>
        </p:nvSpPr>
        <p:spPr bwMode="auto">
          <a:xfrm>
            <a:off x="1143000" y="6248400"/>
            <a:ext cx="19050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spcBef>
                <a:spcPct val="0"/>
              </a:spcBef>
              <a:buClrTx/>
              <a:buSzTx/>
              <a:buFontTx/>
              <a:buNone/>
              <a:defRPr sz="1400">
                <a:solidFill>
                  <a:srgbClr val="FFFFFF"/>
                </a:solidFill>
                <a:effectLst/>
              </a:defRPr>
            </a:lvl1pPr>
          </a:lstStyle>
          <a:p>
            <a:pPr>
              <a:defRPr/>
            </a:pPr>
            <a:endParaRPr lang="es-ES_tradnl"/>
          </a:p>
        </p:txBody>
      </p:sp>
      <p:sp>
        <p:nvSpPr>
          <p:cNvPr id="37" name="Rectangle 37"/>
          <p:cNvSpPr>
            <a:spLocks noGrp="1" noChangeArrowheads="1"/>
          </p:cNvSpPr>
          <p:nvPr>
            <p:ph type="ftr" sz="quarter" idx="11"/>
          </p:nvPr>
        </p:nvSpPr>
        <p:spPr bwMode="auto">
          <a:xfrm>
            <a:off x="3581400" y="6248400"/>
            <a:ext cx="28956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lgn="ctr">
              <a:spcBef>
                <a:spcPct val="0"/>
              </a:spcBef>
              <a:buClrTx/>
              <a:buSzTx/>
              <a:buFontTx/>
              <a:buNone/>
              <a:defRPr sz="1400">
                <a:solidFill>
                  <a:srgbClr val="FFFFFF"/>
                </a:solidFill>
                <a:effectLst/>
              </a:defRPr>
            </a:lvl1pPr>
          </a:lstStyle>
          <a:p>
            <a:pPr>
              <a:defRPr/>
            </a:pPr>
            <a:endParaRPr lang="es-ES_tradnl"/>
          </a:p>
        </p:txBody>
      </p:sp>
      <p:sp>
        <p:nvSpPr>
          <p:cNvPr id="38" name="Rectangle 38"/>
          <p:cNvSpPr>
            <a:spLocks noGrp="1" noChangeArrowheads="1"/>
          </p:cNvSpPr>
          <p:nvPr>
            <p:ph type="sldNum" sz="quarter" idx="12"/>
          </p:nvPr>
        </p:nvSpPr>
        <p:spPr bwMode="auto">
          <a:xfrm>
            <a:off x="7010400" y="6248400"/>
            <a:ext cx="19050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lgn="r">
              <a:spcBef>
                <a:spcPct val="0"/>
              </a:spcBef>
              <a:buClrTx/>
              <a:buSzTx/>
              <a:buFontTx/>
              <a:buNone/>
              <a:defRPr sz="1400">
                <a:solidFill>
                  <a:srgbClr val="FFFFFF"/>
                </a:solidFill>
                <a:effectLst/>
              </a:defRPr>
            </a:lvl1pPr>
          </a:lstStyle>
          <a:p>
            <a:pPr>
              <a:defRPr/>
            </a:pPr>
            <a:fld id="{69B4CF8F-7AC1-43D3-BFB8-9BDEC9999096}" type="slidenum">
              <a:rPr lang="es-ES_tradnl"/>
              <a:pPr>
                <a:defRPr/>
              </a:pPr>
              <a:t>‹Nº›</a:t>
            </a:fld>
            <a:endParaRPr lang="es-ES_tradnl"/>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77050" y="-228600"/>
            <a:ext cx="1962150" cy="69342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990600" y="-228600"/>
            <a:ext cx="5734050" cy="6934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1066800" y="1066800"/>
            <a:ext cx="3810000" cy="563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5029200" y="1066800"/>
            <a:ext cx="3810000" cy="563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1085850" cy="6854825"/>
            <a:chOff x="0" y="0"/>
            <a:chExt cx="684" cy="4318"/>
          </a:xfrm>
        </p:grpSpPr>
        <p:sp>
          <p:nvSpPr>
            <p:cNvPr id="2051"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s-ES"/>
            </a:p>
          </p:txBody>
        </p:sp>
        <p:grpSp>
          <p:nvGrpSpPr>
            <p:cNvPr id="1030" name="Group 4"/>
            <p:cNvGrpSpPr>
              <a:grpSpLocks/>
            </p:cNvGrpSpPr>
            <p:nvPr/>
          </p:nvGrpSpPr>
          <p:grpSpPr bwMode="auto">
            <a:xfrm>
              <a:off x="48" y="102"/>
              <a:ext cx="96" cy="4128"/>
              <a:chOff x="48" y="102"/>
              <a:chExt cx="96" cy="4128"/>
            </a:xfrm>
          </p:grpSpPr>
          <p:sp>
            <p:nvSpPr>
              <p:cNvPr id="2053"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4" name="Rectangle 6"/>
              <p:cNvSpPr>
                <a:spLocks noChangeArrowheads="1"/>
              </p:cNvSpPr>
              <p:nvPr/>
            </p:nvSpPr>
            <p:spPr bwMode="auto">
              <a:xfrm>
                <a:off x="48" y="125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5"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6" name="Rectangle 8"/>
              <p:cNvSpPr>
                <a:spLocks noChangeArrowheads="1"/>
              </p:cNvSpPr>
              <p:nvPr/>
            </p:nvSpPr>
            <p:spPr bwMode="auto">
              <a:xfrm>
                <a:off x="48" y="1538"/>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7"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8" name="Rectangle 10"/>
              <p:cNvSpPr>
                <a:spLocks noChangeArrowheads="1"/>
              </p:cNvSpPr>
              <p:nvPr/>
            </p:nvSpPr>
            <p:spPr bwMode="auto">
              <a:xfrm>
                <a:off x="48" y="182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9"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0" name="Rectangle 12"/>
              <p:cNvSpPr>
                <a:spLocks noChangeArrowheads="1"/>
              </p:cNvSpPr>
              <p:nvPr/>
            </p:nvSpPr>
            <p:spPr bwMode="auto">
              <a:xfrm>
                <a:off x="48" y="2115"/>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1"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2" name="Rectangle 14"/>
              <p:cNvSpPr>
                <a:spLocks noChangeArrowheads="1"/>
              </p:cNvSpPr>
              <p:nvPr/>
            </p:nvSpPr>
            <p:spPr bwMode="auto">
              <a:xfrm>
                <a:off x="48" y="240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3" name="Rectangle 15"/>
              <p:cNvSpPr>
                <a:spLocks noChangeArrowheads="1"/>
              </p:cNvSpPr>
              <p:nvPr/>
            </p:nvSpPr>
            <p:spPr bwMode="auto">
              <a:xfrm>
                <a:off x="48" y="254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4" name="Rectangle 16"/>
              <p:cNvSpPr>
                <a:spLocks noChangeArrowheads="1"/>
              </p:cNvSpPr>
              <p:nvPr/>
            </p:nvSpPr>
            <p:spPr bwMode="auto">
              <a:xfrm>
                <a:off x="48" y="269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5"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6" name="Rectangle 18"/>
              <p:cNvSpPr>
                <a:spLocks noChangeArrowheads="1"/>
              </p:cNvSpPr>
              <p:nvPr/>
            </p:nvSpPr>
            <p:spPr bwMode="auto">
              <a:xfrm>
                <a:off x="48" y="298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7"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8"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9"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0" name="Rectangle 22"/>
              <p:cNvSpPr>
                <a:spLocks noChangeArrowheads="1"/>
              </p:cNvSpPr>
              <p:nvPr/>
            </p:nvSpPr>
            <p:spPr bwMode="auto">
              <a:xfrm>
                <a:off x="48" y="3557"/>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1"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2"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3"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4" name="Rectangle 26"/>
              <p:cNvSpPr>
                <a:spLocks noChangeArrowheads="1"/>
              </p:cNvSpPr>
              <p:nvPr/>
            </p:nvSpPr>
            <p:spPr bwMode="auto">
              <a:xfrm>
                <a:off x="48" y="413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5" name="Rectangle 27"/>
              <p:cNvSpPr>
                <a:spLocks noChangeArrowheads="1"/>
              </p:cNvSpPr>
              <p:nvPr/>
            </p:nvSpPr>
            <p:spPr bwMode="auto">
              <a:xfrm>
                <a:off x="48" y="10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6"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7"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8"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9" name="Rectangle 31"/>
              <p:cNvSpPr>
                <a:spLocks noChangeArrowheads="1"/>
              </p:cNvSpPr>
              <p:nvPr/>
            </p:nvSpPr>
            <p:spPr bwMode="auto">
              <a:xfrm>
                <a:off x="48" y="67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80"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81"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grpSp>
      </p:grpSp>
      <p:sp>
        <p:nvSpPr>
          <p:cNvPr id="1027" name="Rectangle 34"/>
          <p:cNvSpPr>
            <a:spLocks noGrp="1" noChangeArrowheads="1"/>
          </p:cNvSpPr>
          <p:nvPr>
            <p:ph type="title"/>
          </p:nvPr>
        </p:nvSpPr>
        <p:spPr bwMode="auto">
          <a:xfrm>
            <a:off x="990600" y="-2286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s-ES_tradnl" smtClean="0"/>
              <a:t>Click to edit Master title style</a:t>
            </a:r>
          </a:p>
        </p:txBody>
      </p:sp>
      <p:sp>
        <p:nvSpPr>
          <p:cNvPr id="2087" name="Rectangle 39"/>
          <p:cNvSpPr>
            <a:spLocks noGrp="1" noChangeArrowheads="1"/>
          </p:cNvSpPr>
          <p:nvPr>
            <p:ph type="body" idx="1"/>
          </p:nvPr>
        </p:nvSpPr>
        <p:spPr bwMode="auto">
          <a:xfrm>
            <a:off x="1066800" y="1066800"/>
            <a:ext cx="7772400" cy="5638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p>
        </p:txBody>
      </p:sp>
    </p:spTree>
  </p:cSld>
  <p:clrMap bg1="dk2" tx1="lt1" bg2="dk1" tx2="lt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p:txStyles>
    <p:titleStyle>
      <a:lvl1pPr algn="ctr" rtl="0" eaLnBrk="0" fontAlgn="base" hangingPunct="0">
        <a:spcBef>
          <a:spcPct val="0"/>
        </a:spcBef>
        <a:spcAft>
          <a:spcPct val="0"/>
        </a:spcAft>
        <a:defRPr sz="4400">
          <a:solidFill>
            <a:srgbClr val="FFFF00"/>
          </a:solidFill>
          <a:latin typeface="+mj-lt"/>
          <a:ea typeface="+mj-ea"/>
          <a:cs typeface="+mj-cs"/>
        </a:defRPr>
      </a:lvl1pPr>
      <a:lvl2pPr algn="ctr" rtl="0" eaLnBrk="0" fontAlgn="base" hangingPunct="0">
        <a:spcBef>
          <a:spcPct val="0"/>
        </a:spcBef>
        <a:spcAft>
          <a:spcPct val="0"/>
        </a:spcAft>
        <a:defRPr sz="4400">
          <a:solidFill>
            <a:srgbClr val="FFFF00"/>
          </a:solidFill>
          <a:latin typeface="Arial" charset="0"/>
        </a:defRPr>
      </a:lvl2pPr>
      <a:lvl3pPr algn="ctr" rtl="0" eaLnBrk="0" fontAlgn="base" hangingPunct="0">
        <a:spcBef>
          <a:spcPct val="0"/>
        </a:spcBef>
        <a:spcAft>
          <a:spcPct val="0"/>
        </a:spcAft>
        <a:defRPr sz="4400">
          <a:solidFill>
            <a:srgbClr val="FFFF00"/>
          </a:solidFill>
          <a:latin typeface="Arial" charset="0"/>
        </a:defRPr>
      </a:lvl3pPr>
      <a:lvl4pPr algn="ctr" rtl="0" eaLnBrk="0" fontAlgn="base" hangingPunct="0">
        <a:spcBef>
          <a:spcPct val="0"/>
        </a:spcBef>
        <a:spcAft>
          <a:spcPct val="0"/>
        </a:spcAft>
        <a:defRPr sz="4400">
          <a:solidFill>
            <a:srgbClr val="FFFF00"/>
          </a:solidFill>
          <a:latin typeface="Arial" charset="0"/>
        </a:defRPr>
      </a:lvl4pPr>
      <a:lvl5pPr algn="ctr" rtl="0" eaLnBrk="0" fontAlgn="base" hangingPunct="0">
        <a:spcBef>
          <a:spcPct val="0"/>
        </a:spcBef>
        <a:spcAft>
          <a:spcPct val="0"/>
        </a:spcAft>
        <a:defRPr sz="4400">
          <a:solidFill>
            <a:srgbClr val="FFFF00"/>
          </a:solidFill>
          <a:latin typeface="Arial" charset="0"/>
        </a:defRPr>
      </a:lvl5pPr>
      <a:lvl6pPr marL="457200" algn="ctr" rtl="0" fontAlgn="base">
        <a:spcBef>
          <a:spcPct val="0"/>
        </a:spcBef>
        <a:spcAft>
          <a:spcPct val="0"/>
        </a:spcAft>
        <a:defRPr sz="4400">
          <a:solidFill>
            <a:srgbClr val="FFFF00"/>
          </a:solidFill>
          <a:latin typeface="Arial" charset="0"/>
        </a:defRPr>
      </a:lvl6pPr>
      <a:lvl7pPr marL="914400" algn="ctr" rtl="0" fontAlgn="base">
        <a:spcBef>
          <a:spcPct val="0"/>
        </a:spcBef>
        <a:spcAft>
          <a:spcPct val="0"/>
        </a:spcAft>
        <a:defRPr sz="4400">
          <a:solidFill>
            <a:srgbClr val="FFFF00"/>
          </a:solidFill>
          <a:latin typeface="Arial" charset="0"/>
        </a:defRPr>
      </a:lvl7pPr>
      <a:lvl8pPr marL="1371600" algn="ctr" rtl="0" fontAlgn="base">
        <a:spcBef>
          <a:spcPct val="0"/>
        </a:spcBef>
        <a:spcAft>
          <a:spcPct val="0"/>
        </a:spcAft>
        <a:defRPr sz="4400">
          <a:solidFill>
            <a:srgbClr val="FFFF00"/>
          </a:solidFill>
          <a:latin typeface="Arial" charset="0"/>
        </a:defRPr>
      </a:lvl8pPr>
      <a:lvl9pPr marL="1828800" algn="ctr" rtl="0" fontAlgn="base">
        <a:spcBef>
          <a:spcPct val="0"/>
        </a:spcBef>
        <a:spcAft>
          <a:spcPct val="0"/>
        </a:spcAft>
        <a:defRPr sz="4400">
          <a:solidFill>
            <a:srgbClr val="FFFF00"/>
          </a:solidFill>
          <a:latin typeface="Arial" charset="0"/>
        </a:defRPr>
      </a:lvl9pPr>
    </p:titleStyle>
    <p:bodyStyle>
      <a:lvl1pPr marL="342900" indent="-342900" algn="l" rtl="0" eaLnBrk="0" fontAlgn="base" hangingPunct="0">
        <a:spcBef>
          <a:spcPct val="20000"/>
        </a:spcBef>
        <a:spcAft>
          <a:spcPct val="0"/>
        </a:spcAft>
        <a:buClr>
          <a:srgbClr val="FF0000"/>
        </a:buClr>
        <a:buSzPct val="7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FFFF00"/>
        </a:buClr>
        <a:buSzPct val="60000"/>
        <a:buFont typeface="Wingdings" pitchFamily="2" charset="2"/>
        <a:buChar char="u"/>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0000"/>
        <a:buFont typeface="Wingdings" pitchFamily="2" charset="2"/>
        <a:buChar char="t"/>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100000"/>
        <a:buChar char="–"/>
        <a:defRPr>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100000"/>
        <a:buChar char="–"/>
        <a:defRPr>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a:solidFill>
            <a:schemeClr val="tx1"/>
          </a:solidFill>
          <a:effectLst>
            <a:outerShdw blurRad="38100" dist="38100" dir="2700000" algn="tl">
              <a:srgbClr val="000000"/>
            </a:outerShdw>
          </a:effectLst>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barcillo@gmail.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dspace.espol.edu.ec/browse?type=author&amp;order=ASC&amp;rpp=20&amp;value=Marcillo+Morla%2C+Fabrizio"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066800" y="609600"/>
            <a:ext cx="7772400" cy="1676400"/>
          </a:xfrm>
        </p:spPr>
        <p:txBody>
          <a:bodyPr/>
          <a:lstStyle/>
          <a:p>
            <a:pPr eaLnBrk="1" hangingPunct="1"/>
            <a:r>
              <a:rPr lang="es-ES_tradnl" b="1" smtClean="0"/>
              <a:t>Recursos Humanos</a:t>
            </a:r>
            <a:br>
              <a:rPr lang="es-ES_tradnl" b="1" smtClean="0"/>
            </a:br>
            <a:r>
              <a:rPr lang="en-US" smtClean="0"/>
              <a:t>Aspectos Legales</a:t>
            </a:r>
            <a:endParaRPr lang="es-ES_tradnl" smtClean="0"/>
          </a:p>
        </p:txBody>
      </p:sp>
      <p:sp>
        <p:nvSpPr>
          <p:cNvPr id="28675" name="Rectangle 3"/>
          <p:cNvSpPr>
            <a:spLocks noGrp="1" noChangeArrowheads="1"/>
          </p:cNvSpPr>
          <p:nvPr>
            <p:ph type="subTitle" idx="1"/>
          </p:nvPr>
        </p:nvSpPr>
        <p:spPr>
          <a:xfrm>
            <a:off x="1828800" y="3886200"/>
            <a:ext cx="6400800" cy="838200"/>
          </a:xfrm>
        </p:spPr>
        <p:txBody>
          <a:bodyPr/>
          <a:lstStyle/>
          <a:p>
            <a:pPr algn="l" eaLnBrk="1" hangingPunct="1">
              <a:defRPr/>
            </a:pPr>
            <a:r>
              <a:rPr lang="es-ES_tradnl" dirty="0" smtClean="0"/>
              <a:t>Fabrizio Marcillo </a:t>
            </a:r>
            <a:r>
              <a:rPr lang="es-ES_tradnl" dirty="0" err="1" smtClean="0"/>
              <a:t>Morla</a:t>
            </a:r>
            <a:r>
              <a:rPr lang="es-ES_tradnl" dirty="0" smtClean="0"/>
              <a:t> </a:t>
            </a:r>
            <a:r>
              <a:rPr lang="es-ES_tradnl" dirty="0" err="1" smtClean="0"/>
              <a:t>MBA</a:t>
            </a:r>
            <a:endParaRPr lang="es-ES_tradnl" dirty="0" smtClean="0"/>
          </a:p>
        </p:txBody>
      </p:sp>
      <p:pic>
        <p:nvPicPr>
          <p:cNvPr id="3076" name="Picture 9" descr="Logofimcm"/>
          <p:cNvPicPr>
            <a:picLocks noChangeAspect="1" noChangeArrowheads="1"/>
          </p:cNvPicPr>
          <p:nvPr/>
        </p:nvPicPr>
        <p:blipFill>
          <a:blip r:embed="rId3"/>
          <a:srcRect/>
          <a:stretch>
            <a:fillRect/>
          </a:stretch>
        </p:blipFill>
        <p:spPr bwMode="auto">
          <a:xfrm>
            <a:off x="7162800" y="2286000"/>
            <a:ext cx="1676400" cy="1673225"/>
          </a:xfrm>
          <a:prstGeom prst="rect">
            <a:avLst/>
          </a:prstGeom>
          <a:noFill/>
          <a:ln w="9525">
            <a:noFill/>
            <a:miter lim="800000"/>
            <a:headEnd/>
            <a:tailEnd/>
          </a:ln>
        </p:spPr>
      </p:pic>
      <p:sp>
        <p:nvSpPr>
          <p:cNvPr id="3077" name="Text Box 10"/>
          <p:cNvSpPr txBox="1">
            <a:spLocks noChangeArrowheads="1"/>
          </p:cNvSpPr>
          <p:nvPr/>
        </p:nvSpPr>
        <p:spPr bwMode="auto">
          <a:xfrm>
            <a:off x="4932363" y="4960938"/>
            <a:ext cx="2711450" cy="1422400"/>
          </a:xfrm>
          <a:prstGeom prst="rect">
            <a:avLst/>
          </a:prstGeom>
          <a:noFill/>
          <a:ln w="9525">
            <a:noFill/>
            <a:miter lim="800000"/>
            <a:headEnd/>
            <a:tailEnd/>
          </a:ln>
        </p:spPr>
        <p:txBody>
          <a:bodyPr wrap="none">
            <a:spAutoFit/>
          </a:bodyPr>
          <a:lstStyle/>
          <a:p>
            <a:pPr>
              <a:spcBef>
                <a:spcPct val="0"/>
              </a:spcBef>
              <a:buFont typeface="Wingdings" pitchFamily="2" charset="2"/>
              <a:buNone/>
              <a:defRPr/>
            </a:pPr>
            <a:r>
              <a:rPr lang="en-US" sz="2400" dirty="0">
                <a:latin typeface="Times New Roman" pitchFamily="18" charset="0"/>
                <a:hlinkClick r:id="rId4"/>
              </a:rPr>
              <a:t>barcillo@gmail.com</a:t>
            </a:r>
          </a:p>
          <a:p>
            <a:pPr>
              <a:spcBef>
                <a:spcPct val="0"/>
              </a:spcBef>
              <a:buFont typeface="Wingdings" pitchFamily="2" charset="2"/>
              <a:buNone/>
              <a:defRPr/>
            </a:pPr>
            <a:r>
              <a:rPr lang="en-US" sz="2400" dirty="0">
                <a:latin typeface="Times New Roman" pitchFamily="18" charset="0"/>
                <a:hlinkClick r:id="rId4"/>
              </a:rPr>
              <a:t>(593-9) 4194239</a:t>
            </a:r>
          </a:p>
          <a:p>
            <a:pPr>
              <a:defRPr/>
            </a:pPr>
            <a:endParaRPr lang="es-ES" dirty="0"/>
          </a:p>
        </p:txBody>
      </p:sp>
      <p:pic>
        <p:nvPicPr>
          <p:cNvPr id="3078" name="6 Imagen" descr="espol1-300x299.png"/>
          <p:cNvPicPr>
            <a:picLocks noChangeAspect="1"/>
          </p:cNvPicPr>
          <p:nvPr/>
        </p:nvPicPr>
        <p:blipFill>
          <a:blip r:embed="rId5"/>
          <a:srcRect/>
          <a:stretch>
            <a:fillRect/>
          </a:stretch>
        </p:blipFill>
        <p:spPr bwMode="auto">
          <a:xfrm>
            <a:off x="0" y="2071688"/>
            <a:ext cx="1792288" cy="1785937"/>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Disposiciones Fundamentales</a:t>
            </a:r>
            <a:endParaRPr lang="en-GB" smtClean="0"/>
          </a:p>
        </p:txBody>
      </p:sp>
      <p:sp>
        <p:nvSpPr>
          <p:cNvPr id="1116163" name="Rectangle 3"/>
          <p:cNvSpPr>
            <a:spLocks noGrp="1" noChangeArrowheads="1"/>
          </p:cNvSpPr>
          <p:nvPr>
            <p:ph type="body" idx="1"/>
          </p:nvPr>
        </p:nvSpPr>
        <p:spPr>
          <a:xfrm>
            <a:off x="304800" y="990600"/>
            <a:ext cx="8839200" cy="5410200"/>
          </a:xfrm>
        </p:spPr>
        <p:txBody>
          <a:bodyPr/>
          <a:lstStyle/>
          <a:p>
            <a:pPr eaLnBrk="1" hangingPunct="1">
              <a:defRPr/>
            </a:pPr>
            <a:r>
              <a:rPr lang="en-GB" smtClean="0"/>
              <a:t>En caso de duda sobre el alcance de la s disposiciones legales, reglamentarias o contractuales en materia laboral, los funcionarios judiciales y administrativos las aplicaran en el sentido más favorable a los Trabajadores.</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09600" y="-228600"/>
            <a:ext cx="8153400" cy="1143000"/>
          </a:xfrm>
        </p:spPr>
        <p:txBody>
          <a:bodyPr/>
          <a:lstStyle/>
          <a:p>
            <a:pPr eaLnBrk="1" hangingPunct="1"/>
            <a:r>
              <a:rPr lang="en-US" smtClean="0"/>
              <a:t>Tipos de Relaciones Laborales</a:t>
            </a:r>
            <a:endParaRPr lang="en-GB" smtClean="0"/>
          </a:p>
        </p:txBody>
      </p:sp>
      <p:sp>
        <p:nvSpPr>
          <p:cNvPr id="1067011" name="Rectangle 3"/>
          <p:cNvSpPr>
            <a:spLocks noGrp="1" noChangeArrowheads="1"/>
          </p:cNvSpPr>
          <p:nvPr>
            <p:ph type="body" idx="1"/>
          </p:nvPr>
        </p:nvSpPr>
        <p:spPr>
          <a:xfrm>
            <a:off x="457200" y="685800"/>
            <a:ext cx="8686800" cy="6019800"/>
          </a:xfrm>
        </p:spPr>
        <p:txBody>
          <a:bodyPr/>
          <a:lstStyle/>
          <a:p>
            <a:pPr eaLnBrk="1" hangingPunct="1">
              <a:lnSpc>
                <a:spcPct val="90000"/>
              </a:lnSpc>
              <a:defRPr/>
            </a:pPr>
            <a:r>
              <a:rPr lang="en-GB" smtClean="0"/>
              <a:t>Existen distintos tipos de relaciones laborales. En forma básica tenemos:</a:t>
            </a:r>
            <a:endParaRPr lang="en-US" smtClean="0"/>
          </a:p>
          <a:p>
            <a:pPr lvl="1" eaLnBrk="1" hangingPunct="1">
              <a:lnSpc>
                <a:spcPct val="90000"/>
              </a:lnSpc>
              <a:defRPr/>
            </a:pPr>
            <a:r>
              <a:rPr lang="en-GB" smtClean="0"/>
              <a:t>Las regidas por la ley de contrato de trabajo: (Ley 20.744 y normas complementarias).</a:t>
            </a:r>
            <a:endParaRPr lang="en-US" smtClean="0"/>
          </a:p>
          <a:p>
            <a:pPr lvl="1" eaLnBrk="1" hangingPunct="1">
              <a:lnSpc>
                <a:spcPct val="90000"/>
              </a:lnSpc>
              <a:defRPr/>
            </a:pPr>
            <a:r>
              <a:rPr lang="en-GB" smtClean="0"/>
              <a:t>Las Pasantías:</a:t>
            </a:r>
            <a:endParaRPr lang="en-US" smtClean="0"/>
          </a:p>
          <a:p>
            <a:pPr lvl="2" eaLnBrk="1" hangingPunct="1">
              <a:lnSpc>
                <a:spcPct val="90000"/>
              </a:lnSpc>
              <a:defRPr/>
            </a:pPr>
            <a:r>
              <a:rPr lang="en-GB" smtClean="0"/>
              <a:t>Educativas: (Ley 25.165, Decretos Nros. 340/92, y 487/2002).</a:t>
            </a:r>
            <a:endParaRPr lang="en-US" smtClean="0"/>
          </a:p>
          <a:p>
            <a:pPr lvl="2" eaLnBrk="1" hangingPunct="1">
              <a:lnSpc>
                <a:spcPct val="90000"/>
              </a:lnSpc>
              <a:defRPr/>
            </a:pPr>
            <a:r>
              <a:rPr lang="en-GB" smtClean="0"/>
              <a:t>De formación profesional: (Dec. 1227/01, Resolución 837/02).</a:t>
            </a:r>
            <a:endParaRPr lang="en-US" smtClean="0"/>
          </a:p>
          <a:p>
            <a:pPr lvl="1" eaLnBrk="1" hangingPunct="1">
              <a:lnSpc>
                <a:spcPct val="90000"/>
              </a:lnSpc>
              <a:defRPr/>
            </a:pPr>
            <a:r>
              <a:rPr lang="en-GB" smtClean="0"/>
              <a:t>Las Especiales: A su vez, existen relaciones de trabajo regidas por leyes especiales (como ser empleados públicos de la administración nacional, empleadas domésticas, trabajadores rurales, fuerzas armadas, de seguridad, etc.).</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28600" y="-228600"/>
            <a:ext cx="8534400" cy="1143000"/>
          </a:xfrm>
        </p:spPr>
        <p:txBody>
          <a:bodyPr/>
          <a:lstStyle/>
          <a:p>
            <a:pPr eaLnBrk="1" hangingPunct="1"/>
            <a:r>
              <a:rPr lang="en-GB" smtClean="0"/>
              <a:t>Regidas Ley Contrato De Trabajo</a:t>
            </a:r>
          </a:p>
        </p:txBody>
      </p:sp>
      <p:sp>
        <p:nvSpPr>
          <p:cNvPr id="1068035" name="Rectangle 3"/>
          <p:cNvSpPr>
            <a:spLocks noGrp="1" noChangeArrowheads="1"/>
          </p:cNvSpPr>
          <p:nvPr>
            <p:ph type="body" idx="1"/>
          </p:nvPr>
        </p:nvSpPr>
        <p:spPr/>
        <p:txBody>
          <a:bodyPr/>
          <a:lstStyle/>
          <a:p>
            <a:pPr eaLnBrk="1" hangingPunct="1">
              <a:defRPr/>
            </a:pPr>
            <a:r>
              <a:rPr lang="en-GB" sz="2800" smtClean="0"/>
              <a:t>Contrato de Trabajo</a:t>
            </a:r>
            <a:r>
              <a:rPr lang="en-US" sz="2800" smtClean="0"/>
              <a:t> -</a:t>
            </a:r>
            <a:r>
              <a:rPr lang="en-GB" sz="2800" smtClean="0"/>
              <a:t> conceptos básicos</a:t>
            </a:r>
            <a:r>
              <a:rPr lang="en-US" sz="2800" smtClean="0"/>
              <a:t>:</a:t>
            </a:r>
            <a:endParaRPr lang="en-GB" sz="2800" smtClean="0"/>
          </a:p>
          <a:p>
            <a:pPr lvl="1" eaLnBrk="1" hangingPunct="1">
              <a:defRPr/>
            </a:pPr>
            <a:r>
              <a:rPr lang="en-GB" sz="2400" smtClean="0"/>
              <a:t>Habrá contrato de trabajo, cualquiera sea su forma o denominación, siempre que una persona física se obligue a realizar actos, ejecutar obras o prestar servicios en favor de la otra y bajo la dependencia de ésta, durante un período determinado o indeterminado de tiempo, mediante el pago de una remuneración. Sus cláusulas, en cuanto a la forma y condiciones de la prestación, quedan sometidas a las disposiciones de orden público, los estatutos, las convenciones colectivas o los laudos con fuerza de tales y los usos y costumbres.</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914400" y="-304800"/>
            <a:ext cx="7772400" cy="1143000"/>
          </a:xfrm>
        </p:spPr>
        <p:txBody>
          <a:bodyPr/>
          <a:lstStyle/>
          <a:p>
            <a:pPr eaLnBrk="1" hangingPunct="1"/>
            <a:r>
              <a:rPr lang="en-GB" smtClean="0"/>
              <a:t>El contrato a plazo fijo</a:t>
            </a:r>
          </a:p>
        </p:txBody>
      </p:sp>
      <p:sp>
        <p:nvSpPr>
          <p:cNvPr id="1073155" name="Rectangle 3"/>
          <p:cNvSpPr>
            <a:spLocks noGrp="1" noChangeArrowheads="1"/>
          </p:cNvSpPr>
          <p:nvPr>
            <p:ph type="body" idx="1"/>
          </p:nvPr>
        </p:nvSpPr>
        <p:spPr>
          <a:xfrm>
            <a:off x="533400" y="685800"/>
            <a:ext cx="8458200" cy="6172200"/>
          </a:xfrm>
        </p:spPr>
        <p:txBody>
          <a:bodyPr/>
          <a:lstStyle/>
          <a:p>
            <a:pPr eaLnBrk="1" hangingPunct="1">
              <a:lnSpc>
                <a:spcPct val="90000"/>
              </a:lnSpc>
              <a:defRPr/>
            </a:pPr>
            <a:r>
              <a:rPr lang="en-GB" sz="2800" smtClean="0"/>
              <a:t>El contrato de trabajo a plazo fijo durará hasta el vencimiento del plazo convenido, no pudiendo celebrarse por más de cinco años.</a:t>
            </a:r>
          </a:p>
          <a:p>
            <a:pPr eaLnBrk="1" hangingPunct="1">
              <a:lnSpc>
                <a:spcPct val="90000"/>
              </a:lnSpc>
              <a:defRPr/>
            </a:pPr>
            <a:r>
              <a:rPr lang="en-GB" sz="2800" smtClean="0"/>
              <a:t> Las partes deberán preavisar la extinción del contrato con antelación no menor de un mes ni mayor de dos, respecto de la expiración del plazo convenido, salvo en aquellos casos en que el contrato sea por tiempo determinado y su duración sea inferior a un mes. Aquélla que lo omitiera, se entenderá que acepta la conversión del mismo como de plazo indeterminado, salvo acto expreso de renovación de un plazo igual o distinto del previsto originariamente, y sin perjuicio de lo dispuesto en el artículo 90, segunda parte, de la ley de contrato de trabajo.</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Contrato a Prueba</a:t>
            </a:r>
            <a:endParaRPr lang="en-GB" smtClean="0"/>
          </a:p>
        </p:txBody>
      </p:sp>
      <p:sp>
        <p:nvSpPr>
          <p:cNvPr id="1075203" name="Rectangle 3"/>
          <p:cNvSpPr>
            <a:spLocks noGrp="1" noChangeArrowheads="1"/>
          </p:cNvSpPr>
          <p:nvPr>
            <p:ph type="body" idx="1"/>
          </p:nvPr>
        </p:nvSpPr>
        <p:spPr/>
        <p:txBody>
          <a:bodyPr/>
          <a:lstStyle/>
          <a:p>
            <a:pPr eaLnBrk="1" hangingPunct="1">
              <a:defRPr/>
            </a:pPr>
            <a:r>
              <a:rPr lang="en-GB" smtClean="0"/>
              <a:t>El contrato de trabajo por tiempo indeterminado, se entenderá celebrado a prueba durante los primeros 3 meses de vigencia. Cualquiera de las partes podrá extinguir la relación durante ese lapso sin expresión de causa, sin derecho a indemnización con motivo de la extinción, pero con obligación de preavisar según lo establecido en los artículos 231 y 232.</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81000" y="-228600"/>
            <a:ext cx="8763000" cy="1143000"/>
          </a:xfrm>
        </p:spPr>
        <p:txBody>
          <a:bodyPr/>
          <a:lstStyle/>
          <a:p>
            <a:pPr eaLnBrk="1" hangingPunct="1"/>
            <a:r>
              <a:rPr lang="en-US" smtClean="0"/>
              <a:t>Contrato por Temporada</a:t>
            </a:r>
            <a:endParaRPr lang="en-GB" smtClean="0"/>
          </a:p>
        </p:txBody>
      </p:sp>
      <p:sp>
        <p:nvSpPr>
          <p:cNvPr id="1077251" name="Rectangle 3"/>
          <p:cNvSpPr>
            <a:spLocks noGrp="1" noChangeArrowheads="1"/>
          </p:cNvSpPr>
          <p:nvPr>
            <p:ph type="body" idx="1"/>
          </p:nvPr>
        </p:nvSpPr>
        <p:spPr/>
        <p:txBody>
          <a:bodyPr/>
          <a:lstStyle/>
          <a:p>
            <a:pPr eaLnBrk="1" hangingPunct="1">
              <a:defRPr/>
            </a:pPr>
            <a:r>
              <a:rPr lang="en-GB" smtClean="0"/>
              <a:t>Habrá contrato de trabajo de temporada cuando la relación entre las partes, originada por actividades propias del giro normal de la empresa o explotación, se cumpla en determinadas épocas del año solamente y esté sujeta a repetirse en cada ciclo en razón de la naturaleza de la actividad.</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Contrato Trabajo Eventual</a:t>
            </a:r>
            <a:endParaRPr lang="en-GB" smtClean="0"/>
          </a:p>
        </p:txBody>
      </p:sp>
      <p:sp>
        <p:nvSpPr>
          <p:cNvPr id="1079299" name="Rectangle 3"/>
          <p:cNvSpPr>
            <a:spLocks noGrp="1" noChangeArrowheads="1"/>
          </p:cNvSpPr>
          <p:nvPr>
            <p:ph type="body" idx="1"/>
          </p:nvPr>
        </p:nvSpPr>
        <p:spPr/>
        <p:txBody>
          <a:bodyPr/>
          <a:lstStyle/>
          <a:p>
            <a:pPr eaLnBrk="1" hangingPunct="1">
              <a:defRPr/>
            </a:pPr>
            <a:r>
              <a:rPr lang="en-GB" sz="2800" smtClean="0"/>
              <a:t>Cualquiera sea su denominación, se considerará que media contrato de trabajo eventual cuando la actividad del trabajador se ejerce bajo la dependencia de un empleador para la satisfacción de resultados concretos, tenidos en vista por éste, en relación a servicios extraordinarios determinados de antemano o exigencias extraordinarias y transitorias de la empresa, explotación o establecimiento, toda vez que no pueda preverse un plazo cierto para la finalización del contrato </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Contrato por Grupo o Equipo</a:t>
            </a:r>
            <a:endParaRPr lang="en-GB" smtClean="0"/>
          </a:p>
        </p:txBody>
      </p:sp>
      <p:sp>
        <p:nvSpPr>
          <p:cNvPr id="1081347" name="Rectangle 3"/>
          <p:cNvSpPr>
            <a:spLocks noGrp="1" noChangeArrowheads="1"/>
          </p:cNvSpPr>
          <p:nvPr>
            <p:ph type="body" idx="1"/>
          </p:nvPr>
        </p:nvSpPr>
        <p:spPr/>
        <p:txBody>
          <a:bodyPr/>
          <a:lstStyle/>
          <a:p>
            <a:pPr eaLnBrk="1" hangingPunct="1">
              <a:defRPr/>
            </a:pPr>
            <a:r>
              <a:rPr lang="en-GB" smtClean="0"/>
              <a:t>Habrá contrato de trabajo de grupo o por equipo, cuando el mismo se celebrase por un empleador con un grupo de trabajadores que, actuando por intermedio de un delegado o representante, se obligue a la prestación de servicios propios de la actividad de aquél </a:t>
            </a:r>
          </a:p>
          <a:p>
            <a:pPr eaLnBrk="1" hangingPunct="1">
              <a:buFont typeface="Wingdings" pitchFamily="2" charset="2"/>
              <a:buNone/>
              <a:defRPr/>
            </a:pPr>
            <a:endParaRPr lang="en-GB" smtClean="0"/>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Contrato de Tiempo Parcial</a:t>
            </a:r>
            <a:endParaRPr lang="en-GB" smtClean="0"/>
          </a:p>
        </p:txBody>
      </p:sp>
      <p:sp>
        <p:nvSpPr>
          <p:cNvPr id="1083395" name="Rectangle 3"/>
          <p:cNvSpPr>
            <a:spLocks noGrp="1" noChangeArrowheads="1"/>
          </p:cNvSpPr>
          <p:nvPr>
            <p:ph type="body" idx="1"/>
          </p:nvPr>
        </p:nvSpPr>
        <p:spPr/>
        <p:txBody>
          <a:bodyPr/>
          <a:lstStyle/>
          <a:p>
            <a:pPr eaLnBrk="1" hangingPunct="1">
              <a:defRPr/>
            </a:pPr>
            <a:r>
              <a:rPr lang="en-GB" sz="2800" smtClean="0"/>
              <a:t>El contrato de trabajo a tiempo parcial es aquel en virtud del cual el trabajador se obliga a prestar servicios durante un determinado número de horas del día o a la semana o al mes, inferiores a las dos terceras (2/3) partes de la jornada habitual de la actividad. En este caso la remuneración no podrá ser inferior a la proporcional que le corresponda a un trabajador a tiempo completo, establecida por ley o convenio colectivo, de la misma categoría o puesto de trabajo.</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Licencias Principios Comunes</a:t>
            </a:r>
            <a:endParaRPr lang="en-GB" smtClean="0"/>
          </a:p>
        </p:txBody>
      </p:sp>
      <p:sp>
        <p:nvSpPr>
          <p:cNvPr id="1084419" name="Rectangle 3"/>
          <p:cNvSpPr>
            <a:spLocks noGrp="1" noChangeArrowheads="1"/>
          </p:cNvSpPr>
          <p:nvPr>
            <p:ph type="body" idx="1"/>
          </p:nvPr>
        </p:nvSpPr>
        <p:spPr/>
        <p:txBody>
          <a:bodyPr/>
          <a:lstStyle/>
          <a:p>
            <a:pPr eaLnBrk="1" hangingPunct="1">
              <a:defRPr/>
            </a:pPr>
            <a:r>
              <a:rPr lang="en-GB" smtClean="0"/>
              <a:t>Las vacaciones previstas en este título no son compensables en dinero, salvo lo dispuesto en el artículo 156 de la ley de contrato de trabajo.</a:t>
            </a:r>
            <a:endParaRPr lang="en-US" smtClean="0"/>
          </a:p>
          <a:p>
            <a:pPr eaLnBrk="1" hangingPunct="1">
              <a:defRPr/>
            </a:pPr>
            <a:r>
              <a:rPr lang="en-GB" smtClean="0"/>
              <a:t>Los trabajadores que presten servicios discontinuos o de temporada, tendrán derecho a un período anual de vacaciones al concluir cada ciclo de trabajo, graduada su extensión de acuerdo a lo dispuesto en el artículo 153 de la ley de contrato de trabajo.</a:t>
            </a:r>
          </a:p>
          <a:p>
            <a:pPr eaLnBrk="1" hangingPunct="1">
              <a:defRPr/>
            </a:pPr>
            <a:endParaRPr lang="en-GB" smtClean="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p:cNvSpPr>
          <p:nvPr>
            <p:ph type="title"/>
          </p:nvPr>
        </p:nvSpPr>
        <p:spPr>
          <a:xfrm>
            <a:off x="1228725" y="0"/>
            <a:ext cx="7772400" cy="1143000"/>
          </a:xfrm>
        </p:spPr>
        <p:txBody>
          <a:bodyPr/>
          <a:lstStyle/>
          <a:p>
            <a:pPr algn="r" eaLnBrk="1" hangingPunct="1"/>
            <a:r>
              <a:rPr lang="en-US" smtClean="0"/>
              <a:t>Fabrizio Marcillo Morla</a:t>
            </a:r>
            <a:endParaRPr lang="es-US" smtClean="0"/>
          </a:p>
        </p:txBody>
      </p:sp>
      <p:sp>
        <p:nvSpPr>
          <p:cNvPr id="3" name="2 Marcador de contenido"/>
          <p:cNvSpPr>
            <a:spLocks noGrp="1"/>
          </p:cNvSpPr>
          <p:nvPr>
            <p:ph idx="1"/>
          </p:nvPr>
        </p:nvSpPr>
        <p:spPr>
          <a:xfrm>
            <a:off x="1169988" y="928688"/>
            <a:ext cx="7772400" cy="4114800"/>
          </a:xfrm>
        </p:spPr>
        <p:txBody>
          <a:bodyPr/>
          <a:lstStyle/>
          <a:p>
            <a:pPr algn="r" eaLnBrk="1" hangingPunct="1">
              <a:defRPr/>
            </a:pPr>
            <a:r>
              <a:rPr lang="es-EC" dirty="0" smtClean="0"/>
              <a:t>Guayaquil, 1966.</a:t>
            </a:r>
          </a:p>
          <a:p>
            <a:pPr algn="r" eaLnBrk="1" hangingPunct="1">
              <a:defRPr/>
            </a:pPr>
            <a:r>
              <a:rPr lang="es-EC" dirty="0" err="1" smtClean="0"/>
              <a:t>BSc.</a:t>
            </a:r>
            <a:r>
              <a:rPr lang="es-EC" dirty="0" smtClean="0"/>
              <a:t> Acuicultura. (ESPOL 1991).</a:t>
            </a:r>
          </a:p>
          <a:p>
            <a:pPr algn="r" eaLnBrk="1" hangingPunct="1">
              <a:defRPr/>
            </a:pPr>
            <a:r>
              <a:rPr lang="es-EC" dirty="0" smtClean="0"/>
              <a:t>Magister en Administración de Empresas. (ESPOL, 1996).</a:t>
            </a:r>
          </a:p>
          <a:p>
            <a:pPr algn="r" eaLnBrk="1" hangingPunct="1">
              <a:defRPr/>
            </a:pPr>
            <a:r>
              <a:rPr lang="es-EC" dirty="0" smtClean="0"/>
              <a:t>Profesor ESPOL desde el 2001.</a:t>
            </a:r>
          </a:p>
          <a:p>
            <a:pPr algn="r" eaLnBrk="1" hangingPunct="1">
              <a:defRPr/>
            </a:pPr>
            <a:r>
              <a:rPr lang="es-EC" dirty="0" smtClean="0"/>
              <a:t>20 años experiencia profesional: </a:t>
            </a:r>
          </a:p>
          <a:p>
            <a:pPr lvl="1" algn="r" eaLnBrk="1" hangingPunct="1">
              <a:defRPr/>
            </a:pPr>
            <a:r>
              <a:rPr lang="es-EC" dirty="0" smtClean="0"/>
              <a:t>Producción.</a:t>
            </a:r>
          </a:p>
          <a:p>
            <a:pPr lvl="1" algn="r" eaLnBrk="1" hangingPunct="1">
              <a:defRPr/>
            </a:pPr>
            <a:r>
              <a:rPr lang="es-EC" dirty="0" smtClean="0"/>
              <a:t>Administración.</a:t>
            </a:r>
          </a:p>
          <a:p>
            <a:pPr lvl="1" algn="r" eaLnBrk="1" hangingPunct="1">
              <a:defRPr/>
            </a:pPr>
            <a:r>
              <a:rPr lang="es-EC" dirty="0" smtClean="0"/>
              <a:t>Finanzas.</a:t>
            </a:r>
          </a:p>
          <a:p>
            <a:pPr lvl="1" algn="r" eaLnBrk="1" hangingPunct="1">
              <a:defRPr/>
            </a:pPr>
            <a:r>
              <a:rPr lang="es-EC" dirty="0" smtClean="0"/>
              <a:t>Investigación.</a:t>
            </a:r>
          </a:p>
          <a:p>
            <a:pPr lvl="1" algn="r" eaLnBrk="1" hangingPunct="1">
              <a:defRPr/>
            </a:pPr>
            <a:r>
              <a:rPr lang="es-EC" dirty="0" smtClean="0"/>
              <a:t>Consultorías.</a:t>
            </a:r>
          </a:p>
        </p:txBody>
      </p:sp>
      <p:pic>
        <p:nvPicPr>
          <p:cNvPr id="4100" name="Picture 3" descr="Yop por ti."/>
          <p:cNvPicPr>
            <a:picLocks noChangeAspect="1" noChangeArrowheads="1"/>
          </p:cNvPicPr>
          <p:nvPr/>
        </p:nvPicPr>
        <p:blipFill>
          <a:blip r:embed="rId3"/>
          <a:srcRect/>
          <a:stretch>
            <a:fillRect/>
          </a:stretch>
        </p:blipFill>
        <p:spPr bwMode="auto">
          <a:xfrm>
            <a:off x="0" y="0"/>
            <a:ext cx="2571750" cy="1928813"/>
          </a:xfrm>
          <a:prstGeom prst="rect">
            <a:avLst/>
          </a:prstGeom>
          <a:noFill/>
          <a:ln w="9525">
            <a:noFill/>
            <a:miter lim="800000"/>
            <a:headEnd/>
            <a:tailEnd/>
          </a:ln>
        </p:spPr>
      </p:pic>
      <p:sp>
        <p:nvSpPr>
          <p:cNvPr id="9" name="8 Rectángulo"/>
          <p:cNvSpPr/>
          <p:nvPr/>
        </p:nvSpPr>
        <p:spPr>
          <a:xfrm>
            <a:off x="357188" y="5670550"/>
            <a:ext cx="4572000" cy="830263"/>
          </a:xfrm>
          <a:prstGeom prst="rect">
            <a:avLst/>
          </a:prstGeom>
        </p:spPr>
        <p:txBody>
          <a:bodyPr>
            <a:spAutoFit/>
          </a:bodyPr>
          <a:lstStyle/>
          <a:p>
            <a:pPr>
              <a:buFont typeface="Wingdings" pitchFamily="2" charset="2"/>
              <a:buNone/>
              <a:defRPr/>
            </a:pPr>
            <a:r>
              <a:rPr lang="es-US" sz="2400" dirty="0">
                <a:latin typeface="+mn-lt"/>
                <a:hlinkClick r:id="rId4"/>
              </a:rPr>
              <a:t>Otras Publicaciones del mismo autor en Repositorio ESPOL</a:t>
            </a:r>
            <a:endParaRPr lang="es-US" sz="2400" dirty="0">
              <a:latin typeface="+mn-lt"/>
            </a:endParaRP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Pasantias</a:t>
            </a:r>
            <a:endParaRPr lang="en-GB" smtClean="0"/>
          </a:p>
        </p:txBody>
      </p:sp>
      <p:sp>
        <p:nvSpPr>
          <p:cNvPr id="1085443" name="Rectangle 3"/>
          <p:cNvSpPr>
            <a:spLocks noGrp="1" noChangeArrowheads="1"/>
          </p:cNvSpPr>
          <p:nvPr>
            <p:ph type="body" idx="1"/>
          </p:nvPr>
        </p:nvSpPr>
        <p:spPr/>
        <p:txBody>
          <a:bodyPr/>
          <a:lstStyle/>
          <a:p>
            <a:pPr marL="533400" indent="-533400" eaLnBrk="1" hangingPunct="1">
              <a:defRPr/>
            </a:pPr>
            <a:r>
              <a:rPr lang="en-GB" sz="2800" smtClean="0"/>
              <a:t>Es necesario distinguir entre las pasantías relativas a:</a:t>
            </a:r>
            <a:endParaRPr lang="en-US" sz="2800" smtClean="0"/>
          </a:p>
          <a:p>
            <a:pPr marL="914400" lvl="1" indent="-457200" eaLnBrk="1" hangingPunct="1">
              <a:buFont typeface="Wingdings" pitchFamily="2" charset="2"/>
              <a:buAutoNum type="alphaLcParenR"/>
              <a:defRPr/>
            </a:pPr>
            <a:r>
              <a:rPr lang="en-GB" sz="2400" smtClean="0"/>
              <a:t>Prácticas establecidas en currícul</a:t>
            </a:r>
            <a:r>
              <a:rPr lang="en-US" sz="2400" smtClean="0"/>
              <a:t>ums</a:t>
            </a:r>
            <a:r>
              <a:rPr lang="en-GB" sz="2400" smtClean="0"/>
              <a:t> correspondientes a programas educativos oficiales regidas por el Decreto Nº 340/92.</a:t>
            </a:r>
            <a:endParaRPr lang="en-US" sz="2400" smtClean="0"/>
          </a:p>
          <a:p>
            <a:pPr marL="914400" lvl="1" indent="-457200" eaLnBrk="1" hangingPunct="1">
              <a:buFont typeface="Wingdings" pitchFamily="2" charset="2"/>
              <a:buAutoNum type="alphaLcParenR"/>
              <a:defRPr/>
            </a:pPr>
            <a:r>
              <a:rPr lang="en-GB" sz="2400" smtClean="0"/>
              <a:t>Las pasantías de la Ley Nº 25.165 destinadas a estudiantes de educación superior.</a:t>
            </a:r>
            <a:endParaRPr lang="en-US" sz="2400" smtClean="0"/>
          </a:p>
          <a:p>
            <a:pPr marL="914400" lvl="1" indent="-457200" eaLnBrk="1" hangingPunct="1">
              <a:buFont typeface="Wingdings" pitchFamily="2" charset="2"/>
              <a:buAutoNum type="alphaLcParenR"/>
              <a:defRPr/>
            </a:pPr>
            <a:r>
              <a:rPr lang="en-GB" sz="2400" smtClean="0"/>
              <a:t>El contrato de pasantías de la Ley Nº 25.013, que se orientan a la formación profesional de estudiantes desocupados.</a:t>
            </a:r>
            <a:endParaRPr lang="en-US" sz="2400" smtClean="0"/>
          </a:p>
          <a:p>
            <a:pPr marL="533400" indent="-533400" eaLnBrk="1" hangingPunct="1">
              <a:defRPr/>
            </a:pPr>
            <a:r>
              <a:rPr lang="en-GB" sz="2800" smtClean="0"/>
              <a:t>Las Pasantías B y C son las más utilizadas.</a:t>
            </a:r>
          </a:p>
          <a:p>
            <a:pPr marL="533400" indent="-533400" eaLnBrk="1" hangingPunct="1">
              <a:defRPr/>
            </a:pPr>
            <a:endParaRPr lang="en-GB" sz="2800" smtClean="0"/>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Pasantias Educativas</a:t>
            </a:r>
            <a:endParaRPr lang="en-GB" smtClean="0"/>
          </a:p>
        </p:txBody>
      </p:sp>
      <p:sp>
        <p:nvSpPr>
          <p:cNvPr id="1089539" name="Rectangle 3"/>
          <p:cNvSpPr>
            <a:spLocks noGrp="1" noChangeArrowheads="1"/>
          </p:cNvSpPr>
          <p:nvPr>
            <p:ph type="body" idx="1"/>
          </p:nvPr>
        </p:nvSpPr>
        <p:spPr>
          <a:xfrm>
            <a:off x="609600" y="685800"/>
            <a:ext cx="8229600" cy="6019800"/>
          </a:xfrm>
        </p:spPr>
        <p:txBody>
          <a:bodyPr/>
          <a:lstStyle/>
          <a:p>
            <a:pPr eaLnBrk="1" hangingPunct="1">
              <a:defRPr/>
            </a:pPr>
            <a:r>
              <a:rPr lang="en-US" sz="2800" smtClean="0"/>
              <a:t>R</a:t>
            </a:r>
            <a:r>
              <a:rPr lang="en-GB" sz="2800" smtClean="0"/>
              <a:t>ige en todo el ámbito del Sistema Educativo Nacional.</a:t>
            </a:r>
            <a:endParaRPr lang="en-US" sz="2800" smtClean="0"/>
          </a:p>
          <a:p>
            <a:pPr eaLnBrk="1" hangingPunct="1">
              <a:defRPr/>
            </a:pPr>
            <a:r>
              <a:rPr lang="en-GB" sz="2800" smtClean="0"/>
              <a:t>Extensión del Sistema Educativo a instituciones, de carácter público o privado para la realización por parte de los alumnos y docentes, de practicas relacionadas con su educación y formación , de acuerdo a la especialización que reciben, bajo organización y control de la institución de enseñanza a la que pertenecen, durante un lapso determinado.</a:t>
            </a:r>
          </a:p>
          <a:p>
            <a:pPr eaLnBrk="1" hangingPunct="1">
              <a:defRPr/>
            </a:pPr>
            <a:r>
              <a:rPr lang="en-GB" sz="2800" smtClean="0"/>
              <a:t>La edad mínima para ingresar en cualquiera de las modalidades del Sistema será de 16 años cumplidos en el año calendario.</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Pasantias Educativas</a:t>
            </a:r>
            <a:endParaRPr lang="en-GB" smtClean="0"/>
          </a:p>
        </p:txBody>
      </p:sp>
      <p:sp>
        <p:nvSpPr>
          <p:cNvPr id="1091587" name="Rectangle 3"/>
          <p:cNvSpPr>
            <a:spLocks noGrp="1" noChangeArrowheads="1"/>
          </p:cNvSpPr>
          <p:nvPr>
            <p:ph type="body" idx="1"/>
          </p:nvPr>
        </p:nvSpPr>
        <p:spPr>
          <a:xfrm>
            <a:off x="609600" y="685800"/>
            <a:ext cx="8229600" cy="6019800"/>
          </a:xfrm>
        </p:spPr>
        <p:txBody>
          <a:bodyPr/>
          <a:lstStyle/>
          <a:p>
            <a:pPr eaLnBrk="1" hangingPunct="1">
              <a:lnSpc>
                <a:spcPct val="90000"/>
              </a:lnSpc>
              <a:defRPr/>
            </a:pPr>
            <a:r>
              <a:rPr lang="en-GB" sz="2800" smtClean="0"/>
              <a:t>Los alumnos que aspiren a ingresar al Sistema,, deberán presentar certificado médico, expedido por autoridades sanitarias oficiales, que acredite que los interesados pueden realizar las actividades exigidas en cada caso. </a:t>
            </a:r>
          </a:p>
          <a:p>
            <a:pPr eaLnBrk="1" hangingPunct="1">
              <a:lnSpc>
                <a:spcPct val="90000"/>
              </a:lnSpc>
              <a:defRPr/>
            </a:pPr>
            <a:r>
              <a:rPr lang="en-GB" sz="2800" smtClean="0"/>
              <a:t>Los alumnos menores de </a:t>
            </a:r>
            <a:r>
              <a:rPr lang="en-US" sz="2800" smtClean="0"/>
              <a:t>18 </a:t>
            </a:r>
            <a:r>
              <a:rPr lang="en-GB" sz="2800" smtClean="0"/>
              <a:t>años deberán contar con autorización escrita de sus padres.</a:t>
            </a:r>
          </a:p>
          <a:p>
            <a:pPr eaLnBrk="1" hangingPunct="1">
              <a:lnSpc>
                <a:spcPct val="90000"/>
              </a:lnSpc>
              <a:defRPr/>
            </a:pPr>
            <a:r>
              <a:rPr lang="en-GB" sz="2800" smtClean="0"/>
              <a:t>La actividad del pasante se desarrollará en el lapso comprendido entre 8 y las 18 horas, con por lo menos una pausa de 15 minutos cuando la jornada sea de 2 a 4 horas y de 40 minutos, distribuidos en </a:t>
            </a:r>
            <a:r>
              <a:rPr lang="en-US" sz="2800" smtClean="0"/>
              <a:t>2</a:t>
            </a:r>
            <a:r>
              <a:rPr lang="en-GB" sz="2800" smtClean="0"/>
              <a:t> períodos de 20 minutos, cuando fuera más de 4 horas y hasta 6 horas diarias</a:t>
            </a:r>
            <a:r>
              <a:rPr lang="en-US" sz="2800" smtClean="0"/>
              <a:t>.</a:t>
            </a:r>
            <a:endParaRPr lang="en-GB" sz="2800" smtClean="0"/>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04800" y="-228600"/>
            <a:ext cx="8839200" cy="1143000"/>
          </a:xfrm>
        </p:spPr>
        <p:txBody>
          <a:bodyPr/>
          <a:lstStyle/>
          <a:p>
            <a:pPr eaLnBrk="1" hangingPunct="1"/>
            <a:r>
              <a:rPr lang="en-US" smtClean="0"/>
              <a:t>Pasantias Formacion Profesional</a:t>
            </a:r>
            <a:endParaRPr lang="en-GB" smtClean="0"/>
          </a:p>
        </p:txBody>
      </p:sp>
      <p:sp>
        <p:nvSpPr>
          <p:cNvPr id="1093635" name="Rectangle 3"/>
          <p:cNvSpPr>
            <a:spLocks noGrp="1" noChangeArrowheads="1"/>
          </p:cNvSpPr>
          <p:nvPr>
            <p:ph type="body" idx="1"/>
          </p:nvPr>
        </p:nvSpPr>
        <p:spPr/>
        <p:txBody>
          <a:bodyPr/>
          <a:lstStyle/>
          <a:p>
            <a:pPr eaLnBrk="1" hangingPunct="1">
              <a:lnSpc>
                <a:spcPct val="90000"/>
              </a:lnSpc>
              <a:defRPr/>
            </a:pPr>
            <a:r>
              <a:rPr lang="en-GB" sz="2800" smtClean="0"/>
              <a:t>El régimen de pasantías resulta una herramienta valiosa para la adquisición de conocimientos que faciliten la inserción en el mercado de trabajo a estudiantes no incluídos en los otros dos regímenes vigentes.</a:t>
            </a:r>
            <a:endParaRPr lang="en-US" sz="2800" smtClean="0"/>
          </a:p>
          <a:p>
            <a:pPr eaLnBrk="1" hangingPunct="1">
              <a:lnSpc>
                <a:spcPct val="90000"/>
              </a:lnSpc>
              <a:defRPr/>
            </a:pPr>
            <a:r>
              <a:rPr lang="en-GB" sz="2800" smtClean="0"/>
              <a:t>Las pasantías de formación profesional están reguladas de forma tal que no se realice una utilización abusiva, para lo cual se han establecido cupos máximos de pasantes por unidad productiva, y la fiscalización por medio del sistema integrado de inspeccion del trabajo y de la seguridad social. </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t>Regimenes Especiales</a:t>
            </a:r>
            <a:endParaRPr lang="en-GB" smtClean="0"/>
          </a:p>
        </p:txBody>
      </p:sp>
      <p:sp>
        <p:nvSpPr>
          <p:cNvPr id="1095683" name="Rectangle 3"/>
          <p:cNvSpPr>
            <a:spLocks noGrp="1" noChangeArrowheads="1"/>
          </p:cNvSpPr>
          <p:nvPr>
            <p:ph type="body" idx="1"/>
          </p:nvPr>
        </p:nvSpPr>
        <p:spPr/>
        <p:txBody>
          <a:bodyPr/>
          <a:lstStyle/>
          <a:p>
            <a:pPr eaLnBrk="1" hangingPunct="1">
              <a:defRPr/>
            </a:pPr>
            <a:r>
              <a:rPr lang="en-GB" smtClean="0"/>
              <a:t>Régimen de Trabajo para el Personal Doméstico </a:t>
            </a:r>
            <a:r>
              <a:rPr lang="en-US" smtClean="0"/>
              <a:t>:</a:t>
            </a:r>
            <a:endParaRPr lang="en-GB" smtClean="0"/>
          </a:p>
          <a:p>
            <a:pPr lvl="1" eaLnBrk="1" hangingPunct="1">
              <a:defRPr/>
            </a:pPr>
            <a:r>
              <a:rPr lang="en-GB" smtClean="0"/>
              <a:t>Las empleadas domésticas tienen un estatuto especial que es el Decreto ley 326/56 y el decreto reglamentario 7979/56.</a:t>
            </a:r>
          </a:p>
          <a:p>
            <a:pPr eaLnBrk="1" hangingPunct="1">
              <a:defRPr/>
            </a:pPr>
            <a:r>
              <a:rPr lang="en-GB" smtClean="0"/>
              <a:t> Régimen especial del Trabajador Rural</a:t>
            </a:r>
            <a:r>
              <a:rPr lang="en-US" smtClean="0"/>
              <a:t>.</a:t>
            </a:r>
          </a:p>
          <a:p>
            <a:pPr eaLnBrk="1" hangingPunct="1">
              <a:defRPr/>
            </a:pPr>
            <a:r>
              <a:rPr lang="en-US" smtClean="0"/>
              <a:t>Fuerzas armadas.</a:t>
            </a:r>
          </a:p>
          <a:p>
            <a:pPr eaLnBrk="1" hangingPunct="1">
              <a:defRPr/>
            </a:pPr>
            <a:r>
              <a:rPr lang="en-US" smtClean="0"/>
              <a:t>Regimen de Seguridad Nacional.</a:t>
            </a:r>
          </a:p>
          <a:p>
            <a:pPr eaLnBrk="1" hangingPunct="1">
              <a:defRPr/>
            </a:pPr>
            <a:r>
              <a:rPr lang="en-US" smtClean="0"/>
              <a:t>Trabajadores del sector publico.</a:t>
            </a:r>
            <a:endParaRPr lang="en-GB" smtClean="0"/>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Contrato de Trabajo</a:t>
            </a:r>
            <a:endParaRPr lang="en-GB" smtClean="0"/>
          </a:p>
        </p:txBody>
      </p:sp>
      <p:sp>
        <p:nvSpPr>
          <p:cNvPr id="1118211" name="Rectangle 3"/>
          <p:cNvSpPr>
            <a:spLocks noGrp="1" noChangeArrowheads="1"/>
          </p:cNvSpPr>
          <p:nvPr>
            <p:ph type="body" idx="1"/>
          </p:nvPr>
        </p:nvSpPr>
        <p:spPr>
          <a:xfrm>
            <a:off x="304800" y="762000"/>
            <a:ext cx="8610600" cy="6019800"/>
          </a:xfrm>
        </p:spPr>
        <p:txBody>
          <a:bodyPr/>
          <a:lstStyle/>
          <a:p>
            <a:pPr eaLnBrk="1" hangingPunct="1">
              <a:defRPr/>
            </a:pPr>
            <a:r>
              <a:rPr lang="en-GB" sz="2800" smtClean="0"/>
              <a:t>Es el convenio en virtud del cual una persona se compromete con otra u otras a prestar sus servicios lícitos y personales, bajo su dependencia, por una retribución fijada por el convenio, la Ley, el pacto colectivo y la costumbre.</a:t>
            </a:r>
          </a:p>
          <a:p>
            <a:pPr eaLnBrk="1" hangingPunct="1">
              <a:defRPr/>
            </a:pPr>
            <a:r>
              <a:rPr lang="en-GB" sz="2800" smtClean="0"/>
              <a:t>Resultado de una larga evolución.</a:t>
            </a:r>
          </a:p>
          <a:p>
            <a:pPr eaLnBrk="1" hangingPunct="1">
              <a:defRPr/>
            </a:pPr>
            <a:r>
              <a:rPr lang="en-GB" sz="2800" smtClean="0"/>
              <a:t>Factores: políticos, sociales y económicos.</a:t>
            </a:r>
          </a:p>
          <a:p>
            <a:pPr eaLnBrk="1" hangingPunct="1">
              <a:defRPr/>
            </a:pPr>
            <a:r>
              <a:rPr lang="en-GB" sz="2800" smtClean="0"/>
              <a:t>Etapas por las que pasó el trabajo y su contratación:</a:t>
            </a:r>
          </a:p>
          <a:p>
            <a:pPr lvl="1" eaLnBrk="1" hangingPunct="1">
              <a:defRPr/>
            </a:pPr>
            <a:r>
              <a:rPr lang="en-GB" sz="2400" smtClean="0"/>
              <a:t>Feudalismo, Revolución Francesa, eliminación de corporativismo y agramiación obligatoria.</a:t>
            </a:r>
          </a:p>
          <a:p>
            <a:pPr lvl="1" eaLnBrk="1" hangingPunct="1">
              <a:defRPr/>
            </a:pPr>
            <a:r>
              <a:rPr lang="en-GB" sz="2400" smtClean="0"/>
              <a:t>Sindicatos, defensas del obrero.</a:t>
            </a:r>
          </a:p>
          <a:p>
            <a:pPr lvl="1" eaLnBrk="1" hangingPunct="1">
              <a:defRPr/>
            </a:pPr>
            <a:r>
              <a:rPr lang="en-GB" sz="2400" smtClean="0"/>
              <a:t>El Estado regula relaciones patrón-obrero.</a:t>
            </a:r>
          </a:p>
          <a:p>
            <a:pPr eaLnBrk="1" hangingPunct="1">
              <a:defRPr/>
            </a:pPr>
            <a:endParaRPr lang="en-GB" sz="2800" smtClean="0"/>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Contrato de Trabajo</a:t>
            </a:r>
            <a:endParaRPr lang="en-GB" smtClean="0"/>
          </a:p>
        </p:txBody>
      </p:sp>
      <p:sp>
        <p:nvSpPr>
          <p:cNvPr id="1120259" name="Rectangle 3"/>
          <p:cNvSpPr>
            <a:spLocks noGrp="1" noChangeArrowheads="1"/>
          </p:cNvSpPr>
          <p:nvPr>
            <p:ph type="body" idx="1"/>
          </p:nvPr>
        </p:nvSpPr>
        <p:spPr/>
        <p:txBody>
          <a:bodyPr/>
          <a:lstStyle/>
          <a:p>
            <a:pPr eaLnBrk="1" hangingPunct="1">
              <a:defRPr/>
            </a:pPr>
            <a:r>
              <a:rPr lang="en-GB" smtClean="0"/>
              <a:t>Como todo contrato una vez firmado deberá cumplirse en un tiempo determinado.</a:t>
            </a:r>
          </a:p>
          <a:p>
            <a:pPr eaLnBrk="1" hangingPunct="1">
              <a:defRPr/>
            </a:pPr>
            <a:r>
              <a:rPr lang="en-GB" smtClean="0"/>
              <a:t>Sujeto a riesgos que no aparecen en el momento pero pueden aparecer a futuro.</a:t>
            </a:r>
          </a:p>
          <a:p>
            <a:pPr eaLnBrk="1" hangingPunct="1">
              <a:defRPr/>
            </a:pPr>
            <a:r>
              <a:rPr lang="en-GB" smtClean="0"/>
              <a:t>Hay dos tipos de contrato:</a:t>
            </a:r>
          </a:p>
          <a:p>
            <a:pPr lvl="1" eaLnBrk="1" hangingPunct="1">
              <a:defRPr/>
            </a:pPr>
            <a:r>
              <a:rPr lang="en-GB" smtClean="0"/>
              <a:t>Contrato individual.</a:t>
            </a:r>
          </a:p>
          <a:p>
            <a:pPr lvl="1" eaLnBrk="1" hangingPunct="1">
              <a:defRPr/>
            </a:pPr>
            <a:r>
              <a:rPr lang="en-GB" smtClean="0"/>
              <a:t>Contrato Colectivo.</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228600"/>
            <a:ext cx="9144000" cy="1143000"/>
          </a:xfrm>
        </p:spPr>
        <p:txBody>
          <a:bodyPr/>
          <a:lstStyle/>
          <a:p>
            <a:pPr eaLnBrk="1" hangingPunct="1"/>
            <a:r>
              <a:rPr lang="en-US" sz="4000" smtClean="0"/>
              <a:t>Elementos Contrato Individual Trabajo</a:t>
            </a:r>
            <a:endParaRPr lang="en-GB" sz="4000" smtClean="0"/>
          </a:p>
        </p:txBody>
      </p:sp>
      <p:sp>
        <p:nvSpPr>
          <p:cNvPr id="1122307" name="Rectangle 3"/>
          <p:cNvSpPr>
            <a:spLocks noGrp="1" noChangeArrowheads="1"/>
          </p:cNvSpPr>
          <p:nvPr>
            <p:ph type="body" idx="1"/>
          </p:nvPr>
        </p:nvSpPr>
        <p:spPr/>
        <p:txBody>
          <a:bodyPr/>
          <a:lstStyle/>
          <a:p>
            <a:pPr eaLnBrk="1" hangingPunct="1">
              <a:lnSpc>
                <a:spcPct val="90000"/>
              </a:lnSpc>
              <a:defRPr/>
            </a:pPr>
            <a:r>
              <a:rPr lang="en-GB" sz="2800" smtClean="0"/>
              <a:t>Acuerdo de Voluntades: </a:t>
            </a:r>
            <a:endParaRPr lang="en-US" sz="2800" smtClean="0"/>
          </a:p>
          <a:p>
            <a:pPr lvl="1" eaLnBrk="1" hangingPunct="1">
              <a:lnSpc>
                <a:spcPct val="90000"/>
              </a:lnSpc>
              <a:defRPr/>
            </a:pPr>
            <a:r>
              <a:rPr lang="en-US" sz="2400" smtClean="0"/>
              <a:t>L</a:t>
            </a:r>
            <a:r>
              <a:rPr lang="en-GB" sz="2400" smtClean="0"/>
              <a:t>a palabra “convenio” equivale a un arreglo de la voluntad entre dos o mas personas (empleador-trabajador).</a:t>
            </a:r>
          </a:p>
          <a:p>
            <a:pPr eaLnBrk="1" hangingPunct="1">
              <a:lnSpc>
                <a:spcPct val="90000"/>
              </a:lnSpc>
              <a:defRPr/>
            </a:pPr>
            <a:r>
              <a:rPr lang="en-GB" sz="2800" smtClean="0"/>
              <a:t>Prestación de servicios: </a:t>
            </a:r>
            <a:endParaRPr lang="en-US" sz="2800" smtClean="0"/>
          </a:p>
          <a:p>
            <a:pPr lvl="1" eaLnBrk="1" hangingPunct="1">
              <a:lnSpc>
                <a:spcPct val="90000"/>
              </a:lnSpc>
              <a:defRPr/>
            </a:pPr>
            <a:r>
              <a:rPr lang="en-US" sz="2400" smtClean="0"/>
              <a:t>C</a:t>
            </a:r>
            <a:r>
              <a:rPr lang="en-GB" sz="2400" smtClean="0"/>
              <a:t>ompromiso del tarbajador para hacer algo (servicio lícito).</a:t>
            </a:r>
          </a:p>
          <a:p>
            <a:pPr eaLnBrk="1" hangingPunct="1">
              <a:lnSpc>
                <a:spcPct val="90000"/>
              </a:lnSpc>
              <a:defRPr/>
            </a:pPr>
            <a:r>
              <a:rPr lang="en-GB" sz="2800" smtClean="0"/>
              <a:t>Dependencia: </a:t>
            </a:r>
            <a:endParaRPr lang="en-US" sz="2800" smtClean="0"/>
          </a:p>
          <a:p>
            <a:pPr lvl="1" eaLnBrk="1" hangingPunct="1">
              <a:lnSpc>
                <a:spcPct val="90000"/>
              </a:lnSpc>
              <a:defRPr/>
            </a:pPr>
            <a:r>
              <a:rPr lang="en-US" sz="2400" smtClean="0"/>
              <a:t>T</a:t>
            </a:r>
            <a:r>
              <a:rPr lang="en-GB" sz="2400" smtClean="0"/>
              <a:t>rabajador pasa a órdenes del empleador para realizar la obra.</a:t>
            </a:r>
          </a:p>
          <a:p>
            <a:pPr eaLnBrk="1" hangingPunct="1">
              <a:lnSpc>
                <a:spcPct val="90000"/>
              </a:lnSpc>
              <a:defRPr/>
            </a:pPr>
            <a:r>
              <a:rPr lang="en-GB" sz="2800" smtClean="0"/>
              <a:t>Remuneración: </a:t>
            </a:r>
            <a:endParaRPr lang="en-US" sz="2800" smtClean="0"/>
          </a:p>
          <a:p>
            <a:pPr lvl="1" eaLnBrk="1" hangingPunct="1">
              <a:lnSpc>
                <a:spcPct val="90000"/>
              </a:lnSpc>
              <a:defRPr/>
            </a:pPr>
            <a:r>
              <a:rPr lang="en-US" sz="2400" smtClean="0"/>
              <a:t>E</a:t>
            </a:r>
            <a:r>
              <a:rPr lang="en-GB" sz="2400" smtClean="0"/>
              <a:t>lemento económico indispensable para el contrato en todo trabajo. Fijada por: Convenio, la Ley, Pacto, Costumbre:</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81000" y="-228600"/>
            <a:ext cx="8382000" cy="1143000"/>
          </a:xfrm>
        </p:spPr>
        <p:txBody>
          <a:bodyPr/>
          <a:lstStyle/>
          <a:p>
            <a:pPr eaLnBrk="1" hangingPunct="1"/>
            <a:r>
              <a:rPr lang="en-US" smtClean="0"/>
              <a:t>Capacidad para ser Contratado</a:t>
            </a:r>
            <a:endParaRPr lang="en-GB" smtClean="0"/>
          </a:p>
        </p:txBody>
      </p:sp>
      <p:sp>
        <p:nvSpPr>
          <p:cNvPr id="1124355" name="Rectangle 3"/>
          <p:cNvSpPr>
            <a:spLocks noGrp="1" noChangeArrowheads="1"/>
          </p:cNvSpPr>
          <p:nvPr>
            <p:ph type="body" idx="1"/>
          </p:nvPr>
        </p:nvSpPr>
        <p:spPr/>
        <p:txBody>
          <a:bodyPr/>
          <a:lstStyle/>
          <a:p>
            <a:pPr eaLnBrk="1" hangingPunct="1">
              <a:lnSpc>
                <a:spcPct val="90000"/>
              </a:lnSpc>
              <a:defRPr/>
            </a:pPr>
            <a:r>
              <a:rPr lang="en-GB" sz="2800" smtClean="0"/>
              <a:t>Personas mayores de 18 años.</a:t>
            </a:r>
          </a:p>
          <a:p>
            <a:pPr eaLnBrk="1" hangingPunct="1">
              <a:lnSpc>
                <a:spcPct val="90000"/>
              </a:lnSpc>
              <a:defRPr/>
            </a:pPr>
            <a:r>
              <a:rPr lang="en-GB" sz="2800" smtClean="0"/>
              <a:t>Mayor de 14 años y menor de 18 años podrá contratar con la autorización de su representante legal.</a:t>
            </a:r>
          </a:p>
          <a:p>
            <a:pPr eaLnBrk="1" hangingPunct="1">
              <a:lnSpc>
                <a:spcPct val="90000"/>
              </a:lnSpc>
              <a:defRPr/>
            </a:pPr>
            <a:r>
              <a:rPr lang="en-GB" sz="2800" smtClean="0"/>
              <a:t>Ley prohíbe trabajo en relación de dependencia a menores de 14 años, permisos como aprendices entre 12 y 14 años.</a:t>
            </a:r>
          </a:p>
          <a:p>
            <a:pPr eaLnBrk="1" hangingPunct="1">
              <a:lnSpc>
                <a:spcPct val="90000"/>
              </a:lnSpc>
              <a:defRPr/>
            </a:pPr>
            <a:r>
              <a:rPr lang="en-GB" sz="2800" smtClean="0"/>
              <a:t>Para contratos de aprendizaje se establece que el menor entre 16 y 18 años, podra contratar por si solo sin autorización.</a:t>
            </a:r>
          </a:p>
          <a:p>
            <a:pPr eaLnBrk="1" hangingPunct="1">
              <a:lnSpc>
                <a:spcPct val="90000"/>
              </a:lnSpc>
              <a:defRPr/>
            </a:pPr>
            <a:r>
              <a:rPr lang="en-GB" sz="2800" smtClean="0"/>
              <a:t>Las mujeres pueden intervenir en contratos de trabajo sin la autorización de sus maridos.</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t>Capacidad para Contratar</a:t>
            </a:r>
            <a:endParaRPr lang="en-GB" smtClean="0"/>
          </a:p>
        </p:txBody>
      </p:sp>
      <p:sp>
        <p:nvSpPr>
          <p:cNvPr id="1126403" name="Rectangle 3"/>
          <p:cNvSpPr>
            <a:spLocks noGrp="1" noChangeArrowheads="1"/>
          </p:cNvSpPr>
          <p:nvPr>
            <p:ph type="body" idx="1"/>
          </p:nvPr>
        </p:nvSpPr>
        <p:spPr/>
        <p:txBody>
          <a:bodyPr/>
          <a:lstStyle/>
          <a:p>
            <a:pPr eaLnBrk="1" hangingPunct="1">
              <a:defRPr/>
            </a:pPr>
            <a:r>
              <a:rPr lang="en-GB" sz="2800" smtClean="0"/>
              <a:t>Persona natural: tendrá la capacidad de contratar según las reglas del Código Civil.</a:t>
            </a:r>
          </a:p>
          <a:p>
            <a:pPr eaLnBrk="1" hangingPunct="1">
              <a:defRPr/>
            </a:pPr>
            <a:r>
              <a:rPr lang="en-GB" sz="2800" smtClean="0"/>
              <a:t>Persona Jurídica: necesitará contratar mediante la intervención del representante legal (gerente, director, administrador). </a:t>
            </a:r>
            <a:endParaRPr lang="en-US" sz="2800" smtClean="0"/>
          </a:p>
          <a:p>
            <a:pPr eaLnBrk="1" hangingPunct="1">
              <a:defRPr/>
            </a:pPr>
            <a:r>
              <a:rPr lang="en-GB" sz="2800" smtClean="0"/>
              <a:t>Empleador y representantes son responsables de la relación con el trabajador.</a:t>
            </a:r>
            <a:endParaRPr lang="en-US" sz="2800" smtClean="0"/>
          </a:p>
          <a:p>
            <a:pPr eaLnBrk="1" hangingPunct="1">
              <a:defRPr/>
            </a:pPr>
            <a:r>
              <a:rPr lang="en-GB" sz="2800" smtClean="0"/>
              <a:t>En caso de problemas se demandará al representante legal de la empresa y al jefe inmediato, según la Ley son responsables de las obligaciones laborales.</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63" name="Rectangle 3"/>
          <p:cNvSpPr>
            <a:spLocks noGrp="1" noChangeArrowheads="1"/>
          </p:cNvSpPr>
          <p:nvPr>
            <p:ph type="body" idx="1"/>
          </p:nvPr>
        </p:nvSpPr>
        <p:spPr/>
        <p:txBody>
          <a:bodyPr/>
          <a:lstStyle/>
          <a:p>
            <a:pPr eaLnBrk="1" hangingPunct="1">
              <a:defRPr/>
            </a:pPr>
            <a:r>
              <a:rPr lang="en-GB" smtClean="0"/>
              <a:t>Las relaciones laborales son para cualquier país un elemento de importancia esencial. No sólo porque definen la calidad de las interacciones entre empleadores y trabajadores, sino fundamentalmente, porque definen también la calidad de una sociedad.</a:t>
            </a:r>
          </a:p>
          <a:p>
            <a:pPr eaLnBrk="1" hangingPunct="1">
              <a:defRPr/>
            </a:pPr>
            <a:endParaRPr lang="en-GB" smtClean="0"/>
          </a:p>
          <a:p>
            <a:pPr eaLnBrk="1" hangingPunct="1">
              <a:defRPr/>
            </a:pPr>
            <a:endParaRPr lang="en-GB" smtClean="0"/>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09600" y="-228600"/>
            <a:ext cx="8153400" cy="1143000"/>
          </a:xfrm>
        </p:spPr>
        <p:txBody>
          <a:bodyPr/>
          <a:lstStyle/>
          <a:p>
            <a:pPr eaLnBrk="1" hangingPunct="1"/>
            <a:r>
              <a:rPr lang="en-US" smtClean="0"/>
              <a:t>Efectos de Contrato de Trabajo</a:t>
            </a:r>
            <a:endParaRPr lang="en-GB" smtClean="0"/>
          </a:p>
        </p:txBody>
      </p:sp>
      <p:sp>
        <p:nvSpPr>
          <p:cNvPr id="1128451" name="Rectangle 3"/>
          <p:cNvSpPr>
            <a:spLocks noGrp="1" noChangeArrowheads="1"/>
          </p:cNvSpPr>
          <p:nvPr>
            <p:ph type="body" idx="1"/>
          </p:nvPr>
        </p:nvSpPr>
        <p:spPr/>
        <p:txBody>
          <a:bodyPr/>
          <a:lstStyle/>
          <a:p>
            <a:pPr eaLnBrk="1" hangingPunct="1">
              <a:lnSpc>
                <a:spcPct val="90000"/>
              </a:lnSpc>
              <a:defRPr/>
            </a:pPr>
            <a:r>
              <a:rPr lang="en-GB" smtClean="0"/>
              <a:t>Una vez que se celebra el contrato de trabajo se perfecciona la relación laboral entre el trabajador y el patrono.</a:t>
            </a:r>
          </a:p>
          <a:p>
            <a:pPr eaLnBrk="1" hangingPunct="1">
              <a:lnSpc>
                <a:spcPct val="90000"/>
              </a:lnSpc>
              <a:defRPr/>
            </a:pPr>
            <a:r>
              <a:rPr lang="en-GB" smtClean="0"/>
              <a:t>Nacen los derechos y obligaciones correlativas, en caso de accidentes para cubrir indemnizaciones.</a:t>
            </a:r>
          </a:p>
          <a:p>
            <a:pPr eaLnBrk="1" hangingPunct="1">
              <a:lnSpc>
                <a:spcPct val="90000"/>
              </a:lnSpc>
              <a:defRPr/>
            </a:pPr>
            <a:r>
              <a:rPr lang="en-GB" smtClean="0"/>
              <a:t>Para la existencia de un contrato no es necesario la existencia del documento escrito, basta que exista la relación laboral (servicios del trabajador a órdenes del empleador)</a:t>
            </a:r>
            <a:r>
              <a:rPr lang="en-US" smtClean="0"/>
              <a:t>.</a:t>
            </a:r>
            <a:endParaRPr lang="en-GB" smtClean="0"/>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mtClean="0"/>
              <a:t>Contenido Contrato Individual</a:t>
            </a:r>
            <a:endParaRPr lang="en-GB" smtClean="0"/>
          </a:p>
        </p:txBody>
      </p:sp>
      <p:sp>
        <p:nvSpPr>
          <p:cNvPr id="1130499" name="Rectangle 3"/>
          <p:cNvSpPr>
            <a:spLocks noGrp="1" noChangeArrowheads="1"/>
          </p:cNvSpPr>
          <p:nvPr>
            <p:ph type="body" idx="1"/>
          </p:nvPr>
        </p:nvSpPr>
        <p:spPr/>
        <p:txBody>
          <a:bodyPr/>
          <a:lstStyle/>
          <a:p>
            <a:pPr eaLnBrk="1" hangingPunct="1">
              <a:defRPr/>
            </a:pPr>
            <a:r>
              <a:rPr lang="en-GB" sz="2800" smtClean="0"/>
              <a:t>Elaborado de una forma clara, concreta y precisa para evitar conflictos en el futuro:</a:t>
            </a:r>
          </a:p>
          <a:p>
            <a:pPr eaLnBrk="1" hangingPunct="1">
              <a:defRPr/>
            </a:pPr>
            <a:r>
              <a:rPr lang="en-GB" sz="2800" smtClean="0"/>
              <a:t>Lugar y Fecha de celebración.</a:t>
            </a:r>
          </a:p>
          <a:p>
            <a:pPr eaLnBrk="1" hangingPunct="1">
              <a:defRPr/>
            </a:pPr>
            <a:r>
              <a:rPr lang="en-GB" sz="2800" smtClean="0"/>
              <a:t>Nombres de los Comparecientes. Trabajador y empleador.</a:t>
            </a:r>
          </a:p>
          <a:p>
            <a:pPr eaLnBrk="1" hangingPunct="1">
              <a:defRPr/>
            </a:pPr>
            <a:r>
              <a:rPr lang="en-GB" sz="2800" smtClean="0"/>
              <a:t>Clase de Trabajo Contratado. Descripción completa y precisa de las actividades.</a:t>
            </a:r>
          </a:p>
          <a:p>
            <a:pPr eaLnBrk="1" hangingPunct="1">
              <a:defRPr/>
            </a:pPr>
            <a:r>
              <a:rPr lang="en-GB" sz="2800" smtClean="0"/>
              <a:t>Forma en que el trabajo ha de ser ejecutado. Si el trabajo se realizará por jornadas de trabajo o por hora-mes o por obra cierta</a:t>
            </a:r>
            <a:r>
              <a:rPr lang="en-US" sz="2800" smtClean="0"/>
              <a:t>.</a:t>
            </a:r>
            <a:endParaRPr lang="en-GB" sz="2800" smtClean="0"/>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mtClean="0"/>
              <a:t>Contenido Contrato Individual</a:t>
            </a:r>
            <a:endParaRPr lang="en-GB" smtClean="0"/>
          </a:p>
        </p:txBody>
      </p:sp>
      <p:sp>
        <p:nvSpPr>
          <p:cNvPr id="1132547" name="Rectangle 3"/>
          <p:cNvSpPr>
            <a:spLocks noGrp="1" noChangeArrowheads="1"/>
          </p:cNvSpPr>
          <p:nvPr>
            <p:ph type="body" idx="1"/>
          </p:nvPr>
        </p:nvSpPr>
        <p:spPr/>
        <p:txBody>
          <a:bodyPr/>
          <a:lstStyle/>
          <a:p>
            <a:pPr eaLnBrk="1" hangingPunct="1">
              <a:defRPr/>
            </a:pPr>
            <a:r>
              <a:rPr lang="en-GB" sz="2800" smtClean="0"/>
              <a:t>Cuantía de remuneración y forma de pago. Ya sea esta diaria, semanal, quincenal o mensual. Porcentaje de las comisiones y formas en que se va a cancelarlas.</a:t>
            </a:r>
          </a:p>
          <a:p>
            <a:pPr eaLnBrk="1" hangingPunct="1">
              <a:defRPr/>
            </a:pPr>
            <a:r>
              <a:rPr lang="en-GB" sz="2800" smtClean="0"/>
              <a:t>Tiempo de duración del contrato. Por tiempo definido o indefinido. En el caso de eventuales se especificará el tiempo de los mismos.</a:t>
            </a:r>
          </a:p>
          <a:p>
            <a:pPr eaLnBrk="1" hangingPunct="1">
              <a:defRPr/>
            </a:pPr>
            <a:r>
              <a:rPr lang="en-GB" sz="2800" smtClean="0"/>
              <a:t>Jornadas de trabajo y descansos. En caso de que la jornada amerite descansos, o se revisará en calendario los días de descanso obligatorio.</a:t>
            </a: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09600" y="-228600"/>
            <a:ext cx="8153400" cy="1143000"/>
          </a:xfrm>
        </p:spPr>
        <p:txBody>
          <a:bodyPr/>
          <a:lstStyle/>
          <a:p>
            <a:pPr eaLnBrk="1" hangingPunct="1"/>
            <a:r>
              <a:rPr lang="en-US" smtClean="0"/>
              <a:t>Clasificacion Contratos Trabajo</a:t>
            </a:r>
            <a:endParaRPr lang="en-GB" smtClean="0"/>
          </a:p>
        </p:txBody>
      </p:sp>
      <p:sp>
        <p:nvSpPr>
          <p:cNvPr id="1134595" name="Rectangle 3"/>
          <p:cNvSpPr>
            <a:spLocks noGrp="1" noChangeArrowheads="1"/>
          </p:cNvSpPr>
          <p:nvPr>
            <p:ph type="body" idx="1"/>
          </p:nvPr>
        </p:nvSpPr>
        <p:spPr/>
        <p:txBody>
          <a:bodyPr/>
          <a:lstStyle/>
          <a:p>
            <a:pPr eaLnBrk="1" hangingPunct="1">
              <a:defRPr/>
            </a:pPr>
            <a:r>
              <a:rPr lang="en-GB" smtClean="0"/>
              <a:t>Por la forma de celebración.</a:t>
            </a:r>
          </a:p>
          <a:p>
            <a:pPr eaLnBrk="1" hangingPunct="1">
              <a:defRPr/>
            </a:pPr>
            <a:r>
              <a:rPr lang="en-GB" smtClean="0"/>
              <a:t>Por la forma de remuneración.</a:t>
            </a:r>
          </a:p>
          <a:p>
            <a:pPr eaLnBrk="1" hangingPunct="1">
              <a:defRPr/>
            </a:pPr>
            <a:r>
              <a:rPr lang="en-GB" smtClean="0"/>
              <a:t>Por el tiempo de duración del contrato.</a:t>
            </a:r>
          </a:p>
          <a:p>
            <a:pPr eaLnBrk="1" hangingPunct="1">
              <a:defRPr/>
            </a:pPr>
            <a:r>
              <a:rPr lang="en-GB" smtClean="0"/>
              <a:t>Por la forma de ejecutarse el trabajo.</a:t>
            </a:r>
          </a:p>
          <a:p>
            <a:pPr eaLnBrk="1" hangingPunct="1">
              <a:defRPr/>
            </a:pPr>
            <a:r>
              <a:rPr lang="en-GB" smtClean="0"/>
              <a:t>Contratos especiales de corta duración.</a:t>
            </a:r>
          </a:p>
          <a:p>
            <a:pPr eaLnBrk="1" hangingPunct="1">
              <a:defRPr/>
            </a:pPr>
            <a:r>
              <a:rPr lang="en-GB" smtClean="0"/>
              <a:t>Contratos pluripersonales.</a:t>
            </a:r>
          </a:p>
          <a:p>
            <a:pPr eaLnBrk="1" hangingPunct="1">
              <a:defRPr/>
            </a:pPr>
            <a:r>
              <a:rPr lang="en-GB" smtClean="0"/>
              <a:t>Contrato en consideración a la persona.</a:t>
            </a:r>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mtClean="0"/>
              <a:t>Por Forma de Celebracion</a:t>
            </a:r>
            <a:endParaRPr lang="en-GB" smtClean="0"/>
          </a:p>
        </p:txBody>
      </p:sp>
      <p:sp>
        <p:nvSpPr>
          <p:cNvPr id="1136643" name="Rectangle 3"/>
          <p:cNvSpPr>
            <a:spLocks noGrp="1" noChangeArrowheads="1"/>
          </p:cNvSpPr>
          <p:nvPr>
            <p:ph type="body" idx="1"/>
          </p:nvPr>
        </p:nvSpPr>
        <p:spPr/>
        <p:txBody>
          <a:bodyPr/>
          <a:lstStyle/>
          <a:p>
            <a:pPr eaLnBrk="1" hangingPunct="1">
              <a:defRPr/>
            </a:pPr>
            <a:r>
              <a:rPr lang="en-GB" sz="2800" smtClean="0"/>
              <a:t>Tácito: si no ha habido estipulación expresa.</a:t>
            </a:r>
          </a:p>
          <a:p>
            <a:pPr eaLnBrk="1" hangingPunct="1">
              <a:defRPr/>
            </a:pPr>
            <a:r>
              <a:rPr lang="en-GB" sz="2800" smtClean="0"/>
              <a:t>Expreso: cuando empleador y trabajador acuerdan condiciones.</a:t>
            </a:r>
          </a:p>
          <a:p>
            <a:pPr eaLnBrk="1" hangingPunct="1">
              <a:defRPr/>
            </a:pPr>
            <a:r>
              <a:rPr lang="en-GB" sz="2800" smtClean="0"/>
              <a:t>Verbal: si la estipulación ha sido de palabra.</a:t>
            </a:r>
          </a:p>
          <a:p>
            <a:pPr eaLnBrk="1" hangingPunct="1">
              <a:defRPr/>
            </a:pPr>
            <a:r>
              <a:rPr lang="en-GB" sz="2800" smtClean="0"/>
              <a:t>Escrito: estipulaciones constan en un documento, suscrito ante un Notario, Juez o inspector de trabajo.</a:t>
            </a:r>
          </a:p>
          <a:p>
            <a:pPr eaLnBrk="1" hangingPunct="1">
              <a:defRPr/>
            </a:pPr>
            <a:endParaRPr lang="en-GB" sz="2800" smtClean="0"/>
          </a:p>
          <a:p>
            <a:pPr eaLnBrk="1" hangingPunct="1">
              <a:defRPr/>
            </a:pPr>
            <a:r>
              <a:rPr lang="en-GB" sz="2800" smtClean="0"/>
              <a:t>Ciertos tipos de contrato son escritos por exigencia de la Ley, o se declaran nulos.</a:t>
            </a:r>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mtClean="0"/>
              <a:t>Por Forma de Remuneracion</a:t>
            </a:r>
            <a:endParaRPr lang="en-GB" smtClean="0"/>
          </a:p>
        </p:txBody>
      </p:sp>
      <p:sp>
        <p:nvSpPr>
          <p:cNvPr id="1138691" name="Rectangle 3"/>
          <p:cNvSpPr>
            <a:spLocks noGrp="1" noChangeArrowheads="1"/>
          </p:cNvSpPr>
          <p:nvPr>
            <p:ph type="body" idx="1"/>
          </p:nvPr>
        </p:nvSpPr>
        <p:spPr>
          <a:xfrm>
            <a:off x="609600" y="762000"/>
            <a:ext cx="8229600" cy="5943600"/>
          </a:xfrm>
        </p:spPr>
        <p:txBody>
          <a:bodyPr/>
          <a:lstStyle/>
          <a:p>
            <a:pPr eaLnBrk="1" hangingPunct="1">
              <a:lnSpc>
                <a:spcPct val="90000"/>
              </a:lnSpc>
              <a:defRPr/>
            </a:pPr>
            <a:r>
              <a:rPr lang="en-GB" sz="2800" smtClean="0"/>
              <a:t>A Sueldo: </a:t>
            </a:r>
            <a:endParaRPr lang="en-US" sz="2800" smtClean="0"/>
          </a:p>
          <a:p>
            <a:pPr lvl="1" eaLnBrk="1" hangingPunct="1">
              <a:lnSpc>
                <a:spcPct val="90000"/>
              </a:lnSpc>
              <a:defRPr/>
            </a:pPr>
            <a:r>
              <a:rPr lang="en-US" sz="2400" smtClean="0"/>
              <a:t>C</a:t>
            </a:r>
            <a:r>
              <a:rPr lang="en-GB" sz="2400" smtClean="0"/>
              <a:t>uando se estipula la remuneración en base del trabajo mensual, quincenal. Es la modalidad m</a:t>
            </a:r>
            <a:r>
              <a:rPr lang="en-US" sz="2400" smtClean="0"/>
              <a:t>as</a:t>
            </a:r>
            <a:r>
              <a:rPr lang="en-GB" sz="2400" smtClean="0"/>
              <a:t> usada.</a:t>
            </a:r>
          </a:p>
          <a:p>
            <a:pPr eaLnBrk="1" hangingPunct="1">
              <a:lnSpc>
                <a:spcPct val="90000"/>
              </a:lnSpc>
              <a:defRPr/>
            </a:pPr>
            <a:r>
              <a:rPr lang="en-GB" sz="2800" smtClean="0"/>
              <a:t>A Jornal: </a:t>
            </a:r>
            <a:endParaRPr lang="en-US" sz="2800" smtClean="0"/>
          </a:p>
          <a:p>
            <a:pPr lvl="1" eaLnBrk="1" hangingPunct="1">
              <a:lnSpc>
                <a:spcPct val="90000"/>
              </a:lnSpc>
              <a:defRPr/>
            </a:pPr>
            <a:r>
              <a:rPr lang="en-US" sz="2400" smtClean="0"/>
              <a:t>S</a:t>
            </a:r>
            <a:r>
              <a:rPr lang="en-GB" sz="2400" smtClean="0"/>
              <a:t>i se estipula en base de salarios diarios, muy frecuente en obras de construcción</a:t>
            </a:r>
            <a:r>
              <a:rPr lang="en-US" sz="2400" smtClean="0"/>
              <a:t> y campo</a:t>
            </a:r>
            <a:r>
              <a:rPr lang="en-GB" sz="2400" smtClean="0"/>
              <a:t>.</a:t>
            </a:r>
          </a:p>
          <a:p>
            <a:pPr eaLnBrk="1" hangingPunct="1">
              <a:lnSpc>
                <a:spcPct val="90000"/>
              </a:lnSpc>
              <a:defRPr/>
            </a:pPr>
            <a:r>
              <a:rPr lang="en-GB" sz="2800" smtClean="0"/>
              <a:t>En participación: </a:t>
            </a:r>
            <a:endParaRPr lang="en-US" sz="2800" smtClean="0"/>
          </a:p>
          <a:p>
            <a:pPr lvl="1" eaLnBrk="1" hangingPunct="1">
              <a:lnSpc>
                <a:spcPct val="90000"/>
              </a:lnSpc>
              <a:defRPr/>
            </a:pPr>
            <a:r>
              <a:rPr lang="en-US" sz="2400" smtClean="0"/>
              <a:t>S</a:t>
            </a:r>
            <a:r>
              <a:rPr lang="en-GB" sz="2400" smtClean="0"/>
              <a:t>i remuneración es en porcentaje de lo que percibe el empresario, no será menor que el salario mínimo vital.</a:t>
            </a:r>
          </a:p>
          <a:p>
            <a:pPr eaLnBrk="1" hangingPunct="1">
              <a:lnSpc>
                <a:spcPct val="90000"/>
              </a:lnSpc>
              <a:defRPr/>
            </a:pPr>
            <a:r>
              <a:rPr lang="en-GB" sz="2800" smtClean="0"/>
              <a:t>Mixto: </a:t>
            </a:r>
            <a:endParaRPr lang="en-US" sz="2800" smtClean="0"/>
          </a:p>
          <a:p>
            <a:pPr lvl="1" eaLnBrk="1" hangingPunct="1">
              <a:lnSpc>
                <a:spcPct val="90000"/>
              </a:lnSpc>
              <a:defRPr/>
            </a:pPr>
            <a:r>
              <a:rPr lang="en-US" sz="2400" smtClean="0"/>
              <a:t>S</a:t>
            </a:r>
            <a:r>
              <a:rPr lang="en-GB" sz="2400" smtClean="0"/>
              <a:t>i se estipula un sueldo fijo y una participación en las utilidades. Por Ley los trabajadores participan del 15% de las utilidades de la empresa.</a:t>
            </a:r>
          </a:p>
          <a:p>
            <a:pPr eaLnBrk="1" hangingPunct="1">
              <a:lnSpc>
                <a:spcPct val="90000"/>
              </a:lnSpc>
              <a:defRPr/>
            </a:pPr>
            <a:endParaRPr lang="en-GB" sz="2800" smtClean="0"/>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mtClean="0"/>
              <a:t>Por Tiempo de Duracion</a:t>
            </a:r>
            <a:endParaRPr lang="en-GB" smtClean="0"/>
          </a:p>
        </p:txBody>
      </p:sp>
      <p:sp>
        <p:nvSpPr>
          <p:cNvPr id="1140739" name="Rectangle 3"/>
          <p:cNvSpPr>
            <a:spLocks noGrp="1" noChangeArrowheads="1"/>
          </p:cNvSpPr>
          <p:nvPr>
            <p:ph type="body" idx="1"/>
          </p:nvPr>
        </p:nvSpPr>
        <p:spPr/>
        <p:txBody>
          <a:bodyPr/>
          <a:lstStyle/>
          <a:p>
            <a:pPr eaLnBrk="1" hangingPunct="1">
              <a:lnSpc>
                <a:spcPct val="90000"/>
              </a:lnSpc>
              <a:defRPr/>
            </a:pPr>
            <a:r>
              <a:rPr lang="en-GB" smtClean="0"/>
              <a:t>Duración mínima: </a:t>
            </a:r>
            <a:endParaRPr lang="en-US" smtClean="0"/>
          </a:p>
          <a:p>
            <a:pPr lvl="1" eaLnBrk="1" hangingPunct="1">
              <a:lnSpc>
                <a:spcPct val="90000"/>
              </a:lnSpc>
              <a:defRPr/>
            </a:pPr>
            <a:r>
              <a:rPr lang="en-US" smtClean="0"/>
              <a:t>L</a:t>
            </a:r>
            <a:r>
              <a:rPr lang="en-GB" smtClean="0"/>
              <a:t>a Ley establece un tiempo mínimo de un año por duración de los contratos salvo excepciones.</a:t>
            </a:r>
          </a:p>
          <a:p>
            <a:pPr eaLnBrk="1" hangingPunct="1">
              <a:lnSpc>
                <a:spcPct val="90000"/>
              </a:lnSpc>
              <a:defRPr/>
            </a:pPr>
            <a:r>
              <a:rPr lang="en-GB" smtClean="0"/>
              <a:t>Contrato a tiempo fijo: </a:t>
            </a:r>
            <a:endParaRPr lang="en-US" smtClean="0"/>
          </a:p>
          <a:p>
            <a:pPr lvl="1" eaLnBrk="1" hangingPunct="1">
              <a:lnSpc>
                <a:spcPct val="90000"/>
              </a:lnSpc>
              <a:defRPr/>
            </a:pPr>
            <a:r>
              <a:rPr lang="en-US" smtClean="0"/>
              <a:t>E</a:t>
            </a:r>
            <a:r>
              <a:rPr lang="en-GB" smtClean="0"/>
              <a:t>n los cuales se establece un limite de duración, no menor a un año.</a:t>
            </a:r>
          </a:p>
          <a:p>
            <a:pPr eaLnBrk="1" hangingPunct="1">
              <a:lnSpc>
                <a:spcPct val="90000"/>
              </a:lnSpc>
              <a:defRPr/>
            </a:pPr>
            <a:r>
              <a:rPr lang="en-GB" smtClean="0"/>
              <a:t>Contrato a tiempo indefinido: </a:t>
            </a:r>
            <a:endParaRPr lang="en-US" smtClean="0"/>
          </a:p>
          <a:p>
            <a:pPr lvl="1" eaLnBrk="1" hangingPunct="1">
              <a:lnSpc>
                <a:spcPct val="90000"/>
              </a:lnSpc>
              <a:defRPr/>
            </a:pPr>
            <a:r>
              <a:rPr lang="en-US" smtClean="0"/>
              <a:t>N</a:t>
            </a:r>
            <a:r>
              <a:rPr lang="en-GB" smtClean="0"/>
              <a:t>o se establece el tiempo de duración</a:t>
            </a:r>
            <a:r>
              <a:rPr lang="en-US" smtClean="0"/>
              <a:t>. Todo contrato pasado el año se convierte automaticamente en contrato a tiempo indefinido.</a:t>
            </a:r>
            <a:endParaRPr lang="en-GB" smtClean="0"/>
          </a:p>
          <a:p>
            <a:pPr eaLnBrk="1" hangingPunct="1">
              <a:lnSpc>
                <a:spcPct val="90000"/>
              </a:lnSpc>
              <a:defRPr/>
            </a:pPr>
            <a:endParaRPr lang="en-GB" smtClean="0"/>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04800" y="-228600"/>
            <a:ext cx="8458200" cy="1143000"/>
          </a:xfrm>
        </p:spPr>
        <p:txBody>
          <a:bodyPr/>
          <a:lstStyle/>
          <a:p>
            <a:pPr eaLnBrk="1" hangingPunct="1"/>
            <a:r>
              <a:rPr lang="en-US" smtClean="0"/>
              <a:t>Por Forma de Ejecutarse Trabajo</a:t>
            </a:r>
            <a:endParaRPr lang="en-GB" smtClean="0"/>
          </a:p>
        </p:txBody>
      </p:sp>
      <p:sp>
        <p:nvSpPr>
          <p:cNvPr id="1142787" name="Rectangle 3"/>
          <p:cNvSpPr>
            <a:spLocks noGrp="1" noChangeArrowheads="1"/>
          </p:cNvSpPr>
          <p:nvPr>
            <p:ph type="body" idx="1"/>
          </p:nvPr>
        </p:nvSpPr>
        <p:spPr/>
        <p:txBody>
          <a:bodyPr/>
          <a:lstStyle/>
          <a:p>
            <a:pPr eaLnBrk="1" hangingPunct="1">
              <a:lnSpc>
                <a:spcPct val="90000"/>
              </a:lnSpc>
              <a:defRPr/>
            </a:pPr>
            <a:r>
              <a:rPr lang="en-GB" sz="2800" smtClean="0"/>
              <a:t>Por obra cierta: </a:t>
            </a:r>
            <a:endParaRPr lang="en-US" sz="2800" smtClean="0"/>
          </a:p>
          <a:p>
            <a:pPr lvl="1" eaLnBrk="1" hangingPunct="1">
              <a:lnSpc>
                <a:spcPct val="90000"/>
              </a:lnSpc>
              <a:defRPr/>
            </a:pPr>
            <a:r>
              <a:rPr lang="en-US" sz="2400" smtClean="0"/>
              <a:t>C</a:t>
            </a:r>
            <a:r>
              <a:rPr lang="en-GB" sz="2400" smtClean="0"/>
              <a:t>uando trabajador toma a cargo la ejecución de una obra determinada por una remuneración sobre la totalidad, sin tomar en cuenta el tiempo de ejecución.</a:t>
            </a:r>
          </a:p>
          <a:p>
            <a:pPr eaLnBrk="1" hangingPunct="1">
              <a:lnSpc>
                <a:spcPct val="90000"/>
              </a:lnSpc>
              <a:defRPr/>
            </a:pPr>
            <a:r>
              <a:rPr lang="en-GB" sz="2800" smtClean="0"/>
              <a:t>Por Tarea: </a:t>
            </a:r>
            <a:endParaRPr lang="en-US" sz="2800" smtClean="0"/>
          </a:p>
          <a:p>
            <a:pPr lvl="1" eaLnBrk="1" hangingPunct="1">
              <a:lnSpc>
                <a:spcPct val="90000"/>
              </a:lnSpc>
              <a:defRPr/>
            </a:pPr>
            <a:r>
              <a:rPr lang="en-US" sz="2400" smtClean="0"/>
              <a:t>C</a:t>
            </a:r>
            <a:r>
              <a:rPr lang="en-GB" sz="2400" smtClean="0"/>
              <a:t>uando el trabajador se compromete a ejecutar una determinada cantidad de trabajo en la jornada preestablecida (combinación de tiempo y cantidad de trabajo que se debe realizar).</a:t>
            </a:r>
          </a:p>
          <a:p>
            <a:pPr eaLnBrk="1" hangingPunct="1">
              <a:lnSpc>
                <a:spcPct val="90000"/>
              </a:lnSpc>
              <a:defRPr/>
            </a:pPr>
            <a:r>
              <a:rPr lang="en-GB" sz="2800" smtClean="0"/>
              <a:t>Por destajo: </a:t>
            </a:r>
            <a:endParaRPr lang="en-US" sz="2800" smtClean="0"/>
          </a:p>
          <a:p>
            <a:pPr lvl="1" eaLnBrk="1" hangingPunct="1">
              <a:lnSpc>
                <a:spcPct val="90000"/>
              </a:lnSpc>
              <a:defRPr/>
            </a:pPr>
            <a:r>
              <a:rPr lang="en-US" sz="2400" smtClean="0"/>
              <a:t>T</a:t>
            </a:r>
            <a:r>
              <a:rPr lang="en-GB" sz="2400" smtClean="0"/>
              <a:t>rabajo se realiza por partes, pactándose la remuneración por cada parte sin tomar en cuenta el tiempo.</a:t>
            </a: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28600" y="-228600"/>
            <a:ext cx="8915400" cy="1143000"/>
          </a:xfrm>
        </p:spPr>
        <p:txBody>
          <a:bodyPr/>
          <a:lstStyle/>
          <a:p>
            <a:pPr eaLnBrk="1" hangingPunct="1"/>
            <a:r>
              <a:rPr lang="en-US" sz="4000" smtClean="0"/>
              <a:t>Contratos Especiales Corta Duracion</a:t>
            </a:r>
            <a:endParaRPr lang="en-GB" sz="4000" smtClean="0"/>
          </a:p>
        </p:txBody>
      </p:sp>
      <p:sp>
        <p:nvSpPr>
          <p:cNvPr id="1144835" name="Rectangle 3"/>
          <p:cNvSpPr>
            <a:spLocks noGrp="1" noChangeArrowheads="1"/>
          </p:cNvSpPr>
          <p:nvPr>
            <p:ph type="body" idx="1"/>
          </p:nvPr>
        </p:nvSpPr>
        <p:spPr/>
        <p:txBody>
          <a:bodyPr/>
          <a:lstStyle/>
          <a:p>
            <a:pPr eaLnBrk="1" hangingPunct="1">
              <a:defRPr/>
            </a:pPr>
            <a:r>
              <a:rPr lang="en-GB" sz="2800" smtClean="0"/>
              <a:t>C. Ocasional:</a:t>
            </a:r>
            <a:endParaRPr lang="en-US" sz="2800" smtClean="0"/>
          </a:p>
          <a:p>
            <a:pPr lvl="1" eaLnBrk="1" hangingPunct="1">
              <a:defRPr/>
            </a:pPr>
            <a:r>
              <a:rPr lang="en-US" sz="2400" smtClean="0"/>
              <a:t>E</a:t>
            </a:r>
            <a:r>
              <a:rPr lang="en-GB" sz="2400" smtClean="0"/>
              <a:t>xcepción a la norma del año mínimo de duración. Se refiere a cierto tipo de actividades que no son habituales y por ende el trabajo no es permanente.</a:t>
            </a:r>
            <a:endParaRPr lang="en-US" sz="2400" smtClean="0"/>
          </a:p>
          <a:p>
            <a:pPr eaLnBrk="1" hangingPunct="1">
              <a:defRPr/>
            </a:pPr>
            <a:r>
              <a:rPr lang="en-GB" sz="2800" smtClean="0"/>
              <a:t>C. A Prueba:</a:t>
            </a:r>
            <a:endParaRPr lang="en-US" sz="2800" smtClean="0"/>
          </a:p>
          <a:p>
            <a:pPr lvl="1" eaLnBrk="1" hangingPunct="1">
              <a:defRPr/>
            </a:pPr>
            <a:r>
              <a:rPr lang="en-US" sz="2400" smtClean="0"/>
              <a:t>A</a:t>
            </a:r>
            <a:r>
              <a:rPr lang="en-GB" sz="2400" smtClean="0"/>
              <a:t>quel en el que ambas partes no se comprometen sino que deciden permanecer en libertad mientras existan las conveniencias de lado y lado. Tiene una duración máxima de 3 meses, si no se le da por terminado se convierte en contrato definitivo sujeto al año mínimo de contratación.</a:t>
            </a:r>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28600" y="-228600"/>
            <a:ext cx="8915400" cy="1143000"/>
          </a:xfrm>
        </p:spPr>
        <p:txBody>
          <a:bodyPr/>
          <a:lstStyle/>
          <a:p>
            <a:pPr eaLnBrk="1" hangingPunct="1"/>
            <a:r>
              <a:rPr lang="en-US" sz="4000" smtClean="0"/>
              <a:t>Contratos Especiales Corta Duracion</a:t>
            </a:r>
            <a:endParaRPr lang="en-GB" sz="4000" smtClean="0"/>
          </a:p>
        </p:txBody>
      </p:sp>
      <p:sp>
        <p:nvSpPr>
          <p:cNvPr id="1153027" name="Rectangle 3"/>
          <p:cNvSpPr>
            <a:spLocks noGrp="1" noChangeArrowheads="1"/>
          </p:cNvSpPr>
          <p:nvPr>
            <p:ph type="body" idx="1"/>
          </p:nvPr>
        </p:nvSpPr>
        <p:spPr/>
        <p:txBody>
          <a:bodyPr/>
          <a:lstStyle/>
          <a:p>
            <a:pPr eaLnBrk="1" hangingPunct="1">
              <a:defRPr/>
            </a:pPr>
            <a:r>
              <a:rPr lang="en-US" smtClean="0"/>
              <a:t>C. Por Horas:</a:t>
            </a:r>
          </a:p>
          <a:p>
            <a:pPr lvl="1" eaLnBrk="1" hangingPunct="1">
              <a:defRPr/>
            </a:pPr>
            <a:r>
              <a:rPr lang="en-GB" smtClean="0"/>
              <a:t>Partes convienen.</a:t>
            </a:r>
          </a:p>
          <a:p>
            <a:pPr lvl="1" eaLnBrk="1" hangingPunct="1">
              <a:defRPr/>
            </a:pPr>
            <a:r>
              <a:rPr lang="en-GB" smtClean="0"/>
              <a:t> Cualquier actividad (periódica).</a:t>
            </a:r>
          </a:p>
          <a:p>
            <a:pPr lvl="1" eaLnBrk="1" hangingPunct="1">
              <a:defRPr/>
            </a:pPr>
            <a:r>
              <a:rPr lang="en-GB" smtClean="0"/>
              <a:t> Cualquiera termina contrato.</a:t>
            </a:r>
          </a:p>
          <a:p>
            <a:pPr lvl="1" eaLnBrk="1" hangingPunct="1">
              <a:defRPr/>
            </a:pPr>
            <a:r>
              <a:rPr lang="en-GB" smtClean="0"/>
              <a:t> No podrá coexistir otro contrato.    (empleador).</a:t>
            </a:r>
          </a:p>
          <a:p>
            <a:pPr lvl="1" eaLnBrk="1" hangingPunct="1">
              <a:defRPr/>
            </a:pPr>
            <a:r>
              <a:rPr lang="en-GB" smtClean="0"/>
              <a:t>Empleador no puede llevar </a:t>
            </a:r>
            <a:r>
              <a:rPr lang="en-US" smtClean="0"/>
              <a:t>otros </a:t>
            </a:r>
            <a:r>
              <a:rPr lang="en-GB" smtClean="0"/>
              <a:t>contratos a</a:t>
            </a:r>
            <a:r>
              <a:rPr lang="en-US" smtClean="0"/>
              <a:t> </a:t>
            </a:r>
            <a:r>
              <a:rPr lang="en-GB" smtClean="0"/>
              <a:t>contratos por hora.</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endParaRPr lang="en-GB" smtClean="0"/>
          </a:p>
        </p:txBody>
      </p:sp>
      <p:sp>
        <p:nvSpPr>
          <p:cNvPr id="1065987" name="Rectangle 3"/>
          <p:cNvSpPr>
            <a:spLocks noGrp="1" noChangeArrowheads="1"/>
          </p:cNvSpPr>
          <p:nvPr>
            <p:ph type="body" idx="1"/>
          </p:nvPr>
        </p:nvSpPr>
        <p:spPr/>
        <p:txBody>
          <a:bodyPr/>
          <a:lstStyle/>
          <a:p>
            <a:pPr eaLnBrk="1" hangingPunct="1">
              <a:defRPr/>
            </a:pPr>
            <a:r>
              <a:rPr lang="en-GB" smtClean="0"/>
              <a:t>Respecto al marco legal que regula las relaciones laborales te cuento que está dado por cada país en su legislación laboral y contempla todos los aspectos antes mencionados, los salarios, tipos de contratos, las jornadas de trabajo, la previsión, la retribución a la productividad, la calidad del producto y la capacitación de la fuerza de trabajo, el comportamiento de los mercados laborales.</a:t>
            </a:r>
          </a:p>
        </p:txBody>
      </p:sp>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mtClean="0"/>
              <a:t>Contratos Pluripersonales</a:t>
            </a:r>
            <a:endParaRPr lang="en-GB" smtClean="0"/>
          </a:p>
        </p:txBody>
      </p:sp>
      <p:sp>
        <p:nvSpPr>
          <p:cNvPr id="1146883" name="Rectangle 3"/>
          <p:cNvSpPr>
            <a:spLocks noGrp="1" noChangeArrowheads="1"/>
          </p:cNvSpPr>
          <p:nvPr>
            <p:ph type="body" idx="1"/>
          </p:nvPr>
        </p:nvSpPr>
        <p:spPr/>
        <p:txBody>
          <a:bodyPr/>
          <a:lstStyle/>
          <a:p>
            <a:pPr eaLnBrk="1" hangingPunct="1">
              <a:defRPr/>
            </a:pPr>
            <a:r>
              <a:rPr lang="en-GB" sz="2800" smtClean="0"/>
              <a:t>C de Enganche: </a:t>
            </a:r>
            <a:endParaRPr lang="en-US" sz="2800" smtClean="0"/>
          </a:p>
          <a:p>
            <a:pPr lvl="1" eaLnBrk="1" hangingPunct="1">
              <a:defRPr/>
            </a:pPr>
            <a:r>
              <a:rPr lang="en-US" sz="2400" smtClean="0"/>
              <a:t>E</a:t>
            </a:r>
            <a:r>
              <a:rPr lang="en-GB" sz="2400" smtClean="0"/>
              <a:t>s el contrato de trabajo celebrado en un lugar y ejecutado en otro.</a:t>
            </a:r>
          </a:p>
          <a:p>
            <a:pPr eaLnBrk="1" hangingPunct="1">
              <a:defRPr/>
            </a:pPr>
            <a:r>
              <a:rPr lang="en-GB" sz="2800" smtClean="0"/>
              <a:t>Trabajo en grupo: </a:t>
            </a:r>
            <a:endParaRPr lang="en-US" sz="2800" smtClean="0"/>
          </a:p>
          <a:p>
            <a:pPr lvl="1" eaLnBrk="1" hangingPunct="1">
              <a:defRPr/>
            </a:pPr>
            <a:r>
              <a:rPr lang="en-US" sz="2400" smtClean="0"/>
              <a:t>V</a:t>
            </a:r>
            <a:r>
              <a:rPr lang="en-GB" sz="2400" smtClean="0"/>
              <a:t>arios trabajadores se comprometen a realizar una labor determinada. La remuneración es a nombre del grupo y la repartición se hace por igual.</a:t>
            </a:r>
          </a:p>
          <a:p>
            <a:pPr eaLnBrk="1" hangingPunct="1">
              <a:defRPr/>
            </a:pPr>
            <a:r>
              <a:rPr lang="en-GB" sz="2800" smtClean="0"/>
              <a:t>Trabajo por equipo: </a:t>
            </a:r>
            <a:endParaRPr lang="en-US" sz="2800" smtClean="0"/>
          </a:p>
          <a:p>
            <a:pPr lvl="1" eaLnBrk="1" hangingPunct="1">
              <a:defRPr/>
            </a:pPr>
            <a:r>
              <a:rPr lang="en-US" sz="2400" smtClean="0"/>
              <a:t>A</a:t>
            </a:r>
            <a:r>
              <a:rPr lang="en-GB" sz="2400" smtClean="0"/>
              <a:t> diferencia del anterior este ya tiene una organización previa, se tiene un representante quien pacta la remuneración ys e encarga de distribuirla. </a:t>
            </a:r>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mtClean="0"/>
              <a:t>En Consideración a Persona</a:t>
            </a:r>
            <a:endParaRPr lang="en-GB" smtClean="0"/>
          </a:p>
        </p:txBody>
      </p:sp>
      <p:sp>
        <p:nvSpPr>
          <p:cNvPr id="1148931" name="Rectangle 3"/>
          <p:cNvSpPr>
            <a:spLocks noGrp="1" noChangeArrowheads="1"/>
          </p:cNvSpPr>
          <p:nvPr>
            <p:ph type="body" idx="1"/>
          </p:nvPr>
        </p:nvSpPr>
        <p:spPr/>
        <p:txBody>
          <a:bodyPr/>
          <a:lstStyle/>
          <a:p>
            <a:pPr eaLnBrk="1" hangingPunct="1">
              <a:defRPr/>
            </a:pPr>
            <a:r>
              <a:rPr lang="en-US" sz="2800" smtClean="0"/>
              <a:t>Por la edad:</a:t>
            </a:r>
          </a:p>
          <a:p>
            <a:pPr eaLnBrk="1" hangingPunct="1">
              <a:defRPr/>
            </a:pPr>
            <a:r>
              <a:rPr lang="en-GB" sz="2800" smtClean="0"/>
              <a:t>Con menores de 14 años por excepción, dada la regla que les prohíbe toda clase de trabajos por cuenta ajena.</a:t>
            </a:r>
          </a:p>
          <a:p>
            <a:pPr eaLnBrk="1" hangingPunct="1">
              <a:defRPr/>
            </a:pPr>
            <a:r>
              <a:rPr lang="en-GB" sz="2800" smtClean="0"/>
              <a:t>Menor de edad entre 12 y 14 años con autorización escrita y acreditando que ha cumplido la instrucción básica primaria.</a:t>
            </a:r>
          </a:p>
          <a:p>
            <a:pPr eaLnBrk="1" hangingPunct="1">
              <a:defRPr/>
            </a:pPr>
            <a:r>
              <a:rPr lang="en-GB" sz="2800" smtClean="0"/>
              <a:t>Con mayores de 14 y menores de 18, autorizados y bajo la modalidad de aprendices.</a:t>
            </a:r>
          </a:p>
          <a:p>
            <a:pPr eaLnBrk="1" hangingPunct="1">
              <a:defRPr/>
            </a:pPr>
            <a:r>
              <a:rPr lang="en-GB" sz="2800" smtClean="0"/>
              <a:t>Los mayores de 18 años son hábiles de contratar libremente.</a:t>
            </a:r>
          </a:p>
        </p:txBody>
      </p: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smtClean="0"/>
              <a:t>En Consideración a Persona</a:t>
            </a:r>
            <a:endParaRPr lang="en-GB" smtClean="0"/>
          </a:p>
        </p:txBody>
      </p:sp>
      <p:sp>
        <p:nvSpPr>
          <p:cNvPr id="1150979" name="Rectangle 3"/>
          <p:cNvSpPr>
            <a:spLocks noGrp="1" noChangeArrowheads="1"/>
          </p:cNvSpPr>
          <p:nvPr>
            <p:ph type="body" idx="1"/>
          </p:nvPr>
        </p:nvSpPr>
        <p:spPr>
          <a:xfrm>
            <a:off x="685800" y="914400"/>
            <a:ext cx="8153400" cy="5943600"/>
          </a:xfrm>
        </p:spPr>
        <p:txBody>
          <a:bodyPr/>
          <a:lstStyle/>
          <a:p>
            <a:pPr eaLnBrk="1" hangingPunct="1">
              <a:lnSpc>
                <a:spcPct val="90000"/>
              </a:lnSpc>
              <a:defRPr/>
            </a:pPr>
            <a:r>
              <a:rPr lang="en-US" sz="2800" smtClean="0"/>
              <a:t>Por el sexo:</a:t>
            </a:r>
          </a:p>
          <a:p>
            <a:pPr eaLnBrk="1" hangingPunct="1">
              <a:lnSpc>
                <a:spcPct val="90000"/>
              </a:lnSpc>
              <a:defRPr/>
            </a:pPr>
            <a:r>
              <a:rPr lang="en-US" sz="2800" smtClean="0"/>
              <a:t>El hombre:</a:t>
            </a:r>
          </a:p>
          <a:p>
            <a:pPr lvl="1" eaLnBrk="1" hangingPunct="1">
              <a:lnSpc>
                <a:spcPct val="90000"/>
              </a:lnSpc>
              <a:defRPr/>
            </a:pPr>
            <a:r>
              <a:rPr lang="en-US" sz="2400" smtClean="0"/>
              <a:t>Soporta totalidad obligaciones laborales del contrato.</a:t>
            </a:r>
          </a:p>
          <a:p>
            <a:pPr eaLnBrk="1" hangingPunct="1">
              <a:lnSpc>
                <a:spcPct val="90000"/>
              </a:lnSpc>
              <a:defRPr/>
            </a:pPr>
            <a:r>
              <a:rPr lang="en-US" sz="2800" smtClean="0"/>
              <a:t>Las mujeres:</a:t>
            </a:r>
          </a:p>
          <a:p>
            <a:pPr lvl="1" eaLnBrk="1" hangingPunct="1">
              <a:lnSpc>
                <a:spcPct val="90000"/>
              </a:lnSpc>
              <a:defRPr/>
            </a:pPr>
            <a:r>
              <a:rPr lang="en-US" sz="2400" smtClean="0"/>
              <a:t>Queda prohibido el enganche de menores de 18 años para destinarlos a tarbajos fuera del país.</a:t>
            </a:r>
          </a:p>
          <a:p>
            <a:pPr lvl="1" eaLnBrk="1" hangingPunct="1">
              <a:lnSpc>
                <a:spcPct val="90000"/>
              </a:lnSpc>
              <a:defRPr/>
            </a:pPr>
            <a:r>
              <a:rPr lang="en-US" sz="2400" smtClean="0"/>
              <a:t>Prohibido trabajo nocturno a menores 18 años.</a:t>
            </a:r>
          </a:p>
          <a:p>
            <a:pPr lvl="1" eaLnBrk="1" hangingPunct="1">
              <a:lnSpc>
                <a:spcPct val="90000"/>
              </a:lnSpc>
              <a:defRPr/>
            </a:pPr>
            <a:r>
              <a:rPr lang="en-US" sz="2400" smtClean="0"/>
              <a:t>Prohibe trabajo en industrias peligrosas.</a:t>
            </a:r>
          </a:p>
          <a:p>
            <a:pPr lvl="1" eaLnBrk="1" hangingPunct="1">
              <a:lnSpc>
                <a:spcPct val="90000"/>
              </a:lnSpc>
              <a:defRPr/>
            </a:pPr>
            <a:r>
              <a:rPr lang="en-US" sz="2400" smtClean="0"/>
              <a:t>Prohibe trabajo menores edad dias descanso obligatorio.</a:t>
            </a:r>
          </a:p>
          <a:p>
            <a:pPr lvl="1" eaLnBrk="1" hangingPunct="1">
              <a:lnSpc>
                <a:spcPct val="90000"/>
              </a:lnSpc>
              <a:defRPr/>
            </a:pPr>
            <a:r>
              <a:rPr lang="en-US" sz="2400" smtClean="0"/>
              <a:t>Cuidados y permisos especiales para mujeres embarazadas.</a:t>
            </a:r>
          </a:p>
          <a:p>
            <a:pPr lvl="1" eaLnBrk="1" hangingPunct="1">
              <a:lnSpc>
                <a:spcPct val="90000"/>
              </a:lnSpc>
              <a:defRPr/>
            </a:pPr>
            <a:r>
              <a:rPr lang="en-US" sz="2400" smtClean="0"/>
              <a:t>Igualdad en remuneración mano de obra masculina y femenina.</a:t>
            </a:r>
          </a:p>
        </p:txBody>
      </p:sp>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smtClean="0"/>
              <a:t>Jornadas de Trabajo</a:t>
            </a:r>
            <a:endParaRPr lang="en-GB" smtClean="0"/>
          </a:p>
        </p:txBody>
      </p:sp>
      <p:sp>
        <p:nvSpPr>
          <p:cNvPr id="1155075" name="Rectangle 3"/>
          <p:cNvSpPr>
            <a:spLocks noGrp="1" noChangeArrowheads="1"/>
          </p:cNvSpPr>
          <p:nvPr>
            <p:ph type="body" idx="1"/>
          </p:nvPr>
        </p:nvSpPr>
        <p:spPr/>
        <p:txBody>
          <a:bodyPr/>
          <a:lstStyle/>
          <a:p>
            <a:pPr eaLnBrk="1" hangingPunct="1">
              <a:defRPr/>
            </a:pPr>
            <a:r>
              <a:rPr lang="en-US" smtClean="0"/>
              <a:t>Normal.</a:t>
            </a:r>
          </a:p>
          <a:p>
            <a:pPr eaLnBrk="1" hangingPunct="1">
              <a:defRPr/>
            </a:pPr>
            <a:r>
              <a:rPr lang="en-GB" smtClean="0"/>
              <a:t>Suplementaria</a:t>
            </a:r>
            <a:r>
              <a:rPr lang="en-US" smtClean="0"/>
              <a:t>.</a:t>
            </a:r>
            <a:endParaRPr lang="en-GB" smtClean="0"/>
          </a:p>
          <a:p>
            <a:pPr eaLnBrk="1" hangingPunct="1">
              <a:defRPr/>
            </a:pPr>
            <a:r>
              <a:rPr lang="en-GB" smtClean="0"/>
              <a:t>Extraordinaria</a:t>
            </a:r>
            <a:r>
              <a:rPr lang="en-US" smtClean="0"/>
              <a:t>.</a:t>
            </a:r>
            <a:endParaRPr lang="en-GB" smtClean="0"/>
          </a:p>
          <a:p>
            <a:pPr eaLnBrk="1" hangingPunct="1">
              <a:defRPr/>
            </a:pPr>
            <a:r>
              <a:rPr lang="en-GB" smtClean="0"/>
              <a:t>Recuperacion</a:t>
            </a:r>
            <a:r>
              <a:rPr lang="en-US" smtClean="0"/>
              <a:t>.</a:t>
            </a:r>
          </a:p>
          <a:p>
            <a:pPr eaLnBrk="1" hangingPunct="1">
              <a:defRPr/>
            </a:pPr>
            <a:endParaRPr lang="en-GB" smtClean="0"/>
          </a:p>
          <a:p>
            <a:pPr lvl="1" eaLnBrk="1" hangingPunct="1">
              <a:defRPr/>
            </a:pPr>
            <a:r>
              <a:rPr lang="en-GB" smtClean="0"/>
              <a:t>Concepto</a:t>
            </a:r>
            <a:r>
              <a:rPr lang="en-US" smtClean="0"/>
              <a:t>.</a:t>
            </a:r>
            <a:endParaRPr lang="en-GB" smtClean="0"/>
          </a:p>
          <a:p>
            <a:pPr lvl="1" eaLnBrk="1" hangingPunct="1">
              <a:defRPr/>
            </a:pPr>
            <a:r>
              <a:rPr lang="en-GB" smtClean="0"/>
              <a:t>Requisitos</a:t>
            </a:r>
            <a:r>
              <a:rPr lang="en-US" smtClean="0"/>
              <a:t>.</a:t>
            </a:r>
            <a:endParaRPr lang="en-GB" smtClean="0"/>
          </a:p>
          <a:p>
            <a:pPr lvl="1" eaLnBrk="1" hangingPunct="1">
              <a:defRPr/>
            </a:pPr>
            <a:r>
              <a:rPr lang="en-GB" smtClean="0"/>
              <a:t>Pagos</a:t>
            </a:r>
            <a:r>
              <a:rPr lang="en-US" smtClean="0"/>
              <a:t>.</a:t>
            </a:r>
            <a:endParaRPr lang="en-GB" smtClean="0"/>
          </a:p>
          <a:p>
            <a:pPr eaLnBrk="1" hangingPunct="1">
              <a:defRPr/>
            </a:pPr>
            <a:endParaRPr lang="en-GB" smtClean="0"/>
          </a:p>
        </p:txBody>
      </p:sp>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smtClean="0"/>
              <a:t>Jornada Normal</a:t>
            </a:r>
            <a:endParaRPr lang="en-GB" smtClean="0"/>
          </a:p>
        </p:txBody>
      </p:sp>
      <p:sp>
        <p:nvSpPr>
          <p:cNvPr id="1157123" name="Rectangle 3"/>
          <p:cNvSpPr>
            <a:spLocks noGrp="1" noChangeArrowheads="1"/>
          </p:cNvSpPr>
          <p:nvPr>
            <p:ph type="body" idx="1"/>
          </p:nvPr>
        </p:nvSpPr>
        <p:spPr/>
        <p:txBody>
          <a:bodyPr/>
          <a:lstStyle/>
          <a:p>
            <a:pPr eaLnBrk="1" hangingPunct="1">
              <a:defRPr/>
            </a:pPr>
            <a:r>
              <a:rPr lang="en-US" smtClean="0"/>
              <a:t>Son las horas normales de trabajo.</a:t>
            </a:r>
          </a:p>
          <a:p>
            <a:pPr eaLnBrk="1" hangingPunct="1">
              <a:defRPr/>
            </a:pPr>
            <a:r>
              <a:rPr lang="en-US" smtClean="0"/>
              <a:t>Corresponden a un maximo de 8 horas al dia.</a:t>
            </a:r>
          </a:p>
          <a:p>
            <a:pPr eaLnBrk="1" hangingPunct="1">
              <a:defRPr/>
            </a:pPr>
            <a:r>
              <a:rPr lang="en-US" smtClean="0"/>
              <a:t>Son cubiertas por el sueldo estipulado en el contrato.</a:t>
            </a:r>
            <a:endParaRPr lang="en-GB" smtClean="0"/>
          </a:p>
        </p:txBody>
      </p:sp>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smtClean="0"/>
              <a:t>Horas Suplementarias</a:t>
            </a:r>
            <a:endParaRPr lang="en-GB" smtClean="0"/>
          </a:p>
        </p:txBody>
      </p:sp>
      <p:sp>
        <p:nvSpPr>
          <p:cNvPr id="1159171" name="Rectangle 3"/>
          <p:cNvSpPr>
            <a:spLocks noGrp="1" noChangeArrowheads="1"/>
          </p:cNvSpPr>
          <p:nvPr>
            <p:ph type="body" idx="1"/>
          </p:nvPr>
        </p:nvSpPr>
        <p:spPr/>
        <p:txBody>
          <a:bodyPr/>
          <a:lstStyle/>
          <a:p>
            <a:pPr eaLnBrk="1" hangingPunct="1">
              <a:defRPr/>
            </a:pPr>
            <a:r>
              <a:rPr lang="en-US" smtClean="0"/>
              <a:t>Son las que e</a:t>
            </a:r>
            <a:r>
              <a:rPr lang="en-GB" smtClean="0"/>
              <a:t>xceden </a:t>
            </a:r>
            <a:r>
              <a:rPr lang="en-US" smtClean="0"/>
              <a:t>las </a:t>
            </a:r>
            <a:r>
              <a:rPr lang="en-GB" smtClean="0"/>
              <a:t>8 horas </a:t>
            </a:r>
            <a:r>
              <a:rPr lang="en-US" smtClean="0"/>
              <a:t>diarias</a:t>
            </a:r>
            <a:r>
              <a:rPr lang="en-GB" smtClean="0"/>
              <a:t>.</a:t>
            </a:r>
          </a:p>
          <a:p>
            <a:pPr eaLnBrk="1" hangingPunct="1">
              <a:defRPr/>
            </a:pPr>
            <a:r>
              <a:rPr lang="en-US" smtClean="0"/>
              <a:t>Maximo:</a:t>
            </a:r>
          </a:p>
          <a:p>
            <a:pPr lvl="1" eaLnBrk="1" hangingPunct="1">
              <a:defRPr/>
            </a:pPr>
            <a:r>
              <a:rPr lang="en-GB" smtClean="0"/>
              <a:t>4h en un día</a:t>
            </a:r>
            <a:r>
              <a:rPr lang="en-US" smtClean="0"/>
              <a:t>.</a:t>
            </a:r>
          </a:p>
          <a:p>
            <a:pPr lvl="1" eaLnBrk="1" hangingPunct="1">
              <a:defRPr/>
            </a:pPr>
            <a:r>
              <a:rPr lang="en-GB" smtClean="0"/>
              <a:t>12h en una semana.</a:t>
            </a:r>
          </a:p>
          <a:p>
            <a:pPr eaLnBrk="1" hangingPunct="1">
              <a:defRPr/>
            </a:pPr>
            <a:r>
              <a:rPr lang="en-GB" smtClean="0"/>
              <a:t> </a:t>
            </a:r>
            <a:r>
              <a:rPr lang="en-US" smtClean="0"/>
              <a:t>Desde 6h00 </a:t>
            </a:r>
            <a:r>
              <a:rPr lang="en-GB" smtClean="0"/>
              <a:t>hasta 24h00 = 50%. recargo.</a:t>
            </a:r>
          </a:p>
          <a:p>
            <a:pPr eaLnBrk="1" hangingPunct="1">
              <a:defRPr/>
            </a:pPr>
            <a:r>
              <a:rPr lang="en-GB" smtClean="0"/>
              <a:t> Desde 24h00 hasta 6h00 = 100%</a:t>
            </a:r>
            <a:r>
              <a:rPr lang="en-US" smtClean="0"/>
              <a:t> recargo</a:t>
            </a:r>
            <a:r>
              <a:rPr lang="en-GB" smtClean="0"/>
              <a:t>.</a:t>
            </a:r>
          </a:p>
        </p:txBody>
      </p:sp>
    </p:spTree>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smtClean="0"/>
              <a:t>Horas Extraordinarias</a:t>
            </a:r>
            <a:endParaRPr lang="en-GB" smtClean="0"/>
          </a:p>
        </p:txBody>
      </p:sp>
      <p:sp>
        <p:nvSpPr>
          <p:cNvPr id="1161219" name="Rectangle 3"/>
          <p:cNvSpPr>
            <a:spLocks noGrp="1" noChangeArrowheads="1"/>
          </p:cNvSpPr>
          <p:nvPr>
            <p:ph type="body" idx="1"/>
          </p:nvPr>
        </p:nvSpPr>
        <p:spPr/>
        <p:txBody>
          <a:bodyPr/>
          <a:lstStyle/>
          <a:p>
            <a:pPr eaLnBrk="1" hangingPunct="1">
              <a:defRPr/>
            </a:pPr>
            <a:r>
              <a:rPr lang="en-GB" smtClean="0"/>
              <a:t>Necesidad de evitar un grave daño a empresa.</a:t>
            </a:r>
          </a:p>
          <a:p>
            <a:pPr eaLnBrk="1" hangingPunct="1">
              <a:defRPr/>
            </a:pPr>
            <a:r>
              <a:rPr lang="en-US" smtClean="0"/>
              <a:t>Patrono puede</a:t>
            </a:r>
            <a:r>
              <a:rPr lang="en-GB" smtClean="0"/>
              <a:t> </a:t>
            </a:r>
            <a:r>
              <a:rPr lang="en-US" smtClean="0"/>
              <a:t>e</a:t>
            </a:r>
            <a:r>
              <a:rPr lang="en-GB" smtClean="0"/>
              <a:t>xigir continuar trabajando.</a:t>
            </a:r>
            <a:endParaRPr lang="en-US" smtClean="0"/>
          </a:p>
          <a:p>
            <a:pPr eaLnBrk="1" hangingPunct="1">
              <a:defRPr/>
            </a:pPr>
            <a:r>
              <a:rPr lang="en-US" smtClean="0"/>
              <a:t>Hasta</a:t>
            </a:r>
            <a:r>
              <a:rPr lang="en-GB" smtClean="0"/>
              <a:t> 24 horas. </a:t>
            </a:r>
            <a:endParaRPr lang="en-US" smtClean="0"/>
          </a:p>
          <a:p>
            <a:pPr eaLnBrk="1" hangingPunct="1">
              <a:defRPr/>
            </a:pPr>
            <a:r>
              <a:rPr lang="en-GB" smtClean="0"/>
              <a:t>Pago igual que H.S.</a:t>
            </a:r>
          </a:p>
        </p:txBody>
      </p:sp>
    </p:spTree>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smtClean="0"/>
              <a:t>Sabados y Domingos</a:t>
            </a:r>
            <a:endParaRPr lang="en-GB" smtClean="0"/>
          </a:p>
        </p:txBody>
      </p:sp>
      <p:sp>
        <p:nvSpPr>
          <p:cNvPr id="1163267" name="Rectangle 3"/>
          <p:cNvSpPr>
            <a:spLocks noGrp="1" noChangeArrowheads="1"/>
          </p:cNvSpPr>
          <p:nvPr>
            <p:ph type="body" idx="1"/>
          </p:nvPr>
        </p:nvSpPr>
        <p:spPr/>
        <p:txBody>
          <a:bodyPr/>
          <a:lstStyle/>
          <a:p>
            <a:pPr eaLnBrk="1" hangingPunct="1">
              <a:defRPr/>
            </a:pPr>
            <a:r>
              <a:rPr lang="en-US" sz="2800" smtClean="0"/>
              <a:t>Semana integral incluye 5 dias trabajados y 2 de descanso. Pagados los 7 dias.</a:t>
            </a:r>
          </a:p>
          <a:p>
            <a:pPr eaLnBrk="1" hangingPunct="1">
              <a:defRPr/>
            </a:pPr>
            <a:r>
              <a:rPr lang="en-US" sz="2800" smtClean="0"/>
              <a:t>Si se falta uno de los 5 dias se pierde la semana integral. (solo se pagan los trabajados).</a:t>
            </a:r>
          </a:p>
          <a:p>
            <a:pPr eaLnBrk="1" hangingPunct="1">
              <a:defRPr/>
            </a:pPr>
            <a:r>
              <a:rPr lang="en-GB" sz="2800" smtClean="0"/>
              <a:t>Descanso forzoso a menos que:</a:t>
            </a:r>
          </a:p>
          <a:p>
            <a:pPr lvl="1" eaLnBrk="1" hangingPunct="1">
              <a:defRPr/>
            </a:pPr>
            <a:r>
              <a:rPr lang="en-GB" sz="2400" smtClean="0"/>
              <a:t>Condiciones de la empresa.</a:t>
            </a:r>
          </a:p>
          <a:p>
            <a:pPr lvl="1" eaLnBrk="1" hangingPunct="1">
              <a:defRPr/>
            </a:pPr>
            <a:r>
              <a:rPr lang="en-GB" sz="2400" smtClean="0"/>
              <a:t>Carácter técnico.</a:t>
            </a:r>
          </a:p>
          <a:p>
            <a:pPr lvl="1" eaLnBrk="1" hangingPunct="1">
              <a:defRPr/>
            </a:pPr>
            <a:r>
              <a:rPr lang="en-GB" sz="2400" smtClean="0"/>
              <a:t>Interés público.</a:t>
            </a:r>
          </a:p>
          <a:p>
            <a:pPr lvl="1" eaLnBrk="1" hangingPunct="1">
              <a:defRPr/>
            </a:pPr>
            <a:r>
              <a:rPr lang="en-US" sz="2400" smtClean="0"/>
              <a:t>Especificado en contrato trabajo. (10-4, 15-6).</a:t>
            </a:r>
            <a:endParaRPr lang="en-GB" sz="2400" smtClean="0"/>
          </a:p>
          <a:p>
            <a:pPr eaLnBrk="1" hangingPunct="1">
              <a:defRPr/>
            </a:pPr>
            <a:r>
              <a:rPr lang="en-US" sz="2800" smtClean="0"/>
              <a:t>Trabajo con p</a:t>
            </a:r>
            <a:r>
              <a:rPr lang="en-GB" sz="2800" smtClean="0"/>
              <a:t>ago 100% de recargo.</a:t>
            </a:r>
          </a:p>
        </p:txBody>
      </p:sp>
    </p:spTree>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smtClean="0"/>
              <a:t>Fiestas Civicas</a:t>
            </a:r>
            <a:endParaRPr lang="en-GB" smtClean="0"/>
          </a:p>
        </p:txBody>
      </p:sp>
      <p:sp>
        <p:nvSpPr>
          <p:cNvPr id="1165315" name="Rectangle 3"/>
          <p:cNvSpPr>
            <a:spLocks noGrp="1" noChangeArrowheads="1"/>
          </p:cNvSpPr>
          <p:nvPr>
            <p:ph type="body" idx="1"/>
          </p:nvPr>
        </p:nvSpPr>
        <p:spPr/>
        <p:txBody>
          <a:bodyPr/>
          <a:lstStyle/>
          <a:p>
            <a:pPr eaLnBrk="1" hangingPunct="1">
              <a:defRPr/>
            </a:pPr>
            <a:r>
              <a:rPr lang="en-GB" smtClean="0"/>
              <a:t>Descanso obligatorio / Pagado.</a:t>
            </a:r>
          </a:p>
          <a:p>
            <a:pPr eaLnBrk="1" hangingPunct="1">
              <a:defRPr/>
            </a:pPr>
            <a:r>
              <a:rPr lang="en-GB" smtClean="0"/>
              <a:t> Si coincide uno de estos días con sábado o domingo solo la remuneración de un día.</a:t>
            </a:r>
          </a:p>
          <a:p>
            <a:pPr eaLnBrk="1" hangingPunct="1">
              <a:defRPr/>
            </a:pPr>
            <a:r>
              <a:rPr lang="en-GB" smtClean="0"/>
              <a:t> Presidente puede trasladar estas fechas excepto 1 En</a:t>
            </a:r>
            <a:r>
              <a:rPr lang="en-US" smtClean="0"/>
              <a:t>e</a:t>
            </a:r>
            <a:r>
              <a:rPr lang="en-GB" smtClean="0"/>
              <a:t>ro, 2 y 3 Nov, 25 Dic</a:t>
            </a:r>
            <a:r>
              <a:rPr lang="en-US" smtClean="0"/>
              <a:t>iembre</a:t>
            </a:r>
            <a:r>
              <a:rPr lang="en-GB" smtClean="0"/>
              <a:t>.</a:t>
            </a:r>
          </a:p>
          <a:p>
            <a:pPr eaLnBrk="1" hangingPunct="1">
              <a:defRPr/>
            </a:pPr>
            <a:r>
              <a:rPr lang="en-US" smtClean="0"/>
              <a:t>Trabajo con</a:t>
            </a:r>
            <a:r>
              <a:rPr lang="en-GB" smtClean="0"/>
              <a:t> </a:t>
            </a:r>
            <a:r>
              <a:rPr lang="en-US" smtClean="0"/>
              <a:t>pago </a:t>
            </a:r>
            <a:r>
              <a:rPr lang="en-GB" smtClean="0"/>
              <a:t>100% de recargo.</a:t>
            </a:r>
          </a:p>
        </p:txBody>
      </p:sp>
    </p:spTree>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smtClean="0"/>
              <a:t>Jornadas de Recuperacion</a:t>
            </a:r>
            <a:endParaRPr lang="en-GB" smtClean="0"/>
          </a:p>
        </p:txBody>
      </p:sp>
      <p:sp>
        <p:nvSpPr>
          <p:cNvPr id="1167363" name="Rectangle 3"/>
          <p:cNvSpPr>
            <a:spLocks noGrp="1" noChangeArrowheads="1"/>
          </p:cNvSpPr>
          <p:nvPr>
            <p:ph type="body" idx="1"/>
          </p:nvPr>
        </p:nvSpPr>
        <p:spPr/>
        <p:txBody>
          <a:bodyPr/>
          <a:lstStyle/>
          <a:p>
            <a:pPr eaLnBrk="1" hangingPunct="1">
              <a:defRPr/>
            </a:pPr>
            <a:r>
              <a:rPr lang="en-US" smtClean="0"/>
              <a:t>Cuando se interrumpe trabajo por causas imprevistas.</a:t>
            </a:r>
          </a:p>
          <a:p>
            <a:pPr eaLnBrk="1" hangingPunct="1">
              <a:defRPr/>
            </a:pPr>
            <a:r>
              <a:rPr lang="en-US" smtClean="0"/>
              <a:t>Puede recuperarse las horas de trabajo fuera del horario establecido.</a:t>
            </a:r>
          </a:p>
          <a:p>
            <a:pPr eaLnBrk="1" hangingPunct="1">
              <a:defRPr/>
            </a:pPr>
            <a:r>
              <a:rPr lang="en-US" smtClean="0"/>
              <a:t>Sin necesidad de pagar recargos.</a:t>
            </a:r>
            <a:endParaRPr lang="en-GB" smtClean="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Codigo del Trabajo</a:t>
            </a:r>
            <a:endParaRPr lang="en-GB" smtClean="0"/>
          </a:p>
        </p:txBody>
      </p:sp>
      <p:sp>
        <p:nvSpPr>
          <p:cNvPr id="1111043" name="Rectangle 3"/>
          <p:cNvSpPr>
            <a:spLocks noGrp="1" noChangeArrowheads="1"/>
          </p:cNvSpPr>
          <p:nvPr>
            <p:ph type="body" idx="1"/>
          </p:nvPr>
        </p:nvSpPr>
        <p:spPr/>
        <p:txBody>
          <a:bodyPr/>
          <a:lstStyle/>
          <a:p>
            <a:pPr eaLnBrk="1" hangingPunct="1">
              <a:defRPr/>
            </a:pPr>
            <a:r>
              <a:rPr lang="en-GB" smtClean="0"/>
              <a:t>El Código de Trabajo fue expedido por el Jefe Supremo de la Republica, Gral. Alberto Enríquez el 5 de agosto de 1938 y luego declarado vigente por la Asamblea Constituyente que lo aprobó por unanimidad el 11 de Octubre.</a:t>
            </a:r>
          </a:p>
          <a:p>
            <a:pPr eaLnBrk="1" hangingPunct="1">
              <a:defRPr/>
            </a:pPr>
            <a:r>
              <a:rPr lang="en-US" smtClean="0"/>
              <a:t>Han habido numerosas modificaciones al mismo a travez de los años.</a:t>
            </a:r>
            <a:endParaRPr lang="en-GB" smtClean="0"/>
          </a:p>
        </p:txBody>
      </p:sp>
    </p:spTree>
  </p:cSld>
  <p:clrMapOvr>
    <a:masterClrMapping/>
  </p:clrMapOvr>
  <p:transition spd="med"/>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smtClean="0"/>
              <a:t>Estabilidad Laboral</a:t>
            </a:r>
            <a:endParaRPr lang="es-ES_tradnl" smtClean="0"/>
          </a:p>
        </p:txBody>
      </p:sp>
      <p:sp>
        <p:nvSpPr>
          <p:cNvPr id="1169411" name="Rectangle 3"/>
          <p:cNvSpPr>
            <a:spLocks noGrp="1" noChangeArrowheads="1"/>
          </p:cNvSpPr>
          <p:nvPr>
            <p:ph type="body" idx="1"/>
          </p:nvPr>
        </p:nvSpPr>
        <p:spPr/>
        <p:txBody>
          <a:bodyPr/>
          <a:lstStyle/>
          <a:p>
            <a:pPr eaLnBrk="1" hangingPunct="1">
              <a:defRPr/>
            </a:pPr>
            <a:r>
              <a:rPr lang="es-ES_tradnl" smtClean="0"/>
              <a:t>Institución requerida por la justicia.</a:t>
            </a:r>
          </a:p>
          <a:p>
            <a:pPr eaLnBrk="1" hangingPunct="1">
              <a:defRPr/>
            </a:pPr>
            <a:r>
              <a:rPr lang="es-ES_tradnl" smtClean="0"/>
              <a:t>Derecho de propiedad al empleo</a:t>
            </a:r>
            <a:r>
              <a:rPr lang="en-US" smtClean="0"/>
              <a:t>:</a:t>
            </a:r>
          </a:p>
          <a:p>
            <a:pPr lvl="1" eaLnBrk="1" hangingPunct="1">
              <a:defRPr/>
            </a:pPr>
            <a:r>
              <a:rPr lang="es-ES_tradnl" smtClean="0"/>
              <a:t>Jubilación.</a:t>
            </a:r>
            <a:endParaRPr lang="en-US" smtClean="0"/>
          </a:p>
          <a:p>
            <a:pPr lvl="1" eaLnBrk="1" hangingPunct="1">
              <a:defRPr/>
            </a:pPr>
            <a:r>
              <a:rPr lang="en-US" smtClean="0"/>
              <a:t>I</a:t>
            </a:r>
            <a:r>
              <a:rPr lang="es-ES_tradnl" smtClean="0"/>
              <a:t>nvalidez</a:t>
            </a:r>
            <a:r>
              <a:rPr lang="en-US" smtClean="0"/>
              <a:t>.</a:t>
            </a:r>
            <a:endParaRPr lang="es-ES_tradnl" smtClean="0"/>
          </a:p>
          <a:p>
            <a:pPr eaLnBrk="1" hangingPunct="1">
              <a:defRPr/>
            </a:pPr>
            <a:r>
              <a:rPr lang="es-ES_tradnl" smtClean="0"/>
              <a:t> Causas que afectan la estabilidad:</a:t>
            </a:r>
          </a:p>
          <a:p>
            <a:pPr lvl="1" eaLnBrk="1" hangingPunct="1">
              <a:defRPr/>
            </a:pPr>
            <a:r>
              <a:rPr lang="es-ES_tradnl" smtClean="0"/>
              <a:t>Interrupción.</a:t>
            </a:r>
          </a:p>
          <a:p>
            <a:pPr lvl="1" eaLnBrk="1" hangingPunct="1">
              <a:defRPr/>
            </a:pPr>
            <a:r>
              <a:rPr lang="es-ES_tradnl" smtClean="0"/>
              <a:t>Suspensión.</a:t>
            </a:r>
          </a:p>
          <a:p>
            <a:pPr lvl="1" eaLnBrk="1" hangingPunct="1">
              <a:defRPr/>
            </a:pPr>
            <a:r>
              <a:rPr lang="es-ES_tradnl" smtClean="0"/>
              <a:t>Terminación.</a:t>
            </a:r>
          </a:p>
        </p:txBody>
      </p:sp>
    </p:spTree>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smtClean="0"/>
              <a:t>Interrupción</a:t>
            </a:r>
            <a:endParaRPr lang="es-ES_tradnl" smtClean="0"/>
          </a:p>
        </p:txBody>
      </p:sp>
      <p:sp>
        <p:nvSpPr>
          <p:cNvPr id="1170435" name="Rectangle 3"/>
          <p:cNvSpPr>
            <a:spLocks noGrp="1" noChangeArrowheads="1"/>
          </p:cNvSpPr>
          <p:nvPr>
            <p:ph type="body" idx="1"/>
          </p:nvPr>
        </p:nvSpPr>
        <p:spPr/>
        <p:txBody>
          <a:bodyPr/>
          <a:lstStyle/>
          <a:p>
            <a:pPr eaLnBrk="1" hangingPunct="1">
              <a:defRPr/>
            </a:pPr>
            <a:r>
              <a:rPr lang="es-ES_tradnl" smtClean="0"/>
              <a:t>Meramente pasajeras</a:t>
            </a:r>
          </a:p>
          <a:p>
            <a:pPr eaLnBrk="1" hangingPunct="1">
              <a:defRPr/>
            </a:pPr>
            <a:r>
              <a:rPr lang="es-ES_tradnl" smtClean="0"/>
              <a:t>Subsiste la obligación de pagar</a:t>
            </a:r>
          </a:p>
          <a:p>
            <a:pPr eaLnBrk="1" hangingPunct="1">
              <a:defRPr/>
            </a:pPr>
            <a:r>
              <a:rPr lang="es-ES_tradnl" smtClean="0"/>
              <a:t>Causales</a:t>
            </a:r>
            <a:r>
              <a:rPr lang="en-US" smtClean="0"/>
              <a:t>:</a:t>
            </a:r>
            <a:endParaRPr lang="es-ES_tradnl" smtClean="0"/>
          </a:p>
          <a:p>
            <a:pPr lvl="1" eaLnBrk="1" hangingPunct="1">
              <a:defRPr/>
            </a:pPr>
            <a:r>
              <a:rPr lang="es-ES_tradnl" smtClean="0"/>
              <a:t>Descanso 2h en caso de jornadas de 2 sesiones (Art. 57 C.T.)</a:t>
            </a:r>
          </a:p>
          <a:p>
            <a:pPr lvl="1" eaLnBrk="1" hangingPunct="1">
              <a:defRPr/>
            </a:pPr>
            <a:r>
              <a:rPr lang="es-ES_tradnl" smtClean="0"/>
              <a:t>Permisos de 15 min c/3h durante 9 meses (lactancia Art. 155 Inc. 2 C.T.)</a:t>
            </a:r>
          </a:p>
        </p:txBody>
      </p:sp>
    </p:spTree>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smtClean="0"/>
              <a:t>Suspensión</a:t>
            </a:r>
            <a:endParaRPr lang="es-ES_tradnl" smtClean="0"/>
          </a:p>
        </p:txBody>
      </p:sp>
      <p:sp>
        <p:nvSpPr>
          <p:cNvPr id="1171459" name="Rectangle 3"/>
          <p:cNvSpPr>
            <a:spLocks noGrp="1" noChangeArrowheads="1"/>
          </p:cNvSpPr>
          <p:nvPr>
            <p:ph type="body" idx="1"/>
          </p:nvPr>
        </p:nvSpPr>
        <p:spPr/>
        <p:txBody>
          <a:bodyPr/>
          <a:lstStyle/>
          <a:p>
            <a:pPr eaLnBrk="1" hangingPunct="1">
              <a:defRPr/>
            </a:pPr>
            <a:r>
              <a:rPr lang="es-ES_tradnl" sz="2800" smtClean="0"/>
              <a:t>Paralización durante cierto lapso del contrato</a:t>
            </a:r>
            <a:r>
              <a:rPr lang="en-US" sz="2800" smtClean="0"/>
              <a:t>.</a:t>
            </a:r>
          </a:p>
          <a:p>
            <a:pPr eaLnBrk="1" hangingPunct="1">
              <a:defRPr/>
            </a:pPr>
            <a:r>
              <a:rPr lang="en-US" sz="2800" smtClean="0"/>
              <a:t>Contrato sigue vigente y no puede terminarse unilateralmente.</a:t>
            </a:r>
          </a:p>
          <a:p>
            <a:pPr eaLnBrk="1" hangingPunct="1">
              <a:defRPr/>
            </a:pPr>
            <a:r>
              <a:rPr lang="en-US" sz="2800" smtClean="0"/>
              <a:t>Estabilidad sigue vigente.</a:t>
            </a:r>
          </a:p>
          <a:p>
            <a:pPr eaLnBrk="1" hangingPunct="1">
              <a:defRPr/>
            </a:pPr>
            <a:r>
              <a:rPr lang="es-ES_tradnl" sz="2800" smtClean="0"/>
              <a:t>Causales</a:t>
            </a:r>
            <a:r>
              <a:rPr lang="en-US" sz="2800" smtClean="0"/>
              <a:t>:</a:t>
            </a:r>
            <a:endParaRPr lang="es-ES_tradnl" sz="2800" smtClean="0"/>
          </a:p>
          <a:p>
            <a:pPr lvl="1" eaLnBrk="1" hangingPunct="1">
              <a:defRPr/>
            </a:pPr>
            <a:r>
              <a:rPr lang="es-ES_tradnl" sz="2400" smtClean="0"/>
              <a:t>Incapacidad.</a:t>
            </a:r>
          </a:p>
          <a:p>
            <a:pPr lvl="1" eaLnBrk="1" hangingPunct="1">
              <a:defRPr/>
            </a:pPr>
            <a:r>
              <a:rPr lang="es-ES_tradnl" sz="2400" smtClean="0"/>
              <a:t>Maternidad.</a:t>
            </a:r>
          </a:p>
          <a:p>
            <a:pPr lvl="1" eaLnBrk="1" hangingPunct="1">
              <a:defRPr/>
            </a:pPr>
            <a:r>
              <a:rPr lang="es-ES_tradnl" sz="2400" smtClean="0"/>
              <a:t>Riesgo de Trabajo.</a:t>
            </a:r>
          </a:p>
          <a:p>
            <a:pPr lvl="1" eaLnBrk="1" hangingPunct="1">
              <a:defRPr/>
            </a:pPr>
            <a:r>
              <a:rPr lang="es-ES_tradnl" sz="2400" smtClean="0"/>
              <a:t>Servicio Militar / Cargos públicos.</a:t>
            </a:r>
          </a:p>
          <a:p>
            <a:pPr lvl="1" eaLnBrk="1" hangingPunct="1">
              <a:defRPr/>
            </a:pPr>
            <a:r>
              <a:rPr lang="es-ES_tradnl" sz="2400" smtClean="0"/>
              <a:t>Comisiones Sindicales.</a:t>
            </a:r>
          </a:p>
          <a:p>
            <a:pPr lvl="1" eaLnBrk="1" hangingPunct="1">
              <a:defRPr/>
            </a:pPr>
            <a:r>
              <a:rPr lang="es-ES_tradnl" sz="2400" smtClean="0"/>
              <a:t>Efectos de Huelga.</a:t>
            </a:r>
          </a:p>
          <a:p>
            <a:pPr lvl="1" eaLnBrk="1" hangingPunct="1">
              <a:defRPr/>
            </a:pPr>
            <a:r>
              <a:rPr lang="es-ES_tradnl" sz="2400" smtClean="0"/>
              <a:t>Efectos de Paro.</a:t>
            </a:r>
          </a:p>
          <a:p>
            <a:pPr eaLnBrk="1" hangingPunct="1">
              <a:defRPr/>
            </a:pPr>
            <a:endParaRPr lang="es-ES_tradnl" sz="2800" smtClean="0"/>
          </a:p>
        </p:txBody>
      </p:sp>
    </p:spTree>
  </p:cSld>
  <p:clrMapOvr>
    <a:masterClrMapping/>
  </p:clrMapOvr>
  <p:transition spd="med"/>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smtClean="0"/>
              <a:t>Incapacidad</a:t>
            </a:r>
            <a:endParaRPr lang="es-ES_tradnl" smtClean="0"/>
          </a:p>
        </p:txBody>
      </p:sp>
      <p:sp>
        <p:nvSpPr>
          <p:cNvPr id="1172483" name="Rectangle 3"/>
          <p:cNvSpPr>
            <a:spLocks noGrp="1" noChangeArrowheads="1"/>
          </p:cNvSpPr>
          <p:nvPr>
            <p:ph type="body" idx="1"/>
          </p:nvPr>
        </p:nvSpPr>
        <p:spPr/>
        <p:txBody>
          <a:bodyPr/>
          <a:lstStyle/>
          <a:p>
            <a:pPr eaLnBrk="1" hangingPunct="1">
              <a:defRPr/>
            </a:pPr>
            <a:r>
              <a:rPr lang="es-ES_tradnl" smtClean="0"/>
              <a:t>Accidente o Enfermedad</a:t>
            </a:r>
            <a:r>
              <a:rPr lang="en-US" smtClean="0"/>
              <a:t> no relacionada con el trabajo.</a:t>
            </a:r>
          </a:p>
          <a:p>
            <a:pPr eaLnBrk="1" hangingPunct="1">
              <a:defRPr/>
            </a:pPr>
            <a:r>
              <a:rPr lang="en-US" smtClean="0"/>
              <a:t>Certificado medico.</a:t>
            </a:r>
            <a:endParaRPr lang="es-ES_tradnl" smtClean="0"/>
          </a:p>
          <a:p>
            <a:pPr eaLnBrk="1" hangingPunct="1">
              <a:defRPr/>
            </a:pPr>
            <a:r>
              <a:rPr lang="es-ES_tradnl" smtClean="0"/>
              <a:t>No exceda a 1</a:t>
            </a:r>
            <a:r>
              <a:rPr lang="en-US" smtClean="0"/>
              <a:t> </a:t>
            </a:r>
            <a:r>
              <a:rPr lang="es-ES_tradnl" smtClean="0"/>
              <a:t>año</a:t>
            </a:r>
            <a:r>
              <a:rPr lang="en-US" smtClean="0"/>
              <a:t>.</a:t>
            </a:r>
            <a:endParaRPr lang="es-ES_tradnl" smtClean="0"/>
          </a:p>
          <a:p>
            <a:pPr eaLnBrk="1" hangingPunct="1">
              <a:defRPr/>
            </a:pPr>
            <a:r>
              <a:rPr lang="es-ES_tradnl" smtClean="0"/>
              <a:t>Remuneración</a:t>
            </a:r>
            <a:r>
              <a:rPr lang="en-US" smtClean="0"/>
              <a:t>:</a:t>
            </a:r>
            <a:endParaRPr lang="es-ES_tradnl" smtClean="0"/>
          </a:p>
          <a:p>
            <a:pPr lvl="1" eaLnBrk="1" hangingPunct="1">
              <a:defRPr/>
            </a:pPr>
            <a:r>
              <a:rPr lang="es-ES_tradnl" smtClean="0"/>
              <a:t>Subsidio </a:t>
            </a:r>
            <a:r>
              <a:rPr lang="en-US" smtClean="0"/>
              <a:t>desde </a:t>
            </a:r>
            <a:r>
              <a:rPr lang="es-ES_tradnl" smtClean="0"/>
              <a:t>4 días después del accidente </a:t>
            </a:r>
            <a:r>
              <a:rPr lang="en-US" smtClean="0"/>
              <a:t>a</a:t>
            </a:r>
            <a:r>
              <a:rPr lang="es-ES_tradnl" smtClean="0"/>
              <a:t> 6</a:t>
            </a:r>
            <a:r>
              <a:rPr lang="en-US" smtClean="0"/>
              <a:t> </a:t>
            </a:r>
            <a:r>
              <a:rPr lang="es-ES_tradnl" smtClean="0"/>
              <a:t>meses o 26 semanas</a:t>
            </a:r>
            <a:r>
              <a:rPr lang="en-US" smtClean="0"/>
              <a:t>:</a:t>
            </a:r>
            <a:endParaRPr lang="es-ES_tradnl" smtClean="0"/>
          </a:p>
          <a:p>
            <a:pPr lvl="1" eaLnBrk="1" hangingPunct="1">
              <a:defRPr/>
            </a:pPr>
            <a:r>
              <a:rPr lang="es-ES_tradnl" smtClean="0"/>
              <a:t>75% </a:t>
            </a:r>
            <a:r>
              <a:rPr lang="en-US" smtClean="0"/>
              <a:t>del sueldo hasta </a:t>
            </a:r>
            <a:r>
              <a:rPr lang="es-ES_tradnl" smtClean="0"/>
              <a:t>10 semanas</a:t>
            </a:r>
            <a:r>
              <a:rPr lang="en-US" smtClean="0"/>
              <a:t>.</a:t>
            </a:r>
            <a:endParaRPr lang="es-ES_tradnl" smtClean="0"/>
          </a:p>
          <a:p>
            <a:pPr lvl="1" eaLnBrk="1" hangingPunct="1">
              <a:defRPr/>
            </a:pPr>
            <a:r>
              <a:rPr lang="es-ES_tradnl" smtClean="0"/>
              <a:t>60% </a:t>
            </a:r>
            <a:r>
              <a:rPr lang="en-US" smtClean="0"/>
              <a:t>del sueldo </a:t>
            </a:r>
            <a:r>
              <a:rPr lang="es-ES_tradnl" smtClean="0"/>
              <a:t>hasta las 26 semanas</a:t>
            </a:r>
            <a:r>
              <a:rPr lang="en-US" smtClean="0"/>
              <a:t>.</a:t>
            </a:r>
            <a:endParaRPr lang="es-ES_tradnl" smtClean="0"/>
          </a:p>
        </p:txBody>
      </p:sp>
    </p:spTree>
  </p:cSld>
  <p:clrMapOvr>
    <a:masterClrMapping/>
  </p:clrMapOvr>
  <p:transition spd="med"/>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smtClean="0"/>
              <a:t>Maternidad</a:t>
            </a:r>
            <a:endParaRPr lang="es-ES_tradnl" smtClean="0"/>
          </a:p>
        </p:txBody>
      </p:sp>
      <p:sp>
        <p:nvSpPr>
          <p:cNvPr id="1173507" name="Rectangle 3"/>
          <p:cNvSpPr>
            <a:spLocks noGrp="1" noChangeArrowheads="1"/>
          </p:cNvSpPr>
          <p:nvPr>
            <p:ph type="body" idx="1"/>
          </p:nvPr>
        </p:nvSpPr>
        <p:spPr/>
        <p:txBody>
          <a:bodyPr/>
          <a:lstStyle/>
          <a:p>
            <a:pPr eaLnBrk="1" hangingPunct="1">
              <a:defRPr/>
            </a:pPr>
            <a:r>
              <a:rPr lang="en-US" smtClean="0"/>
              <a:t>Desde </a:t>
            </a:r>
            <a:r>
              <a:rPr lang="es-ES_tradnl" smtClean="0"/>
              <a:t>2 semanas antes y 10 semanas después. </a:t>
            </a:r>
          </a:p>
          <a:p>
            <a:pPr eaLnBrk="1" hangingPunct="1">
              <a:defRPr/>
            </a:pPr>
            <a:r>
              <a:rPr lang="es-ES_tradnl" smtClean="0"/>
              <a:t>Certificado / Fecha probable.</a:t>
            </a:r>
          </a:p>
          <a:p>
            <a:pPr eaLnBrk="1" hangingPunct="1">
              <a:defRPr/>
            </a:pPr>
            <a:r>
              <a:rPr lang="es-ES_tradnl" smtClean="0"/>
              <a:t>Remuneración</a:t>
            </a:r>
            <a:r>
              <a:rPr lang="en-US" smtClean="0"/>
              <a:t>:</a:t>
            </a:r>
            <a:endParaRPr lang="es-ES_tradnl" smtClean="0"/>
          </a:p>
          <a:p>
            <a:pPr lvl="1" eaLnBrk="1" hangingPunct="1">
              <a:defRPr/>
            </a:pPr>
            <a:r>
              <a:rPr lang="es-ES_tradnl" smtClean="0"/>
              <a:t>100% </a:t>
            </a:r>
            <a:r>
              <a:rPr lang="en-US" smtClean="0"/>
              <a:t>del sueldo </a:t>
            </a:r>
            <a:r>
              <a:rPr lang="es-ES_tradnl" smtClean="0"/>
              <a:t>durante las 8 </a:t>
            </a:r>
            <a:r>
              <a:rPr lang="en-US" smtClean="0"/>
              <a:t>primeras </a:t>
            </a:r>
            <a:r>
              <a:rPr lang="es-ES_tradnl" smtClean="0"/>
              <a:t>semanas</a:t>
            </a:r>
            <a:r>
              <a:rPr lang="en-US" smtClean="0"/>
              <a:t>.</a:t>
            </a:r>
            <a:endParaRPr lang="es-ES_tradnl" smtClean="0"/>
          </a:p>
          <a:p>
            <a:pPr lvl="1" eaLnBrk="1" hangingPunct="1">
              <a:defRPr/>
            </a:pPr>
            <a:r>
              <a:rPr lang="es-ES_tradnl" smtClean="0"/>
              <a:t>75% en las restantes</a:t>
            </a:r>
            <a:r>
              <a:rPr lang="en-US" smtClean="0"/>
              <a:t>.</a:t>
            </a:r>
            <a:endParaRPr lang="es-ES_tradnl" smtClean="0"/>
          </a:p>
          <a:p>
            <a:pPr eaLnBrk="1" hangingPunct="1">
              <a:defRPr/>
            </a:pPr>
            <a:endParaRPr lang="es-ES_tradnl" smtClean="0"/>
          </a:p>
        </p:txBody>
      </p:sp>
    </p:spTree>
  </p:cSld>
  <p:clrMapOvr>
    <a:masterClrMapping/>
  </p:clrMapOvr>
  <p:transition spd="me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smtClean="0"/>
              <a:t>Riesgo de Trabajo</a:t>
            </a:r>
            <a:endParaRPr lang="es-ES_tradnl" smtClean="0"/>
          </a:p>
        </p:txBody>
      </p:sp>
      <p:sp>
        <p:nvSpPr>
          <p:cNvPr id="1174531" name="Rectangle 3"/>
          <p:cNvSpPr>
            <a:spLocks noGrp="1" noChangeArrowheads="1"/>
          </p:cNvSpPr>
          <p:nvPr>
            <p:ph type="body" idx="1"/>
          </p:nvPr>
        </p:nvSpPr>
        <p:spPr/>
        <p:txBody>
          <a:bodyPr/>
          <a:lstStyle/>
          <a:p>
            <a:pPr eaLnBrk="1" hangingPunct="1">
              <a:defRPr/>
            </a:pPr>
            <a:r>
              <a:rPr lang="es-ES_tradnl" smtClean="0"/>
              <a:t>Accidente de trabajo</a:t>
            </a:r>
            <a:r>
              <a:rPr lang="en-US" smtClean="0"/>
              <a:t>:</a:t>
            </a:r>
          </a:p>
          <a:p>
            <a:pPr lvl="1" eaLnBrk="1" hangingPunct="1">
              <a:defRPr/>
            </a:pPr>
            <a:r>
              <a:rPr lang="es-ES_tradnl" smtClean="0"/>
              <a:t>Art. 354</a:t>
            </a:r>
            <a:r>
              <a:rPr lang="en-US" smtClean="0"/>
              <a:t>.- S</a:t>
            </a:r>
            <a:r>
              <a:rPr lang="es-ES_tradnl" smtClean="0"/>
              <a:t>uceso imprevisto</a:t>
            </a:r>
            <a:r>
              <a:rPr lang="en-US" smtClean="0"/>
              <a:t>.</a:t>
            </a:r>
            <a:endParaRPr lang="es-ES_tradnl" smtClean="0"/>
          </a:p>
          <a:p>
            <a:pPr eaLnBrk="1" hangingPunct="1">
              <a:defRPr/>
            </a:pPr>
            <a:r>
              <a:rPr lang="es-ES_tradnl" smtClean="0"/>
              <a:t>Enfermedades Profesionales</a:t>
            </a:r>
            <a:r>
              <a:rPr lang="en-US" smtClean="0"/>
              <a:t>:</a:t>
            </a:r>
          </a:p>
          <a:p>
            <a:pPr lvl="1" eaLnBrk="1" hangingPunct="1">
              <a:defRPr/>
            </a:pPr>
            <a:r>
              <a:rPr lang="es-ES_tradnl" smtClean="0"/>
              <a:t>Art. 355</a:t>
            </a:r>
            <a:r>
              <a:rPr lang="en-US" smtClean="0"/>
              <a:t>.- A</a:t>
            </a:r>
            <a:r>
              <a:rPr lang="es-ES_tradnl" smtClean="0"/>
              <a:t>fecciones crónicas o agudas</a:t>
            </a:r>
            <a:r>
              <a:rPr lang="en-US" smtClean="0"/>
              <a:t>.</a:t>
            </a:r>
            <a:endParaRPr lang="es-ES_tradnl" smtClean="0"/>
          </a:p>
          <a:p>
            <a:pPr eaLnBrk="1" hangingPunct="1">
              <a:defRPr/>
            </a:pPr>
            <a:r>
              <a:rPr lang="es-ES_tradnl" smtClean="0"/>
              <a:t>Remuneración</a:t>
            </a:r>
            <a:r>
              <a:rPr lang="en-US" smtClean="0"/>
              <a:t>:</a:t>
            </a:r>
            <a:endParaRPr lang="es-ES_tradnl" smtClean="0"/>
          </a:p>
          <a:p>
            <a:pPr lvl="1" eaLnBrk="1" hangingPunct="1">
              <a:defRPr/>
            </a:pPr>
            <a:r>
              <a:rPr lang="en-US" smtClean="0"/>
              <a:t>Accidente: </a:t>
            </a:r>
            <a:r>
              <a:rPr lang="es-ES_tradnl" smtClean="0"/>
              <a:t>75% IESS / </a:t>
            </a:r>
            <a:r>
              <a:rPr lang="en-US" smtClean="0"/>
              <a:t>25% Empleador.</a:t>
            </a:r>
            <a:endParaRPr lang="es-ES_tradnl" smtClean="0"/>
          </a:p>
          <a:p>
            <a:pPr lvl="1" eaLnBrk="1" hangingPunct="1">
              <a:defRPr/>
            </a:pPr>
            <a:r>
              <a:rPr lang="en-US" smtClean="0"/>
              <a:t>E</a:t>
            </a:r>
            <a:r>
              <a:rPr lang="es-ES_tradnl" smtClean="0"/>
              <a:t>nfermedad</a:t>
            </a:r>
            <a:r>
              <a:rPr lang="en-US" smtClean="0"/>
              <a:t>:</a:t>
            </a:r>
            <a:r>
              <a:rPr lang="es-ES_tradnl" smtClean="0"/>
              <a:t> </a:t>
            </a:r>
            <a:r>
              <a:rPr lang="en-US" smtClean="0"/>
              <a:t>2</a:t>
            </a:r>
            <a:r>
              <a:rPr lang="es-ES_tradnl" smtClean="0"/>
              <a:t>5% IESS /</a:t>
            </a:r>
            <a:r>
              <a:rPr lang="en-US" smtClean="0"/>
              <a:t> 75% Empleador.</a:t>
            </a:r>
            <a:endParaRPr lang="es-ES_tradnl" smtClean="0"/>
          </a:p>
          <a:p>
            <a:pPr lvl="1" eaLnBrk="1" hangingPunct="1">
              <a:defRPr/>
            </a:pPr>
            <a:r>
              <a:rPr lang="es-ES_tradnl" smtClean="0"/>
              <a:t>No exceda 1 año</a:t>
            </a:r>
            <a:r>
              <a:rPr lang="en-US" smtClean="0"/>
              <a:t>.</a:t>
            </a:r>
            <a:endParaRPr lang="es-ES_tradnl" smtClean="0"/>
          </a:p>
        </p:txBody>
      </p:sp>
    </p:spTree>
  </p:cSld>
  <p:clrMapOvr>
    <a:masterClrMapping/>
  </p:clrMapOvr>
  <p:transition spd="med"/>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09600" y="-228600"/>
            <a:ext cx="8534400" cy="1143000"/>
          </a:xfrm>
        </p:spPr>
        <p:txBody>
          <a:bodyPr/>
          <a:lstStyle/>
          <a:p>
            <a:pPr eaLnBrk="1" hangingPunct="1"/>
            <a:r>
              <a:rPr lang="en-US" smtClean="0"/>
              <a:t>Servicio Militar / Cargos Publicos</a:t>
            </a:r>
            <a:endParaRPr lang="es-ES_tradnl" smtClean="0"/>
          </a:p>
        </p:txBody>
      </p:sp>
      <p:sp>
        <p:nvSpPr>
          <p:cNvPr id="1175555" name="Rectangle 3"/>
          <p:cNvSpPr>
            <a:spLocks noGrp="1" noChangeArrowheads="1"/>
          </p:cNvSpPr>
          <p:nvPr>
            <p:ph type="body" idx="1"/>
          </p:nvPr>
        </p:nvSpPr>
        <p:spPr/>
        <p:txBody>
          <a:bodyPr/>
          <a:lstStyle/>
          <a:p>
            <a:pPr eaLnBrk="1" hangingPunct="1">
              <a:defRPr/>
            </a:pPr>
            <a:r>
              <a:rPr lang="en-US" smtClean="0"/>
              <a:t>Hasta que t</a:t>
            </a:r>
            <a:r>
              <a:rPr lang="es-ES_tradnl" smtClean="0"/>
              <a:t>ermina servicio</a:t>
            </a:r>
            <a:r>
              <a:rPr lang="en-US" smtClean="0"/>
              <a:t>.</a:t>
            </a:r>
            <a:endParaRPr lang="es-ES_tradnl" smtClean="0"/>
          </a:p>
          <a:p>
            <a:pPr eaLnBrk="1" hangingPunct="1">
              <a:defRPr/>
            </a:pPr>
            <a:r>
              <a:rPr lang="es-ES_tradnl" smtClean="0"/>
              <a:t>Mínimo será de 1 año, cargo público.</a:t>
            </a:r>
          </a:p>
          <a:p>
            <a:pPr eaLnBrk="1" hangingPunct="1">
              <a:defRPr/>
            </a:pPr>
            <a:r>
              <a:rPr lang="es-ES_tradnl" smtClean="0"/>
              <a:t>Remuneración</a:t>
            </a:r>
            <a:r>
              <a:rPr lang="en-US" smtClean="0"/>
              <a:t>:</a:t>
            </a:r>
          </a:p>
          <a:p>
            <a:pPr eaLnBrk="1" hangingPunct="1">
              <a:defRPr/>
            </a:pPr>
            <a:r>
              <a:rPr lang="es-ES_tradnl" smtClean="0"/>
              <a:t>Servicio Militar</a:t>
            </a:r>
            <a:r>
              <a:rPr lang="en-US" smtClean="0"/>
              <a:t>:</a:t>
            </a:r>
            <a:endParaRPr lang="es-ES_tradnl" smtClean="0"/>
          </a:p>
          <a:p>
            <a:pPr lvl="1" eaLnBrk="1" hangingPunct="1">
              <a:defRPr/>
            </a:pPr>
            <a:r>
              <a:rPr lang="es-ES_tradnl" smtClean="0"/>
              <a:t>1er mes 100%</a:t>
            </a:r>
            <a:r>
              <a:rPr lang="en-US" smtClean="0"/>
              <a:t> Sueldo.</a:t>
            </a:r>
            <a:endParaRPr lang="es-ES_tradnl" smtClean="0"/>
          </a:p>
          <a:p>
            <a:pPr lvl="1" eaLnBrk="1" hangingPunct="1">
              <a:defRPr/>
            </a:pPr>
            <a:r>
              <a:rPr lang="es-ES_tradnl" smtClean="0"/>
              <a:t>2do mes 50%</a:t>
            </a:r>
            <a:r>
              <a:rPr lang="en-US" smtClean="0"/>
              <a:t> Sueldo.</a:t>
            </a:r>
            <a:endParaRPr lang="es-ES_tradnl" smtClean="0"/>
          </a:p>
          <a:p>
            <a:pPr lvl="1" eaLnBrk="1" hangingPunct="1">
              <a:defRPr/>
            </a:pPr>
            <a:r>
              <a:rPr lang="es-ES_tradnl" smtClean="0"/>
              <a:t>3er mes 25%</a:t>
            </a:r>
            <a:r>
              <a:rPr lang="en-US" smtClean="0"/>
              <a:t> Sueldo.</a:t>
            </a:r>
            <a:endParaRPr lang="es-ES_tradnl" smtClean="0"/>
          </a:p>
          <a:p>
            <a:pPr lvl="1" eaLnBrk="1" hangingPunct="1">
              <a:defRPr/>
            </a:pPr>
            <a:r>
              <a:rPr lang="en-US" smtClean="0"/>
              <a:t>&gt;4to mes 0%.</a:t>
            </a:r>
            <a:endParaRPr lang="es-ES_tradnl" smtClean="0"/>
          </a:p>
          <a:p>
            <a:pPr eaLnBrk="1" hangingPunct="1">
              <a:defRPr/>
            </a:pPr>
            <a:r>
              <a:rPr lang="es-ES_tradnl" smtClean="0"/>
              <a:t>Cargos públicos</a:t>
            </a:r>
            <a:r>
              <a:rPr lang="en-US" smtClean="0"/>
              <a:t>:</a:t>
            </a:r>
            <a:endParaRPr lang="es-ES_tradnl" smtClean="0"/>
          </a:p>
          <a:p>
            <a:pPr lvl="1" eaLnBrk="1" hangingPunct="1">
              <a:defRPr/>
            </a:pPr>
            <a:r>
              <a:rPr lang="es-ES_tradnl" smtClean="0"/>
              <a:t>No recibe remuneración</a:t>
            </a:r>
            <a:r>
              <a:rPr lang="en-US" smtClean="0"/>
              <a:t>.</a:t>
            </a:r>
            <a:endParaRPr lang="es-ES_tradnl" smtClean="0"/>
          </a:p>
        </p:txBody>
      </p:sp>
    </p:spTree>
  </p:cSld>
  <p:clrMapOvr>
    <a:masterClrMapping/>
  </p:clrMapOvr>
  <p:transition spd="med"/>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smtClean="0"/>
              <a:t>Comisiones Sindicales</a:t>
            </a:r>
            <a:endParaRPr lang="es-ES_tradnl" smtClean="0"/>
          </a:p>
        </p:txBody>
      </p:sp>
      <p:sp>
        <p:nvSpPr>
          <p:cNvPr id="1176579" name="Rectangle 3"/>
          <p:cNvSpPr>
            <a:spLocks noGrp="1" noChangeArrowheads="1"/>
          </p:cNvSpPr>
          <p:nvPr>
            <p:ph type="body" idx="1"/>
          </p:nvPr>
        </p:nvSpPr>
        <p:spPr/>
        <p:txBody>
          <a:bodyPr/>
          <a:lstStyle/>
          <a:p>
            <a:pPr eaLnBrk="1" hangingPunct="1">
              <a:defRPr/>
            </a:pPr>
            <a:r>
              <a:rPr lang="es-ES_tradnl" smtClean="0"/>
              <a:t>Empleador debe estar avisado.</a:t>
            </a:r>
          </a:p>
          <a:p>
            <a:pPr eaLnBrk="1" hangingPunct="1">
              <a:defRPr/>
            </a:pPr>
            <a:r>
              <a:rPr lang="es-ES_tradnl" smtClean="0"/>
              <a:t>Licencia por el tiempo necesario</a:t>
            </a:r>
            <a:r>
              <a:rPr lang="en-US" smtClean="0"/>
              <a:t> </a:t>
            </a:r>
            <a:r>
              <a:rPr lang="es-ES_tradnl" smtClean="0"/>
              <a:t>(conservando sus derechos).</a:t>
            </a:r>
          </a:p>
          <a:p>
            <a:pPr eaLnBrk="1" hangingPunct="1">
              <a:defRPr/>
            </a:pPr>
            <a:r>
              <a:rPr lang="es-ES_tradnl" smtClean="0"/>
              <a:t>Remuneración</a:t>
            </a:r>
            <a:r>
              <a:rPr lang="en-US" smtClean="0"/>
              <a:t>:</a:t>
            </a:r>
            <a:endParaRPr lang="es-ES_tradnl" smtClean="0"/>
          </a:p>
          <a:p>
            <a:pPr lvl="1" eaLnBrk="1" hangingPunct="1">
              <a:defRPr/>
            </a:pPr>
            <a:r>
              <a:rPr lang="es-ES_tradnl" smtClean="0"/>
              <a:t>No remuneración</a:t>
            </a:r>
            <a:r>
              <a:rPr lang="en-US" smtClean="0"/>
              <a:t>.</a:t>
            </a:r>
            <a:endParaRPr lang="es-ES_tradnl" smtClean="0"/>
          </a:p>
        </p:txBody>
      </p:sp>
    </p:spTree>
  </p:cSld>
  <p:clrMapOvr>
    <a:masterClrMapping/>
  </p:clrMapOvr>
  <p:transition spd="med"/>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smtClean="0"/>
              <a:t>Efectos de Huelga</a:t>
            </a:r>
            <a:endParaRPr lang="es-ES_tradnl" smtClean="0"/>
          </a:p>
        </p:txBody>
      </p:sp>
      <p:sp>
        <p:nvSpPr>
          <p:cNvPr id="1177603" name="Rectangle 3"/>
          <p:cNvSpPr>
            <a:spLocks noGrp="1" noChangeArrowheads="1"/>
          </p:cNvSpPr>
          <p:nvPr>
            <p:ph type="body" idx="1"/>
          </p:nvPr>
        </p:nvSpPr>
        <p:spPr/>
        <p:txBody>
          <a:bodyPr/>
          <a:lstStyle/>
          <a:p>
            <a:pPr eaLnBrk="1" hangingPunct="1">
              <a:lnSpc>
                <a:spcPct val="90000"/>
              </a:lnSpc>
              <a:defRPr/>
            </a:pPr>
            <a:r>
              <a:rPr lang="es-ES_tradnl" smtClean="0"/>
              <a:t>Suspensión Colectiva </a:t>
            </a:r>
            <a:r>
              <a:rPr lang="en-US" smtClean="0"/>
              <a:t>(</a:t>
            </a:r>
            <a:r>
              <a:rPr lang="es-ES_tradnl" smtClean="0"/>
              <a:t>Art. 474</a:t>
            </a:r>
            <a:r>
              <a:rPr lang="en-US" smtClean="0"/>
              <a:t>).</a:t>
            </a:r>
            <a:endParaRPr lang="es-ES_tradnl" smtClean="0"/>
          </a:p>
          <a:p>
            <a:pPr eaLnBrk="1" hangingPunct="1">
              <a:lnSpc>
                <a:spcPct val="90000"/>
              </a:lnSpc>
              <a:defRPr/>
            </a:pPr>
            <a:r>
              <a:rPr lang="es-ES_tradnl" smtClean="0"/>
              <a:t>Logros en beneficio de los trabajadores</a:t>
            </a:r>
            <a:r>
              <a:rPr lang="en-US" smtClean="0"/>
              <a:t>:</a:t>
            </a:r>
          </a:p>
          <a:p>
            <a:pPr lvl="1" eaLnBrk="1" hangingPunct="1">
              <a:lnSpc>
                <a:spcPct val="90000"/>
              </a:lnSpc>
              <a:defRPr/>
            </a:pPr>
            <a:r>
              <a:rPr lang="es-ES_tradnl" smtClean="0"/>
              <a:t>No termina </a:t>
            </a:r>
            <a:r>
              <a:rPr lang="en-US" smtClean="0"/>
              <a:t>contrato, </a:t>
            </a:r>
            <a:r>
              <a:rPr lang="es-ES_tradnl" smtClean="0"/>
              <a:t>sino que se lo modifica.</a:t>
            </a:r>
          </a:p>
          <a:p>
            <a:pPr eaLnBrk="1" hangingPunct="1">
              <a:lnSpc>
                <a:spcPct val="90000"/>
              </a:lnSpc>
              <a:defRPr/>
            </a:pPr>
            <a:r>
              <a:rPr lang="es-ES_tradnl" smtClean="0"/>
              <a:t>Art. 518.-  “ La huelga sólo suspende el contrato de trabajo por todo el tiempo que ella dure, sin terminar ni extinguir los derechos y obligaciones provenientes del mismo.”</a:t>
            </a:r>
          </a:p>
          <a:p>
            <a:pPr eaLnBrk="1" hangingPunct="1">
              <a:lnSpc>
                <a:spcPct val="90000"/>
              </a:lnSpc>
              <a:defRPr/>
            </a:pPr>
            <a:r>
              <a:rPr lang="es-ES_tradnl" smtClean="0"/>
              <a:t>Remuneración</a:t>
            </a:r>
            <a:r>
              <a:rPr lang="en-US" smtClean="0"/>
              <a:t>:</a:t>
            </a:r>
            <a:endParaRPr lang="es-ES_tradnl" smtClean="0"/>
          </a:p>
          <a:p>
            <a:pPr lvl="1" eaLnBrk="1" hangingPunct="1">
              <a:lnSpc>
                <a:spcPct val="90000"/>
              </a:lnSpc>
              <a:defRPr/>
            </a:pPr>
            <a:r>
              <a:rPr lang="es-ES_tradnl" smtClean="0"/>
              <a:t>El trabajador no tiene derecho a cobrar su remuneración.</a:t>
            </a:r>
          </a:p>
        </p:txBody>
      </p:sp>
    </p:spTree>
  </p:cSld>
  <p:clrMapOvr>
    <a:masterClrMapping/>
  </p:clrMapOvr>
  <p:transition spd="med"/>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smtClean="0"/>
              <a:t>Efectos del Paro</a:t>
            </a:r>
            <a:endParaRPr lang="es-ES_tradnl" smtClean="0"/>
          </a:p>
        </p:txBody>
      </p:sp>
      <p:sp>
        <p:nvSpPr>
          <p:cNvPr id="1178627" name="Rectangle 3"/>
          <p:cNvSpPr>
            <a:spLocks noGrp="1" noChangeArrowheads="1"/>
          </p:cNvSpPr>
          <p:nvPr>
            <p:ph type="body" idx="1"/>
          </p:nvPr>
        </p:nvSpPr>
        <p:spPr/>
        <p:txBody>
          <a:bodyPr/>
          <a:lstStyle/>
          <a:p>
            <a:pPr eaLnBrk="1" hangingPunct="1">
              <a:defRPr/>
            </a:pPr>
            <a:r>
              <a:rPr lang="es-ES_tradnl" sz="2800" smtClean="0"/>
              <a:t>Art. 532.- “Paro es la suspensión del trabajo acordado por un empleador”.</a:t>
            </a:r>
          </a:p>
          <a:p>
            <a:pPr eaLnBrk="1" hangingPunct="1">
              <a:defRPr/>
            </a:pPr>
            <a:r>
              <a:rPr lang="es-ES_tradnl" sz="2800" smtClean="0"/>
              <a:t>Solicitud al inspector de trabajo para la suspensión del trabajo.</a:t>
            </a:r>
          </a:p>
          <a:p>
            <a:pPr lvl="1" eaLnBrk="1" hangingPunct="1">
              <a:defRPr/>
            </a:pPr>
            <a:r>
              <a:rPr lang="es-ES_tradnl" sz="2400" smtClean="0"/>
              <a:t>Por falta de materia prima (Previsión).</a:t>
            </a:r>
          </a:p>
          <a:p>
            <a:pPr lvl="1" eaLnBrk="1" hangingPunct="1">
              <a:defRPr/>
            </a:pPr>
            <a:r>
              <a:rPr lang="es-ES_tradnl" sz="2400" smtClean="0"/>
              <a:t>Crisis económica general / Liquidación forzosa.</a:t>
            </a:r>
          </a:p>
          <a:p>
            <a:pPr eaLnBrk="1" hangingPunct="1">
              <a:defRPr/>
            </a:pPr>
            <a:r>
              <a:rPr lang="es-ES_tradnl" sz="2800" smtClean="0"/>
              <a:t>Remuneración</a:t>
            </a:r>
            <a:r>
              <a:rPr lang="en-US" sz="2800" smtClean="0"/>
              <a:t>:</a:t>
            </a:r>
            <a:endParaRPr lang="es-ES_tradnl" sz="2800" smtClean="0"/>
          </a:p>
          <a:p>
            <a:pPr lvl="1" eaLnBrk="1" hangingPunct="1">
              <a:defRPr/>
            </a:pPr>
            <a:r>
              <a:rPr lang="es-ES_tradnl" sz="2400" smtClean="0"/>
              <a:t>No derecho a remuneración, debidamente autorizado por el tribunal.</a:t>
            </a:r>
          </a:p>
          <a:p>
            <a:pPr lvl="1" eaLnBrk="1" hangingPunct="1">
              <a:defRPr/>
            </a:pPr>
            <a:r>
              <a:rPr lang="es-ES_tradnl" sz="2400" smtClean="0"/>
              <a:t>Terminado el paro el Empleador esta obligado a admitir a los mismos trabajadores que prestaban sus servicios.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Disposiciones Fundamentales</a:t>
            </a:r>
            <a:endParaRPr lang="en-GB" smtClean="0"/>
          </a:p>
        </p:txBody>
      </p:sp>
      <p:sp>
        <p:nvSpPr>
          <p:cNvPr id="1110019" name="Rectangle 3"/>
          <p:cNvSpPr>
            <a:spLocks noGrp="1" noChangeArrowheads="1"/>
          </p:cNvSpPr>
          <p:nvPr>
            <p:ph type="body" idx="1"/>
          </p:nvPr>
        </p:nvSpPr>
        <p:spPr/>
        <p:txBody>
          <a:bodyPr/>
          <a:lstStyle/>
          <a:p>
            <a:pPr eaLnBrk="1" hangingPunct="1">
              <a:defRPr/>
            </a:pPr>
            <a:r>
              <a:rPr lang="en-GB" smtClean="0"/>
              <a:t>Los preceptos del Código regulan las relaciones entre Empleadores y Trabajadores y se aplican a las diversas modalidades y condiciones de trabajo.</a:t>
            </a:r>
          </a:p>
          <a:p>
            <a:pPr eaLnBrk="1" hangingPunct="1">
              <a:defRPr/>
            </a:pPr>
            <a:r>
              <a:rPr lang="en-GB" smtClean="0"/>
              <a:t>El trabajo es obligatorio, en la forma y con las limitaciones prescritas en la Constitución de las leyes.</a:t>
            </a:r>
          </a:p>
        </p:txBody>
      </p:sp>
    </p:spTree>
  </p:cSld>
  <p:clrMapOvr>
    <a:masterClrMapping/>
  </p:clrMapOvr>
  <p:transition spd="med"/>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smtClean="0"/>
              <a:t>Terminación de Contrato</a:t>
            </a:r>
            <a:endParaRPr lang="es-ES_tradnl" smtClean="0"/>
          </a:p>
        </p:txBody>
      </p:sp>
      <p:sp>
        <p:nvSpPr>
          <p:cNvPr id="1179651" name="Rectangle 3"/>
          <p:cNvSpPr>
            <a:spLocks noGrp="1" noChangeArrowheads="1"/>
          </p:cNvSpPr>
          <p:nvPr>
            <p:ph type="body" idx="1"/>
          </p:nvPr>
        </p:nvSpPr>
        <p:spPr/>
        <p:txBody>
          <a:bodyPr/>
          <a:lstStyle/>
          <a:p>
            <a:pPr eaLnBrk="1" hangingPunct="1">
              <a:defRPr/>
            </a:pPr>
            <a:r>
              <a:rPr lang="es-ES_tradnl" smtClean="0"/>
              <a:t>La terminación del </a:t>
            </a:r>
            <a:r>
              <a:rPr lang="en-US" smtClean="0"/>
              <a:t>Contrato de </a:t>
            </a:r>
            <a:r>
              <a:rPr lang="es-ES_tradnl" smtClean="0"/>
              <a:t>Trabajo es el acto en virtud del cual el vinculo contractual entre el Empleador y el Trabajador cesa</a:t>
            </a:r>
            <a:r>
              <a:rPr lang="en-US" smtClean="0"/>
              <a:t>.</a:t>
            </a:r>
            <a:endParaRPr lang="es-ES_tradnl" smtClean="0"/>
          </a:p>
          <a:p>
            <a:pPr eaLnBrk="1" hangingPunct="1">
              <a:defRPr/>
            </a:pPr>
            <a:r>
              <a:rPr lang="en-US" smtClean="0"/>
              <a:t>D</a:t>
            </a:r>
            <a:r>
              <a:rPr lang="es-ES_tradnl" smtClean="0"/>
              <a:t>iversas razones</a:t>
            </a:r>
            <a:r>
              <a:rPr lang="en-US" smtClean="0"/>
              <a:t>:</a:t>
            </a:r>
            <a:r>
              <a:rPr lang="es-ES_tradnl" smtClean="0"/>
              <a:t> contempladas en la Ley (Código de Trabajo)</a:t>
            </a:r>
            <a:r>
              <a:rPr lang="en-US" smtClean="0"/>
              <a:t>.</a:t>
            </a:r>
            <a:endParaRPr lang="es-ES_tradnl" smtClean="0"/>
          </a:p>
          <a:p>
            <a:pPr eaLnBrk="1" hangingPunct="1">
              <a:defRPr/>
            </a:pPr>
            <a:endParaRPr lang="es-ES_tradnl" smtClean="0"/>
          </a:p>
        </p:txBody>
      </p:sp>
    </p:spTree>
  </p:cSld>
  <p:clrMapOvr>
    <a:masterClrMapping/>
  </p:clrMapOvr>
  <p:transition spd="med"/>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609600" y="-228600"/>
            <a:ext cx="8153400" cy="1143000"/>
          </a:xfrm>
        </p:spPr>
        <p:txBody>
          <a:bodyPr/>
          <a:lstStyle/>
          <a:p>
            <a:pPr eaLnBrk="1" hangingPunct="1"/>
            <a:r>
              <a:rPr lang="en-US" smtClean="0"/>
              <a:t>Causales Terminacion Contrato</a:t>
            </a:r>
            <a:endParaRPr lang="es-ES_tradnl" smtClean="0"/>
          </a:p>
        </p:txBody>
      </p:sp>
      <p:sp>
        <p:nvSpPr>
          <p:cNvPr id="1180675" name="Rectangle 3"/>
          <p:cNvSpPr>
            <a:spLocks noGrp="1" noChangeArrowheads="1"/>
          </p:cNvSpPr>
          <p:nvPr>
            <p:ph type="body" idx="1"/>
          </p:nvPr>
        </p:nvSpPr>
        <p:spPr/>
        <p:txBody>
          <a:bodyPr/>
          <a:lstStyle/>
          <a:p>
            <a:pPr eaLnBrk="1" hangingPunct="1">
              <a:defRPr/>
            </a:pPr>
            <a:r>
              <a:rPr lang="en-US" sz="2800" smtClean="0"/>
              <a:t>Articulo 169:</a:t>
            </a:r>
          </a:p>
          <a:p>
            <a:pPr eaLnBrk="1" hangingPunct="1">
              <a:defRPr/>
            </a:pPr>
            <a:r>
              <a:rPr lang="es-ES_tradnl" sz="2800" smtClean="0"/>
              <a:t>Causas Legalmente previstas en el contrato</a:t>
            </a:r>
            <a:r>
              <a:rPr lang="en-US" sz="2800" smtClean="0"/>
              <a:t>.</a:t>
            </a:r>
            <a:endParaRPr lang="es-ES_tradnl" sz="2800" smtClean="0"/>
          </a:p>
          <a:p>
            <a:pPr eaLnBrk="1" hangingPunct="1">
              <a:defRPr/>
            </a:pPr>
            <a:r>
              <a:rPr lang="es-ES_tradnl" sz="2800" smtClean="0"/>
              <a:t>Acuerdos de las partes, renuncias y aceptación</a:t>
            </a:r>
            <a:r>
              <a:rPr lang="en-US" sz="2800" smtClean="0"/>
              <a:t>.</a:t>
            </a:r>
            <a:endParaRPr lang="es-ES_tradnl" sz="2800" smtClean="0"/>
          </a:p>
          <a:p>
            <a:pPr eaLnBrk="1" hangingPunct="1">
              <a:defRPr/>
            </a:pPr>
            <a:r>
              <a:rPr lang="es-ES_tradnl" sz="2800" smtClean="0"/>
              <a:t>Conclusión de la obra, periodo de labor o servicio del contrato</a:t>
            </a:r>
            <a:r>
              <a:rPr lang="en-US" sz="2800" smtClean="0"/>
              <a:t>.</a:t>
            </a:r>
            <a:endParaRPr lang="es-ES_tradnl" sz="2800" smtClean="0"/>
          </a:p>
          <a:p>
            <a:pPr eaLnBrk="1" hangingPunct="1">
              <a:defRPr/>
            </a:pPr>
            <a:r>
              <a:rPr lang="es-ES_tradnl" sz="2800" smtClean="0"/>
              <a:t>Muerte o Incapacidad del empleador o extinción de la persona jurídica contratante</a:t>
            </a:r>
            <a:r>
              <a:rPr lang="en-US" sz="2800" smtClean="0"/>
              <a:t>.</a:t>
            </a:r>
            <a:endParaRPr lang="es-ES_tradnl" sz="2800" smtClean="0"/>
          </a:p>
          <a:p>
            <a:pPr eaLnBrk="1" hangingPunct="1">
              <a:defRPr/>
            </a:pPr>
            <a:r>
              <a:rPr lang="es-ES_tradnl" sz="2800" smtClean="0"/>
              <a:t>Muerte o incapacidad permanente y total del trabajador</a:t>
            </a:r>
            <a:r>
              <a:rPr lang="en-US" sz="2800" smtClean="0"/>
              <a:t>.</a:t>
            </a:r>
            <a:endParaRPr lang="es-ES_tradnl" sz="2800" smtClean="0"/>
          </a:p>
          <a:p>
            <a:pPr eaLnBrk="1" hangingPunct="1">
              <a:defRPr/>
            </a:pPr>
            <a:r>
              <a:rPr lang="es-ES_tradnl" sz="2800" smtClean="0"/>
              <a:t>Caso fortuito o fuerza mayor</a:t>
            </a:r>
            <a:r>
              <a:rPr lang="en-US" sz="2800" smtClean="0"/>
              <a:t>.</a:t>
            </a:r>
            <a:endParaRPr lang="es-ES_tradnl" sz="2800" smtClean="0"/>
          </a:p>
        </p:txBody>
      </p:sp>
    </p:spTree>
  </p:cSld>
  <p:clrMapOvr>
    <a:masterClrMapping/>
  </p:clrMapOvr>
  <p:transition spd="med"/>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609600" y="-228600"/>
            <a:ext cx="8153400" cy="1143000"/>
          </a:xfrm>
        </p:spPr>
        <p:txBody>
          <a:bodyPr/>
          <a:lstStyle/>
          <a:p>
            <a:pPr eaLnBrk="1" hangingPunct="1"/>
            <a:r>
              <a:rPr lang="en-US" smtClean="0"/>
              <a:t>Causales Terminacion Contrato</a:t>
            </a:r>
            <a:endParaRPr lang="es-ES_tradnl" smtClean="0"/>
          </a:p>
        </p:txBody>
      </p:sp>
      <p:sp>
        <p:nvSpPr>
          <p:cNvPr id="1181699" name="Rectangle 3"/>
          <p:cNvSpPr>
            <a:spLocks noGrp="1" noChangeArrowheads="1"/>
          </p:cNvSpPr>
          <p:nvPr>
            <p:ph type="body" idx="1"/>
          </p:nvPr>
        </p:nvSpPr>
        <p:spPr/>
        <p:txBody>
          <a:bodyPr/>
          <a:lstStyle/>
          <a:p>
            <a:pPr eaLnBrk="1" hangingPunct="1">
              <a:defRPr/>
            </a:pPr>
            <a:r>
              <a:rPr lang="es-ES_tradnl" sz="2800" smtClean="0"/>
              <a:t>Por voluntad del Empleador previo visto bueno</a:t>
            </a:r>
            <a:r>
              <a:rPr lang="en-US" sz="2800" smtClean="0"/>
              <a:t>.</a:t>
            </a:r>
            <a:endParaRPr lang="es-ES_tradnl" sz="2800" smtClean="0"/>
          </a:p>
          <a:p>
            <a:pPr eaLnBrk="1" hangingPunct="1">
              <a:defRPr/>
            </a:pPr>
            <a:r>
              <a:rPr lang="es-ES_tradnl" sz="2800" smtClean="0"/>
              <a:t>Por voluntad del Trabajador Previo visto bueno</a:t>
            </a:r>
            <a:r>
              <a:rPr lang="en-US" sz="2800" smtClean="0"/>
              <a:t>.</a:t>
            </a:r>
            <a:endParaRPr lang="es-ES_tradnl" sz="2800" smtClean="0"/>
          </a:p>
          <a:p>
            <a:pPr eaLnBrk="1" hangingPunct="1">
              <a:defRPr/>
            </a:pPr>
            <a:r>
              <a:rPr lang="es-ES_tradnl" sz="2800" smtClean="0"/>
              <a:t>Por desahucio (aviso previo 30 días-empleador y 15 días – trabajador</a:t>
            </a:r>
            <a:r>
              <a:rPr lang="en-US" sz="2800" smtClean="0"/>
              <a:t>.</a:t>
            </a:r>
            <a:endParaRPr lang="es-ES_tradnl" sz="2800" smtClean="0"/>
          </a:p>
          <a:p>
            <a:pPr eaLnBrk="1" hangingPunct="1">
              <a:defRPr/>
            </a:pPr>
            <a:r>
              <a:rPr lang="es-ES_tradnl" sz="2800" smtClean="0"/>
              <a:t>Por despido intempestivo</a:t>
            </a:r>
            <a:r>
              <a:rPr lang="en-US" sz="2800" smtClean="0"/>
              <a:t>.</a:t>
            </a:r>
            <a:endParaRPr lang="es-ES_tradnl" sz="2800" smtClean="0"/>
          </a:p>
          <a:p>
            <a:pPr eaLnBrk="1" hangingPunct="1">
              <a:defRPr/>
            </a:pPr>
            <a:r>
              <a:rPr lang="es-ES_tradnl" sz="2800" smtClean="0"/>
              <a:t>Por abandono intempestivo del trabajador</a:t>
            </a:r>
            <a:r>
              <a:rPr lang="en-US" sz="2800" smtClean="0"/>
              <a:t>.</a:t>
            </a:r>
            <a:endParaRPr lang="es-ES_tradnl" sz="2800" smtClean="0"/>
          </a:p>
          <a:p>
            <a:pPr eaLnBrk="1" hangingPunct="1">
              <a:defRPr/>
            </a:pPr>
            <a:r>
              <a:rPr lang="es-ES_tradnl" sz="2800" smtClean="0"/>
              <a:t>Liquidación del negocio</a:t>
            </a:r>
            <a:r>
              <a:rPr lang="en-US" sz="2800" smtClean="0"/>
              <a:t>.</a:t>
            </a:r>
            <a:endParaRPr lang="es-ES_tradnl" sz="2800" smtClean="0"/>
          </a:p>
          <a:p>
            <a:pPr eaLnBrk="1" hangingPunct="1">
              <a:defRPr/>
            </a:pPr>
            <a:r>
              <a:rPr lang="es-ES_tradnl" sz="2800" smtClean="0"/>
              <a:t>Cesión o enajenación de la empresa o negocio.</a:t>
            </a:r>
          </a:p>
        </p:txBody>
      </p:sp>
    </p:spTree>
  </p:cSld>
  <p:clrMapOvr>
    <a:masterClrMapping/>
  </p:clrMapOvr>
  <p:transition spd="med"/>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381000" y="152400"/>
            <a:ext cx="8382000" cy="1143000"/>
          </a:xfrm>
        </p:spPr>
        <p:txBody>
          <a:bodyPr/>
          <a:lstStyle/>
          <a:p>
            <a:pPr eaLnBrk="1" hangingPunct="1"/>
            <a:r>
              <a:rPr lang="en-US" smtClean="0"/>
              <a:t>Causas Legalmente Establecidas en Contrato</a:t>
            </a:r>
            <a:endParaRPr lang="es-ES_tradnl" smtClean="0"/>
          </a:p>
        </p:txBody>
      </p:sp>
      <p:sp>
        <p:nvSpPr>
          <p:cNvPr id="1182723" name="Rectangle 3"/>
          <p:cNvSpPr>
            <a:spLocks noGrp="1" noChangeArrowheads="1"/>
          </p:cNvSpPr>
          <p:nvPr>
            <p:ph type="body" idx="1"/>
          </p:nvPr>
        </p:nvSpPr>
        <p:spPr>
          <a:xfrm>
            <a:off x="1066800" y="1676400"/>
            <a:ext cx="7696200" cy="4953000"/>
          </a:xfrm>
        </p:spPr>
        <p:txBody>
          <a:bodyPr/>
          <a:lstStyle/>
          <a:p>
            <a:pPr eaLnBrk="1" hangingPunct="1">
              <a:lnSpc>
                <a:spcPct val="90000"/>
              </a:lnSpc>
              <a:defRPr/>
            </a:pPr>
            <a:r>
              <a:rPr lang="en-US" smtClean="0"/>
              <a:t>L</a:t>
            </a:r>
            <a:r>
              <a:rPr lang="es-ES_tradnl" smtClean="0"/>
              <a:t>ey al establecer esta causa de terminación del contrato individual de trabajo, no da libertad a cualquier tipo de estipulación contractual que se convengan como suficientes para concluir el vinculo jurídico, deben ser de tal orden que satisfaga el requisito de no implicar renuncia alguna de los derechos establecidos por la ley en beneficio del trabajador.</a:t>
            </a:r>
          </a:p>
        </p:txBody>
      </p:sp>
    </p:spTree>
  </p:cSld>
  <p:clrMapOvr>
    <a:masterClrMapping/>
  </p:clrMapOvr>
  <p:transition spd="med"/>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990600" y="152400"/>
            <a:ext cx="7772400" cy="1143000"/>
          </a:xfrm>
        </p:spPr>
        <p:txBody>
          <a:bodyPr/>
          <a:lstStyle/>
          <a:p>
            <a:pPr eaLnBrk="1" hangingPunct="1"/>
            <a:r>
              <a:rPr lang="en-US" smtClean="0"/>
              <a:t>Acuerdo de Partes: Renuncia y Aceptacion</a:t>
            </a:r>
            <a:endParaRPr lang="es-ES_tradnl" smtClean="0"/>
          </a:p>
        </p:txBody>
      </p:sp>
      <p:sp>
        <p:nvSpPr>
          <p:cNvPr id="1183747" name="Rectangle 3"/>
          <p:cNvSpPr>
            <a:spLocks noGrp="1" noChangeArrowheads="1"/>
          </p:cNvSpPr>
          <p:nvPr>
            <p:ph type="body" idx="1"/>
          </p:nvPr>
        </p:nvSpPr>
        <p:spPr>
          <a:xfrm>
            <a:off x="1143000" y="1447800"/>
            <a:ext cx="7696200" cy="5257800"/>
          </a:xfrm>
        </p:spPr>
        <p:txBody>
          <a:bodyPr/>
          <a:lstStyle/>
          <a:p>
            <a:pPr eaLnBrk="1" hangingPunct="1">
              <a:lnSpc>
                <a:spcPct val="90000"/>
              </a:lnSpc>
              <a:defRPr/>
            </a:pPr>
            <a:r>
              <a:rPr lang="es-ES_tradnl" smtClean="0"/>
              <a:t>Es principio, aceptado en derecho que las cosas se deshacen de la misma manera en que se hacen. </a:t>
            </a:r>
            <a:endParaRPr lang="en-US" smtClean="0"/>
          </a:p>
          <a:p>
            <a:pPr eaLnBrk="1" hangingPunct="1">
              <a:lnSpc>
                <a:spcPct val="90000"/>
              </a:lnSpc>
              <a:defRPr/>
            </a:pPr>
            <a:r>
              <a:rPr lang="es-ES_tradnl" smtClean="0"/>
              <a:t>En campo contractual el mutuo acuerdo que dio nacimiento a la relación es plenamente competente para dejarla sin efecto. </a:t>
            </a:r>
            <a:endParaRPr lang="en-US" smtClean="0"/>
          </a:p>
          <a:p>
            <a:pPr eaLnBrk="1" hangingPunct="1">
              <a:lnSpc>
                <a:spcPct val="90000"/>
              </a:lnSpc>
              <a:defRPr/>
            </a:pPr>
            <a:r>
              <a:rPr lang="es-ES_tradnl" smtClean="0"/>
              <a:t>Por esta causal ninguna de las partes debe indemnización alguna a la otra por el hecho de la terminación del mismo</a:t>
            </a:r>
            <a:r>
              <a:rPr lang="en-US" smtClean="0"/>
              <a:t>.</a:t>
            </a:r>
            <a:endParaRPr lang="es-ES_tradnl" smtClean="0"/>
          </a:p>
        </p:txBody>
      </p:sp>
    </p:spTree>
  </p:cSld>
  <p:clrMapOvr>
    <a:masterClrMapping/>
  </p:clrMapOvr>
  <p:transition spd="med"/>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990600" y="381000"/>
            <a:ext cx="7772400" cy="1143000"/>
          </a:xfrm>
        </p:spPr>
        <p:txBody>
          <a:bodyPr/>
          <a:lstStyle/>
          <a:p>
            <a:pPr eaLnBrk="1" hangingPunct="1"/>
            <a:r>
              <a:rPr lang="es-ES_tradnl" smtClean="0"/>
              <a:t>Conclusión Obra, Periodo Labor O Servicio Del Contrato</a:t>
            </a:r>
          </a:p>
        </p:txBody>
      </p:sp>
      <p:sp>
        <p:nvSpPr>
          <p:cNvPr id="1184771" name="Rectangle 3"/>
          <p:cNvSpPr>
            <a:spLocks noGrp="1" noChangeArrowheads="1"/>
          </p:cNvSpPr>
          <p:nvPr>
            <p:ph type="body" idx="1"/>
          </p:nvPr>
        </p:nvSpPr>
        <p:spPr>
          <a:xfrm>
            <a:off x="1066800" y="2057400"/>
            <a:ext cx="7696200" cy="4572000"/>
          </a:xfrm>
        </p:spPr>
        <p:txBody>
          <a:bodyPr/>
          <a:lstStyle/>
          <a:p>
            <a:pPr eaLnBrk="1" hangingPunct="1">
              <a:lnSpc>
                <a:spcPct val="90000"/>
              </a:lnSpc>
              <a:defRPr/>
            </a:pPr>
            <a:r>
              <a:rPr lang="es-ES_tradnl" smtClean="0"/>
              <a:t>Conforme lo determina el Numeral 3 del Art. 169 del Código de Trabajo, la conclusión de la obra o servicio objeto del contrato, es causa de terminación del contrato de tipo laboral: </a:t>
            </a:r>
            <a:endParaRPr lang="en-US" smtClean="0"/>
          </a:p>
          <a:p>
            <a:pPr eaLnBrk="1" hangingPunct="1">
              <a:lnSpc>
                <a:spcPct val="90000"/>
              </a:lnSpc>
              <a:defRPr/>
            </a:pPr>
            <a:r>
              <a:rPr lang="es-ES_tradnl" smtClean="0"/>
              <a:t>Debemos entender por la conclusión de la obra o servicio, la ejecución de aquella determinada labor para lo que se contrato al trabajador.</a:t>
            </a:r>
          </a:p>
        </p:txBody>
      </p:sp>
    </p:spTree>
  </p:cSld>
  <p:clrMapOvr>
    <a:masterClrMapping/>
  </p:clrMapOvr>
  <p:transition spd="med"/>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990600" y="685800"/>
            <a:ext cx="7772400" cy="1143000"/>
          </a:xfrm>
        </p:spPr>
        <p:txBody>
          <a:bodyPr/>
          <a:lstStyle/>
          <a:p>
            <a:pPr eaLnBrk="1" hangingPunct="1"/>
            <a:r>
              <a:rPr lang="es-ES_tradnl" smtClean="0"/>
              <a:t>Muerte o Incapacidad del empleador o extinción de la persona jurídica contratante</a:t>
            </a:r>
          </a:p>
        </p:txBody>
      </p:sp>
      <p:sp>
        <p:nvSpPr>
          <p:cNvPr id="1185795" name="Rectangle 3"/>
          <p:cNvSpPr>
            <a:spLocks noGrp="1" noChangeArrowheads="1"/>
          </p:cNvSpPr>
          <p:nvPr>
            <p:ph type="body" idx="1"/>
          </p:nvPr>
        </p:nvSpPr>
        <p:spPr>
          <a:xfrm>
            <a:off x="1066800" y="2667000"/>
            <a:ext cx="7620000" cy="3429000"/>
          </a:xfrm>
        </p:spPr>
        <p:txBody>
          <a:bodyPr/>
          <a:lstStyle/>
          <a:p>
            <a:pPr eaLnBrk="1" hangingPunct="1">
              <a:defRPr/>
            </a:pPr>
            <a:r>
              <a:rPr lang="en-US" smtClean="0"/>
              <a:t>S</a:t>
            </a:r>
            <a:r>
              <a:rPr lang="es-ES_tradnl" smtClean="0"/>
              <a:t>e encuentra prescrita en Numeral 4 del Art. 169 de Ley Laboral. </a:t>
            </a:r>
            <a:endParaRPr lang="en-US" smtClean="0"/>
          </a:p>
          <a:p>
            <a:pPr eaLnBrk="1" hangingPunct="1">
              <a:defRPr/>
            </a:pPr>
            <a:r>
              <a:rPr lang="en-US" smtClean="0"/>
              <a:t>C</a:t>
            </a:r>
            <a:r>
              <a:rPr lang="es-ES_tradnl" smtClean="0"/>
              <a:t>ontempla </a:t>
            </a:r>
            <a:r>
              <a:rPr lang="en-US" smtClean="0"/>
              <a:t>3</a:t>
            </a:r>
            <a:r>
              <a:rPr lang="es-ES_tradnl" smtClean="0"/>
              <a:t> causales distintas</a:t>
            </a:r>
            <a:r>
              <a:rPr lang="en-US" smtClean="0"/>
              <a:t>:</a:t>
            </a:r>
          </a:p>
          <a:p>
            <a:pPr lvl="1" eaLnBrk="1" hangingPunct="1">
              <a:defRPr/>
            </a:pPr>
            <a:r>
              <a:rPr lang="es-ES_tradnl" smtClean="0"/>
              <a:t>Muerte del Empleador</a:t>
            </a:r>
            <a:r>
              <a:rPr lang="en-US" smtClean="0"/>
              <a:t>.</a:t>
            </a:r>
            <a:endParaRPr lang="es-ES_tradnl" smtClean="0"/>
          </a:p>
          <a:p>
            <a:pPr lvl="1" eaLnBrk="1" hangingPunct="1">
              <a:defRPr/>
            </a:pPr>
            <a:r>
              <a:rPr lang="es-ES_tradnl" smtClean="0"/>
              <a:t>Incapacidad del Empleador</a:t>
            </a:r>
            <a:r>
              <a:rPr lang="en-US" smtClean="0"/>
              <a:t>.</a:t>
            </a:r>
            <a:endParaRPr lang="es-ES_tradnl" smtClean="0"/>
          </a:p>
          <a:p>
            <a:pPr lvl="1" eaLnBrk="1" hangingPunct="1">
              <a:defRPr/>
            </a:pPr>
            <a:r>
              <a:rPr lang="es-ES_tradnl" smtClean="0"/>
              <a:t>Extinción de la Persona Jurídica</a:t>
            </a:r>
            <a:r>
              <a:rPr lang="en-US" smtClean="0"/>
              <a:t>.</a:t>
            </a:r>
            <a:endParaRPr lang="es-ES_tradnl" smtClean="0"/>
          </a:p>
        </p:txBody>
      </p:sp>
    </p:spTree>
  </p:cSld>
  <p:clrMapOvr>
    <a:masterClrMapping/>
  </p:clrMapOvr>
  <p:transition spd="med"/>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381000"/>
            <a:ext cx="8686800" cy="1143000"/>
          </a:xfrm>
        </p:spPr>
        <p:txBody>
          <a:bodyPr/>
          <a:lstStyle/>
          <a:p>
            <a:pPr eaLnBrk="1" hangingPunct="1"/>
            <a:r>
              <a:rPr lang="es-ES_tradnl" smtClean="0"/>
              <a:t>Muerte o incapacidad permanente y total del trabajador</a:t>
            </a:r>
          </a:p>
        </p:txBody>
      </p:sp>
      <p:sp>
        <p:nvSpPr>
          <p:cNvPr id="1186819" name="Rectangle 3"/>
          <p:cNvSpPr>
            <a:spLocks noGrp="1" noChangeArrowheads="1"/>
          </p:cNvSpPr>
          <p:nvPr>
            <p:ph type="body" idx="1"/>
          </p:nvPr>
        </p:nvSpPr>
        <p:spPr>
          <a:xfrm>
            <a:off x="1066800" y="1828800"/>
            <a:ext cx="7620000" cy="4876800"/>
          </a:xfrm>
        </p:spPr>
        <p:txBody>
          <a:bodyPr/>
          <a:lstStyle/>
          <a:p>
            <a:pPr eaLnBrk="1" hangingPunct="1">
              <a:defRPr/>
            </a:pPr>
            <a:r>
              <a:rPr lang="es-ES_tradnl" sz="2800" smtClean="0"/>
              <a:t>El trabajador que adquiere el compromiso de prestar servicios lícitos y personales, para los que reconoce ya expresa o tácitamente poseer la aptitud y Capacidad necesaria. A su muerte, nadie  puede reemplazarlo en el cumplimiento de  su obligación que es intransferible.</a:t>
            </a:r>
          </a:p>
          <a:p>
            <a:pPr eaLnBrk="1" hangingPunct="1">
              <a:defRPr/>
            </a:pPr>
            <a:r>
              <a:rPr lang="es-ES_tradnl" sz="2800" smtClean="0"/>
              <a:t>Por incapacidad total y permanente como consecuencia de riesgos de trabajo o motivos extraños a la prestación laboral, pone fin al contrato de trabajo.</a:t>
            </a:r>
          </a:p>
        </p:txBody>
      </p:sp>
    </p:spTree>
  </p:cSld>
  <p:clrMapOvr>
    <a:masterClrMapping/>
  </p:clrMapOvr>
  <p:transition spd="med"/>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smtClean="0"/>
              <a:t>Caso Fortuito o Fuerza Mayor</a:t>
            </a:r>
            <a:endParaRPr lang="es-ES_tradnl" smtClean="0"/>
          </a:p>
        </p:txBody>
      </p:sp>
      <p:sp>
        <p:nvSpPr>
          <p:cNvPr id="1187843" name="Rectangle 3"/>
          <p:cNvSpPr>
            <a:spLocks noGrp="1" noChangeArrowheads="1"/>
          </p:cNvSpPr>
          <p:nvPr>
            <p:ph type="body" idx="1"/>
          </p:nvPr>
        </p:nvSpPr>
        <p:spPr/>
        <p:txBody>
          <a:bodyPr/>
          <a:lstStyle/>
          <a:p>
            <a:pPr eaLnBrk="1" hangingPunct="1">
              <a:defRPr/>
            </a:pPr>
            <a:r>
              <a:rPr lang="es-ES_tradnl" sz="2800" smtClean="0"/>
              <a:t>Por caso fortuito o fuerza mayor que imposibilite el trabajo, como</a:t>
            </a:r>
            <a:r>
              <a:rPr lang="en-US" sz="2800" smtClean="0"/>
              <a:t>:</a:t>
            </a:r>
          </a:p>
          <a:p>
            <a:pPr lvl="1" eaLnBrk="1" hangingPunct="1">
              <a:defRPr/>
            </a:pPr>
            <a:r>
              <a:rPr lang="es-ES_tradnl" sz="2400" smtClean="0"/>
              <a:t>Incendio</a:t>
            </a:r>
            <a:r>
              <a:rPr lang="en-US" sz="2400" smtClean="0"/>
              <a:t>.</a:t>
            </a:r>
          </a:p>
          <a:p>
            <a:pPr lvl="1" eaLnBrk="1" hangingPunct="1">
              <a:defRPr/>
            </a:pPr>
            <a:r>
              <a:rPr lang="en-US" sz="2400" smtClean="0"/>
              <a:t>T</a:t>
            </a:r>
            <a:r>
              <a:rPr lang="es-ES_tradnl" sz="2400" smtClean="0"/>
              <a:t>erremoto</a:t>
            </a:r>
            <a:r>
              <a:rPr lang="en-US" sz="2400" smtClean="0"/>
              <a:t>.</a:t>
            </a:r>
          </a:p>
          <a:p>
            <a:pPr lvl="1" eaLnBrk="1" hangingPunct="1">
              <a:defRPr/>
            </a:pPr>
            <a:r>
              <a:rPr lang="en-US" sz="2400" smtClean="0"/>
              <a:t>T</a:t>
            </a:r>
            <a:r>
              <a:rPr lang="es-ES_tradnl" sz="2400" smtClean="0"/>
              <a:t>empestad</a:t>
            </a:r>
            <a:r>
              <a:rPr lang="en-US" sz="2400" smtClean="0"/>
              <a:t>.</a:t>
            </a:r>
          </a:p>
          <a:p>
            <a:pPr lvl="1" eaLnBrk="1" hangingPunct="1">
              <a:defRPr/>
            </a:pPr>
            <a:r>
              <a:rPr lang="en-US" sz="2400" smtClean="0"/>
              <a:t>E</a:t>
            </a:r>
            <a:r>
              <a:rPr lang="es-ES_tradnl" sz="2400" smtClean="0"/>
              <a:t>xplosión</a:t>
            </a:r>
            <a:r>
              <a:rPr lang="en-US" sz="2400" smtClean="0"/>
              <a:t>.</a:t>
            </a:r>
          </a:p>
          <a:p>
            <a:pPr lvl="1" eaLnBrk="1" hangingPunct="1">
              <a:defRPr/>
            </a:pPr>
            <a:r>
              <a:rPr lang="en-US" sz="2400" smtClean="0"/>
              <a:t>P</a:t>
            </a:r>
            <a:r>
              <a:rPr lang="es-ES_tradnl" sz="2400" smtClean="0"/>
              <a:t>lagas de campo</a:t>
            </a:r>
            <a:r>
              <a:rPr lang="en-US" sz="2400" smtClean="0"/>
              <a:t>.</a:t>
            </a:r>
          </a:p>
          <a:p>
            <a:pPr lvl="1" eaLnBrk="1" hangingPunct="1">
              <a:defRPr/>
            </a:pPr>
            <a:r>
              <a:rPr lang="en-US" sz="2400" smtClean="0"/>
              <a:t>Erupcion Volcan….</a:t>
            </a:r>
          </a:p>
          <a:p>
            <a:pPr lvl="1" eaLnBrk="1" hangingPunct="1">
              <a:defRPr/>
            </a:pPr>
            <a:r>
              <a:rPr lang="en-US" sz="2400" smtClean="0"/>
              <a:t>Y</a:t>
            </a:r>
            <a:r>
              <a:rPr lang="es-ES_tradnl" sz="2400" smtClean="0"/>
              <a:t> en general, los casos de fuerza mayor en que interviene el hombre, como la guerra; y, otro acontecimiento extraordinario que los contratantes no pudo prever o que previsto no lo pudieron evitar.</a:t>
            </a:r>
          </a:p>
        </p:txBody>
      </p:sp>
    </p:spTree>
  </p:cSld>
  <p:clrMapOvr>
    <a:masterClrMapping/>
  </p:clrMapOvr>
  <p:transition spd="med"/>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990600" y="0"/>
            <a:ext cx="7772400" cy="1143000"/>
          </a:xfrm>
        </p:spPr>
        <p:txBody>
          <a:bodyPr/>
          <a:lstStyle/>
          <a:p>
            <a:pPr eaLnBrk="1" hangingPunct="1"/>
            <a:r>
              <a:rPr lang="en-US" smtClean="0"/>
              <a:t>Voluntad de Empelador</a:t>
            </a:r>
            <a:br>
              <a:rPr lang="en-US" smtClean="0"/>
            </a:br>
            <a:r>
              <a:rPr lang="en-US" smtClean="0"/>
              <a:t>Previo Visto Bueno</a:t>
            </a:r>
            <a:endParaRPr lang="es-ES_tradnl" smtClean="0"/>
          </a:p>
        </p:txBody>
      </p:sp>
      <p:sp>
        <p:nvSpPr>
          <p:cNvPr id="1188867" name="Rectangle 3"/>
          <p:cNvSpPr>
            <a:spLocks noGrp="1" noChangeArrowheads="1"/>
          </p:cNvSpPr>
          <p:nvPr>
            <p:ph type="body" idx="1"/>
          </p:nvPr>
        </p:nvSpPr>
        <p:spPr>
          <a:xfrm>
            <a:off x="1066800" y="1295400"/>
            <a:ext cx="7772400" cy="5638800"/>
          </a:xfrm>
        </p:spPr>
        <p:txBody>
          <a:bodyPr/>
          <a:lstStyle/>
          <a:p>
            <a:pPr eaLnBrk="1" hangingPunct="1">
              <a:defRPr/>
            </a:pPr>
            <a:r>
              <a:rPr lang="es-ES_tradnl" sz="2800" smtClean="0"/>
              <a:t>Art. 172.- El empleador podrá dar por terminado el contrato de trabajo previo visto bueno en los casos siguientes:</a:t>
            </a:r>
          </a:p>
          <a:p>
            <a:pPr lvl="1" eaLnBrk="1" hangingPunct="1">
              <a:defRPr/>
            </a:pPr>
            <a:r>
              <a:rPr lang="es-ES_tradnl" sz="2400" smtClean="0"/>
              <a:t>Faltas de asistencia o de puntualidad o abandono de trabajo</a:t>
            </a:r>
            <a:r>
              <a:rPr lang="en-US" sz="2400" smtClean="0"/>
              <a:t>.</a:t>
            </a:r>
            <a:endParaRPr lang="es-ES_tradnl" sz="2400" smtClean="0"/>
          </a:p>
          <a:p>
            <a:pPr lvl="1" eaLnBrk="1" hangingPunct="1">
              <a:defRPr/>
            </a:pPr>
            <a:r>
              <a:rPr lang="es-ES_tradnl" sz="2400" smtClean="0"/>
              <a:t>Indisciplina o desobediencia graves (Art. 45 </a:t>
            </a:r>
            <a:r>
              <a:rPr lang="en-US" sz="2400" smtClean="0"/>
              <a:t>o</a:t>
            </a:r>
            <a:r>
              <a:rPr lang="es-ES_tradnl" sz="2400" smtClean="0"/>
              <a:t> Reglamento Interno)</a:t>
            </a:r>
            <a:r>
              <a:rPr lang="en-US" sz="2400" smtClean="0"/>
              <a:t>.</a:t>
            </a:r>
            <a:endParaRPr lang="es-ES_tradnl" sz="2400" smtClean="0"/>
          </a:p>
          <a:p>
            <a:pPr lvl="1" eaLnBrk="1" hangingPunct="1">
              <a:defRPr/>
            </a:pPr>
            <a:r>
              <a:rPr lang="es-ES_tradnl" sz="2400" smtClean="0"/>
              <a:t>Falta de Probidad o conducta inmoral del Trabajador.</a:t>
            </a:r>
          </a:p>
          <a:p>
            <a:pPr lvl="1" eaLnBrk="1" hangingPunct="1">
              <a:defRPr/>
            </a:pPr>
            <a:r>
              <a:rPr lang="es-ES_tradnl" sz="2400" smtClean="0"/>
              <a:t>Injurias irrogadas al empleador.</a:t>
            </a:r>
          </a:p>
          <a:p>
            <a:pPr lvl="1" eaLnBrk="1" hangingPunct="1">
              <a:defRPr/>
            </a:pPr>
            <a:r>
              <a:rPr lang="es-ES_tradnl" sz="2400" smtClean="0"/>
              <a:t>Ineptitud del Trabajador.</a:t>
            </a:r>
          </a:p>
          <a:p>
            <a:pPr lvl="1" eaLnBrk="1" hangingPunct="1">
              <a:defRPr/>
            </a:pPr>
            <a:r>
              <a:rPr lang="es-ES_tradnl" sz="2400" smtClean="0"/>
              <a:t>Denuncia injustificada contra el empleador ante el IESS</a:t>
            </a:r>
            <a:r>
              <a:rPr lang="en-US" sz="2400" smtClean="0"/>
              <a:t>.</a:t>
            </a:r>
            <a:endParaRPr lang="es-ES_tradnl" sz="2400" smtClean="0"/>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Disposiciones Fundamentales</a:t>
            </a:r>
            <a:endParaRPr lang="en-GB" smtClean="0"/>
          </a:p>
        </p:txBody>
      </p:sp>
      <p:sp>
        <p:nvSpPr>
          <p:cNvPr id="1114115" name="Rectangle 3"/>
          <p:cNvSpPr>
            <a:spLocks noGrp="1" noChangeArrowheads="1"/>
          </p:cNvSpPr>
          <p:nvPr>
            <p:ph type="body" idx="1"/>
          </p:nvPr>
        </p:nvSpPr>
        <p:spPr/>
        <p:txBody>
          <a:bodyPr/>
          <a:lstStyle/>
          <a:p>
            <a:pPr eaLnBrk="1" hangingPunct="1">
              <a:defRPr/>
            </a:pPr>
            <a:r>
              <a:rPr lang="en-GB" sz="2800" smtClean="0"/>
              <a:t>El trabajador es libre para dedicar su esfuerzo a la labor lícita a que tenga a bien.</a:t>
            </a:r>
          </a:p>
          <a:p>
            <a:pPr eaLnBrk="1" hangingPunct="1">
              <a:defRPr/>
            </a:pPr>
            <a:r>
              <a:rPr lang="en-GB" sz="2800" smtClean="0"/>
              <a:t>Todo trabajo debe ser remunerado. A nadie se le puede exigir servicios gratuitos, que no sean impuestos por la Ley, salvo los casos de urgencia extraordinaria o de necesidad de auxilio inmediato.</a:t>
            </a:r>
            <a:endParaRPr lang="en-US" sz="2800" smtClean="0"/>
          </a:p>
          <a:p>
            <a:pPr eaLnBrk="1" hangingPunct="1">
              <a:defRPr/>
            </a:pPr>
            <a:r>
              <a:rPr lang="en-GB" sz="2800" smtClean="0"/>
              <a:t>Los funcionarios judiciales y administrativos, están obligados a prestar a los Trabajadores oportuna y debida protección, para la garantía y eficacia de sus derechos.</a:t>
            </a:r>
          </a:p>
        </p:txBody>
      </p:sp>
    </p:spTree>
  </p:cSld>
  <p:clrMapOvr>
    <a:masterClrMapping/>
  </p:clrMapOvr>
  <p:transition spd="med"/>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990600" y="76200"/>
            <a:ext cx="7772400" cy="1143000"/>
          </a:xfrm>
        </p:spPr>
        <p:txBody>
          <a:bodyPr/>
          <a:lstStyle/>
          <a:p>
            <a:pPr eaLnBrk="1" hangingPunct="1"/>
            <a:r>
              <a:rPr lang="en-US" smtClean="0"/>
              <a:t>Voluntad Trabajador</a:t>
            </a:r>
            <a:br>
              <a:rPr lang="en-US" smtClean="0"/>
            </a:br>
            <a:r>
              <a:rPr lang="en-US" smtClean="0"/>
              <a:t> Previo Visto Bueno</a:t>
            </a:r>
            <a:endParaRPr lang="es-ES_tradnl" smtClean="0"/>
          </a:p>
        </p:txBody>
      </p:sp>
      <p:sp>
        <p:nvSpPr>
          <p:cNvPr id="1189891" name="Rectangle 3"/>
          <p:cNvSpPr>
            <a:spLocks noGrp="1" noChangeArrowheads="1"/>
          </p:cNvSpPr>
          <p:nvPr>
            <p:ph type="body" idx="1"/>
          </p:nvPr>
        </p:nvSpPr>
        <p:spPr>
          <a:xfrm>
            <a:off x="1066800" y="1447800"/>
            <a:ext cx="7772400" cy="5638800"/>
          </a:xfrm>
        </p:spPr>
        <p:txBody>
          <a:bodyPr/>
          <a:lstStyle/>
          <a:p>
            <a:pPr eaLnBrk="1" hangingPunct="1">
              <a:defRPr/>
            </a:pPr>
            <a:r>
              <a:rPr lang="en-US" smtClean="0"/>
              <a:t>C</a:t>
            </a:r>
            <a:r>
              <a:rPr lang="es-ES_tradnl" smtClean="0"/>
              <a:t>ausales</a:t>
            </a:r>
            <a:r>
              <a:rPr lang="en-US" smtClean="0"/>
              <a:t>:</a:t>
            </a:r>
            <a:endParaRPr lang="es-ES_tradnl" smtClean="0"/>
          </a:p>
          <a:p>
            <a:pPr lvl="1" eaLnBrk="1" hangingPunct="1">
              <a:defRPr/>
            </a:pPr>
            <a:r>
              <a:rPr lang="es-ES_tradnl" smtClean="0"/>
              <a:t>Injurias irrogadas al trabajador (Art. 173 y Art. 42)</a:t>
            </a:r>
            <a:r>
              <a:rPr lang="en-US" smtClean="0"/>
              <a:t>.</a:t>
            </a:r>
            <a:endParaRPr lang="es-ES_tradnl" smtClean="0"/>
          </a:p>
          <a:p>
            <a:pPr lvl="1" eaLnBrk="1" hangingPunct="1">
              <a:defRPr/>
            </a:pPr>
            <a:r>
              <a:rPr lang="es-ES_tradnl" smtClean="0"/>
              <a:t>Falta de Pago o disminución de la remuneración (Art. 42)</a:t>
            </a:r>
            <a:r>
              <a:rPr lang="en-US" smtClean="0"/>
              <a:t>.</a:t>
            </a:r>
            <a:endParaRPr lang="es-ES_tradnl" smtClean="0"/>
          </a:p>
          <a:p>
            <a:pPr lvl="1" eaLnBrk="1" hangingPunct="1">
              <a:defRPr/>
            </a:pPr>
            <a:r>
              <a:rPr lang="es-ES_tradnl" smtClean="0"/>
              <a:t>Exigencia de una Labor distinta a la convenida (Art. 192)</a:t>
            </a:r>
            <a:r>
              <a:rPr lang="en-US" smtClean="0"/>
              <a:t>.</a:t>
            </a:r>
          </a:p>
          <a:p>
            <a:pPr eaLnBrk="1" hangingPunct="1">
              <a:defRPr/>
            </a:pPr>
            <a:r>
              <a:rPr lang="en-US" smtClean="0"/>
              <a:t>En estos casos, se considerará como despido intempestivo para efectos de pago de indemnizaciones.</a:t>
            </a:r>
            <a:endParaRPr lang="es-ES_tradnl" smtClean="0"/>
          </a:p>
        </p:txBody>
      </p:sp>
    </p:spTree>
  </p:cSld>
  <p:clrMapOvr>
    <a:masterClrMapping/>
  </p:clrMapOvr>
  <p:transition spd="med"/>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1026"/>
          <p:cNvSpPr>
            <a:spLocks noGrp="1" noChangeArrowheads="1"/>
          </p:cNvSpPr>
          <p:nvPr>
            <p:ph type="title"/>
          </p:nvPr>
        </p:nvSpPr>
        <p:spPr/>
        <p:txBody>
          <a:bodyPr/>
          <a:lstStyle/>
          <a:p>
            <a:pPr eaLnBrk="1" hangingPunct="1"/>
            <a:r>
              <a:rPr lang="en-US" smtClean="0"/>
              <a:t>Por Desahucio</a:t>
            </a:r>
            <a:endParaRPr lang="es-ES_tradnl" smtClean="0"/>
          </a:p>
        </p:txBody>
      </p:sp>
      <p:sp>
        <p:nvSpPr>
          <p:cNvPr id="1191939" name="Rectangle 1027"/>
          <p:cNvSpPr>
            <a:spLocks noGrp="1" noChangeArrowheads="1"/>
          </p:cNvSpPr>
          <p:nvPr>
            <p:ph type="body" idx="1"/>
          </p:nvPr>
        </p:nvSpPr>
        <p:spPr/>
        <p:txBody>
          <a:bodyPr/>
          <a:lstStyle/>
          <a:p>
            <a:pPr eaLnBrk="1" hangingPunct="1">
              <a:defRPr/>
            </a:pPr>
            <a:r>
              <a:rPr lang="es-ES_tradnl" smtClean="0"/>
              <a:t>Art. 184 del Código de Trabajo, desahucio es el aviso con el que una de las partes hacen saber a la otra que su voluntad es la de dar por terminado al contrato.</a:t>
            </a:r>
            <a:endParaRPr lang="en-US" smtClean="0"/>
          </a:p>
          <a:p>
            <a:pPr eaLnBrk="1" hangingPunct="1">
              <a:defRPr/>
            </a:pPr>
            <a:r>
              <a:rPr lang="en-US" smtClean="0"/>
              <a:t>A</a:t>
            </a:r>
            <a:r>
              <a:rPr lang="es-ES_tradnl" smtClean="0"/>
              <a:t>viso previo</a:t>
            </a:r>
            <a:r>
              <a:rPr lang="en-US" smtClean="0"/>
              <a:t>:</a:t>
            </a:r>
          </a:p>
          <a:p>
            <a:pPr lvl="1" eaLnBrk="1" hangingPunct="1">
              <a:defRPr/>
            </a:pPr>
            <a:r>
              <a:rPr lang="es-ES_tradnl" smtClean="0"/>
              <a:t>30 días</a:t>
            </a:r>
            <a:r>
              <a:rPr lang="en-US" smtClean="0"/>
              <a:t> </a:t>
            </a:r>
            <a:r>
              <a:rPr lang="es-ES_tradnl" smtClean="0"/>
              <a:t>empleador</a:t>
            </a:r>
            <a:r>
              <a:rPr lang="en-US" smtClean="0"/>
              <a:t>.</a:t>
            </a:r>
          </a:p>
          <a:p>
            <a:pPr lvl="1" eaLnBrk="1" hangingPunct="1">
              <a:defRPr/>
            </a:pPr>
            <a:r>
              <a:rPr lang="es-ES_tradnl" smtClean="0"/>
              <a:t>15 días trabajador</a:t>
            </a:r>
            <a:r>
              <a:rPr lang="en-US" smtClean="0"/>
              <a:t>.</a:t>
            </a:r>
            <a:endParaRPr lang="es-ES_tradnl" smtClean="0"/>
          </a:p>
        </p:txBody>
      </p:sp>
    </p:spTree>
  </p:cSld>
  <p:clrMapOvr>
    <a:masterClrMapping/>
  </p:clrMapOvr>
  <p:transition spd="med"/>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1026"/>
          <p:cNvSpPr>
            <a:spLocks noGrp="1" noChangeArrowheads="1"/>
          </p:cNvSpPr>
          <p:nvPr>
            <p:ph type="title"/>
          </p:nvPr>
        </p:nvSpPr>
        <p:spPr/>
        <p:txBody>
          <a:bodyPr/>
          <a:lstStyle/>
          <a:p>
            <a:pPr eaLnBrk="1" hangingPunct="1"/>
            <a:r>
              <a:rPr lang="en-US" smtClean="0"/>
              <a:t>Despido Intempestivo</a:t>
            </a:r>
            <a:endParaRPr lang="es-ES_tradnl" smtClean="0"/>
          </a:p>
        </p:txBody>
      </p:sp>
      <p:sp>
        <p:nvSpPr>
          <p:cNvPr id="1192963" name="Rectangle 1027"/>
          <p:cNvSpPr>
            <a:spLocks noGrp="1" noChangeArrowheads="1"/>
          </p:cNvSpPr>
          <p:nvPr>
            <p:ph type="body" idx="1"/>
          </p:nvPr>
        </p:nvSpPr>
        <p:spPr/>
        <p:txBody>
          <a:bodyPr/>
          <a:lstStyle/>
          <a:p>
            <a:pPr eaLnBrk="1" hangingPunct="1">
              <a:defRPr/>
            </a:pPr>
            <a:r>
              <a:rPr lang="es-ES_tradnl" smtClean="0"/>
              <a:t>Si empleador toma la decisión de despedir intempestivamente al trabajador,</a:t>
            </a:r>
            <a:r>
              <a:rPr lang="en-US" smtClean="0"/>
              <a:t> </a:t>
            </a:r>
            <a:r>
              <a:rPr lang="es-ES_tradnl" smtClean="0"/>
              <a:t>el contratante estará obligado a Indemnizar por despido intempestivo de acuerdo al Art. 188 del Código de Trabajo</a:t>
            </a:r>
            <a:r>
              <a:rPr lang="en-US" smtClean="0"/>
              <a:t>.</a:t>
            </a:r>
            <a:endParaRPr lang="es-ES_tradnl" smtClean="0"/>
          </a:p>
        </p:txBody>
      </p:sp>
    </p:spTree>
  </p:cSld>
  <p:clrMapOvr>
    <a:masterClrMapping/>
  </p:clrMapOvr>
  <p:transition spd="med"/>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1026"/>
          <p:cNvSpPr>
            <a:spLocks noGrp="1" noChangeArrowheads="1"/>
          </p:cNvSpPr>
          <p:nvPr>
            <p:ph type="title"/>
          </p:nvPr>
        </p:nvSpPr>
        <p:spPr/>
        <p:txBody>
          <a:bodyPr/>
          <a:lstStyle/>
          <a:p>
            <a:pPr eaLnBrk="1" hangingPunct="1"/>
            <a:r>
              <a:rPr lang="en-US" smtClean="0"/>
              <a:t>Abandono Intempestivo</a:t>
            </a:r>
            <a:endParaRPr lang="es-ES_tradnl" smtClean="0"/>
          </a:p>
        </p:txBody>
      </p:sp>
      <p:sp>
        <p:nvSpPr>
          <p:cNvPr id="1193987" name="Rectangle 1027"/>
          <p:cNvSpPr>
            <a:spLocks noGrp="1" noChangeArrowheads="1"/>
          </p:cNvSpPr>
          <p:nvPr>
            <p:ph type="body" idx="1"/>
          </p:nvPr>
        </p:nvSpPr>
        <p:spPr/>
        <p:txBody>
          <a:bodyPr/>
          <a:lstStyle/>
          <a:p>
            <a:pPr eaLnBrk="1" hangingPunct="1">
              <a:defRPr/>
            </a:pPr>
            <a:r>
              <a:rPr lang="es-ES_tradnl" smtClean="0"/>
              <a:t>De acuerdo al Art. 172 del Código de trabajo literal 1, se dará por terminado el contrato del trabajador, cuando este abandone su trabajo por un tiempo mayor a tres días consecutivos, sin causa justa y siempre que dicha causal se haya producido dentro de un periodo mensual de labor.</a:t>
            </a:r>
          </a:p>
        </p:txBody>
      </p:sp>
    </p:spTree>
  </p:cSld>
  <p:clrMapOvr>
    <a:masterClrMapping/>
  </p:clrMapOvr>
  <p:transition spd="med"/>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en-US" smtClean="0"/>
              <a:t>Liquidacion de Negocio</a:t>
            </a:r>
            <a:endParaRPr lang="es-ES_tradnl" smtClean="0"/>
          </a:p>
        </p:txBody>
      </p:sp>
      <p:sp>
        <p:nvSpPr>
          <p:cNvPr id="1195011" name="Rectangle 3"/>
          <p:cNvSpPr>
            <a:spLocks noGrp="1" noChangeArrowheads="1"/>
          </p:cNvSpPr>
          <p:nvPr>
            <p:ph type="body" idx="1"/>
          </p:nvPr>
        </p:nvSpPr>
        <p:spPr/>
        <p:txBody>
          <a:bodyPr/>
          <a:lstStyle/>
          <a:p>
            <a:pPr eaLnBrk="1" hangingPunct="1">
              <a:defRPr/>
            </a:pPr>
            <a:r>
              <a:rPr lang="es-ES_tradnl" smtClean="0"/>
              <a:t>De acuerdo al Art. 193</a:t>
            </a:r>
            <a:r>
              <a:rPr lang="en-US" smtClean="0"/>
              <a:t>:</a:t>
            </a:r>
          </a:p>
          <a:p>
            <a:pPr eaLnBrk="1" hangingPunct="1">
              <a:defRPr/>
            </a:pPr>
            <a:r>
              <a:rPr lang="es-ES_tradnl" smtClean="0"/>
              <a:t>Los empleadores que fueren a liquidar definitivamente sus negocios darán aviso a los trabajadores con anticipación de un mes, y este anuncio surtirá los mismos efectos que el desahucio. </a:t>
            </a:r>
          </a:p>
        </p:txBody>
      </p:sp>
    </p:spTree>
  </p:cSld>
  <p:clrMapOvr>
    <a:masterClrMapping/>
  </p:clrMapOvr>
  <p:transition spd="med"/>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990600" y="228600"/>
            <a:ext cx="7772400" cy="1143000"/>
          </a:xfrm>
        </p:spPr>
        <p:txBody>
          <a:bodyPr/>
          <a:lstStyle/>
          <a:p>
            <a:pPr eaLnBrk="1" hangingPunct="1"/>
            <a:r>
              <a:rPr lang="en-US" smtClean="0"/>
              <a:t>Cesacion o Enajenacion del negocio</a:t>
            </a:r>
            <a:endParaRPr lang="es-ES_tradnl" smtClean="0"/>
          </a:p>
        </p:txBody>
      </p:sp>
      <p:sp>
        <p:nvSpPr>
          <p:cNvPr id="1196035" name="Rectangle 3"/>
          <p:cNvSpPr>
            <a:spLocks noGrp="1" noChangeArrowheads="1"/>
          </p:cNvSpPr>
          <p:nvPr>
            <p:ph type="body" idx="1"/>
          </p:nvPr>
        </p:nvSpPr>
        <p:spPr>
          <a:xfrm>
            <a:off x="1066800" y="1981200"/>
            <a:ext cx="7467600" cy="2819400"/>
          </a:xfrm>
        </p:spPr>
        <p:txBody>
          <a:bodyPr/>
          <a:lstStyle/>
          <a:p>
            <a:pPr eaLnBrk="1" hangingPunct="1">
              <a:defRPr/>
            </a:pPr>
            <a:r>
              <a:rPr lang="es-ES_tradnl" smtClean="0"/>
              <a:t>Se dará por terminado un contrato cuando la empresa o negocio cese en sus funciones ó sea enajenad</a:t>
            </a:r>
            <a:r>
              <a:rPr lang="en-US" smtClean="0"/>
              <a:t>a: (</a:t>
            </a:r>
            <a:r>
              <a:rPr lang="es-ES_tradnl" smtClean="0"/>
              <a:t>Vendida</a:t>
            </a:r>
            <a:r>
              <a:rPr lang="en-US" smtClean="0"/>
              <a:t>, D</a:t>
            </a:r>
            <a:r>
              <a:rPr lang="es-ES_tradnl" smtClean="0"/>
              <a:t>onada</a:t>
            </a:r>
            <a:r>
              <a:rPr lang="en-US" smtClean="0"/>
              <a:t> o Expropiada</a:t>
            </a:r>
            <a:r>
              <a:rPr lang="es-ES_tradnl" smtClean="0"/>
              <a:t>)</a:t>
            </a:r>
            <a:r>
              <a:rPr lang="en-US" smtClean="0"/>
              <a:t>.</a:t>
            </a:r>
            <a:endParaRPr lang="es-ES_tradnl" smtClean="0"/>
          </a:p>
          <a:p>
            <a:pPr eaLnBrk="1" hangingPunct="1">
              <a:defRPr/>
            </a:pPr>
            <a:endParaRPr lang="es-ES_tradnl" smtClean="0"/>
          </a:p>
        </p:txBody>
      </p:sp>
    </p:spTree>
  </p:cSld>
  <p:clrMapOvr>
    <a:masterClrMapping/>
  </p:clrMapOvr>
  <p:transition spd="med"/>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n-US" smtClean="0"/>
              <a:t>Liquidacion e Indemnización</a:t>
            </a:r>
            <a:endParaRPr lang="es-ES_tradnl" smtClean="0"/>
          </a:p>
        </p:txBody>
      </p:sp>
      <p:sp>
        <p:nvSpPr>
          <p:cNvPr id="1190915" name="Rectangle 3"/>
          <p:cNvSpPr>
            <a:spLocks noGrp="1" noChangeArrowheads="1"/>
          </p:cNvSpPr>
          <p:nvPr>
            <p:ph type="body" idx="1"/>
          </p:nvPr>
        </p:nvSpPr>
        <p:spPr/>
        <p:txBody>
          <a:bodyPr/>
          <a:lstStyle/>
          <a:p>
            <a:pPr eaLnBrk="1" hangingPunct="1">
              <a:defRPr/>
            </a:pPr>
            <a:r>
              <a:rPr lang="en-US" smtClean="0"/>
              <a:t>Liquidacion:</a:t>
            </a:r>
          </a:p>
          <a:p>
            <a:pPr lvl="1" eaLnBrk="1" hangingPunct="1">
              <a:defRPr/>
            </a:pPr>
            <a:r>
              <a:rPr lang="en-US" smtClean="0"/>
              <a:t>Pago de valores pendientes por sueldos y salarios o beneficios sociales, o su proporcional, que no han sido pagados y que deberian de ser pagados si el trabajador seguiria laborando.</a:t>
            </a:r>
          </a:p>
          <a:p>
            <a:pPr eaLnBrk="1" hangingPunct="1">
              <a:defRPr/>
            </a:pPr>
            <a:r>
              <a:rPr lang="en-US" smtClean="0"/>
              <a:t>Indemnizacion:</a:t>
            </a:r>
          </a:p>
          <a:p>
            <a:pPr lvl="1" eaLnBrk="1" hangingPunct="1">
              <a:defRPr/>
            </a:pPr>
            <a:r>
              <a:rPr lang="en-US" smtClean="0"/>
              <a:t>Pago de valores extra a manera de compensacion por la separacion temprana del trabajo.</a:t>
            </a:r>
            <a:endParaRPr lang="es-ES_tradnl" smtClean="0"/>
          </a:p>
        </p:txBody>
      </p:sp>
    </p:spTree>
  </p:cSld>
  <p:clrMapOvr>
    <a:masterClrMapping/>
  </p:clrMapOvr>
  <p:transition spd="med"/>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r>
              <a:rPr lang="en-US" smtClean="0"/>
              <a:t>Liquidación</a:t>
            </a:r>
            <a:endParaRPr lang="es-ES_tradnl" smtClean="0"/>
          </a:p>
        </p:txBody>
      </p:sp>
      <p:sp>
        <p:nvSpPr>
          <p:cNvPr id="1206275" name="Rectangle 3"/>
          <p:cNvSpPr>
            <a:spLocks noGrp="1" noChangeArrowheads="1"/>
          </p:cNvSpPr>
          <p:nvPr>
            <p:ph type="body" idx="1"/>
          </p:nvPr>
        </p:nvSpPr>
        <p:spPr/>
        <p:txBody>
          <a:bodyPr/>
          <a:lstStyle/>
          <a:p>
            <a:pPr eaLnBrk="1" hangingPunct="1">
              <a:defRPr/>
            </a:pPr>
            <a:r>
              <a:rPr lang="en-US" smtClean="0"/>
              <a:t>Incluye, pero no limita a:</a:t>
            </a:r>
          </a:p>
          <a:p>
            <a:pPr lvl="1" eaLnBrk="1" hangingPunct="1">
              <a:defRPr/>
            </a:pPr>
            <a:r>
              <a:rPr lang="en-US" smtClean="0"/>
              <a:t>Sueldos y salarios no pagados.</a:t>
            </a:r>
          </a:p>
          <a:p>
            <a:pPr lvl="1" eaLnBrk="1" hangingPunct="1">
              <a:defRPr/>
            </a:pPr>
            <a:r>
              <a:rPr lang="en-US" smtClean="0"/>
              <a:t>Proporcional de vacaciones.</a:t>
            </a:r>
          </a:p>
          <a:p>
            <a:pPr lvl="1" eaLnBrk="1" hangingPunct="1">
              <a:defRPr/>
            </a:pPr>
            <a:r>
              <a:rPr lang="en-US" smtClean="0"/>
              <a:t>Sueldos extra: 13</a:t>
            </a:r>
            <a:r>
              <a:rPr lang="en-US" baseline="30000" smtClean="0"/>
              <a:t>to</a:t>
            </a:r>
            <a:r>
              <a:rPr lang="en-US" smtClean="0"/>
              <a:t> 14</a:t>
            </a:r>
            <a:r>
              <a:rPr lang="en-US" baseline="30000" smtClean="0"/>
              <a:t>to</a:t>
            </a:r>
            <a:r>
              <a:rPr lang="en-US" smtClean="0"/>
              <a:t> 15</a:t>
            </a:r>
            <a:r>
              <a:rPr lang="en-US" baseline="30000" smtClean="0"/>
              <a:t>to</a:t>
            </a:r>
            <a:r>
              <a:rPr lang="en-US" smtClean="0"/>
              <a:t> y 16</a:t>
            </a:r>
            <a:r>
              <a:rPr lang="en-US" baseline="30000" smtClean="0"/>
              <a:t>to</a:t>
            </a:r>
            <a:r>
              <a:rPr lang="en-US" smtClean="0"/>
              <a:t>.</a:t>
            </a:r>
          </a:p>
          <a:p>
            <a:pPr lvl="1" eaLnBrk="1" hangingPunct="1">
              <a:defRPr/>
            </a:pPr>
            <a:r>
              <a:rPr lang="en-US" smtClean="0"/>
              <a:t>Retenciones al IESS y fondos de reserva.</a:t>
            </a:r>
          </a:p>
          <a:p>
            <a:pPr lvl="1" eaLnBrk="1" hangingPunct="1">
              <a:defRPr/>
            </a:pPr>
            <a:r>
              <a:rPr lang="en-US" smtClean="0"/>
              <a:t>Utilidades.</a:t>
            </a:r>
          </a:p>
          <a:p>
            <a:pPr lvl="1" eaLnBrk="1" hangingPunct="1">
              <a:defRPr/>
            </a:pPr>
            <a:r>
              <a:rPr lang="en-US" smtClean="0"/>
              <a:t>Otros Beneficios sociales.</a:t>
            </a:r>
          </a:p>
          <a:p>
            <a:pPr eaLnBrk="1" hangingPunct="1">
              <a:defRPr/>
            </a:pPr>
            <a:r>
              <a:rPr lang="en-US" smtClean="0"/>
              <a:t>Estos valores son derechos del trabajador, independiente de la forma como termino la relacion laboral.</a:t>
            </a:r>
            <a:endParaRPr lang="es-ES_tradnl" smtClean="0"/>
          </a:p>
        </p:txBody>
      </p:sp>
    </p:spTree>
  </p:cSld>
  <p:clrMapOvr>
    <a:masterClrMapping/>
  </p:clrMapOvr>
  <p:transition spd="med"/>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r>
              <a:rPr lang="en-US" smtClean="0"/>
              <a:t>Visto Bueno</a:t>
            </a:r>
            <a:endParaRPr lang="es-ES_tradnl" smtClean="0"/>
          </a:p>
        </p:txBody>
      </p:sp>
      <p:sp>
        <p:nvSpPr>
          <p:cNvPr id="1197059" name="Rectangle 3"/>
          <p:cNvSpPr>
            <a:spLocks noGrp="1" noChangeArrowheads="1"/>
          </p:cNvSpPr>
          <p:nvPr>
            <p:ph type="body" idx="1"/>
          </p:nvPr>
        </p:nvSpPr>
        <p:spPr/>
        <p:txBody>
          <a:bodyPr/>
          <a:lstStyle/>
          <a:p>
            <a:pPr eaLnBrk="1" hangingPunct="1">
              <a:defRPr/>
            </a:pPr>
            <a:r>
              <a:rPr lang="es-ES_tradnl" smtClean="0"/>
              <a:t>Es la resolución dictada por la autoridad administrativa del trabajo</a:t>
            </a:r>
            <a:r>
              <a:rPr lang="en-US" smtClean="0"/>
              <a:t>,</a:t>
            </a:r>
            <a:r>
              <a:rPr lang="es-ES_tradnl" smtClean="0"/>
              <a:t> por medio del cual, se autoriza al empleador o trabajador dar por terminada legalmente las relaciones contractuales de trabajo, siempre que ocurran y se comprueben las causales convocadas y que ameriten la indispensable ruptura del vinculo jurídico laboral.</a:t>
            </a:r>
          </a:p>
        </p:txBody>
      </p:sp>
    </p:spTree>
  </p:cSld>
  <p:clrMapOvr>
    <a:masterClrMapping/>
  </p:clrMapOvr>
  <p:transition spd="med"/>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r>
              <a:rPr lang="en-US" smtClean="0"/>
              <a:t>Desahucio</a:t>
            </a:r>
            <a:endParaRPr lang="es-ES_tradnl" smtClean="0"/>
          </a:p>
        </p:txBody>
      </p:sp>
      <p:sp>
        <p:nvSpPr>
          <p:cNvPr id="1198083" name="Rectangle 3"/>
          <p:cNvSpPr>
            <a:spLocks noGrp="1" noChangeArrowheads="1"/>
          </p:cNvSpPr>
          <p:nvPr>
            <p:ph type="body" idx="1"/>
          </p:nvPr>
        </p:nvSpPr>
        <p:spPr/>
        <p:txBody>
          <a:bodyPr/>
          <a:lstStyle/>
          <a:p>
            <a:pPr eaLnBrk="1" hangingPunct="1">
              <a:defRPr/>
            </a:pPr>
            <a:r>
              <a:rPr lang="en-US" smtClean="0"/>
              <a:t>E</a:t>
            </a:r>
            <a:r>
              <a:rPr lang="es-ES_tradnl" smtClean="0"/>
              <a:t>s considerado un acto jurídico unilateral por el cual una de las partes, empleador o trabajador, comunica a la otra, su decisión de dar por terminado el contrato.</a:t>
            </a:r>
          </a:p>
          <a:p>
            <a:pPr eaLnBrk="1" hangingPunct="1">
              <a:defRPr/>
            </a:pPr>
            <a:r>
              <a:rPr lang="es-ES_tradnl" smtClean="0"/>
              <a:t>Art. 184: “Desahucio es el aviso con el que una de las partes hace saber a la otra que su voluntad es la de dar por terminado el contrato”.</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Disposiciones Fundamentales</a:t>
            </a:r>
            <a:endParaRPr lang="en-GB" smtClean="0"/>
          </a:p>
        </p:txBody>
      </p:sp>
      <p:sp>
        <p:nvSpPr>
          <p:cNvPr id="1099779" name="Rectangle 3"/>
          <p:cNvSpPr>
            <a:spLocks noGrp="1" noChangeArrowheads="1"/>
          </p:cNvSpPr>
          <p:nvPr>
            <p:ph type="body" idx="1"/>
          </p:nvPr>
        </p:nvSpPr>
        <p:spPr>
          <a:xfrm>
            <a:off x="304800" y="838200"/>
            <a:ext cx="8839200" cy="6096000"/>
          </a:xfrm>
        </p:spPr>
        <p:txBody>
          <a:bodyPr/>
          <a:lstStyle/>
          <a:p>
            <a:pPr eaLnBrk="1" hangingPunct="1">
              <a:defRPr/>
            </a:pPr>
            <a:r>
              <a:rPr lang="en-GB" smtClean="0"/>
              <a:t>El trabajo es un derecho y un deber social. Gozará de la protección del Estado, el que asegurará al trabajador el respeto a su dignidad, una existencia decorosa y una remuneración justa que cubra sus necesidades y las de su familia. </a:t>
            </a:r>
          </a:p>
          <a:p>
            <a:pPr eaLnBrk="1" hangingPunct="1">
              <a:defRPr/>
            </a:pPr>
            <a:r>
              <a:rPr lang="en-GB" smtClean="0"/>
              <a:t>La legislación del trabajo y su aplicación se sujetarán a los principios del derecho social.</a:t>
            </a:r>
          </a:p>
        </p:txBody>
      </p:sp>
    </p:spTree>
  </p:cSld>
  <p:clrMapOvr>
    <a:masterClrMapping/>
  </p:clrMapOvr>
  <p:transition spd="med"/>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r>
              <a:rPr lang="en-US" smtClean="0"/>
              <a:t>Bonificacion por Desahucio</a:t>
            </a:r>
            <a:endParaRPr lang="es-ES_tradnl" smtClean="0"/>
          </a:p>
        </p:txBody>
      </p:sp>
      <p:sp>
        <p:nvSpPr>
          <p:cNvPr id="1200131" name="Rectangle 3"/>
          <p:cNvSpPr>
            <a:spLocks noGrp="1" noChangeArrowheads="1"/>
          </p:cNvSpPr>
          <p:nvPr>
            <p:ph type="body" idx="1"/>
          </p:nvPr>
        </p:nvSpPr>
        <p:spPr/>
        <p:txBody>
          <a:bodyPr/>
          <a:lstStyle/>
          <a:p>
            <a:pPr eaLnBrk="1" hangingPunct="1">
              <a:defRPr/>
            </a:pPr>
            <a:r>
              <a:rPr lang="es-ES_tradnl" smtClean="0"/>
              <a:t>El empleador que desahucia un contrato se encuentra en la obligación de proceder a pagar al trabajador el equivalente al 25% de la ultima remuneración mensual por cada uno de los años de servicio.(Art. 185).</a:t>
            </a:r>
          </a:p>
          <a:p>
            <a:pPr eaLnBrk="1" hangingPunct="1">
              <a:defRPr/>
            </a:pPr>
            <a:r>
              <a:rPr lang="es-ES_tradnl" smtClean="0"/>
              <a:t>En la practica tal bonificación se debe liquidar y pagar en todos los contratos que haya superado el año de vigencia.</a:t>
            </a:r>
          </a:p>
        </p:txBody>
      </p:sp>
    </p:spTree>
  </p:cSld>
  <p:clrMapOvr>
    <a:masterClrMapping/>
  </p:clrMapOvr>
  <p:transition spd="med"/>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en-US" smtClean="0"/>
              <a:t>Prohibiciones de Desahucio</a:t>
            </a:r>
            <a:endParaRPr lang="es-ES_tradnl" smtClean="0"/>
          </a:p>
        </p:txBody>
      </p:sp>
      <p:sp>
        <p:nvSpPr>
          <p:cNvPr id="1201155" name="Rectangle 3"/>
          <p:cNvSpPr>
            <a:spLocks noGrp="1" noChangeArrowheads="1"/>
          </p:cNvSpPr>
          <p:nvPr>
            <p:ph type="body" idx="1"/>
          </p:nvPr>
        </p:nvSpPr>
        <p:spPr/>
        <p:txBody>
          <a:bodyPr/>
          <a:lstStyle/>
          <a:p>
            <a:pPr eaLnBrk="1" hangingPunct="1">
              <a:defRPr/>
            </a:pPr>
            <a:r>
              <a:rPr lang="en-US" smtClean="0"/>
              <a:t>Nuestro código de trabajo establece varios casos en los cuales no es procedente la solicitud del desahucio por parte del empleador:</a:t>
            </a:r>
          </a:p>
          <a:p>
            <a:pPr lvl="1" eaLnBrk="1" hangingPunct="1">
              <a:defRPr/>
            </a:pPr>
            <a:r>
              <a:rPr lang="es-ES_tradnl" smtClean="0"/>
              <a:t>Desahucio simultaneo.</a:t>
            </a:r>
          </a:p>
          <a:p>
            <a:pPr lvl="1" eaLnBrk="1" hangingPunct="1">
              <a:defRPr/>
            </a:pPr>
            <a:r>
              <a:rPr lang="es-ES_tradnl" smtClean="0"/>
              <a:t>Dirigente sindical.</a:t>
            </a:r>
          </a:p>
          <a:p>
            <a:pPr lvl="1" eaLnBrk="1" hangingPunct="1">
              <a:defRPr/>
            </a:pPr>
            <a:r>
              <a:rPr lang="es-ES_tradnl" smtClean="0"/>
              <a:t>Asociación de trabajadores.</a:t>
            </a:r>
          </a:p>
          <a:p>
            <a:pPr lvl="1" eaLnBrk="1" hangingPunct="1">
              <a:defRPr/>
            </a:pPr>
            <a:r>
              <a:rPr lang="es-ES_tradnl" smtClean="0"/>
              <a:t>La mujer embarazada.</a:t>
            </a:r>
          </a:p>
          <a:p>
            <a:pPr lvl="1" eaLnBrk="1" hangingPunct="1">
              <a:defRPr/>
            </a:pPr>
            <a:r>
              <a:rPr lang="es-ES_tradnl" smtClean="0"/>
              <a:t>Servicio militar obligatorio.</a:t>
            </a:r>
          </a:p>
        </p:txBody>
      </p:sp>
    </p:spTree>
  </p:cSld>
  <p:clrMapOvr>
    <a:masterClrMapping/>
  </p:clrMapOvr>
  <p:transition spd="med"/>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r>
              <a:rPr lang="en-US" smtClean="0"/>
              <a:t>Despido Intempestivo</a:t>
            </a:r>
            <a:endParaRPr lang="es-ES_tradnl" smtClean="0"/>
          </a:p>
        </p:txBody>
      </p:sp>
      <p:sp>
        <p:nvSpPr>
          <p:cNvPr id="1202179" name="Rectangle 3"/>
          <p:cNvSpPr>
            <a:spLocks noGrp="1" noChangeArrowheads="1"/>
          </p:cNvSpPr>
          <p:nvPr>
            <p:ph type="body" idx="1"/>
          </p:nvPr>
        </p:nvSpPr>
        <p:spPr/>
        <p:txBody>
          <a:bodyPr/>
          <a:lstStyle/>
          <a:p>
            <a:pPr eaLnBrk="1" hangingPunct="1">
              <a:defRPr/>
            </a:pPr>
            <a:r>
              <a:rPr lang="es-ES_tradnl" sz="2800" smtClean="0"/>
              <a:t>Cuando el empleador da por terminado el contrato de trabajo y separa al trabajador de su cargo, s</a:t>
            </a:r>
            <a:r>
              <a:rPr lang="en-US" sz="2800" smtClean="0"/>
              <a:t>i</a:t>
            </a:r>
            <a:r>
              <a:rPr lang="es-ES_tradnl" sz="2800" smtClean="0"/>
              <a:t>n que para ello tenga causa legal en que apoyarse o cuando existiendo causa legal no observe el procedimiento establecido en las mismas leyes para despedir al trabajador, decimos que la terminación es ilegal y el despido es intempestivo.</a:t>
            </a:r>
          </a:p>
          <a:p>
            <a:pPr eaLnBrk="1" hangingPunct="1">
              <a:defRPr/>
            </a:pPr>
            <a:r>
              <a:rPr lang="es-ES_tradnl" sz="2800" smtClean="0"/>
              <a:t>El trabajador puede abandonar intempestivamente el trabajo al igual que el empleador puede despedirlo intempestivamente</a:t>
            </a:r>
            <a:r>
              <a:rPr lang="en-US" sz="2800" smtClean="0"/>
              <a:t>.</a:t>
            </a:r>
            <a:endParaRPr lang="es-ES_tradnl" sz="2800" smtClean="0"/>
          </a:p>
        </p:txBody>
      </p:sp>
    </p:spTree>
  </p:cSld>
  <p:clrMapOvr>
    <a:masterClrMapping/>
  </p:clrMapOvr>
  <p:transition spd="med"/>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r>
              <a:rPr lang="es-ES_tradnl" smtClean="0"/>
              <a:t>Efectos cambio de ocupación </a:t>
            </a:r>
          </a:p>
        </p:txBody>
      </p:sp>
      <p:sp>
        <p:nvSpPr>
          <p:cNvPr id="1204227" name="Rectangle 3"/>
          <p:cNvSpPr>
            <a:spLocks noGrp="1" noChangeArrowheads="1"/>
          </p:cNvSpPr>
          <p:nvPr>
            <p:ph type="body" idx="1"/>
          </p:nvPr>
        </p:nvSpPr>
        <p:spPr/>
        <p:txBody>
          <a:bodyPr/>
          <a:lstStyle/>
          <a:p>
            <a:pPr eaLnBrk="1" hangingPunct="1">
              <a:defRPr/>
            </a:pPr>
            <a:r>
              <a:rPr lang="es-ES_tradnl" smtClean="0"/>
              <a:t>Si por orden del empleador un tabajador fuere cambiado de su ocupación actual sin consentimiento, se tendra esta orden como despido intempestivo, aun cuando el cambio no implique mengua de remuneración o categ</a:t>
            </a:r>
            <a:r>
              <a:rPr lang="en-US" smtClean="0"/>
              <a:t>o</a:t>
            </a:r>
            <a:r>
              <a:rPr lang="es-ES_tradnl" smtClean="0"/>
              <a:t>ria, siempre  que lo reclame el trabajador dentro de los sesenta dias siguientes a la fecha de la orden del empleador.</a:t>
            </a:r>
          </a:p>
        </p:txBody>
      </p:sp>
    </p:spTree>
  </p:cSld>
  <p:clrMapOvr>
    <a:masterClrMapping/>
  </p:clrMapOvr>
  <p:transition spd="med"/>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eaLnBrk="1" hangingPunct="1"/>
            <a:r>
              <a:rPr lang="en-US" smtClean="0"/>
              <a:t>Indemnizaciones</a:t>
            </a:r>
            <a:endParaRPr lang="es-ES_tradnl" smtClean="0"/>
          </a:p>
        </p:txBody>
      </p:sp>
      <p:sp>
        <p:nvSpPr>
          <p:cNvPr id="1203203" name="Rectangle 3"/>
          <p:cNvSpPr>
            <a:spLocks noGrp="1" noChangeArrowheads="1"/>
          </p:cNvSpPr>
          <p:nvPr>
            <p:ph type="body" idx="1"/>
          </p:nvPr>
        </p:nvSpPr>
        <p:spPr/>
        <p:txBody>
          <a:bodyPr/>
          <a:lstStyle/>
          <a:p>
            <a:pPr eaLnBrk="1" hangingPunct="1">
              <a:defRPr/>
            </a:pPr>
            <a:r>
              <a:rPr lang="en-US" smtClean="0"/>
              <a:t>Contrato a tiempo indefinido:</a:t>
            </a:r>
            <a:endParaRPr lang="es-ES_tradnl" smtClean="0"/>
          </a:p>
          <a:p>
            <a:pPr lvl="1" eaLnBrk="1" hangingPunct="1">
              <a:defRPr/>
            </a:pPr>
            <a:r>
              <a:rPr lang="es-ES_tradnl" smtClean="0"/>
              <a:t>Hasta </a:t>
            </a:r>
            <a:r>
              <a:rPr lang="en-US" smtClean="0"/>
              <a:t>3 </a:t>
            </a:r>
            <a:r>
              <a:rPr lang="es-ES_tradnl" smtClean="0"/>
              <a:t>años</a:t>
            </a:r>
            <a:r>
              <a:rPr lang="en-US" smtClean="0"/>
              <a:t>:</a:t>
            </a:r>
            <a:r>
              <a:rPr lang="es-ES_tradnl" smtClean="0"/>
              <a:t> con tres meses de </a:t>
            </a:r>
            <a:r>
              <a:rPr lang="en-US" smtClean="0"/>
              <a:t>sueldo.</a:t>
            </a:r>
          </a:p>
          <a:p>
            <a:pPr lvl="1" eaLnBrk="1" hangingPunct="1">
              <a:defRPr/>
            </a:pPr>
            <a:r>
              <a:rPr lang="en-US" smtClean="0"/>
              <a:t>&gt; 3 </a:t>
            </a:r>
            <a:r>
              <a:rPr lang="es-ES_tradnl" smtClean="0"/>
              <a:t>años</a:t>
            </a:r>
            <a:r>
              <a:rPr lang="en-US" smtClean="0"/>
              <a:t>:</a:t>
            </a:r>
            <a:r>
              <a:rPr lang="es-ES_tradnl" smtClean="0"/>
              <a:t> con un mes de </a:t>
            </a:r>
            <a:r>
              <a:rPr lang="en-US" smtClean="0"/>
              <a:t>sueldo </a:t>
            </a:r>
            <a:r>
              <a:rPr lang="es-ES_tradnl" smtClean="0"/>
              <a:t>por cada año de servicio.</a:t>
            </a:r>
          </a:p>
          <a:p>
            <a:pPr lvl="1" eaLnBrk="1" hangingPunct="1">
              <a:defRPr/>
            </a:pPr>
            <a:r>
              <a:rPr lang="en-US" smtClean="0"/>
              <a:t>F</a:t>
            </a:r>
            <a:r>
              <a:rPr lang="es-ES_tradnl" smtClean="0"/>
              <a:t>racción de año se considerara como año completo.</a:t>
            </a:r>
          </a:p>
          <a:p>
            <a:pPr eaLnBrk="1" hangingPunct="1">
              <a:defRPr/>
            </a:pPr>
            <a:r>
              <a:rPr lang="en-US" smtClean="0"/>
              <a:t>C</a:t>
            </a:r>
            <a:r>
              <a:rPr lang="es-ES_tradnl" smtClean="0"/>
              <a:t>ontrato a plazo fijo:</a:t>
            </a:r>
            <a:endParaRPr lang="en-US" smtClean="0"/>
          </a:p>
          <a:p>
            <a:pPr lvl="1" eaLnBrk="1" hangingPunct="1">
              <a:defRPr/>
            </a:pPr>
            <a:r>
              <a:rPr lang="en-US" smtClean="0"/>
              <a:t>E</a:t>
            </a:r>
            <a:r>
              <a:rPr lang="es-ES_tradnl" smtClean="0"/>
              <a:t>l trabajador despedido</a:t>
            </a:r>
            <a:r>
              <a:rPr lang="en-US" smtClean="0"/>
              <a:t> </a:t>
            </a:r>
            <a:r>
              <a:rPr lang="es-ES_tradnl" smtClean="0"/>
              <a:t>podrá escoger entre las indemnizaciones determinadas en el articulo precedente o las fijadas en el Art. 181 de este código.</a:t>
            </a:r>
          </a:p>
        </p:txBody>
      </p:sp>
    </p:spTree>
  </p:cSld>
  <p:clrMapOvr>
    <a:masterClrMapping/>
  </p:clrMapOvr>
  <p:transition spd="med"/>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ctrTitle"/>
          </p:nvPr>
        </p:nvSpPr>
        <p:spPr/>
        <p:txBody>
          <a:bodyPr/>
          <a:lstStyle/>
          <a:p>
            <a:pPr eaLnBrk="1" hangingPunct="1"/>
            <a:r>
              <a:rPr lang="en-US" smtClean="0"/>
              <a:t>Remuneraciones</a:t>
            </a:r>
            <a:endParaRPr lang="es-ES_tradnl" smtClean="0"/>
          </a:p>
        </p:txBody>
      </p:sp>
    </p:spTree>
  </p:cSld>
  <p:clrMapOvr>
    <a:masterClrMapping/>
  </p:clrMapOvr>
  <p:transition spd="med"/>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eaLnBrk="1" hangingPunct="1"/>
            <a:r>
              <a:rPr lang="en-US" smtClean="0"/>
              <a:t>Igualdad Remuneración</a:t>
            </a:r>
            <a:endParaRPr lang="es-ES_tradnl" smtClean="0"/>
          </a:p>
        </p:txBody>
      </p:sp>
      <p:sp>
        <p:nvSpPr>
          <p:cNvPr id="1207299" name="Rectangle 3"/>
          <p:cNvSpPr>
            <a:spLocks noGrp="1" noChangeArrowheads="1"/>
          </p:cNvSpPr>
          <p:nvPr>
            <p:ph type="body" idx="1"/>
          </p:nvPr>
        </p:nvSpPr>
        <p:spPr/>
        <p:txBody>
          <a:bodyPr/>
          <a:lstStyle/>
          <a:p>
            <a:pPr eaLnBrk="1" hangingPunct="1">
              <a:defRPr/>
            </a:pPr>
            <a:r>
              <a:rPr lang="es-ES_tradnl" smtClean="0"/>
              <a:t>Sin distinción del sexo, raza, nacionalidad o religión; mas, la especialización y práctica en la ejecución del trabajo se tendrán en cuenta para los efectos de la remuneración. </a:t>
            </a:r>
          </a:p>
        </p:txBody>
      </p:sp>
    </p:spTree>
  </p:cSld>
  <p:clrMapOvr>
    <a:masterClrMapping/>
  </p:clrMapOvr>
  <p:transition spd="med"/>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r>
              <a:rPr lang="en-US" smtClean="0"/>
              <a:t>Sueldos y Salarios</a:t>
            </a:r>
            <a:endParaRPr lang="es-ES_tradnl" smtClean="0"/>
          </a:p>
        </p:txBody>
      </p:sp>
      <p:sp>
        <p:nvSpPr>
          <p:cNvPr id="1209347" name="Rectangle 3"/>
          <p:cNvSpPr>
            <a:spLocks noGrp="1" noChangeArrowheads="1"/>
          </p:cNvSpPr>
          <p:nvPr>
            <p:ph type="body" idx="1"/>
          </p:nvPr>
        </p:nvSpPr>
        <p:spPr/>
        <p:txBody>
          <a:bodyPr/>
          <a:lstStyle/>
          <a:p>
            <a:pPr eaLnBrk="1" hangingPunct="1">
              <a:defRPr/>
            </a:pPr>
            <a:r>
              <a:rPr lang="en-US" smtClean="0"/>
              <a:t>Salarios:</a:t>
            </a:r>
          </a:p>
          <a:p>
            <a:pPr lvl="1" eaLnBrk="1" hangingPunct="1">
              <a:defRPr/>
            </a:pPr>
            <a:r>
              <a:rPr lang="en-US" smtClean="0"/>
              <a:t>P</a:t>
            </a:r>
            <a:r>
              <a:rPr lang="es-ES_tradnl" smtClean="0"/>
              <a:t>aga</a:t>
            </a:r>
            <a:r>
              <a:rPr lang="en-US" smtClean="0"/>
              <a:t>do</a:t>
            </a:r>
            <a:r>
              <a:rPr lang="es-ES_tradnl" smtClean="0"/>
              <a:t> por jornadas de labor</a:t>
            </a:r>
            <a:r>
              <a:rPr lang="en-US" smtClean="0"/>
              <a:t> (Jornal),</a:t>
            </a:r>
            <a:r>
              <a:rPr lang="es-ES_tradnl" smtClean="0"/>
              <a:t> por unidades de obra o por tareas. </a:t>
            </a:r>
            <a:endParaRPr lang="en-US" smtClean="0"/>
          </a:p>
          <a:p>
            <a:pPr eaLnBrk="1" hangingPunct="1">
              <a:defRPr/>
            </a:pPr>
            <a:r>
              <a:rPr lang="en-US" smtClean="0"/>
              <a:t>S</a:t>
            </a:r>
            <a:r>
              <a:rPr lang="es-ES_tradnl" smtClean="0"/>
              <a:t>ueldo</a:t>
            </a:r>
            <a:r>
              <a:rPr lang="en-US" smtClean="0"/>
              <a:t>:</a:t>
            </a:r>
          </a:p>
          <a:p>
            <a:pPr lvl="1" eaLnBrk="1" hangingPunct="1">
              <a:defRPr/>
            </a:pPr>
            <a:r>
              <a:rPr lang="en-US" smtClean="0"/>
              <a:t>Pagado </a:t>
            </a:r>
            <a:r>
              <a:rPr lang="es-ES_tradnl" smtClean="0"/>
              <a:t>por meses, sin suprimir los días no laborables. </a:t>
            </a:r>
            <a:endParaRPr lang="en-US" smtClean="0"/>
          </a:p>
          <a:p>
            <a:pPr eaLnBrk="1" hangingPunct="1">
              <a:defRPr/>
            </a:pPr>
            <a:r>
              <a:rPr lang="es-EC" sz="2800" smtClean="0">
                <a:effectLst/>
              </a:rPr>
              <a:t>Los sueldos y salarios se estipularán libremente, pero en ningún caso podrán ser inferiores a los mínimos legales. </a:t>
            </a:r>
          </a:p>
          <a:p>
            <a:pPr eaLnBrk="1" hangingPunct="1">
              <a:buFont typeface="Wingdings" pitchFamily="2" charset="2"/>
              <a:buNone/>
              <a:defRPr/>
            </a:pPr>
            <a:endParaRPr lang="es-ES_tradnl" smtClean="0"/>
          </a:p>
        </p:txBody>
      </p:sp>
    </p:spTree>
  </p:cSld>
  <p:clrMapOvr>
    <a:masterClrMapping/>
  </p:clrMapOvr>
  <p:transition spd="med"/>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eaLnBrk="1" hangingPunct="1"/>
            <a:r>
              <a:rPr lang="en-US" smtClean="0"/>
              <a:t>Plazo para Pagos</a:t>
            </a:r>
            <a:endParaRPr lang="es-ES_tradnl" smtClean="0"/>
          </a:p>
        </p:txBody>
      </p:sp>
      <p:sp>
        <p:nvSpPr>
          <p:cNvPr id="1210371" name="Rectangle 3"/>
          <p:cNvSpPr>
            <a:spLocks noGrp="1" noChangeArrowheads="1"/>
          </p:cNvSpPr>
          <p:nvPr>
            <p:ph type="body" idx="1"/>
          </p:nvPr>
        </p:nvSpPr>
        <p:spPr/>
        <p:txBody>
          <a:bodyPr/>
          <a:lstStyle/>
          <a:p>
            <a:pPr eaLnBrk="1" hangingPunct="1">
              <a:lnSpc>
                <a:spcPct val="90000"/>
              </a:lnSpc>
              <a:defRPr/>
            </a:pPr>
            <a:r>
              <a:rPr lang="es-ES_tradnl" sz="2800" smtClean="0"/>
              <a:t>El plazo para el pago de salarios no podrá ser mayor de una semana, y el pago de sueldos, no mayor de un mes. </a:t>
            </a:r>
          </a:p>
          <a:p>
            <a:pPr eaLnBrk="1" hangingPunct="1">
              <a:lnSpc>
                <a:spcPct val="90000"/>
              </a:lnSpc>
              <a:defRPr/>
            </a:pPr>
            <a:r>
              <a:rPr lang="es-ES_tradnl" sz="2800" smtClean="0"/>
              <a:t>Cuando se contrate una obra que no puede entregarse sino completa, se dará en anticipo por lo menos la tercera parte del precio total y lo necesario para la adquisición de útiles y materiales. En este caso el empleador tendrá derecho a exigir garantía suficiente. </a:t>
            </a:r>
            <a:endParaRPr lang="en-US" sz="2800" smtClean="0"/>
          </a:p>
          <a:p>
            <a:pPr eaLnBrk="1" hangingPunct="1">
              <a:lnSpc>
                <a:spcPct val="90000"/>
              </a:lnSpc>
              <a:defRPr/>
            </a:pPr>
            <a:r>
              <a:rPr lang="es-ES_tradnl" sz="2800" smtClean="0"/>
              <a:t>Si el trabajo fuere por tarea, o la obra de las que pueden entregarse por partes, tendrá derecho el trabajador a que cada semana se le reciba el trabajo ejecutado y se le abone su valor. </a:t>
            </a:r>
          </a:p>
        </p:txBody>
      </p:sp>
    </p:spTree>
  </p:cSld>
  <p:clrMapOvr>
    <a:masterClrMapping/>
  </p:clrMapOvr>
  <p:transition spd="med"/>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eaLnBrk="1" hangingPunct="1"/>
            <a:r>
              <a:rPr lang="en-US" smtClean="0"/>
              <a:t>Otras Disposiciones</a:t>
            </a:r>
            <a:endParaRPr lang="es-ES_tradnl" smtClean="0"/>
          </a:p>
        </p:txBody>
      </p:sp>
      <p:sp>
        <p:nvSpPr>
          <p:cNvPr id="1211395" name="Rectangle 3"/>
          <p:cNvSpPr>
            <a:spLocks noGrp="1" noChangeArrowheads="1"/>
          </p:cNvSpPr>
          <p:nvPr>
            <p:ph type="body" idx="1"/>
          </p:nvPr>
        </p:nvSpPr>
        <p:spPr/>
        <p:txBody>
          <a:bodyPr/>
          <a:lstStyle/>
          <a:p>
            <a:pPr eaLnBrk="1" hangingPunct="1">
              <a:defRPr/>
            </a:pPr>
            <a:r>
              <a:rPr lang="es-ES_tradnl" sz="2800" smtClean="0"/>
              <a:t>Los sueldos y salarios deberán ser pagados directamente al trabajador o a la persona por él designada, en el lugar donde preste sus servicios, salvo convenio escrito en contrario. </a:t>
            </a:r>
          </a:p>
          <a:p>
            <a:pPr eaLnBrk="1" hangingPunct="1">
              <a:defRPr/>
            </a:pPr>
            <a:r>
              <a:rPr lang="es-ES_tradnl" sz="2800" smtClean="0"/>
              <a:t>El empleador podrá retener el salario o sueldo por cuenta de anticipos o por compra de artículos producidos por la empresa pero tan sólo hasta el diez por ciento del importe de la remuneración mensual</a:t>
            </a:r>
            <a:r>
              <a:rPr lang="en-US" sz="2800" smtClean="0"/>
              <a:t>.</a:t>
            </a:r>
          </a:p>
          <a:p>
            <a:pPr eaLnBrk="1" hangingPunct="1">
              <a:defRPr/>
            </a:pPr>
            <a:r>
              <a:rPr lang="es-ES_tradnl" sz="2800" smtClean="0"/>
              <a:t>La remuneración del trabajo será inembargable, salvo para el pago de pensiones alimenticias. </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Disposiciones Fundamentales</a:t>
            </a:r>
            <a:endParaRPr lang="en-GB" smtClean="0"/>
          </a:p>
        </p:txBody>
      </p:sp>
      <p:sp>
        <p:nvSpPr>
          <p:cNvPr id="1101827" name="Rectangle 3"/>
          <p:cNvSpPr>
            <a:spLocks noGrp="1" noChangeArrowheads="1"/>
          </p:cNvSpPr>
          <p:nvPr>
            <p:ph type="body" idx="1"/>
          </p:nvPr>
        </p:nvSpPr>
        <p:spPr>
          <a:xfrm>
            <a:off x="304800" y="990600"/>
            <a:ext cx="8839200" cy="5410200"/>
          </a:xfrm>
        </p:spPr>
        <p:txBody>
          <a:bodyPr/>
          <a:lstStyle/>
          <a:p>
            <a:pPr eaLnBrk="1" hangingPunct="1">
              <a:defRPr/>
            </a:pPr>
            <a:r>
              <a:rPr lang="en-GB" sz="2800" smtClean="0"/>
              <a:t>Los derechos del trabajador son irrenunciables. Será nula toda estipulación que implique su renuncia, disminución o alteración. Las acciones para reclamarlos prescribirán en el tiempo señalado por la ley, contado desde la terminación de la relación laboral.</a:t>
            </a:r>
          </a:p>
          <a:p>
            <a:pPr eaLnBrk="1" hangingPunct="1">
              <a:defRPr/>
            </a:pPr>
            <a:r>
              <a:rPr lang="en-GB" sz="2800" smtClean="0"/>
              <a:t>Los conflictos colectivos de trabajo serán sometidos a tribunales de conciliación y arbitraje, integrados por los empleadores y trabajadores, presididos por un funcionario del trabajo. Estos tribunales serán los únicos competentes para la calificación, tramitación y resolución de los conflictos.</a:t>
            </a:r>
          </a:p>
          <a:p>
            <a:pPr eaLnBrk="1" hangingPunct="1">
              <a:buFont typeface="Wingdings" pitchFamily="2" charset="2"/>
              <a:buNone/>
              <a:defRPr/>
            </a:pPr>
            <a:endParaRPr lang="en-GB" sz="2800" smtClean="0"/>
          </a:p>
        </p:txBody>
      </p:sp>
    </p:spTree>
  </p:cSld>
  <p:clrMapOvr>
    <a:masterClrMapping/>
  </p:clrMapOvr>
  <p:transition spd="med"/>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eaLnBrk="1" hangingPunct="1"/>
            <a:r>
              <a:rPr lang="en-US" smtClean="0"/>
              <a:t>Condena Empleador Moroso</a:t>
            </a:r>
            <a:endParaRPr lang="es-ES_tradnl" smtClean="0"/>
          </a:p>
        </p:txBody>
      </p:sp>
      <p:sp>
        <p:nvSpPr>
          <p:cNvPr id="1212419" name="Rectangle 3"/>
          <p:cNvSpPr>
            <a:spLocks noGrp="1" noChangeArrowheads="1"/>
          </p:cNvSpPr>
          <p:nvPr>
            <p:ph type="body" idx="1"/>
          </p:nvPr>
        </p:nvSpPr>
        <p:spPr/>
        <p:txBody>
          <a:bodyPr/>
          <a:lstStyle/>
          <a:p>
            <a:pPr eaLnBrk="1" hangingPunct="1">
              <a:defRPr/>
            </a:pPr>
            <a:r>
              <a:rPr lang="es-ES_tradnl" smtClean="0"/>
              <a:t> El empleador que no hubiere cubierto las remuneraciones que correspondan al trabajador durante la vigencia de las relaciones de trabajo</a:t>
            </a:r>
            <a:r>
              <a:rPr lang="en-US" smtClean="0"/>
              <a:t> s</a:t>
            </a:r>
            <a:r>
              <a:rPr lang="es-ES_tradnl" smtClean="0"/>
              <a:t>erá condenado al pago del triple del equivalente al monto total de las remuneraciones no pagadas del último trimestre adeudado, en beneficio del trabajador. </a:t>
            </a:r>
          </a:p>
        </p:txBody>
      </p:sp>
    </p:spTree>
  </p:cSld>
  <p:clrMapOvr>
    <a:masterClrMapping/>
  </p:clrMapOvr>
  <p:transition spd="med"/>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eaLnBrk="1" hangingPunct="1"/>
            <a:r>
              <a:rPr lang="en-US" smtClean="0"/>
              <a:t>Lugar y Momento de Pago</a:t>
            </a:r>
            <a:endParaRPr lang="es-ES_tradnl" smtClean="0"/>
          </a:p>
        </p:txBody>
      </p:sp>
      <p:sp>
        <p:nvSpPr>
          <p:cNvPr id="1213443" name="Rectangle 3"/>
          <p:cNvSpPr>
            <a:spLocks noGrp="1" noChangeArrowheads="1"/>
          </p:cNvSpPr>
          <p:nvPr>
            <p:ph type="body" idx="1"/>
          </p:nvPr>
        </p:nvSpPr>
        <p:spPr/>
        <p:txBody>
          <a:bodyPr/>
          <a:lstStyle/>
          <a:p>
            <a:pPr eaLnBrk="1" hangingPunct="1">
              <a:defRPr/>
            </a:pPr>
            <a:r>
              <a:rPr lang="es-ES_tradnl" smtClean="0"/>
              <a:t>El salario o el sueldo deberán abonarse en días hábiles, durante las horas de trabajo y en el sitio del mismo, quedando prohibido efectuarlo en lugares donde se expendan bebidas alcohólicas, en tiendas o pulperías, a no ser que se trate de trabajadores de tales establecimientos. </a:t>
            </a:r>
          </a:p>
        </p:txBody>
      </p:sp>
    </p:spTree>
  </p:cSld>
  <p:clrMapOvr>
    <a:masterClrMapping/>
  </p:clrMapOvr>
  <p:transition spd="med"/>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eaLnBrk="1" hangingPunct="1"/>
            <a:r>
              <a:rPr lang="en-US" smtClean="0"/>
              <a:t>Remuneraciones Adicionales</a:t>
            </a:r>
            <a:endParaRPr lang="es-ES_tradnl" smtClean="0"/>
          </a:p>
        </p:txBody>
      </p:sp>
      <p:sp>
        <p:nvSpPr>
          <p:cNvPr id="1215491" name="Rectangle 3"/>
          <p:cNvSpPr>
            <a:spLocks noGrp="1" noChangeArrowheads="1"/>
          </p:cNvSpPr>
          <p:nvPr>
            <p:ph type="body" idx="1"/>
          </p:nvPr>
        </p:nvSpPr>
        <p:spPr/>
        <p:txBody>
          <a:bodyPr/>
          <a:lstStyle/>
          <a:p>
            <a:pPr eaLnBrk="1" hangingPunct="1">
              <a:defRPr/>
            </a:pPr>
            <a:r>
              <a:rPr lang="en-US" smtClean="0"/>
              <a:t>Remuneraciones:</a:t>
            </a:r>
          </a:p>
          <a:p>
            <a:pPr lvl="1" eaLnBrk="1" hangingPunct="1">
              <a:defRPr/>
            </a:pPr>
            <a:r>
              <a:rPr lang="en-US" smtClean="0"/>
              <a:t>Decimotercera</a:t>
            </a:r>
          </a:p>
          <a:p>
            <a:pPr lvl="1" eaLnBrk="1" hangingPunct="1">
              <a:defRPr/>
            </a:pPr>
            <a:r>
              <a:rPr lang="en-US" smtClean="0"/>
              <a:t>Decimocuarta</a:t>
            </a:r>
          </a:p>
          <a:p>
            <a:pPr lvl="1" eaLnBrk="1" hangingPunct="1">
              <a:defRPr/>
            </a:pPr>
            <a:r>
              <a:rPr lang="en-US" smtClean="0"/>
              <a:t>Bonificación Complementaria</a:t>
            </a:r>
          </a:p>
          <a:p>
            <a:pPr eaLnBrk="1" hangingPunct="1">
              <a:defRPr/>
            </a:pPr>
            <a:r>
              <a:rPr lang="en-US" smtClean="0"/>
              <a:t>Aportes Patronales IESS:</a:t>
            </a:r>
          </a:p>
          <a:p>
            <a:pPr lvl="1" eaLnBrk="1" hangingPunct="1">
              <a:defRPr/>
            </a:pPr>
            <a:r>
              <a:rPr lang="en-US" smtClean="0"/>
              <a:t>Aporte Patronal 12.5%</a:t>
            </a:r>
          </a:p>
          <a:p>
            <a:pPr lvl="1" eaLnBrk="1" hangingPunct="1">
              <a:defRPr/>
            </a:pPr>
            <a:r>
              <a:rPr lang="en-US" smtClean="0"/>
              <a:t>Fondo de reserva:</a:t>
            </a:r>
          </a:p>
          <a:p>
            <a:pPr lvl="2" eaLnBrk="1" hangingPunct="1">
              <a:defRPr/>
            </a:pPr>
            <a:r>
              <a:rPr lang="en-US" smtClean="0"/>
              <a:t>1 Sueldo al año a partir del 2o Año.</a:t>
            </a:r>
          </a:p>
          <a:p>
            <a:pPr eaLnBrk="1" hangingPunct="1">
              <a:defRPr/>
            </a:pPr>
            <a:r>
              <a:rPr lang="en-US" smtClean="0"/>
              <a:t>Utilidades:</a:t>
            </a:r>
          </a:p>
          <a:p>
            <a:pPr lvl="1" eaLnBrk="1" hangingPunct="1">
              <a:defRPr/>
            </a:pPr>
            <a:r>
              <a:rPr lang="en-US" smtClean="0"/>
              <a:t>15% de utilidades liquidas.</a:t>
            </a:r>
            <a:endParaRPr lang="es-ES_tradnl" smtClean="0"/>
          </a:p>
        </p:txBody>
      </p:sp>
    </p:spTree>
  </p:cSld>
  <p:clrMapOvr>
    <a:masterClrMapping/>
  </p:clrMapOvr>
  <p:transition spd="med"/>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eaLnBrk="1" hangingPunct="1"/>
            <a:r>
              <a:rPr lang="en-US" smtClean="0"/>
              <a:t>Decimotercero</a:t>
            </a:r>
            <a:endParaRPr lang="es-ES_tradnl" smtClean="0"/>
          </a:p>
        </p:txBody>
      </p:sp>
      <p:sp>
        <p:nvSpPr>
          <p:cNvPr id="1216515" name="Rectangle 3"/>
          <p:cNvSpPr>
            <a:spLocks noGrp="1" noChangeArrowheads="1"/>
          </p:cNvSpPr>
          <p:nvPr>
            <p:ph type="body" idx="1"/>
          </p:nvPr>
        </p:nvSpPr>
        <p:spPr>
          <a:xfrm>
            <a:off x="685800" y="609600"/>
            <a:ext cx="8153400" cy="6096000"/>
          </a:xfrm>
        </p:spPr>
        <p:txBody>
          <a:bodyPr/>
          <a:lstStyle/>
          <a:p>
            <a:pPr eaLnBrk="1" hangingPunct="1">
              <a:lnSpc>
                <a:spcPct val="90000"/>
              </a:lnSpc>
              <a:defRPr/>
            </a:pPr>
            <a:r>
              <a:rPr lang="es-ES_tradnl" sz="2800" smtClean="0"/>
              <a:t>Los trabajadores tienen derecho a que sus empleadores les paguen, hasta el veinticuatro de diciembre de cada año, una remuneración equivalente a la doceava parte de las remuneraciones que hubieren percibido durante el año calendario.</a:t>
            </a:r>
          </a:p>
          <a:p>
            <a:pPr eaLnBrk="1" hangingPunct="1">
              <a:lnSpc>
                <a:spcPct val="90000"/>
              </a:lnSpc>
              <a:defRPr/>
            </a:pPr>
            <a:r>
              <a:rPr lang="es-ES_tradnl" sz="2800" smtClean="0"/>
              <a:t>El goce de la remuneración prevista en el artículo anterior no se considerará como parte de la remuneración anual para el efecto del pago de aportes al IESS, ni para la determinación del fondo de reserva y jubilación, ni para el pago de las indemnizaciones y vacaciones prescritas en este Código. Tampoco se tomará en cuenta para el cálculo del impuesto a la renta del trabajo. </a:t>
            </a:r>
          </a:p>
        </p:txBody>
      </p:sp>
    </p:spTree>
  </p:cSld>
  <p:clrMapOvr>
    <a:masterClrMapping/>
  </p:clrMapOvr>
  <p:transition spd="med"/>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eaLnBrk="1" hangingPunct="1"/>
            <a:r>
              <a:rPr lang="en-US" smtClean="0"/>
              <a:t>Decimocuarto</a:t>
            </a:r>
            <a:endParaRPr lang="es-ES_tradnl" smtClean="0"/>
          </a:p>
        </p:txBody>
      </p:sp>
      <p:sp>
        <p:nvSpPr>
          <p:cNvPr id="1217539" name="Rectangle 3"/>
          <p:cNvSpPr>
            <a:spLocks noGrp="1" noChangeArrowheads="1"/>
          </p:cNvSpPr>
          <p:nvPr>
            <p:ph type="body" idx="1"/>
          </p:nvPr>
        </p:nvSpPr>
        <p:spPr/>
        <p:txBody>
          <a:bodyPr/>
          <a:lstStyle/>
          <a:p>
            <a:pPr eaLnBrk="1" hangingPunct="1">
              <a:lnSpc>
                <a:spcPct val="90000"/>
              </a:lnSpc>
              <a:defRPr/>
            </a:pPr>
            <a:r>
              <a:rPr lang="es-ES_tradnl" sz="2800" smtClean="0"/>
              <a:t>Consiste en una bonificación adicional de dos salarios mínimos vitales de su respectiva categoría ocupacional, que será pagada hasta el 15 de septiembre de cada año.</a:t>
            </a:r>
            <a:br>
              <a:rPr lang="es-ES_tradnl" sz="2800" smtClean="0"/>
            </a:br>
            <a:r>
              <a:rPr lang="es-ES_tradnl" sz="2800" smtClean="0"/>
              <a:t>se pagará también a los jubilados por sus empleadores y a los pensionistas del Seguro Militar y de la Policía Nacional.</a:t>
            </a:r>
            <a:br>
              <a:rPr lang="es-ES_tradnl" sz="2800" smtClean="0"/>
            </a:br>
            <a:r>
              <a:rPr lang="es-ES_tradnl" sz="2800" smtClean="0"/>
              <a:t>Si un trabajador, por cualquier causa, saliere o fuere separado de su trabajo antes de las fechas mencionadas, recibirá la parte proporcional de la decimocuarta remuneración al momento del retiro o separación. </a:t>
            </a:r>
          </a:p>
        </p:txBody>
      </p:sp>
    </p:spTree>
  </p:cSld>
  <p:clrMapOvr>
    <a:masterClrMapping/>
  </p:clrMapOvr>
  <p:transition spd="med"/>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eaLnBrk="1" hangingPunct="1"/>
            <a:r>
              <a:rPr lang="en-US" smtClean="0"/>
              <a:t>Bonificacion Complementaria</a:t>
            </a:r>
            <a:endParaRPr lang="es-ES_tradnl" smtClean="0"/>
          </a:p>
        </p:txBody>
      </p:sp>
      <p:sp>
        <p:nvSpPr>
          <p:cNvPr id="1218563" name="Rectangle 3"/>
          <p:cNvSpPr>
            <a:spLocks noGrp="1" noChangeArrowheads="1"/>
          </p:cNvSpPr>
          <p:nvPr>
            <p:ph type="body" idx="1"/>
          </p:nvPr>
        </p:nvSpPr>
        <p:spPr/>
        <p:txBody>
          <a:bodyPr/>
          <a:lstStyle/>
          <a:p>
            <a:pPr eaLnBrk="1" hangingPunct="1">
              <a:lnSpc>
                <a:spcPct val="90000"/>
              </a:lnSpc>
              <a:defRPr/>
            </a:pPr>
            <a:r>
              <a:rPr lang="es-ES_tradnl" sz="2800" smtClean="0"/>
              <a:t>Esta bonificación será pagada en diez dividendos iguales, con la segunda quincena del sueldo o salario correspondiente a cada mes, excepto en los meses en que se pagan la decimotercera y decimocuarta remuneraciones.</a:t>
            </a:r>
            <a:endParaRPr lang="en-US" sz="2800" smtClean="0"/>
          </a:p>
          <a:p>
            <a:pPr eaLnBrk="1" hangingPunct="1">
              <a:lnSpc>
                <a:spcPct val="90000"/>
              </a:lnSpc>
              <a:defRPr/>
            </a:pPr>
            <a:r>
              <a:rPr lang="es-ES_tradnl" sz="2800" smtClean="0"/>
              <a:t>No se considera: para efecto del pago de aportes al IESS, ni para la determinación del Fondo de Reserva y Jubilación, ni para el pago de trabajos suplementarios, extraordinarios, o de indemnizaciones y vacaciones. Tampoco se tomará en cuenta para el cálculo del impuesto a la renta del trabajo. </a:t>
            </a:r>
          </a:p>
        </p:txBody>
      </p:sp>
    </p:spTree>
  </p:cSld>
  <p:clrMapOvr>
    <a:masterClrMapping/>
  </p:clrMapOvr>
  <p:transition spd="med"/>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eaLnBrk="1" hangingPunct="1"/>
            <a:r>
              <a:rPr lang="en-US" smtClean="0"/>
              <a:t>Utilidades</a:t>
            </a:r>
            <a:endParaRPr lang="es-ES_tradnl" smtClean="0"/>
          </a:p>
        </p:txBody>
      </p:sp>
      <p:sp>
        <p:nvSpPr>
          <p:cNvPr id="1219587" name="Rectangle 3"/>
          <p:cNvSpPr>
            <a:spLocks noGrp="1" noChangeArrowheads="1"/>
          </p:cNvSpPr>
          <p:nvPr>
            <p:ph type="body" idx="1"/>
          </p:nvPr>
        </p:nvSpPr>
        <p:spPr/>
        <p:txBody>
          <a:bodyPr/>
          <a:lstStyle/>
          <a:p>
            <a:pPr eaLnBrk="1" hangingPunct="1">
              <a:defRPr/>
            </a:pPr>
            <a:r>
              <a:rPr lang="es-ES_tradnl" smtClean="0"/>
              <a:t>El empleador o empresa reconocerá en beneficio de sus trabajadores el quince por ciento (15%) de las utilidades líquidas. Este porcentaje se distribuirá así:</a:t>
            </a:r>
          </a:p>
          <a:p>
            <a:pPr eaLnBrk="1" hangingPunct="1">
              <a:defRPr/>
            </a:pPr>
            <a:r>
              <a:rPr lang="es-ES_tradnl" smtClean="0"/>
              <a:t>El diez por ciento (10%) se dividirá para los trabajadores de la empresa, sin consideración a las remuneraciones recibidas por cada uno de ellos durante el año correspondiente al reparto y será entregado directamente al trabajador.</a:t>
            </a:r>
          </a:p>
        </p:txBody>
      </p:sp>
    </p:spTree>
  </p:cSld>
  <p:clrMapOvr>
    <a:masterClrMapping/>
  </p:clrMapOvr>
  <p:transition spd="med"/>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eaLnBrk="1" hangingPunct="1"/>
            <a:r>
              <a:rPr lang="en-US" smtClean="0"/>
              <a:t>Utilidades</a:t>
            </a:r>
            <a:endParaRPr lang="es-ES_tradnl" smtClean="0"/>
          </a:p>
        </p:txBody>
      </p:sp>
      <p:sp>
        <p:nvSpPr>
          <p:cNvPr id="1220611" name="Rectangle 3"/>
          <p:cNvSpPr>
            <a:spLocks noGrp="1" noChangeArrowheads="1"/>
          </p:cNvSpPr>
          <p:nvPr>
            <p:ph type="body" idx="1"/>
          </p:nvPr>
        </p:nvSpPr>
        <p:spPr>
          <a:xfrm>
            <a:off x="228600" y="609600"/>
            <a:ext cx="8610600" cy="6096000"/>
          </a:xfrm>
        </p:spPr>
        <p:txBody>
          <a:bodyPr/>
          <a:lstStyle/>
          <a:p>
            <a:pPr eaLnBrk="1" hangingPunct="1">
              <a:lnSpc>
                <a:spcPct val="90000"/>
              </a:lnSpc>
              <a:defRPr/>
            </a:pPr>
            <a:r>
              <a:rPr lang="es-ES_tradnl" sz="2800" smtClean="0"/>
              <a:t>El cinco por ciento (5%) restante será entregado directamente a los trabajadores de la empresa, en proporción a sus cargas familiares, entendiéndose por éstas al cónyuge, los hijos menores de dieciocho años y los hijos minusválidos de cualquier edad.</a:t>
            </a:r>
            <a:endParaRPr lang="en-US" sz="2800" smtClean="0"/>
          </a:p>
          <a:p>
            <a:pPr eaLnBrk="1" hangingPunct="1">
              <a:lnSpc>
                <a:spcPct val="90000"/>
              </a:lnSpc>
              <a:defRPr/>
            </a:pPr>
            <a:r>
              <a:rPr lang="en-US" sz="2800" smtClean="0"/>
              <a:t>E</a:t>
            </a:r>
            <a:r>
              <a:rPr lang="es-ES_tradnl" sz="2800" smtClean="0"/>
              <a:t>l reparto se hará por intermedio de la asociación mayoritaria de trabajadores de la empresa y en proporción al número de estas cargas familiares, debidamente acreditadas por el trabajador ante el empleador. De no existir ninguna asociación, la entrega será directa.</a:t>
            </a:r>
            <a:endParaRPr lang="en-US" sz="2800" smtClean="0"/>
          </a:p>
          <a:p>
            <a:pPr eaLnBrk="1" hangingPunct="1">
              <a:lnSpc>
                <a:spcPct val="90000"/>
              </a:lnSpc>
              <a:defRPr/>
            </a:pPr>
            <a:r>
              <a:rPr lang="es-ES_tradnl" sz="2800" smtClean="0"/>
              <a:t>Quienes no hubieren trabajado durante el año completo, recibirán por tales participaciones la parte proporcional al tiempo de servicios. </a:t>
            </a:r>
          </a:p>
        </p:txBody>
      </p:sp>
    </p:spTree>
  </p:cSld>
  <p:clrMapOvr>
    <a:masterClrMapping/>
  </p:clrMapOvr>
  <p:transition spd="med"/>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eaLnBrk="1" hangingPunct="1"/>
            <a:r>
              <a:rPr lang="en-US" smtClean="0"/>
              <a:t>Utilidades</a:t>
            </a:r>
            <a:endParaRPr lang="es-ES_tradnl" smtClean="0"/>
          </a:p>
        </p:txBody>
      </p:sp>
      <p:sp>
        <p:nvSpPr>
          <p:cNvPr id="1221635" name="Rectangle 3"/>
          <p:cNvSpPr>
            <a:spLocks noGrp="1" noChangeArrowheads="1"/>
          </p:cNvSpPr>
          <p:nvPr>
            <p:ph type="body" idx="1"/>
          </p:nvPr>
        </p:nvSpPr>
        <p:spPr>
          <a:xfrm>
            <a:off x="304800" y="762000"/>
            <a:ext cx="8534400" cy="5943600"/>
          </a:xfrm>
        </p:spPr>
        <p:txBody>
          <a:bodyPr/>
          <a:lstStyle/>
          <a:p>
            <a:pPr eaLnBrk="1" hangingPunct="1">
              <a:defRPr/>
            </a:pPr>
            <a:r>
              <a:rPr lang="en-US" sz="2800" smtClean="0"/>
              <a:t>No tendran derecho a utilidades l</a:t>
            </a:r>
            <a:r>
              <a:rPr lang="es-ES_tradnl" sz="2800" smtClean="0"/>
              <a:t>os trabajadores que percibieren sobresueldos o gratificaciones cuyo monto fuere igual o excediere al porcentaje que se fija, no tendrá derecho a participar en el reparto individual de las utilidades.</a:t>
            </a:r>
            <a:endParaRPr lang="en-US" sz="2800" smtClean="0"/>
          </a:p>
          <a:p>
            <a:pPr eaLnBrk="1" hangingPunct="1">
              <a:defRPr/>
            </a:pPr>
            <a:r>
              <a:rPr lang="es-ES_tradnl" sz="2800" smtClean="0"/>
              <a:t>Si fueren menores, tendrán derecho a la diferencia. </a:t>
            </a:r>
            <a:endParaRPr lang="en-US" sz="2800" smtClean="0"/>
          </a:p>
          <a:p>
            <a:pPr eaLnBrk="1" hangingPunct="1">
              <a:defRPr/>
            </a:pPr>
            <a:r>
              <a:rPr lang="es-ES_tradnl" sz="2800" smtClean="0"/>
              <a:t>La participación en las utilidades líquidas de las empresas, que perciban los trabajadores, no se considerarán como parte de la remuneración para los efectos de pago de aportes al Instituto Ecuatoriano de Seguridad Social, ni para la determinación del fondo de reserva y jubilación. </a:t>
            </a:r>
          </a:p>
          <a:p>
            <a:pPr eaLnBrk="1" hangingPunct="1">
              <a:defRPr/>
            </a:pPr>
            <a:endParaRPr lang="es-ES_tradnl" sz="2800" smtClean="0"/>
          </a:p>
        </p:txBody>
      </p:sp>
    </p:spTree>
  </p:cSld>
  <p:clrMapOvr>
    <a:masterClrMapping/>
  </p:clrMapOvr>
  <p:transition spd="med"/>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eaLnBrk="1" hangingPunct="1"/>
            <a:r>
              <a:rPr lang="en-US" smtClean="0"/>
              <a:t>Utilidades</a:t>
            </a:r>
            <a:endParaRPr lang="es-ES_tradnl" smtClean="0"/>
          </a:p>
        </p:txBody>
      </p:sp>
      <p:sp>
        <p:nvSpPr>
          <p:cNvPr id="1222659" name="Rectangle 3"/>
          <p:cNvSpPr>
            <a:spLocks noGrp="1" noChangeArrowheads="1"/>
          </p:cNvSpPr>
          <p:nvPr>
            <p:ph type="body" idx="1"/>
          </p:nvPr>
        </p:nvSpPr>
        <p:spPr>
          <a:xfrm>
            <a:off x="304800" y="762000"/>
            <a:ext cx="8534400" cy="5943600"/>
          </a:xfrm>
        </p:spPr>
        <p:txBody>
          <a:bodyPr/>
          <a:lstStyle/>
          <a:p>
            <a:pPr eaLnBrk="1" hangingPunct="1">
              <a:defRPr/>
            </a:pPr>
            <a:r>
              <a:rPr lang="es-ES_tradnl" sz="2400" smtClean="0"/>
              <a:t>La parte que corresponde individualmente a los trabajadores por utilidades se pagará dentro del plazo de quince días, contados a partir de la fecha de liquidación de utilidades, que deberá hacerse hasta el 31 de marzo de cada año.</a:t>
            </a:r>
            <a:br>
              <a:rPr lang="es-ES_tradnl" sz="2400" smtClean="0"/>
            </a:br>
            <a:r>
              <a:rPr lang="es-ES_tradnl" sz="2400" smtClean="0"/>
              <a:t>El empleador remitirá a la Dirección General o Subdirección del Trabajo la comprobación fehaciente de la recepción de las utilidades por el trabajador, bajo pena de multa. Además, si requerido el empleador por la Dirección General del Trabajo para que justifique el cumplimiento de tal obligación, no remitiere los documentos comprobatorios, será sancionado con una multa impuesta de conformidad con lo previsto en el artículo 626 de este Código, según la capacidad de la empresa, a juicio del Director General o Subdirector del Trabajo. </a:t>
            </a:r>
          </a:p>
        </p:txBody>
      </p:sp>
    </p:spTree>
  </p:cSld>
  <p:clrMapOvr>
    <a:masterClrMapping/>
  </p:clrMapOvr>
  <p:transition spd="med"/>
</p:sld>
</file>

<file path=ppt/theme/theme1.xml><?xml version="1.0" encoding="utf-8"?>
<a:theme xmlns:a="http://schemas.openxmlformats.org/drawingml/2006/main" name="Azure">
  <a:themeElements>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Azu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Char char="n"/>
          <a:tabLst/>
          <a:defRPr kumimoji="0" lang="en-US" sz="32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Char char="n"/>
          <a:tabLst/>
          <a:defRPr kumimoji="0" lang="en-US" sz="32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C:\Archivos de programa\Microsoft Office\Templates\Presentation Designs\Azure.pot</Template>
  <TotalTime>4337</TotalTime>
  <Words>6268</Words>
  <Application>Microsoft PowerPoint</Application>
  <PresentationFormat>Presentación en pantalla (4:3)</PresentationFormat>
  <Paragraphs>549</Paragraphs>
  <Slides>99</Slides>
  <Notes>49</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99</vt:i4>
      </vt:variant>
    </vt:vector>
  </HeadingPairs>
  <TitlesOfParts>
    <vt:vector size="103" baseType="lpstr">
      <vt:lpstr>Arial</vt:lpstr>
      <vt:lpstr>Wingdings</vt:lpstr>
      <vt:lpstr>Times New Roman</vt:lpstr>
      <vt:lpstr>Azure</vt:lpstr>
      <vt:lpstr>Recursos Humanos Aspectos Legales</vt:lpstr>
      <vt:lpstr>Fabrizio Marcillo Morla</vt:lpstr>
      <vt:lpstr>Diapositiva 3</vt:lpstr>
      <vt:lpstr>Diapositiva 4</vt:lpstr>
      <vt:lpstr>Codigo del Trabajo</vt:lpstr>
      <vt:lpstr>Disposiciones Fundamentales</vt:lpstr>
      <vt:lpstr>Disposiciones Fundamentales</vt:lpstr>
      <vt:lpstr>Disposiciones Fundamentales</vt:lpstr>
      <vt:lpstr>Disposiciones Fundamentales</vt:lpstr>
      <vt:lpstr>Disposiciones Fundamentales</vt:lpstr>
      <vt:lpstr>Tipos de Relaciones Laborales</vt:lpstr>
      <vt:lpstr>Regidas Ley Contrato De Trabajo</vt:lpstr>
      <vt:lpstr>El contrato a plazo fijo</vt:lpstr>
      <vt:lpstr>Contrato a Prueba</vt:lpstr>
      <vt:lpstr>Contrato por Temporada</vt:lpstr>
      <vt:lpstr>Contrato Trabajo Eventual</vt:lpstr>
      <vt:lpstr>Contrato por Grupo o Equipo</vt:lpstr>
      <vt:lpstr>Contrato de Tiempo Parcial</vt:lpstr>
      <vt:lpstr>Licencias Principios Comunes</vt:lpstr>
      <vt:lpstr>Pasantias</vt:lpstr>
      <vt:lpstr>Pasantias Educativas</vt:lpstr>
      <vt:lpstr>Pasantias Educativas</vt:lpstr>
      <vt:lpstr>Pasantias Formacion Profesional</vt:lpstr>
      <vt:lpstr>Regimenes Especiales</vt:lpstr>
      <vt:lpstr>Contrato de Trabajo</vt:lpstr>
      <vt:lpstr>Contrato de Trabajo</vt:lpstr>
      <vt:lpstr>Elementos Contrato Individual Trabajo</vt:lpstr>
      <vt:lpstr>Capacidad para ser Contratado</vt:lpstr>
      <vt:lpstr>Capacidad para Contratar</vt:lpstr>
      <vt:lpstr>Efectos de Contrato de Trabajo</vt:lpstr>
      <vt:lpstr>Contenido Contrato Individual</vt:lpstr>
      <vt:lpstr>Contenido Contrato Individual</vt:lpstr>
      <vt:lpstr>Clasificacion Contratos Trabajo</vt:lpstr>
      <vt:lpstr>Por Forma de Celebracion</vt:lpstr>
      <vt:lpstr>Por Forma de Remuneracion</vt:lpstr>
      <vt:lpstr>Por Tiempo de Duracion</vt:lpstr>
      <vt:lpstr>Por Forma de Ejecutarse Trabajo</vt:lpstr>
      <vt:lpstr>Contratos Especiales Corta Duracion</vt:lpstr>
      <vt:lpstr>Contratos Especiales Corta Duracion</vt:lpstr>
      <vt:lpstr>Contratos Pluripersonales</vt:lpstr>
      <vt:lpstr>En Consideración a Persona</vt:lpstr>
      <vt:lpstr>En Consideración a Persona</vt:lpstr>
      <vt:lpstr>Jornadas de Trabajo</vt:lpstr>
      <vt:lpstr>Jornada Normal</vt:lpstr>
      <vt:lpstr>Horas Suplementarias</vt:lpstr>
      <vt:lpstr>Horas Extraordinarias</vt:lpstr>
      <vt:lpstr>Sabados y Domingos</vt:lpstr>
      <vt:lpstr>Fiestas Civicas</vt:lpstr>
      <vt:lpstr>Jornadas de Recuperacion</vt:lpstr>
      <vt:lpstr>Estabilidad Laboral</vt:lpstr>
      <vt:lpstr>Interrupción</vt:lpstr>
      <vt:lpstr>Suspensión</vt:lpstr>
      <vt:lpstr>Incapacidad</vt:lpstr>
      <vt:lpstr>Maternidad</vt:lpstr>
      <vt:lpstr>Riesgo de Trabajo</vt:lpstr>
      <vt:lpstr>Servicio Militar / Cargos Publicos</vt:lpstr>
      <vt:lpstr>Comisiones Sindicales</vt:lpstr>
      <vt:lpstr>Efectos de Huelga</vt:lpstr>
      <vt:lpstr>Efectos del Paro</vt:lpstr>
      <vt:lpstr>Terminación de Contrato</vt:lpstr>
      <vt:lpstr>Causales Terminacion Contrato</vt:lpstr>
      <vt:lpstr>Causales Terminacion Contrato</vt:lpstr>
      <vt:lpstr>Causas Legalmente Establecidas en Contrato</vt:lpstr>
      <vt:lpstr>Acuerdo de Partes: Renuncia y Aceptacion</vt:lpstr>
      <vt:lpstr>Conclusión Obra, Periodo Labor O Servicio Del Contrato</vt:lpstr>
      <vt:lpstr>Muerte o Incapacidad del empleador o extinción de la persona jurídica contratante</vt:lpstr>
      <vt:lpstr>Muerte o incapacidad permanente y total del trabajador</vt:lpstr>
      <vt:lpstr>Caso Fortuito o Fuerza Mayor</vt:lpstr>
      <vt:lpstr>Voluntad de Empelador Previo Visto Bueno</vt:lpstr>
      <vt:lpstr>Voluntad Trabajador  Previo Visto Bueno</vt:lpstr>
      <vt:lpstr>Por Desahucio</vt:lpstr>
      <vt:lpstr>Despido Intempestivo</vt:lpstr>
      <vt:lpstr>Abandono Intempestivo</vt:lpstr>
      <vt:lpstr>Liquidacion de Negocio</vt:lpstr>
      <vt:lpstr>Cesacion o Enajenacion del negocio</vt:lpstr>
      <vt:lpstr>Liquidacion e Indemnización</vt:lpstr>
      <vt:lpstr>Liquidación</vt:lpstr>
      <vt:lpstr>Visto Bueno</vt:lpstr>
      <vt:lpstr>Desahucio</vt:lpstr>
      <vt:lpstr>Bonificacion por Desahucio</vt:lpstr>
      <vt:lpstr>Prohibiciones de Desahucio</vt:lpstr>
      <vt:lpstr>Despido Intempestivo</vt:lpstr>
      <vt:lpstr>Efectos cambio de ocupación </vt:lpstr>
      <vt:lpstr>Indemnizaciones</vt:lpstr>
      <vt:lpstr>Remuneraciones</vt:lpstr>
      <vt:lpstr>Igualdad Remuneración</vt:lpstr>
      <vt:lpstr>Sueldos y Salarios</vt:lpstr>
      <vt:lpstr>Plazo para Pagos</vt:lpstr>
      <vt:lpstr>Otras Disposiciones</vt:lpstr>
      <vt:lpstr>Condena Empleador Moroso</vt:lpstr>
      <vt:lpstr>Lugar y Momento de Pago</vt:lpstr>
      <vt:lpstr>Remuneraciones Adicionales</vt:lpstr>
      <vt:lpstr>Decimotercero</vt:lpstr>
      <vt:lpstr>Decimocuarto</vt:lpstr>
      <vt:lpstr>Bonificacion Complementaria</vt:lpstr>
      <vt:lpstr>Utilidades</vt:lpstr>
      <vt:lpstr>Utilidades</vt:lpstr>
      <vt:lpstr>Utilidades</vt:lpstr>
      <vt:lpstr>Utilidades</vt:lpstr>
    </vt:vector>
  </TitlesOfParts>
  <Manager>Barcillo Barzinister</Manager>
  <Company>ESPOL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Comportamiento Organizacional</dc:title>
  <dc:subject>RRHH</dc:subject>
  <dc:creator>Fabrizio Marcillo</dc:creator>
  <cp:lastModifiedBy>kenjjime</cp:lastModifiedBy>
  <cp:revision>843</cp:revision>
  <cp:lastPrinted>1601-01-01T00:00:00Z</cp:lastPrinted>
  <dcterms:created xsi:type="dcterms:W3CDTF">2002-07-19T11:47:45Z</dcterms:created>
  <dcterms:modified xsi:type="dcterms:W3CDTF">2010-01-29T16:50:57Z</dcterms:modified>
</cp:coreProperties>
</file>