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46" r:id="rId2"/>
    <p:sldId id="347" r:id="rId3"/>
    <p:sldId id="310" r:id="rId4"/>
    <p:sldId id="324" r:id="rId5"/>
    <p:sldId id="325" r:id="rId6"/>
    <p:sldId id="338" r:id="rId7"/>
    <p:sldId id="327" r:id="rId8"/>
    <p:sldId id="342" r:id="rId9"/>
    <p:sldId id="328" r:id="rId10"/>
    <p:sldId id="341" r:id="rId11"/>
    <p:sldId id="343" r:id="rId12"/>
    <p:sldId id="344" r:id="rId13"/>
    <p:sldId id="345" r:id="rId14"/>
    <p:sldId id="329" r:id="rId15"/>
    <p:sldId id="332" r:id="rId16"/>
    <p:sldId id="333" r:id="rId17"/>
    <p:sldId id="335" r:id="rId18"/>
    <p:sldId id="334" r:id="rId19"/>
    <p:sldId id="336" r:id="rId20"/>
    <p:sldId id="309" r:id="rId21"/>
    <p:sldId id="339" r:id="rId22"/>
    <p:sldId id="312" r:id="rId23"/>
    <p:sldId id="34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  <a:srgbClr val="000066"/>
    <a:srgbClr val="000099"/>
    <a:srgbClr val="0033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B8BE24A-8BCB-470C-AD67-2FB59360AB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176FD3F6-8BA8-4912-AE73-883A63AD6A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3FCA1-B897-498E-88F7-C03A7D1756D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E891E-B33D-4D4A-857F-7F89E537F54A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452D4-DEB1-4194-89F5-473D1027C444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65369-36DE-4284-9625-949E321D3F45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DC961-B15D-4EA9-8CCE-FA3C7A613D97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7CCA7-7E23-4725-9566-53AA0260E9C2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C7032-02BB-4923-ACE1-232C5762934C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00044-4E6E-418E-AA3E-24BD6ED3D73E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C53B9-4FE6-4313-8F4B-C2FAE83326A2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879EF-9C1C-47AE-A942-C6DE72F88782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DC168-5003-4E99-B6D5-D379FE17D99E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CF6EE-3776-4289-95AA-017A7805E54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984B9-1B8A-4E00-A874-8B3A43BCBB1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C8B5D-642A-4D8F-A9CC-A91100D60267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61F35-17DB-4746-AECA-1B68AD26EA65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6DC82-1715-4558-B4ED-D95BED7F5C82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FF3FC-7767-41AC-954F-BA4C64111F7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C9167-26E3-43D5-8E67-B6A62DF7B123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0F0FC7C4-0A83-4557-B819-8AA50FD92E7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-228600"/>
            <a:ext cx="1962150" cy="6934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-228600"/>
            <a:ext cx="5734050" cy="6934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Disciplina y Administración de Conflictos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barcillo@gmail.com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(593-9) 4194239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Dominio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Dominio Individual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Herir a la otra parte sin salir lastimado.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Mmas fuerte o agresivo gana y perdedor acepta derrota y se retira a competir con rivales mas debiles o se queda aceptando victoria del otro y dando simbolo.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Herida real puede ser remplazada por simbolica.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Dominio por coalicion: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Dos o mas personas pueden generar sinergia.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Ninguna orrganizacion puede funcionar sin coalicion que consolide poder sobre figura central.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Dominio de la mayoria: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“Democracia”.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Mayoria gana, minoria retira o marcha con todos.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Minoria tiene poco poder y se ignora.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Preferencia por Dominio</a:t>
            </a:r>
            <a:endParaRPr lang="es-ES" smtClean="0"/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z="2800" smtClean="0"/>
              <a:t>Estudios indican preferencia por dominio:</a:t>
            </a:r>
          </a:p>
          <a:p>
            <a:pPr marL="609600" indent="-609600" eaLnBrk="1" hangingPunct="1">
              <a:buSzPct val="105000"/>
              <a:buFont typeface="Wingdings" pitchFamily="2" charset="2"/>
              <a:buAutoNum type="arabicParenR"/>
              <a:defRPr/>
            </a:pPr>
            <a:r>
              <a:rPr lang="en-US" sz="2800" smtClean="0"/>
              <a:t>Intento por alcanzar consenso por votacion informal y esperar no conflicto. Opinion de mayoria igaul influye.</a:t>
            </a:r>
          </a:p>
          <a:p>
            <a:pPr marL="609600" indent="-609600" eaLnBrk="1" hangingPunct="1">
              <a:buSzPct val="105000"/>
              <a:buFont typeface="Wingdings" pitchFamily="2" charset="2"/>
              <a:buAutoNum type="arabicParenR"/>
              <a:defRPr/>
            </a:pPr>
            <a:r>
              <a:rPr lang="en-US" sz="2800" smtClean="0"/>
              <a:t>Grupo responde a individuo dominante o pequeña coalicion: Demostracion de estatus o certeza aparente.</a:t>
            </a:r>
          </a:p>
          <a:p>
            <a:pPr marL="609600" indent="-609600" eaLnBrk="1" hangingPunct="1">
              <a:buSzPct val="105000"/>
              <a:buFont typeface="Wingdings" pitchFamily="2" charset="2"/>
              <a:buAutoNum type="arabicParenR"/>
              <a:defRPr/>
            </a:pPr>
            <a:r>
              <a:rPr lang="en-US" sz="2800" smtClean="0"/>
              <a:t>Sin estatus y certeza: votación formal.</a:t>
            </a:r>
          </a:p>
          <a:p>
            <a:pPr marL="609600" indent="-609600" eaLnBrk="1" hangingPunct="1">
              <a:buSzPct val="105000"/>
              <a:buFont typeface="Wingdings" pitchFamily="2" charset="2"/>
              <a:buAutoNum type="arabicParenR"/>
              <a:defRPr/>
            </a:pPr>
            <a:r>
              <a:rPr lang="en-US" sz="2800" smtClean="0"/>
              <a:t>Sin   mayoria, acepta coalicion plural o abandona conflicto.</a:t>
            </a:r>
            <a:endParaRPr lang="es-ES" sz="2800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Recurso a la Jerarquia</a:t>
            </a:r>
            <a:endParaRPr lang="es-ES" smtClean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Apelacion a fuerza superior (Dios o azar):</a:t>
            </a:r>
          </a:p>
          <a:p>
            <a:pPr lvl="1" eaLnBrk="1" hangingPunct="1">
              <a:defRPr/>
            </a:pPr>
            <a:r>
              <a:rPr lang="en-US" smtClean="0"/>
              <a:t>Dios lo manda.</a:t>
            </a:r>
          </a:p>
          <a:p>
            <a:pPr lvl="1" eaLnBrk="1" hangingPunct="1">
              <a:defRPr/>
            </a:pPr>
            <a:r>
              <a:rPr lang="en-US" smtClean="0"/>
              <a:t>Cartas, tripas, dados.</a:t>
            </a:r>
          </a:p>
          <a:p>
            <a:pPr eaLnBrk="1" hangingPunct="1">
              <a:defRPr/>
            </a:pPr>
            <a:r>
              <a:rPr lang="en-US" smtClean="0"/>
              <a:t>Administracion Judicial burocratica:</a:t>
            </a:r>
          </a:p>
          <a:p>
            <a:pPr lvl="1" eaLnBrk="1" hangingPunct="1">
              <a:defRPr/>
            </a:pPr>
            <a:r>
              <a:rPr lang="en-US" smtClean="0"/>
              <a:t>Si no hay fe en anterior, se da a persona con autoridad poder de resolver conflicto.</a:t>
            </a:r>
          </a:p>
          <a:p>
            <a:pPr lvl="1" eaLnBrk="1" hangingPunct="1">
              <a:defRPr/>
            </a:pPr>
            <a:r>
              <a:rPr lang="en-US" smtClean="0"/>
              <a:t>Jueces, jefes, padres, autoridades tienen autoridad y responsabilidad de tomar decisiones dificiles o impopulares.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Negociacion	</a:t>
            </a:r>
            <a:endParaRPr lang="es-ES" smtClean="0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99450" cy="5940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 veces dificl de diferenciar de dominio.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Resultado depende de equilibrio de poder entre partes.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Persuadir a otra persona a estar de acuerdo con con mis terminos.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 Poder de  negociacion del otro es mi costo de estar en desacuerdo con el, en proporcion a mi costo de estar de acuerdo con 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Mide grado de persuacion de aceptar lo que propone.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Explicita o implicita.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Distributiva: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Repartir pastel. Suma = 0.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Habilidad y poder de dañar a otro sin romper la relacion.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Integrativa: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Buscar un pastel mas grande. Suma &gt; 0.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Convertirlo de Negociacion en solucion de prolema.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Muy raro. Dificil mantener separadas las 2 cosas.</a:t>
            </a:r>
            <a:endParaRPr lang="es-ES" sz="2000" smtClean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-228600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Roles Gerente en Solucion Conflicto</a:t>
            </a:r>
            <a:endParaRPr lang="es-ES_tradnl" smtClean="0"/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Absorcion personal de tension.</a:t>
            </a:r>
          </a:p>
          <a:p>
            <a:pPr lvl="1" eaLnBrk="1" hangingPunct="1">
              <a:defRPr/>
            </a:pPr>
            <a:r>
              <a:rPr lang="en-US" smtClean="0"/>
              <a:t>Lineas comunicacion muchos sentidos.</a:t>
            </a:r>
          </a:p>
          <a:p>
            <a:pPr lvl="1" eaLnBrk="1" hangingPunct="1">
              <a:defRPr/>
            </a:pPr>
            <a:r>
              <a:rPr lang="en-US" smtClean="0"/>
              <a:t>Comportamiento estable y consistente, especialemente bajo tension.</a:t>
            </a:r>
          </a:p>
          <a:p>
            <a:pPr eaLnBrk="1" hangingPunct="1">
              <a:defRPr/>
            </a:pPr>
            <a:r>
              <a:rPr lang="en-US" smtClean="0"/>
              <a:t>Resoucion judicial burocratica.</a:t>
            </a:r>
          </a:p>
          <a:p>
            <a:pPr lvl="1" eaLnBrk="1" hangingPunct="1">
              <a:defRPr/>
            </a:pPr>
            <a:r>
              <a:rPr lang="en-US" smtClean="0"/>
              <a:t>Por autoridad formal.</a:t>
            </a:r>
          </a:p>
          <a:p>
            <a:pPr lvl="1" eaLnBrk="1" hangingPunct="1">
              <a:defRPr/>
            </a:pPr>
            <a:r>
              <a:rPr lang="en-US" smtClean="0"/>
              <a:t>Muy tentadora, usar con discrecion.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-228600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Roles Gerente en Solucion Conflicto</a:t>
            </a:r>
            <a:endParaRPr lang="es-ES_tradnl" smtClean="0"/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Reestructuracion sistema evitar conflicto.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Esquemas generadores tension:Interacciones unidireccionales o impredecibles, intermitentes o inadecuadas.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Varios esquemas: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Separar y amortiguar. Reducir dependencia recursos comunes o reglas firmes para distribucion. O usar vinculo deschable (representante prensa).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Unificar flujo trabajo: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Mucha tension viene violar “autoridad = responsabilidad”.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Talvez no puede controlar todo, pero puede hacer unidades mas logicas y completas con mayor control.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Modificar demandas de rol: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Simplificar demandas eliminando elementos conflictivos.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Segregar roles entre distintas personas.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-228600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Roles Gerente en Solucion Conflicto</a:t>
            </a:r>
            <a:endParaRPr lang="es-ES_tradnl" smtClean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Uso confrontacion (organiz. matricial):</a:t>
            </a:r>
          </a:p>
          <a:p>
            <a:pPr lvl="1" eaLnBrk="1" hangingPunct="1">
              <a:defRPr/>
            </a:pPr>
            <a:r>
              <a:rPr lang="en-US" sz="2400" smtClean="0"/>
              <a:t>Facilita reconocimiento y conciliacion de conflicto en vez de aligerarlo.</a:t>
            </a:r>
          </a:p>
          <a:p>
            <a:pPr lvl="1" eaLnBrk="1" hangingPunct="1">
              <a:defRPr/>
            </a:pPr>
            <a:r>
              <a:rPr lang="en-US" sz="2400" smtClean="0"/>
              <a:t>Conflicto inevitable: crear ambiente expresar ideas y no ajustarse a moda.</a:t>
            </a:r>
          </a:p>
          <a:p>
            <a:pPr lvl="1" eaLnBrk="1" hangingPunct="1">
              <a:defRPr/>
            </a:pPr>
            <a:r>
              <a:rPr lang="en-US" sz="2400" smtClean="0"/>
              <a:t>Conflicto se exprese siguiendo reglas.</a:t>
            </a:r>
          </a:p>
          <a:p>
            <a:pPr lvl="1" eaLnBrk="1" hangingPunct="1">
              <a:defRPr/>
            </a:pPr>
            <a:r>
              <a:rPr lang="en-US" sz="2400" smtClean="0"/>
              <a:t>Estructura que comparte recursos.</a:t>
            </a:r>
          </a:p>
          <a:p>
            <a:pPr lvl="1" eaLnBrk="1" hangingPunct="1">
              <a:defRPr/>
            </a:pPr>
            <a:r>
              <a:rPr lang="en-US" sz="2400" smtClean="0"/>
              <a:t>Amiguedad en roles: centro de conflicto potencial.</a:t>
            </a:r>
          </a:p>
          <a:p>
            <a:pPr lvl="1" eaLnBrk="1" hangingPunct="1">
              <a:defRPr/>
            </a:pPr>
            <a:r>
              <a:rPr lang="en-US" sz="2400" smtClean="0"/>
              <a:t>Conflicto abierto menos dañino que encubierto.</a:t>
            </a:r>
          </a:p>
          <a:p>
            <a:pPr lvl="1" eaLnBrk="1" hangingPunct="1">
              <a:defRPr/>
            </a:pPr>
            <a:r>
              <a:rPr lang="en-US" sz="2400" smtClean="0"/>
              <a:t> Si trabajan activamente en reconciliarlo tension alta, pero satisfaccion mayor. Tension por ambiguedad no daña desmpeño.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Organizacion Matricial</a:t>
            </a:r>
            <a:endParaRPr lang="es-ES_tradnl" smtClean="0"/>
          </a:p>
        </p:txBody>
      </p:sp>
      <p:pic>
        <p:nvPicPr>
          <p:cNvPr id="19459" name="Picture 3" descr="Orga 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914400"/>
            <a:ext cx="4730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-228600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Roles Gerente en Solucion Conflicto</a:t>
            </a:r>
            <a:endParaRPr lang="es-ES_tradnl" smtClean="0"/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Introduccion objetivos trascendentes: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Buscar elementos comunes no divergentes.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Metas superiores impulsoras y atractivas para miembros de grupos en conflicto.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Enemigo comun, guerra, depresion, barco hundiendo,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Llevar conflicto a nivel superior: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Solucion no a nivel de contendientes ni de gerente sino mas alto.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Hasta mientras abandonar lucha y ponerse a trabajar.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Peligrosamente parecido a pasar problema, pero si tiene exito puede reforzar influencia.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Usar con cuidado.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-228600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Roles Gerente en Solucion Conflicto</a:t>
            </a:r>
            <a:endParaRPr lang="es-ES_tradnl" smtClean="0"/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Facilitar negociacion: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Debido a complejidad, gerencia debe guiarla.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Mediacion o conciliacion: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No decide, detiene espiral, elimina rendicion como demanda o alentando a reconocer daño a otro, promover comunicacion.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Confronte, invite a diferencias.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Escuche con comprension y no evaluacion.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Aclare naturaleza de asunto.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Reconozca y acepte sentimientos.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Sugiera procedimiento para resolver diferencias.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Enfrente amenazas contra convenio razonable.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Sincronizar negociacion.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Enfoques reduccion tension: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Negociacion por miembros del grupo.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Intercambio de personas.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Referir conflicto a jueces.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Metas comunes con paneles cruzados.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Terapia intergrupo.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Como Reprender Empleados</a:t>
            </a:r>
            <a:endParaRPr lang="es-ES_tradnl" smtClean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6868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A</a:t>
            </a:r>
            <a:r>
              <a:rPr lang="es-ES_tradnl" sz="2400" smtClean="0"/>
              <a:t>prender a hacer esto: Siempre es necesario corregir errores mejorar desempeño.</a:t>
            </a:r>
          </a:p>
          <a:p>
            <a:pPr eaLnBrk="1" hangingPunct="1">
              <a:defRPr/>
            </a:pPr>
            <a:r>
              <a:rPr lang="es-ES_tradnl" sz="2400" smtClean="0"/>
              <a:t>Forma de hacerlo parte importante del liderazgo.</a:t>
            </a:r>
          </a:p>
          <a:p>
            <a:pPr eaLnBrk="1" hangingPunct="1">
              <a:defRPr/>
            </a:pPr>
            <a:r>
              <a:rPr lang="es-ES_tradnl" sz="2400" smtClean="0"/>
              <a:t>Cuidar:Lo que se dice y como se lo dice.</a:t>
            </a:r>
          </a:p>
          <a:p>
            <a:pPr eaLnBrk="1" hangingPunct="1">
              <a:defRPr/>
            </a:pPr>
            <a:r>
              <a:rPr lang="es-ES_tradnl" sz="2400" smtClean="0"/>
              <a:t>Poder llamar atención sin afectar clima de trabajo.</a:t>
            </a:r>
          </a:p>
          <a:p>
            <a:pPr eaLnBrk="1" hangingPunct="1">
              <a:defRPr/>
            </a:pPr>
            <a:r>
              <a:rPr lang="es-ES_tradnl" sz="2400" smtClean="0"/>
              <a:t>Reprimenda “toca” cliente interno, no sólo momento ingrato, sino riesgoso. Pero, es oportunidad resolver problema:</a:t>
            </a:r>
          </a:p>
          <a:p>
            <a:pPr eaLnBrk="1" hangingPunct="1">
              <a:defRPr/>
            </a:pPr>
            <a:r>
              <a:rPr lang="es-ES_tradnl" sz="2400" smtClean="0"/>
              <a:t>Empleado atribuya personalidad jefe motivos reprimenda.</a:t>
            </a:r>
          </a:p>
          <a:p>
            <a:pPr eaLnBrk="1" hangingPunct="1">
              <a:defRPr/>
            </a:pPr>
            <a:r>
              <a:rPr lang="es-ES_tradnl" sz="2400" smtClean="0"/>
              <a:t>Entendido como aprendizaje, toque de atención con proyección a un futuro de cambio y crecimiento.</a:t>
            </a:r>
          </a:p>
          <a:p>
            <a:pPr eaLnBrk="1" hangingPunct="1">
              <a:defRPr/>
            </a:pPr>
            <a:r>
              <a:rPr lang="es-ES_tradnl" sz="2400" smtClean="0"/>
              <a:t>En toda organización existe un intangible llamado clima, es la atmósfera de trabajo que refleja la moral y el espíritu de equipo y el sentido de cooperación. </a:t>
            </a:r>
          </a:p>
          <a:p>
            <a:pPr lvl="1" eaLnBrk="1" hangingPunct="1">
              <a:defRPr/>
            </a:pPr>
            <a:r>
              <a:rPr lang="es-ES_tradnl" sz="2000" smtClean="0"/>
              <a:t>Llamar la atención sin romper el clima es todo un desafío, pero es un desafío posible.</a:t>
            </a:r>
          </a:p>
          <a:p>
            <a:pPr eaLnBrk="1" hangingPunct="1">
              <a:defRPr/>
            </a:pPr>
            <a:endParaRPr lang="es-ES_tradnl" sz="2400" smtClean="0"/>
          </a:p>
          <a:p>
            <a:pPr eaLnBrk="1" hangingPunct="1">
              <a:defRPr/>
            </a:pP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Confrontación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Confrontación </a:t>
            </a:r>
            <a:r>
              <a:rPr lang="es-ES_tradnl" smtClean="0">
                <a:latin typeface="Symbol" pitchFamily="18" charset="2"/>
              </a:rPr>
              <a:t>¹ </a:t>
            </a:r>
            <a:r>
              <a:rPr lang="es-ES_tradnl" smtClean="0"/>
              <a:t>avasallar.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Se confronta a una persona para corregir y cambie no para que se desahogue el jefe.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Pasos para corregir: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Señalar en concreto que se ha hecho mal.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Señalar en concreto como quiero que se haga.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Contar con la capacidad del subordinado.</a:t>
            </a:r>
          </a:p>
          <a:p>
            <a:pPr marL="1371600" lvl="2" indent="-457200" eaLnBrk="1" hangingPunct="1">
              <a:defRPr/>
            </a:pPr>
            <a:r>
              <a:rPr lang="es-ES_tradnl" smtClean="0"/>
              <a:t>Esto corresponde a que puede cambiar y hacerlo bien, sino puede ¿para que lo corrijo?</a:t>
            </a:r>
          </a:p>
          <a:p>
            <a:pPr marL="609600" indent="-609600" eaLnBrk="1" hangingPunct="1">
              <a:defRPr/>
            </a:pPr>
            <a:r>
              <a:rPr lang="es-ES_tradnl" smtClean="0"/>
              <a:t>Hay que ser como un entrenador: corregir, indicar como mejorar malo y alabar lo bueno.</a:t>
            </a:r>
          </a:p>
          <a:p>
            <a:pPr marL="609600" indent="-609600" eaLnBrk="1" hangingPunct="1">
              <a:defRPr/>
            </a:pPr>
            <a:endParaRPr lang="es-ES_tradnl" smtClean="0"/>
          </a:p>
        </p:txBody>
      </p:sp>
      <p:pic>
        <p:nvPicPr>
          <p:cNvPr id="23556" name="Picture 4" descr="bd069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Llamar Atencion sin Romper Clima</a:t>
            </a:r>
            <a:endParaRPr lang="es-ES_tradnl" smtClean="0"/>
          </a:p>
        </p:txBody>
      </p:sp>
      <p:sp>
        <p:nvSpPr>
          <p:cNvPr id="962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_tradnl" sz="2400" b="1" u="sng" smtClean="0"/>
              <a:t>Piense qué es lo que desea señalar</a:t>
            </a:r>
            <a:r>
              <a:rPr lang="es-ES_tradnl" sz="2400" smtClean="0"/>
              <a:t>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Actitud empleado hacia tarea: persona no aportando a organización lo que necesita de ella: pregúntese si empleado realmente conocía qué se esperaba de su función y conducta, revise constancias que pueda tener al respecto, como manuales, contratos, etc.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Sobre resultados obtenidos: analizar causas y aportar soluciones. Evalúe instancia individual, pero no pierda de vista la instancia del trabajo en equipo que llevó a esa situación.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_tradnl" sz="2400" b="1" u="sng" smtClean="0"/>
              <a:t>Escuche: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Signo respeto escuchar versión empleado. Hágalo para implicarlo en análisis situación y búsqueda soluciones que él deberá aplicar.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_tradnl" sz="2400" b="1" u="sng" smtClean="0"/>
              <a:t>Cuide los detalles: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Hable en privado. Cuidado en modo de decirlo: palabras conciliadoras y positivas. Evite interrupciones. Su gesto marcará el estilo diálogo, no confunda seriedad con mala cara.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Ataque los problemas, no a la gente.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s-ES_tradnl" sz="2400" b="1" u="sng" smtClean="0"/>
              <a:t>El motivo: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Precise motivo de charla desde inicio, sea objetivo, no personal, de este modo tendrá más chances de lograr una reacción positiva.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Llamar Atencion sin Romper Clima</a:t>
            </a:r>
            <a:endParaRPr lang="es-ES_tradnl" smtClean="0"/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096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es-ES_tradnl" sz="2400" b="1" u="sng" smtClean="0"/>
              <a:t>No se confunda y no confundira: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Recuerde su intención no es valorar a persona, sino analizar hechos y/o actitudes hacia tarea a resolverse inmediatamente.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es-ES_tradnl" sz="2400" b="1" u="sng" smtClean="0"/>
              <a:t>Dar una reprimenda no es aniquilar: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Su intención es lograr solución. Actuar con sentido educativo: orientar, guiar, aportar sugerencias sobre procesos para mejorar.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Si empleado observa que esa es su intención, podrá comprender situación y será primer paso para tener su apoyo y compromiso.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es-ES_tradnl" sz="2400" b="1" u="sng" smtClean="0"/>
              <a:t>Justicia: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Sea equitativo y justo. Antes llamarle atención a empleado, evalúe si es realmente el único que necesita un llamado de atención.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8"/>
              <a:defRPr/>
            </a:pPr>
            <a:r>
              <a:rPr lang="es-ES_tradnl" sz="2400" b="1" u="sng" smtClean="0"/>
              <a:t>Reconocimiento esperado.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Ud. Sugiere estrategias solución y espera compromiso. Cuando se produzca el cambio deseado reconózcalo.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s-ES_tradnl" sz="2000" smtClean="0"/>
              <a:t>Reconocer empleado que enmendó su error, hará bien al empleado y a todo el equipo todo (¿o usted creía que ellos no se habían enterado de nada?) Y, por supuesto, le hará mucho bien a usted: quién tomó decisión de llamar la atención y qué esperaba de esa decisión.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Conflicto</a:t>
            </a:r>
            <a:endParaRPr lang="es-ES_tradnl" smtClean="0"/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</a:t>
            </a:r>
            <a:r>
              <a:rPr lang="es-ES_tradnl" sz="2800" smtClean="0"/>
              <a:t>oda organizacion diferen</a:t>
            </a:r>
            <a:r>
              <a:rPr lang="en-US" sz="2800" smtClean="0"/>
              <a:t>cia</a:t>
            </a:r>
            <a:r>
              <a:rPr lang="es-ES_tradnl" sz="2800" smtClean="0"/>
              <a:t> opinion, </a:t>
            </a:r>
            <a:r>
              <a:rPr lang="en-US" sz="2800" smtClean="0"/>
              <a:t>lleva a</a:t>
            </a:r>
            <a:r>
              <a:rPr lang="es-ES_tradnl" sz="2800" smtClean="0"/>
              <a:t> conflicto.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P</a:t>
            </a:r>
            <a:r>
              <a:rPr lang="es-ES_tradnl" sz="2800" smtClean="0"/>
              <a:t>uede </a:t>
            </a:r>
            <a:r>
              <a:rPr lang="en-US" sz="2800" smtClean="0"/>
              <a:t>llevarse</a:t>
            </a:r>
            <a:r>
              <a:rPr lang="es-ES_tradnl" sz="2800" smtClean="0"/>
              <a:t> como fuerza positiva o negativa</a:t>
            </a:r>
            <a:r>
              <a:rPr lang="en-US" sz="2800" smtClean="0"/>
              <a:t>:</a:t>
            </a:r>
            <a:r>
              <a:rPr lang="es-ES_tradnl" sz="2800" smtClean="0"/>
              <a:t> dirección no esforzarse desaparezca, eliminar los que afecten negativamente.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P</a:t>
            </a:r>
            <a:r>
              <a:rPr lang="es-ES_tradnl" sz="2800" smtClean="0"/>
              <a:t>roblema no </a:t>
            </a:r>
            <a:r>
              <a:rPr lang="en-US" sz="2800" smtClean="0"/>
              <a:t>es </a:t>
            </a:r>
            <a:r>
              <a:rPr lang="es-ES_tradnl" sz="2800" smtClean="0"/>
              <a:t>conflicto, sino forma de manejarlo y tomar decisiones. </a:t>
            </a:r>
            <a:endParaRPr lang="en-US" sz="2800" smtClean="0"/>
          </a:p>
          <a:p>
            <a:pPr eaLnBrk="1" hangingPunct="1">
              <a:defRPr/>
            </a:pPr>
            <a:r>
              <a:rPr lang="es-ES_tradnl" sz="2800" smtClean="0"/>
              <a:t>Lideres gerenciales tienen arte dirigir organización para lograr objetivos, deben adquirir habilidad negociar con partes involucradas, autocontrolarse y solucionar causas situaciones conflicto</a:t>
            </a:r>
            <a:r>
              <a:rPr lang="en-US" sz="2800" smtClean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Conflicto (+/-)</a:t>
            </a:r>
            <a:endParaRPr lang="es-ES_tradnl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Conflicto Positivo</a:t>
            </a:r>
            <a:r>
              <a:rPr lang="en-US" sz="2800" smtClean="0"/>
              <a:t>:</a:t>
            </a:r>
            <a:endParaRPr lang="es-ES_tradnl" sz="2800" smtClean="0"/>
          </a:p>
          <a:p>
            <a:pPr lvl="1" eaLnBrk="1" hangingPunct="1">
              <a:defRPr/>
            </a:pPr>
            <a:r>
              <a:rPr lang="en-US" sz="2400" smtClean="0"/>
              <a:t>F</a:t>
            </a:r>
            <a:r>
              <a:rPr lang="es-ES_tradnl" sz="2400" smtClean="0"/>
              <a:t>in incrementar niveles efectividad dentro empresa</a:t>
            </a:r>
            <a:r>
              <a:rPr lang="en-US" sz="2400" smtClean="0"/>
              <a:t>. </a:t>
            </a:r>
          </a:p>
          <a:p>
            <a:pPr lvl="1" eaLnBrk="1" hangingPunct="1">
              <a:defRPr/>
            </a:pPr>
            <a:r>
              <a:rPr lang="en-US" sz="2400" smtClean="0"/>
              <a:t>R</a:t>
            </a:r>
            <a:r>
              <a:rPr lang="es-ES_tradnl" sz="2400" smtClean="0"/>
              <a:t>esultado</a:t>
            </a:r>
            <a:r>
              <a:rPr lang="en-US" sz="2400" smtClean="0"/>
              <a:t>:</a:t>
            </a:r>
            <a:r>
              <a:rPr lang="es-ES_tradnl" sz="2400" smtClean="0"/>
              <a:t> </a:t>
            </a:r>
            <a:r>
              <a:rPr lang="en-US" sz="2400" smtClean="0"/>
              <a:t>D</a:t>
            </a:r>
            <a:r>
              <a:rPr lang="es-ES_tradnl" sz="2400" smtClean="0"/>
              <a:t>esarrolla inteligencia de negocios </a:t>
            </a:r>
            <a:r>
              <a:rPr lang="en-US" sz="2400" smtClean="0"/>
              <a:t>y </a:t>
            </a:r>
            <a:r>
              <a:rPr lang="es-ES_tradnl" sz="2400" smtClean="0"/>
              <a:t>emocional. </a:t>
            </a:r>
            <a:endParaRPr lang="en-US" sz="2400" smtClean="0"/>
          </a:p>
          <a:p>
            <a:pPr lvl="1" eaLnBrk="1" hangingPunct="1">
              <a:defRPr/>
            </a:pPr>
            <a:r>
              <a:rPr lang="es-ES_tradnl" sz="2400" smtClean="0"/>
              <a:t>Se presenta como confrontación entre grupos que resulta favorable para rendimiento organización.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omún en departamentos atención cliente para ser más eficaz en la prestación del servicio.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S</a:t>
            </a:r>
            <a:r>
              <a:rPr lang="es-ES_tradnl" sz="2400" smtClean="0"/>
              <a:t>i no se produjeran conflictos de este tipo, habría pocos motivos para introducir cambios. ".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Conflicto (+/-)</a:t>
            </a:r>
            <a:endParaRPr lang="es-ES_tradnl" smtClean="0"/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Conflicto Perjudicial.</a:t>
            </a:r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ontrario a</a:t>
            </a:r>
            <a:r>
              <a:rPr lang="en-US" sz="2400" smtClean="0"/>
              <a:t>nterior</a:t>
            </a:r>
            <a:r>
              <a:rPr lang="es-ES_tradnl" sz="2400" smtClean="0"/>
              <a:t>, confrontación o interacción entre grupos que perjudica </a:t>
            </a:r>
            <a:r>
              <a:rPr lang="en-US" sz="2400" smtClean="0"/>
              <a:t>a </a:t>
            </a:r>
            <a:r>
              <a:rPr lang="es-ES_tradnl" sz="2400" smtClean="0"/>
              <a:t>organización o impide que ésta alcance sus objetivos. 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G</a:t>
            </a:r>
            <a:r>
              <a:rPr lang="es-ES_tradnl" sz="2400" smtClean="0"/>
              <a:t>erencia enmarcar esfuerzos </a:t>
            </a:r>
            <a:r>
              <a:rPr lang="en-US" sz="2400" smtClean="0"/>
              <a:t>para ayudar a solucion.</a:t>
            </a:r>
          </a:p>
          <a:p>
            <a:pPr lvl="1" eaLnBrk="1" hangingPunct="1">
              <a:defRPr/>
            </a:pPr>
            <a:r>
              <a:rPr lang="en-US" sz="2400" smtClean="0"/>
              <a:t>E</a:t>
            </a:r>
            <a:r>
              <a:rPr lang="es-ES_tradnl" sz="2400" smtClean="0"/>
              <a:t>jemplo en departamento </a:t>
            </a:r>
            <a:r>
              <a:rPr lang="en-US" sz="2400" smtClean="0"/>
              <a:t>hay </a:t>
            </a:r>
            <a:r>
              <a:rPr lang="es-ES_tradnl" sz="2400" smtClean="0"/>
              <a:t>desconocimiento funciones o usurpación de las mismas, en el momento de los resultados los mismos no serán iguales a los esperados debido a que este hecho produce desmotivación, rivalidad y posiciones encontradas.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Tipos de Conflicto</a:t>
            </a:r>
            <a:endParaRPr lang="es-ES_tradnl" smtClean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</a:t>
            </a:r>
            <a:r>
              <a:rPr lang="es-ES_tradnl" sz="2800" smtClean="0"/>
              <a:t>eneficioso puede transformar en perjudicial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Casi</a:t>
            </a:r>
            <a:r>
              <a:rPr lang="es-ES_tradnl" sz="2400" smtClean="0"/>
              <a:t> imposible identificar momento </a:t>
            </a:r>
            <a:r>
              <a:rPr lang="en-US" sz="2400" smtClean="0"/>
              <a:t>que estos sucede</a:t>
            </a:r>
            <a:r>
              <a:rPr lang="es-ES_tradnl" sz="2400" smtClean="0"/>
              <a:t>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</a:t>
            </a:r>
            <a:r>
              <a:rPr lang="es-ES_tradnl" sz="2800" smtClean="0"/>
              <a:t>ivel exacto tensiones y conflictos: grupo avanza forma saludable y positiva hacia objetivos.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Dependiente de grupo y momento.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Puede producir efectos, según tipo conflicto y forma de manejarlo.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Nivel demasiado escaso: puede afectar rendimiento organización: difícil realizar innovaciones y problemas adaptarse a cambios.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Nivel demasiado elevado: caos puede poner en peligro la supervivencia de la organización. Aunque esto dependerá del tipo de líder y la madurez que posea para lograr minimizar el peligro de perder el rumbo hacia el éxito y desviar los recursos.</a:t>
            </a:r>
            <a:endParaRPr lang="en-US" sz="2400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Conflictos</a:t>
            </a:r>
            <a:endParaRPr lang="es-ES_tradnl" smtClean="0"/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Desacuerdo entre 2 o mas individuos o grupos, que surge por compartir recursos escasos o actividades trabajo, o por tener distinta posicion, meta, valores o percepcion. Miembros en desacuerdo tratan hacer prevalecer su punto de vista.</a:t>
            </a:r>
          </a:p>
          <a:p>
            <a:pPr eaLnBrk="1" hangingPunct="1">
              <a:defRPr/>
            </a:pPr>
            <a:r>
              <a:rPr lang="en-US" sz="2800" smtClean="0"/>
              <a:t>Tipos:</a:t>
            </a:r>
          </a:p>
          <a:p>
            <a:pPr lvl="1" eaLnBrk="1" hangingPunct="1">
              <a:defRPr/>
            </a:pPr>
            <a:r>
              <a:rPr lang="en-US" sz="2400" smtClean="0"/>
              <a:t>Interno del individuo.</a:t>
            </a:r>
          </a:p>
          <a:p>
            <a:pPr lvl="1" eaLnBrk="1" hangingPunct="1">
              <a:defRPr/>
            </a:pPr>
            <a:r>
              <a:rPr lang="en-US" sz="2400" smtClean="0"/>
              <a:t>Entre individuos.</a:t>
            </a:r>
          </a:p>
          <a:p>
            <a:pPr lvl="1" eaLnBrk="1" hangingPunct="1">
              <a:defRPr/>
            </a:pPr>
            <a:r>
              <a:rPr lang="en-US" sz="2400" smtClean="0"/>
              <a:t>Entre individuos y grupos.</a:t>
            </a:r>
          </a:p>
          <a:p>
            <a:pPr lvl="1" eaLnBrk="1" hangingPunct="1">
              <a:defRPr/>
            </a:pPr>
            <a:r>
              <a:rPr lang="en-US" sz="2400" smtClean="0"/>
              <a:t>Entre grupos de misma organizacion.</a:t>
            </a:r>
          </a:p>
          <a:p>
            <a:pPr lvl="1" eaLnBrk="1" hangingPunct="1">
              <a:defRPr/>
            </a:pPr>
            <a:r>
              <a:rPr lang="en-US" sz="2400" smtClean="0"/>
              <a:t>Entre organizaciones.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Conflictos	</a:t>
            </a:r>
            <a:endParaRPr lang="es-ES" smtClean="0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Alguno metodos no tratan deresolverlo sino “manejarlo”.</a:t>
            </a:r>
          </a:p>
          <a:p>
            <a:pPr eaLnBrk="1" hangingPunct="1">
              <a:defRPr/>
            </a:pPr>
            <a:r>
              <a:rPr lang="en-US" sz="2800" smtClean="0"/>
              <a:t>Eludirlo, huir o racionalizarlo formas mas comunes.</a:t>
            </a:r>
          </a:p>
          <a:p>
            <a:pPr eaLnBrk="1" hangingPunct="1">
              <a:defRPr/>
            </a:pPr>
            <a:r>
              <a:rPr lang="en-US" sz="2800" smtClean="0"/>
              <a:t>Se puede concluir que evirtar conflcito es mejor que pelear por niñerias.</a:t>
            </a:r>
          </a:p>
          <a:p>
            <a:pPr eaLnBrk="1" hangingPunct="1">
              <a:defRPr/>
            </a:pPr>
            <a:r>
              <a:rPr lang="en-US" sz="2800" smtClean="0"/>
              <a:t>Saber si esto es valido o racionalizaciones egoistas es dificil.</a:t>
            </a:r>
          </a:p>
          <a:p>
            <a:pPr eaLnBrk="1" hangingPunct="1">
              <a:defRPr/>
            </a:pPr>
            <a:r>
              <a:rPr lang="en-US" sz="2800" smtClean="0"/>
              <a:t>Si huida no es posible o deseada:</a:t>
            </a:r>
          </a:p>
          <a:p>
            <a:pPr lvl="1" eaLnBrk="1" hangingPunct="1">
              <a:defRPr/>
            </a:pPr>
            <a:r>
              <a:rPr lang="en-US" sz="2400" smtClean="0"/>
              <a:t>Dominio</a:t>
            </a:r>
          </a:p>
          <a:p>
            <a:pPr lvl="1" eaLnBrk="1" hangingPunct="1">
              <a:defRPr/>
            </a:pPr>
            <a:r>
              <a:rPr lang="en-US" sz="2400" smtClean="0"/>
              <a:t>Recurso jerarquico</a:t>
            </a:r>
          </a:p>
          <a:p>
            <a:pPr lvl="1" eaLnBrk="1" hangingPunct="1">
              <a:defRPr/>
            </a:pPr>
            <a:r>
              <a:rPr lang="en-US" sz="2400" smtClean="0"/>
              <a:t>Negociación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Medios Solucionar Conflictos</a:t>
            </a:r>
            <a:endParaRPr lang="es-ES_tradnl" smtClean="0"/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Dominio: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Dominio individual.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Dominio por coalicion.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Dominio por mayoria (democracia).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Recurso jerarquico: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Apelacion a Dios o a azar.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Apelacion autoridad puesto (Adm judicial burocratica).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Negociacion: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Explicita o implicita.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Distributiva o integrativa.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3447</TotalTime>
  <Words>1943</Words>
  <Application>Microsoft PowerPoint</Application>
  <PresentationFormat>Presentación en pantalla (4:3)</PresentationFormat>
  <Paragraphs>223</Paragraphs>
  <Slides>23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Wingdings</vt:lpstr>
      <vt:lpstr>Times New Roman</vt:lpstr>
      <vt:lpstr>Symbol</vt:lpstr>
      <vt:lpstr>Azure</vt:lpstr>
      <vt:lpstr>Disciplina y Administración de Conflictos</vt:lpstr>
      <vt:lpstr>Fabrizio Marcillo Morla</vt:lpstr>
      <vt:lpstr>Conflicto</vt:lpstr>
      <vt:lpstr>Tipos de Conflicto (+/-)</vt:lpstr>
      <vt:lpstr>Tipos de Conflicto (+/-)</vt:lpstr>
      <vt:lpstr>Tipos de Conflicto</vt:lpstr>
      <vt:lpstr>Conflictos</vt:lpstr>
      <vt:lpstr>Conflictos </vt:lpstr>
      <vt:lpstr>Medios Solucionar Conflictos</vt:lpstr>
      <vt:lpstr>Dominio</vt:lpstr>
      <vt:lpstr>Preferencia por Dominio</vt:lpstr>
      <vt:lpstr>Recurso a la Jerarquia</vt:lpstr>
      <vt:lpstr>Negociacion </vt:lpstr>
      <vt:lpstr>Roles Gerente en Solucion Conflicto</vt:lpstr>
      <vt:lpstr>Roles Gerente en Solucion Conflicto</vt:lpstr>
      <vt:lpstr>Roles Gerente en Solucion Conflicto</vt:lpstr>
      <vt:lpstr>Organizacion Matricial</vt:lpstr>
      <vt:lpstr>Roles Gerente en Solucion Conflicto</vt:lpstr>
      <vt:lpstr>Roles Gerente en Solucion Conflicto</vt:lpstr>
      <vt:lpstr>Como Reprender Empleados</vt:lpstr>
      <vt:lpstr>Confrontación</vt:lpstr>
      <vt:lpstr>Llamar Atencion sin Romper Clima</vt:lpstr>
      <vt:lpstr>Llamar Atencion sin Romper Clima</vt:lpstr>
    </vt:vector>
  </TitlesOfParts>
  <Manager>Barcillo Barzinister</Manager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Comportamiento Organizacional</dc:title>
  <dc:subject>RRHH</dc:subject>
  <dc:creator>Fabrizio Marcillo</dc:creator>
  <cp:lastModifiedBy>kenjjime</cp:lastModifiedBy>
  <cp:revision>640</cp:revision>
  <cp:lastPrinted>1601-01-01T00:00:00Z</cp:lastPrinted>
  <dcterms:created xsi:type="dcterms:W3CDTF">2002-07-19T11:47:45Z</dcterms:created>
  <dcterms:modified xsi:type="dcterms:W3CDTF">2010-01-29T17:01:11Z</dcterms:modified>
</cp:coreProperties>
</file>