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69" r:id="rId2"/>
    <p:sldId id="370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10" r:id="rId11"/>
    <p:sldId id="311" r:id="rId12"/>
    <p:sldId id="322" r:id="rId13"/>
    <p:sldId id="323" r:id="rId14"/>
    <p:sldId id="312" r:id="rId15"/>
    <p:sldId id="313" r:id="rId16"/>
    <p:sldId id="367" r:id="rId17"/>
    <p:sldId id="324" r:id="rId18"/>
    <p:sldId id="325" r:id="rId19"/>
    <p:sldId id="314" r:id="rId20"/>
    <p:sldId id="326" r:id="rId21"/>
    <p:sldId id="327" r:id="rId22"/>
    <p:sldId id="328" r:id="rId23"/>
    <p:sldId id="329" r:id="rId24"/>
    <p:sldId id="330" r:id="rId25"/>
    <p:sldId id="361" r:id="rId26"/>
    <p:sldId id="36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0990" autoAdjust="0"/>
  </p:normalViewPr>
  <p:slideViewPr>
    <p:cSldViewPr>
      <p:cViewPr varScale="1">
        <p:scale>
          <a:sx n="71" d="100"/>
          <a:sy n="71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B9AEEC61-CFF6-4A3C-93E7-36343733FE2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738CF79-A8AA-4072-A472-171E9BD5924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3D8FC-B909-4D95-9482-CDCB236C8746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C2A4B-E3DB-4432-A880-ED786B1FC89E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0FA51-0E7C-4472-B66F-CDCAA2DA9E8D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AB75D-E6CD-4FDF-A23E-86E7B996E1DF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6F7B56-8929-4B71-9D4F-F63E10A25B8E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2E42B-C68B-4A16-B06B-123CA28BDE2A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98971-2254-4065-9C4C-7F50C4079BC0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B0478-8EFB-4CAD-AC08-B2A75DBF4BDC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6A84C-F27B-4212-AB97-34B6BC2C7236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BD02E-B013-425D-8DF1-223FE3E8D512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C290C-7B1E-47E3-A5F2-CCE3243A8F62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CA92E-3E8C-4224-9AC7-042E48C6BD65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7FE530-6911-43DE-9598-9315D1F0A87C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18E460-1CD9-4558-BFA3-E72A3B9C608F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8B3BF-7FD2-48BA-9262-7D2A729B2FD1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75AE8-FA1C-4D05-BCDD-62EA5F0EC1DA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A2F8B-4402-4FB4-8E9C-5D92B7C5CF30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B5C6D-4905-4C4A-BBBA-C04D8F573735}" type="slidenum">
              <a:rPr lang="es-ES_tradnl"/>
              <a:pPr/>
              <a:t>25</a:t>
            </a:fld>
            <a:endParaRPr lang="es-ES_tradnl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EC31F-EB69-473B-B982-93149E00B650}" type="slidenum">
              <a:rPr lang="es-ES_tradnl"/>
              <a:pPr/>
              <a:t>26</a:t>
            </a:fld>
            <a:endParaRPr lang="es-ES_tradnl"/>
          </a:p>
        </p:txBody>
      </p:sp>
      <p:sp>
        <p:nvSpPr>
          <p:cNvPr id="5632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FD6C3-0495-482D-A747-038383183E8B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A4AB4-AB66-45C1-B5EC-305488526696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81CFB-DE12-40D6-97BF-7FCAA7677714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61912-5326-47BA-9524-855BFEB6ECD7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E6BBA-CC76-416B-B808-7B60A45A2FEB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B2B30-7011-4C16-87E3-87AF61C33FA9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262B60-33D9-449D-88D9-DCE5FA130FA3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C2B59C24-F487-401D-9522-5BB5530F69E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77050" y="-228600"/>
            <a:ext cx="1962150" cy="6934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0600" y="-228600"/>
            <a:ext cx="5734050" cy="6934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0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0668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Motivación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hlinkClick r:id="rId4"/>
              </a:rPr>
              <a:t>barcillo@gmail.com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hlinkClick r:id="rId4"/>
              </a:rPr>
              <a:t>(593-9) 4194239</a:t>
            </a:r>
          </a:p>
          <a:p>
            <a:pPr>
              <a:defRPr/>
            </a:pPr>
            <a:endParaRPr lang="es-ES" dirty="0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Motivación De Empleados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541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PAT físico negativo.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Poco elegante.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Es mal visto y puede ser ilegal.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El empleado puede responder físicamente.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PAT psicológico negativo.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Crueldad no es visible.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Es inhibidora, poca posibilidad de reacción.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Infinita capacidad de aguantar lesiones psicológicas.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Puede hacer que el sistema lo haga.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Satisfacción al ego.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Si se queja: MOI?, Paranoico.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PAT psicológico positivo.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Zanahoria al burro.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El jefe no da patadas, el empleado se las da solo.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Análogo a seducción vs. Violación.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PAT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z="2800" smtClean="0"/>
              <a:t>PAT (+ ó -) no es motivación. El motivado soy yo, el otro solo hace lo que le digo.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Motivación es hacer que el otro tenga ganas de hacer el trabajo bien.(Generador vs. batería).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PAT positivo: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Reducción de horas de trabajo.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Espirales de aumento de salario.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Prestaciones extrasalariales.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Entrenamiento relaciones humanas.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Comunicación.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Comunicación bilateral.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Participación laboral.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Asesoría para empleados.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MX" b="1" smtClean="0"/>
              <a:t>La teoría de los dos factores, de Herzberg</a:t>
            </a:r>
            <a:endParaRPr lang="es-ES" smtClean="0"/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MX" sz="2800" b="1" smtClean="0"/>
              <a:t>Basa su teoría en el ambiente externo y en el trabajo del individuo.</a:t>
            </a:r>
          </a:p>
          <a:p>
            <a:pPr eaLnBrk="1" hangingPunct="1">
              <a:defRPr/>
            </a:pPr>
            <a:r>
              <a:rPr lang="es-MX" sz="2800" b="1" i="1" smtClean="0"/>
              <a:t>Factores de mantenimiento</a:t>
            </a:r>
            <a:r>
              <a:rPr lang="es-MX" sz="2800" b="1" smtClean="0"/>
              <a:t>: son las condiciones que rodean al individuo cuando trabaja.Corresponde a la perspectiva ambiental.</a:t>
            </a:r>
          </a:p>
          <a:p>
            <a:pPr eaLnBrk="1" hangingPunct="1">
              <a:defRPr/>
            </a:pPr>
            <a:r>
              <a:rPr lang="es-MX" sz="2800" b="1" i="1" smtClean="0"/>
              <a:t>Factores motivacionales</a:t>
            </a:r>
            <a:r>
              <a:rPr lang="es-MX" sz="2800" b="1" smtClean="0"/>
              <a:t>:tienen que ver con el contenido del cargo en sí,las tareas.</a:t>
            </a:r>
            <a:endParaRPr lang="es-ES" sz="2800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smtClean="0"/>
              <a:t>Herzberg</a:t>
            </a:r>
            <a:endParaRPr lang="es-ES" smtClean="0"/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MX" sz="2800" b="1" smtClean="0"/>
              <a:t>1- La</a:t>
            </a:r>
            <a:r>
              <a:rPr lang="es-MX" sz="2800" b="1" i="1" u="sng" smtClean="0"/>
              <a:t> satisfacción</a:t>
            </a:r>
            <a:r>
              <a:rPr lang="es-MX" sz="2800" b="1" i="1" smtClean="0"/>
              <a:t> </a:t>
            </a:r>
            <a:r>
              <a:rPr lang="es-MX" sz="2800" b="1" smtClean="0"/>
              <a:t>en el cargo es función de los factores </a:t>
            </a:r>
            <a:r>
              <a:rPr lang="es-MX" sz="2800" b="1" u="sng" smtClean="0"/>
              <a:t>motivadores</a:t>
            </a:r>
            <a:r>
              <a:rPr lang="es-MX" sz="2800" b="1" smtClean="0"/>
              <a:t> (responsabilidad, autonomía, formulación de objetivos, enriquecimiento del puesto).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MX" sz="2800" b="1" smtClean="0"/>
              <a:t>2- La </a:t>
            </a:r>
            <a:r>
              <a:rPr lang="es-MX" sz="2800" b="1" i="1" u="sng" smtClean="0"/>
              <a:t>insatisfacción</a:t>
            </a:r>
            <a:r>
              <a:rPr lang="es-MX" sz="2800" b="1" smtClean="0"/>
              <a:t> en el cargo es función de los factores de </a:t>
            </a:r>
            <a:r>
              <a:rPr lang="es-MX" sz="2800" b="1" u="sng" smtClean="0"/>
              <a:t>mantenimiento </a:t>
            </a:r>
            <a:r>
              <a:rPr lang="es-MX" sz="2800" b="1" smtClean="0"/>
              <a:t>              (salario, beneficios sociales, clima, condiciones físicas y ambientales).</a:t>
            </a:r>
            <a:endParaRPr lang="es-ES" sz="2800" b="1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Higiene vs. Motivación.</a:t>
            </a: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Motivación/insatisfacción no  excluyentes.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Motivadores distintos a higiene.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Higiene (externos al trabajo):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Política empresa.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Administración.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Supervisión.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Relaciones interpersonales.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Condiciones laborales.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Salario.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Prestaciones sociales.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Categoría.</a:t>
            </a:r>
          </a:p>
          <a:p>
            <a:pPr marL="609600" indent="-609600" eaLnBrk="1" hangingPunct="1">
              <a:defRPr/>
            </a:pPr>
            <a:endParaRPr lang="es-ES_tradnl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Higiene vs. Motivación.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2578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Motivadores (intrínsecos al trabajo):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Realización, logro.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Reconocimiento de la realización.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El trabajo en si.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Responsabilidad.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Ascenso.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Desarrollo.</a:t>
            </a:r>
          </a:p>
          <a:p>
            <a:pPr marL="990600" lvl="1" indent="-533400" eaLnBrk="1" hangingPunct="1">
              <a:defRPr/>
            </a:pPr>
            <a:endParaRPr lang="es-ES_tradnl" smtClean="0"/>
          </a:p>
          <a:p>
            <a:pPr marL="990600" lvl="1" indent="-533400" eaLnBrk="1" hangingPunct="1">
              <a:defRPr/>
            </a:pPr>
            <a:endParaRPr lang="es-ES_tradnl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/>
            <a:r>
              <a:rPr lang="es-ES_tradnl" sz="3200" b="1" smtClean="0"/>
              <a:t>F. Herzberg (1959)</a:t>
            </a:r>
            <a:endParaRPr lang="es-ES_tradnl" smtClean="0"/>
          </a:p>
        </p:txBody>
      </p:sp>
      <p:sp>
        <p:nvSpPr>
          <p:cNvPr id="998404" name="Rectangle 4"/>
          <p:cNvSpPr>
            <a:spLocks noChangeArrowheads="1"/>
          </p:cNvSpPr>
          <p:nvPr/>
        </p:nvSpPr>
        <p:spPr bwMode="auto">
          <a:xfrm>
            <a:off x="4800600" y="2590800"/>
            <a:ext cx="3886200" cy="3200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998405" name="Text Box 5"/>
          <p:cNvSpPr txBox="1">
            <a:spLocks noChangeArrowheads="1"/>
          </p:cNvSpPr>
          <p:nvPr/>
        </p:nvSpPr>
        <p:spPr bwMode="auto">
          <a:xfrm>
            <a:off x="5715000" y="2895600"/>
            <a:ext cx="19748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El Trabajo en Sí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Responsabilidad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Progreso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Crecimiento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Realización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Reconocimiento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Posición</a:t>
            </a:r>
          </a:p>
        </p:txBody>
      </p:sp>
      <p:sp>
        <p:nvSpPr>
          <p:cNvPr id="998406" name="Text Box 6"/>
          <p:cNvSpPr txBox="1">
            <a:spLocks noChangeArrowheads="1"/>
          </p:cNvSpPr>
          <p:nvPr/>
        </p:nvSpPr>
        <p:spPr bwMode="auto">
          <a:xfrm>
            <a:off x="0" y="1676400"/>
            <a:ext cx="4340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76250" indent="-381000" eaLnBrk="0" hangingPunct="0">
              <a:spcBef>
                <a:spcPct val="0"/>
              </a:spcBef>
              <a:buSzTx/>
              <a:buFont typeface="Monotype Sorts" pitchFamily="2" charset="2"/>
              <a:buChar char="å"/>
            </a:pPr>
            <a:r>
              <a:rPr lang="es-ES_tradnl" sz="2400" b="1">
                <a:effectLst/>
                <a:latin typeface="Times New Roman" pitchFamily="18" charset="0"/>
              </a:rPr>
              <a:t>Higiénicos: Necesarios para </a:t>
            </a:r>
          </a:p>
          <a:p>
            <a:pPr marL="476250" indent="-3810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 b="1">
                <a:effectLst/>
                <a:latin typeface="Times New Roman" pitchFamily="18" charset="0"/>
              </a:rPr>
              <a:t>	no estar insatisfecho</a:t>
            </a:r>
            <a:endParaRPr lang="es-ES_tradnl" sz="2400">
              <a:effectLst/>
              <a:latin typeface="Times New Roman" pitchFamily="18" charset="0"/>
            </a:endParaRPr>
          </a:p>
        </p:txBody>
      </p:sp>
      <p:sp>
        <p:nvSpPr>
          <p:cNvPr id="998407" name="Text Box 7"/>
          <p:cNvSpPr txBox="1">
            <a:spLocks noChangeArrowheads="1"/>
          </p:cNvSpPr>
          <p:nvPr/>
        </p:nvSpPr>
        <p:spPr bwMode="auto">
          <a:xfrm>
            <a:off x="4310063" y="1676400"/>
            <a:ext cx="4786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SzTx/>
              <a:buFont typeface="Monotype Sorts" pitchFamily="2" charset="2"/>
              <a:buChar char="å"/>
            </a:pPr>
            <a:r>
              <a:rPr lang="es-ES_tradnl" sz="2400" b="1">
                <a:effectLst/>
                <a:latin typeface="Times New Roman" pitchFamily="18" charset="0"/>
              </a:rPr>
              <a:t> Motivacionales: Necesarios para </a:t>
            </a:r>
          </a:p>
          <a:p>
            <a:pPr eaLnBrk="0" hangingPunct="0">
              <a:spcBef>
                <a:spcPct val="0"/>
              </a:spcBef>
              <a:buSzTx/>
              <a:buFont typeface="Monotype Sorts" pitchFamily="2" charset="2"/>
              <a:buNone/>
            </a:pPr>
            <a:r>
              <a:rPr lang="es-ES_tradnl" sz="2400" b="1">
                <a:effectLst/>
                <a:latin typeface="Times New Roman" pitchFamily="18" charset="0"/>
              </a:rPr>
              <a:t>     estar satisfecho</a:t>
            </a:r>
            <a:endParaRPr lang="es-ES_tradnl" sz="2400">
              <a:effectLst/>
              <a:latin typeface="Times New Roman" pitchFamily="18" charset="0"/>
            </a:endParaRPr>
          </a:p>
        </p:txBody>
      </p:sp>
      <p:sp>
        <p:nvSpPr>
          <p:cNvPr id="998408" name="Rectangle 8"/>
          <p:cNvSpPr>
            <a:spLocks noChangeArrowheads="1"/>
          </p:cNvSpPr>
          <p:nvPr/>
        </p:nvSpPr>
        <p:spPr bwMode="auto">
          <a:xfrm>
            <a:off x="533400" y="2590800"/>
            <a:ext cx="36449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Relaciones Interpersonales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Supervisión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Colegas y Subordinados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Supervisión Técnica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Políticas Administrativas y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 Empresariales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Estabilidad en el Cargo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Condiciones Físicas del Trabajo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Salario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 b="1">
                <a:effectLst/>
                <a:latin typeface="Times New Roman" pitchFamily="18" charset="0"/>
              </a:rPr>
              <a:t>Vida Personal</a:t>
            </a:r>
          </a:p>
        </p:txBody>
      </p:sp>
      <p:sp>
        <p:nvSpPr>
          <p:cNvPr id="998409" name="Rectangle 9"/>
          <p:cNvSpPr>
            <a:spLocks noChangeArrowheads="1"/>
          </p:cNvSpPr>
          <p:nvPr/>
        </p:nvSpPr>
        <p:spPr bwMode="auto">
          <a:xfrm>
            <a:off x="457200" y="2590800"/>
            <a:ext cx="3886200" cy="3200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8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8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9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9984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984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9984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9984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98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998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998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998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998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0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98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98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98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1000"/>
                            </p:stCondLst>
                            <p:childTnLst>
                              <p:par>
                                <p:cTn id="6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500"/>
                                        <p:tgtEl>
                                          <p:spTgt spid="99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0"/>
                            </p:stCondLst>
                            <p:childTnLst>
                              <p:par>
                                <p:cTn id="68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998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4000"/>
                            </p:stCondLst>
                            <p:childTnLst>
                              <p:par>
                                <p:cTn id="72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998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500"/>
                            </p:stCondLst>
                            <p:childTnLst>
                              <p:par>
                                <p:cTn id="76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998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7000"/>
                            </p:stCondLst>
                            <p:childTnLst>
                              <p:par>
                                <p:cTn id="80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998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8500"/>
                            </p:stCondLst>
                            <p:childTnLst>
                              <p:par>
                                <p:cTn id="8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998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0"/>
                            </p:stCondLst>
                            <p:childTnLst>
                              <p:par>
                                <p:cTn id="88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0" dur="500"/>
                                        <p:tgtEl>
                                          <p:spTgt spid="998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1500"/>
                            </p:stCondLst>
                            <p:childTnLst>
                              <p:par>
                                <p:cTn id="92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998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2" grpId="0" autoUpdateAnimBg="0"/>
      <p:bldP spid="998404" grpId="0" animBg="1"/>
      <p:bldP spid="998405" grpId="0" build="p" bldLvl="5" autoUpdateAnimBg="0" rev="1" advAuto="1000"/>
      <p:bldP spid="998406" grpId="0" autoUpdateAnimBg="0"/>
      <p:bldP spid="998407" grpId="0" autoUpdateAnimBg="0"/>
      <p:bldP spid="998408" grpId="0" build="p" bldLvl="5" autoUpdateAnimBg="0" rev="1" advAuto="1000"/>
      <p:bldP spid="9984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smtClean="0"/>
              <a:t>VENTAJAS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b="1" smtClean="0"/>
              <a:t>Puso de manifiesto el poderoso papel de la motivación interna que surge del trabajo mismo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smtClean="0"/>
              <a:t>LIMITACIONES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b="1" smtClean="0"/>
              <a:t>No existe una distinción absoluta entre los efectos de los dos factores</a:t>
            </a:r>
          </a:p>
          <a:p>
            <a:pPr eaLnBrk="1" hangingPunct="1">
              <a:defRPr/>
            </a:pPr>
            <a:endParaRPr lang="es-ES_tradnl" sz="4000" b="1" smtClean="0"/>
          </a:p>
          <a:p>
            <a:pPr eaLnBrk="1" hangingPunct="1">
              <a:defRPr/>
            </a:pPr>
            <a:r>
              <a:rPr lang="es-ES_tradnl" sz="4000" b="1" smtClean="0"/>
              <a:t>Solo esboza tendencias generales</a:t>
            </a:r>
            <a:endParaRPr lang="es-ES_tradnl" b="1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Dudando?</a:t>
            </a:r>
            <a:endParaRPr lang="en-GB" smtClean="0"/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Discuta y exponga sus dudas.</a:t>
            </a:r>
          </a:p>
          <a:p>
            <a:pPr eaLnBrk="1" hangingPunct="1">
              <a:defRPr/>
            </a:pPr>
            <a:r>
              <a:rPr lang="en-US" smtClean="0"/>
              <a:t>Todavia dudando?</a:t>
            </a:r>
          </a:p>
          <a:p>
            <a:pPr lvl="1" eaLnBrk="1" hangingPunct="1">
              <a:defRPr/>
            </a:pPr>
            <a:r>
              <a:rPr lang="en-US" smtClean="0"/>
              <a:t>Haga la prueba.</a:t>
            </a:r>
            <a:endParaRPr lang="en-GB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10600" cy="1143000"/>
          </a:xfrm>
        </p:spPr>
        <p:txBody>
          <a:bodyPr/>
          <a:lstStyle/>
          <a:p>
            <a:pPr eaLnBrk="1" hangingPunct="1"/>
            <a:r>
              <a:rPr lang="es-ES_tradnl" b="1" smtClean="0"/>
              <a:t>TEORIA DE LAS EXPECTATIVAS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600" b="1" smtClean="0"/>
              <a:t>El grado en que se desea una retribución </a:t>
            </a:r>
          </a:p>
          <a:p>
            <a:pPr eaLnBrk="1" hangingPunct="1">
              <a:defRPr/>
            </a:pPr>
            <a:r>
              <a:rPr lang="es-ES_tradnl" sz="3600" b="1" smtClean="0"/>
              <a:t>La expectativa acerca que el esfuerzo  resulte en un desempeño exitoso</a:t>
            </a:r>
          </a:p>
          <a:p>
            <a:pPr eaLnBrk="1" hangingPunct="1">
              <a:defRPr/>
            </a:pPr>
            <a:r>
              <a:rPr lang="es-ES_tradnl" sz="3600" b="1" smtClean="0"/>
              <a:t>La posibilidad que el desempeño resulte en una retribución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s-MX" b="1" smtClean="0"/>
              <a:t>Teoría de la expectativa de Vroom</a:t>
            </a:r>
            <a:endParaRPr lang="es-ES" b="1" smtClean="0"/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s-MX" sz="3600" b="1" smtClean="0"/>
              <a:t>Se trata de una expectativa de esfuerzo-rendimiento (creencia de que los esfuerzos producen un nivel específico de rendimiento).</a:t>
            </a:r>
          </a:p>
          <a:p>
            <a:pPr eaLnBrk="1" hangingPunct="1">
              <a:defRPr/>
            </a:pPr>
            <a:r>
              <a:rPr lang="es-MX" sz="3600" b="1" smtClean="0"/>
              <a:t>Sostiene que las personas se motivan para que sus comportamientos produzcan resultados valiosos.</a:t>
            </a:r>
            <a:endParaRPr lang="es-ES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MX" b="1" smtClean="0"/>
              <a:t>Teoría de la expectativa de Vroom</a:t>
            </a:r>
            <a:endParaRPr lang="es-ES" b="1" smtClean="0"/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MX" b="1" i="1" smtClean="0"/>
              <a:t>Factores</a:t>
            </a:r>
            <a:r>
              <a:rPr lang="es-MX" b="1" smtClean="0"/>
              <a:t> que influyen en la expectativa: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b="1" smtClean="0"/>
              <a:t>Autoestima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b="1" smtClean="0"/>
              <a:t>Autoeficacia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b="1" smtClean="0"/>
              <a:t>Exitos previos en la tarea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b="1" smtClean="0"/>
              <a:t>Ayuda recibida del supervisor o subordinados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b="1" smtClean="0"/>
              <a:t>Información necesaria para completar la tarea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b="1" smtClean="0"/>
              <a:t>Buenos materiales y equipos para el trabajo.</a:t>
            </a:r>
            <a:endParaRPr lang="es-ES" sz="2800" b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smtClean="0"/>
              <a:t>VENTAJAS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3600" b="1" smtClean="0"/>
              <a:t>Permite analizar el proceso por medio del cual ocurre la motivación para cada persona</a:t>
            </a:r>
          </a:p>
          <a:p>
            <a:pPr eaLnBrk="1" hangingPunct="1">
              <a:defRPr/>
            </a:pPr>
            <a:endParaRPr lang="es-ES_tradnl" sz="3600" b="1" smtClean="0"/>
          </a:p>
          <a:p>
            <a:pPr eaLnBrk="1" hangingPunct="1">
              <a:defRPr/>
            </a:pPr>
            <a:r>
              <a:rPr lang="es-ES_tradnl" sz="3600" b="1" smtClean="0"/>
              <a:t>Alienta a diseñar un ambiente motivacional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smtClean="0"/>
              <a:t>LIMITACIONES</a:t>
            </a:r>
          </a:p>
        </p:txBody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3600" b="1" smtClean="0"/>
              <a:t>Algunas personas pueden ir más allá de las retribuciones a corto plazo</a:t>
            </a:r>
          </a:p>
          <a:p>
            <a:pPr eaLnBrk="1" hangingPunct="1">
              <a:defRPr/>
            </a:pPr>
            <a:endParaRPr lang="es-ES_tradnl" sz="3600" b="1" smtClean="0"/>
          </a:p>
          <a:p>
            <a:pPr eaLnBrk="1" hangingPunct="1">
              <a:defRPr/>
            </a:pPr>
            <a:r>
              <a:rPr lang="es-ES_tradnl" sz="3600" b="1" smtClean="0"/>
              <a:t>Es incompleto. Puede haber mayor variedad de retribuciones en las distintas personas</a:t>
            </a:r>
          </a:p>
          <a:p>
            <a:pPr eaLnBrk="1" hangingPunct="1">
              <a:defRPr/>
            </a:pPr>
            <a:endParaRPr lang="es-ES_tradnl" b="1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838200"/>
          </a:xfrm>
        </p:spPr>
        <p:txBody>
          <a:bodyPr/>
          <a:lstStyle/>
          <a:p>
            <a:pPr marL="285750" indent="-285750" algn="l" eaLnBrk="1" hangingPunct="1">
              <a:buClr>
                <a:srgbClr val="FF0000"/>
              </a:buClr>
              <a:buFontTx/>
              <a:buChar char="•"/>
            </a:pPr>
            <a:r>
              <a:rPr lang="es-ES_tradnl" sz="2800" b="1" smtClean="0"/>
              <a:t>Nueva concepción de la motivación humana (Teoría Y)</a:t>
            </a:r>
            <a:endParaRPr lang="es-ES_tradnl" smtClean="0"/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pPr lvl="1" eaLnBrk="1" hangingPunct="1">
              <a:buClr>
                <a:srgbClr val="FF0000"/>
              </a:buClr>
              <a:buFont typeface="Monotype Sorts" pitchFamily="2" charset="2"/>
              <a:buChar char="ç"/>
              <a:defRPr/>
            </a:pPr>
            <a:r>
              <a:rPr lang="es-ES_tradnl" sz="2400" b="1" smtClean="0"/>
              <a:t>El esfuerzo físico y mental en el trabajo es “natural”, y si las condiciones son adecuadas, puede ser fuente de satisfacción</a:t>
            </a:r>
          </a:p>
          <a:p>
            <a:pPr lvl="1" eaLnBrk="1" hangingPunct="1">
              <a:buClr>
                <a:srgbClr val="FF0000"/>
              </a:buClr>
              <a:buFont typeface="Monotype Sorts" pitchFamily="2" charset="2"/>
              <a:buChar char="ç"/>
              <a:defRPr/>
            </a:pPr>
            <a:r>
              <a:rPr lang="es-ES_tradnl" sz="2400" b="1" smtClean="0"/>
              <a:t>Las personas pueden poner autocontrol y autodirección para el logro de los objetivos de su trabajo</a:t>
            </a:r>
          </a:p>
          <a:p>
            <a:pPr lvl="1" eaLnBrk="1" hangingPunct="1">
              <a:buClr>
                <a:srgbClr val="FF0000"/>
              </a:buClr>
              <a:buFont typeface="Monotype Sorts" pitchFamily="2" charset="2"/>
              <a:buChar char="ç"/>
              <a:defRPr/>
            </a:pPr>
            <a:r>
              <a:rPr lang="es-ES_tradnl" sz="2400" b="1" smtClean="0"/>
              <a:t>Confiar objetivos a las personas es una manera de premiarlas</a:t>
            </a:r>
          </a:p>
          <a:p>
            <a:pPr lvl="1" eaLnBrk="1" hangingPunct="1">
              <a:buClr>
                <a:srgbClr val="FF0000"/>
              </a:buClr>
              <a:buFont typeface="Monotype Sorts" pitchFamily="2" charset="2"/>
              <a:buChar char="ç"/>
              <a:defRPr/>
            </a:pPr>
            <a:r>
              <a:rPr lang="es-ES_tradnl" sz="2400" b="1" smtClean="0"/>
              <a:t>Si las condiciones son adecuadas, las personas aprenden a aceptar y a buscar responsabilidades</a:t>
            </a:r>
          </a:p>
          <a:p>
            <a:pPr lvl="1" eaLnBrk="1" hangingPunct="1">
              <a:buClr>
                <a:srgbClr val="FF0000"/>
              </a:buClr>
              <a:buFont typeface="Monotype Sorts" pitchFamily="2" charset="2"/>
              <a:buChar char="ç"/>
              <a:defRPr/>
            </a:pPr>
            <a:r>
              <a:rPr lang="es-ES_tradnl" sz="2400" b="1" smtClean="0"/>
              <a:t>La mayoría de las personas es capaz de imaginar soluciones y resolver problemas, y este potencial es usado sólo parcialmente por las organizaciones</a:t>
            </a:r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0" grpId="0" autoUpdateAnimBg="0"/>
      <p:bldP spid="933891" grpId="0" build="p" bldLvl="5" autoUpdateAnimBg="0" advAuto="3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Teoria Z</a:t>
            </a:r>
            <a:endParaRPr lang="en-GB" smtClean="0"/>
          </a:p>
        </p:txBody>
      </p:sp>
      <p:sp>
        <p:nvSpPr>
          <p:cNvPr id="1000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Investigar para la proxima clase sobre la teoria Z.</a:t>
            </a:r>
            <a:endParaRPr lang="en-GB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050"/>
          <p:cNvSpPr>
            <a:spLocks noChangeArrowheads="1" noChangeShapeType="1" noTextEdit="1"/>
          </p:cNvSpPr>
          <p:nvPr/>
        </p:nvSpPr>
        <p:spPr bwMode="auto">
          <a:xfrm>
            <a:off x="2362200" y="609600"/>
            <a:ext cx="396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LA PERSONA</a:t>
            </a:r>
          </a:p>
        </p:txBody>
      </p:sp>
      <p:sp>
        <p:nvSpPr>
          <p:cNvPr id="5123" name="Text Box 2051"/>
          <p:cNvSpPr txBox="1">
            <a:spLocks noChangeArrowheads="1"/>
          </p:cNvSpPr>
          <p:nvPr/>
        </p:nvSpPr>
        <p:spPr bwMode="auto">
          <a:xfrm>
            <a:off x="304800" y="2514600"/>
            <a:ext cx="1828800" cy="1023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Estímulo</a:t>
            </a:r>
          </a:p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(causa)</a:t>
            </a:r>
            <a:endParaRPr lang="es-ES" sz="2400">
              <a:effectLst/>
              <a:latin typeface="Times New Roman" pitchFamily="18" charset="0"/>
            </a:endParaRPr>
          </a:p>
        </p:txBody>
      </p:sp>
      <p:sp>
        <p:nvSpPr>
          <p:cNvPr id="886788" name="AutoShape 2052"/>
          <p:cNvSpPr>
            <a:spLocks noChangeArrowheads="1"/>
          </p:cNvSpPr>
          <p:nvPr/>
        </p:nvSpPr>
        <p:spPr bwMode="auto">
          <a:xfrm>
            <a:off x="2286000" y="27432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5125" name="Text Box 2053"/>
          <p:cNvSpPr txBox="1">
            <a:spLocks noChangeArrowheads="1"/>
          </p:cNvSpPr>
          <p:nvPr/>
        </p:nvSpPr>
        <p:spPr bwMode="auto">
          <a:xfrm>
            <a:off x="3657600" y="2057400"/>
            <a:ext cx="2133600" cy="2119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Necesidad</a:t>
            </a:r>
          </a:p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(deseo)</a:t>
            </a:r>
          </a:p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Tensión</a:t>
            </a:r>
          </a:p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Inconformidad</a:t>
            </a:r>
            <a:endParaRPr lang="es-ES" sz="2400">
              <a:effectLst/>
              <a:latin typeface="Times New Roman" pitchFamily="18" charset="0"/>
            </a:endParaRPr>
          </a:p>
        </p:txBody>
      </p:sp>
      <p:sp>
        <p:nvSpPr>
          <p:cNvPr id="886790" name="AutoShape 2054"/>
          <p:cNvSpPr>
            <a:spLocks noChangeArrowheads="1"/>
          </p:cNvSpPr>
          <p:nvPr/>
        </p:nvSpPr>
        <p:spPr bwMode="auto">
          <a:xfrm>
            <a:off x="5867400" y="26670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5127" name="Text Box 2055"/>
          <p:cNvSpPr txBox="1">
            <a:spLocks noChangeArrowheads="1"/>
          </p:cNvSpPr>
          <p:nvPr/>
        </p:nvSpPr>
        <p:spPr bwMode="auto">
          <a:xfrm>
            <a:off x="7239000" y="2743200"/>
            <a:ext cx="16002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Objetivo</a:t>
            </a:r>
            <a:endParaRPr lang="es-ES" sz="2400">
              <a:effectLst/>
              <a:latin typeface="Times New Roman" pitchFamily="18" charset="0"/>
            </a:endParaRPr>
          </a:p>
        </p:txBody>
      </p:sp>
      <p:sp>
        <p:nvSpPr>
          <p:cNvPr id="886792" name="AutoShape 2056"/>
          <p:cNvSpPr>
            <a:spLocks noChangeArrowheads="1"/>
          </p:cNvSpPr>
          <p:nvPr/>
        </p:nvSpPr>
        <p:spPr bwMode="auto">
          <a:xfrm>
            <a:off x="6324600" y="3352800"/>
            <a:ext cx="609600" cy="1600200"/>
          </a:xfrm>
          <a:prstGeom prst="upArrow">
            <a:avLst>
              <a:gd name="adj1" fmla="val 50000"/>
              <a:gd name="adj2" fmla="val 656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5129" name="Text Box 2057"/>
          <p:cNvSpPr txBox="1">
            <a:spLocks noChangeArrowheads="1"/>
          </p:cNvSpPr>
          <p:nvPr/>
        </p:nvSpPr>
        <p:spPr bwMode="auto">
          <a:xfrm>
            <a:off x="5410200" y="502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Comportamiento</a:t>
            </a:r>
            <a:endParaRPr lang="es-ES" sz="240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5943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CICLO MOTIVACIONAL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1524000" cy="841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Equilibrio interno</a:t>
            </a:r>
            <a:endParaRPr lang="es-ES" sz="2400">
              <a:effectLst/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76600" y="2362200"/>
            <a:ext cx="1676400" cy="841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Estímulo- incentivo</a:t>
            </a:r>
            <a:endParaRPr lang="es-ES" sz="2400">
              <a:effectLst/>
              <a:latin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248400" y="2514600"/>
            <a:ext cx="1676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Necesidad</a:t>
            </a:r>
            <a:endParaRPr lang="es-ES" sz="2400">
              <a:effectLst/>
              <a:latin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248400" y="4495800"/>
            <a:ext cx="1676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Tensión</a:t>
            </a:r>
            <a:endParaRPr lang="es-ES" sz="2400">
              <a:effectLst/>
              <a:latin typeface="Times New Roman" pitchFamily="1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352800" y="4495800"/>
            <a:ext cx="16002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Acción</a:t>
            </a:r>
            <a:endParaRPr lang="es-ES" sz="2400">
              <a:effectLst/>
              <a:latin typeface="Times New Roman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17526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s-MX" sz="2400">
                <a:effectLst/>
                <a:latin typeface="Times New Roman" pitchFamily="18" charset="0"/>
              </a:rPr>
              <a:t>Satisfacción</a:t>
            </a:r>
            <a:endParaRPr lang="es-ES" sz="2400">
              <a:effectLst/>
              <a:latin typeface="Times New Roman" pitchFamily="18" charset="0"/>
            </a:endParaRPr>
          </a:p>
        </p:txBody>
      </p:sp>
      <p:sp>
        <p:nvSpPr>
          <p:cNvPr id="887817" name="AutoShape 9"/>
          <p:cNvSpPr>
            <a:spLocks noChangeArrowheads="1"/>
          </p:cNvSpPr>
          <p:nvPr/>
        </p:nvSpPr>
        <p:spPr bwMode="auto">
          <a:xfrm>
            <a:off x="1981200" y="25908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87818" name="AutoShape 10"/>
          <p:cNvSpPr>
            <a:spLocks noChangeArrowheads="1"/>
          </p:cNvSpPr>
          <p:nvPr/>
        </p:nvSpPr>
        <p:spPr bwMode="auto">
          <a:xfrm>
            <a:off x="5105400" y="25908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87819" name="AutoShape 11"/>
          <p:cNvSpPr>
            <a:spLocks noChangeArrowheads="1"/>
          </p:cNvSpPr>
          <p:nvPr/>
        </p:nvSpPr>
        <p:spPr bwMode="auto">
          <a:xfrm rot="5400000">
            <a:off x="6553200" y="36576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87820" name="AutoShape 12"/>
          <p:cNvSpPr>
            <a:spLocks noChangeArrowheads="1"/>
          </p:cNvSpPr>
          <p:nvPr/>
        </p:nvSpPr>
        <p:spPr bwMode="auto">
          <a:xfrm rot="10800000">
            <a:off x="5105400" y="45720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87821" name="AutoShape 13"/>
          <p:cNvSpPr>
            <a:spLocks noChangeArrowheads="1"/>
          </p:cNvSpPr>
          <p:nvPr/>
        </p:nvSpPr>
        <p:spPr bwMode="auto">
          <a:xfrm rot="10800000">
            <a:off x="2209800" y="45720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887822" name="AutoShape 14"/>
          <p:cNvSpPr>
            <a:spLocks noChangeArrowheads="1"/>
          </p:cNvSpPr>
          <p:nvPr/>
        </p:nvSpPr>
        <p:spPr bwMode="auto">
          <a:xfrm rot="16200000">
            <a:off x="609600" y="36576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smtClean="0"/>
              <a:t>Teoría de Maslow</a:t>
            </a:r>
            <a:endParaRPr lang="es-ES" smtClean="0"/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smtClean="0"/>
              <a:t>Una necesidad satisfecha deja de ser motivadora porque no genera comportamientos.</a:t>
            </a:r>
          </a:p>
          <a:p>
            <a:pPr eaLnBrk="1" hangingPunct="1">
              <a:defRPr/>
            </a:pPr>
            <a:r>
              <a:rPr lang="es-MX" b="1" smtClean="0"/>
              <a:t>El individuo nace con un conjunto de necesidades de orden menor (fisiológicas) que son innatas o hereditarias.</a:t>
            </a:r>
          </a:p>
          <a:p>
            <a:pPr eaLnBrk="1" hangingPunct="1">
              <a:defRPr/>
            </a:pPr>
            <a:r>
              <a:rPr lang="es-MX" b="1" smtClean="0"/>
              <a:t>A partir de cierta edad, comienza un aprendizaje de nuevos patrones de necesidades (de orden mayor).</a:t>
            </a:r>
          </a:p>
          <a:p>
            <a:pPr eaLnBrk="1" hangingPunct="1">
              <a:defRPr/>
            </a:pPr>
            <a:endParaRPr lang="es-ES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smtClean="0"/>
              <a:t>Teoría de Maslow</a:t>
            </a:r>
            <a:endParaRPr lang="es-ES" smtClean="0"/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3600" b="1" smtClean="0"/>
              <a:t>Aparecen gradualmente necesidades más elevadas:sociales, de estima y de autorrealización. </a:t>
            </a:r>
          </a:p>
          <a:p>
            <a:pPr eaLnBrk="1" hangingPunct="1">
              <a:defRPr/>
            </a:pPr>
            <a:r>
              <a:rPr lang="es-MX" sz="3600" b="1" smtClean="0"/>
              <a:t>Las necesidades más bajas requieren un ciclo motivacional rápido y las más elevadas necesitan uno mucho más largo.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MX" sz="3600" b="1" smtClean="0"/>
              <a:t> </a:t>
            </a:r>
            <a:endParaRPr lang="es-ES" sz="36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b="1" smtClean="0"/>
              <a:t>TEORIA DE LAS NECESIDADES </a:t>
            </a:r>
            <a:endParaRPr lang="es-ES_tradnl" smtClean="0"/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Maslow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81200" y="5486400"/>
            <a:ext cx="50292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FISIOLOGICAS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0" y="4724400"/>
            <a:ext cx="43434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DE SEGURIDAD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590800" y="3962400"/>
            <a:ext cx="37338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SOCIALES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819400" y="3352800"/>
            <a:ext cx="32766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DE ESTIMA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124200" y="2667000"/>
            <a:ext cx="27432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000">
                <a:effectLst/>
              </a:rPr>
              <a:t>AUTORREALIZACION</a:t>
            </a:r>
            <a:endParaRPr lang="es-ES_tradnl" sz="240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smtClean="0"/>
              <a:t>VENTAJAS</a:t>
            </a: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3600" b="1" smtClean="0"/>
              <a:t>Importancia de identificar las necesidades de cada uno</a:t>
            </a:r>
          </a:p>
          <a:p>
            <a:pPr eaLnBrk="1" hangingPunct="1">
              <a:defRPr/>
            </a:pPr>
            <a:endParaRPr lang="es-ES_tradnl" sz="3600" b="1" smtClean="0"/>
          </a:p>
          <a:p>
            <a:pPr eaLnBrk="1" hangingPunct="1">
              <a:defRPr/>
            </a:pPr>
            <a:r>
              <a:rPr lang="es-ES_tradnl" sz="3600" b="1" smtClean="0"/>
              <a:t>Percatarse que ofrecer más de la misma retribución puede tener un impacto decreciente en la motivación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smtClean="0"/>
              <a:t>LIMITACIONES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4000" b="1" smtClean="0"/>
              <a:t>No se puede ofrecer oportunidades de autorrealización a todos</a:t>
            </a:r>
          </a:p>
          <a:p>
            <a:pPr eaLnBrk="1" hangingPunct="1">
              <a:defRPr/>
            </a:pPr>
            <a:endParaRPr lang="es-ES_tradnl" sz="4000" b="1" smtClean="0"/>
          </a:p>
          <a:p>
            <a:pPr eaLnBrk="1" hangingPunct="1">
              <a:defRPr/>
            </a:pPr>
            <a:r>
              <a:rPr lang="es-ES_tradnl" sz="4000" b="1" smtClean="0"/>
              <a:t>No se comprobó la existencia de estos 5 niveles</a:t>
            </a:r>
          </a:p>
          <a:p>
            <a:pPr eaLnBrk="1" hangingPunct="1">
              <a:defRPr/>
            </a:pPr>
            <a:endParaRPr lang="es-ES_tradnl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2525</TotalTime>
  <Words>979</Words>
  <Application>Microsoft PowerPoint</Application>
  <PresentationFormat>Presentación en pantalla (4:3)</PresentationFormat>
  <Paragraphs>199</Paragraphs>
  <Slides>26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Wingdings</vt:lpstr>
      <vt:lpstr>Times New Roman</vt:lpstr>
      <vt:lpstr>Monotype Sorts</vt:lpstr>
      <vt:lpstr>Azure</vt:lpstr>
      <vt:lpstr>Motivación</vt:lpstr>
      <vt:lpstr>Fabrizio Marcillo Morla</vt:lpstr>
      <vt:lpstr>Diapositiva 3</vt:lpstr>
      <vt:lpstr>Diapositiva 4</vt:lpstr>
      <vt:lpstr>Teoría de Maslow</vt:lpstr>
      <vt:lpstr>Teoría de Maslow</vt:lpstr>
      <vt:lpstr>TEORIA DE LAS NECESIDADES </vt:lpstr>
      <vt:lpstr>VENTAJAS</vt:lpstr>
      <vt:lpstr>LIMITACIONES</vt:lpstr>
      <vt:lpstr>Motivación De Empleados</vt:lpstr>
      <vt:lpstr>PAT</vt:lpstr>
      <vt:lpstr>La teoría de los dos factores, de Herzberg</vt:lpstr>
      <vt:lpstr>Herzberg</vt:lpstr>
      <vt:lpstr>Higiene vs. Motivación.</vt:lpstr>
      <vt:lpstr>Higiene vs. Motivación.</vt:lpstr>
      <vt:lpstr>F. Herzberg (1959)</vt:lpstr>
      <vt:lpstr>VENTAJAS</vt:lpstr>
      <vt:lpstr>LIMITACIONES</vt:lpstr>
      <vt:lpstr>Dudando?</vt:lpstr>
      <vt:lpstr>TEORIA DE LAS EXPECTATIVAS</vt:lpstr>
      <vt:lpstr>Teoría de la expectativa de Vroom</vt:lpstr>
      <vt:lpstr>Teoría de la expectativa de Vroom</vt:lpstr>
      <vt:lpstr>VENTAJAS</vt:lpstr>
      <vt:lpstr>LIMITACIONES</vt:lpstr>
      <vt:lpstr>Nueva concepción de la motivación humana (Teoría Y)</vt:lpstr>
      <vt:lpstr>Teoria Z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kenjjime</cp:lastModifiedBy>
  <cp:revision>463</cp:revision>
  <cp:lastPrinted>1601-01-01T00:00:00Z</cp:lastPrinted>
  <dcterms:created xsi:type="dcterms:W3CDTF">2002-07-19T11:47:45Z</dcterms:created>
  <dcterms:modified xsi:type="dcterms:W3CDTF">2010-01-29T17:05:08Z</dcterms:modified>
</cp:coreProperties>
</file>