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6"/>
  </p:notesMasterIdLst>
  <p:handoutMasterIdLst>
    <p:handoutMasterId r:id="rId77"/>
  </p:handoutMasterIdLst>
  <p:sldIdLst>
    <p:sldId id="384" r:id="rId2"/>
    <p:sldId id="385" r:id="rId3"/>
    <p:sldId id="310" r:id="rId4"/>
    <p:sldId id="312" r:id="rId5"/>
    <p:sldId id="313" r:id="rId6"/>
    <p:sldId id="315" r:id="rId7"/>
    <p:sldId id="314" r:id="rId8"/>
    <p:sldId id="316" r:id="rId9"/>
    <p:sldId id="317" r:id="rId10"/>
    <p:sldId id="318" r:id="rId11"/>
    <p:sldId id="320" r:id="rId12"/>
    <p:sldId id="321" r:id="rId13"/>
    <p:sldId id="322" r:id="rId14"/>
    <p:sldId id="319" r:id="rId15"/>
    <p:sldId id="323" r:id="rId16"/>
    <p:sldId id="326" r:id="rId17"/>
    <p:sldId id="324" r:id="rId18"/>
    <p:sldId id="325" r:id="rId19"/>
    <p:sldId id="327" r:id="rId20"/>
    <p:sldId id="328" r:id="rId21"/>
    <p:sldId id="329" r:id="rId22"/>
    <p:sldId id="330" r:id="rId23"/>
    <p:sldId id="331" r:id="rId24"/>
    <p:sldId id="332" r:id="rId25"/>
    <p:sldId id="333" r:id="rId26"/>
    <p:sldId id="334" r:id="rId27"/>
    <p:sldId id="335" r:id="rId28"/>
    <p:sldId id="344" r:id="rId29"/>
    <p:sldId id="345" r:id="rId30"/>
    <p:sldId id="336" r:id="rId31"/>
    <p:sldId id="337" r:id="rId32"/>
    <p:sldId id="338" r:id="rId33"/>
    <p:sldId id="339" r:id="rId34"/>
    <p:sldId id="346" r:id="rId35"/>
    <p:sldId id="340" r:id="rId36"/>
    <p:sldId id="347" r:id="rId37"/>
    <p:sldId id="353" r:id="rId38"/>
    <p:sldId id="354" r:id="rId39"/>
    <p:sldId id="355" r:id="rId40"/>
    <p:sldId id="356" r:id="rId41"/>
    <p:sldId id="341" r:id="rId42"/>
    <p:sldId id="348" r:id="rId43"/>
    <p:sldId id="342" r:id="rId44"/>
    <p:sldId id="349" r:id="rId45"/>
    <p:sldId id="350" r:id="rId46"/>
    <p:sldId id="343" r:id="rId47"/>
    <p:sldId id="366" r:id="rId48"/>
    <p:sldId id="367" r:id="rId49"/>
    <p:sldId id="368" r:id="rId50"/>
    <p:sldId id="351" r:id="rId51"/>
    <p:sldId id="369" r:id="rId52"/>
    <p:sldId id="352" r:id="rId53"/>
    <p:sldId id="358" r:id="rId54"/>
    <p:sldId id="360" r:id="rId55"/>
    <p:sldId id="370" r:id="rId56"/>
    <p:sldId id="371" r:id="rId57"/>
    <p:sldId id="372" r:id="rId58"/>
    <p:sldId id="373" r:id="rId59"/>
    <p:sldId id="359" r:id="rId60"/>
    <p:sldId id="361" r:id="rId61"/>
    <p:sldId id="362" r:id="rId62"/>
    <p:sldId id="363" r:id="rId63"/>
    <p:sldId id="364" r:id="rId64"/>
    <p:sldId id="365" r:id="rId65"/>
    <p:sldId id="375" r:id="rId66"/>
    <p:sldId id="374" r:id="rId67"/>
    <p:sldId id="376" r:id="rId68"/>
    <p:sldId id="377" r:id="rId69"/>
    <p:sldId id="378" r:id="rId70"/>
    <p:sldId id="379" r:id="rId71"/>
    <p:sldId id="380" r:id="rId72"/>
    <p:sldId id="381" r:id="rId73"/>
    <p:sldId id="382" r:id="rId74"/>
    <p:sldId id="383" r:id="rId75"/>
  </p:sldIdLst>
  <p:sldSz cx="9144000" cy="6858000" type="screen4x3"/>
  <p:notesSz cx="6858000" cy="9144000"/>
  <p:defaultTextStyle>
    <a:defPPr>
      <a:defRPr lang="en-US"/>
    </a:defPPr>
    <a:lvl1pPr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00FF"/>
    <a:srgbClr val="000066"/>
    <a:srgbClr val="000099"/>
    <a:srgbClr val="003399"/>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2787"/>
    <p:restoredTop sz="90990" autoAdjust="0"/>
  </p:normalViewPr>
  <p:slideViewPr>
    <p:cSldViewPr>
      <p:cViewPr varScale="1">
        <p:scale>
          <a:sx n="71" d="100"/>
          <a:sy n="71" d="100"/>
        </p:scale>
        <p:origin x="-174" y="-102"/>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589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_rels/viewProps.xml.rels><?xml version="1.0" encoding="UTF-8" standalone="yes"?>
<Relationships xmlns="http://schemas.openxmlformats.org/package/2006/relationships"><Relationship Id="rId3" Type="http://schemas.openxmlformats.org/officeDocument/2006/relationships/slide" Target="slides/slide49.xml"/><Relationship Id="rId2" Type="http://schemas.openxmlformats.org/officeDocument/2006/relationships/slide" Target="slides/slide3.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fld id="{6DFC5C71-994C-48D1-8B78-A4DF65CB6F32}"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endParaRPr lang="es-ES_tradnl"/>
          </a:p>
        </p:txBody>
      </p:sp>
      <p:sp>
        <p:nvSpPr>
          <p:cNvPr id="7885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fld id="{0FFE7584-B341-434E-92E5-B48D1B0F8137}"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594F72EB-9610-4529-B593-AAF175632632}" type="slidenum">
              <a:rPr lang="es-ES_tradnl"/>
              <a:pPr/>
              <a:t>1</a:t>
            </a:fld>
            <a:endParaRPr lang="es-ES_tradnl"/>
          </a:p>
        </p:txBody>
      </p:sp>
      <p:sp>
        <p:nvSpPr>
          <p:cNvPr id="79875" name="Rectangle 2"/>
          <p:cNvSpPr>
            <a:spLocks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BB959379-1946-4795-B338-35B6417465BE}" type="slidenum">
              <a:rPr lang="es-ES_tradnl"/>
              <a:pPr/>
              <a:t>10</a:t>
            </a:fld>
            <a:endParaRPr lang="es-ES_tradnl"/>
          </a:p>
        </p:txBody>
      </p:sp>
      <p:sp>
        <p:nvSpPr>
          <p:cNvPr id="89091" name="Rectangle 2"/>
          <p:cNvSpPr>
            <a:spLocks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F6099032-E654-4B5D-B864-C73B7C96D428}" type="slidenum">
              <a:rPr lang="es-ES_tradnl"/>
              <a:pPr/>
              <a:t>11</a:t>
            </a:fld>
            <a:endParaRPr lang="es-ES_tradnl"/>
          </a:p>
        </p:txBody>
      </p:sp>
      <p:sp>
        <p:nvSpPr>
          <p:cNvPr id="90115" name="Rectangle 2"/>
          <p:cNvSpPr>
            <a:spLocks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791FA261-8FFB-403F-877B-ADE3A8C0B481}" type="slidenum">
              <a:rPr lang="es-ES_tradnl"/>
              <a:pPr/>
              <a:t>12</a:t>
            </a:fld>
            <a:endParaRPr lang="es-ES_tradnl"/>
          </a:p>
        </p:txBody>
      </p:sp>
      <p:sp>
        <p:nvSpPr>
          <p:cNvPr id="91139" name="Rectangle 2"/>
          <p:cNvSpPr>
            <a:spLocks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5FE57779-B51F-40C4-BF4D-8E6D2D8E57EA}" type="slidenum">
              <a:rPr lang="es-ES_tradnl"/>
              <a:pPr/>
              <a:t>13</a:t>
            </a:fld>
            <a:endParaRPr lang="es-ES_tradnl"/>
          </a:p>
        </p:txBody>
      </p:sp>
      <p:sp>
        <p:nvSpPr>
          <p:cNvPr id="92163" name="Rectangle 2"/>
          <p:cNvSpPr>
            <a:spLocks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C6FA8C67-F67E-475A-AD9B-5B6F4B1052F2}" type="slidenum">
              <a:rPr lang="es-ES_tradnl"/>
              <a:pPr/>
              <a:t>14</a:t>
            </a:fld>
            <a:endParaRPr lang="es-ES_tradnl"/>
          </a:p>
        </p:txBody>
      </p:sp>
      <p:sp>
        <p:nvSpPr>
          <p:cNvPr id="93187" name="Rectangle 2"/>
          <p:cNvSpPr>
            <a:spLocks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4FB79D6C-93D1-417A-9C06-0D9CE58CE830}" type="slidenum">
              <a:rPr lang="es-ES_tradnl"/>
              <a:pPr/>
              <a:t>15</a:t>
            </a:fld>
            <a:endParaRPr lang="es-ES_tradnl"/>
          </a:p>
        </p:txBody>
      </p:sp>
      <p:sp>
        <p:nvSpPr>
          <p:cNvPr id="94211" name="Rectangle 2"/>
          <p:cNvSpPr>
            <a:spLocks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2186DB57-D938-429A-A542-F33A21AD63E5}" type="slidenum">
              <a:rPr lang="es-ES_tradnl"/>
              <a:pPr/>
              <a:t>16</a:t>
            </a:fld>
            <a:endParaRPr lang="es-ES_tradnl"/>
          </a:p>
        </p:txBody>
      </p:sp>
      <p:sp>
        <p:nvSpPr>
          <p:cNvPr id="95235" name="Rectangle 2"/>
          <p:cNvSpPr>
            <a:spLocks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92346D2A-40BC-456D-93CB-4D4CAD8CEA07}" type="slidenum">
              <a:rPr lang="es-ES_tradnl"/>
              <a:pPr/>
              <a:t>17</a:t>
            </a:fld>
            <a:endParaRPr lang="es-ES_tradnl"/>
          </a:p>
        </p:txBody>
      </p:sp>
      <p:sp>
        <p:nvSpPr>
          <p:cNvPr id="96259" name="Rectangle 2"/>
          <p:cNvSpPr>
            <a:spLocks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916CB11B-F87B-4214-9EB2-2C3961C32B4F}" type="slidenum">
              <a:rPr lang="es-ES_tradnl"/>
              <a:pPr/>
              <a:t>18</a:t>
            </a:fld>
            <a:endParaRPr lang="es-ES_tradnl"/>
          </a:p>
        </p:txBody>
      </p:sp>
      <p:sp>
        <p:nvSpPr>
          <p:cNvPr id="97283" name="Rectangle 2"/>
          <p:cNvSpPr>
            <a:spLocks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486F7211-FE8F-4BAF-A960-657350AA23EF}" type="slidenum">
              <a:rPr lang="es-ES_tradnl"/>
              <a:pPr/>
              <a:t>19</a:t>
            </a:fld>
            <a:endParaRPr lang="es-ES_tradnl"/>
          </a:p>
        </p:txBody>
      </p:sp>
      <p:sp>
        <p:nvSpPr>
          <p:cNvPr id="98307" name="Rectangle 2"/>
          <p:cNvSpPr>
            <a:spLocks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Marcador de imagen de diapositiva"/>
          <p:cNvSpPr>
            <a:spLocks noGrp="1" noRot="1" noChangeAspect="1" noTextEdit="1"/>
          </p:cNvSpPr>
          <p:nvPr>
            <p:ph type="sldImg"/>
          </p:nvPr>
        </p:nvSpPr>
        <p:spPr>
          <a:ln/>
        </p:spPr>
      </p:sp>
      <p:sp>
        <p:nvSpPr>
          <p:cNvPr id="80899" name="2 Marcador de notas"/>
          <p:cNvSpPr>
            <a:spLocks noGrp="1"/>
          </p:cNvSpPr>
          <p:nvPr>
            <p:ph type="body" idx="1"/>
          </p:nvPr>
        </p:nvSpPr>
        <p:spPr>
          <a:noFill/>
          <a:ln/>
        </p:spPr>
        <p:txBody>
          <a:bodyPr/>
          <a:lstStyle/>
          <a:p>
            <a:endParaRPr lang="es-US" smtClean="0"/>
          </a:p>
        </p:txBody>
      </p:sp>
      <p:sp>
        <p:nvSpPr>
          <p:cNvPr id="80900" name="3 Marcador de número de diapositiva"/>
          <p:cNvSpPr>
            <a:spLocks noGrp="1"/>
          </p:cNvSpPr>
          <p:nvPr>
            <p:ph type="sldNum" sz="quarter" idx="5"/>
          </p:nvPr>
        </p:nvSpPr>
        <p:spPr>
          <a:noFill/>
        </p:spPr>
        <p:txBody>
          <a:bodyPr/>
          <a:lstStyle/>
          <a:p>
            <a:fld id="{FBE3681D-30E0-4041-9A7B-C7C4A4677E28}" type="slidenum">
              <a:rPr lang="es-ES_tradnl"/>
              <a:pPr/>
              <a:t>2</a:t>
            </a:fld>
            <a:endParaRPr lang="es-ES_trad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F04C8442-B938-41AE-AF7E-96DC6145B8A2}" type="slidenum">
              <a:rPr lang="es-ES_tradnl"/>
              <a:pPr/>
              <a:t>20</a:t>
            </a:fld>
            <a:endParaRPr lang="es-ES_tradnl"/>
          </a:p>
        </p:txBody>
      </p:sp>
      <p:sp>
        <p:nvSpPr>
          <p:cNvPr id="99331" name="Rectangle 2"/>
          <p:cNvSpPr>
            <a:spLocks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066B1F0D-1E69-4DB2-8ADB-123DE7B22AD7}" type="slidenum">
              <a:rPr lang="es-ES_tradnl"/>
              <a:pPr/>
              <a:t>21</a:t>
            </a:fld>
            <a:endParaRPr lang="es-ES_tradnl"/>
          </a:p>
        </p:txBody>
      </p:sp>
      <p:sp>
        <p:nvSpPr>
          <p:cNvPr id="100355" name="Rectangle 2"/>
          <p:cNvSpPr>
            <a:spLocks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2A22344C-EA2B-4E43-B6A9-C58AD2A076C9}" type="slidenum">
              <a:rPr lang="es-ES_tradnl"/>
              <a:pPr/>
              <a:t>22</a:t>
            </a:fld>
            <a:endParaRPr lang="es-ES_tradnl"/>
          </a:p>
        </p:txBody>
      </p:sp>
      <p:sp>
        <p:nvSpPr>
          <p:cNvPr id="101379" name="Rectangle 2"/>
          <p:cNvSpPr>
            <a:spLocks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CB055127-C82E-4ED6-B07C-29B6613649EC}" type="slidenum">
              <a:rPr lang="es-ES_tradnl"/>
              <a:pPr/>
              <a:t>23</a:t>
            </a:fld>
            <a:endParaRPr lang="es-ES_tradnl"/>
          </a:p>
        </p:txBody>
      </p:sp>
      <p:sp>
        <p:nvSpPr>
          <p:cNvPr id="102403" name="Rectangle 2"/>
          <p:cNvSpPr>
            <a:spLocks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7812CC3E-787B-496D-81A9-35B1DA5DE081}" type="slidenum">
              <a:rPr lang="es-ES_tradnl"/>
              <a:pPr/>
              <a:t>24</a:t>
            </a:fld>
            <a:endParaRPr lang="es-ES_tradnl"/>
          </a:p>
        </p:txBody>
      </p:sp>
      <p:sp>
        <p:nvSpPr>
          <p:cNvPr id="103427" name="Rectangle 2"/>
          <p:cNvSpPr>
            <a:spLocks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6FD80194-3B51-44AA-B0CD-7AA30FC35CC9}" type="slidenum">
              <a:rPr lang="es-ES_tradnl"/>
              <a:pPr/>
              <a:t>25</a:t>
            </a:fld>
            <a:endParaRPr lang="es-ES_tradnl"/>
          </a:p>
        </p:txBody>
      </p:sp>
      <p:sp>
        <p:nvSpPr>
          <p:cNvPr id="104451" name="Rectangle 2"/>
          <p:cNvSpPr>
            <a:spLocks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415194D6-3D71-4506-B0A8-A9F68E53ECC6}" type="slidenum">
              <a:rPr lang="es-ES_tradnl"/>
              <a:pPr/>
              <a:t>26</a:t>
            </a:fld>
            <a:endParaRPr lang="es-ES_tradnl"/>
          </a:p>
        </p:txBody>
      </p:sp>
      <p:sp>
        <p:nvSpPr>
          <p:cNvPr id="105475" name="Rectangle 2"/>
          <p:cNvSpPr>
            <a:spLocks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23346B3E-A8E8-4819-94B1-FAC5C21C45D6}" type="slidenum">
              <a:rPr lang="es-ES_tradnl"/>
              <a:pPr/>
              <a:t>27</a:t>
            </a:fld>
            <a:endParaRPr lang="es-ES_tradnl"/>
          </a:p>
        </p:txBody>
      </p:sp>
      <p:sp>
        <p:nvSpPr>
          <p:cNvPr id="106499" name="Rectangle 2"/>
          <p:cNvSpPr>
            <a:spLocks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5F871C0C-BEA3-46BC-8788-B6B820C2DE96}" type="slidenum">
              <a:rPr lang="es-ES_tradnl"/>
              <a:pPr/>
              <a:t>28</a:t>
            </a:fld>
            <a:endParaRPr lang="es-ES_tradnl"/>
          </a:p>
        </p:txBody>
      </p:sp>
      <p:sp>
        <p:nvSpPr>
          <p:cNvPr id="107523" name="Rectangle 2"/>
          <p:cNvSpPr>
            <a:spLocks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6364D979-ECBC-4941-84EF-B1366F58D4E1}" type="slidenum">
              <a:rPr lang="es-ES_tradnl"/>
              <a:pPr/>
              <a:t>29</a:t>
            </a:fld>
            <a:endParaRPr lang="es-ES_tradnl"/>
          </a:p>
        </p:txBody>
      </p:sp>
      <p:sp>
        <p:nvSpPr>
          <p:cNvPr id="108547" name="Rectangle 2"/>
          <p:cNvSpPr>
            <a:spLocks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1F527409-4111-4571-8D50-261DEAA0FACE}" type="slidenum">
              <a:rPr lang="es-ES_tradnl"/>
              <a:pPr/>
              <a:t>3</a:t>
            </a:fld>
            <a:endParaRPr lang="es-ES_tradnl"/>
          </a:p>
        </p:txBody>
      </p:sp>
      <p:sp>
        <p:nvSpPr>
          <p:cNvPr id="81923" name="Rectangle 2"/>
          <p:cNvSpPr>
            <a:spLocks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8D21FEA4-93EF-43A1-A013-EC9E418EB0FC}" type="slidenum">
              <a:rPr lang="es-ES_tradnl"/>
              <a:pPr/>
              <a:t>30</a:t>
            </a:fld>
            <a:endParaRPr lang="es-ES_tradnl"/>
          </a:p>
        </p:txBody>
      </p:sp>
      <p:sp>
        <p:nvSpPr>
          <p:cNvPr id="109571" name="Rectangle 2"/>
          <p:cNvSpPr>
            <a:spLocks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7E1D0811-E8B8-46B4-B412-D6B923DCB3C5}" type="slidenum">
              <a:rPr lang="es-ES_tradnl"/>
              <a:pPr/>
              <a:t>31</a:t>
            </a:fld>
            <a:endParaRPr lang="es-ES_tradnl"/>
          </a:p>
        </p:txBody>
      </p:sp>
      <p:sp>
        <p:nvSpPr>
          <p:cNvPr id="110595" name="Rectangle 2"/>
          <p:cNvSpPr>
            <a:spLocks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8324BCAB-CDFE-435E-950F-2690185B18C7}" type="slidenum">
              <a:rPr lang="es-ES_tradnl"/>
              <a:pPr/>
              <a:t>32</a:t>
            </a:fld>
            <a:endParaRPr lang="es-ES_tradnl"/>
          </a:p>
        </p:txBody>
      </p:sp>
      <p:sp>
        <p:nvSpPr>
          <p:cNvPr id="111619" name="Rectangle 2"/>
          <p:cNvSpPr>
            <a:spLocks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017CD05C-932C-44B0-A996-B52F7C9D8F4F}" type="slidenum">
              <a:rPr lang="es-ES_tradnl"/>
              <a:pPr/>
              <a:t>33</a:t>
            </a:fld>
            <a:endParaRPr lang="es-ES_tradnl"/>
          </a:p>
        </p:txBody>
      </p:sp>
      <p:sp>
        <p:nvSpPr>
          <p:cNvPr id="112643" name="Rectangle 2"/>
          <p:cNvSpPr>
            <a:spLocks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B4188574-1D97-478E-99E3-7E39AC851716}" type="slidenum">
              <a:rPr lang="es-ES_tradnl"/>
              <a:pPr/>
              <a:t>34</a:t>
            </a:fld>
            <a:endParaRPr lang="es-ES_tradnl"/>
          </a:p>
        </p:txBody>
      </p:sp>
      <p:sp>
        <p:nvSpPr>
          <p:cNvPr id="113667" name="Rectangle 2"/>
          <p:cNvSpPr>
            <a:spLocks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F9CDF4D9-48AE-4125-B774-8EF4659445B3}" type="slidenum">
              <a:rPr lang="es-ES_tradnl"/>
              <a:pPr/>
              <a:t>35</a:t>
            </a:fld>
            <a:endParaRPr lang="es-ES_tradnl"/>
          </a:p>
        </p:txBody>
      </p:sp>
      <p:sp>
        <p:nvSpPr>
          <p:cNvPr id="114691" name="Rectangle 2"/>
          <p:cNvSpPr>
            <a:spLocks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0396F1BF-99E0-4DC4-8903-CE2BF759B2F0}" type="slidenum">
              <a:rPr lang="es-ES_tradnl"/>
              <a:pPr/>
              <a:t>36</a:t>
            </a:fld>
            <a:endParaRPr lang="es-ES_tradnl"/>
          </a:p>
        </p:txBody>
      </p:sp>
      <p:sp>
        <p:nvSpPr>
          <p:cNvPr id="115715" name="Rectangle 2"/>
          <p:cNvSpPr>
            <a:spLocks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10065D4A-CF06-498D-BB7E-40CFC76BDB50}" type="slidenum">
              <a:rPr lang="es-ES_tradnl"/>
              <a:pPr/>
              <a:t>37</a:t>
            </a:fld>
            <a:endParaRPr lang="es-ES_tradnl"/>
          </a:p>
        </p:txBody>
      </p:sp>
      <p:sp>
        <p:nvSpPr>
          <p:cNvPr id="116739" name="Rectangle 2"/>
          <p:cNvSpPr>
            <a:spLocks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FB851B62-90F7-4427-9D80-31B7D100836B}" type="slidenum">
              <a:rPr lang="es-ES_tradnl"/>
              <a:pPr/>
              <a:t>38</a:t>
            </a:fld>
            <a:endParaRPr lang="es-ES_tradnl"/>
          </a:p>
        </p:txBody>
      </p:sp>
      <p:sp>
        <p:nvSpPr>
          <p:cNvPr id="117763" name="Rectangle 2"/>
          <p:cNvSpPr>
            <a:spLocks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30A4664D-21BF-4FFE-8DE9-BD0C5F5E6C00}" type="slidenum">
              <a:rPr lang="es-ES_tradnl"/>
              <a:pPr/>
              <a:t>39</a:t>
            </a:fld>
            <a:endParaRPr lang="es-ES_tradnl"/>
          </a:p>
        </p:txBody>
      </p:sp>
      <p:sp>
        <p:nvSpPr>
          <p:cNvPr id="118787" name="Rectangle 2"/>
          <p:cNvSpPr>
            <a:spLocks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7BC7E1F5-A9BD-4698-88E6-3E9192FB3561}" type="slidenum">
              <a:rPr lang="es-ES_tradnl"/>
              <a:pPr/>
              <a:t>4</a:t>
            </a:fld>
            <a:endParaRPr lang="es-ES_tradnl"/>
          </a:p>
        </p:txBody>
      </p:sp>
      <p:sp>
        <p:nvSpPr>
          <p:cNvPr id="82947" name="Rectangle 2"/>
          <p:cNvSpPr>
            <a:spLocks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17D6DE33-8178-4D39-928E-FA566FA1C9E2}" type="slidenum">
              <a:rPr lang="es-ES_tradnl"/>
              <a:pPr/>
              <a:t>40</a:t>
            </a:fld>
            <a:endParaRPr lang="es-ES_tradnl"/>
          </a:p>
        </p:txBody>
      </p:sp>
      <p:sp>
        <p:nvSpPr>
          <p:cNvPr id="119811" name="Rectangle 2"/>
          <p:cNvSpPr>
            <a:spLocks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B8B63F02-12C4-4159-9F24-6296133E0A20}" type="slidenum">
              <a:rPr lang="es-ES_tradnl"/>
              <a:pPr/>
              <a:t>41</a:t>
            </a:fld>
            <a:endParaRPr lang="es-ES_tradnl"/>
          </a:p>
        </p:txBody>
      </p:sp>
      <p:sp>
        <p:nvSpPr>
          <p:cNvPr id="120835" name="Rectangle 2"/>
          <p:cNvSpPr>
            <a:spLocks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F623C414-85AF-40FA-9C5E-AE2022D52BD1}" type="slidenum">
              <a:rPr lang="es-ES_tradnl"/>
              <a:pPr/>
              <a:t>42</a:t>
            </a:fld>
            <a:endParaRPr lang="es-ES_tradnl"/>
          </a:p>
        </p:txBody>
      </p:sp>
      <p:sp>
        <p:nvSpPr>
          <p:cNvPr id="121859" name="Rectangle 2"/>
          <p:cNvSpPr>
            <a:spLocks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2BF3939E-8FE8-4455-9AA6-9D8242423B9A}" type="slidenum">
              <a:rPr lang="es-ES_tradnl"/>
              <a:pPr/>
              <a:t>43</a:t>
            </a:fld>
            <a:endParaRPr lang="es-ES_tradnl"/>
          </a:p>
        </p:txBody>
      </p:sp>
      <p:sp>
        <p:nvSpPr>
          <p:cNvPr id="122883" name="Rectangle 2"/>
          <p:cNvSpPr>
            <a:spLocks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AC3418D7-9956-4B84-9991-3A36731CD6F9}" type="slidenum">
              <a:rPr lang="es-ES_tradnl"/>
              <a:pPr/>
              <a:t>44</a:t>
            </a:fld>
            <a:endParaRPr lang="es-ES_tradnl"/>
          </a:p>
        </p:txBody>
      </p:sp>
      <p:sp>
        <p:nvSpPr>
          <p:cNvPr id="123907" name="Rectangle 2"/>
          <p:cNvSpPr>
            <a:spLocks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C04E99E0-F909-41C1-AE0C-0229183434FD}" type="slidenum">
              <a:rPr lang="es-ES_tradnl"/>
              <a:pPr/>
              <a:t>45</a:t>
            </a:fld>
            <a:endParaRPr lang="es-ES_tradnl"/>
          </a:p>
        </p:txBody>
      </p:sp>
      <p:sp>
        <p:nvSpPr>
          <p:cNvPr id="124931" name="Rectangle 2"/>
          <p:cNvSpPr>
            <a:spLocks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3E58D6B4-74BB-49C4-9FA1-F9F9415FF284}" type="slidenum">
              <a:rPr lang="es-ES_tradnl"/>
              <a:pPr/>
              <a:t>46</a:t>
            </a:fld>
            <a:endParaRPr lang="es-ES_tradnl"/>
          </a:p>
        </p:txBody>
      </p:sp>
      <p:sp>
        <p:nvSpPr>
          <p:cNvPr id="125955" name="Rectangle 2"/>
          <p:cNvSpPr>
            <a:spLocks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5B3DA704-60CD-4005-AE4F-FA63EDFDECF9}" type="slidenum">
              <a:rPr lang="es-ES_tradnl"/>
              <a:pPr/>
              <a:t>47</a:t>
            </a:fld>
            <a:endParaRPr lang="es-ES_tradnl"/>
          </a:p>
        </p:txBody>
      </p:sp>
      <p:sp>
        <p:nvSpPr>
          <p:cNvPr id="126979" name="Rectangle 2"/>
          <p:cNvSpPr>
            <a:spLocks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45FB19FB-341F-45E0-945E-FCCAE3692507}" type="slidenum">
              <a:rPr lang="es-ES_tradnl"/>
              <a:pPr/>
              <a:t>48</a:t>
            </a:fld>
            <a:endParaRPr lang="es-ES_tradnl"/>
          </a:p>
        </p:txBody>
      </p:sp>
      <p:sp>
        <p:nvSpPr>
          <p:cNvPr id="128003" name="Rectangle 2"/>
          <p:cNvSpPr>
            <a:spLocks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954C8CC0-B9DE-46A6-998B-094F9820A791}" type="slidenum">
              <a:rPr lang="es-ES_tradnl"/>
              <a:pPr/>
              <a:t>49</a:t>
            </a:fld>
            <a:endParaRPr lang="es-ES_tradnl"/>
          </a:p>
        </p:txBody>
      </p:sp>
      <p:sp>
        <p:nvSpPr>
          <p:cNvPr id="129027" name="Rectangle 2"/>
          <p:cNvSpPr>
            <a:spLocks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9A370F0-D454-4B3E-A123-CF18C741A705}" type="slidenum">
              <a:rPr lang="es-ES_tradnl"/>
              <a:pPr/>
              <a:t>5</a:t>
            </a:fld>
            <a:endParaRPr lang="es-ES_tradnl"/>
          </a:p>
        </p:txBody>
      </p:sp>
      <p:sp>
        <p:nvSpPr>
          <p:cNvPr id="83971" name="Rectangle 2"/>
          <p:cNvSpPr>
            <a:spLocks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5753D4B9-1C8F-4F4A-9A49-906381EEB403}" type="slidenum">
              <a:rPr lang="es-ES_tradnl"/>
              <a:pPr/>
              <a:t>50</a:t>
            </a:fld>
            <a:endParaRPr lang="es-ES_tradnl"/>
          </a:p>
        </p:txBody>
      </p:sp>
      <p:sp>
        <p:nvSpPr>
          <p:cNvPr id="130051" name="Rectangle 2"/>
          <p:cNvSpPr>
            <a:spLocks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5A8D91FE-56A4-4E07-8808-3CE0B5372D5C}" type="slidenum">
              <a:rPr lang="es-ES_tradnl"/>
              <a:pPr/>
              <a:t>51</a:t>
            </a:fld>
            <a:endParaRPr lang="es-ES_tradnl"/>
          </a:p>
        </p:txBody>
      </p:sp>
      <p:sp>
        <p:nvSpPr>
          <p:cNvPr id="131075" name="Rectangle 2"/>
          <p:cNvSpPr>
            <a:spLocks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6117EB2C-08DD-4390-AAA2-0CCBD08E764F}" type="slidenum">
              <a:rPr lang="es-ES_tradnl"/>
              <a:pPr/>
              <a:t>52</a:t>
            </a:fld>
            <a:endParaRPr lang="es-ES_tradnl"/>
          </a:p>
        </p:txBody>
      </p:sp>
      <p:sp>
        <p:nvSpPr>
          <p:cNvPr id="132099" name="Rectangle 2"/>
          <p:cNvSpPr>
            <a:spLocks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00CB51A2-2E5A-4A38-A5C9-FE2B34E9D997}" type="slidenum">
              <a:rPr lang="es-ES_tradnl"/>
              <a:pPr/>
              <a:t>53</a:t>
            </a:fld>
            <a:endParaRPr lang="es-ES_tradnl"/>
          </a:p>
        </p:txBody>
      </p:sp>
      <p:sp>
        <p:nvSpPr>
          <p:cNvPr id="133123" name="Rectangle 2"/>
          <p:cNvSpPr>
            <a:spLocks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F1406C4A-8014-4B8B-844F-656D65FAABA9}" type="slidenum">
              <a:rPr lang="es-ES_tradnl"/>
              <a:pPr/>
              <a:t>54</a:t>
            </a:fld>
            <a:endParaRPr lang="es-ES_tradnl"/>
          </a:p>
        </p:txBody>
      </p:sp>
      <p:sp>
        <p:nvSpPr>
          <p:cNvPr id="134147" name="Rectangle 2"/>
          <p:cNvSpPr>
            <a:spLocks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EA837504-4323-4E19-8598-DFB8D5A45061}" type="slidenum">
              <a:rPr lang="es-ES_tradnl"/>
              <a:pPr/>
              <a:t>55</a:t>
            </a:fld>
            <a:endParaRPr lang="es-ES_tradnl"/>
          </a:p>
        </p:txBody>
      </p:sp>
      <p:sp>
        <p:nvSpPr>
          <p:cNvPr id="135171" name="Rectangle 2"/>
          <p:cNvSpPr>
            <a:spLocks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AE0E1F31-9866-4D74-AECA-E8F5AC8DF38B}" type="slidenum">
              <a:rPr lang="es-ES_tradnl"/>
              <a:pPr/>
              <a:t>56</a:t>
            </a:fld>
            <a:endParaRPr lang="es-ES_tradnl"/>
          </a:p>
        </p:txBody>
      </p:sp>
      <p:sp>
        <p:nvSpPr>
          <p:cNvPr id="136195" name="Rectangle 2"/>
          <p:cNvSpPr>
            <a:spLocks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E7C5AC51-E0B5-480C-8705-CBB0F14552FE}" type="slidenum">
              <a:rPr lang="es-ES_tradnl"/>
              <a:pPr/>
              <a:t>57</a:t>
            </a:fld>
            <a:endParaRPr lang="es-ES_tradnl"/>
          </a:p>
        </p:txBody>
      </p:sp>
      <p:sp>
        <p:nvSpPr>
          <p:cNvPr id="137219" name="Rectangle 2"/>
          <p:cNvSpPr>
            <a:spLocks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81A826AD-DC4D-401A-AFFD-411BC5E46369}" type="slidenum">
              <a:rPr lang="es-ES_tradnl"/>
              <a:pPr/>
              <a:t>58</a:t>
            </a:fld>
            <a:endParaRPr lang="es-ES_tradnl"/>
          </a:p>
        </p:txBody>
      </p:sp>
      <p:sp>
        <p:nvSpPr>
          <p:cNvPr id="138243" name="Rectangle 2"/>
          <p:cNvSpPr>
            <a:spLocks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8AD045A6-EAFC-42D5-995C-BDC6EF36721C}" type="slidenum">
              <a:rPr lang="es-ES_tradnl"/>
              <a:pPr/>
              <a:t>59</a:t>
            </a:fld>
            <a:endParaRPr lang="es-ES_tradnl"/>
          </a:p>
        </p:txBody>
      </p:sp>
      <p:sp>
        <p:nvSpPr>
          <p:cNvPr id="139267" name="Rectangle 2"/>
          <p:cNvSpPr>
            <a:spLocks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F450E485-B7A0-4409-B36D-EE708BBF2041}" type="slidenum">
              <a:rPr lang="es-ES_tradnl"/>
              <a:pPr/>
              <a:t>6</a:t>
            </a:fld>
            <a:endParaRPr lang="es-ES_tradnl"/>
          </a:p>
        </p:txBody>
      </p:sp>
      <p:sp>
        <p:nvSpPr>
          <p:cNvPr id="84995" name="Rectangle 2"/>
          <p:cNvSpPr>
            <a:spLocks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4304EE22-DDC3-47FD-99AE-6652C61D3BAE}" type="slidenum">
              <a:rPr lang="es-ES_tradnl"/>
              <a:pPr/>
              <a:t>60</a:t>
            </a:fld>
            <a:endParaRPr lang="es-ES_tradnl"/>
          </a:p>
        </p:txBody>
      </p:sp>
      <p:sp>
        <p:nvSpPr>
          <p:cNvPr id="140291" name="Rectangle 2"/>
          <p:cNvSpPr>
            <a:spLocks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BB48AF19-DE00-4D37-AE8F-339084484EDE}" type="slidenum">
              <a:rPr lang="es-ES_tradnl"/>
              <a:pPr/>
              <a:t>61</a:t>
            </a:fld>
            <a:endParaRPr lang="es-ES_tradnl"/>
          </a:p>
        </p:txBody>
      </p:sp>
      <p:sp>
        <p:nvSpPr>
          <p:cNvPr id="141315" name="Rectangle 1026"/>
          <p:cNvSpPr>
            <a:spLocks noChangeArrowheads="1" noTextEdit="1"/>
          </p:cNvSpPr>
          <p:nvPr>
            <p:ph type="sldImg"/>
          </p:nvPr>
        </p:nvSpPr>
        <p:spPr>
          <a:ln/>
        </p:spPr>
      </p:sp>
      <p:sp>
        <p:nvSpPr>
          <p:cNvPr id="141316" name="Rectangle 1027"/>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F7659738-A057-4558-916B-ADDFC1757C72}" type="slidenum">
              <a:rPr lang="es-ES_tradnl"/>
              <a:pPr/>
              <a:t>62</a:t>
            </a:fld>
            <a:endParaRPr lang="es-ES_tradnl"/>
          </a:p>
        </p:txBody>
      </p:sp>
      <p:sp>
        <p:nvSpPr>
          <p:cNvPr id="142339" name="Rectangle 2"/>
          <p:cNvSpPr>
            <a:spLocks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BAA13EED-D749-4D1A-A9CB-86F347BB5278}" type="slidenum">
              <a:rPr lang="es-ES_tradnl"/>
              <a:pPr/>
              <a:t>63</a:t>
            </a:fld>
            <a:endParaRPr lang="es-ES_tradnl"/>
          </a:p>
        </p:txBody>
      </p:sp>
      <p:sp>
        <p:nvSpPr>
          <p:cNvPr id="143363" name="Rectangle 2"/>
          <p:cNvSpPr>
            <a:spLocks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3C127471-E991-42D1-B055-9EAD9803DB58}" type="slidenum">
              <a:rPr lang="es-ES_tradnl"/>
              <a:pPr/>
              <a:t>64</a:t>
            </a:fld>
            <a:endParaRPr lang="es-ES_tradnl"/>
          </a:p>
        </p:txBody>
      </p:sp>
      <p:sp>
        <p:nvSpPr>
          <p:cNvPr id="144387" name="Rectangle 2"/>
          <p:cNvSpPr>
            <a:spLocks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84AB55E3-2A6D-4293-B7B7-A730718C7165}" type="slidenum">
              <a:rPr lang="es-ES_tradnl"/>
              <a:pPr/>
              <a:t>65</a:t>
            </a:fld>
            <a:endParaRPr lang="es-ES_tradnl"/>
          </a:p>
        </p:txBody>
      </p:sp>
      <p:sp>
        <p:nvSpPr>
          <p:cNvPr id="145411" name="Rectangle 1026"/>
          <p:cNvSpPr>
            <a:spLocks noChangeArrowheads="1" noTextEdit="1"/>
          </p:cNvSpPr>
          <p:nvPr>
            <p:ph type="sldImg"/>
          </p:nvPr>
        </p:nvSpPr>
        <p:spPr>
          <a:ln/>
        </p:spPr>
      </p:sp>
      <p:sp>
        <p:nvSpPr>
          <p:cNvPr id="145412" name="Rectangle 1027"/>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5EA174FC-57B0-4B66-9521-45BD037FC494}" type="slidenum">
              <a:rPr lang="es-ES_tradnl"/>
              <a:pPr/>
              <a:t>66</a:t>
            </a:fld>
            <a:endParaRPr lang="es-ES_tradnl"/>
          </a:p>
        </p:txBody>
      </p:sp>
      <p:sp>
        <p:nvSpPr>
          <p:cNvPr id="146435" name="Rectangle 2"/>
          <p:cNvSpPr>
            <a:spLocks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FCEDEB02-B762-4FB2-A583-3B28CAD2BAC5}" type="slidenum">
              <a:rPr lang="es-ES_tradnl"/>
              <a:pPr/>
              <a:t>67</a:t>
            </a:fld>
            <a:endParaRPr lang="es-ES_tradnl"/>
          </a:p>
        </p:txBody>
      </p:sp>
      <p:sp>
        <p:nvSpPr>
          <p:cNvPr id="147459" name="Rectangle 1026"/>
          <p:cNvSpPr>
            <a:spLocks noChangeArrowheads="1" noTextEdit="1"/>
          </p:cNvSpPr>
          <p:nvPr>
            <p:ph type="sldImg"/>
          </p:nvPr>
        </p:nvSpPr>
        <p:spPr>
          <a:ln/>
        </p:spPr>
      </p:sp>
      <p:sp>
        <p:nvSpPr>
          <p:cNvPr id="147460" name="Rectangle 1027"/>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F9B80CE1-604A-4688-96D9-AA3100E66B65}" type="slidenum">
              <a:rPr lang="es-ES_tradnl"/>
              <a:pPr/>
              <a:t>68</a:t>
            </a:fld>
            <a:endParaRPr lang="es-ES_tradnl"/>
          </a:p>
        </p:txBody>
      </p:sp>
      <p:sp>
        <p:nvSpPr>
          <p:cNvPr id="148483" name="Rectangle 2"/>
          <p:cNvSpPr>
            <a:spLocks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507E4F2D-BED5-477A-970D-34296959F6FD}" type="slidenum">
              <a:rPr lang="es-ES_tradnl"/>
              <a:pPr/>
              <a:t>69</a:t>
            </a:fld>
            <a:endParaRPr lang="es-ES_tradnl"/>
          </a:p>
        </p:txBody>
      </p:sp>
      <p:sp>
        <p:nvSpPr>
          <p:cNvPr id="149507" name="Rectangle 2"/>
          <p:cNvSpPr>
            <a:spLocks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2F162C4F-2093-4185-8C14-053E9EF3FB54}" type="slidenum">
              <a:rPr lang="es-ES_tradnl"/>
              <a:pPr/>
              <a:t>7</a:t>
            </a:fld>
            <a:endParaRPr lang="es-ES_tradnl"/>
          </a:p>
        </p:txBody>
      </p:sp>
      <p:sp>
        <p:nvSpPr>
          <p:cNvPr id="86019" name="Rectangle 2"/>
          <p:cNvSpPr>
            <a:spLocks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71DC789F-7231-4269-B8F5-E6E0BF9C7E83}" type="slidenum">
              <a:rPr lang="es-ES_tradnl"/>
              <a:pPr/>
              <a:t>70</a:t>
            </a:fld>
            <a:endParaRPr lang="es-ES_tradnl"/>
          </a:p>
        </p:txBody>
      </p:sp>
      <p:sp>
        <p:nvSpPr>
          <p:cNvPr id="150531" name="Rectangle 2"/>
          <p:cNvSpPr>
            <a:spLocks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5DFAD590-C4F9-410D-92EC-333CC2AC9477}" type="slidenum">
              <a:rPr lang="es-ES_tradnl"/>
              <a:pPr/>
              <a:t>71</a:t>
            </a:fld>
            <a:endParaRPr lang="es-ES_tradnl"/>
          </a:p>
        </p:txBody>
      </p:sp>
      <p:sp>
        <p:nvSpPr>
          <p:cNvPr id="151555" name="Rectangle 2"/>
          <p:cNvSpPr>
            <a:spLocks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B68BFE00-08AD-4A6F-BC74-05D6764B423B}" type="slidenum">
              <a:rPr lang="es-ES_tradnl"/>
              <a:pPr/>
              <a:t>72</a:t>
            </a:fld>
            <a:endParaRPr lang="es-ES_tradnl"/>
          </a:p>
        </p:txBody>
      </p:sp>
      <p:sp>
        <p:nvSpPr>
          <p:cNvPr id="152579" name="Rectangle 2"/>
          <p:cNvSpPr>
            <a:spLocks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5729D49B-333B-4C66-998F-4489E85C4E1E}" type="slidenum">
              <a:rPr lang="es-ES_tradnl"/>
              <a:pPr/>
              <a:t>73</a:t>
            </a:fld>
            <a:endParaRPr lang="es-ES_tradnl"/>
          </a:p>
        </p:txBody>
      </p:sp>
      <p:sp>
        <p:nvSpPr>
          <p:cNvPr id="153603" name="Rectangle 2"/>
          <p:cNvSpPr>
            <a:spLocks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321B2983-528D-4D75-955B-94065C6C1252}" type="slidenum">
              <a:rPr lang="es-ES_tradnl"/>
              <a:pPr/>
              <a:t>74</a:t>
            </a:fld>
            <a:endParaRPr lang="es-ES_tradnl"/>
          </a:p>
        </p:txBody>
      </p:sp>
      <p:sp>
        <p:nvSpPr>
          <p:cNvPr id="154627" name="Rectangle 2"/>
          <p:cNvSpPr>
            <a:spLocks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DFB44CF1-7392-44D1-A21F-C3574481D753}" type="slidenum">
              <a:rPr lang="es-ES_tradnl"/>
              <a:pPr/>
              <a:t>8</a:t>
            </a:fld>
            <a:endParaRPr lang="es-ES_tradnl"/>
          </a:p>
        </p:txBody>
      </p:sp>
      <p:sp>
        <p:nvSpPr>
          <p:cNvPr id="87043" name="Rectangle 2"/>
          <p:cNvSpPr>
            <a:spLocks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3361EB4A-CF92-408C-ABAB-6A48A006ADEC}" type="slidenum">
              <a:rPr lang="es-ES_tradnl"/>
              <a:pPr/>
              <a:t>9</a:t>
            </a:fld>
            <a:endParaRPr lang="es-ES_tradnl"/>
          </a:p>
        </p:txBody>
      </p:sp>
      <p:sp>
        <p:nvSpPr>
          <p:cNvPr id="88067" name="Rectangle 2"/>
          <p:cNvSpPr>
            <a:spLocks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bwMode="auto">
          <a:xfrm>
            <a:off x="11430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spcBef>
                <a:spcPct val="0"/>
              </a:spcBef>
              <a:buClrTx/>
              <a:buSzTx/>
              <a:buFontTx/>
              <a:buNone/>
              <a:defRPr sz="1400" smtClean="0">
                <a:solidFill>
                  <a:srgbClr val="FFFFFF"/>
                </a:solidFill>
                <a:effectLst/>
              </a:defRPr>
            </a:lvl1pPr>
          </a:lstStyle>
          <a:p>
            <a:pPr>
              <a:defRPr/>
            </a:pPr>
            <a:endParaRPr lang="es-ES_tradnl"/>
          </a:p>
        </p:txBody>
      </p:sp>
      <p:sp>
        <p:nvSpPr>
          <p:cNvPr id="37" name="Rectangle 37"/>
          <p:cNvSpPr>
            <a:spLocks noGrp="1" noChangeArrowheads="1"/>
          </p:cNvSpPr>
          <p:nvPr>
            <p:ph type="ftr" sz="quarter" idx="11"/>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spcBef>
                <a:spcPct val="0"/>
              </a:spcBef>
              <a:buClrTx/>
              <a:buSzTx/>
              <a:buFontTx/>
              <a:buNone/>
              <a:defRPr sz="1400" smtClean="0">
                <a:solidFill>
                  <a:srgbClr val="FFFFFF"/>
                </a:solidFill>
                <a:effectLst/>
              </a:defRPr>
            </a:lvl1pPr>
          </a:lstStyle>
          <a:p>
            <a:pPr>
              <a:defRPr/>
            </a:pPr>
            <a:endParaRPr lang="es-ES_tradnl"/>
          </a:p>
        </p:txBody>
      </p:sp>
      <p:sp>
        <p:nvSpPr>
          <p:cNvPr id="38" name="Rectangle 38"/>
          <p:cNvSpPr>
            <a:spLocks noGrp="1" noChangeArrowheads="1"/>
          </p:cNvSpPr>
          <p:nvPr>
            <p:ph type="sldNum" sz="quarter" idx="12"/>
          </p:nvPr>
        </p:nvSpPr>
        <p:spPr bwMode="auto">
          <a:xfrm>
            <a:off x="70104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spcBef>
                <a:spcPct val="0"/>
              </a:spcBef>
              <a:buClrTx/>
              <a:buSzTx/>
              <a:buFontTx/>
              <a:buNone/>
              <a:defRPr sz="1400" smtClean="0">
                <a:solidFill>
                  <a:srgbClr val="FFFFFF"/>
                </a:solidFill>
                <a:effectLst/>
              </a:defRPr>
            </a:lvl1pPr>
          </a:lstStyle>
          <a:p>
            <a:pPr>
              <a:defRPr/>
            </a:pPr>
            <a:fld id="{C3F9EC44-570E-4472-A844-C2A0E484F76C}"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77050" y="-228600"/>
            <a:ext cx="1962150" cy="6934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90600" y="-228600"/>
            <a:ext cx="5734050" cy="6934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668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92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1030"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1027" name="Rectangle 34"/>
          <p:cNvSpPr>
            <a:spLocks noGrp="1" noChangeArrowheads="1"/>
          </p:cNvSpPr>
          <p:nvPr>
            <p:ph type="title"/>
          </p:nvPr>
        </p:nvSpPr>
        <p:spPr bwMode="auto">
          <a:xfrm>
            <a:off x="990600" y="-228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7" name="Rectangle 39"/>
          <p:cNvSpPr>
            <a:spLocks noGrp="1" noChangeArrowheads="1"/>
          </p:cNvSpPr>
          <p:nvPr>
            <p:ph type="body" idx="1"/>
          </p:nvPr>
        </p:nvSpPr>
        <p:spPr bwMode="auto">
          <a:xfrm>
            <a:off x="1066800" y="1066800"/>
            <a:ext cx="7772400" cy="563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609600"/>
            <a:ext cx="7772400" cy="1676400"/>
          </a:xfrm>
        </p:spPr>
        <p:txBody>
          <a:bodyPr/>
          <a:lstStyle/>
          <a:p>
            <a:pPr eaLnBrk="1" hangingPunct="1"/>
            <a:r>
              <a:rPr lang="en-US" smtClean="0"/>
              <a:t>Organización</a:t>
            </a:r>
            <a:endParaRPr lang="es-ES_tradnl" smtClean="0"/>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3076"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3077" name="Text Box 10"/>
          <p:cNvSpPr txBox="1">
            <a:spLocks noChangeArrowheads="1"/>
          </p:cNvSpPr>
          <p:nvPr/>
        </p:nvSpPr>
        <p:spPr bwMode="auto">
          <a:xfrm>
            <a:off x="4932363" y="4960938"/>
            <a:ext cx="2711450" cy="1422400"/>
          </a:xfrm>
          <a:prstGeom prst="rect">
            <a:avLst/>
          </a:prstGeom>
          <a:noFill/>
          <a:ln w="9525">
            <a:noFill/>
            <a:miter lim="800000"/>
            <a:headEnd/>
            <a:tailEnd/>
          </a:ln>
        </p:spPr>
        <p:txBody>
          <a:bodyPr wrap="none">
            <a:spAutoFit/>
          </a:bodyPr>
          <a:lstStyle/>
          <a:p>
            <a:pPr>
              <a:spcBef>
                <a:spcPct val="0"/>
              </a:spcBef>
              <a:buFont typeface="Wingdings" pitchFamily="2" charset="2"/>
              <a:buNone/>
              <a:defRPr/>
            </a:pPr>
            <a:r>
              <a:rPr lang="en-US" sz="2400" dirty="0">
                <a:latin typeface="Times New Roman" pitchFamily="18" charset="0"/>
                <a:hlinkClick r:id="rId4"/>
              </a:rPr>
              <a:t>barcillo@gmail.com</a:t>
            </a:r>
          </a:p>
          <a:p>
            <a:pPr>
              <a:spcBef>
                <a:spcPct val="0"/>
              </a:spcBef>
              <a:buFont typeface="Wingdings" pitchFamily="2" charset="2"/>
              <a:buNone/>
              <a:defRPr/>
            </a:pPr>
            <a:r>
              <a:rPr lang="en-US" sz="2400" dirty="0">
                <a:latin typeface="Times New Roman" pitchFamily="18" charset="0"/>
                <a:hlinkClick r:id="rId4"/>
              </a:rPr>
              <a:t>(593-9) 4194239</a:t>
            </a:r>
          </a:p>
          <a:p>
            <a:pPr>
              <a:defRPr/>
            </a:pPr>
            <a:endParaRPr lang="es-ES" dirty="0"/>
          </a:p>
        </p:txBody>
      </p:sp>
      <p:pic>
        <p:nvPicPr>
          <p:cNvPr id="3078"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Normalización</a:t>
            </a:r>
            <a:endParaRPr lang="es-ES_tradnl" smtClean="0"/>
          </a:p>
        </p:txBody>
      </p:sp>
      <p:pic>
        <p:nvPicPr>
          <p:cNvPr id="12291" name="Picture 3" descr="C:\Mis documentos\Espol\RRHH\Imagenes\Normalizacion.bmp"/>
          <p:cNvPicPr>
            <a:picLocks noChangeAspect="1" noChangeArrowheads="1"/>
          </p:cNvPicPr>
          <p:nvPr/>
        </p:nvPicPr>
        <p:blipFill>
          <a:blip r:embed="rId3"/>
          <a:srcRect/>
          <a:stretch>
            <a:fillRect/>
          </a:stretch>
        </p:blipFill>
        <p:spPr bwMode="auto">
          <a:xfrm>
            <a:off x="1524000" y="1050925"/>
            <a:ext cx="6934200" cy="5656263"/>
          </a:xfrm>
          <a:prstGeom prst="rect">
            <a:avLst/>
          </a:prstGeom>
          <a:noFill/>
          <a:ln w="9525">
            <a:noFill/>
            <a:miter lim="800000"/>
            <a:headEnd/>
            <a:tailEnd/>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Normalización Procesos</a:t>
            </a:r>
            <a:endParaRPr lang="es-ES_tradnl" smtClean="0"/>
          </a:p>
        </p:txBody>
      </p:sp>
      <p:sp>
        <p:nvSpPr>
          <p:cNvPr id="999427" name="Rectangle 3"/>
          <p:cNvSpPr>
            <a:spLocks noGrp="1" noChangeArrowheads="1"/>
          </p:cNvSpPr>
          <p:nvPr>
            <p:ph type="body" idx="1"/>
          </p:nvPr>
        </p:nvSpPr>
        <p:spPr/>
        <p:txBody>
          <a:bodyPr/>
          <a:lstStyle/>
          <a:p>
            <a:pPr eaLnBrk="1" hangingPunct="1">
              <a:defRPr/>
            </a:pPr>
            <a:r>
              <a:rPr lang="en-US" smtClean="0"/>
              <a:t>Cuando contenido queda especificado o programado:</a:t>
            </a:r>
          </a:p>
          <a:p>
            <a:pPr lvl="1" eaLnBrk="1" hangingPunct="1">
              <a:defRPr/>
            </a:pPr>
            <a:r>
              <a:rPr lang="en-US" smtClean="0"/>
              <a:t>Ejemplo: </a:t>
            </a:r>
          </a:p>
          <a:p>
            <a:pPr lvl="2" eaLnBrk="1" hangingPunct="1">
              <a:defRPr/>
            </a:pPr>
            <a:r>
              <a:rPr lang="en-US" smtClean="0"/>
              <a:t>4 lineas de Ceramicas Ltd.</a:t>
            </a:r>
          </a:p>
          <a:p>
            <a:pPr lvl="2" eaLnBrk="1" hangingPunct="1">
              <a:defRPr/>
            </a:pPr>
            <a:r>
              <a:rPr lang="en-US" smtClean="0"/>
              <a:t>Barman o cocinero mala muerte (receta).</a:t>
            </a:r>
          </a:p>
          <a:p>
            <a:pPr lvl="2" eaLnBrk="1" hangingPunct="1">
              <a:defRPr/>
            </a:pPr>
            <a:r>
              <a:rPr lang="en-US" smtClean="0"/>
              <a:t>Rellenador tartas en linea proceso.</a:t>
            </a:r>
          </a:p>
          <a:p>
            <a:pPr lvl="1" eaLnBrk="1" hangingPunct="1">
              <a:defRPr/>
            </a:pPr>
            <a:r>
              <a:rPr lang="en-US" smtClean="0"/>
              <a:t>Instrucciones de que hacer.</a:t>
            </a:r>
          </a:p>
          <a:p>
            <a:pPr lvl="1" eaLnBrk="1" hangingPunct="1">
              <a:defRPr/>
            </a:pPr>
            <a:r>
              <a:rPr lang="en-US" smtClean="0"/>
              <a:t>Seguir reglas.</a:t>
            </a:r>
          </a:p>
          <a:p>
            <a:pPr lvl="1" eaLnBrk="1" hangingPunct="1">
              <a:defRPr/>
            </a:pPr>
            <a:r>
              <a:rPr lang="en-US" smtClean="0"/>
              <a:t>Requiere poca supervisión directa.</a:t>
            </a:r>
          </a:p>
          <a:p>
            <a:pPr lvl="1" eaLnBrk="1" hangingPunct="1">
              <a:defRPr/>
            </a:pPr>
            <a:r>
              <a:rPr lang="en-US" smtClean="0"/>
              <a:t>Minima comunicación informal.</a:t>
            </a:r>
          </a:p>
          <a:p>
            <a:pPr lvl="1" eaLnBrk="1" hangingPunct="1">
              <a:defRPr/>
            </a:pPr>
            <a:r>
              <a:rPr lang="en-US" smtClean="0"/>
              <a:t>Coordinación al diseñar procesos.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Normalización Resultados</a:t>
            </a:r>
            <a:endParaRPr lang="es-ES_tradnl" smtClean="0"/>
          </a:p>
        </p:txBody>
      </p:sp>
      <p:sp>
        <p:nvSpPr>
          <p:cNvPr id="1000451" name="Rectangle 3"/>
          <p:cNvSpPr>
            <a:spLocks noGrp="1" noChangeArrowheads="1"/>
          </p:cNvSpPr>
          <p:nvPr>
            <p:ph type="body" idx="1"/>
          </p:nvPr>
        </p:nvSpPr>
        <p:spPr/>
        <p:txBody>
          <a:bodyPr/>
          <a:lstStyle/>
          <a:p>
            <a:pPr eaLnBrk="1" hangingPunct="1">
              <a:lnSpc>
                <a:spcPct val="90000"/>
              </a:lnSpc>
              <a:defRPr/>
            </a:pPr>
            <a:r>
              <a:rPr lang="en-US" sz="2800" smtClean="0"/>
              <a:t>Cuando se especifica lo que se quiere lograr pero no como lograrlos:</a:t>
            </a:r>
          </a:p>
          <a:p>
            <a:pPr lvl="1" eaLnBrk="1" hangingPunct="1">
              <a:lnSpc>
                <a:spcPct val="90000"/>
              </a:lnSpc>
              <a:defRPr/>
            </a:pPr>
            <a:r>
              <a:rPr lang="en-US" sz="2400" smtClean="0"/>
              <a:t>Especificaciones del producto.</a:t>
            </a:r>
          </a:p>
          <a:p>
            <a:pPr lvl="1" eaLnBrk="1" hangingPunct="1">
              <a:lnSpc>
                <a:spcPct val="90000"/>
              </a:lnSpc>
              <a:defRPr/>
            </a:pPr>
            <a:r>
              <a:rPr lang="en-US" sz="2400" smtClean="0"/>
              <a:t>Rendimiento (volumen, costo, o los 2).</a:t>
            </a:r>
          </a:p>
          <a:p>
            <a:pPr lvl="1" eaLnBrk="1" hangingPunct="1">
              <a:lnSpc>
                <a:spcPct val="90000"/>
              </a:lnSpc>
              <a:defRPr/>
            </a:pPr>
            <a:r>
              <a:rPr lang="en-US" sz="2400" smtClean="0"/>
              <a:t>Ventas.</a:t>
            </a:r>
          </a:p>
          <a:p>
            <a:pPr lvl="1" eaLnBrk="1" hangingPunct="1">
              <a:lnSpc>
                <a:spcPct val="90000"/>
              </a:lnSpc>
              <a:defRPr/>
            </a:pPr>
            <a:r>
              <a:rPr lang="en-US" sz="2400" smtClean="0"/>
              <a:t>Utilidades.</a:t>
            </a:r>
          </a:p>
          <a:p>
            <a:pPr lvl="1" eaLnBrk="1" hangingPunct="1">
              <a:lnSpc>
                <a:spcPct val="90000"/>
              </a:lnSpc>
              <a:defRPr/>
            </a:pPr>
            <a:r>
              <a:rPr lang="en-US" sz="2400" smtClean="0"/>
              <a:t>Taxista: donde van o como llegar?</a:t>
            </a:r>
          </a:p>
          <a:p>
            <a:pPr eaLnBrk="1" hangingPunct="1">
              <a:lnSpc>
                <a:spcPct val="90000"/>
              </a:lnSpc>
              <a:defRPr/>
            </a:pPr>
            <a:r>
              <a:rPr lang="en-US" sz="2800" smtClean="0"/>
              <a:t>Al normalizar esto: predetermina nexos entre tareas:</a:t>
            </a:r>
          </a:p>
          <a:p>
            <a:pPr lvl="1" eaLnBrk="1" hangingPunct="1">
              <a:lnSpc>
                <a:spcPct val="90000"/>
              </a:lnSpc>
              <a:defRPr/>
            </a:pPr>
            <a:r>
              <a:rPr lang="en-US" sz="2400" smtClean="0"/>
              <a:t>No te preocupas de lo que te llega en la cadena por que esta normalizado.</a:t>
            </a:r>
          </a:p>
          <a:p>
            <a:pPr eaLnBrk="1" hangingPunct="1">
              <a:lnSpc>
                <a:spcPct val="90000"/>
              </a:lnSpc>
              <a:defRPr/>
            </a:pPr>
            <a:r>
              <a:rPr lang="en-US" sz="2800" smtClean="0"/>
              <a:t>Obligación de lograr metas. Como lo hagan es su problema.</a:t>
            </a:r>
            <a:endParaRPr lang="es-ES_tradnl" sz="2800" smtClean="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Normalización Habilidades</a:t>
            </a:r>
            <a:endParaRPr lang="es-ES_tradnl" smtClean="0"/>
          </a:p>
        </p:txBody>
      </p:sp>
      <p:sp>
        <p:nvSpPr>
          <p:cNvPr id="1001475" name="Rectangle 3"/>
          <p:cNvSpPr>
            <a:spLocks noGrp="1" noChangeArrowheads="1"/>
          </p:cNvSpPr>
          <p:nvPr>
            <p:ph type="body" idx="1"/>
          </p:nvPr>
        </p:nvSpPr>
        <p:spPr/>
        <p:txBody>
          <a:bodyPr/>
          <a:lstStyle/>
          <a:p>
            <a:pPr eaLnBrk="1" hangingPunct="1">
              <a:lnSpc>
                <a:spcPct val="90000"/>
              </a:lnSpc>
              <a:defRPr/>
            </a:pPr>
            <a:r>
              <a:rPr lang="en-US" sz="2800" smtClean="0"/>
              <a:t>A veces imposible normalizar trabajo o resultados:</a:t>
            </a:r>
          </a:p>
          <a:p>
            <a:pPr lvl="1" eaLnBrk="1" hangingPunct="1">
              <a:lnSpc>
                <a:spcPct val="90000"/>
              </a:lnSpc>
              <a:defRPr/>
            </a:pPr>
            <a:r>
              <a:rPr lang="en-US" sz="2400" smtClean="0"/>
              <a:t>Gobernadores coloniales ingleses.</a:t>
            </a:r>
          </a:p>
          <a:p>
            <a:pPr lvl="1" eaLnBrk="1" hangingPunct="1">
              <a:lnSpc>
                <a:spcPct val="90000"/>
              </a:lnSpc>
              <a:defRPr/>
            </a:pPr>
            <a:r>
              <a:rPr lang="en-US" sz="2400" smtClean="0"/>
              <a:t>Doctores.</a:t>
            </a:r>
          </a:p>
          <a:p>
            <a:pPr lvl="1" eaLnBrk="1" hangingPunct="1">
              <a:lnSpc>
                <a:spcPct val="90000"/>
              </a:lnSpc>
              <a:defRPr/>
            </a:pPr>
            <a:r>
              <a:rPr lang="en-US" sz="2400" smtClean="0"/>
              <a:t>Sra. Raku al contratar ayudantes taller.</a:t>
            </a:r>
          </a:p>
          <a:p>
            <a:pPr eaLnBrk="1" hangingPunct="1">
              <a:lnSpc>
                <a:spcPct val="90000"/>
              </a:lnSpc>
              <a:defRPr/>
            </a:pPr>
            <a:r>
              <a:rPr lang="en-US" sz="2800" smtClean="0"/>
              <a:t>Normalizar trabajador en contratación por sus habilidades (conocimientos):</a:t>
            </a:r>
          </a:p>
          <a:p>
            <a:pPr lvl="1" eaLnBrk="1" hangingPunct="1">
              <a:lnSpc>
                <a:spcPct val="90000"/>
              </a:lnSpc>
              <a:defRPr/>
            </a:pPr>
            <a:r>
              <a:rPr lang="en-US" sz="2400" smtClean="0"/>
              <a:t>Preparación requerida para el cargo:</a:t>
            </a:r>
          </a:p>
          <a:p>
            <a:pPr lvl="2" eaLnBrk="1" hangingPunct="1">
              <a:lnSpc>
                <a:spcPct val="90000"/>
              </a:lnSpc>
              <a:defRPr/>
            </a:pPr>
            <a:r>
              <a:rPr lang="en-US" sz="2000" smtClean="0"/>
              <a:t>Uno los prepara.</a:t>
            </a:r>
          </a:p>
          <a:p>
            <a:pPr lvl="2" eaLnBrk="1" hangingPunct="1">
              <a:lnSpc>
                <a:spcPct val="90000"/>
              </a:lnSpc>
              <a:defRPr/>
            </a:pPr>
            <a:r>
              <a:rPr lang="en-US" sz="2000" smtClean="0"/>
              <a:t>Contrata gente preparada (mas comun).</a:t>
            </a:r>
          </a:p>
          <a:p>
            <a:pPr lvl="1" eaLnBrk="1" hangingPunct="1">
              <a:lnSpc>
                <a:spcPct val="90000"/>
              </a:lnSpc>
              <a:defRPr/>
            </a:pPr>
            <a:r>
              <a:rPr lang="en-US" sz="2400" smtClean="0"/>
              <a:t>Hospitales y Medicos:</a:t>
            </a:r>
          </a:p>
          <a:p>
            <a:pPr lvl="2" eaLnBrk="1" hangingPunct="1">
              <a:lnSpc>
                <a:spcPct val="90000"/>
              </a:lnSpc>
              <a:defRPr/>
            </a:pPr>
            <a:r>
              <a:rPr lang="en-US" sz="2000" smtClean="0"/>
              <a:t>Dan marco básico, pero confian en ellos para desarrollar su trabajo. No pueden decir que hacer en cada caso, ni impedir que gente muera, pero esperan que por su preparación salven mayor parte.</a:t>
            </a:r>
            <a:endParaRPr lang="es-ES_tradnl" sz="2000" smtClean="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Normalización</a:t>
            </a:r>
            <a:endParaRPr lang="es-ES_tradnl" smtClean="0"/>
          </a:p>
        </p:txBody>
      </p:sp>
      <p:pic>
        <p:nvPicPr>
          <p:cNvPr id="16387" name="Picture 3" descr="C:\Mis documentos\Espol\RRHH\Imagenes\Normalizacion.bmp"/>
          <p:cNvPicPr>
            <a:picLocks noChangeAspect="1" noChangeArrowheads="1"/>
          </p:cNvPicPr>
          <p:nvPr/>
        </p:nvPicPr>
        <p:blipFill>
          <a:blip r:embed="rId3"/>
          <a:srcRect/>
          <a:stretch>
            <a:fillRect/>
          </a:stretch>
        </p:blipFill>
        <p:spPr bwMode="auto">
          <a:xfrm>
            <a:off x="1524000" y="1050925"/>
            <a:ext cx="6934200" cy="5656263"/>
          </a:xfrm>
          <a:prstGeom prst="rect">
            <a:avLst/>
          </a:prstGeom>
          <a:noFill/>
          <a:ln w="9525">
            <a:noFill/>
            <a:miter lim="800000"/>
            <a:headEnd/>
            <a:tailEnd/>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 y="-228600"/>
            <a:ext cx="9448800" cy="1143000"/>
          </a:xfrm>
        </p:spPr>
        <p:txBody>
          <a:bodyPr/>
          <a:lstStyle/>
          <a:p>
            <a:pPr eaLnBrk="1" hangingPunct="1"/>
            <a:r>
              <a:rPr lang="en-US" smtClean="0"/>
              <a:t>Continuum Mecanismos Cordinacion</a:t>
            </a:r>
            <a:endParaRPr lang="es-ES_tradnl" smtClean="0"/>
          </a:p>
        </p:txBody>
      </p:sp>
      <p:sp>
        <p:nvSpPr>
          <p:cNvPr id="1003523" name="Rectangle 3"/>
          <p:cNvSpPr>
            <a:spLocks noGrp="1" noChangeArrowheads="1"/>
          </p:cNvSpPr>
          <p:nvPr>
            <p:ph type="body" idx="1"/>
          </p:nvPr>
        </p:nvSpPr>
        <p:spPr>
          <a:xfrm>
            <a:off x="457200" y="533400"/>
            <a:ext cx="8382000" cy="3886200"/>
          </a:xfrm>
        </p:spPr>
        <p:txBody>
          <a:bodyPr/>
          <a:lstStyle/>
          <a:p>
            <a:pPr eaLnBrk="1" hangingPunct="1">
              <a:defRPr/>
            </a:pPr>
            <a:r>
              <a:rPr lang="en-US" sz="2800" smtClean="0"/>
              <a:t>5 mecanismos siguen orden complicar trabajo:</a:t>
            </a:r>
          </a:p>
          <a:p>
            <a:pPr lvl="1" eaLnBrk="1" hangingPunct="1">
              <a:defRPr/>
            </a:pPr>
            <a:r>
              <a:rPr lang="en-US" sz="2400" smtClean="0"/>
              <a:t>Individuo:</a:t>
            </a:r>
          </a:p>
          <a:p>
            <a:pPr lvl="2" eaLnBrk="1" hangingPunct="1">
              <a:defRPr/>
            </a:pPr>
            <a:r>
              <a:rPr lang="en-US" sz="2000" smtClean="0"/>
              <a:t>No necesita nada, el hace todo. Al entrar otro:</a:t>
            </a:r>
          </a:p>
          <a:p>
            <a:pPr lvl="1" eaLnBrk="1" hangingPunct="1">
              <a:defRPr/>
            </a:pPr>
            <a:r>
              <a:rPr lang="en-US" sz="2400" smtClean="0"/>
              <a:t>Adaptación Mutua.</a:t>
            </a:r>
          </a:p>
          <a:p>
            <a:pPr lvl="2" eaLnBrk="1" hangingPunct="1">
              <a:defRPr/>
            </a:pPr>
            <a:r>
              <a:rPr lang="en-US" sz="2000" smtClean="0"/>
              <a:t>Coordinar mentes distintas. Amoldan entre si informalmente. Crece grupo, trabajador entrega control:</a:t>
            </a:r>
          </a:p>
          <a:p>
            <a:pPr lvl="1" eaLnBrk="1" hangingPunct="1">
              <a:defRPr/>
            </a:pPr>
            <a:r>
              <a:rPr lang="en-US" sz="2400" smtClean="0"/>
              <a:t>Supervisión directa.</a:t>
            </a:r>
          </a:p>
          <a:p>
            <a:pPr lvl="2" eaLnBrk="1" hangingPunct="1">
              <a:defRPr/>
            </a:pPr>
            <a:r>
              <a:rPr lang="en-US" sz="2000" smtClean="0"/>
              <a:t>Control uno. Necesidad liderazgo (coordina, no estrategia).  Al crecer Organiz. o mas compleja, entrega algo control:</a:t>
            </a:r>
          </a:p>
        </p:txBody>
      </p:sp>
      <p:pic>
        <p:nvPicPr>
          <p:cNvPr id="17412" name="Picture 4" descr="C:\Mis documentos\Espol\RRHH\Imagenes\ContinuumCoordinacion.bmp"/>
          <p:cNvPicPr>
            <a:picLocks noChangeAspect="1" noChangeArrowheads="1"/>
          </p:cNvPicPr>
          <p:nvPr/>
        </p:nvPicPr>
        <p:blipFill>
          <a:blip r:embed="rId3"/>
          <a:srcRect/>
          <a:stretch>
            <a:fillRect/>
          </a:stretch>
        </p:blipFill>
        <p:spPr bwMode="auto">
          <a:xfrm>
            <a:off x="381000" y="4308475"/>
            <a:ext cx="8763000" cy="2320925"/>
          </a:xfrm>
          <a:prstGeom prst="rect">
            <a:avLst/>
          </a:prstGeom>
          <a:noFill/>
          <a:ln w="9525">
            <a:noFill/>
            <a:miter lim="800000"/>
            <a:headEnd/>
            <a:tailEnd/>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2400" y="-228600"/>
            <a:ext cx="9448800" cy="1143000"/>
          </a:xfrm>
        </p:spPr>
        <p:txBody>
          <a:bodyPr/>
          <a:lstStyle/>
          <a:p>
            <a:pPr eaLnBrk="1" hangingPunct="1"/>
            <a:r>
              <a:rPr lang="en-US" smtClean="0"/>
              <a:t>Continuum Mecanismos Cordinacion</a:t>
            </a:r>
            <a:endParaRPr lang="es-ES_tradnl" smtClean="0"/>
          </a:p>
        </p:txBody>
      </p:sp>
      <p:sp>
        <p:nvSpPr>
          <p:cNvPr id="1006595" name="Rectangle 3"/>
          <p:cNvSpPr>
            <a:spLocks noGrp="1" noChangeArrowheads="1"/>
          </p:cNvSpPr>
          <p:nvPr>
            <p:ph type="body" idx="1"/>
          </p:nvPr>
        </p:nvSpPr>
        <p:spPr>
          <a:xfrm>
            <a:off x="457200" y="533400"/>
            <a:ext cx="8534400" cy="5943600"/>
          </a:xfrm>
        </p:spPr>
        <p:txBody>
          <a:bodyPr/>
          <a:lstStyle/>
          <a:p>
            <a:pPr eaLnBrk="1" hangingPunct="1">
              <a:lnSpc>
                <a:spcPct val="90000"/>
              </a:lnSpc>
              <a:defRPr/>
            </a:pPr>
            <a:r>
              <a:rPr lang="en-US" sz="2800" smtClean="0"/>
              <a:t>Normalización:</a:t>
            </a:r>
          </a:p>
          <a:p>
            <a:pPr lvl="1" eaLnBrk="1" hangingPunct="1">
              <a:lnSpc>
                <a:spcPct val="90000"/>
              </a:lnSpc>
              <a:defRPr/>
            </a:pPr>
            <a:r>
              <a:rPr lang="en-US" sz="2400" smtClean="0"/>
              <a:t>Normalización Procesos Trabajo:</a:t>
            </a:r>
          </a:p>
          <a:p>
            <a:pPr lvl="2" eaLnBrk="1" hangingPunct="1">
              <a:lnSpc>
                <a:spcPct val="90000"/>
              </a:lnSpc>
              <a:defRPr/>
            </a:pPr>
            <a:r>
              <a:rPr lang="en-US" sz="2000" smtClean="0"/>
              <a:t>Tareas sencillas y rutinarias, con “receta” de como hacer.</a:t>
            </a:r>
          </a:p>
          <a:p>
            <a:pPr lvl="1" eaLnBrk="1" hangingPunct="1">
              <a:lnSpc>
                <a:spcPct val="90000"/>
              </a:lnSpc>
              <a:defRPr/>
            </a:pPr>
            <a:r>
              <a:rPr lang="en-US" sz="2400" smtClean="0"/>
              <a:t>Normalización Resultados:</a:t>
            </a:r>
          </a:p>
          <a:p>
            <a:pPr lvl="2" eaLnBrk="1" hangingPunct="1">
              <a:lnSpc>
                <a:spcPct val="90000"/>
              </a:lnSpc>
              <a:defRPr/>
            </a:pPr>
            <a:r>
              <a:rPr lang="en-US" sz="2000" smtClean="0"/>
              <a:t>Cierta complejidad. Has lo que quieras pero dame “esto”.</a:t>
            </a:r>
          </a:p>
          <a:p>
            <a:pPr lvl="1" eaLnBrk="1" hangingPunct="1">
              <a:lnSpc>
                <a:spcPct val="90000"/>
              </a:lnSpc>
              <a:defRPr/>
            </a:pPr>
            <a:r>
              <a:rPr lang="en-US" sz="2400" smtClean="0"/>
              <a:t>Normalización Habilidades:</a:t>
            </a:r>
          </a:p>
          <a:p>
            <a:pPr lvl="2" eaLnBrk="1" hangingPunct="1">
              <a:lnSpc>
                <a:spcPct val="90000"/>
              </a:lnSpc>
              <a:defRPr/>
            </a:pPr>
            <a:r>
              <a:rPr lang="en-US" sz="2000" smtClean="0"/>
              <a:t>Tareas muy complejas, no se conocen o pueden predecir resultados: Confio tus habilidades, has /dame lo q puedas.</a:t>
            </a:r>
          </a:p>
          <a:p>
            <a:pPr lvl="1" eaLnBrk="1" hangingPunct="1">
              <a:lnSpc>
                <a:spcPct val="90000"/>
              </a:lnSpc>
              <a:defRPr/>
            </a:pPr>
            <a:r>
              <a:rPr lang="en-US" sz="2400" smtClean="0"/>
              <a:t>Cuando ni siquiera esto puede funcionar:</a:t>
            </a:r>
          </a:p>
          <a:p>
            <a:pPr lvl="1" eaLnBrk="1" hangingPunct="1">
              <a:lnSpc>
                <a:spcPct val="90000"/>
              </a:lnSpc>
              <a:defRPr/>
            </a:pPr>
            <a:r>
              <a:rPr lang="en-US" sz="2400" smtClean="0"/>
              <a:t>Adaptación Mutua:</a:t>
            </a:r>
          </a:p>
          <a:p>
            <a:pPr lvl="2" eaLnBrk="1" hangingPunct="1">
              <a:lnSpc>
                <a:spcPct val="90000"/>
              </a:lnSpc>
              <a:defRPr/>
            </a:pPr>
            <a:r>
              <a:rPr lang="en-US" sz="2000" smtClean="0"/>
              <a:t>No puedo decirte que hacer, como hacerlo, ni que lograr, y tu tampco lo sabes. Veamos que y como lo hacemos.</a:t>
            </a:r>
          </a:p>
          <a:p>
            <a:pPr eaLnBrk="1" hangingPunct="1">
              <a:lnSpc>
                <a:spcPct val="90000"/>
              </a:lnSpc>
              <a:defRPr/>
            </a:pPr>
            <a:r>
              <a:rPr lang="en-US" sz="2800" smtClean="0"/>
              <a:t>En ciertos caso misma Org. prefiere uno u otro,</a:t>
            </a:r>
          </a:p>
          <a:p>
            <a:pPr eaLnBrk="1" hangingPunct="1">
              <a:lnSpc>
                <a:spcPct val="90000"/>
              </a:lnSpc>
              <a:defRPr/>
            </a:pPr>
            <a:r>
              <a:rPr lang="en-US" sz="2800" smtClean="0"/>
              <a:t>En general puede usar algunos o todos a la vez para distintos o el mismo proceso.</a:t>
            </a:r>
            <a:endParaRPr lang="es-ES_tradnl" sz="2800" smtClean="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28600"/>
            <a:ext cx="10058400" cy="1143000"/>
          </a:xfrm>
        </p:spPr>
        <p:txBody>
          <a:bodyPr/>
          <a:lstStyle/>
          <a:p>
            <a:pPr eaLnBrk="1" hangingPunct="1"/>
            <a:r>
              <a:rPr lang="en-US" smtClean="0"/>
              <a:t>Continuum Mecanismos Cordinacion</a:t>
            </a:r>
            <a:endParaRPr lang="es-ES_tradnl" smtClean="0"/>
          </a:p>
        </p:txBody>
      </p:sp>
      <p:pic>
        <p:nvPicPr>
          <p:cNvPr id="19459" name="Picture 3" descr="C:\Mis documentos\Espol\RRHH\Imagenes\ContinuumCoordinacion.bmp"/>
          <p:cNvPicPr>
            <a:picLocks noChangeAspect="1" noChangeArrowheads="1"/>
          </p:cNvPicPr>
          <p:nvPr/>
        </p:nvPicPr>
        <p:blipFill>
          <a:blip r:embed="rId3"/>
          <a:srcRect/>
          <a:stretch>
            <a:fillRect/>
          </a:stretch>
        </p:blipFill>
        <p:spPr bwMode="auto">
          <a:xfrm>
            <a:off x="381000" y="2319338"/>
            <a:ext cx="8763000" cy="2320925"/>
          </a:xfrm>
          <a:prstGeom prst="rect">
            <a:avLst/>
          </a:prstGeom>
          <a:noFill/>
          <a:ln w="9525">
            <a:noFill/>
            <a:miter lim="800000"/>
            <a:headEnd/>
            <a:tailEnd/>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Partes de la Organizacion</a:t>
            </a:r>
            <a:endParaRPr lang="es-ES_tradnl" smtClean="0"/>
          </a:p>
        </p:txBody>
      </p:sp>
      <p:sp>
        <p:nvSpPr>
          <p:cNvPr id="1005571" name="Rectangle 3"/>
          <p:cNvSpPr>
            <a:spLocks noGrp="1" noChangeArrowheads="1"/>
          </p:cNvSpPr>
          <p:nvPr>
            <p:ph type="body" idx="1"/>
          </p:nvPr>
        </p:nvSpPr>
        <p:spPr/>
        <p:txBody>
          <a:bodyPr/>
          <a:lstStyle/>
          <a:p>
            <a:pPr marL="609600" indent="-609600" eaLnBrk="1" hangingPunct="1">
              <a:defRPr/>
            </a:pPr>
            <a:r>
              <a:rPr lang="en-US" smtClean="0"/>
              <a:t>Nucleo de Operaciones (hacen trabajo):</a:t>
            </a:r>
          </a:p>
          <a:p>
            <a:pPr marL="990600" lvl="1" indent="-533400" eaLnBrk="1" hangingPunct="1">
              <a:buClr>
                <a:schemeClr val="tx1"/>
              </a:buClr>
              <a:buSzTx/>
              <a:buFont typeface="Wingdings" pitchFamily="2" charset="2"/>
              <a:buAutoNum type="arabicPeriod"/>
              <a:defRPr/>
            </a:pPr>
            <a:r>
              <a:rPr lang="en-US" smtClean="0"/>
              <a:t>Produccion de Bienes y Servicios.</a:t>
            </a:r>
          </a:p>
          <a:p>
            <a:pPr marL="609600" indent="-609600" eaLnBrk="1" hangingPunct="1">
              <a:defRPr/>
            </a:pPr>
            <a:r>
              <a:rPr lang="en-US" smtClean="0"/>
              <a:t>Administrativos:</a:t>
            </a:r>
          </a:p>
          <a:p>
            <a:pPr marL="990600" lvl="1" indent="-533400" eaLnBrk="1" hangingPunct="1">
              <a:defRPr/>
            </a:pPr>
            <a:r>
              <a:rPr lang="en-US" smtClean="0"/>
              <a:t>Diectores (Supervisan Trabajo):</a:t>
            </a:r>
          </a:p>
          <a:p>
            <a:pPr marL="1371600" lvl="2" indent="-457200" eaLnBrk="1" hangingPunct="1">
              <a:buClr>
                <a:schemeClr val="tx1"/>
              </a:buClr>
              <a:buSzTx/>
              <a:buFont typeface="Wingdings" pitchFamily="2" charset="2"/>
              <a:buAutoNum type="arabicPeriod" startAt="2"/>
              <a:defRPr/>
            </a:pPr>
            <a:r>
              <a:rPr lang="en-US" smtClean="0"/>
              <a:t>Apice Estrategico.</a:t>
            </a:r>
          </a:p>
          <a:p>
            <a:pPr marL="1371600" lvl="2" indent="-457200" eaLnBrk="1" hangingPunct="1">
              <a:buClr>
                <a:schemeClr val="tx1"/>
              </a:buClr>
              <a:buSzTx/>
              <a:buFont typeface="Wingdings" pitchFamily="2" charset="2"/>
              <a:buAutoNum type="arabicPeriod" startAt="2"/>
              <a:defRPr/>
            </a:pPr>
            <a:r>
              <a:rPr lang="en-US" smtClean="0"/>
              <a:t>Linea Media.</a:t>
            </a:r>
          </a:p>
          <a:p>
            <a:pPr marL="990600" lvl="1" indent="-533400" eaLnBrk="1" hangingPunct="1">
              <a:defRPr/>
            </a:pPr>
            <a:r>
              <a:rPr lang="en-US" smtClean="0"/>
              <a:t>Analistas (Coordinan Trabajo):</a:t>
            </a:r>
          </a:p>
          <a:p>
            <a:pPr marL="1371600" lvl="2" indent="-457200" eaLnBrk="1" hangingPunct="1">
              <a:buClr>
                <a:schemeClr val="tx1"/>
              </a:buClr>
              <a:buSzTx/>
              <a:buFont typeface="Wingdings" pitchFamily="2" charset="2"/>
              <a:buAutoNum type="arabicPeriod" startAt="4"/>
              <a:defRPr/>
            </a:pPr>
            <a:r>
              <a:rPr lang="en-US" smtClean="0"/>
              <a:t>Tecnoestructura. (Normalizan).</a:t>
            </a:r>
          </a:p>
          <a:p>
            <a:pPr marL="1371600" lvl="2" indent="-457200" eaLnBrk="1" hangingPunct="1">
              <a:buClr>
                <a:schemeClr val="tx1"/>
              </a:buClr>
              <a:buSzTx/>
              <a:buFont typeface="Wingdings" pitchFamily="2" charset="2"/>
              <a:buAutoNum type="arabicPeriod" startAt="4"/>
              <a:defRPr/>
            </a:pPr>
            <a:r>
              <a:rPr lang="en-US" smtClean="0"/>
              <a:t>Staff de Apoyo. (Dan Apoyo).</a:t>
            </a:r>
            <a:endParaRPr lang="es-ES_tradnl" smtClean="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Partes de la Organización</a:t>
            </a:r>
            <a:endParaRPr lang="es-ES_tradnl" smtClean="0"/>
          </a:p>
        </p:txBody>
      </p:sp>
      <p:pic>
        <p:nvPicPr>
          <p:cNvPr id="21507" name="Picture 3" descr="C:\Mis documentos\Espol\RRHH\Imagenes\Fig2 01.bmp"/>
          <p:cNvPicPr>
            <a:picLocks noChangeAspect="1" noChangeArrowheads="1"/>
          </p:cNvPicPr>
          <p:nvPr/>
        </p:nvPicPr>
        <p:blipFill>
          <a:blip r:embed="rId3"/>
          <a:srcRect/>
          <a:stretch>
            <a:fillRect/>
          </a:stretch>
        </p:blipFill>
        <p:spPr bwMode="auto">
          <a:xfrm>
            <a:off x="1447800" y="712788"/>
            <a:ext cx="6400800" cy="6094412"/>
          </a:xfrm>
          <a:prstGeom prst="rect">
            <a:avLst/>
          </a:prstGeom>
          <a:noFill/>
          <a:ln w="9525">
            <a:noFill/>
            <a:miter lim="800000"/>
            <a:headEnd/>
            <a:tailEnd/>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1228725" y="0"/>
            <a:ext cx="7772400" cy="1143000"/>
          </a:xfrm>
        </p:spPr>
        <p:txBody>
          <a:bodyPr/>
          <a:lstStyle/>
          <a:p>
            <a:pPr algn="r" eaLnBrk="1" hangingPunct="1"/>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eaLnBrk="1" hangingPunct="1">
              <a:defRPr/>
            </a:pPr>
            <a:r>
              <a:rPr lang="es-EC" dirty="0" smtClean="0"/>
              <a:t>Guayaquil, 1966.</a:t>
            </a:r>
          </a:p>
          <a:p>
            <a:pPr algn="r" eaLnBrk="1" hangingPunct="1">
              <a:defRPr/>
            </a:pPr>
            <a:r>
              <a:rPr lang="es-EC" dirty="0" err="1" smtClean="0"/>
              <a:t>BSc.</a:t>
            </a:r>
            <a:r>
              <a:rPr lang="es-EC" dirty="0" smtClean="0"/>
              <a:t> Acuicultura. (ESPOL 1991).</a:t>
            </a:r>
          </a:p>
          <a:p>
            <a:pPr algn="r" eaLnBrk="1" hangingPunct="1">
              <a:defRPr/>
            </a:pPr>
            <a:r>
              <a:rPr lang="es-EC" dirty="0" smtClean="0"/>
              <a:t>Magister en Administración de Empresas. (ESPOL, 1996).</a:t>
            </a:r>
          </a:p>
          <a:p>
            <a:pPr algn="r" eaLnBrk="1" hangingPunct="1">
              <a:defRPr/>
            </a:pPr>
            <a:r>
              <a:rPr lang="es-EC" dirty="0" smtClean="0"/>
              <a:t>Profesor ESPOL desde el 2001.</a:t>
            </a:r>
          </a:p>
          <a:p>
            <a:pPr algn="r" eaLnBrk="1" hangingPunct="1">
              <a:defRPr/>
            </a:pPr>
            <a:r>
              <a:rPr lang="es-EC" dirty="0" smtClean="0"/>
              <a:t>20 años experiencia profesional: </a:t>
            </a:r>
          </a:p>
          <a:p>
            <a:pPr lvl="1" algn="r" eaLnBrk="1" hangingPunct="1">
              <a:defRPr/>
            </a:pPr>
            <a:r>
              <a:rPr lang="es-EC" dirty="0" smtClean="0"/>
              <a:t>Producción.</a:t>
            </a:r>
          </a:p>
          <a:p>
            <a:pPr lvl="1" algn="r" eaLnBrk="1" hangingPunct="1">
              <a:defRPr/>
            </a:pPr>
            <a:r>
              <a:rPr lang="es-EC" dirty="0" smtClean="0"/>
              <a:t>Administración.</a:t>
            </a:r>
          </a:p>
          <a:p>
            <a:pPr lvl="1" algn="r" eaLnBrk="1" hangingPunct="1">
              <a:defRPr/>
            </a:pPr>
            <a:r>
              <a:rPr lang="es-EC" dirty="0" smtClean="0"/>
              <a:t>Finanzas.</a:t>
            </a:r>
          </a:p>
          <a:p>
            <a:pPr lvl="1" algn="r" eaLnBrk="1" hangingPunct="1">
              <a:defRPr/>
            </a:pPr>
            <a:r>
              <a:rPr lang="es-EC" dirty="0" smtClean="0"/>
              <a:t>Investigación.</a:t>
            </a:r>
          </a:p>
          <a:p>
            <a:pPr lvl="1" algn="r" eaLnBrk="1" hangingPunct="1">
              <a:defRPr/>
            </a:pPr>
            <a:r>
              <a:rPr lang="es-EC" dirty="0" smtClean="0"/>
              <a:t>Consultorías.</a:t>
            </a:r>
          </a:p>
        </p:txBody>
      </p:sp>
      <p:pic>
        <p:nvPicPr>
          <p:cNvPr id="4100"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buNone/>
              <a:defRPr/>
            </a:pPr>
            <a:r>
              <a:rPr lang="es-US" sz="2400" dirty="0">
                <a:latin typeface="+mn-lt"/>
                <a:hlinkClick r:id="rId4"/>
              </a:rPr>
              <a:t>Otras Publicaciones del mismo autor en Repositorio ESPOL</a:t>
            </a:r>
            <a:endParaRPr lang="es-US" sz="2400" dirty="0">
              <a:latin typeface="+mn-lt"/>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Nucleo Operaciones</a:t>
            </a:r>
            <a:endParaRPr lang="es-ES_tradnl" smtClean="0"/>
          </a:p>
        </p:txBody>
      </p:sp>
      <p:sp>
        <p:nvSpPr>
          <p:cNvPr id="1009667" name="Rectangle 3"/>
          <p:cNvSpPr>
            <a:spLocks noGrp="1" noChangeArrowheads="1"/>
          </p:cNvSpPr>
          <p:nvPr>
            <p:ph type="body" idx="1"/>
          </p:nvPr>
        </p:nvSpPr>
        <p:spPr>
          <a:xfrm>
            <a:off x="304800" y="762000"/>
            <a:ext cx="8839200" cy="5943600"/>
          </a:xfrm>
        </p:spPr>
        <p:txBody>
          <a:bodyPr/>
          <a:lstStyle/>
          <a:p>
            <a:pPr eaLnBrk="1" hangingPunct="1">
              <a:defRPr/>
            </a:pPr>
            <a:r>
              <a:rPr lang="en-US" sz="2800" smtClean="0"/>
              <a:t>Miembros (operarios) que hacen trabajo basico directamente relacionado con producciób BB y SS:</a:t>
            </a:r>
          </a:p>
          <a:p>
            <a:pPr lvl="1" eaLnBrk="1" hangingPunct="1">
              <a:defRPr/>
            </a:pPr>
            <a:r>
              <a:rPr lang="en-US" sz="2400" smtClean="0"/>
              <a:t>Es el Centro de la Organización.</a:t>
            </a:r>
          </a:p>
          <a:p>
            <a:pPr lvl="1" eaLnBrk="1" hangingPunct="1">
              <a:defRPr/>
            </a:pPr>
            <a:r>
              <a:rPr lang="en-US" sz="2400" smtClean="0"/>
              <a:t>Aseguran inputs para producción:</a:t>
            </a:r>
          </a:p>
          <a:p>
            <a:pPr lvl="2" eaLnBrk="1" hangingPunct="1">
              <a:defRPr/>
            </a:pPr>
            <a:r>
              <a:rPr lang="en-US" sz="2000" smtClean="0"/>
              <a:t>Dpto Compra, Recepción y Bodega MPs.</a:t>
            </a:r>
          </a:p>
          <a:p>
            <a:pPr lvl="1" eaLnBrk="1" hangingPunct="1">
              <a:defRPr/>
            </a:pPr>
            <a:r>
              <a:rPr lang="en-US" sz="2400" smtClean="0"/>
              <a:t>Transforman inputs en outputs:</a:t>
            </a:r>
          </a:p>
          <a:p>
            <a:pPr lvl="2" eaLnBrk="1" hangingPunct="1">
              <a:defRPr/>
            </a:pPr>
            <a:r>
              <a:rPr lang="en-US" sz="2000" smtClean="0"/>
              <a:t>MP, partes, información o personas.</a:t>
            </a:r>
          </a:p>
          <a:p>
            <a:pPr lvl="1" eaLnBrk="1" hangingPunct="1">
              <a:defRPr/>
            </a:pPr>
            <a:r>
              <a:rPr lang="en-US" sz="2400" smtClean="0"/>
              <a:t>Distribuyen los outputs:</a:t>
            </a:r>
          </a:p>
          <a:p>
            <a:pPr lvl="2" eaLnBrk="1" hangingPunct="1">
              <a:defRPr/>
            </a:pPr>
            <a:r>
              <a:rPr lang="en-US" sz="2000" smtClean="0"/>
              <a:t>Venta y distribución.</a:t>
            </a:r>
          </a:p>
          <a:p>
            <a:pPr lvl="1" eaLnBrk="1" hangingPunct="1">
              <a:defRPr/>
            </a:pPr>
            <a:r>
              <a:rPr lang="en-US" sz="2400" smtClean="0"/>
              <a:t>Apoyo directo a 3 funciones anteriores:</a:t>
            </a:r>
          </a:p>
          <a:p>
            <a:pPr lvl="2" eaLnBrk="1" hangingPunct="1">
              <a:defRPr/>
            </a:pPr>
            <a:r>
              <a:rPr lang="en-US" sz="2000" smtClean="0"/>
              <a:t>Mantenimiento, etc.</a:t>
            </a:r>
          </a:p>
          <a:p>
            <a:pPr eaLnBrk="1" hangingPunct="1">
              <a:defRPr/>
            </a:pPr>
            <a:r>
              <a:rPr lang="en-US" sz="2800" smtClean="0"/>
              <a:t>A este tratan de defender resto de Org:</a:t>
            </a:r>
          </a:p>
          <a:p>
            <a:pPr lvl="1" eaLnBrk="1" hangingPunct="1">
              <a:defRPr/>
            </a:pPr>
            <a:r>
              <a:rPr lang="en-US" sz="2400" smtClean="0"/>
              <a:t>Mayor normalización (definida por tipo trabajo):</a:t>
            </a:r>
          </a:p>
          <a:p>
            <a:pPr lvl="2" eaLnBrk="1" hangingPunct="1">
              <a:defRPr/>
            </a:pPr>
            <a:r>
              <a:rPr lang="en-US" sz="2000" smtClean="0"/>
              <a:t>Operarios: Obreros fabrica, doctores, profesores Univ.</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14400" y="-304800"/>
            <a:ext cx="7772400" cy="1143000"/>
          </a:xfrm>
        </p:spPr>
        <p:txBody>
          <a:bodyPr/>
          <a:lstStyle/>
          <a:p>
            <a:pPr eaLnBrk="1" hangingPunct="1"/>
            <a:r>
              <a:rPr lang="en-US" smtClean="0"/>
              <a:t>Apice Estrategico</a:t>
            </a:r>
            <a:endParaRPr lang="es-ES_tradnl" smtClean="0"/>
          </a:p>
        </p:txBody>
      </p:sp>
      <p:sp>
        <p:nvSpPr>
          <p:cNvPr id="1010691" name="Rectangle 3"/>
          <p:cNvSpPr>
            <a:spLocks noGrp="1" noChangeArrowheads="1"/>
          </p:cNvSpPr>
          <p:nvPr>
            <p:ph type="body" idx="1"/>
          </p:nvPr>
        </p:nvSpPr>
        <p:spPr>
          <a:xfrm>
            <a:off x="228600" y="533400"/>
            <a:ext cx="8915400" cy="6172200"/>
          </a:xfrm>
        </p:spPr>
        <p:txBody>
          <a:bodyPr/>
          <a:lstStyle/>
          <a:p>
            <a:pPr lvl="1" eaLnBrk="1" hangingPunct="1">
              <a:lnSpc>
                <a:spcPct val="90000"/>
              </a:lnSpc>
              <a:defRPr/>
            </a:pPr>
            <a:r>
              <a:rPr lang="en-US" sz="2400" smtClean="0"/>
              <a:t>Encargados de responsabilidad Gral. Org:</a:t>
            </a:r>
          </a:p>
          <a:p>
            <a:pPr lvl="2" eaLnBrk="1" hangingPunct="1">
              <a:lnSpc>
                <a:spcPct val="90000"/>
              </a:lnSpc>
              <a:defRPr/>
            </a:pPr>
            <a:r>
              <a:rPr lang="en-US" sz="2000" smtClean="0"/>
              <a:t>Director General (Gte Gral, Presidente o Papa).</a:t>
            </a:r>
          </a:p>
          <a:p>
            <a:pPr lvl="2" eaLnBrk="1" hangingPunct="1">
              <a:lnSpc>
                <a:spcPct val="90000"/>
              </a:lnSpc>
              <a:defRPr/>
            </a:pPr>
            <a:r>
              <a:rPr lang="en-US" sz="2000" smtClean="0"/>
              <a:t>CEO’s, VP’s Altos Directivos. </a:t>
            </a:r>
            <a:r>
              <a:rPr lang="en-US" sz="2000" u="sng" smtClean="0"/>
              <a:t>Con visión global</a:t>
            </a:r>
            <a:r>
              <a:rPr lang="en-US" sz="2000" smtClean="0"/>
              <a:t>.</a:t>
            </a:r>
          </a:p>
          <a:p>
            <a:pPr lvl="2" eaLnBrk="1" hangingPunct="1">
              <a:lnSpc>
                <a:spcPct val="90000"/>
              </a:lnSpc>
              <a:defRPr/>
            </a:pPr>
            <a:r>
              <a:rPr lang="en-US" sz="2000" smtClean="0"/>
              <a:t>Sus asistentes, ayudantes, secretarias, etc.</a:t>
            </a:r>
          </a:p>
          <a:p>
            <a:pPr lvl="1" eaLnBrk="1" hangingPunct="1">
              <a:lnSpc>
                <a:spcPct val="90000"/>
              </a:lnSpc>
              <a:defRPr/>
            </a:pPr>
            <a:r>
              <a:rPr lang="en-US" sz="2400" smtClean="0"/>
              <a:t>Org. cumpla misión y objetivos quecontolan (socios).</a:t>
            </a:r>
          </a:p>
          <a:p>
            <a:pPr lvl="1" eaLnBrk="1" hangingPunct="1">
              <a:lnSpc>
                <a:spcPct val="90000"/>
              </a:lnSpc>
              <a:defRPr/>
            </a:pPr>
            <a:r>
              <a:rPr lang="en-US" sz="2400" smtClean="0"/>
              <a:t>Tres conjuntos obligaciones:</a:t>
            </a:r>
          </a:p>
          <a:p>
            <a:pPr lvl="2" eaLnBrk="1" hangingPunct="1">
              <a:lnSpc>
                <a:spcPct val="90000"/>
              </a:lnSpc>
              <a:defRPr/>
            </a:pPr>
            <a:r>
              <a:rPr lang="en-US" sz="2000" smtClean="0"/>
              <a:t>Supevisión directa.</a:t>
            </a:r>
          </a:p>
          <a:p>
            <a:pPr lvl="3" eaLnBrk="1" hangingPunct="1">
              <a:lnSpc>
                <a:spcPct val="90000"/>
              </a:lnSpc>
              <a:defRPr/>
            </a:pPr>
            <a:r>
              <a:rPr lang="en-US" smtClean="0"/>
              <a:t>Velar que Org. funcione debidamente como unidad integrada.</a:t>
            </a:r>
          </a:p>
          <a:p>
            <a:pPr lvl="2" eaLnBrk="1" hangingPunct="1">
              <a:lnSpc>
                <a:spcPct val="90000"/>
              </a:lnSpc>
              <a:defRPr/>
            </a:pPr>
            <a:r>
              <a:rPr lang="en-US" sz="2000" smtClean="0"/>
              <a:t>Gestion Condiciones en limites Org.</a:t>
            </a:r>
          </a:p>
          <a:p>
            <a:pPr lvl="3" eaLnBrk="1" hangingPunct="1">
              <a:lnSpc>
                <a:spcPct val="90000"/>
              </a:lnSpc>
              <a:defRPr/>
            </a:pPr>
            <a:r>
              <a:rPr lang="en-US" smtClean="0"/>
              <a:t>Relaciones con entorno.</a:t>
            </a:r>
          </a:p>
          <a:p>
            <a:pPr lvl="2" eaLnBrk="1" hangingPunct="1">
              <a:lnSpc>
                <a:spcPct val="90000"/>
              </a:lnSpc>
              <a:defRPr/>
            </a:pPr>
            <a:r>
              <a:rPr lang="en-US" sz="2000" smtClean="0"/>
              <a:t>Desarrollo Estrategia Organización.</a:t>
            </a:r>
          </a:p>
          <a:p>
            <a:pPr lvl="3" eaLnBrk="1" hangingPunct="1">
              <a:lnSpc>
                <a:spcPct val="90000"/>
              </a:lnSpc>
              <a:defRPr/>
            </a:pPr>
            <a:r>
              <a:rPr lang="en-US" smtClean="0"/>
              <a:t>Misión, Visión, Posicionamiento, Valores, Metas.</a:t>
            </a:r>
          </a:p>
          <a:p>
            <a:pPr lvl="1" eaLnBrk="1" hangingPunct="1">
              <a:lnSpc>
                <a:spcPct val="90000"/>
              </a:lnSpc>
              <a:defRPr/>
            </a:pPr>
            <a:r>
              <a:rPr lang="en-US" sz="2400" smtClean="0"/>
              <a:t>Perspectiva mas amplia y abstracta de Org.</a:t>
            </a:r>
          </a:p>
          <a:p>
            <a:pPr lvl="1" eaLnBrk="1" hangingPunct="1">
              <a:lnSpc>
                <a:spcPct val="90000"/>
              </a:lnSpc>
              <a:defRPr/>
            </a:pPr>
            <a:r>
              <a:rPr lang="en-US" sz="2400" smtClean="0"/>
              <a:t>Poca repetición y normalización; amplia libertad acción, ciclos toma decisión largos.</a:t>
            </a:r>
          </a:p>
          <a:p>
            <a:pPr lvl="1" eaLnBrk="1" hangingPunct="1">
              <a:lnSpc>
                <a:spcPct val="90000"/>
              </a:lnSpc>
              <a:defRPr/>
            </a:pPr>
            <a:r>
              <a:rPr lang="en-US" sz="2400" smtClean="0"/>
              <a:t>Mtdo coordinación preferido: Adaptación mutua.</a:t>
            </a:r>
            <a:endParaRPr lang="es-ES_tradnl" sz="2400" smtClean="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90600" y="-304800"/>
            <a:ext cx="7772400" cy="1143000"/>
          </a:xfrm>
        </p:spPr>
        <p:txBody>
          <a:bodyPr/>
          <a:lstStyle/>
          <a:p>
            <a:pPr eaLnBrk="1" hangingPunct="1"/>
            <a:r>
              <a:rPr lang="en-US" smtClean="0"/>
              <a:t>Apice Estrategico</a:t>
            </a:r>
            <a:endParaRPr lang="es-ES_tradnl" smtClean="0"/>
          </a:p>
        </p:txBody>
      </p:sp>
      <p:sp>
        <p:nvSpPr>
          <p:cNvPr id="1011715" name="Rectangle 3"/>
          <p:cNvSpPr>
            <a:spLocks noGrp="1" noChangeArrowheads="1"/>
          </p:cNvSpPr>
          <p:nvPr>
            <p:ph type="body" idx="1"/>
          </p:nvPr>
        </p:nvSpPr>
        <p:spPr>
          <a:xfrm>
            <a:off x="685800" y="457200"/>
            <a:ext cx="8458200" cy="6019800"/>
          </a:xfrm>
        </p:spPr>
        <p:txBody>
          <a:bodyPr/>
          <a:lstStyle/>
          <a:p>
            <a:pPr eaLnBrk="1" hangingPunct="1">
              <a:lnSpc>
                <a:spcPct val="90000"/>
              </a:lnSpc>
              <a:defRPr/>
            </a:pPr>
            <a:r>
              <a:rPr lang="en-US" sz="2800" smtClean="0"/>
              <a:t>Supervisión Directa:</a:t>
            </a:r>
          </a:p>
          <a:p>
            <a:pPr lvl="1" eaLnBrk="1" hangingPunct="1">
              <a:lnSpc>
                <a:spcPct val="90000"/>
              </a:lnSpc>
              <a:defRPr/>
            </a:pPr>
            <a:r>
              <a:rPr lang="en-US" sz="2400" smtClean="0"/>
              <a:t>Asignador Recursos:</a:t>
            </a:r>
          </a:p>
          <a:p>
            <a:pPr lvl="2" eaLnBrk="1" hangingPunct="1">
              <a:lnSpc>
                <a:spcPct val="90000"/>
              </a:lnSpc>
              <a:defRPr/>
            </a:pPr>
            <a:r>
              <a:rPr lang="en-US" sz="2000" smtClean="0"/>
              <a:t>Diseño Estructura.</a:t>
            </a:r>
          </a:p>
          <a:p>
            <a:pPr lvl="2" eaLnBrk="1" hangingPunct="1">
              <a:lnSpc>
                <a:spcPct val="90000"/>
              </a:lnSpc>
              <a:defRPr/>
            </a:pPr>
            <a:r>
              <a:rPr lang="en-US" sz="2000" smtClean="0"/>
              <a:t>Asignación Personas y Recursos a tareas.</a:t>
            </a:r>
          </a:p>
          <a:p>
            <a:pPr lvl="2" eaLnBrk="1" hangingPunct="1">
              <a:lnSpc>
                <a:spcPct val="90000"/>
              </a:lnSpc>
              <a:defRPr/>
            </a:pPr>
            <a:r>
              <a:rPr lang="en-US" sz="2000" smtClean="0"/>
              <a:t>Emisión de ordenes trabajo.</a:t>
            </a:r>
          </a:p>
          <a:p>
            <a:pPr lvl="2" eaLnBrk="1" hangingPunct="1">
              <a:lnSpc>
                <a:spcPct val="90000"/>
              </a:lnSpc>
              <a:defRPr/>
            </a:pPr>
            <a:r>
              <a:rPr lang="en-US" sz="2000" smtClean="0"/>
              <a:t>Autorización decisiones de empleados.</a:t>
            </a:r>
          </a:p>
          <a:p>
            <a:pPr lvl="1" eaLnBrk="1" hangingPunct="1">
              <a:lnSpc>
                <a:spcPct val="90000"/>
              </a:lnSpc>
              <a:defRPr/>
            </a:pPr>
            <a:r>
              <a:rPr lang="en-US" sz="2400" smtClean="0"/>
              <a:t>Gestor de anomalías:</a:t>
            </a:r>
          </a:p>
          <a:p>
            <a:pPr lvl="2" eaLnBrk="1" hangingPunct="1">
              <a:lnSpc>
                <a:spcPct val="90000"/>
              </a:lnSpc>
              <a:defRPr/>
            </a:pPr>
            <a:r>
              <a:rPr lang="en-US" sz="2000" smtClean="0"/>
              <a:t>Resolución Conflictos.</a:t>
            </a:r>
          </a:p>
          <a:p>
            <a:pPr lvl="2" eaLnBrk="1" hangingPunct="1">
              <a:lnSpc>
                <a:spcPct val="90000"/>
              </a:lnSpc>
              <a:defRPr/>
            </a:pPr>
            <a:r>
              <a:rPr lang="en-US" sz="2000" smtClean="0"/>
              <a:t>Excepciones y anomalias que ascienden en jerarquia buscando solución.</a:t>
            </a:r>
          </a:p>
          <a:p>
            <a:pPr lvl="1" eaLnBrk="1" hangingPunct="1">
              <a:lnSpc>
                <a:spcPct val="90000"/>
              </a:lnSpc>
              <a:defRPr/>
            </a:pPr>
            <a:r>
              <a:rPr lang="en-US" sz="2400" smtClean="0"/>
              <a:t>Monitor:</a:t>
            </a:r>
          </a:p>
          <a:p>
            <a:pPr lvl="2" eaLnBrk="1" hangingPunct="1">
              <a:lnSpc>
                <a:spcPct val="90000"/>
              </a:lnSpc>
              <a:defRPr/>
            </a:pPr>
            <a:r>
              <a:rPr lang="en-US" sz="2000" smtClean="0"/>
              <a:t>Revision actividades empleados.</a:t>
            </a:r>
          </a:p>
          <a:p>
            <a:pPr lvl="1" eaLnBrk="1" hangingPunct="1">
              <a:lnSpc>
                <a:spcPct val="90000"/>
              </a:lnSpc>
              <a:defRPr/>
            </a:pPr>
            <a:r>
              <a:rPr lang="en-US" sz="2400" smtClean="0"/>
              <a:t>Difusor:</a:t>
            </a:r>
          </a:p>
          <a:p>
            <a:pPr lvl="2" eaLnBrk="1" hangingPunct="1">
              <a:lnSpc>
                <a:spcPct val="90000"/>
              </a:lnSpc>
              <a:defRPr/>
            </a:pPr>
            <a:r>
              <a:rPr lang="en-US" sz="2000" smtClean="0"/>
              <a:t>Transmisión información a empleados.</a:t>
            </a:r>
          </a:p>
          <a:p>
            <a:pPr lvl="1" eaLnBrk="1" hangingPunct="1">
              <a:lnSpc>
                <a:spcPct val="90000"/>
              </a:lnSpc>
              <a:defRPr/>
            </a:pPr>
            <a:r>
              <a:rPr lang="en-US" sz="2400" smtClean="0"/>
              <a:t>Lider:</a:t>
            </a:r>
          </a:p>
          <a:p>
            <a:pPr lvl="2" eaLnBrk="1" hangingPunct="1">
              <a:lnSpc>
                <a:spcPct val="90000"/>
              </a:lnSpc>
              <a:defRPr/>
            </a:pPr>
            <a:r>
              <a:rPr lang="en-US" sz="2000" smtClean="0"/>
              <a:t>Formación equipos de staff.</a:t>
            </a:r>
          </a:p>
          <a:p>
            <a:pPr lvl="2" eaLnBrk="1" hangingPunct="1">
              <a:lnSpc>
                <a:spcPct val="90000"/>
              </a:lnSpc>
              <a:defRPr/>
            </a:pPr>
            <a:r>
              <a:rPr lang="en-US" sz="2000" smtClean="0"/>
              <a:t>Motivacion y recompensa.</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90600" y="-304800"/>
            <a:ext cx="7772400" cy="1143000"/>
          </a:xfrm>
        </p:spPr>
        <p:txBody>
          <a:bodyPr/>
          <a:lstStyle/>
          <a:p>
            <a:pPr eaLnBrk="1" hangingPunct="1"/>
            <a:r>
              <a:rPr lang="en-US" smtClean="0"/>
              <a:t>Apice Estrategico</a:t>
            </a:r>
            <a:endParaRPr lang="es-ES_tradnl" smtClean="0"/>
          </a:p>
        </p:txBody>
      </p:sp>
      <p:sp>
        <p:nvSpPr>
          <p:cNvPr id="1012739" name="Rectangle 3"/>
          <p:cNvSpPr>
            <a:spLocks noGrp="1" noChangeArrowheads="1"/>
          </p:cNvSpPr>
          <p:nvPr>
            <p:ph type="body" idx="1"/>
          </p:nvPr>
        </p:nvSpPr>
        <p:spPr>
          <a:xfrm>
            <a:off x="685800" y="457200"/>
            <a:ext cx="8458200" cy="6019800"/>
          </a:xfrm>
        </p:spPr>
        <p:txBody>
          <a:bodyPr/>
          <a:lstStyle/>
          <a:p>
            <a:pPr eaLnBrk="1" hangingPunct="1">
              <a:defRPr/>
            </a:pPr>
            <a:r>
              <a:rPr lang="en-US" smtClean="0"/>
              <a:t>Relaciones con Entorno:</a:t>
            </a:r>
          </a:p>
          <a:p>
            <a:pPr lvl="1" eaLnBrk="1" hangingPunct="1">
              <a:defRPr/>
            </a:pPr>
            <a:r>
              <a:rPr lang="en-US" smtClean="0"/>
              <a:t>Portavoz:</a:t>
            </a:r>
          </a:p>
          <a:p>
            <a:pPr lvl="2" eaLnBrk="1" hangingPunct="1">
              <a:defRPr/>
            </a:pPr>
            <a:r>
              <a:rPr lang="en-US" smtClean="0"/>
              <a:t>Hablando gente influyente de actividades empresa.</a:t>
            </a:r>
          </a:p>
          <a:p>
            <a:pPr lvl="1" eaLnBrk="1" hangingPunct="1">
              <a:defRPr/>
            </a:pPr>
            <a:r>
              <a:rPr lang="en-US" smtClean="0"/>
              <a:t>Enlace:</a:t>
            </a:r>
          </a:p>
          <a:p>
            <a:pPr lvl="2" eaLnBrk="1" hangingPunct="1">
              <a:defRPr/>
            </a:pPr>
            <a:r>
              <a:rPr lang="en-US" smtClean="0"/>
              <a:t>Desarrollando Contactos de alto nivel.</a:t>
            </a:r>
          </a:p>
          <a:p>
            <a:pPr lvl="1" eaLnBrk="1" hangingPunct="1">
              <a:defRPr/>
            </a:pPr>
            <a:r>
              <a:rPr lang="en-US" smtClean="0"/>
              <a:t>Monitor:</a:t>
            </a:r>
          </a:p>
          <a:p>
            <a:pPr lvl="2" eaLnBrk="1" hangingPunct="1">
              <a:defRPr/>
            </a:pPr>
            <a:r>
              <a:rPr lang="en-US" smtClean="0"/>
              <a:t>Recurrir a estos contactos para información.</a:t>
            </a:r>
          </a:p>
          <a:p>
            <a:pPr lvl="2" eaLnBrk="1" hangingPunct="1">
              <a:defRPr/>
            </a:pPr>
            <a:r>
              <a:rPr lang="en-US" smtClean="0"/>
              <a:t>Punto contacto con los quieran influir objetivos Org.</a:t>
            </a:r>
          </a:p>
          <a:p>
            <a:pPr lvl="1" eaLnBrk="1" hangingPunct="1">
              <a:defRPr/>
            </a:pPr>
            <a:r>
              <a:rPr lang="en-US" smtClean="0"/>
              <a:t>Negociador:</a:t>
            </a:r>
          </a:p>
          <a:p>
            <a:pPr lvl="2" eaLnBrk="1" hangingPunct="1">
              <a:defRPr/>
            </a:pPr>
            <a:r>
              <a:rPr lang="en-US" smtClean="0"/>
              <a:t>Acuerdos importantes con entidades externas.</a:t>
            </a:r>
          </a:p>
          <a:p>
            <a:pPr lvl="1" eaLnBrk="1" hangingPunct="1">
              <a:defRPr/>
            </a:pPr>
            <a:r>
              <a:rPr lang="en-US" smtClean="0"/>
              <a:t>Cabeza Visible de Org:</a:t>
            </a:r>
          </a:p>
          <a:p>
            <a:pPr lvl="2" eaLnBrk="1" hangingPunct="1">
              <a:defRPr/>
            </a:pPr>
            <a:r>
              <a:rPr lang="en-US" smtClean="0"/>
              <a:t>Dar la cara, Relaciones públicas, etc.</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90600" y="-304800"/>
            <a:ext cx="7772400" cy="1143000"/>
          </a:xfrm>
        </p:spPr>
        <p:txBody>
          <a:bodyPr/>
          <a:lstStyle/>
          <a:p>
            <a:pPr eaLnBrk="1" hangingPunct="1"/>
            <a:r>
              <a:rPr lang="en-US" smtClean="0"/>
              <a:t>Apice Estrategico</a:t>
            </a:r>
            <a:endParaRPr lang="es-ES_tradnl" smtClean="0"/>
          </a:p>
        </p:txBody>
      </p:sp>
      <p:sp>
        <p:nvSpPr>
          <p:cNvPr id="1013763" name="Rectangle 3"/>
          <p:cNvSpPr>
            <a:spLocks noGrp="1" noChangeArrowheads="1"/>
          </p:cNvSpPr>
          <p:nvPr>
            <p:ph type="body" idx="1"/>
          </p:nvPr>
        </p:nvSpPr>
        <p:spPr>
          <a:xfrm>
            <a:off x="685800" y="457200"/>
            <a:ext cx="8458200" cy="6019800"/>
          </a:xfrm>
        </p:spPr>
        <p:txBody>
          <a:bodyPr/>
          <a:lstStyle/>
          <a:p>
            <a:pPr eaLnBrk="1" hangingPunct="1">
              <a:lnSpc>
                <a:spcPct val="90000"/>
              </a:lnSpc>
              <a:defRPr/>
            </a:pPr>
            <a:r>
              <a:rPr lang="en-US" sz="2800" smtClean="0"/>
              <a:t>Desarrollo Estrategia Organización:</a:t>
            </a:r>
          </a:p>
          <a:p>
            <a:pPr lvl="1" eaLnBrk="1" hangingPunct="1">
              <a:lnSpc>
                <a:spcPct val="90000"/>
              </a:lnSpc>
              <a:defRPr/>
            </a:pPr>
            <a:r>
              <a:rPr lang="en-US" sz="2400" smtClean="0"/>
              <a:t>Fuerza de mediación entre empresa y entorno:</a:t>
            </a:r>
          </a:p>
          <a:p>
            <a:pPr lvl="2" eaLnBrk="1" hangingPunct="1">
              <a:lnSpc>
                <a:spcPct val="90000"/>
              </a:lnSpc>
              <a:defRPr/>
            </a:pPr>
            <a:r>
              <a:rPr lang="en-US" sz="2000" smtClean="0"/>
              <a:t>Requiere interpretación del entorno.</a:t>
            </a:r>
          </a:p>
          <a:p>
            <a:pPr lvl="2" eaLnBrk="1" hangingPunct="1">
              <a:lnSpc>
                <a:spcPct val="90000"/>
              </a:lnSpc>
              <a:defRPr/>
            </a:pPr>
            <a:r>
              <a:rPr lang="en-US" sz="2000" smtClean="0"/>
              <a:t>Desarrollo pautas coherentes (Estategias) en flujos decisión para hacerle frente.</a:t>
            </a:r>
          </a:p>
          <a:p>
            <a:pPr lvl="1" eaLnBrk="1" hangingPunct="1">
              <a:lnSpc>
                <a:spcPct val="90000"/>
              </a:lnSpc>
              <a:defRPr/>
            </a:pPr>
            <a:r>
              <a:rPr lang="en-US" sz="2400" smtClean="0"/>
              <a:t>Al getionar condiciones en limites Org:</a:t>
            </a:r>
          </a:p>
          <a:p>
            <a:pPr lvl="2" eaLnBrk="1" hangingPunct="1">
              <a:lnSpc>
                <a:spcPct val="90000"/>
              </a:lnSpc>
              <a:defRPr/>
            </a:pPr>
            <a:r>
              <a:rPr lang="en-US" sz="2000" smtClean="0"/>
              <a:t>Desarrollan Conocimiento Entorno.</a:t>
            </a:r>
          </a:p>
          <a:p>
            <a:pPr lvl="1" eaLnBrk="1" hangingPunct="1">
              <a:lnSpc>
                <a:spcPct val="90000"/>
              </a:lnSpc>
              <a:defRPr/>
            </a:pPr>
            <a:r>
              <a:rPr lang="en-US" sz="2400" smtClean="0"/>
              <a:t>Al cumplir Supervisión Directa:</a:t>
            </a:r>
          </a:p>
          <a:p>
            <a:pPr lvl="2" eaLnBrk="1" hangingPunct="1">
              <a:lnSpc>
                <a:spcPct val="90000"/>
              </a:lnSpc>
              <a:defRPr/>
            </a:pPr>
            <a:r>
              <a:rPr lang="en-US" sz="2000" smtClean="0"/>
              <a:t>Adaptar Estrategia a fuerzas y necesidades.</a:t>
            </a:r>
          </a:p>
          <a:p>
            <a:pPr lvl="2" eaLnBrk="1" hangingPunct="1">
              <a:lnSpc>
                <a:spcPct val="90000"/>
              </a:lnSpc>
              <a:defRPr/>
            </a:pPr>
            <a:r>
              <a:rPr lang="en-US" sz="2000" smtClean="0"/>
              <a:t>Mantener ritmo de cambio que responda a entorno sin causar problemas a Org.</a:t>
            </a:r>
          </a:p>
          <a:p>
            <a:pPr lvl="1" eaLnBrk="1" hangingPunct="1">
              <a:lnSpc>
                <a:spcPct val="90000"/>
              </a:lnSpc>
              <a:defRPr/>
            </a:pPr>
            <a:r>
              <a:rPr lang="en-US" sz="2400" smtClean="0"/>
              <a:t>Ejemplos., Dirección decide:</a:t>
            </a:r>
          </a:p>
          <a:p>
            <a:pPr lvl="2" eaLnBrk="1" hangingPunct="1">
              <a:lnSpc>
                <a:spcPct val="90000"/>
              </a:lnSpc>
              <a:defRPr/>
            </a:pPr>
            <a:r>
              <a:rPr lang="en-US" sz="2000" smtClean="0"/>
              <a:t>Mejor sitema para nucleo operaciones.</a:t>
            </a:r>
          </a:p>
          <a:p>
            <a:pPr lvl="2" eaLnBrk="1" hangingPunct="1">
              <a:lnSpc>
                <a:spcPct val="90000"/>
              </a:lnSpc>
              <a:defRPr/>
            </a:pPr>
            <a:r>
              <a:rPr lang="en-US" sz="2000" smtClean="0"/>
              <a:t>Mejores vias distribución para llevar productos.</a:t>
            </a:r>
          </a:p>
          <a:p>
            <a:pPr lvl="2" eaLnBrk="1" hangingPunct="1">
              <a:lnSpc>
                <a:spcPct val="90000"/>
              </a:lnSpc>
              <a:defRPr/>
            </a:pPr>
            <a:r>
              <a:rPr lang="en-US" sz="2000" smtClean="0"/>
              <a:t>Cuales deberian ser los mercados (posicionamiento).</a:t>
            </a:r>
          </a:p>
          <a:p>
            <a:pPr lvl="2" eaLnBrk="1" hangingPunct="1">
              <a:lnSpc>
                <a:spcPct val="90000"/>
              </a:lnSpc>
              <a:defRPr/>
            </a:pPr>
            <a:r>
              <a:rPr lang="en-US" sz="2000" smtClean="0"/>
              <a:t>Que tipo de productos hay que producir.</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Linea Media</a:t>
            </a:r>
            <a:endParaRPr lang="es-ES_tradnl" smtClean="0"/>
          </a:p>
        </p:txBody>
      </p:sp>
      <p:sp>
        <p:nvSpPr>
          <p:cNvPr id="1014787" name="Rectangle 3"/>
          <p:cNvSpPr>
            <a:spLocks noGrp="1" noChangeArrowheads="1"/>
          </p:cNvSpPr>
          <p:nvPr>
            <p:ph type="body" idx="1"/>
          </p:nvPr>
        </p:nvSpPr>
        <p:spPr>
          <a:xfrm>
            <a:off x="533400" y="685800"/>
            <a:ext cx="8534400" cy="6019800"/>
          </a:xfrm>
        </p:spPr>
        <p:txBody>
          <a:bodyPr/>
          <a:lstStyle/>
          <a:p>
            <a:pPr eaLnBrk="1" hangingPunct="1">
              <a:lnSpc>
                <a:spcPct val="90000"/>
              </a:lnSpc>
              <a:defRPr/>
            </a:pPr>
            <a:r>
              <a:rPr lang="en-US" sz="2800" smtClean="0"/>
              <a:t>Apice Est. unido nucleo oper. por cadena directivos linea media con autoridad </a:t>
            </a:r>
            <a:r>
              <a:rPr lang="en-US" sz="2800" u="sng" smtClean="0"/>
              <a:t>formal</a:t>
            </a:r>
            <a:r>
              <a:rPr lang="en-US" sz="2800" smtClean="0"/>
              <a:t>.</a:t>
            </a:r>
          </a:p>
          <a:p>
            <a:pPr eaLnBrk="1" hangingPunct="1">
              <a:lnSpc>
                <a:spcPct val="90000"/>
              </a:lnSpc>
              <a:defRPr/>
            </a:pPr>
            <a:r>
              <a:rPr lang="en-US" sz="2800" smtClean="0"/>
              <a:t>Esencia de Supervisión Directa.</a:t>
            </a:r>
          </a:p>
          <a:p>
            <a:pPr eaLnBrk="1" hangingPunct="1">
              <a:lnSpc>
                <a:spcPct val="90000"/>
              </a:lnSpc>
              <a:defRPr/>
            </a:pPr>
            <a:r>
              <a:rPr lang="en-US" sz="2800" smtClean="0"/>
              <a:t>De directivo superior (justo bajo apice est. hasta supervisor linea (ej: jefe taller).</a:t>
            </a:r>
          </a:p>
          <a:p>
            <a:pPr eaLnBrk="1" hangingPunct="1">
              <a:lnSpc>
                <a:spcPct val="90000"/>
              </a:lnSpc>
              <a:defRPr/>
            </a:pPr>
            <a:r>
              <a:rPr lang="en-US" sz="2800" smtClean="0"/>
              <a:t>Que hacen?</a:t>
            </a:r>
          </a:p>
          <a:p>
            <a:pPr lvl="1" eaLnBrk="1" hangingPunct="1">
              <a:lnSpc>
                <a:spcPct val="90000"/>
              </a:lnSpc>
              <a:defRPr/>
            </a:pPr>
            <a:r>
              <a:rPr lang="en-US" sz="2400" smtClean="0"/>
              <a:t>Si, Apice Est: Dirección.</a:t>
            </a:r>
          </a:p>
          <a:p>
            <a:pPr lvl="1" eaLnBrk="1" hangingPunct="1">
              <a:lnSpc>
                <a:spcPct val="90000"/>
              </a:lnSpc>
              <a:defRPr/>
            </a:pPr>
            <a:r>
              <a:rPr lang="en-US" sz="2400" smtClean="0"/>
              <a:t>Y, Nucleo Op: Produce BB y SS.</a:t>
            </a:r>
          </a:p>
          <a:p>
            <a:pPr lvl="1" eaLnBrk="1" hangingPunct="1">
              <a:lnSpc>
                <a:spcPct val="90000"/>
              </a:lnSpc>
              <a:defRPr/>
            </a:pPr>
            <a:r>
              <a:rPr lang="en-US" sz="2400" smtClean="0"/>
              <a:t>Para que diablos cadena de Mando medio? </a:t>
            </a:r>
          </a:p>
          <a:p>
            <a:pPr lvl="1" eaLnBrk="1" hangingPunct="1">
              <a:lnSpc>
                <a:spcPct val="90000"/>
              </a:lnSpc>
              <a:defRPr/>
            </a:pPr>
            <a:r>
              <a:rPr lang="en-US" sz="2400" smtClean="0"/>
              <a:t>Sup. Directa: estrecho contacto personal:</a:t>
            </a:r>
          </a:p>
          <a:p>
            <a:pPr lvl="2" eaLnBrk="1" hangingPunct="1">
              <a:lnSpc>
                <a:spcPct val="90000"/>
              </a:lnSpc>
              <a:defRPr/>
            </a:pPr>
            <a:r>
              <a:rPr lang="en-US" sz="2000" smtClean="0"/>
              <a:t>Limite Num. Empl. Superv. persona.(ambito control).</a:t>
            </a:r>
          </a:p>
          <a:p>
            <a:pPr eaLnBrk="1" hangingPunct="1">
              <a:lnSpc>
                <a:spcPct val="90000"/>
              </a:lnSpc>
              <a:defRPr/>
            </a:pPr>
            <a:r>
              <a:rPr lang="en-US" sz="2800" smtClean="0"/>
              <a:t>Org. pequeñas no necesitan tanto.</a:t>
            </a:r>
          </a:p>
          <a:p>
            <a:pPr eaLnBrk="1" hangingPunct="1">
              <a:lnSpc>
                <a:spcPct val="90000"/>
              </a:lnSpc>
              <a:defRPr/>
            </a:pPr>
            <a:r>
              <a:rPr lang="en-US" sz="2800" smtClean="0"/>
              <a:t>Mas grandes: forman tradicional “piramide”.</a:t>
            </a:r>
            <a:endParaRPr lang="es-ES_tradnl" sz="2800" smtClean="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228600"/>
            <a:ext cx="4724400" cy="1143000"/>
          </a:xfrm>
        </p:spPr>
        <p:txBody>
          <a:bodyPr/>
          <a:lstStyle/>
          <a:p>
            <a:pPr eaLnBrk="1" hangingPunct="1"/>
            <a:r>
              <a:rPr lang="en-US" smtClean="0"/>
              <a:t>Linea Media</a:t>
            </a:r>
            <a:endParaRPr lang="es-ES_tradnl" smtClean="0"/>
          </a:p>
        </p:txBody>
      </p:sp>
      <p:sp>
        <p:nvSpPr>
          <p:cNvPr id="1015811" name="Rectangle 3"/>
          <p:cNvSpPr>
            <a:spLocks noGrp="1" noChangeArrowheads="1"/>
          </p:cNvSpPr>
          <p:nvPr>
            <p:ph type="body" idx="1"/>
          </p:nvPr>
        </p:nvSpPr>
        <p:spPr>
          <a:xfrm>
            <a:off x="304800" y="685800"/>
            <a:ext cx="4572000" cy="5638800"/>
          </a:xfrm>
        </p:spPr>
        <p:txBody>
          <a:bodyPr/>
          <a:lstStyle/>
          <a:p>
            <a:pPr eaLnBrk="1" hangingPunct="1">
              <a:defRPr/>
            </a:pPr>
            <a:r>
              <a:rPr lang="en-US" smtClean="0"/>
              <a:t>Cadena Autoridad ejercito Yoni:</a:t>
            </a:r>
          </a:p>
          <a:p>
            <a:pPr lvl="1" eaLnBrk="1" hangingPunct="1">
              <a:defRPr/>
            </a:pPr>
            <a:r>
              <a:rPr lang="en-US" smtClean="0"/>
              <a:t>Gral 4 estrellas: Apice estrategico.</a:t>
            </a:r>
          </a:p>
          <a:p>
            <a:pPr lvl="1" eaLnBrk="1" hangingPunct="1">
              <a:defRPr/>
            </a:pPr>
            <a:r>
              <a:rPr lang="en-US" smtClean="0"/>
              <a:t>Sargento: Supervisor Linea.</a:t>
            </a:r>
          </a:p>
          <a:p>
            <a:pPr eaLnBrk="1" hangingPunct="1">
              <a:defRPr/>
            </a:pPr>
            <a:r>
              <a:rPr lang="en-US" smtClean="0"/>
              <a:t>Cadena Escalar.</a:t>
            </a:r>
          </a:p>
          <a:p>
            <a:pPr lvl="1" eaLnBrk="1" hangingPunct="1">
              <a:defRPr/>
            </a:pPr>
            <a:r>
              <a:rPr lang="en-US" smtClean="0"/>
              <a:t>Unica linea ascendente.</a:t>
            </a:r>
          </a:p>
          <a:p>
            <a:pPr eaLnBrk="1" hangingPunct="1">
              <a:defRPr/>
            </a:pPr>
            <a:r>
              <a:rPr lang="en-US" smtClean="0"/>
              <a:t>Tambien hay otras:</a:t>
            </a:r>
          </a:p>
          <a:p>
            <a:pPr lvl="1" eaLnBrk="1" hangingPunct="1">
              <a:defRPr/>
            </a:pPr>
            <a:r>
              <a:rPr lang="en-US" smtClean="0"/>
              <a:t>Varios superiores.</a:t>
            </a:r>
            <a:endParaRPr lang="es-ES_tradnl" smtClean="0"/>
          </a:p>
        </p:txBody>
      </p:sp>
      <p:pic>
        <p:nvPicPr>
          <p:cNvPr id="28676" name="Picture 4" descr="C:\Mis documentos\Espol\RRHH\Imagenes\Fig2 03.bmp"/>
          <p:cNvPicPr>
            <a:picLocks noChangeAspect="1" noChangeArrowheads="1"/>
          </p:cNvPicPr>
          <p:nvPr/>
        </p:nvPicPr>
        <p:blipFill>
          <a:blip r:embed="rId3"/>
          <a:srcRect/>
          <a:stretch>
            <a:fillRect/>
          </a:stretch>
        </p:blipFill>
        <p:spPr bwMode="auto">
          <a:xfrm>
            <a:off x="5867400" y="63500"/>
            <a:ext cx="2449513" cy="6718300"/>
          </a:xfrm>
          <a:prstGeom prst="rect">
            <a:avLst/>
          </a:prstGeom>
          <a:noFill/>
          <a:ln w="9525">
            <a:noFill/>
            <a:miter lim="800000"/>
            <a:headEnd/>
            <a:tailEnd/>
          </a:ln>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90600" y="-304800"/>
            <a:ext cx="7772400" cy="1143000"/>
          </a:xfrm>
        </p:spPr>
        <p:txBody>
          <a:bodyPr/>
          <a:lstStyle/>
          <a:p>
            <a:pPr eaLnBrk="1" hangingPunct="1"/>
            <a:r>
              <a:rPr lang="en-US" smtClean="0"/>
              <a:t>Linea Media</a:t>
            </a:r>
            <a:endParaRPr lang="es-ES_tradnl" smtClean="0"/>
          </a:p>
        </p:txBody>
      </p:sp>
      <p:sp>
        <p:nvSpPr>
          <p:cNvPr id="1016835" name="Rectangle 3"/>
          <p:cNvSpPr>
            <a:spLocks noGrp="1" noChangeArrowheads="1"/>
          </p:cNvSpPr>
          <p:nvPr>
            <p:ph type="body" idx="1"/>
          </p:nvPr>
        </p:nvSpPr>
        <p:spPr>
          <a:xfrm>
            <a:off x="533400" y="533400"/>
            <a:ext cx="8382000" cy="6248400"/>
          </a:xfrm>
        </p:spPr>
        <p:txBody>
          <a:bodyPr/>
          <a:lstStyle/>
          <a:p>
            <a:pPr eaLnBrk="1" hangingPunct="1">
              <a:lnSpc>
                <a:spcPct val="90000"/>
              </a:lnSpc>
              <a:defRPr/>
            </a:pPr>
            <a:r>
              <a:rPr lang="en-US" sz="2800" smtClean="0"/>
              <a:t>Recopila Informacion de feedback:</a:t>
            </a:r>
          </a:p>
          <a:p>
            <a:pPr lvl="1" eaLnBrk="1" hangingPunct="1">
              <a:lnSpc>
                <a:spcPct val="90000"/>
              </a:lnSpc>
              <a:defRPr/>
            </a:pPr>
            <a:r>
              <a:rPr lang="en-US" sz="2400" smtClean="0"/>
              <a:t>Rendimiento de su unidad.</a:t>
            </a:r>
          </a:p>
          <a:p>
            <a:pPr lvl="1" eaLnBrk="1" hangingPunct="1">
              <a:lnSpc>
                <a:spcPct val="90000"/>
              </a:lnSpc>
              <a:defRPr/>
            </a:pPr>
            <a:r>
              <a:rPr lang="en-US" sz="2400" smtClean="0"/>
              <a:t>La transmite para arriba agregada.</a:t>
            </a:r>
          </a:p>
          <a:p>
            <a:pPr eaLnBrk="1" hangingPunct="1">
              <a:lnSpc>
                <a:spcPct val="90000"/>
              </a:lnSpc>
              <a:defRPr/>
            </a:pPr>
            <a:r>
              <a:rPr lang="en-US" sz="2800" smtClean="0"/>
              <a:t>Influye en flujo de decisiones.</a:t>
            </a:r>
          </a:p>
          <a:p>
            <a:pPr eaLnBrk="1" hangingPunct="1">
              <a:lnSpc>
                <a:spcPct val="90000"/>
              </a:lnSpc>
              <a:defRPr/>
            </a:pPr>
            <a:r>
              <a:rPr lang="en-US" sz="2800" smtClean="0"/>
              <a:t>Anomalias, propuestas de cambios y decisiones buscando autorizacion:</a:t>
            </a:r>
          </a:p>
          <a:p>
            <a:pPr lvl="1" eaLnBrk="1" hangingPunct="1">
              <a:lnSpc>
                <a:spcPct val="90000"/>
              </a:lnSpc>
              <a:defRPr/>
            </a:pPr>
            <a:r>
              <a:rPr lang="en-US" sz="2400" smtClean="0"/>
              <a:t>Las que puede, ocupa personalmente.</a:t>
            </a:r>
          </a:p>
          <a:p>
            <a:pPr lvl="1" eaLnBrk="1" hangingPunct="1">
              <a:lnSpc>
                <a:spcPct val="90000"/>
              </a:lnSpc>
              <a:defRPr/>
            </a:pPr>
            <a:r>
              <a:rPr lang="en-US" sz="2400" smtClean="0"/>
              <a:t>Resto ascienden para arriba.</a:t>
            </a:r>
          </a:p>
          <a:p>
            <a:pPr eaLnBrk="1" hangingPunct="1">
              <a:lnSpc>
                <a:spcPct val="90000"/>
              </a:lnSpc>
              <a:defRPr/>
            </a:pPr>
            <a:r>
              <a:rPr lang="en-US" sz="2800" smtClean="0"/>
              <a:t>Descienden Recursos, reglas, planes y proyectos a su unidad.</a:t>
            </a:r>
          </a:p>
          <a:p>
            <a:pPr eaLnBrk="1" hangingPunct="1">
              <a:lnSpc>
                <a:spcPct val="90000"/>
              </a:lnSpc>
              <a:defRPr/>
            </a:pPr>
            <a:r>
              <a:rPr lang="en-US" sz="2800" smtClean="0"/>
              <a:t>Ejerce como mini apice de su unidad.</a:t>
            </a:r>
          </a:p>
          <a:p>
            <a:pPr lvl="1" eaLnBrk="1" hangingPunct="1">
              <a:lnSpc>
                <a:spcPct val="90000"/>
              </a:lnSpc>
              <a:defRPr/>
            </a:pPr>
            <a:r>
              <a:rPr lang="en-US" sz="2400" smtClean="0"/>
              <a:t>Supervisión directa.</a:t>
            </a:r>
          </a:p>
          <a:p>
            <a:pPr lvl="1" eaLnBrk="1" hangingPunct="1">
              <a:lnSpc>
                <a:spcPct val="90000"/>
              </a:lnSpc>
              <a:defRPr/>
            </a:pPr>
            <a:r>
              <a:rPr lang="en-US" sz="2400" smtClean="0"/>
              <a:t>Relaciones horizontales: internas y externas.</a:t>
            </a:r>
          </a:p>
          <a:p>
            <a:pPr lvl="1" eaLnBrk="1" hangingPunct="1">
              <a:lnSpc>
                <a:spcPct val="90000"/>
              </a:lnSpc>
              <a:defRPr/>
            </a:pPr>
            <a:r>
              <a:rPr lang="en-US" sz="2400" smtClean="0"/>
              <a:t>Estrategia de su unidad (afectada por E. global).</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smtClean="0"/>
              <a:t>Linea Media</a:t>
            </a:r>
            <a:endParaRPr lang="es-ES_tradnl" smtClean="0"/>
          </a:p>
        </p:txBody>
      </p:sp>
      <p:sp>
        <p:nvSpPr>
          <p:cNvPr id="1027075" name="Rectangle 1027"/>
          <p:cNvSpPr>
            <a:spLocks noGrp="1" noChangeArrowheads="1"/>
          </p:cNvSpPr>
          <p:nvPr>
            <p:ph type="body" idx="1"/>
          </p:nvPr>
        </p:nvSpPr>
        <p:spPr>
          <a:xfrm>
            <a:off x="762000" y="685800"/>
            <a:ext cx="7924800" cy="6019800"/>
          </a:xfrm>
        </p:spPr>
        <p:txBody>
          <a:bodyPr/>
          <a:lstStyle/>
          <a:p>
            <a:pPr eaLnBrk="1" hangingPunct="1">
              <a:defRPr/>
            </a:pPr>
            <a:r>
              <a:rPr lang="en-US" smtClean="0"/>
              <a:t>Mientras baja por cadena de mando:</a:t>
            </a:r>
          </a:p>
          <a:p>
            <a:pPr lvl="1" eaLnBrk="1" hangingPunct="1">
              <a:defRPr/>
            </a:pPr>
            <a:r>
              <a:rPr lang="en-US" smtClean="0"/>
              <a:t>Mas detallado y centrado flujo trabajo, menos abstracto y agregado. </a:t>
            </a:r>
          </a:p>
          <a:p>
            <a:pPr lvl="1" eaLnBrk="1" hangingPunct="1">
              <a:defRPr/>
            </a:pPr>
            <a:r>
              <a:rPr lang="en-US" smtClean="0"/>
              <a:t>Roles tiempo real mas importantes, en especial Negociador y Gest. Anomalias:</a:t>
            </a:r>
          </a:p>
          <a:p>
            <a:pPr lvl="2" eaLnBrk="1" hangingPunct="1">
              <a:defRPr/>
            </a:pPr>
            <a:r>
              <a:rPr lang="en-US" smtClean="0"/>
              <a:t>Decisiones mas frecuentes, menos duracion, elasticas, ambiguas y abstractas.</a:t>
            </a:r>
          </a:p>
          <a:p>
            <a:pPr lvl="2" eaLnBrk="1" hangingPunct="1">
              <a:defRPr/>
            </a:pPr>
            <a:r>
              <a:rPr lang="en-US" smtClean="0"/>
              <a:t>Soluciones mas fijas o predeterminadas.</a:t>
            </a:r>
          </a:p>
          <a:p>
            <a:pPr lvl="2" eaLnBrk="1" hangingPunct="1">
              <a:defRPr/>
            </a:pPr>
            <a:r>
              <a:rPr lang="en-US" smtClean="0"/>
              <a:t>Significancia de eventos e interrelaciones mas evidente.</a:t>
            </a:r>
          </a:p>
          <a:p>
            <a:pPr lvl="2" eaLnBrk="1" hangingPunct="1">
              <a:defRPr/>
            </a:pPr>
            <a:r>
              <a:rPr lang="en-US" smtClean="0"/>
              <a:t>Toma decisiones mas estructurada.</a:t>
            </a:r>
          </a:p>
          <a:p>
            <a:pPr lvl="1" eaLnBrk="1" hangingPunct="1">
              <a:defRPr/>
            </a:pPr>
            <a:r>
              <a:rPr lang="en-US" smtClean="0"/>
              <a:t>A veces entorno y reglas limita tanto que apenas puede considerarse “directivo”.</a:t>
            </a:r>
            <a:endParaRPr lang="es-ES_tradnl" smtClean="0"/>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Linea Media</a:t>
            </a:r>
            <a:endParaRPr lang="es-ES_tradnl" smtClean="0"/>
          </a:p>
        </p:txBody>
      </p:sp>
      <p:pic>
        <p:nvPicPr>
          <p:cNvPr id="31747" name="Picture 3" descr="C:\Mis documentos\Espol\RRHH\Imagenes\Fig2 04.bmp"/>
          <p:cNvPicPr>
            <a:picLocks noChangeAspect="1" noChangeArrowheads="1"/>
          </p:cNvPicPr>
          <p:nvPr/>
        </p:nvPicPr>
        <p:blipFill>
          <a:blip r:embed="rId3"/>
          <a:srcRect/>
          <a:stretch>
            <a:fillRect/>
          </a:stretch>
        </p:blipFill>
        <p:spPr bwMode="auto">
          <a:xfrm>
            <a:off x="1371600" y="762000"/>
            <a:ext cx="6999288" cy="5988050"/>
          </a:xfrm>
          <a:prstGeom prst="rect">
            <a:avLst/>
          </a:prstGeom>
          <a:noFill/>
          <a:ln w="9525">
            <a:noFill/>
            <a:miter lim="800000"/>
            <a:headEnd/>
            <a:tailEnd/>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304800"/>
            <a:ext cx="8915400" cy="1143000"/>
          </a:xfrm>
        </p:spPr>
        <p:txBody>
          <a:bodyPr/>
          <a:lstStyle/>
          <a:p>
            <a:pPr eaLnBrk="1" hangingPunct="1"/>
            <a:r>
              <a:rPr lang="en-US" smtClean="0"/>
              <a:t>Escencia Estructura</a:t>
            </a:r>
            <a:endParaRPr lang="es-ES_tradnl" smtClean="0"/>
          </a:p>
        </p:txBody>
      </p:sp>
      <p:sp>
        <p:nvSpPr>
          <p:cNvPr id="960515" name="Rectangle 3"/>
          <p:cNvSpPr>
            <a:spLocks noGrp="1" noChangeArrowheads="1"/>
          </p:cNvSpPr>
          <p:nvPr>
            <p:ph type="body" idx="1"/>
          </p:nvPr>
        </p:nvSpPr>
        <p:spPr>
          <a:xfrm>
            <a:off x="1066800" y="457200"/>
            <a:ext cx="7772400" cy="2514600"/>
          </a:xfrm>
        </p:spPr>
        <p:txBody>
          <a:bodyPr/>
          <a:lstStyle/>
          <a:p>
            <a:pPr eaLnBrk="1" hangingPunct="1">
              <a:defRPr/>
            </a:pPr>
            <a:r>
              <a:rPr lang="en-US" smtClean="0"/>
              <a:t>Lectura Sra. Raku y Ceramicas Lmtd.</a:t>
            </a:r>
          </a:p>
          <a:p>
            <a:pPr lvl="1" eaLnBrk="1" hangingPunct="1">
              <a:defRPr/>
            </a:pPr>
            <a:r>
              <a:rPr lang="en-US" smtClean="0"/>
              <a:t>Capitulo 1. Pag 25-26.</a:t>
            </a:r>
          </a:p>
          <a:p>
            <a:pPr lvl="1" eaLnBrk="1" hangingPunct="1">
              <a:defRPr/>
            </a:pPr>
            <a:r>
              <a:rPr lang="en-US" smtClean="0"/>
              <a:t>Tomado de:</a:t>
            </a:r>
          </a:p>
          <a:p>
            <a:pPr lvl="2" eaLnBrk="1" hangingPunct="1">
              <a:defRPr/>
            </a:pPr>
            <a:r>
              <a:rPr lang="en-US" smtClean="0"/>
              <a:t>La Estructura de las Organizaciones.</a:t>
            </a:r>
          </a:p>
          <a:p>
            <a:pPr lvl="2" eaLnBrk="1" hangingPunct="1">
              <a:defRPr/>
            </a:pPr>
            <a:r>
              <a:rPr lang="en-US" smtClean="0"/>
              <a:t>Henry Mintzberg 1984.</a:t>
            </a:r>
            <a:endParaRPr lang="es-ES_tradnl" smtClean="0"/>
          </a:p>
        </p:txBody>
      </p:sp>
      <p:sp>
        <p:nvSpPr>
          <p:cNvPr id="960516" name="Rectangle 4"/>
          <p:cNvSpPr>
            <a:spLocks noChangeArrowheads="1"/>
          </p:cNvSpPr>
          <p:nvPr/>
        </p:nvSpPr>
        <p:spPr bwMode="auto">
          <a:xfrm>
            <a:off x="1143000" y="2971800"/>
            <a:ext cx="7772400" cy="3886200"/>
          </a:xfrm>
          <a:prstGeom prst="rect">
            <a:avLst/>
          </a:prstGeom>
          <a:noFill/>
          <a:ln w="9525">
            <a:noFill/>
            <a:miter lim="800000"/>
            <a:headEnd/>
            <a:tailEnd/>
          </a:ln>
          <a:effectLst/>
        </p:spPr>
        <p:txBody>
          <a:bodyPr/>
          <a:lstStyle/>
          <a:p>
            <a:pPr marL="342900" indent="-342900">
              <a:defRPr/>
            </a:pPr>
            <a:r>
              <a:rPr lang="en-US">
                <a:effectLst>
                  <a:outerShdw blurRad="38100" dist="38100" dir="2700000" algn="tl">
                    <a:srgbClr val="000000"/>
                  </a:outerShdw>
                </a:effectLst>
              </a:rPr>
              <a:t>División de Trabajo:</a:t>
            </a:r>
          </a:p>
          <a:p>
            <a:pPr marL="742950" lvl="1" indent="-285750">
              <a:buClr>
                <a:srgbClr val="FFFF00"/>
              </a:buClr>
              <a:buSzPct val="60000"/>
              <a:buFont typeface="Wingdings" pitchFamily="2" charset="2"/>
              <a:buChar char="u"/>
              <a:defRPr/>
            </a:pPr>
            <a:r>
              <a:rPr lang="en-US" sz="2800">
                <a:effectLst>
                  <a:outerShdw blurRad="38100" dist="38100" dir="2700000" algn="tl">
                    <a:srgbClr val="000000"/>
                  </a:outerShdw>
                </a:effectLst>
              </a:rPr>
              <a:t>Hacer porciones barro, darles forma, pulir, esmaltar y hornear. Dado por:</a:t>
            </a:r>
          </a:p>
          <a:p>
            <a:pPr marL="1143000" lvl="2" indent="-228600">
              <a:buClr>
                <a:schemeClr val="tx2"/>
              </a:buClr>
              <a:buSzPct val="60000"/>
              <a:buFont typeface="Wingdings" pitchFamily="2" charset="2"/>
              <a:buChar char="t"/>
              <a:defRPr/>
            </a:pPr>
            <a:r>
              <a:rPr lang="en-US" sz="2400">
                <a:effectLst>
                  <a:outerShdw blurRad="38100" dist="38100" dir="2700000" algn="tl">
                    <a:srgbClr val="000000"/>
                  </a:outerShdw>
                </a:effectLst>
              </a:rPr>
              <a:t>Sistema Técnico pisponible para hacerlo.</a:t>
            </a:r>
          </a:p>
          <a:p>
            <a:pPr marL="342900" indent="-342900">
              <a:defRPr/>
            </a:pPr>
            <a:r>
              <a:rPr lang="en-US">
                <a:effectLst>
                  <a:outerShdw blurRad="38100" dist="38100" dir="2700000" algn="tl">
                    <a:srgbClr val="000000"/>
                  </a:outerShdw>
                </a:effectLst>
              </a:rPr>
              <a:t>Coordinación de Trabajo:</a:t>
            </a:r>
          </a:p>
          <a:p>
            <a:pPr marL="742950" lvl="1" indent="-285750">
              <a:buClr>
                <a:srgbClr val="FFFF00"/>
              </a:buClr>
              <a:buSzPct val="60000"/>
              <a:buFont typeface="Wingdings" pitchFamily="2" charset="2"/>
              <a:buChar char="u"/>
              <a:defRPr/>
            </a:pPr>
            <a:r>
              <a:rPr lang="en-US" sz="2800">
                <a:effectLst>
                  <a:outerShdw blurRad="38100" dist="38100" dir="2700000" algn="tl">
                    <a:srgbClr val="000000"/>
                  </a:outerShdw>
                </a:effectLst>
              </a:rPr>
              <a:t>Mas medios (complicado), dado por :</a:t>
            </a:r>
          </a:p>
          <a:p>
            <a:pPr marL="1143000" lvl="2" indent="-228600">
              <a:buClr>
                <a:schemeClr val="tx2"/>
              </a:buClr>
              <a:buSzPct val="60000"/>
              <a:buFont typeface="Wingdings" pitchFamily="2" charset="2"/>
              <a:buChar char="t"/>
              <a:defRPr/>
            </a:pPr>
            <a:r>
              <a:rPr lang="en-US" sz="2400">
                <a:effectLst>
                  <a:outerShdw blurRad="38100" dist="38100" dir="2700000" algn="tl">
                    <a:srgbClr val="000000"/>
                  </a:outerShdw>
                </a:effectLst>
              </a:rPr>
              <a:t>Mecanismos de Control (afectan coordinación control y comunicación).</a:t>
            </a:r>
            <a:endParaRPr lang="es-ES_tradnl" sz="2400">
              <a:effectLst>
                <a:outerShdw blurRad="38100" dist="38100" dir="2700000" algn="tl">
                  <a:srgbClr val="000000"/>
                </a:outerShdw>
              </a:effectLst>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Tecnoestructura</a:t>
            </a:r>
            <a:endParaRPr lang="es-ES_tradnl" smtClean="0"/>
          </a:p>
        </p:txBody>
      </p:sp>
      <p:sp>
        <p:nvSpPr>
          <p:cNvPr id="1017859" name="Rectangle 3"/>
          <p:cNvSpPr>
            <a:spLocks noGrp="1" noChangeArrowheads="1"/>
          </p:cNvSpPr>
          <p:nvPr>
            <p:ph type="body" idx="1"/>
          </p:nvPr>
        </p:nvSpPr>
        <p:spPr>
          <a:xfrm>
            <a:off x="304800" y="609600"/>
            <a:ext cx="8686800" cy="6019800"/>
          </a:xfrm>
        </p:spPr>
        <p:txBody>
          <a:bodyPr/>
          <a:lstStyle/>
          <a:p>
            <a:pPr eaLnBrk="1" hangingPunct="1">
              <a:lnSpc>
                <a:spcPct val="90000"/>
              </a:lnSpc>
              <a:defRPr/>
            </a:pPr>
            <a:r>
              <a:rPr lang="en-US" sz="2800" smtClean="0"/>
              <a:t>Analistas siven a Org. afectando trabajo ajeno. </a:t>
            </a:r>
          </a:p>
          <a:p>
            <a:pPr lvl="1" eaLnBrk="1" hangingPunct="1">
              <a:lnSpc>
                <a:spcPct val="90000"/>
              </a:lnSpc>
              <a:defRPr/>
            </a:pPr>
            <a:r>
              <a:rPr lang="en-US" sz="2400" smtClean="0"/>
              <a:t>No en Flujo de trabajo.</a:t>
            </a:r>
          </a:p>
          <a:p>
            <a:pPr lvl="1" eaLnBrk="1" hangingPunct="1">
              <a:lnSpc>
                <a:spcPct val="90000"/>
              </a:lnSpc>
              <a:defRPr/>
            </a:pPr>
            <a:r>
              <a:rPr lang="en-US" sz="2400" smtClean="0"/>
              <a:t>Lo diseñan, planifican, cambian, o capacitan.</a:t>
            </a:r>
          </a:p>
          <a:p>
            <a:pPr lvl="1" eaLnBrk="1" hangingPunct="1">
              <a:lnSpc>
                <a:spcPct val="90000"/>
              </a:lnSpc>
              <a:defRPr/>
            </a:pPr>
            <a:r>
              <a:rPr lang="en-US" sz="2400" smtClean="0"/>
              <a:t>Solo efectiva mejorando trabajo ajeno.</a:t>
            </a:r>
          </a:p>
          <a:p>
            <a:pPr eaLnBrk="1" hangingPunct="1">
              <a:lnSpc>
                <a:spcPct val="90000"/>
              </a:lnSpc>
              <a:defRPr/>
            </a:pPr>
            <a:r>
              <a:rPr lang="en-US" sz="2800" smtClean="0"/>
              <a:t>Quienes son analistas? Estudian:</a:t>
            </a:r>
          </a:p>
          <a:p>
            <a:pPr lvl="1" eaLnBrk="1" hangingPunct="1">
              <a:lnSpc>
                <a:spcPct val="90000"/>
              </a:lnSpc>
              <a:defRPr/>
            </a:pPr>
            <a:r>
              <a:rPr lang="en-US" sz="2400" smtClean="0"/>
              <a:t>Adadapt a cambio función evoluc. entorno.</a:t>
            </a:r>
          </a:p>
          <a:p>
            <a:pPr lvl="2" eaLnBrk="1" hangingPunct="1">
              <a:lnSpc>
                <a:spcPct val="90000"/>
              </a:lnSpc>
              <a:defRPr/>
            </a:pPr>
            <a:r>
              <a:rPr lang="en-US" sz="2000" smtClean="0"/>
              <a:t>Investigacion, desarrollo, etc.</a:t>
            </a:r>
          </a:p>
          <a:p>
            <a:pPr lvl="1" eaLnBrk="1" hangingPunct="1">
              <a:lnSpc>
                <a:spcPct val="90000"/>
              </a:lnSpc>
              <a:defRPr/>
            </a:pPr>
            <a:r>
              <a:rPr lang="en-US" sz="2400" smtClean="0"/>
              <a:t>Control, estabilización y normalización:</a:t>
            </a:r>
          </a:p>
          <a:p>
            <a:pPr lvl="2" eaLnBrk="1" hangingPunct="1">
              <a:lnSpc>
                <a:spcPct val="90000"/>
              </a:lnSpc>
              <a:defRPr/>
            </a:pPr>
            <a:r>
              <a:rPr lang="en-US" sz="2000" smtClean="0"/>
              <a:t>Diseño de funcionamiento estructura.</a:t>
            </a:r>
          </a:p>
          <a:p>
            <a:pPr lvl="2" eaLnBrk="1" hangingPunct="1">
              <a:lnSpc>
                <a:spcPct val="90000"/>
              </a:lnSpc>
              <a:defRPr/>
            </a:pPr>
            <a:r>
              <a:rPr lang="en-US" sz="2000" smtClean="0"/>
              <a:t>Normalizar, reduce neces. sup. Dir. mas tiempo otras cosas.</a:t>
            </a:r>
          </a:p>
          <a:p>
            <a:pPr lvl="3" eaLnBrk="1" hangingPunct="1">
              <a:lnSpc>
                <a:spcPct val="90000"/>
              </a:lnSpc>
              <a:defRPr/>
            </a:pPr>
            <a:r>
              <a:rPr lang="en-US" smtClean="0"/>
              <a:t>A. Estudios trabajo: Ing. Industriales. (procesos).</a:t>
            </a:r>
          </a:p>
          <a:p>
            <a:pPr lvl="3" eaLnBrk="1" hangingPunct="1">
              <a:lnSpc>
                <a:spcPct val="90000"/>
              </a:lnSpc>
              <a:defRPr/>
            </a:pPr>
            <a:r>
              <a:rPr lang="en-US" smtClean="0"/>
              <a:t>A. Planificacion Control: Planificadores, analistas presupuesto, Contabilidad, Cont. Calid. (output).</a:t>
            </a:r>
          </a:p>
          <a:p>
            <a:pPr lvl="3" eaLnBrk="1" hangingPunct="1">
              <a:lnSpc>
                <a:spcPct val="90000"/>
              </a:lnSpc>
              <a:defRPr/>
            </a:pPr>
            <a:r>
              <a:rPr lang="en-US" smtClean="0"/>
              <a:t>A. Personal: Contratadores, capacitadores: (habilidades).</a:t>
            </a:r>
          </a:p>
          <a:p>
            <a:pPr eaLnBrk="1" hangingPunct="1">
              <a:lnSpc>
                <a:spcPct val="90000"/>
              </a:lnSpc>
              <a:defRPr/>
            </a:pPr>
            <a:r>
              <a:rPr lang="en-US" sz="2400" smtClean="0"/>
              <a:t>Normalizan otros. Ellos usan Adapt. Mutua (norm. habil). Comunicacion informal. Contact. mas amplios q estr. lineal.</a:t>
            </a:r>
            <a:endParaRPr lang="es-ES_tradnl" sz="2400" smtClean="0"/>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Staff de Apoyo</a:t>
            </a:r>
            <a:endParaRPr lang="es-ES_tradnl" smtClean="0"/>
          </a:p>
        </p:txBody>
      </p:sp>
      <p:sp>
        <p:nvSpPr>
          <p:cNvPr id="1018883" name="Rectangle 3"/>
          <p:cNvSpPr>
            <a:spLocks noGrp="1" noChangeArrowheads="1"/>
          </p:cNvSpPr>
          <p:nvPr>
            <p:ph type="body" idx="1"/>
          </p:nvPr>
        </p:nvSpPr>
        <p:spPr/>
        <p:txBody>
          <a:bodyPr/>
          <a:lstStyle/>
          <a:p>
            <a:pPr eaLnBrk="1" hangingPunct="1">
              <a:lnSpc>
                <a:spcPct val="90000"/>
              </a:lnSpc>
              <a:defRPr/>
            </a:pPr>
            <a:r>
              <a:rPr lang="en-US" sz="2800" smtClean="0"/>
              <a:t>Dar apoyo Org. fuera del flujo trabajo.</a:t>
            </a:r>
          </a:p>
          <a:p>
            <a:pPr lvl="1" eaLnBrk="1" hangingPunct="1">
              <a:lnSpc>
                <a:spcPct val="90000"/>
              </a:lnSpc>
              <a:defRPr/>
            </a:pPr>
            <a:r>
              <a:rPr lang="en-US" sz="2400" smtClean="0"/>
              <a:t>Comedor y otros servicios al personal.</a:t>
            </a:r>
          </a:p>
          <a:p>
            <a:pPr lvl="1" eaLnBrk="1" hangingPunct="1">
              <a:lnSpc>
                <a:spcPct val="90000"/>
              </a:lnSpc>
              <a:defRPr/>
            </a:pPr>
            <a:r>
              <a:rPr lang="en-US" sz="2400" smtClean="0"/>
              <a:t>Conserjes, mensajeria, limpieza.</a:t>
            </a:r>
          </a:p>
          <a:p>
            <a:pPr lvl="1" eaLnBrk="1" hangingPunct="1">
              <a:lnSpc>
                <a:spcPct val="90000"/>
              </a:lnSpc>
              <a:defRPr/>
            </a:pPr>
            <a:r>
              <a:rPr lang="en-US" sz="2400" smtClean="0"/>
              <a:t>Consultores, asesores, abogados, RRPP.</a:t>
            </a:r>
          </a:p>
          <a:p>
            <a:pPr lvl="1" eaLnBrk="1" hangingPunct="1">
              <a:lnSpc>
                <a:spcPct val="90000"/>
              </a:lnSpc>
              <a:defRPr/>
            </a:pPr>
            <a:r>
              <a:rPr lang="en-US" sz="2400" smtClean="0"/>
              <a:t>Laboratorio investigación.</a:t>
            </a:r>
          </a:p>
          <a:p>
            <a:pPr eaLnBrk="1" hangingPunct="1">
              <a:lnSpc>
                <a:spcPct val="90000"/>
              </a:lnSpc>
              <a:defRPr/>
            </a:pPr>
            <a:r>
              <a:rPr lang="en-US" sz="2800" smtClean="0"/>
              <a:t>Distintas tecnoestructura: No normalizan. </a:t>
            </a:r>
          </a:p>
          <a:p>
            <a:pPr eaLnBrk="1" hangingPunct="1">
              <a:lnSpc>
                <a:spcPct val="90000"/>
              </a:lnSpc>
              <a:defRPr/>
            </a:pPr>
            <a:r>
              <a:rPr lang="en-US" sz="2800" smtClean="0"/>
              <a:t>Reducir incertidumbre y manejar propios asuntos. Tercerizar?</a:t>
            </a:r>
          </a:p>
          <a:p>
            <a:pPr eaLnBrk="1" hangingPunct="1">
              <a:lnSpc>
                <a:spcPct val="90000"/>
              </a:lnSpc>
              <a:defRPr/>
            </a:pPr>
            <a:r>
              <a:rPr lang="en-US" sz="2800" smtClean="0"/>
              <a:t>Pueden ser miniorg. dentro Org.</a:t>
            </a:r>
          </a:p>
          <a:p>
            <a:pPr eaLnBrk="1" hangingPunct="1">
              <a:lnSpc>
                <a:spcPct val="90000"/>
              </a:lnSpc>
              <a:defRPr/>
            </a:pPr>
            <a:r>
              <a:rPr lang="en-US" sz="2800" smtClean="0"/>
              <a:t>No relaciones secuenciales o reciprocas.</a:t>
            </a:r>
          </a:p>
          <a:p>
            <a:pPr eaLnBrk="1" hangingPunct="1">
              <a:lnSpc>
                <a:spcPct val="90000"/>
              </a:lnSpc>
              <a:defRPr/>
            </a:pPr>
            <a:r>
              <a:rPr lang="en-US" sz="2800" smtClean="0"/>
              <a:t>Variacion tipos, no puede decir pcpal metodo coordinacion para ellas.</a:t>
            </a:r>
            <a:endParaRPr lang="es-ES_tradnl" sz="2800" smtClean="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Org. Como Sist. Flujos</a:t>
            </a:r>
            <a:endParaRPr lang="es-ES_tradnl" smtClean="0"/>
          </a:p>
        </p:txBody>
      </p:sp>
      <p:sp>
        <p:nvSpPr>
          <p:cNvPr id="1019907" name="Rectangle 3"/>
          <p:cNvSpPr>
            <a:spLocks noGrp="1" noChangeArrowheads="1"/>
          </p:cNvSpPr>
          <p:nvPr>
            <p:ph type="body" idx="1"/>
          </p:nvPr>
        </p:nvSpPr>
        <p:spPr/>
        <p:txBody>
          <a:bodyPr/>
          <a:lstStyle/>
          <a:p>
            <a:pPr eaLnBrk="1" hangingPunct="1">
              <a:defRPr/>
            </a:pPr>
            <a:r>
              <a:rPr lang="en-US" sz="2800" smtClean="0"/>
              <a:t>Como funcionan 5 partes en conjunto. Unidas por distintos flujos:</a:t>
            </a:r>
          </a:p>
          <a:p>
            <a:pPr lvl="1" eaLnBrk="1" hangingPunct="1">
              <a:defRPr/>
            </a:pPr>
            <a:r>
              <a:rPr lang="en-US" sz="2400" smtClean="0"/>
              <a:t>De autoridad.</a:t>
            </a:r>
          </a:p>
          <a:p>
            <a:pPr lvl="1" eaLnBrk="1" hangingPunct="1">
              <a:defRPr/>
            </a:pPr>
            <a:r>
              <a:rPr lang="en-US" sz="2400" smtClean="0"/>
              <a:t>De material de trabajo.</a:t>
            </a:r>
          </a:p>
          <a:p>
            <a:pPr lvl="1" eaLnBrk="1" hangingPunct="1">
              <a:defRPr/>
            </a:pPr>
            <a:r>
              <a:rPr lang="en-US" sz="2400" smtClean="0"/>
              <a:t>De información.</a:t>
            </a:r>
          </a:p>
          <a:p>
            <a:pPr lvl="1" eaLnBrk="1" hangingPunct="1">
              <a:defRPr/>
            </a:pPr>
            <a:r>
              <a:rPr lang="en-US" sz="2400" smtClean="0"/>
              <a:t>De procesos de decisión.</a:t>
            </a:r>
          </a:p>
          <a:p>
            <a:pPr eaLnBrk="1" hangingPunct="1">
              <a:defRPr/>
            </a:pPr>
            <a:r>
              <a:rPr lang="en-US" sz="2800" smtClean="0"/>
              <a:t>Veremos distintas perspectivas:</a:t>
            </a:r>
          </a:p>
          <a:p>
            <a:pPr lvl="1" eaLnBrk="1" hangingPunct="1">
              <a:defRPr/>
            </a:pPr>
            <a:r>
              <a:rPr lang="en-US" sz="2400" smtClean="0"/>
              <a:t>Sistema de autoridad formal.</a:t>
            </a:r>
          </a:p>
          <a:p>
            <a:pPr lvl="1" eaLnBrk="1" hangingPunct="1">
              <a:defRPr/>
            </a:pPr>
            <a:r>
              <a:rPr lang="en-US" sz="2400" smtClean="0"/>
              <a:t>Sistema de flujos controlados.</a:t>
            </a:r>
          </a:p>
          <a:p>
            <a:pPr lvl="1" eaLnBrk="1" hangingPunct="1">
              <a:defRPr/>
            </a:pPr>
            <a:r>
              <a:rPr lang="en-US" sz="2400" smtClean="0"/>
              <a:t>Sistema de Comunicación informal.</a:t>
            </a:r>
          </a:p>
          <a:p>
            <a:pPr lvl="1" eaLnBrk="1" hangingPunct="1">
              <a:defRPr/>
            </a:pPr>
            <a:r>
              <a:rPr lang="en-US" sz="2400" smtClean="0"/>
              <a:t>Sistema de Constelaciones de Trabajo.</a:t>
            </a:r>
          </a:p>
          <a:p>
            <a:pPr lvl="1" eaLnBrk="1" hangingPunct="1">
              <a:defRPr/>
            </a:pPr>
            <a:r>
              <a:rPr lang="en-US" sz="2400" smtClean="0"/>
              <a:t>Sistema de procesos de decisión </a:t>
            </a:r>
            <a:r>
              <a:rPr lang="en-US" sz="2400" i="1" smtClean="0"/>
              <a:t>ad hoc</a:t>
            </a:r>
            <a:r>
              <a:rPr lang="en-US" sz="2400" smtClean="0"/>
              <a:t>.</a:t>
            </a:r>
            <a:endParaRPr lang="es-ES_tradnl" sz="2400" smtClean="0"/>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90600" y="-304800"/>
            <a:ext cx="7772400" cy="1143000"/>
          </a:xfrm>
        </p:spPr>
        <p:txBody>
          <a:bodyPr/>
          <a:lstStyle/>
          <a:p>
            <a:pPr eaLnBrk="1" hangingPunct="1"/>
            <a:r>
              <a:rPr lang="en-US" smtClean="0"/>
              <a:t>Como Sist. Autoridad Formal</a:t>
            </a:r>
            <a:endParaRPr lang="es-ES_tradnl" smtClean="0"/>
          </a:p>
        </p:txBody>
      </p:sp>
      <p:sp>
        <p:nvSpPr>
          <p:cNvPr id="1020931" name="Rectangle 3"/>
          <p:cNvSpPr>
            <a:spLocks noGrp="1" noChangeArrowheads="1"/>
          </p:cNvSpPr>
          <p:nvPr>
            <p:ph type="body" idx="1"/>
          </p:nvPr>
        </p:nvSpPr>
        <p:spPr>
          <a:xfrm>
            <a:off x="457200" y="609600"/>
            <a:ext cx="8382000" cy="6019800"/>
          </a:xfrm>
        </p:spPr>
        <p:txBody>
          <a:bodyPr/>
          <a:lstStyle/>
          <a:p>
            <a:pPr eaLnBrk="1" hangingPunct="1">
              <a:lnSpc>
                <a:spcPct val="90000"/>
              </a:lnSpc>
              <a:defRPr/>
            </a:pPr>
            <a:r>
              <a:rPr lang="en-US" sz="2400" smtClean="0"/>
              <a:t>Tradicionalmente Org. descrita por Organigrama.</a:t>
            </a:r>
          </a:p>
          <a:p>
            <a:pPr eaLnBrk="1" hangingPunct="1">
              <a:lnSpc>
                <a:spcPct val="90000"/>
              </a:lnSpc>
              <a:defRPr/>
            </a:pPr>
            <a:r>
              <a:rPr lang="en-US" sz="2400" smtClean="0"/>
              <a:t>Polemica representacion de estructura:</a:t>
            </a:r>
          </a:p>
          <a:p>
            <a:pPr lvl="1" eaLnBrk="1" hangingPunct="1">
              <a:lnSpc>
                <a:spcPct val="90000"/>
              </a:lnSpc>
              <a:defRPr/>
            </a:pPr>
            <a:r>
              <a:rPr lang="en-US" sz="2200" smtClean="0"/>
              <a:t>Mayoria considera indispensable.</a:t>
            </a:r>
          </a:p>
          <a:p>
            <a:pPr lvl="1" eaLnBrk="1" hangingPunct="1">
              <a:lnSpc>
                <a:spcPct val="90000"/>
              </a:lnSpc>
              <a:defRPr/>
            </a:pPr>
            <a:r>
              <a:rPr lang="en-US" sz="2200" smtClean="0"/>
              <a:t>Descripcion incompleta de que sucede:</a:t>
            </a:r>
          </a:p>
          <a:p>
            <a:pPr lvl="2" eaLnBrk="1" hangingPunct="1">
              <a:lnSpc>
                <a:spcPct val="90000"/>
              </a:lnSpc>
              <a:defRPr/>
            </a:pPr>
            <a:r>
              <a:rPr lang="en-US" sz="2000" smtClean="0"/>
              <a:t>Relaciones poder y comunicacion que no  constan en el.</a:t>
            </a:r>
          </a:p>
          <a:p>
            <a:pPr lvl="2" eaLnBrk="1" hangingPunct="1">
              <a:lnSpc>
                <a:spcPct val="90000"/>
              </a:lnSpc>
              <a:defRPr/>
            </a:pPr>
            <a:r>
              <a:rPr lang="en-US" sz="2000" smtClean="0"/>
              <a:t>No rechazarlo sino situar en contexto.</a:t>
            </a:r>
          </a:p>
          <a:p>
            <a:pPr lvl="2" eaLnBrk="1" hangingPunct="1">
              <a:lnSpc>
                <a:spcPct val="90000"/>
              </a:lnSpc>
              <a:defRPr/>
            </a:pPr>
            <a:r>
              <a:rPr lang="en-US" sz="2000" smtClean="0"/>
              <a:t>No ve rel. informal, si representa trabajo. Deja ver de guan:</a:t>
            </a:r>
          </a:p>
          <a:p>
            <a:pPr lvl="3" eaLnBrk="1" hangingPunct="1">
              <a:lnSpc>
                <a:spcPct val="90000"/>
              </a:lnSpc>
              <a:defRPr/>
            </a:pPr>
            <a:r>
              <a:rPr lang="en-US" smtClean="0"/>
              <a:t>Posiciones en la organización.</a:t>
            </a:r>
          </a:p>
          <a:p>
            <a:pPr lvl="3" eaLnBrk="1" hangingPunct="1">
              <a:lnSpc>
                <a:spcPct val="90000"/>
              </a:lnSpc>
              <a:defRPr/>
            </a:pPr>
            <a:r>
              <a:rPr lang="en-US" smtClean="0"/>
              <a:t>Como estas se agrupan en unidades.</a:t>
            </a:r>
          </a:p>
          <a:p>
            <a:pPr lvl="3" eaLnBrk="1" hangingPunct="1">
              <a:lnSpc>
                <a:spcPct val="90000"/>
              </a:lnSpc>
              <a:defRPr/>
            </a:pPr>
            <a:r>
              <a:rPr lang="en-US" smtClean="0"/>
              <a:t>Como fluye autoridad Formal (supervision directa).</a:t>
            </a:r>
          </a:p>
          <a:p>
            <a:pPr lvl="2" eaLnBrk="1" hangingPunct="1">
              <a:lnSpc>
                <a:spcPct val="90000"/>
              </a:lnSpc>
              <a:defRPr/>
            </a:pPr>
            <a:r>
              <a:rPr lang="en-US" sz="2000" smtClean="0"/>
              <a:t>Configuración de esqueleto de organización.</a:t>
            </a:r>
          </a:p>
          <a:p>
            <a:pPr lvl="1" eaLnBrk="1" hangingPunct="1">
              <a:lnSpc>
                <a:spcPct val="90000"/>
              </a:lnSpc>
              <a:defRPr/>
            </a:pPr>
            <a:r>
              <a:rPr lang="en-US" sz="2200" smtClean="0"/>
              <a:t>Autoridad Formal solo aspecto limitado organizacion:</a:t>
            </a:r>
          </a:p>
          <a:p>
            <a:pPr lvl="2" eaLnBrk="1" hangingPunct="1">
              <a:lnSpc>
                <a:spcPct val="90000"/>
              </a:lnSpc>
              <a:defRPr/>
            </a:pPr>
            <a:r>
              <a:rPr lang="en-US" sz="2000" smtClean="0"/>
              <a:t>Entenderla para comprender su funcionamiento.</a:t>
            </a:r>
          </a:p>
          <a:p>
            <a:pPr lvl="2" eaLnBrk="1" hangingPunct="1">
              <a:lnSpc>
                <a:spcPct val="90000"/>
              </a:lnSpc>
              <a:defRPr/>
            </a:pPr>
            <a:r>
              <a:rPr lang="en-US" sz="2000" smtClean="0"/>
              <a:t>Estructura Formal limita a la informal:</a:t>
            </a:r>
          </a:p>
          <a:p>
            <a:pPr lvl="3" eaLnBrk="1" hangingPunct="1">
              <a:lnSpc>
                <a:spcPct val="90000"/>
              </a:lnSpc>
              <a:defRPr/>
            </a:pPr>
            <a:r>
              <a:rPr lang="en-US" smtClean="0"/>
              <a:t>Dicta direccion que toma la informal.</a:t>
            </a:r>
          </a:p>
          <a:p>
            <a:pPr lvl="3" eaLnBrk="1" hangingPunct="1">
              <a:lnSpc>
                <a:spcPct val="90000"/>
              </a:lnSpc>
              <a:defRPr/>
            </a:pPr>
            <a:r>
              <a:rPr lang="en-US" smtClean="0"/>
              <a:t>Define caracter de defensas que toma la informal.</a:t>
            </a:r>
          </a:p>
          <a:p>
            <a:pPr lvl="3" eaLnBrk="1" hangingPunct="1">
              <a:lnSpc>
                <a:spcPct val="90000"/>
              </a:lnSpc>
              <a:defRPr/>
            </a:pPr>
            <a:r>
              <a:rPr lang="en-US" smtClean="0"/>
              <a:t>Aun si es evidente o difusa, formal requiere ser explicitamente reconocida.</a:t>
            </a:r>
            <a:endParaRPr lang="es-ES_tradnl" smtClean="0"/>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Como Sist. Autoridad Formal</a:t>
            </a:r>
            <a:endParaRPr lang="es-ES_tradnl" smtClean="0"/>
          </a:p>
        </p:txBody>
      </p:sp>
      <p:pic>
        <p:nvPicPr>
          <p:cNvPr id="36867" name="Picture 4" descr="C:\Mis documentos\Espol\RRHH\Imagenes\Fig3 01.bmp"/>
          <p:cNvPicPr>
            <a:picLocks noChangeAspect="1" noChangeArrowheads="1"/>
          </p:cNvPicPr>
          <p:nvPr/>
        </p:nvPicPr>
        <p:blipFill>
          <a:blip r:embed="rId3"/>
          <a:srcRect/>
          <a:stretch>
            <a:fillRect/>
          </a:stretch>
        </p:blipFill>
        <p:spPr bwMode="auto">
          <a:xfrm>
            <a:off x="1346200" y="852488"/>
            <a:ext cx="6450013" cy="5151437"/>
          </a:xfrm>
          <a:prstGeom prst="rect">
            <a:avLst/>
          </a:prstGeom>
          <a:noFill/>
          <a:ln w="9525">
            <a:noFill/>
            <a:miter lim="800000"/>
            <a:headEnd/>
            <a:tailEnd/>
          </a:ln>
        </p:spPr>
      </p:pic>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Como Sist. Flujos Regulados</a:t>
            </a:r>
            <a:endParaRPr lang="es-ES_tradnl" smtClean="0"/>
          </a:p>
        </p:txBody>
      </p:sp>
      <p:sp>
        <p:nvSpPr>
          <p:cNvPr id="1021955" name="Rectangle 3"/>
          <p:cNvSpPr>
            <a:spLocks noGrp="1" noChangeArrowheads="1"/>
          </p:cNvSpPr>
          <p:nvPr>
            <p:ph type="body" idx="1"/>
          </p:nvPr>
        </p:nvSpPr>
        <p:spPr>
          <a:xfrm>
            <a:off x="152400" y="685800"/>
            <a:ext cx="8839200" cy="6019800"/>
          </a:xfrm>
        </p:spPr>
        <p:txBody>
          <a:bodyPr/>
          <a:lstStyle/>
          <a:p>
            <a:pPr eaLnBrk="1" hangingPunct="1">
              <a:lnSpc>
                <a:spcPct val="90000"/>
              </a:lnSpc>
              <a:defRPr/>
            </a:pPr>
            <a:r>
              <a:rPr lang="en-US" sz="2800" smtClean="0"/>
              <a:t>Flujos material, informacion y decisión.</a:t>
            </a:r>
          </a:p>
          <a:p>
            <a:pPr lvl="1" eaLnBrk="1" hangingPunct="1">
              <a:lnSpc>
                <a:spcPct val="90000"/>
              </a:lnSpc>
              <a:defRPr/>
            </a:pPr>
            <a:r>
              <a:rPr lang="en-US" sz="2600" smtClean="0"/>
              <a:t>Solo explicitamente controlados:</a:t>
            </a:r>
          </a:p>
          <a:p>
            <a:pPr lvl="2" eaLnBrk="1" hangingPunct="1">
              <a:lnSpc>
                <a:spcPct val="90000"/>
              </a:lnSpc>
              <a:defRPr/>
            </a:pPr>
            <a:r>
              <a:rPr lang="en-US" smtClean="0"/>
              <a:t>Describe uso de normalización.</a:t>
            </a:r>
          </a:p>
          <a:p>
            <a:pPr lvl="1" eaLnBrk="1" hangingPunct="1">
              <a:lnSpc>
                <a:spcPct val="90000"/>
              </a:lnSpc>
              <a:defRPr/>
            </a:pPr>
            <a:r>
              <a:rPr lang="en-US" sz="2600" smtClean="0"/>
              <a:t>3 flujos claramente diferenciados:</a:t>
            </a:r>
          </a:p>
          <a:p>
            <a:pPr lvl="2" eaLnBrk="1" hangingPunct="1">
              <a:lnSpc>
                <a:spcPct val="90000"/>
              </a:lnSpc>
              <a:defRPr/>
            </a:pPr>
            <a:r>
              <a:rPr lang="en-US" smtClean="0"/>
              <a:t>Trabajo de operaciones:</a:t>
            </a:r>
          </a:p>
          <a:p>
            <a:pPr lvl="3" eaLnBrk="1" hangingPunct="1">
              <a:lnSpc>
                <a:spcPct val="90000"/>
              </a:lnSpc>
              <a:defRPr/>
            </a:pPr>
            <a:r>
              <a:rPr lang="en-US" smtClean="0"/>
              <a:t>Input, proceso y output.</a:t>
            </a:r>
          </a:p>
          <a:p>
            <a:pPr lvl="4" eaLnBrk="1" hangingPunct="1">
              <a:lnSpc>
                <a:spcPct val="90000"/>
              </a:lnSpc>
              <a:defRPr/>
            </a:pPr>
            <a:r>
              <a:rPr lang="en-US" sz="2000" smtClean="0"/>
              <a:t>Acopl (mancom, secuenc y recipr) y regulac +/- variable.</a:t>
            </a:r>
          </a:p>
          <a:p>
            <a:pPr lvl="2" eaLnBrk="1" hangingPunct="1">
              <a:lnSpc>
                <a:spcPct val="90000"/>
              </a:lnSpc>
              <a:defRPr/>
            </a:pPr>
            <a:r>
              <a:rPr lang="en-US" smtClean="0"/>
              <a:t>Informacion y decisiones control (en linea mando):</a:t>
            </a:r>
          </a:p>
          <a:p>
            <a:pPr lvl="3" eaLnBrk="1" hangingPunct="1">
              <a:lnSpc>
                <a:spcPct val="90000"/>
              </a:lnSpc>
              <a:defRPr/>
            </a:pPr>
            <a:r>
              <a:rPr lang="en-US" smtClean="0"/>
              <a:t>Info. sube (feedback). Recopila clasifica y agrega.</a:t>
            </a:r>
          </a:p>
          <a:p>
            <a:pPr lvl="3" eaLnBrk="1" hangingPunct="1">
              <a:lnSpc>
                <a:spcPct val="90000"/>
              </a:lnSpc>
              <a:defRPr/>
            </a:pPr>
            <a:r>
              <a:rPr lang="en-US" smtClean="0"/>
              <a:t>Info baja (ordenes e instrucciones). Puntualizando al bajar.</a:t>
            </a:r>
          </a:p>
          <a:p>
            <a:pPr lvl="3" eaLnBrk="1" hangingPunct="1">
              <a:lnSpc>
                <a:spcPct val="90000"/>
              </a:lnSpc>
              <a:defRPr/>
            </a:pPr>
            <a:r>
              <a:rPr lang="en-US" smtClean="0"/>
              <a:t>Decision directivo medio (Nivel). Si puede para sino sube.</a:t>
            </a:r>
          </a:p>
          <a:p>
            <a:pPr lvl="3" eaLnBrk="1" hangingPunct="1">
              <a:lnSpc>
                <a:spcPct val="90000"/>
              </a:lnSpc>
              <a:defRPr/>
            </a:pPr>
            <a:r>
              <a:rPr lang="en-US" smtClean="0"/>
              <a:t>Nivel de subida y bajada varia en cada caso (excepciones).</a:t>
            </a:r>
          </a:p>
          <a:p>
            <a:pPr lvl="2" eaLnBrk="1" hangingPunct="1">
              <a:lnSpc>
                <a:spcPct val="90000"/>
              </a:lnSpc>
              <a:defRPr/>
            </a:pPr>
            <a:r>
              <a:rPr lang="en-US" smtClean="0"/>
              <a:t>Información de staff (info de staff a linea):</a:t>
            </a:r>
          </a:p>
          <a:p>
            <a:pPr lvl="3" eaLnBrk="1" hangingPunct="1">
              <a:lnSpc>
                <a:spcPct val="90000"/>
              </a:lnSpc>
              <a:defRPr/>
            </a:pPr>
            <a:r>
              <a:rPr lang="en-US" smtClean="0"/>
              <a:t>Ayuda a formular planes a pasarse para abajo.</a:t>
            </a:r>
          </a:p>
          <a:p>
            <a:pPr lvl="3" eaLnBrk="1" hangingPunct="1">
              <a:lnSpc>
                <a:spcPct val="90000"/>
              </a:lnSpc>
              <a:defRPr/>
            </a:pPr>
            <a:r>
              <a:rPr lang="en-US" smtClean="0"/>
              <a:t>Ayuda a directivo a en gestión de excepción que le subió.</a:t>
            </a:r>
          </a:p>
          <a:p>
            <a:pPr lvl="3" eaLnBrk="1" hangingPunct="1">
              <a:lnSpc>
                <a:spcPct val="90000"/>
              </a:lnSpc>
              <a:defRPr/>
            </a:pPr>
            <a:r>
              <a:rPr lang="en-US" smtClean="0"/>
              <a:t>Sistema información de gestión. Investig. sit. ext o int.</a:t>
            </a:r>
            <a:endParaRPr lang="es-ES_tradnl" smtClean="0"/>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Como Sist. Flujos Regulados</a:t>
            </a:r>
            <a:endParaRPr lang="es-ES_tradnl" smtClean="0"/>
          </a:p>
        </p:txBody>
      </p:sp>
      <p:pic>
        <p:nvPicPr>
          <p:cNvPr id="38915" name="Picture 4" descr="C:\Mis documentos\Espol\RRHH\Imagenes\Fig3 02.bmp"/>
          <p:cNvPicPr>
            <a:picLocks noChangeAspect="1" noChangeArrowheads="1"/>
          </p:cNvPicPr>
          <p:nvPr/>
        </p:nvPicPr>
        <p:blipFill>
          <a:blip r:embed="rId3"/>
          <a:srcRect/>
          <a:stretch>
            <a:fillRect/>
          </a:stretch>
        </p:blipFill>
        <p:spPr bwMode="auto">
          <a:xfrm>
            <a:off x="1730375" y="725488"/>
            <a:ext cx="5681663" cy="5407025"/>
          </a:xfrm>
          <a:prstGeom prst="rect">
            <a:avLst/>
          </a:prstGeom>
          <a:noFill/>
          <a:ln w="9525">
            <a:noFill/>
            <a:miter lim="800000"/>
            <a:headEnd/>
            <a:tailEnd/>
          </a:ln>
        </p:spPr>
      </p:pic>
      <p:sp>
        <p:nvSpPr>
          <p:cNvPr id="1031173" name="Text Box 5"/>
          <p:cNvSpPr txBox="1">
            <a:spLocks noChangeArrowheads="1"/>
          </p:cNvSpPr>
          <p:nvPr/>
        </p:nvSpPr>
        <p:spPr bwMode="auto">
          <a:xfrm>
            <a:off x="990600" y="6202363"/>
            <a:ext cx="7831138" cy="579437"/>
          </a:xfrm>
          <a:prstGeom prst="rect">
            <a:avLst/>
          </a:prstGeom>
          <a:noFill/>
          <a:ln w="9525">
            <a:noFill/>
            <a:miter lim="800000"/>
            <a:headEnd/>
            <a:tailEnd/>
          </a:ln>
          <a:effectLst/>
        </p:spPr>
        <p:txBody>
          <a:bodyPr wrap="none">
            <a:spAutoFit/>
          </a:bodyPr>
          <a:lstStyle/>
          <a:p>
            <a:pPr>
              <a:buFont typeface="Wingdings" pitchFamily="2" charset="2"/>
              <a:buNone/>
              <a:defRPr/>
            </a:pPr>
            <a:r>
              <a:rPr lang="en-US">
                <a:effectLst>
                  <a:outerShdw blurRad="38100" dist="38100" dir="2700000" algn="tl">
                    <a:srgbClr val="000000"/>
                  </a:outerShdw>
                </a:effectLst>
              </a:rPr>
              <a:t>Estilizado – Sistemas ordenados de Flujos</a:t>
            </a:r>
            <a:endParaRPr lang="es-ES_tradnl">
              <a:effectLst>
                <a:outerShdw blurRad="38100" dist="38100" dir="2700000" algn="tl">
                  <a:srgbClr val="000000"/>
                </a:outerShdw>
              </a:effectLst>
            </a:endParaRP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ChangeArrowheads="1"/>
          </p:cNvSpPr>
          <p:nvPr>
            <p:ph type="title"/>
          </p:nvPr>
        </p:nvSpPr>
        <p:spPr/>
        <p:txBody>
          <a:bodyPr/>
          <a:lstStyle/>
          <a:p>
            <a:pPr eaLnBrk="1" hangingPunct="1"/>
            <a:r>
              <a:rPr lang="en-US" smtClean="0"/>
              <a:t>Como Sist. Flujos Regulados</a:t>
            </a:r>
            <a:endParaRPr lang="es-ES_tradnl" smtClean="0"/>
          </a:p>
        </p:txBody>
      </p:sp>
      <p:pic>
        <p:nvPicPr>
          <p:cNvPr id="39939" name="Picture 1027" descr="C:\Mis documentos\Espol\RRHH\Imagenes\Fig3 03.bmp"/>
          <p:cNvPicPr>
            <a:picLocks noChangeAspect="1" noChangeArrowheads="1"/>
          </p:cNvPicPr>
          <p:nvPr/>
        </p:nvPicPr>
        <p:blipFill>
          <a:blip r:embed="rId3"/>
          <a:srcRect/>
          <a:stretch>
            <a:fillRect/>
          </a:stretch>
        </p:blipFill>
        <p:spPr bwMode="auto">
          <a:xfrm>
            <a:off x="1371600" y="563563"/>
            <a:ext cx="4267200" cy="6294437"/>
          </a:xfrm>
          <a:prstGeom prst="rect">
            <a:avLst/>
          </a:prstGeom>
          <a:noFill/>
          <a:ln w="9525">
            <a:noFill/>
            <a:miter lim="800000"/>
            <a:headEnd/>
            <a:tailEnd/>
          </a:ln>
        </p:spPr>
      </p:pic>
      <p:sp>
        <p:nvSpPr>
          <p:cNvPr id="1041412" name="Text Box 1028"/>
          <p:cNvSpPr txBox="1">
            <a:spLocks noChangeArrowheads="1"/>
          </p:cNvSpPr>
          <p:nvPr/>
        </p:nvSpPr>
        <p:spPr bwMode="auto">
          <a:xfrm>
            <a:off x="6172200" y="1692275"/>
            <a:ext cx="2590800" cy="1554163"/>
          </a:xfrm>
          <a:prstGeom prst="rect">
            <a:avLst/>
          </a:prstGeom>
          <a:noFill/>
          <a:ln w="9525">
            <a:noFill/>
            <a:miter lim="800000"/>
            <a:headEnd/>
            <a:tailEnd/>
          </a:ln>
          <a:effectLst/>
        </p:spPr>
        <p:txBody>
          <a:bodyPr>
            <a:spAutoFit/>
          </a:bodyPr>
          <a:lstStyle/>
          <a:p>
            <a:pPr>
              <a:buFont typeface="Wingdings" pitchFamily="2" charset="2"/>
              <a:buNone/>
              <a:defRPr/>
            </a:pPr>
            <a:r>
              <a:rPr lang="en-US">
                <a:effectLst>
                  <a:outerShdw blurRad="38100" dist="38100" dir="2700000" algn="tl">
                    <a:srgbClr val="000000"/>
                  </a:outerShdw>
                </a:effectLst>
              </a:rPr>
              <a:t>Version Mas Elaborada de la anterior</a:t>
            </a:r>
            <a:endParaRPr lang="es-ES_tradnl">
              <a:effectLst>
                <a:outerShdw blurRad="38100" dist="38100" dir="2700000" algn="tl">
                  <a:srgbClr val="000000"/>
                </a:outerShdw>
              </a:effectLst>
            </a:endParaRP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Flujo Trabajo Muy Regulado</a:t>
            </a:r>
            <a:endParaRPr lang="es-ES_tradnl" smtClean="0"/>
          </a:p>
        </p:txBody>
      </p:sp>
      <p:pic>
        <p:nvPicPr>
          <p:cNvPr id="40963" name="Picture 3" descr="C:\Mis documentos\Espol\RRHH\Imagenes\Fig3 04.bmp"/>
          <p:cNvPicPr>
            <a:picLocks noChangeAspect="1" noChangeArrowheads="1"/>
          </p:cNvPicPr>
          <p:nvPr/>
        </p:nvPicPr>
        <p:blipFill>
          <a:blip r:embed="rId3"/>
          <a:srcRect/>
          <a:stretch>
            <a:fillRect/>
          </a:stretch>
        </p:blipFill>
        <p:spPr bwMode="auto">
          <a:xfrm>
            <a:off x="228600" y="1325563"/>
            <a:ext cx="8915400" cy="4314825"/>
          </a:xfrm>
          <a:prstGeom prst="rect">
            <a:avLst/>
          </a:prstGeom>
          <a:noFill/>
          <a:ln w="9525">
            <a:noFill/>
            <a:miter lim="800000"/>
            <a:headEnd/>
            <a:tailEnd/>
          </a:ln>
        </p:spPr>
      </p:pic>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Flujo Trabajo Taller</a:t>
            </a:r>
            <a:endParaRPr lang="es-ES_tradnl" smtClean="0"/>
          </a:p>
        </p:txBody>
      </p:sp>
      <p:pic>
        <p:nvPicPr>
          <p:cNvPr id="41987" name="Picture 3" descr="C:\Mis documentos\Espol\RRHH\Imagenes\Fig3 05.bmp"/>
          <p:cNvPicPr>
            <a:picLocks noChangeAspect="1" noChangeArrowheads="1"/>
          </p:cNvPicPr>
          <p:nvPr/>
        </p:nvPicPr>
        <p:blipFill>
          <a:blip r:embed="rId3"/>
          <a:srcRect/>
          <a:stretch>
            <a:fillRect/>
          </a:stretch>
        </p:blipFill>
        <p:spPr bwMode="auto">
          <a:xfrm>
            <a:off x="533400" y="755650"/>
            <a:ext cx="8153400" cy="6010275"/>
          </a:xfrm>
          <a:prstGeom prst="rect">
            <a:avLst/>
          </a:prstGeom>
          <a:noFill/>
          <a:ln w="9525">
            <a:noFill/>
            <a:miter lim="800000"/>
            <a:headEnd/>
            <a:tailEnd/>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Mecanismos Control</a:t>
            </a:r>
            <a:endParaRPr lang="es-ES_tradnl" smtClean="0"/>
          </a:p>
        </p:txBody>
      </p:sp>
      <p:sp>
        <p:nvSpPr>
          <p:cNvPr id="990211" name="Rectangle 3"/>
          <p:cNvSpPr>
            <a:spLocks noGrp="1" noChangeArrowheads="1"/>
          </p:cNvSpPr>
          <p:nvPr>
            <p:ph type="body" idx="1"/>
          </p:nvPr>
        </p:nvSpPr>
        <p:spPr/>
        <p:txBody>
          <a:bodyPr/>
          <a:lstStyle/>
          <a:p>
            <a:pPr eaLnBrk="1" hangingPunct="1">
              <a:defRPr/>
            </a:pPr>
            <a:r>
              <a:rPr lang="en-US" smtClean="0"/>
              <a:t>5 mecanismos fundamentales para coordinar trabajo en organizaciones:</a:t>
            </a:r>
          </a:p>
          <a:p>
            <a:pPr eaLnBrk="1" hangingPunct="1">
              <a:defRPr/>
            </a:pPr>
            <a:r>
              <a:rPr lang="en-US" smtClean="0"/>
              <a:t>Adaptación Mutua.</a:t>
            </a:r>
          </a:p>
          <a:p>
            <a:pPr eaLnBrk="1" hangingPunct="1">
              <a:defRPr/>
            </a:pPr>
            <a:r>
              <a:rPr lang="en-US" smtClean="0"/>
              <a:t>Supervisión Directa.</a:t>
            </a:r>
          </a:p>
          <a:p>
            <a:pPr eaLnBrk="1" hangingPunct="1">
              <a:defRPr/>
            </a:pPr>
            <a:r>
              <a:rPr lang="en-US" smtClean="0"/>
              <a:t>Normalización:</a:t>
            </a:r>
          </a:p>
          <a:p>
            <a:pPr lvl="1" eaLnBrk="1" hangingPunct="1">
              <a:defRPr/>
            </a:pPr>
            <a:r>
              <a:rPr lang="en-US" smtClean="0"/>
              <a:t>De los procesos de trabajo.</a:t>
            </a:r>
          </a:p>
          <a:p>
            <a:pPr lvl="1" eaLnBrk="1" hangingPunct="1">
              <a:defRPr/>
            </a:pPr>
            <a:r>
              <a:rPr lang="en-US" smtClean="0"/>
              <a:t>De los Resultados (outputs).</a:t>
            </a:r>
          </a:p>
          <a:p>
            <a:pPr lvl="1" eaLnBrk="1" hangingPunct="1">
              <a:defRPr/>
            </a:pPr>
            <a:r>
              <a:rPr lang="en-US" smtClean="0"/>
              <a:t>De las Habilidades.</a:t>
            </a:r>
          </a:p>
          <a:p>
            <a:pPr eaLnBrk="1" hangingPunct="1">
              <a:defRPr/>
            </a:pPr>
            <a:r>
              <a:rPr lang="en-US" smtClean="0"/>
              <a:t>Elementos fundamentales de estructura y organización.</a:t>
            </a:r>
            <a:endParaRPr lang="es-ES_tradnl" smtClean="0"/>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Flujos de Control Regulados</a:t>
            </a:r>
            <a:endParaRPr lang="es-ES_tradnl" smtClean="0"/>
          </a:p>
        </p:txBody>
      </p:sp>
      <p:pic>
        <p:nvPicPr>
          <p:cNvPr id="43011" name="Picture 3" descr="C:\Mis documentos\Espol\RRHH\Imagenes\Fig3 06.bmp"/>
          <p:cNvPicPr>
            <a:picLocks noChangeAspect="1" noChangeArrowheads="1"/>
          </p:cNvPicPr>
          <p:nvPr/>
        </p:nvPicPr>
        <p:blipFill>
          <a:blip r:embed="rId3"/>
          <a:srcRect/>
          <a:stretch>
            <a:fillRect/>
          </a:stretch>
        </p:blipFill>
        <p:spPr bwMode="auto">
          <a:xfrm>
            <a:off x="1524000" y="762000"/>
            <a:ext cx="6138863" cy="5757863"/>
          </a:xfrm>
          <a:prstGeom prst="rect">
            <a:avLst/>
          </a:prstGeom>
          <a:noFill/>
          <a:ln w="9525">
            <a:noFill/>
            <a:miter lim="800000"/>
            <a:headEnd/>
            <a:tailEnd/>
          </a:ln>
        </p:spPr>
      </p:pic>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Como Sist. Comunic. Informal</a:t>
            </a:r>
            <a:endParaRPr lang="es-ES_tradnl" smtClean="0"/>
          </a:p>
        </p:txBody>
      </p:sp>
      <p:sp>
        <p:nvSpPr>
          <p:cNvPr id="1022979" name="Rectangle 3"/>
          <p:cNvSpPr>
            <a:spLocks noGrp="1" noChangeArrowheads="1"/>
          </p:cNvSpPr>
          <p:nvPr>
            <p:ph type="body" idx="1"/>
          </p:nvPr>
        </p:nvSpPr>
        <p:spPr>
          <a:xfrm>
            <a:off x="457200" y="685800"/>
            <a:ext cx="8686800" cy="6019800"/>
          </a:xfrm>
        </p:spPr>
        <p:txBody>
          <a:bodyPr/>
          <a:lstStyle/>
          <a:p>
            <a:pPr eaLnBrk="1" hangingPunct="1">
              <a:defRPr/>
            </a:pPr>
            <a:r>
              <a:rPr lang="en-US" sz="2800" smtClean="0"/>
              <a:t>Investigaciones: actividad ajena autoridad formal y flujos regulados:</a:t>
            </a:r>
          </a:p>
          <a:p>
            <a:pPr lvl="1" eaLnBrk="1" hangingPunct="1">
              <a:defRPr/>
            </a:pPr>
            <a:r>
              <a:rPr lang="en-US" sz="2400" smtClean="0"/>
              <a:t>Hay centros poder no reconocidos.</a:t>
            </a:r>
          </a:p>
          <a:p>
            <a:pPr lvl="1" eaLnBrk="1" hangingPunct="1">
              <a:defRPr/>
            </a:pPr>
            <a:r>
              <a:rPr lang="en-US" sz="2400" smtClean="0"/>
              <a:t>Vias regul. Compl, burladas o reempl por vias informales.</a:t>
            </a:r>
          </a:p>
          <a:p>
            <a:pPr lvl="1" eaLnBrk="1" hangingPunct="1">
              <a:defRPr/>
            </a:pPr>
            <a:r>
              <a:rPr lang="en-US" sz="2400" smtClean="0"/>
              <a:t>Procesos Decision no paran bola organigrama.</a:t>
            </a:r>
          </a:p>
          <a:p>
            <a:pPr lvl="1" eaLnBrk="1" hangingPunct="1">
              <a:defRPr/>
            </a:pPr>
            <a:r>
              <a:rPr lang="en-US" sz="2400" i="1" smtClean="0"/>
              <a:t>de jure</a:t>
            </a:r>
            <a:r>
              <a:rPr lang="en-US" sz="2400" smtClean="0"/>
              <a:t> vs </a:t>
            </a:r>
            <a:r>
              <a:rPr lang="en-US" sz="2400" i="1" smtClean="0"/>
              <a:t>de facto</a:t>
            </a:r>
            <a:r>
              <a:rPr lang="en-US" sz="2400" smtClean="0"/>
              <a:t>. Teor vs pract. Planead vs. acordado.</a:t>
            </a:r>
          </a:p>
          <a:p>
            <a:pPr lvl="1" eaLnBrk="1" hangingPunct="1">
              <a:defRPr/>
            </a:pPr>
            <a:r>
              <a:rPr lang="en-US" sz="2400" smtClean="0"/>
              <a:t>Enlaces espontaneos y flexibles movidos sentimientos e intereses personales, indispensables procesos formales, muy fluidos para ser solo de estos.</a:t>
            </a:r>
          </a:p>
          <a:p>
            <a:pPr eaLnBrk="1" hangingPunct="1">
              <a:defRPr/>
            </a:pPr>
            <a:r>
              <a:rPr lang="en-US" sz="2800" smtClean="0"/>
              <a:t>Centra en adaptacióm mutua para coordinación.</a:t>
            </a:r>
          </a:p>
          <a:p>
            <a:pPr eaLnBrk="1" hangingPunct="1">
              <a:defRPr/>
            </a:pPr>
            <a:r>
              <a:rPr lang="en-US" sz="2800" smtClean="0"/>
              <a:t>Reemplaza Organigrama por Sociograma:</a:t>
            </a:r>
          </a:p>
          <a:p>
            <a:pPr lvl="1" eaLnBrk="1" hangingPunct="1">
              <a:defRPr/>
            </a:pPr>
            <a:r>
              <a:rPr lang="en-US" sz="2400" smtClean="0"/>
              <a:t>Quienes comunican. No para bola vias formales.</a:t>
            </a:r>
          </a:p>
          <a:p>
            <a:pPr lvl="1" eaLnBrk="1" hangingPunct="1">
              <a:defRPr/>
            </a:pPr>
            <a:endParaRPr lang="es-ES_tradnl" sz="2400" smtClean="0"/>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Como Sist. Comunic. Informal</a:t>
            </a:r>
            <a:endParaRPr lang="es-ES_tradnl" smtClean="0"/>
          </a:p>
        </p:txBody>
      </p:sp>
      <p:pic>
        <p:nvPicPr>
          <p:cNvPr id="45059" name="Picture 4" descr="C:\Mis documentos\Espol\RRHH\Imagenes\Fig3 08.bmp"/>
          <p:cNvPicPr>
            <a:picLocks noChangeAspect="1" noChangeArrowheads="1"/>
          </p:cNvPicPr>
          <p:nvPr/>
        </p:nvPicPr>
        <p:blipFill>
          <a:blip r:embed="rId3"/>
          <a:srcRect/>
          <a:stretch>
            <a:fillRect/>
          </a:stretch>
        </p:blipFill>
        <p:spPr bwMode="auto">
          <a:xfrm>
            <a:off x="1822450" y="739775"/>
            <a:ext cx="6178550" cy="6040438"/>
          </a:xfrm>
          <a:prstGeom prst="rect">
            <a:avLst/>
          </a:prstGeom>
          <a:noFill/>
          <a:ln w="9525">
            <a:noFill/>
            <a:miter lim="800000"/>
            <a:headEnd/>
            <a:tailEnd/>
          </a:ln>
        </p:spPr>
      </p:pic>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Como Sit. Constelac. Trabajo</a:t>
            </a:r>
            <a:endParaRPr lang="es-ES_tradnl" smtClean="0"/>
          </a:p>
        </p:txBody>
      </p:sp>
      <p:sp>
        <p:nvSpPr>
          <p:cNvPr id="1024003" name="Rectangle 3"/>
          <p:cNvSpPr>
            <a:spLocks noGrp="1" noChangeArrowheads="1"/>
          </p:cNvSpPr>
          <p:nvPr>
            <p:ph type="body" idx="1"/>
          </p:nvPr>
        </p:nvSpPr>
        <p:spPr>
          <a:xfrm>
            <a:off x="685800" y="914400"/>
            <a:ext cx="8153400" cy="5791200"/>
          </a:xfrm>
        </p:spPr>
        <p:txBody>
          <a:bodyPr/>
          <a:lstStyle/>
          <a:p>
            <a:pPr eaLnBrk="1" hangingPunct="1">
              <a:lnSpc>
                <a:spcPct val="90000"/>
              </a:lnSpc>
              <a:defRPr/>
            </a:pPr>
            <a:r>
              <a:rPr lang="en-US" sz="2800" smtClean="0"/>
              <a:t>Lo anterior sigue pautas, relacionada con sist. de autoridad formal. </a:t>
            </a:r>
          </a:p>
          <a:p>
            <a:pPr eaLnBrk="1" hangingPunct="1">
              <a:lnSpc>
                <a:spcPct val="90000"/>
              </a:lnSpc>
              <a:defRPr/>
            </a:pPr>
            <a:r>
              <a:rPr lang="en-US" sz="2800" smtClean="0"/>
              <a:t>Al trabajar junto con intereses comunes, se comunican informalmente en grupos exclusivos:</a:t>
            </a:r>
          </a:p>
          <a:p>
            <a:pPr lvl="1" eaLnBrk="1" hangingPunct="1">
              <a:lnSpc>
                <a:spcPct val="90000"/>
              </a:lnSpc>
              <a:defRPr/>
            </a:pPr>
            <a:r>
              <a:rPr lang="en-US" sz="2400" smtClean="0"/>
              <a:t>Departamentos funcionales especializados.</a:t>
            </a:r>
          </a:p>
          <a:p>
            <a:pPr lvl="1" eaLnBrk="1" hangingPunct="1">
              <a:lnSpc>
                <a:spcPct val="90000"/>
              </a:lnSpc>
              <a:defRPr/>
            </a:pPr>
            <a:r>
              <a:rPr lang="en-US" sz="2400" smtClean="0"/>
              <a:t>Flujos trabajo con contacto cercano. </a:t>
            </a:r>
          </a:p>
          <a:p>
            <a:pPr eaLnBrk="1" hangingPunct="1">
              <a:lnSpc>
                <a:spcPct val="90000"/>
              </a:lnSpc>
              <a:defRPr/>
            </a:pPr>
            <a:r>
              <a:rPr lang="en-US" sz="2800" smtClean="0"/>
              <a:t>Surgen constelaciones:</a:t>
            </a:r>
          </a:p>
          <a:p>
            <a:pPr lvl="1" eaLnBrk="1" hangingPunct="1">
              <a:lnSpc>
                <a:spcPct val="90000"/>
              </a:lnSpc>
              <a:defRPr/>
            </a:pPr>
            <a:r>
              <a:rPr lang="en-US" sz="2400" smtClean="0"/>
              <a:t>Grupos comunicacion informal horizontales. </a:t>
            </a:r>
          </a:p>
          <a:p>
            <a:pPr lvl="1" eaLnBrk="1" hangingPunct="1">
              <a:lnSpc>
                <a:spcPct val="90000"/>
              </a:lnSpc>
              <a:defRPr/>
            </a:pPr>
            <a:r>
              <a:rPr lang="en-US" sz="2400" smtClean="0"/>
              <a:t>Los formales son mas verticales.</a:t>
            </a:r>
          </a:p>
          <a:p>
            <a:pPr eaLnBrk="1" hangingPunct="1">
              <a:lnSpc>
                <a:spcPct val="90000"/>
              </a:lnSpc>
              <a:defRPr/>
            </a:pPr>
            <a:r>
              <a:rPr lang="en-US" sz="2800" smtClean="0"/>
              <a:t>Jerarquia convierte en redes de comunicacion tematicas, centro donde permite entrar en tema.</a:t>
            </a:r>
          </a:p>
          <a:p>
            <a:pPr eaLnBrk="1" hangingPunct="1">
              <a:lnSpc>
                <a:spcPct val="90000"/>
              </a:lnSpc>
              <a:defRPr/>
            </a:pPr>
            <a:r>
              <a:rPr lang="en-US" sz="2800" smtClean="0"/>
              <a:t>Grupos muy acopladas dentro de si y ligeramente entre si.</a:t>
            </a:r>
          </a:p>
          <a:p>
            <a:pPr eaLnBrk="1" hangingPunct="1">
              <a:lnSpc>
                <a:spcPct val="90000"/>
              </a:lnSpc>
              <a:buFont typeface="Wingdings" pitchFamily="2" charset="2"/>
              <a:buNone/>
              <a:defRPr/>
            </a:pPr>
            <a:endParaRPr lang="es-ES_tradnl" sz="2800" smtClean="0"/>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Grp="1" noChangeArrowheads="1"/>
          </p:cNvSpPr>
          <p:nvPr>
            <p:ph type="title"/>
          </p:nvPr>
        </p:nvSpPr>
        <p:spPr/>
        <p:txBody>
          <a:bodyPr/>
          <a:lstStyle/>
          <a:p>
            <a:pPr eaLnBrk="1" hangingPunct="1"/>
            <a:r>
              <a:rPr lang="en-US" smtClean="0"/>
              <a:t>Como Sit. Constelac. Trabajo</a:t>
            </a:r>
            <a:endParaRPr lang="es-ES_tradnl" smtClean="0"/>
          </a:p>
        </p:txBody>
      </p:sp>
      <p:pic>
        <p:nvPicPr>
          <p:cNvPr id="47107" name="Picture 1028" descr="C:\Mis documentos\Espol\RRHH\Imagenes\Fig3 10.bmp"/>
          <p:cNvPicPr>
            <a:picLocks noChangeAspect="1" noChangeArrowheads="1"/>
          </p:cNvPicPr>
          <p:nvPr/>
        </p:nvPicPr>
        <p:blipFill>
          <a:blip r:embed="rId3"/>
          <a:srcRect/>
          <a:stretch>
            <a:fillRect/>
          </a:stretch>
        </p:blipFill>
        <p:spPr bwMode="auto">
          <a:xfrm>
            <a:off x="838200" y="917575"/>
            <a:ext cx="6530975" cy="5862638"/>
          </a:xfrm>
          <a:prstGeom prst="rect">
            <a:avLst/>
          </a:prstGeom>
          <a:noFill/>
          <a:ln w="9525">
            <a:noFill/>
            <a:miter lim="800000"/>
            <a:headEnd/>
            <a:tailEnd/>
          </a:ln>
        </p:spPr>
      </p:pic>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Como Sit. Constelac. Trabajo</a:t>
            </a:r>
            <a:endParaRPr lang="es-ES_tradnl" smtClean="0"/>
          </a:p>
        </p:txBody>
      </p:sp>
      <p:pic>
        <p:nvPicPr>
          <p:cNvPr id="48131" name="Picture 3" descr="C:\Mis documentos\Espol\RRHH\Imagenes\Fig3 11.bmp"/>
          <p:cNvPicPr>
            <a:picLocks noChangeAspect="1" noChangeArrowheads="1"/>
          </p:cNvPicPr>
          <p:nvPr/>
        </p:nvPicPr>
        <p:blipFill>
          <a:blip r:embed="rId3"/>
          <a:srcRect/>
          <a:stretch>
            <a:fillRect/>
          </a:stretch>
        </p:blipFill>
        <p:spPr bwMode="auto">
          <a:xfrm>
            <a:off x="1835150" y="796925"/>
            <a:ext cx="5473700" cy="5264150"/>
          </a:xfrm>
          <a:prstGeom prst="rect">
            <a:avLst/>
          </a:prstGeom>
          <a:noFill/>
          <a:ln w="9525">
            <a:noFill/>
            <a:miter lim="800000"/>
            <a:headEnd/>
            <a:tailEnd/>
          </a:ln>
        </p:spPr>
      </p:pic>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533400" y="-228600"/>
            <a:ext cx="8229600" cy="1143000"/>
          </a:xfrm>
        </p:spPr>
        <p:txBody>
          <a:bodyPr/>
          <a:lstStyle/>
          <a:p>
            <a:pPr eaLnBrk="1" hangingPunct="1"/>
            <a:r>
              <a:rPr lang="en-US" smtClean="0"/>
              <a:t>Como Sist. Proc. Decis. </a:t>
            </a:r>
            <a:r>
              <a:rPr lang="en-US" i="1" smtClean="0"/>
              <a:t>ad hoc</a:t>
            </a:r>
            <a:endParaRPr lang="es-ES_tradnl" i="1" smtClean="0"/>
          </a:p>
        </p:txBody>
      </p:sp>
      <p:sp>
        <p:nvSpPr>
          <p:cNvPr id="1025027" name="Rectangle 3"/>
          <p:cNvSpPr>
            <a:spLocks noGrp="1" noChangeArrowheads="1"/>
          </p:cNvSpPr>
          <p:nvPr>
            <p:ph type="body" idx="1"/>
          </p:nvPr>
        </p:nvSpPr>
        <p:spPr>
          <a:xfrm>
            <a:off x="533400" y="685800"/>
            <a:ext cx="8305800" cy="6019800"/>
          </a:xfrm>
        </p:spPr>
        <p:txBody>
          <a:bodyPr/>
          <a:lstStyle/>
          <a:p>
            <a:pPr eaLnBrk="1" hangingPunct="1">
              <a:defRPr/>
            </a:pPr>
            <a:r>
              <a:rPr lang="en-US" sz="2800" smtClean="0"/>
              <a:t>Autoridad y comunicación no son fines, sino procesos que facilitan flujos pcpales:</a:t>
            </a:r>
          </a:p>
          <a:p>
            <a:pPr lvl="1" eaLnBrk="1" hangingPunct="1">
              <a:defRPr/>
            </a:pPr>
            <a:r>
              <a:rPr lang="en-US" sz="2400" smtClean="0"/>
              <a:t>Toma de decisiones.</a:t>
            </a:r>
          </a:p>
          <a:p>
            <a:pPr lvl="1" eaLnBrk="1" hangingPunct="1">
              <a:defRPr/>
            </a:pPr>
            <a:r>
              <a:rPr lang="en-US" sz="2400" smtClean="0"/>
              <a:t>Produccion BB y SS.</a:t>
            </a:r>
          </a:p>
          <a:p>
            <a:pPr eaLnBrk="1" hangingPunct="1">
              <a:defRPr/>
            </a:pPr>
            <a:r>
              <a:rPr lang="en-US" sz="2800" smtClean="0"/>
              <a:t>Toma de decisiones como flujo flexible de decisiones </a:t>
            </a:r>
            <a:r>
              <a:rPr lang="en-US" sz="2800" i="1" smtClean="0"/>
              <a:t>ad hoc</a:t>
            </a:r>
            <a:r>
              <a:rPr lang="en-US" sz="2800" smtClean="0"/>
              <a:t>:</a:t>
            </a:r>
          </a:p>
          <a:p>
            <a:pPr lvl="1" eaLnBrk="1" hangingPunct="1">
              <a:defRPr/>
            </a:pPr>
            <a:r>
              <a:rPr lang="en-US" sz="2400" smtClean="0"/>
              <a:t>Aspectos formales e informales se juntan:</a:t>
            </a:r>
          </a:p>
          <a:p>
            <a:pPr lvl="2" eaLnBrk="1" hangingPunct="1">
              <a:defRPr/>
            </a:pPr>
            <a:r>
              <a:rPr lang="en-US" sz="2000" smtClean="0"/>
              <a:t>Autoridad Formal, flujo regulado info  y comunicacion informal. Determinan comportamiento Org.</a:t>
            </a:r>
          </a:p>
          <a:p>
            <a:pPr eaLnBrk="1" hangingPunct="1">
              <a:defRPr/>
            </a:pPr>
            <a:r>
              <a:rPr lang="en-US" sz="2800" smtClean="0"/>
              <a:t>Decision: Compromiso de accion o de recursos: Intencion de actuar.</a:t>
            </a:r>
          </a:p>
          <a:p>
            <a:pPr eaLnBrk="1" hangingPunct="1">
              <a:defRPr/>
            </a:pPr>
            <a:r>
              <a:rPr lang="en-US" sz="2800" smtClean="0"/>
              <a:t>Proceso Decisión: Pasos desde que percibe estimulo hasta toma de decision.</a:t>
            </a:r>
            <a:endParaRPr lang="es-ES_tradnl" sz="2800" smtClean="0"/>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228600"/>
            <a:ext cx="8382000" cy="1143000"/>
          </a:xfrm>
        </p:spPr>
        <p:txBody>
          <a:bodyPr/>
          <a:lstStyle/>
          <a:p>
            <a:pPr eaLnBrk="1" hangingPunct="1"/>
            <a:r>
              <a:rPr lang="en-US" smtClean="0"/>
              <a:t>Como Sist. Proc. Decis. </a:t>
            </a:r>
            <a:r>
              <a:rPr lang="en-US" i="1" smtClean="0"/>
              <a:t>ad hoc</a:t>
            </a:r>
            <a:endParaRPr lang="es-ES_tradnl" i="1" smtClean="0"/>
          </a:p>
        </p:txBody>
      </p:sp>
      <p:sp>
        <p:nvSpPr>
          <p:cNvPr id="1054723" name="Rectangle 3"/>
          <p:cNvSpPr>
            <a:spLocks noGrp="1" noChangeArrowheads="1"/>
          </p:cNvSpPr>
          <p:nvPr>
            <p:ph type="body" idx="1"/>
          </p:nvPr>
        </p:nvSpPr>
        <p:spPr>
          <a:xfrm>
            <a:off x="609600" y="685800"/>
            <a:ext cx="8382000" cy="6019800"/>
          </a:xfrm>
        </p:spPr>
        <p:txBody>
          <a:bodyPr/>
          <a:lstStyle/>
          <a:p>
            <a:pPr eaLnBrk="1" hangingPunct="1">
              <a:lnSpc>
                <a:spcPct val="90000"/>
              </a:lnSpc>
              <a:defRPr/>
            </a:pPr>
            <a:r>
              <a:rPr lang="en-US" sz="2800" smtClean="0"/>
              <a:t>Siete actividades o rutinas:</a:t>
            </a:r>
          </a:p>
          <a:p>
            <a:pPr lvl="1" eaLnBrk="1" hangingPunct="1">
              <a:lnSpc>
                <a:spcPct val="90000"/>
              </a:lnSpc>
              <a:defRPr/>
            </a:pPr>
            <a:r>
              <a:rPr lang="en-US" sz="2400" smtClean="0"/>
              <a:t>Fase Identificacion:</a:t>
            </a:r>
          </a:p>
          <a:p>
            <a:pPr lvl="2" eaLnBrk="1" hangingPunct="1">
              <a:lnSpc>
                <a:spcPct val="90000"/>
              </a:lnSpc>
              <a:defRPr/>
            </a:pPr>
            <a:r>
              <a:rPr lang="en-US" sz="2000" smtClean="0"/>
              <a:t>Reconocimiento: percibe necesidad de decidir.</a:t>
            </a:r>
          </a:p>
          <a:p>
            <a:pPr lvl="2" eaLnBrk="1" hangingPunct="1">
              <a:lnSpc>
                <a:spcPct val="90000"/>
              </a:lnSpc>
              <a:defRPr/>
            </a:pPr>
            <a:r>
              <a:rPr lang="en-US" sz="2000" smtClean="0"/>
              <a:t>Diagnostico: Valora situacion.</a:t>
            </a:r>
          </a:p>
          <a:p>
            <a:pPr lvl="1" eaLnBrk="1" hangingPunct="1">
              <a:lnSpc>
                <a:spcPct val="90000"/>
              </a:lnSpc>
              <a:defRPr/>
            </a:pPr>
            <a:r>
              <a:rPr lang="en-US" sz="2400" smtClean="0"/>
              <a:t>Fase Desarrollo soluciones:</a:t>
            </a:r>
          </a:p>
          <a:p>
            <a:pPr lvl="2" eaLnBrk="1" hangingPunct="1">
              <a:lnSpc>
                <a:spcPct val="90000"/>
              </a:lnSpc>
              <a:defRPr/>
            </a:pPr>
            <a:r>
              <a:rPr lang="en-US" sz="2000" smtClean="0"/>
              <a:t>Busqueda: Intenta hallar soluciones disponibles.</a:t>
            </a:r>
          </a:p>
          <a:p>
            <a:pPr lvl="2" eaLnBrk="1" hangingPunct="1">
              <a:lnSpc>
                <a:spcPct val="90000"/>
              </a:lnSpc>
              <a:defRPr/>
            </a:pPr>
            <a:r>
              <a:rPr lang="en-US" sz="2000" smtClean="0"/>
              <a:t>Diseño: Desarrollan soluciones especiales para  caso.</a:t>
            </a:r>
          </a:p>
          <a:p>
            <a:pPr lvl="1" eaLnBrk="1" hangingPunct="1">
              <a:lnSpc>
                <a:spcPct val="90000"/>
              </a:lnSpc>
              <a:defRPr/>
            </a:pPr>
            <a:r>
              <a:rPr lang="en-US" sz="2400" smtClean="0"/>
              <a:t>Fase Selección:</a:t>
            </a:r>
          </a:p>
          <a:p>
            <a:pPr lvl="2" eaLnBrk="1" hangingPunct="1">
              <a:lnSpc>
                <a:spcPct val="90000"/>
              </a:lnSpc>
              <a:defRPr/>
            </a:pPr>
            <a:r>
              <a:rPr lang="en-US" sz="2000" smtClean="0"/>
              <a:t>Estudio soluciones alternativas.</a:t>
            </a:r>
          </a:p>
          <a:p>
            <a:pPr lvl="2" eaLnBrk="1" hangingPunct="1">
              <a:lnSpc>
                <a:spcPct val="90000"/>
              </a:lnSpc>
              <a:defRPr/>
            </a:pPr>
            <a:r>
              <a:rPr lang="en-US" sz="2000" smtClean="0"/>
              <a:t>Evaluacion y eleccion de solucion.</a:t>
            </a:r>
          </a:p>
          <a:p>
            <a:pPr lvl="2" eaLnBrk="1" hangingPunct="1">
              <a:lnSpc>
                <a:spcPct val="90000"/>
              </a:lnSpc>
              <a:defRPr/>
            </a:pPr>
            <a:r>
              <a:rPr lang="en-US" sz="2000" smtClean="0"/>
              <a:t>Autorizacion: personas gralmente no en proceso.</a:t>
            </a:r>
          </a:p>
          <a:p>
            <a:pPr eaLnBrk="1" hangingPunct="1">
              <a:lnSpc>
                <a:spcPct val="90000"/>
              </a:lnSpc>
              <a:defRPr/>
            </a:pPr>
            <a:r>
              <a:rPr lang="en-US" sz="2800" smtClean="0"/>
              <a:t>Decisiones Rutinarias:</a:t>
            </a:r>
          </a:p>
          <a:p>
            <a:pPr lvl="1" eaLnBrk="1" hangingPunct="1">
              <a:lnSpc>
                <a:spcPct val="90000"/>
              </a:lnSpc>
              <a:defRPr/>
            </a:pPr>
            <a:r>
              <a:rPr lang="en-US" sz="2400" smtClean="0"/>
              <a:t>Programada, normalizada, a intervalos regulares.</a:t>
            </a:r>
          </a:p>
          <a:p>
            <a:pPr eaLnBrk="1" hangingPunct="1">
              <a:lnSpc>
                <a:spcPct val="90000"/>
              </a:lnSpc>
              <a:defRPr/>
            </a:pPr>
            <a:r>
              <a:rPr lang="en-US" sz="2800" smtClean="0"/>
              <a:t>Decisiones ad hoc:</a:t>
            </a:r>
          </a:p>
          <a:p>
            <a:pPr lvl="1" eaLnBrk="1" hangingPunct="1">
              <a:lnSpc>
                <a:spcPct val="90000"/>
              </a:lnSpc>
              <a:defRPr/>
            </a:pPr>
            <a:r>
              <a:rPr lang="en-US" sz="2400" smtClean="0"/>
              <a:t>Imprevista, poca estructuracion, intervalos irregulares.</a:t>
            </a:r>
            <a:endParaRPr lang="es-ES_tradnl" sz="2400" smtClean="0"/>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28600"/>
            <a:ext cx="8458200" cy="1143000"/>
          </a:xfrm>
        </p:spPr>
        <p:txBody>
          <a:bodyPr/>
          <a:lstStyle/>
          <a:p>
            <a:pPr eaLnBrk="1" hangingPunct="1"/>
            <a:r>
              <a:rPr lang="en-US" smtClean="0"/>
              <a:t>Como Sist. Proc. Decis. </a:t>
            </a:r>
            <a:r>
              <a:rPr lang="en-US" i="1" smtClean="0"/>
              <a:t>ad hoc</a:t>
            </a:r>
            <a:endParaRPr lang="es-ES_tradnl" i="1" smtClean="0"/>
          </a:p>
        </p:txBody>
      </p:sp>
      <p:sp>
        <p:nvSpPr>
          <p:cNvPr id="1055747" name="Rectangle 3"/>
          <p:cNvSpPr>
            <a:spLocks noGrp="1" noChangeArrowheads="1"/>
          </p:cNvSpPr>
          <p:nvPr>
            <p:ph type="body" idx="1"/>
          </p:nvPr>
        </p:nvSpPr>
        <p:spPr>
          <a:xfrm>
            <a:off x="609600" y="1066800"/>
            <a:ext cx="8229600" cy="5638800"/>
          </a:xfrm>
        </p:spPr>
        <p:txBody>
          <a:bodyPr/>
          <a:lstStyle/>
          <a:p>
            <a:pPr eaLnBrk="1" hangingPunct="1">
              <a:defRPr/>
            </a:pPr>
            <a:r>
              <a:rPr lang="en-US" smtClean="0"/>
              <a:t>Decisiones operaciones:</a:t>
            </a:r>
          </a:p>
          <a:p>
            <a:pPr lvl="1" eaLnBrk="1" hangingPunct="1">
              <a:defRPr/>
            </a:pPr>
            <a:r>
              <a:rPr lang="en-US" smtClean="0"/>
              <a:t>Muy normalizadas y rutinarias.</a:t>
            </a:r>
          </a:p>
          <a:p>
            <a:pPr eaLnBrk="1" hangingPunct="1">
              <a:defRPr/>
            </a:pPr>
            <a:r>
              <a:rPr lang="en-US" smtClean="0"/>
              <a:t>Decisiones administrtivas:</a:t>
            </a:r>
          </a:p>
          <a:p>
            <a:pPr lvl="1" eaLnBrk="1" hangingPunct="1">
              <a:defRPr/>
            </a:pPr>
            <a:r>
              <a:rPr lang="en-US" smtClean="0"/>
              <a:t>Coordinativas:</a:t>
            </a:r>
          </a:p>
          <a:p>
            <a:pPr lvl="2" eaLnBrk="1" hangingPunct="1">
              <a:defRPr/>
            </a:pPr>
            <a:r>
              <a:rPr lang="en-US" smtClean="0"/>
              <a:t>Orienta y coordina decision operacion.Rutinarias, no tanto operaciones: presupuesto, planificacion.</a:t>
            </a:r>
          </a:p>
          <a:p>
            <a:pPr lvl="1" eaLnBrk="1" hangingPunct="1">
              <a:defRPr/>
            </a:pPr>
            <a:r>
              <a:rPr lang="en-US" smtClean="0"/>
              <a:t>Excepcionales:</a:t>
            </a:r>
          </a:p>
          <a:p>
            <a:pPr lvl="2" eaLnBrk="1" hangingPunct="1">
              <a:defRPr/>
            </a:pPr>
            <a:r>
              <a:rPr lang="en-US" smtClean="0"/>
              <a:t>Se toman ad hoc, pero no significativas global. No rutinarias, menos programadas que anteriores.</a:t>
            </a:r>
          </a:p>
          <a:p>
            <a:pPr eaLnBrk="1" hangingPunct="1">
              <a:defRPr/>
            </a:pPr>
            <a:r>
              <a:rPr lang="en-US" smtClean="0"/>
              <a:t>Decisiones estrategicas:</a:t>
            </a:r>
          </a:p>
          <a:p>
            <a:pPr lvl="1" eaLnBrk="1" hangingPunct="1">
              <a:defRPr/>
            </a:pPr>
            <a:r>
              <a:rPr lang="en-US" smtClean="0"/>
              <a:t>Excepcionales y significativas por definicion.</a:t>
            </a:r>
            <a:endParaRPr lang="es-ES_tradnl" smtClean="0"/>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1" name="Rectangle 3"/>
          <p:cNvSpPr>
            <a:spLocks noGrp="1" noChangeArrowheads="1"/>
          </p:cNvSpPr>
          <p:nvPr>
            <p:ph type="body" idx="1"/>
          </p:nvPr>
        </p:nvSpPr>
        <p:spPr/>
        <p:txBody>
          <a:bodyPr/>
          <a:lstStyle/>
          <a:p>
            <a:pPr eaLnBrk="1" hangingPunct="1">
              <a:lnSpc>
                <a:spcPct val="90000"/>
              </a:lnSpc>
              <a:defRPr/>
            </a:pPr>
            <a:r>
              <a:rPr lang="en-US" smtClean="0"/>
              <a:t>Mas importante que tipologia es como atraviesan Org flujos procesos decision.</a:t>
            </a:r>
          </a:p>
          <a:p>
            <a:pPr eaLnBrk="1" hangingPunct="1">
              <a:lnSpc>
                <a:spcPct val="90000"/>
              </a:lnSpc>
              <a:defRPr/>
            </a:pPr>
            <a:r>
              <a:rPr lang="en-US" smtClean="0"/>
              <a:t>Como vinculan Decision, operacion, administracion, y estrategias y papel de operantes.</a:t>
            </a:r>
          </a:p>
          <a:p>
            <a:pPr eaLnBrk="1" hangingPunct="1">
              <a:lnSpc>
                <a:spcPct val="90000"/>
              </a:lnSpc>
              <a:defRPr/>
            </a:pPr>
            <a:r>
              <a:rPr lang="en-US" smtClean="0"/>
              <a:t>Proceso ad hoc:</a:t>
            </a:r>
          </a:p>
          <a:p>
            <a:pPr lvl="1" eaLnBrk="1" hangingPunct="1">
              <a:lnSpc>
                <a:spcPct val="90000"/>
              </a:lnSpc>
              <a:defRPr/>
            </a:pPr>
            <a:r>
              <a:rPr lang="en-US" smtClean="0"/>
              <a:t>Hecho a la medida. </a:t>
            </a:r>
          </a:p>
          <a:p>
            <a:pPr lvl="1" eaLnBrk="1" hangingPunct="1">
              <a:lnSpc>
                <a:spcPct val="90000"/>
              </a:lnSpc>
              <a:defRPr/>
            </a:pPr>
            <a:r>
              <a:rPr lang="en-US" smtClean="0"/>
              <a:t>Reaccion a lo que surge.</a:t>
            </a:r>
          </a:p>
          <a:p>
            <a:pPr lvl="1" eaLnBrk="1" hangingPunct="1">
              <a:lnSpc>
                <a:spcPct val="90000"/>
              </a:lnSpc>
              <a:defRPr/>
            </a:pPr>
            <a:r>
              <a:rPr lang="en-US" smtClean="0"/>
              <a:t>Mezcla distinto tipo decisiones.</a:t>
            </a:r>
          </a:p>
          <a:p>
            <a:pPr lvl="1" eaLnBrk="1" hangingPunct="1">
              <a:lnSpc>
                <a:spcPct val="90000"/>
              </a:lnSpc>
              <a:defRPr/>
            </a:pPr>
            <a:r>
              <a:rPr lang="en-US" smtClean="0"/>
              <a:t>Recorre toda la organizacion para completar 7 rutinas.</a:t>
            </a:r>
            <a:endParaRPr lang="es-ES_tradnl" smtClean="0"/>
          </a:p>
        </p:txBody>
      </p:sp>
      <p:sp>
        <p:nvSpPr>
          <p:cNvPr id="52227" name="Rectangle 4"/>
          <p:cNvSpPr>
            <a:spLocks noChangeArrowheads="1"/>
          </p:cNvSpPr>
          <p:nvPr/>
        </p:nvSpPr>
        <p:spPr bwMode="auto">
          <a:xfrm>
            <a:off x="457200" y="-228600"/>
            <a:ext cx="8458200" cy="1143000"/>
          </a:xfrm>
          <a:prstGeom prst="rect">
            <a:avLst/>
          </a:prstGeom>
          <a:noFill/>
          <a:ln w="9525">
            <a:noFill/>
            <a:miter lim="800000"/>
            <a:headEnd/>
            <a:tailEnd/>
          </a:ln>
        </p:spPr>
        <p:txBody>
          <a:bodyPr lIns="92075" tIns="46038" rIns="92075" bIns="46038" anchor="ctr"/>
          <a:lstStyle/>
          <a:p>
            <a:pPr algn="ctr">
              <a:spcBef>
                <a:spcPct val="0"/>
              </a:spcBef>
              <a:buClrTx/>
              <a:buSzTx/>
              <a:buFontTx/>
              <a:buNone/>
            </a:pPr>
            <a:r>
              <a:rPr lang="en-US" sz="4400">
                <a:solidFill>
                  <a:srgbClr val="FFFF00"/>
                </a:solidFill>
                <a:effectLst/>
              </a:rPr>
              <a:t>Como Sist. Proc. Decis. </a:t>
            </a:r>
            <a:r>
              <a:rPr lang="en-US" sz="4400" i="1">
                <a:solidFill>
                  <a:srgbClr val="FFFF00"/>
                </a:solidFill>
                <a:effectLst/>
              </a:rPr>
              <a:t>ad hoc</a:t>
            </a:r>
            <a:endParaRPr lang="es-ES_tradnl" sz="4400" i="1">
              <a:solidFill>
                <a:srgbClr val="FFFF00"/>
              </a:solidFill>
              <a:effectLst/>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Adaptación Mutua</a:t>
            </a:r>
            <a:endParaRPr lang="es-ES_tradnl" smtClean="0"/>
          </a:p>
        </p:txBody>
      </p:sp>
      <p:sp>
        <p:nvSpPr>
          <p:cNvPr id="991235" name="Rectangle 3"/>
          <p:cNvSpPr>
            <a:spLocks noGrp="1" noChangeArrowheads="1"/>
          </p:cNvSpPr>
          <p:nvPr>
            <p:ph type="body" idx="1"/>
          </p:nvPr>
        </p:nvSpPr>
        <p:spPr>
          <a:xfrm>
            <a:off x="609600" y="914400"/>
            <a:ext cx="8382000" cy="5638800"/>
          </a:xfrm>
        </p:spPr>
        <p:txBody>
          <a:bodyPr/>
          <a:lstStyle/>
          <a:p>
            <a:pPr eaLnBrk="1" hangingPunct="1">
              <a:defRPr/>
            </a:pPr>
            <a:r>
              <a:rPr lang="en-US" sz="2800" smtClean="0"/>
              <a:t>Mas simple: Coordinación por comunicación informal.</a:t>
            </a:r>
          </a:p>
          <a:p>
            <a:pPr eaLnBrk="1" hangingPunct="1">
              <a:defRPr/>
            </a:pPr>
            <a:r>
              <a:rPr lang="en-US" sz="2800" smtClean="0"/>
              <a:t>Control a cargo de los que lo hacen.</a:t>
            </a:r>
          </a:p>
          <a:p>
            <a:pPr eaLnBrk="1" hangingPunct="1">
              <a:defRPr/>
            </a:pPr>
            <a:r>
              <a:rPr lang="en-US" sz="2800" smtClean="0"/>
              <a:t>Usado en organiz. sencillas:</a:t>
            </a:r>
          </a:p>
          <a:p>
            <a:pPr lvl="1" eaLnBrk="1" hangingPunct="1">
              <a:defRPr/>
            </a:pPr>
            <a:r>
              <a:rPr lang="en-US" sz="2400" smtClean="0"/>
              <a:t>2 personas en una canoa.</a:t>
            </a:r>
          </a:p>
          <a:p>
            <a:pPr lvl="1" eaLnBrk="1" hangingPunct="1">
              <a:defRPr/>
            </a:pPr>
            <a:r>
              <a:rPr lang="en-US" sz="2400" smtClean="0"/>
              <a:t>Unas cuantas personas en un taller.</a:t>
            </a:r>
          </a:p>
          <a:p>
            <a:pPr lvl="1" eaLnBrk="1" hangingPunct="1">
              <a:defRPr/>
            </a:pPr>
            <a:r>
              <a:rPr lang="en-US" sz="2400" smtClean="0"/>
              <a:t>4 panas organizando una chupa.</a:t>
            </a:r>
          </a:p>
          <a:p>
            <a:pPr eaLnBrk="1" hangingPunct="1">
              <a:defRPr/>
            </a:pPr>
            <a:r>
              <a:rPr lang="en-US" sz="2800" smtClean="0"/>
              <a:t>Usado tambien en las mas complejas:</a:t>
            </a:r>
          </a:p>
          <a:p>
            <a:pPr lvl="1" eaLnBrk="1" hangingPunct="1">
              <a:defRPr/>
            </a:pPr>
            <a:r>
              <a:rPr lang="en-US" sz="2400" smtClean="0"/>
              <a:t>Proyecto Apolo, Proyecto Manhattan, etc:</a:t>
            </a:r>
          </a:p>
          <a:p>
            <a:pPr lvl="2" eaLnBrk="1" hangingPunct="1">
              <a:defRPr/>
            </a:pPr>
            <a:r>
              <a:rPr lang="en-US" sz="2000" smtClean="0"/>
              <a:t>Division trabajo muy compleja, miles especialistas de muchas ramas. Al inicio no saben que hacer, solo saben al hacerlo. A pesar de coordinacion inical, exito depende adaptacion mutua.</a:t>
            </a:r>
          </a:p>
          <a:p>
            <a:pPr lvl="2" eaLnBrk="1" hangingPunct="1">
              <a:defRPr/>
            </a:pPr>
            <a:r>
              <a:rPr lang="en-US" sz="2000" smtClean="0"/>
              <a:t>Planea todo pero estate listo para todo lo inesperado.</a:t>
            </a:r>
            <a:endParaRPr lang="es-ES_tradnl" sz="2000" smtClean="0"/>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04800" y="76200"/>
            <a:ext cx="8458200" cy="1143000"/>
          </a:xfrm>
        </p:spPr>
        <p:txBody>
          <a:bodyPr/>
          <a:lstStyle/>
          <a:p>
            <a:pPr eaLnBrk="1" hangingPunct="1"/>
            <a:r>
              <a:rPr lang="en-US" smtClean="0"/>
              <a:t>Como Sist. Proc. Decis. </a:t>
            </a:r>
            <a:r>
              <a:rPr lang="en-US" i="1" smtClean="0"/>
              <a:t>ad hoc</a:t>
            </a:r>
            <a:endParaRPr lang="es-ES_tradnl" i="1" smtClean="0"/>
          </a:p>
        </p:txBody>
      </p:sp>
      <p:pic>
        <p:nvPicPr>
          <p:cNvPr id="53251" name="Picture 4" descr="C:\Mis documentos\Espol\RRHH\Imagenes\Fig3 12.bmp"/>
          <p:cNvPicPr>
            <a:picLocks noChangeAspect="1" noChangeArrowheads="1"/>
          </p:cNvPicPr>
          <p:nvPr/>
        </p:nvPicPr>
        <p:blipFill>
          <a:blip r:embed="rId3"/>
          <a:srcRect/>
          <a:stretch>
            <a:fillRect/>
          </a:stretch>
        </p:blipFill>
        <p:spPr bwMode="auto">
          <a:xfrm>
            <a:off x="1614488" y="1087438"/>
            <a:ext cx="5913437" cy="5084762"/>
          </a:xfrm>
          <a:prstGeom prst="rect">
            <a:avLst/>
          </a:prstGeom>
          <a:noFill/>
          <a:ln w="9525">
            <a:noFill/>
            <a:miter lim="800000"/>
            <a:headEnd/>
            <a:tailEnd/>
          </a:ln>
        </p:spPr>
      </p:pic>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La Organizacion REAL</a:t>
            </a:r>
            <a:endParaRPr lang="es-ES_tradnl" smtClean="0"/>
          </a:p>
        </p:txBody>
      </p:sp>
      <p:sp>
        <p:nvSpPr>
          <p:cNvPr id="1057795" name="Rectangle 3"/>
          <p:cNvSpPr>
            <a:spLocks noGrp="1" noChangeArrowheads="1"/>
          </p:cNvSpPr>
          <p:nvPr>
            <p:ph type="body" idx="1"/>
          </p:nvPr>
        </p:nvSpPr>
        <p:spPr/>
        <p:txBody>
          <a:bodyPr/>
          <a:lstStyle/>
          <a:p>
            <a:pPr eaLnBrk="1" hangingPunct="1">
              <a:lnSpc>
                <a:spcPct val="90000"/>
              </a:lnSpc>
              <a:defRPr/>
            </a:pPr>
            <a:r>
              <a:rPr lang="en-US" smtClean="0"/>
              <a:t>Organizacion = compleja mescla de interrrelaciones de comunicacion, decision y poder. Tanto a nivel formal como informal.</a:t>
            </a:r>
          </a:p>
          <a:p>
            <a:pPr eaLnBrk="1" hangingPunct="1">
              <a:lnSpc>
                <a:spcPct val="90000"/>
              </a:lnSpc>
              <a:defRPr/>
            </a:pPr>
            <a:r>
              <a:rPr lang="en-US" smtClean="0"/>
              <a:t>Todos y ninguno de estos representa a la organizacion.</a:t>
            </a:r>
          </a:p>
          <a:p>
            <a:pPr eaLnBrk="1" hangingPunct="1">
              <a:lnSpc>
                <a:spcPct val="90000"/>
              </a:lnSpc>
              <a:defRPr/>
            </a:pPr>
            <a:r>
              <a:rPr lang="en-US" smtClean="0"/>
              <a:t>Organizacion es mucho mas compleja y abarca a todos estos en mayor o menor grado.</a:t>
            </a:r>
          </a:p>
          <a:p>
            <a:pPr eaLnBrk="1" hangingPunct="1">
              <a:lnSpc>
                <a:spcPct val="90000"/>
              </a:lnSpc>
              <a:defRPr/>
            </a:pPr>
            <a:r>
              <a:rPr lang="en-US" smtClean="0"/>
              <a:t>Superposicion de todos los sistemas antes vistos.</a:t>
            </a:r>
            <a:endParaRPr lang="es-ES_tradnl" smtClean="0"/>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La Organizacion REAL</a:t>
            </a:r>
            <a:endParaRPr lang="es-ES_tradnl" smtClean="0"/>
          </a:p>
        </p:txBody>
      </p:sp>
      <p:pic>
        <p:nvPicPr>
          <p:cNvPr id="55299" name="Picture 3" descr="C:\Mis documentos\Espol\RRHH\Imagenes\Fig3 13.bmp"/>
          <p:cNvPicPr>
            <a:picLocks noChangeAspect="1" noChangeArrowheads="1"/>
          </p:cNvPicPr>
          <p:nvPr/>
        </p:nvPicPr>
        <p:blipFill>
          <a:blip r:embed="rId3"/>
          <a:srcRect/>
          <a:stretch>
            <a:fillRect/>
          </a:stretch>
        </p:blipFill>
        <p:spPr bwMode="auto">
          <a:xfrm>
            <a:off x="1511300" y="1119188"/>
            <a:ext cx="6119813" cy="5205412"/>
          </a:xfrm>
          <a:prstGeom prst="rect">
            <a:avLst/>
          </a:prstGeom>
          <a:noFill/>
          <a:ln w="9525">
            <a:noFill/>
            <a:miter lim="800000"/>
            <a:headEnd/>
            <a:tailEnd/>
          </a:ln>
        </p:spPr>
      </p:pic>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04800" y="-228600"/>
            <a:ext cx="8458200" cy="1143000"/>
          </a:xfrm>
        </p:spPr>
        <p:txBody>
          <a:bodyPr/>
          <a:lstStyle/>
          <a:p>
            <a:pPr eaLnBrk="1" hangingPunct="1"/>
            <a:r>
              <a:rPr lang="en-US" smtClean="0"/>
              <a:t>Criterios Practicos Organizacion</a:t>
            </a:r>
            <a:endParaRPr lang="es-ES_tradnl" smtClean="0"/>
          </a:p>
        </p:txBody>
      </p:sp>
      <p:sp>
        <p:nvSpPr>
          <p:cNvPr id="1046531" name="Rectangle 3"/>
          <p:cNvSpPr>
            <a:spLocks noGrp="1" noChangeArrowheads="1"/>
          </p:cNvSpPr>
          <p:nvPr>
            <p:ph type="body" idx="1"/>
          </p:nvPr>
        </p:nvSpPr>
        <p:spPr>
          <a:xfrm>
            <a:off x="914400" y="762000"/>
            <a:ext cx="8229600" cy="5943600"/>
          </a:xfrm>
        </p:spPr>
        <p:txBody>
          <a:bodyPr/>
          <a:lstStyle/>
          <a:p>
            <a:pPr eaLnBrk="1" hangingPunct="1">
              <a:lnSpc>
                <a:spcPct val="90000"/>
              </a:lnSpc>
              <a:defRPr/>
            </a:pPr>
            <a:r>
              <a:rPr lang="en-US" sz="2800" smtClean="0"/>
              <a:t>Proceso que estructura empresa ajuste a objetivos, recursos y ambiente.</a:t>
            </a:r>
          </a:p>
          <a:p>
            <a:pPr lvl="1" eaLnBrk="1" hangingPunct="1">
              <a:lnSpc>
                <a:spcPct val="90000"/>
              </a:lnSpc>
              <a:defRPr/>
            </a:pPr>
            <a:r>
              <a:rPr lang="en-US" sz="2400" smtClean="0"/>
              <a:t>Complejidad.</a:t>
            </a:r>
          </a:p>
          <a:p>
            <a:pPr lvl="1" eaLnBrk="1" hangingPunct="1">
              <a:lnSpc>
                <a:spcPct val="90000"/>
              </a:lnSpc>
              <a:defRPr/>
            </a:pPr>
            <a:r>
              <a:rPr lang="en-US" sz="2400" smtClean="0"/>
              <a:t>Formalizacion.</a:t>
            </a:r>
          </a:p>
          <a:p>
            <a:pPr lvl="1" eaLnBrk="1" hangingPunct="1">
              <a:lnSpc>
                <a:spcPct val="90000"/>
              </a:lnSpc>
              <a:defRPr/>
            </a:pPr>
            <a:r>
              <a:rPr lang="en-US" sz="2400" smtClean="0"/>
              <a:t>Centralizacion.</a:t>
            </a:r>
          </a:p>
          <a:p>
            <a:pPr eaLnBrk="1" hangingPunct="1">
              <a:lnSpc>
                <a:spcPct val="90000"/>
              </a:lnSpc>
              <a:defRPr/>
            </a:pPr>
            <a:r>
              <a:rPr lang="en-US" sz="2800" smtClean="0"/>
              <a:t>Estructura es disposicion y relacion reciproca de partes, componentes y cargos:</a:t>
            </a:r>
          </a:p>
          <a:p>
            <a:pPr eaLnBrk="1" hangingPunct="1">
              <a:lnSpc>
                <a:spcPct val="90000"/>
              </a:lnSpc>
              <a:defRPr/>
            </a:pPr>
            <a:r>
              <a:rPr lang="en-US" sz="2800" smtClean="0"/>
              <a:t>Organigrama, muestra:</a:t>
            </a:r>
          </a:p>
          <a:p>
            <a:pPr lvl="1" eaLnBrk="1" hangingPunct="1">
              <a:lnSpc>
                <a:spcPct val="90000"/>
              </a:lnSpc>
              <a:defRPr/>
            </a:pPr>
            <a:r>
              <a:rPr lang="en-US" sz="2400" smtClean="0"/>
              <a:t>Division trabajo: 1 casilla= 1 individuo o subunidad.</a:t>
            </a:r>
          </a:p>
          <a:p>
            <a:pPr lvl="1" eaLnBrk="1" hangingPunct="1">
              <a:lnSpc>
                <a:spcPct val="90000"/>
              </a:lnSpc>
              <a:defRPr/>
            </a:pPr>
            <a:r>
              <a:rPr lang="en-US" sz="2400" smtClean="0"/>
              <a:t>Jefe-subalterno: Linea= cadena mando, escala jerarq.</a:t>
            </a:r>
          </a:p>
          <a:p>
            <a:pPr lvl="1" eaLnBrk="1" hangingPunct="1">
              <a:lnSpc>
                <a:spcPct val="90000"/>
              </a:lnSpc>
              <a:defRPr/>
            </a:pPr>
            <a:r>
              <a:rPr lang="en-US" sz="2400" smtClean="0"/>
              <a:t>Tipo de trabajo: Letreros, indican areas o labores.</a:t>
            </a:r>
          </a:p>
          <a:p>
            <a:pPr lvl="1" eaLnBrk="1" hangingPunct="1">
              <a:lnSpc>
                <a:spcPct val="90000"/>
              </a:lnSpc>
              <a:defRPr/>
            </a:pPr>
            <a:r>
              <a:rPr lang="en-US" sz="2400" smtClean="0"/>
              <a:t>Agrupacion en segmentos: sobre que base se ha divido trabajo: Regional, funcional, prod-merc, etc.</a:t>
            </a:r>
          </a:p>
          <a:p>
            <a:pPr lvl="1" eaLnBrk="1" hangingPunct="1">
              <a:lnSpc>
                <a:spcPct val="90000"/>
              </a:lnSpc>
              <a:defRPr/>
            </a:pPr>
            <a:r>
              <a:rPr lang="en-US" sz="2400" smtClean="0"/>
              <a:t>Niveles jerarquia: quien depende de quien y quienes estan al mismo nivel.</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Organigrama Funcional</a:t>
            </a:r>
            <a:endParaRPr lang="es-ES_tradnl" smtClean="0"/>
          </a:p>
        </p:txBody>
      </p:sp>
      <p:pic>
        <p:nvPicPr>
          <p:cNvPr id="57347" name="Picture 3" descr="C:\Mis documentos\Espol\RRHH\Imagenes\Orga 01.bmp"/>
          <p:cNvPicPr>
            <a:picLocks noChangeAspect="1" noChangeArrowheads="1"/>
          </p:cNvPicPr>
          <p:nvPr/>
        </p:nvPicPr>
        <p:blipFill>
          <a:blip r:embed="rId3"/>
          <a:srcRect/>
          <a:stretch>
            <a:fillRect/>
          </a:stretch>
        </p:blipFill>
        <p:spPr bwMode="auto">
          <a:xfrm>
            <a:off x="212725" y="1862138"/>
            <a:ext cx="8702675" cy="2876550"/>
          </a:xfrm>
          <a:prstGeom prst="rect">
            <a:avLst/>
          </a:prstGeom>
          <a:noFill/>
          <a:ln w="9525">
            <a:noFill/>
            <a:miter lim="800000"/>
            <a:headEnd/>
            <a:tailEnd/>
          </a:ln>
        </p:spPr>
      </p:pic>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990600" y="457200"/>
            <a:ext cx="7772400" cy="1143000"/>
          </a:xfrm>
        </p:spPr>
        <p:txBody>
          <a:bodyPr/>
          <a:lstStyle/>
          <a:p>
            <a:pPr eaLnBrk="1" hangingPunct="1"/>
            <a:r>
              <a:rPr lang="en-US" smtClean="0"/>
              <a:t>Organigrama </a:t>
            </a:r>
            <a:br>
              <a:rPr lang="en-US" smtClean="0"/>
            </a:br>
            <a:r>
              <a:rPr lang="en-US" smtClean="0"/>
              <a:t>Producto – Mercado</a:t>
            </a:r>
            <a:br>
              <a:rPr lang="en-US" smtClean="0"/>
            </a:br>
            <a:r>
              <a:rPr lang="en-US" smtClean="0"/>
              <a:t>Por Cliente</a:t>
            </a:r>
            <a:endParaRPr lang="es-ES_tradnl" smtClean="0"/>
          </a:p>
        </p:txBody>
      </p:sp>
      <p:pic>
        <p:nvPicPr>
          <p:cNvPr id="58371" name="Picture 3" descr="C:\Mis documentos\Espol\RRHH\Imagenes\Orga02.bmp"/>
          <p:cNvPicPr>
            <a:picLocks noChangeAspect="1" noChangeArrowheads="1"/>
          </p:cNvPicPr>
          <p:nvPr/>
        </p:nvPicPr>
        <p:blipFill>
          <a:blip r:embed="rId3"/>
          <a:srcRect/>
          <a:stretch>
            <a:fillRect/>
          </a:stretch>
        </p:blipFill>
        <p:spPr bwMode="auto">
          <a:xfrm>
            <a:off x="222250" y="2430463"/>
            <a:ext cx="8769350" cy="3208337"/>
          </a:xfrm>
          <a:prstGeom prst="rect">
            <a:avLst/>
          </a:prstGeom>
          <a:noFill/>
          <a:ln w="9525">
            <a:noFill/>
            <a:miter lim="800000"/>
            <a:headEnd/>
            <a:tailEnd/>
          </a:ln>
        </p:spPr>
      </p:pic>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990600" y="457200"/>
            <a:ext cx="7772400" cy="1143000"/>
          </a:xfrm>
        </p:spPr>
        <p:txBody>
          <a:bodyPr/>
          <a:lstStyle/>
          <a:p>
            <a:pPr eaLnBrk="1" hangingPunct="1"/>
            <a:r>
              <a:rPr lang="en-US" smtClean="0"/>
              <a:t>Organigrama</a:t>
            </a:r>
            <a:br>
              <a:rPr lang="en-US" smtClean="0"/>
            </a:br>
            <a:r>
              <a:rPr lang="en-US" smtClean="0"/>
              <a:t>Producto – Mercado</a:t>
            </a:r>
            <a:br>
              <a:rPr lang="en-US" smtClean="0"/>
            </a:br>
            <a:r>
              <a:rPr lang="en-US" smtClean="0"/>
              <a:t>Por Producto</a:t>
            </a:r>
            <a:endParaRPr lang="es-ES_tradnl" smtClean="0"/>
          </a:p>
        </p:txBody>
      </p:sp>
      <p:pic>
        <p:nvPicPr>
          <p:cNvPr id="59395" name="Picture 3" descr="C:\Mis documentos\Espol\RRHH\Imagenes\Orga 03.bmp"/>
          <p:cNvPicPr>
            <a:picLocks noChangeAspect="1" noChangeArrowheads="1"/>
          </p:cNvPicPr>
          <p:nvPr/>
        </p:nvPicPr>
        <p:blipFill>
          <a:blip r:embed="rId3"/>
          <a:srcRect/>
          <a:stretch>
            <a:fillRect/>
          </a:stretch>
        </p:blipFill>
        <p:spPr bwMode="auto">
          <a:xfrm>
            <a:off x="381000" y="2132013"/>
            <a:ext cx="8640763" cy="4421187"/>
          </a:xfrm>
          <a:prstGeom prst="rect">
            <a:avLst/>
          </a:prstGeom>
          <a:noFill/>
          <a:ln w="9525">
            <a:noFill/>
            <a:miter lim="800000"/>
            <a:headEnd/>
            <a:tailEnd/>
          </a:ln>
        </p:spPr>
      </p:pic>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990600" y="457200"/>
            <a:ext cx="7772400" cy="1143000"/>
          </a:xfrm>
        </p:spPr>
        <p:txBody>
          <a:bodyPr/>
          <a:lstStyle/>
          <a:p>
            <a:pPr eaLnBrk="1" hangingPunct="1"/>
            <a:r>
              <a:rPr lang="en-US" smtClean="0"/>
              <a:t>Organigrama</a:t>
            </a:r>
            <a:br>
              <a:rPr lang="en-US" smtClean="0"/>
            </a:br>
            <a:r>
              <a:rPr lang="en-US" smtClean="0"/>
              <a:t>Producto – Mercado</a:t>
            </a:r>
            <a:br>
              <a:rPr lang="en-US" smtClean="0"/>
            </a:br>
            <a:r>
              <a:rPr lang="en-US" smtClean="0"/>
              <a:t>Por Division Geografica</a:t>
            </a:r>
            <a:endParaRPr lang="es-ES_tradnl" smtClean="0"/>
          </a:p>
        </p:txBody>
      </p:sp>
      <p:pic>
        <p:nvPicPr>
          <p:cNvPr id="60419" name="Picture 3" descr="C:\Mis documentos\Espol\RRHH\Imagenes\Organo02.bmp"/>
          <p:cNvPicPr>
            <a:picLocks noChangeAspect="1" noChangeArrowheads="1"/>
          </p:cNvPicPr>
          <p:nvPr/>
        </p:nvPicPr>
        <p:blipFill>
          <a:blip r:embed="rId3"/>
          <a:srcRect/>
          <a:stretch>
            <a:fillRect/>
          </a:stretch>
        </p:blipFill>
        <p:spPr bwMode="auto">
          <a:xfrm>
            <a:off x="247650" y="2108200"/>
            <a:ext cx="8820150" cy="4673600"/>
          </a:xfrm>
          <a:prstGeom prst="rect">
            <a:avLst/>
          </a:prstGeom>
          <a:noFill/>
          <a:ln w="9525">
            <a:noFill/>
            <a:miter lim="800000"/>
            <a:headEnd/>
            <a:tailEnd/>
          </a:ln>
        </p:spPr>
      </p:pic>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t>Organizacion Matricial</a:t>
            </a:r>
            <a:endParaRPr lang="es-ES_tradnl" smtClean="0"/>
          </a:p>
        </p:txBody>
      </p:sp>
      <p:pic>
        <p:nvPicPr>
          <p:cNvPr id="61443" name="Picture 3" descr="C:\Mis documentos\Espol\RRHH\Imagenes\Orga 06.bmp"/>
          <p:cNvPicPr>
            <a:picLocks noChangeAspect="1" noChangeArrowheads="1"/>
          </p:cNvPicPr>
          <p:nvPr/>
        </p:nvPicPr>
        <p:blipFill>
          <a:blip r:embed="rId3"/>
          <a:srcRect/>
          <a:stretch>
            <a:fillRect/>
          </a:stretch>
        </p:blipFill>
        <p:spPr bwMode="auto">
          <a:xfrm>
            <a:off x="2590800" y="685800"/>
            <a:ext cx="4983163" cy="6019800"/>
          </a:xfrm>
          <a:prstGeom prst="rect">
            <a:avLst/>
          </a:prstGeom>
          <a:noFill/>
          <a:ln w="9525">
            <a:noFill/>
            <a:miter lim="800000"/>
            <a:headEnd/>
            <a:tailEnd/>
          </a:ln>
        </p:spPr>
      </p:pic>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04800" y="-228600"/>
            <a:ext cx="8458200" cy="1143000"/>
          </a:xfrm>
        </p:spPr>
        <p:txBody>
          <a:bodyPr/>
          <a:lstStyle/>
          <a:p>
            <a:pPr eaLnBrk="1" hangingPunct="1"/>
            <a:r>
              <a:rPr lang="en-US" smtClean="0"/>
              <a:t>Principios Organizacion</a:t>
            </a:r>
            <a:endParaRPr lang="es-ES_tradnl" smtClean="0"/>
          </a:p>
        </p:txBody>
      </p:sp>
      <p:sp>
        <p:nvSpPr>
          <p:cNvPr id="1047555" name="Rectangle 3"/>
          <p:cNvSpPr>
            <a:spLocks noGrp="1" noChangeArrowheads="1"/>
          </p:cNvSpPr>
          <p:nvPr>
            <p:ph type="body" idx="1"/>
          </p:nvPr>
        </p:nvSpPr>
        <p:spPr>
          <a:xfrm>
            <a:off x="914400" y="762000"/>
            <a:ext cx="8229600" cy="5943600"/>
          </a:xfrm>
        </p:spPr>
        <p:txBody>
          <a:bodyPr/>
          <a:lstStyle/>
          <a:p>
            <a:pPr eaLnBrk="1" hangingPunct="1">
              <a:lnSpc>
                <a:spcPct val="90000"/>
              </a:lnSpc>
              <a:defRPr/>
            </a:pPr>
            <a:r>
              <a:rPr lang="en-US" smtClean="0"/>
              <a:t>Especializacion:</a:t>
            </a:r>
          </a:p>
          <a:p>
            <a:pPr lvl="1" eaLnBrk="1" hangingPunct="1">
              <a:lnSpc>
                <a:spcPct val="90000"/>
              </a:lnSpc>
              <a:defRPr/>
            </a:pPr>
            <a:r>
              <a:rPr lang="en-US" smtClean="0"/>
              <a:t>Al dividir trabajo, actividad mas concreta y limitada: mas eficiencia, precision y destreza.</a:t>
            </a:r>
          </a:p>
          <a:p>
            <a:pPr eaLnBrk="1" hangingPunct="1">
              <a:lnSpc>
                <a:spcPct val="90000"/>
              </a:lnSpc>
              <a:defRPr/>
            </a:pPr>
            <a:r>
              <a:rPr lang="en-US" smtClean="0"/>
              <a:t>Unidad de mando:</a:t>
            </a:r>
          </a:p>
          <a:p>
            <a:pPr lvl="1" eaLnBrk="1" hangingPunct="1">
              <a:lnSpc>
                <a:spcPct val="90000"/>
              </a:lnSpc>
              <a:defRPr/>
            </a:pPr>
            <a:r>
              <a:rPr lang="en-US" smtClean="0"/>
              <a:t>Para cada funcion un solo jefe.</a:t>
            </a:r>
          </a:p>
          <a:p>
            <a:pPr eaLnBrk="1" hangingPunct="1">
              <a:lnSpc>
                <a:spcPct val="90000"/>
              </a:lnSpc>
              <a:defRPr/>
            </a:pPr>
            <a:r>
              <a:rPr lang="en-US" smtClean="0"/>
              <a:t>Equilibrio Autoridad –Responsabilidad:</a:t>
            </a:r>
          </a:p>
          <a:p>
            <a:pPr lvl="1" eaLnBrk="1" hangingPunct="1">
              <a:lnSpc>
                <a:spcPct val="90000"/>
              </a:lnSpc>
              <a:defRPr/>
            </a:pPr>
            <a:r>
              <a:rPr lang="en-US" smtClean="0"/>
              <a:t>Definirse grado responsabilidad cada nivel jerarquico y  al mismo tiempo autoridad correspondiente.</a:t>
            </a:r>
          </a:p>
          <a:p>
            <a:pPr eaLnBrk="1" hangingPunct="1">
              <a:lnSpc>
                <a:spcPct val="90000"/>
              </a:lnSpc>
              <a:defRPr/>
            </a:pPr>
            <a:r>
              <a:rPr lang="en-US" smtClean="0"/>
              <a:t>Equilibrio direccion – control:</a:t>
            </a:r>
          </a:p>
          <a:p>
            <a:pPr lvl="1" eaLnBrk="1" hangingPunct="1">
              <a:lnSpc>
                <a:spcPct val="90000"/>
              </a:lnSpc>
              <a:defRPr/>
            </a:pPr>
            <a:r>
              <a:rPr lang="en-US" smtClean="0"/>
              <a:t>A cada grado delegacion debe establecerse controles adecuados para asegurar unidad mando.</a:t>
            </a:r>
            <a:endParaRPr lang="es-ES_tradnl" smtClean="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Adaptación Mutua</a:t>
            </a:r>
            <a:endParaRPr lang="es-ES_tradnl" smtClean="0"/>
          </a:p>
        </p:txBody>
      </p:sp>
      <p:pic>
        <p:nvPicPr>
          <p:cNvPr id="8195" name="Picture 4" descr="C:\Mis documentos\Espol\RRHH\Imagenes\AdaptacionMutua.bmp"/>
          <p:cNvPicPr>
            <a:picLocks noChangeAspect="1" noChangeArrowheads="1"/>
          </p:cNvPicPr>
          <p:nvPr/>
        </p:nvPicPr>
        <p:blipFill>
          <a:blip r:embed="rId3"/>
          <a:srcRect/>
          <a:stretch>
            <a:fillRect/>
          </a:stretch>
        </p:blipFill>
        <p:spPr bwMode="auto">
          <a:xfrm>
            <a:off x="2133600" y="1214438"/>
            <a:ext cx="5562600" cy="5053012"/>
          </a:xfrm>
          <a:prstGeom prst="rect">
            <a:avLst/>
          </a:prstGeom>
          <a:noFill/>
          <a:ln w="9525">
            <a:noFill/>
            <a:miter lim="800000"/>
            <a:headEnd/>
            <a:tailEnd/>
          </a:ln>
        </p:spPr>
      </p:pic>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mtClean="0"/>
              <a:t>Unidades Organizacion</a:t>
            </a:r>
            <a:endParaRPr lang="es-ES_tradnl" smtClean="0"/>
          </a:p>
        </p:txBody>
      </p:sp>
      <p:sp>
        <p:nvSpPr>
          <p:cNvPr id="1049603" name="Rectangle 3"/>
          <p:cNvSpPr>
            <a:spLocks noGrp="1" noChangeArrowheads="1"/>
          </p:cNvSpPr>
          <p:nvPr>
            <p:ph type="body" idx="1"/>
          </p:nvPr>
        </p:nvSpPr>
        <p:spPr>
          <a:xfrm>
            <a:off x="762000" y="685800"/>
            <a:ext cx="8077200" cy="6019800"/>
          </a:xfrm>
        </p:spPr>
        <p:txBody>
          <a:bodyPr/>
          <a:lstStyle/>
          <a:p>
            <a:pPr eaLnBrk="1" hangingPunct="1">
              <a:defRPr/>
            </a:pPr>
            <a:r>
              <a:rPr lang="en-US" sz="2800" smtClean="0"/>
              <a:t>Criterios para definicion:</a:t>
            </a:r>
          </a:p>
          <a:p>
            <a:pPr lvl="1" eaLnBrk="1" hangingPunct="1">
              <a:defRPr/>
            </a:pPr>
            <a:r>
              <a:rPr lang="en-US" sz="2000" smtClean="0"/>
              <a:t>El trabajo que se debe hacer.</a:t>
            </a:r>
          </a:p>
          <a:p>
            <a:pPr lvl="1" eaLnBrk="1" hangingPunct="1">
              <a:defRPr/>
            </a:pPr>
            <a:r>
              <a:rPr lang="en-US" sz="2000" smtClean="0"/>
              <a:t>Las personas concretas de que se dispone.</a:t>
            </a:r>
          </a:p>
          <a:p>
            <a:pPr lvl="1" eaLnBrk="1" hangingPunct="1">
              <a:defRPr/>
            </a:pPr>
            <a:r>
              <a:rPr lang="en-US" sz="2000" smtClean="0"/>
              <a:t>Lugares en que debe realizarse.</a:t>
            </a:r>
          </a:p>
          <a:p>
            <a:pPr eaLnBrk="1" hangingPunct="1">
              <a:defRPr/>
            </a:pPr>
            <a:r>
              <a:rPr lang="en-US" sz="2800" smtClean="0"/>
              <a:t>Funciones basicas empresas:</a:t>
            </a:r>
          </a:p>
          <a:p>
            <a:pPr lvl="1" eaLnBrk="1" hangingPunct="1">
              <a:defRPr/>
            </a:pPr>
            <a:r>
              <a:rPr lang="en-US" sz="2000" smtClean="0"/>
              <a:t>Produccion.</a:t>
            </a:r>
          </a:p>
          <a:p>
            <a:pPr lvl="1" eaLnBrk="1" hangingPunct="1">
              <a:defRPr/>
            </a:pPr>
            <a:r>
              <a:rPr lang="en-US" sz="2000" smtClean="0"/>
              <a:t>Ventas.</a:t>
            </a:r>
          </a:p>
          <a:p>
            <a:pPr lvl="1" eaLnBrk="1" hangingPunct="1">
              <a:defRPr/>
            </a:pPr>
            <a:r>
              <a:rPr lang="en-US" sz="2000" smtClean="0"/>
              <a:t>Finanzas.</a:t>
            </a:r>
          </a:p>
          <a:p>
            <a:pPr lvl="1" eaLnBrk="1" hangingPunct="1">
              <a:defRPr/>
            </a:pPr>
            <a:r>
              <a:rPr lang="en-US" sz="2000" smtClean="0"/>
              <a:t>Administracion.</a:t>
            </a:r>
          </a:p>
          <a:p>
            <a:pPr eaLnBrk="1" hangingPunct="1">
              <a:defRPr/>
            </a:pPr>
            <a:r>
              <a:rPr lang="en-US" sz="2800" smtClean="0"/>
              <a:t>Funciones en practica:</a:t>
            </a:r>
          </a:p>
          <a:p>
            <a:pPr lvl="1" eaLnBrk="1" hangingPunct="1">
              <a:defRPr/>
            </a:pPr>
            <a:r>
              <a:rPr lang="en-US" sz="2000" smtClean="0"/>
              <a:t>Division 1er nivel jerarquico.</a:t>
            </a:r>
          </a:p>
          <a:p>
            <a:pPr lvl="1" eaLnBrk="1" hangingPunct="1">
              <a:defRPr/>
            </a:pPr>
            <a:r>
              <a:rPr lang="en-US" sz="2000" smtClean="0"/>
              <a:t>Departamento 2o nivel jerarquico.</a:t>
            </a:r>
          </a:p>
          <a:p>
            <a:pPr lvl="1" eaLnBrk="1" hangingPunct="1">
              <a:defRPr/>
            </a:pPr>
            <a:r>
              <a:rPr lang="en-US" sz="2000" smtClean="0"/>
              <a:t>Seccion 3er nivel jerarquico.</a:t>
            </a:r>
          </a:p>
          <a:p>
            <a:pPr lvl="1" eaLnBrk="1" hangingPunct="1">
              <a:defRPr/>
            </a:pPr>
            <a:r>
              <a:rPr lang="en-US" sz="2000" smtClean="0"/>
              <a:t>Grupo y subgrupos 4o nivel jerarquico.</a:t>
            </a:r>
          </a:p>
          <a:p>
            <a:pPr lvl="1" eaLnBrk="1" hangingPunct="1">
              <a:defRPr/>
            </a:pPr>
            <a:r>
              <a:rPr lang="en-US" sz="2000" smtClean="0"/>
              <a:t>Unidad 5 nivel jerarquico.</a:t>
            </a:r>
            <a:endParaRPr lang="es-ES_tradnl" sz="2000" smtClean="0"/>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ChangeArrowheads="1"/>
          </p:cNvSpPr>
          <p:nvPr>
            <p:ph type="title"/>
          </p:nvPr>
        </p:nvSpPr>
        <p:spPr/>
        <p:txBody>
          <a:bodyPr/>
          <a:lstStyle/>
          <a:p>
            <a:pPr eaLnBrk="1" hangingPunct="1"/>
            <a:r>
              <a:rPr lang="en-US" smtClean="0"/>
              <a:t>Relac Trama y Org Estructura</a:t>
            </a:r>
            <a:endParaRPr lang="es-ES_tradnl" smtClean="0"/>
          </a:p>
        </p:txBody>
      </p:sp>
      <p:pic>
        <p:nvPicPr>
          <p:cNvPr id="64515" name="Picture 1027" descr="C:\Mis documentos\Espol\RRHH\Imagenes\Trama.bmp"/>
          <p:cNvPicPr>
            <a:picLocks noChangeAspect="1" noChangeArrowheads="1"/>
          </p:cNvPicPr>
          <p:nvPr/>
        </p:nvPicPr>
        <p:blipFill>
          <a:blip r:embed="rId3"/>
          <a:srcRect/>
          <a:stretch>
            <a:fillRect/>
          </a:stretch>
        </p:blipFill>
        <p:spPr bwMode="auto">
          <a:xfrm>
            <a:off x="1919288" y="838200"/>
            <a:ext cx="5548312" cy="5867400"/>
          </a:xfrm>
          <a:prstGeom prst="rect">
            <a:avLst/>
          </a:prstGeom>
          <a:noFill/>
          <a:ln w="9525">
            <a:noFill/>
            <a:miter lim="800000"/>
            <a:headEnd/>
            <a:tailEnd/>
          </a:ln>
        </p:spPr>
      </p:pic>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26"/>
          <p:cNvSpPr>
            <a:spLocks noGrp="1" noChangeArrowheads="1"/>
          </p:cNvSpPr>
          <p:nvPr>
            <p:ph type="title"/>
          </p:nvPr>
        </p:nvSpPr>
        <p:spPr/>
        <p:txBody>
          <a:bodyPr/>
          <a:lstStyle/>
          <a:p>
            <a:pPr eaLnBrk="1" hangingPunct="1"/>
            <a:r>
              <a:rPr lang="en-US" smtClean="0"/>
              <a:t>Poder</a:t>
            </a:r>
            <a:endParaRPr lang="es-ES_tradnl" smtClean="0"/>
          </a:p>
        </p:txBody>
      </p:sp>
      <p:sp>
        <p:nvSpPr>
          <p:cNvPr id="1051651" name="Rectangle 1027"/>
          <p:cNvSpPr>
            <a:spLocks noGrp="1" noChangeArrowheads="1"/>
          </p:cNvSpPr>
          <p:nvPr>
            <p:ph type="body" idx="1"/>
          </p:nvPr>
        </p:nvSpPr>
        <p:spPr/>
        <p:txBody>
          <a:bodyPr/>
          <a:lstStyle/>
          <a:p>
            <a:pPr eaLnBrk="1" hangingPunct="1">
              <a:lnSpc>
                <a:spcPct val="90000"/>
              </a:lnSpc>
              <a:defRPr/>
            </a:pPr>
            <a:r>
              <a:rPr lang="en-US" sz="2800" smtClean="0"/>
              <a:t>Influencia: Acciones directa oindirecta producen cambio comportamiento de otrapersona o grupo,.</a:t>
            </a:r>
          </a:p>
          <a:p>
            <a:pPr eaLnBrk="1" hangingPunct="1">
              <a:lnSpc>
                <a:spcPct val="90000"/>
              </a:lnSpc>
              <a:defRPr/>
            </a:pPr>
            <a:r>
              <a:rPr lang="en-US" sz="2800" smtClean="0"/>
              <a:t>Poder: Capacidad de ejercer influencia.</a:t>
            </a:r>
          </a:p>
          <a:p>
            <a:pPr eaLnBrk="1" hangingPunct="1">
              <a:lnSpc>
                <a:spcPct val="90000"/>
              </a:lnSpc>
              <a:defRPr/>
            </a:pPr>
            <a:r>
              <a:rPr lang="en-US" sz="2800" smtClean="0"/>
              <a:t>Autoridad: derecho de actuar u ordenar a otros para que actuen hacia consecucion de metas.</a:t>
            </a:r>
          </a:p>
          <a:p>
            <a:pPr eaLnBrk="1" hangingPunct="1">
              <a:lnSpc>
                <a:spcPct val="90000"/>
              </a:lnSpc>
              <a:defRPr/>
            </a:pPr>
            <a:r>
              <a:rPr lang="en-US" sz="2800" smtClean="0"/>
              <a:t>5 bases poder:</a:t>
            </a:r>
          </a:p>
          <a:p>
            <a:pPr lvl="1" eaLnBrk="1" hangingPunct="1">
              <a:lnSpc>
                <a:spcPct val="90000"/>
              </a:lnSpc>
              <a:defRPr/>
            </a:pPr>
            <a:r>
              <a:rPr lang="en-US" sz="2400" smtClean="0"/>
              <a:t>Coercitivo.</a:t>
            </a:r>
          </a:p>
          <a:p>
            <a:pPr lvl="1" eaLnBrk="1" hangingPunct="1">
              <a:lnSpc>
                <a:spcPct val="90000"/>
              </a:lnSpc>
              <a:defRPr/>
            </a:pPr>
            <a:r>
              <a:rPr lang="en-US" sz="2400" smtClean="0"/>
              <a:t>Recompensa.</a:t>
            </a:r>
          </a:p>
          <a:p>
            <a:pPr lvl="1" eaLnBrk="1" hangingPunct="1">
              <a:lnSpc>
                <a:spcPct val="90000"/>
              </a:lnSpc>
              <a:defRPr/>
            </a:pPr>
            <a:r>
              <a:rPr lang="en-US" sz="2400" smtClean="0"/>
              <a:t>Legitimo.</a:t>
            </a:r>
          </a:p>
          <a:p>
            <a:pPr lvl="1" eaLnBrk="1" hangingPunct="1">
              <a:lnSpc>
                <a:spcPct val="90000"/>
              </a:lnSpc>
              <a:defRPr/>
            </a:pPr>
            <a:r>
              <a:rPr lang="en-US" sz="2400" smtClean="0"/>
              <a:t>Referencia.</a:t>
            </a:r>
          </a:p>
          <a:p>
            <a:pPr lvl="1" eaLnBrk="1" hangingPunct="1">
              <a:lnSpc>
                <a:spcPct val="90000"/>
              </a:lnSpc>
              <a:defRPr/>
            </a:pPr>
            <a:r>
              <a:rPr lang="en-US" sz="2400" smtClean="0"/>
              <a:t>Experiencia.</a:t>
            </a:r>
            <a:endParaRPr lang="es-ES_tradnl" sz="2400" smtClean="0"/>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mtClean="0"/>
              <a:t>Clases Autoridad</a:t>
            </a:r>
            <a:endParaRPr lang="es-ES_tradnl" smtClean="0"/>
          </a:p>
        </p:txBody>
      </p:sp>
      <p:sp>
        <p:nvSpPr>
          <p:cNvPr id="1052675" name="Rectangle 3"/>
          <p:cNvSpPr>
            <a:spLocks noGrp="1" noChangeArrowheads="1"/>
          </p:cNvSpPr>
          <p:nvPr>
            <p:ph type="body" idx="1"/>
          </p:nvPr>
        </p:nvSpPr>
        <p:spPr/>
        <p:txBody>
          <a:bodyPr/>
          <a:lstStyle/>
          <a:p>
            <a:pPr eaLnBrk="1" hangingPunct="1">
              <a:lnSpc>
                <a:spcPct val="90000"/>
              </a:lnSpc>
              <a:defRPr/>
            </a:pPr>
            <a:r>
              <a:rPr lang="en-US" smtClean="0"/>
              <a:t>Autoridad formal:</a:t>
            </a:r>
          </a:p>
          <a:p>
            <a:pPr lvl="1" eaLnBrk="1" hangingPunct="1">
              <a:lnSpc>
                <a:spcPct val="90000"/>
              </a:lnSpc>
              <a:defRPr/>
            </a:pPr>
            <a:r>
              <a:rPr lang="en-US" smtClean="0"/>
              <a:t>Autoridad de linea:</a:t>
            </a:r>
          </a:p>
          <a:p>
            <a:pPr lvl="2" eaLnBrk="1" hangingPunct="1">
              <a:lnSpc>
                <a:spcPct val="90000"/>
              </a:lnSpc>
              <a:defRPr/>
            </a:pPr>
            <a:r>
              <a:rPr lang="en-US" smtClean="0"/>
              <a:t>Relacion Jefe subordinado. Se acepta derecho de superior de ordenar a subordinado. Lineas verticales.</a:t>
            </a:r>
          </a:p>
          <a:p>
            <a:pPr lvl="1" eaLnBrk="1" hangingPunct="1">
              <a:lnSpc>
                <a:spcPct val="90000"/>
              </a:lnSpc>
              <a:defRPr/>
            </a:pPr>
            <a:r>
              <a:rPr lang="en-US" smtClean="0"/>
              <a:t>Autoridad horizontal o de staff.</a:t>
            </a:r>
          </a:p>
          <a:p>
            <a:pPr lvl="2" eaLnBrk="1" hangingPunct="1">
              <a:lnSpc>
                <a:spcPct val="90000"/>
              </a:lnSpc>
              <a:defRPr/>
            </a:pPr>
            <a:r>
              <a:rPr lang="en-US" smtClean="0"/>
              <a:t>Control indirecto ejercido por normalizacion.</a:t>
            </a:r>
          </a:p>
          <a:p>
            <a:pPr eaLnBrk="1" hangingPunct="1">
              <a:lnSpc>
                <a:spcPct val="90000"/>
              </a:lnSpc>
              <a:defRPr/>
            </a:pPr>
            <a:r>
              <a:rPr lang="en-US" smtClean="0"/>
              <a:t>Autoridad informal:</a:t>
            </a:r>
          </a:p>
          <a:p>
            <a:pPr lvl="1" eaLnBrk="1" hangingPunct="1">
              <a:lnSpc>
                <a:spcPct val="90000"/>
              </a:lnSpc>
              <a:defRPr/>
            </a:pPr>
            <a:r>
              <a:rPr lang="en-US" smtClean="0"/>
              <a:t>“Autoridad moral” de apoyo, servicio, asesoramiento, evaluacion, etc. Ni claro ni definido. Actua sin derechos inherentes a posicion, y no puede </a:t>
            </a:r>
            <a:r>
              <a:rPr lang="en-US" b="1" u="sng" smtClean="0"/>
              <a:t>exigir</a:t>
            </a:r>
            <a:r>
              <a:rPr lang="en-US" smtClean="0"/>
              <a:t> obediencia, pero normalmente la obtiene.</a:t>
            </a:r>
            <a:endParaRPr lang="es-ES_tradnl" smtClean="0"/>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smtClean="0"/>
              <a:t>Teoria de Aceptacion</a:t>
            </a:r>
            <a:endParaRPr lang="es-ES_tradnl" smtClean="0"/>
          </a:p>
        </p:txBody>
      </p:sp>
      <p:sp>
        <p:nvSpPr>
          <p:cNvPr id="1053699" name="Rectangle 3"/>
          <p:cNvSpPr>
            <a:spLocks noGrp="1" noChangeArrowheads="1"/>
          </p:cNvSpPr>
          <p:nvPr>
            <p:ph type="body" idx="1"/>
          </p:nvPr>
        </p:nvSpPr>
        <p:spPr/>
        <p:txBody>
          <a:bodyPr/>
          <a:lstStyle/>
          <a:p>
            <a:pPr eaLnBrk="1" hangingPunct="1">
              <a:defRPr/>
            </a:pPr>
            <a:r>
              <a:rPr lang="en-US" smtClean="0"/>
              <a:t>Persona acepta comunicacion como autorizada si, y solo si:</a:t>
            </a:r>
          </a:p>
          <a:p>
            <a:pPr lvl="1" eaLnBrk="1" hangingPunct="1">
              <a:defRPr/>
            </a:pPr>
            <a:r>
              <a:rPr lang="en-US" smtClean="0"/>
              <a:t>La entiende.</a:t>
            </a:r>
          </a:p>
          <a:p>
            <a:pPr lvl="1" eaLnBrk="1" hangingPunct="1">
              <a:defRPr/>
            </a:pPr>
            <a:r>
              <a:rPr lang="en-US" smtClean="0"/>
              <a:t>Que en momento de decidirse crea que no es contraria a propositos organizacion.</a:t>
            </a:r>
          </a:p>
          <a:p>
            <a:pPr lvl="1" eaLnBrk="1" hangingPunct="1">
              <a:defRPr/>
            </a:pPr>
            <a:r>
              <a:rPr lang="en-US" smtClean="0"/>
              <a:t>Que en momento de decidirse crea que es compatible con sus intereses y valores personales.</a:t>
            </a:r>
          </a:p>
          <a:p>
            <a:pPr lvl="1" eaLnBrk="1" hangingPunct="1">
              <a:defRPr/>
            </a:pPr>
            <a:r>
              <a:rPr lang="en-US" smtClean="0"/>
              <a:t>Que este en capacidad de cumplirla, mental y materialmente.</a:t>
            </a:r>
            <a:endParaRPr lang="es-ES_tradnl" smtClean="0"/>
          </a:p>
        </p:txBody>
      </p:sp>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990600" y="1295400"/>
            <a:ext cx="7772400" cy="1143000"/>
          </a:xfrm>
        </p:spPr>
        <p:txBody>
          <a:bodyPr/>
          <a:lstStyle/>
          <a:p>
            <a:pPr eaLnBrk="1" hangingPunct="1"/>
            <a:r>
              <a:rPr lang="en-US" smtClean="0"/>
              <a:t>Descentralizacion</a:t>
            </a:r>
            <a:endParaRPr lang="en-GB" smtClean="0"/>
          </a:p>
        </p:txBody>
      </p:sp>
      <p:sp>
        <p:nvSpPr>
          <p:cNvPr id="1128451" name="Rectangle 3"/>
          <p:cNvSpPr>
            <a:spLocks noGrp="1" noChangeArrowheads="1"/>
          </p:cNvSpPr>
          <p:nvPr>
            <p:ph type="subTitle" idx="1"/>
          </p:nvPr>
        </p:nvSpPr>
        <p:spPr>
          <a:xfrm>
            <a:off x="1752600" y="3276600"/>
            <a:ext cx="6400800" cy="1752600"/>
          </a:xfrm>
        </p:spPr>
        <p:txBody>
          <a:bodyPr/>
          <a:lstStyle/>
          <a:p>
            <a:pPr eaLnBrk="1" hangingPunct="1">
              <a:defRPr/>
            </a:pPr>
            <a:r>
              <a:rPr lang="en-US" smtClean="0"/>
              <a:t>Vertical y Horizontal</a:t>
            </a:r>
          </a:p>
          <a:p>
            <a:pPr eaLnBrk="1" hangingPunct="1">
              <a:defRPr/>
            </a:pPr>
            <a:r>
              <a:rPr lang="en-US" smtClean="0"/>
              <a:t>Del Sistema Decisor</a:t>
            </a:r>
            <a:endParaRPr lang="en-GB" smtClean="0"/>
          </a:p>
        </p:txBody>
      </p:sp>
    </p:spTree>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152400"/>
            <a:ext cx="9372600" cy="1143000"/>
          </a:xfrm>
        </p:spPr>
        <p:txBody>
          <a:bodyPr/>
          <a:lstStyle/>
          <a:p>
            <a:pPr eaLnBrk="1" hangingPunct="1"/>
            <a:r>
              <a:rPr lang="en-US" smtClean="0"/>
              <a:t>Centralizacion y Descentralizacion</a:t>
            </a:r>
            <a:endParaRPr lang="en-GB" smtClean="0"/>
          </a:p>
        </p:txBody>
      </p:sp>
      <p:sp>
        <p:nvSpPr>
          <p:cNvPr id="1127427" name="Rectangle 3"/>
          <p:cNvSpPr>
            <a:spLocks noGrp="1" noChangeArrowheads="1"/>
          </p:cNvSpPr>
          <p:nvPr>
            <p:ph type="body" idx="1"/>
          </p:nvPr>
        </p:nvSpPr>
        <p:spPr>
          <a:xfrm>
            <a:off x="533400" y="762000"/>
            <a:ext cx="8305800" cy="5638800"/>
          </a:xfrm>
        </p:spPr>
        <p:txBody>
          <a:bodyPr/>
          <a:lstStyle/>
          <a:p>
            <a:pPr eaLnBrk="1" hangingPunct="1">
              <a:defRPr/>
            </a:pPr>
            <a:r>
              <a:rPr lang="en-US" sz="2800" smtClean="0"/>
              <a:t>P</a:t>
            </a:r>
            <a:r>
              <a:rPr lang="en-GB" sz="2800" smtClean="0"/>
              <a:t>unto de Estructura y relacionado con la misma. </a:t>
            </a:r>
            <a:endParaRPr lang="en-US" sz="2800" smtClean="0"/>
          </a:p>
          <a:p>
            <a:pPr eaLnBrk="1" hangingPunct="1">
              <a:defRPr/>
            </a:pPr>
            <a:r>
              <a:rPr lang="en-US" sz="2800" smtClean="0"/>
              <a:t>N</a:t>
            </a:r>
            <a:r>
              <a:rPr lang="en-GB" sz="2800" smtClean="0"/>
              <a:t>o son buenas o malas per se y cada una tiene beneficios</a:t>
            </a:r>
            <a:r>
              <a:rPr lang="en-US" sz="2800" smtClean="0"/>
              <a:t>,</a:t>
            </a:r>
            <a:r>
              <a:rPr lang="en-GB" sz="2800" smtClean="0"/>
              <a:t> desventajas y aplicaciones concretas.</a:t>
            </a:r>
            <a:endParaRPr lang="en-US" sz="2800" smtClean="0"/>
          </a:p>
          <a:p>
            <a:pPr eaLnBrk="1" hangingPunct="1">
              <a:defRPr/>
            </a:pPr>
            <a:r>
              <a:rPr lang="en-GB" sz="2800" smtClean="0"/>
              <a:t>Centralización</a:t>
            </a:r>
            <a:r>
              <a:rPr lang="en-US" sz="2800" smtClean="0"/>
              <a:t>:</a:t>
            </a:r>
          </a:p>
          <a:p>
            <a:pPr lvl="1" eaLnBrk="1" hangingPunct="1">
              <a:defRPr/>
            </a:pPr>
            <a:r>
              <a:rPr lang="en-GB" sz="2400" smtClean="0"/>
              <a:t>Concentración poder toma de decisión en 1 o pocos individuos. Medio mas preciso para coordinar toma de decisiones en organización, q persona decide y pone en práctica por supervisión directa.</a:t>
            </a:r>
          </a:p>
          <a:p>
            <a:pPr eaLnBrk="1" hangingPunct="1">
              <a:defRPr/>
            </a:pPr>
            <a:r>
              <a:rPr lang="en-GB" sz="2800" smtClean="0"/>
              <a:t>Descentralización</a:t>
            </a:r>
            <a:r>
              <a:rPr lang="en-US" sz="2800" smtClean="0"/>
              <a:t>:</a:t>
            </a:r>
          </a:p>
          <a:p>
            <a:pPr lvl="1" eaLnBrk="1" hangingPunct="1">
              <a:defRPr/>
            </a:pPr>
            <a:r>
              <a:rPr lang="en-GB" sz="2400" smtClean="0"/>
              <a:t>Poder de toma de decisión repartidos entre varios individuos y está vinculado con el diseño de estructura organizacional</a:t>
            </a:r>
            <a:r>
              <a:rPr lang="en-US" sz="2400" smtClean="0"/>
              <a:t>.</a:t>
            </a:r>
            <a:endParaRPr lang="en-GB" sz="2400" smtClean="0"/>
          </a:p>
        </p:txBody>
      </p:sp>
    </p:spTree>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228600"/>
            <a:ext cx="9144000" cy="1143000"/>
          </a:xfrm>
        </p:spPr>
        <p:txBody>
          <a:bodyPr/>
          <a:lstStyle/>
          <a:p>
            <a:pPr eaLnBrk="1" hangingPunct="1"/>
            <a:r>
              <a:rPr lang="en-US" smtClean="0"/>
              <a:t>Centralizacion vs Descentralizacion</a:t>
            </a:r>
            <a:endParaRPr lang="en-GB" smtClean="0"/>
          </a:p>
        </p:txBody>
      </p:sp>
      <p:sp>
        <p:nvSpPr>
          <p:cNvPr id="1131523" name="Rectangle 3"/>
          <p:cNvSpPr>
            <a:spLocks noGrp="1" noChangeArrowheads="1"/>
          </p:cNvSpPr>
          <p:nvPr>
            <p:ph type="body" idx="1"/>
          </p:nvPr>
        </p:nvSpPr>
        <p:spPr>
          <a:xfrm>
            <a:off x="609600" y="838200"/>
            <a:ext cx="8229600" cy="5867400"/>
          </a:xfrm>
        </p:spPr>
        <p:txBody>
          <a:bodyPr/>
          <a:lstStyle/>
          <a:p>
            <a:pPr eaLnBrk="1" hangingPunct="1">
              <a:defRPr/>
            </a:pPr>
            <a:r>
              <a:rPr lang="en-GB" smtClean="0"/>
              <a:t>No todas decisiones pueden ser atendidas por 1 cerebro</a:t>
            </a:r>
            <a:r>
              <a:rPr lang="en-US" smtClean="0"/>
              <a:t>:</a:t>
            </a:r>
          </a:p>
          <a:p>
            <a:pPr lvl="1" eaLnBrk="1" hangingPunct="1">
              <a:defRPr/>
            </a:pPr>
            <a:r>
              <a:rPr lang="en-US" smtClean="0"/>
              <a:t>I</a:t>
            </a:r>
            <a:r>
              <a:rPr lang="en-GB" smtClean="0"/>
              <a:t>nfo</a:t>
            </a:r>
            <a:r>
              <a:rPr lang="en-US" smtClean="0"/>
              <a:t>rmacion</a:t>
            </a:r>
            <a:r>
              <a:rPr lang="en-GB" smtClean="0"/>
              <a:t> no llega completa.</a:t>
            </a:r>
            <a:endParaRPr lang="en-US" smtClean="0"/>
          </a:p>
          <a:p>
            <a:pPr lvl="1" eaLnBrk="1" hangingPunct="1">
              <a:defRPr/>
            </a:pPr>
            <a:r>
              <a:rPr lang="en-US" smtClean="0"/>
              <a:t>N</a:t>
            </a:r>
            <a:r>
              <a:rPr lang="en-GB" smtClean="0"/>
              <a:t>o </a:t>
            </a:r>
            <a:r>
              <a:rPr lang="en-US" smtClean="0"/>
              <a:t>es </a:t>
            </a:r>
            <a:r>
              <a:rPr lang="en-GB" smtClean="0"/>
              <a:t>entendida</a:t>
            </a:r>
            <a:r>
              <a:rPr lang="en-US" smtClean="0"/>
              <a:t> o transmitida correctamente.</a:t>
            </a:r>
          </a:p>
          <a:p>
            <a:pPr lvl="1" eaLnBrk="1" hangingPunct="1">
              <a:defRPr/>
            </a:pPr>
            <a:r>
              <a:rPr lang="en-US" smtClean="0"/>
              <a:t>N</a:t>
            </a:r>
            <a:r>
              <a:rPr lang="en-GB" smtClean="0"/>
              <a:t>o tiene capacidad procesarla:</a:t>
            </a:r>
            <a:endParaRPr lang="en-US" smtClean="0"/>
          </a:p>
          <a:p>
            <a:pPr lvl="2" eaLnBrk="1" hangingPunct="1">
              <a:defRPr/>
            </a:pPr>
            <a:r>
              <a:rPr lang="en-US" smtClean="0"/>
              <a:t>E</a:t>
            </a:r>
            <a:r>
              <a:rPr lang="en-GB" smtClean="0"/>
              <a:t>xceso de info</a:t>
            </a:r>
            <a:r>
              <a:rPr lang="en-US" smtClean="0"/>
              <a:t>rmacion.</a:t>
            </a:r>
          </a:p>
          <a:p>
            <a:pPr lvl="2" eaLnBrk="1" hangingPunct="1">
              <a:defRPr/>
            </a:pPr>
            <a:r>
              <a:rPr lang="en-US" smtClean="0"/>
              <a:t>P</a:t>
            </a:r>
            <a:r>
              <a:rPr lang="en-GB" smtClean="0"/>
              <a:t>or estar alejado</a:t>
            </a:r>
            <a:r>
              <a:rPr lang="en-US" smtClean="0"/>
              <a:t> del problema.</a:t>
            </a:r>
          </a:p>
          <a:p>
            <a:pPr lvl="2" eaLnBrk="1" hangingPunct="1">
              <a:defRPr/>
            </a:pPr>
            <a:r>
              <a:rPr lang="en-US" smtClean="0"/>
              <a:t>P</a:t>
            </a:r>
            <a:r>
              <a:rPr lang="en-GB" smtClean="0"/>
              <a:t>or falta de conocimientos específicos</a:t>
            </a:r>
            <a:r>
              <a:rPr lang="en-US" smtClean="0"/>
              <a:t>.</a:t>
            </a:r>
          </a:p>
          <a:p>
            <a:pPr lvl="2" eaLnBrk="1" hangingPunct="1">
              <a:defRPr/>
            </a:pPr>
            <a:r>
              <a:rPr lang="en-US" smtClean="0"/>
              <a:t>P</a:t>
            </a:r>
            <a:r>
              <a:rPr lang="en-GB" smtClean="0"/>
              <a:t>or premura.</a:t>
            </a:r>
          </a:p>
        </p:txBody>
      </p:sp>
    </p:spTree>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228600"/>
            <a:ext cx="9144000" cy="1143000"/>
          </a:xfrm>
        </p:spPr>
        <p:txBody>
          <a:bodyPr/>
          <a:lstStyle/>
          <a:p>
            <a:pPr eaLnBrk="1" hangingPunct="1"/>
            <a:r>
              <a:rPr lang="en-US" smtClean="0"/>
              <a:t>Centralizacion vs Descentralizacion</a:t>
            </a:r>
            <a:endParaRPr lang="en-GB" smtClean="0"/>
          </a:p>
        </p:txBody>
      </p:sp>
      <p:sp>
        <p:nvSpPr>
          <p:cNvPr id="1132547" name="Rectangle 3"/>
          <p:cNvSpPr>
            <a:spLocks noGrp="1" noChangeArrowheads="1"/>
          </p:cNvSpPr>
          <p:nvPr>
            <p:ph type="body" idx="1"/>
          </p:nvPr>
        </p:nvSpPr>
        <p:spPr>
          <a:xfrm>
            <a:off x="609600" y="838200"/>
            <a:ext cx="8229600" cy="5867400"/>
          </a:xfrm>
        </p:spPr>
        <p:txBody>
          <a:bodyPr/>
          <a:lstStyle/>
          <a:p>
            <a:pPr eaLnBrk="1" hangingPunct="1">
              <a:lnSpc>
                <a:spcPct val="90000"/>
              </a:lnSpc>
              <a:defRPr/>
            </a:pPr>
            <a:r>
              <a:rPr lang="en-GB" sz="2800" smtClean="0"/>
              <a:t>Error mas común centralización: </a:t>
            </a:r>
            <a:endParaRPr lang="en-US" sz="2800" smtClean="0"/>
          </a:p>
          <a:p>
            <a:pPr lvl="1" eaLnBrk="1" hangingPunct="1">
              <a:lnSpc>
                <a:spcPct val="90000"/>
              </a:lnSpc>
              <a:defRPr/>
            </a:pPr>
            <a:r>
              <a:rPr lang="en-GB" sz="2400" smtClean="0"/>
              <a:t>Pensar jefe puede hacer mejor que empleado al ver errores post facto. </a:t>
            </a:r>
            <a:endParaRPr lang="en-US" sz="2400" smtClean="0"/>
          </a:p>
          <a:p>
            <a:pPr eaLnBrk="1" hangingPunct="1">
              <a:lnSpc>
                <a:spcPct val="90000"/>
              </a:lnSpc>
              <a:defRPr/>
            </a:pPr>
            <a:r>
              <a:rPr lang="en-GB" sz="2800" smtClean="0"/>
              <a:t>Jefe no puede abarcar todo o le falta conocimientos específicos que solo se logran por contacto estrecho con medio.</a:t>
            </a:r>
            <a:endParaRPr lang="en-US" sz="2800" smtClean="0"/>
          </a:p>
          <a:p>
            <a:pPr eaLnBrk="1" hangingPunct="1">
              <a:lnSpc>
                <a:spcPct val="90000"/>
              </a:lnSpc>
              <a:defRPr/>
            </a:pPr>
            <a:r>
              <a:rPr lang="en-GB" sz="2800" smtClean="0"/>
              <a:t>Excesiva Centralización: </a:t>
            </a:r>
            <a:endParaRPr lang="en-US" sz="2800" smtClean="0"/>
          </a:p>
          <a:p>
            <a:pPr lvl="1" eaLnBrk="1" hangingPunct="1">
              <a:lnSpc>
                <a:spcPct val="90000"/>
              </a:lnSpc>
              <a:defRPr/>
            </a:pPr>
            <a:r>
              <a:rPr lang="en-GB" sz="2400" smtClean="0"/>
              <a:t>Personas con conocimientos pasan decisiones a jefes sin contacto con realidad y sobrecargados.</a:t>
            </a:r>
            <a:endParaRPr lang="en-US" sz="2400" smtClean="0"/>
          </a:p>
          <a:p>
            <a:pPr eaLnBrk="1" hangingPunct="1">
              <a:lnSpc>
                <a:spcPct val="90000"/>
              </a:lnSpc>
              <a:defRPr/>
            </a:pPr>
            <a:r>
              <a:rPr lang="en-GB" sz="2800" smtClean="0"/>
              <a:t> Recordar que ápice estratégico tiene sus otras funciones específicas. </a:t>
            </a:r>
            <a:endParaRPr lang="en-US" sz="2800" smtClean="0"/>
          </a:p>
          <a:p>
            <a:pPr eaLnBrk="1" hangingPunct="1">
              <a:lnSpc>
                <a:spcPct val="90000"/>
              </a:lnSpc>
              <a:defRPr/>
            </a:pPr>
            <a:r>
              <a:rPr lang="en-GB" sz="2800" smtClean="0"/>
              <a:t>Descentralización permite rápida reacción a condiciones locales y también es un factor motivador (vs. Higiénicos). </a:t>
            </a:r>
          </a:p>
        </p:txBody>
      </p:sp>
    </p:spTree>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smtClean="0"/>
              <a:t>Tipos de Descentralizacion</a:t>
            </a:r>
            <a:endParaRPr lang="en-GB" smtClean="0"/>
          </a:p>
        </p:txBody>
      </p:sp>
      <p:sp>
        <p:nvSpPr>
          <p:cNvPr id="1135619" name="Rectangle 3"/>
          <p:cNvSpPr>
            <a:spLocks noGrp="1" noChangeArrowheads="1"/>
          </p:cNvSpPr>
          <p:nvPr>
            <p:ph type="body" idx="1"/>
          </p:nvPr>
        </p:nvSpPr>
        <p:spPr>
          <a:xfrm>
            <a:off x="685800" y="838200"/>
            <a:ext cx="8153400" cy="5638800"/>
          </a:xfrm>
        </p:spPr>
        <p:txBody>
          <a:bodyPr/>
          <a:lstStyle/>
          <a:p>
            <a:pPr eaLnBrk="1" hangingPunct="1">
              <a:lnSpc>
                <a:spcPct val="90000"/>
              </a:lnSpc>
              <a:defRPr/>
            </a:pPr>
            <a:r>
              <a:rPr lang="en-GB" sz="2800" smtClean="0"/>
              <a:t>D</a:t>
            </a:r>
            <a:r>
              <a:rPr lang="en-US" sz="2800" smtClean="0"/>
              <a:t>escentralizacion</a:t>
            </a:r>
            <a:r>
              <a:rPr lang="en-GB" sz="2800" smtClean="0"/>
              <a:t> Vertical.</a:t>
            </a:r>
            <a:endParaRPr lang="en-US" sz="2800" smtClean="0"/>
          </a:p>
          <a:p>
            <a:pPr lvl="1" eaLnBrk="1" hangingPunct="1">
              <a:lnSpc>
                <a:spcPct val="90000"/>
              </a:lnSpc>
              <a:defRPr/>
            </a:pPr>
            <a:r>
              <a:rPr lang="en-GB" sz="2400" smtClean="0"/>
              <a:t>Dispersión poder formal por líneas de mando de ápice estratégico a línea media. (que poderes se delegan? Hasta que punto? Como controla?</a:t>
            </a:r>
            <a:endParaRPr lang="en-US" sz="2400" smtClean="0"/>
          </a:p>
          <a:p>
            <a:pPr eaLnBrk="1" hangingPunct="1">
              <a:lnSpc>
                <a:spcPct val="90000"/>
              </a:lnSpc>
              <a:defRPr/>
            </a:pPr>
            <a:r>
              <a:rPr lang="en-GB" sz="2800" smtClean="0"/>
              <a:t>D</a:t>
            </a:r>
            <a:r>
              <a:rPr lang="en-US" sz="2800" smtClean="0"/>
              <a:t>escentralizacion</a:t>
            </a:r>
            <a:r>
              <a:rPr lang="en-GB" sz="2800" smtClean="0"/>
              <a:t> Horizontal</a:t>
            </a:r>
            <a:r>
              <a:rPr lang="en-US" sz="2800" smtClean="0"/>
              <a:t>:</a:t>
            </a:r>
          </a:p>
          <a:p>
            <a:pPr lvl="1" eaLnBrk="1" hangingPunct="1">
              <a:lnSpc>
                <a:spcPct val="90000"/>
              </a:lnSpc>
              <a:defRPr/>
            </a:pPr>
            <a:r>
              <a:rPr lang="en-GB" sz="2400" smtClean="0"/>
              <a:t>Transferencia de poder desde línea formal hacia staff y tecnoestructura por medio de normalización (inputs = reglas que hacer, outputs = resultados esperados, conocimientos necesarios para puesto) pasa de poder formal a informal.</a:t>
            </a:r>
            <a:endParaRPr lang="en-US" sz="2400" smtClean="0"/>
          </a:p>
          <a:p>
            <a:pPr eaLnBrk="1" hangingPunct="1">
              <a:lnSpc>
                <a:spcPct val="90000"/>
              </a:lnSpc>
              <a:defRPr/>
            </a:pPr>
            <a:r>
              <a:rPr lang="en-GB" sz="2800" smtClean="0"/>
              <a:t>Dispersión física de servicios</a:t>
            </a:r>
            <a:r>
              <a:rPr lang="en-US" sz="2800" smtClean="0"/>
              <a:t>:</a:t>
            </a:r>
          </a:p>
          <a:p>
            <a:pPr lvl="1" eaLnBrk="1" hangingPunct="1">
              <a:lnSpc>
                <a:spcPct val="90000"/>
              </a:lnSpc>
              <a:defRPr/>
            </a:pPr>
            <a:r>
              <a:rPr lang="en-GB" sz="2400" smtClean="0"/>
              <a:t>No aplica a nuestro tema (decisión), no parar bola, solo confunde. Departamentalización no sinónimo de descentralización, ya que un departamento puede estar centralizado dentro de si, aunque este descentralizado respecto resto organización.</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Supervisión Directa</a:t>
            </a:r>
            <a:endParaRPr lang="es-ES_tradnl" smtClean="0"/>
          </a:p>
        </p:txBody>
      </p:sp>
      <p:sp>
        <p:nvSpPr>
          <p:cNvPr id="992259" name="Rectangle 3"/>
          <p:cNvSpPr>
            <a:spLocks noGrp="1" noChangeArrowheads="1"/>
          </p:cNvSpPr>
          <p:nvPr>
            <p:ph type="body" idx="1"/>
          </p:nvPr>
        </p:nvSpPr>
        <p:spPr/>
        <p:txBody>
          <a:bodyPr/>
          <a:lstStyle/>
          <a:p>
            <a:pPr eaLnBrk="1" hangingPunct="1">
              <a:lnSpc>
                <a:spcPct val="90000"/>
              </a:lnSpc>
              <a:defRPr/>
            </a:pPr>
            <a:r>
              <a:rPr lang="en-US" smtClean="0"/>
              <a:t>Crecer Organiz. pasa estado + sencillo:</a:t>
            </a:r>
          </a:p>
          <a:p>
            <a:pPr lvl="1" eaLnBrk="1" hangingPunct="1">
              <a:lnSpc>
                <a:spcPct val="90000"/>
              </a:lnSpc>
              <a:defRPr/>
            </a:pPr>
            <a:r>
              <a:rPr lang="en-US" smtClean="0"/>
              <a:t>20 esclavos en una galera.</a:t>
            </a:r>
          </a:p>
          <a:p>
            <a:pPr lvl="1" eaLnBrk="1" hangingPunct="1">
              <a:lnSpc>
                <a:spcPct val="90000"/>
              </a:lnSpc>
              <a:defRPr/>
            </a:pPr>
            <a:r>
              <a:rPr lang="en-US" smtClean="0"/>
              <a:t>5-6 individuos en un taller.</a:t>
            </a:r>
          </a:p>
          <a:p>
            <a:pPr lvl="1" eaLnBrk="1" hangingPunct="1">
              <a:lnSpc>
                <a:spcPct val="90000"/>
              </a:lnSpc>
              <a:defRPr/>
            </a:pPr>
            <a:r>
              <a:rPr lang="en-US" smtClean="0"/>
              <a:t>Organizar una chupa / fiesta entre 50.</a:t>
            </a:r>
          </a:p>
          <a:p>
            <a:pPr eaLnBrk="1" hangingPunct="1">
              <a:lnSpc>
                <a:spcPct val="90000"/>
              </a:lnSpc>
              <a:defRPr/>
            </a:pPr>
            <a:r>
              <a:rPr lang="en-US" smtClean="0"/>
              <a:t>Suele recurrirse a 2o metodo:</a:t>
            </a:r>
          </a:p>
          <a:p>
            <a:pPr lvl="1" eaLnBrk="1" hangingPunct="1">
              <a:lnSpc>
                <a:spcPct val="90000"/>
              </a:lnSpc>
              <a:defRPr/>
            </a:pPr>
            <a:r>
              <a:rPr lang="en-US" smtClean="0"/>
              <a:t>Coordinación al responsabilizar a una persona del trabajo de las demás:</a:t>
            </a:r>
          </a:p>
          <a:p>
            <a:pPr lvl="2" eaLnBrk="1" hangingPunct="1">
              <a:lnSpc>
                <a:spcPct val="90000"/>
              </a:lnSpc>
              <a:defRPr/>
            </a:pPr>
            <a:r>
              <a:rPr lang="en-US" smtClean="0"/>
              <a:t>1 cerebro con muchas manos.</a:t>
            </a:r>
          </a:p>
          <a:p>
            <a:pPr lvl="2" eaLnBrk="1" hangingPunct="1">
              <a:lnSpc>
                <a:spcPct val="90000"/>
              </a:lnSpc>
              <a:defRPr/>
            </a:pPr>
            <a:r>
              <a:rPr lang="en-US" smtClean="0"/>
              <a:t>Supervisor en taller ceramica.</a:t>
            </a:r>
          </a:p>
          <a:p>
            <a:pPr lvl="2" eaLnBrk="1" hangingPunct="1">
              <a:lnSpc>
                <a:spcPct val="90000"/>
              </a:lnSpc>
              <a:defRPr/>
            </a:pPr>
            <a:r>
              <a:rPr lang="en-US" smtClean="0"/>
              <a:t>Tamborero en galera.</a:t>
            </a:r>
          </a:p>
          <a:p>
            <a:pPr eaLnBrk="1" hangingPunct="1">
              <a:lnSpc>
                <a:spcPct val="90000"/>
              </a:lnSpc>
              <a:defRPr/>
            </a:pPr>
            <a:r>
              <a:rPr lang="en-US" smtClean="0"/>
              <a:t>Puede ser mas complejo con subestructuras enichadas. (ejercito).</a:t>
            </a:r>
            <a:endParaRPr lang="es-ES_tradnl" smtClean="0"/>
          </a:p>
        </p:txBody>
      </p:sp>
    </p:spTree>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smtClean="0"/>
              <a:t>Poder</a:t>
            </a:r>
            <a:endParaRPr lang="en-GB" smtClean="0"/>
          </a:p>
        </p:txBody>
      </p:sp>
      <p:sp>
        <p:nvSpPr>
          <p:cNvPr id="1136643" name="Rectangle 3"/>
          <p:cNvSpPr>
            <a:spLocks noGrp="1" noChangeArrowheads="1"/>
          </p:cNvSpPr>
          <p:nvPr>
            <p:ph type="body" idx="1"/>
          </p:nvPr>
        </p:nvSpPr>
        <p:spPr/>
        <p:txBody>
          <a:bodyPr/>
          <a:lstStyle/>
          <a:p>
            <a:pPr eaLnBrk="1" hangingPunct="1">
              <a:defRPr/>
            </a:pPr>
            <a:r>
              <a:rPr lang="en-GB" smtClean="0"/>
              <a:t>Poder sobre acciones puede ejercerse de forma informal: </a:t>
            </a:r>
            <a:endParaRPr lang="en-US" smtClean="0"/>
          </a:p>
          <a:p>
            <a:pPr lvl="1" eaLnBrk="1" hangingPunct="1">
              <a:defRPr/>
            </a:pPr>
            <a:r>
              <a:rPr lang="en-US" smtClean="0"/>
              <a:t>C</a:t>
            </a:r>
            <a:r>
              <a:rPr lang="en-GB" smtClean="0"/>
              <a:t>ontrol de información que se entrega</a:t>
            </a:r>
            <a:r>
              <a:rPr lang="en-US" smtClean="0"/>
              <a:t>.</a:t>
            </a:r>
          </a:p>
          <a:p>
            <a:pPr lvl="1" eaLnBrk="1" hangingPunct="1">
              <a:defRPr/>
            </a:pPr>
            <a:r>
              <a:rPr lang="en-GB" smtClean="0"/>
              <a:t>Asesoramiento</a:t>
            </a:r>
            <a:r>
              <a:rPr lang="en-US" smtClean="0"/>
              <a:t>.</a:t>
            </a:r>
          </a:p>
          <a:p>
            <a:pPr lvl="1" eaLnBrk="1" hangingPunct="1">
              <a:defRPr/>
            </a:pPr>
            <a:r>
              <a:rPr lang="en-GB" smtClean="0"/>
              <a:t>Elección (toma decisión en si)</a:t>
            </a:r>
            <a:r>
              <a:rPr lang="en-US" smtClean="0"/>
              <a:t>.</a:t>
            </a:r>
          </a:p>
          <a:p>
            <a:pPr lvl="1" eaLnBrk="1" hangingPunct="1">
              <a:defRPr/>
            </a:pPr>
            <a:r>
              <a:rPr lang="en-US" smtClean="0"/>
              <a:t>A</a:t>
            </a:r>
            <a:r>
              <a:rPr lang="en-GB" smtClean="0"/>
              <a:t>utorización formal </a:t>
            </a:r>
            <a:r>
              <a:rPr lang="en-US" smtClean="0"/>
              <a:t>.</a:t>
            </a:r>
          </a:p>
          <a:p>
            <a:pPr lvl="1" eaLnBrk="1" hangingPunct="1">
              <a:defRPr/>
            </a:pPr>
            <a:r>
              <a:rPr lang="en-US" smtClean="0"/>
              <a:t>E</a:t>
            </a:r>
            <a:r>
              <a:rPr lang="en-GB" smtClean="0"/>
              <a:t>jecución. </a:t>
            </a:r>
          </a:p>
        </p:txBody>
      </p:sp>
    </p:spTree>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smtClean="0"/>
              <a:t>Descentralizacion Horizontal</a:t>
            </a:r>
            <a:endParaRPr lang="en-GB" smtClean="0"/>
          </a:p>
        </p:txBody>
      </p:sp>
      <p:sp>
        <p:nvSpPr>
          <p:cNvPr id="1139715" name="Rectangle 3"/>
          <p:cNvSpPr>
            <a:spLocks noGrp="1" noChangeArrowheads="1"/>
          </p:cNvSpPr>
          <p:nvPr>
            <p:ph type="body" idx="1"/>
          </p:nvPr>
        </p:nvSpPr>
        <p:spPr>
          <a:xfrm>
            <a:off x="457200" y="685800"/>
            <a:ext cx="8534400" cy="6019800"/>
          </a:xfrm>
        </p:spPr>
        <p:txBody>
          <a:bodyPr/>
          <a:lstStyle/>
          <a:p>
            <a:pPr eaLnBrk="1" hangingPunct="1">
              <a:defRPr/>
            </a:pPr>
            <a:r>
              <a:rPr lang="en-GB" sz="2400" smtClean="0"/>
              <a:t>Poder para los analistas</a:t>
            </a:r>
            <a:r>
              <a:rPr lang="en-US" sz="2400" smtClean="0"/>
              <a:t>:</a:t>
            </a:r>
          </a:p>
          <a:p>
            <a:pPr lvl="1" eaLnBrk="1" hangingPunct="1">
              <a:defRPr/>
            </a:pPr>
            <a:r>
              <a:rPr lang="en-US" sz="2000" smtClean="0"/>
              <a:t>D</a:t>
            </a:r>
            <a:r>
              <a:rPr lang="en-GB" sz="2000" smtClean="0"/>
              <a:t>e </a:t>
            </a:r>
            <a:r>
              <a:rPr lang="en-US" sz="2000" smtClean="0"/>
              <a:t>la </a:t>
            </a:r>
            <a:r>
              <a:rPr lang="en-GB" sz="2000" smtClean="0"/>
              <a:t>tecnoestructura por influencia de normalización en decisiones ajenas.</a:t>
            </a:r>
            <a:endParaRPr lang="en-US" sz="2000" smtClean="0"/>
          </a:p>
          <a:p>
            <a:pPr lvl="1" eaLnBrk="1" hangingPunct="1">
              <a:defRPr/>
            </a:pPr>
            <a:r>
              <a:rPr lang="en-GB" sz="2000" smtClean="0"/>
              <a:t>Centraliza en forma vertical, por reglas fijas</a:t>
            </a:r>
            <a:r>
              <a:rPr lang="en-US" sz="2000" smtClean="0"/>
              <a:t>.</a:t>
            </a:r>
          </a:p>
          <a:p>
            <a:pPr lvl="1" eaLnBrk="1" hangingPunct="1">
              <a:defRPr/>
            </a:pPr>
            <a:r>
              <a:rPr lang="en-US" sz="2000" smtClean="0"/>
              <a:t>E</a:t>
            </a:r>
            <a:r>
              <a:rPr lang="en-GB" sz="2000" smtClean="0"/>
              <a:t>j: burocracia.</a:t>
            </a:r>
            <a:endParaRPr lang="en-US" sz="2000" smtClean="0"/>
          </a:p>
          <a:p>
            <a:pPr eaLnBrk="1" hangingPunct="1">
              <a:defRPr/>
            </a:pPr>
            <a:r>
              <a:rPr lang="en-GB" sz="2400" smtClean="0"/>
              <a:t>Poder para los expertos</a:t>
            </a:r>
            <a:r>
              <a:rPr lang="en-US" sz="2400" smtClean="0"/>
              <a:t>:</a:t>
            </a:r>
          </a:p>
          <a:p>
            <a:pPr lvl="1" eaLnBrk="1" hangingPunct="1">
              <a:defRPr/>
            </a:pPr>
            <a:r>
              <a:rPr lang="en-US" sz="2000" smtClean="0"/>
              <a:t>P</a:t>
            </a:r>
            <a:r>
              <a:rPr lang="en-GB" sz="2000" smtClean="0"/>
              <a:t>or sus conocimientos.</a:t>
            </a:r>
            <a:endParaRPr lang="en-US" sz="2000" smtClean="0"/>
          </a:p>
          <a:p>
            <a:pPr lvl="1" eaLnBrk="1" hangingPunct="1">
              <a:defRPr/>
            </a:pPr>
            <a:r>
              <a:rPr lang="en-GB" sz="2000" smtClean="0"/>
              <a:t>Depende de conocimientos especializados y poder cae donde se necesite, sea gerente, técnico, mecanico artesano u operario.</a:t>
            </a:r>
            <a:endParaRPr lang="en-US" sz="2000" smtClean="0"/>
          </a:p>
          <a:p>
            <a:pPr lvl="1" eaLnBrk="1" hangingPunct="1">
              <a:defRPr/>
            </a:pPr>
            <a:r>
              <a:rPr lang="en-GB" sz="2000" smtClean="0"/>
              <a:t>No asesoran, Hacen.</a:t>
            </a:r>
            <a:endParaRPr lang="en-US" sz="2000" smtClean="0"/>
          </a:p>
          <a:p>
            <a:pPr eaLnBrk="1" hangingPunct="1">
              <a:defRPr/>
            </a:pPr>
            <a:r>
              <a:rPr lang="en-GB" sz="2400" smtClean="0"/>
              <a:t>Poder para todos los miembros</a:t>
            </a:r>
            <a:r>
              <a:rPr lang="en-US" sz="2400" smtClean="0"/>
              <a:t>:</a:t>
            </a:r>
          </a:p>
          <a:p>
            <a:pPr lvl="1" eaLnBrk="1" hangingPunct="1">
              <a:defRPr/>
            </a:pPr>
            <a:r>
              <a:rPr lang="en-GB" sz="2000" smtClean="0"/>
              <a:t>Solo por ser parte de organización.</a:t>
            </a:r>
            <a:endParaRPr lang="en-US" sz="2000" smtClean="0"/>
          </a:p>
          <a:p>
            <a:pPr lvl="1" eaLnBrk="1" hangingPunct="1">
              <a:defRPr/>
            </a:pPr>
            <a:r>
              <a:rPr lang="en-GB" sz="2000" smtClean="0"/>
              <a:t>Caso más extremo</a:t>
            </a:r>
            <a:r>
              <a:rPr lang="en-US" sz="2000" smtClean="0"/>
              <a:t>.</a:t>
            </a:r>
          </a:p>
          <a:p>
            <a:pPr lvl="1" eaLnBrk="1" hangingPunct="1">
              <a:defRPr/>
            </a:pPr>
            <a:r>
              <a:rPr lang="en-US" sz="2000" smtClean="0"/>
              <a:t>N</a:t>
            </a:r>
            <a:r>
              <a:rPr lang="en-GB" sz="2000" smtClean="0"/>
              <a:t>o basa</a:t>
            </a:r>
            <a:r>
              <a:rPr lang="en-US" sz="2000" smtClean="0"/>
              <a:t>do</a:t>
            </a:r>
            <a:r>
              <a:rPr lang="en-GB" sz="2000" smtClean="0"/>
              <a:t> en conocimientos ni puesto, sino solo por ser miembro, “democracia”.</a:t>
            </a:r>
            <a:endParaRPr lang="en-US" sz="2000" smtClean="0"/>
          </a:p>
          <a:p>
            <a:pPr lvl="1" eaLnBrk="1" hangingPunct="1">
              <a:defRPr/>
            </a:pPr>
            <a:r>
              <a:rPr lang="en-GB" sz="2000" smtClean="0"/>
              <a:t>Mas lámpara que función o resultados reales.</a:t>
            </a:r>
          </a:p>
        </p:txBody>
      </p:sp>
    </p:spTree>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838200" y="-381000"/>
            <a:ext cx="7772400" cy="1143000"/>
          </a:xfrm>
        </p:spPr>
        <p:txBody>
          <a:bodyPr/>
          <a:lstStyle/>
          <a:p>
            <a:pPr eaLnBrk="1" hangingPunct="1"/>
            <a:r>
              <a:rPr lang="en-US" smtClean="0"/>
              <a:t>Continum Descentralizacion</a:t>
            </a:r>
            <a:endParaRPr lang="en-GB" smtClean="0"/>
          </a:p>
        </p:txBody>
      </p:sp>
      <p:sp>
        <p:nvSpPr>
          <p:cNvPr id="1143811" name="Rectangle 3"/>
          <p:cNvSpPr>
            <a:spLocks noGrp="1" noChangeArrowheads="1"/>
          </p:cNvSpPr>
          <p:nvPr>
            <p:ph type="body" idx="1"/>
          </p:nvPr>
        </p:nvSpPr>
        <p:spPr>
          <a:xfrm>
            <a:off x="0" y="609600"/>
            <a:ext cx="9144000" cy="5867400"/>
          </a:xfrm>
        </p:spPr>
        <p:txBody>
          <a:bodyPr/>
          <a:lstStyle/>
          <a:p>
            <a:pPr marL="533400" indent="-533400" eaLnBrk="1" hangingPunct="1">
              <a:lnSpc>
                <a:spcPct val="90000"/>
              </a:lnSpc>
              <a:defRPr/>
            </a:pPr>
            <a:r>
              <a:rPr lang="en-GB" sz="2800" smtClean="0"/>
              <a:t>No hay organización 100% centralizada o descentralizada</a:t>
            </a:r>
            <a:r>
              <a:rPr lang="en-US" sz="2800" smtClean="0"/>
              <a:t>: </a:t>
            </a:r>
            <a:r>
              <a:rPr lang="en-GB" sz="2800" smtClean="0"/>
              <a:t>grados de un continum:</a:t>
            </a:r>
          </a:p>
          <a:p>
            <a:pPr marL="533400" indent="-533400" eaLnBrk="1" hangingPunct="1">
              <a:lnSpc>
                <a:spcPct val="90000"/>
              </a:lnSpc>
              <a:buFont typeface="Wingdings" pitchFamily="2" charset="2"/>
              <a:buAutoNum type="arabicPeriod"/>
              <a:defRPr/>
            </a:pPr>
            <a:r>
              <a:rPr lang="en-GB" sz="2800" smtClean="0"/>
              <a:t>Centralización V y H</a:t>
            </a:r>
            <a:r>
              <a:rPr lang="en-US" sz="2800" smtClean="0"/>
              <a:t>:</a:t>
            </a:r>
            <a:r>
              <a:rPr lang="en-GB" sz="2800" smtClean="0"/>
              <a:t> </a:t>
            </a:r>
            <a:endParaRPr lang="en-US" sz="2800" smtClean="0"/>
          </a:p>
          <a:p>
            <a:pPr marL="914400" lvl="1" indent="-457200" eaLnBrk="1" hangingPunct="1">
              <a:lnSpc>
                <a:spcPct val="90000"/>
              </a:lnSpc>
              <a:buFont typeface="Wingdings" pitchFamily="2" charset="2"/>
              <a:buChar char="n"/>
              <a:defRPr/>
            </a:pPr>
            <a:r>
              <a:rPr lang="en-US" sz="2400" smtClean="0"/>
              <a:t>Un</a:t>
            </a:r>
            <a:r>
              <a:rPr lang="en-GB" sz="2400" smtClean="0"/>
              <a:t> </a:t>
            </a:r>
            <a:r>
              <a:rPr lang="en-US" sz="2400" smtClean="0"/>
              <a:t>solo </a:t>
            </a:r>
            <a:r>
              <a:rPr lang="en-GB" sz="2400" smtClean="0"/>
              <a:t>hombre orquesta.</a:t>
            </a:r>
            <a:endParaRPr lang="en-US" sz="2400" smtClean="0"/>
          </a:p>
          <a:p>
            <a:pPr marL="533400" indent="-533400" eaLnBrk="1" hangingPunct="1">
              <a:lnSpc>
                <a:spcPct val="90000"/>
              </a:lnSpc>
              <a:buFont typeface="Wingdings" pitchFamily="2" charset="2"/>
              <a:buAutoNum type="arabicPeriod"/>
              <a:defRPr/>
            </a:pPr>
            <a:r>
              <a:rPr lang="en-GB" sz="2800" smtClean="0"/>
              <a:t>D horizontal limitada (selectiva)</a:t>
            </a:r>
            <a:r>
              <a:rPr lang="en-US" sz="2800" smtClean="0"/>
              <a:t>:</a:t>
            </a:r>
          </a:p>
          <a:p>
            <a:pPr marL="914400" lvl="1" indent="-457200" eaLnBrk="1" hangingPunct="1">
              <a:lnSpc>
                <a:spcPct val="90000"/>
              </a:lnSpc>
              <a:buFont typeface="Wingdings" pitchFamily="2" charset="2"/>
              <a:buChar char="n"/>
              <a:defRPr/>
            </a:pPr>
            <a:r>
              <a:rPr lang="en-GB" sz="2400" smtClean="0"/>
              <a:t>Normalización resta importancia a supervisión directa y centralización vertical. </a:t>
            </a:r>
            <a:endParaRPr lang="en-US" sz="2400" smtClean="0"/>
          </a:p>
          <a:p>
            <a:pPr marL="533400" indent="-533400" eaLnBrk="1" hangingPunct="1">
              <a:lnSpc>
                <a:spcPct val="90000"/>
              </a:lnSpc>
              <a:buFont typeface="Wingdings" pitchFamily="2" charset="2"/>
              <a:buAutoNum type="arabicPeriod"/>
              <a:defRPr/>
            </a:pPr>
            <a:r>
              <a:rPr lang="en-US" sz="2800" smtClean="0"/>
              <a:t>D</a:t>
            </a:r>
            <a:r>
              <a:rPr lang="en-GB" sz="2800" smtClean="0"/>
              <a:t>. Vertical limitada (paralela)</a:t>
            </a:r>
            <a:r>
              <a:rPr lang="en-US" sz="2800" smtClean="0"/>
              <a:t>:</a:t>
            </a:r>
          </a:p>
          <a:p>
            <a:pPr marL="914400" lvl="1" indent="-457200" eaLnBrk="1" hangingPunct="1">
              <a:lnSpc>
                <a:spcPct val="90000"/>
              </a:lnSpc>
              <a:buFont typeface="Wingdings" pitchFamily="2" charset="2"/>
              <a:buChar char="n"/>
              <a:defRPr/>
            </a:pPr>
            <a:r>
              <a:rPr lang="en-US" sz="2400" smtClean="0"/>
              <a:t>D</a:t>
            </a:r>
            <a:r>
              <a:rPr lang="en-GB" sz="2400" smtClean="0"/>
              <a:t>ivisiones centralizadas horizontalmente por normalización de resultados. </a:t>
            </a:r>
            <a:endParaRPr lang="en-US" sz="2400" smtClean="0"/>
          </a:p>
          <a:p>
            <a:pPr marL="533400" indent="-533400" eaLnBrk="1" hangingPunct="1">
              <a:lnSpc>
                <a:spcPct val="90000"/>
              </a:lnSpc>
              <a:buFont typeface="Wingdings" pitchFamily="2" charset="2"/>
              <a:buAutoNum type="arabicPeriod"/>
              <a:defRPr/>
            </a:pPr>
            <a:r>
              <a:rPr lang="en-US" sz="2800" smtClean="0"/>
              <a:t>D</a:t>
            </a:r>
            <a:r>
              <a:rPr lang="en-GB" sz="2800" smtClean="0"/>
              <a:t>. Selectiva V y H</a:t>
            </a:r>
            <a:r>
              <a:rPr lang="en-US" sz="2800" smtClean="0"/>
              <a:t>:</a:t>
            </a:r>
          </a:p>
          <a:p>
            <a:pPr marL="914400" lvl="1" indent="-457200" eaLnBrk="1" hangingPunct="1">
              <a:lnSpc>
                <a:spcPct val="90000"/>
              </a:lnSpc>
              <a:buFont typeface="Wingdings" pitchFamily="2" charset="2"/>
              <a:buChar char="n"/>
              <a:defRPr/>
            </a:pPr>
            <a:r>
              <a:rPr lang="en-US" sz="2400" smtClean="0"/>
              <a:t>C</a:t>
            </a:r>
            <a:r>
              <a:rPr lang="en-GB" sz="2400" smtClean="0"/>
              <a:t>ombina constelaciones de trabajo y adaptación mutua. </a:t>
            </a:r>
            <a:endParaRPr lang="en-US" sz="2400" smtClean="0"/>
          </a:p>
          <a:p>
            <a:pPr marL="533400" indent="-533400" eaLnBrk="1" hangingPunct="1">
              <a:lnSpc>
                <a:spcPct val="90000"/>
              </a:lnSpc>
              <a:buFont typeface="Wingdings" pitchFamily="2" charset="2"/>
              <a:buAutoNum type="arabicPeriod"/>
              <a:defRPr/>
            </a:pPr>
            <a:r>
              <a:rPr lang="en-US" sz="2800" smtClean="0"/>
              <a:t>D</a:t>
            </a:r>
            <a:r>
              <a:rPr lang="en-GB" sz="2800" smtClean="0"/>
              <a:t>. V y H total</a:t>
            </a:r>
            <a:r>
              <a:rPr lang="en-US" sz="2800" smtClean="0"/>
              <a:t>:</a:t>
            </a:r>
          </a:p>
          <a:p>
            <a:pPr marL="914400" lvl="1" indent="-457200" eaLnBrk="1" hangingPunct="1">
              <a:lnSpc>
                <a:spcPct val="90000"/>
              </a:lnSpc>
              <a:buFont typeface="Wingdings" pitchFamily="2" charset="2"/>
              <a:buChar char="n"/>
              <a:defRPr/>
            </a:pPr>
            <a:r>
              <a:rPr lang="en-US" sz="2400" smtClean="0"/>
              <a:t>P</a:t>
            </a:r>
            <a:r>
              <a:rPr lang="en-GB" sz="2400" smtClean="0"/>
              <a:t>oder en núcleo de operaciones. Coordinación por normalización de habilidades. Totalmente descentralizada.</a:t>
            </a:r>
            <a:r>
              <a:rPr lang="en-US" sz="2400" smtClean="0"/>
              <a:t> </a:t>
            </a:r>
            <a:endParaRPr lang="en-GB" sz="2400" smtClean="0"/>
          </a:p>
        </p:txBody>
      </p:sp>
    </p:spTree>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smtClean="0"/>
              <a:t>Continum Descentralizacion</a:t>
            </a:r>
            <a:endParaRPr lang="en-GB" smtClean="0"/>
          </a:p>
        </p:txBody>
      </p:sp>
      <p:sp>
        <p:nvSpPr>
          <p:cNvPr id="1145859" name="Rectangle 3"/>
          <p:cNvSpPr>
            <a:spLocks noGrp="1" noChangeArrowheads="1"/>
          </p:cNvSpPr>
          <p:nvPr>
            <p:ph type="body" idx="1"/>
          </p:nvPr>
        </p:nvSpPr>
        <p:spPr>
          <a:xfrm>
            <a:off x="685800" y="762000"/>
            <a:ext cx="8153400" cy="5943600"/>
          </a:xfrm>
        </p:spPr>
        <p:txBody>
          <a:bodyPr/>
          <a:lstStyle/>
          <a:p>
            <a:pPr eaLnBrk="1" hangingPunct="1">
              <a:lnSpc>
                <a:spcPct val="90000"/>
              </a:lnSpc>
              <a:defRPr/>
            </a:pPr>
            <a:r>
              <a:rPr lang="en-GB" sz="2800" smtClean="0"/>
              <a:t>Cada uno aplica de acuerdo a la organización y tipo de negocio.</a:t>
            </a:r>
            <a:endParaRPr lang="en-US" sz="2800" smtClean="0"/>
          </a:p>
          <a:p>
            <a:pPr eaLnBrk="1" hangingPunct="1">
              <a:lnSpc>
                <a:spcPct val="90000"/>
              </a:lnSpc>
              <a:defRPr/>
            </a:pPr>
            <a:r>
              <a:rPr lang="en-GB" sz="2800" smtClean="0"/>
              <a:t> Ninguno es bueno o malo o hay un óptimo para todos los casos. </a:t>
            </a:r>
            <a:r>
              <a:rPr lang="en-US" sz="2800" smtClean="0"/>
              <a:t>Ej:</a:t>
            </a:r>
          </a:p>
          <a:p>
            <a:pPr eaLnBrk="1" hangingPunct="1">
              <a:lnSpc>
                <a:spcPct val="90000"/>
              </a:lnSpc>
              <a:defRPr/>
            </a:pPr>
            <a:r>
              <a:rPr lang="en-US" sz="2800" smtClean="0"/>
              <a:t>T</a:t>
            </a:r>
            <a:r>
              <a:rPr lang="en-GB" sz="2800" smtClean="0"/>
              <a:t>ipo 1</a:t>
            </a:r>
            <a:r>
              <a:rPr lang="en-US" sz="2800" smtClean="0"/>
              <a:t>: P</a:t>
            </a:r>
            <a:r>
              <a:rPr lang="en-GB" sz="2800" smtClean="0"/>
              <a:t>equeño negocio, donde 1 jefe trabaja con poca MO no capacitada</a:t>
            </a:r>
            <a:r>
              <a:rPr lang="en-US" sz="2800" smtClean="0"/>
              <a:t>,</a:t>
            </a:r>
            <a:r>
              <a:rPr lang="en-GB" sz="2800" smtClean="0"/>
              <a:t> les dice exactamente que hacer y controla personalmente. </a:t>
            </a:r>
            <a:endParaRPr lang="en-US" sz="2800" smtClean="0"/>
          </a:p>
          <a:p>
            <a:pPr eaLnBrk="1" hangingPunct="1">
              <a:lnSpc>
                <a:spcPct val="90000"/>
              </a:lnSpc>
              <a:defRPr/>
            </a:pPr>
            <a:r>
              <a:rPr lang="en-US" sz="2800" smtClean="0"/>
              <a:t>Tipo </a:t>
            </a:r>
            <a:r>
              <a:rPr lang="en-GB" sz="2800" smtClean="0"/>
              <a:t>2: Burocracia, donde las reglas tienen mas poder que la línea de mando. </a:t>
            </a:r>
            <a:endParaRPr lang="en-US" sz="2800" smtClean="0"/>
          </a:p>
          <a:p>
            <a:pPr eaLnBrk="1" hangingPunct="1">
              <a:lnSpc>
                <a:spcPct val="90000"/>
              </a:lnSpc>
              <a:defRPr/>
            </a:pPr>
            <a:r>
              <a:rPr lang="en-US" sz="2800" smtClean="0"/>
              <a:t>Tipo </a:t>
            </a:r>
            <a:r>
              <a:rPr lang="en-GB" sz="2800" smtClean="0"/>
              <a:t>3: </a:t>
            </a:r>
            <a:r>
              <a:rPr lang="en-US" sz="2800" smtClean="0"/>
              <a:t>E</a:t>
            </a:r>
            <a:r>
              <a:rPr lang="en-GB" sz="2800" smtClean="0"/>
              <a:t>l ejercito, cada nivel tiene poder de línea sobre los que están abajo, y se les regula los resultados. </a:t>
            </a:r>
            <a:endParaRPr lang="en-US" sz="2800" smtClean="0"/>
          </a:p>
        </p:txBody>
      </p:sp>
    </p:spTree>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smtClean="0"/>
              <a:t>Continum Descentralizacion</a:t>
            </a:r>
            <a:endParaRPr lang="en-GB" smtClean="0"/>
          </a:p>
        </p:txBody>
      </p:sp>
      <p:sp>
        <p:nvSpPr>
          <p:cNvPr id="1147907" name="Rectangle 3"/>
          <p:cNvSpPr>
            <a:spLocks noGrp="1" noChangeArrowheads="1"/>
          </p:cNvSpPr>
          <p:nvPr>
            <p:ph type="body" idx="1"/>
          </p:nvPr>
        </p:nvSpPr>
        <p:spPr>
          <a:xfrm>
            <a:off x="685800" y="762000"/>
            <a:ext cx="8153400" cy="5943600"/>
          </a:xfrm>
        </p:spPr>
        <p:txBody>
          <a:bodyPr/>
          <a:lstStyle/>
          <a:p>
            <a:pPr eaLnBrk="1" hangingPunct="1">
              <a:defRPr/>
            </a:pPr>
            <a:r>
              <a:rPr lang="en-US" sz="2800" smtClean="0"/>
              <a:t>Tipo </a:t>
            </a:r>
            <a:r>
              <a:rPr lang="en-GB" sz="2800" smtClean="0"/>
              <a:t>4: Empresas con esquemas mixtos donde se forman grupos de trabajo mixto ínter departamentales y se da coordinación informal adaptándose mutuamente. </a:t>
            </a:r>
            <a:endParaRPr lang="en-US" sz="2800" smtClean="0"/>
          </a:p>
          <a:p>
            <a:pPr eaLnBrk="1" hangingPunct="1">
              <a:defRPr/>
            </a:pPr>
            <a:r>
              <a:rPr lang="en-US" sz="2800" smtClean="0"/>
              <a:t>Tipo </a:t>
            </a:r>
            <a:r>
              <a:rPr lang="en-GB" sz="2800" smtClean="0"/>
              <a:t>5- Trabajos donde no se puede controlar directamente que hacer ni que resultados obtener</a:t>
            </a:r>
            <a:r>
              <a:rPr lang="en-US" sz="2800" smtClean="0"/>
              <a:t>,</a:t>
            </a:r>
            <a:r>
              <a:rPr lang="en-GB" sz="2800" smtClean="0"/>
              <a:t> sino que se espera que poniendo operarios con ciertas habilidades en el núcleo de operaciones. </a:t>
            </a:r>
            <a:r>
              <a:rPr lang="en-US" sz="2800" smtClean="0"/>
              <a:t>Ejemplo:</a:t>
            </a:r>
          </a:p>
          <a:p>
            <a:pPr lvl="1" eaLnBrk="1" hangingPunct="1">
              <a:defRPr/>
            </a:pPr>
            <a:r>
              <a:rPr lang="en-US" sz="2400" smtClean="0"/>
              <a:t>D</a:t>
            </a:r>
            <a:r>
              <a:rPr lang="en-GB" sz="2400" smtClean="0"/>
              <a:t>octores de un hospital</a:t>
            </a:r>
            <a:r>
              <a:rPr lang="en-US" sz="2400" smtClean="0"/>
              <a:t>. N</a:t>
            </a:r>
            <a:r>
              <a:rPr lang="en-GB" sz="2400" smtClean="0"/>
              <a:t>o se les puede decir </a:t>
            </a:r>
            <a:r>
              <a:rPr lang="en-US" sz="2400" smtClean="0"/>
              <a:t>que hacer </a:t>
            </a:r>
            <a:r>
              <a:rPr lang="en-GB" sz="2400" smtClean="0"/>
              <a:t>en cada caso específico</a:t>
            </a:r>
            <a:r>
              <a:rPr lang="en-US" sz="2400" smtClean="0"/>
              <a:t>,</a:t>
            </a:r>
            <a:r>
              <a:rPr lang="en-GB" sz="2400" smtClean="0"/>
              <a:t> ni se puede controlar que curen a todos, pero se espera que al tener buenos conocimientos se asegura que hagan su trabajo bien.</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Supervision Directa</a:t>
            </a:r>
            <a:endParaRPr lang="es-ES_tradnl" smtClean="0"/>
          </a:p>
        </p:txBody>
      </p:sp>
      <p:pic>
        <p:nvPicPr>
          <p:cNvPr id="10243" name="Picture 3" descr="C:\Mis documentos\Espol\RRHH\Imagenes\SupervisionDirecta.bmp"/>
          <p:cNvPicPr>
            <a:picLocks noChangeAspect="1" noChangeArrowheads="1"/>
          </p:cNvPicPr>
          <p:nvPr/>
        </p:nvPicPr>
        <p:blipFill>
          <a:blip r:embed="rId3"/>
          <a:srcRect/>
          <a:stretch>
            <a:fillRect/>
          </a:stretch>
        </p:blipFill>
        <p:spPr bwMode="auto">
          <a:xfrm>
            <a:off x="1828800" y="1066800"/>
            <a:ext cx="5614988" cy="5334000"/>
          </a:xfrm>
          <a:prstGeom prst="rect">
            <a:avLst/>
          </a:prstGeom>
          <a:noFill/>
          <a:ln w="9525">
            <a:noFill/>
            <a:miter lim="800000"/>
            <a:headEnd/>
            <a:tailEnd/>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Normalización</a:t>
            </a:r>
            <a:endParaRPr lang="es-ES_tradnl" smtClean="0"/>
          </a:p>
        </p:txBody>
      </p:sp>
      <p:sp>
        <p:nvSpPr>
          <p:cNvPr id="996355" name="Rectangle 3"/>
          <p:cNvSpPr>
            <a:spLocks noGrp="1" noChangeArrowheads="1"/>
          </p:cNvSpPr>
          <p:nvPr>
            <p:ph type="body" idx="1"/>
          </p:nvPr>
        </p:nvSpPr>
        <p:spPr/>
        <p:txBody>
          <a:bodyPr/>
          <a:lstStyle/>
          <a:p>
            <a:pPr eaLnBrk="1" hangingPunct="1">
              <a:defRPr/>
            </a:pPr>
            <a:r>
              <a:rPr lang="en-US" smtClean="0"/>
              <a:t>Coordinación incorporada en programa por normas, reduciendo necesidad comunicación continua.</a:t>
            </a:r>
          </a:p>
          <a:p>
            <a:pPr eaLnBrk="1" hangingPunct="1">
              <a:defRPr/>
            </a:pPr>
            <a:r>
              <a:rPr lang="en-US" smtClean="0"/>
              <a:t>Coordinación en mesa diseño antes de realizar trabajo. </a:t>
            </a:r>
          </a:p>
          <a:p>
            <a:pPr eaLnBrk="1" hangingPunct="1">
              <a:defRPr/>
            </a:pPr>
            <a:r>
              <a:rPr lang="en-US" smtClean="0"/>
              <a:t>Tres formas:</a:t>
            </a:r>
          </a:p>
          <a:p>
            <a:pPr lvl="1" eaLnBrk="1" hangingPunct="1">
              <a:defRPr/>
            </a:pPr>
            <a:r>
              <a:rPr lang="en-US" smtClean="0"/>
              <a:t>De los Procesos (Que hacen).</a:t>
            </a:r>
          </a:p>
          <a:p>
            <a:pPr lvl="1" eaLnBrk="1" hangingPunct="1">
              <a:defRPr/>
            </a:pPr>
            <a:r>
              <a:rPr lang="en-US" smtClean="0"/>
              <a:t>De los Outputs (Resultados).</a:t>
            </a:r>
          </a:p>
          <a:p>
            <a:pPr lvl="1" eaLnBrk="1" hangingPunct="1">
              <a:defRPr/>
            </a:pPr>
            <a:r>
              <a:rPr lang="en-US" smtClean="0"/>
              <a:t>De los Inputs (Habilidades).</a:t>
            </a:r>
          </a:p>
          <a:p>
            <a:pPr eaLnBrk="1" hangingPunct="1">
              <a:defRPr/>
            </a:pPr>
            <a:r>
              <a:rPr lang="en-US" smtClean="0"/>
              <a:t>Generada por analistas de tecnocracia.</a:t>
            </a:r>
            <a:endParaRPr lang="es-ES_tradnl" smtClean="0"/>
          </a:p>
        </p:txBody>
      </p:sp>
    </p:spTree>
  </p:cSld>
  <p:clrMapOvr>
    <a:masterClrMapping/>
  </p:clrMapOvr>
  <p:transition spd="med"/>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4062</TotalTime>
  <Words>4166</Words>
  <Application>Microsoft PowerPoint</Application>
  <PresentationFormat>Presentación en pantalla (4:3)</PresentationFormat>
  <Paragraphs>626</Paragraphs>
  <Slides>74</Slides>
  <Notes>74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74</vt:i4>
      </vt:variant>
    </vt:vector>
  </HeadingPairs>
  <TitlesOfParts>
    <vt:vector size="78" baseType="lpstr">
      <vt:lpstr>Arial</vt:lpstr>
      <vt:lpstr>Wingdings</vt:lpstr>
      <vt:lpstr>Times New Roman</vt:lpstr>
      <vt:lpstr>Azure</vt:lpstr>
      <vt:lpstr>Organización</vt:lpstr>
      <vt:lpstr>Fabrizio Marcillo Morla</vt:lpstr>
      <vt:lpstr>Escencia Estructura</vt:lpstr>
      <vt:lpstr>Mecanismos Control</vt:lpstr>
      <vt:lpstr>Adaptación Mutua</vt:lpstr>
      <vt:lpstr>Adaptación Mutua</vt:lpstr>
      <vt:lpstr>Supervisión Directa</vt:lpstr>
      <vt:lpstr>Supervision Directa</vt:lpstr>
      <vt:lpstr>Normalización</vt:lpstr>
      <vt:lpstr>Normalización</vt:lpstr>
      <vt:lpstr>Normalización Procesos</vt:lpstr>
      <vt:lpstr>Normalización Resultados</vt:lpstr>
      <vt:lpstr>Normalización Habilidades</vt:lpstr>
      <vt:lpstr>Normalización</vt:lpstr>
      <vt:lpstr>Continuum Mecanismos Cordinacion</vt:lpstr>
      <vt:lpstr>Continuum Mecanismos Cordinacion</vt:lpstr>
      <vt:lpstr>Continuum Mecanismos Cordinacion</vt:lpstr>
      <vt:lpstr>Partes de la Organizacion</vt:lpstr>
      <vt:lpstr>Partes de la Organización</vt:lpstr>
      <vt:lpstr>Nucleo Operaciones</vt:lpstr>
      <vt:lpstr>Apice Estrategico</vt:lpstr>
      <vt:lpstr>Apice Estrategico</vt:lpstr>
      <vt:lpstr>Apice Estrategico</vt:lpstr>
      <vt:lpstr>Apice Estrategico</vt:lpstr>
      <vt:lpstr>Linea Media</vt:lpstr>
      <vt:lpstr>Linea Media</vt:lpstr>
      <vt:lpstr>Linea Media</vt:lpstr>
      <vt:lpstr>Linea Media</vt:lpstr>
      <vt:lpstr>Linea Media</vt:lpstr>
      <vt:lpstr>Tecnoestructura</vt:lpstr>
      <vt:lpstr>Staff de Apoyo</vt:lpstr>
      <vt:lpstr>Org. Como Sist. Flujos</vt:lpstr>
      <vt:lpstr>Como Sist. Autoridad Formal</vt:lpstr>
      <vt:lpstr>Como Sist. Autoridad Formal</vt:lpstr>
      <vt:lpstr>Como Sist. Flujos Regulados</vt:lpstr>
      <vt:lpstr>Como Sist. Flujos Regulados</vt:lpstr>
      <vt:lpstr>Como Sist. Flujos Regulados</vt:lpstr>
      <vt:lpstr>Flujo Trabajo Muy Regulado</vt:lpstr>
      <vt:lpstr>Flujo Trabajo Taller</vt:lpstr>
      <vt:lpstr>Flujos de Control Regulados</vt:lpstr>
      <vt:lpstr>Como Sist. Comunic. Informal</vt:lpstr>
      <vt:lpstr>Como Sist. Comunic. Informal</vt:lpstr>
      <vt:lpstr>Como Sit. Constelac. Trabajo</vt:lpstr>
      <vt:lpstr>Como Sit. Constelac. Trabajo</vt:lpstr>
      <vt:lpstr>Como Sit. Constelac. Trabajo</vt:lpstr>
      <vt:lpstr>Como Sist. Proc. Decis. ad hoc</vt:lpstr>
      <vt:lpstr>Como Sist. Proc. Decis. ad hoc</vt:lpstr>
      <vt:lpstr>Como Sist. Proc. Decis. ad hoc</vt:lpstr>
      <vt:lpstr>Diapositiva 49</vt:lpstr>
      <vt:lpstr>Como Sist. Proc. Decis. ad hoc</vt:lpstr>
      <vt:lpstr>La Organizacion REAL</vt:lpstr>
      <vt:lpstr>La Organizacion REAL</vt:lpstr>
      <vt:lpstr>Criterios Practicos Organizacion</vt:lpstr>
      <vt:lpstr>Organigrama Funcional</vt:lpstr>
      <vt:lpstr>Organigrama  Producto – Mercado Por Cliente</vt:lpstr>
      <vt:lpstr>Organigrama Producto – Mercado Por Producto</vt:lpstr>
      <vt:lpstr>Organigrama Producto – Mercado Por Division Geografica</vt:lpstr>
      <vt:lpstr>Organizacion Matricial</vt:lpstr>
      <vt:lpstr>Principios Organizacion</vt:lpstr>
      <vt:lpstr>Unidades Organizacion</vt:lpstr>
      <vt:lpstr>Relac Trama y Org Estructura</vt:lpstr>
      <vt:lpstr>Poder</vt:lpstr>
      <vt:lpstr>Clases Autoridad</vt:lpstr>
      <vt:lpstr>Teoria de Aceptacion</vt:lpstr>
      <vt:lpstr>Descentralizacion</vt:lpstr>
      <vt:lpstr>Centralizacion y Descentralizacion</vt:lpstr>
      <vt:lpstr>Centralizacion vs Descentralizacion</vt:lpstr>
      <vt:lpstr>Centralizacion vs Descentralizacion</vt:lpstr>
      <vt:lpstr>Tipos de Descentralizacion</vt:lpstr>
      <vt:lpstr>Poder</vt:lpstr>
      <vt:lpstr>Descentralizacion Horizontal</vt:lpstr>
      <vt:lpstr>Continum Descentralizacion</vt:lpstr>
      <vt:lpstr>Continum Descentralizacion</vt:lpstr>
      <vt:lpstr>Continum Descentralizacion</vt:lpstr>
    </vt:vector>
  </TitlesOfParts>
  <Manager>Barcillo Barzinister</Manager>
  <Company>ESPOL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Comportamiento Organizacional</dc:title>
  <dc:subject>RRHH</dc:subject>
  <dc:creator>Fabrizio Marcillo</dc:creator>
  <cp:lastModifiedBy>kenjjime</cp:lastModifiedBy>
  <cp:revision>755</cp:revision>
  <cp:lastPrinted>1601-01-01T00:00:00Z</cp:lastPrinted>
  <dcterms:created xsi:type="dcterms:W3CDTF">2002-07-19T11:47:45Z</dcterms:created>
  <dcterms:modified xsi:type="dcterms:W3CDTF">2010-01-29T17:07:37Z</dcterms:modified>
</cp:coreProperties>
</file>