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s/slide119.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3"/>
  </p:notesMasterIdLst>
  <p:handoutMasterIdLst>
    <p:handoutMasterId r:id="rId134"/>
  </p:handoutMasterIdLst>
  <p:sldIdLst>
    <p:sldId id="551" r:id="rId2"/>
    <p:sldId id="552" r:id="rId3"/>
    <p:sldId id="334" r:id="rId4"/>
    <p:sldId id="528" r:id="rId5"/>
    <p:sldId id="339" r:id="rId6"/>
    <p:sldId id="422" r:id="rId7"/>
    <p:sldId id="423" r:id="rId8"/>
    <p:sldId id="507" r:id="rId9"/>
    <p:sldId id="420" r:id="rId10"/>
    <p:sldId id="506" r:id="rId11"/>
    <p:sldId id="399" r:id="rId12"/>
    <p:sldId id="417" r:id="rId13"/>
    <p:sldId id="419" r:id="rId14"/>
    <p:sldId id="415" r:id="rId15"/>
    <p:sldId id="509" r:id="rId16"/>
    <p:sldId id="510" r:id="rId17"/>
    <p:sldId id="406" r:id="rId18"/>
    <p:sldId id="407" r:id="rId19"/>
    <p:sldId id="426" r:id="rId20"/>
    <p:sldId id="511" r:id="rId21"/>
    <p:sldId id="521" r:id="rId22"/>
    <p:sldId id="522" r:id="rId23"/>
    <p:sldId id="514" r:id="rId24"/>
    <p:sldId id="515" r:id="rId25"/>
    <p:sldId id="518" r:id="rId26"/>
    <p:sldId id="523" r:id="rId27"/>
    <p:sldId id="529" r:id="rId28"/>
    <p:sldId id="519" r:id="rId29"/>
    <p:sldId id="520" r:id="rId30"/>
    <p:sldId id="412" r:id="rId31"/>
    <p:sldId id="524" r:id="rId32"/>
    <p:sldId id="530" r:id="rId33"/>
    <p:sldId id="531" r:id="rId34"/>
    <p:sldId id="526" r:id="rId35"/>
    <p:sldId id="525" r:id="rId36"/>
    <p:sldId id="532" r:id="rId37"/>
    <p:sldId id="527" r:id="rId38"/>
    <p:sldId id="427" r:id="rId39"/>
    <p:sldId id="402" r:id="rId40"/>
    <p:sldId id="533" r:id="rId41"/>
    <p:sldId id="534" r:id="rId42"/>
    <p:sldId id="535" r:id="rId43"/>
    <p:sldId id="536" r:id="rId44"/>
    <p:sldId id="537" r:id="rId45"/>
    <p:sldId id="538" r:id="rId46"/>
    <p:sldId id="338" r:id="rId47"/>
    <p:sldId id="409" r:id="rId48"/>
    <p:sldId id="435" r:id="rId49"/>
    <p:sldId id="436" r:id="rId50"/>
    <p:sldId id="437" r:id="rId51"/>
    <p:sldId id="438" r:id="rId52"/>
    <p:sldId id="439" r:id="rId53"/>
    <p:sldId id="440" r:id="rId54"/>
    <p:sldId id="441" r:id="rId55"/>
    <p:sldId id="442" r:id="rId56"/>
    <p:sldId id="443" r:id="rId57"/>
    <p:sldId id="444" r:id="rId58"/>
    <p:sldId id="445" r:id="rId59"/>
    <p:sldId id="446" r:id="rId60"/>
    <p:sldId id="388" r:id="rId61"/>
    <p:sldId id="389" r:id="rId62"/>
    <p:sldId id="550" r:id="rId63"/>
    <p:sldId id="547" r:id="rId64"/>
    <p:sldId id="385" r:id="rId65"/>
    <p:sldId id="346" r:id="rId66"/>
    <p:sldId id="347" r:id="rId67"/>
    <p:sldId id="348" r:id="rId68"/>
    <p:sldId id="541" r:id="rId69"/>
    <p:sldId id="349" r:id="rId70"/>
    <p:sldId id="350" r:id="rId71"/>
    <p:sldId id="351" r:id="rId72"/>
    <p:sldId id="352" r:id="rId73"/>
    <p:sldId id="353" r:id="rId74"/>
    <p:sldId id="354" r:id="rId75"/>
    <p:sldId id="355" r:id="rId76"/>
    <p:sldId id="356" r:id="rId77"/>
    <p:sldId id="357" r:id="rId78"/>
    <p:sldId id="542" r:id="rId79"/>
    <p:sldId id="359" r:id="rId80"/>
    <p:sldId id="360" r:id="rId81"/>
    <p:sldId id="361" r:id="rId82"/>
    <p:sldId id="543" r:id="rId83"/>
    <p:sldId id="362" r:id="rId84"/>
    <p:sldId id="544" r:id="rId85"/>
    <p:sldId id="363" r:id="rId86"/>
    <p:sldId id="545" r:id="rId87"/>
    <p:sldId id="364" r:id="rId88"/>
    <p:sldId id="546" r:id="rId89"/>
    <p:sldId id="425" r:id="rId90"/>
    <p:sldId id="449" r:id="rId91"/>
    <p:sldId id="450" r:id="rId92"/>
    <p:sldId id="451" r:id="rId93"/>
    <p:sldId id="452" r:id="rId94"/>
    <p:sldId id="453" r:id="rId95"/>
    <p:sldId id="549" r:id="rId96"/>
    <p:sldId id="454" r:id="rId97"/>
    <p:sldId id="540" r:id="rId98"/>
    <p:sldId id="539" r:id="rId99"/>
    <p:sldId id="386" r:id="rId100"/>
    <p:sldId id="390" r:id="rId101"/>
    <p:sldId id="343" r:id="rId102"/>
    <p:sldId id="344" r:id="rId103"/>
    <p:sldId id="345" r:id="rId104"/>
    <p:sldId id="365" r:id="rId105"/>
    <p:sldId id="366" r:id="rId106"/>
    <p:sldId id="367" r:id="rId107"/>
    <p:sldId id="368" r:id="rId108"/>
    <p:sldId id="369" r:id="rId109"/>
    <p:sldId id="370" r:id="rId110"/>
    <p:sldId id="371" r:id="rId111"/>
    <p:sldId id="372" r:id="rId112"/>
    <p:sldId id="373" r:id="rId113"/>
    <p:sldId id="374" r:id="rId114"/>
    <p:sldId id="375" r:id="rId115"/>
    <p:sldId id="376" r:id="rId116"/>
    <p:sldId id="377" r:id="rId117"/>
    <p:sldId id="378" r:id="rId118"/>
    <p:sldId id="379" r:id="rId119"/>
    <p:sldId id="393" r:id="rId120"/>
    <p:sldId id="391" r:id="rId121"/>
    <p:sldId id="392" r:id="rId122"/>
    <p:sldId id="447" r:id="rId123"/>
    <p:sldId id="394" r:id="rId124"/>
    <p:sldId id="455" r:id="rId125"/>
    <p:sldId id="456" r:id="rId126"/>
    <p:sldId id="429" r:id="rId127"/>
    <p:sldId id="430" r:id="rId128"/>
    <p:sldId id="431" r:id="rId129"/>
    <p:sldId id="413" r:id="rId130"/>
    <p:sldId id="414" r:id="rId131"/>
    <p:sldId id="478" r:id="rId132"/>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25851" autoAdjust="0"/>
    <p:restoredTop sz="98731" autoAdjust="0"/>
  </p:normalViewPr>
  <p:slideViewPr>
    <p:cSldViewPr>
      <p:cViewPr varScale="1">
        <p:scale>
          <a:sx n="62" d="100"/>
          <a:sy n="62" d="100"/>
        </p:scale>
        <p:origin x="-396" y="-7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notesMaster" Target="notesMasters/notesMaster1.xml"/><Relationship Id="rId138"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_rels/viewProps.xml.rels><?xml version="1.0" encoding="UTF-8" standalone="yes"?>
<Relationships xmlns="http://schemas.openxmlformats.org/package/2006/relationships"><Relationship Id="rId8" Type="http://schemas.openxmlformats.org/officeDocument/2006/relationships/slide" Target="slides/slide70.xml"/><Relationship Id="rId13" Type="http://schemas.openxmlformats.org/officeDocument/2006/relationships/slide" Target="slides/slide75.xml"/><Relationship Id="rId18" Type="http://schemas.openxmlformats.org/officeDocument/2006/relationships/slide" Target="slides/slide83.xml"/><Relationship Id="rId3" Type="http://schemas.openxmlformats.org/officeDocument/2006/relationships/slide" Target="slides/slide5.xml"/><Relationship Id="rId21" Type="http://schemas.openxmlformats.org/officeDocument/2006/relationships/slide" Target="slides/slide101.xml"/><Relationship Id="rId7" Type="http://schemas.openxmlformats.org/officeDocument/2006/relationships/slide" Target="slides/slide69.xml"/><Relationship Id="rId12" Type="http://schemas.openxmlformats.org/officeDocument/2006/relationships/slide" Target="slides/slide74.xml"/><Relationship Id="rId17" Type="http://schemas.openxmlformats.org/officeDocument/2006/relationships/slide" Target="slides/slide80.xml"/><Relationship Id="rId25" Type="http://schemas.openxmlformats.org/officeDocument/2006/relationships/slide" Target="slides/slide105.xml"/><Relationship Id="rId2" Type="http://schemas.openxmlformats.org/officeDocument/2006/relationships/slide" Target="slides/slide3.xml"/><Relationship Id="rId16" Type="http://schemas.openxmlformats.org/officeDocument/2006/relationships/slide" Target="slides/slide79.xml"/><Relationship Id="rId20" Type="http://schemas.openxmlformats.org/officeDocument/2006/relationships/slide" Target="slides/slide87.xml"/><Relationship Id="rId1" Type="http://schemas.openxmlformats.org/officeDocument/2006/relationships/slide" Target="slides/slide1.xml"/><Relationship Id="rId6" Type="http://schemas.openxmlformats.org/officeDocument/2006/relationships/slide" Target="slides/slide67.xml"/><Relationship Id="rId11" Type="http://schemas.openxmlformats.org/officeDocument/2006/relationships/slide" Target="slides/slide73.xml"/><Relationship Id="rId24" Type="http://schemas.openxmlformats.org/officeDocument/2006/relationships/slide" Target="slides/slide104.xml"/><Relationship Id="rId5" Type="http://schemas.openxmlformats.org/officeDocument/2006/relationships/slide" Target="slides/slide65.xml"/><Relationship Id="rId15" Type="http://schemas.openxmlformats.org/officeDocument/2006/relationships/slide" Target="slides/slide77.xml"/><Relationship Id="rId23" Type="http://schemas.openxmlformats.org/officeDocument/2006/relationships/slide" Target="slides/slide103.xml"/><Relationship Id="rId10" Type="http://schemas.openxmlformats.org/officeDocument/2006/relationships/slide" Target="slides/slide72.xml"/><Relationship Id="rId19" Type="http://schemas.openxmlformats.org/officeDocument/2006/relationships/slide" Target="slides/slide85.xml"/><Relationship Id="rId4" Type="http://schemas.openxmlformats.org/officeDocument/2006/relationships/slide" Target="slides/slide46.xml"/><Relationship Id="rId9" Type="http://schemas.openxmlformats.org/officeDocument/2006/relationships/slide" Target="slides/slide71.xml"/><Relationship Id="rId14" Type="http://schemas.openxmlformats.org/officeDocument/2006/relationships/slide" Target="slides/slide76.xml"/><Relationship Id="rId22" Type="http://schemas.openxmlformats.org/officeDocument/2006/relationships/slide" Target="slides/slide10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s-ES_tradnl"/>
          </a:p>
        </p:txBody>
      </p:sp>
      <p:sp>
        <p:nvSpPr>
          <p:cNvPr id="26624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s-ES_tradnl"/>
          </a:p>
        </p:txBody>
      </p:sp>
      <p:sp>
        <p:nvSpPr>
          <p:cNvPr id="26624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s-ES_tradnl"/>
          </a:p>
        </p:txBody>
      </p:sp>
      <p:sp>
        <p:nvSpPr>
          <p:cNvPr id="26624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A70283F-2683-4381-A015-7BDE1DA23053}" type="slidenum">
              <a:rPr lang="es-ES_tradnl"/>
              <a:pPr>
                <a:defRPr/>
              </a:pPr>
              <a:t>‹Nº›</a:t>
            </a:fld>
            <a:endParaRPr lang="es-ES_trad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s-ES_tradnl"/>
          </a:p>
        </p:txBody>
      </p:sp>
      <p:sp>
        <p:nvSpPr>
          <p:cNvPr id="348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s-ES_tradnl"/>
          </a:p>
        </p:txBody>
      </p:sp>
      <p:sp>
        <p:nvSpPr>
          <p:cNvPr id="13722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smtClean="0"/>
              <a:t>Click to edit Master text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p>
        </p:txBody>
      </p:sp>
      <p:sp>
        <p:nvSpPr>
          <p:cNvPr id="348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s-ES_tradnl"/>
          </a:p>
        </p:txBody>
      </p:sp>
      <p:sp>
        <p:nvSpPr>
          <p:cNvPr id="348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E569B48-2937-4E44-B7A7-3491FCF11CB6}" type="slidenum">
              <a:rPr lang="es-ES_tradnl"/>
              <a:pPr>
                <a:defRPr/>
              </a:pPr>
              <a:t>‹Nº›</a:t>
            </a:fld>
            <a:endParaRPr lang="es-ES_trad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61B7CC46-545F-409F-92D3-E36CADB18363}" type="slidenum">
              <a:rPr lang="es-ES_tradnl"/>
              <a:pPr/>
              <a:t>1</a:t>
            </a:fld>
            <a:endParaRPr lang="es-ES_tradnl"/>
          </a:p>
        </p:txBody>
      </p:sp>
      <p:sp>
        <p:nvSpPr>
          <p:cNvPr id="138243" name="Rectangle 2"/>
          <p:cNvSpPr>
            <a:spLocks noChangeArrowheads="1" noTextEdit="1"/>
          </p:cNvSpPr>
          <p:nvPr>
            <p:ph type="sldImg"/>
          </p:nvPr>
        </p:nvSpPr>
        <p:spPr>
          <a:ln/>
        </p:spPr>
      </p:sp>
      <p:sp>
        <p:nvSpPr>
          <p:cNvPr id="138244" name="Rectangle 3"/>
          <p:cNvSpPr>
            <a:spLocks noGrp="1" noChangeArrowheads="1"/>
          </p:cNvSpPr>
          <p:nvPr>
            <p:ph type="body" idx="1"/>
          </p:nvPr>
        </p:nvSpPr>
        <p:spPr>
          <a:noFill/>
          <a:ln/>
        </p:spPr>
        <p:txBody>
          <a:bodyPr/>
          <a:lstStyle/>
          <a:p>
            <a:endParaRPr lang="es-ES_tradn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Marcador de imagen de diapositiva"/>
          <p:cNvSpPr>
            <a:spLocks noGrp="1" noRot="1" noChangeAspect="1" noTextEdit="1"/>
          </p:cNvSpPr>
          <p:nvPr>
            <p:ph type="sldImg"/>
          </p:nvPr>
        </p:nvSpPr>
        <p:spPr>
          <a:ln/>
        </p:spPr>
      </p:sp>
      <p:sp>
        <p:nvSpPr>
          <p:cNvPr id="31747" name="2 Marcador de notas"/>
          <p:cNvSpPr>
            <a:spLocks noGrp="1"/>
          </p:cNvSpPr>
          <p:nvPr>
            <p:ph type="body" idx="1"/>
          </p:nvPr>
        </p:nvSpPr>
        <p:spPr>
          <a:noFill/>
          <a:ln/>
        </p:spPr>
        <p:txBody>
          <a:bodyPr/>
          <a:lstStyle/>
          <a:p>
            <a:endParaRPr lang="es-US" smtClean="0"/>
          </a:p>
        </p:txBody>
      </p:sp>
      <p:sp>
        <p:nvSpPr>
          <p:cNvPr id="31748" name="3 Marcador de número de diapositiva"/>
          <p:cNvSpPr>
            <a:spLocks noGrp="1"/>
          </p:cNvSpPr>
          <p:nvPr>
            <p:ph type="sldNum" sz="quarter" idx="5"/>
          </p:nvPr>
        </p:nvSpPr>
        <p:spPr>
          <a:noFill/>
        </p:spPr>
        <p:txBody>
          <a:bodyPr/>
          <a:lstStyle/>
          <a:p>
            <a:fld id="{20734390-84C2-44BC-903C-361989BA8F05}" type="slidenum">
              <a:rPr lang="es-ES_tradnl" smtClean="0"/>
              <a:pPr/>
              <a:t>2</a:t>
            </a:fld>
            <a:endParaRPr lang="es-ES_trad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p>
            <a:fld id="{3197D647-CB6F-40D4-B0C4-CA95C769D26B}" type="slidenum">
              <a:rPr lang="es-ES_tradnl"/>
              <a:pPr/>
              <a:t>51</a:t>
            </a:fld>
            <a:endParaRPr lang="es-ES_tradnl"/>
          </a:p>
        </p:txBody>
      </p:sp>
      <p:sp>
        <p:nvSpPr>
          <p:cNvPr id="140291" name="Rectangle 2"/>
          <p:cNvSpPr>
            <a:spLocks noChangeArrowheads="1" noTextEdit="1"/>
          </p:cNvSpPr>
          <p:nvPr>
            <p:ph type="sldImg"/>
          </p:nvPr>
        </p:nvSpPr>
        <p:spPr>
          <a:solidFill>
            <a:srgbClr val="FFFFFF"/>
          </a:solidFill>
          <a:ln/>
        </p:spPr>
      </p:sp>
      <p:sp>
        <p:nvSpPr>
          <p:cNvPr id="140292" name="Rectangle 3"/>
          <p:cNvSpPr>
            <a:spLocks noChangeArrowheads="1"/>
          </p:cNvSpPr>
          <p:nvPr>
            <p:ph type="body" idx="1"/>
          </p:nvPr>
        </p:nvSpPr>
        <p:spPr>
          <a:solidFill>
            <a:srgbClr val="FFFFFF"/>
          </a:solidFill>
          <a:ln>
            <a:solidFill>
              <a:srgbClr val="000000"/>
            </a:solidFill>
          </a:ln>
        </p:spPr>
        <p:txBody>
          <a:bodyPr/>
          <a:lstStyle/>
          <a:p>
            <a:endParaRPr lang="es-ES_tradn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p:spPr>
        <p:txBody>
          <a:bodyPr/>
          <a:lstStyle/>
          <a:p>
            <a:fld id="{55C2E246-C220-44E8-98E4-73CDAACE528C}" type="slidenum">
              <a:rPr lang="es-ES_tradnl"/>
              <a:pPr/>
              <a:t>62</a:t>
            </a:fld>
            <a:endParaRPr lang="es-ES_tradnl"/>
          </a:p>
        </p:txBody>
      </p:sp>
      <p:sp>
        <p:nvSpPr>
          <p:cNvPr id="141315" name="Rectangle 2"/>
          <p:cNvSpPr>
            <a:spLocks noChangeArrowheads="1" noTextEdit="1"/>
          </p:cNvSpPr>
          <p:nvPr>
            <p:ph type="sldImg"/>
          </p:nvPr>
        </p:nvSpPr>
        <p:spPr>
          <a:xfrm>
            <a:off x="1152525" y="692150"/>
            <a:ext cx="4552950" cy="3414713"/>
          </a:xfrm>
          <a:solidFill>
            <a:srgbClr val="FFFFFF"/>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4D30A1CF-5A50-42D0-9ED4-2696517130A5}" type="slidenum">
              <a:rPr lang="es-ES_tradnl"/>
              <a:pPr/>
              <a:t>131</a:t>
            </a:fld>
            <a:endParaRPr lang="es-ES_tradnl"/>
          </a:p>
        </p:txBody>
      </p:sp>
      <p:sp>
        <p:nvSpPr>
          <p:cNvPr id="142339" name="Rectangle 2"/>
          <p:cNvSpPr>
            <a:spLocks noChangeArrowheads="1" noTextEdit="1"/>
          </p:cNvSpPr>
          <p:nvPr>
            <p:ph type="sldImg"/>
          </p:nvPr>
        </p:nvSpPr>
        <p:spPr>
          <a:solidFill>
            <a:srgbClr val="FFFFFF"/>
          </a:solidFill>
          <a:ln/>
        </p:spPr>
      </p:sp>
      <p:sp>
        <p:nvSpPr>
          <p:cNvPr id="142340" name="Rectangle 3"/>
          <p:cNvSpPr>
            <a:spLocks noChangeArrowheads="1"/>
          </p:cNvSpPr>
          <p:nvPr>
            <p:ph type="body" idx="1"/>
          </p:nvPr>
        </p:nvSpPr>
        <p:spPr>
          <a:solidFill>
            <a:srgbClr val="FFFFFF"/>
          </a:solidFill>
          <a:ln>
            <a:solidFill>
              <a:srgbClr val="000000"/>
            </a:solidFill>
          </a:ln>
        </p:spPr>
        <p:txBody>
          <a:bodyPr lIns="91433" tIns="45717" rIns="91433" bIns="45717"/>
          <a:lstStyle/>
          <a:p>
            <a:endParaRPr lang="es-ES_trad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085850" cy="6854825"/>
            <a:chOff x="0" y="0"/>
            <a:chExt cx="684" cy="4318"/>
          </a:xfrm>
        </p:grpSpPr>
        <p:sp>
          <p:nvSpPr>
            <p:cNvPr id="5"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s-ES"/>
            </a:p>
          </p:txBody>
        </p:sp>
        <p:grpSp>
          <p:nvGrpSpPr>
            <p:cNvPr id="6" name="Group 4"/>
            <p:cNvGrpSpPr>
              <a:grpSpLocks/>
            </p:cNvGrpSpPr>
            <p:nvPr/>
          </p:nvGrpSpPr>
          <p:grpSpPr bwMode="auto">
            <a:xfrm>
              <a:off x="48" y="103"/>
              <a:ext cx="96" cy="4126"/>
              <a:chOff x="48" y="103"/>
              <a:chExt cx="96" cy="4126"/>
            </a:xfrm>
          </p:grpSpPr>
          <p:sp>
            <p:nvSpPr>
              <p:cNvPr id="7"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8" name="Rectangle 6"/>
              <p:cNvSpPr>
                <a:spLocks noChangeArrowheads="1"/>
              </p:cNvSpPr>
              <p:nvPr/>
            </p:nvSpPr>
            <p:spPr bwMode="auto">
              <a:xfrm>
                <a:off x="48" y="1250"/>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9"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0" name="Rectangle 8"/>
              <p:cNvSpPr>
                <a:spLocks noChangeArrowheads="1"/>
              </p:cNvSpPr>
              <p:nvPr/>
            </p:nvSpPr>
            <p:spPr bwMode="auto">
              <a:xfrm>
                <a:off x="48" y="153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1"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2" name="Rectangle 10"/>
              <p:cNvSpPr>
                <a:spLocks noChangeArrowheads="1"/>
              </p:cNvSpPr>
              <p:nvPr/>
            </p:nvSpPr>
            <p:spPr bwMode="auto">
              <a:xfrm>
                <a:off x="48" y="182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3"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4" name="Rectangle 12"/>
              <p:cNvSpPr>
                <a:spLocks noChangeArrowheads="1"/>
              </p:cNvSpPr>
              <p:nvPr/>
            </p:nvSpPr>
            <p:spPr bwMode="auto">
              <a:xfrm>
                <a:off x="48" y="2116"/>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5"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6" name="Rectangle 14"/>
              <p:cNvSpPr>
                <a:spLocks noChangeArrowheads="1"/>
              </p:cNvSpPr>
              <p:nvPr/>
            </p:nvSpPr>
            <p:spPr bwMode="auto">
              <a:xfrm>
                <a:off x="48" y="2404"/>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7" name="Rectangle 15"/>
              <p:cNvSpPr>
                <a:spLocks noChangeArrowheads="1"/>
              </p:cNvSpPr>
              <p:nvPr/>
            </p:nvSpPr>
            <p:spPr bwMode="auto">
              <a:xfrm>
                <a:off x="48" y="2549"/>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8" name="Rectangle 16"/>
              <p:cNvSpPr>
                <a:spLocks noChangeArrowheads="1"/>
              </p:cNvSpPr>
              <p:nvPr/>
            </p:nvSpPr>
            <p:spPr bwMode="auto">
              <a:xfrm>
                <a:off x="48" y="2691"/>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9"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 name="Rectangle 18"/>
              <p:cNvSpPr>
                <a:spLocks noChangeArrowheads="1"/>
              </p:cNvSpPr>
              <p:nvPr/>
            </p:nvSpPr>
            <p:spPr bwMode="auto">
              <a:xfrm>
                <a:off x="48" y="2979"/>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1"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2"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3"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4" name="Rectangle 22"/>
              <p:cNvSpPr>
                <a:spLocks noChangeArrowheads="1"/>
              </p:cNvSpPr>
              <p:nvPr/>
            </p:nvSpPr>
            <p:spPr bwMode="auto">
              <a:xfrm>
                <a:off x="48" y="3557"/>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5"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6"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7"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8" name="Rectangle 26"/>
              <p:cNvSpPr>
                <a:spLocks noChangeArrowheads="1"/>
              </p:cNvSpPr>
              <p:nvPr/>
            </p:nvSpPr>
            <p:spPr bwMode="auto">
              <a:xfrm>
                <a:off x="48" y="4134"/>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9" name="Rectangle 27"/>
              <p:cNvSpPr>
                <a:spLocks noChangeArrowheads="1"/>
              </p:cNvSpPr>
              <p:nvPr/>
            </p:nvSpPr>
            <p:spPr bwMode="auto">
              <a:xfrm>
                <a:off x="48" y="103"/>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0"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1"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2"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3" name="Rectangle 31"/>
              <p:cNvSpPr>
                <a:spLocks noChangeArrowheads="1"/>
              </p:cNvSpPr>
              <p:nvPr/>
            </p:nvSpPr>
            <p:spPr bwMode="auto">
              <a:xfrm>
                <a:off x="48" y="67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4"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5"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grpSp>
      </p:grpSp>
      <p:sp>
        <p:nvSpPr>
          <p:cNvPr id="3106" name="Rectangle 34"/>
          <p:cNvSpPr>
            <a:spLocks noGrp="1" noChangeArrowheads="1"/>
          </p:cNvSpPr>
          <p:nvPr>
            <p:ph type="ctrTitle" sz="quarter"/>
          </p:nvPr>
        </p:nvSpPr>
        <p:spPr>
          <a:xfrm>
            <a:off x="1143000" y="2286000"/>
            <a:ext cx="7772400" cy="1143000"/>
          </a:xfrm>
        </p:spPr>
        <p:txBody>
          <a:bodyPr/>
          <a:lstStyle>
            <a:lvl1pPr>
              <a:defRPr/>
            </a:lvl1pPr>
          </a:lstStyle>
          <a:p>
            <a:r>
              <a:rPr lang="es-ES_tradnl"/>
              <a:t>Click to edit Master title style</a:t>
            </a:r>
          </a:p>
        </p:txBody>
      </p:sp>
      <p:sp>
        <p:nvSpPr>
          <p:cNvPr id="3107" name="Rectangle 35"/>
          <p:cNvSpPr>
            <a:spLocks noGrp="1" noChangeArrowheads="1"/>
          </p:cNvSpPr>
          <p:nvPr>
            <p:ph type="subTitle" sz="quarter" idx="1"/>
          </p:nvPr>
        </p:nvSpPr>
        <p:spPr>
          <a:xfrm>
            <a:off x="1828800" y="3886200"/>
            <a:ext cx="6400800" cy="1752600"/>
          </a:xfrm>
        </p:spPr>
        <p:txBody>
          <a:bodyPr lIns="92075" tIns="46038" rIns="92075" bIns="46038"/>
          <a:lstStyle>
            <a:lvl1pPr marL="0" indent="0" algn="ctr">
              <a:buFont typeface="Wingdings" pitchFamily="2" charset="2"/>
              <a:buNone/>
              <a:defRPr>
                <a:solidFill>
                  <a:srgbClr val="FFFFFF"/>
                </a:solidFill>
              </a:defRPr>
            </a:lvl1pPr>
          </a:lstStyle>
          <a:p>
            <a:r>
              <a:rPr lang="es-ES_tradnl"/>
              <a:t>Click to edit Master subtitle style</a:t>
            </a:r>
          </a:p>
        </p:txBody>
      </p:sp>
      <p:sp>
        <p:nvSpPr>
          <p:cNvPr id="36" name="Rectangle 36"/>
          <p:cNvSpPr>
            <a:spLocks noGrp="1" noChangeArrowheads="1"/>
          </p:cNvSpPr>
          <p:nvPr>
            <p:ph type="dt" sz="quarter" idx="10"/>
          </p:nvPr>
        </p:nvSpPr>
        <p:spPr/>
        <p:txBody>
          <a:bodyPr/>
          <a:lstStyle>
            <a:lvl1pPr>
              <a:defRPr smtClean="0">
                <a:solidFill>
                  <a:srgbClr val="FFFFFF"/>
                </a:solidFill>
              </a:defRPr>
            </a:lvl1pPr>
          </a:lstStyle>
          <a:p>
            <a:pPr>
              <a:defRPr/>
            </a:pPr>
            <a:endParaRPr lang="es-ES_tradnl"/>
          </a:p>
        </p:txBody>
      </p:sp>
      <p:sp>
        <p:nvSpPr>
          <p:cNvPr id="37" name="Rectangle 37"/>
          <p:cNvSpPr>
            <a:spLocks noGrp="1" noChangeArrowheads="1"/>
          </p:cNvSpPr>
          <p:nvPr>
            <p:ph type="ftr" sz="quarter" idx="11"/>
          </p:nvPr>
        </p:nvSpPr>
        <p:spPr/>
        <p:txBody>
          <a:bodyPr/>
          <a:lstStyle>
            <a:lvl1pPr>
              <a:defRPr smtClean="0">
                <a:solidFill>
                  <a:srgbClr val="FFFFFF"/>
                </a:solidFill>
              </a:defRPr>
            </a:lvl1pPr>
          </a:lstStyle>
          <a:p>
            <a:pPr>
              <a:defRPr/>
            </a:pPr>
            <a:endParaRPr lang="es-ES_tradnl"/>
          </a:p>
        </p:txBody>
      </p:sp>
      <p:sp>
        <p:nvSpPr>
          <p:cNvPr id="38" name="Rectangle 38"/>
          <p:cNvSpPr>
            <a:spLocks noGrp="1" noChangeArrowheads="1"/>
          </p:cNvSpPr>
          <p:nvPr>
            <p:ph type="sldNum" sz="quarter" idx="12"/>
          </p:nvPr>
        </p:nvSpPr>
        <p:spPr/>
        <p:txBody>
          <a:bodyPr/>
          <a:lstStyle>
            <a:lvl1pPr>
              <a:defRPr smtClean="0">
                <a:solidFill>
                  <a:srgbClr val="FFFFFF"/>
                </a:solidFill>
              </a:defRPr>
            </a:lvl1pPr>
          </a:lstStyle>
          <a:p>
            <a:pPr>
              <a:defRPr/>
            </a:pPr>
            <a:fld id="{2A0EE872-F3A5-41CB-AC73-AD06108A7C1B}" type="slidenum">
              <a:rPr lang="es-ES_tradnl"/>
              <a:pPr>
                <a:defRPr/>
              </a:pPr>
              <a:t>‹Nº›</a:t>
            </a:fld>
            <a:endParaRPr lang="es-ES_tradnl"/>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5920F310-80B4-4911-91E0-42420EC533F6}" type="slidenum">
              <a:rPr lang="es-ES_tradnl"/>
              <a:pPr>
                <a:defRPr/>
              </a:pPr>
              <a:t>‹Nº›</a:t>
            </a:fld>
            <a:endParaRPr lang="es-ES_tradnl"/>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992938" y="-76200"/>
            <a:ext cx="1949450" cy="613727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1143000" y="-76200"/>
            <a:ext cx="5697538" cy="61372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896C53AC-BCE7-407B-BA7A-7292490BAD51}" type="slidenum">
              <a:rPr lang="es-ES_tradnl"/>
              <a:pPr>
                <a:defRPr/>
              </a:pPr>
              <a:t>‹Nº›</a:t>
            </a:fld>
            <a:endParaRPr lang="es-ES_tradnl"/>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1143000" y="-76200"/>
            <a:ext cx="7772400" cy="11430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1143000" y="1143000"/>
            <a:ext cx="7799388" cy="4918075"/>
          </a:xfrm>
        </p:spPr>
        <p:txBody>
          <a:bodyPr/>
          <a:lstStyle/>
          <a:p>
            <a:pPr lvl="0"/>
            <a:endParaRPr lang="es-ES" noProof="0" smtClean="0"/>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ED5EB278-C4FA-403B-8A94-96BD0ACD913D}" type="slidenum">
              <a:rPr lang="es-ES_tradnl"/>
              <a:pPr>
                <a:defRPr/>
              </a:pPr>
              <a:t>‹Nº›</a:t>
            </a:fld>
            <a:endParaRPr lang="es-ES_tradnl"/>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89A09ED6-8804-429A-913E-B70F9792AC53}" type="slidenum">
              <a:rPr lang="es-ES_tradnl"/>
              <a:pPr>
                <a:defRPr/>
              </a:pPr>
              <a:t>‹Nº›</a:t>
            </a:fld>
            <a:endParaRPr lang="es-ES_tradnl"/>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931EB27D-5805-421D-9CE4-2D1BA6A542A0}" type="slidenum">
              <a:rPr lang="es-ES_tradnl"/>
              <a:pPr>
                <a:defRPr/>
              </a:pPr>
              <a:t>‹Nº›</a:t>
            </a:fld>
            <a:endParaRPr lang="es-ES_tradnl"/>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143000" y="1143000"/>
            <a:ext cx="3822700" cy="4918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118100" y="1143000"/>
            <a:ext cx="3824288" cy="4918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CEBED257-883B-4D15-BF95-970EBC9D11FE}" type="slidenum">
              <a:rPr lang="es-ES_tradnl"/>
              <a:pPr>
                <a:defRPr/>
              </a:pPr>
              <a:t>‹Nº›</a:t>
            </a:fld>
            <a:endParaRPr lang="es-ES_tradnl"/>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36"/>
          <p:cNvSpPr>
            <a:spLocks noGrp="1" noChangeArrowheads="1"/>
          </p:cNvSpPr>
          <p:nvPr>
            <p:ph type="dt" sz="half" idx="10"/>
          </p:nvPr>
        </p:nvSpPr>
        <p:spPr>
          <a:ln/>
        </p:spPr>
        <p:txBody>
          <a:bodyPr/>
          <a:lstStyle>
            <a:lvl1pPr>
              <a:defRPr/>
            </a:lvl1pPr>
          </a:lstStyle>
          <a:p>
            <a:pPr>
              <a:defRPr/>
            </a:pPr>
            <a:endParaRPr lang="es-ES_tradnl"/>
          </a:p>
        </p:txBody>
      </p:sp>
      <p:sp>
        <p:nvSpPr>
          <p:cNvPr id="8"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9" name="Rectangle 38"/>
          <p:cNvSpPr>
            <a:spLocks noGrp="1" noChangeArrowheads="1"/>
          </p:cNvSpPr>
          <p:nvPr>
            <p:ph type="sldNum" sz="quarter" idx="12"/>
          </p:nvPr>
        </p:nvSpPr>
        <p:spPr>
          <a:ln/>
        </p:spPr>
        <p:txBody>
          <a:bodyPr/>
          <a:lstStyle>
            <a:lvl1pPr>
              <a:defRPr/>
            </a:lvl1pPr>
          </a:lstStyle>
          <a:p>
            <a:pPr>
              <a:defRPr/>
            </a:pPr>
            <a:fld id="{68CDD8EB-3F40-47A9-A8CF-E23C9F231F00}" type="slidenum">
              <a:rPr lang="es-ES_tradnl"/>
              <a:pPr>
                <a:defRPr/>
              </a:pPr>
              <a:t>‹Nº›</a:t>
            </a:fld>
            <a:endParaRPr lang="es-ES_tradnl"/>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36"/>
          <p:cNvSpPr>
            <a:spLocks noGrp="1" noChangeArrowheads="1"/>
          </p:cNvSpPr>
          <p:nvPr>
            <p:ph type="dt" sz="half" idx="10"/>
          </p:nvPr>
        </p:nvSpPr>
        <p:spPr>
          <a:ln/>
        </p:spPr>
        <p:txBody>
          <a:bodyPr/>
          <a:lstStyle>
            <a:lvl1pPr>
              <a:defRPr/>
            </a:lvl1pPr>
          </a:lstStyle>
          <a:p>
            <a:pPr>
              <a:defRPr/>
            </a:pPr>
            <a:endParaRPr lang="es-ES_tradnl"/>
          </a:p>
        </p:txBody>
      </p:sp>
      <p:sp>
        <p:nvSpPr>
          <p:cNvPr id="4"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5" name="Rectangle 38"/>
          <p:cNvSpPr>
            <a:spLocks noGrp="1" noChangeArrowheads="1"/>
          </p:cNvSpPr>
          <p:nvPr>
            <p:ph type="sldNum" sz="quarter" idx="12"/>
          </p:nvPr>
        </p:nvSpPr>
        <p:spPr>
          <a:ln/>
        </p:spPr>
        <p:txBody>
          <a:bodyPr/>
          <a:lstStyle>
            <a:lvl1pPr>
              <a:defRPr/>
            </a:lvl1pPr>
          </a:lstStyle>
          <a:p>
            <a:pPr>
              <a:defRPr/>
            </a:pPr>
            <a:fld id="{D84E624E-F399-43F2-A472-36906386D1B3}" type="slidenum">
              <a:rPr lang="es-ES_tradnl"/>
              <a:pPr>
                <a:defRPr/>
              </a:pPr>
              <a:t>‹Nº›</a:t>
            </a:fld>
            <a:endParaRPr lang="es-ES_tradnl"/>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36"/>
          <p:cNvSpPr>
            <a:spLocks noGrp="1" noChangeArrowheads="1"/>
          </p:cNvSpPr>
          <p:nvPr>
            <p:ph type="dt" sz="half" idx="10"/>
          </p:nvPr>
        </p:nvSpPr>
        <p:spPr>
          <a:ln/>
        </p:spPr>
        <p:txBody>
          <a:bodyPr/>
          <a:lstStyle>
            <a:lvl1pPr>
              <a:defRPr/>
            </a:lvl1pPr>
          </a:lstStyle>
          <a:p>
            <a:pPr>
              <a:defRPr/>
            </a:pPr>
            <a:endParaRPr lang="es-ES_tradnl"/>
          </a:p>
        </p:txBody>
      </p:sp>
      <p:sp>
        <p:nvSpPr>
          <p:cNvPr id="3"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4" name="Rectangle 38"/>
          <p:cNvSpPr>
            <a:spLocks noGrp="1" noChangeArrowheads="1"/>
          </p:cNvSpPr>
          <p:nvPr>
            <p:ph type="sldNum" sz="quarter" idx="12"/>
          </p:nvPr>
        </p:nvSpPr>
        <p:spPr>
          <a:ln/>
        </p:spPr>
        <p:txBody>
          <a:bodyPr/>
          <a:lstStyle>
            <a:lvl1pPr>
              <a:defRPr/>
            </a:lvl1pPr>
          </a:lstStyle>
          <a:p>
            <a:pPr>
              <a:defRPr/>
            </a:pPr>
            <a:fld id="{19FBE5BB-760B-4A0A-A2E7-CB5C62492217}" type="slidenum">
              <a:rPr lang="es-ES_tradnl"/>
              <a:pPr>
                <a:defRPr/>
              </a:pPr>
              <a:t>‹Nº›</a:t>
            </a:fld>
            <a:endParaRPr lang="es-ES_tradnl"/>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F0147B9E-3A30-4A1B-BA65-7354A44F89B5}" type="slidenum">
              <a:rPr lang="es-ES_tradnl"/>
              <a:pPr>
                <a:defRPr/>
              </a:pPr>
              <a:t>‹Nº›</a:t>
            </a:fld>
            <a:endParaRPr lang="es-ES_tradnl"/>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8339BF31-1D2A-477D-AA9C-6CAEEC9617B7}" type="slidenum">
              <a:rPr lang="es-ES_tradnl"/>
              <a:pPr>
                <a:defRPr/>
              </a:pPr>
              <a:t>‹Nº›</a:t>
            </a:fld>
            <a:endParaRPr lang="es-ES_tradnl"/>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0"/>
            <a:ext cx="1085850" cy="6854825"/>
            <a:chOff x="0" y="0"/>
            <a:chExt cx="684" cy="4318"/>
          </a:xfrm>
        </p:grpSpPr>
        <p:sp>
          <p:nvSpPr>
            <p:cNvPr id="2051"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s-ES"/>
            </a:p>
          </p:txBody>
        </p:sp>
        <p:grpSp>
          <p:nvGrpSpPr>
            <p:cNvPr id="13321" name="Group 4"/>
            <p:cNvGrpSpPr>
              <a:grpSpLocks/>
            </p:cNvGrpSpPr>
            <p:nvPr/>
          </p:nvGrpSpPr>
          <p:grpSpPr bwMode="auto">
            <a:xfrm>
              <a:off x="48" y="102"/>
              <a:ext cx="96" cy="4128"/>
              <a:chOff x="48" y="102"/>
              <a:chExt cx="96" cy="4128"/>
            </a:xfrm>
          </p:grpSpPr>
          <p:sp>
            <p:nvSpPr>
              <p:cNvPr id="2053"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4" name="Rectangle 6"/>
              <p:cNvSpPr>
                <a:spLocks noChangeArrowheads="1"/>
              </p:cNvSpPr>
              <p:nvPr/>
            </p:nvSpPr>
            <p:spPr bwMode="auto">
              <a:xfrm>
                <a:off x="48" y="125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5"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6" name="Rectangle 8"/>
              <p:cNvSpPr>
                <a:spLocks noChangeArrowheads="1"/>
              </p:cNvSpPr>
              <p:nvPr/>
            </p:nvSpPr>
            <p:spPr bwMode="auto">
              <a:xfrm>
                <a:off x="48" y="1538"/>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7"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8" name="Rectangle 10"/>
              <p:cNvSpPr>
                <a:spLocks noChangeArrowheads="1"/>
              </p:cNvSpPr>
              <p:nvPr/>
            </p:nvSpPr>
            <p:spPr bwMode="auto">
              <a:xfrm>
                <a:off x="48" y="182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9"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0" name="Rectangle 12"/>
              <p:cNvSpPr>
                <a:spLocks noChangeArrowheads="1"/>
              </p:cNvSpPr>
              <p:nvPr/>
            </p:nvSpPr>
            <p:spPr bwMode="auto">
              <a:xfrm>
                <a:off x="48" y="2115"/>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1"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2" name="Rectangle 14"/>
              <p:cNvSpPr>
                <a:spLocks noChangeArrowheads="1"/>
              </p:cNvSpPr>
              <p:nvPr/>
            </p:nvSpPr>
            <p:spPr bwMode="auto">
              <a:xfrm>
                <a:off x="48" y="240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3" name="Rectangle 15"/>
              <p:cNvSpPr>
                <a:spLocks noChangeArrowheads="1"/>
              </p:cNvSpPr>
              <p:nvPr/>
            </p:nvSpPr>
            <p:spPr bwMode="auto">
              <a:xfrm>
                <a:off x="48" y="254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4" name="Rectangle 16"/>
              <p:cNvSpPr>
                <a:spLocks noChangeArrowheads="1"/>
              </p:cNvSpPr>
              <p:nvPr/>
            </p:nvSpPr>
            <p:spPr bwMode="auto">
              <a:xfrm>
                <a:off x="48" y="269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5"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6" name="Rectangle 18"/>
              <p:cNvSpPr>
                <a:spLocks noChangeArrowheads="1"/>
              </p:cNvSpPr>
              <p:nvPr/>
            </p:nvSpPr>
            <p:spPr bwMode="auto">
              <a:xfrm>
                <a:off x="48" y="298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7"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8"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9"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0" name="Rectangle 22"/>
              <p:cNvSpPr>
                <a:spLocks noChangeArrowheads="1"/>
              </p:cNvSpPr>
              <p:nvPr/>
            </p:nvSpPr>
            <p:spPr bwMode="auto">
              <a:xfrm>
                <a:off x="48" y="3557"/>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1"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2"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3"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4" name="Rectangle 26"/>
              <p:cNvSpPr>
                <a:spLocks noChangeArrowheads="1"/>
              </p:cNvSpPr>
              <p:nvPr/>
            </p:nvSpPr>
            <p:spPr bwMode="auto">
              <a:xfrm>
                <a:off x="48" y="413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5" name="Rectangle 27"/>
              <p:cNvSpPr>
                <a:spLocks noChangeArrowheads="1"/>
              </p:cNvSpPr>
              <p:nvPr/>
            </p:nvSpPr>
            <p:spPr bwMode="auto">
              <a:xfrm>
                <a:off x="48" y="10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6"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7"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8"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9" name="Rectangle 31"/>
              <p:cNvSpPr>
                <a:spLocks noChangeArrowheads="1"/>
              </p:cNvSpPr>
              <p:nvPr/>
            </p:nvSpPr>
            <p:spPr bwMode="auto">
              <a:xfrm>
                <a:off x="48" y="67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80"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81"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grpSp>
      </p:grpSp>
      <p:sp>
        <p:nvSpPr>
          <p:cNvPr id="13315" name="Rectangle 34"/>
          <p:cNvSpPr>
            <a:spLocks noGrp="1" noChangeArrowheads="1"/>
          </p:cNvSpPr>
          <p:nvPr>
            <p:ph type="title"/>
          </p:nvPr>
        </p:nvSpPr>
        <p:spPr bwMode="auto">
          <a:xfrm>
            <a:off x="1143000" y="-762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s-ES_tradnl" smtClean="0"/>
              <a:t>Click to edit Master title style</a:t>
            </a:r>
          </a:p>
        </p:txBody>
      </p:sp>
      <p:sp>
        <p:nvSpPr>
          <p:cNvPr id="2084" name="Rectangle 36"/>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l">
              <a:defRPr sz="1400" smtClean="0">
                <a:latin typeface="+mn-lt"/>
              </a:defRPr>
            </a:lvl1pPr>
          </a:lstStyle>
          <a:p>
            <a:pPr>
              <a:defRPr/>
            </a:pPr>
            <a:endParaRPr lang="es-ES_tradnl"/>
          </a:p>
        </p:txBody>
      </p:sp>
      <p:sp>
        <p:nvSpPr>
          <p:cNvPr id="2085" name="Rectangle 37"/>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smtClean="0">
                <a:latin typeface="+mn-lt"/>
              </a:defRPr>
            </a:lvl1pPr>
          </a:lstStyle>
          <a:p>
            <a:pPr>
              <a:defRPr/>
            </a:pPr>
            <a:endParaRPr lang="es-ES_tradnl"/>
          </a:p>
        </p:txBody>
      </p:sp>
      <p:sp>
        <p:nvSpPr>
          <p:cNvPr id="2086" name="Rectangle 38"/>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smtClean="0">
                <a:latin typeface="+mn-lt"/>
              </a:defRPr>
            </a:lvl1pPr>
          </a:lstStyle>
          <a:p>
            <a:pPr>
              <a:defRPr/>
            </a:pPr>
            <a:fld id="{C3ABC31F-AC7F-4C87-87F9-D67B3742DA11}" type="slidenum">
              <a:rPr lang="es-ES_tradnl"/>
              <a:pPr>
                <a:defRPr/>
              </a:pPr>
              <a:t>‹Nº›</a:t>
            </a:fld>
            <a:endParaRPr lang="es-ES_tradnl"/>
          </a:p>
        </p:txBody>
      </p:sp>
      <p:sp>
        <p:nvSpPr>
          <p:cNvPr id="2087" name="Rectangle 39"/>
          <p:cNvSpPr>
            <a:spLocks noGrp="1" noChangeArrowheads="1"/>
          </p:cNvSpPr>
          <p:nvPr>
            <p:ph type="body" idx="1"/>
          </p:nvPr>
        </p:nvSpPr>
        <p:spPr bwMode="auto">
          <a:xfrm>
            <a:off x="1143000" y="1143000"/>
            <a:ext cx="7799388" cy="49180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p>
        </p:txBody>
      </p:sp>
    </p:spTree>
  </p:cSld>
  <p:clrMap bg1="dk2" tx1="lt1" bg2="dk1" tx2="lt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p:txStyles>
    <p:titleStyle>
      <a:lvl1pPr algn="ctr" rtl="0" eaLnBrk="0" fontAlgn="base" hangingPunct="0">
        <a:spcBef>
          <a:spcPct val="0"/>
        </a:spcBef>
        <a:spcAft>
          <a:spcPct val="0"/>
        </a:spcAft>
        <a:defRPr sz="4400">
          <a:solidFill>
            <a:srgbClr val="FFFF00"/>
          </a:solidFill>
          <a:latin typeface="+mj-lt"/>
          <a:ea typeface="+mj-ea"/>
          <a:cs typeface="+mj-cs"/>
        </a:defRPr>
      </a:lvl1pPr>
      <a:lvl2pPr algn="ctr" rtl="0" eaLnBrk="0" fontAlgn="base" hangingPunct="0">
        <a:spcBef>
          <a:spcPct val="0"/>
        </a:spcBef>
        <a:spcAft>
          <a:spcPct val="0"/>
        </a:spcAft>
        <a:defRPr sz="4400">
          <a:solidFill>
            <a:srgbClr val="FFFF00"/>
          </a:solidFill>
          <a:latin typeface="Arial" charset="0"/>
        </a:defRPr>
      </a:lvl2pPr>
      <a:lvl3pPr algn="ctr" rtl="0" eaLnBrk="0" fontAlgn="base" hangingPunct="0">
        <a:spcBef>
          <a:spcPct val="0"/>
        </a:spcBef>
        <a:spcAft>
          <a:spcPct val="0"/>
        </a:spcAft>
        <a:defRPr sz="4400">
          <a:solidFill>
            <a:srgbClr val="FFFF00"/>
          </a:solidFill>
          <a:latin typeface="Arial" charset="0"/>
        </a:defRPr>
      </a:lvl3pPr>
      <a:lvl4pPr algn="ctr" rtl="0" eaLnBrk="0" fontAlgn="base" hangingPunct="0">
        <a:spcBef>
          <a:spcPct val="0"/>
        </a:spcBef>
        <a:spcAft>
          <a:spcPct val="0"/>
        </a:spcAft>
        <a:defRPr sz="4400">
          <a:solidFill>
            <a:srgbClr val="FFFF00"/>
          </a:solidFill>
          <a:latin typeface="Arial" charset="0"/>
        </a:defRPr>
      </a:lvl4pPr>
      <a:lvl5pPr algn="ctr" rtl="0" eaLnBrk="0" fontAlgn="base" hangingPunct="0">
        <a:spcBef>
          <a:spcPct val="0"/>
        </a:spcBef>
        <a:spcAft>
          <a:spcPct val="0"/>
        </a:spcAft>
        <a:defRPr sz="4400">
          <a:solidFill>
            <a:srgbClr val="FFFF00"/>
          </a:solidFill>
          <a:latin typeface="Arial" charset="0"/>
        </a:defRPr>
      </a:lvl5pPr>
      <a:lvl6pPr marL="457200" algn="ctr" rtl="0" fontAlgn="base">
        <a:spcBef>
          <a:spcPct val="0"/>
        </a:spcBef>
        <a:spcAft>
          <a:spcPct val="0"/>
        </a:spcAft>
        <a:defRPr sz="4400">
          <a:solidFill>
            <a:srgbClr val="FFFF00"/>
          </a:solidFill>
          <a:latin typeface="Arial" charset="0"/>
        </a:defRPr>
      </a:lvl6pPr>
      <a:lvl7pPr marL="914400" algn="ctr" rtl="0" fontAlgn="base">
        <a:spcBef>
          <a:spcPct val="0"/>
        </a:spcBef>
        <a:spcAft>
          <a:spcPct val="0"/>
        </a:spcAft>
        <a:defRPr sz="4400">
          <a:solidFill>
            <a:srgbClr val="FFFF00"/>
          </a:solidFill>
          <a:latin typeface="Arial" charset="0"/>
        </a:defRPr>
      </a:lvl7pPr>
      <a:lvl8pPr marL="1371600" algn="ctr" rtl="0" fontAlgn="base">
        <a:spcBef>
          <a:spcPct val="0"/>
        </a:spcBef>
        <a:spcAft>
          <a:spcPct val="0"/>
        </a:spcAft>
        <a:defRPr sz="4400">
          <a:solidFill>
            <a:srgbClr val="FFFF00"/>
          </a:solidFill>
          <a:latin typeface="Arial" charset="0"/>
        </a:defRPr>
      </a:lvl8pPr>
      <a:lvl9pPr marL="1828800" algn="ctr" rtl="0" fontAlgn="base">
        <a:spcBef>
          <a:spcPct val="0"/>
        </a:spcBef>
        <a:spcAft>
          <a:spcPct val="0"/>
        </a:spcAft>
        <a:defRPr sz="4400">
          <a:solidFill>
            <a:srgbClr val="FFFF00"/>
          </a:solidFill>
          <a:latin typeface="Arial" charset="0"/>
        </a:defRPr>
      </a:lvl9pPr>
    </p:titleStyle>
    <p:bodyStyle>
      <a:lvl1pPr marL="342900" indent="-342900" algn="l" rtl="0" eaLnBrk="0" fontAlgn="base" hangingPunct="0">
        <a:spcBef>
          <a:spcPct val="20000"/>
        </a:spcBef>
        <a:spcAft>
          <a:spcPct val="0"/>
        </a:spcAft>
        <a:buClr>
          <a:srgbClr val="FF0000"/>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FFFF00"/>
        </a:buClr>
        <a:buSzPct val="60000"/>
        <a:buFont typeface="Wingdings" pitchFamily="2" charset="2"/>
        <a:buChar char="u"/>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0000"/>
        <a:buFont typeface="Wingdings" pitchFamily="2" charset="2"/>
        <a:buChar char="t"/>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barcillo@gmail.com" TargetMode="Externa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dspace.espol.edu.ec/browse?type=author&amp;order=ASC&amp;rpp=20&amp;value=Marcillo+Morla%2C+Fabrizio"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6.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4.wmf"/><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1066800" y="609600"/>
            <a:ext cx="7772400" cy="1676400"/>
          </a:xfrm>
        </p:spPr>
        <p:txBody>
          <a:bodyPr/>
          <a:lstStyle/>
          <a:p>
            <a:pPr eaLnBrk="1" hangingPunct="1"/>
            <a:r>
              <a:rPr lang="en-US" smtClean="0"/>
              <a:t>Planificación y Comercialización – Clase 2</a:t>
            </a:r>
            <a:endParaRPr lang="es-ES_tradnl" smtClean="0"/>
          </a:p>
        </p:txBody>
      </p:sp>
      <p:sp>
        <p:nvSpPr>
          <p:cNvPr id="28675" name="Rectangle 3"/>
          <p:cNvSpPr>
            <a:spLocks noGrp="1" noChangeArrowheads="1"/>
          </p:cNvSpPr>
          <p:nvPr>
            <p:ph type="subTitle" idx="1"/>
          </p:nvPr>
        </p:nvSpPr>
        <p:spPr>
          <a:xfrm>
            <a:off x="1828800" y="3886200"/>
            <a:ext cx="6400800" cy="838200"/>
          </a:xfrm>
        </p:spPr>
        <p:txBody>
          <a:bodyPr/>
          <a:lstStyle/>
          <a:p>
            <a:pPr algn="l" eaLnBrk="1" hangingPunct="1">
              <a:defRPr/>
            </a:pPr>
            <a:r>
              <a:rPr lang="es-ES_tradnl" dirty="0" smtClean="0"/>
              <a:t>Fabrizio Marcillo </a:t>
            </a:r>
            <a:r>
              <a:rPr lang="es-ES_tradnl" dirty="0" err="1" smtClean="0"/>
              <a:t>Morla</a:t>
            </a:r>
            <a:r>
              <a:rPr lang="es-ES_tradnl" dirty="0" smtClean="0"/>
              <a:t> </a:t>
            </a:r>
            <a:r>
              <a:rPr lang="es-ES_tradnl" dirty="0" err="1" smtClean="0"/>
              <a:t>MBA</a:t>
            </a:r>
            <a:endParaRPr lang="es-ES_tradnl" dirty="0" smtClean="0"/>
          </a:p>
        </p:txBody>
      </p:sp>
      <p:pic>
        <p:nvPicPr>
          <p:cNvPr id="15364" name="Picture 9" descr="Logofimcm"/>
          <p:cNvPicPr>
            <a:picLocks noChangeAspect="1" noChangeArrowheads="1"/>
          </p:cNvPicPr>
          <p:nvPr/>
        </p:nvPicPr>
        <p:blipFill>
          <a:blip r:embed="rId3"/>
          <a:srcRect/>
          <a:stretch>
            <a:fillRect/>
          </a:stretch>
        </p:blipFill>
        <p:spPr bwMode="auto">
          <a:xfrm>
            <a:off x="7162800" y="2286000"/>
            <a:ext cx="1676400" cy="1673225"/>
          </a:xfrm>
          <a:prstGeom prst="rect">
            <a:avLst/>
          </a:prstGeom>
          <a:noFill/>
          <a:ln w="9525">
            <a:noFill/>
            <a:miter lim="800000"/>
            <a:headEnd/>
            <a:tailEnd/>
          </a:ln>
        </p:spPr>
      </p:pic>
      <p:sp>
        <p:nvSpPr>
          <p:cNvPr id="15365" name="Text Box 10"/>
          <p:cNvSpPr txBox="1">
            <a:spLocks noChangeArrowheads="1"/>
          </p:cNvSpPr>
          <p:nvPr/>
        </p:nvSpPr>
        <p:spPr bwMode="auto">
          <a:xfrm>
            <a:off x="4932363" y="4960938"/>
            <a:ext cx="2711450" cy="1200150"/>
          </a:xfrm>
          <a:prstGeom prst="rect">
            <a:avLst/>
          </a:prstGeom>
          <a:noFill/>
          <a:ln w="9525">
            <a:noFill/>
            <a:miter lim="800000"/>
            <a:headEnd/>
            <a:tailEnd/>
          </a:ln>
        </p:spPr>
        <p:txBody>
          <a:bodyPr wrap="none">
            <a:spAutoFit/>
          </a:bodyPr>
          <a:lstStyle/>
          <a:p>
            <a:r>
              <a:rPr lang="en-US">
                <a:hlinkClick r:id="rId4"/>
              </a:rPr>
              <a:t>barcillo@gmail.com</a:t>
            </a:r>
            <a:endParaRPr lang="en-US"/>
          </a:p>
          <a:p>
            <a:r>
              <a:rPr lang="en-US"/>
              <a:t>(593-9) 4194239</a:t>
            </a:r>
          </a:p>
          <a:p>
            <a:endParaRPr lang="es-ES"/>
          </a:p>
        </p:txBody>
      </p:sp>
      <p:pic>
        <p:nvPicPr>
          <p:cNvPr id="15366" name="6 Imagen" descr="espol1-300x299.png"/>
          <p:cNvPicPr>
            <a:picLocks noChangeAspect="1"/>
          </p:cNvPicPr>
          <p:nvPr/>
        </p:nvPicPr>
        <p:blipFill>
          <a:blip r:embed="rId5"/>
          <a:srcRect/>
          <a:stretch>
            <a:fillRect/>
          </a:stretch>
        </p:blipFill>
        <p:spPr bwMode="auto">
          <a:xfrm>
            <a:off x="0" y="2071688"/>
            <a:ext cx="1792288" cy="1785937"/>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304800" y="-304800"/>
            <a:ext cx="9753600" cy="1143000"/>
          </a:xfrm>
        </p:spPr>
        <p:txBody>
          <a:bodyPr/>
          <a:lstStyle/>
          <a:p>
            <a:pPr eaLnBrk="1" hangingPunct="1"/>
            <a:r>
              <a:rPr lang="es-ES_tradnl" smtClean="0"/>
              <a:t>Planeación Estratégica</a:t>
            </a:r>
          </a:p>
        </p:txBody>
      </p:sp>
      <p:sp>
        <p:nvSpPr>
          <p:cNvPr id="1029123" name="Rectangle 3"/>
          <p:cNvSpPr>
            <a:spLocks noGrp="1" noChangeArrowheads="1"/>
          </p:cNvSpPr>
          <p:nvPr>
            <p:ph type="body" idx="1"/>
          </p:nvPr>
        </p:nvSpPr>
        <p:spPr>
          <a:xfrm>
            <a:off x="304800" y="990600"/>
            <a:ext cx="8839200" cy="5257800"/>
          </a:xfrm>
        </p:spPr>
        <p:txBody>
          <a:bodyPr/>
          <a:lstStyle/>
          <a:p>
            <a:pPr marL="609600" indent="-609600" eaLnBrk="1" hangingPunct="1">
              <a:lnSpc>
                <a:spcPct val="90000"/>
              </a:lnSpc>
              <a:defRPr/>
            </a:pPr>
            <a:r>
              <a:rPr lang="en-US" sz="2400" smtClean="0"/>
              <a:t>R</a:t>
            </a:r>
            <a:r>
              <a:rPr lang="es-ES_tradnl" sz="2400" smtClean="0"/>
              <a:t>etorno a inversión sostenido y superior a otros competidores del SI</a:t>
            </a:r>
            <a:r>
              <a:rPr lang="en-US" sz="2400" smtClean="0"/>
              <a:t> </a:t>
            </a:r>
            <a:r>
              <a:rPr lang="es-ES_tradnl" sz="2400" smtClean="0"/>
              <a:t>requiere ventaja competitiva superior</a:t>
            </a:r>
            <a:r>
              <a:rPr lang="en-US" sz="2400" smtClean="0"/>
              <a:t>:</a:t>
            </a:r>
            <a:endParaRPr lang="es-ES_tradnl" sz="2400" smtClean="0"/>
          </a:p>
          <a:p>
            <a:pPr marL="990600" lvl="1" indent="-533400" eaLnBrk="1" hangingPunct="1">
              <a:lnSpc>
                <a:spcPct val="90000"/>
              </a:lnSpc>
              <a:defRPr/>
            </a:pPr>
            <a:r>
              <a:rPr lang="en-US" sz="2400" smtClean="0"/>
              <a:t>M</a:t>
            </a:r>
            <a:r>
              <a:rPr lang="es-ES_tradnl" sz="2400" smtClean="0"/>
              <a:t>anera de dar valor a clientes que no puede ser igualada por </a:t>
            </a:r>
            <a:r>
              <a:rPr lang="en-US" sz="2400" smtClean="0"/>
              <a:t>otros</a:t>
            </a:r>
            <a:r>
              <a:rPr lang="es-ES_tradnl" sz="2400" smtClean="0"/>
              <a:t>.</a:t>
            </a:r>
          </a:p>
          <a:p>
            <a:pPr marL="609600" indent="-609600" eaLnBrk="1" hangingPunct="1">
              <a:lnSpc>
                <a:spcPct val="90000"/>
              </a:lnSpc>
              <a:defRPr/>
            </a:pPr>
            <a:r>
              <a:rPr lang="es-ES_tradnl" sz="2400" smtClean="0"/>
              <a:t>Retornos superiores requieren inversión en capacidades que permitan </a:t>
            </a:r>
            <a:r>
              <a:rPr lang="en-US" sz="2400" smtClean="0"/>
              <a:t>mejorar y renovar </a:t>
            </a:r>
            <a:r>
              <a:rPr lang="es-ES_tradnl" sz="2400" smtClean="0"/>
              <a:t>ventaja en el futuro.</a:t>
            </a:r>
          </a:p>
          <a:p>
            <a:pPr marL="609600" indent="-609600" eaLnBrk="1" hangingPunct="1">
              <a:lnSpc>
                <a:spcPct val="90000"/>
              </a:lnSpc>
              <a:defRPr/>
            </a:pPr>
            <a:r>
              <a:rPr lang="en-US" sz="2400" smtClean="0"/>
              <a:t>E</a:t>
            </a:r>
            <a:r>
              <a:rPr lang="es-ES_tradnl" sz="2400" smtClean="0"/>
              <a:t>strategia </a:t>
            </a:r>
            <a:r>
              <a:rPr lang="en-US" sz="2400" smtClean="0"/>
              <a:t>: D</a:t>
            </a:r>
            <a:r>
              <a:rPr lang="es-ES_tradnl" sz="2400" smtClean="0"/>
              <a:t>efinición de ventaja competitiva y desarrollo de actividades, recursos y capacidades que permitan mantener ventaja en mundo cambiante</a:t>
            </a:r>
            <a:r>
              <a:rPr lang="en-US" sz="2400" smtClean="0"/>
              <a:t>:</a:t>
            </a:r>
            <a:endParaRPr lang="es-ES_tradnl" sz="2400" smtClean="0"/>
          </a:p>
          <a:p>
            <a:pPr marL="990600" lvl="1" indent="-533400" eaLnBrk="1" hangingPunct="1">
              <a:lnSpc>
                <a:spcPct val="90000"/>
              </a:lnSpc>
              <a:defRPr/>
            </a:pPr>
            <a:r>
              <a:rPr lang="es-ES_tradnl" sz="2400" smtClean="0"/>
              <a:t>Competir diferentemente</a:t>
            </a:r>
            <a:r>
              <a:rPr lang="en-US" sz="2400" smtClean="0"/>
              <a:t>.</a:t>
            </a:r>
          </a:p>
          <a:p>
            <a:pPr marL="990600" lvl="1" indent="-533400" eaLnBrk="1" hangingPunct="1">
              <a:lnSpc>
                <a:spcPct val="90000"/>
              </a:lnSpc>
              <a:defRPr/>
            </a:pPr>
            <a:r>
              <a:rPr lang="en-US" sz="2400" smtClean="0"/>
              <a:t>P</a:t>
            </a:r>
            <a:r>
              <a:rPr lang="es-ES_tradnl" sz="2400" smtClean="0"/>
              <a:t>osicionamiento único</a:t>
            </a:r>
            <a:r>
              <a:rPr lang="en-US" sz="2400" smtClean="0"/>
              <a:t>.</a:t>
            </a:r>
          </a:p>
          <a:p>
            <a:pPr marL="990600" lvl="1" indent="-533400" eaLnBrk="1" hangingPunct="1">
              <a:lnSpc>
                <a:spcPct val="90000"/>
              </a:lnSpc>
              <a:defRPr/>
            </a:pPr>
            <a:r>
              <a:rPr lang="en-US" sz="2400" smtClean="0"/>
              <a:t>C</a:t>
            </a:r>
            <a:r>
              <a:rPr lang="es-ES_tradnl" sz="2400" smtClean="0"/>
              <a:t>lientes objetivos especiales</a:t>
            </a:r>
            <a:r>
              <a:rPr lang="en-US" sz="2400" smtClean="0"/>
              <a:t>.</a:t>
            </a:r>
          </a:p>
          <a:p>
            <a:pPr marL="990600" lvl="1" indent="-533400" eaLnBrk="1" hangingPunct="1">
              <a:lnSpc>
                <a:spcPct val="90000"/>
              </a:lnSpc>
              <a:defRPr/>
            </a:pPr>
            <a:r>
              <a:rPr lang="en-US" sz="2400" smtClean="0"/>
              <a:t>F</a:t>
            </a:r>
            <a:r>
              <a:rPr lang="es-ES_tradnl" sz="2400" smtClean="0"/>
              <a:t>ormas innovadoras de hacer</a:t>
            </a:r>
            <a:r>
              <a:rPr lang="en-US" sz="2400" smtClean="0"/>
              <a:t> </a:t>
            </a:r>
            <a:r>
              <a:rPr lang="es-ES_tradnl" sz="2400" smtClean="0"/>
              <a:t>cosas.</a:t>
            </a:r>
          </a:p>
        </p:txBody>
      </p:sp>
      <p:graphicFrame>
        <p:nvGraphicFramePr>
          <p:cNvPr id="2050" name="Object 5"/>
          <p:cNvGraphicFramePr>
            <a:graphicFrameLocks noChangeAspect="1"/>
          </p:cNvGraphicFramePr>
          <p:nvPr/>
        </p:nvGraphicFramePr>
        <p:xfrm>
          <a:off x="6553200" y="4445000"/>
          <a:ext cx="2590800" cy="2413000"/>
        </p:xfrm>
        <a:graphic>
          <a:graphicData uri="http://schemas.openxmlformats.org/presentationml/2006/ole">
            <p:oleObj spid="_x0000_s2050" name="Clip" r:id="rId3" imgW="1810440" imgH="1788480" progId="MS_ClipArt_Gallery.5">
              <p:embed/>
            </p:oleObj>
          </a:graphicData>
        </a:graphic>
      </p:graphicFrame>
    </p:spTree>
  </p:cSld>
  <p:clrMapOvr>
    <a:masterClrMapping/>
  </p:clrMapOvr>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304800" y="-304800"/>
            <a:ext cx="9753600" cy="1143000"/>
          </a:xfrm>
        </p:spPr>
        <p:txBody>
          <a:bodyPr/>
          <a:lstStyle/>
          <a:p>
            <a:pPr eaLnBrk="1" hangingPunct="1"/>
            <a:r>
              <a:rPr lang="es-ES_tradnl" sz="3600" smtClean="0"/>
              <a:t>Auditoria De Posición </a:t>
            </a:r>
          </a:p>
        </p:txBody>
      </p:sp>
      <p:sp>
        <p:nvSpPr>
          <p:cNvPr id="896003" name="Rectangle 3"/>
          <p:cNvSpPr>
            <a:spLocks noGrp="1" noChangeArrowheads="1"/>
          </p:cNvSpPr>
          <p:nvPr>
            <p:ph type="body" idx="1"/>
          </p:nvPr>
        </p:nvSpPr>
        <p:spPr>
          <a:xfrm>
            <a:off x="0" y="609600"/>
            <a:ext cx="9144000" cy="5943600"/>
          </a:xfrm>
        </p:spPr>
        <p:txBody>
          <a:bodyPr/>
          <a:lstStyle/>
          <a:p>
            <a:pPr marL="609600" indent="-609600" eaLnBrk="1" hangingPunct="1">
              <a:lnSpc>
                <a:spcPct val="90000"/>
              </a:lnSpc>
              <a:defRPr/>
            </a:pPr>
            <a:r>
              <a:rPr lang="en-US" sz="2400" smtClean="0"/>
              <a:t>E</a:t>
            </a:r>
            <a:r>
              <a:rPr lang="es-ES_tradnl" sz="2400" smtClean="0"/>
              <a:t>valuación de posición empresa en SI integra información análisis del SI, posicionamiento y competidores.</a:t>
            </a:r>
          </a:p>
          <a:p>
            <a:pPr marL="609600" indent="-609600" eaLnBrk="1" hangingPunct="1">
              <a:lnSpc>
                <a:spcPct val="90000"/>
              </a:lnSpc>
              <a:defRPr/>
            </a:pPr>
            <a:r>
              <a:rPr lang="en-US" sz="2400" smtClean="0"/>
              <a:t>N</a:t>
            </a:r>
            <a:r>
              <a:rPr lang="es-ES_tradnl" sz="2400" smtClean="0"/>
              <a:t>ecesario identificar posición relativa en SI en términos de resultados financieros y estrategia. </a:t>
            </a:r>
          </a:p>
          <a:p>
            <a:pPr marL="609600" indent="-609600" eaLnBrk="1" hangingPunct="1">
              <a:lnSpc>
                <a:spcPct val="90000"/>
              </a:lnSpc>
              <a:defRPr/>
            </a:pPr>
            <a:r>
              <a:rPr lang="en-US" sz="2400" smtClean="0"/>
              <a:t>I</a:t>
            </a:r>
            <a:r>
              <a:rPr lang="es-ES_tradnl" sz="2400" smtClean="0"/>
              <a:t>nformación de pasos anteriores d</a:t>
            </a:r>
            <a:r>
              <a:rPr lang="en-US" sz="2400" smtClean="0"/>
              <a:t>a</a:t>
            </a:r>
            <a:r>
              <a:rPr lang="es-ES_tradnl" sz="2400" smtClean="0"/>
              <a:t>n nuevas perspectivas de fuerzas y debilidades relativas a otros en el SI.</a:t>
            </a:r>
          </a:p>
          <a:p>
            <a:pPr marL="609600" indent="-609600" eaLnBrk="1" hangingPunct="1">
              <a:lnSpc>
                <a:spcPct val="90000"/>
              </a:lnSpc>
              <a:defRPr/>
            </a:pPr>
            <a:r>
              <a:rPr lang="en-US" sz="2400" smtClean="0"/>
              <a:t>I</a:t>
            </a:r>
            <a:r>
              <a:rPr lang="es-ES_tradnl" sz="2400" smtClean="0"/>
              <a:t>mportante considerar sustentabilidad de las ventajas competitivas a futuro.</a:t>
            </a:r>
          </a:p>
          <a:p>
            <a:pPr marL="990600" lvl="1" indent="-533400" eaLnBrk="1" hangingPunct="1">
              <a:lnSpc>
                <a:spcPct val="90000"/>
              </a:lnSpc>
              <a:defRPr/>
            </a:pPr>
            <a:r>
              <a:rPr lang="en-US" sz="2000" smtClean="0"/>
              <a:t>Con p</a:t>
            </a:r>
            <a:r>
              <a:rPr lang="es-ES_tradnl" sz="2000" smtClean="0"/>
              <a:t>as</a:t>
            </a:r>
            <a:r>
              <a:rPr lang="en-US" sz="2000" smtClean="0"/>
              <a:t>o</a:t>
            </a:r>
            <a:r>
              <a:rPr lang="es-ES_tradnl" sz="2000" smtClean="0"/>
              <a:t> tiempo, productos mas fáciles de copiar o menos valiosos respecto a a nuevas innovaciones. </a:t>
            </a:r>
          </a:p>
          <a:p>
            <a:pPr marL="990600" lvl="1" indent="-533400" eaLnBrk="1" hangingPunct="1">
              <a:lnSpc>
                <a:spcPct val="90000"/>
              </a:lnSpc>
              <a:defRPr/>
            </a:pPr>
            <a:r>
              <a:rPr lang="es-ES_tradnl" sz="2000" smtClean="0"/>
              <a:t>Sin inversión y mejora continua rentabilidad bajará mientras otras invierten y mejoran.</a:t>
            </a:r>
          </a:p>
          <a:p>
            <a:pPr marL="609600" indent="-609600" eaLnBrk="1" hangingPunct="1">
              <a:lnSpc>
                <a:spcPct val="90000"/>
              </a:lnSpc>
              <a:defRPr/>
            </a:pPr>
            <a:r>
              <a:rPr lang="en-US" sz="2400" smtClean="0"/>
              <a:t>A</a:t>
            </a:r>
            <a:r>
              <a:rPr lang="es-ES_tradnl" sz="2400" smtClean="0"/>
              <a:t>menazas a sustentabilidad:</a:t>
            </a:r>
          </a:p>
          <a:p>
            <a:pPr marL="990600" lvl="1" indent="-533400" eaLnBrk="1" hangingPunct="1">
              <a:lnSpc>
                <a:spcPct val="90000"/>
              </a:lnSpc>
              <a:defRPr/>
            </a:pPr>
            <a:r>
              <a:rPr lang="es-ES_tradnl" sz="2000" smtClean="0"/>
              <a:t>Imitación</a:t>
            </a:r>
            <a:r>
              <a:rPr lang="en-US" sz="2000" smtClean="0"/>
              <a:t>.</a:t>
            </a:r>
          </a:p>
          <a:p>
            <a:pPr marL="990600" lvl="1" indent="-533400" eaLnBrk="1" hangingPunct="1">
              <a:lnSpc>
                <a:spcPct val="90000"/>
              </a:lnSpc>
              <a:defRPr/>
            </a:pPr>
            <a:r>
              <a:rPr lang="en-US" sz="2000" smtClean="0"/>
              <a:t>S</a:t>
            </a:r>
            <a:r>
              <a:rPr lang="es-ES_tradnl" sz="2000" smtClean="0"/>
              <a:t>ubstitución</a:t>
            </a:r>
            <a:r>
              <a:rPr lang="en-US" sz="2000" smtClean="0"/>
              <a:t>.</a:t>
            </a:r>
          </a:p>
          <a:p>
            <a:pPr marL="990600" lvl="1" indent="-533400" eaLnBrk="1" hangingPunct="1">
              <a:lnSpc>
                <a:spcPct val="90000"/>
              </a:lnSpc>
              <a:defRPr/>
            </a:pPr>
            <a:r>
              <a:rPr lang="en-US" sz="2000" smtClean="0"/>
              <a:t>A</a:t>
            </a:r>
            <a:r>
              <a:rPr lang="es-ES_tradnl" sz="2000" smtClean="0"/>
              <a:t>propiación de valor por otras empresas</a:t>
            </a:r>
            <a:r>
              <a:rPr lang="en-US" sz="2000" smtClean="0"/>
              <a:t>.</a:t>
            </a:r>
          </a:p>
          <a:p>
            <a:pPr marL="990600" lvl="1" indent="-533400" eaLnBrk="1" hangingPunct="1">
              <a:lnSpc>
                <a:spcPct val="90000"/>
              </a:lnSpc>
              <a:defRPr/>
            </a:pPr>
            <a:r>
              <a:rPr lang="en-US" sz="2000" smtClean="0"/>
              <a:t>D</a:t>
            </a:r>
            <a:r>
              <a:rPr lang="es-ES_tradnl" sz="2000" smtClean="0"/>
              <a:t>isminución de utilidades por aumento en costos.</a:t>
            </a:r>
          </a:p>
          <a:p>
            <a:pPr marL="609600" indent="-609600" eaLnBrk="1" hangingPunct="1">
              <a:lnSpc>
                <a:spcPct val="90000"/>
              </a:lnSpc>
              <a:defRPr/>
            </a:pPr>
            <a:endParaRPr lang="es-ES_tradnl" sz="2400" smtClean="0"/>
          </a:p>
        </p:txBody>
      </p:sp>
    </p:spTree>
  </p:cSld>
  <p:clrMapOvr>
    <a:masterClrMapping/>
  </p:clrMapOv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0" y="-304800"/>
            <a:ext cx="9144000" cy="1143000"/>
          </a:xfrm>
        </p:spPr>
        <p:txBody>
          <a:bodyPr/>
          <a:lstStyle/>
          <a:p>
            <a:pPr eaLnBrk="1" hangingPunct="1"/>
            <a:r>
              <a:rPr lang="es-ES_tradnl" sz="3600" smtClean="0"/>
              <a:t>Estrategia Competitiva</a:t>
            </a:r>
          </a:p>
        </p:txBody>
      </p:sp>
      <p:sp>
        <p:nvSpPr>
          <p:cNvPr id="847875" name="Rectangle 3"/>
          <p:cNvSpPr>
            <a:spLocks noGrp="1" noChangeArrowheads="1"/>
          </p:cNvSpPr>
          <p:nvPr>
            <p:ph type="body" idx="1"/>
          </p:nvPr>
        </p:nvSpPr>
        <p:spPr>
          <a:xfrm>
            <a:off x="0" y="685800"/>
            <a:ext cx="9144000" cy="5943600"/>
          </a:xfrm>
        </p:spPr>
        <p:txBody>
          <a:bodyPr/>
          <a:lstStyle/>
          <a:p>
            <a:pPr marL="609600" indent="-609600" eaLnBrk="1" hangingPunct="1">
              <a:defRPr/>
            </a:pPr>
            <a:r>
              <a:rPr lang="es-ES_tradnl" sz="2800" smtClean="0"/>
              <a:t>Toda empresa que compite en </a:t>
            </a:r>
            <a:r>
              <a:rPr lang="en-US" sz="2800" smtClean="0"/>
              <a:t>SI</a:t>
            </a:r>
            <a:r>
              <a:rPr lang="es-ES_tradnl" sz="2800" smtClean="0"/>
              <a:t> tiene estrategia competitiva, la que pudo ser desarrollada:</a:t>
            </a:r>
          </a:p>
          <a:p>
            <a:pPr marL="990600" lvl="1" indent="-533400" eaLnBrk="1" hangingPunct="1">
              <a:defRPr/>
            </a:pPr>
            <a:r>
              <a:rPr lang="es-ES_tradnl" sz="2400" smtClean="0"/>
              <a:t>Explícitamente: proceso de planeación.</a:t>
            </a:r>
          </a:p>
          <a:p>
            <a:pPr marL="990600" lvl="1" indent="-533400" eaLnBrk="1" hangingPunct="1">
              <a:defRPr/>
            </a:pPr>
            <a:r>
              <a:rPr lang="es-ES_tradnl" sz="2400" smtClean="0"/>
              <a:t>Implícitamente: a través de la actividad de los diferentes departamentos. Raramente es la mejor.</a:t>
            </a:r>
          </a:p>
          <a:p>
            <a:pPr marL="609600" indent="-609600" eaLnBrk="1" hangingPunct="1">
              <a:defRPr/>
            </a:pPr>
            <a:r>
              <a:rPr lang="es-ES_tradnl" sz="2800" smtClean="0"/>
              <a:t>Proceso de definición de estrategia competitiva:</a:t>
            </a:r>
          </a:p>
          <a:p>
            <a:pPr marL="990600" lvl="1" indent="-533400" eaLnBrk="1" hangingPunct="1">
              <a:defRPr/>
            </a:pPr>
            <a:r>
              <a:rPr lang="es-ES_tradnl" sz="2400" smtClean="0"/>
              <a:t>Como va a competir la empresa.</a:t>
            </a:r>
          </a:p>
          <a:p>
            <a:pPr marL="990600" lvl="1" indent="-533400" eaLnBrk="1" hangingPunct="1">
              <a:defRPr/>
            </a:pPr>
            <a:r>
              <a:rPr lang="es-ES_tradnl" sz="2400" smtClean="0"/>
              <a:t>Cuales deben ser sus objetivos.</a:t>
            </a:r>
          </a:p>
          <a:p>
            <a:pPr marL="990600" lvl="1" indent="-533400" eaLnBrk="1" hangingPunct="1">
              <a:defRPr/>
            </a:pPr>
            <a:r>
              <a:rPr lang="es-ES_tradnl" sz="2400" smtClean="0"/>
              <a:t>Que políticas o tácticas serán necesarias para alcanzarlos.</a:t>
            </a:r>
          </a:p>
          <a:p>
            <a:pPr marL="609600" indent="-609600" eaLnBrk="1" hangingPunct="1">
              <a:defRPr/>
            </a:pPr>
            <a:r>
              <a:rPr lang="es-ES_tradnl" sz="2800" smtClean="0"/>
              <a:t>Objetivo de EC</a:t>
            </a:r>
            <a:r>
              <a:rPr lang="en-US" sz="2800" smtClean="0"/>
              <a:t>:</a:t>
            </a:r>
            <a:r>
              <a:rPr lang="es-ES_tradnl" sz="2800" smtClean="0"/>
              <a:t> </a:t>
            </a:r>
            <a:r>
              <a:rPr lang="en-US" sz="2800" smtClean="0"/>
              <a:t>E</a:t>
            </a:r>
            <a:r>
              <a:rPr lang="es-ES_tradnl" sz="2800" smtClean="0"/>
              <a:t>ncontrar posición en dicho sector, donde pueda defenderse mejor contra fuerzas competitivas o pueda inclinarlas a su favor.</a:t>
            </a:r>
          </a:p>
        </p:txBody>
      </p:sp>
    </p:spTree>
  </p:cSld>
  <p:clrMapOvr>
    <a:masterClrMapping/>
  </p:clrMapOv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0" y="-304800"/>
            <a:ext cx="9144000" cy="1143000"/>
          </a:xfrm>
        </p:spPr>
        <p:txBody>
          <a:bodyPr/>
          <a:lstStyle/>
          <a:p>
            <a:pPr eaLnBrk="1" hangingPunct="1"/>
            <a:r>
              <a:rPr lang="es-ES_tradnl" sz="3600" smtClean="0"/>
              <a:t>Estrategia Competitiva</a:t>
            </a:r>
          </a:p>
        </p:txBody>
      </p:sp>
      <p:sp>
        <p:nvSpPr>
          <p:cNvPr id="848899" name="Rectangle 3"/>
          <p:cNvSpPr>
            <a:spLocks noGrp="1" noChangeArrowheads="1"/>
          </p:cNvSpPr>
          <p:nvPr>
            <p:ph type="body" idx="1"/>
          </p:nvPr>
        </p:nvSpPr>
        <p:spPr>
          <a:xfrm>
            <a:off x="0" y="685800"/>
            <a:ext cx="9144000" cy="5943600"/>
          </a:xfrm>
        </p:spPr>
        <p:txBody>
          <a:bodyPr/>
          <a:lstStyle/>
          <a:p>
            <a:pPr marL="609600" indent="-609600" eaLnBrk="1" hangingPunct="1">
              <a:lnSpc>
                <a:spcPct val="90000"/>
              </a:lnSpc>
              <a:defRPr/>
            </a:pPr>
            <a:r>
              <a:rPr lang="es-ES_tradnl" sz="2800" smtClean="0"/>
              <a:t>Objetivos:</a:t>
            </a:r>
          </a:p>
          <a:p>
            <a:pPr marL="990600" lvl="1" indent="-533400" eaLnBrk="1" hangingPunct="1">
              <a:lnSpc>
                <a:spcPct val="90000"/>
              </a:lnSpc>
              <a:defRPr/>
            </a:pPr>
            <a:r>
              <a:rPr lang="es-ES_tradnl" sz="2400" smtClean="0"/>
              <a:t>Definición de cómo va a competir la empresa.</a:t>
            </a:r>
          </a:p>
          <a:p>
            <a:pPr marL="990600" lvl="1" indent="-533400" eaLnBrk="1" hangingPunct="1">
              <a:lnSpc>
                <a:spcPct val="90000"/>
              </a:lnSpc>
              <a:defRPr/>
            </a:pPr>
            <a:r>
              <a:rPr lang="es-ES_tradnl" sz="2400" smtClean="0"/>
              <a:t>Objetivos de rentabilidad, participación del mercado, responsabilidad social, etc.</a:t>
            </a:r>
          </a:p>
          <a:p>
            <a:pPr marL="609600" indent="-609600" eaLnBrk="1" hangingPunct="1">
              <a:lnSpc>
                <a:spcPct val="90000"/>
              </a:lnSpc>
              <a:defRPr/>
            </a:pPr>
            <a:r>
              <a:rPr lang="es-ES_tradnl" sz="2800" smtClean="0"/>
              <a:t>Tacticas:</a:t>
            </a:r>
          </a:p>
          <a:p>
            <a:pPr marL="990600" lvl="1" indent="-533400" eaLnBrk="1" hangingPunct="1">
              <a:lnSpc>
                <a:spcPct val="90000"/>
              </a:lnSpc>
              <a:defRPr/>
            </a:pPr>
            <a:r>
              <a:rPr lang="es-ES_tradnl" sz="2400" smtClean="0"/>
              <a:t>Mercado objetivo.</a:t>
            </a:r>
          </a:p>
          <a:p>
            <a:pPr marL="990600" lvl="1" indent="-533400" eaLnBrk="1" hangingPunct="1">
              <a:lnSpc>
                <a:spcPct val="90000"/>
              </a:lnSpc>
              <a:defRPr/>
            </a:pPr>
            <a:r>
              <a:rPr lang="es-ES_tradnl" sz="2400" smtClean="0"/>
              <a:t>Comercializacion.</a:t>
            </a:r>
          </a:p>
          <a:p>
            <a:pPr marL="990600" lvl="1" indent="-533400" eaLnBrk="1" hangingPunct="1">
              <a:lnSpc>
                <a:spcPct val="90000"/>
              </a:lnSpc>
              <a:defRPr/>
            </a:pPr>
            <a:r>
              <a:rPr lang="es-ES_tradnl" sz="2400" smtClean="0"/>
              <a:t>Ventas.</a:t>
            </a:r>
          </a:p>
          <a:p>
            <a:pPr marL="990600" lvl="1" indent="-533400" eaLnBrk="1" hangingPunct="1">
              <a:lnSpc>
                <a:spcPct val="90000"/>
              </a:lnSpc>
              <a:defRPr/>
            </a:pPr>
            <a:r>
              <a:rPr lang="es-ES_tradnl" sz="2400" smtClean="0"/>
              <a:t>Distribucion.</a:t>
            </a:r>
          </a:p>
          <a:p>
            <a:pPr marL="990600" lvl="1" indent="-533400" eaLnBrk="1" hangingPunct="1">
              <a:lnSpc>
                <a:spcPct val="90000"/>
              </a:lnSpc>
              <a:defRPr/>
            </a:pPr>
            <a:r>
              <a:rPr lang="es-ES_tradnl" sz="2400" smtClean="0"/>
              <a:t>Fabricacion.</a:t>
            </a:r>
          </a:p>
          <a:p>
            <a:pPr marL="990600" lvl="1" indent="-533400" eaLnBrk="1" hangingPunct="1">
              <a:lnSpc>
                <a:spcPct val="90000"/>
              </a:lnSpc>
              <a:defRPr/>
            </a:pPr>
            <a:r>
              <a:rPr lang="es-ES_tradnl" sz="2400" smtClean="0"/>
              <a:t>Mano de obra.</a:t>
            </a:r>
          </a:p>
          <a:p>
            <a:pPr marL="990600" lvl="1" indent="-533400" eaLnBrk="1" hangingPunct="1">
              <a:lnSpc>
                <a:spcPct val="90000"/>
              </a:lnSpc>
              <a:defRPr/>
            </a:pPr>
            <a:r>
              <a:rPr lang="es-ES_tradnl" sz="2400" smtClean="0"/>
              <a:t>Compras.</a:t>
            </a:r>
          </a:p>
          <a:p>
            <a:pPr marL="990600" lvl="1" indent="-533400" eaLnBrk="1" hangingPunct="1">
              <a:lnSpc>
                <a:spcPct val="90000"/>
              </a:lnSpc>
              <a:defRPr/>
            </a:pPr>
            <a:r>
              <a:rPr lang="es-ES_tradnl" sz="2400" smtClean="0"/>
              <a:t>R&amp;D.</a:t>
            </a:r>
          </a:p>
          <a:p>
            <a:pPr marL="990600" lvl="1" indent="-533400" eaLnBrk="1" hangingPunct="1">
              <a:lnSpc>
                <a:spcPct val="90000"/>
              </a:lnSpc>
              <a:defRPr/>
            </a:pPr>
            <a:r>
              <a:rPr lang="es-ES_tradnl" sz="2400" smtClean="0"/>
              <a:t>Finanzas y control.</a:t>
            </a:r>
          </a:p>
          <a:p>
            <a:pPr marL="990600" lvl="1" indent="-533400" eaLnBrk="1" hangingPunct="1">
              <a:lnSpc>
                <a:spcPct val="90000"/>
              </a:lnSpc>
              <a:defRPr/>
            </a:pPr>
            <a:r>
              <a:rPr lang="es-ES_tradnl" sz="2400" smtClean="0"/>
              <a:t>Línea de producto.</a:t>
            </a:r>
          </a:p>
        </p:txBody>
      </p:sp>
    </p:spTree>
  </p:cSld>
  <p:clrMapOvr>
    <a:masterClrMapping/>
  </p:clrMapOvr>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Oval 2"/>
          <p:cNvSpPr>
            <a:spLocks noChangeArrowheads="1"/>
          </p:cNvSpPr>
          <p:nvPr/>
        </p:nvSpPr>
        <p:spPr bwMode="auto">
          <a:xfrm>
            <a:off x="2667000" y="2895600"/>
            <a:ext cx="3276600" cy="1524000"/>
          </a:xfrm>
          <a:prstGeom prst="ellipse">
            <a:avLst/>
          </a:prstGeom>
          <a:noFill/>
          <a:ln w="9525">
            <a:solidFill>
              <a:schemeClr val="tx1"/>
            </a:solidFill>
            <a:round/>
            <a:headEnd/>
            <a:tailEnd/>
          </a:ln>
        </p:spPr>
        <p:txBody>
          <a:bodyPr wrap="none" anchor="ctr"/>
          <a:lstStyle/>
          <a:p>
            <a:endParaRPr lang="es-ES"/>
          </a:p>
        </p:txBody>
      </p:sp>
      <p:sp>
        <p:nvSpPr>
          <p:cNvPr id="108547" name="Rectangle 3"/>
          <p:cNvSpPr>
            <a:spLocks noGrp="1" noChangeArrowheads="1"/>
          </p:cNvSpPr>
          <p:nvPr>
            <p:ph type="title"/>
          </p:nvPr>
        </p:nvSpPr>
        <p:spPr>
          <a:xfrm>
            <a:off x="0" y="76200"/>
            <a:ext cx="9144000" cy="1143000"/>
          </a:xfrm>
        </p:spPr>
        <p:txBody>
          <a:bodyPr/>
          <a:lstStyle/>
          <a:p>
            <a:pPr eaLnBrk="1" hangingPunct="1"/>
            <a:r>
              <a:rPr lang="es-ES_tradnl" sz="3600" smtClean="0"/>
              <a:t>Contexto </a:t>
            </a:r>
            <a:r>
              <a:rPr lang="en-US" sz="3600" smtClean="0"/>
              <a:t>e</a:t>
            </a:r>
            <a:r>
              <a:rPr lang="es-ES_tradnl" sz="3600" smtClean="0"/>
              <a:t>n </a:t>
            </a:r>
            <a:r>
              <a:rPr lang="en-US" sz="3600" smtClean="0"/>
              <a:t>e</a:t>
            </a:r>
            <a:r>
              <a:rPr lang="es-ES_tradnl" sz="3600" smtClean="0"/>
              <a:t>l </a:t>
            </a:r>
            <a:r>
              <a:rPr lang="en-US" sz="3600" smtClean="0"/>
              <a:t>q</a:t>
            </a:r>
            <a:r>
              <a:rPr lang="es-ES_tradnl" sz="3600" smtClean="0"/>
              <a:t>ue </a:t>
            </a:r>
            <a:r>
              <a:rPr lang="en-US" sz="3600" smtClean="0"/>
              <a:t>s</a:t>
            </a:r>
            <a:r>
              <a:rPr lang="es-ES_tradnl" sz="3600" smtClean="0"/>
              <a:t>e Formula</a:t>
            </a:r>
            <a:br>
              <a:rPr lang="es-ES_tradnl" sz="3600" smtClean="0"/>
            </a:br>
            <a:r>
              <a:rPr lang="es-ES_tradnl" sz="3600" smtClean="0"/>
              <a:t>Estrategia Competitiva</a:t>
            </a:r>
          </a:p>
        </p:txBody>
      </p:sp>
      <p:sp>
        <p:nvSpPr>
          <p:cNvPr id="108548" name="Text Box 5"/>
          <p:cNvSpPr txBox="1">
            <a:spLocks noChangeArrowheads="1"/>
          </p:cNvSpPr>
          <p:nvPr/>
        </p:nvSpPr>
        <p:spPr bwMode="auto">
          <a:xfrm>
            <a:off x="990600" y="1295400"/>
            <a:ext cx="2286000" cy="1196975"/>
          </a:xfrm>
          <a:prstGeom prst="rect">
            <a:avLst/>
          </a:prstGeom>
          <a:noFill/>
          <a:ln w="9525">
            <a:solidFill>
              <a:schemeClr val="tx1"/>
            </a:solidFill>
            <a:miter lim="800000"/>
            <a:headEnd/>
            <a:tailEnd/>
          </a:ln>
        </p:spPr>
        <p:txBody>
          <a:bodyPr>
            <a:spAutoFit/>
          </a:bodyPr>
          <a:lstStyle/>
          <a:p>
            <a:pPr>
              <a:spcBef>
                <a:spcPct val="50000"/>
              </a:spcBef>
            </a:pPr>
            <a:r>
              <a:rPr lang="es-ES_tradnl">
                <a:latin typeface="Arial" charset="0"/>
              </a:rPr>
              <a:t>Fuerzas y Debilidades de la Empresa</a:t>
            </a:r>
          </a:p>
        </p:txBody>
      </p:sp>
      <p:sp>
        <p:nvSpPr>
          <p:cNvPr id="108549" name="Text Box 6"/>
          <p:cNvSpPr txBox="1">
            <a:spLocks noChangeArrowheads="1"/>
          </p:cNvSpPr>
          <p:nvPr/>
        </p:nvSpPr>
        <p:spPr bwMode="auto">
          <a:xfrm>
            <a:off x="5791200" y="1295400"/>
            <a:ext cx="2514600" cy="1196975"/>
          </a:xfrm>
          <a:prstGeom prst="rect">
            <a:avLst/>
          </a:prstGeom>
          <a:noFill/>
          <a:ln w="9525">
            <a:solidFill>
              <a:schemeClr val="tx1"/>
            </a:solidFill>
            <a:miter lim="800000"/>
            <a:headEnd/>
            <a:tailEnd/>
          </a:ln>
        </p:spPr>
        <p:txBody>
          <a:bodyPr>
            <a:spAutoFit/>
          </a:bodyPr>
          <a:lstStyle/>
          <a:p>
            <a:pPr>
              <a:spcBef>
                <a:spcPct val="50000"/>
              </a:spcBef>
            </a:pPr>
            <a:r>
              <a:rPr lang="es-ES_tradnl">
                <a:latin typeface="Arial" charset="0"/>
              </a:rPr>
              <a:t>Oportunidades y Riesgos del Sector Industrial</a:t>
            </a:r>
          </a:p>
        </p:txBody>
      </p:sp>
      <p:sp>
        <p:nvSpPr>
          <p:cNvPr id="108550" name="Text Box 7"/>
          <p:cNvSpPr txBox="1">
            <a:spLocks noChangeArrowheads="1"/>
          </p:cNvSpPr>
          <p:nvPr/>
        </p:nvSpPr>
        <p:spPr bwMode="auto">
          <a:xfrm>
            <a:off x="838200" y="4838700"/>
            <a:ext cx="2286000" cy="1562100"/>
          </a:xfrm>
          <a:prstGeom prst="rect">
            <a:avLst/>
          </a:prstGeom>
          <a:noFill/>
          <a:ln w="9525">
            <a:solidFill>
              <a:schemeClr val="tx1"/>
            </a:solidFill>
            <a:miter lim="800000"/>
            <a:headEnd/>
            <a:tailEnd/>
          </a:ln>
        </p:spPr>
        <p:txBody>
          <a:bodyPr>
            <a:spAutoFit/>
          </a:bodyPr>
          <a:lstStyle/>
          <a:p>
            <a:pPr>
              <a:spcBef>
                <a:spcPct val="50000"/>
              </a:spcBef>
            </a:pPr>
            <a:r>
              <a:rPr lang="es-ES_tradnl">
                <a:latin typeface="Arial" charset="0"/>
              </a:rPr>
              <a:t>Valores Personales de los Ejecutivos Clave</a:t>
            </a:r>
          </a:p>
        </p:txBody>
      </p:sp>
      <p:sp>
        <p:nvSpPr>
          <p:cNvPr id="108551" name="Text Box 8"/>
          <p:cNvSpPr txBox="1">
            <a:spLocks noChangeArrowheads="1"/>
          </p:cNvSpPr>
          <p:nvPr/>
        </p:nvSpPr>
        <p:spPr bwMode="auto">
          <a:xfrm>
            <a:off x="5943600" y="4975225"/>
            <a:ext cx="2514600" cy="831850"/>
          </a:xfrm>
          <a:prstGeom prst="rect">
            <a:avLst/>
          </a:prstGeom>
          <a:noFill/>
          <a:ln w="9525">
            <a:solidFill>
              <a:schemeClr val="tx1"/>
            </a:solidFill>
            <a:miter lim="800000"/>
            <a:headEnd/>
            <a:tailEnd/>
          </a:ln>
        </p:spPr>
        <p:txBody>
          <a:bodyPr>
            <a:spAutoFit/>
          </a:bodyPr>
          <a:lstStyle/>
          <a:p>
            <a:pPr>
              <a:spcBef>
                <a:spcPct val="50000"/>
              </a:spcBef>
            </a:pPr>
            <a:r>
              <a:rPr lang="es-ES_tradnl">
                <a:latin typeface="Arial" charset="0"/>
              </a:rPr>
              <a:t>Expectativas de la Sociedad</a:t>
            </a:r>
          </a:p>
        </p:txBody>
      </p:sp>
      <p:sp>
        <p:nvSpPr>
          <p:cNvPr id="108552" name="Text Box 9"/>
          <p:cNvSpPr txBox="1">
            <a:spLocks noChangeArrowheads="1"/>
          </p:cNvSpPr>
          <p:nvPr/>
        </p:nvSpPr>
        <p:spPr bwMode="auto">
          <a:xfrm rot="-5400000">
            <a:off x="-854869" y="3010695"/>
            <a:ext cx="2644775" cy="779462"/>
          </a:xfrm>
          <a:prstGeom prst="rect">
            <a:avLst/>
          </a:prstGeom>
          <a:noFill/>
          <a:ln w="9525">
            <a:noFill/>
            <a:miter lim="800000"/>
            <a:headEnd/>
            <a:tailEnd/>
          </a:ln>
        </p:spPr>
        <p:txBody>
          <a:bodyPr>
            <a:spAutoFit/>
          </a:bodyPr>
          <a:lstStyle/>
          <a:p>
            <a:pPr>
              <a:spcBef>
                <a:spcPct val="50000"/>
              </a:spcBef>
            </a:pPr>
            <a:r>
              <a:rPr lang="es-ES_tradnl" sz="1800">
                <a:latin typeface="Arial" charset="0"/>
              </a:rPr>
              <a:t>Factores  Internos </a:t>
            </a:r>
          </a:p>
          <a:p>
            <a:pPr>
              <a:spcBef>
                <a:spcPct val="50000"/>
              </a:spcBef>
            </a:pPr>
            <a:r>
              <a:rPr lang="es-ES_tradnl" sz="1800">
                <a:latin typeface="Arial" charset="0"/>
              </a:rPr>
              <a:t>De la Empresa</a:t>
            </a:r>
          </a:p>
        </p:txBody>
      </p:sp>
      <p:sp>
        <p:nvSpPr>
          <p:cNvPr id="108553" name="Text Box 10"/>
          <p:cNvSpPr txBox="1">
            <a:spLocks noChangeArrowheads="1"/>
          </p:cNvSpPr>
          <p:nvPr/>
        </p:nvSpPr>
        <p:spPr bwMode="auto">
          <a:xfrm rot="-5400000">
            <a:off x="7279481" y="3163095"/>
            <a:ext cx="2644775" cy="779462"/>
          </a:xfrm>
          <a:prstGeom prst="rect">
            <a:avLst/>
          </a:prstGeom>
          <a:noFill/>
          <a:ln w="9525">
            <a:noFill/>
            <a:miter lim="800000"/>
            <a:headEnd/>
            <a:tailEnd/>
          </a:ln>
        </p:spPr>
        <p:txBody>
          <a:bodyPr>
            <a:spAutoFit/>
          </a:bodyPr>
          <a:lstStyle/>
          <a:p>
            <a:pPr>
              <a:spcBef>
                <a:spcPct val="50000"/>
              </a:spcBef>
            </a:pPr>
            <a:r>
              <a:rPr lang="es-ES_tradnl" sz="1800">
                <a:latin typeface="Arial" charset="0"/>
              </a:rPr>
              <a:t>Factores  Externos </a:t>
            </a:r>
          </a:p>
          <a:p>
            <a:pPr>
              <a:spcBef>
                <a:spcPct val="50000"/>
              </a:spcBef>
            </a:pPr>
            <a:r>
              <a:rPr lang="es-ES_tradnl" sz="1800">
                <a:latin typeface="Arial" charset="0"/>
              </a:rPr>
              <a:t>De la Empresa</a:t>
            </a:r>
          </a:p>
        </p:txBody>
      </p:sp>
      <p:sp>
        <p:nvSpPr>
          <p:cNvPr id="108554" name="Text Box 11"/>
          <p:cNvSpPr txBox="1">
            <a:spLocks noChangeArrowheads="1"/>
          </p:cNvSpPr>
          <p:nvPr/>
        </p:nvSpPr>
        <p:spPr bwMode="auto">
          <a:xfrm>
            <a:off x="3336925" y="3292475"/>
            <a:ext cx="1844675" cy="822325"/>
          </a:xfrm>
          <a:prstGeom prst="rect">
            <a:avLst/>
          </a:prstGeom>
          <a:noFill/>
          <a:ln w="9525">
            <a:noFill/>
            <a:miter lim="800000"/>
            <a:headEnd/>
            <a:tailEnd/>
          </a:ln>
        </p:spPr>
        <p:txBody>
          <a:bodyPr>
            <a:spAutoFit/>
          </a:bodyPr>
          <a:lstStyle/>
          <a:p>
            <a:r>
              <a:rPr lang="es-ES_tradnl">
                <a:latin typeface="Arial" charset="0"/>
              </a:rPr>
              <a:t>Estrategia </a:t>
            </a:r>
          </a:p>
          <a:p>
            <a:r>
              <a:rPr lang="es-ES_tradnl">
                <a:latin typeface="Arial" charset="0"/>
              </a:rPr>
              <a:t>Competitiva</a:t>
            </a:r>
          </a:p>
        </p:txBody>
      </p:sp>
      <p:sp>
        <p:nvSpPr>
          <p:cNvPr id="108555" name="Line 12"/>
          <p:cNvSpPr>
            <a:spLocks noChangeShapeType="1"/>
          </p:cNvSpPr>
          <p:nvPr/>
        </p:nvSpPr>
        <p:spPr bwMode="auto">
          <a:xfrm>
            <a:off x="3276600" y="1905000"/>
            <a:ext cx="2438400" cy="0"/>
          </a:xfrm>
          <a:prstGeom prst="line">
            <a:avLst/>
          </a:prstGeom>
          <a:noFill/>
          <a:ln w="9525">
            <a:solidFill>
              <a:schemeClr val="tx1"/>
            </a:solidFill>
            <a:round/>
            <a:headEnd type="triangle" w="med" len="med"/>
            <a:tailEnd type="triangle" w="med" len="med"/>
          </a:ln>
        </p:spPr>
        <p:txBody>
          <a:bodyPr/>
          <a:lstStyle/>
          <a:p>
            <a:endParaRPr lang="es-ES"/>
          </a:p>
        </p:txBody>
      </p:sp>
      <p:sp>
        <p:nvSpPr>
          <p:cNvPr id="108556" name="Line 13"/>
          <p:cNvSpPr>
            <a:spLocks noChangeShapeType="1"/>
          </p:cNvSpPr>
          <p:nvPr/>
        </p:nvSpPr>
        <p:spPr bwMode="auto">
          <a:xfrm>
            <a:off x="3276600" y="5562600"/>
            <a:ext cx="2514600" cy="0"/>
          </a:xfrm>
          <a:prstGeom prst="line">
            <a:avLst/>
          </a:prstGeom>
          <a:noFill/>
          <a:ln w="9525">
            <a:solidFill>
              <a:schemeClr val="tx1"/>
            </a:solidFill>
            <a:round/>
            <a:headEnd type="triangle" w="med" len="med"/>
            <a:tailEnd type="triangle" w="med" len="med"/>
          </a:ln>
        </p:spPr>
        <p:txBody>
          <a:bodyPr/>
          <a:lstStyle/>
          <a:p>
            <a:endParaRPr lang="es-ES"/>
          </a:p>
        </p:txBody>
      </p:sp>
      <p:sp>
        <p:nvSpPr>
          <p:cNvPr id="108557" name="Line 14"/>
          <p:cNvSpPr>
            <a:spLocks noChangeShapeType="1"/>
          </p:cNvSpPr>
          <p:nvPr/>
        </p:nvSpPr>
        <p:spPr bwMode="auto">
          <a:xfrm>
            <a:off x="1981200" y="2590800"/>
            <a:ext cx="0" cy="2133600"/>
          </a:xfrm>
          <a:prstGeom prst="line">
            <a:avLst/>
          </a:prstGeom>
          <a:noFill/>
          <a:ln w="9525">
            <a:solidFill>
              <a:schemeClr val="tx1"/>
            </a:solidFill>
            <a:round/>
            <a:headEnd type="triangle" w="med" len="med"/>
            <a:tailEnd type="triangle" w="med" len="med"/>
          </a:ln>
        </p:spPr>
        <p:txBody>
          <a:bodyPr/>
          <a:lstStyle/>
          <a:p>
            <a:endParaRPr lang="es-ES"/>
          </a:p>
        </p:txBody>
      </p:sp>
      <p:sp>
        <p:nvSpPr>
          <p:cNvPr id="108558" name="Line 15"/>
          <p:cNvSpPr>
            <a:spLocks noChangeShapeType="1"/>
          </p:cNvSpPr>
          <p:nvPr/>
        </p:nvSpPr>
        <p:spPr bwMode="auto">
          <a:xfrm>
            <a:off x="6629400" y="2667000"/>
            <a:ext cx="0" cy="2057400"/>
          </a:xfrm>
          <a:prstGeom prst="line">
            <a:avLst/>
          </a:prstGeom>
          <a:noFill/>
          <a:ln w="9525">
            <a:solidFill>
              <a:schemeClr val="tx1"/>
            </a:solidFill>
            <a:round/>
            <a:headEnd type="triangle" w="med" len="med"/>
            <a:tailEnd type="triangle" w="med" len="med"/>
          </a:ln>
        </p:spPr>
        <p:txBody>
          <a:bodyPr/>
          <a:lstStyle/>
          <a:p>
            <a:endParaRPr lang="es-ES"/>
          </a:p>
        </p:txBody>
      </p:sp>
      <p:sp>
        <p:nvSpPr>
          <p:cNvPr id="108559" name="Line 16"/>
          <p:cNvSpPr>
            <a:spLocks noChangeShapeType="1"/>
          </p:cNvSpPr>
          <p:nvPr/>
        </p:nvSpPr>
        <p:spPr bwMode="auto">
          <a:xfrm flipH="1" flipV="1">
            <a:off x="3048000" y="2286000"/>
            <a:ext cx="228600" cy="609600"/>
          </a:xfrm>
          <a:prstGeom prst="line">
            <a:avLst/>
          </a:prstGeom>
          <a:noFill/>
          <a:ln w="9525">
            <a:solidFill>
              <a:schemeClr val="tx1"/>
            </a:solidFill>
            <a:round/>
            <a:headEnd/>
            <a:tailEnd type="triangle" w="med" len="med"/>
          </a:ln>
        </p:spPr>
        <p:txBody>
          <a:bodyPr/>
          <a:lstStyle/>
          <a:p>
            <a:endParaRPr lang="es-ES"/>
          </a:p>
        </p:txBody>
      </p:sp>
      <p:sp>
        <p:nvSpPr>
          <p:cNvPr id="108560" name="Line 17"/>
          <p:cNvSpPr>
            <a:spLocks noChangeShapeType="1"/>
          </p:cNvSpPr>
          <p:nvPr/>
        </p:nvSpPr>
        <p:spPr bwMode="auto">
          <a:xfrm flipV="1">
            <a:off x="5486400" y="2286000"/>
            <a:ext cx="457200" cy="685800"/>
          </a:xfrm>
          <a:prstGeom prst="line">
            <a:avLst/>
          </a:prstGeom>
          <a:noFill/>
          <a:ln w="9525">
            <a:solidFill>
              <a:schemeClr val="tx1"/>
            </a:solidFill>
            <a:round/>
            <a:headEnd/>
            <a:tailEnd type="triangle" w="med" len="med"/>
          </a:ln>
        </p:spPr>
        <p:txBody>
          <a:bodyPr/>
          <a:lstStyle/>
          <a:p>
            <a:endParaRPr lang="es-ES"/>
          </a:p>
        </p:txBody>
      </p:sp>
      <p:sp>
        <p:nvSpPr>
          <p:cNvPr id="108561" name="Line 18"/>
          <p:cNvSpPr>
            <a:spLocks noChangeShapeType="1"/>
          </p:cNvSpPr>
          <p:nvPr/>
        </p:nvSpPr>
        <p:spPr bwMode="auto">
          <a:xfrm>
            <a:off x="5486400" y="4267200"/>
            <a:ext cx="685800" cy="609600"/>
          </a:xfrm>
          <a:prstGeom prst="line">
            <a:avLst/>
          </a:prstGeom>
          <a:noFill/>
          <a:ln w="9525">
            <a:solidFill>
              <a:schemeClr val="tx1"/>
            </a:solidFill>
            <a:round/>
            <a:headEnd/>
            <a:tailEnd type="triangle" w="med" len="med"/>
          </a:ln>
        </p:spPr>
        <p:txBody>
          <a:bodyPr/>
          <a:lstStyle/>
          <a:p>
            <a:endParaRPr lang="es-ES"/>
          </a:p>
        </p:txBody>
      </p:sp>
      <p:sp>
        <p:nvSpPr>
          <p:cNvPr id="108562" name="Line 19"/>
          <p:cNvSpPr>
            <a:spLocks noChangeShapeType="1"/>
          </p:cNvSpPr>
          <p:nvPr/>
        </p:nvSpPr>
        <p:spPr bwMode="auto">
          <a:xfrm flipH="1">
            <a:off x="3048000" y="4419600"/>
            <a:ext cx="304800" cy="304800"/>
          </a:xfrm>
          <a:prstGeom prst="line">
            <a:avLst/>
          </a:prstGeom>
          <a:noFill/>
          <a:ln w="9525">
            <a:solidFill>
              <a:schemeClr val="tx1"/>
            </a:solidFill>
            <a:round/>
            <a:headEnd/>
            <a:tailEnd type="triangle" w="med" len="med"/>
          </a:ln>
        </p:spPr>
        <p:txBody>
          <a:bodyPr/>
          <a:lstStyle/>
          <a:p>
            <a:endParaRPr lang="es-ES"/>
          </a:p>
        </p:txBody>
      </p:sp>
    </p:spTree>
  </p:cSld>
  <p:clrMapOvr>
    <a:masterClrMapping/>
  </p:clrMapOvr>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304800" y="-304800"/>
            <a:ext cx="9753600" cy="1143000"/>
          </a:xfrm>
        </p:spPr>
        <p:txBody>
          <a:bodyPr/>
          <a:lstStyle/>
          <a:p>
            <a:pPr eaLnBrk="1" hangingPunct="1"/>
            <a:r>
              <a:rPr lang="es-ES_tradnl" sz="3600" smtClean="0"/>
              <a:t>Analisis Estructural Y Estrategia Competitiva</a:t>
            </a:r>
          </a:p>
        </p:txBody>
      </p:sp>
      <p:sp>
        <p:nvSpPr>
          <p:cNvPr id="870403" name="Rectangle 3"/>
          <p:cNvSpPr>
            <a:spLocks noGrp="1" noChangeArrowheads="1"/>
          </p:cNvSpPr>
          <p:nvPr>
            <p:ph type="body" idx="1"/>
          </p:nvPr>
        </p:nvSpPr>
        <p:spPr>
          <a:xfrm>
            <a:off x="0" y="685800"/>
            <a:ext cx="9144000" cy="5943600"/>
          </a:xfrm>
        </p:spPr>
        <p:txBody>
          <a:bodyPr/>
          <a:lstStyle/>
          <a:p>
            <a:pPr marL="609600" indent="-609600" eaLnBrk="1" hangingPunct="1">
              <a:defRPr/>
            </a:pPr>
            <a:r>
              <a:rPr lang="es-ES_tradnl" sz="2400" smtClean="0"/>
              <a:t>Punto vista estratégico</a:t>
            </a:r>
            <a:r>
              <a:rPr lang="en-US" sz="2400" smtClean="0"/>
              <a:t>: Fortalezas y debilidades </a:t>
            </a:r>
            <a:r>
              <a:rPr lang="es-ES_tradnl" sz="2400" smtClean="0"/>
              <a:t>son posición frente a cada elemento de FC. </a:t>
            </a:r>
            <a:r>
              <a:rPr lang="en-US" sz="2400" smtClean="0"/>
              <a:t>P</a:t>
            </a:r>
            <a:r>
              <a:rPr lang="es-ES_tradnl" sz="2400" smtClean="0"/>
              <a:t>osición de empresa frente a:</a:t>
            </a:r>
          </a:p>
          <a:p>
            <a:pPr marL="990600" lvl="1" indent="-533400" eaLnBrk="1" hangingPunct="1">
              <a:defRPr/>
            </a:pPr>
            <a:r>
              <a:rPr lang="es-ES_tradnl" sz="2000" smtClean="0"/>
              <a:t>Posibles sustitutos?</a:t>
            </a:r>
          </a:p>
          <a:p>
            <a:pPr marL="990600" lvl="1" indent="-533400" eaLnBrk="1" hangingPunct="1">
              <a:defRPr/>
            </a:pPr>
            <a:r>
              <a:rPr lang="es-ES_tradnl" sz="2000" smtClean="0"/>
              <a:t>Barreras de ingreso?</a:t>
            </a:r>
          </a:p>
          <a:p>
            <a:pPr marL="990600" lvl="1" indent="-533400" eaLnBrk="1" hangingPunct="1">
              <a:defRPr/>
            </a:pPr>
            <a:r>
              <a:rPr lang="en-US" sz="2000" smtClean="0"/>
              <a:t>C</a:t>
            </a:r>
            <a:r>
              <a:rPr lang="es-ES_tradnl" sz="2000" smtClean="0"/>
              <a:t>ompetencia de empresas establecidas?</a:t>
            </a:r>
            <a:endParaRPr lang="en-US" sz="2000" smtClean="0"/>
          </a:p>
          <a:p>
            <a:pPr marL="990600" lvl="1" indent="-533400" eaLnBrk="1" hangingPunct="1">
              <a:defRPr/>
            </a:pPr>
            <a:r>
              <a:rPr lang="en-US" sz="2000" smtClean="0"/>
              <a:t>Poder de Proveedores y Compradores.</a:t>
            </a:r>
            <a:endParaRPr lang="es-ES_tradnl" sz="2000" smtClean="0"/>
          </a:p>
          <a:p>
            <a:pPr marL="609600" indent="-609600" eaLnBrk="1" hangingPunct="1">
              <a:defRPr/>
            </a:pPr>
            <a:r>
              <a:rPr lang="es-ES_tradnl" sz="2400" smtClean="0"/>
              <a:t>Estrategia competitiva comprende acción ofensiva o defensiva con el fin de crear una posición defendible contra las 5 fuerzas competitivas. Esto comprende varios enfoques:</a:t>
            </a:r>
          </a:p>
          <a:p>
            <a:pPr marL="990600" lvl="1" indent="-533400" eaLnBrk="1" hangingPunct="1">
              <a:defRPr/>
            </a:pPr>
            <a:r>
              <a:rPr lang="es-ES_tradnl" sz="2000" smtClean="0"/>
              <a:t>Posicionamiento para que sus capacidades proporcionen la mejor defensa en función de las FC existentes.</a:t>
            </a:r>
          </a:p>
          <a:p>
            <a:pPr marL="990600" lvl="1" indent="-533400" eaLnBrk="1" hangingPunct="1">
              <a:defRPr/>
            </a:pPr>
            <a:r>
              <a:rPr lang="es-ES_tradnl" sz="2000" smtClean="0"/>
              <a:t>Influir en equilibrio de fuerzas mediante movimientos estratégicos, mejorando así posición relativa de la empresa.</a:t>
            </a:r>
          </a:p>
          <a:p>
            <a:pPr marL="990600" lvl="1" indent="-533400" eaLnBrk="1" hangingPunct="1">
              <a:defRPr/>
            </a:pPr>
            <a:r>
              <a:rPr lang="es-ES_tradnl" sz="2000" smtClean="0"/>
              <a:t>Anticipar cambios factores que fundamentan FC y responder a dichos cambios con rapidez, aprovechando cambio para elegir estrategia adecuada.</a:t>
            </a:r>
          </a:p>
          <a:p>
            <a:pPr marL="990600" lvl="1" indent="-533400" eaLnBrk="1" hangingPunct="1">
              <a:defRPr/>
            </a:pPr>
            <a:endParaRPr lang="es-ES_tradnl" sz="2000" smtClean="0"/>
          </a:p>
        </p:txBody>
      </p:sp>
    </p:spTree>
  </p:cSld>
  <p:clrMapOvr>
    <a:masterClrMapping/>
  </p:clrMapOvr>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304800" y="-304800"/>
            <a:ext cx="9753600" cy="1143000"/>
          </a:xfrm>
        </p:spPr>
        <p:txBody>
          <a:bodyPr/>
          <a:lstStyle/>
          <a:p>
            <a:pPr eaLnBrk="1" hangingPunct="1"/>
            <a:r>
              <a:rPr lang="es-ES_tradnl" sz="3600" smtClean="0"/>
              <a:t>Análisis Estructural Y Estrategia Competitiva</a:t>
            </a:r>
          </a:p>
        </p:txBody>
      </p:sp>
      <p:sp>
        <p:nvSpPr>
          <p:cNvPr id="871427" name="Rectangle 3"/>
          <p:cNvSpPr>
            <a:spLocks noGrp="1" noChangeArrowheads="1"/>
          </p:cNvSpPr>
          <p:nvPr>
            <p:ph type="body" idx="1"/>
          </p:nvPr>
        </p:nvSpPr>
        <p:spPr>
          <a:xfrm>
            <a:off x="0" y="685800"/>
            <a:ext cx="9144000" cy="5943600"/>
          </a:xfrm>
        </p:spPr>
        <p:txBody>
          <a:bodyPr/>
          <a:lstStyle/>
          <a:p>
            <a:pPr marL="609600" indent="-609600" eaLnBrk="1" hangingPunct="1">
              <a:lnSpc>
                <a:spcPct val="90000"/>
              </a:lnSpc>
              <a:defRPr/>
            </a:pPr>
            <a:r>
              <a:rPr lang="es-ES_tradnl" sz="2400" smtClean="0"/>
              <a:t>Posicionamiento:</a:t>
            </a:r>
          </a:p>
          <a:p>
            <a:pPr marL="990600" lvl="1" indent="-533400" eaLnBrk="1" hangingPunct="1">
              <a:lnSpc>
                <a:spcPct val="90000"/>
              </a:lnSpc>
              <a:defRPr/>
            </a:pPr>
            <a:r>
              <a:rPr lang="es-ES_tradnl" sz="2000" smtClean="0"/>
              <a:t>Toma como un hecho estructura de SI y adecua puntos fuertes y débiles a dicha estructura.</a:t>
            </a:r>
          </a:p>
          <a:p>
            <a:pPr marL="990600" lvl="1" indent="-533400" eaLnBrk="1" hangingPunct="1">
              <a:lnSpc>
                <a:spcPct val="90000"/>
              </a:lnSpc>
              <a:defRPr/>
            </a:pPr>
            <a:r>
              <a:rPr lang="es-ES_tradnl" sz="2000" smtClean="0"/>
              <a:t>Estrategia= creación de defensas en función de FC o encontrar posición en SI donde FC sean mas débiles.</a:t>
            </a:r>
          </a:p>
          <a:p>
            <a:pPr marL="990600" lvl="1" indent="-533400" eaLnBrk="1" hangingPunct="1">
              <a:lnSpc>
                <a:spcPct val="90000"/>
              </a:lnSpc>
              <a:defRPr/>
            </a:pPr>
            <a:r>
              <a:rPr lang="es-ES_tradnl" sz="2000" smtClean="0"/>
              <a:t>Conocimiento de capacidad de empresa y causas de FC indican areas en donde se debe evitar o evitar competencia.</a:t>
            </a:r>
          </a:p>
          <a:p>
            <a:pPr marL="609600" indent="-609600" eaLnBrk="1" hangingPunct="1">
              <a:lnSpc>
                <a:spcPct val="90000"/>
              </a:lnSpc>
              <a:defRPr/>
            </a:pPr>
            <a:r>
              <a:rPr lang="es-ES_tradnl" sz="2400" smtClean="0"/>
              <a:t>Cambiar equilibrio:</a:t>
            </a:r>
          </a:p>
          <a:p>
            <a:pPr marL="990600" lvl="1" indent="-533400" eaLnBrk="1" hangingPunct="1">
              <a:lnSpc>
                <a:spcPct val="90000"/>
              </a:lnSpc>
              <a:defRPr/>
            </a:pPr>
            <a:r>
              <a:rPr lang="es-ES_tradnl" sz="2000" smtClean="0"/>
              <a:t>Estrategia de tomar la ofensiva. Diseñada no solo para hacer frente a FC si no para alterar sus orígenes.</a:t>
            </a:r>
          </a:p>
          <a:p>
            <a:pPr marL="990600" lvl="1" indent="-533400" eaLnBrk="1" hangingPunct="1">
              <a:lnSpc>
                <a:spcPct val="90000"/>
              </a:lnSpc>
              <a:defRPr/>
            </a:pPr>
            <a:r>
              <a:rPr lang="es-ES_tradnl" sz="2000" smtClean="0"/>
              <a:t>Se puede usar analisis estructural para identificar factores claves que impulsan competencia en SI y así areas en donde esta estrategia puede dar mejores resultados.</a:t>
            </a:r>
          </a:p>
          <a:p>
            <a:pPr marL="609600" indent="-609600" eaLnBrk="1" hangingPunct="1">
              <a:lnSpc>
                <a:spcPct val="90000"/>
              </a:lnSpc>
              <a:defRPr/>
            </a:pPr>
            <a:r>
              <a:rPr lang="es-ES_tradnl" sz="2400" smtClean="0"/>
              <a:t>Tomando ventaja del cambio:</a:t>
            </a:r>
          </a:p>
          <a:p>
            <a:pPr marL="990600" lvl="1" indent="-533400" eaLnBrk="1" hangingPunct="1">
              <a:lnSpc>
                <a:spcPct val="90000"/>
              </a:lnSpc>
              <a:defRPr/>
            </a:pPr>
            <a:r>
              <a:rPr lang="es-ES_tradnl" sz="2000" smtClean="0"/>
              <a:t>Evolución de SI tiene importancia porque lleva cambios en fuerzas estructurales de competencia.</a:t>
            </a:r>
          </a:p>
          <a:p>
            <a:pPr marL="990600" lvl="1" indent="-533400" eaLnBrk="1" hangingPunct="1">
              <a:lnSpc>
                <a:spcPct val="90000"/>
              </a:lnSpc>
              <a:defRPr/>
            </a:pPr>
            <a:r>
              <a:rPr lang="es-ES_tradnl" sz="2000" smtClean="0"/>
              <a:t>Es importante ver si esto afecta elementos de competencia.</a:t>
            </a:r>
          </a:p>
          <a:p>
            <a:pPr marL="990600" lvl="1" indent="-533400" eaLnBrk="1" hangingPunct="1">
              <a:lnSpc>
                <a:spcPct val="90000"/>
              </a:lnSpc>
              <a:defRPr/>
            </a:pPr>
            <a:r>
              <a:rPr lang="es-ES_tradnl" sz="2000" smtClean="0"/>
              <a:t>Análisis estructural puede usarse para pronosticar rentabilidad de sector a largo plazo, anticipando cambios en causas de FC.</a:t>
            </a:r>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0" y="-304800"/>
            <a:ext cx="9144000" cy="1143000"/>
          </a:xfrm>
        </p:spPr>
        <p:txBody>
          <a:bodyPr/>
          <a:lstStyle/>
          <a:p>
            <a:pPr eaLnBrk="1" hangingPunct="1"/>
            <a:r>
              <a:rPr lang="es-ES_tradnl" sz="3600" smtClean="0"/>
              <a:t>Estrategias Competitivas Genéricas</a:t>
            </a:r>
          </a:p>
        </p:txBody>
      </p:sp>
      <p:sp>
        <p:nvSpPr>
          <p:cNvPr id="872451" name="Rectangle 3"/>
          <p:cNvSpPr>
            <a:spLocks noGrp="1" noChangeArrowheads="1"/>
          </p:cNvSpPr>
          <p:nvPr>
            <p:ph type="body" idx="1"/>
          </p:nvPr>
        </p:nvSpPr>
        <p:spPr>
          <a:xfrm>
            <a:off x="0" y="685800"/>
            <a:ext cx="9448800" cy="5334000"/>
          </a:xfrm>
        </p:spPr>
        <p:txBody>
          <a:bodyPr/>
          <a:lstStyle/>
          <a:p>
            <a:pPr marL="609600" indent="-609600" eaLnBrk="1" hangingPunct="1">
              <a:lnSpc>
                <a:spcPct val="90000"/>
              </a:lnSpc>
              <a:defRPr/>
            </a:pPr>
            <a:r>
              <a:rPr lang="es-ES_tradnl" sz="2800" smtClean="0"/>
              <a:t>Al enfrentarse a las 5 FC hay 3 estrategias genéricas de éxito potencial para desempeñarse mejor que otras empresas del sector:</a:t>
            </a:r>
          </a:p>
          <a:p>
            <a:pPr marL="990600" lvl="1" indent="-533400" eaLnBrk="1" hangingPunct="1">
              <a:lnSpc>
                <a:spcPct val="90000"/>
              </a:lnSpc>
              <a:buFontTx/>
              <a:buAutoNum type="arabicPeriod"/>
              <a:defRPr/>
            </a:pPr>
            <a:r>
              <a:rPr lang="es-ES_tradnl" sz="2400" smtClean="0"/>
              <a:t>Liderazgo general en costos.</a:t>
            </a:r>
          </a:p>
          <a:p>
            <a:pPr marL="990600" lvl="1" indent="-533400" eaLnBrk="1" hangingPunct="1">
              <a:lnSpc>
                <a:spcPct val="90000"/>
              </a:lnSpc>
              <a:buFontTx/>
              <a:buAutoNum type="arabicPeriod"/>
              <a:defRPr/>
            </a:pPr>
            <a:r>
              <a:rPr lang="es-ES_tradnl" sz="2400" smtClean="0"/>
              <a:t>Diferenciación.</a:t>
            </a:r>
          </a:p>
          <a:p>
            <a:pPr marL="990600" lvl="1" indent="-533400" eaLnBrk="1" hangingPunct="1">
              <a:lnSpc>
                <a:spcPct val="90000"/>
              </a:lnSpc>
              <a:buFontTx/>
              <a:buAutoNum type="arabicPeriod"/>
              <a:defRPr/>
            </a:pPr>
            <a:r>
              <a:rPr lang="es-ES_tradnl" sz="2400" smtClean="0"/>
              <a:t>Enfoque o alta segmentación.</a:t>
            </a:r>
          </a:p>
          <a:p>
            <a:pPr marL="609600" indent="-609600" eaLnBrk="1" hangingPunct="1">
              <a:lnSpc>
                <a:spcPct val="90000"/>
              </a:lnSpc>
              <a:defRPr/>
            </a:pPr>
            <a:r>
              <a:rPr lang="en-US" sz="2800" smtClean="0"/>
              <a:t>Raramente</a:t>
            </a:r>
            <a:r>
              <a:rPr lang="es-ES_tradnl" sz="2800" smtClean="0"/>
              <a:t> empresa puede seguir mas de una estrategia como objetivo principal</a:t>
            </a:r>
            <a:r>
              <a:rPr lang="en-US" sz="2800" smtClean="0"/>
              <a:t>:</a:t>
            </a:r>
            <a:endParaRPr lang="es-ES_tradnl" sz="2800" smtClean="0"/>
          </a:p>
          <a:p>
            <a:pPr marL="609600" indent="-609600" eaLnBrk="1" hangingPunct="1">
              <a:lnSpc>
                <a:spcPct val="90000"/>
              </a:lnSpc>
              <a:defRPr/>
            </a:pPr>
            <a:r>
              <a:rPr lang="es-ES_tradnl" sz="2800" smtClean="0"/>
              <a:t>EG son </a:t>
            </a:r>
            <a:r>
              <a:rPr lang="en-US" sz="2800" smtClean="0"/>
              <a:t>formas</a:t>
            </a:r>
            <a:r>
              <a:rPr lang="es-ES_tradnl" sz="2800" smtClean="0"/>
              <a:t> </a:t>
            </a:r>
            <a:r>
              <a:rPr lang="en-US" sz="2800" smtClean="0"/>
              <a:t>de</a:t>
            </a:r>
            <a:r>
              <a:rPr lang="es-ES_tradnl" sz="2800" smtClean="0"/>
              <a:t> superar desempeño de competidores en un SI</a:t>
            </a:r>
            <a:r>
              <a:rPr lang="en-US" sz="2800" smtClean="0"/>
              <a:t>:</a:t>
            </a:r>
          </a:p>
          <a:p>
            <a:pPr marL="990600" lvl="1" indent="-533400" eaLnBrk="1" hangingPunct="1">
              <a:lnSpc>
                <a:spcPct val="90000"/>
              </a:lnSpc>
              <a:defRPr/>
            </a:pPr>
            <a:r>
              <a:rPr lang="en-US" sz="2400" smtClean="0"/>
              <a:t>Elevado</a:t>
            </a:r>
            <a:r>
              <a:rPr lang="es-ES_tradnl" sz="2400" smtClean="0"/>
              <a:t> rendimiento</a:t>
            </a:r>
            <a:r>
              <a:rPr lang="en-US" sz="2400" smtClean="0"/>
              <a:t>.</a:t>
            </a:r>
          </a:p>
          <a:p>
            <a:pPr marL="990600" lvl="1" indent="-533400" eaLnBrk="1" hangingPunct="1">
              <a:lnSpc>
                <a:spcPct val="90000"/>
              </a:lnSpc>
              <a:defRPr/>
            </a:pPr>
            <a:r>
              <a:rPr lang="en-US" sz="2400" smtClean="0"/>
              <a:t>S</a:t>
            </a:r>
            <a:r>
              <a:rPr lang="es-ES_tradnl" sz="2400" smtClean="0"/>
              <a:t>upervivencia.</a:t>
            </a:r>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304800" y="-304800"/>
            <a:ext cx="9753600" cy="1143000"/>
          </a:xfrm>
        </p:spPr>
        <p:txBody>
          <a:bodyPr/>
          <a:lstStyle/>
          <a:p>
            <a:pPr eaLnBrk="1" hangingPunct="1"/>
            <a:r>
              <a:rPr lang="es-ES_tradnl" sz="3600" smtClean="0"/>
              <a:t>Liderazgo General En Costos</a:t>
            </a:r>
          </a:p>
        </p:txBody>
      </p:sp>
      <p:sp>
        <p:nvSpPr>
          <p:cNvPr id="873475" name="Rectangle 3"/>
          <p:cNvSpPr>
            <a:spLocks noGrp="1" noChangeArrowheads="1"/>
          </p:cNvSpPr>
          <p:nvPr>
            <p:ph type="body" idx="1"/>
          </p:nvPr>
        </p:nvSpPr>
        <p:spPr>
          <a:xfrm>
            <a:off x="0" y="533400"/>
            <a:ext cx="9144000" cy="5943600"/>
          </a:xfrm>
        </p:spPr>
        <p:txBody>
          <a:bodyPr/>
          <a:lstStyle/>
          <a:p>
            <a:pPr marL="609600" indent="-609600" eaLnBrk="1" hangingPunct="1">
              <a:lnSpc>
                <a:spcPct val="90000"/>
              </a:lnSpc>
              <a:defRPr/>
            </a:pPr>
            <a:r>
              <a:rPr lang="es-ES_tradnl" sz="2400" smtClean="0"/>
              <a:t>Bajo costo con relación a competidores.</a:t>
            </a:r>
          </a:p>
          <a:p>
            <a:pPr marL="609600" indent="-609600" eaLnBrk="1" hangingPunct="1">
              <a:lnSpc>
                <a:spcPct val="90000"/>
              </a:lnSpc>
              <a:defRPr/>
            </a:pPr>
            <a:r>
              <a:rPr lang="es-ES_tradnl" sz="2400" smtClean="0"/>
              <a:t>Requiere de:</a:t>
            </a:r>
          </a:p>
          <a:p>
            <a:pPr marL="990600" lvl="1" indent="-533400" eaLnBrk="1" hangingPunct="1">
              <a:lnSpc>
                <a:spcPct val="90000"/>
              </a:lnSpc>
              <a:defRPr/>
            </a:pPr>
            <a:r>
              <a:rPr lang="es-ES_tradnl" sz="2000" smtClean="0"/>
              <a:t>Construcción agresiva de instalaciones capaces de producir grandes volúmenes en forma eficiente.</a:t>
            </a:r>
          </a:p>
          <a:p>
            <a:pPr marL="990600" lvl="1" indent="-533400" eaLnBrk="1" hangingPunct="1">
              <a:lnSpc>
                <a:spcPct val="90000"/>
              </a:lnSpc>
              <a:defRPr/>
            </a:pPr>
            <a:r>
              <a:rPr lang="es-ES_tradnl" sz="2000" smtClean="0"/>
              <a:t>Reducción de costos basados en experiencia.</a:t>
            </a:r>
          </a:p>
          <a:p>
            <a:pPr marL="990600" lvl="1" indent="-533400" eaLnBrk="1" hangingPunct="1">
              <a:lnSpc>
                <a:spcPct val="90000"/>
              </a:lnSpc>
              <a:defRPr/>
            </a:pPr>
            <a:r>
              <a:rPr lang="es-ES_tradnl" sz="2000" smtClean="0"/>
              <a:t>Rígidos controles de costos indirectos.</a:t>
            </a:r>
          </a:p>
          <a:p>
            <a:pPr marL="990600" lvl="1" indent="-533400" eaLnBrk="1" hangingPunct="1">
              <a:lnSpc>
                <a:spcPct val="90000"/>
              </a:lnSpc>
              <a:defRPr/>
            </a:pPr>
            <a:r>
              <a:rPr lang="es-ES_tradnl" sz="2000" smtClean="0"/>
              <a:t>Evitar cuentas marginales.</a:t>
            </a:r>
          </a:p>
          <a:p>
            <a:pPr marL="990600" lvl="1" indent="-533400" eaLnBrk="1" hangingPunct="1">
              <a:lnSpc>
                <a:spcPct val="90000"/>
              </a:lnSpc>
              <a:defRPr/>
            </a:pPr>
            <a:r>
              <a:rPr lang="es-ES_tradnl" sz="2000" smtClean="0"/>
              <a:t>Minimización de costos en areas como R&amp;D, servicio, fuerza de venta y publicidad.</a:t>
            </a:r>
          </a:p>
          <a:p>
            <a:pPr marL="990600" lvl="1" indent="-533400" eaLnBrk="1" hangingPunct="1">
              <a:lnSpc>
                <a:spcPct val="90000"/>
              </a:lnSpc>
              <a:defRPr/>
            </a:pPr>
            <a:r>
              <a:rPr lang="es-ES_tradnl" sz="2000" smtClean="0"/>
              <a:t>Fuerte atención administrativa al control de costos.</a:t>
            </a:r>
          </a:p>
          <a:p>
            <a:pPr marL="609600" indent="-609600" eaLnBrk="1" hangingPunct="1">
              <a:lnSpc>
                <a:spcPct val="90000"/>
              </a:lnSpc>
              <a:defRPr/>
            </a:pPr>
            <a:r>
              <a:rPr lang="es-ES_tradnl" sz="2400" smtClean="0"/>
              <a:t>Con bajos costos se logra rendimientos mayores al promedio del SI, a pesar de competencia.</a:t>
            </a:r>
          </a:p>
          <a:p>
            <a:pPr marL="609600" indent="-609600" eaLnBrk="1" hangingPunct="1">
              <a:lnSpc>
                <a:spcPct val="90000"/>
              </a:lnSpc>
              <a:defRPr/>
            </a:pPr>
            <a:r>
              <a:rPr lang="es-ES_tradnl" sz="2400" smtClean="0"/>
              <a:t>Da defensa contra rivalidad de competidores, ya que puede tener rendimientos con precios en los que los otros pierden.</a:t>
            </a:r>
          </a:p>
          <a:p>
            <a:pPr marL="609600" indent="-609600" eaLnBrk="1" hangingPunct="1">
              <a:lnSpc>
                <a:spcPct val="90000"/>
              </a:lnSpc>
              <a:defRPr/>
            </a:pPr>
            <a:r>
              <a:rPr lang="es-ES_tradnl" sz="2400" smtClean="0"/>
              <a:t>Defiende de compradores poderosos, que solo pueden bajar precios hasta los del que le sigue en eficiencia.</a:t>
            </a:r>
          </a:p>
          <a:p>
            <a:pPr marL="609600" indent="-609600" eaLnBrk="1" hangingPunct="1">
              <a:lnSpc>
                <a:spcPct val="90000"/>
              </a:lnSpc>
              <a:defRPr/>
            </a:pPr>
            <a:r>
              <a:rPr lang="es-ES_tradnl" sz="2400" smtClean="0"/>
              <a:t>Defensa contra proveedores poderosos, dando mas flexibilidad para enfrentar aumentos de costos de insumos.</a:t>
            </a:r>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304800" y="-304800"/>
            <a:ext cx="9753600" cy="1143000"/>
          </a:xfrm>
        </p:spPr>
        <p:txBody>
          <a:bodyPr/>
          <a:lstStyle/>
          <a:p>
            <a:pPr eaLnBrk="1" hangingPunct="1"/>
            <a:r>
              <a:rPr lang="es-ES_tradnl" sz="3600" smtClean="0"/>
              <a:t>Liderazgo General En Costos</a:t>
            </a:r>
          </a:p>
        </p:txBody>
      </p:sp>
      <p:sp>
        <p:nvSpPr>
          <p:cNvPr id="874499" name="Rectangle 3"/>
          <p:cNvSpPr>
            <a:spLocks noGrp="1" noChangeArrowheads="1"/>
          </p:cNvSpPr>
          <p:nvPr>
            <p:ph type="body" idx="1"/>
          </p:nvPr>
        </p:nvSpPr>
        <p:spPr>
          <a:xfrm>
            <a:off x="0" y="685800"/>
            <a:ext cx="9144000" cy="5943600"/>
          </a:xfrm>
        </p:spPr>
        <p:txBody>
          <a:bodyPr/>
          <a:lstStyle/>
          <a:p>
            <a:pPr marL="609600" indent="-609600" eaLnBrk="1" hangingPunct="1">
              <a:lnSpc>
                <a:spcPct val="90000"/>
              </a:lnSpc>
              <a:defRPr/>
            </a:pPr>
            <a:r>
              <a:rPr lang="es-ES_tradnl" sz="2400" smtClean="0"/>
              <a:t>Factores necesarios para esta estrategia ponen barreras de ingreso en economías de escala o ventajas de costo.</a:t>
            </a:r>
          </a:p>
          <a:p>
            <a:pPr marL="609600" indent="-609600" eaLnBrk="1" hangingPunct="1">
              <a:lnSpc>
                <a:spcPct val="90000"/>
              </a:lnSpc>
              <a:defRPr/>
            </a:pPr>
            <a:r>
              <a:rPr lang="es-ES_tradnl" sz="2400" smtClean="0"/>
              <a:t>Por lo general pone en ventaja frente a posibles sustitutos.</a:t>
            </a:r>
          </a:p>
          <a:p>
            <a:pPr marL="609600" indent="-609600" eaLnBrk="1" hangingPunct="1">
              <a:lnSpc>
                <a:spcPct val="90000"/>
              </a:lnSpc>
              <a:defRPr/>
            </a:pPr>
            <a:r>
              <a:rPr lang="es-ES_tradnl" sz="2400" smtClean="0"/>
              <a:t>Protege a empresa de 5 FC.</a:t>
            </a:r>
          </a:p>
          <a:p>
            <a:pPr marL="990600" lvl="1" indent="-533400" eaLnBrk="1" hangingPunct="1">
              <a:lnSpc>
                <a:spcPct val="90000"/>
              </a:lnSpc>
              <a:defRPr/>
            </a:pPr>
            <a:r>
              <a:rPr lang="es-ES_tradnl" sz="2000" smtClean="0"/>
              <a:t>Negociación solo puede bajar utilidades hasta que competidor siguiente pierda.</a:t>
            </a:r>
          </a:p>
          <a:p>
            <a:pPr marL="990600" lvl="1" indent="-533400" eaLnBrk="1" hangingPunct="1">
              <a:lnSpc>
                <a:spcPct val="90000"/>
              </a:lnSpc>
              <a:defRPr/>
            </a:pPr>
            <a:r>
              <a:rPr lang="es-ES_tradnl" sz="2000" smtClean="0"/>
              <a:t>Competidores menos eficientes serán primeros en sufrir ante presiones competitivas.</a:t>
            </a:r>
          </a:p>
          <a:p>
            <a:pPr marL="609600" indent="-609600" eaLnBrk="1" hangingPunct="1">
              <a:lnSpc>
                <a:spcPct val="90000"/>
              </a:lnSpc>
              <a:defRPr/>
            </a:pPr>
            <a:r>
              <a:rPr lang="es-ES_tradnl" sz="2400" smtClean="0"/>
              <a:t>Alcanzar esta posición suele / puede requerir:</a:t>
            </a:r>
          </a:p>
          <a:p>
            <a:pPr marL="990600" lvl="1" indent="-533400" eaLnBrk="1" hangingPunct="1">
              <a:lnSpc>
                <a:spcPct val="90000"/>
              </a:lnSpc>
              <a:defRPr/>
            </a:pPr>
            <a:r>
              <a:rPr lang="es-ES_tradnl" sz="2000" smtClean="0"/>
              <a:t>Alta participación mercado y otras ventajas: acceso favorable a MP.</a:t>
            </a:r>
          </a:p>
          <a:p>
            <a:pPr marL="990600" lvl="1" indent="-533400" eaLnBrk="1" hangingPunct="1">
              <a:lnSpc>
                <a:spcPct val="90000"/>
              </a:lnSpc>
              <a:defRPr/>
            </a:pPr>
            <a:r>
              <a:rPr lang="es-ES_tradnl" sz="2000" smtClean="0"/>
              <a:t>Diseño de producto para facilitar fabricación.</a:t>
            </a:r>
          </a:p>
          <a:p>
            <a:pPr marL="990600" lvl="1" indent="-533400" eaLnBrk="1" hangingPunct="1">
              <a:lnSpc>
                <a:spcPct val="90000"/>
              </a:lnSpc>
              <a:defRPr/>
            </a:pPr>
            <a:r>
              <a:rPr lang="es-ES_tradnl" sz="2000" smtClean="0"/>
              <a:t>Amplias líneas de productos relacionados para regar costos.</a:t>
            </a:r>
          </a:p>
          <a:p>
            <a:pPr marL="990600" lvl="1" indent="-533400" eaLnBrk="1" hangingPunct="1">
              <a:lnSpc>
                <a:spcPct val="90000"/>
              </a:lnSpc>
              <a:defRPr/>
            </a:pPr>
            <a:r>
              <a:rPr lang="es-ES_tradnl" sz="2000" smtClean="0"/>
              <a:t>Servir a todos los grupos de clientes importantes para tener volumen.</a:t>
            </a:r>
          </a:p>
          <a:p>
            <a:pPr marL="990600" lvl="1" indent="-533400" eaLnBrk="1" hangingPunct="1">
              <a:lnSpc>
                <a:spcPct val="90000"/>
              </a:lnSpc>
              <a:defRPr/>
            </a:pPr>
            <a:r>
              <a:rPr lang="es-ES_tradnl" sz="2000" smtClean="0"/>
              <a:t>Inversión fuerte de capital inicial en equipo.</a:t>
            </a:r>
          </a:p>
          <a:p>
            <a:pPr marL="990600" lvl="1" indent="-533400" eaLnBrk="1" hangingPunct="1">
              <a:lnSpc>
                <a:spcPct val="90000"/>
              </a:lnSpc>
              <a:defRPr/>
            </a:pPr>
            <a:r>
              <a:rPr lang="es-ES_tradnl" sz="2000" smtClean="0"/>
              <a:t>Precios agresivos y perdidas iniciales para captar mercado, lo que puede reducir costos mas.</a:t>
            </a:r>
          </a:p>
          <a:p>
            <a:pPr marL="990600" lvl="1" indent="-533400" eaLnBrk="1" hangingPunct="1">
              <a:lnSpc>
                <a:spcPct val="90000"/>
              </a:lnSpc>
              <a:defRPr/>
            </a:pPr>
            <a:r>
              <a:rPr lang="es-ES_tradnl" sz="2000" smtClean="0"/>
              <a:t>Una vez lograda, esta posición da altas utilidades lo que permite reinvertir en instalaciones para mantener liderazgo de costos.</a:t>
            </a:r>
          </a:p>
        </p:txBody>
      </p:sp>
    </p:spTree>
  </p:cSld>
  <p:clrMapOvr>
    <a:masterClrMapping/>
  </p:clrMapOvr>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304800" y="-304800"/>
            <a:ext cx="9753600" cy="1143000"/>
          </a:xfrm>
        </p:spPr>
        <p:txBody>
          <a:bodyPr/>
          <a:lstStyle/>
          <a:p>
            <a:pPr eaLnBrk="1" hangingPunct="1"/>
            <a:r>
              <a:rPr lang="es-ES_tradnl" sz="3600" smtClean="0"/>
              <a:t>Diferenciación</a:t>
            </a:r>
          </a:p>
        </p:txBody>
      </p:sp>
      <p:sp>
        <p:nvSpPr>
          <p:cNvPr id="875523" name="Rectangle 3"/>
          <p:cNvSpPr>
            <a:spLocks noGrp="1" noChangeArrowheads="1"/>
          </p:cNvSpPr>
          <p:nvPr>
            <p:ph type="body" idx="1"/>
          </p:nvPr>
        </p:nvSpPr>
        <p:spPr>
          <a:xfrm>
            <a:off x="0" y="609600"/>
            <a:ext cx="9144000" cy="5943600"/>
          </a:xfrm>
        </p:spPr>
        <p:txBody>
          <a:bodyPr/>
          <a:lstStyle/>
          <a:p>
            <a:pPr marL="609600" indent="-609600" eaLnBrk="1" hangingPunct="1">
              <a:lnSpc>
                <a:spcPct val="90000"/>
              </a:lnSpc>
              <a:defRPr/>
            </a:pPr>
            <a:r>
              <a:rPr lang="es-ES_tradnl" sz="2400" smtClean="0"/>
              <a:t>Crear algo que sea percibido en el mercado como único:</a:t>
            </a:r>
          </a:p>
          <a:p>
            <a:pPr marL="990600" lvl="1" indent="-533400" eaLnBrk="1" hangingPunct="1">
              <a:lnSpc>
                <a:spcPct val="90000"/>
              </a:lnSpc>
              <a:defRPr/>
            </a:pPr>
            <a:r>
              <a:rPr lang="es-ES_tradnl" sz="2000" smtClean="0"/>
              <a:t>Diseño o imagen de marca (mercedes, Armani, Lexus).</a:t>
            </a:r>
          </a:p>
          <a:p>
            <a:pPr marL="990600" lvl="1" indent="-533400" eaLnBrk="1" hangingPunct="1">
              <a:lnSpc>
                <a:spcPct val="90000"/>
              </a:lnSpc>
              <a:defRPr/>
            </a:pPr>
            <a:r>
              <a:rPr lang="es-ES_tradnl" sz="2000" smtClean="0"/>
              <a:t>Tecnología (Sony en tv, Bosé en parlantes).</a:t>
            </a:r>
          </a:p>
          <a:p>
            <a:pPr marL="990600" lvl="1" indent="-533400" eaLnBrk="1" hangingPunct="1">
              <a:lnSpc>
                <a:spcPct val="90000"/>
              </a:lnSpc>
              <a:defRPr/>
            </a:pPr>
            <a:r>
              <a:rPr lang="es-ES_tradnl" sz="2000" smtClean="0"/>
              <a:t>Características muy particulares (Jean –Air en estufas).</a:t>
            </a:r>
          </a:p>
          <a:p>
            <a:pPr marL="990600" lvl="1" indent="-533400" eaLnBrk="1" hangingPunct="1">
              <a:lnSpc>
                <a:spcPct val="90000"/>
              </a:lnSpc>
              <a:defRPr/>
            </a:pPr>
            <a:r>
              <a:rPr lang="es-ES_tradnl" sz="2000" smtClean="0"/>
              <a:t>Servicio al cliente (Caterpillar, Crown Cork).</a:t>
            </a:r>
          </a:p>
          <a:p>
            <a:pPr marL="990600" lvl="1" indent="-533400" eaLnBrk="1" hangingPunct="1">
              <a:lnSpc>
                <a:spcPct val="90000"/>
              </a:lnSpc>
              <a:defRPr/>
            </a:pPr>
            <a:r>
              <a:rPr lang="es-ES_tradnl" sz="2000" smtClean="0"/>
              <a:t>Cadena de distribuidores (Caterpillar, coca cola).</a:t>
            </a:r>
          </a:p>
          <a:p>
            <a:pPr marL="990600" lvl="1" indent="-533400" eaLnBrk="1" hangingPunct="1">
              <a:lnSpc>
                <a:spcPct val="90000"/>
              </a:lnSpc>
              <a:defRPr/>
            </a:pPr>
            <a:r>
              <a:rPr lang="es-ES_tradnl" sz="2000" smtClean="0"/>
              <a:t>Calidad (Caterpillar, mercedes).</a:t>
            </a:r>
          </a:p>
          <a:p>
            <a:pPr marL="609600" indent="-609600" eaLnBrk="1" hangingPunct="1">
              <a:lnSpc>
                <a:spcPct val="90000"/>
              </a:lnSpc>
              <a:defRPr/>
            </a:pPr>
            <a:r>
              <a:rPr lang="es-ES_tradnl" sz="2400" smtClean="0"/>
              <a:t>No permite ignorar costos, sino que estos no son objetivo estratégico primordial.</a:t>
            </a:r>
          </a:p>
          <a:p>
            <a:pPr marL="609600" indent="-609600" eaLnBrk="1" hangingPunct="1">
              <a:lnSpc>
                <a:spcPct val="90000"/>
              </a:lnSpc>
              <a:defRPr/>
            </a:pPr>
            <a:r>
              <a:rPr lang="es-ES_tradnl" sz="2400" smtClean="0"/>
              <a:t>Si se logra es una estrategia para tener rendimientos mayores al promedio del sector, al crear una posición defendible:</a:t>
            </a:r>
          </a:p>
          <a:p>
            <a:pPr marL="990600" lvl="1" indent="-533400" eaLnBrk="1" hangingPunct="1">
              <a:lnSpc>
                <a:spcPct val="90000"/>
              </a:lnSpc>
              <a:defRPr/>
            </a:pPr>
            <a:r>
              <a:rPr lang="es-ES_tradnl" sz="2000" smtClean="0"/>
              <a:t>Aislamiento de rivalidad debido a lealtad de cliente a marca y menor sensibilidad al precio.</a:t>
            </a:r>
          </a:p>
          <a:p>
            <a:pPr marL="990600" lvl="1" indent="-533400" eaLnBrk="1" hangingPunct="1">
              <a:lnSpc>
                <a:spcPct val="90000"/>
              </a:lnSpc>
              <a:defRPr/>
            </a:pPr>
            <a:r>
              <a:rPr lang="es-ES_tradnl" sz="2000" smtClean="0"/>
              <a:t>Proporciona barrera de ingreso.</a:t>
            </a:r>
          </a:p>
          <a:p>
            <a:pPr marL="990600" lvl="1" indent="-533400" eaLnBrk="1" hangingPunct="1">
              <a:lnSpc>
                <a:spcPct val="90000"/>
              </a:lnSpc>
              <a:defRPr/>
            </a:pPr>
            <a:r>
              <a:rPr lang="es-ES_tradnl" sz="2000" smtClean="0"/>
              <a:t>Márgenes elevados permiten tratar con poder de proveedor.</a:t>
            </a:r>
          </a:p>
          <a:p>
            <a:pPr marL="990600" lvl="1" indent="-533400" eaLnBrk="1" hangingPunct="1">
              <a:lnSpc>
                <a:spcPct val="90000"/>
              </a:lnSpc>
              <a:defRPr/>
            </a:pPr>
            <a:r>
              <a:rPr lang="es-ES_tradnl" sz="2000" smtClean="0"/>
              <a:t>Reduce poder del comprador al no tener este alternativas similares.</a:t>
            </a:r>
          </a:p>
          <a:p>
            <a:pPr marL="990600" lvl="1" indent="-533400" eaLnBrk="1" hangingPunct="1">
              <a:lnSpc>
                <a:spcPct val="90000"/>
              </a:lnSpc>
              <a:defRPr/>
            </a:pPr>
            <a:r>
              <a:rPr lang="es-ES_tradnl" sz="2000" smtClean="0"/>
              <a:t>Mejor posicionada frente a posibles sustitutos.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Definición PE</a:t>
            </a:r>
          </a:p>
        </p:txBody>
      </p:sp>
      <p:sp>
        <p:nvSpPr>
          <p:cNvPr id="907267" name="Rectangle 3"/>
          <p:cNvSpPr>
            <a:spLocks noGrp="1" noChangeArrowheads="1"/>
          </p:cNvSpPr>
          <p:nvPr>
            <p:ph type="body" idx="1"/>
          </p:nvPr>
        </p:nvSpPr>
        <p:spPr>
          <a:xfrm>
            <a:off x="990600" y="1143000"/>
            <a:ext cx="7391400" cy="4419600"/>
          </a:xfrm>
        </p:spPr>
        <p:txBody>
          <a:bodyPr/>
          <a:lstStyle/>
          <a:p>
            <a:pPr eaLnBrk="1" hangingPunct="1">
              <a:defRPr/>
            </a:pPr>
            <a:r>
              <a:rPr lang="en-US" sz="2800" smtClean="0"/>
              <a:t>Proceso administrativo de desarrollar y mantener concordancia estratégica entre metas y capacidades de organización. Basado en valores, misión clara, objetivos y metas de apoyo.</a:t>
            </a:r>
          </a:p>
          <a:p>
            <a:pPr eaLnBrk="1" hangingPunct="1">
              <a:defRPr/>
            </a:pPr>
            <a:r>
              <a:rPr lang="en-US" sz="2800" smtClean="0"/>
              <a:t>Proceso de desarrollar y mantener correspondencia entre objetivos y capacidades de una empresa y </a:t>
            </a:r>
          </a:p>
          <a:p>
            <a:pPr eaLnBrk="1" hangingPunct="1">
              <a:buFontTx/>
              <a:buChar char=" "/>
              <a:defRPr/>
            </a:pPr>
            <a:r>
              <a:rPr lang="en-US" sz="2800" smtClean="0"/>
              <a:t>sus posibilidades de marketing.</a:t>
            </a:r>
          </a:p>
        </p:txBody>
      </p:sp>
      <p:pic>
        <p:nvPicPr>
          <p:cNvPr id="23556" name="Picture 5" descr="C:\Program Files\Microsoft Office\Clipart\standard\stddir2\BS02098_.WMF"/>
          <p:cNvPicPr>
            <a:picLocks noChangeAspect="1" noChangeArrowheads="1"/>
          </p:cNvPicPr>
          <p:nvPr/>
        </p:nvPicPr>
        <p:blipFill>
          <a:blip r:embed="rId2"/>
          <a:srcRect/>
          <a:stretch>
            <a:fillRect/>
          </a:stretch>
        </p:blipFill>
        <p:spPr bwMode="auto">
          <a:xfrm>
            <a:off x="6553200" y="4405313"/>
            <a:ext cx="2590800" cy="2452687"/>
          </a:xfrm>
          <a:prstGeom prst="rect">
            <a:avLst/>
          </a:prstGeom>
          <a:noFill/>
          <a:ln w="9525">
            <a:noFill/>
            <a:miter lim="800000"/>
            <a:headEnd/>
            <a:tailEnd/>
          </a:ln>
        </p:spPr>
      </p:pic>
    </p:spTree>
  </p:cSld>
  <p:clrMapOvr>
    <a:masterClrMapping/>
  </p:clrMapOvr>
  <p:transition spd="med"/>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304800" y="-304800"/>
            <a:ext cx="9753600" cy="1143000"/>
          </a:xfrm>
        </p:spPr>
        <p:txBody>
          <a:bodyPr/>
          <a:lstStyle/>
          <a:p>
            <a:pPr eaLnBrk="1" hangingPunct="1"/>
            <a:r>
              <a:rPr lang="es-ES_tradnl" sz="3600" smtClean="0"/>
              <a:t>Enfoque O Alta Segmentación</a:t>
            </a:r>
          </a:p>
        </p:txBody>
      </p:sp>
      <p:sp>
        <p:nvSpPr>
          <p:cNvPr id="876547" name="Rectangle 3"/>
          <p:cNvSpPr>
            <a:spLocks noGrp="1" noChangeArrowheads="1"/>
          </p:cNvSpPr>
          <p:nvPr>
            <p:ph type="body" idx="1"/>
          </p:nvPr>
        </p:nvSpPr>
        <p:spPr>
          <a:xfrm>
            <a:off x="0" y="609600"/>
            <a:ext cx="9144000" cy="5943600"/>
          </a:xfrm>
        </p:spPr>
        <p:txBody>
          <a:bodyPr/>
          <a:lstStyle/>
          <a:p>
            <a:pPr marL="609600" indent="-609600" eaLnBrk="1" hangingPunct="1">
              <a:defRPr/>
            </a:pPr>
            <a:r>
              <a:rPr lang="es-ES_tradnl" sz="2400" smtClean="0"/>
              <a:t>Enfocarse sobre grupo de compradores en particular o en segmento de línea de productos o mercado geográfico.</a:t>
            </a:r>
          </a:p>
          <a:p>
            <a:pPr marL="609600" indent="-609600" eaLnBrk="1" hangingPunct="1">
              <a:defRPr/>
            </a:pPr>
            <a:r>
              <a:rPr lang="es-ES_tradnl" sz="2400" smtClean="0"/>
              <a:t>Se concentra en servir muy bien a un objetivo en particular a diferencia de otras 2 estrategias: buscan todo el mercado.</a:t>
            </a:r>
          </a:p>
          <a:p>
            <a:pPr marL="609600" indent="-609600" eaLnBrk="1" hangingPunct="1">
              <a:defRPr/>
            </a:pPr>
            <a:r>
              <a:rPr lang="en-US" sz="2400" smtClean="0"/>
              <a:t>B</a:t>
            </a:r>
            <a:r>
              <a:rPr lang="es-ES_tradnl" sz="2400" smtClean="0"/>
              <a:t>asada en que de esta forma puede servir a estos </a:t>
            </a:r>
            <a:r>
              <a:rPr lang="en-US" sz="2400" smtClean="0"/>
              <a:t>mejor</a:t>
            </a:r>
            <a:r>
              <a:rPr lang="es-ES_tradnl" sz="2400" smtClean="0"/>
              <a:t> que los que compiten en forma general.</a:t>
            </a:r>
          </a:p>
          <a:p>
            <a:pPr marL="609600" indent="-609600" eaLnBrk="1" hangingPunct="1">
              <a:defRPr/>
            </a:pPr>
            <a:r>
              <a:rPr lang="en-US" sz="2400" smtClean="0"/>
              <a:t>L</a:t>
            </a:r>
            <a:r>
              <a:rPr lang="es-ES_tradnl" sz="2400" smtClean="0"/>
              <a:t>ogra diferenciación al satisfacer mejor necesidades de un grupo, o costos inferiores para este, o ambos.</a:t>
            </a:r>
          </a:p>
          <a:p>
            <a:pPr marL="609600" indent="-609600" eaLnBrk="1" hangingPunct="1">
              <a:defRPr/>
            </a:pPr>
            <a:r>
              <a:rPr lang="es-ES_tradnl" sz="2400" smtClean="0"/>
              <a:t>A pesar de que no logra diferenciación o bajo costo en todo el mercado lo hace para su mercado objetivo.</a:t>
            </a:r>
          </a:p>
          <a:p>
            <a:pPr marL="609600" indent="-609600" eaLnBrk="1" hangingPunct="1">
              <a:defRPr/>
            </a:pPr>
            <a:r>
              <a:rPr lang="en-US" sz="2400" smtClean="0"/>
              <a:t>P</a:t>
            </a:r>
            <a:r>
              <a:rPr lang="es-ES_tradnl" sz="2400" smtClean="0"/>
              <a:t>uede defenderse de f</a:t>
            </a:r>
            <a:r>
              <a:rPr lang="en-US" sz="2400" smtClean="0"/>
              <a:t>c</a:t>
            </a:r>
            <a:r>
              <a:rPr lang="es-ES_tradnl" sz="2400" smtClean="0"/>
              <a:t> como con otras estrategias, además se puede buscar objetivos menos vulnerables a los sustitutos o donde la competencia sea mas débil.</a:t>
            </a:r>
          </a:p>
          <a:p>
            <a:pPr marL="609600" indent="-609600" eaLnBrk="1" hangingPunct="1">
              <a:defRPr/>
            </a:pPr>
            <a:r>
              <a:rPr lang="es-ES_tradnl" sz="2400" smtClean="0"/>
              <a:t>Enfoque implica trueque entre rentabilidad y volumen.</a:t>
            </a:r>
          </a:p>
        </p:txBody>
      </p:sp>
    </p:spTree>
  </p:cSld>
  <p:clrMapOvr>
    <a:masterClrMapping/>
  </p:clrMapOvr>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304800" y="-304800"/>
            <a:ext cx="9753600" cy="1143000"/>
          </a:xfrm>
        </p:spPr>
        <p:txBody>
          <a:bodyPr/>
          <a:lstStyle/>
          <a:p>
            <a:pPr eaLnBrk="1" hangingPunct="1"/>
            <a:r>
              <a:rPr lang="es-ES_tradnl" sz="3600" smtClean="0"/>
              <a:t>3 Estrategias Genéricas</a:t>
            </a:r>
          </a:p>
        </p:txBody>
      </p:sp>
      <p:graphicFrame>
        <p:nvGraphicFramePr>
          <p:cNvPr id="877599" name="Group 31"/>
          <p:cNvGraphicFramePr>
            <a:graphicFrameLocks noGrp="1"/>
          </p:cNvGraphicFramePr>
          <p:nvPr/>
        </p:nvGraphicFramePr>
        <p:xfrm>
          <a:off x="762000" y="2009775"/>
          <a:ext cx="7848600" cy="4094163"/>
        </p:xfrm>
        <a:graphic>
          <a:graphicData uri="http://schemas.openxmlformats.org/drawingml/2006/table">
            <a:tbl>
              <a:tblPr/>
              <a:tblGrid>
                <a:gridCol w="1676400"/>
                <a:gridCol w="3200400"/>
                <a:gridCol w="2971800"/>
              </a:tblGrid>
              <a:tr h="838200">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Exclusividad percibida por Cliente</a:t>
                      </a:r>
                    </a:p>
                  </a:txBody>
                  <a:tcP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Posición de Costo Bajo</a:t>
                      </a:r>
                    </a:p>
                  </a:txBody>
                  <a:tcPr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Todo un Sector Industrial</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DIFERENCIACION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LIDERATO GENERAL EN COSTOS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Solo un Segmento Particular</a:t>
                      </a:r>
                    </a:p>
                  </a:txBody>
                  <a:tcP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ENFOQUE</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rPr>
                        <a:t>, ENICHAMIENTO</a:t>
                      </a:r>
                    </a:p>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 O ALTA SEGMENTACION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ES"/>
                    </a:p>
                  </a:txBody>
                  <a:tcPr/>
                </a:tc>
              </a:tr>
            </a:tbl>
          </a:graphicData>
        </a:graphic>
      </p:graphicFrame>
      <p:sp>
        <p:nvSpPr>
          <p:cNvPr id="116754" name="Text Box 28"/>
          <p:cNvSpPr txBox="1">
            <a:spLocks noChangeArrowheads="1"/>
          </p:cNvSpPr>
          <p:nvPr/>
        </p:nvSpPr>
        <p:spPr bwMode="auto">
          <a:xfrm>
            <a:off x="3276600" y="1066800"/>
            <a:ext cx="3789363" cy="457200"/>
          </a:xfrm>
          <a:prstGeom prst="rect">
            <a:avLst/>
          </a:prstGeom>
          <a:noFill/>
          <a:ln w="9525">
            <a:noFill/>
            <a:miter lim="800000"/>
            <a:headEnd/>
            <a:tailEnd/>
          </a:ln>
        </p:spPr>
        <p:txBody>
          <a:bodyPr wrap="none">
            <a:spAutoFit/>
          </a:bodyPr>
          <a:lstStyle/>
          <a:p>
            <a:pPr algn="l"/>
            <a:r>
              <a:rPr lang="es-ES_tradnl">
                <a:latin typeface="Arial" charset="0"/>
              </a:rPr>
              <a:t>VENTAJA ESTRATEGICA</a:t>
            </a:r>
          </a:p>
        </p:txBody>
      </p:sp>
      <p:sp>
        <p:nvSpPr>
          <p:cNvPr id="116755" name="Text Box 29"/>
          <p:cNvSpPr txBox="1">
            <a:spLocks noChangeArrowheads="1"/>
          </p:cNvSpPr>
          <p:nvPr/>
        </p:nvSpPr>
        <p:spPr bwMode="auto">
          <a:xfrm rot="-5423282">
            <a:off x="-1520825" y="3654425"/>
            <a:ext cx="3956050" cy="457200"/>
          </a:xfrm>
          <a:prstGeom prst="rect">
            <a:avLst/>
          </a:prstGeom>
          <a:noFill/>
          <a:ln w="9525">
            <a:noFill/>
            <a:miter lim="800000"/>
            <a:headEnd/>
            <a:tailEnd/>
          </a:ln>
        </p:spPr>
        <p:txBody>
          <a:bodyPr wrap="none">
            <a:spAutoFit/>
          </a:bodyPr>
          <a:lstStyle/>
          <a:p>
            <a:pPr algn="l"/>
            <a:r>
              <a:rPr lang="es-ES_tradnl">
                <a:latin typeface="Arial" charset="0"/>
              </a:rPr>
              <a:t>OBJETIVO ESTRATEGICO</a:t>
            </a:r>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304800" y="-304800"/>
            <a:ext cx="9753600" cy="1143000"/>
          </a:xfrm>
        </p:spPr>
        <p:txBody>
          <a:bodyPr/>
          <a:lstStyle/>
          <a:p>
            <a:pPr eaLnBrk="1" hangingPunct="1"/>
            <a:r>
              <a:rPr lang="es-ES_tradnl" sz="3600" smtClean="0"/>
              <a:t>Ejemplos Estrategias Genéricas</a:t>
            </a:r>
          </a:p>
        </p:txBody>
      </p:sp>
      <p:graphicFrame>
        <p:nvGraphicFramePr>
          <p:cNvPr id="878596" name="Group 4"/>
          <p:cNvGraphicFramePr>
            <a:graphicFrameLocks noGrp="1"/>
          </p:cNvGraphicFramePr>
          <p:nvPr/>
        </p:nvGraphicFramePr>
        <p:xfrm>
          <a:off x="762000" y="1371600"/>
          <a:ext cx="7848600" cy="4094163"/>
        </p:xfrm>
        <a:graphic>
          <a:graphicData uri="http://schemas.openxmlformats.org/drawingml/2006/table">
            <a:tbl>
              <a:tblPr/>
              <a:tblGrid>
                <a:gridCol w="1676400"/>
                <a:gridCol w="3200400"/>
                <a:gridCol w="2971800"/>
              </a:tblGrid>
              <a:tr h="838200">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Exclusividad percibida por Cliente</a:t>
                      </a:r>
                    </a:p>
                  </a:txBody>
                  <a:tcP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Posición de Costo Bajo</a:t>
                      </a:r>
                    </a:p>
                  </a:txBody>
                  <a:tcPr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Todo un Sector Industrial</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Mercedes Benz</a:t>
                      </a:r>
                    </a:p>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Lexus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Toyota</a:t>
                      </a:r>
                    </a:p>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G.M.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Solo un Segmento Particular</a:t>
                      </a:r>
                    </a:p>
                  </a:txBody>
                  <a:tcP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Land Rover</a:t>
                      </a:r>
                    </a:p>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400" b="0" i="0" u="none" strike="noStrike" cap="none" normalizeH="0" baseline="0" smtClean="0">
                          <a:ln>
                            <a:noFill/>
                          </a:ln>
                          <a:solidFill>
                            <a:schemeClr val="tx1"/>
                          </a:solidFill>
                          <a:effectLst>
                            <a:outerShdw blurRad="38100" dist="38100" dir="2700000" algn="tl">
                              <a:srgbClr val="000000"/>
                            </a:outerShdw>
                          </a:effectLst>
                          <a:latin typeface="Arial" charset="0"/>
                        </a:rPr>
                        <a:t>Andino, Condor </a:t>
                      </a:r>
                      <a:r>
                        <a:rPr kumimoji="0" lang="es-ES_tradnl" sz="2400" b="0" i="1" u="none" strike="noStrike" cap="none" normalizeH="0" baseline="0" smtClean="0">
                          <a:ln>
                            <a:noFill/>
                          </a:ln>
                          <a:solidFill>
                            <a:schemeClr val="tx1"/>
                          </a:solidFill>
                          <a:effectLst>
                            <a:outerShdw blurRad="38100" dist="38100" dir="2700000" algn="tl">
                              <a:srgbClr val="000000"/>
                            </a:outerShdw>
                          </a:effectLst>
                          <a:latin typeface="Arial" charset="0"/>
                        </a:rPr>
                        <a:t>et 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ES"/>
                    </a:p>
                  </a:txBody>
                  <a:tcPr/>
                </a:tc>
              </a:tr>
            </a:tbl>
          </a:graphicData>
        </a:graphic>
      </p:graphicFrame>
      <p:sp>
        <p:nvSpPr>
          <p:cNvPr id="117778" name="Text Box 28"/>
          <p:cNvSpPr txBox="1">
            <a:spLocks noChangeArrowheads="1"/>
          </p:cNvSpPr>
          <p:nvPr/>
        </p:nvSpPr>
        <p:spPr bwMode="auto">
          <a:xfrm>
            <a:off x="3276600" y="762000"/>
            <a:ext cx="3789363" cy="457200"/>
          </a:xfrm>
          <a:prstGeom prst="rect">
            <a:avLst/>
          </a:prstGeom>
          <a:noFill/>
          <a:ln w="9525">
            <a:noFill/>
            <a:miter lim="800000"/>
            <a:headEnd/>
            <a:tailEnd/>
          </a:ln>
        </p:spPr>
        <p:txBody>
          <a:bodyPr wrap="none">
            <a:spAutoFit/>
          </a:bodyPr>
          <a:lstStyle/>
          <a:p>
            <a:pPr algn="l"/>
            <a:r>
              <a:rPr lang="es-ES_tradnl">
                <a:latin typeface="Arial" charset="0"/>
              </a:rPr>
              <a:t>VENTAJA ESTRATEGICA</a:t>
            </a:r>
          </a:p>
        </p:txBody>
      </p:sp>
      <p:sp>
        <p:nvSpPr>
          <p:cNvPr id="117779" name="Text Box 29"/>
          <p:cNvSpPr txBox="1">
            <a:spLocks noChangeArrowheads="1"/>
          </p:cNvSpPr>
          <p:nvPr/>
        </p:nvSpPr>
        <p:spPr bwMode="auto">
          <a:xfrm rot="-5423282">
            <a:off x="-1520825" y="3121025"/>
            <a:ext cx="3956050" cy="457200"/>
          </a:xfrm>
          <a:prstGeom prst="rect">
            <a:avLst/>
          </a:prstGeom>
          <a:noFill/>
          <a:ln w="9525">
            <a:noFill/>
            <a:miter lim="800000"/>
            <a:headEnd/>
            <a:tailEnd/>
          </a:ln>
        </p:spPr>
        <p:txBody>
          <a:bodyPr wrap="none">
            <a:spAutoFit/>
          </a:bodyPr>
          <a:lstStyle/>
          <a:p>
            <a:pPr algn="l"/>
            <a:r>
              <a:rPr lang="es-ES_tradnl">
                <a:latin typeface="Arial" charset="0"/>
              </a:rPr>
              <a:t>OBJETIVO ESTRATEGICO</a:t>
            </a:r>
          </a:p>
        </p:txBody>
      </p:sp>
      <p:sp>
        <p:nvSpPr>
          <p:cNvPr id="117780" name="Rectangle 30"/>
          <p:cNvSpPr>
            <a:spLocks noChangeArrowheads="1"/>
          </p:cNvSpPr>
          <p:nvPr/>
        </p:nvSpPr>
        <p:spPr bwMode="auto">
          <a:xfrm>
            <a:off x="2819400" y="5638800"/>
            <a:ext cx="4425950" cy="641350"/>
          </a:xfrm>
          <a:prstGeom prst="rect">
            <a:avLst/>
          </a:prstGeom>
          <a:noFill/>
          <a:ln w="9525">
            <a:noFill/>
            <a:miter lim="800000"/>
            <a:headEnd/>
            <a:tailEnd/>
          </a:ln>
        </p:spPr>
        <p:txBody>
          <a:bodyPr wrap="none">
            <a:spAutoFit/>
          </a:bodyPr>
          <a:lstStyle/>
          <a:p>
            <a:pPr algn="l"/>
            <a:r>
              <a:rPr lang="es-ES_tradnl" sz="3600">
                <a:solidFill>
                  <a:schemeClr val="tx2"/>
                </a:solidFill>
                <a:latin typeface="Arial" charset="0"/>
              </a:rPr>
              <a:t>Fiat???, Chrysler???</a:t>
            </a:r>
            <a:endParaRPr lang="en-US" sz="3600">
              <a:solidFill>
                <a:schemeClr val="tx2"/>
              </a:solidFill>
              <a:latin typeface="Arial" charset="0"/>
            </a:endParaRPr>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685800" y="-76200"/>
            <a:ext cx="7772400" cy="1143000"/>
          </a:xfrm>
        </p:spPr>
        <p:txBody>
          <a:bodyPr/>
          <a:lstStyle/>
          <a:p>
            <a:pPr eaLnBrk="1" hangingPunct="1"/>
            <a:r>
              <a:rPr lang="es-ES_tradnl" sz="3600" smtClean="0"/>
              <a:t>Requisitos Liderazgo Total Costos</a:t>
            </a:r>
          </a:p>
        </p:txBody>
      </p:sp>
      <p:sp>
        <p:nvSpPr>
          <p:cNvPr id="879619" name="Rectangle 3"/>
          <p:cNvSpPr>
            <a:spLocks noGrp="1" noChangeArrowheads="1"/>
          </p:cNvSpPr>
          <p:nvPr>
            <p:ph type="body" sz="half" idx="1"/>
          </p:nvPr>
        </p:nvSpPr>
        <p:spPr>
          <a:xfrm>
            <a:off x="0" y="1143000"/>
            <a:ext cx="4191000" cy="4953000"/>
          </a:xfrm>
        </p:spPr>
        <p:txBody>
          <a:bodyPr/>
          <a:lstStyle/>
          <a:p>
            <a:pPr marL="609600" indent="-609600" eaLnBrk="1" hangingPunct="1">
              <a:buFont typeface="Wingdings" pitchFamily="2" charset="2"/>
              <a:buNone/>
              <a:defRPr/>
            </a:pPr>
            <a:r>
              <a:rPr lang="es-ES_tradnl" sz="2400" b="1" smtClean="0"/>
              <a:t>Habilidades y recursos necesarios</a:t>
            </a:r>
            <a:r>
              <a:rPr lang="es-ES_tradnl" sz="2400" smtClean="0"/>
              <a:t>:</a:t>
            </a:r>
          </a:p>
          <a:p>
            <a:pPr marL="609600" indent="-609600" eaLnBrk="1" hangingPunct="1">
              <a:defRPr/>
            </a:pPr>
            <a:r>
              <a:rPr lang="es-ES_tradnl" sz="2400" smtClean="0"/>
              <a:t>Inversión constante de capital y acceso al capital.</a:t>
            </a:r>
          </a:p>
          <a:p>
            <a:pPr marL="609600" indent="-609600" eaLnBrk="1" hangingPunct="1">
              <a:defRPr/>
            </a:pPr>
            <a:r>
              <a:rPr lang="es-ES_tradnl" sz="2400" smtClean="0"/>
              <a:t>Habilidad en ingeniería del proceso.</a:t>
            </a:r>
          </a:p>
          <a:p>
            <a:pPr marL="609600" indent="-609600" eaLnBrk="1" hangingPunct="1">
              <a:defRPr/>
            </a:pPr>
            <a:r>
              <a:rPr lang="es-ES_tradnl" sz="2400" smtClean="0"/>
              <a:t>Supervisión intensa de MO.</a:t>
            </a:r>
          </a:p>
          <a:p>
            <a:pPr marL="609600" indent="-609600" eaLnBrk="1" hangingPunct="1">
              <a:defRPr/>
            </a:pPr>
            <a:r>
              <a:rPr lang="es-ES_tradnl" sz="2400" smtClean="0"/>
              <a:t>Productos diseñados para facilitar su fabricación.</a:t>
            </a:r>
          </a:p>
        </p:txBody>
      </p:sp>
      <p:sp>
        <p:nvSpPr>
          <p:cNvPr id="879620" name="Rectangle 4"/>
          <p:cNvSpPr>
            <a:spLocks noGrp="1" noChangeArrowheads="1"/>
          </p:cNvSpPr>
          <p:nvPr>
            <p:ph type="body" sz="half" idx="2"/>
          </p:nvPr>
        </p:nvSpPr>
        <p:spPr>
          <a:xfrm>
            <a:off x="4495800" y="1143000"/>
            <a:ext cx="4648200" cy="5029200"/>
          </a:xfrm>
        </p:spPr>
        <p:txBody>
          <a:bodyPr/>
          <a:lstStyle/>
          <a:p>
            <a:pPr eaLnBrk="1" hangingPunct="1">
              <a:buFont typeface="Wingdings" pitchFamily="2" charset="2"/>
              <a:buNone/>
              <a:defRPr/>
            </a:pPr>
            <a:r>
              <a:rPr lang="es-ES_tradnl" sz="2400" b="1" smtClean="0"/>
              <a:t>Requisitos organizacionales comunes</a:t>
            </a:r>
            <a:r>
              <a:rPr lang="es-ES_tradnl" sz="2400" smtClean="0"/>
              <a:t>:</a:t>
            </a:r>
          </a:p>
          <a:p>
            <a:pPr eaLnBrk="1" hangingPunct="1">
              <a:defRPr/>
            </a:pPr>
            <a:r>
              <a:rPr lang="es-ES_tradnl" sz="2400" smtClean="0"/>
              <a:t>Rígido control de costos.</a:t>
            </a:r>
          </a:p>
          <a:p>
            <a:pPr eaLnBrk="1" hangingPunct="1">
              <a:defRPr/>
            </a:pPr>
            <a:r>
              <a:rPr lang="es-ES_tradnl" sz="2400" smtClean="0"/>
              <a:t>Reportes de control frecuentes y detallados.</a:t>
            </a:r>
          </a:p>
          <a:p>
            <a:pPr eaLnBrk="1" hangingPunct="1">
              <a:defRPr/>
            </a:pPr>
            <a:r>
              <a:rPr lang="es-ES_tradnl" sz="2400" smtClean="0"/>
              <a:t>Organización y responsabilidades estructuradas.</a:t>
            </a:r>
          </a:p>
          <a:p>
            <a:pPr eaLnBrk="1" hangingPunct="1">
              <a:defRPr/>
            </a:pPr>
            <a:r>
              <a:rPr lang="es-ES_tradnl" sz="2400" smtClean="0"/>
              <a:t>Incentivos basados en alcanzar objetivos estrictamente cuantitativos.</a:t>
            </a:r>
          </a:p>
          <a:p>
            <a:pPr eaLnBrk="1" hangingPunct="1">
              <a:defRPr/>
            </a:pPr>
            <a:endParaRPr lang="en-US" smtClean="0"/>
          </a:p>
        </p:txBody>
      </p:sp>
    </p:spTree>
  </p:cSld>
  <p:clrMapOvr>
    <a:masterClrMapping/>
  </p:clrMapOvr>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685800" y="-76200"/>
            <a:ext cx="7772400" cy="1143000"/>
          </a:xfrm>
        </p:spPr>
        <p:txBody>
          <a:bodyPr/>
          <a:lstStyle/>
          <a:p>
            <a:pPr eaLnBrk="1" hangingPunct="1"/>
            <a:r>
              <a:rPr lang="es-ES_tradnl" sz="3600" smtClean="0"/>
              <a:t>Requisitos Diferenciación</a:t>
            </a:r>
          </a:p>
        </p:txBody>
      </p:sp>
      <p:sp>
        <p:nvSpPr>
          <p:cNvPr id="880643" name="Rectangle 3"/>
          <p:cNvSpPr>
            <a:spLocks noGrp="1" noChangeArrowheads="1"/>
          </p:cNvSpPr>
          <p:nvPr>
            <p:ph type="body" sz="half" idx="1"/>
          </p:nvPr>
        </p:nvSpPr>
        <p:spPr>
          <a:xfrm>
            <a:off x="0" y="1143000"/>
            <a:ext cx="4191000" cy="4953000"/>
          </a:xfrm>
        </p:spPr>
        <p:txBody>
          <a:bodyPr/>
          <a:lstStyle/>
          <a:p>
            <a:pPr marL="609600" indent="-609600" eaLnBrk="1" hangingPunct="1">
              <a:lnSpc>
                <a:spcPct val="90000"/>
              </a:lnSpc>
              <a:buFont typeface="Wingdings" pitchFamily="2" charset="2"/>
              <a:buNone/>
              <a:defRPr/>
            </a:pPr>
            <a:r>
              <a:rPr lang="es-ES_tradnl" sz="2000" b="1" smtClean="0"/>
              <a:t>Habilidades y recursos necesarios</a:t>
            </a:r>
            <a:r>
              <a:rPr lang="es-ES_tradnl" sz="2000" smtClean="0"/>
              <a:t>:</a:t>
            </a:r>
          </a:p>
          <a:p>
            <a:pPr marL="609600" indent="-609600" eaLnBrk="1" hangingPunct="1">
              <a:lnSpc>
                <a:spcPct val="90000"/>
              </a:lnSpc>
              <a:defRPr/>
            </a:pPr>
            <a:r>
              <a:rPr lang="es-ES_tradnl" sz="2000" smtClean="0"/>
              <a:t>Fuerte habilidad de comercialización.</a:t>
            </a:r>
          </a:p>
          <a:p>
            <a:pPr marL="609600" indent="-609600" eaLnBrk="1" hangingPunct="1">
              <a:lnSpc>
                <a:spcPct val="90000"/>
              </a:lnSpc>
              <a:defRPr/>
            </a:pPr>
            <a:r>
              <a:rPr lang="es-ES_tradnl" sz="2000" smtClean="0"/>
              <a:t>Ingeniería del producto.</a:t>
            </a:r>
          </a:p>
          <a:p>
            <a:pPr marL="609600" indent="-609600" eaLnBrk="1" hangingPunct="1">
              <a:lnSpc>
                <a:spcPct val="90000"/>
              </a:lnSpc>
              <a:defRPr/>
            </a:pPr>
            <a:r>
              <a:rPr lang="es-ES_tradnl" sz="2000" smtClean="0"/>
              <a:t>Instinto creativo.</a:t>
            </a:r>
          </a:p>
          <a:p>
            <a:pPr marL="609600" indent="-609600" eaLnBrk="1" hangingPunct="1">
              <a:lnSpc>
                <a:spcPct val="90000"/>
              </a:lnSpc>
              <a:defRPr/>
            </a:pPr>
            <a:r>
              <a:rPr lang="es-ES_tradnl" sz="2000" smtClean="0"/>
              <a:t>Fuerte capacidad de investigación básica.</a:t>
            </a:r>
          </a:p>
          <a:p>
            <a:pPr marL="609600" indent="-609600" eaLnBrk="1" hangingPunct="1">
              <a:lnSpc>
                <a:spcPct val="90000"/>
              </a:lnSpc>
              <a:defRPr/>
            </a:pPr>
            <a:r>
              <a:rPr lang="es-ES_tradnl" sz="2000" smtClean="0"/>
              <a:t>Reputación empresarial de liderazgo tecnológico y calidad.</a:t>
            </a:r>
          </a:p>
          <a:p>
            <a:pPr marL="609600" indent="-609600" eaLnBrk="1" hangingPunct="1">
              <a:lnSpc>
                <a:spcPct val="90000"/>
              </a:lnSpc>
              <a:defRPr/>
            </a:pPr>
            <a:r>
              <a:rPr lang="es-ES_tradnl" sz="2000" smtClean="0"/>
              <a:t>Larga tradición en el sector o habilidades derivadas de otros negocios.</a:t>
            </a:r>
          </a:p>
          <a:p>
            <a:pPr marL="609600" indent="-609600" eaLnBrk="1" hangingPunct="1">
              <a:lnSpc>
                <a:spcPct val="90000"/>
              </a:lnSpc>
              <a:defRPr/>
            </a:pPr>
            <a:r>
              <a:rPr lang="es-ES_tradnl" sz="2000" smtClean="0"/>
              <a:t>Fuerte cooperación en canales de distribución.</a:t>
            </a:r>
          </a:p>
        </p:txBody>
      </p:sp>
      <p:sp>
        <p:nvSpPr>
          <p:cNvPr id="880644" name="Rectangle 4"/>
          <p:cNvSpPr>
            <a:spLocks noGrp="1" noChangeArrowheads="1"/>
          </p:cNvSpPr>
          <p:nvPr>
            <p:ph type="body" sz="half" idx="2"/>
          </p:nvPr>
        </p:nvSpPr>
        <p:spPr>
          <a:xfrm>
            <a:off x="4495800" y="1143000"/>
            <a:ext cx="4648200" cy="5029200"/>
          </a:xfrm>
        </p:spPr>
        <p:txBody>
          <a:bodyPr/>
          <a:lstStyle/>
          <a:p>
            <a:pPr eaLnBrk="1" hangingPunct="1">
              <a:buFont typeface="Wingdings" pitchFamily="2" charset="2"/>
              <a:buNone/>
              <a:defRPr/>
            </a:pPr>
            <a:r>
              <a:rPr lang="es-ES_tradnl" sz="2400" b="1" smtClean="0"/>
              <a:t>Requisitos organizacionales comunes</a:t>
            </a:r>
            <a:r>
              <a:rPr lang="es-ES_tradnl" sz="2400" smtClean="0"/>
              <a:t>:</a:t>
            </a:r>
          </a:p>
          <a:p>
            <a:pPr eaLnBrk="1" hangingPunct="1">
              <a:defRPr/>
            </a:pPr>
            <a:r>
              <a:rPr lang="es-ES_tradnl" sz="2400" smtClean="0"/>
              <a:t>Fuerte coordinación entre R&amp;D, desarrollo de producto y comercialización</a:t>
            </a:r>
          </a:p>
          <a:p>
            <a:pPr eaLnBrk="1" hangingPunct="1">
              <a:defRPr/>
            </a:pPr>
            <a:r>
              <a:rPr lang="es-ES_tradnl" sz="2400" smtClean="0"/>
              <a:t>Mediciones e incentivos subjetivos en vez de medidas cuantitativas</a:t>
            </a:r>
          </a:p>
          <a:p>
            <a:pPr eaLnBrk="1" hangingPunct="1">
              <a:defRPr/>
            </a:pPr>
            <a:r>
              <a:rPr lang="es-ES_tradnl" sz="2400" smtClean="0"/>
              <a:t>Fuerte motivación para atraer trabajadores altamente capaces, creativos o científicos</a:t>
            </a:r>
            <a:endParaRPr lang="en-US" smtClean="0"/>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685800" y="-76200"/>
            <a:ext cx="7772400" cy="1143000"/>
          </a:xfrm>
        </p:spPr>
        <p:txBody>
          <a:bodyPr/>
          <a:lstStyle/>
          <a:p>
            <a:pPr eaLnBrk="1" hangingPunct="1"/>
            <a:r>
              <a:rPr lang="es-ES_tradnl" sz="3600" smtClean="0"/>
              <a:t>Requisitos Enfoque</a:t>
            </a:r>
          </a:p>
        </p:txBody>
      </p:sp>
      <p:sp>
        <p:nvSpPr>
          <p:cNvPr id="881667" name="Rectangle 3"/>
          <p:cNvSpPr>
            <a:spLocks noGrp="1" noChangeArrowheads="1"/>
          </p:cNvSpPr>
          <p:nvPr>
            <p:ph type="body" sz="half" idx="1"/>
          </p:nvPr>
        </p:nvSpPr>
        <p:spPr>
          <a:xfrm>
            <a:off x="0" y="1143000"/>
            <a:ext cx="4191000" cy="4953000"/>
          </a:xfrm>
        </p:spPr>
        <p:txBody>
          <a:bodyPr/>
          <a:lstStyle/>
          <a:p>
            <a:pPr marL="609600" indent="-609600" eaLnBrk="1" hangingPunct="1">
              <a:buFont typeface="Wingdings" pitchFamily="2" charset="2"/>
              <a:buNone/>
              <a:defRPr/>
            </a:pPr>
            <a:r>
              <a:rPr lang="es-ES_tradnl" sz="2400" b="1" smtClean="0"/>
              <a:t>Habilidades y recursos necesarios</a:t>
            </a:r>
            <a:r>
              <a:rPr lang="es-ES_tradnl" sz="2400" smtClean="0"/>
              <a:t>:</a:t>
            </a:r>
          </a:p>
          <a:p>
            <a:pPr marL="609600" indent="-609600" eaLnBrk="1" hangingPunct="1">
              <a:defRPr/>
            </a:pPr>
            <a:r>
              <a:rPr lang="es-ES_tradnl" sz="2400" smtClean="0"/>
              <a:t>Combinación de la anteriores, dirigidas al objetivo estratégico particular.</a:t>
            </a:r>
          </a:p>
        </p:txBody>
      </p:sp>
      <p:sp>
        <p:nvSpPr>
          <p:cNvPr id="881668" name="Rectangle 4"/>
          <p:cNvSpPr>
            <a:spLocks noGrp="1" noChangeArrowheads="1"/>
          </p:cNvSpPr>
          <p:nvPr>
            <p:ph type="body" sz="half" idx="2"/>
          </p:nvPr>
        </p:nvSpPr>
        <p:spPr>
          <a:xfrm>
            <a:off x="4495800" y="1143000"/>
            <a:ext cx="4648200" cy="5029200"/>
          </a:xfrm>
        </p:spPr>
        <p:txBody>
          <a:bodyPr/>
          <a:lstStyle/>
          <a:p>
            <a:pPr eaLnBrk="1" hangingPunct="1">
              <a:buFont typeface="Wingdings" pitchFamily="2" charset="2"/>
              <a:buNone/>
              <a:defRPr/>
            </a:pPr>
            <a:r>
              <a:rPr lang="es-ES_tradnl" sz="2400" b="1" smtClean="0"/>
              <a:t>Requisitos organizacionales comunes</a:t>
            </a:r>
            <a:r>
              <a:rPr lang="es-ES_tradnl" sz="2400" smtClean="0"/>
              <a:t>:</a:t>
            </a:r>
          </a:p>
          <a:p>
            <a:pPr>
              <a:spcBef>
                <a:spcPct val="0"/>
              </a:spcBef>
              <a:buFont typeface="Wingdings" pitchFamily="2" charset="2"/>
              <a:buNone/>
              <a:defRPr/>
            </a:pPr>
            <a:r>
              <a:rPr lang="es-ES_tradnl" sz="2400" smtClean="0"/>
              <a:t>Combinación de la anteriores, dirigidas al objetivo estratégico particular</a:t>
            </a:r>
            <a:endParaRPr lang="en-US" sz="2400" smtClean="0"/>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304800" y="-304800"/>
            <a:ext cx="9753600" cy="1143000"/>
          </a:xfrm>
        </p:spPr>
        <p:txBody>
          <a:bodyPr/>
          <a:lstStyle/>
          <a:p>
            <a:pPr eaLnBrk="1" hangingPunct="1"/>
            <a:r>
              <a:rPr lang="es-ES_tradnl" sz="3600" smtClean="0"/>
              <a:t>Posicionamiento A La Mitad</a:t>
            </a:r>
          </a:p>
        </p:txBody>
      </p:sp>
      <p:sp>
        <p:nvSpPr>
          <p:cNvPr id="882691" name="Rectangle 3"/>
          <p:cNvSpPr>
            <a:spLocks noGrp="1" noChangeArrowheads="1"/>
          </p:cNvSpPr>
          <p:nvPr>
            <p:ph type="body" idx="1"/>
          </p:nvPr>
        </p:nvSpPr>
        <p:spPr>
          <a:xfrm>
            <a:off x="0" y="685800"/>
            <a:ext cx="9144000" cy="5943600"/>
          </a:xfrm>
        </p:spPr>
        <p:txBody>
          <a:bodyPr/>
          <a:lstStyle/>
          <a:p>
            <a:pPr marL="609600" indent="-609600" eaLnBrk="1" hangingPunct="1">
              <a:defRPr/>
            </a:pPr>
            <a:r>
              <a:rPr lang="es-ES_tradnl" sz="2800" smtClean="0"/>
              <a:t>Empresa posicionada en la mitad en situación estratégica muy mala.</a:t>
            </a:r>
          </a:p>
          <a:p>
            <a:pPr marL="609600" indent="-609600" eaLnBrk="1" hangingPunct="1">
              <a:defRPr/>
            </a:pPr>
            <a:r>
              <a:rPr lang="es-ES_tradnl" sz="2800" smtClean="0"/>
              <a:t>Tiene casi garantizado rendimientos bajos.</a:t>
            </a:r>
          </a:p>
          <a:p>
            <a:pPr marL="990600" lvl="1" indent="-533400" eaLnBrk="1" hangingPunct="1">
              <a:defRPr/>
            </a:pPr>
            <a:r>
              <a:rPr lang="es-ES_tradnl" sz="2400" smtClean="0"/>
              <a:t>Pierden los clientes de gran volumen que exigen precios bajos o pierden margen por bajar precios para igualarse a la competencia.</a:t>
            </a:r>
          </a:p>
          <a:p>
            <a:pPr marL="990600" lvl="1" indent="-533400" eaLnBrk="1" hangingPunct="1">
              <a:defRPr/>
            </a:pPr>
            <a:r>
              <a:rPr lang="es-ES_tradnl" sz="2400" smtClean="0"/>
              <a:t>Pierden los negocios de alto margen por no estar diferenciados o enfocados a especialidades.</a:t>
            </a:r>
          </a:p>
          <a:p>
            <a:pPr marL="609600" indent="-609600" eaLnBrk="1" hangingPunct="1">
              <a:defRPr/>
            </a:pPr>
            <a:r>
              <a:rPr lang="es-ES_tradnl" sz="2800" smtClean="0"/>
              <a:t>Es probable que tenga cultura organizacional borrosa y conflictos en su estructura y sistemas de motivación.</a:t>
            </a:r>
          </a:p>
          <a:p>
            <a:pPr marL="609600" indent="-609600" eaLnBrk="1" hangingPunct="1">
              <a:defRPr/>
            </a:pPr>
            <a:endParaRPr lang="es-ES_tradnl" sz="2800" smtClean="0"/>
          </a:p>
        </p:txBody>
      </p:sp>
    </p:spTree>
  </p:cSld>
  <p:clrMapOvr>
    <a:masterClrMapping/>
  </p:clrMapOvr>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304800" y="-304800"/>
            <a:ext cx="9753600" cy="1143000"/>
          </a:xfrm>
        </p:spPr>
        <p:txBody>
          <a:bodyPr/>
          <a:lstStyle/>
          <a:p>
            <a:pPr eaLnBrk="1" hangingPunct="1"/>
            <a:r>
              <a:rPr lang="es-ES_tradnl" sz="3600" smtClean="0"/>
              <a:t>Riesgos Liderazgo En Costos</a:t>
            </a:r>
          </a:p>
        </p:txBody>
      </p:sp>
      <p:sp>
        <p:nvSpPr>
          <p:cNvPr id="883715" name="Rectangle 3"/>
          <p:cNvSpPr>
            <a:spLocks noGrp="1" noChangeArrowheads="1"/>
          </p:cNvSpPr>
          <p:nvPr>
            <p:ph type="body" idx="1"/>
          </p:nvPr>
        </p:nvSpPr>
        <p:spPr>
          <a:xfrm>
            <a:off x="0" y="685800"/>
            <a:ext cx="9144000" cy="5943600"/>
          </a:xfrm>
        </p:spPr>
        <p:txBody>
          <a:bodyPr/>
          <a:lstStyle/>
          <a:p>
            <a:pPr marL="609600" indent="-609600" eaLnBrk="1" hangingPunct="1">
              <a:lnSpc>
                <a:spcPct val="90000"/>
              </a:lnSpc>
              <a:defRPr/>
            </a:pPr>
            <a:r>
              <a:rPr lang="es-ES_tradnl" sz="2800" smtClean="0"/>
              <a:t>Pone cargas sobre empresa:</a:t>
            </a:r>
          </a:p>
          <a:p>
            <a:pPr marL="990600" lvl="1" indent="-533400" eaLnBrk="1" hangingPunct="1">
              <a:lnSpc>
                <a:spcPct val="90000"/>
              </a:lnSpc>
              <a:defRPr/>
            </a:pPr>
            <a:r>
              <a:rPr lang="es-ES_tradnl" sz="2400" smtClean="0"/>
              <a:t>Reinversión en equipo moderno.</a:t>
            </a:r>
          </a:p>
          <a:p>
            <a:pPr marL="990600" lvl="1" indent="-533400" eaLnBrk="1" hangingPunct="1">
              <a:lnSpc>
                <a:spcPct val="90000"/>
              </a:lnSpc>
              <a:defRPr/>
            </a:pPr>
            <a:r>
              <a:rPr lang="es-ES_tradnl" sz="2400" smtClean="0"/>
              <a:t>Desechar implacablemente activos obsoletos.</a:t>
            </a:r>
          </a:p>
          <a:p>
            <a:pPr marL="990600" lvl="1" indent="-533400" eaLnBrk="1" hangingPunct="1">
              <a:lnSpc>
                <a:spcPct val="90000"/>
              </a:lnSpc>
              <a:defRPr/>
            </a:pPr>
            <a:r>
              <a:rPr lang="es-ES_tradnl" sz="2400" smtClean="0"/>
              <a:t>Evitar proliferación de líneas de productos.</a:t>
            </a:r>
          </a:p>
          <a:p>
            <a:pPr marL="990600" lvl="1" indent="-533400" eaLnBrk="1" hangingPunct="1">
              <a:lnSpc>
                <a:spcPct val="90000"/>
              </a:lnSpc>
              <a:defRPr/>
            </a:pPr>
            <a:r>
              <a:rPr lang="es-ES_tradnl" sz="2400" smtClean="0"/>
              <a:t>Estar alerta a mejores tecnológicas.</a:t>
            </a:r>
          </a:p>
          <a:p>
            <a:pPr marL="609600" indent="-609600" eaLnBrk="1" hangingPunct="1">
              <a:lnSpc>
                <a:spcPct val="90000"/>
              </a:lnSpc>
              <a:defRPr/>
            </a:pPr>
            <a:r>
              <a:rPr lang="es-ES_tradnl" sz="2800" smtClean="0"/>
              <a:t>Riesgos:</a:t>
            </a:r>
          </a:p>
          <a:p>
            <a:pPr marL="990600" lvl="1" indent="-533400" eaLnBrk="1" hangingPunct="1">
              <a:lnSpc>
                <a:spcPct val="90000"/>
              </a:lnSpc>
              <a:defRPr/>
            </a:pPr>
            <a:r>
              <a:rPr lang="es-ES_tradnl" sz="2400" smtClean="0"/>
              <a:t>Cambio tecnológico que nulifique experiencia.</a:t>
            </a:r>
          </a:p>
          <a:p>
            <a:pPr marL="990600" lvl="1" indent="-533400" eaLnBrk="1" hangingPunct="1">
              <a:lnSpc>
                <a:spcPct val="90000"/>
              </a:lnSpc>
              <a:defRPr/>
            </a:pPr>
            <a:r>
              <a:rPr lang="es-ES_tradnl" sz="2400" smtClean="0"/>
              <a:t>Aprendizaje rápido de recién llegados o seguidores.</a:t>
            </a:r>
          </a:p>
          <a:p>
            <a:pPr marL="990600" lvl="1" indent="-533400" eaLnBrk="1" hangingPunct="1">
              <a:lnSpc>
                <a:spcPct val="90000"/>
              </a:lnSpc>
              <a:defRPr/>
            </a:pPr>
            <a:r>
              <a:rPr lang="es-ES_tradnl" sz="2400" smtClean="0"/>
              <a:t>Incapacidad para ver cambio requerido en producto o comercialización por estar atento solo al costo.</a:t>
            </a:r>
          </a:p>
          <a:p>
            <a:pPr marL="990600" lvl="1" indent="-533400" eaLnBrk="1" hangingPunct="1">
              <a:lnSpc>
                <a:spcPct val="90000"/>
              </a:lnSpc>
              <a:defRPr/>
            </a:pPr>
            <a:r>
              <a:rPr lang="es-ES_tradnl" sz="2400" smtClean="0"/>
              <a:t>Inflación en costos que estreche capacidad de mantener diferencial de precios para compensar imagen de competidores.</a:t>
            </a:r>
          </a:p>
          <a:p>
            <a:pPr marL="609600" indent="-609600" eaLnBrk="1" hangingPunct="1">
              <a:lnSpc>
                <a:spcPct val="90000"/>
              </a:lnSpc>
              <a:defRPr/>
            </a:pPr>
            <a:r>
              <a:rPr lang="es-ES_tradnl" sz="2800" smtClean="0"/>
              <a:t>Ejemplo: Ford en 1920’s.</a:t>
            </a:r>
          </a:p>
        </p:txBody>
      </p:sp>
    </p:spTree>
  </p:cSld>
  <p:clrMapOvr>
    <a:masterClrMapping/>
  </p:clrMapOvr>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304800" y="-304800"/>
            <a:ext cx="9753600" cy="1143000"/>
          </a:xfrm>
        </p:spPr>
        <p:txBody>
          <a:bodyPr/>
          <a:lstStyle/>
          <a:p>
            <a:pPr eaLnBrk="1" hangingPunct="1"/>
            <a:r>
              <a:rPr lang="es-ES_tradnl" sz="3600" smtClean="0"/>
              <a:t>Desventajas Diferenciación</a:t>
            </a:r>
          </a:p>
        </p:txBody>
      </p:sp>
      <p:sp>
        <p:nvSpPr>
          <p:cNvPr id="884739" name="Rectangle 3"/>
          <p:cNvSpPr>
            <a:spLocks noGrp="1" noChangeArrowheads="1"/>
          </p:cNvSpPr>
          <p:nvPr>
            <p:ph type="body" idx="1"/>
          </p:nvPr>
        </p:nvSpPr>
        <p:spPr>
          <a:xfrm>
            <a:off x="0" y="609600"/>
            <a:ext cx="9144000" cy="5943600"/>
          </a:xfrm>
        </p:spPr>
        <p:txBody>
          <a:bodyPr/>
          <a:lstStyle/>
          <a:p>
            <a:pPr marL="609600" indent="-609600" eaLnBrk="1" hangingPunct="1">
              <a:defRPr/>
            </a:pPr>
            <a:r>
              <a:rPr lang="es-ES_tradnl" sz="2800" smtClean="0"/>
              <a:t>Diferencial de costo muy alta para que diferenciación mantenga lealtad de marca.</a:t>
            </a:r>
          </a:p>
          <a:p>
            <a:pPr marL="990600" lvl="1" indent="-533400" eaLnBrk="1" hangingPunct="1">
              <a:defRPr/>
            </a:pPr>
            <a:r>
              <a:rPr lang="es-ES_tradnl" sz="2400" smtClean="0"/>
              <a:t>Si empresa descuida costos, competidor de bajo precio puede avanzar.</a:t>
            </a:r>
          </a:p>
          <a:p>
            <a:pPr marL="990600" lvl="1" indent="-533400" eaLnBrk="1" hangingPunct="1">
              <a:defRPr/>
            </a:pPr>
            <a:r>
              <a:rPr lang="es-ES_tradnl" sz="2400" smtClean="0"/>
              <a:t>Diferenciación solo soportará hasta cierto límite diferencia de precios.</a:t>
            </a:r>
          </a:p>
          <a:p>
            <a:pPr marL="609600" indent="-609600" eaLnBrk="1" hangingPunct="1">
              <a:defRPr/>
            </a:pPr>
            <a:r>
              <a:rPr lang="es-ES_tradnl" sz="2800" smtClean="0"/>
              <a:t>Decae necesidad del comprador por el factor diferenciante.</a:t>
            </a:r>
          </a:p>
          <a:p>
            <a:pPr marL="609600" indent="-609600" eaLnBrk="1" hangingPunct="1">
              <a:defRPr/>
            </a:pPr>
            <a:r>
              <a:rPr lang="es-ES_tradnl" sz="2800" smtClean="0"/>
              <a:t>Imitación limita diferenciación percibida, común cuando el sector industrial madura.</a:t>
            </a:r>
          </a:p>
        </p:txBody>
      </p:sp>
    </p:spTree>
  </p:cSld>
  <p:clrMapOvr>
    <a:masterClrMapping/>
  </p:clrMapOvr>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304800" y="-304800"/>
            <a:ext cx="9753600" cy="1143000"/>
          </a:xfrm>
        </p:spPr>
        <p:txBody>
          <a:bodyPr/>
          <a:lstStyle/>
          <a:p>
            <a:pPr eaLnBrk="1" hangingPunct="1"/>
            <a:r>
              <a:rPr lang="es-ES_tradnl" sz="4000" smtClean="0"/>
              <a:t>Definición De Estrategia</a:t>
            </a:r>
          </a:p>
        </p:txBody>
      </p:sp>
      <p:sp>
        <p:nvSpPr>
          <p:cNvPr id="899075" name="Rectangle 3"/>
          <p:cNvSpPr>
            <a:spLocks noGrp="1" noChangeArrowheads="1"/>
          </p:cNvSpPr>
          <p:nvPr>
            <p:ph type="body" idx="1"/>
          </p:nvPr>
        </p:nvSpPr>
        <p:spPr>
          <a:xfrm>
            <a:off x="0" y="609600"/>
            <a:ext cx="9144000" cy="5943600"/>
          </a:xfrm>
        </p:spPr>
        <p:txBody>
          <a:bodyPr/>
          <a:lstStyle/>
          <a:p>
            <a:pPr marL="609600" indent="-609600" eaLnBrk="1" hangingPunct="1">
              <a:defRPr/>
            </a:pPr>
            <a:r>
              <a:rPr lang="en-US" sz="2800" smtClean="0"/>
              <a:t>V</a:t>
            </a:r>
            <a:r>
              <a:rPr lang="es-ES_tradnl" sz="2800" smtClean="0"/>
              <a:t>entajas competitivas parten de ser diferentes:</a:t>
            </a:r>
          </a:p>
          <a:p>
            <a:pPr marL="990600" lvl="1" indent="-533400" eaLnBrk="1" hangingPunct="1">
              <a:defRPr/>
            </a:pPr>
            <a:r>
              <a:rPr lang="es-ES_tradnl" sz="2400" smtClean="0"/>
              <a:t>Servir diferentes necesidades, diferentes clientes, diferentes zonas geográficas, productos diferentes o diferente dimensión de valor.</a:t>
            </a:r>
          </a:p>
          <a:p>
            <a:pPr marL="990600" lvl="1" indent="-533400" eaLnBrk="1" hangingPunct="1">
              <a:defRPr/>
            </a:pPr>
            <a:r>
              <a:rPr lang="en-US" sz="2400" smtClean="0"/>
              <a:t>F</a:t>
            </a:r>
            <a:r>
              <a:rPr lang="es-ES_tradnl" sz="2400" smtClean="0"/>
              <a:t>orma de crear valor que clientes no encuentren en otros lugares.</a:t>
            </a:r>
          </a:p>
          <a:p>
            <a:pPr marL="990600" lvl="1" indent="-533400" eaLnBrk="1" hangingPunct="1">
              <a:defRPr/>
            </a:pPr>
            <a:r>
              <a:rPr lang="en-US" sz="2400" smtClean="0"/>
              <a:t>E</a:t>
            </a:r>
            <a:r>
              <a:rPr lang="es-ES_tradnl" sz="2400" smtClean="0"/>
              <a:t>rror mas común en estrategia es la imitación.</a:t>
            </a:r>
          </a:p>
          <a:p>
            <a:pPr marL="990600" lvl="1" indent="-533400" eaLnBrk="1" hangingPunct="1">
              <a:defRPr/>
            </a:pPr>
            <a:r>
              <a:rPr lang="es-ES_tradnl" sz="2400" smtClean="0"/>
              <a:t>Otro error es eliminar diferencias entre empresas, ya que hace a ambas mas vulnerables.</a:t>
            </a:r>
          </a:p>
          <a:p>
            <a:pPr marL="609600" indent="-609600" eaLnBrk="1" hangingPunct="1">
              <a:defRPr/>
            </a:pPr>
            <a:r>
              <a:rPr lang="es-ES_tradnl" sz="2800" smtClean="0"/>
              <a:t>Buen liderazgo en la empresa</a:t>
            </a:r>
            <a:r>
              <a:rPr lang="en-US" sz="2800" smtClean="0"/>
              <a:t>:</a:t>
            </a:r>
          </a:p>
          <a:p>
            <a:pPr marL="990600" lvl="1" indent="-533400" eaLnBrk="1" hangingPunct="1">
              <a:defRPr/>
            </a:pPr>
            <a:r>
              <a:rPr lang="en-US" sz="2400" smtClean="0"/>
              <a:t>D</a:t>
            </a:r>
            <a:r>
              <a:rPr lang="es-ES_tradnl" sz="2400" smtClean="0"/>
              <a:t>efinir la posición única de empresa</a:t>
            </a:r>
            <a:r>
              <a:rPr lang="en-US" sz="2400" smtClean="0"/>
              <a:t>, </a:t>
            </a:r>
            <a:r>
              <a:rPr lang="es-ES_tradnl" sz="2400" smtClean="0"/>
              <a:t>dirección </a:t>
            </a:r>
            <a:r>
              <a:rPr lang="en-US" sz="2400" smtClean="0"/>
              <a:t>y </a:t>
            </a:r>
            <a:r>
              <a:rPr lang="es-ES_tradnl" sz="2400" smtClean="0"/>
              <a:t>hacia donde no irá.</a:t>
            </a:r>
            <a:endParaRPr lang="en-US" sz="2400" smtClean="0"/>
          </a:p>
          <a:p>
            <a:pPr marL="990600" lvl="1" indent="-533400" eaLnBrk="1" hangingPunct="1">
              <a:defRPr/>
            </a:pPr>
            <a:r>
              <a:rPr lang="en-US" sz="2400" smtClean="0"/>
              <a:t>C</a:t>
            </a:r>
            <a:r>
              <a:rPr lang="es-ES_tradnl" sz="2400" smtClean="0"/>
              <a:t>omunicar claramente estrategia</a:t>
            </a:r>
            <a:r>
              <a:rPr lang="en-US" sz="2400" smtClean="0"/>
              <a:t>: </a:t>
            </a:r>
            <a:r>
              <a:rPr lang="es-ES_tradnl" sz="2400" smtClean="0"/>
              <a:t>decisiones en toda la compañía se hagan con base en esta.</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Razones Para Hacer PE</a:t>
            </a:r>
          </a:p>
        </p:txBody>
      </p:sp>
      <p:sp>
        <p:nvSpPr>
          <p:cNvPr id="925699" name="Rectangle 3"/>
          <p:cNvSpPr>
            <a:spLocks noGrp="1" noChangeArrowheads="1"/>
          </p:cNvSpPr>
          <p:nvPr>
            <p:ph type="body" idx="1"/>
          </p:nvPr>
        </p:nvSpPr>
        <p:spPr/>
        <p:txBody>
          <a:bodyPr/>
          <a:lstStyle/>
          <a:p>
            <a:pPr eaLnBrk="1" hangingPunct="1">
              <a:defRPr/>
            </a:pPr>
            <a:r>
              <a:rPr lang="en-US" sz="2800" smtClean="0"/>
              <a:t>Prepararse para el cambio. </a:t>
            </a:r>
          </a:p>
          <a:p>
            <a:pPr eaLnBrk="1" hangingPunct="1">
              <a:defRPr/>
            </a:pPr>
            <a:r>
              <a:rPr lang="en-US" sz="2800" smtClean="0"/>
              <a:t>Dar una dirección común para el futuro.</a:t>
            </a:r>
          </a:p>
          <a:p>
            <a:pPr eaLnBrk="1" hangingPunct="1">
              <a:defRPr/>
            </a:pPr>
            <a:r>
              <a:rPr lang="en-US" sz="2800" smtClean="0"/>
              <a:t>Moverse de donde organización se encuentra ahora a punto donde quiere estar en el futuro.</a:t>
            </a:r>
          </a:p>
          <a:p>
            <a:pPr eaLnBrk="1" hangingPunct="1">
              <a:defRPr/>
            </a:pPr>
            <a:r>
              <a:rPr lang="en-US" sz="2800" smtClean="0"/>
              <a:t>Facilita </a:t>
            </a:r>
            <a:r>
              <a:rPr lang="es-ES_tradnl" sz="2800" smtClean="0"/>
              <a:t>comunica</a:t>
            </a:r>
            <a:r>
              <a:rPr lang="en-US" sz="2800" smtClean="0"/>
              <a:t>c</a:t>
            </a:r>
            <a:r>
              <a:rPr lang="es-ES_tradnl" sz="2800" smtClean="0"/>
              <a:t>i</a:t>
            </a:r>
            <a:r>
              <a:rPr lang="en-US" sz="2800" smtClean="0"/>
              <a:t>ó</a:t>
            </a:r>
            <a:r>
              <a:rPr lang="es-ES_tradnl" sz="2800" smtClean="0"/>
              <a:t>n </a:t>
            </a:r>
            <a:r>
              <a:rPr lang="en-US" sz="2800" smtClean="0"/>
              <a:t>y </a:t>
            </a:r>
            <a:r>
              <a:rPr lang="es-ES_tradnl" sz="2800" smtClean="0"/>
              <a:t>participa</a:t>
            </a:r>
            <a:r>
              <a:rPr lang="en-US" sz="2800" smtClean="0"/>
              <a:t>c</a:t>
            </a:r>
            <a:r>
              <a:rPr lang="es-ES_tradnl" sz="2800" smtClean="0"/>
              <a:t>i</a:t>
            </a:r>
            <a:r>
              <a:rPr lang="en-US" sz="2800" smtClean="0"/>
              <a:t>ó</a:t>
            </a:r>
            <a:r>
              <a:rPr lang="es-ES_tradnl" sz="2800" smtClean="0"/>
              <a:t>n </a:t>
            </a:r>
            <a:r>
              <a:rPr lang="en-US" sz="2800" smtClean="0"/>
              <a:t>y promueve tomas de </a:t>
            </a:r>
            <a:r>
              <a:rPr lang="es-ES_tradnl" sz="2800" smtClean="0"/>
              <a:t>decisi</a:t>
            </a:r>
            <a:r>
              <a:rPr lang="en-US" sz="2800" smtClean="0"/>
              <a:t>ó</a:t>
            </a:r>
            <a:r>
              <a:rPr lang="es-ES_tradnl" sz="2800" smtClean="0"/>
              <a:t>n</a:t>
            </a:r>
            <a:r>
              <a:rPr lang="en-US" sz="2800" smtClean="0"/>
              <a:t> ordenadas</a:t>
            </a:r>
            <a:r>
              <a:rPr lang="es-ES_tradnl" sz="2800" smtClean="0"/>
              <a:t>.</a:t>
            </a:r>
            <a:endParaRPr lang="en-US" sz="2800" smtClean="0"/>
          </a:p>
          <a:p>
            <a:pPr eaLnBrk="1" hangingPunct="1">
              <a:defRPr/>
            </a:pPr>
            <a:r>
              <a:rPr lang="es-ES_tradnl" sz="2800" smtClean="0"/>
              <a:t>Abre mente de gerentes, da nuevas perspectivas, desafía creencia actuales y desarrolla visión de ventaja competitiva.</a:t>
            </a:r>
          </a:p>
          <a:p>
            <a:pPr eaLnBrk="1" hangingPunct="1">
              <a:defRPr/>
            </a:pPr>
            <a:r>
              <a:rPr lang="en-US" sz="2800" smtClean="0"/>
              <a:t>Proceso genera </a:t>
            </a:r>
            <a:r>
              <a:rPr lang="es-ES_tradnl" sz="2800" smtClean="0"/>
              <a:t>“darse cuenta” </a:t>
            </a:r>
            <a:r>
              <a:rPr lang="en-US" sz="2800" smtClean="0"/>
              <a:t>de cosas</a:t>
            </a:r>
            <a:r>
              <a:rPr lang="es-ES_tradnl" sz="2800" smtClean="0"/>
              <a:t>.</a:t>
            </a:r>
          </a:p>
          <a:p>
            <a:pPr eaLnBrk="1" hangingPunct="1">
              <a:defRPr/>
            </a:pPr>
            <a:endParaRPr lang="en-US" sz="2800" smtClean="0"/>
          </a:p>
          <a:p>
            <a:pPr eaLnBrk="1" hangingPunct="1">
              <a:buFont typeface="Wingdings" pitchFamily="2" charset="2"/>
              <a:buNone/>
              <a:defRPr/>
            </a:pPr>
            <a:endParaRPr lang="en-US" sz="2800" smtClean="0"/>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304800" y="-304800"/>
            <a:ext cx="9753600" cy="1143000"/>
          </a:xfrm>
        </p:spPr>
        <p:txBody>
          <a:bodyPr/>
          <a:lstStyle/>
          <a:p>
            <a:pPr eaLnBrk="1" hangingPunct="1"/>
            <a:r>
              <a:rPr lang="es-ES_tradnl" sz="4000" smtClean="0"/>
              <a:t>Generación De Opciones</a:t>
            </a:r>
          </a:p>
        </p:txBody>
      </p:sp>
      <p:sp>
        <p:nvSpPr>
          <p:cNvPr id="897027" name="Rectangle 3"/>
          <p:cNvSpPr>
            <a:spLocks noGrp="1" noChangeArrowheads="1"/>
          </p:cNvSpPr>
          <p:nvPr>
            <p:ph type="body" idx="1"/>
          </p:nvPr>
        </p:nvSpPr>
        <p:spPr>
          <a:xfrm>
            <a:off x="0" y="609600"/>
            <a:ext cx="9144000" cy="5943600"/>
          </a:xfrm>
        </p:spPr>
        <p:txBody>
          <a:bodyPr/>
          <a:lstStyle/>
          <a:p>
            <a:pPr marL="609600" indent="-609600" eaLnBrk="1" hangingPunct="1">
              <a:defRPr/>
            </a:pPr>
            <a:r>
              <a:rPr lang="en-US" sz="2400" smtClean="0"/>
              <a:t>C</a:t>
            </a:r>
            <a:r>
              <a:rPr lang="es-ES_tradnl" sz="2400" smtClean="0"/>
              <a:t>ambio </a:t>
            </a:r>
            <a:r>
              <a:rPr lang="en-US" sz="2400" smtClean="0"/>
              <a:t>(gralmente. </a:t>
            </a:r>
            <a:r>
              <a:rPr lang="es-ES_tradnl" sz="2400" smtClean="0"/>
              <a:t>visto como amenaza</a:t>
            </a:r>
            <a:r>
              <a:rPr lang="en-US" sz="2400" smtClean="0"/>
              <a:t>):</a:t>
            </a:r>
            <a:r>
              <a:rPr lang="es-ES_tradnl" sz="2400" smtClean="0"/>
              <a:t> principal fuente de nuevas oportunidades.</a:t>
            </a:r>
          </a:p>
          <a:p>
            <a:pPr marL="609600" indent="-609600" eaLnBrk="1" hangingPunct="1">
              <a:defRPr/>
            </a:pPr>
            <a:r>
              <a:rPr lang="en-US" sz="2400" smtClean="0"/>
              <a:t>I</a:t>
            </a:r>
            <a:r>
              <a:rPr lang="es-ES_tradnl" sz="2400" smtClean="0"/>
              <a:t>nformación análisis estratégico puede ayuda empresa a identificar nuevos clientes, necesidades, canales de distribución, tecnologías prometedoras</a:t>
            </a:r>
            <a:r>
              <a:rPr lang="en-US" sz="2400" smtClean="0"/>
              <a:t>: nuevas</a:t>
            </a:r>
            <a:r>
              <a:rPr lang="es-ES_tradnl" sz="2400" smtClean="0"/>
              <a:t> posiciones competitivas.</a:t>
            </a:r>
          </a:p>
          <a:p>
            <a:pPr marL="609600" indent="-609600" eaLnBrk="1" hangingPunct="1">
              <a:defRPr/>
            </a:pPr>
            <a:r>
              <a:rPr lang="en-US" sz="2400" smtClean="0"/>
              <a:t>M</a:t>
            </a:r>
            <a:r>
              <a:rPr lang="es-ES_tradnl" sz="2400" smtClean="0"/>
              <a:t>ente abierta y desafiar creencia actuales.</a:t>
            </a:r>
          </a:p>
          <a:p>
            <a:pPr marL="609600" indent="-609600" eaLnBrk="1" hangingPunct="1">
              <a:defRPr/>
            </a:pPr>
            <a:r>
              <a:rPr lang="en-US" sz="2400" smtClean="0"/>
              <a:t>G</a:t>
            </a:r>
            <a:r>
              <a:rPr lang="es-ES_tradnl" sz="2400" smtClean="0"/>
              <a:t>enerar </a:t>
            </a:r>
            <a:r>
              <a:rPr lang="en-US" sz="2400" smtClean="0"/>
              <a:t>Nuevas</a:t>
            </a:r>
            <a:r>
              <a:rPr lang="es-ES_tradnl" sz="2400" smtClean="0"/>
              <a:t> </a:t>
            </a:r>
            <a:r>
              <a:rPr lang="en-US" sz="2400" smtClean="0"/>
              <a:t>E</a:t>
            </a:r>
            <a:r>
              <a:rPr lang="es-ES_tradnl" sz="2400" smtClean="0"/>
              <a:t>strategias</a:t>
            </a:r>
            <a:r>
              <a:rPr lang="en-US" sz="2400" smtClean="0"/>
              <a:t>:</a:t>
            </a:r>
          </a:p>
          <a:p>
            <a:pPr marL="990600" lvl="1" indent="-533400" eaLnBrk="1" hangingPunct="1">
              <a:defRPr/>
            </a:pPr>
            <a:r>
              <a:rPr lang="en-US" sz="2000" smtClean="0"/>
              <a:t>C</a:t>
            </a:r>
            <a:r>
              <a:rPr lang="es-ES_tradnl" sz="2000" smtClean="0"/>
              <a:t>onocimiento del sector y empresa</a:t>
            </a:r>
            <a:r>
              <a:rPr lang="en-US" sz="2000" smtClean="0"/>
              <a:t>.</a:t>
            </a:r>
          </a:p>
          <a:p>
            <a:pPr marL="990600" lvl="1" indent="-533400" eaLnBrk="1" hangingPunct="1">
              <a:defRPr/>
            </a:pPr>
            <a:r>
              <a:rPr lang="en-US" sz="2000" smtClean="0"/>
              <a:t>N</a:t>
            </a:r>
            <a:r>
              <a:rPr lang="es-ES_tradnl" sz="2000" smtClean="0"/>
              <a:t>o estrechez de mente para seguir pensando en lo mismo.</a:t>
            </a:r>
          </a:p>
          <a:p>
            <a:pPr marL="609600" indent="-609600" eaLnBrk="1" hangingPunct="1">
              <a:defRPr/>
            </a:pPr>
            <a:r>
              <a:rPr lang="es-ES_tradnl" sz="2400" smtClean="0"/>
              <a:t>Copiar a los competidores no ayuda. No agrega nuevo valor, solo aumenta la competencia.</a:t>
            </a:r>
          </a:p>
          <a:p>
            <a:pPr marL="609600" indent="-609600" eaLnBrk="1" hangingPunct="1">
              <a:defRPr/>
            </a:pPr>
            <a:r>
              <a:rPr lang="es-ES_tradnl" sz="2400" smtClean="0"/>
              <a:t>Nuevas posiciones estratégicas vienen de buscar mejores formas de proveer el valor que el cliente busca.</a:t>
            </a:r>
          </a:p>
        </p:txBody>
      </p:sp>
    </p:spTree>
  </p:cSld>
  <p:clrMapOvr>
    <a:masterClrMapping/>
  </p:clrMapOvr>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304800" y="-304800"/>
            <a:ext cx="9753600" cy="1143000"/>
          </a:xfrm>
        </p:spPr>
        <p:txBody>
          <a:bodyPr/>
          <a:lstStyle/>
          <a:p>
            <a:pPr eaLnBrk="1" hangingPunct="1"/>
            <a:r>
              <a:rPr lang="es-ES_tradnl" sz="4000" smtClean="0"/>
              <a:t>Evaluación De Capacidades</a:t>
            </a:r>
          </a:p>
        </p:txBody>
      </p:sp>
      <p:sp>
        <p:nvSpPr>
          <p:cNvPr id="898051" name="Rectangle 3"/>
          <p:cNvSpPr>
            <a:spLocks noGrp="1" noChangeArrowheads="1"/>
          </p:cNvSpPr>
          <p:nvPr>
            <p:ph type="body" idx="1"/>
          </p:nvPr>
        </p:nvSpPr>
        <p:spPr>
          <a:xfrm>
            <a:off x="0" y="609600"/>
            <a:ext cx="9144000" cy="5943600"/>
          </a:xfrm>
        </p:spPr>
        <p:txBody>
          <a:bodyPr/>
          <a:lstStyle/>
          <a:p>
            <a:pPr marL="609600" indent="-609600" eaLnBrk="1" hangingPunct="1">
              <a:defRPr/>
            </a:pPr>
            <a:r>
              <a:rPr lang="en-US" sz="2800" smtClean="0"/>
              <a:t>E</a:t>
            </a:r>
            <a:r>
              <a:rPr lang="es-ES_tradnl" sz="2800" smtClean="0"/>
              <a:t>xito futuras oportunidades depende de capacidades que empresa desarrolle.</a:t>
            </a:r>
          </a:p>
          <a:p>
            <a:pPr marL="609600" indent="-609600" eaLnBrk="1" hangingPunct="1">
              <a:defRPr/>
            </a:pPr>
            <a:r>
              <a:rPr lang="es-ES_tradnl" sz="2800" smtClean="0"/>
              <a:t>Nuevas posiciones estratégicas requieren de nuevas habilidades o capacidades</a:t>
            </a:r>
            <a:r>
              <a:rPr lang="en-US" sz="2800" smtClean="0"/>
              <a:t>: </a:t>
            </a:r>
          </a:p>
          <a:p>
            <a:pPr marL="990600" lvl="1" indent="-533400" eaLnBrk="1" hangingPunct="1">
              <a:defRPr/>
            </a:pPr>
            <a:r>
              <a:rPr lang="en-US" sz="2400" smtClean="0"/>
              <a:t>Toman tiempo desarrollar.</a:t>
            </a:r>
          </a:p>
          <a:p>
            <a:pPr marL="990600" lvl="1" indent="-533400" eaLnBrk="1" hangingPunct="1">
              <a:defRPr/>
            </a:pPr>
            <a:r>
              <a:rPr lang="en-US" sz="2400" smtClean="0"/>
              <a:t>Cuestan implementar o revertir.</a:t>
            </a:r>
            <a:endParaRPr lang="es-ES_tradnl" sz="2400" smtClean="0"/>
          </a:p>
          <a:p>
            <a:pPr marL="609600" indent="-609600" eaLnBrk="1" hangingPunct="1">
              <a:defRPr/>
            </a:pPr>
            <a:r>
              <a:rPr lang="es-ES_tradnl" sz="2800" smtClean="0"/>
              <a:t>Invertir en aumento capacidades y habilidades es riesgoso desde punto de vista financiero, pero riesgo de no invertir es de quedarse atrás y perder oportunidades, lo cual a su vez limita la posibilidad de invertir en aumento de capacidad.</a:t>
            </a:r>
          </a:p>
          <a:p>
            <a:pPr marL="609600" indent="-609600" eaLnBrk="1" hangingPunct="1">
              <a:defRPr/>
            </a:pPr>
            <a:endParaRPr lang="es-ES_tradnl" sz="2800" smtClean="0"/>
          </a:p>
        </p:txBody>
      </p:sp>
    </p:spTree>
  </p:cSld>
  <p:clrMapOvr>
    <a:masterClrMapping/>
  </p:clrMapOvr>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r>
              <a:rPr lang="en-US" smtClean="0"/>
              <a:t>Estrategia Efectiva</a:t>
            </a:r>
          </a:p>
        </p:txBody>
      </p:sp>
      <p:sp>
        <p:nvSpPr>
          <p:cNvPr id="957443" name="Rectangle 3"/>
          <p:cNvSpPr>
            <a:spLocks noGrp="1" noChangeArrowheads="1"/>
          </p:cNvSpPr>
          <p:nvPr>
            <p:ph type="body" idx="1"/>
          </p:nvPr>
        </p:nvSpPr>
        <p:spPr/>
        <p:txBody>
          <a:bodyPr/>
          <a:lstStyle/>
          <a:p>
            <a:pPr eaLnBrk="1" hangingPunct="1">
              <a:defRPr/>
            </a:pPr>
            <a:r>
              <a:rPr lang="en-US" smtClean="0"/>
              <a:t>Toma ventaja de las oportunidades de la compañía usando sus Fortalezas.</a:t>
            </a:r>
          </a:p>
          <a:p>
            <a:pPr eaLnBrk="1" hangingPunct="1">
              <a:defRPr/>
            </a:pPr>
            <a:r>
              <a:rPr lang="en-US" smtClean="0"/>
              <a:t>Previene de las Amenazas corrigiendo y compensando sus debilidades.</a:t>
            </a:r>
          </a:p>
        </p:txBody>
      </p:sp>
      <p:pic>
        <p:nvPicPr>
          <p:cNvPr id="128004" name="Picture 4" descr="C:\Program Files\Microsoft Office\Clipart\corpbas\BD19705_.WMF"/>
          <p:cNvPicPr>
            <a:picLocks noChangeAspect="1" noChangeArrowheads="1"/>
          </p:cNvPicPr>
          <p:nvPr/>
        </p:nvPicPr>
        <p:blipFill>
          <a:blip r:embed="rId2"/>
          <a:srcRect/>
          <a:stretch>
            <a:fillRect/>
          </a:stretch>
        </p:blipFill>
        <p:spPr bwMode="auto">
          <a:xfrm>
            <a:off x="6011863" y="4114800"/>
            <a:ext cx="2293937" cy="2498725"/>
          </a:xfrm>
          <a:prstGeom prst="rect">
            <a:avLst/>
          </a:prstGeom>
          <a:noFill/>
          <a:ln w="9525">
            <a:noFill/>
            <a:miter lim="800000"/>
            <a:headEnd/>
            <a:tailEnd/>
          </a:ln>
        </p:spPr>
      </p:pic>
    </p:spTree>
  </p:cSld>
  <p:clrMapOvr>
    <a:masterClrMapping/>
  </p:clrMapOvr>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304800" y="-304800"/>
            <a:ext cx="9753600" cy="1143000"/>
          </a:xfrm>
        </p:spPr>
        <p:txBody>
          <a:bodyPr/>
          <a:lstStyle/>
          <a:p>
            <a:pPr eaLnBrk="1" hangingPunct="1"/>
            <a:r>
              <a:rPr lang="es-ES_tradnl" sz="4000" smtClean="0"/>
              <a:t>Evaluación De Estrategia</a:t>
            </a:r>
          </a:p>
        </p:txBody>
      </p:sp>
      <p:sp>
        <p:nvSpPr>
          <p:cNvPr id="900099" name="Rectangle 3"/>
          <p:cNvSpPr>
            <a:spLocks noGrp="1" noChangeArrowheads="1"/>
          </p:cNvSpPr>
          <p:nvPr>
            <p:ph type="body" idx="1"/>
          </p:nvPr>
        </p:nvSpPr>
        <p:spPr>
          <a:xfrm>
            <a:off x="0" y="609600"/>
            <a:ext cx="9144000" cy="5943600"/>
          </a:xfrm>
        </p:spPr>
        <p:txBody>
          <a:bodyPr/>
          <a:lstStyle/>
          <a:p>
            <a:pPr marL="609600" indent="-609600" eaLnBrk="1" hangingPunct="1">
              <a:defRPr/>
            </a:pPr>
            <a:r>
              <a:rPr lang="en-US" sz="2400" smtClean="0"/>
              <a:t>O</a:t>
            </a:r>
            <a:r>
              <a:rPr lang="es-ES_tradnl" sz="2400" smtClean="0"/>
              <a:t>bjetivo estrategia</a:t>
            </a:r>
            <a:r>
              <a:rPr lang="en-US" sz="2400" smtClean="0"/>
              <a:t>: “R</a:t>
            </a:r>
            <a:r>
              <a:rPr lang="es-ES_tradnl" sz="2400" smtClean="0"/>
              <a:t>etorno a inversión sostenido y superior</a:t>
            </a:r>
            <a:r>
              <a:rPr lang="en-US" sz="2400" smtClean="0"/>
              <a:t>”:</a:t>
            </a:r>
          </a:p>
          <a:p>
            <a:pPr marL="990600" lvl="1" indent="-533400" eaLnBrk="1" hangingPunct="1">
              <a:defRPr/>
            </a:pPr>
            <a:r>
              <a:rPr lang="en-US" sz="2000" smtClean="0"/>
              <a:t>R</a:t>
            </a:r>
            <a:r>
              <a:rPr lang="es-ES_tradnl" sz="2000" smtClean="0"/>
              <a:t>esultados difíciles de v</a:t>
            </a:r>
            <a:r>
              <a:rPr lang="en-US" sz="2000" smtClean="0"/>
              <a:t>er al momento</a:t>
            </a:r>
            <a:r>
              <a:rPr lang="es-ES_tradnl" sz="2000" smtClean="0"/>
              <a:t>. Utilidad instantánea no es una buena medida</a:t>
            </a:r>
            <a:r>
              <a:rPr lang="en-US" sz="2000" smtClean="0"/>
              <a:t>. </a:t>
            </a:r>
          </a:p>
          <a:p>
            <a:pPr marL="609600" indent="-609600" eaLnBrk="1" hangingPunct="1">
              <a:defRPr/>
            </a:pPr>
            <a:r>
              <a:rPr lang="es-ES_tradnl" sz="2400" smtClean="0"/>
              <a:t>Una buena estrategia:</a:t>
            </a:r>
          </a:p>
          <a:p>
            <a:pPr marL="990600" lvl="1" indent="-533400" eaLnBrk="1" hangingPunct="1">
              <a:defRPr/>
            </a:pPr>
            <a:r>
              <a:rPr lang="es-ES_tradnl" sz="2000" smtClean="0"/>
              <a:t>Refleja y refuerza los valores de los lideres de la empresa.</a:t>
            </a:r>
          </a:p>
          <a:p>
            <a:pPr marL="990600" lvl="1" indent="-533400" eaLnBrk="1" hangingPunct="1">
              <a:defRPr/>
            </a:pPr>
            <a:r>
              <a:rPr lang="es-ES_tradnl" sz="2000" smtClean="0"/>
              <a:t>Tiene como base entendimiento específico de ventaja competitiva. Dice claramente como la empresa difiere de sus competidores, en vez de hablar de “alta calidad”, “excelencia”, </a:t>
            </a:r>
            <a:r>
              <a:rPr lang="en-US" sz="2000" smtClean="0"/>
              <a:t>“</a:t>
            </a:r>
            <a:r>
              <a:rPr lang="es-ES_tradnl" sz="2000" smtClean="0"/>
              <a:t>liderazgo</a:t>
            </a:r>
            <a:r>
              <a:rPr lang="en-US" sz="2000" smtClean="0"/>
              <a:t>”</a:t>
            </a:r>
            <a:r>
              <a:rPr lang="es-ES_tradnl" sz="2000" smtClean="0"/>
              <a:t>.</a:t>
            </a:r>
          </a:p>
          <a:p>
            <a:pPr marL="990600" lvl="1" indent="-533400" eaLnBrk="1" hangingPunct="1">
              <a:defRPr/>
            </a:pPr>
            <a:r>
              <a:rPr lang="es-ES_tradnl" sz="2000" smtClean="0"/>
              <a:t>Es consistente. Es regada consistentemente a lo largo de la empresa, creando un todo mas fuerte que la suma de sus partes.</a:t>
            </a:r>
          </a:p>
          <a:p>
            <a:pPr marL="990600" lvl="1" indent="-533400" eaLnBrk="1" hangingPunct="1">
              <a:defRPr/>
            </a:pPr>
            <a:r>
              <a:rPr lang="es-ES_tradnl" sz="2000" smtClean="0"/>
              <a:t>No cambia como veleta al viento, aunque evoluciona y se reajusta dinámicamente a los cambios del futuro, su visión de posicionamiento estratégico no cambia mucho. Lo que si hay es flexibilidad en como llegar a esa posición.</a:t>
            </a:r>
          </a:p>
        </p:txBody>
      </p:sp>
    </p:spTree>
  </p:cSld>
  <p:clrMapOvr>
    <a:masterClrMapping/>
  </p:clrMapOvr>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1026"/>
          <p:cNvSpPr>
            <a:spLocks noGrp="1" noChangeArrowheads="1"/>
          </p:cNvSpPr>
          <p:nvPr>
            <p:ph type="title"/>
          </p:nvPr>
        </p:nvSpPr>
        <p:spPr>
          <a:xfrm>
            <a:off x="1524000" y="0"/>
            <a:ext cx="7173913" cy="1143000"/>
          </a:xfrm>
        </p:spPr>
        <p:txBody>
          <a:bodyPr/>
          <a:lstStyle/>
          <a:p>
            <a:pPr eaLnBrk="1" hangingPunct="1"/>
            <a:r>
              <a:rPr lang="en-US" smtClean="0"/>
              <a:t>Desarrollo de Ventajas Competitivas</a:t>
            </a:r>
          </a:p>
        </p:txBody>
      </p:sp>
      <p:sp>
        <p:nvSpPr>
          <p:cNvPr id="965635" name="Rectangle 1027"/>
          <p:cNvSpPr>
            <a:spLocks noGrp="1" noChangeArrowheads="1"/>
          </p:cNvSpPr>
          <p:nvPr>
            <p:ph type="body" idx="1"/>
          </p:nvPr>
        </p:nvSpPr>
        <p:spPr>
          <a:xfrm>
            <a:off x="685800" y="1295400"/>
            <a:ext cx="8458200" cy="5562600"/>
          </a:xfrm>
        </p:spPr>
        <p:txBody>
          <a:bodyPr/>
          <a:lstStyle/>
          <a:p>
            <a:pPr eaLnBrk="1" hangingPunct="1">
              <a:lnSpc>
                <a:spcPct val="90000"/>
              </a:lnSpc>
              <a:defRPr/>
            </a:pPr>
            <a:r>
              <a:rPr lang="en-US" sz="2800" smtClean="0"/>
              <a:t>Ventajas que no pueden ser igualadas facilmente.</a:t>
            </a:r>
          </a:p>
          <a:p>
            <a:pPr eaLnBrk="1" hangingPunct="1">
              <a:lnSpc>
                <a:spcPct val="90000"/>
              </a:lnSpc>
              <a:defRPr/>
            </a:pPr>
            <a:r>
              <a:rPr lang="en-US" sz="2800" smtClean="0"/>
              <a:t>Capacidades que permiten a la compañía servir mejor necesidades de clientes.</a:t>
            </a:r>
          </a:p>
          <a:p>
            <a:pPr eaLnBrk="1" hangingPunct="1">
              <a:lnSpc>
                <a:spcPct val="90000"/>
              </a:lnSpc>
              <a:defRPr/>
            </a:pPr>
            <a:r>
              <a:rPr lang="en-US" sz="2800" smtClean="0"/>
              <a:t>Algunas fuentes de ventaja competitiva:</a:t>
            </a:r>
          </a:p>
          <a:p>
            <a:pPr lvl="1" eaLnBrk="1" hangingPunct="1">
              <a:lnSpc>
                <a:spcPct val="90000"/>
              </a:lnSpc>
              <a:defRPr/>
            </a:pPr>
            <a:r>
              <a:rPr lang="en-US" sz="2400" smtClean="0"/>
              <a:t>Lealtad consumidor.</a:t>
            </a:r>
          </a:p>
          <a:p>
            <a:pPr lvl="1" eaLnBrk="1" hangingPunct="1">
              <a:lnSpc>
                <a:spcPct val="90000"/>
              </a:lnSpc>
              <a:defRPr/>
            </a:pPr>
            <a:r>
              <a:rPr lang="en-US" sz="2400" smtClean="0"/>
              <a:t>Marca.</a:t>
            </a:r>
          </a:p>
          <a:p>
            <a:pPr lvl="1" eaLnBrk="1" hangingPunct="1">
              <a:lnSpc>
                <a:spcPct val="90000"/>
              </a:lnSpc>
              <a:defRPr/>
            </a:pPr>
            <a:r>
              <a:rPr lang="en-US" sz="2400" smtClean="0"/>
              <a:t>Distribución y Fuerza de Venta..</a:t>
            </a:r>
          </a:p>
          <a:p>
            <a:pPr lvl="1" eaLnBrk="1" hangingPunct="1">
              <a:lnSpc>
                <a:spcPct val="90000"/>
              </a:lnSpc>
              <a:defRPr/>
            </a:pPr>
            <a:r>
              <a:rPr lang="en-US" sz="2400" smtClean="0"/>
              <a:t>Patentes, localización privilegiada.</a:t>
            </a:r>
          </a:p>
          <a:p>
            <a:pPr lvl="1" eaLnBrk="1" hangingPunct="1">
              <a:lnSpc>
                <a:spcPct val="90000"/>
              </a:lnSpc>
              <a:defRPr/>
            </a:pPr>
            <a:r>
              <a:rPr lang="en-US" sz="2400" smtClean="0"/>
              <a:t>Cultura.</a:t>
            </a:r>
          </a:p>
          <a:p>
            <a:pPr lvl="1" eaLnBrk="1" hangingPunct="1">
              <a:lnSpc>
                <a:spcPct val="90000"/>
              </a:lnSpc>
              <a:defRPr/>
            </a:pPr>
            <a:r>
              <a:rPr lang="en-US" sz="2400" smtClean="0"/>
              <a:t>Know-How: Eficiencia, R&amp;D, procesos, otros.</a:t>
            </a:r>
          </a:p>
          <a:p>
            <a:pPr eaLnBrk="1" hangingPunct="1">
              <a:lnSpc>
                <a:spcPct val="90000"/>
              </a:lnSpc>
              <a:defRPr/>
            </a:pPr>
            <a:r>
              <a:rPr lang="en-US" sz="2800" smtClean="0"/>
              <a:t>Capacidades que no satisfacen necesidades de clientes son de poco valor.</a:t>
            </a:r>
          </a:p>
          <a:p>
            <a:pPr lvl="1" eaLnBrk="1" hangingPunct="1">
              <a:lnSpc>
                <a:spcPct val="90000"/>
              </a:lnSpc>
              <a:defRPr/>
            </a:pPr>
            <a:r>
              <a:rPr lang="en-US" sz="2400" smtClean="0"/>
              <a:t>Deben tener “core competency” (interes de fondo).</a:t>
            </a:r>
          </a:p>
        </p:txBody>
      </p:sp>
    </p:spTree>
  </p:cSld>
  <p:clrMapOvr>
    <a:masterClrMapping/>
  </p:clrMapOvr>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1026"/>
          <p:cNvSpPr>
            <a:spLocks noGrp="1" noChangeArrowheads="1"/>
          </p:cNvSpPr>
          <p:nvPr>
            <p:ph type="title"/>
          </p:nvPr>
        </p:nvSpPr>
        <p:spPr>
          <a:xfrm>
            <a:off x="1143000" y="152400"/>
            <a:ext cx="7772400" cy="1143000"/>
          </a:xfrm>
        </p:spPr>
        <p:txBody>
          <a:bodyPr/>
          <a:lstStyle/>
          <a:p>
            <a:pPr eaLnBrk="1" hangingPunct="1"/>
            <a:r>
              <a:rPr lang="en-US" smtClean="0"/>
              <a:t>Como Obtener Ventaja Competitiva</a:t>
            </a:r>
          </a:p>
        </p:txBody>
      </p:sp>
      <p:sp>
        <p:nvSpPr>
          <p:cNvPr id="966659" name="Rectangle 1027"/>
          <p:cNvSpPr>
            <a:spLocks noGrp="1" noChangeArrowheads="1"/>
          </p:cNvSpPr>
          <p:nvPr>
            <p:ph type="body" idx="1"/>
          </p:nvPr>
        </p:nvSpPr>
        <p:spPr>
          <a:xfrm>
            <a:off x="1143000" y="1635125"/>
            <a:ext cx="7799388" cy="4918075"/>
          </a:xfrm>
        </p:spPr>
        <p:txBody>
          <a:bodyPr/>
          <a:lstStyle/>
          <a:p>
            <a:pPr eaLnBrk="1" hangingPunct="1">
              <a:defRPr/>
            </a:pPr>
            <a:r>
              <a:rPr lang="en-US" smtClean="0"/>
              <a:t>Eficiencia – Excelencia Operacional. </a:t>
            </a:r>
          </a:p>
          <a:p>
            <a:pPr eaLnBrk="1" hangingPunct="1">
              <a:defRPr/>
            </a:pPr>
            <a:r>
              <a:rPr lang="en-US" smtClean="0"/>
              <a:t>Liderazgo en producto, R&amp;D, tecnología.</a:t>
            </a:r>
          </a:p>
          <a:p>
            <a:pPr eaLnBrk="1" hangingPunct="1">
              <a:defRPr/>
            </a:pPr>
            <a:r>
              <a:rPr lang="en-US" smtClean="0"/>
              <a:t>Relación con el cliente, marketing.</a:t>
            </a:r>
          </a:p>
        </p:txBody>
      </p:sp>
      <p:pic>
        <p:nvPicPr>
          <p:cNvPr id="131076" name="Picture 1028" descr="C:\Program Files\Common Files\Microsoft Shared\Clipart\CagCat50\bl00381_.wmf"/>
          <p:cNvPicPr>
            <a:picLocks noChangeAspect="1" noChangeArrowheads="1"/>
          </p:cNvPicPr>
          <p:nvPr/>
        </p:nvPicPr>
        <p:blipFill>
          <a:blip r:embed="rId2"/>
          <a:srcRect/>
          <a:stretch>
            <a:fillRect/>
          </a:stretch>
        </p:blipFill>
        <p:spPr bwMode="auto">
          <a:xfrm>
            <a:off x="2590800" y="4283075"/>
            <a:ext cx="3810000" cy="2130425"/>
          </a:xfrm>
          <a:prstGeom prst="rect">
            <a:avLst/>
          </a:prstGeom>
          <a:noFill/>
          <a:ln w="9525">
            <a:noFill/>
            <a:miter lim="800000"/>
            <a:headEnd/>
            <a:tailEnd/>
          </a:ln>
        </p:spPr>
      </p:pic>
    </p:spTree>
  </p:cSld>
  <p:clrMapOvr>
    <a:masterClrMapping/>
  </p:clrMapOvr>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0" y="0"/>
            <a:ext cx="9144000" cy="1143000"/>
          </a:xfrm>
        </p:spPr>
        <p:txBody>
          <a:bodyPr/>
          <a:lstStyle/>
          <a:p>
            <a:pPr eaLnBrk="1" hangingPunct="1"/>
            <a:r>
              <a:rPr lang="en-US" smtClean="0"/>
              <a:t>PE: Metas</a:t>
            </a:r>
          </a:p>
        </p:txBody>
      </p:sp>
      <p:sp>
        <p:nvSpPr>
          <p:cNvPr id="937987" name="Rectangle 3"/>
          <p:cNvSpPr>
            <a:spLocks noGrp="1" noChangeArrowheads="1"/>
          </p:cNvSpPr>
          <p:nvPr>
            <p:ph type="body" idx="1"/>
          </p:nvPr>
        </p:nvSpPr>
        <p:spPr>
          <a:xfrm>
            <a:off x="533400" y="990600"/>
            <a:ext cx="8610600" cy="4114800"/>
          </a:xfrm>
        </p:spPr>
        <p:txBody>
          <a:bodyPr/>
          <a:lstStyle/>
          <a:p>
            <a:pPr eaLnBrk="1" hangingPunct="1">
              <a:lnSpc>
                <a:spcPct val="90000"/>
              </a:lnSpc>
              <a:defRPr/>
            </a:pPr>
            <a:r>
              <a:rPr lang="en-US" smtClean="0"/>
              <a:t>Lista general, escrita de </a:t>
            </a:r>
            <a:r>
              <a:rPr lang="en-US" u="sng" smtClean="0"/>
              <a:t>expectativas</a:t>
            </a:r>
            <a:r>
              <a:rPr lang="en-US" smtClean="0"/>
              <a:t> a ser logradas en un periodo de tiempo, consistente con Misión y hacia donde esfuerzos son dirigidos.</a:t>
            </a:r>
          </a:p>
          <a:p>
            <a:pPr eaLnBrk="1" hangingPunct="1">
              <a:lnSpc>
                <a:spcPct val="90000"/>
              </a:lnSpc>
              <a:defRPr/>
            </a:pPr>
            <a:r>
              <a:rPr lang="en-US" sz="2800" smtClean="0"/>
              <a:t>Aspiraciones operacionalizadas.</a:t>
            </a:r>
          </a:p>
          <a:p>
            <a:pPr eaLnBrk="1" hangingPunct="1">
              <a:lnSpc>
                <a:spcPct val="90000"/>
              </a:lnSpc>
              <a:defRPr/>
            </a:pPr>
            <a:r>
              <a:rPr lang="en-US" sz="2800" smtClean="0"/>
              <a:t>Orientadas a la acción.</a:t>
            </a:r>
          </a:p>
          <a:p>
            <a:pPr eaLnBrk="1" hangingPunct="1">
              <a:lnSpc>
                <a:spcPct val="90000"/>
              </a:lnSpc>
              <a:defRPr/>
            </a:pPr>
            <a:r>
              <a:rPr lang="en-US" i="1" smtClean="0"/>
              <a:t>Ejemplos:</a:t>
            </a:r>
          </a:p>
          <a:p>
            <a:pPr lvl="2" eaLnBrk="1" hangingPunct="1">
              <a:lnSpc>
                <a:spcPct val="90000"/>
              </a:lnSpc>
              <a:defRPr/>
            </a:pPr>
            <a:r>
              <a:rPr lang="en-US" smtClean="0"/>
              <a:t>Mejorar Flujo de Caja 10%.</a:t>
            </a:r>
          </a:p>
          <a:p>
            <a:pPr lvl="2" eaLnBrk="1" hangingPunct="1">
              <a:lnSpc>
                <a:spcPct val="90000"/>
              </a:lnSpc>
              <a:defRPr/>
            </a:pPr>
            <a:r>
              <a:rPr lang="en-US" smtClean="0"/>
              <a:t>Bajar costos 15%.</a:t>
            </a:r>
          </a:p>
        </p:txBody>
      </p:sp>
      <p:graphicFrame>
        <p:nvGraphicFramePr>
          <p:cNvPr id="12290" name="Object 4"/>
          <p:cNvGraphicFramePr>
            <a:graphicFrameLocks noChangeAspect="1"/>
          </p:cNvGraphicFramePr>
          <p:nvPr/>
        </p:nvGraphicFramePr>
        <p:xfrm>
          <a:off x="5715000" y="4419600"/>
          <a:ext cx="2895600" cy="2235200"/>
        </p:xfrm>
        <a:graphic>
          <a:graphicData uri="http://schemas.openxmlformats.org/presentationml/2006/ole">
            <p:oleObj spid="_x0000_s12290" name="Clip" r:id="rId3" imgW="2672280" imgH="2071440" progId="MS_ClipArt_Gallery.5">
              <p:embed/>
            </p:oleObj>
          </a:graphicData>
        </a:graphic>
      </p:graphicFrame>
    </p:spTree>
  </p:cSld>
  <p:clrMapOvr>
    <a:masterClrMapping/>
  </p:clrMapOvr>
  <p:transition spd="med" advClick="0"/>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0" y="-152400"/>
            <a:ext cx="9144000" cy="1143000"/>
          </a:xfrm>
        </p:spPr>
        <p:txBody>
          <a:bodyPr/>
          <a:lstStyle/>
          <a:p>
            <a:pPr eaLnBrk="1" hangingPunct="1"/>
            <a:r>
              <a:rPr lang="en-US" smtClean="0"/>
              <a:t>PE: Objetivos</a:t>
            </a:r>
          </a:p>
        </p:txBody>
      </p:sp>
      <p:sp>
        <p:nvSpPr>
          <p:cNvPr id="939011" name="Rectangle 3"/>
          <p:cNvSpPr>
            <a:spLocks noGrp="1" noChangeArrowheads="1"/>
          </p:cNvSpPr>
          <p:nvPr>
            <p:ph type="body" idx="1"/>
          </p:nvPr>
        </p:nvSpPr>
        <p:spPr>
          <a:xfrm>
            <a:off x="533400" y="838200"/>
            <a:ext cx="8610600" cy="4648200"/>
          </a:xfrm>
        </p:spPr>
        <p:txBody>
          <a:bodyPr/>
          <a:lstStyle/>
          <a:p>
            <a:pPr eaLnBrk="1" hangingPunct="1">
              <a:lnSpc>
                <a:spcPct val="90000"/>
              </a:lnSpc>
              <a:defRPr/>
            </a:pPr>
            <a:r>
              <a:rPr lang="en-US" smtClean="0"/>
              <a:t>Lista de </a:t>
            </a:r>
            <a:r>
              <a:rPr lang="en-US" u="sng" smtClean="0"/>
              <a:t>Tareas</a:t>
            </a:r>
            <a:r>
              <a:rPr lang="en-US" smtClean="0"/>
              <a:t> especificas que deben de hacerse dentro de marco de tiempo para lograr cada meta específica.</a:t>
            </a:r>
          </a:p>
          <a:p>
            <a:pPr eaLnBrk="1" hangingPunct="1">
              <a:lnSpc>
                <a:spcPct val="90000"/>
              </a:lnSpc>
              <a:defRPr/>
            </a:pPr>
            <a:r>
              <a:rPr lang="en-US" smtClean="0"/>
              <a:t>Acción medible a ser ejecutada.</a:t>
            </a:r>
          </a:p>
          <a:p>
            <a:pPr eaLnBrk="1" hangingPunct="1">
              <a:lnSpc>
                <a:spcPct val="90000"/>
              </a:lnSpc>
              <a:defRPr/>
            </a:pPr>
            <a:r>
              <a:rPr lang="en-US" smtClean="0"/>
              <a:t>Debe de estar de acuerdo con la meta.</a:t>
            </a:r>
          </a:p>
          <a:p>
            <a:pPr eaLnBrk="1" hangingPunct="1">
              <a:lnSpc>
                <a:spcPct val="90000"/>
              </a:lnSpc>
              <a:defRPr/>
            </a:pPr>
            <a:r>
              <a:rPr lang="en-US" smtClean="0"/>
              <a:t>Debe respaldar a la misión.</a:t>
            </a:r>
          </a:p>
          <a:p>
            <a:pPr eaLnBrk="1" hangingPunct="1">
              <a:lnSpc>
                <a:spcPct val="90000"/>
              </a:lnSpc>
              <a:defRPr/>
            </a:pPr>
            <a:r>
              <a:rPr lang="en-US" smtClean="0"/>
              <a:t>Realista pero retador.</a:t>
            </a:r>
          </a:p>
          <a:p>
            <a:pPr eaLnBrk="1" hangingPunct="1">
              <a:lnSpc>
                <a:spcPct val="90000"/>
              </a:lnSpc>
              <a:defRPr/>
            </a:pPr>
            <a:r>
              <a:rPr lang="en-US" sz="2800" smtClean="0"/>
              <a:t>Compatible con otras metas y objetivos.</a:t>
            </a:r>
          </a:p>
          <a:p>
            <a:pPr eaLnBrk="1" hangingPunct="1">
              <a:lnSpc>
                <a:spcPct val="90000"/>
              </a:lnSpc>
              <a:defRPr/>
            </a:pPr>
            <a:r>
              <a:rPr lang="en-US" i="1" smtClean="0"/>
              <a:t>Ejemplos:</a:t>
            </a:r>
          </a:p>
          <a:p>
            <a:pPr lvl="1" eaLnBrk="1" hangingPunct="1">
              <a:lnSpc>
                <a:spcPct val="90000"/>
              </a:lnSpc>
              <a:defRPr/>
            </a:pPr>
            <a:r>
              <a:rPr lang="en-US" smtClean="0"/>
              <a:t>Contratar Relacionista público.</a:t>
            </a:r>
          </a:p>
          <a:p>
            <a:pPr lvl="1" eaLnBrk="1" hangingPunct="1">
              <a:lnSpc>
                <a:spcPct val="90000"/>
              </a:lnSpc>
              <a:defRPr/>
            </a:pPr>
            <a:r>
              <a:rPr lang="en-US" smtClean="0"/>
              <a:t>Hacer maquila balanceado.</a:t>
            </a:r>
          </a:p>
        </p:txBody>
      </p:sp>
    </p:spTree>
  </p:cSld>
  <p:clrMapOvr>
    <a:masterClrMapping/>
  </p:clrMapOvr>
  <p:transition spd="med" advClick="0"/>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eaLnBrk="1" hangingPunct="1"/>
            <a:r>
              <a:rPr lang="en-US" smtClean="0"/>
              <a:t>Metas y Objetivos Efectivos</a:t>
            </a:r>
          </a:p>
        </p:txBody>
      </p:sp>
      <p:sp>
        <p:nvSpPr>
          <p:cNvPr id="940035" name="Rectangle 3"/>
          <p:cNvSpPr>
            <a:spLocks noGrp="1" noChangeArrowheads="1"/>
          </p:cNvSpPr>
          <p:nvPr>
            <p:ph type="body" idx="1"/>
          </p:nvPr>
        </p:nvSpPr>
        <p:spPr/>
        <p:txBody>
          <a:bodyPr/>
          <a:lstStyle/>
          <a:p>
            <a:pPr eaLnBrk="1" hangingPunct="1">
              <a:defRPr/>
            </a:pPr>
            <a:r>
              <a:rPr lang="en-US" smtClean="0"/>
              <a:t>Especificos.</a:t>
            </a:r>
          </a:p>
          <a:p>
            <a:pPr eaLnBrk="1" hangingPunct="1">
              <a:defRPr/>
            </a:pPr>
            <a:r>
              <a:rPr lang="en-US" smtClean="0"/>
              <a:t>Medibles y motivadores.</a:t>
            </a:r>
          </a:p>
          <a:p>
            <a:pPr eaLnBrk="1" hangingPunct="1">
              <a:defRPr/>
            </a:pPr>
            <a:r>
              <a:rPr lang="en-US" smtClean="0"/>
              <a:t>Realizables y posibles.</a:t>
            </a:r>
          </a:p>
          <a:p>
            <a:pPr eaLnBrk="1" hangingPunct="1">
              <a:defRPr/>
            </a:pPr>
            <a:r>
              <a:rPr lang="en-US" smtClean="0"/>
              <a:t>Económicamente factibles.</a:t>
            </a:r>
          </a:p>
          <a:p>
            <a:pPr eaLnBrk="1" hangingPunct="1">
              <a:defRPr/>
            </a:pPr>
            <a:r>
              <a:rPr lang="en-US" smtClean="0"/>
              <a:t>Realistas y relevantes.</a:t>
            </a:r>
          </a:p>
          <a:p>
            <a:pPr eaLnBrk="1" hangingPunct="1">
              <a:defRPr/>
            </a:pPr>
            <a:r>
              <a:rPr lang="en-US" smtClean="0"/>
              <a:t>Llevan organización adelante.</a:t>
            </a:r>
          </a:p>
          <a:p>
            <a:pPr eaLnBrk="1" hangingPunct="1">
              <a:defRPr/>
            </a:pPr>
            <a:r>
              <a:rPr lang="en-US" smtClean="0"/>
              <a:t>Ligados al tiempo y aptos de seguimiento.</a:t>
            </a:r>
          </a:p>
        </p:txBody>
      </p:sp>
    </p:spTree>
  </p:cSld>
  <p:clrMapOvr>
    <a:masterClrMapping/>
  </p:clrMapOvr>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eaLnBrk="1" hangingPunct="1"/>
            <a:r>
              <a:rPr lang="en-US" smtClean="0"/>
              <a:t>PE: Implementación</a:t>
            </a:r>
          </a:p>
        </p:txBody>
      </p:sp>
      <p:sp>
        <p:nvSpPr>
          <p:cNvPr id="921603" name="Rectangle 3"/>
          <p:cNvSpPr>
            <a:spLocks noGrp="1" noChangeArrowheads="1"/>
          </p:cNvSpPr>
          <p:nvPr>
            <p:ph type="body" idx="1"/>
          </p:nvPr>
        </p:nvSpPr>
        <p:spPr/>
        <p:txBody>
          <a:bodyPr/>
          <a:lstStyle/>
          <a:p>
            <a:pPr eaLnBrk="1" hangingPunct="1">
              <a:defRPr/>
            </a:pPr>
            <a:r>
              <a:rPr lang="en-US" smtClean="0"/>
              <a:t>Obtener aprobación dentro y fuera de organización.</a:t>
            </a:r>
          </a:p>
          <a:p>
            <a:pPr eaLnBrk="1" hangingPunct="1">
              <a:defRPr/>
            </a:pPr>
            <a:r>
              <a:rPr lang="en-US" smtClean="0"/>
              <a:t>Difundir el plan.</a:t>
            </a:r>
          </a:p>
          <a:p>
            <a:pPr eaLnBrk="1" hangingPunct="1">
              <a:defRPr/>
            </a:pPr>
            <a:r>
              <a:rPr lang="en-US" smtClean="0"/>
              <a:t>Monitorear progreso.</a:t>
            </a:r>
          </a:p>
          <a:p>
            <a:pPr eaLnBrk="1" hangingPunct="1">
              <a:defRPr/>
            </a:pPr>
            <a:r>
              <a:rPr lang="en-US" smtClean="0"/>
              <a:t>Mantener atencion a metas.</a:t>
            </a:r>
          </a:p>
          <a:p>
            <a:pPr eaLnBrk="1" hangingPunct="1">
              <a:defRPr/>
            </a:pPr>
            <a:r>
              <a:rPr lang="en-US" smtClean="0"/>
              <a:t>Medir logros regularmente.</a:t>
            </a:r>
          </a:p>
          <a:p>
            <a:pPr eaLnBrk="1" hangingPunct="1">
              <a:defRPr/>
            </a:pPr>
            <a:r>
              <a:rPr lang="en-US" smtClean="0"/>
              <a:t>Celebrar logros regularmente.</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026"/>
          <p:cNvSpPr>
            <a:spLocks noGrp="1" noChangeArrowheads="1"/>
          </p:cNvSpPr>
          <p:nvPr>
            <p:ph type="title"/>
          </p:nvPr>
        </p:nvSpPr>
        <p:spPr/>
        <p:txBody>
          <a:bodyPr/>
          <a:lstStyle/>
          <a:p>
            <a:pPr eaLnBrk="1" hangingPunct="1"/>
            <a:r>
              <a:rPr lang="en-US" smtClean="0"/>
              <a:t>Características de PE</a:t>
            </a:r>
          </a:p>
        </p:txBody>
      </p:sp>
      <p:sp>
        <p:nvSpPr>
          <p:cNvPr id="927747" name="Rectangle 1027"/>
          <p:cNvSpPr>
            <a:spLocks noGrp="1" noChangeArrowheads="1"/>
          </p:cNvSpPr>
          <p:nvPr>
            <p:ph type="body" idx="1"/>
          </p:nvPr>
        </p:nvSpPr>
        <p:spPr/>
        <p:txBody>
          <a:bodyPr/>
          <a:lstStyle/>
          <a:p>
            <a:pPr eaLnBrk="1" hangingPunct="1">
              <a:lnSpc>
                <a:spcPct val="90000"/>
              </a:lnSpc>
              <a:defRPr/>
            </a:pPr>
            <a:r>
              <a:rPr lang="en-US" sz="2800" smtClean="0"/>
              <a:t>Establece misión y estrategia </a:t>
            </a:r>
            <a:r>
              <a:rPr lang="es-ES_tradnl" sz="2800" smtClean="0"/>
              <a:t>corporat</a:t>
            </a:r>
            <a:r>
              <a:rPr lang="en-US" sz="2800" smtClean="0"/>
              <a:t>iva</a:t>
            </a:r>
            <a:r>
              <a:rPr lang="es-ES_tradnl" sz="2800" smtClean="0"/>
              <a:t>.</a:t>
            </a:r>
          </a:p>
          <a:p>
            <a:pPr eaLnBrk="1" hangingPunct="1">
              <a:lnSpc>
                <a:spcPct val="90000"/>
              </a:lnSpc>
              <a:defRPr/>
            </a:pPr>
            <a:r>
              <a:rPr lang="en-US" sz="2800" smtClean="0"/>
              <a:t>Responde: Porqué? Quien? Qué? Cuando? Donde? Como?</a:t>
            </a:r>
          </a:p>
          <a:p>
            <a:pPr eaLnBrk="1" hangingPunct="1">
              <a:lnSpc>
                <a:spcPct val="90000"/>
              </a:lnSpc>
              <a:defRPr/>
            </a:pPr>
            <a:r>
              <a:rPr lang="en-US" sz="2800" smtClean="0"/>
              <a:t>Largo plazo.</a:t>
            </a:r>
          </a:p>
          <a:p>
            <a:pPr eaLnBrk="1" hangingPunct="1">
              <a:lnSpc>
                <a:spcPct val="90000"/>
              </a:lnSpc>
              <a:defRPr/>
            </a:pPr>
            <a:r>
              <a:rPr lang="en-US" sz="2800" smtClean="0"/>
              <a:t>Contínuo.</a:t>
            </a:r>
          </a:p>
          <a:p>
            <a:pPr eaLnBrk="1" hangingPunct="1">
              <a:lnSpc>
                <a:spcPct val="90000"/>
              </a:lnSpc>
              <a:defRPr/>
            </a:pPr>
            <a:r>
              <a:rPr lang="en-US" sz="2800" smtClean="0"/>
              <a:t>Flexible.</a:t>
            </a:r>
          </a:p>
          <a:p>
            <a:pPr eaLnBrk="1" hangingPunct="1">
              <a:lnSpc>
                <a:spcPct val="90000"/>
              </a:lnSpc>
              <a:defRPr/>
            </a:pPr>
            <a:r>
              <a:rPr lang="en-US" sz="2800" smtClean="0"/>
              <a:t>Medible y controlable.</a:t>
            </a:r>
          </a:p>
          <a:p>
            <a:pPr eaLnBrk="1" hangingPunct="1">
              <a:lnSpc>
                <a:spcPct val="90000"/>
              </a:lnSpc>
              <a:defRPr/>
            </a:pPr>
            <a:r>
              <a:rPr lang="en-US" sz="2800" smtClean="0"/>
              <a:t>Análisis de ambientes internos y externos.</a:t>
            </a:r>
          </a:p>
          <a:p>
            <a:pPr eaLnBrk="1" hangingPunct="1">
              <a:lnSpc>
                <a:spcPct val="90000"/>
              </a:lnSpc>
              <a:defRPr/>
            </a:pPr>
            <a:r>
              <a:rPr lang="en-US" sz="2800" smtClean="0"/>
              <a:t>Decisiones</a:t>
            </a:r>
            <a:r>
              <a:rPr lang="es-ES_tradnl" sz="2800" smtClean="0"/>
              <a:t> fundamental</a:t>
            </a:r>
            <a:r>
              <a:rPr lang="en-US" sz="2800" smtClean="0"/>
              <a:t>es</a:t>
            </a:r>
            <a:r>
              <a:rPr lang="es-ES_tradnl" sz="2800" smtClean="0"/>
              <a:t> </a:t>
            </a:r>
            <a:r>
              <a:rPr lang="en-US" sz="2800" smtClean="0"/>
              <a:t>que moldeen y guíen lo que organización hace</a:t>
            </a:r>
            <a:r>
              <a:rPr lang="es-ES_tradnl" sz="2800" smtClean="0"/>
              <a:t>, </a:t>
            </a:r>
            <a:r>
              <a:rPr lang="en-US" sz="2800" smtClean="0"/>
              <a:t>y porqué lo hace</a:t>
            </a:r>
            <a:r>
              <a:rPr lang="es-ES_tradnl" sz="2800" smtClean="0"/>
              <a:t>.</a:t>
            </a:r>
            <a:endParaRPr lang="en-US" sz="2800" smtClean="0"/>
          </a:p>
        </p:txBody>
      </p:sp>
      <p:graphicFrame>
        <p:nvGraphicFramePr>
          <p:cNvPr id="3074" name="Object 1028"/>
          <p:cNvGraphicFramePr>
            <a:graphicFrameLocks noChangeAspect="1"/>
          </p:cNvGraphicFramePr>
          <p:nvPr/>
        </p:nvGraphicFramePr>
        <p:xfrm>
          <a:off x="5943600" y="2514600"/>
          <a:ext cx="2286000" cy="1631950"/>
        </p:xfrm>
        <a:graphic>
          <a:graphicData uri="http://schemas.openxmlformats.org/presentationml/2006/ole">
            <p:oleObj spid="_x0000_s3074" name="Clip" r:id="rId3" imgW="4586760" imgH="2981520" progId="MS_ClipArt_Gallery.5">
              <p:embed/>
            </p:oleObj>
          </a:graphicData>
        </a:graphic>
      </p:graphicFrame>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eaLnBrk="1" hangingPunct="1"/>
            <a:r>
              <a:rPr lang="en-US" smtClean="0"/>
              <a:t>PE: Resultados</a:t>
            </a:r>
          </a:p>
        </p:txBody>
      </p:sp>
      <p:sp>
        <p:nvSpPr>
          <p:cNvPr id="922627" name="Rectangle 3"/>
          <p:cNvSpPr>
            <a:spLocks noGrp="1" noChangeArrowheads="1"/>
          </p:cNvSpPr>
          <p:nvPr>
            <p:ph type="body" idx="1"/>
          </p:nvPr>
        </p:nvSpPr>
        <p:spPr/>
        <p:txBody>
          <a:bodyPr/>
          <a:lstStyle/>
          <a:p>
            <a:pPr eaLnBrk="1" hangingPunct="1">
              <a:lnSpc>
                <a:spcPct val="90000"/>
              </a:lnSpc>
              <a:defRPr/>
            </a:pPr>
            <a:r>
              <a:rPr lang="en-US" smtClean="0"/>
              <a:t>Reforzar habilidad para hacer cambios y enfrentar el futuro.</a:t>
            </a:r>
          </a:p>
          <a:p>
            <a:pPr eaLnBrk="1" hangingPunct="1">
              <a:lnSpc>
                <a:spcPct val="90000"/>
              </a:lnSpc>
              <a:defRPr/>
            </a:pPr>
            <a:r>
              <a:rPr lang="en-US" smtClean="0"/>
              <a:t>Enfrentar nuevas necesidades de clientes, nuevos servicios, nuevos productos, etc.</a:t>
            </a:r>
          </a:p>
          <a:p>
            <a:pPr eaLnBrk="1" hangingPunct="1">
              <a:lnSpc>
                <a:spcPct val="90000"/>
              </a:lnSpc>
              <a:defRPr/>
            </a:pPr>
            <a:r>
              <a:rPr lang="en-US" smtClean="0"/>
              <a:t>Renovar compromiso organizacional y moral del personal.</a:t>
            </a:r>
          </a:p>
          <a:p>
            <a:pPr eaLnBrk="1" hangingPunct="1">
              <a:lnSpc>
                <a:spcPct val="90000"/>
              </a:lnSpc>
              <a:defRPr/>
            </a:pPr>
            <a:r>
              <a:rPr lang="en-US" smtClean="0"/>
              <a:t>Crear nuevos mecanismos para comunicación, a travez del plan para toda la organización.</a:t>
            </a:r>
          </a:p>
        </p:txBody>
      </p:sp>
    </p:spTree>
  </p:cSld>
  <p:clrMapOvr>
    <a:masterClrMapping/>
  </p:clrMapOvr>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body" idx="4294967295"/>
          </p:nvPr>
        </p:nvSpPr>
        <p:spPr>
          <a:xfrm>
            <a:off x="1219200" y="1981200"/>
            <a:ext cx="7772400" cy="4114800"/>
          </a:xfrm>
          <a:noFill/>
        </p:spPr>
        <p:txBody>
          <a:bodyPr/>
          <a:lstStyle/>
          <a:p>
            <a:pPr algn="ctr" eaLnBrk="1" hangingPunct="1">
              <a:buFont typeface="Wingdings" pitchFamily="2" charset="2"/>
              <a:buNone/>
            </a:pPr>
            <a:r>
              <a:rPr lang="en-US" sz="3600" b="1" i="1" smtClean="0">
                <a:solidFill>
                  <a:schemeClr val="bg2"/>
                </a:solidFill>
                <a:effectLst/>
              </a:rPr>
              <a:t> </a:t>
            </a:r>
            <a:r>
              <a:rPr lang="en-US" sz="3600" b="1" i="1" smtClean="0">
                <a:solidFill>
                  <a:srgbClr val="FFFF00"/>
                </a:solidFill>
                <a:effectLst/>
              </a:rPr>
              <a:t>“Si te preocupas por tus productos, ellos no regresan; si te preocupas por tus clientes, ellos si regresan”</a:t>
            </a:r>
            <a:r>
              <a:rPr lang="en-US" b="1" i="1" smtClean="0">
                <a:effectLst/>
              </a:rPr>
              <a:t>   </a:t>
            </a:r>
            <a:r>
              <a:rPr lang="en-US" sz="2000" b="1" i="1" smtClean="0">
                <a:effectLst/>
              </a:rPr>
              <a:t>(Stanley Marcus)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52400" y="-76200"/>
            <a:ext cx="8915400" cy="1143000"/>
          </a:xfrm>
        </p:spPr>
        <p:txBody>
          <a:bodyPr/>
          <a:lstStyle/>
          <a:p>
            <a:pPr eaLnBrk="1" hangingPunct="1"/>
            <a:r>
              <a:rPr lang="en-US" smtClean="0"/>
              <a:t>Elementos de PE</a:t>
            </a:r>
          </a:p>
        </p:txBody>
      </p:sp>
      <p:sp>
        <p:nvSpPr>
          <p:cNvPr id="923651" name="Rectangle 3"/>
          <p:cNvSpPr>
            <a:spLocks noGrp="1" noChangeArrowheads="1"/>
          </p:cNvSpPr>
          <p:nvPr>
            <p:ph type="body" idx="1"/>
          </p:nvPr>
        </p:nvSpPr>
        <p:spPr>
          <a:xfrm>
            <a:off x="1143000" y="1143000"/>
            <a:ext cx="7799388" cy="5181600"/>
          </a:xfrm>
        </p:spPr>
        <p:txBody>
          <a:bodyPr/>
          <a:lstStyle/>
          <a:p>
            <a:pPr eaLnBrk="1" hangingPunct="1">
              <a:lnSpc>
                <a:spcPct val="90000"/>
              </a:lnSpc>
              <a:defRPr/>
            </a:pPr>
            <a:r>
              <a:rPr lang="en-US" sz="2800" smtClean="0"/>
              <a:t>Información: Auditorías Interna y Externa.</a:t>
            </a:r>
          </a:p>
          <a:p>
            <a:pPr eaLnBrk="1" hangingPunct="1">
              <a:lnSpc>
                <a:spcPct val="90000"/>
              </a:lnSpc>
              <a:defRPr/>
            </a:pPr>
            <a:r>
              <a:rPr lang="en-US" sz="2800" smtClean="0"/>
              <a:t>Análisis: F, O, D, A.</a:t>
            </a:r>
          </a:p>
          <a:p>
            <a:pPr eaLnBrk="1" hangingPunct="1">
              <a:lnSpc>
                <a:spcPct val="90000"/>
              </a:lnSpc>
              <a:defRPr/>
            </a:pPr>
            <a:r>
              <a:rPr lang="en-US" sz="2800" smtClean="0"/>
              <a:t>Resultados: Especificar objectivos y metas.</a:t>
            </a:r>
          </a:p>
          <a:p>
            <a:pPr eaLnBrk="1" hangingPunct="1">
              <a:lnSpc>
                <a:spcPct val="90000"/>
              </a:lnSpc>
              <a:defRPr/>
            </a:pPr>
            <a:r>
              <a:rPr lang="en-US" sz="2800" smtClean="0"/>
              <a:t>Medios: Formas como los objetivos se buscan.</a:t>
            </a:r>
          </a:p>
          <a:p>
            <a:pPr eaLnBrk="1" hangingPunct="1">
              <a:lnSpc>
                <a:spcPct val="90000"/>
              </a:lnSpc>
              <a:defRPr/>
            </a:pPr>
            <a:r>
              <a:rPr lang="en-US" sz="2800" smtClean="0"/>
              <a:t>Recursos: Tipos y cantidad, como son generados y como son distribuidos.</a:t>
            </a:r>
          </a:p>
          <a:p>
            <a:pPr eaLnBrk="1" hangingPunct="1">
              <a:lnSpc>
                <a:spcPct val="90000"/>
              </a:lnSpc>
              <a:defRPr/>
            </a:pPr>
            <a:r>
              <a:rPr lang="en-US" sz="2800" smtClean="0"/>
              <a:t>Implementación: Como se ejecutan los planes.</a:t>
            </a:r>
          </a:p>
          <a:p>
            <a:pPr eaLnBrk="1" hangingPunct="1">
              <a:lnSpc>
                <a:spcPct val="90000"/>
              </a:lnSpc>
              <a:defRPr/>
            </a:pPr>
            <a:r>
              <a:rPr lang="en-US" sz="2800" smtClean="0"/>
              <a:t>Control: Como se monitorea la implementación y ajustes de ser necesario.</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219200" y="76200"/>
            <a:ext cx="7391400" cy="1143000"/>
          </a:xfrm>
        </p:spPr>
        <p:txBody>
          <a:bodyPr/>
          <a:lstStyle/>
          <a:p>
            <a:pPr eaLnBrk="1" hangingPunct="1"/>
            <a:r>
              <a:rPr lang="en-US" smtClean="0"/>
              <a:t>Que Incluye</a:t>
            </a:r>
            <a:r>
              <a:rPr lang="es-ES_tradnl" smtClean="0"/>
              <a:t> </a:t>
            </a:r>
            <a:r>
              <a:rPr lang="en-US" smtClean="0"/>
              <a:t>PE?</a:t>
            </a:r>
            <a:endParaRPr lang="es-ES_tradnl" smtClean="0"/>
          </a:p>
        </p:txBody>
      </p:sp>
      <p:sp>
        <p:nvSpPr>
          <p:cNvPr id="1032195" name="Rectangle 3"/>
          <p:cNvSpPr>
            <a:spLocks noGrp="1" noChangeArrowheads="1"/>
          </p:cNvSpPr>
          <p:nvPr>
            <p:ph type="body" idx="1"/>
          </p:nvPr>
        </p:nvSpPr>
        <p:spPr>
          <a:xfrm>
            <a:off x="762000" y="1600200"/>
            <a:ext cx="8153400" cy="4495800"/>
          </a:xfrm>
        </p:spPr>
        <p:txBody>
          <a:bodyPr/>
          <a:lstStyle/>
          <a:p>
            <a:pPr marL="609600" indent="-609600" eaLnBrk="1" hangingPunct="1">
              <a:defRPr/>
            </a:pPr>
            <a:r>
              <a:rPr lang="es-ES_tradnl" sz="2800" smtClean="0"/>
              <a:t>Análisis del sector industrial:</a:t>
            </a:r>
          </a:p>
          <a:p>
            <a:pPr marL="990600" lvl="1" indent="-533400" eaLnBrk="1" hangingPunct="1">
              <a:defRPr/>
            </a:pPr>
            <a:r>
              <a:rPr lang="es-ES_tradnl" sz="2400" smtClean="0"/>
              <a:t>Rentabilidad del sector pasado, presente y futuro.</a:t>
            </a:r>
          </a:p>
          <a:p>
            <a:pPr marL="609600" indent="-609600" eaLnBrk="1" hangingPunct="1">
              <a:defRPr/>
            </a:pPr>
            <a:r>
              <a:rPr lang="es-ES_tradnl" sz="2800" smtClean="0"/>
              <a:t>Posicionamiento:</a:t>
            </a:r>
          </a:p>
          <a:p>
            <a:pPr marL="990600" lvl="1" indent="-533400" eaLnBrk="1" hangingPunct="1">
              <a:defRPr/>
            </a:pPr>
            <a:r>
              <a:rPr lang="es-ES_tradnl" sz="2400" smtClean="0"/>
              <a:t>Fuentes de ventaja competitiva.</a:t>
            </a:r>
          </a:p>
          <a:p>
            <a:pPr marL="609600" indent="-609600" eaLnBrk="1" hangingPunct="1">
              <a:defRPr/>
            </a:pPr>
            <a:r>
              <a:rPr lang="es-ES_tradnl" sz="2800" smtClean="0"/>
              <a:t>Análisis de la competencia:</a:t>
            </a:r>
          </a:p>
          <a:p>
            <a:pPr marL="990600" lvl="1" indent="-533400" eaLnBrk="1" hangingPunct="1">
              <a:defRPr/>
            </a:pPr>
            <a:r>
              <a:rPr lang="es-ES_tradnl" sz="2400" smtClean="0"/>
              <a:t>Pasado, presente y proyección futura.</a:t>
            </a:r>
          </a:p>
          <a:p>
            <a:pPr marL="609600" indent="-609600" eaLnBrk="1" hangingPunct="1">
              <a:defRPr/>
            </a:pPr>
            <a:r>
              <a:rPr lang="es-ES_tradnl" sz="2800" smtClean="0"/>
              <a:t>Auditoria de posición:</a:t>
            </a:r>
          </a:p>
          <a:p>
            <a:pPr marL="990600" lvl="1" indent="-533400" eaLnBrk="1" hangingPunct="1">
              <a:defRPr/>
            </a:pPr>
            <a:r>
              <a:rPr lang="es-ES_tradnl" sz="2400" smtClean="0"/>
              <a:t>Evaluación de posición relativa y sustentabilidad.</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152400" y="304800"/>
            <a:ext cx="9753600" cy="1143000"/>
          </a:xfrm>
        </p:spPr>
        <p:txBody>
          <a:bodyPr/>
          <a:lstStyle/>
          <a:p>
            <a:pPr eaLnBrk="1" hangingPunct="1"/>
            <a:r>
              <a:rPr lang="en-US" smtClean="0"/>
              <a:t>Que Incluye</a:t>
            </a:r>
            <a:r>
              <a:rPr lang="es-ES_tradnl" smtClean="0"/>
              <a:t> </a:t>
            </a:r>
            <a:r>
              <a:rPr lang="en-US" smtClean="0"/>
              <a:t>PE?</a:t>
            </a:r>
            <a:endParaRPr lang="es-ES_tradnl" smtClean="0"/>
          </a:p>
        </p:txBody>
      </p:sp>
      <p:sp>
        <p:nvSpPr>
          <p:cNvPr id="1034243" name="Rectangle 3"/>
          <p:cNvSpPr>
            <a:spLocks noGrp="1" noChangeArrowheads="1"/>
          </p:cNvSpPr>
          <p:nvPr>
            <p:ph type="body" idx="1"/>
          </p:nvPr>
        </p:nvSpPr>
        <p:spPr>
          <a:xfrm>
            <a:off x="838200" y="1676400"/>
            <a:ext cx="7543800" cy="4114800"/>
          </a:xfrm>
        </p:spPr>
        <p:txBody>
          <a:bodyPr/>
          <a:lstStyle/>
          <a:p>
            <a:pPr marL="609600" indent="-609600" eaLnBrk="1" hangingPunct="1">
              <a:defRPr/>
            </a:pPr>
            <a:r>
              <a:rPr lang="es-ES_tradnl" sz="2800" smtClean="0"/>
              <a:t>Generación de opciones:</a:t>
            </a:r>
          </a:p>
          <a:p>
            <a:pPr marL="990600" lvl="1" indent="-533400" eaLnBrk="1" hangingPunct="1">
              <a:defRPr/>
            </a:pPr>
            <a:r>
              <a:rPr lang="es-ES_tradnl" sz="2400" smtClean="0"/>
              <a:t>Mirada creativa a nuevos clientes y oportunidades.</a:t>
            </a:r>
          </a:p>
          <a:p>
            <a:pPr marL="609600" indent="-609600" eaLnBrk="1" hangingPunct="1">
              <a:defRPr/>
            </a:pPr>
            <a:r>
              <a:rPr lang="es-ES_tradnl" sz="2800" smtClean="0"/>
              <a:t>Evaluación de capacidades:</a:t>
            </a:r>
          </a:p>
          <a:p>
            <a:pPr marL="990600" lvl="1" indent="-533400" eaLnBrk="1" hangingPunct="1">
              <a:defRPr/>
            </a:pPr>
            <a:r>
              <a:rPr lang="es-ES_tradnl" sz="2400" smtClean="0"/>
              <a:t>Posicionamiento para futuras oportunidades.</a:t>
            </a:r>
          </a:p>
          <a:p>
            <a:pPr marL="609600" indent="-609600" eaLnBrk="1" hangingPunct="1">
              <a:defRPr/>
            </a:pPr>
            <a:r>
              <a:rPr lang="es-ES_tradnl" sz="2800" smtClean="0"/>
              <a:t>Definición de estrategia:</a:t>
            </a:r>
          </a:p>
          <a:p>
            <a:pPr marL="990600" lvl="1" indent="-533400" eaLnBrk="1" hangingPunct="1">
              <a:defRPr/>
            </a:pPr>
            <a:r>
              <a:rPr lang="en-US" sz="2400" smtClean="0"/>
              <a:t>Valores, </a:t>
            </a:r>
            <a:r>
              <a:rPr lang="es-ES_tradnl" sz="2400" smtClean="0"/>
              <a:t>Posición, misión, visión, compromisos.</a:t>
            </a:r>
          </a:p>
          <a:p>
            <a:pPr marL="609600" indent="-609600" eaLnBrk="1" hangingPunct="1">
              <a:defRPr/>
            </a:pPr>
            <a:endParaRPr lang="es-ES_tradnl" sz="2800" smtClean="0"/>
          </a:p>
        </p:txBody>
      </p:sp>
      <p:graphicFrame>
        <p:nvGraphicFramePr>
          <p:cNvPr id="4098" name="Object 4"/>
          <p:cNvGraphicFramePr>
            <a:graphicFrameLocks noChangeAspect="1"/>
          </p:cNvGraphicFramePr>
          <p:nvPr/>
        </p:nvGraphicFramePr>
        <p:xfrm>
          <a:off x="7289800" y="4283075"/>
          <a:ext cx="1854200" cy="2574925"/>
        </p:xfrm>
        <a:graphic>
          <a:graphicData uri="http://schemas.openxmlformats.org/presentationml/2006/ole">
            <p:oleObj spid="_x0000_s4098" name="Clip" r:id="rId3" imgW="1397160" imgH="2346120" progId="MS_ClipArt_Gallery.5">
              <p:embed/>
            </p:oleObj>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Pasos de PE</a:t>
            </a:r>
          </a:p>
        </p:txBody>
      </p:sp>
      <p:sp>
        <p:nvSpPr>
          <p:cNvPr id="914435" name="Rectangle 3"/>
          <p:cNvSpPr>
            <a:spLocks noGrp="1" noChangeArrowheads="1"/>
          </p:cNvSpPr>
          <p:nvPr>
            <p:ph type="body" idx="1"/>
          </p:nvPr>
        </p:nvSpPr>
        <p:spPr>
          <a:xfrm>
            <a:off x="1066800" y="1143000"/>
            <a:ext cx="7875588" cy="4918075"/>
          </a:xfrm>
        </p:spPr>
        <p:txBody>
          <a:bodyPr/>
          <a:lstStyle/>
          <a:p>
            <a:pPr eaLnBrk="1" hangingPunct="1">
              <a:lnSpc>
                <a:spcPct val="90000"/>
              </a:lnSpc>
              <a:defRPr/>
            </a:pPr>
            <a:r>
              <a:rPr lang="en-US" smtClean="0"/>
              <a:t>Valores, Razón de Ser, Visión.</a:t>
            </a:r>
          </a:p>
          <a:p>
            <a:pPr eaLnBrk="1" hangingPunct="1">
              <a:lnSpc>
                <a:spcPct val="90000"/>
              </a:lnSpc>
              <a:defRPr/>
            </a:pPr>
            <a:r>
              <a:rPr lang="en-US" smtClean="0"/>
              <a:t>Misión.</a:t>
            </a:r>
          </a:p>
          <a:p>
            <a:pPr eaLnBrk="1" hangingPunct="1">
              <a:lnSpc>
                <a:spcPct val="90000"/>
              </a:lnSpc>
              <a:defRPr/>
            </a:pPr>
            <a:r>
              <a:rPr lang="en-US" smtClean="0"/>
              <a:t>Análisis de Situación y Ambiente (FODA).</a:t>
            </a:r>
          </a:p>
          <a:p>
            <a:pPr eaLnBrk="1" hangingPunct="1">
              <a:lnSpc>
                <a:spcPct val="90000"/>
              </a:lnSpc>
              <a:defRPr/>
            </a:pPr>
            <a:r>
              <a:rPr lang="en-US" smtClean="0"/>
              <a:t>Metas.</a:t>
            </a:r>
          </a:p>
          <a:p>
            <a:pPr eaLnBrk="1" hangingPunct="1">
              <a:lnSpc>
                <a:spcPct val="90000"/>
              </a:lnSpc>
              <a:defRPr/>
            </a:pPr>
            <a:r>
              <a:rPr lang="en-US" smtClean="0"/>
              <a:t>Objetivos.</a:t>
            </a:r>
          </a:p>
          <a:p>
            <a:pPr eaLnBrk="1" hangingPunct="1">
              <a:lnSpc>
                <a:spcPct val="90000"/>
              </a:lnSpc>
              <a:defRPr/>
            </a:pPr>
            <a:r>
              <a:rPr lang="en-US" smtClean="0"/>
              <a:t>Estrategias de mercado.</a:t>
            </a:r>
          </a:p>
          <a:p>
            <a:pPr eaLnBrk="1" hangingPunct="1">
              <a:lnSpc>
                <a:spcPct val="90000"/>
              </a:lnSpc>
              <a:defRPr/>
            </a:pPr>
            <a:r>
              <a:rPr lang="en-US" smtClean="0"/>
              <a:t>Estrategias unidades de negocio.</a:t>
            </a:r>
          </a:p>
          <a:p>
            <a:pPr eaLnBrk="1" hangingPunct="1">
              <a:lnSpc>
                <a:spcPct val="90000"/>
              </a:lnSpc>
              <a:defRPr/>
            </a:pPr>
            <a:r>
              <a:rPr lang="en-US" smtClean="0"/>
              <a:t>Implementación, evaluación y control.</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PE:  Valores</a:t>
            </a:r>
          </a:p>
        </p:txBody>
      </p:sp>
      <p:sp>
        <p:nvSpPr>
          <p:cNvPr id="915459" name="Rectangle 3"/>
          <p:cNvSpPr>
            <a:spLocks noGrp="1" noChangeArrowheads="1"/>
          </p:cNvSpPr>
          <p:nvPr>
            <p:ph type="body" idx="1"/>
          </p:nvPr>
        </p:nvSpPr>
        <p:spPr/>
        <p:txBody>
          <a:bodyPr/>
          <a:lstStyle/>
          <a:p>
            <a:pPr eaLnBrk="1" hangingPunct="1">
              <a:defRPr/>
            </a:pPr>
            <a:r>
              <a:rPr lang="en-US" smtClean="0"/>
              <a:t>Principios intinsecos que gobiernan organización.</a:t>
            </a:r>
          </a:p>
          <a:p>
            <a:pPr eaLnBrk="1" hangingPunct="1">
              <a:defRPr/>
            </a:pPr>
            <a:r>
              <a:rPr lang="en-US" smtClean="0"/>
              <a:t>En contexto con el futuro.</a:t>
            </a:r>
          </a:p>
          <a:p>
            <a:pPr eaLnBrk="1" hangingPunct="1">
              <a:defRPr/>
            </a:pPr>
            <a:r>
              <a:rPr lang="en-US" smtClean="0"/>
              <a:t>Dan marco para toma de decisones.</a:t>
            </a:r>
          </a:p>
          <a:p>
            <a:pPr eaLnBrk="1" hangingPunct="1">
              <a:defRPr/>
            </a:pPr>
            <a:r>
              <a:rPr lang="en-US" smtClean="0"/>
              <a:t>Tipicamente desciben:</a:t>
            </a:r>
          </a:p>
          <a:p>
            <a:pPr lvl="1" eaLnBrk="1" hangingPunct="1">
              <a:defRPr/>
            </a:pPr>
            <a:r>
              <a:rPr lang="en-US" smtClean="0"/>
              <a:t>Valores morales.</a:t>
            </a:r>
          </a:p>
          <a:p>
            <a:pPr lvl="1" eaLnBrk="1" hangingPunct="1">
              <a:defRPr/>
            </a:pPr>
            <a:r>
              <a:rPr lang="en-US" smtClean="0"/>
              <a:t>Respeto por las personas.</a:t>
            </a:r>
          </a:p>
          <a:p>
            <a:pPr lvl="1" eaLnBrk="1" hangingPunct="1">
              <a:defRPr/>
            </a:pPr>
            <a:r>
              <a:rPr lang="en-US" smtClean="0"/>
              <a:t>Responsabildades a la sociedad.</a:t>
            </a:r>
          </a:p>
          <a:p>
            <a:pPr lvl="1" eaLnBrk="1" hangingPunct="1">
              <a:defRPr/>
            </a:pPr>
            <a:r>
              <a:rPr lang="en-US" smtClean="0"/>
              <a:t>Compromiso a excelencia y/o inovación.</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0" y="381000"/>
            <a:ext cx="9144000" cy="1143000"/>
          </a:xfrm>
        </p:spPr>
        <p:txBody>
          <a:bodyPr/>
          <a:lstStyle/>
          <a:p>
            <a:pPr eaLnBrk="1" hangingPunct="1"/>
            <a:r>
              <a:rPr lang="en-US" smtClean="0"/>
              <a:t>PE: Razón de Ser</a:t>
            </a:r>
          </a:p>
        </p:txBody>
      </p:sp>
      <p:sp>
        <p:nvSpPr>
          <p:cNvPr id="934915" name="Rectangle 1027"/>
          <p:cNvSpPr>
            <a:spLocks noGrp="1" noChangeArrowheads="1"/>
          </p:cNvSpPr>
          <p:nvPr>
            <p:ph type="body" idx="1"/>
          </p:nvPr>
        </p:nvSpPr>
        <p:spPr>
          <a:xfrm>
            <a:off x="609600" y="1752600"/>
            <a:ext cx="8077200" cy="4419600"/>
          </a:xfrm>
        </p:spPr>
        <p:txBody>
          <a:bodyPr/>
          <a:lstStyle/>
          <a:p>
            <a:pPr eaLnBrk="1" hangingPunct="1">
              <a:defRPr/>
            </a:pPr>
            <a:r>
              <a:rPr lang="en-US" smtClean="0"/>
              <a:t>Pregunta más importante y dificil.</a:t>
            </a:r>
          </a:p>
          <a:p>
            <a:pPr eaLnBrk="1" hangingPunct="1">
              <a:defRPr/>
            </a:pPr>
            <a:r>
              <a:rPr lang="en-US" smtClean="0"/>
              <a:t>Propósito y Dirección general, informal, intrínseco a menudo no escrito de establecer y mantener un negocio o una compañía.</a:t>
            </a:r>
          </a:p>
          <a:p>
            <a:pPr eaLnBrk="1" hangingPunct="1">
              <a:defRPr/>
            </a:pPr>
            <a:r>
              <a:rPr lang="en-US" smtClean="0"/>
              <a:t>Porqué de negocio.</a:t>
            </a:r>
          </a:p>
          <a:p>
            <a:pPr eaLnBrk="1" hangingPunct="1">
              <a:defRPr/>
            </a:pPr>
            <a:r>
              <a:rPr lang="en-US" smtClean="0"/>
              <a:t>Core Competences (intereses de fondo).</a:t>
            </a:r>
          </a:p>
          <a:p>
            <a:pPr eaLnBrk="1" hangingPunct="1">
              <a:defRPr/>
            </a:pPr>
            <a:r>
              <a:rPr lang="en-US" smtClean="0"/>
              <a:t>Como crear VALOR (satisfacer cliente ).</a:t>
            </a:r>
          </a:p>
          <a:p>
            <a:pPr eaLnBrk="1" hangingPunct="1">
              <a:defRPr/>
            </a:pPr>
            <a:endParaRPr lang="en-US" smtClean="0"/>
          </a:p>
        </p:txBody>
      </p:sp>
      <p:pic>
        <p:nvPicPr>
          <p:cNvPr id="29700" name="Picture 1028" descr="C:\Archivos de programa\Archivos comunes\Microsoft Shared\Clipart\cagcat50\bd00028_.wmf"/>
          <p:cNvPicPr>
            <a:picLocks noChangeAspect="1" noChangeArrowheads="1"/>
          </p:cNvPicPr>
          <p:nvPr/>
        </p:nvPicPr>
        <p:blipFill>
          <a:blip r:embed="rId2"/>
          <a:srcRect/>
          <a:stretch>
            <a:fillRect/>
          </a:stretch>
        </p:blipFill>
        <p:spPr bwMode="auto">
          <a:xfrm>
            <a:off x="7239000" y="0"/>
            <a:ext cx="1905000" cy="1866900"/>
          </a:xfrm>
          <a:prstGeom prst="rect">
            <a:avLst/>
          </a:prstGeom>
          <a:noFill/>
          <a:ln w="9525">
            <a:noFill/>
            <a:miter lim="800000"/>
            <a:headEnd/>
            <a:tailEnd/>
          </a:ln>
        </p:spPr>
      </p:pic>
    </p:spTree>
  </p:cSld>
  <p:clrMapOvr>
    <a:masterClrMapping/>
  </p:clrMapOvr>
  <p:transition spd="med"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a:xfrm>
            <a:off x="1228725" y="0"/>
            <a:ext cx="7772400" cy="1143000"/>
          </a:xfrm>
        </p:spPr>
        <p:txBody>
          <a:bodyPr/>
          <a:lstStyle/>
          <a:p>
            <a:pPr algn="r" eaLnBrk="1" hangingPunct="1"/>
            <a:r>
              <a:rPr lang="en-US" smtClean="0"/>
              <a:t>Fabrizio Marcillo Morla</a:t>
            </a:r>
            <a:endParaRPr lang="es-US" smtClean="0"/>
          </a:p>
        </p:txBody>
      </p:sp>
      <p:sp>
        <p:nvSpPr>
          <p:cNvPr id="3" name="2 Marcador de contenido"/>
          <p:cNvSpPr>
            <a:spLocks noGrp="1"/>
          </p:cNvSpPr>
          <p:nvPr>
            <p:ph idx="1"/>
          </p:nvPr>
        </p:nvSpPr>
        <p:spPr>
          <a:xfrm>
            <a:off x="1169988" y="928688"/>
            <a:ext cx="7772400" cy="4114800"/>
          </a:xfrm>
        </p:spPr>
        <p:txBody>
          <a:bodyPr/>
          <a:lstStyle/>
          <a:p>
            <a:pPr algn="r" eaLnBrk="1" hangingPunct="1">
              <a:defRPr/>
            </a:pPr>
            <a:r>
              <a:rPr lang="es-EC" dirty="0" smtClean="0"/>
              <a:t>Guayaquil, 1966.</a:t>
            </a:r>
          </a:p>
          <a:p>
            <a:pPr algn="r" eaLnBrk="1" hangingPunct="1">
              <a:defRPr/>
            </a:pPr>
            <a:r>
              <a:rPr lang="es-EC" dirty="0" err="1" smtClean="0"/>
              <a:t>BSc.</a:t>
            </a:r>
            <a:r>
              <a:rPr lang="es-EC" dirty="0" smtClean="0"/>
              <a:t> Acuicultura. (ESPOL 1991).</a:t>
            </a:r>
          </a:p>
          <a:p>
            <a:pPr algn="r" eaLnBrk="1" hangingPunct="1">
              <a:defRPr/>
            </a:pPr>
            <a:r>
              <a:rPr lang="es-EC" dirty="0" smtClean="0"/>
              <a:t>Magister en Administración de Empresas. (ESPOL, 1996).</a:t>
            </a:r>
          </a:p>
          <a:p>
            <a:pPr algn="r" eaLnBrk="1" hangingPunct="1">
              <a:defRPr/>
            </a:pPr>
            <a:r>
              <a:rPr lang="es-EC" dirty="0" smtClean="0"/>
              <a:t>Profesor ESPOL desde el 2001.</a:t>
            </a:r>
          </a:p>
          <a:p>
            <a:pPr algn="r" eaLnBrk="1" hangingPunct="1">
              <a:defRPr/>
            </a:pPr>
            <a:r>
              <a:rPr lang="es-EC" dirty="0" smtClean="0"/>
              <a:t>20 años experiencia profesional: </a:t>
            </a:r>
          </a:p>
          <a:p>
            <a:pPr lvl="1" algn="r" eaLnBrk="1" hangingPunct="1">
              <a:defRPr/>
            </a:pPr>
            <a:r>
              <a:rPr lang="es-EC" dirty="0" smtClean="0"/>
              <a:t>Producción.</a:t>
            </a:r>
          </a:p>
          <a:p>
            <a:pPr lvl="1" algn="r" eaLnBrk="1" hangingPunct="1">
              <a:defRPr/>
            </a:pPr>
            <a:r>
              <a:rPr lang="es-EC" dirty="0" smtClean="0"/>
              <a:t>Administración.</a:t>
            </a:r>
          </a:p>
          <a:p>
            <a:pPr lvl="1" algn="r" eaLnBrk="1" hangingPunct="1">
              <a:defRPr/>
            </a:pPr>
            <a:r>
              <a:rPr lang="es-EC" dirty="0" smtClean="0"/>
              <a:t>Finanzas.</a:t>
            </a:r>
          </a:p>
          <a:p>
            <a:pPr lvl="1" algn="r" eaLnBrk="1" hangingPunct="1">
              <a:defRPr/>
            </a:pPr>
            <a:r>
              <a:rPr lang="es-EC" dirty="0" smtClean="0"/>
              <a:t>Investigación.</a:t>
            </a:r>
          </a:p>
          <a:p>
            <a:pPr lvl="1" algn="r" eaLnBrk="1" hangingPunct="1">
              <a:defRPr/>
            </a:pPr>
            <a:r>
              <a:rPr lang="es-EC" dirty="0" smtClean="0"/>
              <a:t>Consultorías.</a:t>
            </a:r>
          </a:p>
        </p:txBody>
      </p:sp>
      <p:pic>
        <p:nvPicPr>
          <p:cNvPr id="4100" name="Picture 3" descr="Yop por ti."/>
          <p:cNvPicPr>
            <a:picLocks noChangeAspect="1" noChangeArrowheads="1"/>
          </p:cNvPicPr>
          <p:nvPr/>
        </p:nvPicPr>
        <p:blipFill>
          <a:blip r:embed="rId3"/>
          <a:srcRect/>
          <a:stretch>
            <a:fillRect/>
          </a:stretch>
        </p:blipFill>
        <p:spPr bwMode="auto">
          <a:xfrm>
            <a:off x="0" y="0"/>
            <a:ext cx="2571750" cy="1928813"/>
          </a:xfrm>
          <a:prstGeom prst="rect">
            <a:avLst/>
          </a:prstGeom>
          <a:noFill/>
          <a:ln w="9525">
            <a:noFill/>
            <a:miter lim="800000"/>
            <a:headEnd/>
            <a:tailEnd/>
          </a:ln>
        </p:spPr>
      </p:pic>
      <p:sp>
        <p:nvSpPr>
          <p:cNvPr id="9" name="8 Rectángulo"/>
          <p:cNvSpPr/>
          <p:nvPr/>
        </p:nvSpPr>
        <p:spPr>
          <a:xfrm>
            <a:off x="357188" y="5670550"/>
            <a:ext cx="4572000" cy="830263"/>
          </a:xfrm>
          <a:prstGeom prst="rect">
            <a:avLst/>
          </a:prstGeom>
        </p:spPr>
        <p:txBody>
          <a:bodyPr>
            <a:spAutoFit/>
          </a:bodyPr>
          <a:lstStyle/>
          <a:p>
            <a:pPr algn="l">
              <a:spcBef>
                <a:spcPct val="20000"/>
              </a:spcBef>
              <a:buClr>
                <a:srgbClr val="FF0000"/>
              </a:buClr>
              <a:buSzPct val="75000"/>
              <a:defRPr/>
            </a:pPr>
            <a:r>
              <a:rPr lang="es-US" dirty="0">
                <a:effectLst>
                  <a:outerShdw blurRad="38100" dist="38100" dir="2700000" algn="tl">
                    <a:srgbClr val="000000">
                      <a:alpha val="43137"/>
                    </a:srgbClr>
                  </a:outerShdw>
                </a:effectLst>
                <a:latin typeface="+mn-lt"/>
                <a:hlinkClick r:id="rId4"/>
              </a:rPr>
              <a:t>Otras Publicaciones del mismo autor en Repositorio ESPOL</a:t>
            </a: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Satisfacción al Cliente</a:t>
            </a:r>
          </a:p>
        </p:txBody>
      </p:sp>
      <p:sp>
        <p:nvSpPr>
          <p:cNvPr id="1035267" name="Rectangle 3"/>
          <p:cNvSpPr>
            <a:spLocks noGrp="1" noChangeArrowheads="1"/>
          </p:cNvSpPr>
          <p:nvPr>
            <p:ph type="body" idx="1"/>
          </p:nvPr>
        </p:nvSpPr>
        <p:spPr/>
        <p:txBody>
          <a:bodyPr/>
          <a:lstStyle/>
          <a:p>
            <a:pPr eaLnBrk="1" hangingPunct="1">
              <a:defRPr/>
            </a:pPr>
            <a:r>
              <a:rPr lang="en-US" smtClean="0"/>
              <a:t>Factores de Higiene:</a:t>
            </a:r>
          </a:p>
          <a:p>
            <a:pPr lvl="1" eaLnBrk="1" hangingPunct="1">
              <a:defRPr/>
            </a:pPr>
            <a:r>
              <a:rPr lang="en-US" smtClean="0"/>
              <a:t>Prevenir insatisfacción del cliente.</a:t>
            </a:r>
          </a:p>
          <a:p>
            <a:pPr lvl="1" eaLnBrk="1" hangingPunct="1">
              <a:defRPr/>
            </a:pPr>
            <a:r>
              <a:rPr lang="en-US" smtClean="0"/>
              <a:t>Esperados por el cliente.</a:t>
            </a:r>
          </a:p>
          <a:p>
            <a:pPr lvl="1" eaLnBrk="1" hangingPunct="1">
              <a:defRPr/>
            </a:pPr>
            <a:r>
              <a:rPr lang="en-US" smtClean="0"/>
              <a:t>Presencia no necesariamente contribuyen a satisfacción.</a:t>
            </a:r>
          </a:p>
          <a:p>
            <a:pPr lvl="1" eaLnBrk="1" hangingPunct="1">
              <a:defRPr/>
            </a:pPr>
            <a:r>
              <a:rPr lang="en-US" smtClean="0"/>
              <a:t>Ausencia da insatisfacción.</a:t>
            </a:r>
          </a:p>
          <a:p>
            <a:pPr eaLnBrk="1" hangingPunct="1">
              <a:defRPr/>
            </a:pPr>
            <a:r>
              <a:rPr lang="en-US" smtClean="0"/>
              <a:t>Factores de Satisfacción:</a:t>
            </a:r>
          </a:p>
          <a:p>
            <a:pPr lvl="1" eaLnBrk="1" hangingPunct="1">
              <a:defRPr/>
            </a:pPr>
            <a:r>
              <a:rPr lang="en-US" smtClean="0"/>
              <a:t>Contribuyen a satisfacer cliente.</a:t>
            </a:r>
          </a:p>
          <a:p>
            <a:pPr lvl="1" eaLnBrk="1" hangingPunct="1">
              <a:defRPr/>
            </a:pPr>
            <a:r>
              <a:rPr lang="en-US" smtClean="0"/>
              <a:t>Crean ventaja competitiva.</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143000" y="-228600"/>
            <a:ext cx="7772400" cy="1143000"/>
          </a:xfrm>
        </p:spPr>
        <p:txBody>
          <a:bodyPr/>
          <a:lstStyle/>
          <a:p>
            <a:pPr eaLnBrk="1" hangingPunct="1"/>
            <a:r>
              <a:rPr lang="en-US" smtClean="0"/>
              <a:t>Factores de Higiene</a:t>
            </a:r>
            <a:endParaRPr lang="es-ES_tradnl" smtClean="0"/>
          </a:p>
        </p:txBody>
      </p:sp>
      <p:sp>
        <p:nvSpPr>
          <p:cNvPr id="1047555" name="Rectangle 3"/>
          <p:cNvSpPr>
            <a:spLocks noGrp="1" noChangeArrowheads="1"/>
          </p:cNvSpPr>
          <p:nvPr>
            <p:ph type="body" idx="1"/>
          </p:nvPr>
        </p:nvSpPr>
        <p:spPr>
          <a:xfrm>
            <a:off x="990600" y="762000"/>
            <a:ext cx="7951788" cy="6096000"/>
          </a:xfrm>
        </p:spPr>
        <p:txBody>
          <a:bodyPr/>
          <a:lstStyle/>
          <a:p>
            <a:pPr eaLnBrk="1" hangingPunct="1">
              <a:lnSpc>
                <a:spcPct val="90000"/>
              </a:lnSpc>
              <a:defRPr/>
            </a:pPr>
            <a:r>
              <a:rPr lang="en-US" sz="2800" smtClean="0"/>
              <a:t>Credibilidad:</a:t>
            </a:r>
          </a:p>
          <a:p>
            <a:pPr lvl="1" eaLnBrk="1" hangingPunct="1">
              <a:lnSpc>
                <a:spcPct val="90000"/>
              </a:lnSpc>
              <a:defRPr/>
            </a:pPr>
            <a:r>
              <a:rPr lang="en-US" sz="2400" smtClean="0"/>
              <a:t>Fidedigno, Creible, Honesto.</a:t>
            </a:r>
          </a:p>
          <a:p>
            <a:pPr eaLnBrk="1" hangingPunct="1">
              <a:lnSpc>
                <a:spcPct val="90000"/>
              </a:lnSpc>
              <a:defRPr/>
            </a:pPr>
            <a:r>
              <a:rPr lang="en-US" sz="2800" smtClean="0"/>
              <a:t>Fiabilidad:</a:t>
            </a:r>
          </a:p>
          <a:p>
            <a:pPr lvl="1" eaLnBrk="1" hangingPunct="1">
              <a:lnSpc>
                <a:spcPct val="90000"/>
              </a:lnSpc>
              <a:defRPr/>
            </a:pPr>
            <a:r>
              <a:rPr lang="en-US" sz="2400" smtClean="0"/>
              <a:t>Producto hace lo que tiene que hacer.</a:t>
            </a:r>
          </a:p>
          <a:p>
            <a:pPr lvl="1" eaLnBrk="1" hangingPunct="1">
              <a:lnSpc>
                <a:spcPct val="90000"/>
              </a:lnSpc>
              <a:defRPr/>
            </a:pPr>
            <a:r>
              <a:rPr lang="en-US" sz="2400" smtClean="0"/>
              <a:t>Compañía está cuando se la necesita.</a:t>
            </a:r>
          </a:p>
          <a:p>
            <a:pPr lvl="1" eaLnBrk="1" hangingPunct="1">
              <a:lnSpc>
                <a:spcPct val="90000"/>
              </a:lnSpc>
              <a:defRPr/>
            </a:pPr>
            <a:r>
              <a:rPr lang="en-US" sz="2400" smtClean="0"/>
              <a:t>Habilidades básicas.</a:t>
            </a:r>
          </a:p>
          <a:p>
            <a:pPr eaLnBrk="1" hangingPunct="1">
              <a:lnSpc>
                <a:spcPct val="90000"/>
              </a:lnSpc>
              <a:defRPr/>
            </a:pPr>
            <a:r>
              <a:rPr lang="en-US" sz="2800" smtClean="0"/>
              <a:t>Accesibilidad:</a:t>
            </a:r>
          </a:p>
          <a:p>
            <a:pPr lvl="1" eaLnBrk="1" hangingPunct="1">
              <a:lnSpc>
                <a:spcPct val="90000"/>
              </a:lnSpc>
              <a:defRPr/>
            </a:pPr>
            <a:r>
              <a:rPr lang="en-US" sz="2400" smtClean="0"/>
              <a:t>Puede ser contactado facilmente.</a:t>
            </a:r>
          </a:p>
          <a:p>
            <a:pPr eaLnBrk="1" hangingPunct="1">
              <a:lnSpc>
                <a:spcPct val="90000"/>
              </a:lnSpc>
              <a:defRPr/>
            </a:pPr>
            <a:r>
              <a:rPr lang="en-US" sz="2800" smtClean="0"/>
              <a:t>Entrega:</a:t>
            </a:r>
          </a:p>
          <a:p>
            <a:pPr lvl="1" eaLnBrk="1" hangingPunct="1">
              <a:lnSpc>
                <a:spcPct val="90000"/>
              </a:lnSpc>
              <a:defRPr/>
            </a:pPr>
            <a:r>
              <a:rPr lang="en-US" sz="2400" smtClean="0"/>
              <a:t>A tiempo.</a:t>
            </a:r>
          </a:p>
          <a:p>
            <a:pPr eaLnBrk="1" hangingPunct="1">
              <a:lnSpc>
                <a:spcPct val="90000"/>
              </a:lnSpc>
              <a:defRPr/>
            </a:pPr>
            <a:r>
              <a:rPr lang="en-US" sz="2800" smtClean="0"/>
              <a:t>Exactitud:</a:t>
            </a:r>
          </a:p>
          <a:p>
            <a:pPr lvl="1" eaLnBrk="1" hangingPunct="1">
              <a:lnSpc>
                <a:spcPct val="90000"/>
              </a:lnSpc>
              <a:defRPr/>
            </a:pPr>
            <a:r>
              <a:rPr lang="en-US" sz="2400" smtClean="0"/>
              <a:t>Entregas y Facturas.</a:t>
            </a:r>
          </a:p>
          <a:p>
            <a:pPr lvl="1" eaLnBrk="1" hangingPunct="1">
              <a:lnSpc>
                <a:spcPct val="90000"/>
              </a:lnSpc>
              <a:defRPr/>
            </a:pPr>
            <a:r>
              <a:rPr lang="en-US" sz="2400" smtClean="0"/>
              <a:t>Especificaciones.</a:t>
            </a:r>
          </a:p>
          <a:p>
            <a:pPr eaLnBrk="1" hangingPunct="1">
              <a:lnSpc>
                <a:spcPct val="90000"/>
              </a:lnSpc>
              <a:defRPr/>
            </a:pPr>
            <a:r>
              <a:rPr lang="en-US" sz="2800" smtClean="0"/>
              <a:t>Calidad y precios básicos.</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143000" y="-228600"/>
            <a:ext cx="7772400" cy="1143000"/>
          </a:xfrm>
        </p:spPr>
        <p:txBody>
          <a:bodyPr/>
          <a:lstStyle/>
          <a:p>
            <a:pPr eaLnBrk="1" hangingPunct="1"/>
            <a:r>
              <a:rPr lang="en-US" smtClean="0"/>
              <a:t>Factores de Satisfacción</a:t>
            </a:r>
            <a:endParaRPr lang="es-ES_tradnl" smtClean="0"/>
          </a:p>
        </p:txBody>
      </p:sp>
      <p:sp>
        <p:nvSpPr>
          <p:cNvPr id="1048579" name="Rectangle 3"/>
          <p:cNvSpPr>
            <a:spLocks noGrp="1" noChangeArrowheads="1"/>
          </p:cNvSpPr>
          <p:nvPr>
            <p:ph type="body" idx="1"/>
          </p:nvPr>
        </p:nvSpPr>
        <p:spPr>
          <a:xfrm>
            <a:off x="1143000" y="533400"/>
            <a:ext cx="7799388" cy="6248400"/>
          </a:xfrm>
        </p:spPr>
        <p:txBody>
          <a:bodyPr/>
          <a:lstStyle/>
          <a:p>
            <a:pPr eaLnBrk="1" hangingPunct="1">
              <a:lnSpc>
                <a:spcPct val="90000"/>
              </a:lnSpc>
              <a:defRPr/>
            </a:pPr>
            <a:r>
              <a:rPr lang="en-US" sz="2800" smtClean="0"/>
              <a:t>Respuesta:</a:t>
            </a:r>
          </a:p>
          <a:p>
            <a:pPr lvl="1" eaLnBrk="1" hangingPunct="1">
              <a:lnSpc>
                <a:spcPct val="90000"/>
              </a:lnSpc>
              <a:defRPr/>
            </a:pPr>
            <a:r>
              <a:rPr lang="en-US" sz="2400" smtClean="0"/>
              <a:t>Pronto Servicio, Respuesta Inmediata.</a:t>
            </a:r>
          </a:p>
          <a:p>
            <a:pPr lvl="1" eaLnBrk="1" hangingPunct="1">
              <a:lnSpc>
                <a:spcPct val="90000"/>
              </a:lnSpc>
              <a:defRPr/>
            </a:pPr>
            <a:r>
              <a:rPr lang="en-US" sz="2400" smtClean="0"/>
              <a:t>Atención personalizada.</a:t>
            </a:r>
          </a:p>
          <a:p>
            <a:pPr lvl="1" eaLnBrk="1" hangingPunct="1">
              <a:lnSpc>
                <a:spcPct val="90000"/>
              </a:lnSpc>
              <a:defRPr/>
            </a:pPr>
            <a:r>
              <a:rPr lang="en-US" sz="2400" smtClean="0"/>
              <a:t>Rápida Solución Problemas.</a:t>
            </a:r>
          </a:p>
          <a:p>
            <a:pPr eaLnBrk="1" hangingPunct="1">
              <a:lnSpc>
                <a:spcPct val="90000"/>
              </a:lnSpc>
              <a:defRPr/>
            </a:pPr>
            <a:r>
              <a:rPr lang="en-US" sz="2800" smtClean="0"/>
              <a:t>Cortesía:</a:t>
            </a:r>
          </a:p>
          <a:p>
            <a:pPr lvl="1" eaLnBrk="1" hangingPunct="1">
              <a:lnSpc>
                <a:spcPct val="90000"/>
              </a:lnSpc>
              <a:defRPr/>
            </a:pPr>
            <a:r>
              <a:rPr lang="en-US" sz="2400" smtClean="0"/>
              <a:t>Cliente tratado con respeto y consideración.</a:t>
            </a:r>
          </a:p>
          <a:p>
            <a:pPr eaLnBrk="1" hangingPunct="1">
              <a:lnSpc>
                <a:spcPct val="90000"/>
              </a:lnSpc>
              <a:defRPr/>
            </a:pPr>
            <a:r>
              <a:rPr lang="en-US" sz="2800" smtClean="0"/>
              <a:t>Empatía:</a:t>
            </a:r>
          </a:p>
          <a:p>
            <a:pPr lvl="1" eaLnBrk="1" hangingPunct="1">
              <a:lnSpc>
                <a:spcPct val="90000"/>
              </a:lnSpc>
              <a:defRPr/>
            </a:pPr>
            <a:r>
              <a:rPr lang="en-US" sz="2400" smtClean="0"/>
              <a:t>Toma el tiempo para entender situación cliente.</a:t>
            </a:r>
          </a:p>
          <a:p>
            <a:pPr lvl="1" eaLnBrk="1" hangingPunct="1">
              <a:lnSpc>
                <a:spcPct val="90000"/>
              </a:lnSpc>
              <a:defRPr/>
            </a:pPr>
            <a:r>
              <a:rPr lang="en-US" sz="2400" smtClean="0"/>
              <a:t>Provee servicios extra.</a:t>
            </a:r>
          </a:p>
          <a:p>
            <a:pPr eaLnBrk="1" hangingPunct="1">
              <a:lnSpc>
                <a:spcPct val="90000"/>
              </a:lnSpc>
              <a:defRPr/>
            </a:pPr>
            <a:r>
              <a:rPr lang="en-US" sz="2800" smtClean="0"/>
              <a:t>Calidad Excepcional:</a:t>
            </a:r>
          </a:p>
          <a:p>
            <a:pPr lvl="1" eaLnBrk="1" hangingPunct="1">
              <a:lnSpc>
                <a:spcPct val="90000"/>
              </a:lnSpc>
              <a:defRPr/>
            </a:pPr>
            <a:r>
              <a:rPr lang="en-US" sz="2400" smtClean="0"/>
              <a:t>Durable.</a:t>
            </a:r>
          </a:p>
          <a:p>
            <a:pPr lvl="1" eaLnBrk="1" hangingPunct="1">
              <a:lnSpc>
                <a:spcPct val="90000"/>
              </a:lnSpc>
              <a:defRPr/>
            </a:pPr>
            <a:r>
              <a:rPr lang="en-US" sz="2400" smtClean="0"/>
              <a:t>Excelencia Técnica.</a:t>
            </a:r>
          </a:p>
          <a:p>
            <a:pPr lvl="1" eaLnBrk="1" hangingPunct="1">
              <a:lnSpc>
                <a:spcPct val="90000"/>
              </a:lnSpc>
              <a:defRPr/>
            </a:pPr>
            <a:r>
              <a:rPr lang="en-US" sz="2400" smtClean="0"/>
              <a:t>Relación Calidad / Precio alta.</a:t>
            </a:r>
          </a:p>
          <a:p>
            <a:pPr eaLnBrk="1" hangingPunct="1">
              <a:lnSpc>
                <a:spcPct val="90000"/>
              </a:lnSpc>
              <a:defRPr/>
            </a:pPr>
            <a:r>
              <a:rPr lang="en-US" sz="2800" smtClean="0"/>
              <a:t>Personal.</a:t>
            </a:r>
          </a:p>
          <a:p>
            <a:pPr lvl="1" eaLnBrk="1" hangingPunct="1">
              <a:lnSpc>
                <a:spcPct val="90000"/>
              </a:lnSpc>
              <a:defRPr/>
            </a:pPr>
            <a:r>
              <a:rPr lang="en-US" sz="2400" smtClean="0"/>
              <a:t>Bien entrenado y conocedor.</a:t>
            </a:r>
            <a:endParaRPr lang="es-ES_tradnl" sz="2400" smtClean="0"/>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1676400" y="228600"/>
            <a:ext cx="6945313" cy="1143000"/>
          </a:xfrm>
        </p:spPr>
        <p:txBody>
          <a:bodyPr/>
          <a:lstStyle/>
          <a:p>
            <a:pPr eaLnBrk="1" hangingPunct="1"/>
            <a:r>
              <a:rPr lang="en-US" smtClean="0"/>
              <a:t>Mantener Satsifacción de Cliente a L/P...</a:t>
            </a:r>
          </a:p>
        </p:txBody>
      </p:sp>
      <p:sp>
        <p:nvSpPr>
          <p:cNvPr id="1038339" name="Rectangle 3"/>
          <p:cNvSpPr>
            <a:spLocks noGrp="1" noChangeArrowheads="1"/>
          </p:cNvSpPr>
          <p:nvPr>
            <p:ph type="body" idx="1"/>
          </p:nvPr>
        </p:nvSpPr>
        <p:spPr>
          <a:xfrm>
            <a:off x="1449388" y="1558925"/>
            <a:ext cx="7493000" cy="4918075"/>
          </a:xfrm>
        </p:spPr>
        <p:txBody>
          <a:bodyPr/>
          <a:lstStyle/>
          <a:p>
            <a:pPr eaLnBrk="1" hangingPunct="1">
              <a:defRPr/>
            </a:pPr>
            <a:r>
              <a:rPr lang="en-US" smtClean="0"/>
              <a:t>Entender que puede ir mal.</a:t>
            </a:r>
          </a:p>
          <a:p>
            <a:pPr eaLnBrk="1" hangingPunct="1">
              <a:defRPr/>
            </a:pPr>
            <a:r>
              <a:rPr lang="en-US" smtClean="0"/>
              <a:t>Enfocarse en cosas controlables.</a:t>
            </a:r>
          </a:p>
          <a:p>
            <a:pPr eaLnBrk="1" hangingPunct="1">
              <a:defRPr/>
            </a:pPr>
            <a:r>
              <a:rPr lang="en-US" smtClean="0"/>
              <a:t>Hacer de medición de satsifacción al cliente una prioridad contínua.</a:t>
            </a:r>
          </a:p>
        </p:txBody>
      </p:sp>
      <p:graphicFrame>
        <p:nvGraphicFramePr>
          <p:cNvPr id="5122" name="Rectangle 4"/>
          <p:cNvGraphicFramePr>
            <a:graphicFrameLocks/>
          </p:cNvGraphicFramePr>
          <p:nvPr/>
        </p:nvGraphicFramePr>
        <p:xfrm>
          <a:off x="1524000" y="1397000"/>
          <a:ext cx="6096000" cy="4064000"/>
        </p:xfrm>
        <a:graphic>
          <a:graphicData uri="http://schemas.openxmlformats.org/presentationml/2006/ole">
            <p:oleObj spid="_x0000_s5122" name="Clip" r:id="rId3" imgW="0" imgH="0" progId="MS_ClipArt_Gallery.5">
              <p:embed/>
            </p:oleObj>
          </a:graphicData>
        </a:graphic>
      </p:graphicFrame>
      <p:graphicFrame>
        <p:nvGraphicFramePr>
          <p:cNvPr id="5123" name="Object 5"/>
          <p:cNvGraphicFramePr>
            <a:graphicFrameLocks noChangeAspect="1"/>
          </p:cNvGraphicFramePr>
          <p:nvPr/>
        </p:nvGraphicFramePr>
        <p:xfrm>
          <a:off x="3124200" y="4114800"/>
          <a:ext cx="3505200" cy="2376488"/>
        </p:xfrm>
        <a:graphic>
          <a:graphicData uri="http://schemas.openxmlformats.org/presentationml/2006/ole">
            <p:oleObj spid="_x0000_s5123" name="Clip" r:id="rId4" imgW="2672280" imgH="2071440" progId="MS_ClipArt_Gallery.5">
              <p:embed/>
            </p:oleObj>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1828800" y="152400"/>
            <a:ext cx="7021513" cy="1143000"/>
          </a:xfrm>
        </p:spPr>
        <p:txBody>
          <a:bodyPr/>
          <a:lstStyle/>
          <a:p>
            <a:pPr eaLnBrk="1" hangingPunct="1"/>
            <a:r>
              <a:rPr lang="en-US" smtClean="0"/>
              <a:t>Formas de Medir Satisfacción del Cliente...</a:t>
            </a:r>
          </a:p>
        </p:txBody>
      </p:sp>
      <p:sp>
        <p:nvSpPr>
          <p:cNvPr id="1039363" name="Rectangle 3"/>
          <p:cNvSpPr>
            <a:spLocks noGrp="1" noChangeArrowheads="1"/>
          </p:cNvSpPr>
          <p:nvPr>
            <p:ph type="body" idx="1"/>
          </p:nvPr>
        </p:nvSpPr>
        <p:spPr>
          <a:xfrm>
            <a:off x="1449388" y="1558925"/>
            <a:ext cx="7493000" cy="4918075"/>
          </a:xfrm>
        </p:spPr>
        <p:txBody>
          <a:bodyPr/>
          <a:lstStyle/>
          <a:p>
            <a:pPr eaLnBrk="1" hangingPunct="1">
              <a:defRPr/>
            </a:pPr>
            <a:r>
              <a:rPr lang="en-US" smtClean="0"/>
              <a:t>Valor total de vida de cliente.</a:t>
            </a:r>
          </a:p>
          <a:p>
            <a:pPr eaLnBrk="1" hangingPunct="1">
              <a:defRPr/>
            </a:pPr>
            <a:r>
              <a:rPr lang="en-US" smtClean="0"/>
              <a:t>Valor de orden promedio.</a:t>
            </a:r>
          </a:p>
          <a:p>
            <a:pPr eaLnBrk="1" hangingPunct="1">
              <a:defRPr/>
            </a:pPr>
            <a:r>
              <a:rPr lang="en-US" smtClean="0"/>
              <a:t>Costos de adquisición y retención de clientes.</a:t>
            </a:r>
          </a:p>
          <a:p>
            <a:pPr eaLnBrk="1" hangingPunct="1">
              <a:defRPr/>
            </a:pPr>
            <a:r>
              <a:rPr lang="en-US" smtClean="0"/>
              <a:t>Tasa de retención de clientes.</a:t>
            </a:r>
          </a:p>
          <a:p>
            <a:pPr eaLnBrk="1" hangingPunct="1">
              <a:defRPr/>
            </a:pPr>
            <a:r>
              <a:rPr lang="en-US" smtClean="0"/>
              <a:t>Recomendaciones.</a:t>
            </a:r>
          </a:p>
        </p:txBody>
      </p:sp>
      <p:graphicFrame>
        <p:nvGraphicFramePr>
          <p:cNvPr id="6146" name="Object 4"/>
          <p:cNvGraphicFramePr>
            <a:graphicFrameLocks noChangeAspect="1"/>
          </p:cNvGraphicFramePr>
          <p:nvPr/>
        </p:nvGraphicFramePr>
        <p:xfrm>
          <a:off x="6124575" y="4213225"/>
          <a:ext cx="2790825" cy="2492375"/>
        </p:xfrm>
        <a:graphic>
          <a:graphicData uri="http://schemas.openxmlformats.org/presentationml/2006/ole">
            <p:oleObj spid="_x0000_s6146" name="Clip" r:id="rId3" imgW="2943000" imgH="2628720" progId="MS_ClipArt_Gallery.5">
              <p:embed/>
            </p:oleObj>
          </a:graphicData>
        </a:graphic>
      </p:graphicFrame>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0" y="-152400"/>
            <a:ext cx="9144000" cy="1143000"/>
          </a:xfrm>
        </p:spPr>
        <p:txBody>
          <a:bodyPr/>
          <a:lstStyle/>
          <a:p>
            <a:pPr eaLnBrk="1" hangingPunct="1"/>
            <a:r>
              <a:rPr lang="es-ES_tradnl" smtClean="0"/>
              <a:t>Valor</a:t>
            </a:r>
          </a:p>
        </p:txBody>
      </p:sp>
      <p:sp>
        <p:nvSpPr>
          <p:cNvPr id="1042435" name="Rectangle 3"/>
          <p:cNvSpPr>
            <a:spLocks noGrp="1" noChangeArrowheads="1"/>
          </p:cNvSpPr>
          <p:nvPr>
            <p:ph type="body" idx="1"/>
          </p:nvPr>
        </p:nvSpPr>
        <p:spPr>
          <a:xfrm>
            <a:off x="0" y="762000"/>
            <a:ext cx="9144000" cy="3962400"/>
          </a:xfrm>
        </p:spPr>
        <p:txBody>
          <a:bodyPr/>
          <a:lstStyle/>
          <a:p>
            <a:pPr marL="609600" indent="-609600" eaLnBrk="1" hangingPunct="1">
              <a:defRPr/>
            </a:pPr>
            <a:r>
              <a:rPr lang="en-US" sz="2800" smtClean="0"/>
              <a:t>Evaluación subjetiva del cliente de los beneficios respecto a los costos.</a:t>
            </a:r>
          </a:p>
          <a:p>
            <a:pPr marL="609600" indent="-609600" eaLnBrk="1" hangingPunct="1">
              <a:defRPr/>
            </a:pPr>
            <a:r>
              <a:rPr lang="en-US" sz="2800" smtClean="0"/>
              <a:t>N</a:t>
            </a:r>
            <a:r>
              <a:rPr lang="es-ES_tradnl" sz="2800" smtClean="0"/>
              <a:t>o es algo intrínseco de un producto o servicio, si no que es algo percibido por el cliente.</a:t>
            </a:r>
          </a:p>
          <a:p>
            <a:pPr marL="609600" indent="-609600" eaLnBrk="1" hangingPunct="1">
              <a:defRPr/>
            </a:pPr>
            <a:r>
              <a:rPr lang="en-US" sz="2800" smtClean="0"/>
              <a:t>N</a:t>
            </a:r>
            <a:r>
              <a:rPr lang="es-ES_tradnl" sz="2800" smtClean="0"/>
              <a:t>o tiene que ver con costo de producción, sino </a:t>
            </a:r>
            <a:r>
              <a:rPr lang="en-US" sz="2800" smtClean="0"/>
              <a:t>con</a:t>
            </a:r>
            <a:r>
              <a:rPr lang="es-ES_tradnl" sz="2800" smtClean="0"/>
              <a:t> percepción que cliente tenga de ese bien.</a:t>
            </a:r>
          </a:p>
          <a:p>
            <a:pPr marL="609600" indent="-609600" eaLnBrk="1" hangingPunct="1">
              <a:defRPr/>
            </a:pPr>
            <a:r>
              <a:rPr lang="es-ES_tradnl" sz="2800" smtClean="0"/>
              <a:t>Agregar valor a un bien o servicio es el objetivo de la mayoría de las empresas.</a:t>
            </a:r>
          </a:p>
        </p:txBody>
      </p:sp>
      <p:graphicFrame>
        <p:nvGraphicFramePr>
          <p:cNvPr id="7170" name="Object 5"/>
          <p:cNvGraphicFramePr>
            <a:graphicFrameLocks noChangeAspect="1"/>
          </p:cNvGraphicFramePr>
          <p:nvPr/>
        </p:nvGraphicFramePr>
        <p:xfrm>
          <a:off x="5867400" y="4213225"/>
          <a:ext cx="2971800" cy="2644775"/>
        </p:xfrm>
        <a:graphic>
          <a:graphicData uri="http://schemas.openxmlformats.org/presentationml/2006/ole">
            <p:oleObj spid="_x0000_s7170" name="Clip" r:id="rId3" imgW="1810440" imgH="1654920" progId="MS_ClipArt_Gallery.5">
              <p:embed/>
            </p:oleObj>
          </a:graphicData>
        </a:graphic>
      </p:graphicFrame>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0" y="-152400"/>
            <a:ext cx="9144000" cy="1143000"/>
          </a:xfrm>
        </p:spPr>
        <p:txBody>
          <a:bodyPr/>
          <a:lstStyle/>
          <a:p>
            <a:pPr eaLnBrk="1" hangingPunct="1"/>
            <a:r>
              <a:rPr lang="es-ES_tradnl" smtClean="0"/>
              <a:t>Valor</a:t>
            </a:r>
          </a:p>
        </p:txBody>
      </p:sp>
      <p:sp>
        <p:nvSpPr>
          <p:cNvPr id="1049603" name="Rectangle 3"/>
          <p:cNvSpPr>
            <a:spLocks noGrp="1" noChangeArrowheads="1"/>
          </p:cNvSpPr>
          <p:nvPr>
            <p:ph type="body" idx="1"/>
          </p:nvPr>
        </p:nvSpPr>
        <p:spPr>
          <a:xfrm>
            <a:off x="914400" y="685800"/>
            <a:ext cx="8229600" cy="6096000"/>
          </a:xfrm>
        </p:spPr>
        <p:txBody>
          <a:bodyPr/>
          <a:lstStyle/>
          <a:p>
            <a:pPr marL="609600" indent="-609600" eaLnBrk="1" hangingPunct="1">
              <a:defRPr/>
            </a:pPr>
            <a:r>
              <a:rPr lang="en-US" sz="2800" smtClean="0"/>
              <a:t>C</a:t>
            </a:r>
            <a:r>
              <a:rPr lang="es-ES_tradnl" sz="2800" smtClean="0"/>
              <a:t>aracterísticas que cliente percibe como parte del valor de un producto son:</a:t>
            </a:r>
          </a:p>
          <a:p>
            <a:pPr marL="990600" lvl="1" indent="-533400" eaLnBrk="1" hangingPunct="1">
              <a:defRPr/>
            </a:pPr>
            <a:r>
              <a:rPr lang="es-ES_tradnl" sz="2400" smtClean="0"/>
              <a:t>Calidad.</a:t>
            </a:r>
          </a:p>
          <a:p>
            <a:pPr marL="990600" lvl="1" indent="-533400" eaLnBrk="1" hangingPunct="1">
              <a:defRPr/>
            </a:pPr>
            <a:r>
              <a:rPr lang="es-ES_tradnl" sz="2400" smtClean="0"/>
              <a:t>Belleza.</a:t>
            </a:r>
          </a:p>
          <a:p>
            <a:pPr marL="990600" lvl="1" indent="-533400" eaLnBrk="1" hangingPunct="1">
              <a:defRPr/>
            </a:pPr>
            <a:r>
              <a:rPr lang="es-ES_tradnl" sz="2400" smtClean="0"/>
              <a:t>Exclusividad.</a:t>
            </a:r>
          </a:p>
          <a:p>
            <a:pPr marL="990600" lvl="1" indent="-533400" eaLnBrk="1" hangingPunct="1">
              <a:defRPr/>
            </a:pPr>
            <a:r>
              <a:rPr lang="es-ES_tradnl" sz="2400" smtClean="0"/>
              <a:t>De moda.</a:t>
            </a:r>
          </a:p>
          <a:p>
            <a:pPr marL="990600" lvl="1" indent="-533400" eaLnBrk="1" hangingPunct="1">
              <a:defRPr/>
            </a:pPr>
            <a:r>
              <a:rPr lang="es-ES_tradnl" sz="2400" smtClean="0"/>
              <a:t>Marca</a:t>
            </a:r>
            <a:r>
              <a:rPr lang="en-US" sz="2400" smtClean="0"/>
              <a:t>.</a:t>
            </a:r>
            <a:endParaRPr lang="es-ES_tradnl" sz="2400" smtClean="0"/>
          </a:p>
          <a:p>
            <a:pPr marL="990600" lvl="1" indent="-533400" eaLnBrk="1" hangingPunct="1">
              <a:defRPr/>
            </a:pPr>
            <a:r>
              <a:rPr lang="es-ES_tradnl" sz="2400" smtClean="0"/>
              <a:t>Tecnología.</a:t>
            </a:r>
            <a:endParaRPr lang="en-US" sz="2400" smtClean="0"/>
          </a:p>
          <a:p>
            <a:pPr marL="990600" lvl="1" indent="-533400" eaLnBrk="1" hangingPunct="1">
              <a:defRPr/>
            </a:pPr>
            <a:r>
              <a:rPr lang="en-US" sz="2400" smtClean="0"/>
              <a:t>Durabilidad.</a:t>
            </a:r>
          </a:p>
          <a:p>
            <a:pPr marL="990600" lvl="1" indent="-533400" eaLnBrk="1" hangingPunct="1">
              <a:defRPr/>
            </a:pPr>
            <a:r>
              <a:rPr lang="en-US" sz="2400" smtClean="0"/>
              <a:t>Precio.</a:t>
            </a:r>
          </a:p>
          <a:p>
            <a:pPr marL="990600" lvl="1" indent="-533400" eaLnBrk="1" hangingPunct="1">
              <a:defRPr/>
            </a:pPr>
            <a:r>
              <a:rPr lang="en-US" sz="2400" smtClean="0"/>
              <a:t>Soporte y Garantía.</a:t>
            </a:r>
          </a:p>
          <a:p>
            <a:pPr marL="990600" lvl="1" indent="-533400" eaLnBrk="1" hangingPunct="1">
              <a:defRPr/>
            </a:pPr>
            <a:r>
              <a:rPr lang="en-US" sz="2400" smtClean="0"/>
              <a:t>Atención.</a:t>
            </a:r>
            <a:endParaRPr lang="es-ES_tradnl" sz="2400" smtClean="0"/>
          </a:p>
          <a:p>
            <a:pPr marL="990600" lvl="1" indent="-533400" eaLnBrk="1" hangingPunct="1">
              <a:defRPr/>
            </a:pPr>
            <a:r>
              <a:rPr lang="es-ES_tradnl" sz="2400" smtClean="0"/>
              <a:t>Etc.</a:t>
            </a:r>
          </a:p>
        </p:txBody>
      </p:sp>
      <p:graphicFrame>
        <p:nvGraphicFramePr>
          <p:cNvPr id="8194" name="Object 5"/>
          <p:cNvGraphicFramePr>
            <a:graphicFrameLocks noChangeAspect="1"/>
          </p:cNvGraphicFramePr>
          <p:nvPr/>
        </p:nvGraphicFramePr>
        <p:xfrm>
          <a:off x="5867400" y="2438400"/>
          <a:ext cx="2667000" cy="2786063"/>
        </p:xfrm>
        <a:graphic>
          <a:graphicData uri="http://schemas.openxmlformats.org/presentationml/2006/ole">
            <p:oleObj spid="_x0000_s8194" name="Clip" r:id="rId3" imgW="1795680" imgH="1795680" progId="MS_ClipArt_Gallery.5">
              <p:embed/>
            </p:oleObj>
          </a:graphicData>
        </a:graphic>
      </p:graphicFrame>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990600" y="-304800"/>
            <a:ext cx="7772400" cy="1143000"/>
          </a:xfrm>
        </p:spPr>
        <p:txBody>
          <a:bodyPr/>
          <a:lstStyle/>
          <a:p>
            <a:pPr eaLnBrk="1" hangingPunct="1"/>
            <a:r>
              <a:rPr lang="en-US" smtClean="0"/>
              <a:t>No me ofrezcan…</a:t>
            </a:r>
            <a:endParaRPr lang="es-ES_tradnl" smtClean="0"/>
          </a:p>
        </p:txBody>
      </p:sp>
      <p:sp>
        <p:nvSpPr>
          <p:cNvPr id="1055747" name="Rectangle 3"/>
          <p:cNvSpPr>
            <a:spLocks noGrp="1" noChangeArrowheads="1"/>
          </p:cNvSpPr>
          <p:nvPr>
            <p:ph type="body" idx="1"/>
          </p:nvPr>
        </p:nvSpPr>
        <p:spPr>
          <a:xfrm>
            <a:off x="1143000" y="949325"/>
            <a:ext cx="7799388" cy="5375275"/>
          </a:xfrm>
        </p:spPr>
        <p:txBody>
          <a:bodyPr/>
          <a:lstStyle/>
          <a:p>
            <a:pPr eaLnBrk="1" hangingPunct="1">
              <a:lnSpc>
                <a:spcPct val="90000"/>
              </a:lnSpc>
              <a:defRPr/>
            </a:pPr>
            <a:r>
              <a:rPr lang="en-US" sz="2400" smtClean="0"/>
              <a:t>Ropa, sino apariencia atractiva.</a:t>
            </a:r>
          </a:p>
          <a:p>
            <a:pPr eaLnBrk="1" hangingPunct="1">
              <a:lnSpc>
                <a:spcPct val="90000"/>
              </a:lnSpc>
              <a:defRPr/>
            </a:pPr>
            <a:r>
              <a:rPr lang="en-US" sz="2400" smtClean="0"/>
              <a:t>Zapatos, sino comodidad para mis pies y el placer de caminar.</a:t>
            </a:r>
          </a:p>
          <a:p>
            <a:pPr eaLnBrk="1" hangingPunct="1">
              <a:lnSpc>
                <a:spcPct val="90000"/>
              </a:lnSpc>
              <a:defRPr/>
            </a:pPr>
            <a:r>
              <a:rPr lang="en-US" sz="2400" smtClean="0"/>
              <a:t>Una casa, sino seguridad, comodidad y un lugar limpio y feliz.</a:t>
            </a:r>
          </a:p>
          <a:p>
            <a:pPr eaLnBrk="1" hangingPunct="1">
              <a:lnSpc>
                <a:spcPct val="90000"/>
              </a:lnSpc>
              <a:defRPr/>
            </a:pPr>
            <a:r>
              <a:rPr lang="en-US" sz="2400" smtClean="0"/>
              <a:t>Libros, sino horas de placer y el provecho del conocimiento.</a:t>
            </a:r>
          </a:p>
          <a:p>
            <a:pPr eaLnBrk="1" hangingPunct="1">
              <a:lnSpc>
                <a:spcPct val="90000"/>
              </a:lnSpc>
              <a:defRPr/>
            </a:pPr>
            <a:r>
              <a:rPr lang="en-US" sz="2400" smtClean="0"/>
              <a:t>Discos, sino el placer de la música.</a:t>
            </a:r>
          </a:p>
          <a:p>
            <a:pPr eaLnBrk="1" hangingPunct="1">
              <a:lnSpc>
                <a:spcPct val="90000"/>
              </a:lnSpc>
              <a:defRPr/>
            </a:pPr>
            <a:r>
              <a:rPr lang="en-US" sz="2400" smtClean="0"/>
              <a:t>Herramientas, sino la posibilidad y la satisfacción de hacer las cosas con mis manos.</a:t>
            </a:r>
          </a:p>
          <a:p>
            <a:pPr eaLnBrk="1" hangingPunct="1">
              <a:lnSpc>
                <a:spcPct val="90000"/>
              </a:lnSpc>
              <a:defRPr/>
            </a:pPr>
            <a:r>
              <a:rPr lang="en-US" sz="2400" smtClean="0"/>
              <a:t>Muebles, sino la comodidad y tranquilidad de un lugar acogedor.</a:t>
            </a:r>
          </a:p>
          <a:p>
            <a:pPr eaLnBrk="1" hangingPunct="1">
              <a:lnSpc>
                <a:spcPct val="90000"/>
              </a:lnSpc>
              <a:defRPr/>
            </a:pPr>
            <a:r>
              <a:rPr lang="en-US" sz="2400" smtClean="0"/>
              <a:t>Cosas, sino ideas, emociones, ambiente, sentimientos.</a:t>
            </a:r>
          </a:p>
          <a:p>
            <a:pPr algn="ctr" eaLnBrk="1" hangingPunct="1">
              <a:lnSpc>
                <a:spcPct val="90000"/>
              </a:lnSpc>
              <a:buFont typeface="Wingdings" pitchFamily="2" charset="2"/>
              <a:buNone/>
              <a:defRPr/>
            </a:pPr>
            <a:r>
              <a:rPr lang="en-US" sz="2400" smtClean="0">
                <a:solidFill>
                  <a:srgbClr val="FFFF00"/>
                </a:solidFill>
              </a:rPr>
              <a:t>EN QUE NEGOCIO ESTOY?</a:t>
            </a:r>
            <a:endParaRPr lang="es-ES_tradnl" sz="2400" smtClean="0">
              <a:solidFill>
                <a:srgbClr val="FFFF00"/>
              </a:solidFill>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04800" y="-304800"/>
            <a:ext cx="9753600" cy="1143000"/>
          </a:xfrm>
        </p:spPr>
        <p:txBody>
          <a:bodyPr/>
          <a:lstStyle/>
          <a:p>
            <a:pPr eaLnBrk="1" hangingPunct="1"/>
            <a:r>
              <a:rPr lang="es-ES_tradnl" smtClean="0"/>
              <a:t>Cadena De Valor</a:t>
            </a:r>
          </a:p>
        </p:txBody>
      </p:sp>
      <p:sp>
        <p:nvSpPr>
          <p:cNvPr id="1043459" name="Rectangle 3"/>
          <p:cNvSpPr>
            <a:spLocks noGrp="1" noChangeArrowheads="1"/>
          </p:cNvSpPr>
          <p:nvPr>
            <p:ph type="body" idx="1"/>
          </p:nvPr>
        </p:nvSpPr>
        <p:spPr>
          <a:xfrm>
            <a:off x="0" y="609600"/>
            <a:ext cx="9144000" cy="5943600"/>
          </a:xfrm>
        </p:spPr>
        <p:txBody>
          <a:bodyPr/>
          <a:lstStyle/>
          <a:p>
            <a:pPr marL="609600" indent="-609600" eaLnBrk="1" hangingPunct="1">
              <a:lnSpc>
                <a:spcPct val="90000"/>
              </a:lnSpc>
              <a:defRPr/>
            </a:pPr>
            <a:r>
              <a:rPr lang="en-US" sz="2800" smtClean="0"/>
              <a:t>T</a:t>
            </a:r>
            <a:r>
              <a:rPr lang="es-ES_tradnl" sz="2800" smtClean="0"/>
              <a:t>odas las actividades</a:t>
            </a:r>
            <a:r>
              <a:rPr lang="en-US" sz="2800" smtClean="0"/>
              <a:t> </a:t>
            </a:r>
            <a:r>
              <a:rPr lang="es-ES_tradnl" sz="2800" smtClean="0"/>
              <a:t>de empresa, desde compra hasta servicio de post ventas, incluyendo actividades de apoyo.</a:t>
            </a:r>
          </a:p>
          <a:p>
            <a:pPr marL="609600" indent="-609600" eaLnBrk="1" hangingPunct="1">
              <a:lnSpc>
                <a:spcPct val="90000"/>
              </a:lnSpc>
              <a:defRPr/>
            </a:pPr>
            <a:r>
              <a:rPr lang="en-US" sz="2800" smtClean="0"/>
              <a:t>A</a:t>
            </a:r>
            <a:r>
              <a:rPr lang="es-ES_tradnl" sz="2800" smtClean="0"/>
              <a:t>nálisis de cómo cada actividad agrega valor afectando al costo o a la diferenciación.</a:t>
            </a:r>
          </a:p>
          <a:p>
            <a:pPr marL="609600" indent="-609600" eaLnBrk="1" hangingPunct="1">
              <a:lnSpc>
                <a:spcPct val="90000"/>
              </a:lnSpc>
              <a:defRPr/>
            </a:pPr>
            <a:r>
              <a:rPr lang="en-US" sz="2800" smtClean="0"/>
              <a:t>I</a:t>
            </a:r>
            <a:r>
              <a:rPr lang="es-ES_tradnl" sz="2800" smtClean="0"/>
              <a:t>dentifica actividades importantes que involucran varias funciones o son hechas por alianzas o proveedores.</a:t>
            </a:r>
          </a:p>
          <a:p>
            <a:pPr marL="609600" indent="-609600" eaLnBrk="1" hangingPunct="1">
              <a:lnSpc>
                <a:spcPct val="90000"/>
              </a:lnSpc>
              <a:defRPr/>
            </a:pPr>
            <a:r>
              <a:rPr lang="en-US" sz="2800" smtClean="0"/>
              <a:t>C</a:t>
            </a:r>
            <a:r>
              <a:rPr lang="es-ES_tradnl" sz="2800" smtClean="0"/>
              <a:t>ompetencia toma forma de red, alianza de una empresa con sus proveedores y distribuidores, compitiendo con otras redes.</a:t>
            </a:r>
          </a:p>
          <a:p>
            <a:pPr marL="609600" indent="-609600" eaLnBrk="1" hangingPunct="1">
              <a:lnSpc>
                <a:spcPct val="90000"/>
              </a:lnSpc>
              <a:defRPr/>
            </a:pPr>
            <a:r>
              <a:rPr lang="en-US" sz="2800" smtClean="0"/>
              <a:t>E</a:t>
            </a:r>
            <a:r>
              <a:rPr lang="es-ES_tradnl" sz="2800" smtClean="0"/>
              <a:t>mpresa puede hacer cosas diferente y agregar valor por forma como maneja actividades o relaciones con otras empresas en su red.</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76200"/>
            <a:ext cx="7772400" cy="1143000"/>
          </a:xfrm>
        </p:spPr>
        <p:txBody>
          <a:bodyPr/>
          <a:lstStyle/>
          <a:p>
            <a:pPr eaLnBrk="1" hangingPunct="1"/>
            <a:r>
              <a:rPr lang="en-US" sz="4000" smtClean="0"/>
              <a:t>Cadena De Producción</a:t>
            </a:r>
            <a:br>
              <a:rPr lang="en-US" sz="4000" smtClean="0"/>
            </a:br>
            <a:r>
              <a:rPr lang="en-US" sz="4000" smtClean="0"/>
              <a:t>Cadena De Valor</a:t>
            </a:r>
            <a:endParaRPr lang="es-ES_tradnl" sz="4000" smtClean="0"/>
          </a:p>
        </p:txBody>
      </p:sp>
      <p:sp>
        <p:nvSpPr>
          <p:cNvPr id="35843" name="Text Box 4"/>
          <p:cNvSpPr txBox="1">
            <a:spLocks noChangeArrowheads="1"/>
          </p:cNvSpPr>
          <p:nvPr/>
        </p:nvSpPr>
        <p:spPr bwMode="auto">
          <a:xfrm>
            <a:off x="2286000" y="1600200"/>
            <a:ext cx="2057400" cy="466725"/>
          </a:xfrm>
          <a:prstGeom prst="rect">
            <a:avLst/>
          </a:prstGeom>
          <a:noFill/>
          <a:ln w="9525" cap="rnd">
            <a:solidFill>
              <a:schemeClr val="tx1"/>
            </a:solidFill>
            <a:prstDash val="sysDot"/>
            <a:miter lim="800000"/>
            <a:headEnd/>
            <a:tailEnd/>
          </a:ln>
        </p:spPr>
        <p:txBody>
          <a:bodyPr>
            <a:spAutoFit/>
          </a:bodyPr>
          <a:lstStyle/>
          <a:p>
            <a:pPr>
              <a:spcBef>
                <a:spcPct val="50000"/>
              </a:spcBef>
            </a:pPr>
            <a:r>
              <a:rPr lang="es-ES_tradnl">
                <a:latin typeface="Arial" charset="0"/>
              </a:rPr>
              <a:t>Proveedores</a:t>
            </a:r>
          </a:p>
        </p:txBody>
      </p:sp>
      <p:sp>
        <p:nvSpPr>
          <p:cNvPr id="35844" name="Text Box 5"/>
          <p:cNvSpPr txBox="1">
            <a:spLocks noChangeArrowheads="1"/>
          </p:cNvSpPr>
          <p:nvPr/>
        </p:nvSpPr>
        <p:spPr bwMode="auto">
          <a:xfrm>
            <a:off x="2362200" y="3114675"/>
            <a:ext cx="1752600" cy="466725"/>
          </a:xfrm>
          <a:prstGeom prst="rect">
            <a:avLst/>
          </a:prstGeom>
          <a:noFill/>
          <a:ln w="9525">
            <a:solidFill>
              <a:schemeClr val="tx1"/>
            </a:solidFill>
            <a:miter lim="800000"/>
            <a:headEnd/>
            <a:tailEnd/>
          </a:ln>
        </p:spPr>
        <p:txBody>
          <a:bodyPr>
            <a:spAutoFit/>
          </a:bodyPr>
          <a:lstStyle/>
          <a:p>
            <a:pPr>
              <a:spcBef>
                <a:spcPct val="50000"/>
              </a:spcBef>
            </a:pPr>
            <a:r>
              <a:rPr lang="en-US">
                <a:latin typeface="Arial" charset="0"/>
              </a:rPr>
              <a:t>Proceso 1</a:t>
            </a:r>
            <a:endParaRPr lang="es-ES_tradnl">
              <a:latin typeface="Arial" charset="0"/>
            </a:endParaRPr>
          </a:p>
        </p:txBody>
      </p:sp>
      <p:sp>
        <p:nvSpPr>
          <p:cNvPr id="35845" name="Text Box 6"/>
          <p:cNvSpPr txBox="1">
            <a:spLocks noChangeArrowheads="1"/>
          </p:cNvSpPr>
          <p:nvPr/>
        </p:nvSpPr>
        <p:spPr bwMode="auto">
          <a:xfrm>
            <a:off x="2362200" y="3952875"/>
            <a:ext cx="1752600" cy="466725"/>
          </a:xfrm>
          <a:prstGeom prst="rect">
            <a:avLst/>
          </a:prstGeom>
          <a:noFill/>
          <a:ln w="9525">
            <a:solidFill>
              <a:schemeClr val="tx1"/>
            </a:solidFill>
            <a:miter lim="800000"/>
            <a:headEnd/>
            <a:tailEnd/>
          </a:ln>
        </p:spPr>
        <p:txBody>
          <a:bodyPr>
            <a:spAutoFit/>
          </a:bodyPr>
          <a:lstStyle/>
          <a:p>
            <a:pPr>
              <a:spcBef>
                <a:spcPct val="50000"/>
              </a:spcBef>
            </a:pPr>
            <a:r>
              <a:rPr lang="en-US">
                <a:latin typeface="Arial" charset="0"/>
              </a:rPr>
              <a:t>Proceso 2</a:t>
            </a:r>
            <a:endParaRPr lang="es-ES_tradnl">
              <a:latin typeface="Arial" charset="0"/>
            </a:endParaRPr>
          </a:p>
        </p:txBody>
      </p:sp>
      <p:sp>
        <p:nvSpPr>
          <p:cNvPr id="35846" name="Text Box 7"/>
          <p:cNvSpPr txBox="1">
            <a:spLocks noChangeArrowheads="1"/>
          </p:cNvSpPr>
          <p:nvPr/>
        </p:nvSpPr>
        <p:spPr bwMode="auto">
          <a:xfrm>
            <a:off x="4648200" y="2286000"/>
            <a:ext cx="2514600" cy="466725"/>
          </a:xfrm>
          <a:prstGeom prst="rect">
            <a:avLst/>
          </a:prstGeom>
          <a:noFill/>
          <a:ln w="9525">
            <a:solidFill>
              <a:schemeClr val="tx1"/>
            </a:solidFill>
            <a:miter lim="800000"/>
            <a:headEnd/>
            <a:tailEnd/>
          </a:ln>
        </p:spPr>
        <p:txBody>
          <a:bodyPr>
            <a:spAutoFit/>
          </a:bodyPr>
          <a:lstStyle/>
          <a:p>
            <a:pPr>
              <a:spcBef>
                <a:spcPct val="50000"/>
              </a:spcBef>
            </a:pPr>
            <a:r>
              <a:rPr lang="en-US">
                <a:latin typeface="Arial" charset="0"/>
              </a:rPr>
              <a:t>Dpto. Compras</a:t>
            </a:r>
            <a:endParaRPr lang="es-ES_tradnl">
              <a:latin typeface="Arial" charset="0"/>
            </a:endParaRPr>
          </a:p>
        </p:txBody>
      </p:sp>
      <p:sp>
        <p:nvSpPr>
          <p:cNvPr id="35847" name="Text Box 8"/>
          <p:cNvSpPr txBox="1">
            <a:spLocks noChangeArrowheads="1"/>
          </p:cNvSpPr>
          <p:nvPr/>
        </p:nvSpPr>
        <p:spPr bwMode="auto">
          <a:xfrm>
            <a:off x="4495800" y="3124200"/>
            <a:ext cx="3124200" cy="466725"/>
          </a:xfrm>
          <a:prstGeom prst="rect">
            <a:avLst/>
          </a:prstGeom>
          <a:noFill/>
          <a:ln w="9525">
            <a:solidFill>
              <a:schemeClr val="tx1"/>
            </a:solidFill>
            <a:miter lim="800000"/>
            <a:headEnd/>
            <a:tailEnd/>
          </a:ln>
        </p:spPr>
        <p:txBody>
          <a:bodyPr>
            <a:spAutoFit/>
          </a:bodyPr>
          <a:lstStyle/>
          <a:p>
            <a:pPr>
              <a:spcBef>
                <a:spcPct val="50000"/>
              </a:spcBef>
            </a:pPr>
            <a:r>
              <a:rPr lang="en-US">
                <a:latin typeface="Arial" charset="0"/>
              </a:rPr>
              <a:t>Dpto. Administrativo</a:t>
            </a:r>
            <a:endParaRPr lang="es-ES_tradnl">
              <a:latin typeface="Arial" charset="0"/>
            </a:endParaRPr>
          </a:p>
        </p:txBody>
      </p:sp>
      <p:sp>
        <p:nvSpPr>
          <p:cNvPr id="35848" name="Text Box 9"/>
          <p:cNvSpPr txBox="1">
            <a:spLocks noChangeArrowheads="1"/>
          </p:cNvSpPr>
          <p:nvPr/>
        </p:nvSpPr>
        <p:spPr bwMode="auto">
          <a:xfrm>
            <a:off x="4648200" y="3952875"/>
            <a:ext cx="2514600" cy="466725"/>
          </a:xfrm>
          <a:prstGeom prst="rect">
            <a:avLst/>
          </a:prstGeom>
          <a:noFill/>
          <a:ln w="9525">
            <a:solidFill>
              <a:schemeClr val="tx1"/>
            </a:solidFill>
            <a:miter lim="800000"/>
            <a:headEnd/>
            <a:tailEnd/>
          </a:ln>
        </p:spPr>
        <p:txBody>
          <a:bodyPr>
            <a:spAutoFit/>
          </a:bodyPr>
          <a:lstStyle/>
          <a:p>
            <a:pPr>
              <a:spcBef>
                <a:spcPct val="50000"/>
              </a:spcBef>
            </a:pPr>
            <a:r>
              <a:rPr lang="en-US">
                <a:latin typeface="Arial" charset="0"/>
              </a:rPr>
              <a:t>Dpto. Financiero</a:t>
            </a:r>
            <a:endParaRPr lang="es-ES_tradnl">
              <a:latin typeface="Arial" charset="0"/>
            </a:endParaRPr>
          </a:p>
        </p:txBody>
      </p:sp>
      <p:sp>
        <p:nvSpPr>
          <p:cNvPr id="35849" name="Text Box 10"/>
          <p:cNvSpPr txBox="1">
            <a:spLocks noChangeArrowheads="1"/>
          </p:cNvSpPr>
          <p:nvPr/>
        </p:nvSpPr>
        <p:spPr bwMode="auto">
          <a:xfrm>
            <a:off x="4648200" y="4714875"/>
            <a:ext cx="2514600" cy="466725"/>
          </a:xfrm>
          <a:prstGeom prst="rect">
            <a:avLst/>
          </a:prstGeom>
          <a:noFill/>
          <a:ln w="9525">
            <a:solidFill>
              <a:schemeClr val="tx1"/>
            </a:solidFill>
            <a:miter lim="800000"/>
            <a:headEnd/>
            <a:tailEnd/>
          </a:ln>
        </p:spPr>
        <p:txBody>
          <a:bodyPr>
            <a:spAutoFit/>
          </a:bodyPr>
          <a:lstStyle/>
          <a:p>
            <a:pPr>
              <a:spcBef>
                <a:spcPct val="50000"/>
              </a:spcBef>
            </a:pPr>
            <a:r>
              <a:rPr lang="en-US">
                <a:latin typeface="Arial" charset="0"/>
              </a:rPr>
              <a:t>Dpto. Ventas</a:t>
            </a:r>
            <a:endParaRPr lang="es-ES_tradnl">
              <a:latin typeface="Arial" charset="0"/>
            </a:endParaRPr>
          </a:p>
        </p:txBody>
      </p:sp>
      <p:sp>
        <p:nvSpPr>
          <p:cNvPr id="35850" name="Text Box 11"/>
          <p:cNvSpPr txBox="1">
            <a:spLocks noChangeArrowheads="1"/>
          </p:cNvSpPr>
          <p:nvPr/>
        </p:nvSpPr>
        <p:spPr bwMode="auto">
          <a:xfrm>
            <a:off x="2286000" y="5476875"/>
            <a:ext cx="2057400" cy="466725"/>
          </a:xfrm>
          <a:prstGeom prst="rect">
            <a:avLst/>
          </a:prstGeom>
          <a:noFill/>
          <a:ln w="9525" cap="rnd">
            <a:solidFill>
              <a:schemeClr val="tx1"/>
            </a:solidFill>
            <a:prstDash val="sysDot"/>
            <a:miter lim="800000"/>
            <a:headEnd/>
            <a:tailEnd/>
          </a:ln>
        </p:spPr>
        <p:txBody>
          <a:bodyPr>
            <a:spAutoFit/>
          </a:bodyPr>
          <a:lstStyle/>
          <a:p>
            <a:pPr>
              <a:spcBef>
                <a:spcPct val="50000"/>
              </a:spcBef>
            </a:pPr>
            <a:r>
              <a:rPr lang="en-US">
                <a:latin typeface="Arial" charset="0"/>
              </a:rPr>
              <a:t>Clientes</a:t>
            </a:r>
            <a:endParaRPr lang="es-ES_tradnl">
              <a:latin typeface="Arial" charset="0"/>
            </a:endParaRPr>
          </a:p>
        </p:txBody>
      </p:sp>
      <p:sp>
        <p:nvSpPr>
          <p:cNvPr id="35851" name="Text Box 12"/>
          <p:cNvSpPr txBox="1">
            <a:spLocks noChangeArrowheads="1"/>
          </p:cNvSpPr>
          <p:nvPr/>
        </p:nvSpPr>
        <p:spPr bwMode="auto">
          <a:xfrm>
            <a:off x="2362200" y="2352675"/>
            <a:ext cx="1752600" cy="466725"/>
          </a:xfrm>
          <a:prstGeom prst="rect">
            <a:avLst/>
          </a:prstGeom>
          <a:noFill/>
          <a:ln w="9525">
            <a:solidFill>
              <a:schemeClr val="tx1"/>
            </a:solidFill>
            <a:prstDash val="lgDash"/>
            <a:miter lim="800000"/>
            <a:headEnd/>
            <a:tailEnd/>
          </a:ln>
        </p:spPr>
        <p:txBody>
          <a:bodyPr>
            <a:spAutoFit/>
          </a:bodyPr>
          <a:lstStyle/>
          <a:p>
            <a:pPr>
              <a:spcBef>
                <a:spcPct val="50000"/>
              </a:spcBef>
            </a:pPr>
            <a:r>
              <a:rPr lang="en-US">
                <a:latin typeface="Arial" charset="0"/>
              </a:rPr>
              <a:t> M.P.</a:t>
            </a:r>
            <a:endParaRPr lang="es-ES_tradnl">
              <a:latin typeface="Arial" charset="0"/>
            </a:endParaRPr>
          </a:p>
        </p:txBody>
      </p:sp>
      <p:sp>
        <p:nvSpPr>
          <p:cNvPr id="35852" name="Text Box 13"/>
          <p:cNvSpPr txBox="1">
            <a:spLocks noChangeArrowheads="1"/>
          </p:cNvSpPr>
          <p:nvPr/>
        </p:nvSpPr>
        <p:spPr bwMode="auto">
          <a:xfrm>
            <a:off x="2362200" y="4638675"/>
            <a:ext cx="1752600" cy="466725"/>
          </a:xfrm>
          <a:prstGeom prst="rect">
            <a:avLst/>
          </a:prstGeom>
          <a:noFill/>
          <a:ln w="9525">
            <a:solidFill>
              <a:schemeClr val="tx1"/>
            </a:solidFill>
            <a:prstDash val="lgDash"/>
            <a:miter lim="800000"/>
            <a:headEnd/>
            <a:tailEnd/>
          </a:ln>
        </p:spPr>
        <p:txBody>
          <a:bodyPr>
            <a:spAutoFit/>
          </a:bodyPr>
          <a:lstStyle/>
          <a:p>
            <a:pPr>
              <a:spcBef>
                <a:spcPct val="50000"/>
              </a:spcBef>
            </a:pPr>
            <a:r>
              <a:rPr lang="en-US">
                <a:latin typeface="Arial" charset="0"/>
              </a:rPr>
              <a:t>P.T.</a:t>
            </a:r>
            <a:endParaRPr lang="es-ES_tradnl">
              <a:latin typeface="Arial" charset="0"/>
            </a:endParaRPr>
          </a:p>
        </p:txBody>
      </p:sp>
      <p:sp>
        <p:nvSpPr>
          <p:cNvPr id="35853" name="Line 14"/>
          <p:cNvSpPr>
            <a:spLocks noChangeShapeType="1"/>
          </p:cNvSpPr>
          <p:nvPr/>
        </p:nvSpPr>
        <p:spPr bwMode="auto">
          <a:xfrm>
            <a:off x="3276600" y="2057400"/>
            <a:ext cx="0" cy="228600"/>
          </a:xfrm>
          <a:prstGeom prst="line">
            <a:avLst/>
          </a:prstGeom>
          <a:noFill/>
          <a:ln w="9525">
            <a:solidFill>
              <a:schemeClr val="tx1"/>
            </a:solidFill>
            <a:round/>
            <a:headEnd/>
            <a:tailEnd type="triangle" w="med" len="med"/>
          </a:ln>
        </p:spPr>
        <p:txBody>
          <a:bodyPr/>
          <a:lstStyle/>
          <a:p>
            <a:endParaRPr lang="es-ES"/>
          </a:p>
        </p:txBody>
      </p:sp>
      <p:sp>
        <p:nvSpPr>
          <p:cNvPr id="35854" name="Line 15"/>
          <p:cNvSpPr>
            <a:spLocks noChangeShapeType="1"/>
          </p:cNvSpPr>
          <p:nvPr/>
        </p:nvSpPr>
        <p:spPr bwMode="auto">
          <a:xfrm>
            <a:off x="3276600" y="2895600"/>
            <a:ext cx="0" cy="228600"/>
          </a:xfrm>
          <a:prstGeom prst="line">
            <a:avLst/>
          </a:prstGeom>
          <a:noFill/>
          <a:ln w="9525">
            <a:solidFill>
              <a:schemeClr val="tx1"/>
            </a:solidFill>
            <a:round/>
            <a:headEnd/>
            <a:tailEnd type="triangle" w="med" len="med"/>
          </a:ln>
        </p:spPr>
        <p:txBody>
          <a:bodyPr/>
          <a:lstStyle/>
          <a:p>
            <a:endParaRPr lang="es-ES"/>
          </a:p>
        </p:txBody>
      </p:sp>
      <p:sp>
        <p:nvSpPr>
          <p:cNvPr id="35855" name="Line 16"/>
          <p:cNvSpPr>
            <a:spLocks noChangeShapeType="1"/>
          </p:cNvSpPr>
          <p:nvPr/>
        </p:nvSpPr>
        <p:spPr bwMode="auto">
          <a:xfrm>
            <a:off x="3276600" y="3581400"/>
            <a:ext cx="0" cy="304800"/>
          </a:xfrm>
          <a:prstGeom prst="line">
            <a:avLst/>
          </a:prstGeom>
          <a:noFill/>
          <a:ln w="9525">
            <a:solidFill>
              <a:schemeClr val="tx1"/>
            </a:solidFill>
            <a:round/>
            <a:headEnd/>
            <a:tailEnd type="triangle" w="med" len="med"/>
          </a:ln>
        </p:spPr>
        <p:txBody>
          <a:bodyPr/>
          <a:lstStyle/>
          <a:p>
            <a:endParaRPr lang="es-ES"/>
          </a:p>
        </p:txBody>
      </p:sp>
      <p:sp>
        <p:nvSpPr>
          <p:cNvPr id="35856" name="Line 17"/>
          <p:cNvSpPr>
            <a:spLocks noChangeShapeType="1"/>
          </p:cNvSpPr>
          <p:nvPr/>
        </p:nvSpPr>
        <p:spPr bwMode="auto">
          <a:xfrm>
            <a:off x="3276600" y="4419600"/>
            <a:ext cx="0" cy="152400"/>
          </a:xfrm>
          <a:prstGeom prst="line">
            <a:avLst/>
          </a:prstGeom>
          <a:noFill/>
          <a:ln w="9525">
            <a:solidFill>
              <a:schemeClr val="tx1"/>
            </a:solidFill>
            <a:round/>
            <a:headEnd/>
            <a:tailEnd type="triangle" w="med" len="med"/>
          </a:ln>
        </p:spPr>
        <p:txBody>
          <a:bodyPr/>
          <a:lstStyle/>
          <a:p>
            <a:endParaRPr lang="es-ES"/>
          </a:p>
        </p:txBody>
      </p:sp>
      <p:sp>
        <p:nvSpPr>
          <p:cNvPr id="35857" name="Line 18"/>
          <p:cNvSpPr>
            <a:spLocks noChangeShapeType="1"/>
          </p:cNvSpPr>
          <p:nvPr/>
        </p:nvSpPr>
        <p:spPr bwMode="auto">
          <a:xfrm>
            <a:off x="3276600" y="5105400"/>
            <a:ext cx="0" cy="304800"/>
          </a:xfrm>
          <a:prstGeom prst="line">
            <a:avLst/>
          </a:prstGeom>
          <a:noFill/>
          <a:ln w="9525">
            <a:solidFill>
              <a:schemeClr val="tx1"/>
            </a:solidFill>
            <a:round/>
            <a:headEnd/>
            <a:tailEnd type="triangle" w="med" len="med"/>
          </a:ln>
        </p:spPr>
        <p:txBody>
          <a:bodyPr/>
          <a:lstStyle/>
          <a:p>
            <a:endParaRPr lang="es-ES"/>
          </a:p>
        </p:txBody>
      </p:sp>
      <p:sp>
        <p:nvSpPr>
          <p:cNvPr id="35858" name="Line 19"/>
          <p:cNvSpPr>
            <a:spLocks noChangeShapeType="1"/>
          </p:cNvSpPr>
          <p:nvPr/>
        </p:nvSpPr>
        <p:spPr bwMode="auto">
          <a:xfrm flipH="1" flipV="1">
            <a:off x="3352800" y="2209800"/>
            <a:ext cx="1371600" cy="304800"/>
          </a:xfrm>
          <a:prstGeom prst="line">
            <a:avLst/>
          </a:prstGeom>
          <a:noFill/>
          <a:ln w="9525">
            <a:solidFill>
              <a:schemeClr val="tx1"/>
            </a:solidFill>
            <a:round/>
            <a:headEnd/>
            <a:tailEnd type="triangle" w="med" len="med"/>
          </a:ln>
        </p:spPr>
        <p:txBody>
          <a:bodyPr/>
          <a:lstStyle/>
          <a:p>
            <a:endParaRPr lang="es-ES"/>
          </a:p>
        </p:txBody>
      </p:sp>
      <p:sp>
        <p:nvSpPr>
          <p:cNvPr id="35859" name="Line 20"/>
          <p:cNvSpPr>
            <a:spLocks noChangeShapeType="1"/>
          </p:cNvSpPr>
          <p:nvPr/>
        </p:nvSpPr>
        <p:spPr bwMode="auto">
          <a:xfrm flipH="1">
            <a:off x="3352800" y="4953000"/>
            <a:ext cx="1295400" cy="304800"/>
          </a:xfrm>
          <a:prstGeom prst="line">
            <a:avLst/>
          </a:prstGeom>
          <a:noFill/>
          <a:ln w="9525">
            <a:solidFill>
              <a:schemeClr val="tx1"/>
            </a:solidFill>
            <a:round/>
            <a:headEnd/>
            <a:tailEnd type="triangle" w="med" len="med"/>
          </a:ln>
        </p:spPr>
        <p:txBody>
          <a:bodyPr/>
          <a:lstStyle/>
          <a:p>
            <a:endParaRPr lang="es-ES"/>
          </a:p>
        </p:txBody>
      </p:sp>
      <p:sp>
        <p:nvSpPr>
          <p:cNvPr id="35860" name="Line 21"/>
          <p:cNvSpPr>
            <a:spLocks noChangeShapeType="1"/>
          </p:cNvSpPr>
          <p:nvPr/>
        </p:nvSpPr>
        <p:spPr bwMode="auto">
          <a:xfrm>
            <a:off x="4267200" y="2667000"/>
            <a:ext cx="0" cy="2133600"/>
          </a:xfrm>
          <a:prstGeom prst="line">
            <a:avLst/>
          </a:prstGeom>
          <a:noFill/>
          <a:ln w="9525">
            <a:solidFill>
              <a:schemeClr val="tx1"/>
            </a:solidFill>
            <a:round/>
            <a:headEnd/>
            <a:tailEnd/>
          </a:ln>
        </p:spPr>
        <p:txBody>
          <a:bodyPr/>
          <a:lstStyle/>
          <a:p>
            <a:endParaRPr lang="es-ES"/>
          </a:p>
        </p:txBody>
      </p:sp>
      <p:sp>
        <p:nvSpPr>
          <p:cNvPr id="35861" name="Line 22"/>
          <p:cNvSpPr>
            <a:spLocks noChangeShapeType="1"/>
          </p:cNvSpPr>
          <p:nvPr/>
        </p:nvSpPr>
        <p:spPr bwMode="auto">
          <a:xfrm flipH="1">
            <a:off x="4343400" y="3276600"/>
            <a:ext cx="152400" cy="76200"/>
          </a:xfrm>
          <a:prstGeom prst="line">
            <a:avLst/>
          </a:prstGeom>
          <a:noFill/>
          <a:ln w="9525">
            <a:solidFill>
              <a:schemeClr val="tx1"/>
            </a:solidFill>
            <a:round/>
            <a:headEnd/>
            <a:tailEnd type="triangle" w="med" len="med"/>
          </a:ln>
        </p:spPr>
        <p:txBody>
          <a:bodyPr/>
          <a:lstStyle/>
          <a:p>
            <a:endParaRPr lang="es-ES"/>
          </a:p>
        </p:txBody>
      </p:sp>
      <p:sp>
        <p:nvSpPr>
          <p:cNvPr id="35862" name="Line 23"/>
          <p:cNvSpPr>
            <a:spLocks noChangeShapeType="1"/>
          </p:cNvSpPr>
          <p:nvPr/>
        </p:nvSpPr>
        <p:spPr bwMode="auto">
          <a:xfrm flipH="1">
            <a:off x="4343400" y="4191000"/>
            <a:ext cx="304800" cy="0"/>
          </a:xfrm>
          <a:prstGeom prst="line">
            <a:avLst/>
          </a:prstGeom>
          <a:noFill/>
          <a:ln w="9525">
            <a:solidFill>
              <a:schemeClr val="tx1"/>
            </a:solidFill>
            <a:round/>
            <a:headEnd/>
            <a:tailEnd type="triangle" w="med" len="med"/>
          </a:ln>
        </p:spPr>
        <p:txBody>
          <a:bodyPr/>
          <a:lstStyle/>
          <a:p>
            <a:endParaRPr lang="es-E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098"/>
          <p:cNvSpPr>
            <a:spLocks noGrp="1" noChangeArrowheads="1"/>
          </p:cNvSpPr>
          <p:nvPr>
            <p:ph type="title"/>
          </p:nvPr>
        </p:nvSpPr>
        <p:spPr>
          <a:xfrm>
            <a:off x="1066800" y="-228600"/>
            <a:ext cx="7772400" cy="1143000"/>
          </a:xfrm>
        </p:spPr>
        <p:txBody>
          <a:bodyPr/>
          <a:lstStyle/>
          <a:p>
            <a:pPr eaLnBrk="1" hangingPunct="1"/>
            <a:r>
              <a:rPr lang="en-US" smtClean="0"/>
              <a:t>Planeación</a:t>
            </a:r>
          </a:p>
        </p:txBody>
      </p:sp>
      <p:sp>
        <p:nvSpPr>
          <p:cNvPr id="814083" name="Rectangle 4099"/>
          <p:cNvSpPr>
            <a:spLocks noGrp="1" noChangeArrowheads="1"/>
          </p:cNvSpPr>
          <p:nvPr>
            <p:ph type="body" idx="1"/>
          </p:nvPr>
        </p:nvSpPr>
        <p:spPr>
          <a:xfrm>
            <a:off x="1066800" y="838200"/>
            <a:ext cx="7875588" cy="5486400"/>
          </a:xfrm>
        </p:spPr>
        <p:txBody>
          <a:bodyPr/>
          <a:lstStyle/>
          <a:p>
            <a:pPr eaLnBrk="1" hangingPunct="1">
              <a:defRPr/>
            </a:pPr>
            <a:r>
              <a:rPr lang="en-US" sz="2800" smtClean="0"/>
              <a:t>Es la función básica de la gerencia.</a:t>
            </a:r>
          </a:p>
          <a:p>
            <a:pPr eaLnBrk="1" hangingPunct="1">
              <a:defRPr/>
            </a:pPr>
            <a:r>
              <a:rPr lang="en-US" sz="2800" smtClean="0"/>
              <a:t>Es preparar la organización para el futuro: determinar donde estamos, donde queremos ir y como. Inventar el futuro.</a:t>
            </a:r>
          </a:p>
          <a:p>
            <a:pPr eaLnBrk="1" hangingPunct="1">
              <a:defRPr/>
            </a:pPr>
            <a:r>
              <a:rPr lang="en-US" sz="2800" smtClean="0"/>
              <a:t>Es prepararse </a:t>
            </a:r>
            <a:r>
              <a:rPr lang="en-US" sz="2800" u="sng" smtClean="0"/>
              <a:t>personalmente</a:t>
            </a:r>
            <a:r>
              <a:rPr lang="en-US" sz="2800" smtClean="0"/>
              <a:t> para el futuro.</a:t>
            </a:r>
          </a:p>
          <a:p>
            <a:pPr lvl="1" eaLnBrk="1" hangingPunct="1">
              <a:defRPr/>
            </a:pPr>
            <a:r>
              <a:rPr lang="en-US" sz="2400" smtClean="0"/>
              <a:t>La palabra convence, el ejemplo arrastra.</a:t>
            </a:r>
          </a:p>
          <a:p>
            <a:pPr eaLnBrk="1" hangingPunct="1">
              <a:defRPr/>
            </a:pPr>
            <a:r>
              <a:rPr lang="en-US" sz="2800" smtClean="0"/>
              <a:t>Propósitos básicos:</a:t>
            </a:r>
          </a:p>
          <a:p>
            <a:pPr lvl="1" eaLnBrk="1" hangingPunct="1">
              <a:defRPr/>
            </a:pPr>
            <a:r>
              <a:rPr lang="en-US" sz="2400" smtClean="0"/>
              <a:t>Encauzar el cambio.</a:t>
            </a:r>
          </a:p>
          <a:p>
            <a:pPr lvl="1" eaLnBrk="1" hangingPunct="1">
              <a:defRPr/>
            </a:pPr>
            <a:r>
              <a:rPr lang="en-US" sz="2400" smtClean="0"/>
              <a:t>Generar capacidad de respuesta (flexibilidad).</a:t>
            </a:r>
          </a:p>
          <a:p>
            <a:pPr lvl="1" eaLnBrk="1" hangingPunct="1">
              <a:defRPr/>
            </a:pPr>
            <a:r>
              <a:rPr lang="en-US" sz="2400" smtClean="0"/>
              <a:t>Obtener ventaja competitiva duradera.</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n-US" smtClean="0"/>
              <a:t>PE:  Visión</a:t>
            </a:r>
          </a:p>
        </p:txBody>
      </p:sp>
      <p:sp>
        <p:nvSpPr>
          <p:cNvPr id="920579" name="Rectangle 3"/>
          <p:cNvSpPr>
            <a:spLocks noGrp="1" noChangeArrowheads="1"/>
          </p:cNvSpPr>
          <p:nvPr>
            <p:ph type="body" idx="1"/>
          </p:nvPr>
        </p:nvSpPr>
        <p:spPr/>
        <p:txBody>
          <a:bodyPr/>
          <a:lstStyle/>
          <a:p>
            <a:pPr eaLnBrk="1" hangingPunct="1">
              <a:defRPr/>
            </a:pPr>
            <a:r>
              <a:rPr lang="en-US" smtClean="0"/>
              <a:t>Que se quiere del negocio.</a:t>
            </a:r>
          </a:p>
          <a:p>
            <a:pPr eaLnBrk="1" hangingPunct="1">
              <a:defRPr/>
            </a:pPr>
            <a:r>
              <a:rPr lang="en-US" smtClean="0"/>
              <a:t>Visión realista de lo que se quiere que la empresa sea en el futuro.</a:t>
            </a:r>
          </a:p>
          <a:p>
            <a:pPr eaLnBrk="1" hangingPunct="1">
              <a:defRPr/>
            </a:pPr>
            <a:r>
              <a:rPr lang="en-US" smtClean="0"/>
              <a:t>Busca crear una imagen atractiva de un futuro deseable.</a:t>
            </a:r>
          </a:p>
          <a:p>
            <a:pPr eaLnBrk="1" hangingPunct="1">
              <a:defRPr/>
            </a:pPr>
            <a:r>
              <a:rPr lang="en-US" smtClean="0"/>
              <a:t>Una guía inspiradora para las acciones para cumplir la misión.</a:t>
            </a:r>
          </a:p>
          <a:p>
            <a:pPr eaLnBrk="1" hangingPunct="1">
              <a:defRPr/>
            </a:pPr>
            <a:endParaRPr lang="en-US" smtClean="0"/>
          </a:p>
        </p:txBody>
      </p:sp>
      <p:graphicFrame>
        <p:nvGraphicFramePr>
          <p:cNvPr id="9218" name="Object 4"/>
          <p:cNvGraphicFramePr>
            <a:graphicFrameLocks noChangeAspect="1"/>
          </p:cNvGraphicFramePr>
          <p:nvPr/>
        </p:nvGraphicFramePr>
        <p:xfrm>
          <a:off x="3276600" y="4949825"/>
          <a:ext cx="3124200" cy="1831975"/>
        </p:xfrm>
        <a:graphic>
          <a:graphicData uri="http://schemas.openxmlformats.org/presentationml/2006/ole">
            <p:oleObj spid="_x0000_s9218" name="Clip" r:id="rId3" imgW="4170600" imgH="3429720" progId="MS_ClipArt_Gallery.5">
              <p:embed/>
            </p:oleObj>
          </a:graphicData>
        </a:graphic>
      </p:graphicFrame>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t>PE:  Visión</a:t>
            </a:r>
          </a:p>
        </p:txBody>
      </p:sp>
      <p:sp>
        <p:nvSpPr>
          <p:cNvPr id="1050627" name="Rectangle 3"/>
          <p:cNvSpPr>
            <a:spLocks noGrp="1" noChangeArrowheads="1"/>
          </p:cNvSpPr>
          <p:nvPr>
            <p:ph type="body" idx="1"/>
          </p:nvPr>
        </p:nvSpPr>
        <p:spPr/>
        <p:txBody>
          <a:bodyPr/>
          <a:lstStyle/>
          <a:p>
            <a:pPr eaLnBrk="1" hangingPunct="1">
              <a:defRPr/>
            </a:pPr>
            <a:r>
              <a:rPr lang="en-US" smtClean="0"/>
              <a:t>Que quisieramos ser de aqui a 3 años?</a:t>
            </a:r>
          </a:p>
          <a:p>
            <a:pPr eaLnBrk="1" hangingPunct="1">
              <a:defRPr/>
            </a:pPr>
            <a:r>
              <a:rPr lang="en-US" smtClean="0"/>
              <a:t>En que negocio deberiamos de estar?</a:t>
            </a:r>
          </a:p>
          <a:p>
            <a:pPr eaLnBrk="1" hangingPunct="1">
              <a:defRPr/>
            </a:pPr>
            <a:r>
              <a:rPr lang="en-US" smtClean="0"/>
              <a:t>A donde queremos ir?</a:t>
            </a:r>
          </a:p>
          <a:p>
            <a:pPr eaLnBrk="1" hangingPunct="1">
              <a:defRPr/>
            </a:pPr>
            <a:r>
              <a:rPr lang="en-US" smtClean="0"/>
              <a:t>Que futuro queremos inventar?</a:t>
            </a:r>
          </a:p>
          <a:p>
            <a:pPr eaLnBrk="1" hangingPunct="1">
              <a:defRPr/>
            </a:pPr>
            <a:r>
              <a:rPr lang="en-US" smtClean="0"/>
              <a:t>Cual  es la compañía en la que yo quiero trabajar?</a:t>
            </a:r>
          </a:p>
          <a:p>
            <a:pPr eaLnBrk="1" hangingPunct="1">
              <a:defRPr/>
            </a:pPr>
            <a:r>
              <a:rPr lang="en-US" smtClean="0"/>
              <a:t>Cual es nuestro sueño con plazo?</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PE: Visión</a:t>
            </a:r>
            <a:endParaRPr lang="es-ES_tradnl" smtClean="0"/>
          </a:p>
        </p:txBody>
      </p:sp>
      <p:sp>
        <p:nvSpPr>
          <p:cNvPr id="1056771" name="Rectangle 3"/>
          <p:cNvSpPr>
            <a:spLocks noGrp="1" noChangeArrowheads="1"/>
          </p:cNvSpPr>
          <p:nvPr>
            <p:ph type="body" idx="1"/>
          </p:nvPr>
        </p:nvSpPr>
        <p:spPr/>
        <p:txBody>
          <a:bodyPr/>
          <a:lstStyle/>
          <a:p>
            <a:pPr eaLnBrk="1" hangingPunct="1">
              <a:defRPr/>
            </a:pPr>
            <a:r>
              <a:rPr lang="en-US" sz="2800" smtClean="0"/>
              <a:t>Propositos:</a:t>
            </a:r>
          </a:p>
          <a:p>
            <a:pPr lvl="1" eaLnBrk="1" hangingPunct="1">
              <a:defRPr/>
            </a:pPr>
            <a:r>
              <a:rPr lang="en-US" sz="2400" smtClean="0"/>
              <a:t>Motivar, ojalá inspirar.</a:t>
            </a:r>
          </a:p>
          <a:p>
            <a:pPr lvl="1" eaLnBrk="1" hangingPunct="1">
              <a:defRPr/>
            </a:pPr>
            <a:r>
              <a:rPr lang="en-US" sz="2400" smtClean="0"/>
              <a:t>Establecesr un norte para la organización.</a:t>
            </a:r>
          </a:p>
          <a:p>
            <a:pPr lvl="1" eaLnBrk="1" hangingPunct="1">
              <a:defRPr/>
            </a:pPr>
            <a:r>
              <a:rPr lang="en-US" sz="2400" smtClean="0"/>
              <a:t>Definir que significa “exito”.</a:t>
            </a:r>
          </a:p>
          <a:p>
            <a:pPr eaLnBrk="1" hangingPunct="1">
              <a:defRPr/>
            </a:pPr>
            <a:r>
              <a:rPr lang="en-US" sz="2800" smtClean="0"/>
              <a:t>Pautas para su formulación:</a:t>
            </a:r>
          </a:p>
          <a:p>
            <a:pPr lvl="1" eaLnBrk="1" hangingPunct="1">
              <a:defRPr/>
            </a:pPr>
            <a:r>
              <a:rPr lang="en-US" sz="2400" smtClean="0"/>
              <a:t>Debe de estar en concordancia con la misión.</a:t>
            </a:r>
          </a:p>
          <a:p>
            <a:pPr lvl="1" eaLnBrk="1" hangingPunct="1">
              <a:defRPr/>
            </a:pPr>
            <a:r>
              <a:rPr lang="en-US" sz="2400" smtClean="0"/>
              <a:t>Suficientemente específica para que guie y Suficientemente amplia para que pueda crecer.</a:t>
            </a:r>
          </a:p>
          <a:p>
            <a:pPr lvl="1" eaLnBrk="1" hangingPunct="1">
              <a:defRPr/>
            </a:pPr>
            <a:r>
              <a:rPr lang="en-US" sz="2400" smtClean="0"/>
              <a:t>En terminos que entienda toda la organización.</a:t>
            </a:r>
            <a:endParaRPr lang="es-ES_tradnl" sz="2400" smtClean="0"/>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Visión: Fundeshe</a:t>
            </a:r>
            <a:endParaRPr lang="es-ES_tradnl" smtClean="0"/>
          </a:p>
        </p:txBody>
      </p:sp>
      <p:sp>
        <p:nvSpPr>
          <p:cNvPr id="1057795" name="Rectangle 3"/>
          <p:cNvSpPr>
            <a:spLocks noGrp="1" noChangeArrowheads="1"/>
          </p:cNvSpPr>
          <p:nvPr>
            <p:ph type="body" idx="1"/>
          </p:nvPr>
        </p:nvSpPr>
        <p:spPr/>
        <p:txBody>
          <a:bodyPr/>
          <a:lstStyle/>
          <a:p>
            <a:pPr eaLnBrk="1" hangingPunct="1">
              <a:defRPr/>
            </a:pPr>
            <a:r>
              <a:rPr lang="en-US" smtClean="0"/>
              <a:t>Creciendo juntos con nuestra gente y con aquellos a quienes servimos, llegar a ser una fundación ágil, solvente y solidaria para poder cumplir con las aspiraciones nuestras y de quien menos tienen.</a:t>
            </a:r>
            <a:endParaRPr lang="es-ES_tradnl" smtClean="0"/>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Visión: Amoco</a:t>
            </a:r>
          </a:p>
        </p:txBody>
      </p:sp>
      <p:sp>
        <p:nvSpPr>
          <p:cNvPr id="1052675" name="Rectangle 3"/>
          <p:cNvSpPr>
            <a:spLocks noGrp="1" noChangeArrowheads="1"/>
          </p:cNvSpPr>
          <p:nvPr>
            <p:ph type="body" idx="1"/>
          </p:nvPr>
        </p:nvSpPr>
        <p:spPr/>
        <p:txBody>
          <a:bodyPr/>
          <a:lstStyle/>
          <a:p>
            <a:pPr eaLnBrk="1" hangingPunct="1">
              <a:defRPr/>
            </a:pPr>
            <a:r>
              <a:rPr lang="en-US" sz="2800" smtClean="0"/>
              <a:t>“Amoco será una empresa con actividades globales, reconicida por sus empleados, clientes, competidores, inversionistas y público en general por su preminencia en todo el mundo. Seremos la vara que sirva a las otras empresas para medir su actuación. Nuestros sellos serán la innovación, la iniciativa y el trabajo en equipo de nuestro personal, así como nuestra capacidad para anticipar y responder debidamente a los cambios y para crear oportunidades”.</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Visión: Azul</a:t>
            </a:r>
          </a:p>
        </p:txBody>
      </p:sp>
      <p:sp>
        <p:nvSpPr>
          <p:cNvPr id="1051651" name="Rectangle 3"/>
          <p:cNvSpPr>
            <a:spLocks noGrp="1" noChangeArrowheads="1"/>
          </p:cNvSpPr>
          <p:nvPr>
            <p:ph type="body" idx="1"/>
          </p:nvPr>
        </p:nvSpPr>
        <p:spPr/>
        <p:txBody>
          <a:bodyPr/>
          <a:lstStyle/>
          <a:p>
            <a:pPr eaLnBrk="1" hangingPunct="1">
              <a:defRPr/>
            </a:pPr>
            <a:r>
              <a:rPr lang="en-US" smtClean="0"/>
              <a:t>“Azul será una organizacion sólida, con una participación activa en la sociedad; diversificada en servicios, productos clientes y regiones geográficas; humanista; con flexibilidad funcional, liderazgo tecnológico y creatividad innovadora para asegurar su crecimiento racional”.</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Visión: Edesa</a:t>
            </a:r>
            <a:endParaRPr lang="es-ES_tradnl" smtClean="0"/>
          </a:p>
        </p:txBody>
      </p:sp>
      <p:sp>
        <p:nvSpPr>
          <p:cNvPr id="1058819" name="Rectangle 3"/>
          <p:cNvSpPr>
            <a:spLocks noGrp="1" noChangeArrowheads="1"/>
          </p:cNvSpPr>
          <p:nvPr>
            <p:ph type="body" idx="1"/>
          </p:nvPr>
        </p:nvSpPr>
        <p:spPr/>
        <p:txBody>
          <a:bodyPr/>
          <a:lstStyle/>
          <a:p>
            <a:pPr eaLnBrk="1" hangingPunct="1">
              <a:defRPr/>
            </a:pPr>
            <a:r>
              <a:rPr lang="en-US" sz="2800" smtClean="0"/>
              <a:t>Empresa Lider dentro de la industria de acabados de la construcción, por su éxito con los clientes, innovación, tecnología y habilidades para competir exitosamente en los mercados internacionales.</a:t>
            </a:r>
          </a:p>
          <a:p>
            <a:pPr eaLnBrk="1" hangingPunct="1">
              <a:defRPr/>
            </a:pPr>
            <a:r>
              <a:rPr lang="en-US" sz="2800" smtClean="0"/>
              <a:t>Destacados además por su dedicación a la formación, capacitación y desarrollo de sus empleados, respeto integral al medio ambiente y compromiso con el desarrollo del país.</a:t>
            </a:r>
            <a:endParaRPr lang="es-ES_tradnl" sz="2800" smtClean="0"/>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mtClean="0"/>
              <a:t>PE:  Visión</a:t>
            </a:r>
          </a:p>
        </p:txBody>
      </p:sp>
      <p:sp>
        <p:nvSpPr>
          <p:cNvPr id="1053699" name="Rectangle 3"/>
          <p:cNvSpPr>
            <a:spLocks noGrp="1" noChangeArrowheads="1"/>
          </p:cNvSpPr>
          <p:nvPr>
            <p:ph type="body" idx="1"/>
          </p:nvPr>
        </p:nvSpPr>
        <p:spPr/>
        <p:txBody>
          <a:bodyPr/>
          <a:lstStyle/>
          <a:p>
            <a:pPr eaLnBrk="1" hangingPunct="1">
              <a:defRPr/>
            </a:pPr>
            <a:r>
              <a:rPr lang="en-US" smtClean="0"/>
              <a:t>“Visión = Misión + estrategia + cultura.”</a:t>
            </a:r>
          </a:p>
          <a:p>
            <a:pPr lvl="1" eaLnBrk="1" hangingPunct="1">
              <a:defRPr/>
            </a:pPr>
            <a:r>
              <a:rPr lang="en-US" smtClean="0"/>
              <a:t>Mark Lipton.</a:t>
            </a:r>
          </a:p>
          <a:p>
            <a:pPr eaLnBrk="1" hangingPunct="1">
              <a:defRPr/>
            </a:pPr>
            <a:r>
              <a:rPr lang="en-US" smtClean="0"/>
              <a:t>“La tarea del estratega no consiste en ver la compañía como es… sino en lo que puede convertirse.”</a:t>
            </a:r>
          </a:p>
          <a:p>
            <a:pPr lvl="1" eaLnBrk="1" hangingPunct="1">
              <a:defRPr/>
            </a:pPr>
            <a:r>
              <a:rPr lang="en-US" smtClean="0"/>
              <a:t>John Trets, presidente de Greyhound inc.</a:t>
            </a:r>
          </a:p>
        </p:txBody>
      </p:sp>
      <p:pic>
        <p:nvPicPr>
          <p:cNvPr id="43012" name="Picture 5" descr="C:\WINDOWS\Application Data\Microsoft\Media Catalog\Downloaded Clips\cl60\j0242037.wmf"/>
          <p:cNvPicPr>
            <a:picLocks noChangeAspect="1" noChangeArrowheads="1"/>
          </p:cNvPicPr>
          <p:nvPr/>
        </p:nvPicPr>
        <p:blipFill>
          <a:blip r:embed="rId2"/>
          <a:srcRect/>
          <a:stretch>
            <a:fillRect/>
          </a:stretch>
        </p:blipFill>
        <p:spPr bwMode="auto">
          <a:xfrm>
            <a:off x="3276600" y="4343400"/>
            <a:ext cx="2278063" cy="2286000"/>
          </a:xfrm>
          <a:prstGeom prst="rect">
            <a:avLst/>
          </a:prstGeom>
          <a:noFill/>
          <a:ln w="9525">
            <a:noFill/>
            <a:miter lim="800000"/>
            <a:headEnd/>
            <a:tailEnd/>
          </a:ln>
        </p:spPr>
      </p:pic>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026"/>
          <p:cNvSpPr>
            <a:spLocks noGrp="1" noChangeArrowheads="1"/>
          </p:cNvSpPr>
          <p:nvPr>
            <p:ph type="title"/>
          </p:nvPr>
        </p:nvSpPr>
        <p:spPr>
          <a:xfrm>
            <a:off x="0" y="-228600"/>
            <a:ext cx="9144000" cy="1143000"/>
          </a:xfrm>
        </p:spPr>
        <p:txBody>
          <a:bodyPr/>
          <a:lstStyle/>
          <a:p>
            <a:pPr eaLnBrk="1" hangingPunct="1"/>
            <a:r>
              <a:rPr lang="en-US" smtClean="0"/>
              <a:t>PE: Misión</a:t>
            </a:r>
          </a:p>
        </p:txBody>
      </p:sp>
      <p:sp>
        <p:nvSpPr>
          <p:cNvPr id="935939" name="Rectangle 1027"/>
          <p:cNvSpPr>
            <a:spLocks noGrp="1" noChangeArrowheads="1"/>
          </p:cNvSpPr>
          <p:nvPr>
            <p:ph type="body" idx="1"/>
          </p:nvPr>
        </p:nvSpPr>
        <p:spPr>
          <a:xfrm>
            <a:off x="533400" y="914400"/>
            <a:ext cx="8610600" cy="5257800"/>
          </a:xfrm>
        </p:spPr>
        <p:txBody>
          <a:bodyPr/>
          <a:lstStyle/>
          <a:p>
            <a:pPr eaLnBrk="1" hangingPunct="1">
              <a:defRPr/>
            </a:pPr>
            <a:r>
              <a:rPr lang="en-US" smtClean="0"/>
              <a:t>Propósito y Dirección general, escrito de un negocio o una compañía.</a:t>
            </a:r>
          </a:p>
          <a:p>
            <a:pPr eaLnBrk="1" hangingPunct="1">
              <a:defRPr/>
            </a:pPr>
            <a:r>
              <a:rPr lang="en-US" smtClean="0"/>
              <a:t>Generalmente menciona los valores de la compañía y forma de satsifacer al cliente.</a:t>
            </a:r>
          </a:p>
          <a:p>
            <a:pPr eaLnBrk="1" hangingPunct="1">
              <a:defRPr/>
            </a:pPr>
            <a:r>
              <a:rPr lang="en-US" smtClean="0"/>
              <a:t>Determina: “En que negocio estamos?”.</a:t>
            </a:r>
          </a:p>
          <a:p>
            <a:pPr eaLnBrk="1" hangingPunct="1">
              <a:defRPr/>
            </a:pPr>
            <a:r>
              <a:rPr lang="en-US" smtClean="0"/>
              <a:t>Da una explicación clara y concisa de razón de ser.</a:t>
            </a:r>
          </a:p>
          <a:p>
            <a:pPr eaLnBrk="1" hangingPunct="1">
              <a:defRPr/>
            </a:pPr>
            <a:r>
              <a:rPr lang="en-US" smtClean="0"/>
              <a:t>Corto, al grano, enfoca proposito y razón de ser, esperanzas de logros.</a:t>
            </a:r>
          </a:p>
        </p:txBody>
      </p:sp>
    </p:spTree>
  </p:cSld>
  <p:clrMapOvr>
    <a:masterClrMapping/>
  </p:clrMapOvr>
  <p:transition spd="med" advClick="0"/>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143000" y="-152400"/>
            <a:ext cx="6945313" cy="1143000"/>
          </a:xfrm>
        </p:spPr>
        <p:txBody>
          <a:bodyPr/>
          <a:lstStyle/>
          <a:p>
            <a:pPr eaLnBrk="1" hangingPunct="1"/>
            <a:r>
              <a:rPr lang="en-US" smtClean="0"/>
              <a:t>PE: Misión</a:t>
            </a:r>
          </a:p>
        </p:txBody>
      </p:sp>
      <p:sp>
        <p:nvSpPr>
          <p:cNvPr id="910339" name="Rectangle 3"/>
          <p:cNvSpPr>
            <a:spLocks noGrp="1" noChangeArrowheads="1"/>
          </p:cNvSpPr>
          <p:nvPr>
            <p:ph type="body" idx="1"/>
          </p:nvPr>
        </p:nvSpPr>
        <p:spPr>
          <a:xfrm>
            <a:off x="762000" y="949325"/>
            <a:ext cx="8180388" cy="5222875"/>
          </a:xfrm>
        </p:spPr>
        <p:txBody>
          <a:bodyPr/>
          <a:lstStyle/>
          <a:p>
            <a:pPr eaLnBrk="1" hangingPunct="1">
              <a:lnSpc>
                <a:spcPct val="90000"/>
              </a:lnSpc>
              <a:defRPr/>
            </a:pPr>
            <a:r>
              <a:rPr lang="en-US" sz="2800" smtClean="0"/>
              <a:t>Quienes somos?</a:t>
            </a:r>
          </a:p>
          <a:p>
            <a:pPr eaLnBrk="1" hangingPunct="1">
              <a:lnSpc>
                <a:spcPct val="90000"/>
              </a:lnSpc>
              <a:defRPr/>
            </a:pPr>
            <a:r>
              <a:rPr lang="en-US" sz="2800" smtClean="0"/>
              <a:t>En que negocio estamos?</a:t>
            </a:r>
          </a:p>
          <a:p>
            <a:pPr eaLnBrk="1" hangingPunct="1">
              <a:lnSpc>
                <a:spcPct val="90000"/>
              </a:lnSpc>
              <a:defRPr/>
            </a:pPr>
            <a:r>
              <a:rPr lang="en-US" sz="2800" smtClean="0"/>
              <a:t>Cual es nuestra razón de ser?</a:t>
            </a:r>
          </a:p>
          <a:p>
            <a:pPr eaLnBrk="1" hangingPunct="1">
              <a:lnSpc>
                <a:spcPct val="90000"/>
              </a:lnSpc>
              <a:defRPr/>
            </a:pPr>
            <a:r>
              <a:rPr lang="en-US" sz="2800" smtClean="0"/>
              <a:t>Quienes son nuestros clientes?</a:t>
            </a:r>
          </a:p>
          <a:p>
            <a:pPr eaLnBrk="1" hangingPunct="1">
              <a:lnSpc>
                <a:spcPct val="90000"/>
              </a:lnSpc>
              <a:defRPr/>
            </a:pPr>
            <a:r>
              <a:rPr lang="en-US" sz="2800" smtClean="0"/>
              <a:t>A quienes benefician nuestros esfuerzos?</a:t>
            </a:r>
          </a:p>
          <a:p>
            <a:pPr eaLnBrk="1" hangingPunct="1">
              <a:lnSpc>
                <a:spcPct val="90000"/>
              </a:lnSpc>
              <a:defRPr/>
            </a:pPr>
            <a:r>
              <a:rPr lang="en-US" sz="2800" smtClean="0"/>
              <a:t>Cual es  nuestra filosofía operativa?</a:t>
            </a:r>
          </a:p>
          <a:p>
            <a:pPr eaLnBrk="1" hangingPunct="1">
              <a:lnSpc>
                <a:spcPct val="90000"/>
              </a:lnSpc>
              <a:defRPr/>
            </a:pPr>
            <a:r>
              <a:rPr lang="en-US" sz="2800" smtClean="0"/>
              <a:t>Cual es nuestra ventaja competitiva? </a:t>
            </a:r>
          </a:p>
          <a:p>
            <a:pPr eaLnBrk="1" hangingPunct="1">
              <a:lnSpc>
                <a:spcPct val="90000"/>
              </a:lnSpc>
              <a:defRPr/>
            </a:pPr>
            <a:r>
              <a:rPr lang="en-US" sz="2800" smtClean="0"/>
              <a:t>Que valor exclusivo orecemos a nuestros clientes?</a:t>
            </a:r>
          </a:p>
          <a:p>
            <a:pPr eaLnBrk="1" hangingPunct="1">
              <a:lnSpc>
                <a:spcPct val="90000"/>
              </a:lnSpc>
              <a:defRPr/>
            </a:pPr>
            <a:r>
              <a:rPr lang="en-US" sz="2800" smtClean="0"/>
              <a:t>Estamos describiendo lo que hacemos o el porque lo hacemos?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066800" y="152400"/>
            <a:ext cx="7772400" cy="1143000"/>
          </a:xfrm>
        </p:spPr>
        <p:txBody>
          <a:bodyPr/>
          <a:lstStyle/>
          <a:p>
            <a:pPr eaLnBrk="1" hangingPunct="1"/>
            <a:r>
              <a:rPr lang="en-US" smtClean="0"/>
              <a:t>Planeación</a:t>
            </a:r>
          </a:p>
        </p:txBody>
      </p:sp>
      <p:sp>
        <p:nvSpPr>
          <p:cNvPr id="1054723" name="Rectangle 3"/>
          <p:cNvSpPr>
            <a:spLocks noGrp="1" noChangeArrowheads="1"/>
          </p:cNvSpPr>
          <p:nvPr>
            <p:ph type="body" idx="1"/>
          </p:nvPr>
        </p:nvSpPr>
        <p:spPr>
          <a:xfrm>
            <a:off x="1066800" y="1371600"/>
            <a:ext cx="7875588" cy="4953000"/>
          </a:xfrm>
        </p:spPr>
        <p:txBody>
          <a:bodyPr/>
          <a:lstStyle/>
          <a:p>
            <a:pPr eaLnBrk="1" hangingPunct="1">
              <a:defRPr/>
            </a:pPr>
            <a:r>
              <a:rPr lang="en-US" smtClean="0"/>
              <a:t>Veremos 2 planeaciones:</a:t>
            </a:r>
          </a:p>
          <a:p>
            <a:pPr eaLnBrk="1" hangingPunct="1">
              <a:defRPr/>
            </a:pPr>
            <a:endParaRPr lang="en-US" smtClean="0"/>
          </a:p>
          <a:p>
            <a:pPr eaLnBrk="1" hangingPunct="1">
              <a:defRPr/>
            </a:pPr>
            <a:r>
              <a:rPr lang="en-US" smtClean="0"/>
              <a:t>Estratégica.</a:t>
            </a:r>
          </a:p>
          <a:p>
            <a:pPr lvl="1" eaLnBrk="1" hangingPunct="1">
              <a:defRPr/>
            </a:pPr>
            <a:r>
              <a:rPr lang="en-US" smtClean="0"/>
              <a:t>Generales.</a:t>
            </a:r>
          </a:p>
          <a:p>
            <a:pPr lvl="1" eaLnBrk="1" hangingPunct="1">
              <a:defRPr/>
            </a:pPr>
            <a:r>
              <a:rPr lang="en-US" smtClean="0"/>
              <a:t>Alta Gerencia.</a:t>
            </a:r>
          </a:p>
          <a:p>
            <a:pPr eaLnBrk="1" hangingPunct="1">
              <a:defRPr/>
            </a:pPr>
            <a:r>
              <a:rPr lang="en-US" smtClean="0"/>
              <a:t>Operativa o Tactica.</a:t>
            </a:r>
          </a:p>
          <a:p>
            <a:pPr lvl="1" eaLnBrk="1" hangingPunct="1">
              <a:defRPr/>
            </a:pPr>
            <a:r>
              <a:rPr lang="en-US" smtClean="0"/>
              <a:t>Capitanes &amp;Tenientes.</a:t>
            </a:r>
          </a:p>
          <a:p>
            <a:pPr lvl="1" eaLnBrk="1" hangingPunct="1">
              <a:defRPr/>
            </a:pPr>
            <a:r>
              <a:rPr lang="en-US" smtClean="0"/>
              <a:t>Gerencia Media.</a:t>
            </a:r>
          </a:p>
        </p:txBody>
      </p:sp>
      <p:pic>
        <p:nvPicPr>
          <p:cNvPr id="18436" name="Picture 4"/>
          <p:cNvPicPr>
            <a:picLocks noChangeAspect="1" noChangeArrowheads="1"/>
          </p:cNvPicPr>
          <p:nvPr/>
        </p:nvPicPr>
        <p:blipFill>
          <a:blip r:embed="rId2"/>
          <a:srcRect/>
          <a:stretch>
            <a:fillRect/>
          </a:stretch>
        </p:blipFill>
        <p:spPr bwMode="auto">
          <a:xfrm>
            <a:off x="5407025" y="3124200"/>
            <a:ext cx="3660775" cy="3424238"/>
          </a:xfrm>
          <a:prstGeom prst="rect">
            <a:avLst/>
          </a:prstGeom>
          <a:noFill/>
          <a:ln w="9525">
            <a:noFill/>
            <a:miter lim="800000"/>
            <a:headEnd/>
            <a:tailEnd/>
          </a:ln>
        </p:spPr>
      </p:pic>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smtClean="0"/>
              <a:t>PE: Misión</a:t>
            </a:r>
            <a:endParaRPr lang="es-ES_tradnl" smtClean="0"/>
          </a:p>
        </p:txBody>
      </p:sp>
      <p:sp>
        <p:nvSpPr>
          <p:cNvPr id="1059843" name="Rectangle 3"/>
          <p:cNvSpPr>
            <a:spLocks noGrp="1" noChangeArrowheads="1"/>
          </p:cNvSpPr>
          <p:nvPr>
            <p:ph type="body" idx="1"/>
          </p:nvPr>
        </p:nvSpPr>
        <p:spPr>
          <a:xfrm>
            <a:off x="762000" y="1143000"/>
            <a:ext cx="8180388" cy="4918075"/>
          </a:xfrm>
        </p:spPr>
        <p:txBody>
          <a:bodyPr/>
          <a:lstStyle/>
          <a:p>
            <a:pPr eaLnBrk="1" hangingPunct="1">
              <a:defRPr/>
            </a:pPr>
            <a:r>
              <a:rPr lang="en-US" sz="2800" smtClean="0"/>
              <a:t>Propositos:</a:t>
            </a:r>
          </a:p>
          <a:p>
            <a:pPr lvl="1" eaLnBrk="1" hangingPunct="1">
              <a:defRPr/>
            </a:pPr>
            <a:r>
              <a:rPr lang="en-US" sz="2400" smtClean="0"/>
              <a:t>Motivar, ojalá inspirar.</a:t>
            </a:r>
          </a:p>
          <a:p>
            <a:pPr lvl="1" eaLnBrk="1" hangingPunct="1">
              <a:defRPr/>
            </a:pPr>
            <a:r>
              <a:rPr lang="en-US" sz="2400" smtClean="0"/>
              <a:t>Establecesr tono y filosofía.</a:t>
            </a:r>
          </a:p>
          <a:p>
            <a:pPr lvl="1" eaLnBrk="1" hangingPunct="1">
              <a:defRPr/>
            </a:pPr>
            <a:r>
              <a:rPr lang="en-US" sz="2400" smtClean="0"/>
              <a:t>Informar de capacidades distintivas de organización.</a:t>
            </a:r>
          </a:p>
          <a:p>
            <a:pPr lvl="1" eaLnBrk="1" hangingPunct="1">
              <a:defRPr/>
            </a:pPr>
            <a:r>
              <a:rPr lang="en-US" sz="2400" smtClean="0"/>
              <a:t>Distinguirla de las demas de su campo.</a:t>
            </a:r>
          </a:p>
          <a:p>
            <a:pPr eaLnBrk="1" hangingPunct="1">
              <a:defRPr/>
            </a:pPr>
            <a:r>
              <a:rPr lang="en-US" sz="2800" smtClean="0"/>
              <a:t>Pautas para su formulación:</a:t>
            </a:r>
          </a:p>
          <a:p>
            <a:pPr lvl="1" eaLnBrk="1" hangingPunct="1">
              <a:defRPr/>
            </a:pPr>
            <a:r>
              <a:rPr lang="en-US" sz="2400" smtClean="0"/>
              <a:t>Debe de estar en concordancia con la visión.</a:t>
            </a:r>
          </a:p>
          <a:p>
            <a:pPr lvl="1" eaLnBrk="1" hangingPunct="1">
              <a:defRPr/>
            </a:pPr>
            <a:r>
              <a:rPr lang="en-US" sz="2400" smtClean="0"/>
              <a:t>Suficientemente específica para que guie y Suficientemente amplia para que pueda crecer.</a:t>
            </a:r>
          </a:p>
          <a:p>
            <a:pPr lvl="1" eaLnBrk="1" hangingPunct="1">
              <a:defRPr/>
            </a:pPr>
            <a:r>
              <a:rPr lang="en-US" sz="2400" smtClean="0"/>
              <a:t>En terminos que entienda toda la organización.</a:t>
            </a:r>
            <a:endParaRPr lang="es-ES_tradnl" sz="2400" smtClean="0"/>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smtClean="0"/>
              <a:t>PE: Misión</a:t>
            </a:r>
            <a:endParaRPr lang="es-ES_tradnl" smtClean="0"/>
          </a:p>
        </p:txBody>
      </p:sp>
      <p:sp>
        <p:nvSpPr>
          <p:cNvPr id="1060867" name="Rectangle 3"/>
          <p:cNvSpPr>
            <a:spLocks noGrp="1" noChangeArrowheads="1"/>
          </p:cNvSpPr>
          <p:nvPr>
            <p:ph type="body" idx="1"/>
          </p:nvPr>
        </p:nvSpPr>
        <p:spPr/>
        <p:txBody>
          <a:bodyPr/>
          <a:lstStyle/>
          <a:p>
            <a:pPr eaLnBrk="1" hangingPunct="1">
              <a:defRPr/>
            </a:pPr>
            <a:r>
              <a:rPr lang="en-US" sz="2800" smtClean="0"/>
              <a:t>La misión es propósito, la visión es dirección.</a:t>
            </a:r>
          </a:p>
          <a:p>
            <a:pPr lvl="1" eaLnBrk="1" hangingPunct="1">
              <a:defRPr/>
            </a:pPr>
            <a:r>
              <a:rPr lang="en-US" sz="2400" smtClean="0"/>
              <a:t>Stephen George.</a:t>
            </a:r>
          </a:p>
          <a:p>
            <a:pPr eaLnBrk="1" hangingPunct="1">
              <a:defRPr/>
            </a:pPr>
            <a:r>
              <a:rPr lang="en-US" sz="2800" smtClean="0"/>
              <a:t>El nombre, los estatutos o los artículos de incorporación de una empresa no la definen. Lo único que permite a la empresa contar con objetivos claros y realistas es una definición clara de su misión y del propósito de la organización.</a:t>
            </a:r>
          </a:p>
          <a:p>
            <a:pPr lvl="1" eaLnBrk="1" hangingPunct="1">
              <a:defRPr/>
            </a:pPr>
            <a:r>
              <a:rPr lang="en-US" sz="2400" smtClean="0"/>
              <a:t>Peter Drucker.</a:t>
            </a:r>
            <a:endParaRPr lang="es-ES_tradnl" sz="2400" smtClean="0"/>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smtClean="0"/>
              <a:t>Misión: McDonalds</a:t>
            </a:r>
            <a:endParaRPr lang="es-ES_tradnl" smtClean="0"/>
          </a:p>
        </p:txBody>
      </p:sp>
      <p:sp>
        <p:nvSpPr>
          <p:cNvPr id="1061891" name="Rectangle 3"/>
          <p:cNvSpPr>
            <a:spLocks noGrp="1" noChangeArrowheads="1"/>
          </p:cNvSpPr>
          <p:nvPr>
            <p:ph type="body" idx="1"/>
          </p:nvPr>
        </p:nvSpPr>
        <p:spPr/>
        <p:txBody>
          <a:bodyPr/>
          <a:lstStyle/>
          <a:p>
            <a:pPr eaLnBrk="1" hangingPunct="1">
              <a:defRPr/>
            </a:pPr>
            <a:r>
              <a:rPr lang="en-US" smtClean="0"/>
              <a:t>QSC=V.</a:t>
            </a:r>
          </a:p>
          <a:p>
            <a:pPr eaLnBrk="1" hangingPunct="1">
              <a:defRPr/>
            </a:pPr>
            <a:endParaRPr lang="en-US" smtClean="0"/>
          </a:p>
          <a:p>
            <a:pPr eaLnBrk="1" hangingPunct="1">
              <a:defRPr/>
            </a:pPr>
            <a:r>
              <a:rPr lang="en-US" smtClean="0"/>
              <a:t>Q= Quality.</a:t>
            </a:r>
          </a:p>
          <a:p>
            <a:pPr eaLnBrk="1" hangingPunct="1">
              <a:defRPr/>
            </a:pPr>
            <a:r>
              <a:rPr lang="en-US" smtClean="0"/>
              <a:t>S= Service.</a:t>
            </a:r>
          </a:p>
          <a:p>
            <a:pPr eaLnBrk="1" hangingPunct="1">
              <a:defRPr/>
            </a:pPr>
            <a:r>
              <a:rPr lang="en-US" smtClean="0"/>
              <a:t>C= Cleanliness.</a:t>
            </a:r>
          </a:p>
          <a:p>
            <a:pPr eaLnBrk="1" hangingPunct="1">
              <a:defRPr/>
            </a:pPr>
            <a:r>
              <a:rPr lang="en-US" smtClean="0"/>
              <a:t>V= Value.</a:t>
            </a:r>
            <a:endParaRPr lang="es-ES_tradnl" smtClean="0"/>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mtClean="0"/>
              <a:t>Misión: Fundeshe</a:t>
            </a:r>
            <a:endParaRPr lang="es-ES_tradnl" smtClean="0"/>
          </a:p>
        </p:txBody>
      </p:sp>
      <p:sp>
        <p:nvSpPr>
          <p:cNvPr id="1062915" name="Rectangle 3"/>
          <p:cNvSpPr>
            <a:spLocks noGrp="1" noChangeArrowheads="1"/>
          </p:cNvSpPr>
          <p:nvPr>
            <p:ph type="body" idx="1"/>
          </p:nvPr>
        </p:nvSpPr>
        <p:spPr/>
        <p:txBody>
          <a:bodyPr/>
          <a:lstStyle/>
          <a:p>
            <a:pPr eaLnBrk="1" hangingPunct="1">
              <a:defRPr/>
            </a:pPr>
            <a:r>
              <a:rPr lang="en-US" smtClean="0"/>
              <a:t>Hacer más con los que menos tienen.</a:t>
            </a:r>
            <a:endParaRPr lang="es-ES_tradnl" smtClean="0"/>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143000" y="152400"/>
            <a:ext cx="7772400" cy="1143000"/>
          </a:xfrm>
        </p:spPr>
        <p:txBody>
          <a:bodyPr/>
          <a:lstStyle/>
          <a:p>
            <a:pPr eaLnBrk="1" hangingPunct="1"/>
            <a:r>
              <a:rPr lang="en-US" smtClean="0"/>
              <a:t>Misión: Sector Industrial del Ecuador</a:t>
            </a:r>
            <a:endParaRPr lang="es-ES_tradnl" smtClean="0"/>
          </a:p>
        </p:txBody>
      </p:sp>
      <p:sp>
        <p:nvSpPr>
          <p:cNvPr id="1063939" name="Rectangle 3"/>
          <p:cNvSpPr>
            <a:spLocks noGrp="1" noChangeArrowheads="1"/>
          </p:cNvSpPr>
          <p:nvPr>
            <p:ph type="body" idx="1"/>
          </p:nvPr>
        </p:nvSpPr>
        <p:spPr>
          <a:xfrm>
            <a:off x="1143000" y="1482725"/>
            <a:ext cx="7799388" cy="4918075"/>
          </a:xfrm>
        </p:spPr>
        <p:txBody>
          <a:bodyPr/>
          <a:lstStyle/>
          <a:p>
            <a:pPr eaLnBrk="1" hangingPunct="1">
              <a:defRPr/>
            </a:pPr>
            <a:r>
              <a:rPr lang="en-US" smtClean="0"/>
              <a:t>Producir bienes y servicios que satisfagan la demanda de su mercado nacional e internacional, generando empleo y riqueza para la comunidad, con una adecuada utilización de los recursos nacionales.</a:t>
            </a:r>
            <a:endParaRPr lang="es-ES_tradnl" smtClean="0"/>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smtClean="0"/>
              <a:t>Misión: Carvajal</a:t>
            </a:r>
            <a:endParaRPr lang="es-ES_tradnl" smtClean="0"/>
          </a:p>
        </p:txBody>
      </p:sp>
      <p:sp>
        <p:nvSpPr>
          <p:cNvPr id="1064963" name="Rectangle 3"/>
          <p:cNvSpPr>
            <a:spLocks noGrp="1" noChangeArrowheads="1"/>
          </p:cNvSpPr>
          <p:nvPr>
            <p:ph type="body" idx="1"/>
          </p:nvPr>
        </p:nvSpPr>
        <p:spPr/>
        <p:txBody>
          <a:bodyPr/>
          <a:lstStyle/>
          <a:p>
            <a:pPr eaLnBrk="1" hangingPunct="1">
              <a:lnSpc>
                <a:spcPct val="90000"/>
              </a:lnSpc>
              <a:defRPr/>
            </a:pPr>
            <a:r>
              <a:rPr lang="en-US" smtClean="0"/>
              <a:t>La misión de Carvajal S.A. es tener un compromiso con la calidad, la productividad y el servicio. Pretende estimular la imaginación, la comunicación con la persona. Como parte de la misión esta el no permitir rendimientos mediocres para que se desarrollen tanto la empresa como las personas. En una frase la misión de Carvajal se puede resumir como “Carvajal hace las cosas bien”.</a:t>
            </a:r>
            <a:endParaRPr lang="es-ES_tradnl" smtClean="0"/>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smtClean="0"/>
              <a:t>Deber Siguiente Clase</a:t>
            </a:r>
            <a:endParaRPr lang="es-ES_tradnl" smtClean="0"/>
          </a:p>
        </p:txBody>
      </p:sp>
      <p:sp>
        <p:nvSpPr>
          <p:cNvPr id="842755" name="Rectangle 3"/>
          <p:cNvSpPr>
            <a:spLocks noGrp="1" noChangeArrowheads="1"/>
          </p:cNvSpPr>
          <p:nvPr>
            <p:ph type="body" idx="1"/>
          </p:nvPr>
        </p:nvSpPr>
        <p:spPr/>
        <p:txBody>
          <a:bodyPr/>
          <a:lstStyle/>
          <a:p>
            <a:pPr eaLnBrk="1" hangingPunct="1">
              <a:defRPr/>
            </a:pPr>
            <a:r>
              <a:rPr lang="en-US" smtClean="0"/>
              <a:t>Traer y exponer (&lt;1min) la misión y visión de una compañía que les parezca interesante.</a:t>
            </a:r>
          </a:p>
          <a:p>
            <a:pPr lvl="1" eaLnBrk="1" hangingPunct="1">
              <a:defRPr/>
            </a:pPr>
            <a:r>
              <a:rPr lang="en-US" smtClean="0"/>
              <a:t>+ 2 ptos mejores 3 trabajos.</a:t>
            </a:r>
          </a:p>
          <a:p>
            <a:pPr lvl="1" eaLnBrk="1" hangingPunct="1">
              <a:defRPr/>
            </a:pPr>
            <a:r>
              <a:rPr lang="en-US" smtClean="0"/>
              <a:t>- 1 ptos peores  3 trabajos.</a:t>
            </a:r>
          </a:p>
          <a:p>
            <a:pPr lvl="1" eaLnBrk="1" hangingPunct="1">
              <a:defRPr/>
            </a:pPr>
            <a:r>
              <a:rPr lang="en-US" smtClean="0"/>
              <a:t>- 3 ptos no trabajo o copiado.</a:t>
            </a:r>
            <a:endParaRPr lang="es-ES_tradnl" smtClean="0"/>
          </a:p>
        </p:txBody>
      </p:sp>
      <p:pic>
        <p:nvPicPr>
          <p:cNvPr id="52228" name="Picture 11" descr="C:\WINDOWS\Application Data\Microsoft\Media Catalog\Downloaded Clips\cl5d\j0234083.wmf"/>
          <p:cNvPicPr>
            <a:picLocks noChangeAspect="1" noChangeArrowheads="1"/>
          </p:cNvPicPr>
          <p:nvPr/>
        </p:nvPicPr>
        <p:blipFill>
          <a:blip r:embed="rId2"/>
          <a:srcRect/>
          <a:stretch>
            <a:fillRect/>
          </a:stretch>
        </p:blipFill>
        <p:spPr bwMode="auto">
          <a:xfrm>
            <a:off x="4114800" y="4311650"/>
            <a:ext cx="4953000" cy="2470150"/>
          </a:xfrm>
          <a:prstGeom prst="rect">
            <a:avLst/>
          </a:prstGeom>
          <a:noFill/>
          <a:ln w="9525">
            <a:noFill/>
            <a:miter lim="800000"/>
            <a:headEnd/>
            <a:tailEnd/>
          </a:ln>
        </p:spPr>
      </p:pic>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smtClean="0"/>
              <a:t>PE: Análisis de Situación</a:t>
            </a:r>
          </a:p>
        </p:txBody>
      </p:sp>
      <p:sp>
        <p:nvSpPr>
          <p:cNvPr id="917507" name="Rectangle 3"/>
          <p:cNvSpPr>
            <a:spLocks noGrp="1" noChangeArrowheads="1"/>
          </p:cNvSpPr>
          <p:nvPr>
            <p:ph type="body" idx="1"/>
          </p:nvPr>
        </p:nvSpPr>
        <p:spPr>
          <a:xfrm>
            <a:off x="990600" y="1143000"/>
            <a:ext cx="7951788" cy="4918075"/>
          </a:xfrm>
        </p:spPr>
        <p:txBody>
          <a:bodyPr/>
          <a:lstStyle/>
          <a:p>
            <a:pPr eaLnBrk="1" hangingPunct="1">
              <a:lnSpc>
                <a:spcPct val="90000"/>
              </a:lnSpc>
              <a:defRPr/>
            </a:pPr>
            <a:r>
              <a:rPr lang="en-US" smtClean="0"/>
              <a:t>FODA:</a:t>
            </a:r>
          </a:p>
          <a:p>
            <a:pPr lvl="1" eaLnBrk="1" hangingPunct="1">
              <a:lnSpc>
                <a:spcPct val="90000"/>
              </a:lnSpc>
              <a:defRPr/>
            </a:pPr>
            <a:r>
              <a:rPr lang="en-US" smtClean="0"/>
              <a:t>Determina Fortalezas y Debilidades (Interno).</a:t>
            </a:r>
          </a:p>
          <a:p>
            <a:pPr lvl="1" eaLnBrk="1" hangingPunct="1">
              <a:lnSpc>
                <a:spcPct val="90000"/>
              </a:lnSpc>
              <a:defRPr/>
            </a:pPr>
            <a:r>
              <a:rPr lang="en-US" smtClean="0"/>
              <a:t>Determina Oportunidades y Amenazas (Externo).</a:t>
            </a:r>
          </a:p>
          <a:p>
            <a:pPr eaLnBrk="1" hangingPunct="1">
              <a:lnSpc>
                <a:spcPct val="90000"/>
              </a:lnSpc>
              <a:defRPr/>
            </a:pPr>
            <a:r>
              <a:rPr lang="en-US" smtClean="0"/>
              <a:t>Interno refiere a personal, recursos, facilidades, tecnología, moral, valores, etc.</a:t>
            </a:r>
          </a:p>
          <a:p>
            <a:pPr eaLnBrk="1" hangingPunct="1">
              <a:lnSpc>
                <a:spcPct val="90000"/>
              </a:lnSpc>
              <a:defRPr/>
            </a:pPr>
            <a:r>
              <a:rPr lang="en-US" smtClean="0"/>
              <a:t>Externo refiere a competencia, situación país/mundo, mercados, etc .</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smtClean="0"/>
              <a:t>Recomendaciones Análisis de Situación</a:t>
            </a:r>
          </a:p>
        </p:txBody>
      </p:sp>
      <p:sp>
        <p:nvSpPr>
          <p:cNvPr id="944131" name="Rectangle 3"/>
          <p:cNvSpPr>
            <a:spLocks noGrp="1" noChangeArrowheads="1"/>
          </p:cNvSpPr>
          <p:nvPr>
            <p:ph type="body" idx="1"/>
          </p:nvPr>
        </p:nvSpPr>
        <p:spPr/>
        <p:txBody>
          <a:bodyPr/>
          <a:lstStyle/>
          <a:p>
            <a:pPr eaLnBrk="1" hangingPunct="1">
              <a:defRPr/>
            </a:pPr>
            <a:r>
              <a:rPr lang="en-US" smtClean="0"/>
              <a:t>Analisis no es panacea.</a:t>
            </a:r>
          </a:p>
          <a:p>
            <a:pPr eaLnBrk="1" hangingPunct="1">
              <a:defRPr/>
            </a:pPr>
            <a:r>
              <a:rPr lang="en-US" smtClean="0"/>
              <a:t>Información es lo importante:</a:t>
            </a:r>
          </a:p>
          <a:p>
            <a:pPr lvl="1" eaLnBrk="1" hangingPunct="1">
              <a:defRPr/>
            </a:pPr>
            <a:r>
              <a:rPr lang="en-US" smtClean="0"/>
              <a:t>Fuentes Primarias: recogida con enfoque al problema.</a:t>
            </a:r>
          </a:p>
          <a:p>
            <a:pPr lvl="1" eaLnBrk="1" hangingPunct="1">
              <a:defRPr/>
            </a:pPr>
            <a:r>
              <a:rPr lang="en-US" smtClean="0"/>
              <a:t>Fuentes Secundarias: ya existente.</a:t>
            </a:r>
          </a:p>
          <a:p>
            <a:pPr eaLnBrk="1" hangingPunct="1">
              <a:defRPr/>
            </a:pPr>
            <a:r>
              <a:rPr lang="en-US" smtClean="0"/>
              <a:t>Beneficios versus costos deben evaluarse.</a:t>
            </a:r>
          </a:p>
        </p:txBody>
      </p:sp>
      <p:pic>
        <p:nvPicPr>
          <p:cNvPr id="54276" name="Picture 4" descr="C:\Program Files\Microsoft Office\Clipart\standard\stddir1\BD04905_.WMF"/>
          <p:cNvPicPr>
            <a:picLocks noChangeAspect="1" noChangeArrowheads="1"/>
          </p:cNvPicPr>
          <p:nvPr/>
        </p:nvPicPr>
        <p:blipFill>
          <a:blip r:embed="rId2"/>
          <a:srcRect/>
          <a:stretch>
            <a:fillRect/>
          </a:stretch>
        </p:blipFill>
        <p:spPr bwMode="auto">
          <a:xfrm>
            <a:off x="3581400" y="4495800"/>
            <a:ext cx="3709988" cy="1905000"/>
          </a:xfrm>
          <a:prstGeom prst="rect">
            <a:avLst/>
          </a:prstGeom>
          <a:noFill/>
          <a:ln w="9525">
            <a:noFill/>
            <a:miter lim="800000"/>
            <a:headEnd/>
            <a:tailEnd/>
          </a:ln>
        </p:spPr>
      </p:pic>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1600200" y="152400"/>
            <a:ext cx="7097713" cy="1143000"/>
          </a:xfrm>
        </p:spPr>
        <p:txBody>
          <a:bodyPr/>
          <a:lstStyle/>
          <a:p>
            <a:pPr eaLnBrk="1" hangingPunct="1"/>
            <a:r>
              <a:rPr lang="en-US" smtClean="0"/>
              <a:t>Componentes de Analisis de Situación</a:t>
            </a:r>
          </a:p>
        </p:txBody>
      </p:sp>
      <p:sp>
        <p:nvSpPr>
          <p:cNvPr id="945155" name="Rectangle 3"/>
          <p:cNvSpPr>
            <a:spLocks noGrp="1" noChangeArrowheads="1"/>
          </p:cNvSpPr>
          <p:nvPr>
            <p:ph type="body" idx="1"/>
          </p:nvPr>
        </p:nvSpPr>
        <p:spPr>
          <a:xfrm>
            <a:off x="1371600" y="1558925"/>
            <a:ext cx="7264400" cy="4918075"/>
          </a:xfrm>
        </p:spPr>
        <p:txBody>
          <a:bodyPr/>
          <a:lstStyle/>
          <a:p>
            <a:pPr eaLnBrk="1" hangingPunct="1">
              <a:defRPr/>
            </a:pPr>
            <a:r>
              <a:rPr lang="en-US" smtClean="0"/>
              <a:t>Ambiente de Tareas.</a:t>
            </a:r>
          </a:p>
          <a:p>
            <a:pPr eaLnBrk="1" hangingPunct="1">
              <a:defRPr/>
            </a:pPr>
            <a:r>
              <a:rPr lang="en-US" smtClean="0"/>
              <a:t>Ambiente Interno.</a:t>
            </a:r>
          </a:p>
          <a:p>
            <a:pPr eaLnBrk="1" hangingPunct="1">
              <a:defRPr/>
            </a:pPr>
            <a:r>
              <a:rPr lang="en-US" smtClean="0"/>
              <a:t>Ambiente de Clientes.</a:t>
            </a:r>
          </a:p>
          <a:p>
            <a:pPr eaLnBrk="1" hangingPunct="1">
              <a:defRPr/>
            </a:pPr>
            <a:r>
              <a:rPr lang="en-US" smtClean="0"/>
              <a:t>Ambiente Externo.</a:t>
            </a:r>
          </a:p>
        </p:txBody>
      </p:sp>
      <p:graphicFrame>
        <p:nvGraphicFramePr>
          <p:cNvPr id="10242" name="Object 4"/>
          <p:cNvGraphicFramePr>
            <a:graphicFrameLocks noChangeAspect="1"/>
          </p:cNvGraphicFramePr>
          <p:nvPr/>
        </p:nvGraphicFramePr>
        <p:xfrm>
          <a:off x="6477000" y="4071938"/>
          <a:ext cx="2667000" cy="2786062"/>
        </p:xfrm>
        <a:graphic>
          <a:graphicData uri="http://schemas.openxmlformats.org/presentationml/2006/ole">
            <p:oleObj spid="_x0000_s10242" name="Clip" r:id="rId3" imgW="1795680" imgH="1795680" progId="MS_ClipArt_Gallery.5">
              <p:embed/>
            </p:oleObj>
          </a:graphicData>
        </a:graphic>
      </p:graphicFrame>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Lectura Siguiente Clase:</a:t>
            </a:r>
            <a:endParaRPr lang="es-ES_tradnl" smtClean="0"/>
          </a:p>
        </p:txBody>
      </p:sp>
      <p:sp>
        <p:nvSpPr>
          <p:cNvPr id="843779" name="Rectangle 3"/>
          <p:cNvSpPr>
            <a:spLocks noGrp="1" noChangeArrowheads="1"/>
          </p:cNvSpPr>
          <p:nvPr>
            <p:ph type="body" idx="1"/>
          </p:nvPr>
        </p:nvSpPr>
        <p:spPr/>
        <p:txBody>
          <a:bodyPr/>
          <a:lstStyle/>
          <a:p>
            <a:pPr eaLnBrk="1" hangingPunct="1">
              <a:defRPr/>
            </a:pPr>
            <a:r>
              <a:rPr lang="en-US" smtClean="0"/>
              <a:t>Drucker P. (1994)- The Theory of Business. Harvard Business Review Sep-Oct 1994 pp. 95-104.</a:t>
            </a:r>
          </a:p>
          <a:p>
            <a:pPr eaLnBrk="1" hangingPunct="1">
              <a:defRPr/>
            </a:pPr>
            <a:r>
              <a:rPr lang="en-US" smtClean="0"/>
              <a:t>Coca Cola.</a:t>
            </a:r>
          </a:p>
          <a:p>
            <a:pPr eaLnBrk="1" hangingPunct="1">
              <a:defRPr/>
            </a:pPr>
            <a:r>
              <a:rPr lang="en-US" smtClean="0"/>
              <a:t>Naumann E, Jackson D. “One More Time:  How do You Satisfy Customers?”</a:t>
            </a:r>
            <a:endParaRPr lang="es-ES_tradnl" smtClean="0"/>
          </a:p>
        </p:txBody>
      </p:sp>
      <p:pic>
        <p:nvPicPr>
          <p:cNvPr id="19460" name="Picture 4" descr="C:\WINDOWS\Application Data\Microsoft\Media Catalog\Downloaded Clips\cl3b\j0149981.wmf"/>
          <p:cNvPicPr>
            <a:picLocks noChangeAspect="1" noChangeArrowheads="1"/>
          </p:cNvPicPr>
          <p:nvPr/>
        </p:nvPicPr>
        <p:blipFill>
          <a:blip r:embed="rId2"/>
          <a:srcRect/>
          <a:stretch>
            <a:fillRect/>
          </a:stretch>
        </p:blipFill>
        <p:spPr bwMode="auto">
          <a:xfrm>
            <a:off x="6573838" y="4343400"/>
            <a:ext cx="2570162" cy="2417763"/>
          </a:xfrm>
          <a:prstGeom prst="rect">
            <a:avLst/>
          </a:prstGeom>
          <a:noFill/>
          <a:ln w="9525">
            <a:noFill/>
            <a:miter lim="800000"/>
            <a:headEnd/>
            <a:tailEnd/>
          </a:ln>
        </p:spPr>
      </p:pic>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smtClean="0"/>
              <a:t>Ambiente de Tareas</a:t>
            </a:r>
          </a:p>
        </p:txBody>
      </p:sp>
      <p:sp>
        <p:nvSpPr>
          <p:cNvPr id="946179" name="Rectangle 3"/>
          <p:cNvSpPr>
            <a:spLocks noGrp="1" noChangeArrowheads="1"/>
          </p:cNvSpPr>
          <p:nvPr>
            <p:ph type="body" idx="1"/>
          </p:nvPr>
        </p:nvSpPr>
        <p:spPr/>
        <p:txBody>
          <a:bodyPr/>
          <a:lstStyle/>
          <a:p>
            <a:pPr eaLnBrk="1" hangingPunct="1">
              <a:defRPr/>
            </a:pPr>
            <a:r>
              <a:rPr lang="en-US" smtClean="0"/>
              <a:t>Incluye todos los actores involucrados en producir, distribuir y promover el bien o servicio, incluyen:</a:t>
            </a:r>
          </a:p>
          <a:p>
            <a:pPr lvl="1" eaLnBrk="1" hangingPunct="1">
              <a:defRPr/>
            </a:pPr>
            <a:r>
              <a:rPr lang="en-US" smtClean="0"/>
              <a:t>La Compañía.</a:t>
            </a:r>
          </a:p>
          <a:p>
            <a:pPr lvl="1" eaLnBrk="1" hangingPunct="1">
              <a:defRPr/>
            </a:pPr>
            <a:r>
              <a:rPr lang="en-US" smtClean="0"/>
              <a:t>Proveedores.</a:t>
            </a:r>
          </a:p>
          <a:p>
            <a:pPr lvl="1" eaLnBrk="1" hangingPunct="1">
              <a:defRPr/>
            </a:pPr>
            <a:r>
              <a:rPr lang="en-US" smtClean="0"/>
              <a:t>Distribuidores.</a:t>
            </a:r>
          </a:p>
          <a:p>
            <a:pPr lvl="1" eaLnBrk="1" hangingPunct="1">
              <a:defRPr/>
            </a:pPr>
            <a:r>
              <a:rPr lang="en-US" smtClean="0"/>
              <a:t>Vendedores.</a:t>
            </a:r>
          </a:p>
          <a:p>
            <a:pPr lvl="1" eaLnBrk="1" hangingPunct="1">
              <a:defRPr/>
            </a:pPr>
            <a:r>
              <a:rPr lang="en-US" smtClean="0"/>
              <a:t>Cliente objetivo.</a:t>
            </a:r>
          </a:p>
        </p:txBody>
      </p:sp>
      <p:pic>
        <p:nvPicPr>
          <p:cNvPr id="55300" name="Picture 4" descr="C:\Program Files\Microsoft Office\Clipart\standard\stddir1\BD04968_.WMF"/>
          <p:cNvPicPr>
            <a:picLocks noChangeAspect="1" noChangeArrowheads="1"/>
          </p:cNvPicPr>
          <p:nvPr/>
        </p:nvPicPr>
        <p:blipFill>
          <a:blip r:embed="rId2"/>
          <a:srcRect/>
          <a:stretch>
            <a:fillRect/>
          </a:stretch>
        </p:blipFill>
        <p:spPr bwMode="auto">
          <a:xfrm>
            <a:off x="5638800" y="4419600"/>
            <a:ext cx="3184525" cy="2205038"/>
          </a:xfrm>
          <a:prstGeom prst="rect">
            <a:avLst/>
          </a:prstGeom>
          <a:noFill/>
          <a:ln w="9525">
            <a:noFill/>
            <a:miter lim="800000"/>
            <a:headEnd/>
            <a:tailEnd/>
          </a:ln>
        </p:spPr>
      </p:pic>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smtClean="0"/>
              <a:t>Ambiente Interno</a:t>
            </a:r>
          </a:p>
        </p:txBody>
      </p:sp>
      <p:sp>
        <p:nvSpPr>
          <p:cNvPr id="947203" name="Rectangle 3"/>
          <p:cNvSpPr>
            <a:spLocks noGrp="1" noChangeArrowheads="1"/>
          </p:cNvSpPr>
          <p:nvPr>
            <p:ph type="body" idx="1"/>
          </p:nvPr>
        </p:nvSpPr>
        <p:spPr>
          <a:xfrm>
            <a:off x="685800" y="1066800"/>
            <a:ext cx="7772400" cy="4419600"/>
          </a:xfrm>
        </p:spPr>
        <p:txBody>
          <a:bodyPr/>
          <a:lstStyle/>
          <a:p>
            <a:pPr eaLnBrk="1" hangingPunct="1">
              <a:defRPr/>
            </a:pPr>
            <a:r>
              <a:rPr lang="en-US" smtClean="0"/>
              <a:t>Revisa las metas, objetivos, estrategias y desempeño actuales.</a:t>
            </a:r>
          </a:p>
          <a:p>
            <a:pPr eaLnBrk="1" hangingPunct="1">
              <a:defRPr/>
            </a:pPr>
            <a:r>
              <a:rPr lang="en-US" smtClean="0"/>
              <a:t>Evalua los recursos y capacidades disponibles.</a:t>
            </a:r>
          </a:p>
          <a:p>
            <a:pPr eaLnBrk="1" hangingPunct="1">
              <a:defRPr/>
            </a:pPr>
            <a:r>
              <a:rPr lang="en-US" smtClean="0"/>
              <a:t>Entender las fortalezas y debilidades de la cultura y estructura organizacional.</a:t>
            </a:r>
          </a:p>
        </p:txBody>
      </p:sp>
      <p:pic>
        <p:nvPicPr>
          <p:cNvPr id="56324" name="Picture 4" descr="C:\Program Files\Common Files\Microsoft Shared\Clipart\CagCat50\pe01460_.wmf"/>
          <p:cNvPicPr>
            <a:picLocks noChangeAspect="1" noChangeArrowheads="1"/>
          </p:cNvPicPr>
          <p:nvPr/>
        </p:nvPicPr>
        <p:blipFill>
          <a:blip r:embed="rId3"/>
          <a:srcRect/>
          <a:stretch>
            <a:fillRect/>
          </a:stretch>
        </p:blipFill>
        <p:spPr bwMode="auto">
          <a:xfrm>
            <a:off x="2819400" y="4338638"/>
            <a:ext cx="2714625" cy="2519362"/>
          </a:xfrm>
          <a:prstGeom prst="rect">
            <a:avLst/>
          </a:prstGeom>
          <a:noFill/>
          <a:ln w="9525">
            <a:noFill/>
            <a:miter lim="800000"/>
            <a:headEnd/>
            <a:tailEnd/>
          </a:ln>
        </p:spPr>
      </p:pic>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smtClean="0"/>
              <a:t>Analisis de Capacidades</a:t>
            </a:r>
          </a:p>
        </p:txBody>
      </p:sp>
      <p:sp>
        <p:nvSpPr>
          <p:cNvPr id="949251" name="Rectangle 3"/>
          <p:cNvSpPr>
            <a:spLocks noGrp="1" noChangeArrowheads="1"/>
          </p:cNvSpPr>
          <p:nvPr>
            <p:ph type="body" idx="1"/>
          </p:nvPr>
        </p:nvSpPr>
        <p:spPr/>
        <p:txBody>
          <a:bodyPr/>
          <a:lstStyle/>
          <a:p>
            <a:pPr eaLnBrk="1" hangingPunct="1">
              <a:defRPr/>
            </a:pPr>
            <a:r>
              <a:rPr lang="en-US" smtClean="0"/>
              <a:t>Concebir y diseñar.</a:t>
            </a:r>
          </a:p>
          <a:p>
            <a:pPr eaLnBrk="1" hangingPunct="1">
              <a:defRPr/>
            </a:pPr>
            <a:r>
              <a:rPr lang="en-US" smtClean="0"/>
              <a:t>Producir.</a:t>
            </a:r>
          </a:p>
          <a:p>
            <a:pPr eaLnBrk="1" hangingPunct="1">
              <a:defRPr/>
            </a:pPr>
            <a:r>
              <a:rPr lang="en-US" smtClean="0"/>
              <a:t>Mercado.</a:t>
            </a:r>
          </a:p>
          <a:p>
            <a:pPr eaLnBrk="1" hangingPunct="1">
              <a:defRPr/>
            </a:pPr>
            <a:r>
              <a:rPr lang="en-US" smtClean="0"/>
              <a:t>Administrar.</a:t>
            </a:r>
          </a:p>
          <a:p>
            <a:pPr eaLnBrk="1" hangingPunct="1">
              <a:defRPr/>
            </a:pPr>
            <a:r>
              <a:rPr lang="en-US" smtClean="0"/>
              <a:t>Finanzas.</a:t>
            </a:r>
          </a:p>
        </p:txBody>
      </p:sp>
      <p:pic>
        <p:nvPicPr>
          <p:cNvPr id="57348" name="Picture 8" descr="C:\WINDOWS\Application Data\Microsoft\Media Catalog\Downloaded Clips\cl0\BS00051_.wmf"/>
          <p:cNvPicPr>
            <a:picLocks noChangeAspect="1" noChangeArrowheads="1"/>
          </p:cNvPicPr>
          <p:nvPr/>
        </p:nvPicPr>
        <p:blipFill>
          <a:blip r:embed="rId2"/>
          <a:srcRect/>
          <a:stretch>
            <a:fillRect/>
          </a:stretch>
        </p:blipFill>
        <p:spPr bwMode="auto">
          <a:xfrm>
            <a:off x="5791200" y="4110038"/>
            <a:ext cx="3198813" cy="2747962"/>
          </a:xfrm>
          <a:prstGeom prst="rect">
            <a:avLst/>
          </a:prstGeom>
          <a:noFill/>
          <a:ln w="9525">
            <a:noFill/>
            <a:miter lim="800000"/>
            <a:headEnd/>
            <a:tailEnd/>
          </a:ln>
        </p:spPr>
      </p:pic>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914400" y="685800"/>
            <a:ext cx="5410200" cy="2559050"/>
          </a:xfrm>
          <a:prstGeom prst="rect">
            <a:avLst/>
          </a:prstGeom>
          <a:noFill/>
          <a:ln w="9525">
            <a:noFill/>
            <a:miter lim="800000"/>
            <a:headEnd/>
            <a:tailEnd/>
          </a:ln>
        </p:spPr>
        <p:txBody>
          <a:bodyPr>
            <a:spAutoFit/>
          </a:bodyPr>
          <a:lstStyle/>
          <a:p>
            <a:pPr>
              <a:spcBef>
                <a:spcPct val="50000"/>
              </a:spcBef>
            </a:pPr>
            <a:r>
              <a:rPr lang="en-US" sz="5400" b="1">
                <a:solidFill>
                  <a:srgbClr val="FFFF00"/>
                </a:solidFill>
              </a:rPr>
              <a:t>Entender</a:t>
            </a:r>
            <a:br>
              <a:rPr lang="en-US" sz="5400" b="1">
                <a:solidFill>
                  <a:srgbClr val="FFFF00"/>
                </a:solidFill>
              </a:rPr>
            </a:br>
            <a:r>
              <a:rPr lang="en-US" sz="5400" b="1">
                <a:solidFill>
                  <a:srgbClr val="FFFF00"/>
                </a:solidFill>
              </a:rPr>
              <a:t>Competencias y Capacidades</a:t>
            </a:r>
          </a:p>
        </p:txBody>
      </p:sp>
      <p:pic>
        <p:nvPicPr>
          <p:cNvPr id="58371" name="Picture 3" descr="C:\Program Files\Microsoft Office\Clipart\Pub60Cor\DD01186_.wmf"/>
          <p:cNvPicPr>
            <a:picLocks noChangeAspect="1" noChangeArrowheads="1"/>
          </p:cNvPicPr>
          <p:nvPr/>
        </p:nvPicPr>
        <p:blipFill>
          <a:blip r:embed="rId2"/>
          <a:srcRect/>
          <a:stretch>
            <a:fillRect/>
          </a:stretch>
        </p:blipFill>
        <p:spPr bwMode="auto">
          <a:xfrm>
            <a:off x="1981200" y="4462463"/>
            <a:ext cx="931863" cy="1557337"/>
          </a:xfrm>
          <a:prstGeom prst="rect">
            <a:avLst/>
          </a:prstGeom>
          <a:noFill/>
          <a:ln w="9525">
            <a:noFill/>
            <a:miter lim="800000"/>
            <a:headEnd/>
            <a:tailEnd/>
          </a:ln>
        </p:spPr>
      </p:pic>
      <p:pic>
        <p:nvPicPr>
          <p:cNvPr id="58372" name="Picture 4" descr="C:\Program Files\Microsoft Office\Clipart\standard\stddir1\BD04968_.WMF"/>
          <p:cNvPicPr>
            <a:picLocks noChangeAspect="1" noChangeArrowheads="1"/>
          </p:cNvPicPr>
          <p:nvPr/>
        </p:nvPicPr>
        <p:blipFill>
          <a:blip r:embed="rId3"/>
          <a:srcRect/>
          <a:stretch>
            <a:fillRect/>
          </a:stretch>
        </p:blipFill>
        <p:spPr bwMode="auto">
          <a:xfrm>
            <a:off x="5426075" y="3673475"/>
            <a:ext cx="3717925" cy="2574925"/>
          </a:xfrm>
          <a:prstGeom prst="rect">
            <a:avLst/>
          </a:prstGeom>
          <a:noFill/>
          <a:ln w="9525">
            <a:noFill/>
            <a:miter lim="800000"/>
            <a:headEnd/>
            <a:tailEnd/>
          </a:ln>
        </p:spPr>
      </p:pic>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smtClean="0"/>
              <a:t>Ambiente de Clientes</a:t>
            </a:r>
          </a:p>
        </p:txBody>
      </p:sp>
      <p:sp>
        <p:nvSpPr>
          <p:cNvPr id="951299" name="Rectangle 3"/>
          <p:cNvSpPr>
            <a:spLocks noGrp="1" noChangeArrowheads="1"/>
          </p:cNvSpPr>
          <p:nvPr>
            <p:ph type="body" idx="1"/>
          </p:nvPr>
        </p:nvSpPr>
        <p:spPr>
          <a:xfrm>
            <a:off x="1066800" y="914400"/>
            <a:ext cx="8077200" cy="5638800"/>
          </a:xfrm>
        </p:spPr>
        <p:txBody>
          <a:bodyPr/>
          <a:lstStyle/>
          <a:p>
            <a:pPr eaLnBrk="1" hangingPunct="1">
              <a:lnSpc>
                <a:spcPct val="90000"/>
              </a:lnSpc>
              <a:defRPr/>
            </a:pPr>
            <a:r>
              <a:rPr lang="en-US" sz="3100" smtClean="0"/>
              <a:t>Identificar clientes actuales y potenciales (No clientes).</a:t>
            </a:r>
          </a:p>
          <a:p>
            <a:pPr eaLnBrk="1" hangingPunct="1">
              <a:lnSpc>
                <a:spcPct val="90000"/>
              </a:lnSpc>
              <a:defRPr/>
            </a:pPr>
            <a:r>
              <a:rPr lang="en-US" sz="3100" smtClean="0"/>
              <a:t>Entender necesidades de Clientes actuales y potenciales.</a:t>
            </a:r>
          </a:p>
          <a:p>
            <a:pPr eaLnBrk="1" hangingPunct="1">
              <a:lnSpc>
                <a:spcPct val="90000"/>
              </a:lnSpc>
              <a:defRPr/>
            </a:pPr>
            <a:r>
              <a:rPr lang="en-US" sz="3100" smtClean="0"/>
              <a:t>Determinar caracteristicas básicas de los productos de la compañía y los competidores que satisfacen las necesidades de los clientes.</a:t>
            </a:r>
          </a:p>
          <a:p>
            <a:pPr eaLnBrk="1" hangingPunct="1">
              <a:lnSpc>
                <a:spcPct val="90000"/>
              </a:lnSpc>
              <a:defRPr/>
            </a:pPr>
            <a:r>
              <a:rPr lang="en-US" sz="3100" smtClean="0"/>
              <a:t>Entender que capacidades se necesitan para satisfacer  estas necesidades.</a:t>
            </a:r>
          </a:p>
          <a:p>
            <a:pPr eaLnBrk="1" hangingPunct="1">
              <a:lnSpc>
                <a:spcPct val="90000"/>
              </a:lnSpc>
              <a:defRPr/>
            </a:pPr>
            <a:r>
              <a:rPr lang="en-US" sz="3100" smtClean="0"/>
              <a:t>Anticipar cambios en las necesidades de los clientes.</a:t>
            </a: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smtClean="0"/>
              <a:t>Entender el Mercado Objetivo</a:t>
            </a:r>
          </a:p>
        </p:txBody>
      </p:sp>
      <p:sp>
        <p:nvSpPr>
          <p:cNvPr id="952323" name="Rectangle 3"/>
          <p:cNvSpPr>
            <a:spLocks noGrp="1" noChangeArrowheads="1"/>
          </p:cNvSpPr>
          <p:nvPr>
            <p:ph type="body" idx="1"/>
          </p:nvPr>
        </p:nvSpPr>
        <p:spPr>
          <a:xfrm>
            <a:off x="1143000" y="1406525"/>
            <a:ext cx="7799388" cy="4918075"/>
          </a:xfrm>
        </p:spPr>
        <p:txBody>
          <a:bodyPr/>
          <a:lstStyle/>
          <a:p>
            <a:pPr eaLnBrk="1" hangingPunct="1">
              <a:defRPr/>
            </a:pPr>
            <a:r>
              <a:rPr lang="en-US" smtClean="0"/>
              <a:t>Quien?</a:t>
            </a:r>
          </a:p>
          <a:p>
            <a:pPr eaLnBrk="1" hangingPunct="1">
              <a:defRPr/>
            </a:pPr>
            <a:r>
              <a:rPr lang="en-US" smtClean="0"/>
              <a:t>Que?</a:t>
            </a:r>
          </a:p>
          <a:p>
            <a:pPr eaLnBrk="1" hangingPunct="1">
              <a:defRPr/>
            </a:pPr>
            <a:r>
              <a:rPr lang="en-US" smtClean="0"/>
              <a:t>Donde?</a:t>
            </a:r>
          </a:p>
          <a:p>
            <a:pPr eaLnBrk="1" hangingPunct="1">
              <a:defRPr/>
            </a:pPr>
            <a:r>
              <a:rPr lang="en-US" smtClean="0"/>
              <a:t>Cuando?</a:t>
            </a:r>
          </a:p>
          <a:p>
            <a:pPr eaLnBrk="1" hangingPunct="1">
              <a:defRPr/>
            </a:pPr>
            <a:r>
              <a:rPr lang="en-US" smtClean="0"/>
              <a:t>Porque?</a:t>
            </a:r>
          </a:p>
        </p:txBody>
      </p:sp>
      <p:pic>
        <p:nvPicPr>
          <p:cNvPr id="60420" name="Picture 4" descr="C:\Program Files\Microsoft Office\Clipart\standard\stddir1\BD06605_.WMF"/>
          <p:cNvPicPr>
            <a:picLocks noChangeAspect="1" noChangeArrowheads="1"/>
          </p:cNvPicPr>
          <p:nvPr/>
        </p:nvPicPr>
        <p:blipFill>
          <a:blip r:embed="rId2"/>
          <a:srcRect/>
          <a:stretch>
            <a:fillRect/>
          </a:stretch>
        </p:blipFill>
        <p:spPr bwMode="auto">
          <a:xfrm>
            <a:off x="5029200" y="3352800"/>
            <a:ext cx="3657600" cy="2376488"/>
          </a:xfrm>
          <a:prstGeom prst="rect">
            <a:avLst/>
          </a:prstGeom>
          <a:noFill/>
          <a:ln w="9525">
            <a:noFill/>
            <a:miter lim="800000"/>
            <a:headEnd/>
            <a:tailEnd/>
          </a:ln>
        </p:spPr>
      </p:pic>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26"/>
          <p:cNvSpPr>
            <a:spLocks noGrp="1" noChangeArrowheads="1"/>
          </p:cNvSpPr>
          <p:nvPr>
            <p:ph type="title"/>
          </p:nvPr>
        </p:nvSpPr>
        <p:spPr/>
        <p:txBody>
          <a:bodyPr/>
          <a:lstStyle/>
          <a:p>
            <a:pPr eaLnBrk="1" hangingPunct="1"/>
            <a:r>
              <a:rPr lang="en-US" smtClean="0"/>
              <a:t>Ambiente Externo</a:t>
            </a:r>
          </a:p>
        </p:txBody>
      </p:sp>
      <p:sp>
        <p:nvSpPr>
          <p:cNvPr id="953347" name="Rectangle 1027"/>
          <p:cNvSpPr>
            <a:spLocks noGrp="1" noChangeArrowheads="1"/>
          </p:cNvSpPr>
          <p:nvPr>
            <p:ph type="body" idx="1"/>
          </p:nvPr>
        </p:nvSpPr>
        <p:spPr/>
        <p:txBody>
          <a:bodyPr/>
          <a:lstStyle/>
          <a:p>
            <a:pPr eaLnBrk="1" hangingPunct="1">
              <a:defRPr/>
            </a:pPr>
            <a:r>
              <a:rPr lang="en-US" smtClean="0"/>
              <a:t>Economico.</a:t>
            </a:r>
          </a:p>
          <a:p>
            <a:pPr eaLnBrk="1" hangingPunct="1">
              <a:defRPr/>
            </a:pPr>
            <a:r>
              <a:rPr lang="en-US" smtClean="0"/>
              <a:t>Politico.</a:t>
            </a:r>
          </a:p>
          <a:p>
            <a:pPr eaLnBrk="1" hangingPunct="1">
              <a:defRPr/>
            </a:pPr>
            <a:r>
              <a:rPr lang="en-US" smtClean="0"/>
              <a:t>Legal/Regulaciones.</a:t>
            </a:r>
          </a:p>
          <a:p>
            <a:pPr eaLnBrk="1" hangingPunct="1">
              <a:defRPr/>
            </a:pPr>
            <a:r>
              <a:rPr lang="en-US" smtClean="0"/>
              <a:t>Tecnológico.</a:t>
            </a:r>
          </a:p>
          <a:p>
            <a:pPr eaLnBrk="1" hangingPunct="1">
              <a:defRPr/>
            </a:pPr>
            <a:r>
              <a:rPr lang="en-US" smtClean="0"/>
              <a:t>Sociocultural.</a:t>
            </a:r>
          </a:p>
          <a:p>
            <a:pPr eaLnBrk="1" hangingPunct="1">
              <a:defRPr/>
            </a:pPr>
            <a:r>
              <a:rPr lang="en-US" smtClean="0"/>
              <a:t>Competitivo.</a:t>
            </a:r>
          </a:p>
        </p:txBody>
      </p:sp>
      <p:pic>
        <p:nvPicPr>
          <p:cNvPr id="61444" name="Picture 1028" descr="C:\Program Files\Common Files\Microsoft Shared\Clipart\CagCat50\bd06662_.wmf"/>
          <p:cNvPicPr>
            <a:picLocks noChangeAspect="1" noChangeArrowheads="1"/>
          </p:cNvPicPr>
          <p:nvPr/>
        </p:nvPicPr>
        <p:blipFill>
          <a:blip r:embed="rId2"/>
          <a:srcRect/>
          <a:stretch>
            <a:fillRect/>
          </a:stretch>
        </p:blipFill>
        <p:spPr bwMode="auto">
          <a:xfrm>
            <a:off x="5562600" y="2667000"/>
            <a:ext cx="2667000" cy="2819400"/>
          </a:xfrm>
          <a:prstGeom prst="rect">
            <a:avLst/>
          </a:prstGeom>
          <a:noFill/>
          <a:ln w="9525">
            <a:noFill/>
            <a:miter lim="800000"/>
            <a:headEnd/>
            <a:tailEnd/>
          </a:ln>
        </p:spPr>
      </p:pic>
      <p:sp>
        <p:nvSpPr>
          <p:cNvPr id="61445" name="Text Box 1029"/>
          <p:cNvSpPr txBox="1">
            <a:spLocks noChangeArrowheads="1"/>
          </p:cNvSpPr>
          <p:nvPr/>
        </p:nvSpPr>
        <p:spPr bwMode="auto">
          <a:xfrm>
            <a:off x="838200" y="5638800"/>
            <a:ext cx="7696200" cy="946150"/>
          </a:xfrm>
          <a:prstGeom prst="rect">
            <a:avLst/>
          </a:prstGeom>
          <a:noFill/>
          <a:ln w="9525">
            <a:noFill/>
            <a:miter lim="800000"/>
            <a:headEnd/>
            <a:tailEnd/>
          </a:ln>
        </p:spPr>
        <p:txBody>
          <a:bodyPr>
            <a:spAutoFit/>
          </a:bodyPr>
          <a:lstStyle/>
          <a:p>
            <a:pPr>
              <a:spcBef>
                <a:spcPct val="50000"/>
              </a:spcBef>
            </a:pPr>
            <a:r>
              <a:rPr lang="en-US" sz="2800">
                <a:solidFill>
                  <a:schemeClr val="bg2"/>
                </a:solidFill>
                <a:latin typeface="Comic Sans MS" pitchFamily="66" charset="0"/>
              </a:rPr>
              <a:t>Importante entender interacciones entre estas fuerzas.</a:t>
            </a: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smtClean="0"/>
              <a:t>Fuerzas Competitivas</a:t>
            </a:r>
          </a:p>
        </p:txBody>
      </p:sp>
      <p:sp>
        <p:nvSpPr>
          <p:cNvPr id="954371" name="Rectangle 3"/>
          <p:cNvSpPr>
            <a:spLocks noGrp="1" noChangeArrowheads="1"/>
          </p:cNvSpPr>
          <p:nvPr>
            <p:ph type="body" idx="1"/>
          </p:nvPr>
        </p:nvSpPr>
        <p:spPr>
          <a:xfrm>
            <a:off x="457200" y="914400"/>
            <a:ext cx="8686800" cy="5867400"/>
          </a:xfrm>
        </p:spPr>
        <p:txBody>
          <a:bodyPr/>
          <a:lstStyle/>
          <a:p>
            <a:pPr eaLnBrk="1" hangingPunct="1">
              <a:lnSpc>
                <a:spcPct val="90000"/>
              </a:lnSpc>
              <a:defRPr/>
            </a:pPr>
            <a:r>
              <a:rPr lang="en-US" sz="2800" smtClean="0"/>
              <a:t>Quienes son competidores actuales y potenciales?</a:t>
            </a:r>
          </a:p>
          <a:p>
            <a:pPr eaLnBrk="1" hangingPunct="1">
              <a:lnSpc>
                <a:spcPct val="90000"/>
              </a:lnSpc>
              <a:defRPr/>
            </a:pPr>
            <a:r>
              <a:rPr lang="en-US" sz="2800" smtClean="0"/>
              <a:t>Competencia marca: </a:t>
            </a:r>
          </a:p>
          <a:p>
            <a:pPr lvl="1" eaLnBrk="1" hangingPunct="1">
              <a:lnSpc>
                <a:spcPct val="90000"/>
              </a:lnSpc>
              <a:defRPr/>
            </a:pPr>
            <a:r>
              <a:rPr lang="en-US" sz="2400" smtClean="0"/>
              <a:t>Productos similares en caracteristicas y beneficios para mismos clientes?: Coca vs Pepsi.</a:t>
            </a:r>
          </a:p>
          <a:p>
            <a:pPr eaLnBrk="1" hangingPunct="1">
              <a:lnSpc>
                <a:spcPct val="90000"/>
              </a:lnSpc>
              <a:defRPr/>
            </a:pPr>
            <a:r>
              <a:rPr lang="en-US" sz="2800" smtClean="0"/>
              <a:t>Competicia Productos: </a:t>
            </a:r>
          </a:p>
          <a:p>
            <a:pPr lvl="1" eaLnBrk="1" hangingPunct="1">
              <a:lnSpc>
                <a:spcPct val="90000"/>
              </a:lnSpc>
              <a:defRPr/>
            </a:pPr>
            <a:r>
              <a:rPr lang="en-US" sz="2400" smtClean="0"/>
              <a:t>Compite con misma clase  productos (dif. caracteristica, beneficio y precio)?: Coca vs Gallito.</a:t>
            </a:r>
          </a:p>
          <a:p>
            <a:pPr eaLnBrk="1" hangingPunct="1">
              <a:lnSpc>
                <a:spcPct val="90000"/>
              </a:lnSpc>
              <a:defRPr/>
            </a:pPr>
            <a:r>
              <a:rPr lang="en-US" sz="2800" smtClean="0"/>
              <a:t>Competencia generica: </a:t>
            </a:r>
          </a:p>
          <a:p>
            <a:pPr lvl="1" eaLnBrk="1" hangingPunct="1">
              <a:lnSpc>
                <a:spcPct val="90000"/>
              </a:lnSpc>
              <a:defRPr/>
            </a:pPr>
            <a:r>
              <a:rPr lang="en-US" sz="2400" smtClean="0"/>
              <a:t>Productos muy distintos satisfacen las mismas necesidades o problemas?: Coca vs Tampico.</a:t>
            </a:r>
          </a:p>
          <a:p>
            <a:pPr eaLnBrk="1" hangingPunct="1">
              <a:lnSpc>
                <a:spcPct val="90000"/>
              </a:lnSpc>
              <a:defRPr/>
            </a:pPr>
            <a:r>
              <a:rPr lang="en-US" sz="2800" smtClean="0"/>
              <a:t>Competencia presupuesto total: </a:t>
            </a:r>
          </a:p>
          <a:p>
            <a:pPr lvl="1" eaLnBrk="1" hangingPunct="1">
              <a:lnSpc>
                <a:spcPct val="90000"/>
              </a:lnSpc>
              <a:defRPr/>
            </a:pPr>
            <a:r>
              <a:rPr lang="en-US" sz="2400" smtClean="0"/>
              <a:t>Que productos que satisfacen otras necesidades compite por los mismos recursos financieros de los mismos clientes?: Coca vs. Papitas.</a:t>
            </a: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304800" y="-304800"/>
            <a:ext cx="9829800" cy="1143000"/>
          </a:xfrm>
        </p:spPr>
        <p:txBody>
          <a:bodyPr/>
          <a:lstStyle/>
          <a:p>
            <a:pPr eaLnBrk="1" hangingPunct="1"/>
            <a:r>
              <a:rPr lang="en-US" sz="4000" smtClean="0"/>
              <a:t>Aspectos Claves Análisis Competencia</a:t>
            </a:r>
          </a:p>
        </p:txBody>
      </p:sp>
      <p:sp>
        <p:nvSpPr>
          <p:cNvPr id="955395" name="Rectangle 3"/>
          <p:cNvSpPr>
            <a:spLocks noGrp="1" noChangeArrowheads="1"/>
          </p:cNvSpPr>
          <p:nvPr>
            <p:ph type="body" idx="1"/>
          </p:nvPr>
        </p:nvSpPr>
        <p:spPr>
          <a:xfrm>
            <a:off x="381000" y="762000"/>
            <a:ext cx="8763000" cy="6019800"/>
          </a:xfrm>
        </p:spPr>
        <p:txBody>
          <a:bodyPr/>
          <a:lstStyle/>
          <a:p>
            <a:pPr eaLnBrk="1" hangingPunct="1">
              <a:lnSpc>
                <a:spcPct val="90000"/>
              </a:lnSpc>
              <a:defRPr/>
            </a:pPr>
            <a:r>
              <a:rPr lang="en-US" sz="2800" smtClean="0"/>
              <a:t>Identificar todos los competidores actuales y potenciales por marca, producto, genericos y presupuesto total.</a:t>
            </a:r>
          </a:p>
          <a:p>
            <a:pPr eaLnBrk="1" hangingPunct="1">
              <a:lnSpc>
                <a:spcPct val="90000"/>
              </a:lnSpc>
              <a:defRPr/>
            </a:pPr>
            <a:r>
              <a:rPr lang="en-US" sz="2800" smtClean="0"/>
              <a:t>Evaluar tamaño, crecimiento, capacidades, rentabilidad, objetivos, estrategias y mercados objetivos de competidores claves.</a:t>
            </a:r>
          </a:p>
          <a:p>
            <a:pPr eaLnBrk="1" hangingPunct="1">
              <a:lnSpc>
                <a:spcPct val="90000"/>
              </a:lnSpc>
              <a:defRPr/>
            </a:pPr>
            <a:r>
              <a:rPr lang="en-US" sz="2800" smtClean="0"/>
              <a:t>Evaluar sus fortalezas y debilidades.</a:t>
            </a:r>
          </a:p>
          <a:p>
            <a:pPr eaLnBrk="1" hangingPunct="1">
              <a:lnSpc>
                <a:spcPct val="90000"/>
              </a:lnSpc>
              <a:defRPr/>
            </a:pPr>
            <a:r>
              <a:rPr lang="en-US" sz="2800" smtClean="0"/>
              <a:t>Analizar capacidad de mercado en productos, distribución, promoción y precio de c/u.</a:t>
            </a:r>
          </a:p>
          <a:p>
            <a:pPr eaLnBrk="1" hangingPunct="1">
              <a:lnSpc>
                <a:spcPct val="90000"/>
              </a:lnSpc>
              <a:defRPr/>
            </a:pPr>
            <a:r>
              <a:rPr lang="en-US" sz="2800" smtClean="0"/>
              <a:t>Estimar sus estrategias y respuestas probables bajo distintas situaciones ambientales.</a:t>
            </a:r>
          </a:p>
          <a:p>
            <a:pPr eaLnBrk="1" hangingPunct="1">
              <a:lnSpc>
                <a:spcPct val="90000"/>
              </a:lnSpc>
              <a:defRPr/>
            </a:pPr>
            <a:r>
              <a:rPr lang="en-US" sz="2800" smtClean="0"/>
              <a:t>Considerar marco de tiempo del plan de mercado, ciclo de vida del producto, y cantidad de cambio tecnológico.</a:t>
            </a:r>
            <a:endParaRPr lang="en-US" smtClean="0"/>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762000" y="-76200"/>
            <a:ext cx="8153400" cy="1143000"/>
          </a:xfrm>
        </p:spPr>
        <p:txBody>
          <a:bodyPr/>
          <a:lstStyle/>
          <a:p>
            <a:pPr eaLnBrk="1" hangingPunct="1"/>
            <a:r>
              <a:rPr lang="en-US" smtClean="0"/>
              <a:t>Marco de Análisis Competencia</a:t>
            </a:r>
          </a:p>
        </p:txBody>
      </p:sp>
      <p:grpSp>
        <p:nvGrpSpPr>
          <p:cNvPr id="64515" name="Group 3"/>
          <p:cNvGrpSpPr>
            <a:grpSpLocks/>
          </p:cNvGrpSpPr>
          <p:nvPr/>
        </p:nvGrpSpPr>
        <p:grpSpPr bwMode="auto">
          <a:xfrm>
            <a:off x="990600" y="1143000"/>
            <a:ext cx="7696200" cy="5486400"/>
            <a:chOff x="624" y="864"/>
            <a:chExt cx="4848" cy="3456"/>
          </a:xfrm>
        </p:grpSpPr>
        <p:sp>
          <p:nvSpPr>
            <p:cNvPr id="64516" name="Oval 4"/>
            <p:cNvSpPr>
              <a:spLocks noChangeArrowheads="1"/>
            </p:cNvSpPr>
            <p:nvPr/>
          </p:nvSpPr>
          <p:spPr bwMode="auto">
            <a:xfrm>
              <a:off x="624" y="864"/>
              <a:ext cx="4368" cy="3456"/>
            </a:xfrm>
            <a:prstGeom prst="ellipse">
              <a:avLst/>
            </a:prstGeom>
            <a:solidFill>
              <a:schemeClr val="accent1"/>
            </a:solidFill>
            <a:ln w="57150">
              <a:solidFill>
                <a:schemeClr val="bg2"/>
              </a:solidFill>
              <a:round/>
              <a:headEnd/>
              <a:tailEnd/>
            </a:ln>
          </p:spPr>
          <p:txBody>
            <a:bodyPr wrap="none" anchor="ctr"/>
            <a:lstStyle/>
            <a:p>
              <a:endParaRPr lang="es-ES"/>
            </a:p>
          </p:txBody>
        </p:sp>
        <p:sp>
          <p:nvSpPr>
            <p:cNvPr id="64517" name="Oval 5"/>
            <p:cNvSpPr>
              <a:spLocks noChangeArrowheads="1"/>
            </p:cNvSpPr>
            <p:nvPr/>
          </p:nvSpPr>
          <p:spPr bwMode="auto">
            <a:xfrm>
              <a:off x="1296" y="1440"/>
              <a:ext cx="2880" cy="2256"/>
            </a:xfrm>
            <a:prstGeom prst="ellipse">
              <a:avLst/>
            </a:prstGeom>
            <a:solidFill>
              <a:schemeClr val="bg1"/>
            </a:solidFill>
            <a:ln w="9525">
              <a:solidFill>
                <a:schemeClr val="tx1"/>
              </a:solidFill>
              <a:round/>
              <a:headEnd/>
              <a:tailEnd/>
            </a:ln>
          </p:spPr>
          <p:txBody>
            <a:bodyPr wrap="none" anchor="ctr"/>
            <a:lstStyle/>
            <a:p>
              <a:endParaRPr lang="es-ES"/>
            </a:p>
          </p:txBody>
        </p:sp>
        <p:sp>
          <p:nvSpPr>
            <p:cNvPr id="64518" name="Oval 6"/>
            <p:cNvSpPr>
              <a:spLocks noChangeArrowheads="1"/>
            </p:cNvSpPr>
            <p:nvPr/>
          </p:nvSpPr>
          <p:spPr bwMode="auto">
            <a:xfrm>
              <a:off x="1920" y="1872"/>
              <a:ext cx="1584" cy="1440"/>
            </a:xfrm>
            <a:prstGeom prst="ellipse">
              <a:avLst/>
            </a:prstGeom>
            <a:solidFill>
              <a:srgbClr val="CEE8D2"/>
            </a:solidFill>
            <a:ln w="9525">
              <a:solidFill>
                <a:schemeClr val="tx1"/>
              </a:solidFill>
              <a:round/>
              <a:headEnd/>
              <a:tailEnd/>
            </a:ln>
          </p:spPr>
          <p:txBody>
            <a:bodyPr wrap="none" anchor="ctr"/>
            <a:lstStyle/>
            <a:p>
              <a:r>
                <a:rPr lang="en-US" sz="2800" b="1">
                  <a:solidFill>
                    <a:srgbClr val="FF0000"/>
                  </a:solidFill>
                </a:rPr>
                <a:t>Estrategias </a:t>
              </a:r>
            </a:p>
            <a:p>
              <a:r>
                <a:rPr lang="en-US" sz="2800" b="1">
                  <a:solidFill>
                    <a:srgbClr val="FF0000"/>
                  </a:solidFill>
                </a:rPr>
                <a:t>Futuras </a:t>
              </a:r>
            </a:p>
            <a:p>
              <a:r>
                <a:rPr lang="en-US" sz="2800" b="1">
                  <a:solidFill>
                    <a:srgbClr val="FF0000"/>
                  </a:solidFill>
                </a:rPr>
                <a:t>Esperadas</a:t>
              </a:r>
            </a:p>
          </p:txBody>
        </p:sp>
        <p:sp>
          <p:nvSpPr>
            <p:cNvPr id="64519" name="Line 7"/>
            <p:cNvSpPr>
              <a:spLocks noChangeShapeType="1"/>
            </p:cNvSpPr>
            <p:nvPr/>
          </p:nvSpPr>
          <p:spPr bwMode="auto">
            <a:xfrm>
              <a:off x="2688" y="1440"/>
              <a:ext cx="0" cy="432"/>
            </a:xfrm>
            <a:prstGeom prst="line">
              <a:avLst/>
            </a:prstGeom>
            <a:noFill/>
            <a:ln w="9525">
              <a:solidFill>
                <a:schemeClr val="tx1"/>
              </a:solidFill>
              <a:round/>
              <a:headEnd/>
              <a:tailEnd/>
            </a:ln>
          </p:spPr>
          <p:txBody>
            <a:bodyPr wrap="none"/>
            <a:lstStyle/>
            <a:p>
              <a:endParaRPr lang="es-ES"/>
            </a:p>
          </p:txBody>
        </p:sp>
        <p:sp>
          <p:nvSpPr>
            <p:cNvPr id="64520" name="Line 8"/>
            <p:cNvSpPr>
              <a:spLocks noChangeShapeType="1"/>
            </p:cNvSpPr>
            <p:nvPr/>
          </p:nvSpPr>
          <p:spPr bwMode="auto">
            <a:xfrm>
              <a:off x="2688" y="3312"/>
              <a:ext cx="0" cy="384"/>
            </a:xfrm>
            <a:prstGeom prst="line">
              <a:avLst/>
            </a:prstGeom>
            <a:noFill/>
            <a:ln w="9525">
              <a:solidFill>
                <a:schemeClr val="tx1"/>
              </a:solidFill>
              <a:round/>
              <a:headEnd/>
              <a:tailEnd/>
            </a:ln>
          </p:spPr>
          <p:txBody>
            <a:bodyPr wrap="none"/>
            <a:lstStyle/>
            <a:p>
              <a:endParaRPr lang="es-ES"/>
            </a:p>
          </p:txBody>
        </p:sp>
        <p:sp>
          <p:nvSpPr>
            <p:cNvPr id="64521" name="Line 9"/>
            <p:cNvSpPr>
              <a:spLocks noChangeShapeType="1"/>
            </p:cNvSpPr>
            <p:nvPr/>
          </p:nvSpPr>
          <p:spPr bwMode="auto">
            <a:xfrm>
              <a:off x="3504" y="2592"/>
              <a:ext cx="672" cy="0"/>
            </a:xfrm>
            <a:prstGeom prst="line">
              <a:avLst/>
            </a:prstGeom>
            <a:noFill/>
            <a:ln w="9525">
              <a:solidFill>
                <a:schemeClr val="tx1"/>
              </a:solidFill>
              <a:round/>
              <a:headEnd/>
              <a:tailEnd/>
            </a:ln>
          </p:spPr>
          <p:txBody>
            <a:bodyPr wrap="none"/>
            <a:lstStyle/>
            <a:p>
              <a:endParaRPr lang="es-ES"/>
            </a:p>
          </p:txBody>
        </p:sp>
        <p:sp>
          <p:nvSpPr>
            <p:cNvPr id="64522" name="Line 10"/>
            <p:cNvSpPr>
              <a:spLocks noChangeShapeType="1"/>
            </p:cNvSpPr>
            <p:nvPr/>
          </p:nvSpPr>
          <p:spPr bwMode="auto">
            <a:xfrm flipH="1" flipV="1">
              <a:off x="1296" y="2592"/>
              <a:ext cx="624" cy="0"/>
            </a:xfrm>
            <a:prstGeom prst="line">
              <a:avLst/>
            </a:prstGeom>
            <a:noFill/>
            <a:ln w="9525">
              <a:solidFill>
                <a:schemeClr val="tx1"/>
              </a:solidFill>
              <a:round/>
              <a:headEnd/>
              <a:tailEnd/>
            </a:ln>
          </p:spPr>
          <p:txBody>
            <a:bodyPr wrap="none"/>
            <a:lstStyle/>
            <a:p>
              <a:endParaRPr lang="es-ES"/>
            </a:p>
          </p:txBody>
        </p:sp>
        <p:sp>
          <p:nvSpPr>
            <p:cNvPr id="64523" name="Line 11"/>
            <p:cNvSpPr>
              <a:spLocks noChangeShapeType="1"/>
            </p:cNvSpPr>
            <p:nvPr/>
          </p:nvSpPr>
          <p:spPr bwMode="auto">
            <a:xfrm>
              <a:off x="1488" y="1200"/>
              <a:ext cx="384" cy="480"/>
            </a:xfrm>
            <a:prstGeom prst="line">
              <a:avLst/>
            </a:prstGeom>
            <a:noFill/>
            <a:ln w="57150">
              <a:solidFill>
                <a:schemeClr val="bg2"/>
              </a:solidFill>
              <a:round/>
              <a:headEnd/>
              <a:tailEnd/>
            </a:ln>
          </p:spPr>
          <p:txBody>
            <a:bodyPr wrap="none"/>
            <a:lstStyle/>
            <a:p>
              <a:endParaRPr lang="es-ES"/>
            </a:p>
          </p:txBody>
        </p:sp>
        <p:sp>
          <p:nvSpPr>
            <p:cNvPr id="64524" name="Line 12"/>
            <p:cNvSpPr>
              <a:spLocks noChangeShapeType="1"/>
            </p:cNvSpPr>
            <p:nvPr/>
          </p:nvSpPr>
          <p:spPr bwMode="auto">
            <a:xfrm flipH="1">
              <a:off x="3744" y="1344"/>
              <a:ext cx="576" cy="432"/>
            </a:xfrm>
            <a:prstGeom prst="line">
              <a:avLst/>
            </a:prstGeom>
            <a:noFill/>
            <a:ln w="76200">
              <a:solidFill>
                <a:schemeClr val="bg2"/>
              </a:solidFill>
              <a:round/>
              <a:headEnd/>
              <a:tailEnd/>
            </a:ln>
          </p:spPr>
          <p:txBody>
            <a:bodyPr wrap="none"/>
            <a:lstStyle/>
            <a:p>
              <a:endParaRPr lang="es-ES"/>
            </a:p>
          </p:txBody>
        </p:sp>
        <p:sp>
          <p:nvSpPr>
            <p:cNvPr id="64525" name="Text Box 13"/>
            <p:cNvSpPr txBox="1">
              <a:spLocks noChangeArrowheads="1"/>
            </p:cNvSpPr>
            <p:nvPr/>
          </p:nvSpPr>
          <p:spPr bwMode="auto">
            <a:xfrm>
              <a:off x="1776" y="1200"/>
              <a:ext cx="2496" cy="288"/>
            </a:xfrm>
            <a:prstGeom prst="rect">
              <a:avLst/>
            </a:prstGeom>
            <a:noFill/>
            <a:ln w="9525">
              <a:noFill/>
              <a:miter lim="800000"/>
              <a:headEnd/>
              <a:tailEnd/>
            </a:ln>
          </p:spPr>
          <p:txBody>
            <a:bodyPr>
              <a:spAutoFit/>
            </a:bodyPr>
            <a:lstStyle/>
            <a:p>
              <a:pPr algn="l">
                <a:spcBef>
                  <a:spcPct val="50000"/>
                </a:spcBef>
              </a:pPr>
              <a:r>
                <a:rPr lang="en-US" b="1">
                  <a:solidFill>
                    <a:srgbClr val="FF0000"/>
                  </a:solidFill>
                </a:rPr>
                <a:t>Cuales son sus objetivos?</a:t>
              </a:r>
            </a:p>
          </p:txBody>
        </p:sp>
        <p:sp>
          <p:nvSpPr>
            <p:cNvPr id="64526" name="Line 14"/>
            <p:cNvSpPr>
              <a:spLocks noChangeShapeType="1"/>
            </p:cNvSpPr>
            <p:nvPr/>
          </p:nvSpPr>
          <p:spPr bwMode="auto">
            <a:xfrm>
              <a:off x="3600" y="3456"/>
              <a:ext cx="432" cy="624"/>
            </a:xfrm>
            <a:prstGeom prst="line">
              <a:avLst/>
            </a:prstGeom>
            <a:noFill/>
            <a:ln w="57150">
              <a:solidFill>
                <a:schemeClr val="bg2"/>
              </a:solidFill>
              <a:round/>
              <a:headEnd/>
              <a:tailEnd/>
            </a:ln>
          </p:spPr>
          <p:txBody>
            <a:bodyPr wrap="none"/>
            <a:lstStyle/>
            <a:p>
              <a:endParaRPr lang="es-ES"/>
            </a:p>
          </p:txBody>
        </p:sp>
        <p:sp>
          <p:nvSpPr>
            <p:cNvPr id="64527" name="Line 15"/>
            <p:cNvSpPr>
              <a:spLocks noChangeShapeType="1"/>
            </p:cNvSpPr>
            <p:nvPr/>
          </p:nvSpPr>
          <p:spPr bwMode="auto">
            <a:xfrm flipH="1">
              <a:off x="1296" y="3408"/>
              <a:ext cx="480" cy="432"/>
            </a:xfrm>
            <a:prstGeom prst="line">
              <a:avLst/>
            </a:prstGeom>
            <a:noFill/>
            <a:ln w="57150">
              <a:solidFill>
                <a:schemeClr val="bg2"/>
              </a:solidFill>
              <a:round/>
              <a:headEnd/>
              <a:tailEnd/>
            </a:ln>
          </p:spPr>
          <p:txBody>
            <a:bodyPr wrap="none"/>
            <a:lstStyle/>
            <a:p>
              <a:endParaRPr lang="es-ES"/>
            </a:p>
          </p:txBody>
        </p:sp>
        <p:sp>
          <p:nvSpPr>
            <p:cNvPr id="64528" name="Text Box 16"/>
            <p:cNvSpPr txBox="1">
              <a:spLocks noChangeArrowheads="1"/>
            </p:cNvSpPr>
            <p:nvPr/>
          </p:nvSpPr>
          <p:spPr bwMode="auto">
            <a:xfrm>
              <a:off x="1392" y="3600"/>
              <a:ext cx="2592" cy="518"/>
            </a:xfrm>
            <a:prstGeom prst="rect">
              <a:avLst/>
            </a:prstGeom>
            <a:noFill/>
            <a:ln w="9525">
              <a:noFill/>
              <a:miter lim="800000"/>
              <a:headEnd/>
              <a:tailEnd/>
            </a:ln>
          </p:spPr>
          <p:txBody>
            <a:bodyPr>
              <a:spAutoFit/>
            </a:bodyPr>
            <a:lstStyle/>
            <a:p>
              <a:pPr>
                <a:spcBef>
                  <a:spcPct val="50000"/>
                </a:spcBef>
              </a:pPr>
              <a:r>
                <a:rPr lang="en-US" b="1">
                  <a:solidFill>
                    <a:srgbClr val="FF0000"/>
                  </a:solidFill>
                </a:rPr>
                <a:t>Cuales son sus Fortalezas y Debilidades?</a:t>
              </a:r>
            </a:p>
          </p:txBody>
        </p:sp>
        <p:sp>
          <p:nvSpPr>
            <p:cNvPr id="64529" name="Text Box 17"/>
            <p:cNvSpPr txBox="1">
              <a:spLocks noChangeArrowheads="1"/>
            </p:cNvSpPr>
            <p:nvPr/>
          </p:nvSpPr>
          <p:spPr bwMode="auto">
            <a:xfrm>
              <a:off x="4128" y="1824"/>
              <a:ext cx="1344" cy="2013"/>
            </a:xfrm>
            <a:prstGeom prst="rect">
              <a:avLst/>
            </a:prstGeom>
            <a:noFill/>
            <a:ln w="9525">
              <a:noFill/>
              <a:miter lim="800000"/>
              <a:headEnd/>
              <a:tailEnd/>
            </a:ln>
          </p:spPr>
          <p:txBody>
            <a:bodyPr>
              <a:spAutoFit/>
            </a:bodyPr>
            <a:lstStyle/>
            <a:p>
              <a:pPr algn="l">
                <a:spcBef>
                  <a:spcPct val="50000"/>
                </a:spcBef>
              </a:pPr>
              <a:r>
                <a:rPr lang="en-US" b="1">
                  <a:solidFill>
                    <a:srgbClr val="FF0000"/>
                  </a:solidFill>
                </a:rPr>
                <a:t>Cual </a:t>
              </a:r>
            </a:p>
            <a:p>
              <a:pPr algn="l">
                <a:spcBef>
                  <a:spcPct val="50000"/>
                </a:spcBef>
              </a:pPr>
              <a:r>
                <a:rPr lang="en-US" b="1">
                  <a:solidFill>
                    <a:srgbClr val="FF0000"/>
                  </a:solidFill>
                </a:rPr>
                <a:t>es su estrategia actual?</a:t>
              </a:r>
            </a:p>
            <a:p>
              <a:pPr algn="l">
                <a:spcBef>
                  <a:spcPct val="50000"/>
                </a:spcBef>
              </a:pPr>
              <a:endParaRPr lang="en-US" b="1">
                <a:solidFill>
                  <a:srgbClr val="FF0000"/>
                </a:solidFill>
              </a:endParaRPr>
            </a:p>
            <a:p>
              <a:pPr algn="l">
                <a:spcBef>
                  <a:spcPct val="50000"/>
                </a:spcBef>
              </a:pPr>
              <a:r>
                <a:rPr lang="en-US"/>
                <a:t/>
              </a:r>
              <a:br>
                <a:rPr lang="en-US"/>
              </a:br>
              <a:endParaRPr lang="en-US"/>
            </a:p>
          </p:txBody>
        </p:sp>
        <p:sp>
          <p:nvSpPr>
            <p:cNvPr id="64530" name="Text Box 18"/>
            <p:cNvSpPr txBox="1">
              <a:spLocks noChangeArrowheads="1"/>
            </p:cNvSpPr>
            <p:nvPr/>
          </p:nvSpPr>
          <p:spPr bwMode="auto">
            <a:xfrm>
              <a:off x="720" y="1874"/>
              <a:ext cx="912" cy="1208"/>
            </a:xfrm>
            <a:prstGeom prst="rect">
              <a:avLst/>
            </a:prstGeom>
            <a:noFill/>
            <a:ln w="9525">
              <a:noFill/>
              <a:miter lim="800000"/>
              <a:headEnd/>
              <a:tailEnd/>
            </a:ln>
          </p:spPr>
          <p:txBody>
            <a:bodyPr>
              <a:spAutoFit/>
            </a:bodyPr>
            <a:lstStyle/>
            <a:p>
              <a:pPr algn="l">
                <a:spcBef>
                  <a:spcPct val="50000"/>
                </a:spcBef>
              </a:pPr>
              <a:r>
                <a:rPr lang="en-US" b="1">
                  <a:solidFill>
                    <a:srgbClr val="FF0000"/>
                  </a:solidFill>
                </a:rPr>
                <a:t>Como nos calificamos frente a ellos?</a:t>
              </a:r>
            </a:p>
          </p:txBody>
        </p:sp>
      </p:gr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1027"/>
          <p:cNvSpPr txBox="1">
            <a:spLocks noChangeArrowheads="1"/>
          </p:cNvSpPr>
          <p:nvPr/>
        </p:nvSpPr>
        <p:spPr bwMode="auto">
          <a:xfrm>
            <a:off x="2514600" y="381000"/>
            <a:ext cx="4495800" cy="762000"/>
          </a:xfrm>
          <a:prstGeom prst="rect">
            <a:avLst/>
          </a:prstGeom>
          <a:noFill/>
          <a:ln w="9525">
            <a:noFill/>
            <a:miter lim="800000"/>
            <a:headEnd/>
            <a:tailEnd/>
          </a:ln>
        </p:spPr>
        <p:txBody>
          <a:bodyPr>
            <a:spAutoFit/>
          </a:bodyPr>
          <a:lstStyle/>
          <a:p>
            <a:pPr eaLnBrk="0" hangingPunct="0">
              <a:spcBef>
                <a:spcPct val="50000"/>
              </a:spcBef>
            </a:pPr>
            <a:r>
              <a:rPr lang="en-US" sz="4400" b="1">
                <a:solidFill>
                  <a:srgbClr val="FFFF00"/>
                </a:solidFill>
                <a:latin typeface="Arial" charset="0"/>
              </a:rPr>
              <a:t>Planeación</a:t>
            </a:r>
          </a:p>
        </p:txBody>
      </p:sp>
      <p:sp>
        <p:nvSpPr>
          <p:cNvPr id="20483" name="Text Box 1028"/>
          <p:cNvSpPr txBox="1">
            <a:spLocks noChangeArrowheads="1"/>
          </p:cNvSpPr>
          <p:nvPr/>
        </p:nvSpPr>
        <p:spPr bwMode="auto">
          <a:xfrm>
            <a:off x="914400" y="1600200"/>
            <a:ext cx="2209800" cy="396875"/>
          </a:xfrm>
          <a:prstGeom prst="rect">
            <a:avLst/>
          </a:prstGeom>
          <a:noFill/>
          <a:ln w="9525">
            <a:noFill/>
            <a:miter lim="800000"/>
            <a:headEnd/>
            <a:tailEnd/>
          </a:ln>
        </p:spPr>
        <p:txBody>
          <a:bodyPr>
            <a:spAutoFit/>
          </a:bodyPr>
          <a:lstStyle/>
          <a:p>
            <a:pPr algn="l" eaLnBrk="0" hangingPunct="0">
              <a:spcBef>
                <a:spcPct val="50000"/>
              </a:spcBef>
            </a:pPr>
            <a:r>
              <a:rPr lang="en-US" sz="2000" b="1" u="sng">
                <a:latin typeface="Arial" charset="0"/>
              </a:rPr>
              <a:t>Rango Acción</a:t>
            </a:r>
            <a:endParaRPr lang="en-US" b="1">
              <a:latin typeface="Arial" charset="0"/>
            </a:endParaRPr>
          </a:p>
        </p:txBody>
      </p:sp>
      <p:sp>
        <p:nvSpPr>
          <p:cNvPr id="20484" name="Text Box 1029"/>
          <p:cNvSpPr txBox="1">
            <a:spLocks noChangeArrowheads="1"/>
          </p:cNvSpPr>
          <p:nvPr/>
        </p:nvSpPr>
        <p:spPr bwMode="auto">
          <a:xfrm>
            <a:off x="3962400" y="1600200"/>
            <a:ext cx="1447800" cy="396875"/>
          </a:xfrm>
          <a:prstGeom prst="rect">
            <a:avLst/>
          </a:prstGeom>
          <a:noFill/>
          <a:ln w="9525">
            <a:noFill/>
            <a:miter lim="800000"/>
            <a:headEnd/>
            <a:tailEnd/>
          </a:ln>
        </p:spPr>
        <p:txBody>
          <a:bodyPr>
            <a:spAutoFit/>
          </a:bodyPr>
          <a:lstStyle/>
          <a:p>
            <a:pPr algn="l" eaLnBrk="0" hangingPunct="0">
              <a:spcBef>
                <a:spcPct val="50000"/>
              </a:spcBef>
            </a:pPr>
            <a:r>
              <a:rPr lang="en-US" sz="2000" b="1" u="sng">
                <a:latin typeface="Arial" charset="0"/>
              </a:rPr>
              <a:t>Tiempo</a:t>
            </a:r>
            <a:endParaRPr lang="en-US" sz="2000" b="1">
              <a:latin typeface="Arial" charset="0"/>
            </a:endParaRPr>
          </a:p>
        </p:txBody>
      </p:sp>
      <p:sp>
        <p:nvSpPr>
          <p:cNvPr id="20485" name="Text Box 1030"/>
          <p:cNvSpPr txBox="1">
            <a:spLocks noChangeArrowheads="1"/>
          </p:cNvSpPr>
          <p:nvPr/>
        </p:nvSpPr>
        <p:spPr bwMode="auto">
          <a:xfrm>
            <a:off x="5943600" y="1600200"/>
            <a:ext cx="1981200" cy="396875"/>
          </a:xfrm>
          <a:prstGeom prst="rect">
            <a:avLst/>
          </a:prstGeom>
          <a:noFill/>
          <a:ln w="9525">
            <a:noFill/>
            <a:miter lim="800000"/>
            <a:headEnd/>
            <a:tailEnd/>
          </a:ln>
        </p:spPr>
        <p:txBody>
          <a:bodyPr>
            <a:spAutoFit/>
          </a:bodyPr>
          <a:lstStyle/>
          <a:p>
            <a:pPr eaLnBrk="0" hangingPunct="0">
              <a:spcBef>
                <a:spcPct val="50000"/>
              </a:spcBef>
            </a:pPr>
            <a:r>
              <a:rPr lang="en-US" sz="2000" b="1" u="sng">
                <a:latin typeface="Arial" charset="0"/>
              </a:rPr>
              <a:t>Nivel</a:t>
            </a:r>
            <a:endParaRPr lang="en-US" sz="2000" b="1">
              <a:latin typeface="Arial" charset="0"/>
            </a:endParaRPr>
          </a:p>
        </p:txBody>
      </p:sp>
      <p:sp>
        <p:nvSpPr>
          <p:cNvPr id="20486" name="Text Box 1031"/>
          <p:cNvSpPr txBox="1">
            <a:spLocks noChangeArrowheads="1"/>
          </p:cNvSpPr>
          <p:nvPr/>
        </p:nvSpPr>
        <p:spPr bwMode="auto">
          <a:xfrm>
            <a:off x="838200" y="2057400"/>
            <a:ext cx="1905000" cy="396875"/>
          </a:xfrm>
          <a:prstGeom prst="rect">
            <a:avLst/>
          </a:prstGeom>
          <a:noFill/>
          <a:ln w="9525">
            <a:noFill/>
            <a:miter lim="800000"/>
            <a:headEnd/>
            <a:tailEnd/>
          </a:ln>
        </p:spPr>
        <p:txBody>
          <a:bodyPr>
            <a:spAutoFit/>
          </a:bodyPr>
          <a:lstStyle/>
          <a:p>
            <a:pPr algn="l" eaLnBrk="0" hangingPunct="0">
              <a:spcBef>
                <a:spcPct val="50000"/>
              </a:spcBef>
            </a:pPr>
            <a:r>
              <a:rPr lang="en-US" sz="2000" b="1">
                <a:latin typeface="Arial" charset="0"/>
              </a:rPr>
              <a:t>Toda Organiz.</a:t>
            </a:r>
          </a:p>
        </p:txBody>
      </p:sp>
      <p:sp>
        <p:nvSpPr>
          <p:cNvPr id="20487" name="Text Box 1032"/>
          <p:cNvSpPr txBox="1">
            <a:spLocks noChangeArrowheads="1"/>
          </p:cNvSpPr>
          <p:nvPr/>
        </p:nvSpPr>
        <p:spPr bwMode="auto">
          <a:xfrm>
            <a:off x="381000" y="4800600"/>
            <a:ext cx="2514600" cy="701675"/>
          </a:xfrm>
          <a:prstGeom prst="rect">
            <a:avLst/>
          </a:prstGeom>
          <a:noFill/>
          <a:ln w="9525">
            <a:noFill/>
            <a:miter lim="800000"/>
            <a:headEnd/>
            <a:tailEnd/>
          </a:ln>
        </p:spPr>
        <p:txBody>
          <a:bodyPr>
            <a:spAutoFit/>
          </a:bodyPr>
          <a:lstStyle/>
          <a:p>
            <a:pPr eaLnBrk="0" hangingPunct="0">
              <a:spcBef>
                <a:spcPct val="50000"/>
              </a:spcBef>
            </a:pPr>
            <a:r>
              <a:rPr lang="en-US" sz="2000" b="1">
                <a:latin typeface="Arial" charset="0"/>
              </a:rPr>
              <a:t>Unidades Especificas</a:t>
            </a:r>
            <a:endParaRPr lang="en-US" b="1">
              <a:latin typeface="Arial" charset="0"/>
            </a:endParaRPr>
          </a:p>
        </p:txBody>
      </p:sp>
      <p:sp>
        <p:nvSpPr>
          <p:cNvPr id="20488" name="Text Box 1033"/>
          <p:cNvSpPr txBox="1">
            <a:spLocks noChangeArrowheads="1"/>
          </p:cNvSpPr>
          <p:nvPr/>
        </p:nvSpPr>
        <p:spPr bwMode="auto">
          <a:xfrm>
            <a:off x="3733800" y="2057400"/>
            <a:ext cx="2057400" cy="396875"/>
          </a:xfrm>
          <a:prstGeom prst="rect">
            <a:avLst/>
          </a:prstGeom>
          <a:noFill/>
          <a:ln w="9525">
            <a:noFill/>
            <a:miter lim="800000"/>
            <a:headEnd/>
            <a:tailEnd/>
          </a:ln>
        </p:spPr>
        <p:txBody>
          <a:bodyPr>
            <a:spAutoFit/>
          </a:bodyPr>
          <a:lstStyle/>
          <a:p>
            <a:pPr algn="l" eaLnBrk="0" hangingPunct="0">
              <a:spcBef>
                <a:spcPct val="50000"/>
              </a:spcBef>
            </a:pPr>
            <a:r>
              <a:rPr lang="en-US" sz="2000" b="1">
                <a:latin typeface="Arial" charset="0"/>
              </a:rPr>
              <a:t>Largo Plazo</a:t>
            </a:r>
            <a:endParaRPr lang="en-US" b="1">
              <a:latin typeface="Arial" charset="0"/>
            </a:endParaRPr>
          </a:p>
        </p:txBody>
      </p:sp>
      <p:sp>
        <p:nvSpPr>
          <p:cNvPr id="20489" name="Text Box 1034"/>
          <p:cNvSpPr txBox="1">
            <a:spLocks noChangeArrowheads="1"/>
          </p:cNvSpPr>
          <p:nvPr/>
        </p:nvSpPr>
        <p:spPr bwMode="auto">
          <a:xfrm>
            <a:off x="3657600" y="4800600"/>
            <a:ext cx="1981200" cy="396875"/>
          </a:xfrm>
          <a:prstGeom prst="rect">
            <a:avLst/>
          </a:prstGeom>
          <a:noFill/>
          <a:ln w="9525">
            <a:noFill/>
            <a:miter lim="800000"/>
            <a:headEnd/>
            <a:tailEnd/>
          </a:ln>
        </p:spPr>
        <p:txBody>
          <a:bodyPr>
            <a:spAutoFit/>
          </a:bodyPr>
          <a:lstStyle/>
          <a:p>
            <a:pPr algn="l" eaLnBrk="0" hangingPunct="0">
              <a:spcBef>
                <a:spcPct val="50000"/>
              </a:spcBef>
            </a:pPr>
            <a:r>
              <a:rPr lang="en-US" sz="2000" b="1">
                <a:latin typeface="Arial" charset="0"/>
              </a:rPr>
              <a:t>Corto Plazo</a:t>
            </a:r>
            <a:endParaRPr lang="en-US" b="1">
              <a:latin typeface="Arial" charset="0"/>
            </a:endParaRPr>
          </a:p>
        </p:txBody>
      </p:sp>
      <p:sp>
        <p:nvSpPr>
          <p:cNvPr id="20490" name="Text Box 1035"/>
          <p:cNvSpPr txBox="1">
            <a:spLocks noChangeArrowheads="1"/>
          </p:cNvSpPr>
          <p:nvPr/>
        </p:nvSpPr>
        <p:spPr bwMode="auto">
          <a:xfrm>
            <a:off x="5715000" y="2057400"/>
            <a:ext cx="2438400" cy="396875"/>
          </a:xfrm>
          <a:prstGeom prst="rect">
            <a:avLst/>
          </a:prstGeom>
          <a:noFill/>
          <a:ln w="9525">
            <a:noFill/>
            <a:miter lim="800000"/>
            <a:headEnd/>
            <a:tailEnd/>
          </a:ln>
        </p:spPr>
        <p:txBody>
          <a:bodyPr>
            <a:spAutoFit/>
          </a:bodyPr>
          <a:lstStyle/>
          <a:p>
            <a:pPr eaLnBrk="0" hangingPunct="0">
              <a:spcBef>
                <a:spcPct val="50000"/>
              </a:spcBef>
            </a:pPr>
            <a:r>
              <a:rPr lang="en-US" sz="2000" b="1">
                <a:latin typeface="Arial" charset="0"/>
              </a:rPr>
              <a:t>Corporación</a:t>
            </a:r>
            <a:endParaRPr lang="en-US" b="1">
              <a:latin typeface="Arial" charset="0"/>
            </a:endParaRPr>
          </a:p>
        </p:txBody>
      </p:sp>
      <p:sp>
        <p:nvSpPr>
          <p:cNvPr id="20491" name="Text Box 1036"/>
          <p:cNvSpPr txBox="1">
            <a:spLocks noChangeArrowheads="1"/>
          </p:cNvSpPr>
          <p:nvPr/>
        </p:nvSpPr>
        <p:spPr bwMode="auto">
          <a:xfrm>
            <a:off x="5638800" y="3429000"/>
            <a:ext cx="2514600" cy="396875"/>
          </a:xfrm>
          <a:prstGeom prst="rect">
            <a:avLst/>
          </a:prstGeom>
          <a:noFill/>
          <a:ln w="9525">
            <a:noFill/>
            <a:miter lim="800000"/>
            <a:headEnd/>
            <a:tailEnd/>
          </a:ln>
        </p:spPr>
        <p:txBody>
          <a:bodyPr>
            <a:spAutoFit/>
          </a:bodyPr>
          <a:lstStyle/>
          <a:p>
            <a:pPr eaLnBrk="0" hangingPunct="0">
              <a:spcBef>
                <a:spcPct val="50000"/>
              </a:spcBef>
            </a:pPr>
            <a:r>
              <a:rPr lang="en-US" sz="2000" b="1">
                <a:latin typeface="Arial" charset="0"/>
              </a:rPr>
              <a:t>División</a:t>
            </a:r>
            <a:endParaRPr lang="en-US" b="1">
              <a:latin typeface="Arial" charset="0"/>
            </a:endParaRPr>
          </a:p>
        </p:txBody>
      </p:sp>
      <p:sp>
        <p:nvSpPr>
          <p:cNvPr id="20492" name="Text Box 1037"/>
          <p:cNvSpPr txBox="1">
            <a:spLocks noChangeArrowheads="1"/>
          </p:cNvSpPr>
          <p:nvPr/>
        </p:nvSpPr>
        <p:spPr bwMode="auto">
          <a:xfrm>
            <a:off x="5867400" y="4800600"/>
            <a:ext cx="1905000" cy="396875"/>
          </a:xfrm>
          <a:prstGeom prst="rect">
            <a:avLst/>
          </a:prstGeom>
          <a:noFill/>
          <a:ln w="9525">
            <a:noFill/>
            <a:miter lim="800000"/>
            <a:headEnd/>
            <a:tailEnd/>
          </a:ln>
        </p:spPr>
        <p:txBody>
          <a:bodyPr>
            <a:spAutoFit/>
          </a:bodyPr>
          <a:lstStyle/>
          <a:p>
            <a:pPr eaLnBrk="0" hangingPunct="0">
              <a:spcBef>
                <a:spcPct val="50000"/>
              </a:spcBef>
            </a:pPr>
            <a:r>
              <a:rPr lang="en-US" sz="2000" b="1">
                <a:latin typeface="Arial" charset="0"/>
              </a:rPr>
              <a:t>Unidades</a:t>
            </a:r>
            <a:endParaRPr lang="en-US" b="1">
              <a:latin typeface="Arial" charset="0"/>
            </a:endParaRPr>
          </a:p>
        </p:txBody>
      </p:sp>
      <p:sp>
        <p:nvSpPr>
          <p:cNvPr id="20493" name="Line 1038"/>
          <p:cNvSpPr>
            <a:spLocks noChangeShapeType="1"/>
          </p:cNvSpPr>
          <p:nvPr/>
        </p:nvSpPr>
        <p:spPr bwMode="auto">
          <a:xfrm>
            <a:off x="1676400" y="2514600"/>
            <a:ext cx="0" cy="2209800"/>
          </a:xfrm>
          <a:prstGeom prst="line">
            <a:avLst/>
          </a:prstGeom>
          <a:noFill/>
          <a:ln w="9525">
            <a:solidFill>
              <a:schemeClr val="tx1"/>
            </a:solidFill>
            <a:round/>
            <a:headEnd/>
            <a:tailEnd type="triangle" w="med" len="med"/>
          </a:ln>
        </p:spPr>
        <p:txBody>
          <a:bodyPr wrap="none" anchor="ctr"/>
          <a:lstStyle/>
          <a:p>
            <a:endParaRPr lang="es-ES"/>
          </a:p>
        </p:txBody>
      </p:sp>
      <p:sp>
        <p:nvSpPr>
          <p:cNvPr id="20494" name="Line 1039"/>
          <p:cNvSpPr>
            <a:spLocks noChangeShapeType="1"/>
          </p:cNvSpPr>
          <p:nvPr/>
        </p:nvSpPr>
        <p:spPr bwMode="auto">
          <a:xfrm>
            <a:off x="4438650" y="2514600"/>
            <a:ext cx="0" cy="2286000"/>
          </a:xfrm>
          <a:prstGeom prst="line">
            <a:avLst/>
          </a:prstGeom>
          <a:noFill/>
          <a:ln w="9525">
            <a:solidFill>
              <a:schemeClr val="tx1"/>
            </a:solidFill>
            <a:round/>
            <a:headEnd/>
            <a:tailEnd type="triangle" w="med" len="med"/>
          </a:ln>
        </p:spPr>
        <p:txBody>
          <a:bodyPr wrap="none" anchor="ctr"/>
          <a:lstStyle/>
          <a:p>
            <a:endParaRPr lang="es-ES"/>
          </a:p>
        </p:txBody>
      </p:sp>
      <p:sp>
        <p:nvSpPr>
          <p:cNvPr id="20495" name="Line 1040"/>
          <p:cNvSpPr>
            <a:spLocks noChangeShapeType="1"/>
          </p:cNvSpPr>
          <p:nvPr/>
        </p:nvSpPr>
        <p:spPr bwMode="auto">
          <a:xfrm>
            <a:off x="6858000" y="2514600"/>
            <a:ext cx="0" cy="914400"/>
          </a:xfrm>
          <a:prstGeom prst="line">
            <a:avLst/>
          </a:prstGeom>
          <a:noFill/>
          <a:ln w="9525">
            <a:solidFill>
              <a:schemeClr val="tx1"/>
            </a:solidFill>
            <a:round/>
            <a:headEnd/>
            <a:tailEnd type="triangle" w="med" len="med"/>
          </a:ln>
        </p:spPr>
        <p:txBody>
          <a:bodyPr wrap="none" anchor="ctr"/>
          <a:lstStyle/>
          <a:p>
            <a:endParaRPr lang="es-ES"/>
          </a:p>
        </p:txBody>
      </p:sp>
      <p:sp>
        <p:nvSpPr>
          <p:cNvPr id="20496" name="Line 1041"/>
          <p:cNvSpPr>
            <a:spLocks noChangeShapeType="1"/>
          </p:cNvSpPr>
          <p:nvPr/>
        </p:nvSpPr>
        <p:spPr bwMode="auto">
          <a:xfrm>
            <a:off x="6858000" y="3810000"/>
            <a:ext cx="0" cy="914400"/>
          </a:xfrm>
          <a:prstGeom prst="line">
            <a:avLst/>
          </a:prstGeom>
          <a:noFill/>
          <a:ln w="9525">
            <a:solidFill>
              <a:schemeClr val="tx1"/>
            </a:solidFill>
            <a:round/>
            <a:headEnd/>
            <a:tailEnd type="triangle" w="med" len="med"/>
          </a:ln>
        </p:spPr>
        <p:txBody>
          <a:bodyPr wrap="none" anchor="ctr"/>
          <a:lstStyle/>
          <a:p>
            <a:endParaRPr lang="es-ES"/>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04800" y="-304800"/>
            <a:ext cx="9753600" cy="1143000"/>
          </a:xfrm>
        </p:spPr>
        <p:txBody>
          <a:bodyPr/>
          <a:lstStyle/>
          <a:p>
            <a:pPr eaLnBrk="1" hangingPunct="1"/>
            <a:r>
              <a:rPr lang="es-ES_tradnl" sz="3600" smtClean="0"/>
              <a:t>Análisis De La Competencia </a:t>
            </a:r>
          </a:p>
        </p:txBody>
      </p:sp>
      <p:sp>
        <p:nvSpPr>
          <p:cNvPr id="893955" name="Rectangle 3"/>
          <p:cNvSpPr>
            <a:spLocks noGrp="1" noChangeArrowheads="1"/>
          </p:cNvSpPr>
          <p:nvPr>
            <p:ph type="body" idx="1"/>
          </p:nvPr>
        </p:nvSpPr>
        <p:spPr>
          <a:xfrm>
            <a:off x="0" y="609600"/>
            <a:ext cx="9144000" cy="5943600"/>
          </a:xfrm>
        </p:spPr>
        <p:txBody>
          <a:bodyPr/>
          <a:lstStyle/>
          <a:p>
            <a:pPr marL="609600" indent="-609600" eaLnBrk="1" hangingPunct="1">
              <a:lnSpc>
                <a:spcPct val="90000"/>
              </a:lnSpc>
              <a:defRPr/>
            </a:pPr>
            <a:r>
              <a:rPr lang="es-ES_tradnl" sz="2800" smtClean="0"/>
              <a:t>Es importante ver las oportunidades y amenazas desde la perspectiva de los competidores.</a:t>
            </a:r>
          </a:p>
          <a:p>
            <a:pPr marL="609600" indent="-609600" eaLnBrk="1" hangingPunct="1">
              <a:lnSpc>
                <a:spcPct val="90000"/>
              </a:lnSpc>
              <a:defRPr/>
            </a:pPr>
            <a:r>
              <a:rPr lang="es-ES_tradnl" sz="2800" smtClean="0"/>
              <a:t>Considere no solo como van a reaccionar, sino que iniciativas estratégicas ellos persiguen.</a:t>
            </a:r>
          </a:p>
          <a:p>
            <a:pPr marL="609600" indent="-609600" eaLnBrk="1" hangingPunct="1">
              <a:lnSpc>
                <a:spcPct val="90000"/>
              </a:lnSpc>
              <a:defRPr/>
            </a:pPr>
            <a:r>
              <a:rPr lang="es-ES_tradnl" sz="2800" smtClean="0"/>
              <a:t>No pensar que competidores están sentados, sino que van embalados.</a:t>
            </a:r>
          </a:p>
          <a:p>
            <a:pPr marL="609600" indent="-609600" eaLnBrk="1" hangingPunct="1">
              <a:lnSpc>
                <a:spcPct val="90000"/>
              </a:lnSpc>
              <a:defRPr/>
            </a:pPr>
            <a:r>
              <a:rPr lang="es-ES_tradnl" sz="2800" smtClean="0"/>
              <a:t>Además de mejorar la predicción de los movimientos del competidor, se puede influenciar esos movimientos. Se puede pensar de formas en como rehacer el futuro, cambiar el equilibrio o aprovechar el cambio.</a:t>
            </a:r>
          </a:p>
          <a:p>
            <a:pPr marL="609600" indent="-609600" eaLnBrk="1" hangingPunct="1">
              <a:lnSpc>
                <a:spcPct val="90000"/>
              </a:lnSpc>
              <a:defRPr/>
            </a:pPr>
            <a:r>
              <a:rPr lang="es-ES_tradnl" sz="2800" smtClean="0"/>
              <a:t>Análisis de la competencia da nuevas perspectivas del negocio propio, y de las fuentes relativas de ventaja competitiva.</a:t>
            </a: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04800" y="-304800"/>
            <a:ext cx="9753600" cy="1143000"/>
          </a:xfrm>
        </p:spPr>
        <p:txBody>
          <a:bodyPr/>
          <a:lstStyle/>
          <a:p>
            <a:pPr eaLnBrk="1" hangingPunct="1"/>
            <a:r>
              <a:rPr lang="es-ES_tradnl" sz="3600" smtClean="0"/>
              <a:t>Consideraciones En Análisis Competencia </a:t>
            </a:r>
          </a:p>
        </p:txBody>
      </p:sp>
      <p:sp>
        <p:nvSpPr>
          <p:cNvPr id="894979" name="Rectangle 3"/>
          <p:cNvSpPr>
            <a:spLocks noGrp="1" noChangeArrowheads="1"/>
          </p:cNvSpPr>
          <p:nvPr>
            <p:ph type="body" idx="1"/>
          </p:nvPr>
        </p:nvSpPr>
        <p:spPr>
          <a:xfrm>
            <a:off x="0" y="609600"/>
            <a:ext cx="9144000" cy="5943600"/>
          </a:xfrm>
        </p:spPr>
        <p:txBody>
          <a:bodyPr/>
          <a:lstStyle/>
          <a:p>
            <a:pPr marL="609600" indent="-609600" eaLnBrk="1" hangingPunct="1">
              <a:defRPr/>
            </a:pPr>
            <a:r>
              <a:rPr lang="es-ES_tradnl" sz="2800" smtClean="0"/>
              <a:t>Estrategia actual (posición de mercado y fuentes de ventajas).</a:t>
            </a:r>
          </a:p>
          <a:p>
            <a:pPr marL="609600" indent="-609600" eaLnBrk="1" hangingPunct="1">
              <a:defRPr/>
            </a:pPr>
            <a:r>
              <a:rPr lang="es-ES_tradnl" sz="2800" smtClean="0"/>
              <a:t>Liderazgo (cambios reciente o previstos).</a:t>
            </a:r>
          </a:p>
          <a:p>
            <a:pPr marL="609600" indent="-609600" eaLnBrk="1" hangingPunct="1">
              <a:defRPr/>
            </a:pPr>
            <a:r>
              <a:rPr lang="es-ES_tradnl" sz="2800" smtClean="0"/>
              <a:t>Capacidades (posición de costo, valor dado al cliente, relaciones exclusivas, habilidades o procesos propios, intangibles).</a:t>
            </a:r>
          </a:p>
          <a:p>
            <a:pPr marL="609600" indent="-609600" eaLnBrk="1" hangingPunct="1">
              <a:defRPr/>
            </a:pPr>
            <a:r>
              <a:rPr lang="es-ES_tradnl" sz="2800" smtClean="0"/>
              <a:t>Objetivos futuros (que, como y porque?).</a:t>
            </a:r>
          </a:p>
          <a:p>
            <a:pPr marL="609600" indent="-609600" eaLnBrk="1" hangingPunct="1">
              <a:defRPr/>
            </a:pPr>
            <a:r>
              <a:rPr lang="es-ES_tradnl" sz="2800" smtClean="0"/>
              <a:t>Asumciones (su visión del fututuro del</a:t>
            </a:r>
            <a:r>
              <a:rPr lang="en-US" sz="2800" smtClean="0"/>
              <a:t> </a:t>
            </a:r>
            <a:r>
              <a:rPr lang="es-ES_tradnl" sz="2800" smtClean="0"/>
              <a:t>mercado y competidores).</a:t>
            </a:r>
          </a:p>
          <a:p>
            <a:pPr marL="609600" indent="-609600" eaLnBrk="1" hangingPunct="1">
              <a:defRPr/>
            </a:pPr>
            <a:r>
              <a:rPr lang="es-ES_tradnl" sz="2800" smtClean="0"/>
              <a:t>Que esta en juego (económicas, estratégicas y emocional).</a:t>
            </a:r>
          </a:p>
          <a:p>
            <a:pPr marL="609600" indent="-609600" eaLnBrk="1" hangingPunct="1">
              <a:defRPr/>
            </a:pPr>
            <a:r>
              <a:rPr lang="es-ES_tradnl" sz="2800" smtClean="0"/>
              <a:t>Señales que estén dando.</a:t>
            </a: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4"/>
          <p:cNvSpPr>
            <a:spLocks noGrp="1" noChangeArrowheads="1"/>
          </p:cNvSpPr>
          <p:nvPr>
            <p:ph type="title"/>
          </p:nvPr>
        </p:nvSpPr>
        <p:spPr/>
        <p:txBody>
          <a:bodyPr/>
          <a:lstStyle/>
          <a:p>
            <a:pPr eaLnBrk="1" hangingPunct="1"/>
            <a:r>
              <a:rPr lang="en-US" smtClean="0"/>
              <a:t>Factores Competitivos</a:t>
            </a:r>
          </a:p>
        </p:txBody>
      </p:sp>
      <p:sp>
        <p:nvSpPr>
          <p:cNvPr id="1080325" name="Rectangle 5"/>
          <p:cNvSpPr>
            <a:spLocks noGrp="1" noChangeArrowheads="1"/>
          </p:cNvSpPr>
          <p:nvPr>
            <p:ph type="body" idx="1"/>
          </p:nvPr>
        </p:nvSpPr>
        <p:spPr/>
        <p:txBody>
          <a:bodyPr/>
          <a:lstStyle/>
          <a:p>
            <a:pPr eaLnBrk="1" hangingPunct="1">
              <a:defRPr/>
            </a:pPr>
            <a:r>
              <a:rPr lang="en-US" sz="2800" smtClean="0"/>
              <a:t>Exclusividad Competitiva:</a:t>
            </a:r>
          </a:p>
          <a:p>
            <a:pPr lvl="1" eaLnBrk="1" hangingPunct="1">
              <a:defRPr/>
            </a:pPr>
            <a:r>
              <a:rPr lang="en-US" sz="2400" smtClean="0"/>
              <a:t>Que puedo hacer por mis clientes que nadie mas puede hacer?</a:t>
            </a:r>
          </a:p>
          <a:p>
            <a:pPr eaLnBrk="1" hangingPunct="1">
              <a:defRPr/>
            </a:pPr>
            <a:r>
              <a:rPr lang="en-US" sz="2800" smtClean="0"/>
              <a:t>Ventaja Competitiva:</a:t>
            </a:r>
          </a:p>
          <a:p>
            <a:pPr lvl="1" eaLnBrk="1" hangingPunct="1">
              <a:defRPr/>
            </a:pPr>
            <a:r>
              <a:rPr lang="en-US" sz="2400" smtClean="0"/>
              <a:t>Que puedo hacer por mis clientes que mis competidores pueden hacer, pero Yo puedo hacerlo mejor y probarlo?</a:t>
            </a:r>
          </a:p>
          <a:p>
            <a:pPr eaLnBrk="1" hangingPunct="1">
              <a:defRPr/>
            </a:pPr>
            <a:r>
              <a:rPr lang="en-US" sz="2800" smtClean="0"/>
              <a:t>Paridad Competitiva:</a:t>
            </a:r>
          </a:p>
          <a:p>
            <a:pPr lvl="1" eaLnBrk="1" hangingPunct="1">
              <a:defRPr/>
            </a:pPr>
            <a:r>
              <a:rPr lang="en-US" sz="2400" smtClean="0"/>
              <a:t>La competencia y Yo somos iguales.</a:t>
            </a:r>
          </a:p>
          <a:p>
            <a:pPr eaLnBrk="1" hangingPunct="1">
              <a:defRPr/>
            </a:pPr>
            <a:r>
              <a:rPr lang="en-US" sz="2800" smtClean="0"/>
              <a:t>Desventaja Competitiva:</a:t>
            </a:r>
          </a:p>
          <a:p>
            <a:pPr lvl="1" eaLnBrk="1" hangingPunct="1">
              <a:defRPr/>
            </a:pPr>
            <a:r>
              <a:rPr lang="en-US" sz="2400" smtClean="0"/>
              <a:t>Donde tiene la competencia ventaja sobre mi? </a:t>
            </a:r>
          </a:p>
        </p:txBody>
      </p:sp>
    </p:spTree>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4"/>
          <p:cNvSpPr txBox="1">
            <a:spLocks noChangeArrowheads="1"/>
          </p:cNvSpPr>
          <p:nvPr/>
        </p:nvSpPr>
        <p:spPr bwMode="auto">
          <a:xfrm>
            <a:off x="685800" y="1676400"/>
            <a:ext cx="2133600" cy="581025"/>
          </a:xfrm>
          <a:prstGeom prst="rect">
            <a:avLst/>
          </a:prstGeom>
          <a:noFill/>
          <a:ln w="9525">
            <a:noFill/>
            <a:miter lim="800000"/>
            <a:headEnd/>
            <a:tailEnd/>
          </a:ln>
        </p:spPr>
        <p:txBody>
          <a:bodyPr>
            <a:spAutoFit/>
          </a:bodyPr>
          <a:lstStyle/>
          <a:p>
            <a:pPr eaLnBrk="0" hangingPunct="0">
              <a:spcBef>
                <a:spcPct val="50000"/>
              </a:spcBef>
            </a:pPr>
            <a:r>
              <a:rPr lang="en-US" sz="1600" b="1">
                <a:latin typeface="Arial" charset="0"/>
              </a:rPr>
              <a:t>Identificar Competidores</a:t>
            </a:r>
            <a:endParaRPr lang="en-US" b="1">
              <a:latin typeface="Arial" charset="0"/>
            </a:endParaRPr>
          </a:p>
        </p:txBody>
      </p:sp>
      <p:sp>
        <p:nvSpPr>
          <p:cNvPr id="68611" name="Text Box 5"/>
          <p:cNvSpPr txBox="1">
            <a:spLocks noChangeArrowheads="1"/>
          </p:cNvSpPr>
          <p:nvPr/>
        </p:nvSpPr>
        <p:spPr bwMode="auto">
          <a:xfrm>
            <a:off x="3695700" y="1638300"/>
            <a:ext cx="1752600" cy="825500"/>
          </a:xfrm>
          <a:prstGeom prst="rect">
            <a:avLst/>
          </a:prstGeom>
          <a:noFill/>
          <a:ln w="9525">
            <a:noFill/>
            <a:miter lim="800000"/>
            <a:headEnd/>
            <a:tailEnd/>
          </a:ln>
        </p:spPr>
        <p:txBody>
          <a:bodyPr>
            <a:spAutoFit/>
          </a:bodyPr>
          <a:lstStyle/>
          <a:p>
            <a:pPr algn="l" eaLnBrk="0" hangingPunct="0">
              <a:spcBef>
                <a:spcPct val="50000"/>
              </a:spcBef>
            </a:pPr>
            <a:r>
              <a:rPr lang="en-US" sz="1600" b="1">
                <a:latin typeface="Arial" charset="0"/>
              </a:rPr>
              <a:t>Determinar Objetivos Competidores</a:t>
            </a:r>
          </a:p>
        </p:txBody>
      </p:sp>
      <p:sp>
        <p:nvSpPr>
          <p:cNvPr id="68612" name="Text Box 6"/>
          <p:cNvSpPr txBox="1">
            <a:spLocks noChangeArrowheads="1"/>
          </p:cNvSpPr>
          <p:nvPr/>
        </p:nvSpPr>
        <p:spPr bwMode="auto">
          <a:xfrm>
            <a:off x="6324600" y="1600200"/>
            <a:ext cx="2362200" cy="947738"/>
          </a:xfrm>
          <a:prstGeom prst="rect">
            <a:avLst/>
          </a:prstGeom>
          <a:noFill/>
          <a:ln w="9525">
            <a:noFill/>
            <a:miter lim="800000"/>
            <a:headEnd/>
            <a:tailEnd/>
          </a:ln>
        </p:spPr>
        <p:txBody>
          <a:bodyPr>
            <a:spAutoFit/>
          </a:bodyPr>
          <a:lstStyle/>
          <a:p>
            <a:pPr eaLnBrk="0" hangingPunct="0">
              <a:spcBef>
                <a:spcPct val="50000"/>
              </a:spcBef>
            </a:pPr>
            <a:r>
              <a:rPr lang="en-US" sz="1600" b="1">
                <a:latin typeface="Arial" charset="0"/>
              </a:rPr>
              <a:t>Identificar </a:t>
            </a:r>
          </a:p>
          <a:p>
            <a:pPr eaLnBrk="0" hangingPunct="0">
              <a:spcBef>
                <a:spcPct val="50000"/>
              </a:spcBef>
            </a:pPr>
            <a:r>
              <a:rPr lang="en-US" sz="1600" b="1">
                <a:latin typeface="Arial" charset="0"/>
              </a:rPr>
              <a:t>Estrategias Competidores</a:t>
            </a:r>
            <a:endParaRPr lang="en-US" b="1">
              <a:latin typeface="Arial" charset="0"/>
            </a:endParaRPr>
          </a:p>
        </p:txBody>
      </p:sp>
      <p:sp>
        <p:nvSpPr>
          <p:cNvPr id="68613" name="Text Box 7"/>
          <p:cNvSpPr txBox="1">
            <a:spLocks noChangeArrowheads="1"/>
          </p:cNvSpPr>
          <p:nvPr/>
        </p:nvSpPr>
        <p:spPr bwMode="auto">
          <a:xfrm>
            <a:off x="704850" y="3219450"/>
            <a:ext cx="2286000" cy="947738"/>
          </a:xfrm>
          <a:prstGeom prst="rect">
            <a:avLst/>
          </a:prstGeom>
          <a:noFill/>
          <a:ln w="9525">
            <a:noFill/>
            <a:miter lim="800000"/>
            <a:headEnd/>
            <a:tailEnd/>
          </a:ln>
        </p:spPr>
        <p:txBody>
          <a:bodyPr>
            <a:spAutoFit/>
          </a:bodyPr>
          <a:lstStyle/>
          <a:p>
            <a:pPr eaLnBrk="0" hangingPunct="0">
              <a:spcBef>
                <a:spcPct val="50000"/>
              </a:spcBef>
            </a:pPr>
            <a:r>
              <a:rPr lang="en-US" sz="1600" b="1">
                <a:latin typeface="Arial" charset="0"/>
              </a:rPr>
              <a:t>Estimar Fortalezas</a:t>
            </a:r>
          </a:p>
          <a:p>
            <a:pPr eaLnBrk="0" hangingPunct="0">
              <a:spcBef>
                <a:spcPct val="50000"/>
              </a:spcBef>
            </a:pPr>
            <a:r>
              <a:rPr lang="en-US" sz="1600" b="1">
                <a:latin typeface="Arial" charset="0"/>
              </a:rPr>
              <a:t>y Debilidades Competidores</a:t>
            </a:r>
          </a:p>
        </p:txBody>
      </p:sp>
      <p:sp>
        <p:nvSpPr>
          <p:cNvPr id="68614" name="Text Box 8"/>
          <p:cNvSpPr txBox="1">
            <a:spLocks noChangeArrowheads="1"/>
          </p:cNvSpPr>
          <p:nvPr/>
        </p:nvSpPr>
        <p:spPr bwMode="auto">
          <a:xfrm>
            <a:off x="3314700" y="3314700"/>
            <a:ext cx="2286000" cy="947738"/>
          </a:xfrm>
          <a:prstGeom prst="rect">
            <a:avLst/>
          </a:prstGeom>
          <a:noFill/>
          <a:ln w="9525">
            <a:noFill/>
            <a:miter lim="800000"/>
            <a:headEnd/>
            <a:tailEnd/>
          </a:ln>
        </p:spPr>
        <p:txBody>
          <a:bodyPr>
            <a:spAutoFit/>
          </a:bodyPr>
          <a:lstStyle/>
          <a:p>
            <a:pPr eaLnBrk="0" hangingPunct="0">
              <a:spcBef>
                <a:spcPct val="50000"/>
              </a:spcBef>
            </a:pPr>
            <a:r>
              <a:rPr lang="en-US" sz="1600" b="1">
                <a:latin typeface="Arial" charset="0"/>
              </a:rPr>
              <a:t>Estimar </a:t>
            </a:r>
          </a:p>
          <a:p>
            <a:pPr eaLnBrk="0" hangingPunct="0">
              <a:spcBef>
                <a:spcPct val="50000"/>
              </a:spcBef>
            </a:pPr>
            <a:r>
              <a:rPr lang="en-US" sz="1600" b="1">
                <a:latin typeface="Arial" charset="0"/>
              </a:rPr>
              <a:t>Reacción Competidores</a:t>
            </a:r>
            <a:endParaRPr lang="en-US" b="1">
              <a:latin typeface="Arial" charset="0"/>
            </a:endParaRPr>
          </a:p>
        </p:txBody>
      </p:sp>
      <p:sp>
        <p:nvSpPr>
          <p:cNvPr id="68615" name="Text Box 9"/>
          <p:cNvSpPr txBox="1">
            <a:spLocks noChangeArrowheads="1"/>
          </p:cNvSpPr>
          <p:nvPr/>
        </p:nvSpPr>
        <p:spPr bwMode="auto">
          <a:xfrm>
            <a:off x="6477000" y="3200400"/>
            <a:ext cx="2057400" cy="825500"/>
          </a:xfrm>
          <a:prstGeom prst="rect">
            <a:avLst/>
          </a:prstGeom>
          <a:noFill/>
          <a:ln w="9525">
            <a:noFill/>
            <a:miter lim="800000"/>
            <a:headEnd/>
            <a:tailEnd/>
          </a:ln>
        </p:spPr>
        <p:txBody>
          <a:bodyPr>
            <a:spAutoFit/>
          </a:bodyPr>
          <a:lstStyle/>
          <a:p>
            <a:pPr eaLnBrk="0" hangingPunct="0">
              <a:spcBef>
                <a:spcPct val="50000"/>
              </a:spcBef>
            </a:pPr>
            <a:r>
              <a:rPr lang="en-US" sz="1600" b="1">
                <a:latin typeface="Arial" charset="0"/>
              </a:rPr>
              <a:t>Seleccionar Competidores a Atacar y a Evitar</a:t>
            </a:r>
            <a:endParaRPr lang="en-US" b="1">
              <a:latin typeface="Arial" charset="0"/>
            </a:endParaRPr>
          </a:p>
        </p:txBody>
      </p:sp>
      <p:sp>
        <p:nvSpPr>
          <p:cNvPr id="68616" name="Rectangle 10"/>
          <p:cNvSpPr>
            <a:spLocks noChangeArrowheads="1"/>
          </p:cNvSpPr>
          <p:nvPr/>
        </p:nvSpPr>
        <p:spPr bwMode="auto">
          <a:xfrm>
            <a:off x="990600" y="1600200"/>
            <a:ext cx="1600200" cy="914400"/>
          </a:xfrm>
          <a:prstGeom prst="rect">
            <a:avLst/>
          </a:prstGeom>
          <a:noFill/>
          <a:ln w="9525">
            <a:solidFill>
              <a:schemeClr val="tx1"/>
            </a:solidFill>
            <a:miter lim="800000"/>
            <a:headEnd/>
            <a:tailEnd/>
          </a:ln>
        </p:spPr>
        <p:txBody>
          <a:bodyPr wrap="none" anchor="ctr"/>
          <a:lstStyle/>
          <a:p>
            <a:endParaRPr lang="es-ES"/>
          </a:p>
        </p:txBody>
      </p:sp>
      <p:sp>
        <p:nvSpPr>
          <p:cNvPr id="68617" name="Rectangle 11"/>
          <p:cNvSpPr>
            <a:spLocks noChangeArrowheads="1"/>
          </p:cNvSpPr>
          <p:nvPr/>
        </p:nvSpPr>
        <p:spPr bwMode="auto">
          <a:xfrm>
            <a:off x="3695700" y="1638300"/>
            <a:ext cx="1600200" cy="952500"/>
          </a:xfrm>
          <a:prstGeom prst="rect">
            <a:avLst/>
          </a:prstGeom>
          <a:noFill/>
          <a:ln w="9525">
            <a:solidFill>
              <a:schemeClr val="tx1"/>
            </a:solidFill>
            <a:miter lim="800000"/>
            <a:headEnd/>
            <a:tailEnd/>
          </a:ln>
        </p:spPr>
        <p:txBody>
          <a:bodyPr wrap="none" anchor="ctr"/>
          <a:lstStyle/>
          <a:p>
            <a:endParaRPr lang="es-ES"/>
          </a:p>
        </p:txBody>
      </p:sp>
      <p:sp>
        <p:nvSpPr>
          <p:cNvPr id="68618" name="Rectangle 12"/>
          <p:cNvSpPr>
            <a:spLocks noChangeArrowheads="1"/>
          </p:cNvSpPr>
          <p:nvPr/>
        </p:nvSpPr>
        <p:spPr bwMode="auto">
          <a:xfrm>
            <a:off x="6629400" y="1600200"/>
            <a:ext cx="1752600" cy="914400"/>
          </a:xfrm>
          <a:prstGeom prst="rect">
            <a:avLst/>
          </a:prstGeom>
          <a:noFill/>
          <a:ln w="9525">
            <a:solidFill>
              <a:schemeClr val="tx1"/>
            </a:solidFill>
            <a:miter lim="800000"/>
            <a:headEnd/>
            <a:tailEnd/>
          </a:ln>
        </p:spPr>
        <p:txBody>
          <a:bodyPr wrap="none" anchor="ctr"/>
          <a:lstStyle/>
          <a:p>
            <a:endParaRPr lang="es-ES"/>
          </a:p>
        </p:txBody>
      </p:sp>
      <p:sp>
        <p:nvSpPr>
          <p:cNvPr id="68619" name="Rectangle 13"/>
          <p:cNvSpPr>
            <a:spLocks noChangeArrowheads="1"/>
          </p:cNvSpPr>
          <p:nvPr/>
        </p:nvSpPr>
        <p:spPr bwMode="auto">
          <a:xfrm>
            <a:off x="1009650" y="3200400"/>
            <a:ext cx="1676400" cy="1009650"/>
          </a:xfrm>
          <a:prstGeom prst="rect">
            <a:avLst/>
          </a:prstGeom>
          <a:noFill/>
          <a:ln w="9525">
            <a:solidFill>
              <a:schemeClr val="tx1"/>
            </a:solidFill>
            <a:miter lim="800000"/>
            <a:headEnd/>
            <a:tailEnd/>
          </a:ln>
        </p:spPr>
        <p:txBody>
          <a:bodyPr wrap="none" anchor="ctr"/>
          <a:lstStyle/>
          <a:p>
            <a:endParaRPr lang="es-ES"/>
          </a:p>
        </p:txBody>
      </p:sp>
      <p:sp>
        <p:nvSpPr>
          <p:cNvPr id="68620" name="Rectangle 14"/>
          <p:cNvSpPr>
            <a:spLocks noChangeArrowheads="1"/>
          </p:cNvSpPr>
          <p:nvPr/>
        </p:nvSpPr>
        <p:spPr bwMode="auto">
          <a:xfrm>
            <a:off x="3619500" y="3162300"/>
            <a:ext cx="1752600" cy="1066800"/>
          </a:xfrm>
          <a:prstGeom prst="rect">
            <a:avLst/>
          </a:prstGeom>
          <a:noFill/>
          <a:ln w="9525">
            <a:solidFill>
              <a:schemeClr val="tx1"/>
            </a:solidFill>
            <a:miter lim="800000"/>
            <a:headEnd/>
            <a:tailEnd/>
          </a:ln>
        </p:spPr>
        <p:txBody>
          <a:bodyPr wrap="none" anchor="ctr"/>
          <a:lstStyle/>
          <a:p>
            <a:endParaRPr lang="es-ES"/>
          </a:p>
        </p:txBody>
      </p:sp>
      <p:sp>
        <p:nvSpPr>
          <p:cNvPr id="68621" name="Rectangle 15"/>
          <p:cNvSpPr>
            <a:spLocks noChangeArrowheads="1"/>
          </p:cNvSpPr>
          <p:nvPr/>
        </p:nvSpPr>
        <p:spPr bwMode="auto">
          <a:xfrm>
            <a:off x="6553200" y="3124200"/>
            <a:ext cx="1905000" cy="1047750"/>
          </a:xfrm>
          <a:prstGeom prst="rect">
            <a:avLst/>
          </a:prstGeom>
          <a:noFill/>
          <a:ln w="9525">
            <a:solidFill>
              <a:schemeClr val="tx1"/>
            </a:solidFill>
            <a:miter lim="800000"/>
            <a:headEnd/>
            <a:tailEnd/>
          </a:ln>
        </p:spPr>
        <p:txBody>
          <a:bodyPr wrap="none" anchor="ctr"/>
          <a:lstStyle/>
          <a:p>
            <a:endParaRPr lang="es-ES"/>
          </a:p>
        </p:txBody>
      </p:sp>
      <p:sp>
        <p:nvSpPr>
          <p:cNvPr id="68622" name="Line 16"/>
          <p:cNvSpPr>
            <a:spLocks noChangeShapeType="1"/>
          </p:cNvSpPr>
          <p:nvPr/>
        </p:nvSpPr>
        <p:spPr bwMode="auto">
          <a:xfrm>
            <a:off x="2590800" y="2057400"/>
            <a:ext cx="990600" cy="0"/>
          </a:xfrm>
          <a:prstGeom prst="line">
            <a:avLst/>
          </a:prstGeom>
          <a:noFill/>
          <a:ln w="9525">
            <a:solidFill>
              <a:schemeClr val="tx1"/>
            </a:solidFill>
            <a:round/>
            <a:headEnd/>
            <a:tailEnd type="triangle" w="med" len="med"/>
          </a:ln>
        </p:spPr>
        <p:txBody>
          <a:bodyPr wrap="none" anchor="ctr"/>
          <a:lstStyle/>
          <a:p>
            <a:endParaRPr lang="es-ES"/>
          </a:p>
        </p:txBody>
      </p:sp>
      <p:sp>
        <p:nvSpPr>
          <p:cNvPr id="68623" name="Line 17"/>
          <p:cNvSpPr>
            <a:spLocks noChangeShapeType="1"/>
          </p:cNvSpPr>
          <p:nvPr/>
        </p:nvSpPr>
        <p:spPr bwMode="auto">
          <a:xfrm>
            <a:off x="5295900" y="2058988"/>
            <a:ext cx="1219200" cy="0"/>
          </a:xfrm>
          <a:prstGeom prst="line">
            <a:avLst/>
          </a:prstGeom>
          <a:noFill/>
          <a:ln w="9525">
            <a:solidFill>
              <a:schemeClr val="tx1"/>
            </a:solidFill>
            <a:round/>
            <a:headEnd/>
            <a:tailEnd type="triangle" w="med" len="med"/>
          </a:ln>
        </p:spPr>
        <p:txBody>
          <a:bodyPr wrap="none" anchor="ctr"/>
          <a:lstStyle/>
          <a:p>
            <a:endParaRPr lang="es-ES"/>
          </a:p>
        </p:txBody>
      </p:sp>
      <p:sp>
        <p:nvSpPr>
          <p:cNvPr id="68624" name="Line 18"/>
          <p:cNvSpPr>
            <a:spLocks noChangeShapeType="1"/>
          </p:cNvSpPr>
          <p:nvPr/>
        </p:nvSpPr>
        <p:spPr bwMode="auto">
          <a:xfrm flipV="1">
            <a:off x="2687638" y="3652838"/>
            <a:ext cx="862012" cy="3175"/>
          </a:xfrm>
          <a:prstGeom prst="line">
            <a:avLst/>
          </a:prstGeom>
          <a:noFill/>
          <a:ln w="9525">
            <a:solidFill>
              <a:schemeClr val="tx1"/>
            </a:solidFill>
            <a:round/>
            <a:headEnd/>
            <a:tailEnd type="triangle" w="med" len="med"/>
          </a:ln>
        </p:spPr>
        <p:txBody>
          <a:bodyPr wrap="none" anchor="ctr"/>
          <a:lstStyle/>
          <a:p>
            <a:endParaRPr lang="es-ES"/>
          </a:p>
        </p:txBody>
      </p:sp>
      <p:sp>
        <p:nvSpPr>
          <p:cNvPr id="68625" name="Line 19"/>
          <p:cNvSpPr>
            <a:spLocks noChangeShapeType="1"/>
          </p:cNvSpPr>
          <p:nvPr/>
        </p:nvSpPr>
        <p:spPr bwMode="auto">
          <a:xfrm>
            <a:off x="5378450" y="3659188"/>
            <a:ext cx="1066800" cy="0"/>
          </a:xfrm>
          <a:prstGeom prst="line">
            <a:avLst/>
          </a:prstGeom>
          <a:noFill/>
          <a:ln w="9525">
            <a:solidFill>
              <a:schemeClr val="tx1"/>
            </a:solidFill>
            <a:round/>
            <a:headEnd/>
            <a:tailEnd type="triangle" w="med" len="med"/>
          </a:ln>
        </p:spPr>
        <p:txBody>
          <a:bodyPr wrap="none" anchor="ctr"/>
          <a:lstStyle/>
          <a:p>
            <a:endParaRPr lang="es-ES"/>
          </a:p>
        </p:txBody>
      </p:sp>
      <p:sp>
        <p:nvSpPr>
          <p:cNvPr id="68626" name="Line 20"/>
          <p:cNvSpPr>
            <a:spLocks noChangeShapeType="1"/>
          </p:cNvSpPr>
          <p:nvPr/>
        </p:nvSpPr>
        <p:spPr bwMode="auto">
          <a:xfrm>
            <a:off x="8382000" y="1981200"/>
            <a:ext cx="381000" cy="0"/>
          </a:xfrm>
          <a:prstGeom prst="line">
            <a:avLst/>
          </a:prstGeom>
          <a:noFill/>
          <a:ln w="9525">
            <a:solidFill>
              <a:schemeClr val="tx1"/>
            </a:solidFill>
            <a:round/>
            <a:headEnd/>
            <a:tailEnd/>
          </a:ln>
        </p:spPr>
        <p:txBody>
          <a:bodyPr wrap="none" anchor="ctr"/>
          <a:lstStyle/>
          <a:p>
            <a:endParaRPr lang="es-ES"/>
          </a:p>
        </p:txBody>
      </p:sp>
      <p:sp>
        <p:nvSpPr>
          <p:cNvPr id="68627" name="Line 21"/>
          <p:cNvSpPr>
            <a:spLocks noChangeShapeType="1"/>
          </p:cNvSpPr>
          <p:nvPr/>
        </p:nvSpPr>
        <p:spPr bwMode="auto">
          <a:xfrm>
            <a:off x="8763000" y="1981200"/>
            <a:ext cx="0" cy="838200"/>
          </a:xfrm>
          <a:prstGeom prst="line">
            <a:avLst/>
          </a:prstGeom>
          <a:noFill/>
          <a:ln w="9525">
            <a:solidFill>
              <a:schemeClr val="tx1"/>
            </a:solidFill>
            <a:round/>
            <a:headEnd/>
            <a:tailEnd/>
          </a:ln>
        </p:spPr>
        <p:txBody>
          <a:bodyPr wrap="none" anchor="ctr"/>
          <a:lstStyle/>
          <a:p>
            <a:endParaRPr lang="es-ES"/>
          </a:p>
        </p:txBody>
      </p:sp>
      <p:sp>
        <p:nvSpPr>
          <p:cNvPr id="68628" name="Line 22"/>
          <p:cNvSpPr>
            <a:spLocks noChangeShapeType="1"/>
          </p:cNvSpPr>
          <p:nvPr/>
        </p:nvSpPr>
        <p:spPr bwMode="auto">
          <a:xfrm flipH="1">
            <a:off x="381000" y="2819400"/>
            <a:ext cx="8382000" cy="0"/>
          </a:xfrm>
          <a:prstGeom prst="line">
            <a:avLst/>
          </a:prstGeom>
          <a:noFill/>
          <a:ln w="9525">
            <a:solidFill>
              <a:schemeClr val="tx1"/>
            </a:solidFill>
            <a:round/>
            <a:headEnd/>
            <a:tailEnd/>
          </a:ln>
        </p:spPr>
        <p:txBody>
          <a:bodyPr wrap="none" anchor="ctr"/>
          <a:lstStyle/>
          <a:p>
            <a:endParaRPr lang="es-ES"/>
          </a:p>
        </p:txBody>
      </p:sp>
      <p:sp>
        <p:nvSpPr>
          <p:cNvPr id="68629" name="Line 23"/>
          <p:cNvSpPr>
            <a:spLocks noChangeShapeType="1"/>
          </p:cNvSpPr>
          <p:nvPr/>
        </p:nvSpPr>
        <p:spPr bwMode="auto">
          <a:xfrm>
            <a:off x="381000" y="2819400"/>
            <a:ext cx="0" cy="914400"/>
          </a:xfrm>
          <a:prstGeom prst="line">
            <a:avLst/>
          </a:prstGeom>
          <a:noFill/>
          <a:ln w="9525">
            <a:solidFill>
              <a:schemeClr val="tx1"/>
            </a:solidFill>
            <a:round/>
            <a:headEnd/>
            <a:tailEnd/>
          </a:ln>
        </p:spPr>
        <p:txBody>
          <a:bodyPr wrap="none" anchor="ctr"/>
          <a:lstStyle/>
          <a:p>
            <a:endParaRPr lang="es-ES"/>
          </a:p>
        </p:txBody>
      </p:sp>
      <p:sp>
        <p:nvSpPr>
          <p:cNvPr id="68630" name="Line 24"/>
          <p:cNvSpPr>
            <a:spLocks noChangeShapeType="1"/>
          </p:cNvSpPr>
          <p:nvPr/>
        </p:nvSpPr>
        <p:spPr bwMode="auto">
          <a:xfrm>
            <a:off x="381000" y="3733800"/>
            <a:ext cx="533400" cy="0"/>
          </a:xfrm>
          <a:prstGeom prst="line">
            <a:avLst/>
          </a:prstGeom>
          <a:noFill/>
          <a:ln w="9525">
            <a:solidFill>
              <a:schemeClr val="tx1"/>
            </a:solidFill>
            <a:round/>
            <a:headEnd/>
            <a:tailEnd type="triangle" w="med" len="med"/>
          </a:ln>
        </p:spPr>
        <p:txBody>
          <a:bodyPr wrap="none" anchor="ctr"/>
          <a:lstStyle/>
          <a:p>
            <a:endParaRPr lang="es-ES"/>
          </a:p>
        </p:txBody>
      </p:sp>
      <p:sp>
        <p:nvSpPr>
          <p:cNvPr id="68631" name="Rectangle 29"/>
          <p:cNvSpPr>
            <a:spLocks noGrp="1" noChangeArrowheads="1"/>
          </p:cNvSpPr>
          <p:nvPr>
            <p:ph type="title"/>
          </p:nvPr>
        </p:nvSpPr>
        <p:spPr/>
        <p:txBody>
          <a:bodyPr/>
          <a:lstStyle/>
          <a:p>
            <a:pPr eaLnBrk="1" hangingPunct="1"/>
            <a:r>
              <a:rPr lang="en-US" smtClean="0"/>
              <a:t>Proceso Analisis Competencia</a:t>
            </a:r>
            <a:endParaRPr lang="es-ES_tradnl" smtClean="0"/>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304800" y="-304800"/>
            <a:ext cx="9753600" cy="1143000"/>
          </a:xfrm>
        </p:spPr>
        <p:txBody>
          <a:bodyPr/>
          <a:lstStyle/>
          <a:p>
            <a:pPr eaLnBrk="1" hangingPunct="1"/>
            <a:r>
              <a:rPr lang="es-ES_tradnl" sz="3600" smtClean="0"/>
              <a:t>Análisis Del Sector Industrial</a:t>
            </a:r>
          </a:p>
        </p:txBody>
      </p:sp>
      <p:sp>
        <p:nvSpPr>
          <p:cNvPr id="890883" name="Rectangle 3"/>
          <p:cNvSpPr>
            <a:spLocks noGrp="1" noChangeArrowheads="1"/>
          </p:cNvSpPr>
          <p:nvPr>
            <p:ph type="body" idx="1"/>
          </p:nvPr>
        </p:nvSpPr>
        <p:spPr>
          <a:xfrm>
            <a:off x="838200" y="1371600"/>
            <a:ext cx="8305800" cy="5181600"/>
          </a:xfrm>
        </p:spPr>
        <p:txBody>
          <a:bodyPr/>
          <a:lstStyle/>
          <a:p>
            <a:pPr marL="609600" indent="-609600" eaLnBrk="1" hangingPunct="1">
              <a:defRPr/>
            </a:pPr>
            <a:r>
              <a:rPr lang="es-ES_tradnl" sz="2800" smtClean="0"/>
              <a:t>Análisis SI permite entender fuer</a:t>
            </a:r>
            <a:r>
              <a:rPr lang="en-US" sz="2800" smtClean="0"/>
              <a:t>z</a:t>
            </a:r>
            <a:r>
              <a:rPr lang="es-ES_tradnl" sz="2800" smtClean="0"/>
              <a:t>as de la industria y hacer cambios para el futuro. </a:t>
            </a:r>
            <a:endParaRPr lang="en-US" sz="2800" smtClean="0"/>
          </a:p>
          <a:p>
            <a:pPr marL="609600" indent="-609600" eaLnBrk="1" hangingPunct="1">
              <a:defRPr/>
            </a:pPr>
            <a:r>
              <a:rPr lang="es-ES_tradnl" sz="2800" smtClean="0"/>
              <a:t>Diferentes segmentos SI</a:t>
            </a:r>
            <a:r>
              <a:rPr lang="en-US" sz="2800" smtClean="0"/>
              <a:t>:</a:t>
            </a:r>
            <a:r>
              <a:rPr lang="es-ES_tradnl" sz="2800" smtClean="0"/>
              <a:t> distintas rentabilidades</a:t>
            </a:r>
            <a:r>
              <a:rPr lang="en-US" sz="2800" smtClean="0"/>
              <a:t>.</a:t>
            </a:r>
          </a:p>
          <a:p>
            <a:pPr marL="990600" lvl="1" indent="-533400" eaLnBrk="1" hangingPunct="1">
              <a:defRPr/>
            </a:pPr>
            <a:r>
              <a:rPr lang="en-US" sz="2400" smtClean="0"/>
              <a:t>A</a:t>
            </a:r>
            <a:r>
              <a:rPr lang="es-ES_tradnl" sz="2400" smtClean="0"/>
              <a:t>yuda a identificar segmentos atractivos.</a:t>
            </a:r>
          </a:p>
          <a:p>
            <a:pPr marL="609600" indent="-609600" eaLnBrk="1" hangingPunct="1">
              <a:defRPr/>
            </a:pPr>
            <a:r>
              <a:rPr lang="en-US" sz="2800" smtClean="0"/>
              <a:t>N</a:t>
            </a:r>
            <a:r>
              <a:rPr lang="es-ES_tradnl" sz="2800" smtClean="0"/>
              <a:t>ivel actual de rentabilidad del SI no</a:t>
            </a:r>
            <a:r>
              <a:rPr lang="en-US" sz="2800" smtClean="0"/>
              <a:t> es</a:t>
            </a:r>
            <a:r>
              <a:rPr lang="es-ES_tradnl" sz="2800" smtClean="0"/>
              <a:t> fijo, puede cambiar en todo el SI o en parte.</a:t>
            </a: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0" y="-76200"/>
            <a:ext cx="9144000" cy="1143000"/>
          </a:xfrm>
        </p:spPr>
        <p:txBody>
          <a:bodyPr/>
          <a:lstStyle/>
          <a:p>
            <a:pPr eaLnBrk="1" hangingPunct="1"/>
            <a:r>
              <a:rPr lang="es-ES_tradnl" sz="3600" smtClean="0"/>
              <a:t>Análisis Estructural De </a:t>
            </a:r>
            <a:br>
              <a:rPr lang="es-ES_tradnl" sz="3600" smtClean="0"/>
            </a:br>
            <a:r>
              <a:rPr lang="es-ES_tradnl" sz="3600" smtClean="0"/>
              <a:t>Los Sectores Industriales</a:t>
            </a:r>
          </a:p>
        </p:txBody>
      </p:sp>
      <p:sp>
        <p:nvSpPr>
          <p:cNvPr id="850947" name="Rectangle 3"/>
          <p:cNvSpPr>
            <a:spLocks noGrp="1" noChangeArrowheads="1"/>
          </p:cNvSpPr>
          <p:nvPr>
            <p:ph type="body" idx="1"/>
          </p:nvPr>
        </p:nvSpPr>
        <p:spPr>
          <a:xfrm>
            <a:off x="0" y="1066800"/>
            <a:ext cx="9144000" cy="4953000"/>
          </a:xfrm>
        </p:spPr>
        <p:txBody>
          <a:bodyPr/>
          <a:lstStyle/>
          <a:p>
            <a:pPr marL="609600" indent="-609600" eaLnBrk="1" hangingPunct="1">
              <a:defRPr/>
            </a:pPr>
            <a:r>
              <a:rPr lang="es-ES_tradnl" sz="2800" smtClean="0"/>
              <a:t>Sector industrial: </a:t>
            </a:r>
            <a:r>
              <a:rPr lang="en-US" sz="2800" smtClean="0"/>
              <a:t>G</a:t>
            </a:r>
            <a:r>
              <a:rPr lang="es-ES_tradnl" sz="2800" smtClean="0"/>
              <a:t>rupo de empresas que producen productos sustitutos cercanos entre si.</a:t>
            </a:r>
            <a:endParaRPr lang="en-US" sz="2800" smtClean="0"/>
          </a:p>
          <a:p>
            <a:pPr marL="609600" indent="-609600" eaLnBrk="1" hangingPunct="1">
              <a:defRPr/>
            </a:pPr>
            <a:r>
              <a:rPr lang="en-US" sz="2800" smtClean="0"/>
              <a:t>C</a:t>
            </a:r>
            <a:r>
              <a:rPr lang="es-ES_tradnl" sz="2800" smtClean="0"/>
              <a:t>ompetencia en </a:t>
            </a:r>
            <a:r>
              <a:rPr lang="en-US" sz="2800" smtClean="0"/>
              <a:t>SI</a:t>
            </a:r>
            <a:r>
              <a:rPr lang="es-ES_tradnl" sz="2800" smtClean="0"/>
              <a:t> depende de 5 fuerzas competitivas básicas:</a:t>
            </a:r>
          </a:p>
          <a:p>
            <a:pPr marL="990600" lvl="1" indent="-533400" eaLnBrk="1" hangingPunct="1">
              <a:defRPr/>
            </a:pPr>
            <a:r>
              <a:rPr lang="es-ES_tradnl" smtClean="0"/>
              <a:t>Amenazas de nuevos ingresos.</a:t>
            </a:r>
          </a:p>
          <a:p>
            <a:pPr marL="990600" lvl="1" indent="-533400" eaLnBrk="1" hangingPunct="1">
              <a:defRPr/>
            </a:pPr>
            <a:r>
              <a:rPr lang="es-ES_tradnl" smtClean="0"/>
              <a:t>Rivalidad entre los competidores existentes.</a:t>
            </a:r>
          </a:p>
          <a:p>
            <a:pPr marL="990600" lvl="1" indent="-533400" eaLnBrk="1" hangingPunct="1">
              <a:defRPr/>
            </a:pPr>
            <a:r>
              <a:rPr lang="es-ES_tradnl" smtClean="0"/>
              <a:t>Amenaza de productos o servicios substitutos.</a:t>
            </a:r>
          </a:p>
          <a:p>
            <a:pPr marL="990600" lvl="1" indent="-533400" eaLnBrk="1" hangingPunct="1">
              <a:defRPr/>
            </a:pPr>
            <a:r>
              <a:rPr lang="es-ES_tradnl" smtClean="0"/>
              <a:t>Poder de negociación de los compradores.</a:t>
            </a:r>
          </a:p>
          <a:p>
            <a:pPr marL="990600" lvl="1" indent="-533400" eaLnBrk="1" hangingPunct="1">
              <a:defRPr/>
            </a:pPr>
            <a:r>
              <a:rPr lang="es-ES_tradnl" smtClean="0"/>
              <a:t>Poder de negociación de los proveedores.</a:t>
            </a:r>
          </a:p>
          <a:p>
            <a:pPr marL="609600" indent="-609600" eaLnBrk="1" hangingPunct="1">
              <a:defRPr/>
            </a:pPr>
            <a:endParaRPr lang="es-ES_tradnl" smtClean="0"/>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304800"/>
            <a:ext cx="8458200" cy="1143000"/>
          </a:xfrm>
        </p:spPr>
        <p:txBody>
          <a:bodyPr/>
          <a:lstStyle/>
          <a:p>
            <a:pPr eaLnBrk="1" hangingPunct="1"/>
            <a:r>
              <a:rPr lang="es-ES_tradnl" sz="3600" smtClean="0"/>
              <a:t>Fuerzas Que Mueven La Competencia</a:t>
            </a:r>
          </a:p>
        </p:txBody>
      </p:sp>
      <p:sp>
        <p:nvSpPr>
          <p:cNvPr id="71683" name="Text Box 4"/>
          <p:cNvSpPr txBox="1">
            <a:spLocks noChangeArrowheads="1"/>
          </p:cNvSpPr>
          <p:nvPr/>
        </p:nvSpPr>
        <p:spPr bwMode="auto">
          <a:xfrm>
            <a:off x="3581400" y="533400"/>
            <a:ext cx="2093913" cy="831850"/>
          </a:xfrm>
          <a:prstGeom prst="rect">
            <a:avLst/>
          </a:prstGeom>
          <a:noFill/>
          <a:ln w="9525">
            <a:solidFill>
              <a:schemeClr val="tx1"/>
            </a:solidFill>
            <a:miter lim="800000"/>
            <a:headEnd/>
            <a:tailEnd/>
          </a:ln>
        </p:spPr>
        <p:txBody>
          <a:bodyPr wrap="none">
            <a:spAutoFit/>
          </a:bodyPr>
          <a:lstStyle/>
          <a:p>
            <a:r>
              <a:rPr lang="es-ES_tradnl">
                <a:latin typeface="Arial" charset="0"/>
              </a:rPr>
              <a:t>Competidores</a:t>
            </a:r>
          </a:p>
          <a:p>
            <a:r>
              <a:rPr lang="es-ES_tradnl">
                <a:latin typeface="Arial" charset="0"/>
              </a:rPr>
              <a:t>Potenciales</a:t>
            </a:r>
          </a:p>
        </p:txBody>
      </p:sp>
      <p:sp>
        <p:nvSpPr>
          <p:cNvPr id="71684" name="Text Box 5"/>
          <p:cNvSpPr txBox="1">
            <a:spLocks noChangeArrowheads="1"/>
          </p:cNvSpPr>
          <p:nvPr/>
        </p:nvSpPr>
        <p:spPr bwMode="auto">
          <a:xfrm>
            <a:off x="3887788" y="6315075"/>
            <a:ext cx="1531937" cy="466725"/>
          </a:xfrm>
          <a:prstGeom prst="rect">
            <a:avLst/>
          </a:prstGeom>
          <a:noFill/>
          <a:ln w="9525">
            <a:solidFill>
              <a:schemeClr val="tx1"/>
            </a:solidFill>
            <a:miter lim="800000"/>
            <a:headEnd/>
            <a:tailEnd/>
          </a:ln>
        </p:spPr>
        <p:txBody>
          <a:bodyPr wrap="none">
            <a:spAutoFit/>
          </a:bodyPr>
          <a:lstStyle/>
          <a:p>
            <a:r>
              <a:rPr lang="es-ES_tradnl">
                <a:latin typeface="Arial" charset="0"/>
              </a:rPr>
              <a:t>Sustitutos</a:t>
            </a:r>
          </a:p>
        </p:txBody>
      </p:sp>
      <p:sp>
        <p:nvSpPr>
          <p:cNvPr id="71685" name="Text Box 6"/>
          <p:cNvSpPr txBox="1">
            <a:spLocks noChangeArrowheads="1"/>
          </p:cNvSpPr>
          <p:nvPr/>
        </p:nvSpPr>
        <p:spPr bwMode="auto">
          <a:xfrm>
            <a:off x="6537325" y="2935288"/>
            <a:ext cx="2043113" cy="466725"/>
          </a:xfrm>
          <a:prstGeom prst="rect">
            <a:avLst/>
          </a:prstGeom>
          <a:noFill/>
          <a:ln w="9525">
            <a:solidFill>
              <a:schemeClr val="tx1"/>
            </a:solidFill>
            <a:miter lim="800000"/>
            <a:headEnd/>
            <a:tailEnd/>
          </a:ln>
        </p:spPr>
        <p:txBody>
          <a:bodyPr wrap="none">
            <a:spAutoFit/>
          </a:bodyPr>
          <a:lstStyle/>
          <a:p>
            <a:r>
              <a:rPr lang="es-ES_tradnl">
                <a:latin typeface="Arial" charset="0"/>
              </a:rPr>
              <a:t>Compradores</a:t>
            </a:r>
          </a:p>
        </p:txBody>
      </p:sp>
      <p:sp>
        <p:nvSpPr>
          <p:cNvPr id="71686" name="Text Box 7"/>
          <p:cNvSpPr txBox="1">
            <a:spLocks noChangeArrowheads="1"/>
          </p:cNvSpPr>
          <p:nvPr/>
        </p:nvSpPr>
        <p:spPr bwMode="auto">
          <a:xfrm>
            <a:off x="365125" y="2706688"/>
            <a:ext cx="1924050" cy="466725"/>
          </a:xfrm>
          <a:prstGeom prst="rect">
            <a:avLst/>
          </a:prstGeom>
          <a:noFill/>
          <a:ln w="9525">
            <a:solidFill>
              <a:schemeClr val="tx1"/>
            </a:solidFill>
            <a:miter lim="800000"/>
            <a:headEnd/>
            <a:tailEnd/>
          </a:ln>
        </p:spPr>
        <p:txBody>
          <a:bodyPr wrap="none">
            <a:spAutoFit/>
          </a:bodyPr>
          <a:lstStyle/>
          <a:p>
            <a:r>
              <a:rPr lang="es-ES_tradnl">
                <a:latin typeface="Arial" charset="0"/>
              </a:rPr>
              <a:t>Proveedores</a:t>
            </a:r>
          </a:p>
        </p:txBody>
      </p:sp>
      <p:sp>
        <p:nvSpPr>
          <p:cNvPr id="71687" name="Rectangle 8"/>
          <p:cNvSpPr>
            <a:spLocks noChangeArrowheads="1"/>
          </p:cNvSpPr>
          <p:nvPr/>
        </p:nvSpPr>
        <p:spPr bwMode="auto">
          <a:xfrm>
            <a:off x="3124200" y="2133600"/>
            <a:ext cx="2819400" cy="3581400"/>
          </a:xfrm>
          <a:prstGeom prst="rect">
            <a:avLst/>
          </a:prstGeom>
          <a:noFill/>
          <a:ln w="9525">
            <a:solidFill>
              <a:schemeClr val="tx1"/>
            </a:solidFill>
            <a:miter lim="800000"/>
            <a:headEnd/>
            <a:tailEnd/>
          </a:ln>
        </p:spPr>
        <p:txBody>
          <a:bodyPr wrap="none" anchor="ctr"/>
          <a:lstStyle/>
          <a:p>
            <a:endParaRPr lang="es-ES"/>
          </a:p>
        </p:txBody>
      </p:sp>
      <p:sp>
        <p:nvSpPr>
          <p:cNvPr id="71688" name="Text Box 9"/>
          <p:cNvSpPr txBox="1">
            <a:spLocks noChangeArrowheads="1"/>
          </p:cNvSpPr>
          <p:nvPr/>
        </p:nvSpPr>
        <p:spPr bwMode="auto">
          <a:xfrm>
            <a:off x="3200400" y="2073275"/>
            <a:ext cx="2606675" cy="822325"/>
          </a:xfrm>
          <a:prstGeom prst="rect">
            <a:avLst/>
          </a:prstGeom>
          <a:noFill/>
          <a:ln w="9525">
            <a:noFill/>
            <a:miter lim="800000"/>
            <a:headEnd/>
            <a:tailEnd/>
          </a:ln>
        </p:spPr>
        <p:txBody>
          <a:bodyPr>
            <a:spAutoFit/>
          </a:bodyPr>
          <a:lstStyle/>
          <a:p>
            <a:r>
              <a:rPr lang="es-ES_tradnl">
                <a:latin typeface="Arial" charset="0"/>
              </a:rPr>
              <a:t>Competidores en Sector Industrial</a:t>
            </a:r>
          </a:p>
        </p:txBody>
      </p:sp>
      <p:sp>
        <p:nvSpPr>
          <p:cNvPr id="71689" name="Line 10"/>
          <p:cNvSpPr>
            <a:spLocks noChangeShapeType="1"/>
          </p:cNvSpPr>
          <p:nvPr/>
        </p:nvSpPr>
        <p:spPr bwMode="auto">
          <a:xfrm flipV="1">
            <a:off x="4572000" y="5867400"/>
            <a:ext cx="0" cy="457200"/>
          </a:xfrm>
          <a:prstGeom prst="line">
            <a:avLst/>
          </a:prstGeom>
          <a:noFill/>
          <a:ln w="9525">
            <a:solidFill>
              <a:schemeClr val="tx1"/>
            </a:solidFill>
            <a:round/>
            <a:headEnd/>
            <a:tailEnd type="triangle" w="med" len="med"/>
          </a:ln>
        </p:spPr>
        <p:txBody>
          <a:bodyPr/>
          <a:lstStyle/>
          <a:p>
            <a:endParaRPr lang="es-ES"/>
          </a:p>
        </p:txBody>
      </p:sp>
      <p:sp>
        <p:nvSpPr>
          <p:cNvPr id="71690" name="Line 11"/>
          <p:cNvSpPr>
            <a:spLocks noChangeShapeType="1"/>
          </p:cNvSpPr>
          <p:nvPr/>
        </p:nvSpPr>
        <p:spPr bwMode="auto">
          <a:xfrm>
            <a:off x="2362200" y="2971800"/>
            <a:ext cx="609600" cy="0"/>
          </a:xfrm>
          <a:prstGeom prst="line">
            <a:avLst/>
          </a:prstGeom>
          <a:noFill/>
          <a:ln w="9525">
            <a:solidFill>
              <a:schemeClr val="tx1"/>
            </a:solidFill>
            <a:round/>
            <a:headEnd/>
            <a:tailEnd type="triangle" w="med" len="med"/>
          </a:ln>
        </p:spPr>
        <p:txBody>
          <a:bodyPr/>
          <a:lstStyle/>
          <a:p>
            <a:endParaRPr lang="es-ES"/>
          </a:p>
        </p:txBody>
      </p:sp>
      <p:sp>
        <p:nvSpPr>
          <p:cNvPr id="71691" name="Line 12"/>
          <p:cNvSpPr>
            <a:spLocks noChangeShapeType="1"/>
          </p:cNvSpPr>
          <p:nvPr/>
        </p:nvSpPr>
        <p:spPr bwMode="auto">
          <a:xfrm flipH="1">
            <a:off x="6096000" y="3200400"/>
            <a:ext cx="381000" cy="0"/>
          </a:xfrm>
          <a:prstGeom prst="line">
            <a:avLst/>
          </a:prstGeom>
          <a:noFill/>
          <a:ln w="9525">
            <a:solidFill>
              <a:schemeClr val="tx1"/>
            </a:solidFill>
            <a:round/>
            <a:headEnd/>
            <a:tailEnd type="triangle" w="med" len="med"/>
          </a:ln>
        </p:spPr>
        <p:txBody>
          <a:bodyPr/>
          <a:lstStyle/>
          <a:p>
            <a:endParaRPr lang="es-ES"/>
          </a:p>
        </p:txBody>
      </p:sp>
      <p:sp>
        <p:nvSpPr>
          <p:cNvPr id="71692" name="Line 13"/>
          <p:cNvSpPr>
            <a:spLocks noChangeShapeType="1"/>
          </p:cNvSpPr>
          <p:nvPr/>
        </p:nvSpPr>
        <p:spPr bwMode="auto">
          <a:xfrm>
            <a:off x="4419600" y="1447800"/>
            <a:ext cx="0" cy="609600"/>
          </a:xfrm>
          <a:prstGeom prst="line">
            <a:avLst/>
          </a:prstGeom>
          <a:noFill/>
          <a:ln w="9525">
            <a:solidFill>
              <a:schemeClr val="tx1"/>
            </a:solidFill>
            <a:round/>
            <a:headEnd/>
            <a:tailEnd type="triangle" w="med" len="med"/>
          </a:ln>
        </p:spPr>
        <p:txBody>
          <a:bodyPr/>
          <a:lstStyle/>
          <a:p>
            <a:endParaRPr lang="es-ES"/>
          </a:p>
        </p:txBody>
      </p:sp>
      <p:sp>
        <p:nvSpPr>
          <p:cNvPr id="71693" name="Text Box 16"/>
          <p:cNvSpPr txBox="1">
            <a:spLocks noChangeArrowheads="1"/>
          </p:cNvSpPr>
          <p:nvPr/>
        </p:nvSpPr>
        <p:spPr bwMode="auto">
          <a:xfrm>
            <a:off x="3489325" y="4456113"/>
            <a:ext cx="2073275" cy="915987"/>
          </a:xfrm>
          <a:prstGeom prst="rect">
            <a:avLst/>
          </a:prstGeom>
          <a:noFill/>
          <a:ln w="9525">
            <a:noFill/>
            <a:miter lim="800000"/>
            <a:headEnd/>
            <a:tailEnd/>
          </a:ln>
        </p:spPr>
        <p:txBody>
          <a:bodyPr>
            <a:spAutoFit/>
          </a:bodyPr>
          <a:lstStyle/>
          <a:p>
            <a:r>
              <a:rPr lang="es-ES_tradnl" sz="1800">
                <a:latin typeface="Arial" charset="0"/>
              </a:rPr>
              <a:t>Rivalidad entre competidores existentes</a:t>
            </a:r>
          </a:p>
        </p:txBody>
      </p:sp>
      <p:sp>
        <p:nvSpPr>
          <p:cNvPr id="71694" name="Text Box 17"/>
          <p:cNvSpPr txBox="1">
            <a:spLocks noChangeArrowheads="1"/>
          </p:cNvSpPr>
          <p:nvPr/>
        </p:nvSpPr>
        <p:spPr bwMode="auto">
          <a:xfrm>
            <a:off x="1295400" y="5835650"/>
            <a:ext cx="2987675" cy="641350"/>
          </a:xfrm>
          <a:prstGeom prst="rect">
            <a:avLst/>
          </a:prstGeom>
          <a:noFill/>
          <a:ln w="9525">
            <a:noFill/>
            <a:miter lim="800000"/>
            <a:headEnd/>
            <a:tailEnd/>
          </a:ln>
        </p:spPr>
        <p:txBody>
          <a:bodyPr>
            <a:spAutoFit/>
          </a:bodyPr>
          <a:lstStyle/>
          <a:p>
            <a:r>
              <a:rPr lang="es-ES_tradnl" sz="1800">
                <a:latin typeface="Arial" charset="0"/>
              </a:rPr>
              <a:t>Amenaza de Productos substitutos</a:t>
            </a:r>
          </a:p>
        </p:txBody>
      </p:sp>
      <p:sp>
        <p:nvSpPr>
          <p:cNvPr id="71695" name="Text Box 18"/>
          <p:cNvSpPr txBox="1">
            <a:spLocks noChangeArrowheads="1"/>
          </p:cNvSpPr>
          <p:nvPr/>
        </p:nvSpPr>
        <p:spPr bwMode="auto">
          <a:xfrm>
            <a:off x="381000" y="3429000"/>
            <a:ext cx="2073275" cy="641350"/>
          </a:xfrm>
          <a:prstGeom prst="rect">
            <a:avLst/>
          </a:prstGeom>
          <a:noFill/>
          <a:ln w="9525">
            <a:noFill/>
            <a:miter lim="800000"/>
            <a:headEnd/>
            <a:tailEnd/>
          </a:ln>
        </p:spPr>
        <p:txBody>
          <a:bodyPr>
            <a:spAutoFit/>
          </a:bodyPr>
          <a:lstStyle/>
          <a:p>
            <a:r>
              <a:rPr lang="es-ES_tradnl" sz="1800">
                <a:latin typeface="Arial" charset="0"/>
              </a:rPr>
              <a:t>Poder Negociador de Proveedores</a:t>
            </a:r>
          </a:p>
        </p:txBody>
      </p:sp>
      <p:sp>
        <p:nvSpPr>
          <p:cNvPr id="71696" name="Text Box 19"/>
          <p:cNvSpPr txBox="1">
            <a:spLocks noChangeArrowheads="1"/>
          </p:cNvSpPr>
          <p:nvPr/>
        </p:nvSpPr>
        <p:spPr bwMode="auto">
          <a:xfrm>
            <a:off x="6477000" y="3581400"/>
            <a:ext cx="2073275" cy="641350"/>
          </a:xfrm>
          <a:prstGeom prst="rect">
            <a:avLst/>
          </a:prstGeom>
          <a:noFill/>
          <a:ln w="9525">
            <a:noFill/>
            <a:miter lim="800000"/>
            <a:headEnd/>
            <a:tailEnd/>
          </a:ln>
        </p:spPr>
        <p:txBody>
          <a:bodyPr>
            <a:spAutoFit/>
          </a:bodyPr>
          <a:lstStyle/>
          <a:p>
            <a:r>
              <a:rPr lang="es-ES_tradnl" sz="1800">
                <a:latin typeface="Arial" charset="0"/>
              </a:rPr>
              <a:t>Poder Negociador de Compradores</a:t>
            </a:r>
          </a:p>
        </p:txBody>
      </p:sp>
      <p:sp>
        <p:nvSpPr>
          <p:cNvPr id="71697" name="Text Box 20"/>
          <p:cNvSpPr txBox="1">
            <a:spLocks noChangeArrowheads="1"/>
          </p:cNvSpPr>
          <p:nvPr/>
        </p:nvSpPr>
        <p:spPr bwMode="auto">
          <a:xfrm>
            <a:off x="5029200" y="1371600"/>
            <a:ext cx="2073275" cy="641350"/>
          </a:xfrm>
          <a:prstGeom prst="rect">
            <a:avLst/>
          </a:prstGeom>
          <a:noFill/>
          <a:ln w="9525">
            <a:noFill/>
            <a:miter lim="800000"/>
            <a:headEnd/>
            <a:tailEnd/>
          </a:ln>
        </p:spPr>
        <p:txBody>
          <a:bodyPr>
            <a:spAutoFit/>
          </a:bodyPr>
          <a:lstStyle/>
          <a:p>
            <a:r>
              <a:rPr lang="es-ES_tradnl" sz="1800">
                <a:latin typeface="Arial" charset="0"/>
              </a:rPr>
              <a:t>Amenaza de Nuevos Ingresos</a:t>
            </a:r>
          </a:p>
        </p:txBody>
      </p:sp>
      <p:sp>
        <p:nvSpPr>
          <p:cNvPr id="71698" name="AutoShape 21"/>
          <p:cNvSpPr>
            <a:spLocks noChangeArrowheads="1"/>
          </p:cNvSpPr>
          <p:nvPr/>
        </p:nvSpPr>
        <p:spPr bwMode="auto">
          <a:xfrm>
            <a:off x="3581400" y="3505200"/>
            <a:ext cx="1828800" cy="762000"/>
          </a:xfrm>
          <a:prstGeom prst="curvedUpArrow">
            <a:avLst>
              <a:gd name="adj1" fmla="val 48000"/>
              <a:gd name="adj2" fmla="val 96000"/>
              <a:gd name="adj3" fmla="val 33333"/>
            </a:avLst>
          </a:prstGeom>
          <a:solidFill>
            <a:schemeClr val="tx1"/>
          </a:solidFill>
          <a:ln w="9525">
            <a:solidFill>
              <a:schemeClr val="tx1"/>
            </a:solidFill>
            <a:miter lim="800000"/>
            <a:headEnd/>
            <a:tailEnd/>
          </a:ln>
        </p:spPr>
        <p:txBody>
          <a:bodyPr wrap="none" anchor="ctr"/>
          <a:lstStyle/>
          <a:p>
            <a:endParaRPr lang="es-ES"/>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0" y="-76200"/>
            <a:ext cx="9144000" cy="1143000"/>
          </a:xfrm>
        </p:spPr>
        <p:txBody>
          <a:bodyPr/>
          <a:lstStyle/>
          <a:p>
            <a:pPr eaLnBrk="1" hangingPunct="1"/>
            <a:r>
              <a:rPr lang="es-ES_tradnl" sz="3600" smtClean="0"/>
              <a:t>Determinantes Estructurales De La Fuerza De La Competencia</a:t>
            </a:r>
          </a:p>
        </p:txBody>
      </p:sp>
      <p:sp>
        <p:nvSpPr>
          <p:cNvPr id="852995" name="Rectangle 3"/>
          <p:cNvSpPr>
            <a:spLocks noGrp="1" noChangeArrowheads="1"/>
          </p:cNvSpPr>
          <p:nvPr>
            <p:ph type="body" idx="1"/>
          </p:nvPr>
        </p:nvSpPr>
        <p:spPr>
          <a:xfrm>
            <a:off x="0" y="1066800"/>
            <a:ext cx="9144000" cy="4953000"/>
          </a:xfrm>
        </p:spPr>
        <p:txBody>
          <a:bodyPr/>
          <a:lstStyle/>
          <a:p>
            <a:pPr marL="609600" indent="-609600" eaLnBrk="1" hangingPunct="1">
              <a:defRPr/>
            </a:pPr>
            <a:r>
              <a:rPr lang="es-ES_tradnl" sz="2400" smtClean="0"/>
              <a:t>Caso extremo intensidad competitiva </a:t>
            </a:r>
            <a:r>
              <a:rPr lang="en-US" sz="2400" smtClean="0"/>
              <a:t>es</a:t>
            </a:r>
            <a:r>
              <a:rPr lang="es-ES_tradnl" sz="2400" smtClean="0"/>
              <a:t> “competencia perfecta”</a:t>
            </a:r>
            <a:r>
              <a:rPr lang="en-US" sz="2400" smtClean="0"/>
              <a:t>: I</a:t>
            </a:r>
            <a:r>
              <a:rPr lang="es-ES_tradnl" sz="2400" smtClean="0"/>
              <a:t>ngreso libre, </a:t>
            </a:r>
            <a:r>
              <a:rPr lang="en-US" sz="2400" smtClean="0"/>
              <a:t>e</a:t>
            </a:r>
            <a:r>
              <a:rPr lang="es-ES_tradnl" sz="2400" smtClean="0"/>
              <a:t>mpresas no tienen poder de negociación y rivalidad desenfrenada </a:t>
            </a:r>
            <a:r>
              <a:rPr lang="en-US" sz="2400" smtClean="0"/>
              <a:t>con</a:t>
            </a:r>
            <a:r>
              <a:rPr lang="es-ES_tradnl" sz="2400" smtClean="0"/>
              <a:t> empresas y productos similares. </a:t>
            </a:r>
          </a:p>
          <a:p>
            <a:pPr marL="609600" indent="-609600" eaLnBrk="1" hangingPunct="1">
              <a:defRPr/>
            </a:pPr>
            <a:r>
              <a:rPr lang="es-ES_tradnl" sz="2400" smtClean="0"/>
              <a:t>5fc</a:t>
            </a:r>
            <a:r>
              <a:rPr lang="en-US" sz="2400" smtClean="0"/>
              <a:t>: C</a:t>
            </a:r>
            <a:r>
              <a:rPr lang="es-ES_tradnl" sz="2400" smtClean="0"/>
              <a:t>ompetencia va mas allá de competidores:</a:t>
            </a:r>
            <a:endParaRPr lang="en-US" sz="2400" smtClean="0"/>
          </a:p>
          <a:p>
            <a:pPr marL="990600" lvl="1" indent="-533400" eaLnBrk="1" hangingPunct="1">
              <a:defRPr/>
            </a:pPr>
            <a:r>
              <a:rPr lang="en-US" sz="2000" smtClean="0"/>
              <a:t>C</a:t>
            </a:r>
            <a:r>
              <a:rPr lang="es-ES_tradnl" sz="2000" smtClean="0"/>
              <a:t>lientes</a:t>
            </a:r>
            <a:r>
              <a:rPr lang="en-US" sz="2000" smtClean="0"/>
              <a:t>.</a:t>
            </a:r>
          </a:p>
          <a:p>
            <a:pPr marL="990600" lvl="1" indent="-533400" eaLnBrk="1" hangingPunct="1">
              <a:defRPr/>
            </a:pPr>
            <a:r>
              <a:rPr lang="en-US" sz="2000" smtClean="0"/>
              <a:t>P</a:t>
            </a:r>
            <a:r>
              <a:rPr lang="es-ES_tradnl" sz="2000" smtClean="0"/>
              <a:t>roveedores</a:t>
            </a:r>
            <a:r>
              <a:rPr lang="en-US" sz="2000" smtClean="0"/>
              <a:t>.</a:t>
            </a:r>
          </a:p>
          <a:p>
            <a:pPr marL="990600" lvl="1" indent="-533400" eaLnBrk="1" hangingPunct="1">
              <a:defRPr/>
            </a:pPr>
            <a:r>
              <a:rPr lang="en-US" sz="2000" smtClean="0"/>
              <a:t>S</a:t>
            </a:r>
            <a:r>
              <a:rPr lang="es-ES_tradnl" sz="2000" smtClean="0"/>
              <a:t>ustitutos</a:t>
            </a:r>
            <a:r>
              <a:rPr lang="en-US" sz="2000" smtClean="0"/>
              <a:t>.</a:t>
            </a:r>
          </a:p>
          <a:p>
            <a:pPr marL="990600" lvl="1" indent="-533400" eaLnBrk="1" hangingPunct="1">
              <a:defRPr/>
            </a:pPr>
            <a:r>
              <a:rPr lang="en-US" sz="2000" smtClean="0"/>
              <a:t>C</a:t>
            </a:r>
            <a:r>
              <a:rPr lang="es-ES_tradnl" sz="2000" smtClean="0"/>
              <a:t>ompetidores potenciales.</a:t>
            </a:r>
          </a:p>
          <a:p>
            <a:pPr marL="609600" indent="-609600" eaLnBrk="1" hangingPunct="1">
              <a:defRPr/>
            </a:pPr>
            <a:r>
              <a:rPr lang="es-ES_tradnl" sz="2400" smtClean="0"/>
              <a:t>5fc determinan intensidad competencia y rentabilidad sector.</a:t>
            </a:r>
          </a:p>
          <a:p>
            <a:pPr marL="609600" indent="-609600" eaLnBrk="1" hangingPunct="1">
              <a:defRPr/>
            </a:pPr>
            <a:r>
              <a:rPr lang="es-ES_tradnl" sz="2400" smtClean="0"/>
              <a:t>Cada sector diferente cuales son fuerzas mas determinantes.</a:t>
            </a:r>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304800"/>
            <a:ext cx="8458200" cy="1143000"/>
          </a:xfrm>
        </p:spPr>
        <p:txBody>
          <a:bodyPr/>
          <a:lstStyle/>
          <a:p>
            <a:pPr eaLnBrk="1" hangingPunct="1"/>
            <a:r>
              <a:rPr lang="es-ES_tradnl" sz="3600" smtClean="0"/>
              <a:t>Fuerzas Que Mueven La Competencia</a:t>
            </a:r>
          </a:p>
        </p:txBody>
      </p:sp>
      <p:sp>
        <p:nvSpPr>
          <p:cNvPr id="73731" name="Text Box 3"/>
          <p:cNvSpPr txBox="1">
            <a:spLocks noChangeArrowheads="1"/>
          </p:cNvSpPr>
          <p:nvPr/>
        </p:nvSpPr>
        <p:spPr bwMode="auto">
          <a:xfrm>
            <a:off x="3581400" y="533400"/>
            <a:ext cx="2093913" cy="831850"/>
          </a:xfrm>
          <a:prstGeom prst="rect">
            <a:avLst/>
          </a:prstGeom>
          <a:noFill/>
          <a:ln w="9525">
            <a:solidFill>
              <a:srgbClr val="FF0000"/>
            </a:solidFill>
            <a:miter lim="800000"/>
            <a:headEnd/>
            <a:tailEnd/>
          </a:ln>
        </p:spPr>
        <p:txBody>
          <a:bodyPr wrap="none">
            <a:spAutoFit/>
          </a:bodyPr>
          <a:lstStyle/>
          <a:p>
            <a:r>
              <a:rPr lang="es-ES_tradnl">
                <a:solidFill>
                  <a:srgbClr val="FF0000"/>
                </a:solidFill>
                <a:latin typeface="Arial" charset="0"/>
              </a:rPr>
              <a:t>Competidores</a:t>
            </a:r>
          </a:p>
          <a:p>
            <a:r>
              <a:rPr lang="es-ES_tradnl">
                <a:solidFill>
                  <a:srgbClr val="FF0000"/>
                </a:solidFill>
                <a:latin typeface="Arial" charset="0"/>
              </a:rPr>
              <a:t>Potenciales</a:t>
            </a:r>
          </a:p>
        </p:txBody>
      </p:sp>
      <p:sp>
        <p:nvSpPr>
          <p:cNvPr id="73732" name="Text Box 4"/>
          <p:cNvSpPr txBox="1">
            <a:spLocks noChangeArrowheads="1"/>
          </p:cNvSpPr>
          <p:nvPr/>
        </p:nvSpPr>
        <p:spPr bwMode="auto">
          <a:xfrm>
            <a:off x="3887788" y="6315075"/>
            <a:ext cx="1531937" cy="466725"/>
          </a:xfrm>
          <a:prstGeom prst="rect">
            <a:avLst/>
          </a:prstGeom>
          <a:noFill/>
          <a:ln w="9525">
            <a:solidFill>
              <a:schemeClr val="tx1"/>
            </a:solidFill>
            <a:miter lim="800000"/>
            <a:headEnd/>
            <a:tailEnd/>
          </a:ln>
        </p:spPr>
        <p:txBody>
          <a:bodyPr wrap="none">
            <a:spAutoFit/>
          </a:bodyPr>
          <a:lstStyle/>
          <a:p>
            <a:r>
              <a:rPr lang="es-ES_tradnl">
                <a:latin typeface="Arial" charset="0"/>
              </a:rPr>
              <a:t>Sustitutos</a:t>
            </a:r>
          </a:p>
        </p:txBody>
      </p:sp>
      <p:sp>
        <p:nvSpPr>
          <p:cNvPr id="73733" name="Text Box 5"/>
          <p:cNvSpPr txBox="1">
            <a:spLocks noChangeArrowheads="1"/>
          </p:cNvSpPr>
          <p:nvPr/>
        </p:nvSpPr>
        <p:spPr bwMode="auto">
          <a:xfrm>
            <a:off x="6537325" y="2935288"/>
            <a:ext cx="2043113" cy="466725"/>
          </a:xfrm>
          <a:prstGeom prst="rect">
            <a:avLst/>
          </a:prstGeom>
          <a:noFill/>
          <a:ln w="9525">
            <a:solidFill>
              <a:schemeClr val="tx1"/>
            </a:solidFill>
            <a:miter lim="800000"/>
            <a:headEnd/>
            <a:tailEnd/>
          </a:ln>
        </p:spPr>
        <p:txBody>
          <a:bodyPr wrap="none">
            <a:spAutoFit/>
          </a:bodyPr>
          <a:lstStyle/>
          <a:p>
            <a:r>
              <a:rPr lang="es-ES_tradnl">
                <a:latin typeface="Arial" charset="0"/>
              </a:rPr>
              <a:t>Compradores</a:t>
            </a:r>
          </a:p>
        </p:txBody>
      </p:sp>
      <p:sp>
        <p:nvSpPr>
          <p:cNvPr id="73734" name="Text Box 6"/>
          <p:cNvSpPr txBox="1">
            <a:spLocks noChangeArrowheads="1"/>
          </p:cNvSpPr>
          <p:nvPr/>
        </p:nvSpPr>
        <p:spPr bwMode="auto">
          <a:xfrm>
            <a:off x="365125" y="2706688"/>
            <a:ext cx="1924050" cy="466725"/>
          </a:xfrm>
          <a:prstGeom prst="rect">
            <a:avLst/>
          </a:prstGeom>
          <a:noFill/>
          <a:ln w="9525">
            <a:solidFill>
              <a:schemeClr val="tx1"/>
            </a:solidFill>
            <a:miter lim="800000"/>
            <a:headEnd/>
            <a:tailEnd/>
          </a:ln>
        </p:spPr>
        <p:txBody>
          <a:bodyPr wrap="none">
            <a:spAutoFit/>
          </a:bodyPr>
          <a:lstStyle/>
          <a:p>
            <a:r>
              <a:rPr lang="es-ES_tradnl">
                <a:latin typeface="Arial" charset="0"/>
              </a:rPr>
              <a:t>Proveedores</a:t>
            </a:r>
          </a:p>
        </p:txBody>
      </p:sp>
      <p:sp>
        <p:nvSpPr>
          <p:cNvPr id="73735" name="Rectangle 7"/>
          <p:cNvSpPr>
            <a:spLocks noChangeArrowheads="1"/>
          </p:cNvSpPr>
          <p:nvPr/>
        </p:nvSpPr>
        <p:spPr bwMode="auto">
          <a:xfrm>
            <a:off x="3124200" y="2133600"/>
            <a:ext cx="2819400" cy="3581400"/>
          </a:xfrm>
          <a:prstGeom prst="rect">
            <a:avLst/>
          </a:prstGeom>
          <a:noFill/>
          <a:ln w="9525">
            <a:solidFill>
              <a:schemeClr val="tx1"/>
            </a:solidFill>
            <a:miter lim="800000"/>
            <a:headEnd/>
            <a:tailEnd/>
          </a:ln>
        </p:spPr>
        <p:txBody>
          <a:bodyPr wrap="none" anchor="ctr"/>
          <a:lstStyle/>
          <a:p>
            <a:endParaRPr lang="es-ES"/>
          </a:p>
        </p:txBody>
      </p:sp>
      <p:sp>
        <p:nvSpPr>
          <p:cNvPr id="73736" name="Text Box 8"/>
          <p:cNvSpPr txBox="1">
            <a:spLocks noChangeArrowheads="1"/>
          </p:cNvSpPr>
          <p:nvPr/>
        </p:nvSpPr>
        <p:spPr bwMode="auto">
          <a:xfrm>
            <a:off x="3200400" y="2073275"/>
            <a:ext cx="2606675" cy="822325"/>
          </a:xfrm>
          <a:prstGeom prst="rect">
            <a:avLst/>
          </a:prstGeom>
          <a:noFill/>
          <a:ln w="9525">
            <a:noFill/>
            <a:miter lim="800000"/>
            <a:headEnd/>
            <a:tailEnd/>
          </a:ln>
        </p:spPr>
        <p:txBody>
          <a:bodyPr>
            <a:spAutoFit/>
          </a:bodyPr>
          <a:lstStyle/>
          <a:p>
            <a:r>
              <a:rPr lang="es-ES_tradnl">
                <a:latin typeface="Arial" charset="0"/>
              </a:rPr>
              <a:t>Competidores en Sector Industrial</a:t>
            </a:r>
          </a:p>
        </p:txBody>
      </p:sp>
      <p:sp>
        <p:nvSpPr>
          <p:cNvPr id="73737" name="Line 9"/>
          <p:cNvSpPr>
            <a:spLocks noChangeShapeType="1"/>
          </p:cNvSpPr>
          <p:nvPr/>
        </p:nvSpPr>
        <p:spPr bwMode="auto">
          <a:xfrm flipV="1">
            <a:off x="4572000" y="5867400"/>
            <a:ext cx="0" cy="457200"/>
          </a:xfrm>
          <a:prstGeom prst="line">
            <a:avLst/>
          </a:prstGeom>
          <a:noFill/>
          <a:ln w="9525">
            <a:solidFill>
              <a:schemeClr val="tx1"/>
            </a:solidFill>
            <a:round/>
            <a:headEnd/>
            <a:tailEnd type="triangle" w="med" len="med"/>
          </a:ln>
        </p:spPr>
        <p:txBody>
          <a:bodyPr/>
          <a:lstStyle/>
          <a:p>
            <a:endParaRPr lang="es-ES"/>
          </a:p>
        </p:txBody>
      </p:sp>
      <p:sp>
        <p:nvSpPr>
          <p:cNvPr id="73738" name="Line 10"/>
          <p:cNvSpPr>
            <a:spLocks noChangeShapeType="1"/>
          </p:cNvSpPr>
          <p:nvPr/>
        </p:nvSpPr>
        <p:spPr bwMode="auto">
          <a:xfrm>
            <a:off x="2362200" y="2971800"/>
            <a:ext cx="609600" cy="0"/>
          </a:xfrm>
          <a:prstGeom prst="line">
            <a:avLst/>
          </a:prstGeom>
          <a:noFill/>
          <a:ln w="9525">
            <a:solidFill>
              <a:schemeClr val="tx1"/>
            </a:solidFill>
            <a:round/>
            <a:headEnd/>
            <a:tailEnd type="triangle" w="med" len="med"/>
          </a:ln>
        </p:spPr>
        <p:txBody>
          <a:bodyPr/>
          <a:lstStyle/>
          <a:p>
            <a:endParaRPr lang="es-ES"/>
          </a:p>
        </p:txBody>
      </p:sp>
      <p:sp>
        <p:nvSpPr>
          <p:cNvPr id="73739" name="Line 11"/>
          <p:cNvSpPr>
            <a:spLocks noChangeShapeType="1"/>
          </p:cNvSpPr>
          <p:nvPr/>
        </p:nvSpPr>
        <p:spPr bwMode="auto">
          <a:xfrm flipH="1">
            <a:off x="6096000" y="3200400"/>
            <a:ext cx="381000" cy="0"/>
          </a:xfrm>
          <a:prstGeom prst="line">
            <a:avLst/>
          </a:prstGeom>
          <a:noFill/>
          <a:ln w="9525">
            <a:solidFill>
              <a:schemeClr val="tx1"/>
            </a:solidFill>
            <a:round/>
            <a:headEnd/>
            <a:tailEnd type="triangle" w="med" len="med"/>
          </a:ln>
        </p:spPr>
        <p:txBody>
          <a:bodyPr/>
          <a:lstStyle/>
          <a:p>
            <a:endParaRPr lang="es-ES"/>
          </a:p>
        </p:txBody>
      </p:sp>
      <p:sp>
        <p:nvSpPr>
          <p:cNvPr id="73740" name="Line 12"/>
          <p:cNvSpPr>
            <a:spLocks noChangeShapeType="1"/>
          </p:cNvSpPr>
          <p:nvPr/>
        </p:nvSpPr>
        <p:spPr bwMode="auto">
          <a:xfrm>
            <a:off x="4419600" y="1447800"/>
            <a:ext cx="0" cy="609600"/>
          </a:xfrm>
          <a:prstGeom prst="line">
            <a:avLst/>
          </a:prstGeom>
          <a:noFill/>
          <a:ln w="9525">
            <a:solidFill>
              <a:srgbClr val="FF0000"/>
            </a:solidFill>
            <a:round/>
            <a:headEnd/>
            <a:tailEnd type="triangle" w="med" len="med"/>
          </a:ln>
        </p:spPr>
        <p:txBody>
          <a:bodyPr/>
          <a:lstStyle/>
          <a:p>
            <a:endParaRPr lang="es-ES"/>
          </a:p>
        </p:txBody>
      </p:sp>
      <p:sp>
        <p:nvSpPr>
          <p:cNvPr id="73741" name="Text Box 15"/>
          <p:cNvSpPr txBox="1">
            <a:spLocks noChangeArrowheads="1"/>
          </p:cNvSpPr>
          <p:nvPr/>
        </p:nvSpPr>
        <p:spPr bwMode="auto">
          <a:xfrm>
            <a:off x="3489325" y="4456113"/>
            <a:ext cx="2073275" cy="915987"/>
          </a:xfrm>
          <a:prstGeom prst="rect">
            <a:avLst/>
          </a:prstGeom>
          <a:noFill/>
          <a:ln w="9525">
            <a:noFill/>
            <a:miter lim="800000"/>
            <a:headEnd/>
            <a:tailEnd/>
          </a:ln>
        </p:spPr>
        <p:txBody>
          <a:bodyPr>
            <a:spAutoFit/>
          </a:bodyPr>
          <a:lstStyle/>
          <a:p>
            <a:r>
              <a:rPr lang="es-ES_tradnl" sz="1800">
                <a:latin typeface="Arial" charset="0"/>
              </a:rPr>
              <a:t>Rivalidad entre competidores existentes</a:t>
            </a:r>
          </a:p>
        </p:txBody>
      </p:sp>
      <p:sp>
        <p:nvSpPr>
          <p:cNvPr id="73742" name="Text Box 16"/>
          <p:cNvSpPr txBox="1">
            <a:spLocks noChangeArrowheads="1"/>
          </p:cNvSpPr>
          <p:nvPr/>
        </p:nvSpPr>
        <p:spPr bwMode="auto">
          <a:xfrm>
            <a:off x="1295400" y="5835650"/>
            <a:ext cx="2987675" cy="641350"/>
          </a:xfrm>
          <a:prstGeom prst="rect">
            <a:avLst/>
          </a:prstGeom>
          <a:noFill/>
          <a:ln w="9525">
            <a:noFill/>
            <a:miter lim="800000"/>
            <a:headEnd/>
            <a:tailEnd/>
          </a:ln>
        </p:spPr>
        <p:txBody>
          <a:bodyPr>
            <a:spAutoFit/>
          </a:bodyPr>
          <a:lstStyle/>
          <a:p>
            <a:r>
              <a:rPr lang="es-ES_tradnl" sz="1800">
                <a:latin typeface="Arial" charset="0"/>
              </a:rPr>
              <a:t>Amenaza de Productos substitutos</a:t>
            </a:r>
          </a:p>
        </p:txBody>
      </p:sp>
      <p:sp>
        <p:nvSpPr>
          <p:cNvPr id="73743" name="Text Box 17"/>
          <p:cNvSpPr txBox="1">
            <a:spLocks noChangeArrowheads="1"/>
          </p:cNvSpPr>
          <p:nvPr/>
        </p:nvSpPr>
        <p:spPr bwMode="auto">
          <a:xfrm>
            <a:off x="381000" y="3429000"/>
            <a:ext cx="2073275" cy="641350"/>
          </a:xfrm>
          <a:prstGeom prst="rect">
            <a:avLst/>
          </a:prstGeom>
          <a:noFill/>
          <a:ln w="9525">
            <a:noFill/>
            <a:miter lim="800000"/>
            <a:headEnd/>
            <a:tailEnd/>
          </a:ln>
        </p:spPr>
        <p:txBody>
          <a:bodyPr>
            <a:spAutoFit/>
          </a:bodyPr>
          <a:lstStyle/>
          <a:p>
            <a:r>
              <a:rPr lang="es-ES_tradnl" sz="1800">
                <a:latin typeface="Arial" charset="0"/>
              </a:rPr>
              <a:t>Poder Negociador de Proveedores</a:t>
            </a:r>
          </a:p>
        </p:txBody>
      </p:sp>
      <p:sp>
        <p:nvSpPr>
          <p:cNvPr id="73744" name="Text Box 18"/>
          <p:cNvSpPr txBox="1">
            <a:spLocks noChangeArrowheads="1"/>
          </p:cNvSpPr>
          <p:nvPr/>
        </p:nvSpPr>
        <p:spPr bwMode="auto">
          <a:xfrm>
            <a:off x="6477000" y="3581400"/>
            <a:ext cx="2073275" cy="641350"/>
          </a:xfrm>
          <a:prstGeom prst="rect">
            <a:avLst/>
          </a:prstGeom>
          <a:noFill/>
          <a:ln w="9525">
            <a:noFill/>
            <a:miter lim="800000"/>
            <a:headEnd/>
            <a:tailEnd/>
          </a:ln>
        </p:spPr>
        <p:txBody>
          <a:bodyPr>
            <a:spAutoFit/>
          </a:bodyPr>
          <a:lstStyle/>
          <a:p>
            <a:r>
              <a:rPr lang="es-ES_tradnl" sz="1800">
                <a:latin typeface="Arial" charset="0"/>
              </a:rPr>
              <a:t>Poder Negociador de Compradores</a:t>
            </a:r>
          </a:p>
        </p:txBody>
      </p:sp>
      <p:sp>
        <p:nvSpPr>
          <p:cNvPr id="73745" name="Text Box 19"/>
          <p:cNvSpPr txBox="1">
            <a:spLocks noChangeArrowheads="1"/>
          </p:cNvSpPr>
          <p:nvPr/>
        </p:nvSpPr>
        <p:spPr bwMode="auto">
          <a:xfrm>
            <a:off x="5029200" y="1371600"/>
            <a:ext cx="2073275" cy="641350"/>
          </a:xfrm>
          <a:prstGeom prst="rect">
            <a:avLst/>
          </a:prstGeom>
          <a:noFill/>
          <a:ln w="9525">
            <a:noFill/>
            <a:miter lim="800000"/>
            <a:headEnd/>
            <a:tailEnd/>
          </a:ln>
        </p:spPr>
        <p:txBody>
          <a:bodyPr>
            <a:spAutoFit/>
          </a:bodyPr>
          <a:lstStyle/>
          <a:p>
            <a:r>
              <a:rPr lang="es-ES_tradnl" sz="1800">
                <a:solidFill>
                  <a:srgbClr val="FF0000"/>
                </a:solidFill>
                <a:latin typeface="Arial" charset="0"/>
              </a:rPr>
              <a:t>Amenaza de Nuevos Ingresos</a:t>
            </a:r>
          </a:p>
        </p:txBody>
      </p:sp>
      <p:sp>
        <p:nvSpPr>
          <p:cNvPr id="73746" name="AutoShape 20"/>
          <p:cNvSpPr>
            <a:spLocks noChangeArrowheads="1"/>
          </p:cNvSpPr>
          <p:nvPr/>
        </p:nvSpPr>
        <p:spPr bwMode="auto">
          <a:xfrm>
            <a:off x="3581400" y="3505200"/>
            <a:ext cx="1828800" cy="762000"/>
          </a:xfrm>
          <a:prstGeom prst="curvedUpArrow">
            <a:avLst>
              <a:gd name="adj1" fmla="val 48000"/>
              <a:gd name="adj2" fmla="val 96000"/>
              <a:gd name="adj3" fmla="val 33333"/>
            </a:avLst>
          </a:prstGeom>
          <a:solidFill>
            <a:schemeClr val="tx1"/>
          </a:solidFill>
          <a:ln w="9525">
            <a:solidFill>
              <a:schemeClr val="tx1"/>
            </a:solidFill>
            <a:miter lim="800000"/>
            <a:headEnd/>
            <a:tailEnd/>
          </a:ln>
        </p:spPr>
        <p:txBody>
          <a:bodyPr wrap="none" anchor="ctr"/>
          <a:lstStyle/>
          <a:p>
            <a:endParaRPr lang="es-ES"/>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304800"/>
            <a:ext cx="9144000" cy="1143000"/>
          </a:xfrm>
        </p:spPr>
        <p:txBody>
          <a:bodyPr/>
          <a:lstStyle/>
          <a:p>
            <a:pPr eaLnBrk="1" hangingPunct="1"/>
            <a:r>
              <a:rPr lang="es-ES_tradnl" sz="3600" smtClean="0"/>
              <a:t>Amenaza De Ingreso</a:t>
            </a:r>
          </a:p>
        </p:txBody>
      </p:sp>
      <p:sp>
        <p:nvSpPr>
          <p:cNvPr id="854019" name="Rectangle 3"/>
          <p:cNvSpPr>
            <a:spLocks noGrp="1" noChangeArrowheads="1"/>
          </p:cNvSpPr>
          <p:nvPr>
            <p:ph type="body" idx="1"/>
          </p:nvPr>
        </p:nvSpPr>
        <p:spPr>
          <a:xfrm>
            <a:off x="0" y="685800"/>
            <a:ext cx="9144000" cy="5943600"/>
          </a:xfrm>
        </p:spPr>
        <p:txBody>
          <a:bodyPr/>
          <a:lstStyle/>
          <a:p>
            <a:pPr marL="609600" indent="-609600" eaLnBrk="1" hangingPunct="1">
              <a:defRPr/>
            </a:pPr>
            <a:r>
              <a:rPr lang="es-ES_tradnl" sz="2800" smtClean="0"/>
              <a:t>Entrada nuevas empresas a </a:t>
            </a:r>
            <a:r>
              <a:rPr lang="en-US" sz="2800" smtClean="0"/>
              <a:t>SI</a:t>
            </a:r>
            <a:r>
              <a:rPr lang="es-ES_tradnl" sz="2800" smtClean="0"/>
              <a:t> aportan capacidad adicional, compiten participación mercado y generalmente traen grandes recursos.</a:t>
            </a:r>
          </a:p>
          <a:p>
            <a:pPr marL="609600" indent="-609600" eaLnBrk="1" hangingPunct="1">
              <a:defRPr/>
            </a:pPr>
            <a:r>
              <a:rPr lang="en-US" sz="2800" smtClean="0"/>
              <a:t>P</a:t>
            </a:r>
            <a:r>
              <a:rPr lang="es-ES_tradnl" sz="2800" smtClean="0"/>
              <a:t>uede bajar precios, inflar costos o disminuir ventas  reduciendo rentabilidad.</a:t>
            </a:r>
          </a:p>
          <a:p>
            <a:pPr marL="609600" indent="-609600" eaLnBrk="1" hangingPunct="1">
              <a:defRPr/>
            </a:pPr>
            <a:r>
              <a:rPr lang="es-ES_tradnl" sz="2800" smtClean="0"/>
              <a:t>Adquisición de empresas existentes </a:t>
            </a:r>
            <a:r>
              <a:rPr lang="en-US" sz="2800" smtClean="0"/>
              <a:t>tambien es ingreso, </a:t>
            </a:r>
            <a:r>
              <a:rPr lang="es-ES_tradnl" sz="2800" smtClean="0"/>
              <a:t>recursos nuevos.</a:t>
            </a:r>
          </a:p>
          <a:p>
            <a:pPr marL="609600" indent="-609600" eaLnBrk="1" hangingPunct="1">
              <a:defRPr/>
            </a:pPr>
            <a:r>
              <a:rPr lang="en-US" sz="2800" smtClean="0"/>
              <a:t>A</a:t>
            </a:r>
            <a:r>
              <a:rPr lang="es-ES_tradnl" sz="2800" smtClean="0"/>
              <a:t>menaza de ingreso depende de barreras de ingreso y reacción de competidores existentes.</a:t>
            </a:r>
          </a:p>
          <a:p>
            <a:pPr marL="990600" lvl="1" indent="-533400" eaLnBrk="1" hangingPunct="1">
              <a:defRPr/>
            </a:pPr>
            <a:r>
              <a:rPr lang="en-US" sz="2400" smtClean="0"/>
              <a:t>B</a:t>
            </a:r>
            <a:r>
              <a:rPr lang="es-ES_tradnl" sz="2400" smtClean="0"/>
              <a:t>arreras altas y se espera represalia </a:t>
            </a:r>
            <a:r>
              <a:rPr lang="en-US" sz="2400" smtClean="0"/>
              <a:t>de </a:t>
            </a:r>
            <a:r>
              <a:rPr lang="es-ES_tradnl" sz="2400" smtClean="0"/>
              <a:t>competidores existentes, amenaza de ingreso es baja.</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762000" y="1295400"/>
            <a:ext cx="3657600" cy="457200"/>
          </a:xfrm>
          <a:prstGeom prst="rect">
            <a:avLst/>
          </a:prstGeom>
          <a:noFill/>
          <a:ln w="9525">
            <a:noFill/>
            <a:miter lim="800000"/>
            <a:headEnd/>
            <a:tailEnd/>
          </a:ln>
        </p:spPr>
        <p:txBody>
          <a:bodyPr>
            <a:spAutoFit/>
          </a:bodyPr>
          <a:lstStyle/>
          <a:p>
            <a:pPr algn="l" eaLnBrk="0" hangingPunct="0">
              <a:spcBef>
                <a:spcPct val="50000"/>
              </a:spcBef>
            </a:pPr>
            <a:r>
              <a:rPr lang="en-US" b="1" u="sng">
                <a:solidFill>
                  <a:srgbClr val="FF0000"/>
                </a:solidFill>
                <a:latin typeface="Arial" charset="0"/>
              </a:rPr>
              <a:t>Planeación Estratégica</a:t>
            </a:r>
            <a:endParaRPr lang="en-US" sz="2000" b="1">
              <a:solidFill>
                <a:srgbClr val="FF0000"/>
              </a:solidFill>
              <a:latin typeface="Arial" charset="0"/>
            </a:endParaRPr>
          </a:p>
        </p:txBody>
      </p:sp>
      <p:sp>
        <p:nvSpPr>
          <p:cNvPr id="21507" name="Text Box 4"/>
          <p:cNvSpPr txBox="1">
            <a:spLocks noChangeArrowheads="1"/>
          </p:cNvSpPr>
          <p:nvPr/>
        </p:nvSpPr>
        <p:spPr bwMode="auto">
          <a:xfrm>
            <a:off x="4800600" y="1295400"/>
            <a:ext cx="3352800" cy="457200"/>
          </a:xfrm>
          <a:prstGeom prst="rect">
            <a:avLst/>
          </a:prstGeom>
          <a:noFill/>
          <a:ln w="9525">
            <a:noFill/>
            <a:miter lim="800000"/>
            <a:headEnd/>
            <a:tailEnd/>
          </a:ln>
        </p:spPr>
        <p:txBody>
          <a:bodyPr>
            <a:spAutoFit/>
          </a:bodyPr>
          <a:lstStyle/>
          <a:p>
            <a:pPr algn="l" eaLnBrk="0" hangingPunct="0">
              <a:spcBef>
                <a:spcPct val="50000"/>
              </a:spcBef>
            </a:pPr>
            <a:r>
              <a:rPr lang="en-US" b="1" u="sng">
                <a:solidFill>
                  <a:srgbClr val="FF0000"/>
                </a:solidFill>
                <a:latin typeface="Arial" charset="0"/>
              </a:rPr>
              <a:t>Planeación Operativa</a:t>
            </a:r>
            <a:endParaRPr lang="en-US" b="1">
              <a:solidFill>
                <a:srgbClr val="FF0000"/>
              </a:solidFill>
              <a:latin typeface="Arial" charset="0"/>
            </a:endParaRPr>
          </a:p>
        </p:txBody>
      </p:sp>
      <p:sp>
        <p:nvSpPr>
          <p:cNvPr id="21508" name="Rectangle 15"/>
          <p:cNvSpPr>
            <a:spLocks noGrp="1" noChangeArrowheads="1"/>
          </p:cNvSpPr>
          <p:nvPr>
            <p:ph type="title"/>
          </p:nvPr>
        </p:nvSpPr>
        <p:spPr/>
        <p:txBody>
          <a:bodyPr/>
          <a:lstStyle/>
          <a:p>
            <a:pPr eaLnBrk="1" hangingPunct="1"/>
            <a:r>
              <a:rPr lang="en-US" smtClean="0"/>
              <a:t>Tipos de Planeación</a:t>
            </a:r>
            <a:endParaRPr lang="es-ES_tradnl" smtClean="0"/>
          </a:p>
        </p:txBody>
      </p:sp>
      <p:sp>
        <p:nvSpPr>
          <p:cNvPr id="931856" name="Rectangle 16"/>
          <p:cNvSpPr>
            <a:spLocks noGrp="1" noChangeArrowheads="1"/>
          </p:cNvSpPr>
          <p:nvPr>
            <p:ph type="body" sz="half" idx="1"/>
          </p:nvPr>
        </p:nvSpPr>
        <p:spPr>
          <a:xfrm>
            <a:off x="762000" y="2133600"/>
            <a:ext cx="3822700" cy="3733800"/>
          </a:xfrm>
        </p:spPr>
        <p:txBody>
          <a:bodyPr/>
          <a:lstStyle/>
          <a:p>
            <a:pPr eaLnBrk="1" hangingPunct="1">
              <a:lnSpc>
                <a:spcPct val="90000"/>
              </a:lnSpc>
              <a:defRPr/>
            </a:pPr>
            <a:r>
              <a:rPr lang="en-US" smtClean="0"/>
              <a:t>Crecimineto a L/P.</a:t>
            </a:r>
          </a:p>
          <a:p>
            <a:pPr eaLnBrk="1" hangingPunct="1">
              <a:lnSpc>
                <a:spcPct val="90000"/>
              </a:lnSpc>
              <a:defRPr/>
            </a:pPr>
            <a:r>
              <a:rPr lang="en-US" smtClean="0"/>
              <a:t>Largo Plazo.</a:t>
            </a:r>
          </a:p>
          <a:p>
            <a:pPr eaLnBrk="1" hangingPunct="1">
              <a:lnSpc>
                <a:spcPct val="90000"/>
              </a:lnSpc>
              <a:defRPr/>
            </a:pPr>
            <a:r>
              <a:rPr lang="en-US" smtClean="0"/>
              <a:t>Mayor riesgo e incertidumbre.</a:t>
            </a:r>
          </a:p>
          <a:p>
            <a:pPr eaLnBrk="1" hangingPunct="1">
              <a:lnSpc>
                <a:spcPct val="90000"/>
              </a:lnSpc>
              <a:defRPr/>
            </a:pPr>
            <a:r>
              <a:rPr lang="en-US" smtClean="0"/>
              <a:t>Alta Gerencia.</a:t>
            </a:r>
          </a:p>
          <a:p>
            <a:pPr eaLnBrk="1" hangingPunct="1">
              <a:lnSpc>
                <a:spcPct val="90000"/>
              </a:lnSpc>
              <a:defRPr/>
            </a:pPr>
            <a:endParaRPr lang="en-US" smtClean="0"/>
          </a:p>
          <a:p>
            <a:pPr eaLnBrk="1" hangingPunct="1">
              <a:lnSpc>
                <a:spcPct val="90000"/>
              </a:lnSpc>
              <a:defRPr/>
            </a:pPr>
            <a:r>
              <a:rPr lang="en-US" smtClean="0"/>
              <a:t>Detalle moderado. </a:t>
            </a:r>
          </a:p>
          <a:p>
            <a:pPr eaLnBrk="1" hangingPunct="1">
              <a:lnSpc>
                <a:spcPct val="90000"/>
              </a:lnSpc>
              <a:defRPr/>
            </a:pPr>
            <a:r>
              <a:rPr lang="en-US" smtClean="0"/>
              <a:t>Toda la Org.</a:t>
            </a:r>
            <a:endParaRPr lang="es-ES_tradnl" smtClean="0"/>
          </a:p>
        </p:txBody>
      </p:sp>
      <p:sp>
        <p:nvSpPr>
          <p:cNvPr id="931857" name="Rectangle 17"/>
          <p:cNvSpPr>
            <a:spLocks noGrp="1" noChangeArrowheads="1"/>
          </p:cNvSpPr>
          <p:nvPr>
            <p:ph type="body" sz="half" idx="2"/>
          </p:nvPr>
        </p:nvSpPr>
        <p:spPr>
          <a:xfrm>
            <a:off x="4800600" y="1752600"/>
            <a:ext cx="4052888" cy="4156075"/>
          </a:xfrm>
        </p:spPr>
        <p:txBody>
          <a:bodyPr/>
          <a:lstStyle/>
          <a:p>
            <a:pPr eaLnBrk="1" hangingPunct="1">
              <a:lnSpc>
                <a:spcPct val="90000"/>
              </a:lnSpc>
              <a:defRPr/>
            </a:pPr>
            <a:r>
              <a:rPr lang="en-US" smtClean="0"/>
              <a:t>Implementación de planes estratégicos.</a:t>
            </a:r>
          </a:p>
          <a:p>
            <a:pPr eaLnBrk="1" hangingPunct="1">
              <a:lnSpc>
                <a:spcPct val="90000"/>
              </a:lnSpc>
              <a:defRPr/>
            </a:pPr>
            <a:r>
              <a:rPr lang="en-US" smtClean="0"/>
              <a:t>Corto Plazo.</a:t>
            </a:r>
          </a:p>
          <a:p>
            <a:pPr eaLnBrk="1" hangingPunct="1">
              <a:lnSpc>
                <a:spcPct val="90000"/>
              </a:lnSpc>
              <a:defRPr/>
            </a:pPr>
            <a:r>
              <a:rPr lang="en-US" smtClean="0"/>
              <a:t>Menor riesgo e incertidumbre.</a:t>
            </a:r>
          </a:p>
          <a:p>
            <a:pPr eaLnBrk="1" hangingPunct="1">
              <a:lnSpc>
                <a:spcPct val="90000"/>
              </a:lnSpc>
              <a:defRPr/>
            </a:pPr>
            <a:r>
              <a:rPr lang="en-US" smtClean="0"/>
              <a:t>Gerencia Media y operativa.</a:t>
            </a:r>
          </a:p>
          <a:p>
            <a:pPr eaLnBrk="1" hangingPunct="1">
              <a:lnSpc>
                <a:spcPct val="90000"/>
              </a:lnSpc>
              <a:defRPr/>
            </a:pPr>
            <a:r>
              <a:rPr lang="en-US" smtClean="0"/>
              <a:t>Mayor detalle.</a:t>
            </a:r>
          </a:p>
          <a:p>
            <a:pPr eaLnBrk="1" hangingPunct="1">
              <a:lnSpc>
                <a:spcPct val="90000"/>
              </a:lnSpc>
              <a:defRPr/>
            </a:pPr>
            <a:r>
              <a:rPr lang="en-US" smtClean="0"/>
              <a:t>Unidades especificas.</a:t>
            </a:r>
            <a:endParaRPr lang="es-ES_tradnl" smtClean="0"/>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0" y="-304800"/>
            <a:ext cx="9144000" cy="1143000"/>
          </a:xfrm>
        </p:spPr>
        <p:txBody>
          <a:bodyPr/>
          <a:lstStyle/>
          <a:p>
            <a:pPr eaLnBrk="1" hangingPunct="1"/>
            <a:r>
              <a:rPr lang="es-ES_tradnl" sz="3600" smtClean="0"/>
              <a:t>Barreras Para Ingreso</a:t>
            </a:r>
          </a:p>
        </p:txBody>
      </p:sp>
      <p:sp>
        <p:nvSpPr>
          <p:cNvPr id="855043" name="Rectangle 3"/>
          <p:cNvSpPr>
            <a:spLocks noGrp="1" noChangeArrowheads="1"/>
          </p:cNvSpPr>
          <p:nvPr>
            <p:ph type="body" idx="1"/>
          </p:nvPr>
        </p:nvSpPr>
        <p:spPr>
          <a:xfrm>
            <a:off x="0" y="685800"/>
            <a:ext cx="9144000" cy="5943600"/>
          </a:xfrm>
        </p:spPr>
        <p:txBody>
          <a:bodyPr/>
          <a:lstStyle/>
          <a:p>
            <a:pPr marL="609600" indent="-609600" eaLnBrk="1" hangingPunct="1">
              <a:lnSpc>
                <a:spcPct val="90000"/>
              </a:lnSpc>
              <a:defRPr/>
            </a:pPr>
            <a:r>
              <a:rPr lang="es-ES_tradnl" smtClean="0"/>
              <a:t>Existen 6 factores principales que actuan como barrera de ingreso:</a:t>
            </a:r>
          </a:p>
          <a:p>
            <a:pPr marL="990600" lvl="1" indent="-533400" eaLnBrk="1" hangingPunct="1">
              <a:lnSpc>
                <a:spcPct val="90000"/>
              </a:lnSpc>
              <a:defRPr/>
            </a:pPr>
            <a:r>
              <a:rPr lang="es-ES_tradnl" smtClean="0"/>
              <a:t>Economías de escala.</a:t>
            </a:r>
          </a:p>
          <a:p>
            <a:pPr marL="990600" lvl="1" indent="-533400" eaLnBrk="1" hangingPunct="1">
              <a:lnSpc>
                <a:spcPct val="90000"/>
              </a:lnSpc>
              <a:defRPr/>
            </a:pPr>
            <a:r>
              <a:rPr lang="es-ES_tradnl" smtClean="0"/>
              <a:t>Diferenciación del producto.</a:t>
            </a:r>
          </a:p>
          <a:p>
            <a:pPr marL="990600" lvl="1" indent="-533400" eaLnBrk="1" hangingPunct="1">
              <a:lnSpc>
                <a:spcPct val="90000"/>
              </a:lnSpc>
              <a:defRPr/>
            </a:pPr>
            <a:r>
              <a:rPr lang="es-ES_tradnl" smtClean="0"/>
              <a:t>Requisitos de capital.</a:t>
            </a:r>
          </a:p>
          <a:p>
            <a:pPr marL="990600" lvl="1" indent="-533400" eaLnBrk="1" hangingPunct="1">
              <a:lnSpc>
                <a:spcPct val="90000"/>
              </a:lnSpc>
              <a:defRPr/>
            </a:pPr>
            <a:r>
              <a:rPr lang="es-ES_tradnl" smtClean="0"/>
              <a:t>Costos cambiantes.</a:t>
            </a:r>
          </a:p>
          <a:p>
            <a:pPr marL="990600" lvl="1" indent="-533400" eaLnBrk="1" hangingPunct="1">
              <a:lnSpc>
                <a:spcPct val="90000"/>
              </a:lnSpc>
              <a:defRPr/>
            </a:pPr>
            <a:r>
              <a:rPr lang="es-ES_tradnl" smtClean="0"/>
              <a:t>Acceso a los canales de distribución.</a:t>
            </a:r>
          </a:p>
          <a:p>
            <a:pPr marL="990600" lvl="1" indent="-533400" eaLnBrk="1" hangingPunct="1">
              <a:lnSpc>
                <a:spcPct val="90000"/>
              </a:lnSpc>
              <a:defRPr/>
            </a:pPr>
            <a:r>
              <a:rPr lang="es-ES_tradnl" smtClean="0"/>
              <a:t>Desventajas en costos independientes de economías de escala.</a:t>
            </a:r>
          </a:p>
          <a:p>
            <a:pPr marL="609600" indent="-609600" eaLnBrk="1" hangingPunct="1">
              <a:lnSpc>
                <a:spcPct val="90000"/>
              </a:lnSpc>
              <a:defRPr/>
            </a:pPr>
            <a:r>
              <a:rPr lang="es-ES_tradnl" smtClean="0"/>
              <a:t>Las barreras de ingreso pueden cambiar y de hecho cambian en cuanto cambian las condiciones que las daban.</a:t>
            </a:r>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5"/>
          <p:cNvSpPr>
            <a:spLocks noGrp="1" noChangeArrowheads="1"/>
          </p:cNvSpPr>
          <p:nvPr>
            <p:ph type="title"/>
          </p:nvPr>
        </p:nvSpPr>
        <p:spPr/>
        <p:txBody>
          <a:bodyPr/>
          <a:lstStyle/>
          <a:p>
            <a:pPr eaLnBrk="1" hangingPunct="1"/>
            <a:r>
              <a:rPr lang="es-ES_tradnl" smtClean="0"/>
              <a:t>Economías De Escala</a:t>
            </a:r>
          </a:p>
        </p:txBody>
      </p:sp>
      <p:sp>
        <p:nvSpPr>
          <p:cNvPr id="856070" name="Rectangle 6"/>
          <p:cNvSpPr>
            <a:spLocks noGrp="1" noChangeArrowheads="1"/>
          </p:cNvSpPr>
          <p:nvPr>
            <p:ph type="body" idx="1"/>
          </p:nvPr>
        </p:nvSpPr>
        <p:spPr/>
        <p:txBody>
          <a:bodyPr/>
          <a:lstStyle/>
          <a:p>
            <a:pPr eaLnBrk="1" hangingPunct="1">
              <a:defRPr/>
            </a:pPr>
            <a:r>
              <a:rPr lang="en-US" smtClean="0"/>
              <a:t>R</a:t>
            </a:r>
            <a:r>
              <a:rPr lang="es-ES_tradnl" smtClean="0"/>
              <a:t>educción de costos unitarios, a medida que aumenta el volumen absoluto de producción.</a:t>
            </a:r>
          </a:p>
          <a:p>
            <a:pPr eaLnBrk="1" hangingPunct="1">
              <a:defRPr/>
            </a:pPr>
            <a:r>
              <a:rPr lang="en-US" smtClean="0"/>
              <a:t>F</a:t>
            </a:r>
            <a:r>
              <a:rPr lang="es-ES_tradnl" smtClean="0"/>
              <a:t>rena ingreso obligando a:</a:t>
            </a:r>
          </a:p>
          <a:p>
            <a:pPr lvl="1" eaLnBrk="1" hangingPunct="1">
              <a:defRPr/>
            </a:pPr>
            <a:r>
              <a:rPr lang="es-ES_tradnl" smtClean="0"/>
              <a:t>Entrar en grande </a:t>
            </a:r>
            <a:r>
              <a:rPr lang="en-US" smtClean="0"/>
              <a:t>: </a:t>
            </a:r>
            <a:r>
              <a:rPr lang="es-ES_tradnl" smtClean="0"/>
              <a:t>riesgo de reacción de empresas existentes y necesitando bastantes recursos.</a:t>
            </a:r>
          </a:p>
          <a:p>
            <a:pPr lvl="1" eaLnBrk="1" hangingPunct="1">
              <a:defRPr/>
            </a:pPr>
            <a:r>
              <a:rPr lang="es-ES_tradnl" smtClean="0"/>
              <a:t>Entrar en pequeño y aceptar desventajas en costos.</a:t>
            </a:r>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5"/>
          <p:cNvSpPr>
            <a:spLocks noGrp="1" noChangeArrowheads="1"/>
          </p:cNvSpPr>
          <p:nvPr>
            <p:ph type="title"/>
          </p:nvPr>
        </p:nvSpPr>
        <p:spPr/>
        <p:txBody>
          <a:bodyPr/>
          <a:lstStyle/>
          <a:p>
            <a:pPr eaLnBrk="1" hangingPunct="1"/>
            <a:r>
              <a:rPr lang="es-ES_tradnl" smtClean="0"/>
              <a:t>Diferenciación Del Producto</a:t>
            </a:r>
          </a:p>
        </p:txBody>
      </p:sp>
      <p:sp>
        <p:nvSpPr>
          <p:cNvPr id="857094" name="Rectangle 6"/>
          <p:cNvSpPr>
            <a:spLocks noGrp="1" noChangeArrowheads="1"/>
          </p:cNvSpPr>
          <p:nvPr>
            <p:ph type="body" idx="1"/>
          </p:nvPr>
        </p:nvSpPr>
        <p:spPr/>
        <p:txBody>
          <a:bodyPr/>
          <a:lstStyle/>
          <a:p>
            <a:pPr eaLnBrk="1" hangingPunct="1">
              <a:defRPr/>
            </a:pPr>
            <a:r>
              <a:rPr lang="es-ES_tradnl" smtClean="0"/>
              <a:t>Empresas establecidas tienen identificación de marca y lealtad del cliente. Derivado de:</a:t>
            </a:r>
          </a:p>
          <a:p>
            <a:pPr lvl="1" eaLnBrk="1" hangingPunct="1">
              <a:defRPr/>
            </a:pPr>
            <a:r>
              <a:rPr lang="es-ES_tradnl" smtClean="0"/>
              <a:t>Publicidad pasada.</a:t>
            </a:r>
          </a:p>
          <a:p>
            <a:pPr lvl="1" eaLnBrk="1" hangingPunct="1">
              <a:defRPr/>
            </a:pPr>
            <a:r>
              <a:rPr lang="es-ES_tradnl" smtClean="0"/>
              <a:t>Servicio al cliente.</a:t>
            </a:r>
          </a:p>
          <a:p>
            <a:pPr lvl="1" eaLnBrk="1" hangingPunct="1">
              <a:defRPr/>
            </a:pPr>
            <a:r>
              <a:rPr lang="es-ES_tradnl" smtClean="0"/>
              <a:t>Diferencias del producto.</a:t>
            </a:r>
          </a:p>
          <a:p>
            <a:pPr lvl="1" eaLnBrk="1" hangingPunct="1">
              <a:defRPr/>
            </a:pPr>
            <a:r>
              <a:rPr lang="es-ES_tradnl" smtClean="0"/>
              <a:t>Ser el primero en el sector.</a:t>
            </a:r>
          </a:p>
          <a:p>
            <a:pPr eaLnBrk="1" hangingPunct="1">
              <a:defRPr/>
            </a:pPr>
            <a:r>
              <a:rPr lang="es-ES_tradnl" smtClean="0"/>
              <a:t>Obliga a realizar grandes gastos para superar lealtad existentes. </a:t>
            </a:r>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5"/>
          <p:cNvSpPr>
            <a:spLocks noGrp="1" noChangeArrowheads="1"/>
          </p:cNvSpPr>
          <p:nvPr>
            <p:ph type="title"/>
          </p:nvPr>
        </p:nvSpPr>
        <p:spPr/>
        <p:txBody>
          <a:bodyPr/>
          <a:lstStyle/>
          <a:p>
            <a:pPr eaLnBrk="1" hangingPunct="1"/>
            <a:r>
              <a:rPr lang="es-ES_tradnl" smtClean="0"/>
              <a:t>Requisito De Capital</a:t>
            </a:r>
          </a:p>
        </p:txBody>
      </p:sp>
      <p:sp>
        <p:nvSpPr>
          <p:cNvPr id="858118" name="Rectangle 6"/>
          <p:cNvSpPr>
            <a:spLocks noGrp="1" noChangeArrowheads="1"/>
          </p:cNvSpPr>
          <p:nvPr>
            <p:ph type="body" idx="1"/>
          </p:nvPr>
        </p:nvSpPr>
        <p:spPr/>
        <p:txBody>
          <a:bodyPr/>
          <a:lstStyle/>
          <a:p>
            <a:pPr eaLnBrk="1" hangingPunct="1">
              <a:defRPr/>
            </a:pPr>
            <a:r>
              <a:rPr lang="es-ES_tradnl" smtClean="0"/>
              <a:t>Necesidad de invertir grandes recursos financieros es una barrera de ingreso, especialmente si se requiere del mismo para inversiones riesgosas e irrecuperable, como publicidad o R&amp;D.</a:t>
            </a:r>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5"/>
          <p:cNvSpPr>
            <a:spLocks noGrp="1" noChangeArrowheads="1"/>
          </p:cNvSpPr>
          <p:nvPr>
            <p:ph type="title"/>
          </p:nvPr>
        </p:nvSpPr>
        <p:spPr/>
        <p:txBody>
          <a:bodyPr/>
          <a:lstStyle/>
          <a:p>
            <a:pPr eaLnBrk="1" hangingPunct="1"/>
            <a:r>
              <a:rPr lang="es-ES_tradnl" smtClean="0"/>
              <a:t>Costos Cambiantes</a:t>
            </a:r>
          </a:p>
        </p:txBody>
      </p:sp>
      <p:sp>
        <p:nvSpPr>
          <p:cNvPr id="859142" name="Rectangle 6"/>
          <p:cNvSpPr>
            <a:spLocks noGrp="1" noChangeArrowheads="1"/>
          </p:cNvSpPr>
          <p:nvPr>
            <p:ph type="body" idx="1"/>
          </p:nvPr>
        </p:nvSpPr>
        <p:spPr/>
        <p:txBody>
          <a:bodyPr/>
          <a:lstStyle/>
          <a:p>
            <a:pPr eaLnBrk="1" hangingPunct="1">
              <a:defRPr/>
            </a:pPr>
            <a:r>
              <a:rPr lang="en-US" smtClean="0"/>
              <a:t>Costos </a:t>
            </a:r>
            <a:r>
              <a:rPr lang="es-ES_tradnl" smtClean="0"/>
              <a:t>para comprador por cambiar de proveedor. </a:t>
            </a:r>
            <a:endParaRPr lang="en-US" smtClean="0"/>
          </a:p>
          <a:p>
            <a:pPr eaLnBrk="1" hangingPunct="1">
              <a:defRPr/>
            </a:pPr>
            <a:r>
              <a:rPr lang="es-ES_tradnl" smtClean="0"/>
              <a:t>Si estos costos son altos, nuevos proveedores deberán de ofrecer gran mejoría en costo o desempeño.</a:t>
            </a:r>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5"/>
          <p:cNvSpPr>
            <a:spLocks noGrp="1" noChangeArrowheads="1"/>
          </p:cNvSpPr>
          <p:nvPr>
            <p:ph type="title"/>
          </p:nvPr>
        </p:nvSpPr>
        <p:spPr>
          <a:xfrm>
            <a:off x="609600" y="76200"/>
            <a:ext cx="8305800" cy="1143000"/>
          </a:xfrm>
        </p:spPr>
        <p:txBody>
          <a:bodyPr/>
          <a:lstStyle/>
          <a:p>
            <a:pPr eaLnBrk="1" hangingPunct="1"/>
            <a:r>
              <a:rPr lang="es-ES_tradnl" smtClean="0"/>
              <a:t>Acceso A Canales De Distribución</a:t>
            </a:r>
          </a:p>
        </p:txBody>
      </p:sp>
      <p:sp>
        <p:nvSpPr>
          <p:cNvPr id="860166" name="Rectangle 6"/>
          <p:cNvSpPr>
            <a:spLocks noGrp="1" noChangeArrowheads="1"/>
          </p:cNvSpPr>
          <p:nvPr>
            <p:ph type="body" idx="1"/>
          </p:nvPr>
        </p:nvSpPr>
        <p:spPr>
          <a:xfrm>
            <a:off x="1143000" y="1330325"/>
            <a:ext cx="7799388" cy="4918075"/>
          </a:xfrm>
        </p:spPr>
        <p:txBody>
          <a:bodyPr/>
          <a:lstStyle/>
          <a:p>
            <a:pPr eaLnBrk="1" hangingPunct="1">
              <a:defRPr/>
            </a:pPr>
            <a:r>
              <a:rPr lang="es-ES_tradnl" smtClean="0"/>
              <a:t>Al servir los canales de distribución a empresas establecidas, la nueva debe  persuadirlos para que acepten su producto mediante reducción de precios, condiciones de pago, publicidad, etc, lo que reduce utilidades.</a:t>
            </a:r>
          </a:p>
          <a:p>
            <a:pPr eaLnBrk="1" hangingPunct="1">
              <a:defRPr/>
            </a:pPr>
            <a:r>
              <a:rPr lang="es-ES_tradnl" smtClean="0"/>
              <a:t>A veces la barrera es tan alta que la nueva empresa necesita crear canal de distribución completamente nuevo.</a:t>
            </a:r>
          </a:p>
        </p:txBody>
      </p:sp>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5"/>
          <p:cNvSpPr>
            <a:spLocks noGrp="1" noChangeArrowheads="1"/>
          </p:cNvSpPr>
          <p:nvPr>
            <p:ph type="title"/>
          </p:nvPr>
        </p:nvSpPr>
        <p:spPr>
          <a:xfrm>
            <a:off x="1143000" y="152400"/>
            <a:ext cx="7772400" cy="1143000"/>
          </a:xfrm>
        </p:spPr>
        <p:txBody>
          <a:bodyPr/>
          <a:lstStyle/>
          <a:p>
            <a:pPr eaLnBrk="1" hangingPunct="1"/>
            <a:r>
              <a:rPr lang="es-ES_tradnl" smtClean="0"/>
              <a:t>Desv. Costos Indep. Economía Escala</a:t>
            </a:r>
          </a:p>
        </p:txBody>
      </p:sp>
      <p:sp>
        <p:nvSpPr>
          <p:cNvPr id="861190" name="Rectangle 6"/>
          <p:cNvSpPr>
            <a:spLocks noGrp="1" noChangeArrowheads="1"/>
          </p:cNvSpPr>
          <p:nvPr>
            <p:ph type="body" idx="1"/>
          </p:nvPr>
        </p:nvSpPr>
        <p:spPr>
          <a:xfrm>
            <a:off x="1143000" y="1635125"/>
            <a:ext cx="7799388" cy="4918075"/>
          </a:xfrm>
        </p:spPr>
        <p:txBody>
          <a:bodyPr/>
          <a:lstStyle/>
          <a:p>
            <a:pPr eaLnBrk="1" hangingPunct="1">
              <a:defRPr/>
            </a:pPr>
            <a:r>
              <a:rPr lang="es-ES_tradnl" smtClean="0"/>
              <a:t>Tecnología de producto patentada o secreta.</a:t>
            </a:r>
          </a:p>
          <a:p>
            <a:pPr eaLnBrk="1" hangingPunct="1">
              <a:defRPr/>
            </a:pPr>
            <a:r>
              <a:rPr lang="es-ES_tradnl" smtClean="0"/>
              <a:t>Acceso favorable a materias primas.</a:t>
            </a:r>
          </a:p>
          <a:p>
            <a:pPr eaLnBrk="1" hangingPunct="1">
              <a:defRPr/>
            </a:pPr>
            <a:r>
              <a:rPr lang="es-ES_tradnl" smtClean="0"/>
              <a:t>Ubicación favorable.</a:t>
            </a:r>
          </a:p>
          <a:p>
            <a:pPr eaLnBrk="1" hangingPunct="1">
              <a:defRPr/>
            </a:pPr>
            <a:r>
              <a:rPr lang="es-ES_tradnl" smtClean="0"/>
              <a:t>Curva de aprendizaje o experiencia.</a:t>
            </a:r>
          </a:p>
          <a:p>
            <a:pPr eaLnBrk="1" hangingPunct="1">
              <a:defRPr/>
            </a:pPr>
            <a:r>
              <a:rPr lang="es-ES_tradnl" smtClean="0"/>
              <a:t>Políticas gubernamentales.</a:t>
            </a:r>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5"/>
          <p:cNvSpPr>
            <a:spLocks noGrp="1" noChangeArrowheads="1"/>
          </p:cNvSpPr>
          <p:nvPr>
            <p:ph type="title"/>
          </p:nvPr>
        </p:nvSpPr>
        <p:spPr/>
        <p:txBody>
          <a:bodyPr/>
          <a:lstStyle/>
          <a:p>
            <a:pPr eaLnBrk="1" hangingPunct="1"/>
            <a:r>
              <a:rPr lang="es-ES_tradnl" smtClean="0"/>
              <a:t>Reacción Esperada</a:t>
            </a:r>
          </a:p>
        </p:txBody>
      </p:sp>
      <p:sp>
        <p:nvSpPr>
          <p:cNvPr id="862214" name="Rectangle 6"/>
          <p:cNvSpPr>
            <a:spLocks noGrp="1" noChangeArrowheads="1"/>
          </p:cNvSpPr>
          <p:nvPr>
            <p:ph type="body" idx="1"/>
          </p:nvPr>
        </p:nvSpPr>
        <p:spPr/>
        <p:txBody>
          <a:bodyPr/>
          <a:lstStyle/>
          <a:p>
            <a:pPr eaLnBrk="1" hangingPunct="1">
              <a:lnSpc>
                <a:spcPct val="90000"/>
              </a:lnSpc>
              <a:defRPr/>
            </a:pPr>
            <a:r>
              <a:rPr lang="en-US" sz="2800" smtClean="0"/>
              <a:t>R</a:t>
            </a:r>
            <a:r>
              <a:rPr lang="es-ES_tradnl" sz="2800" smtClean="0"/>
              <a:t>epresalia en el sector</a:t>
            </a:r>
            <a:r>
              <a:rPr lang="en-US" sz="2800" smtClean="0"/>
              <a:t> en el pasado</a:t>
            </a:r>
            <a:r>
              <a:rPr lang="es-ES_tradnl" sz="2800" smtClean="0"/>
              <a:t>.</a:t>
            </a:r>
          </a:p>
          <a:p>
            <a:pPr eaLnBrk="1" hangingPunct="1">
              <a:lnSpc>
                <a:spcPct val="90000"/>
              </a:lnSpc>
              <a:defRPr/>
            </a:pPr>
            <a:r>
              <a:rPr lang="es-ES_tradnl" sz="2800" smtClean="0"/>
              <a:t>Establecidas con suficiente recursos para pelear:</a:t>
            </a:r>
          </a:p>
          <a:p>
            <a:pPr lvl="1" eaLnBrk="1" hangingPunct="1">
              <a:lnSpc>
                <a:spcPct val="90000"/>
              </a:lnSpc>
              <a:defRPr/>
            </a:pPr>
            <a:r>
              <a:rPr lang="es-ES_tradnl" sz="2400" smtClean="0"/>
              <a:t>Exceso de efectivo y capacidad de endeudamiento.</a:t>
            </a:r>
          </a:p>
          <a:p>
            <a:pPr lvl="1" eaLnBrk="1" hangingPunct="1">
              <a:lnSpc>
                <a:spcPct val="90000"/>
              </a:lnSpc>
              <a:defRPr/>
            </a:pPr>
            <a:r>
              <a:rPr lang="es-ES_tradnl" sz="2400" smtClean="0"/>
              <a:t>Capacidad productiva de sobra.</a:t>
            </a:r>
          </a:p>
          <a:p>
            <a:pPr lvl="1" eaLnBrk="1" hangingPunct="1">
              <a:lnSpc>
                <a:spcPct val="90000"/>
              </a:lnSpc>
              <a:defRPr/>
            </a:pPr>
            <a:r>
              <a:rPr lang="es-ES_tradnl" sz="2400" smtClean="0"/>
              <a:t>Ventajas en canales de distribución o clientes.</a:t>
            </a:r>
          </a:p>
          <a:p>
            <a:pPr eaLnBrk="1" hangingPunct="1">
              <a:lnSpc>
                <a:spcPct val="90000"/>
              </a:lnSpc>
              <a:defRPr/>
            </a:pPr>
            <a:r>
              <a:rPr lang="es-ES_tradnl" sz="2800" smtClean="0"/>
              <a:t>Establecidas con gran compromiso en el sector y activos de poca liquidez.</a:t>
            </a:r>
          </a:p>
          <a:p>
            <a:pPr eaLnBrk="1" hangingPunct="1">
              <a:lnSpc>
                <a:spcPct val="90000"/>
              </a:lnSpc>
              <a:defRPr/>
            </a:pPr>
            <a:r>
              <a:rPr lang="es-ES_tradnl" sz="2800" smtClean="0"/>
              <a:t>Crecimiento lento del sector, limitando capacidad de absorber nuevas empresas sin afectar actuales.</a:t>
            </a:r>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57200" y="-304800"/>
            <a:ext cx="8458200" cy="1143000"/>
          </a:xfrm>
        </p:spPr>
        <p:txBody>
          <a:bodyPr/>
          <a:lstStyle/>
          <a:p>
            <a:pPr eaLnBrk="1" hangingPunct="1"/>
            <a:r>
              <a:rPr lang="es-ES_tradnl" sz="3600" smtClean="0"/>
              <a:t>Fuerzas Que Mueven La Competencia</a:t>
            </a:r>
          </a:p>
        </p:txBody>
      </p:sp>
      <p:sp>
        <p:nvSpPr>
          <p:cNvPr id="83971" name="Text Box 3"/>
          <p:cNvSpPr txBox="1">
            <a:spLocks noChangeArrowheads="1"/>
          </p:cNvSpPr>
          <p:nvPr/>
        </p:nvSpPr>
        <p:spPr bwMode="auto">
          <a:xfrm>
            <a:off x="3581400" y="533400"/>
            <a:ext cx="2093913" cy="831850"/>
          </a:xfrm>
          <a:prstGeom prst="rect">
            <a:avLst/>
          </a:prstGeom>
          <a:noFill/>
          <a:ln w="9525">
            <a:solidFill>
              <a:schemeClr val="tx1"/>
            </a:solidFill>
            <a:miter lim="800000"/>
            <a:headEnd/>
            <a:tailEnd/>
          </a:ln>
        </p:spPr>
        <p:txBody>
          <a:bodyPr wrap="none">
            <a:spAutoFit/>
          </a:bodyPr>
          <a:lstStyle/>
          <a:p>
            <a:r>
              <a:rPr lang="es-ES_tradnl">
                <a:latin typeface="Arial" charset="0"/>
              </a:rPr>
              <a:t>Competidores</a:t>
            </a:r>
          </a:p>
          <a:p>
            <a:r>
              <a:rPr lang="es-ES_tradnl">
                <a:latin typeface="Arial" charset="0"/>
              </a:rPr>
              <a:t>Potenciales</a:t>
            </a:r>
          </a:p>
        </p:txBody>
      </p:sp>
      <p:sp>
        <p:nvSpPr>
          <p:cNvPr id="83972" name="Text Box 4"/>
          <p:cNvSpPr txBox="1">
            <a:spLocks noChangeArrowheads="1"/>
          </p:cNvSpPr>
          <p:nvPr/>
        </p:nvSpPr>
        <p:spPr bwMode="auto">
          <a:xfrm>
            <a:off x="3887788" y="6315075"/>
            <a:ext cx="1531937" cy="466725"/>
          </a:xfrm>
          <a:prstGeom prst="rect">
            <a:avLst/>
          </a:prstGeom>
          <a:noFill/>
          <a:ln w="9525">
            <a:solidFill>
              <a:schemeClr val="tx1"/>
            </a:solidFill>
            <a:miter lim="800000"/>
            <a:headEnd/>
            <a:tailEnd/>
          </a:ln>
        </p:spPr>
        <p:txBody>
          <a:bodyPr wrap="none">
            <a:spAutoFit/>
          </a:bodyPr>
          <a:lstStyle/>
          <a:p>
            <a:r>
              <a:rPr lang="es-ES_tradnl">
                <a:latin typeface="Arial" charset="0"/>
              </a:rPr>
              <a:t>Sustitutos</a:t>
            </a:r>
          </a:p>
        </p:txBody>
      </p:sp>
      <p:sp>
        <p:nvSpPr>
          <p:cNvPr id="83973" name="Text Box 5"/>
          <p:cNvSpPr txBox="1">
            <a:spLocks noChangeArrowheads="1"/>
          </p:cNvSpPr>
          <p:nvPr/>
        </p:nvSpPr>
        <p:spPr bwMode="auto">
          <a:xfrm>
            <a:off x="6537325" y="2935288"/>
            <a:ext cx="2043113" cy="466725"/>
          </a:xfrm>
          <a:prstGeom prst="rect">
            <a:avLst/>
          </a:prstGeom>
          <a:noFill/>
          <a:ln w="9525">
            <a:solidFill>
              <a:schemeClr val="tx1"/>
            </a:solidFill>
            <a:miter lim="800000"/>
            <a:headEnd/>
            <a:tailEnd/>
          </a:ln>
        </p:spPr>
        <p:txBody>
          <a:bodyPr wrap="none">
            <a:spAutoFit/>
          </a:bodyPr>
          <a:lstStyle/>
          <a:p>
            <a:r>
              <a:rPr lang="es-ES_tradnl">
                <a:latin typeface="Arial" charset="0"/>
              </a:rPr>
              <a:t>Compradores</a:t>
            </a:r>
          </a:p>
        </p:txBody>
      </p:sp>
      <p:sp>
        <p:nvSpPr>
          <p:cNvPr id="83974" name="Text Box 6"/>
          <p:cNvSpPr txBox="1">
            <a:spLocks noChangeArrowheads="1"/>
          </p:cNvSpPr>
          <p:nvPr/>
        </p:nvSpPr>
        <p:spPr bwMode="auto">
          <a:xfrm>
            <a:off x="365125" y="2706688"/>
            <a:ext cx="1924050" cy="466725"/>
          </a:xfrm>
          <a:prstGeom prst="rect">
            <a:avLst/>
          </a:prstGeom>
          <a:noFill/>
          <a:ln w="9525">
            <a:solidFill>
              <a:schemeClr val="tx1"/>
            </a:solidFill>
            <a:miter lim="800000"/>
            <a:headEnd/>
            <a:tailEnd/>
          </a:ln>
        </p:spPr>
        <p:txBody>
          <a:bodyPr wrap="none">
            <a:spAutoFit/>
          </a:bodyPr>
          <a:lstStyle/>
          <a:p>
            <a:r>
              <a:rPr lang="es-ES_tradnl">
                <a:latin typeface="Arial" charset="0"/>
              </a:rPr>
              <a:t>Proveedores</a:t>
            </a:r>
          </a:p>
        </p:txBody>
      </p:sp>
      <p:sp>
        <p:nvSpPr>
          <p:cNvPr id="83975" name="Rectangle 7"/>
          <p:cNvSpPr>
            <a:spLocks noChangeArrowheads="1"/>
          </p:cNvSpPr>
          <p:nvPr/>
        </p:nvSpPr>
        <p:spPr bwMode="auto">
          <a:xfrm>
            <a:off x="3124200" y="2133600"/>
            <a:ext cx="2819400" cy="3581400"/>
          </a:xfrm>
          <a:prstGeom prst="rect">
            <a:avLst/>
          </a:prstGeom>
          <a:noFill/>
          <a:ln w="9525">
            <a:solidFill>
              <a:srgbClr val="FF0000"/>
            </a:solidFill>
            <a:miter lim="800000"/>
            <a:headEnd/>
            <a:tailEnd/>
          </a:ln>
        </p:spPr>
        <p:txBody>
          <a:bodyPr wrap="none" anchor="ctr"/>
          <a:lstStyle/>
          <a:p>
            <a:endParaRPr lang="es-ES"/>
          </a:p>
        </p:txBody>
      </p:sp>
      <p:sp>
        <p:nvSpPr>
          <p:cNvPr id="83976" name="Text Box 8"/>
          <p:cNvSpPr txBox="1">
            <a:spLocks noChangeArrowheads="1"/>
          </p:cNvSpPr>
          <p:nvPr/>
        </p:nvSpPr>
        <p:spPr bwMode="auto">
          <a:xfrm>
            <a:off x="3200400" y="2073275"/>
            <a:ext cx="2606675" cy="822325"/>
          </a:xfrm>
          <a:prstGeom prst="rect">
            <a:avLst/>
          </a:prstGeom>
          <a:noFill/>
          <a:ln w="9525">
            <a:noFill/>
            <a:miter lim="800000"/>
            <a:headEnd/>
            <a:tailEnd/>
          </a:ln>
        </p:spPr>
        <p:txBody>
          <a:bodyPr>
            <a:spAutoFit/>
          </a:bodyPr>
          <a:lstStyle/>
          <a:p>
            <a:r>
              <a:rPr lang="es-ES_tradnl">
                <a:solidFill>
                  <a:srgbClr val="FF0000"/>
                </a:solidFill>
                <a:latin typeface="Arial" charset="0"/>
              </a:rPr>
              <a:t>Competidores en Sector Industrial</a:t>
            </a:r>
          </a:p>
        </p:txBody>
      </p:sp>
      <p:sp>
        <p:nvSpPr>
          <p:cNvPr id="83977" name="Line 9"/>
          <p:cNvSpPr>
            <a:spLocks noChangeShapeType="1"/>
          </p:cNvSpPr>
          <p:nvPr/>
        </p:nvSpPr>
        <p:spPr bwMode="auto">
          <a:xfrm flipV="1">
            <a:off x="4572000" y="5867400"/>
            <a:ext cx="0" cy="457200"/>
          </a:xfrm>
          <a:prstGeom prst="line">
            <a:avLst/>
          </a:prstGeom>
          <a:noFill/>
          <a:ln w="9525">
            <a:solidFill>
              <a:schemeClr val="tx1"/>
            </a:solidFill>
            <a:round/>
            <a:headEnd/>
            <a:tailEnd type="triangle" w="med" len="med"/>
          </a:ln>
        </p:spPr>
        <p:txBody>
          <a:bodyPr/>
          <a:lstStyle/>
          <a:p>
            <a:endParaRPr lang="es-ES"/>
          </a:p>
        </p:txBody>
      </p:sp>
      <p:sp>
        <p:nvSpPr>
          <p:cNvPr id="83978" name="Line 10"/>
          <p:cNvSpPr>
            <a:spLocks noChangeShapeType="1"/>
          </p:cNvSpPr>
          <p:nvPr/>
        </p:nvSpPr>
        <p:spPr bwMode="auto">
          <a:xfrm>
            <a:off x="2362200" y="2971800"/>
            <a:ext cx="609600" cy="0"/>
          </a:xfrm>
          <a:prstGeom prst="line">
            <a:avLst/>
          </a:prstGeom>
          <a:noFill/>
          <a:ln w="9525">
            <a:solidFill>
              <a:schemeClr val="tx1"/>
            </a:solidFill>
            <a:round/>
            <a:headEnd/>
            <a:tailEnd type="triangle" w="med" len="med"/>
          </a:ln>
        </p:spPr>
        <p:txBody>
          <a:bodyPr/>
          <a:lstStyle/>
          <a:p>
            <a:endParaRPr lang="es-ES"/>
          </a:p>
        </p:txBody>
      </p:sp>
      <p:sp>
        <p:nvSpPr>
          <p:cNvPr id="83979" name="Line 11"/>
          <p:cNvSpPr>
            <a:spLocks noChangeShapeType="1"/>
          </p:cNvSpPr>
          <p:nvPr/>
        </p:nvSpPr>
        <p:spPr bwMode="auto">
          <a:xfrm flipH="1">
            <a:off x="6096000" y="3200400"/>
            <a:ext cx="381000" cy="0"/>
          </a:xfrm>
          <a:prstGeom prst="line">
            <a:avLst/>
          </a:prstGeom>
          <a:noFill/>
          <a:ln w="9525">
            <a:solidFill>
              <a:schemeClr val="tx1"/>
            </a:solidFill>
            <a:round/>
            <a:headEnd/>
            <a:tailEnd type="triangle" w="med" len="med"/>
          </a:ln>
        </p:spPr>
        <p:txBody>
          <a:bodyPr/>
          <a:lstStyle/>
          <a:p>
            <a:endParaRPr lang="es-ES"/>
          </a:p>
        </p:txBody>
      </p:sp>
      <p:sp>
        <p:nvSpPr>
          <p:cNvPr id="83980" name="Line 12"/>
          <p:cNvSpPr>
            <a:spLocks noChangeShapeType="1"/>
          </p:cNvSpPr>
          <p:nvPr/>
        </p:nvSpPr>
        <p:spPr bwMode="auto">
          <a:xfrm>
            <a:off x="4419600" y="1447800"/>
            <a:ext cx="0" cy="609600"/>
          </a:xfrm>
          <a:prstGeom prst="line">
            <a:avLst/>
          </a:prstGeom>
          <a:noFill/>
          <a:ln w="9525">
            <a:solidFill>
              <a:schemeClr val="tx1"/>
            </a:solidFill>
            <a:round/>
            <a:headEnd/>
            <a:tailEnd type="triangle" w="med" len="med"/>
          </a:ln>
        </p:spPr>
        <p:txBody>
          <a:bodyPr/>
          <a:lstStyle/>
          <a:p>
            <a:endParaRPr lang="es-ES"/>
          </a:p>
        </p:txBody>
      </p:sp>
      <p:sp>
        <p:nvSpPr>
          <p:cNvPr id="83981" name="Text Box 15"/>
          <p:cNvSpPr txBox="1">
            <a:spLocks noChangeArrowheads="1"/>
          </p:cNvSpPr>
          <p:nvPr/>
        </p:nvSpPr>
        <p:spPr bwMode="auto">
          <a:xfrm>
            <a:off x="3489325" y="4456113"/>
            <a:ext cx="2073275" cy="915987"/>
          </a:xfrm>
          <a:prstGeom prst="rect">
            <a:avLst/>
          </a:prstGeom>
          <a:noFill/>
          <a:ln w="9525">
            <a:noFill/>
            <a:miter lim="800000"/>
            <a:headEnd/>
            <a:tailEnd/>
          </a:ln>
        </p:spPr>
        <p:txBody>
          <a:bodyPr>
            <a:spAutoFit/>
          </a:bodyPr>
          <a:lstStyle/>
          <a:p>
            <a:r>
              <a:rPr lang="es-ES_tradnl" sz="1800">
                <a:solidFill>
                  <a:srgbClr val="FF0000"/>
                </a:solidFill>
                <a:latin typeface="Arial" charset="0"/>
              </a:rPr>
              <a:t>Rivalidad entre competidores existentes</a:t>
            </a:r>
          </a:p>
        </p:txBody>
      </p:sp>
      <p:sp>
        <p:nvSpPr>
          <p:cNvPr id="83982" name="Text Box 16"/>
          <p:cNvSpPr txBox="1">
            <a:spLocks noChangeArrowheads="1"/>
          </p:cNvSpPr>
          <p:nvPr/>
        </p:nvSpPr>
        <p:spPr bwMode="auto">
          <a:xfrm>
            <a:off x="1295400" y="5835650"/>
            <a:ext cx="2987675" cy="641350"/>
          </a:xfrm>
          <a:prstGeom prst="rect">
            <a:avLst/>
          </a:prstGeom>
          <a:noFill/>
          <a:ln w="9525">
            <a:noFill/>
            <a:miter lim="800000"/>
            <a:headEnd/>
            <a:tailEnd/>
          </a:ln>
        </p:spPr>
        <p:txBody>
          <a:bodyPr>
            <a:spAutoFit/>
          </a:bodyPr>
          <a:lstStyle/>
          <a:p>
            <a:r>
              <a:rPr lang="es-ES_tradnl" sz="1800">
                <a:latin typeface="Arial" charset="0"/>
              </a:rPr>
              <a:t>Amenaza de Productos substitutos</a:t>
            </a:r>
          </a:p>
        </p:txBody>
      </p:sp>
      <p:sp>
        <p:nvSpPr>
          <p:cNvPr id="83983" name="Text Box 17"/>
          <p:cNvSpPr txBox="1">
            <a:spLocks noChangeArrowheads="1"/>
          </p:cNvSpPr>
          <p:nvPr/>
        </p:nvSpPr>
        <p:spPr bwMode="auto">
          <a:xfrm>
            <a:off x="381000" y="3429000"/>
            <a:ext cx="2073275" cy="641350"/>
          </a:xfrm>
          <a:prstGeom prst="rect">
            <a:avLst/>
          </a:prstGeom>
          <a:noFill/>
          <a:ln w="9525">
            <a:noFill/>
            <a:miter lim="800000"/>
            <a:headEnd/>
            <a:tailEnd/>
          </a:ln>
        </p:spPr>
        <p:txBody>
          <a:bodyPr>
            <a:spAutoFit/>
          </a:bodyPr>
          <a:lstStyle/>
          <a:p>
            <a:r>
              <a:rPr lang="es-ES_tradnl" sz="1800">
                <a:latin typeface="Arial" charset="0"/>
              </a:rPr>
              <a:t>Poder Negociador de Proveedores</a:t>
            </a:r>
          </a:p>
        </p:txBody>
      </p:sp>
      <p:sp>
        <p:nvSpPr>
          <p:cNvPr id="83984" name="Text Box 18"/>
          <p:cNvSpPr txBox="1">
            <a:spLocks noChangeArrowheads="1"/>
          </p:cNvSpPr>
          <p:nvPr/>
        </p:nvSpPr>
        <p:spPr bwMode="auto">
          <a:xfrm>
            <a:off x="6477000" y="3581400"/>
            <a:ext cx="2073275" cy="641350"/>
          </a:xfrm>
          <a:prstGeom prst="rect">
            <a:avLst/>
          </a:prstGeom>
          <a:noFill/>
          <a:ln w="9525">
            <a:noFill/>
            <a:miter lim="800000"/>
            <a:headEnd/>
            <a:tailEnd/>
          </a:ln>
        </p:spPr>
        <p:txBody>
          <a:bodyPr>
            <a:spAutoFit/>
          </a:bodyPr>
          <a:lstStyle/>
          <a:p>
            <a:r>
              <a:rPr lang="es-ES_tradnl" sz="1800">
                <a:latin typeface="Arial" charset="0"/>
              </a:rPr>
              <a:t>Poder Negociador de Compradores</a:t>
            </a:r>
          </a:p>
        </p:txBody>
      </p:sp>
      <p:sp>
        <p:nvSpPr>
          <p:cNvPr id="83985" name="Text Box 19"/>
          <p:cNvSpPr txBox="1">
            <a:spLocks noChangeArrowheads="1"/>
          </p:cNvSpPr>
          <p:nvPr/>
        </p:nvSpPr>
        <p:spPr bwMode="auto">
          <a:xfrm>
            <a:off x="5029200" y="1371600"/>
            <a:ext cx="2073275" cy="641350"/>
          </a:xfrm>
          <a:prstGeom prst="rect">
            <a:avLst/>
          </a:prstGeom>
          <a:noFill/>
          <a:ln w="9525">
            <a:noFill/>
            <a:miter lim="800000"/>
            <a:headEnd/>
            <a:tailEnd/>
          </a:ln>
        </p:spPr>
        <p:txBody>
          <a:bodyPr>
            <a:spAutoFit/>
          </a:bodyPr>
          <a:lstStyle/>
          <a:p>
            <a:r>
              <a:rPr lang="es-ES_tradnl" sz="1800">
                <a:latin typeface="Arial" charset="0"/>
              </a:rPr>
              <a:t>Amenaza de Nuevos Ingresos</a:t>
            </a:r>
          </a:p>
        </p:txBody>
      </p:sp>
      <p:sp>
        <p:nvSpPr>
          <p:cNvPr id="83986" name="AutoShape 20"/>
          <p:cNvSpPr>
            <a:spLocks noChangeArrowheads="1"/>
          </p:cNvSpPr>
          <p:nvPr/>
        </p:nvSpPr>
        <p:spPr bwMode="auto">
          <a:xfrm>
            <a:off x="3581400" y="3505200"/>
            <a:ext cx="1828800" cy="762000"/>
          </a:xfrm>
          <a:prstGeom prst="curvedUpArrow">
            <a:avLst>
              <a:gd name="adj1" fmla="val 48000"/>
              <a:gd name="adj2" fmla="val 96000"/>
              <a:gd name="adj3" fmla="val 33333"/>
            </a:avLst>
          </a:prstGeom>
          <a:solidFill>
            <a:srgbClr val="FF0000"/>
          </a:solidFill>
          <a:ln w="9525">
            <a:solidFill>
              <a:srgbClr val="FF0000"/>
            </a:solidFill>
            <a:miter lim="800000"/>
            <a:headEnd/>
            <a:tailEnd/>
          </a:ln>
        </p:spPr>
        <p:txBody>
          <a:bodyPr wrap="none" anchor="ctr"/>
          <a:lstStyle/>
          <a:p>
            <a:endParaRPr lang="es-ES"/>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1029"/>
          <p:cNvSpPr>
            <a:spLocks noGrp="1" noChangeArrowheads="1"/>
          </p:cNvSpPr>
          <p:nvPr>
            <p:ph type="title"/>
          </p:nvPr>
        </p:nvSpPr>
        <p:spPr>
          <a:xfrm>
            <a:off x="1143000" y="152400"/>
            <a:ext cx="7772400" cy="1143000"/>
          </a:xfrm>
        </p:spPr>
        <p:txBody>
          <a:bodyPr/>
          <a:lstStyle/>
          <a:p>
            <a:pPr eaLnBrk="1" hangingPunct="1"/>
            <a:r>
              <a:rPr lang="es-ES_tradnl" smtClean="0"/>
              <a:t>Intensidad De Rivalidad Entre Competidores Existentes</a:t>
            </a:r>
          </a:p>
        </p:txBody>
      </p:sp>
      <p:sp>
        <p:nvSpPr>
          <p:cNvPr id="864262" name="Rectangle 1030"/>
          <p:cNvSpPr>
            <a:spLocks noGrp="1" noChangeArrowheads="1"/>
          </p:cNvSpPr>
          <p:nvPr>
            <p:ph type="body" idx="1"/>
          </p:nvPr>
        </p:nvSpPr>
        <p:spPr>
          <a:xfrm>
            <a:off x="762000" y="1482725"/>
            <a:ext cx="8180388" cy="4918075"/>
          </a:xfrm>
        </p:spPr>
        <p:txBody>
          <a:bodyPr/>
          <a:lstStyle/>
          <a:p>
            <a:pPr eaLnBrk="1" hangingPunct="1">
              <a:lnSpc>
                <a:spcPct val="90000"/>
              </a:lnSpc>
              <a:defRPr/>
            </a:pPr>
            <a:r>
              <a:rPr lang="es-ES_tradnl" sz="2800" smtClean="0"/>
              <a:t>Bastantes competidores o equilibrados:</a:t>
            </a:r>
          </a:p>
          <a:p>
            <a:pPr lvl="1" eaLnBrk="1" hangingPunct="1">
              <a:lnSpc>
                <a:spcPct val="90000"/>
              </a:lnSpc>
              <a:defRPr/>
            </a:pPr>
            <a:r>
              <a:rPr lang="es-ES_tradnl" sz="2400" smtClean="0"/>
              <a:t>Posible rebeldía alta, algunos creen pueden hacer jugadas sin que se note. </a:t>
            </a:r>
            <a:endParaRPr lang="en-US" sz="2400" smtClean="0"/>
          </a:p>
          <a:p>
            <a:pPr eaLnBrk="1" hangingPunct="1">
              <a:lnSpc>
                <a:spcPct val="90000"/>
              </a:lnSpc>
              <a:defRPr/>
            </a:pPr>
            <a:r>
              <a:rPr lang="es-ES_tradnl" sz="2800" smtClean="0"/>
              <a:t>Crecimiento lento en sector:</a:t>
            </a:r>
          </a:p>
          <a:p>
            <a:pPr lvl="1" eaLnBrk="1" hangingPunct="1">
              <a:lnSpc>
                <a:spcPct val="90000"/>
              </a:lnSpc>
              <a:defRPr/>
            </a:pPr>
            <a:r>
              <a:rPr lang="en-US" sz="2400" smtClean="0"/>
              <a:t>C</a:t>
            </a:r>
            <a:r>
              <a:rPr lang="es-ES_tradnl" sz="2400" smtClean="0"/>
              <a:t>ompetencia juego por mayor participación mercado</a:t>
            </a:r>
            <a:r>
              <a:rPr lang="en-US" sz="2400" smtClean="0"/>
              <a:t>.</a:t>
            </a:r>
            <a:endParaRPr lang="es-ES_tradnl" sz="2400" smtClean="0"/>
          </a:p>
          <a:p>
            <a:pPr eaLnBrk="1" hangingPunct="1">
              <a:lnSpc>
                <a:spcPct val="90000"/>
              </a:lnSpc>
              <a:defRPr/>
            </a:pPr>
            <a:r>
              <a:rPr lang="es-ES_tradnl" sz="2800" smtClean="0"/>
              <a:t>Costos fijos o almacenamiento elevado:</a:t>
            </a:r>
          </a:p>
          <a:p>
            <a:pPr lvl="1" eaLnBrk="1" hangingPunct="1">
              <a:lnSpc>
                <a:spcPct val="90000"/>
              </a:lnSpc>
              <a:defRPr/>
            </a:pPr>
            <a:r>
              <a:rPr lang="en-US" sz="2400" smtClean="0"/>
              <a:t>O</a:t>
            </a:r>
            <a:r>
              <a:rPr lang="es-ES_tradnl" sz="2400" smtClean="0"/>
              <a:t>perar a plena capacidad, puede causar caída de precios si hay exceso capacidad.</a:t>
            </a:r>
            <a:r>
              <a:rPr lang="en-US" sz="2400" smtClean="0"/>
              <a:t> Bajar precio vender inventarios</a:t>
            </a:r>
            <a:r>
              <a:rPr lang="es-ES_tradnl" sz="2400" smtClean="0"/>
              <a:t>.</a:t>
            </a:r>
          </a:p>
          <a:p>
            <a:pPr eaLnBrk="1" hangingPunct="1">
              <a:lnSpc>
                <a:spcPct val="90000"/>
              </a:lnSpc>
              <a:defRPr/>
            </a:pPr>
            <a:r>
              <a:rPr lang="es-ES_tradnl" sz="2800" smtClean="0"/>
              <a:t>Falta diferenciación o costos cambiantes.</a:t>
            </a:r>
          </a:p>
          <a:p>
            <a:pPr lvl="1" eaLnBrk="1" hangingPunct="1">
              <a:lnSpc>
                <a:spcPct val="90000"/>
              </a:lnSpc>
              <a:defRPr/>
            </a:pPr>
            <a:r>
              <a:rPr lang="en-US" sz="2400" smtClean="0"/>
              <a:t>E</a:t>
            </a:r>
            <a:r>
              <a:rPr lang="es-ES_tradnl" sz="2400" smtClean="0"/>
              <a:t>lección compra basada en precio y servicio. </a:t>
            </a:r>
            <a:r>
              <a:rPr lang="en-US" sz="2400" smtClean="0"/>
              <a:t>D</a:t>
            </a:r>
            <a:r>
              <a:rPr lang="es-ES_tradnl" sz="2400" smtClean="0"/>
              <a:t>iferenciación o costos cambiantes ayudan a evitar competencia</a:t>
            </a:r>
            <a:r>
              <a:rPr lang="en-US" sz="2400" smtClean="0"/>
              <a:t>: </a:t>
            </a:r>
            <a:r>
              <a:rPr lang="es-ES_tradnl" sz="2400" smtClean="0"/>
              <a:t>comprador tendrá preferencias.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1143000" y="152400"/>
            <a:ext cx="6324600" cy="1143000"/>
          </a:xfrm>
        </p:spPr>
        <p:txBody>
          <a:bodyPr/>
          <a:lstStyle/>
          <a:p>
            <a:pPr eaLnBrk="1" hangingPunct="1"/>
            <a:r>
              <a:rPr lang="es-ES_tradnl" smtClean="0"/>
              <a:t>Estrategia</a:t>
            </a:r>
          </a:p>
        </p:txBody>
      </p:sp>
      <p:sp>
        <p:nvSpPr>
          <p:cNvPr id="1030147" name="Rectangle 3"/>
          <p:cNvSpPr>
            <a:spLocks noGrp="1" noChangeArrowheads="1"/>
          </p:cNvSpPr>
          <p:nvPr>
            <p:ph type="body" idx="1"/>
          </p:nvPr>
        </p:nvSpPr>
        <p:spPr>
          <a:xfrm>
            <a:off x="76200" y="1371600"/>
            <a:ext cx="9144000" cy="5334000"/>
          </a:xfrm>
        </p:spPr>
        <p:txBody>
          <a:bodyPr/>
          <a:lstStyle/>
          <a:p>
            <a:pPr marL="609600" indent="-609600" eaLnBrk="1" hangingPunct="1">
              <a:defRPr/>
            </a:pPr>
            <a:r>
              <a:rPr lang="en-US" smtClean="0"/>
              <a:t>Es el arte y ciencia de los generales.</a:t>
            </a:r>
          </a:p>
          <a:p>
            <a:pPr marL="609600" indent="-609600" eaLnBrk="1" hangingPunct="1">
              <a:defRPr/>
            </a:pPr>
            <a:r>
              <a:rPr lang="en-US" smtClean="0"/>
              <a:t>D</a:t>
            </a:r>
            <a:r>
              <a:rPr lang="es-ES_tradnl" smtClean="0"/>
              <a:t>efinición de cómo </a:t>
            </a:r>
            <a:r>
              <a:rPr lang="en-US" smtClean="0"/>
              <a:t>competir</a:t>
            </a:r>
            <a:r>
              <a:rPr lang="es-ES_tradnl" smtClean="0"/>
              <a:t>.</a:t>
            </a:r>
          </a:p>
          <a:p>
            <a:pPr marL="990600" lvl="1" indent="-533400" eaLnBrk="1" hangingPunct="1">
              <a:defRPr/>
            </a:pPr>
            <a:r>
              <a:rPr lang="en-US" smtClean="0"/>
              <a:t>C</a:t>
            </a:r>
            <a:r>
              <a:rPr lang="es-ES_tradnl" smtClean="0"/>
              <a:t>reación de posición única y valuable.</a:t>
            </a:r>
          </a:p>
          <a:p>
            <a:pPr marL="990600" lvl="1" indent="-533400" eaLnBrk="1" hangingPunct="1">
              <a:defRPr/>
            </a:pPr>
            <a:r>
              <a:rPr lang="es-ES_tradnl" smtClean="0"/>
              <a:t>La esencia es decidir que no hacer.</a:t>
            </a:r>
          </a:p>
          <a:p>
            <a:pPr marL="609600" indent="-609600" eaLnBrk="1" hangingPunct="1">
              <a:defRPr/>
            </a:pPr>
            <a:r>
              <a:rPr lang="es-ES_tradnl" smtClean="0"/>
              <a:t>Define posición competitiva en un SI</a:t>
            </a:r>
            <a:r>
              <a:rPr lang="en-US" smtClean="0"/>
              <a:t>.</a:t>
            </a:r>
          </a:p>
          <a:p>
            <a:pPr marL="609600" indent="-609600" eaLnBrk="1" hangingPunct="1">
              <a:defRPr/>
            </a:pPr>
            <a:r>
              <a:rPr lang="en-US" smtClean="0"/>
              <a:t>C</a:t>
            </a:r>
            <a:r>
              <a:rPr lang="es-ES_tradnl" smtClean="0"/>
              <a:t>onsistencia de propósito en actividades de la empresa para lograr dicha posición.</a:t>
            </a:r>
          </a:p>
          <a:p>
            <a:pPr marL="609600" indent="-609600" eaLnBrk="1" hangingPunct="1">
              <a:defRPr/>
            </a:pPr>
            <a:r>
              <a:rPr lang="en-US" smtClean="0"/>
              <a:t>D</a:t>
            </a:r>
            <a:r>
              <a:rPr lang="es-ES_tradnl" smtClean="0"/>
              <a:t>a dirección para tomar decisiones significativas, y guía sobre que no ha</a:t>
            </a:r>
            <a:r>
              <a:rPr lang="en-US" smtClean="0"/>
              <a:t>cer</a:t>
            </a:r>
            <a:r>
              <a:rPr lang="es-ES_tradnl" smtClean="0"/>
              <a:t>.</a:t>
            </a:r>
          </a:p>
        </p:txBody>
      </p:sp>
      <p:graphicFrame>
        <p:nvGraphicFramePr>
          <p:cNvPr id="1026" name="Object 5"/>
          <p:cNvGraphicFramePr>
            <a:graphicFrameLocks noChangeAspect="1"/>
          </p:cNvGraphicFramePr>
          <p:nvPr/>
        </p:nvGraphicFramePr>
        <p:xfrm>
          <a:off x="6781800" y="0"/>
          <a:ext cx="2362200" cy="1752600"/>
        </p:xfrm>
        <a:graphic>
          <a:graphicData uri="http://schemas.openxmlformats.org/presentationml/2006/ole">
            <p:oleObj spid="_x0000_s1026" name="Clip" r:id="rId3" imgW="1419120" imgH="638280" progId="MS_ClipArt_Gallery.2">
              <p:embed/>
            </p:oleObj>
          </a:graphicData>
        </a:graphic>
      </p:graphicFrame>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1029"/>
          <p:cNvSpPr>
            <a:spLocks noGrp="1" noChangeArrowheads="1"/>
          </p:cNvSpPr>
          <p:nvPr>
            <p:ph type="title"/>
          </p:nvPr>
        </p:nvSpPr>
        <p:spPr>
          <a:xfrm>
            <a:off x="1143000" y="152400"/>
            <a:ext cx="7772400" cy="1143000"/>
          </a:xfrm>
        </p:spPr>
        <p:txBody>
          <a:bodyPr/>
          <a:lstStyle/>
          <a:p>
            <a:pPr eaLnBrk="1" hangingPunct="1"/>
            <a:r>
              <a:rPr lang="es-ES_tradnl" smtClean="0"/>
              <a:t>Intensidad De Rivalidad Entre Competidores Existentes</a:t>
            </a:r>
          </a:p>
        </p:txBody>
      </p:sp>
      <p:sp>
        <p:nvSpPr>
          <p:cNvPr id="865286" name="Rectangle 1030"/>
          <p:cNvSpPr>
            <a:spLocks noGrp="1" noChangeArrowheads="1"/>
          </p:cNvSpPr>
          <p:nvPr>
            <p:ph type="body" idx="1"/>
          </p:nvPr>
        </p:nvSpPr>
        <p:spPr>
          <a:xfrm>
            <a:off x="609600" y="1371600"/>
            <a:ext cx="8332788" cy="5334000"/>
          </a:xfrm>
        </p:spPr>
        <p:txBody>
          <a:bodyPr/>
          <a:lstStyle/>
          <a:p>
            <a:pPr eaLnBrk="1" hangingPunct="1">
              <a:lnSpc>
                <a:spcPct val="90000"/>
              </a:lnSpc>
              <a:defRPr/>
            </a:pPr>
            <a:r>
              <a:rPr lang="es-ES_tradnl" sz="2800" smtClean="0"/>
              <a:t>Incrementos importantes de capacidad.</a:t>
            </a:r>
          </a:p>
          <a:p>
            <a:pPr lvl="1" eaLnBrk="1" hangingPunct="1">
              <a:lnSpc>
                <a:spcPct val="90000"/>
              </a:lnSpc>
              <a:defRPr/>
            </a:pPr>
            <a:r>
              <a:rPr lang="en-US" sz="2400" smtClean="0"/>
              <a:t>A</a:t>
            </a:r>
            <a:r>
              <a:rPr lang="es-ES_tradnl" sz="2400" smtClean="0"/>
              <a:t>fecta</a:t>
            </a:r>
            <a:r>
              <a:rPr lang="en-US" sz="2400" smtClean="0"/>
              <a:t>n</a:t>
            </a:r>
            <a:r>
              <a:rPr lang="es-ES_tradnl" sz="2400" smtClean="0"/>
              <a:t> oferta.</a:t>
            </a:r>
          </a:p>
          <a:p>
            <a:pPr eaLnBrk="1" hangingPunct="1">
              <a:lnSpc>
                <a:spcPct val="90000"/>
              </a:lnSpc>
              <a:defRPr/>
            </a:pPr>
            <a:r>
              <a:rPr lang="es-ES_tradnl" sz="2800" smtClean="0"/>
              <a:t>Competidores diversos.</a:t>
            </a:r>
          </a:p>
          <a:p>
            <a:pPr lvl="1" eaLnBrk="1" hangingPunct="1">
              <a:lnSpc>
                <a:spcPct val="90000"/>
              </a:lnSpc>
              <a:defRPr/>
            </a:pPr>
            <a:r>
              <a:rPr lang="en-US" sz="2400" smtClean="0"/>
              <a:t>J</a:t>
            </a:r>
            <a:r>
              <a:rPr lang="es-ES_tradnl" sz="2400" smtClean="0"/>
              <a:t>u</a:t>
            </a:r>
            <a:r>
              <a:rPr lang="en-US" sz="2400" smtClean="0"/>
              <a:t>e</a:t>
            </a:r>
            <a:r>
              <a:rPr lang="es-ES_tradnl" sz="2400" smtClean="0"/>
              <a:t>ga</a:t>
            </a:r>
            <a:r>
              <a:rPr lang="en-US" sz="2400" smtClean="0"/>
              <a:t>n</a:t>
            </a:r>
            <a:r>
              <a:rPr lang="es-ES_tradnl" sz="2400" smtClean="0"/>
              <a:t> con distintas reglas.</a:t>
            </a:r>
          </a:p>
          <a:p>
            <a:pPr eaLnBrk="1" hangingPunct="1">
              <a:lnSpc>
                <a:spcPct val="90000"/>
              </a:lnSpc>
              <a:defRPr/>
            </a:pPr>
            <a:r>
              <a:rPr lang="es-ES_tradnl" sz="2800" smtClean="0"/>
              <a:t>Fuertes barreras de salida.</a:t>
            </a:r>
          </a:p>
          <a:p>
            <a:pPr lvl="1" eaLnBrk="1" hangingPunct="1">
              <a:lnSpc>
                <a:spcPct val="90000"/>
              </a:lnSpc>
              <a:defRPr/>
            </a:pPr>
            <a:r>
              <a:rPr lang="es-ES_tradnl" sz="2400" smtClean="0"/>
              <a:t>Activos especializados, con poco valor de liquidación.</a:t>
            </a:r>
          </a:p>
          <a:p>
            <a:pPr lvl="1" eaLnBrk="1" hangingPunct="1">
              <a:lnSpc>
                <a:spcPct val="90000"/>
              </a:lnSpc>
              <a:defRPr/>
            </a:pPr>
            <a:r>
              <a:rPr lang="es-ES_tradnl" sz="2400" smtClean="0"/>
              <a:t>Costos fijos salida: contrato laboral, costos reinstalación, bodegaje.</a:t>
            </a:r>
          </a:p>
          <a:p>
            <a:pPr lvl="1" eaLnBrk="1" hangingPunct="1">
              <a:lnSpc>
                <a:spcPct val="90000"/>
              </a:lnSpc>
              <a:defRPr/>
            </a:pPr>
            <a:r>
              <a:rPr lang="es-ES_tradnl" sz="2400" smtClean="0"/>
              <a:t>Relaciones estratégicas: con otras areas de compañía.</a:t>
            </a:r>
          </a:p>
          <a:p>
            <a:pPr lvl="1" eaLnBrk="1" hangingPunct="1">
              <a:lnSpc>
                <a:spcPct val="90000"/>
              </a:lnSpc>
              <a:defRPr/>
            </a:pPr>
            <a:r>
              <a:rPr lang="es-ES_tradnl" sz="2400" smtClean="0"/>
              <a:t>Barreras emocionales: identificación con negocio, lealtad empleados, temor propia carrera, orgullo, etc.</a:t>
            </a:r>
          </a:p>
          <a:p>
            <a:pPr lvl="1" eaLnBrk="1" hangingPunct="1">
              <a:lnSpc>
                <a:spcPct val="90000"/>
              </a:lnSpc>
              <a:defRPr/>
            </a:pPr>
            <a:r>
              <a:rPr lang="es-ES_tradnl" sz="2400" smtClean="0"/>
              <a:t>Restricciones sociales o gubernamentales.</a:t>
            </a:r>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685800" y="152400"/>
            <a:ext cx="7772400" cy="1143000"/>
          </a:xfrm>
        </p:spPr>
        <p:txBody>
          <a:bodyPr/>
          <a:lstStyle/>
          <a:p>
            <a:pPr eaLnBrk="1" hangingPunct="1"/>
            <a:r>
              <a:rPr lang="es-ES_tradnl" sz="3600" smtClean="0"/>
              <a:t>Barreras De Salida E Ingreso</a:t>
            </a:r>
          </a:p>
        </p:txBody>
      </p:sp>
      <p:sp>
        <p:nvSpPr>
          <p:cNvPr id="87043" name="Text Box 3"/>
          <p:cNvSpPr txBox="1">
            <a:spLocks noChangeArrowheads="1"/>
          </p:cNvSpPr>
          <p:nvPr/>
        </p:nvSpPr>
        <p:spPr bwMode="auto">
          <a:xfrm>
            <a:off x="8518525" y="6246813"/>
            <a:ext cx="523875" cy="457200"/>
          </a:xfrm>
          <a:prstGeom prst="rect">
            <a:avLst/>
          </a:prstGeom>
          <a:noFill/>
          <a:ln w="9525">
            <a:noFill/>
            <a:miter lim="800000"/>
            <a:headEnd/>
            <a:tailEnd/>
          </a:ln>
        </p:spPr>
        <p:txBody>
          <a:bodyPr wrap="none">
            <a:spAutoFit/>
          </a:bodyPr>
          <a:lstStyle/>
          <a:p>
            <a:pPr algn="l"/>
            <a:r>
              <a:rPr lang="es-ES_tradnl">
                <a:latin typeface="Arial" charset="0"/>
              </a:rPr>
              <a:t>19</a:t>
            </a:r>
          </a:p>
        </p:txBody>
      </p:sp>
      <p:graphicFrame>
        <p:nvGraphicFramePr>
          <p:cNvPr id="866308" name="Group 4"/>
          <p:cNvGraphicFramePr>
            <a:graphicFrameLocks noGrp="1"/>
          </p:cNvGraphicFramePr>
          <p:nvPr>
            <p:ph type="tbl" idx="1"/>
          </p:nvPr>
        </p:nvGraphicFramePr>
        <p:xfrm>
          <a:off x="1295400" y="2514600"/>
          <a:ext cx="7391400" cy="3581400"/>
        </p:xfrm>
        <a:graphic>
          <a:graphicData uri="http://schemas.openxmlformats.org/drawingml/2006/table">
            <a:tbl>
              <a:tblPr/>
              <a:tblGrid>
                <a:gridCol w="1219200"/>
                <a:gridCol w="2971800"/>
                <a:gridCol w="3200400"/>
              </a:tblGrid>
              <a:tr h="838200">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rPr>
                        <a:t>Bajas</a:t>
                      </a:r>
                    </a:p>
                  </a:txBody>
                  <a:tcP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rPr>
                        <a:t>Altas</a:t>
                      </a:r>
                    </a:p>
                  </a:txBody>
                  <a:tcPr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rPr>
                        <a:t>Bajas</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rPr>
                        <a:t>Rendimientos bajos, estables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rPr>
                        <a:t>Rendimientos bajos, riesgosos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rPr>
                        <a:t>Altas</a:t>
                      </a:r>
                    </a:p>
                  </a:txBody>
                  <a:tcP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rPr>
                        <a:t>Rendimientos elevados, estables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s-ES_tradnl" sz="2800" b="0" i="0" u="none" strike="noStrike" cap="none" normalizeH="0" baseline="0" smtClean="0">
                          <a:ln>
                            <a:noFill/>
                          </a:ln>
                          <a:solidFill>
                            <a:schemeClr val="tx1"/>
                          </a:solidFill>
                          <a:effectLst>
                            <a:outerShdw blurRad="38100" dist="38100" dir="2700000" algn="tl">
                              <a:srgbClr val="000000"/>
                            </a:outerShdw>
                          </a:effectLst>
                          <a:latin typeface="Arial" charset="0"/>
                        </a:rPr>
                        <a:t>Rendimientos elevados, riesgosos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7060" name="Text Box 28"/>
          <p:cNvSpPr txBox="1">
            <a:spLocks noChangeArrowheads="1"/>
          </p:cNvSpPr>
          <p:nvPr/>
        </p:nvSpPr>
        <p:spPr bwMode="auto">
          <a:xfrm>
            <a:off x="4146550" y="1716088"/>
            <a:ext cx="2711450" cy="457200"/>
          </a:xfrm>
          <a:prstGeom prst="rect">
            <a:avLst/>
          </a:prstGeom>
          <a:noFill/>
          <a:ln w="9525">
            <a:noFill/>
            <a:miter lim="800000"/>
            <a:headEnd/>
            <a:tailEnd/>
          </a:ln>
        </p:spPr>
        <p:txBody>
          <a:bodyPr wrap="none">
            <a:spAutoFit/>
          </a:bodyPr>
          <a:lstStyle/>
          <a:p>
            <a:pPr algn="l"/>
            <a:r>
              <a:rPr lang="es-ES_tradnl">
                <a:latin typeface="Arial" charset="0"/>
              </a:rPr>
              <a:t>Barreras de Salida</a:t>
            </a:r>
          </a:p>
        </p:txBody>
      </p:sp>
      <p:sp>
        <p:nvSpPr>
          <p:cNvPr id="87061" name="Text Box 29"/>
          <p:cNvSpPr txBox="1">
            <a:spLocks noChangeArrowheads="1"/>
          </p:cNvSpPr>
          <p:nvPr/>
        </p:nvSpPr>
        <p:spPr bwMode="auto">
          <a:xfrm rot="-5467785">
            <a:off x="-677863" y="3786188"/>
            <a:ext cx="2879725" cy="457200"/>
          </a:xfrm>
          <a:prstGeom prst="rect">
            <a:avLst/>
          </a:prstGeom>
          <a:noFill/>
          <a:ln w="9525">
            <a:noFill/>
            <a:miter lim="800000"/>
            <a:headEnd/>
            <a:tailEnd/>
          </a:ln>
        </p:spPr>
        <p:txBody>
          <a:bodyPr wrap="none">
            <a:spAutoFit/>
          </a:bodyPr>
          <a:lstStyle/>
          <a:p>
            <a:pPr algn="l"/>
            <a:r>
              <a:rPr lang="es-ES_tradnl">
                <a:latin typeface="Arial" charset="0"/>
              </a:rPr>
              <a:t>Barreras de Ingreso</a:t>
            </a:r>
          </a:p>
        </p:txBody>
      </p:sp>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457200" y="-304800"/>
            <a:ext cx="8458200" cy="1143000"/>
          </a:xfrm>
        </p:spPr>
        <p:txBody>
          <a:bodyPr/>
          <a:lstStyle/>
          <a:p>
            <a:pPr eaLnBrk="1" hangingPunct="1"/>
            <a:r>
              <a:rPr lang="es-ES_tradnl" sz="3600" smtClean="0"/>
              <a:t>Fuerzas Que Mueven La Competencia</a:t>
            </a:r>
          </a:p>
        </p:txBody>
      </p:sp>
      <p:sp>
        <p:nvSpPr>
          <p:cNvPr id="88067" name="Text Box 3"/>
          <p:cNvSpPr txBox="1">
            <a:spLocks noChangeArrowheads="1"/>
          </p:cNvSpPr>
          <p:nvPr/>
        </p:nvSpPr>
        <p:spPr bwMode="auto">
          <a:xfrm>
            <a:off x="3581400" y="533400"/>
            <a:ext cx="2093913" cy="831850"/>
          </a:xfrm>
          <a:prstGeom prst="rect">
            <a:avLst/>
          </a:prstGeom>
          <a:noFill/>
          <a:ln w="9525">
            <a:solidFill>
              <a:schemeClr val="tx1"/>
            </a:solidFill>
            <a:miter lim="800000"/>
            <a:headEnd/>
            <a:tailEnd/>
          </a:ln>
        </p:spPr>
        <p:txBody>
          <a:bodyPr wrap="none">
            <a:spAutoFit/>
          </a:bodyPr>
          <a:lstStyle/>
          <a:p>
            <a:r>
              <a:rPr lang="es-ES_tradnl">
                <a:latin typeface="Arial" charset="0"/>
              </a:rPr>
              <a:t>Competidores</a:t>
            </a:r>
          </a:p>
          <a:p>
            <a:r>
              <a:rPr lang="es-ES_tradnl">
                <a:latin typeface="Arial" charset="0"/>
              </a:rPr>
              <a:t>Potenciales</a:t>
            </a:r>
          </a:p>
        </p:txBody>
      </p:sp>
      <p:sp>
        <p:nvSpPr>
          <p:cNvPr id="88068" name="Text Box 4"/>
          <p:cNvSpPr txBox="1">
            <a:spLocks noChangeArrowheads="1"/>
          </p:cNvSpPr>
          <p:nvPr/>
        </p:nvSpPr>
        <p:spPr bwMode="auto">
          <a:xfrm>
            <a:off x="3887788" y="6315075"/>
            <a:ext cx="1531937" cy="466725"/>
          </a:xfrm>
          <a:prstGeom prst="rect">
            <a:avLst/>
          </a:prstGeom>
          <a:noFill/>
          <a:ln w="9525">
            <a:solidFill>
              <a:srgbClr val="FF0000"/>
            </a:solidFill>
            <a:miter lim="800000"/>
            <a:headEnd/>
            <a:tailEnd/>
          </a:ln>
        </p:spPr>
        <p:txBody>
          <a:bodyPr wrap="none">
            <a:spAutoFit/>
          </a:bodyPr>
          <a:lstStyle/>
          <a:p>
            <a:r>
              <a:rPr lang="es-ES_tradnl">
                <a:solidFill>
                  <a:srgbClr val="FF0000"/>
                </a:solidFill>
                <a:latin typeface="Arial" charset="0"/>
              </a:rPr>
              <a:t>Sustitutos</a:t>
            </a:r>
          </a:p>
        </p:txBody>
      </p:sp>
      <p:sp>
        <p:nvSpPr>
          <p:cNvPr id="88069" name="Text Box 5"/>
          <p:cNvSpPr txBox="1">
            <a:spLocks noChangeArrowheads="1"/>
          </p:cNvSpPr>
          <p:nvPr/>
        </p:nvSpPr>
        <p:spPr bwMode="auto">
          <a:xfrm>
            <a:off x="6537325" y="2935288"/>
            <a:ext cx="2043113" cy="466725"/>
          </a:xfrm>
          <a:prstGeom prst="rect">
            <a:avLst/>
          </a:prstGeom>
          <a:noFill/>
          <a:ln w="9525">
            <a:solidFill>
              <a:schemeClr val="tx1"/>
            </a:solidFill>
            <a:miter lim="800000"/>
            <a:headEnd/>
            <a:tailEnd/>
          </a:ln>
        </p:spPr>
        <p:txBody>
          <a:bodyPr wrap="none">
            <a:spAutoFit/>
          </a:bodyPr>
          <a:lstStyle/>
          <a:p>
            <a:r>
              <a:rPr lang="es-ES_tradnl">
                <a:latin typeface="Arial" charset="0"/>
              </a:rPr>
              <a:t>Compradores</a:t>
            </a:r>
          </a:p>
        </p:txBody>
      </p:sp>
      <p:sp>
        <p:nvSpPr>
          <p:cNvPr id="88070" name="Text Box 6"/>
          <p:cNvSpPr txBox="1">
            <a:spLocks noChangeArrowheads="1"/>
          </p:cNvSpPr>
          <p:nvPr/>
        </p:nvSpPr>
        <p:spPr bwMode="auto">
          <a:xfrm>
            <a:off x="365125" y="2706688"/>
            <a:ext cx="1924050" cy="466725"/>
          </a:xfrm>
          <a:prstGeom prst="rect">
            <a:avLst/>
          </a:prstGeom>
          <a:noFill/>
          <a:ln w="9525">
            <a:solidFill>
              <a:schemeClr val="tx1"/>
            </a:solidFill>
            <a:miter lim="800000"/>
            <a:headEnd/>
            <a:tailEnd/>
          </a:ln>
        </p:spPr>
        <p:txBody>
          <a:bodyPr wrap="none">
            <a:spAutoFit/>
          </a:bodyPr>
          <a:lstStyle/>
          <a:p>
            <a:r>
              <a:rPr lang="es-ES_tradnl">
                <a:latin typeface="Arial" charset="0"/>
              </a:rPr>
              <a:t>Proveedores</a:t>
            </a:r>
          </a:p>
        </p:txBody>
      </p:sp>
      <p:sp>
        <p:nvSpPr>
          <p:cNvPr id="88071" name="Rectangle 7"/>
          <p:cNvSpPr>
            <a:spLocks noChangeArrowheads="1"/>
          </p:cNvSpPr>
          <p:nvPr/>
        </p:nvSpPr>
        <p:spPr bwMode="auto">
          <a:xfrm>
            <a:off x="3124200" y="2133600"/>
            <a:ext cx="2819400" cy="3581400"/>
          </a:xfrm>
          <a:prstGeom prst="rect">
            <a:avLst/>
          </a:prstGeom>
          <a:noFill/>
          <a:ln w="9525">
            <a:solidFill>
              <a:schemeClr val="tx1"/>
            </a:solidFill>
            <a:miter lim="800000"/>
            <a:headEnd/>
            <a:tailEnd/>
          </a:ln>
        </p:spPr>
        <p:txBody>
          <a:bodyPr wrap="none" anchor="ctr"/>
          <a:lstStyle/>
          <a:p>
            <a:endParaRPr lang="es-ES"/>
          </a:p>
        </p:txBody>
      </p:sp>
      <p:sp>
        <p:nvSpPr>
          <p:cNvPr id="88072" name="Text Box 8"/>
          <p:cNvSpPr txBox="1">
            <a:spLocks noChangeArrowheads="1"/>
          </p:cNvSpPr>
          <p:nvPr/>
        </p:nvSpPr>
        <p:spPr bwMode="auto">
          <a:xfrm>
            <a:off x="3200400" y="2073275"/>
            <a:ext cx="2606675" cy="822325"/>
          </a:xfrm>
          <a:prstGeom prst="rect">
            <a:avLst/>
          </a:prstGeom>
          <a:noFill/>
          <a:ln w="9525">
            <a:noFill/>
            <a:miter lim="800000"/>
            <a:headEnd/>
            <a:tailEnd/>
          </a:ln>
        </p:spPr>
        <p:txBody>
          <a:bodyPr>
            <a:spAutoFit/>
          </a:bodyPr>
          <a:lstStyle/>
          <a:p>
            <a:r>
              <a:rPr lang="es-ES_tradnl">
                <a:latin typeface="Arial" charset="0"/>
              </a:rPr>
              <a:t>Competidores en Sector Industrial</a:t>
            </a:r>
          </a:p>
        </p:txBody>
      </p:sp>
      <p:sp>
        <p:nvSpPr>
          <p:cNvPr id="88073" name="Line 9"/>
          <p:cNvSpPr>
            <a:spLocks noChangeShapeType="1"/>
          </p:cNvSpPr>
          <p:nvPr/>
        </p:nvSpPr>
        <p:spPr bwMode="auto">
          <a:xfrm flipV="1">
            <a:off x="4572000" y="5867400"/>
            <a:ext cx="0" cy="457200"/>
          </a:xfrm>
          <a:prstGeom prst="line">
            <a:avLst/>
          </a:prstGeom>
          <a:noFill/>
          <a:ln w="9525">
            <a:solidFill>
              <a:srgbClr val="FF0000"/>
            </a:solidFill>
            <a:round/>
            <a:headEnd/>
            <a:tailEnd type="triangle" w="med" len="med"/>
          </a:ln>
        </p:spPr>
        <p:txBody>
          <a:bodyPr/>
          <a:lstStyle/>
          <a:p>
            <a:endParaRPr lang="es-ES"/>
          </a:p>
        </p:txBody>
      </p:sp>
      <p:sp>
        <p:nvSpPr>
          <p:cNvPr id="88074" name="Line 10"/>
          <p:cNvSpPr>
            <a:spLocks noChangeShapeType="1"/>
          </p:cNvSpPr>
          <p:nvPr/>
        </p:nvSpPr>
        <p:spPr bwMode="auto">
          <a:xfrm>
            <a:off x="2362200" y="2971800"/>
            <a:ext cx="609600" cy="0"/>
          </a:xfrm>
          <a:prstGeom prst="line">
            <a:avLst/>
          </a:prstGeom>
          <a:noFill/>
          <a:ln w="9525">
            <a:solidFill>
              <a:schemeClr val="tx1"/>
            </a:solidFill>
            <a:round/>
            <a:headEnd/>
            <a:tailEnd type="triangle" w="med" len="med"/>
          </a:ln>
        </p:spPr>
        <p:txBody>
          <a:bodyPr/>
          <a:lstStyle/>
          <a:p>
            <a:endParaRPr lang="es-ES"/>
          </a:p>
        </p:txBody>
      </p:sp>
      <p:sp>
        <p:nvSpPr>
          <p:cNvPr id="88075" name="Line 11"/>
          <p:cNvSpPr>
            <a:spLocks noChangeShapeType="1"/>
          </p:cNvSpPr>
          <p:nvPr/>
        </p:nvSpPr>
        <p:spPr bwMode="auto">
          <a:xfrm flipH="1">
            <a:off x="6096000" y="3200400"/>
            <a:ext cx="381000" cy="0"/>
          </a:xfrm>
          <a:prstGeom prst="line">
            <a:avLst/>
          </a:prstGeom>
          <a:noFill/>
          <a:ln w="9525">
            <a:solidFill>
              <a:schemeClr val="tx1"/>
            </a:solidFill>
            <a:round/>
            <a:headEnd/>
            <a:tailEnd type="triangle" w="med" len="med"/>
          </a:ln>
        </p:spPr>
        <p:txBody>
          <a:bodyPr/>
          <a:lstStyle/>
          <a:p>
            <a:endParaRPr lang="es-ES"/>
          </a:p>
        </p:txBody>
      </p:sp>
      <p:sp>
        <p:nvSpPr>
          <p:cNvPr id="88076" name="Line 12"/>
          <p:cNvSpPr>
            <a:spLocks noChangeShapeType="1"/>
          </p:cNvSpPr>
          <p:nvPr/>
        </p:nvSpPr>
        <p:spPr bwMode="auto">
          <a:xfrm>
            <a:off x="4419600" y="1447800"/>
            <a:ext cx="0" cy="609600"/>
          </a:xfrm>
          <a:prstGeom prst="line">
            <a:avLst/>
          </a:prstGeom>
          <a:noFill/>
          <a:ln w="9525">
            <a:solidFill>
              <a:schemeClr val="tx1"/>
            </a:solidFill>
            <a:round/>
            <a:headEnd/>
            <a:tailEnd type="triangle" w="med" len="med"/>
          </a:ln>
        </p:spPr>
        <p:txBody>
          <a:bodyPr/>
          <a:lstStyle/>
          <a:p>
            <a:endParaRPr lang="es-ES"/>
          </a:p>
        </p:txBody>
      </p:sp>
      <p:sp>
        <p:nvSpPr>
          <p:cNvPr id="88077" name="Text Box 15"/>
          <p:cNvSpPr txBox="1">
            <a:spLocks noChangeArrowheads="1"/>
          </p:cNvSpPr>
          <p:nvPr/>
        </p:nvSpPr>
        <p:spPr bwMode="auto">
          <a:xfrm>
            <a:off x="3489325" y="4456113"/>
            <a:ext cx="2073275" cy="915987"/>
          </a:xfrm>
          <a:prstGeom prst="rect">
            <a:avLst/>
          </a:prstGeom>
          <a:noFill/>
          <a:ln w="9525">
            <a:noFill/>
            <a:miter lim="800000"/>
            <a:headEnd/>
            <a:tailEnd/>
          </a:ln>
        </p:spPr>
        <p:txBody>
          <a:bodyPr>
            <a:spAutoFit/>
          </a:bodyPr>
          <a:lstStyle/>
          <a:p>
            <a:r>
              <a:rPr lang="es-ES_tradnl" sz="1800">
                <a:latin typeface="Arial" charset="0"/>
              </a:rPr>
              <a:t>Rivalidad entre competidores existentes</a:t>
            </a:r>
          </a:p>
        </p:txBody>
      </p:sp>
      <p:sp>
        <p:nvSpPr>
          <p:cNvPr id="88078" name="Text Box 16"/>
          <p:cNvSpPr txBox="1">
            <a:spLocks noChangeArrowheads="1"/>
          </p:cNvSpPr>
          <p:nvPr/>
        </p:nvSpPr>
        <p:spPr bwMode="auto">
          <a:xfrm>
            <a:off x="1295400" y="5835650"/>
            <a:ext cx="2987675" cy="641350"/>
          </a:xfrm>
          <a:prstGeom prst="rect">
            <a:avLst/>
          </a:prstGeom>
          <a:noFill/>
          <a:ln w="9525">
            <a:noFill/>
            <a:miter lim="800000"/>
            <a:headEnd/>
            <a:tailEnd/>
          </a:ln>
        </p:spPr>
        <p:txBody>
          <a:bodyPr>
            <a:spAutoFit/>
          </a:bodyPr>
          <a:lstStyle/>
          <a:p>
            <a:r>
              <a:rPr lang="es-ES_tradnl" sz="1800">
                <a:solidFill>
                  <a:srgbClr val="FF0000"/>
                </a:solidFill>
                <a:latin typeface="Arial" charset="0"/>
              </a:rPr>
              <a:t>Amenaza de Productos substitutos</a:t>
            </a:r>
          </a:p>
        </p:txBody>
      </p:sp>
      <p:sp>
        <p:nvSpPr>
          <p:cNvPr id="88079" name="Text Box 17"/>
          <p:cNvSpPr txBox="1">
            <a:spLocks noChangeArrowheads="1"/>
          </p:cNvSpPr>
          <p:nvPr/>
        </p:nvSpPr>
        <p:spPr bwMode="auto">
          <a:xfrm>
            <a:off x="381000" y="3429000"/>
            <a:ext cx="2073275" cy="641350"/>
          </a:xfrm>
          <a:prstGeom prst="rect">
            <a:avLst/>
          </a:prstGeom>
          <a:noFill/>
          <a:ln w="9525">
            <a:noFill/>
            <a:miter lim="800000"/>
            <a:headEnd/>
            <a:tailEnd/>
          </a:ln>
        </p:spPr>
        <p:txBody>
          <a:bodyPr>
            <a:spAutoFit/>
          </a:bodyPr>
          <a:lstStyle/>
          <a:p>
            <a:r>
              <a:rPr lang="es-ES_tradnl" sz="1800">
                <a:latin typeface="Arial" charset="0"/>
              </a:rPr>
              <a:t>Poder Negociador de Proveedores</a:t>
            </a:r>
          </a:p>
        </p:txBody>
      </p:sp>
      <p:sp>
        <p:nvSpPr>
          <p:cNvPr id="88080" name="Text Box 18"/>
          <p:cNvSpPr txBox="1">
            <a:spLocks noChangeArrowheads="1"/>
          </p:cNvSpPr>
          <p:nvPr/>
        </p:nvSpPr>
        <p:spPr bwMode="auto">
          <a:xfrm>
            <a:off x="6477000" y="3581400"/>
            <a:ext cx="2073275" cy="641350"/>
          </a:xfrm>
          <a:prstGeom prst="rect">
            <a:avLst/>
          </a:prstGeom>
          <a:noFill/>
          <a:ln w="9525">
            <a:noFill/>
            <a:miter lim="800000"/>
            <a:headEnd/>
            <a:tailEnd/>
          </a:ln>
        </p:spPr>
        <p:txBody>
          <a:bodyPr>
            <a:spAutoFit/>
          </a:bodyPr>
          <a:lstStyle/>
          <a:p>
            <a:r>
              <a:rPr lang="es-ES_tradnl" sz="1800">
                <a:latin typeface="Arial" charset="0"/>
              </a:rPr>
              <a:t>Poder Negociador de Compradores</a:t>
            </a:r>
          </a:p>
        </p:txBody>
      </p:sp>
      <p:sp>
        <p:nvSpPr>
          <p:cNvPr id="88081" name="Text Box 19"/>
          <p:cNvSpPr txBox="1">
            <a:spLocks noChangeArrowheads="1"/>
          </p:cNvSpPr>
          <p:nvPr/>
        </p:nvSpPr>
        <p:spPr bwMode="auto">
          <a:xfrm>
            <a:off x="5029200" y="1371600"/>
            <a:ext cx="2073275" cy="641350"/>
          </a:xfrm>
          <a:prstGeom prst="rect">
            <a:avLst/>
          </a:prstGeom>
          <a:noFill/>
          <a:ln w="9525">
            <a:noFill/>
            <a:miter lim="800000"/>
            <a:headEnd/>
            <a:tailEnd/>
          </a:ln>
        </p:spPr>
        <p:txBody>
          <a:bodyPr>
            <a:spAutoFit/>
          </a:bodyPr>
          <a:lstStyle/>
          <a:p>
            <a:r>
              <a:rPr lang="es-ES_tradnl" sz="1800">
                <a:latin typeface="Arial" charset="0"/>
              </a:rPr>
              <a:t>Amenaza de Nuevos Ingresos</a:t>
            </a:r>
          </a:p>
        </p:txBody>
      </p:sp>
      <p:sp>
        <p:nvSpPr>
          <p:cNvPr id="88082" name="AutoShape 20"/>
          <p:cNvSpPr>
            <a:spLocks noChangeArrowheads="1"/>
          </p:cNvSpPr>
          <p:nvPr/>
        </p:nvSpPr>
        <p:spPr bwMode="auto">
          <a:xfrm>
            <a:off x="3581400" y="3505200"/>
            <a:ext cx="1828800" cy="762000"/>
          </a:xfrm>
          <a:prstGeom prst="curvedUpArrow">
            <a:avLst>
              <a:gd name="adj1" fmla="val 48000"/>
              <a:gd name="adj2" fmla="val 96000"/>
              <a:gd name="adj3" fmla="val 33333"/>
            </a:avLst>
          </a:prstGeom>
          <a:solidFill>
            <a:schemeClr val="tx1"/>
          </a:solidFill>
          <a:ln w="9525">
            <a:solidFill>
              <a:schemeClr val="tx1"/>
            </a:solidFill>
            <a:miter lim="800000"/>
            <a:headEnd/>
            <a:tailEnd/>
          </a:ln>
        </p:spPr>
        <p:txBody>
          <a:bodyPr wrap="none" anchor="ctr"/>
          <a:lstStyle/>
          <a:p>
            <a:endParaRPr lang="es-ES"/>
          </a:p>
        </p:txBody>
      </p:sp>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0" y="-76200"/>
            <a:ext cx="9144000" cy="1143000"/>
          </a:xfrm>
        </p:spPr>
        <p:txBody>
          <a:bodyPr/>
          <a:lstStyle/>
          <a:p>
            <a:pPr eaLnBrk="1" hangingPunct="1"/>
            <a:r>
              <a:rPr lang="es-ES_tradnl" sz="3600" smtClean="0"/>
              <a:t>Presión Productos Sustitutos</a:t>
            </a:r>
          </a:p>
        </p:txBody>
      </p:sp>
      <p:sp>
        <p:nvSpPr>
          <p:cNvPr id="867331" name="Rectangle 3"/>
          <p:cNvSpPr>
            <a:spLocks noGrp="1" noChangeArrowheads="1"/>
          </p:cNvSpPr>
          <p:nvPr>
            <p:ph type="body" idx="1"/>
          </p:nvPr>
        </p:nvSpPr>
        <p:spPr>
          <a:xfrm>
            <a:off x="0" y="990600"/>
            <a:ext cx="9144000" cy="5257800"/>
          </a:xfrm>
        </p:spPr>
        <p:txBody>
          <a:bodyPr/>
          <a:lstStyle/>
          <a:p>
            <a:pPr marL="609600" indent="-609600" eaLnBrk="1" hangingPunct="1">
              <a:defRPr/>
            </a:pPr>
            <a:r>
              <a:rPr lang="es-ES_tradnl" sz="2800" smtClean="0"/>
              <a:t>Todas las empresas en un sector compiten con productos sustitutos.</a:t>
            </a:r>
          </a:p>
          <a:p>
            <a:pPr marL="609600" indent="-609600" eaLnBrk="1" hangingPunct="1">
              <a:defRPr/>
            </a:pPr>
            <a:r>
              <a:rPr lang="es-ES_tradnl" sz="2800" smtClean="0"/>
              <a:t>Estos ponen un tope a los precios que pueden cobrar, rentablemente.  Mientras mejor desempeño de precios tengan los sustitutos, mas disminuirán utilidades en sector. </a:t>
            </a:r>
          </a:p>
          <a:p>
            <a:pPr marL="609600" indent="-609600" eaLnBrk="1" hangingPunct="1">
              <a:defRPr/>
            </a:pPr>
            <a:r>
              <a:rPr lang="es-ES_tradnl" sz="2800" smtClean="0"/>
              <a:t>La identificación de sustitutos es buscar productos que puedan hacer la misma función que el producto.</a:t>
            </a:r>
          </a:p>
          <a:p>
            <a:pPr marL="609600" indent="-609600" eaLnBrk="1" hangingPunct="1">
              <a:defRPr/>
            </a:pPr>
            <a:r>
              <a:rPr lang="es-ES_tradnl" sz="2800" smtClean="0"/>
              <a:t>Sustitutos que merecen mayor atención son los que:</a:t>
            </a:r>
          </a:p>
          <a:p>
            <a:pPr marL="990600" lvl="1" indent="-533400" eaLnBrk="1" hangingPunct="1">
              <a:defRPr/>
            </a:pPr>
            <a:r>
              <a:rPr lang="es-ES_tradnl" sz="2400" smtClean="0"/>
              <a:t>Mejoran desempeño y precio vs. Producto sector. </a:t>
            </a:r>
          </a:p>
          <a:p>
            <a:pPr marL="990600" lvl="1" indent="-533400" eaLnBrk="1" hangingPunct="1">
              <a:defRPr/>
            </a:pPr>
            <a:r>
              <a:rPr lang="es-ES_tradnl" sz="2400" smtClean="0"/>
              <a:t>Producidos por sectores de elevados rendimientos.</a:t>
            </a:r>
          </a:p>
        </p:txBody>
      </p:sp>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304800"/>
            <a:ext cx="8458200" cy="1143000"/>
          </a:xfrm>
        </p:spPr>
        <p:txBody>
          <a:bodyPr/>
          <a:lstStyle/>
          <a:p>
            <a:pPr eaLnBrk="1" hangingPunct="1"/>
            <a:r>
              <a:rPr lang="es-ES_tradnl" sz="3600" smtClean="0"/>
              <a:t>Fuerzas Que Mueven La Competencia</a:t>
            </a:r>
          </a:p>
        </p:txBody>
      </p:sp>
      <p:sp>
        <p:nvSpPr>
          <p:cNvPr id="90115" name="Text Box 3"/>
          <p:cNvSpPr txBox="1">
            <a:spLocks noChangeArrowheads="1"/>
          </p:cNvSpPr>
          <p:nvPr/>
        </p:nvSpPr>
        <p:spPr bwMode="auto">
          <a:xfrm>
            <a:off x="3581400" y="533400"/>
            <a:ext cx="2093913" cy="831850"/>
          </a:xfrm>
          <a:prstGeom prst="rect">
            <a:avLst/>
          </a:prstGeom>
          <a:noFill/>
          <a:ln w="9525">
            <a:solidFill>
              <a:schemeClr val="tx1"/>
            </a:solidFill>
            <a:miter lim="800000"/>
            <a:headEnd/>
            <a:tailEnd/>
          </a:ln>
        </p:spPr>
        <p:txBody>
          <a:bodyPr wrap="none">
            <a:spAutoFit/>
          </a:bodyPr>
          <a:lstStyle/>
          <a:p>
            <a:r>
              <a:rPr lang="es-ES_tradnl">
                <a:latin typeface="Arial" charset="0"/>
              </a:rPr>
              <a:t>Competidores</a:t>
            </a:r>
          </a:p>
          <a:p>
            <a:r>
              <a:rPr lang="es-ES_tradnl">
                <a:latin typeface="Arial" charset="0"/>
              </a:rPr>
              <a:t>Potenciales</a:t>
            </a:r>
          </a:p>
        </p:txBody>
      </p:sp>
      <p:sp>
        <p:nvSpPr>
          <p:cNvPr id="90116" name="Text Box 4"/>
          <p:cNvSpPr txBox="1">
            <a:spLocks noChangeArrowheads="1"/>
          </p:cNvSpPr>
          <p:nvPr/>
        </p:nvSpPr>
        <p:spPr bwMode="auto">
          <a:xfrm>
            <a:off x="3887788" y="6315075"/>
            <a:ext cx="1531937" cy="466725"/>
          </a:xfrm>
          <a:prstGeom prst="rect">
            <a:avLst/>
          </a:prstGeom>
          <a:noFill/>
          <a:ln w="9525">
            <a:solidFill>
              <a:schemeClr val="tx1"/>
            </a:solidFill>
            <a:miter lim="800000"/>
            <a:headEnd/>
            <a:tailEnd/>
          </a:ln>
        </p:spPr>
        <p:txBody>
          <a:bodyPr wrap="none">
            <a:spAutoFit/>
          </a:bodyPr>
          <a:lstStyle/>
          <a:p>
            <a:r>
              <a:rPr lang="es-ES_tradnl">
                <a:latin typeface="Arial" charset="0"/>
              </a:rPr>
              <a:t>Sustitutos</a:t>
            </a:r>
          </a:p>
        </p:txBody>
      </p:sp>
      <p:sp>
        <p:nvSpPr>
          <p:cNvPr id="90117" name="Text Box 5"/>
          <p:cNvSpPr txBox="1">
            <a:spLocks noChangeArrowheads="1"/>
          </p:cNvSpPr>
          <p:nvPr/>
        </p:nvSpPr>
        <p:spPr bwMode="auto">
          <a:xfrm>
            <a:off x="6537325" y="2935288"/>
            <a:ext cx="2043113" cy="466725"/>
          </a:xfrm>
          <a:prstGeom prst="rect">
            <a:avLst/>
          </a:prstGeom>
          <a:noFill/>
          <a:ln w="9525">
            <a:solidFill>
              <a:srgbClr val="FF0000"/>
            </a:solidFill>
            <a:miter lim="800000"/>
            <a:headEnd/>
            <a:tailEnd/>
          </a:ln>
        </p:spPr>
        <p:txBody>
          <a:bodyPr wrap="none">
            <a:spAutoFit/>
          </a:bodyPr>
          <a:lstStyle/>
          <a:p>
            <a:r>
              <a:rPr lang="es-ES_tradnl">
                <a:solidFill>
                  <a:srgbClr val="FF0000"/>
                </a:solidFill>
                <a:latin typeface="Arial" charset="0"/>
              </a:rPr>
              <a:t>Compradores</a:t>
            </a:r>
          </a:p>
        </p:txBody>
      </p:sp>
      <p:sp>
        <p:nvSpPr>
          <p:cNvPr id="90118" name="Text Box 6"/>
          <p:cNvSpPr txBox="1">
            <a:spLocks noChangeArrowheads="1"/>
          </p:cNvSpPr>
          <p:nvPr/>
        </p:nvSpPr>
        <p:spPr bwMode="auto">
          <a:xfrm>
            <a:off x="365125" y="2706688"/>
            <a:ext cx="1924050" cy="466725"/>
          </a:xfrm>
          <a:prstGeom prst="rect">
            <a:avLst/>
          </a:prstGeom>
          <a:noFill/>
          <a:ln w="9525">
            <a:solidFill>
              <a:schemeClr val="tx1"/>
            </a:solidFill>
            <a:miter lim="800000"/>
            <a:headEnd/>
            <a:tailEnd/>
          </a:ln>
        </p:spPr>
        <p:txBody>
          <a:bodyPr wrap="none">
            <a:spAutoFit/>
          </a:bodyPr>
          <a:lstStyle/>
          <a:p>
            <a:r>
              <a:rPr lang="es-ES_tradnl">
                <a:latin typeface="Arial" charset="0"/>
              </a:rPr>
              <a:t>Proveedores</a:t>
            </a:r>
          </a:p>
        </p:txBody>
      </p:sp>
      <p:sp>
        <p:nvSpPr>
          <p:cNvPr id="90119" name="Rectangle 7"/>
          <p:cNvSpPr>
            <a:spLocks noChangeArrowheads="1"/>
          </p:cNvSpPr>
          <p:nvPr/>
        </p:nvSpPr>
        <p:spPr bwMode="auto">
          <a:xfrm>
            <a:off x="3124200" y="2133600"/>
            <a:ext cx="2819400" cy="3581400"/>
          </a:xfrm>
          <a:prstGeom prst="rect">
            <a:avLst/>
          </a:prstGeom>
          <a:noFill/>
          <a:ln w="9525">
            <a:solidFill>
              <a:schemeClr val="tx1"/>
            </a:solidFill>
            <a:miter lim="800000"/>
            <a:headEnd/>
            <a:tailEnd/>
          </a:ln>
        </p:spPr>
        <p:txBody>
          <a:bodyPr wrap="none" anchor="ctr"/>
          <a:lstStyle/>
          <a:p>
            <a:endParaRPr lang="es-ES"/>
          </a:p>
        </p:txBody>
      </p:sp>
      <p:sp>
        <p:nvSpPr>
          <p:cNvPr id="90120" name="Text Box 8"/>
          <p:cNvSpPr txBox="1">
            <a:spLocks noChangeArrowheads="1"/>
          </p:cNvSpPr>
          <p:nvPr/>
        </p:nvSpPr>
        <p:spPr bwMode="auto">
          <a:xfrm>
            <a:off x="3200400" y="2073275"/>
            <a:ext cx="2606675" cy="822325"/>
          </a:xfrm>
          <a:prstGeom prst="rect">
            <a:avLst/>
          </a:prstGeom>
          <a:noFill/>
          <a:ln w="9525">
            <a:noFill/>
            <a:miter lim="800000"/>
            <a:headEnd/>
            <a:tailEnd/>
          </a:ln>
        </p:spPr>
        <p:txBody>
          <a:bodyPr>
            <a:spAutoFit/>
          </a:bodyPr>
          <a:lstStyle/>
          <a:p>
            <a:r>
              <a:rPr lang="es-ES_tradnl">
                <a:latin typeface="Arial" charset="0"/>
              </a:rPr>
              <a:t>Competidores en Sector Industrial</a:t>
            </a:r>
          </a:p>
        </p:txBody>
      </p:sp>
      <p:sp>
        <p:nvSpPr>
          <p:cNvPr id="90121" name="Line 9"/>
          <p:cNvSpPr>
            <a:spLocks noChangeShapeType="1"/>
          </p:cNvSpPr>
          <p:nvPr/>
        </p:nvSpPr>
        <p:spPr bwMode="auto">
          <a:xfrm flipV="1">
            <a:off x="4572000" y="5867400"/>
            <a:ext cx="0" cy="457200"/>
          </a:xfrm>
          <a:prstGeom prst="line">
            <a:avLst/>
          </a:prstGeom>
          <a:noFill/>
          <a:ln w="9525">
            <a:solidFill>
              <a:schemeClr val="tx1"/>
            </a:solidFill>
            <a:round/>
            <a:headEnd/>
            <a:tailEnd type="triangle" w="med" len="med"/>
          </a:ln>
        </p:spPr>
        <p:txBody>
          <a:bodyPr/>
          <a:lstStyle/>
          <a:p>
            <a:endParaRPr lang="es-ES"/>
          </a:p>
        </p:txBody>
      </p:sp>
      <p:sp>
        <p:nvSpPr>
          <p:cNvPr id="90122" name="Line 10"/>
          <p:cNvSpPr>
            <a:spLocks noChangeShapeType="1"/>
          </p:cNvSpPr>
          <p:nvPr/>
        </p:nvSpPr>
        <p:spPr bwMode="auto">
          <a:xfrm>
            <a:off x="2362200" y="2971800"/>
            <a:ext cx="609600" cy="0"/>
          </a:xfrm>
          <a:prstGeom prst="line">
            <a:avLst/>
          </a:prstGeom>
          <a:noFill/>
          <a:ln w="9525">
            <a:solidFill>
              <a:schemeClr val="tx1"/>
            </a:solidFill>
            <a:round/>
            <a:headEnd/>
            <a:tailEnd type="triangle" w="med" len="med"/>
          </a:ln>
        </p:spPr>
        <p:txBody>
          <a:bodyPr/>
          <a:lstStyle/>
          <a:p>
            <a:endParaRPr lang="es-ES"/>
          </a:p>
        </p:txBody>
      </p:sp>
      <p:sp>
        <p:nvSpPr>
          <p:cNvPr id="90123" name="Line 11"/>
          <p:cNvSpPr>
            <a:spLocks noChangeShapeType="1"/>
          </p:cNvSpPr>
          <p:nvPr/>
        </p:nvSpPr>
        <p:spPr bwMode="auto">
          <a:xfrm flipH="1">
            <a:off x="6096000" y="3200400"/>
            <a:ext cx="381000" cy="0"/>
          </a:xfrm>
          <a:prstGeom prst="line">
            <a:avLst/>
          </a:prstGeom>
          <a:noFill/>
          <a:ln w="9525">
            <a:solidFill>
              <a:srgbClr val="FF0000"/>
            </a:solidFill>
            <a:round/>
            <a:headEnd/>
            <a:tailEnd type="triangle" w="med" len="med"/>
          </a:ln>
        </p:spPr>
        <p:txBody>
          <a:bodyPr/>
          <a:lstStyle/>
          <a:p>
            <a:endParaRPr lang="es-ES"/>
          </a:p>
        </p:txBody>
      </p:sp>
      <p:sp>
        <p:nvSpPr>
          <p:cNvPr id="90124" name="Line 12"/>
          <p:cNvSpPr>
            <a:spLocks noChangeShapeType="1"/>
          </p:cNvSpPr>
          <p:nvPr/>
        </p:nvSpPr>
        <p:spPr bwMode="auto">
          <a:xfrm>
            <a:off x="4419600" y="1447800"/>
            <a:ext cx="0" cy="609600"/>
          </a:xfrm>
          <a:prstGeom prst="line">
            <a:avLst/>
          </a:prstGeom>
          <a:noFill/>
          <a:ln w="9525">
            <a:solidFill>
              <a:schemeClr val="tx1"/>
            </a:solidFill>
            <a:round/>
            <a:headEnd/>
            <a:tailEnd type="triangle" w="med" len="med"/>
          </a:ln>
        </p:spPr>
        <p:txBody>
          <a:bodyPr/>
          <a:lstStyle/>
          <a:p>
            <a:endParaRPr lang="es-ES"/>
          </a:p>
        </p:txBody>
      </p:sp>
      <p:sp>
        <p:nvSpPr>
          <p:cNvPr id="90125" name="Text Box 15"/>
          <p:cNvSpPr txBox="1">
            <a:spLocks noChangeArrowheads="1"/>
          </p:cNvSpPr>
          <p:nvPr/>
        </p:nvSpPr>
        <p:spPr bwMode="auto">
          <a:xfrm>
            <a:off x="3489325" y="4456113"/>
            <a:ext cx="2073275" cy="915987"/>
          </a:xfrm>
          <a:prstGeom prst="rect">
            <a:avLst/>
          </a:prstGeom>
          <a:noFill/>
          <a:ln w="9525">
            <a:noFill/>
            <a:miter lim="800000"/>
            <a:headEnd/>
            <a:tailEnd/>
          </a:ln>
        </p:spPr>
        <p:txBody>
          <a:bodyPr>
            <a:spAutoFit/>
          </a:bodyPr>
          <a:lstStyle/>
          <a:p>
            <a:r>
              <a:rPr lang="es-ES_tradnl" sz="1800">
                <a:latin typeface="Arial" charset="0"/>
              </a:rPr>
              <a:t>Rivalidad entre competidores existentes</a:t>
            </a:r>
          </a:p>
        </p:txBody>
      </p:sp>
      <p:sp>
        <p:nvSpPr>
          <p:cNvPr id="90126" name="Text Box 16"/>
          <p:cNvSpPr txBox="1">
            <a:spLocks noChangeArrowheads="1"/>
          </p:cNvSpPr>
          <p:nvPr/>
        </p:nvSpPr>
        <p:spPr bwMode="auto">
          <a:xfrm>
            <a:off x="1295400" y="5835650"/>
            <a:ext cx="2987675" cy="641350"/>
          </a:xfrm>
          <a:prstGeom prst="rect">
            <a:avLst/>
          </a:prstGeom>
          <a:noFill/>
          <a:ln w="9525">
            <a:noFill/>
            <a:miter lim="800000"/>
            <a:headEnd/>
            <a:tailEnd/>
          </a:ln>
        </p:spPr>
        <p:txBody>
          <a:bodyPr>
            <a:spAutoFit/>
          </a:bodyPr>
          <a:lstStyle/>
          <a:p>
            <a:r>
              <a:rPr lang="es-ES_tradnl" sz="1800">
                <a:latin typeface="Arial" charset="0"/>
              </a:rPr>
              <a:t>Amenaza de Productos substitutos</a:t>
            </a:r>
          </a:p>
        </p:txBody>
      </p:sp>
      <p:sp>
        <p:nvSpPr>
          <p:cNvPr id="90127" name="Text Box 17"/>
          <p:cNvSpPr txBox="1">
            <a:spLocks noChangeArrowheads="1"/>
          </p:cNvSpPr>
          <p:nvPr/>
        </p:nvSpPr>
        <p:spPr bwMode="auto">
          <a:xfrm>
            <a:off x="381000" y="3429000"/>
            <a:ext cx="2073275" cy="641350"/>
          </a:xfrm>
          <a:prstGeom prst="rect">
            <a:avLst/>
          </a:prstGeom>
          <a:noFill/>
          <a:ln w="9525">
            <a:noFill/>
            <a:miter lim="800000"/>
            <a:headEnd/>
            <a:tailEnd/>
          </a:ln>
        </p:spPr>
        <p:txBody>
          <a:bodyPr>
            <a:spAutoFit/>
          </a:bodyPr>
          <a:lstStyle/>
          <a:p>
            <a:r>
              <a:rPr lang="es-ES_tradnl" sz="1800">
                <a:latin typeface="Arial" charset="0"/>
              </a:rPr>
              <a:t>Poder Negociador de Proveedores</a:t>
            </a:r>
          </a:p>
        </p:txBody>
      </p:sp>
      <p:sp>
        <p:nvSpPr>
          <p:cNvPr id="90128" name="Text Box 18"/>
          <p:cNvSpPr txBox="1">
            <a:spLocks noChangeArrowheads="1"/>
          </p:cNvSpPr>
          <p:nvPr/>
        </p:nvSpPr>
        <p:spPr bwMode="auto">
          <a:xfrm>
            <a:off x="6477000" y="3581400"/>
            <a:ext cx="2073275" cy="641350"/>
          </a:xfrm>
          <a:prstGeom prst="rect">
            <a:avLst/>
          </a:prstGeom>
          <a:noFill/>
          <a:ln w="9525">
            <a:noFill/>
            <a:miter lim="800000"/>
            <a:headEnd/>
            <a:tailEnd/>
          </a:ln>
        </p:spPr>
        <p:txBody>
          <a:bodyPr>
            <a:spAutoFit/>
          </a:bodyPr>
          <a:lstStyle/>
          <a:p>
            <a:r>
              <a:rPr lang="es-ES_tradnl" sz="1800">
                <a:solidFill>
                  <a:srgbClr val="FF0000"/>
                </a:solidFill>
                <a:latin typeface="Arial" charset="0"/>
              </a:rPr>
              <a:t>Poder Negociador de Compradores</a:t>
            </a:r>
          </a:p>
        </p:txBody>
      </p:sp>
      <p:sp>
        <p:nvSpPr>
          <p:cNvPr id="90129" name="Text Box 19"/>
          <p:cNvSpPr txBox="1">
            <a:spLocks noChangeArrowheads="1"/>
          </p:cNvSpPr>
          <p:nvPr/>
        </p:nvSpPr>
        <p:spPr bwMode="auto">
          <a:xfrm>
            <a:off x="5029200" y="1371600"/>
            <a:ext cx="2073275" cy="641350"/>
          </a:xfrm>
          <a:prstGeom prst="rect">
            <a:avLst/>
          </a:prstGeom>
          <a:noFill/>
          <a:ln w="9525">
            <a:noFill/>
            <a:miter lim="800000"/>
            <a:headEnd/>
            <a:tailEnd/>
          </a:ln>
        </p:spPr>
        <p:txBody>
          <a:bodyPr>
            <a:spAutoFit/>
          </a:bodyPr>
          <a:lstStyle/>
          <a:p>
            <a:r>
              <a:rPr lang="es-ES_tradnl" sz="1800">
                <a:latin typeface="Arial" charset="0"/>
              </a:rPr>
              <a:t>Amenaza de Nuevos Ingresos</a:t>
            </a:r>
          </a:p>
        </p:txBody>
      </p:sp>
      <p:sp>
        <p:nvSpPr>
          <p:cNvPr id="90130" name="AutoShape 20"/>
          <p:cNvSpPr>
            <a:spLocks noChangeArrowheads="1"/>
          </p:cNvSpPr>
          <p:nvPr/>
        </p:nvSpPr>
        <p:spPr bwMode="auto">
          <a:xfrm>
            <a:off x="3581400" y="3505200"/>
            <a:ext cx="1828800" cy="762000"/>
          </a:xfrm>
          <a:prstGeom prst="curvedUpArrow">
            <a:avLst>
              <a:gd name="adj1" fmla="val 48000"/>
              <a:gd name="adj2" fmla="val 96000"/>
              <a:gd name="adj3" fmla="val 33333"/>
            </a:avLst>
          </a:prstGeom>
          <a:solidFill>
            <a:schemeClr val="tx1"/>
          </a:solidFill>
          <a:ln w="9525">
            <a:solidFill>
              <a:schemeClr val="tx1"/>
            </a:solidFill>
            <a:miter lim="800000"/>
            <a:headEnd/>
            <a:tailEnd/>
          </a:ln>
        </p:spPr>
        <p:txBody>
          <a:bodyPr wrap="none" anchor="ctr"/>
          <a:lstStyle/>
          <a:p>
            <a:endParaRPr lang="es-ES"/>
          </a:p>
        </p:txBody>
      </p:sp>
    </p:spTree>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0" y="-76200"/>
            <a:ext cx="9144000" cy="1143000"/>
          </a:xfrm>
        </p:spPr>
        <p:txBody>
          <a:bodyPr/>
          <a:lstStyle/>
          <a:p>
            <a:pPr eaLnBrk="1" hangingPunct="1"/>
            <a:r>
              <a:rPr lang="es-ES_tradnl" sz="3600" smtClean="0"/>
              <a:t>Poder Negociador De Compradores</a:t>
            </a:r>
          </a:p>
        </p:txBody>
      </p:sp>
      <p:sp>
        <p:nvSpPr>
          <p:cNvPr id="868355" name="Rectangle 3"/>
          <p:cNvSpPr>
            <a:spLocks noGrp="1" noChangeArrowheads="1"/>
          </p:cNvSpPr>
          <p:nvPr>
            <p:ph type="body" idx="1"/>
          </p:nvPr>
        </p:nvSpPr>
        <p:spPr>
          <a:xfrm>
            <a:off x="0" y="990600"/>
            <a:ext cx="9144000" cy="5257800"/>
          </a:xfrm>
        </p:spPr>
        <p:txBody>
          <a:bodyPr/>
          <a:lstStyle/>
          <a:p>
            <a:pPr marL="609600" indent="-609600" eaLnBrk="1" hangingPunct="1">
              <a:defRPr/>
            </a:pPr>
            <a:r>
              <a:rPr lang="es-ES_tradnl" sz="2400" smtClean="0"/>
              <a:t>Compradores compiten en </a:t>
            </a:r>
            <a:r>
              <a:rPr lang="en-US" sz="2400" smtClean="0"/>
              <a:t>SI</a:t>
            </a:r>
            <a:r>
              <a:rPr lang="es-ES_tradnl" sz="2400" smtClean="0"/>
              <a:t> forzando baja de precios, negociando por calidad superior o mas servicios y haciendo que compradores compitan entre ellos.</a:t>
            </a:r>
          </a:p>
          <a:p>
            <a:pPr marL="609600" indent="-609600" eaLnBrk="1" hangingPunct="1">
              <a:defRPr/>
            </a:pPr>
            <a:r>
              <a:rPr lang="es-ES_tradnl" sz="2400" smtClean="0"/>
              <a:t>Un grupo de compradores es poderoso si:</a:t>
            </a:r>
          </a:p>
          <a:p>
            <a:pPr marL="990600" lvl="1" indent="-533400" eaLnBrk="1" hangingPunct="1">
              <a:defRPr/>
            </a:pPr>
            <a:r>
              <a:rPr lang="es-ES_tradnl" sz="2000" smtClean="0"/>
              <a:t>Está concentrado o compra bastante en relación a sus ventas.</a:t>
            </a:r>
          </a:p>
          <a:p>
            <a:pPr marL="990600" lvl="1" indent="-533400" eaLnBrk="1" hangingPunct="1">
              <a:defRPr/>
            </a:pPr>
            <a:r>
              <a:rPr lang="es-ES_tradnl" sz="2000" smtClean="0"/>
              <a:t>Gran porción de las compras es adquirida por un comprador dado.</a:t>
            </a:r>
          </a:p>
          <a:p>
            <a:pPr marL="990600" lvl="1" indent="-533400" eaLnBrk="1" hangingPunct="1">
              <a:defRPr/>
            </a:pPr>
            <a:r>
              <a:rPr lang="es-ES_tradnl" sz="2000" smtClean="0"/>
              <a:t>Materias primas que compra al sector representa fracción importante de los costos del comprador.</a:t>
            </a:r>
          </a:p>
          <a:p>
            <a:pPr marL="990600" lvl="1" indent="-533400" eaLnBrk="1" hangingPunct="1">
              <a:defRPr/>
            </a:pPr>
            <a:r>
              <a:rPr lang="es-ES_tradnl" sz="2000" smtClean="0"/>
              <a:t>Productos que compra son no diferenciados o estancar.</a:t>
            </a:r>
          </a:p>
          <a:p>
            <a:pPr marL="990600" lvl="1" indent="-533400" eaLnBrk="1" hangingPunct="1">
              <a:defRPr/>
            </a:pPr>
            <a:r>
              <a:rPr lang="es-ES_tradnl" sz="2000" smtClean="0"/>
              <a:t>Si tiene costos bajos por cambiar de proveedor.</a:t>
            </a:r>
          </a:p>
          <a:p>
            <a:pPr marL="990600" lvl="1" indent="-533400" eaLnBrk="1" hangingPunct="1">
              <a:defRPr/>
            </a:pPr>
            <a:r>
              <a:rPr lang="es-ES_tradnl" sz="2000" smtClean="0"/>
              <a:t>Devenga bajas utilidades.</a:t>
            </a:r>
          </a:p>
          <a:p>
            <a:pPr marL="990600" lvl="1" indent="-533400" eaLnBrk="1" hangingPunct="1">
              <a:defRPr/>
            </a:pPr>
            <a:r>
              <a:rPr lang="es-ES_tradnl" sz="2000" smtClean="0"/>
              <a:t>Los compradores presentan amenaza de integración hacia atrás.</a:t>
            </a:r>
          </a:p>
          <a:p>
            <a:pPr marL="990600" lvl="1" indent="-533400" eaLnBrk="1" hangingPunct="1">
              <a:defRPr/>
            </a:pPr>
            <a:r>
              <a:rPr lang="es-ES_tradnl" sz="2000" smtClean="0"/>
              <a:t>Producto del sector no es importante para la calidad de sus productos.</a:t>
            </a:r>
          </a:p>
          <a:p>
            <a:pPr marL="990600" lvl="1" indent="-533400" eaLnBrk="1" hangingPunct="1">
              <a:defRPr/>
            </a:pPr>
            <a:r>
              <a:rPr lang="es-ES_tradnl" sz="2000" smtClean="0"/>
              <a:t>Comprador tiene información total. </a:t>
            </a: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304800"/>
            <a:ext cx="8458200" cy="1143000"/>
          </a:xfrm>
        </p:spPr>
        <p:txBody>
          <a:bodyPr/>
          <a:lstStyle/>
          <a:p>
            <a:pPr eaLnBrk="1" hangingPunct="1"/>
            <a:r>
              <a:rPr lang="es-ES_tradnl" sz="3600" smtClean="0"/>
              <a:t>Fuerzas Que Mueven La Competencia</a:t>
            </a:r>
          </a:p>
        </p:txBody>
      </p:sp>
      <p:sp>
        <p:nvSpPr>
          <p:cNvPr id="92163" name="Text Box 3"/>
          <p:cNvSpPr txBox="1">
            <a:spLocks noChangeArrowheads="1"/>
          </p:cNvSpPr>
          <p:nvPr/>
        </p:nvSpPr>
        <p:spPr bwMode="auto">
          <a:xfrm>
            <a:off x="3581400" y="533400"/>
            <a:ext cx="2093913" cy="831850"/>
          </a:xfrm>
          <a:prstGeom prst="rect">
            <a:avLst/>
          </a:prstGeom>
          <a:noFill/>
          <a:ln w="9525">
            <a:solidFill>
              <a:schemeClr val="tx1"/>
            </a:solidFill>
            <a:miter lim="800000"/>
            <a:headEnd/>
            <a:tailEnd/>
          </a:ln>
        </p:spPr>
        <p:txBody>
          <a:bodyPr wrap="none">
            <a:spAutoFit/>
          </a:bodyPr>
          <a:lstStyle/>
          <a:p>
            <a:r>
              <a:rPr lang="es-ES_tradnl">
                <a:latin typeface="Arial" charset="0"/>
              </a:rPr>
              <a:t>Competidores</a:t>
            </a:r>
          </a:p>
          <a:p>
            <a:r>
              <a:rPr lang="es-ES_tradnl">
                <a:latin typeface="Arial" charset="0"/>
              </a:rPr>
              <a:t>Potenciales</a:t>
            </a:r>
          </a:p>
        </p:txBody>
      </p:sp>
      <p:sp>
        <p:nvSpPr>
          <p:cNvPr id="92164" name="Text Box 4"/>
          <p:cNvSpPr txBox="1">
            <a:spLocks noChangeArrowheads="1"/>
          </p:cNvSpPr>
          <p:nvPr/>
        </p:nvSpPr>
        <p:spPr bwMode="auto">
          <a:xfrm>
            <a:off x="3887788" y="6315075"/>
            <a:ext cx="1531937" cy="466725"/>
          </a:xfrm>
          <a:prstGeom prst="rect">
            <a:avLst/>
          </a:prstGeom>
          <a:noFill/>
          <a:ln w="9525">
            <a:solidFill>
              <a:schemeClr val="tx1"/>
            </a:solidFill>
            <a:miter lim="800000"/>
            <a:headEnd/>
            <a:tailEnd/>
          </a:ln>
        </p:spPr>
        <p:txBody>
          <a:bodyPr wrap="none">
            <a:spAutoFit/>
          </a:bodyPr>
          <a:lstStyle/>
          <a:p>
            <a:r>
              <a:rPr lang="es-ES_tradnl">
                <a:latin typeface="Arial" charset="0"/>
              </a:rPr>
              <a:t>Sustitutos</a:t>
            </a:r>
          </a:p>
        </p:txBody>
      </p:sp>
      <p:sp>
        <p:nvSpPr>
          <p:cNvPr id="92165" name="Text Box 5"/>
          <p:cNvSpPr txBox="1">
            <a:spLocks noChangeArrowheads="1"/>
          </p:cNvSpPr>
          <p:nvPr/>
        </p:nvSpPr>
        <p:spPr bwMode="auto">
          <a:xfrm>
            <a:off x="6537325" y="2935288"/>
            <a:ext cx="2043113" cy="466725"/>
          </a:xfrm>
          <a:prstGeom prst="rect">
            <a:avLst/>
          </a:prstGeom>
          <a:noFill/>
          <a:ln w="9525">
            <a:solidFill>
              <a:schemeClr val="tx1"/>
            </a:solidFill>
            <a:miter lim="800000"/>
            <a:headEnd/>
            <a:tailEnd/>
          </a:ln>
        </p:spPr>
        <p:txBody>
          <a:bodyPr wrap="none">
            <a:spAutoFit/>
          </a:bodyPr>
          <a:lstStyle/>
          <a:p>
            <a:r>
              <a:rPr lang="es-ES_tradnl">
                <a:latin typeface="Arial" charset="0"/>
              </a:rPr>
              <a:t>Compradores</a:t>
            </a:r>
          </a:p>
        </p:txBody>
      </p:sp>
      <p:sp>
        <p:nvSpPr>
          <p:cNvPr id="92166" name="Text Box 6"/>
          <p:cNvSpPr txBox="1">
            <a:spLocks noChangeArrowheads="1"/>
          </p:cNvSpPr>
          <p:nvPr/>
        </p:nvSpPr>
        <p:spPr bwMode="auto">
          <a:xfrm>
            <a:off x="365125" y="2706688"/>
            <a:ext cx="1924050" cy="466725"/>
          </a:xfrm>
          <a:prstGeom prst="rect">
            <a:avLst/>
          </a:prstGeom>
          <a:noFill/>
          <a:ln w="9525">
            <a:solidFill>
              <a:srgbClr val="FF0000"/>
            </a:solidFill>
            <a:miter lim="800000"/>
            <a:headEnd/>
            <a:tailEnd/>
          </a:ln>
        </p:spPr>
        <p:txBody>
          <a:bodyPr wrap="none">
            <a:spAutoFit/>
          </a:bodyPr>
          <a:lstStyle/>
          <a:p>
            <a:r>
              <a:rPr lang="es-ES_tradnl">
                <a:solidFill>
                  <a:srgbClr val="FF0000"/>
                </a:solidFill>
                <a:latin typeface="Arial" charset="0"/>
              </a:rPr>
              <a:t>Proveedores</a:t>
            </a:r>
          </a:p>
        </p:txBody>
      </p:sp>
      <p:sp>
        <p:nvSpPr>
          <p:cNvPr id="92167" name="Rectangle 7"/>
          <p:cNvSpPr>
            <a:spLocks noChangeArrowheads="1"/>
          </p:cNvSpPr>
          <p:nvPr/>
        </p:nvSpPr>
        <p:spPr bwMode="auto">
          <a:xfrm>
            <a:off x="3124200" y="2133600"/>
            <a:ext cx="2819400" cy="3581400"/>
          </a:xfrm>
          <a:prstGeom prst="rect">
            <a:avLst/>
          </a:prstGeom>
          <a:noFill/>
          <a:ln w="9525">
            <a:solidFill>
              <a:schemeClr val="tx1"/>
            </a:solidFill>
            <a:miter lim="800000"/>
            <a:headEnd/>
            <a:tailEnd/>
          </a:ln>
        </p:spPr>
        <p:txBody>
          <a:bodyPr wrap="none" anchor="ctr"/>
          <a:lstStyle/>
          <a:p>
            <a:endParaRPr lang="es-ES"/>
          </a:p>
        </p:txBody>
      </p:sp>
      <p:sp>
        <p:nvSpPr>
          <p:cNvPr id="92168" name="Text Box 8"/>
          <p:cNvSpPr txBox="1">
            <a:spLocks noChangeArrowheads="1"/>
          </p:cNvSpPr>
          <p:nvPr/>
        </p:nvSpPr>
        <p:spPr bwMode="auto">
          <a:xfrm>
            <a:off x="3200400" y="2073275"/>
            <a:ext cx="2606675" cy="822325"/>
          </a:xfrm>
          <a:prstGeom prst="rect">
            <a:avLst/>
          </a:prstGeom>
          <a:noFill/>
          <a:ln w="9525">
            <a:noFill/>
            <a:miter lim="800000"/>
            <a:headEnd/>
            <a:tailEnd/>
          </a:ln>
        </p:spPr>
        <p:txBody>
          <a:bodyPr>
            <a:spAutoFit/>
          </a:bodyPr>
          <a:lstStyle/>
          <a:p>
            <a:r>
              <a:rPr lang="es-ES_tradnl">
                <a:latin typeface="Arial" charset="0"/>
              </a:rPr>
              <a:t>Competidores en Sector Industrial</a:t>
            </a:r>
          </a:p>
        </p:txBody>
      </p:sp>
      <p:sp>
        <p:nvSpPr>
          <p:cNvPr id="92169" name="Line 9"/>
          <p:cNvSpPr>
            <a:spLocks noChangeShapeType="1"/>
          </p:cNvSpPr>
          <p:nvPr/>
        </p:nvSpPr>
        <p:spPr bwMode="auto">
          <a:xfrm flipV="1">
            <a:off x="4572000" y="5867400"/>
            <a:ext cx="0" cy="457200"/>
          </a:xfrm>
          <a:prstGeom prst="line">
            <a:avLst/>
          </a:prstGeom>
          <a:noFill/>
          <a:ln w="9525">
            <a:solidFill>
              <a:schemeClr val="tx1"/>
            </a:solidFill>
            <a:round/>
            <a:headEnd/>
            <a:tailEnd type="triangle" w="med" len="med"/>
          </a:ln>
        </p:spPr>
        <p:txBody>
          <a:bodyPr/>
          <a:lstStyle/>
          <a:p>
            <a:endParaRPr lang="es-ES"/>
          </a:p>
        </p:txBody>
      </p:sp>
      <p:sp>
        <p:nvSpPr>
          <p:cNvPr id="92170" name="Line 10"/>
          <p:cNvSpPr>
            <a:spLocks noChangeShapeType="1"/>
          </p:cNvSpPr>
          <p:nvPr/>
        </p:nvSpPr>
        <p:spPr bwMode="auto">
          <a:xfrm>
            <a:off x="2362200" y="2971800"/>
            <a:ext cx="609600" cy="0"/>
          </a:xfrm>
          <a:prstGeom prst="line">
            <a:avLst/>
          </a:prstGeom>
          <a:noFill/>
          <a:ln w="9525">
            <a:solidFill>
              <a:srgbClr val="FF0000"/>
            </a:solidFill>
            <a:round/>
            <a:headEnd/>
            <a:tailEnd type="triangle" w="med" len="med"/>
          </a:ln>
        </p:spPr>
        <p:txBody>
          <a:bodyPr/>
          <a:lstStyle/>
          <a:p>
            <a:endParaRPr lang="es-ES"/>
          </a:p>
        </p:txBody>
      </p:sp>
      <p:sp>
        <p:nvSpPr>
          <p:cNvPr id="92171" name="Line 11"/>
          <p:cNvSpPr>
            <a:spLocks noChangeShapeType="1"/>
          </p:cNvSpPr>
          <p:nvPr/>
        </p:nvSpPr>
        <p:spPr bwMode="auto">
          <a:xfrm flipH="1">
            <a:off x="6096000" y="3200400"/>
            <a:ext cx="381000" cy="0"/>
          </a:xfrm>
          <a:prstGeom prst="line">
            <a:avLst/>
          </a:prstGeom>
          <a:noFill/>
          <a:ln w="9525">
            <a:solidFill>
              <a:schemeClr val="tx1"/>
            </a:solidFill>
            <a:round/>
            <a:headEnd/>
            <a:tailEnd type="triangle" w="med" len="med"/>
          </a:ln>
        </p:spPr>
        <p:txBody>
          <a:bodyPr/>
          <a:lstStyle/>
          <a:p>
            <a:endParaRPr lang="es-ES"/>
          </a:p>
        </p:txBody>
      </p:sp>
      <p:sp>
        <p:nvSpPr>
          <p:cNvPr id="92172" name="Line 12"/>
          <p:cNvSpPr>
            <a:spLocks noChangeShapeType="1"/>
          </p:cNvSpPr>
          <p:nvPr/>
        </p:nvSpPr>
        <p:spPr bwMode="auto">
          <a:xfrm>
            <a:off x="4419600" y="1447800"/>
            <a:ext cx="0" cy="609600"/>
          </a:xfrm>
          <a:prstGeom prst="line">
            <a:avLst/>
          </a:prstGeom>
          <a:noFill/>
          <a:ln w="9525">
            <a:solidFill>
              <a:schemeClr val="tx1"/>
            </a:solidFill>
            <a:round/>
            <a:headEnd/>
            <a:tailEnd type="triangle" w="med" len="med"/>
          </a:ln>
        </p:spPr>
        <p:txBody>
          <a:bodyPr/>
          <a:lstStyle/>
          <a:p>
            <a:endParaRPr lang="es-ES"/>
          </a:p>
        </p:txBody>
      </p:sp>
      <p:sp>
        <p:nvSpPr>
          <p:cNvPr id="92173" name="Text Box 15"/>
          <p:cNvSpPr txBox="1">
            <a:spLocks noChangeArrowheads="1"/>
          </p:cNvSpPr>
          <p:nvPr/>
        </p:nvSpPr>
        <p:spPr bwMode="auto">
          <a:xfrm>
            <a:off x="3489325" y="4456113"/>
            <a:ext cx="2073275" cy="915987"/>
          </a:xfrm>
          <a:prstGeom prst="rect">
            <a:avLst/>
          </a:prstGeom>
          <a:noFill/>
          <a:ln w="9525">
            <a:noFill/>
            <a:miter lim="800000"/>
            <a:headEnd/>
            <a:tailEnd/>
          </a:ln>
        </p:spPr>
        <p:txBody>
          <a:bodyPr>
            <a:spAutoFit/>
          </a:bodyPr>
          <a:lstStyle/>
          <a:p>
            <a:r>
              <a:rPr lang="es-ES_tradnl" sz="1800">
                <a:latin typeface="Arial" charset="0"/>
              </a:rPr>
              <a:t>Rivalidad entre competidores existentes</a:t>
            </a:r>
          </a:p>
        </p:txBody>
      </p:sp>
      <p:sp>
        <p:nvSpPr>
          <p:cNvPr id="92174" name="Text Box 16"/>
          <p:cNvSpPr txBox="1">
            <a:spLocks noChangeArrowheads="1"/>
          </p:cNvSpPr>
          <p:nvPr/>
        </p:nvSpPr>
        <p:spPr bwMode="auto">
          <a:xfrm>
            <a:off x="1295400" y="5835650"/>
            <a:ext cx="2987675" cy="641350"/>
          </a:xfrm>
          <a:prstGeom prst="rect">
            <a:avLst/>
          </a:prstGeom>
          <a:noFill/>
          <a:ln w="9525">
            <a:noFill/>
            <a:miter lim="800000"/>
            <a:headEnd/>
            <a:tailEnd/>
          </a:ln>
        </p:spPr>
        <p:txBody>
          <a:bodyPr>
            <a:spAutoFit/>
          </a:bodyPr>
          <a:lstStyle/>
          <a:p>
            <a:r>
              <a:rPr lang="es-ES_tradnl" sz="1800">
                <a:latin typeface="Arial" charset="0"/>
              </a:rPr>
              <a:t>Amenaza de Productos substitutos</a:t>
            </a:r>
          </a:p>
        </p:txBody>
      </p:sp>
      <p:sp>
        <p:nvSpPr>
          <p:cNvPr id="92175" name="Text Box 17"/>
          <p:cNvSpPr txBox="1">
            <a:spLocks noChangeArrowheads="1"/>
          </p:cNvSpPr>
          <p:nvPr/>
        </p:nvSpPr>
        <p:spPr bwMode="auto">
          <a:xfrm>
            <a:off x="381000" y="3429000"/>
            <a:ext cx="2073275" cy="641350"/>
          </a:xfrm>
          <a:prstGeom prst="rect">
            <a:avLst/>
          </a:prstGeom>
          <a:noFill/>
          <a:ln w="9525">
            <a:noFill/>
            <a:miter lim="800000"/>
            <a:headEnd/>
            <a:tailEnd/>
          </a:ln>
        </p:spPr>
        <p:txBody>
          <a:bodyPr>
            <a:spAutoFit/>
          </a:bodyPr>
          <a:lstStyle/>
          <a:p>
            <a:r>
              <a:rPr lang="es-ES_tradnl" sz="1800">
                <a:solidFill>
                  <a:srgbClr val="FF0000"/>
                </a:solidFill>
                <a:latin typeface="Arial" charset="0"/>
              </a:rPr>
              <a:t>Poder Negociador de Proveedores</a:t>
            </a:r>
          </a:p>
        </p:txBody>
      </p:sp>
      <p:sp>
        <p:nvSpPr>
          <p:cNvPr id="92176" name="Text Box 18"/>
          <p:cNvSpPr txBox="1">
            <a:spLocks noChangeArrowheads="1"/>
          </p:cNvSpPr>
          <p:nvPr/>
        </p:nvSpPr>
        <p:spPr bwMode="auto">
          <a:xfrm>
            <a:off x="6477000" y="3581400"/>
            <a:ext cx="2073275" cy="641350"/>
          </a:xfrm>
          <a:prstGeom prst="rect">
            <a:avLst/>
          </a:prstGeom>
          <a:noFill/>
          <a:ln w="9525">
            <a:noFill/>
            <a:miter lim="800000"/>
            <a:headEnd/>
            <a:tailEnd/>
          </a:ln>
        </p:spPr>
        <p:txBody>
          <a:bodyPr>
            <a:spAutoFit/>
          </a:bodyPr>
          <a:lstStyle/>
          <a:p>
            <a:r>
              <a:rPr lang="es-ES_tradnl" sz="1800">
                <a:latin typeface="Arial" charset="0"/>
              </a:rPr>
              <a:t>Poder Negociador de Compradores</a:t>
            </a:r>
          </a:p>
        </p:txBody>
      </p:sp>
      <p:sp>
        <p:nvSpPr>
          <p:cNvPr id="92177" name="Text Box 19"/>
          <p:cNvSpPr txBox="1">
            <a:spLocks noChangeArrowheads="1"/>
          </p:cNvSpPr>
          <p:nvPr/>
        </p:nvSpPr>
        <p:spPr bwMode="auto">
          <a:xfrm>
            <a:off x="5029200" y="1371600"/>
            <a:ext cx="2073275" cy="641350"/>
          </a:xfrm>
          <a:prstGeom prst="rect">
            <a:avLst/>
          </a:prstGeom>
          <a:noFill/>
          <a:ln w="9525">
            <a:noFill/>
            <a:miter lim="800000"/>
            <a:headEnd/>
            <a:tailEnd/>
          </a:ln>
        </p:spPr>
        <p:txBody>
          <a:bodyPr>
            <a:spAutoFit/>
          </a:bodyPr>
          <a:lstStyle/>
          <a:p>
            <a:r>
              <a:rPr lang="es-ES_tradnl" sz="1800">
                <a:latin typeface="Arial" charset="0"/>
              </a:rPr>
              <a:t>Amenaza de Nuevos Ingresos</a:t>
            </a:r>
          </a:p>
        </p:txBody>
      </p:sp>
      <p:sp>
        <p:nvSpPr>
          <p:cNvPr id="92178" name="AutoShape 20"/>
          <p:cNvSpPr>
            <a:spLocks noChangeArrowheads="1"/>
          </p:cNvSpPr>
          <p:nvPr/>
        </p:nvSpPr>
        <p:spPr bwMode="auto">
          <a:xfrm>
            <a:off x="3581400" y="3505200"/>
            <a:ext cx="1828800" cy="762000"/>
          </a:xfrm>
          <a:prstGeom prst="curvedUpArrow">
            <a:avLst>
              <a:gd name="adj1" fmla="val 48000"/>
              <a:gd name="adj2" fmla="val 96000"/>
              <a:gd name="adj3" fmla="val 33333"/>
            </a:avLst>
          </a:prstGeom>
          <a:solidFill>
            <a:schemeClr val="tx1"/>
          </a:solidFill>
          <a:ln w="9525">
            <a:solidFill>
              <a:schemeClr val="tx1"/>
            </a:solidFill>
            <a:miter lim="800000"/>
            <a:headEnd/>
            <a:tailEnd/>
          </a:ln>
        </p:spPr>
        <p:txBody>
          <a:bodyPr wrap="none" anchor="ctr"/>
          <a:lstStyle/>
          <a:p>
            <a:endParaRPr lang="es-ES"/>
          </a:p>
        </p:txBody>
      </p:sp>
    </p:spTree>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0" y="-76200"/>
            <a:ext cx="9144000" cy="1143000"/>
          </a:xfrm>
        </p:spPr>
        <p:txBody>
          <a:bodyPr/>
          <a:lstStyle/>
          <a:p>
            <a:pPr eaLnBrk="1" hangingPunct="1"/>
            <a:r>
              <a:rPr lang="es-ES_tradnl" sz="3600" smtClean="0"/>
              <a:t>Poder Negociador De Proveedores</a:t>
            </a:r>
          </a:p>
        </p:txBody>
      </p:sp>
      <p:sp>
        <p:nvSpPr>
          <p:cNvPr id="869379" name="Rectangle 3"/>
          <p:cNvSpPr>
            <a:spLocks noGrp="1" noChangeArrowheads="1"/>
          </p:cNvSpPr>
          <p:nvPr>
            <p:ph type="body" idx="1"/>
          </p:nvPr>
        </p:nvSpPr>
        <p:spPr>
          <a:xfrm>
            <a:off x="0" y="990600"/>
            <a:ext cx="9144000" cy="5257800"/>
          </a:xfrm>
        </p:spPr>
        <p:txBody>
          <a:bodyPr/>
          <a:lstStyle/>
          <a:p>
            <a:pPr marL="609600" indent="-609600" eaLnBrk="1" hangingPunct="1">
              <a:lnSpc>
                <a:spcPct val="90000"/>
              </a:lnSpc>
              <a:defRPr/>
            </a:pPr>
            <a:r>
              <a:rPr lang="es-ES_tradnl" sz="2400" smtClean="0"/>
              <a:t>Proveedores pueden ejercer poder sobre SI amenazando con subir precios o reducir calidad de insumos.</a:t>
            </a:r>
          </a:p>
          <a:p>
            <a:pPr marL="609600" indent="-609600" eaLnBrk="1" hangingPunct="1">
              <a:lnSpc>
                <a:spcPct val="90000"/>
              </a:lnSpc>
              <a:defRPr/>
            </a:pPr>
            <a:r>
              <a:rPr lang="es-ES_tradnl" sz="2400" smtClean="0"/>
              <a:t>Proveedores poderosos pueden hacer sanduche en SI que no puede subir precios para compensar subida de costos.</a:t>
            </a:r>
          </a:p>
          <a:p>
            <a:pPr marL="609600" indent="-609600" eaLnBrk="1" hangingPunct="1">
              <a:lnSpc>
                <a:spcPct val="90000"/>
              </a:lnSpc>
              <a:defRPr/>
            </a:pPr>
            <a:r>
              <a:rPr lang="es-ES_tradnl" sz="2400" smtClean="0"/>
              <a:t>Mano de obra puede considerarse como proveedor. Especialmente si es especializada o sindicalizada.</a:t>
            </a:r>
          </a:p>
          <a:p>
            <a:pPr marL="609600" indent="-609600" eaLnBrk="1" hangingPunct="1">
              <a:lnSpc>
                <a:spcPct val="90000"/>
              </a:lnSpc>
              <a:defRPr/>
            </a:pPr>
            <a:r>
              <a:rPr lang="es-ES_tradnl" sz="2400" smtClean="0"/>
              <a:t>Un grupo de proveedores son poderosos si:</a:t>
            </a:r>
          </a:p>
          <a:p>
            <a:pPr marL="990600" lvl="1" indent="-533400" eaLnBrk="1" hangingPunct="1">
              <a:lnSpc>
                <a:spcPct val="90000"/>
              </a:lnSpc>
              <a:defRPr/>
            </a:pPr>
            <a:r>
              <a:rPr lang="en-US" sz="2000" smtClean="0"/>
              <a:t>D</a:t>
            </a:r>
            <a:r>
              <a:rPr lang="es-ES_tradnl" sz="2000" smtClean="0"/>
              <a:t>ominado por pocas empresas y mas concentrado que SI al que vende.</a:t>
            </a:r>
          </a:p>
          <a:p>
            <a:pPr marL="990600" lvl="1" indent="-533400" eaLnBrk="1" hangingPunct="1">
              <a:lnSpc>
                <a:spcPct val="90000"/>
              </a:lnSpc>
              <a:defRPr/>
            </a:pPr>
            <a:r>
              <a:rPr lang="es-ES_tradnl" sz="2000" smtClean="0"/>
              <a:t>No compiten con productos sustitutos en su SI.</a:t>
            </a:r>
          </a:p>
          <a:p>
            <a:pPr marL="990600" lvl="1" indent="-533400" eaLnBrk="1" hangingPunct="1">
              <a:lnSpc>
                <a:spcPct val="90000"/>
              </a:lnSpc>
              <a:defRPr/>
            </a:pPr>
            <a:r>
              <a:rPr lang="es-ES_tradnl" sz="2000" smtClean="0"/>
              <a:t>Ese SI no es un cliente importante del proveedor.</a:t>
            </a:r>
          </a:p>
          <a:p>
            <a:pPr marL="990600" lvl="1" indent="-533400" eaLnBrk="1" hangingPunct="1">
              <a:lnSpc>
                <a:spcPct val="90000"/>
              </a:lnSpc>
              <a:defRPr/>
            </a:pPr>
            <a:r>
              <a:rPr lang="es-ES_tradnl" sz="2000" smtClean="0"/>
              <a:t>Los proveedores venden un insumo importante para el SI.</a:t>
            </a:r>
          </a:p>
          <a:p>
            <a:pPr marL="990600" lvl="1" indent="-533400" eaLnBrk="1" hangingPunct="1">
              <a:lnSpc>
                <a:spcPct val="90000"/>
              </a:lnSpc>
              <a:defRPr/>
            </a:pPr>
            <a:r>
              <a:rPr lang="es-ES_tradnl" sz="2000" smtClean="0"/>
              <a:t>Productos del proveedor diferenciados o tienen costos por cambio.</a:t>
            </a:r>
          </a:p>
          <a:p>
            <a:pPr marL="990600" lvl="1" indent="-533400" eaLnBrk="1" hangingPunct="1">
              <a:lnSpc>
                <a:spcPct val="90000"/>
              </a:lnSpc>
              <a:defRPr/>
            </a:pPr>
            <a:r>
              <a:rPr lang="en-US" sz="2000" smtClean="0"/>
              <a:t>P</a:t>
            </a:r>
            <a:r>
              <a:rPr lang="es-ES_tradnl" sz="2000" smtClean="0"/>
              <a:t>roveedor es una amenaza de integración para adelante.</a:t>
            </a:r>
          </a:p>
          <a:p>
            <a:pPr marL="990600" lvl="1" indent="-533400" eaLnBrk="1" hangingPunct="1">
              <a:lnSpc>
                <a:spcPct val="90000"/>
              </a:lnSpc>
              <a:defRPr/>
            </a:pPr>
            <a:endParaRPr lang="es-ES_tradnl" sz="2000" smtClean="0"/>
          </a:p>
        </p:txBody>
      </p:sp>
    </p:spTree>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en-US" smtClean="0"/>
              <a:t>PE: Analisis FODA</a:t>
            </a:r>
          </a:p>
        </p:txBody>
      </p:sp>
      <p:sp>
        <p:nvSpPr>
          <p:cNvPr id="1073155" name="Rectangle 3"/>
          <p:cNvSpPr>
            <a:spLocks noGrp="1" noChangeArrowheads="1"/>
          </p:cNvSpPr>
          <p:nvPr>
            <p:ph type="body" idx="1"/>
          </p:nvPr>
        </p:nvSpPr>
        <p:spPr>
          <a:xfrm>
            <a:off x="685800" y="1143000"/>
            <a:ext cx="8153400" cy="5334000"/>
          </a:xfrm>
        </p:spPr>
        <p:txBody>
          <a:bodyPr/>
          <a:lstStyle/>
          <a:p>
            <a:pPr eaLnBrk="1" hangingPunct="1">
              <a:defRPr/>
            </a:pPr>
            <a:r>
              <a:rPr lang="en-US" sz="2800" smtClean="0"/>
              <a:t>Fortalezas Debilidades: </a:t>
            </a:r>
          </a:p>
          <a:p>
            <a:pPr lvl="1" eaLnBrk="1" hangingPunct="1">
              <a:defRPr/>
            </a:pPr>
            <a:r>
              <a:rPr lang="en-US" sz="2400" smtClean="0"/>
              <a:t>Ambiente interno:</a:t>
            </a:r>
          </a:p>
          <a:p>
            <a:pPr lvl="2" eaLnBrk="1" hangingPunct="1">
              <a:defRPr/>
            </a:pPr>
            <a:r>
              <a:rPr lang="en-US" sz="2000" smtClean="0"/>
              <a:t>Fortaleza – Recurso o capacidad que la empresa puede usar efectivamente para lograr sus objetivos.</a:t>
            </a:r>
          </a:p>
          <a:p>
            <a:pPr lvl="2" eaLnBrk="1" hangingPunct="1">
              <a:defRPr/>
            </a:pPr>
            <a:r>
              <a:rPr lang="en-US" sz="2000" smtClean="0"/>
              <a:t>Debilidad – limitación o defecto en la organización que le impide alacanzar sus objetivos.</a:t>
            </a:r>
          </a:p>
          <a:p>
            <a:pPr eaLnBrk="1" hangingPunct="1">
              <a:defRPr/>
            </a:pPr>
            <a:r>
              <a:rPr lang="en-US" sz="2800" smtClean="0"/>
              <a:t>Oportunidades/Amenazas:</a:t>
            </a:r>
          </a:p>
          <a:p>
            <a:pPr lvl="1" eaLnBrk="1" hangingPunct="1">
              <a:defRPr/>
            </a:pPr>
            <a:r>
              <a:rPr lang="en-US" sz="2400" smtClean="0"/>
              <a:t>Ambiente Externo:</a:t>
            </a:r>
          </a:p>
          <a:p>
            <a:pPr lvl="2" eaLnBrk="1" hangingPunct="1">
              <a:defRPr/>
            </a:pPr>
            <a:r>
              <a:rPr lang="en-US" sz="2000" smtClean="0"/>
              <a:t>Oportunidad – Cualquier situación favorable en el ambiente, generalmente un cambio o tendencia que aumenta la demanda por sus productos.</a:t>
            </a:r>
          </a:p>
          <a:p>
            <a:pPr lvl="2" eaLnBrk="1" hangingPunct="1">
              <a:defRPr/>
            </a:pPr>
            <a:r>
              <a:rPr lang="en-US" sz="2000" smtClean="0"/>
              <a:t>Amenzas – Situación desfavorable en ambiente que es potencialmente perjudicial para estrategia.</a:t>
            </a:r>
          </a:p>
        </p:txBody>
      </p:sp>
    </p:spTree>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304800" y="-228600"/>
            <a:ext cx="8458200" cy="1143000"/>
          </a:xfrm>
        </p:spPr>
        <p:txBody>
          <a:bodyPr/>
          <a:lstStyle/>
          <a:p>
            <a:pPr eaLnBrk="1" hangingPunct="1"/>
            <a:r>
              <a:rPr lang="en-US" smtClean="0"/>
              <a:t>PE: Análisis FODA</a:t>
            </a:r>
          </a:p>
        </p:txBody>
      </p:sp>
      <p:sp>
        <p:nvSpPr>
          <p:cNvPr id="933891" name="Rectangle 3"/>
          <p:cNvSpPr>
            <a:spLocks noGrp="1" noChangeArrowheads="1"/>
          </p:cNvSpPr>
          <p:nvPr>
            <p:ph type="body" idx="1"/>
          </p:nvPr>
        </p:nvSpPr>
        <p:spPr>
          <a:xfrm>
            <a:off x="685800" y="762000"/>
            <a:ext cx="7848600" cy="5638800"/>
          </a:xfrm>
        </p:spPr>
        <p:txBody>
          <a:bodyPr/>
          <a:lstStyle/>
          <a:p>
            <a:pPr eaLnBrk="1" hangingPunct="1">
              <a:lnSpc>
                <a:spcPct val="90000"/>
              </a:lnSpc>
              <a:buFont typeface="Wingdings" pitchFamily="2" charset="2"/>
              <a:buNone/>
              <a:defRPr/>
            </a:pPr>
            <a:r>
              <a:rPr lang="en-US" sz="2800" b="1" u="sng" smtClean="0"/>
              <a:t>Marco Interno:</a:t>
            </a:r>
          </a:p>
          <a:p>
            <a:pPr eaLnBrk="1" hangingPunct="1">
              <a:lnSpc>
                <a:spcPct val="90000"/>
              </a:lnSpc>
              <a:defRPr/>
            </a:pPr>
            <a:r>
              <a:rPr lang="en-US" sz="2800" smtClean="0"/>
              <a:t>F– Recursos o capacidades que se pueden usar para alcanzar objetivos.</a:t>
            </a:r>
          </a:p>
          <a:p>
            <a:pPr lvl="1" eaLnBrk="1" hangingPunct="1">
              <a:lnSpc>
                <a:spcPct val="90000"/>
              </a:lnSpc>
              <a:defRPr/>
            </a:pPr>
            <a:r>
              <a:rPr lang="en-US" sz="2400" smtClean="0"/>
              <a:t>Como continuar encontrándolas y usándolas.</a:t>
            </a:r>
          </a:p>
          <a:p>
            <a:pPr eaLnBrk="1" hangingPunct="1">
              <a:lnSpc>
                <a:spcPct val="90000"/>
              </a:lnSpc>
              <a:defRPr/>
            </a:pPr>
            <a:r>
              <a:rPr lang="en-US" sz="2800" smtClean="0"/>
              <a:t>D– Limitaciones o defectos que pueden alejarnos de los objetivos.</a:t>
            </a:r>
          </a:p>
          <a:p>
            <a:pPr lvl="1" eaLnBrk="1" hangingPunct="1">
              <a:lnSpc>
                <a:spcPct val="90000"/>
              </a:lnSpc>
              <a:defRPr/>
            </a:pPr>
            <a:r>
              <a:rPr lang="en-US" sz="2400" smtClean="0"/>
              <a:t>Como continuar reconociendolas y superándolas.</a:t>
            </a:r>
          </a:p>
          <a:p>
            <a:pPr eaLnBrk="1" hangingPunct="1">
              <a:lnSpc>
                <a:spcPct val="90000"/>
              </a:lnSpc>
              <a:buFont typeface="Wingdings" pitchFamily="2" charset="2"/>
              <a:buNone/>
              <a:defRPr/>
            </a:pPr>
            <a:r>
              <a:rPr lang="en-US" sz="2800" b="1" u="sng" smtClean="0"/>
              <a:t>Marco Externo:</a:t>
            </a:r>
          </a:p>
          <a:p>
            <a:pPr eaLnBrk="1" hangingPunct="1">
              <a:lnSpc>
                <a:spcPct val="90000"/>
              </a:lnSpc>
              <a:defRPr/>
            </a:pPr>
            <a:r>
              <a:rPr lang="en-US" sz="2800" smtClean="0"/>
              <a:t>O– Situación favorable en el ambiente.</a:t>
            </a:r>
          </a:p>
          <a:p>
            <a:pPr lvl="1" eaLnBrk="1" hangingPunct="1">
              <a:lnSpc>
                <a:spcPct val="90000"/>
              </a:lnSpc>
              <a:defRPr/>
            </a:pPr>
            <a:r>
              <a:rPr lang="en-US" sz="2400" smtClean="0"/>
              <a:t>Como actuar a tiempo para aprovecharlas plenamente.</a:t>
            </a:r>
          </a:p>
          <a:p>
            <a:pPr eaLnBrk="1" hangingPunct="1">
              <a:lnSpc>
                <a:spcPct val="90000"/>
              </a:lnSpc>
              <a:defRPr/>
            </a:pPr>
            <a:r>
              <a:rPr lang="en-US" sz="2800" smtClean="0"/>
              <a:t>A– Situación des favorable en  ambiente, con peligro potencial a estrategia. </a:t>
            </a:r>
          </a:p>
          <a:p>
            <a:pPr lvl="1" eaLnBrk="1" hangingPunct="1">
              <a:lnSpc>
                <a:spcPct val="90000"/>
              </a:lnSpc>
              <a:defRPr/>
            </a:pPr>
            <a:r>
              <a:rPr lang="en-US" sz="2400" smtClean="0"/>
              <a:t>Como enfrentarlas y minimizarlas.</a:t>
            </a:r>
          </a:p>
          <a:p>
            <a:pPr eaLnBrk="1" hangingPunct="1">
              <a:lnSpc>
                <a:spcPct val="90000"/>
              </a:lnSpc>
              <a:defRPr/>
            </a:pPr>
            <a:endParaRPr lang="en-US" sz="2800" smtClean="0"/>
          </a:p>
        </p:txBody>
      </p:sp>
    </p:spTree>
  </p:cSld>
  <p:clrMapOvr>
    <a:masterClrMapping/>
  </p:clrMapOvr>
  <p:transition spd="med"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Historia PE</a:t>
            </a:r>
          </a:p>
        </p:txBody>
      </p:sp>
      <p:sp>
        <p:nvSpPr>
          <p:cNvPr id="928771" name="Rectangle 3"/>
          <p:cNvSpPr>
            <a:spLocks noGrp="1" noChangeArrowheads="1"/>
          </p:cNvSpPr>
          <p:nvPr>
            <p:ph type="body" idx="1"/>
          </p:nvPr>
        </p:nvSpPr>
        <p:spPr>
          <a:xfrm>
            <a:off x="1143000" y="1143000"/>
            <a:ext cx="7799388" cy="4572000"/>
          </a:xfrm>
        </p:spPr>
        <p:txBody>
          <a:bodyPr/>
          <a:lstStyle/>
          <a:p>
            <a:pPr eaLnBrk="1" hangingPunct="1">
              <a:defRPr/>
            </a:pPr>
            <a:r>
              <a:rPr lang="en-US" sz="2800" smtClean="0"/>
              <a:t>1930’s se inicia planeación federal en respuesta a la Gran Depresión.</a:t>
            </a:r>
          </a:p>
          <a:p>
            <a:pPr eaLnBrk="1" hangingPunct="1">
              <a:defRPr/>
            </a:pPr>
            <a:r>
              <a:rPr lang="en-US" sz="2800" smtClean="0"/>
              <a:t>Planeación Estratégica en 2</a:t>
            </a:r>
            <a:r>
              <a:rPr lang="en-US" sz="2800" baseline="30000" smtClean="0"/>
              <a:t>a</a:t>
            </a:r>
            <a:r>
              <a:rPr lang="en-US" sz="2800" smtClean="0"/>
              <a:t> Guerra Mundial.</a:t>
            </a:r>
          </a:p>
          <a:p>
            <a:pPr eaLnBrk="1" hangingPunct="1">
              <a:defRPr/>
            </a:pPr>
            <a:r>
              <a:rPr lang="en-US" sz="2800" smtClean="0"/>
              <a:t>Desarrollo Industrial después de WW II.</a:t>
            </a:r>
          </a:p>
          <a:p>
            <a:pPr eaLnBrk="1" hangingPunct="1">
              <a:defRPr/>
            </a:pPr>
            <a:r>
              <a:rPr lang="en-US" sz="2800" smtClean="0"/>
              <a:t>Desde 1960’s, Sistemas de Planeación-Programación-Presupuestación (PPBS) con enfoque sistematico usado en gobierno.</a:t>
            </a:r>
          </a:p>
          <a:p>
            <a:pPr eaLnBrk="1" hangingPunct="1">
              <a:defRPr/>
            </a:pPr>
            <a:r>
              <a:rPr lang="en-US" sz="2800" smtClean="0"/>
              <a:t>Hoy: Uso generalizado en todo tipo de organizaciones.</a:t>
            </a: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1026"/>
          <p:cNvSpPr>
            <a:spLocks noGrp="1" noChangeArrowheads="1"/>
          </p:cNvSpPr>
          <p:nvPr>
            <p:ph type="title"/>
          </p:nvPr>
        </p:nvSpPr>
        <p:spPr>
          <a:xfrm>
            <a:off x="1524000" y="-76200"/>
            <a:ext cx="6945313" cy="1143000"/>
          </a:xfrm>
        </p:spPr>
        <p:txBody>
          <a:bodyPr/>
          <a:lstStyle/>
          <a:p>
            <a:pPr eaLnBrk="1" hangingPunct="1"/>
            <a:r>
              <a:rPr lang="en-US" smtClean="0"/>
              <a:t>Directivas Analisis FODA</a:t>
            </a:r>
          </a:p>
        </p:txBody>
      </p:sp>
      <p:sp>
        <p:nvSpPr>
          <p:cNvPr id="959491" name="Rectangle 1027"/>
          <p:cNvSpPr>
            <a:spLocks noGrp="1" noChangeArrowheads="1"/>
          </p:cNvSpPr>
          <p:nvPr>
            <p:ph type="body" idx="1"/>
          </p:nvPr>
        </p:nvSpPr>
        <p:spPr>
          <a:xfrm>
            <a:off x="1295400" y="1143000"/>
            <a:ext cx="7646988" cy="4918075"/>
          </a:xfrm>
        </p:spPr>
        <p:txBody>
          <a:bodyPr/>
          <a:lstStyle/>
          <a:p>
            <a:pPr eaLnBrk="1" hangingPunct="1">
              <a:defRPr/>
            </a:pPr>
            <a:r>
              <a:rPr lang="en-US" smtClean="0"/>
              <a:t>Mantengase enfocado.</a:t>
            </a:r>
          </a:p>
          <a:p>
            <a:pPr eaLnBrk="1" hangingPunct="1">
              <a:defRPr/>
            </a:pPr>
            <a:r>
              <a:rPr lang="en-US" smtClean="0"/>
              <a:t>Busque competidores extensamente.</a:t>
            </a:r>
          </a:p>
          <a:p>
            <a:pPr eaLnBrk="1" hangingPunct="1">
              <a:defRPr/>
            </a:pPr>
            <a:r>
              <a:rPr lang="en-US" smtClean="0"/>
              <a:t>Colabore con otras areas funcionales.</a:t>
            </a:r>
          </a:p>
          <a:p>
            <a:pPr eaLnBrk="1" hangingPunct="1">
              <a:defRPr/>
            </a:pPr>
            <a:r>
              <a:rPr lang="en-US" smtClean="0"/>
              <a:t>Separe temas internos y externos.</a:t>
            </a:r>
          </a:p>
          <a:p>
            <a:pPr eaLnBrk="1" hangingPunct="1">
              <a:defRPr/>
            </a:pPr>
            <a:r>
              <a:rPr lang="en-US" smtClean="0"/>
              <a:t>Examine los temas desde punto de vista del Cliente.</a:t>
            </a:r>
          </a:p>
        </p:txBody>
      </p:sp>
      <p:pic>
        <p:nvPicPr>
          <p:cNvPr id="96260" name="Picture 1028" descr="C:\Program Files\Common Files\Microsoft Shared\Clipart\CagCat50\bd04972_.wmf"/>
          <p:cNvPicPr>
            <a:picLocks noChangeAspect="1" noChangeArrowheads="1"/>
          </p:cNvPicPr>
          <p:nvPr/>
        </p:nvPicPr>
        <p:blipFill>
          <a:blip r:embed="rId2"/>
          <a:srcRect/>
          <a:stretch>
            <a:fillRect/>
          </a:stretch>
        </p:blipFill>
        <p:spPr bwMode="auto">
          <a:xfrm>
            <a:off x="2514600" y="5022850"/>
            <a:ext cx="3352800" cy="1835150"/>
          </a:xfrm>
          <a:prstGeom prst="rect">
            <a:avLst/>
          </a:prstGeom>
          <a:noFill/>
          <a:ln w="9525">
            <a:noFill/>
            <a:miter lim="800000"/>
            <a:headEnd/>
            <a:tailEnd/>
          </a:ln>
        </p:spPr>
      </p:pic>
    </p:spTree>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1026"/>
          <p:cNvSpPr>
            <a:spLocks noGrp="1" noChangeArrowheads="1"/>
          </p:cNvSpPr>
          <p:nvPr>
            <p:ph type="title"/>
          </p:nvPr>
        </p:nvSpPr>
        <p:spPr>
          <a:xfrm>
            <a:off x="1741488" y="-76200"/>
            <a:ext cx="7173912" cy="1143000"/>
          </a:xfrm>
        </p:spPr>
        <p:txBody>
          <a:bodyPr/>
          <a:lstStyle/>
          <a:p>
            <a:pPr eaLnBrk="1" hangingPunct="1"/>
            <a:r>
              <a:rPr lang="en-US" sz="3600" smtClean="0"/>
              <a:t>FODA: Punto de Vista del Cliente</a:t>
            </a:r>
            <a:endParaRPr lang="en-US" smtClean="0"/>
          </a:p>
        </p:txBody>
      </p:sp>
      <p:sp>
        <p:nvSpPr>
          <p:cNvPr id="960515" name="Rectangle 1027"/>
          <p:cNvSpPr>
            <a:spLocks noGrp="1" noChangeArrowheads="1"/>
          </p:cNvSpPr>
          <p:nvPr>
            <p:ph type="body" idx="1"/>
          </p:nvPr>
        </p:nvSpPr>
        <p:spPr>
          <a:xfrm>
            <a:off x="609600" y="1143000"/>
            <a:ext cx="7772400" cy="4800600"/>
          </a:xfrm>
        </p:spPr>
        <p:txBody>
          <a:bodyPr/>
          <a:lstStyle/>
          <a:p>
            <a:pPr eaLnBrk="1" hangingPunct="1">
              <a:lnSpc>
                <a:spcPct val="90000"/>
              </a:lnSpc>
              <a:defRPr/>
            </a:pPr>
            <a:r>
              <a:rPr lang="en-US" sz="2800" smtClean="0"/>
              <a:t>Que piensan de nosotros los clientes (y no clentes)?</a:t>
            </a:r>
          </a:p>
          <a:p>
            <a:pPr eaLnBrk="1" hangingPunct="1">
              <a:lnSpc>
                <a:spcPct val="90000"/>
              </a:lnSpc>
              <a:defRPr/>
            </a:pPr>
            <a:r>
              <a:rPr lang="en-US" sz="2800" smtClean="0"/>
              <a:t>Cuales son sus percepciones de:</a:t>
            </a:r>
          </a:p>
          <a:p>
            <a:pPr lvl="1" eaLnBrk="1" hangingPunct="1">
              <a:lnSpc>
                <a:spcPct val="90000"/>
              </a:lnSpc>
              <a:defRPr/>
            </a:pPr>
            <a:r>
              <a:rPr lang="en-US" sz="2400" smtClean="0"/>
              <a:t>Calidad de Producto.</a:t>
            </a:r>
          </a:p>
          <a:p>
            <a:pPr lvl="1" eaLnBrk="1" hangingPunct="1">
              <a:lnSpc>
                <a:spcPct val="90000"/>
              </a:lnSpc>
              <a:defRPr/>
            </a:pPr>
            <a:r>
              <a:rPr lang="en-US" sz="2400" smtClean="0"/>
              <a:t>Servicio al Cliente.</a:t>
            </a:r>
          </a:p>
          <a:p>
            <a:pPr lvl="1" eaLnBrk="1" hangingPunct="1">
              <a:lnSpc>
                <a:spcPct val="90000"/>
              </a:lnSpc>
              <a:defRPr/>
            </a:pPr>
            <a:r>
              <a:rPr lang="en-US" sz="2400" smtClean="0"/>
              <a:t>Precio/valor.</a:t>
            </a:r>
          </a:p>
          <a:p>
            <a:pPr lvl="1" eaLnBrk="1" hangingPunct="1">
              <a:lnSpc>
                <a:spcPct val="90000"/>
              </a:lnSpc>
              <a:defRPr/>
            </a:pPr>
            <a:r>
              <a:rPr lang="en-US" sz="2400" smtClean="0"/>
              <a:t>Conveniencia.</a:t>
            </a:r>
          </a:p>
          <a:p>
            <a:pPr lvl="1" eaLnBrk="1" hangingPunct="1">
              <a:lnSpc>
                <a:spcPct val="90000"/>
              </a:lnSpc>
              <a:defRPr/>
            </a:pPr>
            <a:r>
              <a:rPr lang="en-US" sz="2400" smtClean="0"/>
              <a:t>Promoción y Venta.</a:t>
            </a:r>
          </a:p>
          <a:p>
            <a:pPr eaLnBrk="1" hangingPunct="1">
              <a:lnSpc>
                <a:spcPct val="90000"/>
              </a:lnSpc>
              <a:defRPr/>
            </a:pPr>
            <a:r>
              <a:rPr lang="en-US" sz="2800" smtClean="0"/>
              <a:t>Cual es la imoportancia relativa </a:t>
            </a:r>
          </a:p>
          <a:p>
            <a:pPr eaLnBrk="1" hangingPunct="1">
              <a:lnSpc>
                <a:spcPct val="90000"/>
              </a:lnSpc>
              <a:buFont typeface="Wingdings" pitchFamily="2" charset="2"/>
              <a:buChar char=" "/>
              <a:defRPr/>
            </a:pPr>
            <a:r>
              <a:rPr lang="en-US" sz="2800" smtClean="0"/>
              <a:t>de estos temas, no como lo </a:t>
            </a:r>
          </a:p>
          <a:p>
            <a:pPr eaLnBrk="1" hangingPunct="1">
              <a:lnSpc>
                <a:spcPct val="90000"/>
              </a:lnSpc>
              <a:buFont typeface="Wingdings" pitchFamily="2" charset="2"/>
              <a:buChar char=" "/>
              <a:defRPr/>
            </a:pPr>
            <a:r>
              <a:rPr lang="en-US" sz="2800" smtClean="0"/>
              <a:t>vemos nosotros sino como lo </a:t>
            </a:r>
          </a:p>
          <a:p>
            <a:pPr eaLnBrk="1" hangingPunct="1">
              <a:lnSpc>
                <a:spcPct val="90000"/>
              </a:lnSpc>
              <a:buFont typeface="Wingdings" pitchFamily="2" charset="2"/>
              <a:buChar char=" "/>
              <a:defRPr/>
            </a:pPr>
            <a:r>
              <a:rPr lang="en-US" sz="2800" smtClean="0"/>
              <a:t>ve el cliente?</a:t>
            </a:r>
          </a:p>
          <a:p>
            <a:pPr eaLnBrk="1" hangingPunct="1">
              <a:lnSpc>
                <a:spcPct val="90000"/>
              </a:lnSpc>
              <a:buFont typeface="Wingdings" pitchFamily="2" charset="2"/>
              <a:buNone/>
              <a:defRPr/>
            </a:pPr>
            <a:endParaRPr lang="en-US" sz="2800" smtClean="0"/>
          </a:p>
          <a:p>
            <a:pPr eaLnBrk="1" hangingPunct="1">
              <a:lnSpc>
                <a:spcPct val="90000"/>
              </a:lnSpc>
              <a:defRPr/>
            </a:pPr>
            <a:endParaRPr lang="en-US" sz="2800" smtClean="0"/>
          </a:p>
        </p:txBody>
      </p:sp>
      <p:pic>
        <p:nvPicPr>
          <p:cNvPr id="97284" name="Picture 1028" descr="C:\Program Files\Common Files\Microsoft Shared\Clipart\CagCat50\bd05537_.wmf"/>
          <p:cNvPicPr>
            <a:picLocks noChangeAspect="1" noChangeArrowheads="1"/>
          </p:cNvPicPr>
          <p:nvPr/>
        </p:nvPicPr>
        <p:blipFill>
          <a:blip r:embed="rId2"/>
          <a:srcRect/>
          <a:stretch>
            <a:fillRect/>
          </a:stretch>
        </p:blipFill>
        <p:spPr bwMode="auto">
          <a:xfrm>
            <a:off x="6172200" y="2438400"/>
            <a:ext cx="2646363" cy="3886200"/>
          </a:xfrm>
          <a:prstGeom prst="rect">
            <a:avLst/>
          </a:prstGeom>
          <a:noFill/>
          <a:ln w="9525">
            <a:noFill/>
            <a:miter lim="800000"/>
            <a:headEnd/>
            <a:tailEnd/>
          </a:ln>
        </p:spPr>
      </p:pic>
    </p:spTree>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1026"/>
          <p:cNvSpPr>
            <a:spLocks noGrp="1" noChangeArrowheads="1"/>
          </p:cNvSpPr>
          <p:nvPr>
            <p:ph type="title"/>
          </p:nvPr>
        </p:nvSpPr>
        <p:spPr>
          <a:xfrm>
            <a:off x="1436688" y="-76200"/>
            <a:ext cx="7478712" cy="1143000"/>
          </a:xfrm>
        </p:spPr>
        <p:txBody>
          <a:bodyPr/>
          <a:lstStyle/>
          <a:p>
            <a:pPr eaLnBrk="1" hangingPunct="1"/>
            <a:r>
              <a:rPr lang="en-US" smtClean="0"/>
              <a:t>Principal Problema FODA</a:t>
            </a:r>
          </a:p>
        </p:txBody>
      </p:sp>
      <p:sp>
        <p:nvSpPr>
          <p:cNvPr id="961539" name="Rectangle 1027"/>
          <p:cNvSpPr>
            <a:spLocks noGrp="1" noChangeArrowheads="1"/>
          </p:cNvSpPr>
          <p:nvPr>
            <p:ph type="body" idx="1"/>
          </p:nvPr>
        </p:nvSpPr>
        <p:spPr/>
        <p:txBody>
          <a:bodyPr/>
          <a:lstStyle/>
          <a:p>
            <a:pPr eaLnBrk="1" hangingPunct="1">
              <a:defRPr/>
            </a:pPr>
            <a:r>
              <a:rPr lang="en-US" smtClean="0"/>
              <a:t>Falla en entender la diferencia entre temas internos y externos.</a:t>
            </a:r>
          </a:p>
        </p:txBody>
      </p:sp>
      <p:pic>
        <p:nvPicPr>
          <p:cNvPr id="98308" name="Picture 1028" descr="C:\Program Files\Common Files\Microsoft Shared\Clipart\CagCat50\pe01605_.wmf"/>
          <p:cNvPicPr>
            <a:picLocks noChangeAspect="1" noChangeArrowheads="1"/>
          </p:cNvPicPr>
          <p:nvPr/>
        </p:nvPicPr>
        <p:blipFill>
          <a:blip r:embed="rId2"/>
          <a:srcRect/>
          <a:stretch>
            <a:fillRect/>
          </a:stretch>
        </p:blipFill>
        <p:spPr bwMode="auto">
          <a:xfrm>
            <a:off x="3886200" y="3898900"/>
            <a:ext cx="3886200" cy="2509838"/>
          </a:xfrm>
          <a:prstGeom prst="rect">
            <a:avLst/>
          </a:prstGeom>
          <a:noFill/>
          <a:ln w="9525">
            <a:noFill/>
            <a:miter lim="800000"/>
            <a:headEnd/>
            <a:tailEnd/>
          </a:ln>
        </p:spPr>
      </p:pic>
    </p:spTree>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r>
              <a:rPr lang="en-US" smtClean="0"/>
              <a:t>Matriz FODA</a:t>
            </a:r>
          </a:p>
        </p:txBody>
      </p:sp>
      <p:sp>
        <p:nvSpPr>
          <p:cNvPr id="99331" name="Rectangle 3"/>
          <p:cNvSpPr>
            <a:spLocks noChangeArrowheads="1"/>
          </p:cNvSpPr>
          <p:nvPr/>
        </p:nvSpPr>
        <p:spPr bwMode="auto">
          <a:xfrm>
            <a:off x="1752600" y="2286000"/>
            <a:ext cx="7010400" cy="4114800"/>
          </a:xfrm>
          <a:prstGeom prst="rect">
            <a:avLst/>
          </a:prstGeom>
          <a:solidFill>
            <a:schemeClr val="accent1"/>
          </a:solidFill>
          <a:ln w="57150">
            <a:solidFill>
              <a:schemeClr val="bg2"/>
            </a:solidFill>
            <a:miter lim="800000"/>
            <a:headEnd/>
            <a:tailEnd/>
          </a:ln>
        </p:spPr>
        <p:txBody>
          <a:bodyPr wrap="none" anchor="ctr"/>
          <a:lstStyle/>
          <a:p>
            <a:endParaRPr lang="es-ES"/>
          </a:p>
        </p:txBody>
      </p:sp>
      <p:sp>
        <p:nvSpPr>
          <p:cNvPr id="99332" name="Line 4"/>
          <p:cNvSpPr>
            <a:spLocks noChangeShapeType="1"/>
          </p:cNvSpPr>
          <p:nvPr/>
        </p:nvSpPr>
        <p:spPr bwMode="auto">
          <a:xfrm>
            <a:off x="5257800" y="2286000"/>
            <a:ext cx="0" cy="4114800"/>
          </a:xfrm>
          <a:prstGeom prst="line">
            <a:avLst/>
          </a:prstGeom>
          <a:noFill/>
          <a:ln w="57150">
            <a:solidFill>
              <a:schemeClr val="bg2"/>
            </a:solidFill>
            <a:round/>
            <a:headEnd/>
            <a:tailEnd/>
          </a:ln>
        </p:spPr>
        <p:txBody>
          <a:bodyPr wrap="none"/>
          <a:lstStyle/>
          <a:p>
            <a:endParaRPr lang="es-ES"/>
          </a:p>
        </p:txBody>
      </p:sp>
      <p:sp>
        <p:nvSpPr>
          <p:cNvPr id="99333" name="Line 5"/>
          <p:cNvSpPr>
            <a:spLocks noChangeShapeType="1"/>
          </p:cNvSpPr>
          <p:nvPr/>
        </p:nvSpPr>
        <p:spPr bwMode="auto">
          <a:xfrm>
            <a:off x="1752600" y="4343400"/>
            <a:ext cx="7010400" cy="0"/>
          </a:xfrm>
          <a:prstGeom prst="line">
            <a:avLst/>
          </a:prstGeom>
          <a:noFill/>
          <a:ln w="57150">
            <a:solidFill>
              <a:schemeClr val="bg2"/>
            </a:solidFill>
            <a:round/>
            <a:headEnd/>
            <a:tailEnd/>
          </a:ln>
        </p:spPr>
        <p:txBody>
          <a:bodyPr wrap="none"/>
          <a:lstStyle/>
          <a:p>
            <a:endParaRPr lang="es-ES"/>
          </a:p>
        </p:txBody>
      </p:sp>
      <p:sp>
        <p:nvSpPr>
          <p:cNvPr id="99334" name="Text Box 6"/>
          <p:cNvSpPr txBox="1">
            <a:spLocks noChangeArrowheads="1"/>
          </p:cNvSpPr>
          <p:nvPr/>
        </p:nvSpPr>
        <p:spPr bwMode="auto">
          <a:xfrm>
            <a:off x="2590800" y="2895600"/>
            <a:ext cx="1981200" cy="579438"/>
          </a:xfrm>
          <a:prstGeom prst="rect">
            <a:avLst/>
          </a:prstGeom>
          <a:noFill/>
          <a:ln w="9525">
            <a:noFill/>
            <a:miter lim="800000"/>
            <a:headEnd/>
            <a:tailEnd/>
          </a:ln>
        </p:spPr>
        <p:txBody>
          <a:bodyPr>
            <a:spAutoFit/>
          </a:bodyPr>
          <a:lstStyle/>
          <a:p>
            <a:pPr algn="l">
              <a:spcBef>
                <a:spcPct val="50000"/>
              </a:spcBef>
            </a:pPr>
            <a:r>
              <a:rPr lang="en-US" sz="3200" b="1" i="1">
                <a:solidFill>
                  <a:srgbClr val="FF0000"/>
                </a:solidFill>
                <a:latin typeface="Arial Narrow" pitchFamily="34" charset="0"/>
              </a:rPr>
              <a:t>Fortalezas</a:t>
            </a:r>
          </a:p>
        </p:txBody>
      </p:sp>
      <p:sp>
        <p:nvSpPr>
          <p:cNvPr id="99335" name="Text Box 7"/>
          <p:cNvSpPr txBox="1">
            <a:spLocks noChangeArrowheads="1"/>
          </p:cNvSpPr>
          <p:nvPr/>
        </p:nvSpPr>
        <p:spPr bwMode="auto">
          <a:xfrm>
            <a:off x="5638800" y="2895600"/>
            <a:ext cx="2590800" cy="579438"/>
          </a:xfrm>
          <a:prstGeom prst="rect">
            <a:avLst/>
          </a:prstGeom>
          <a:noFill/>
          <a:ln w="9525">
            <a:noFill/>
            <a:miter lim="800000"/>
            <a:headEnd/>
            <a:tailEnd/>
          </a:ln>
        </p:spPr>
        <p:txBody>
          <a:bodyPr>
            <a:spAutoFit/>
          </a:bodyPr>
          <a:lstStyle/>
          <a:p>
            <a:pPr algn="l">
              <a:spcBef>
                <a:spcPct val="50000"/>
              </a:spcBef>
            </a:pPr>
            <a:r>
              <a:rPr lang="en-US" sz="3200" b="1" i="1">
                <a:solidFill>
                  <a:srgbClr val="FF0000"/>
                </a:solidFill>
                <a:latin typeface="Arial Narrow" pitchFamily="34" charset="0"/>
              </a:rPr>
              <a:t>Oportunidades</a:t>
            </a:r>
          </a:p>
        </p:txBody>
      </p:sp>
      <p:sp>
        <p:nvSpPr>
          <p:cNvPr id="99336" name="Text Box 8"/>
          <p:cNvSpPr txBox="1">
            <a:spLocks noChangeArrowheads="1"/>
          </p:cNvSpPr>
          <p:nvPr/>
        </p:nvSpPr>
        <p:spPr bwMode="auto">
          <a:xfrm>
            <a:off x="2362200" y="5029200"/>
            <a:ext cx="2286000" cy="579438"/>
          </a:xfrm>
          <a:prstGeom prst="rect">
            <a:avLst/>
          </a:prstGeom>
          <a:noFill/>
          <a:ln w="9525">
            <a:noFill/>
            <a:miter lim="800000"/>
            <a:headEnd/>
            <a:tailEnd/>
          </a:ln>
        </p:spPr>
        <p:txBody>
          <a:bodyPr>
            <a:spAutoFit/>
          </a:bodyPr>
          <a:lstStyle/>
          <a:p>
            <a:pPr algn="l">
              <a:spcBef>
                <a:spcPct val="50000"/>
              </a:spcBef>
            </a:pPr>
            <a:r>
              <a:rPr lang="en-US" sz="3200" b="1" i="1">
                <a:solidFill>
                  <a:srgbClr val="FF0000"/>
                </a:solidFill>
                <a:latin typeface="Arial Narrow" pitchFamily="34" charset="0"/>
              </a:rPr>
              <a:t>Debilidades</a:t>
            </a:r>
          </a:p>
        </p:txBody>
      </p:sp>
      <p:sp>
        <p:nvSpPr>
          <p:cNvPr id="99337" name="Text Box 9"/>
          <p:cNvSpPr txBox="1">
            <a:spLocks noChangeArrowheads="1"/>
          </p:cNvSpPr>
          <p:nvPr/>
        </p:nvSpPr>
        <p:spPr bwMode="auto">
          <a:xfrm>
            <a:off x="6248400" y="4983163"/>
            <a:ext cx="1981200" cy="579437"/>
          </a:xfrm>
          <a:prstGeom prst="rect">
            <a:avLst/>
          </a:prstGeom>
          <a:noFill/>
          <a:ln w="9525">
            <a:noFill/>
            <a:miter lim="800000"/>
            <a:headEnd/>
            <a:tailEnd/>
          </a:ln>
        </p:spPr>
        <p:txBody>
          <a:bodyPr>
            <a:spAutoFit/>
          </a:bodyPr>
          <a:lstStyle/>
          <a:p>
            <a:pPr algn="l">
              <a:spcBef>
                <a:spcPct val="50000"/>
              </a:spcBef>
            </a:pPr>
            <a:r>
              <a:rPr lang="en-US" sz="3200" b="1" i="1">
                <a:solidFill>
                  <a:srgbClr val="FF0000"/>
                </a:solidFill>
                <a:latin typeface="Arial Narrow" pitchFamily="34" charset="0"/>
              </a:rPr>
              <a:t>Amenazas</a:t>
            </a:r>
          </a:p>
        </p:txBody>
      </p:sp>
      <p:sp>
        <p:nvSpPr>
          <p:cNvPr id="99338" name="Text Box 10"/>
          <p:cNvSpPr txBox="1">
            <a:spLocks noChangeArrowheads="1"/>
          </p:cNvSpPr>
          <p:nvPr/>
        </p:nvSpPr>
        <p:spPr bwMode="auto">
          <a:xfrm>
            <a:off x="4114800" y="3733800"/>
            <a:ext cx="914400" cy="457200"/>
          </a:xfrm>
          <a:prstGeom prst="rect">
            <a:avLst/>
          </a:prstGeom>
          <a:noFill/>
          <a:ln w="9525">
            <a:noFill/>
            <a:miter lim="800000"/>
            <a:headEnd/>
            <a:tailEnd/>
          </a:ln>
        </p:spPr>
        <p:txBody>
          <a:bodyPr>
            <a:spAutoFit/>
          </a:bodyPr>
          <a:lstStyle/>
          <a:p>
            <a:pPr algn="l">
              <a:spcBef>
                <a:spcPct val="50000"/>
              </a:spcBef>
            </a:pPr>
            <a:endParaRPr lang="es-ES_tradnl" b="1">
              <a:latin typeface="Arial Narrow" pitchFamily="34" charset="0"/>
            </a:endParaRPr>
          </a:p>
        </p:txBody>
      </p:sp>
    </p:spTree>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589088" y="-76200"/>
            <a:ext cx="7326312" cy="1143000"/>
          </a:xfrm>
        </p:spPr>
        <p:txBody>
          <a:bodyPr/>
          <a:lstStyle/>
          <a:p>
            <a:pPr eaLnBrk="1" hangingPunct="1"/>
            <a:r>
              <a:rPr lang="en-US" smtClean="0"/>
              <a:t>Elementos Analisis FODA</a:t>
            </a:r>
          </a:p>
        </p:txBody>
      </p:sp>
      <p:sp>
        <p:nvSpPr>
          <p:cNvPr id="963587" name="Rectangle 3"/>
          <p:cNvSpPr>
            <a:spLocks noGrp="1" noChangeArrowheads="1"/>
          </p:cNvSpPr>
          <p:nvPr>
            <p:ph type="body" idx="1"/>
          </p:nvPr>
        </p:nvSpPr>
        <p:spPr>
          <a:xfrm>
            <a:off x="685800" y="1066800"/>
            <a:ext cx="8458200" cy="5486400"/>
          </a:xfrm>
        </p:spPr>
        <p:txBody>
          <a:bodyPr/>
          <a:lstStyle/>
          <a:p>
            <a:pPr eaLnBrk="1" hangingPunct="1">
              <a:lnSpc>
                <a:spcPct val="90000"/>
              </a:lnSpc>
              <a:defRPr/>
            </a:pPr>
            <a:r>
              <a:rPr lang="en-US" sz="2400" b="1" smtClean="0"/>
              <a:t>Fortalezas:</a:t>
            </a:r>
          </a:p>
          <a:p>
            <a:pPr lvl="1" eaLnBrk="1" hangingPunct="1">
              <a:lnSpc>
                <a:spcPct val="90000"/>
              </a:lnSpc>
              <a:defRPr/>
            </a:pPr>
            <a:r>
              <a:rPr lang="en-US" sz="2400" smtClean="0"/>
              <a:t>Cuales son sus ventajas?</a:t>
            </a:r>
          </a:p>
          <a:p>
            <a:pPr lvl="1" eaLnBrk="1" hangingPunct="1">
              <a:lnSpc>
                <a:spcPct val="90000"/>
              </a:lnSpc>
              <a:defRPr/>
            </a:pPr>
            <a:r>
              <a:rPr lang="en-US" sz="2400" smtClean="0"/>
              <a:t>Que hacemos bien?</a:t>
            </a:r>
          </a:p>
          <a:p>
            <a:pPr eaLnBrk="1" hangingPunct="1">
              <a:lnSpc>
                <a:spcPct val="90000"/>
              </a:lnSpc>
              <a:defRPr/>
            </a:pPr>
            <a:r>
              <a:rPr lang="en-US" sz="2800" b="1" smtClean="0"/>
              <a:t>Debilidades:</a:t>
            </a:r>
          </a:p>
          <a:p>
            <a:pPr lvl="1" eaLnBrk="1" hangingPunct="1">
              <a:lnSpc>
                <a:spcPct val="90000"/>
              </a:lnSpc>
              <a:defRPr/>
            </a:pPr>
            <a:r>
              <a:rPr lang="en-US" sz="2400" smtClean="0"/>
              <a:t>Que puede ser mejorado?</a:t>
            </a:r>
          </a:p>
          <a:p>
            <a:pPr lvl="1" eaLnBrk="1" hangingPunct="1">
              <a:lnSpc>
                <a:spcPct val="90000"/>
              </a:lnSpc>
              <a:defRPr/>
            </a:pPr>
            <a:r>
              <a:rPr lang="en-US" sz="2400" smtClean="0"/>
              <a:t>Que se hace mediocremente?</a:t>
            </a:r>
          </a:p>
          <a:p>
            <a:pPr eaLnBrk="1" hangingPunct="1">
              <a:lnSpc>
                <a:spcPct val="90000"/>
              </a:lnSpc>
              <a:defRPr/>
            </a:pPr>
            <a:r>
              <a:rPr lang="en-US" sz="2800" b="1" smtClean="0"/>
              <a:t>Oportunidades:</a:t>
            </a:r>
          </a:p>
          <a:p>
            <a:pPr lvl="1" eaLnBrk="1" hangingPunct="1">
              <a:lnSpc>
                <a:spcPct val="90000"/>
              </a:lnSpc>
              <a:defRPr/>
            </a:pPr>
            <a:r>
              <a:rPr lang="en-US" sz="2400" smtClean="0"/>
              <a:t>Cuales son las posibilidades positivas?</a:t>
            </a:r>
          </a:p>
          <a:p>
            <a:pPr lvl="1" eaLnBrk="1" hangingPunct="1">
              <a:lnSpc>
                <a:spcPct val="90000"/>
              </a:lnSpc>
              <a:defRPr/>
            </a:pPr>
            <a:r>
              <a:rPr lang="en-US" sz="2400" smtClean="0"/>
              <a:t>Cuales son las tendencias faborables?</a:t>
            </a:r>
          </a:p>
          <a:p>
            <a:pPr lvl="1" eaLnBrk="1" hangingPunct="1">
              <a:lnSpc>
                <a:spcPct val="90000"/>
              </a:lnSpc>
              <a:defRPr/>
            </a:pPr>
            <a:r>
              <a:rPr lang="en-US" sz="2400" smtClean="0"/>
              <a:t>Como aprovecharlas?</a:t>
            </a:r>
          </a:p>
          <a:p>
            <a:pPr eaLnBrk="1" hangingPunct="1">
              <a:lnSpc>
                <a:spcPct val="90000"/>
              </a:lnSpc>
              <a:defRPr/>
            </a:pPr>
            <a:r>
              <a:rPr lang="en-US" sz="2800" b="1" smtClean="0"/>
              <a:t>Amenazas:</a:t>
            </a:r>
          </a:p>
          <a:p>
            <a:pPr lvl="1" eaLnBrk="1" hangingPunct="1">
              <a:lnSpc>
                <a:spcPct val="90000"/>
              </a:lnSpc>
              <a:defRPr/>
            </a:pPr>
            <a:r>
              <a:rPr lang="en-US" sz="2400" smtClean="0"/>
              <a:t>A que obstaculos nos enfrentamos?</a:t>
            </a:r>
          </a:p>
          <a:p>
            <a:pPr lvl="1" eaLnBrk="1" hangingPunct="1">
              <a:lnSpc>
                <a:spcPct val="90000"/>
              </a:lnSpc>
              <a:defRPr/>
            </a:pPr>
            <a:r>
              <a:rPr lang="en-US" sz="2400" smtClean="0"/>
              <a:t>Que factores estan amenazandonos?</a:t>
            </a:r>
          </a:p>
          <a:p>
            <a:pPr lvl="1" eaLnBrk="1" hangingPunct="1">
              <a:lnSpc>
                <a:spcPct val="90000"/>
              </a:lnSpc>
              <a:defRPr/>
            </a:pPr>
            <a:endParaRPr lang="en-US" sz="2400" smtClean="0"/>
          </a:p>
        </p:txBody>
      </p:sp>
    </p:spTree>
  </p:cSld>
  <p:clrMapOvr>
    <a:masterClrMapping/>
  </p:clrMapOv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1524000" y="304800"/>
            <a:ext cx="7391400" cy="1143000"/>
          </a:xfrm>
        </p:spPr>
        <p:txBody>
          <a:bodyPr/>
          <a:lstStyle/>
          <a:p>
            <a:pPr eaLnBrk="1" hangingPunct="1"/>
            <a:r>
              <a:rPr lang="en-US" smtClean="0"/>
              <a:t>Como puede lo sgte ser una Fortaleza o Debilidad?</a:t>
            </a:r>
          </a:p>
        </p:txBody>
      </p:sp>
      <p:sp>
        <p:nvSpPr>
          <p:cNvPr id="1079299" name="Rectangle 3"/>
          <p:cNvSpPr>
            <a:spLocks noGrp="1" noChangeArrowheads="1"/>
          </p:cNvSpPr>
          <p:nvPr>
            <p:ph type="body" idx="1"/>
          </p:nvPr>
        </p:nvSpPr>
        <p:spPr>
          <a:xfrm>
            <a:off x="1447800" y="1755775"/>
            <a:ext cx="7340600" cy="4645025"/>
          </a:xfrm>
        </p:spPr>
        <p:txBody>
          <a:bodyPr/>
          <a:lstStyle/>
          <a:p>
            <a:pPr eaLnBrk="1" hangingPunct="1">
              <a:lnSpc>
                <a:spcPct val="90000"/>
              </a:lnSpc>
              <a:defRPr/>
            </a:pPr>
            <a:r>
              <a:rPr lang="en-US" sz="2800" smtClean="0"/>
              <a:t>Producto de mas alta calidad en el mercado.</a:t>
            </a:r>
          </a:p>
          <a:p>
            <a:pPr eaLnBrk="1" hangingPunct="1">
              <a:lnSpc>
                <a:spcPct val="90000"/>
              </a:lnSpc>
              <a:defRPr/>
            </a:pPr>
            <a:r>
              <a:rPr lang="en-US" sz="2800" smtClean="0"/>
              <a:t>Exceso de Capacidad de Producción.</a:t>
            </a:r>
          </a:p>
          <a:p>
            <a:pPr eaLnBrk="1" hangingPunct="1">
              <a:lnSpc>
                <a:spcPct val="90000"/>
              </a:lnSpc>
              <a:defRPr/>
            </a:pPr>
            <a:r>
              <a:rPr lang="en-US" sz="2800" smtClean="0"/>
              <a:t>Excelentes relaciones con un solo proveedor.</a:t>
            </a:r>
          </a:p>
          <a:p>
            <a:pPr eaLnBrk="1" hangingPunct="1">
              <a:lnSpc>
                <a:spcPct val="90000"/>
              </a:lnSpc>
              <a:defRPr/>
            </a:pPr>
            <a:r>
              <a:rPr lang="en-US" sz="2800" smtClean="0"/>
              <a:t>Exceso de liquidez. </a:t>
            </a:r>
          </a:p>
          <a:p>
            <a:pPr eaLnBrk="1" hangingPunct="1">
              <a:lnSpc>
                <a:spcPct val="90000"/>
              </a:lnSpc>
              <a:defRPr/>
            </a:pPr>
            <a:r>
              <a:rPr lang="en-US" sz="2800" smtClean="0"/>
              <a:t>Ofertar un producto que esta diseñado para todas las necesidades.</a:t>
            </a:r>
          </a:p>
          <a:p>
            <a:pPr eaLnBrk="1" hangingPunct="1">
              <a:lnSpc>
                <a:spcPct val="90000"/>
              </a:lnSpc>
              <a:defRPr/>
            </a:pPr>
            <a:r>
              <a:rPr lang="en-US" sz="2800" smtClean="0"/>
              <a:t>Ofertar un producto que esta diseñado para las necesidades de un grupo especifico.</a:t>
            </a:r>
          </a:p>
        </p:txBody>
      </p:sp>
    </p:spTree>
  </p:cSld>
  <p:clrMapOvr>
    <a:masterClrMapping/>
  </p:clrMapOv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r>
              <a:rPr lang="en-US" smtClean="0"/>
              <a:t>Optimización Matriz FODA</a:t>
            </a:r>
          </a:p>
        </p:txBody>
      </p:sp>
      <p:grpSp>
        <p:nvGrpSpPr>
          <p:cNvPr id="102403" name="Group 23"/>
          <p:cNvGrpSpPr>
            <a:grpSpLocks/>
          </p:cNvGrpSpPr>
          <p:nvPr/>
        </p:nvGrpSpPr>
        <p:grpSpPr bwMode="auto">
          <a:xfrm>
            <a:off x="1600200" y="1752600"/>
            <a:ext cx="7010400" cy="4114800"/>
            <a:chOff x="1008" y="1104"/>
            <a:chExt cx="4416" cy="2592"/>
          </a:xfrm>
        </p:grpSpPr>
        <p:sp>
          <p:nvSpPr>
            <p:cNvPr id="102404" name="Rectangle 4"/>
            <p:cNvSpPr>
              <a:spLocks noChangeArrowheads="1"/>
            </p:cNvSpPr>
            <p:nvPr/>
          </p:nvSpPr>
          <p:spPr bwMode="auto">
            <a:xfrm>
              <a:off x="1008" y="1104"/>
              <a:ext cx="4416" cy="2592"/>
            </a:xfrm>
            <a:prstGeom prst="rect">
              <a:avLst/>
            </a:prstGeom>
            <a:solidFill>
              <a:schemeClr val="accent1"/>
            </a:solidFill>
            <a:ln w="57150">
              <a:solidFill>
                <a:schemeClr val="bg2"/>
              </a:solidFill>
              <a:miter lim="800000"/>
              <a:headEnd/>
              <a:tailEnd/>
            </a:ln>
          </p:spPr>
          <p:txBody>
            <a:bodyPr wrap="none" anchor="ctr"/>
            <a:lstStyle/>
            <a:p>
              <a:endParaRPr lang="es-ES"/>
            </a:p>
          </p:txBody>
        </p:sp>
        <p:sp>
          <p:nvSpPr>
            <p:cNvPr id="102405" name="Line 5"/>
            <p:cNvSpPr>
              <a:spLocks noChangeShapeType="1"/>
            </p:cNvSpPr>
            <p:nvPr/>
          </p:nvSpPr>
          <p:spPr bwMode="auto">
            <a:xfrm>
              <a:off x="3216" y="1104"/>
              <a:ext cx="0" cy="2592"/>
            </a:xfrm>
            <a:prstGeom prst="line">
              <a:avLst/>
            </a:prstGeom>
            <a:noFill/>
            <a:ln w="57150">
              <a:solidFill>
                <a:schemeClr val="bg2"/>
              </a:solidFill>
              <a:round/>
              <a:headEnd/>
              <a:tailEnd/>
            </a:ln>
          </p:spPr>
          <p:txBody>
            <a:bodyPr wrap="none"/>
            <a:lstStyle/>
            <a:p>
              <a:endParaRPr lang="es-ES"/>
            </a:p>
          </p:txBody>
        </p:sp>
        <p:sp>
          <p:nvSpPr>
            <p:cNvPr id="102406" name="Line 6"/>
            <p:cNvSpPr>
              <a:spLocks noChangeShapeType="1"/>
            </p:cNvSpPr>
            <p:nvPr/>
          </p:nvSpPr>
          <p:spPr bwMode="auto">
            <a:xfrm>
              <a:off x="1008" y="2400"/>
              <a:ext cx="4416" cy="0"/>
            </a:xfrm>
            <a:prstGeom prst="line">
              <a:avLst/>
            </a:prstGeom>
            <a:noFill/>
            <a:ln w="57150">
              <a:solidFill>
                <a:schemeClr val="bg2"/>
              </a:solidFill>
              <a:round/>
              <a:headEnd/>
              <a:tailEnd/>
            </a:ln>
          </p:spPr>
          <p:txBody>
            <a:bodyPr wrap="none"/>
            <a:lstStyle/>
            <a:p>
              <a:endParaRPr lang="es-ES"/>
            </a:p>
          </p:txBody>
        </p:sp>
        <p:sp>
          <p:nvSpPr>
            <p:cNvPr id="102407" name="Text Box 7"/>
            <p:cNvSpPr txBox="1">
              <a:spLocks noChangeArrowheads="1"/>
            </p:cNvSpPr>
            <p:nvPr/>
          </p:nvSpPr>
          <p:spPr bwMode="auto">
            <a:xfrm>
              <a:off x="1536" y="1488"/>
              <a:ext cx="1248" cy="365"/>
            </a:xfrm>
            <a:prstGeom prst="rect">
              <a:avLst/>
            </a:prstGeom>
            <a:noFill/>
            <a:ln w="9525">
              <a:noFill/>
              <a:miter lim="800000"/>
              <a:headEnd/>
              <a:tailEnd/>
            </a:ln>
          </p:spPr>
          <p:txBody>
            <a:bodyPr>
              <a:spAutoFit/>
            </a:bodyPr>
            <a:lstStyle/>
            <a:p>
              <a:pPr algn="l">
                <a:spcBef>
                  <a:spcPct val="50000"/>
                </a:spcBef>
              </a:pPr>
              <a:r>
                <a:rPr lang="en-US" sz="3200" b="1" i="1">
                  <a:solidFill>
                    <a:srgbClr val="FF0000"/>
                  </a:solidFill>
                  <a:latin typeface="Arial Narrow" pitchFamily="34" charset="0"/>
                </a:rPr>
                <a:t>Fortalezas</a:t>
              </a:r>
            </a:p>
          </p:txBody>
        </p:sp>
        <p:sp>
          <p:nvSpPr>
            <p:cNvPr id="102408" name="Text Box 8"/>
            <p:cNvSpPr txBox="1">
              <a:spLocks noChangeArrowheads="1"/>
            </p:cNvSpPr>
            <p:nvPr/>
          </p:nvSpPr>
          <p:spPr bwMode="auto">
            <a:xfrm>
              <a:off x="3456" y="1488"/>
              <a:ext cx="1632" cy="365"/>
            </a:xfrm>
            <a:prstGeom prst="rect">
              <a:avLst/>
            </a:prstGeom>
            <a:noFill/>
            <a:ln w="9525">
              <a:noFill/>
              <a:miter lim="800000"/>
              <a:headEnd/>
              <a:tailEnd/>
            </a:ln>
          </p:spPr>
          <p:txBody>
            <a:bodyPr>
              <a:spAutoFit/>
            </a:bodyPr>
            <a:lstStyle/>
            <a:p>
              <a:pPr algn="l">
                <a:spcBef>
                  <a:spcPct val="50000"/>
                </a:spcBef>
              </a:pPr>
              <a:r>
                <a:rPr lang="en-US" sz="3200" b="1" i="1">
                  <a:solidFill>
                    <a:srgbClr val="FF0000"/>
                  </a:solidFill>
                  <a:latin typeface="Arial Narrow" pitchFamily="34" charset="0"/>
                </a:rPr>
                <a:t>Oportunidades</a:t>
              </a:r>
            </a:p>
          </p:txBody>
        </p:sp>
        <p:sp>
          <p:nvSpPr>
            <p:cNvPr id="102409" name="Text Box 9"/>
            <p:cNvSpPr txBox="1">
              <a:spLocks noChangeArrowheads="1"/>
            </p:cNvSpPr>
            <p:nvPr/>
          </p:nvSpPr>
          <p:spPr bwMode="auto">
            <a:xfrm>
              <a:off x="1392" y="2832"/>
              <a:ext cx="1440" cy="365"/>
            </a:xfrm>
            <a:prstGeom prst="rect">
              <a:avLst/>
            </a:prstGeom>
            <a:noFill/>
            <a:ln w="9525">
              <a:noFill/>
              <a:miter lim="800000"/>
              <a:headEnd/>
              <a:tailEnd/>
            </a:ln>
          </p:spPr>
          <p:txBody>
            <a:bodyPr>
              <a:spAutoFit/>
            </a:bodyPr>
            <a:lstStyle/>
            <a:p>
              <a:pPr algn="l">
                <a:spcBef>
                  <a:spcPct val="50000"/>
                </a:spcBef>
              </a:pPr>
              <a:r>
                <a:rPr lang="en-US" sz="3200" b="1" i="1">
                  <a:solidFill>
                    <a:srgbClr val="FF0000"/>
                  </a:solidFill>
                  <a:latin typeface="Arial Narrow" pitchFamily="34" charset="0"/>
                </a:rPr>
                <a:t>Debilidades</a:t>
              </a:r>
            </a:p>
          </p:txBody>
        </p:sp>
        <p:sp>
          <p:nvSpPr>
            <p:cNvPr id="102410" name="Text Box 10"/>
            <p:cNvSpPr txBox="1">
              <a:spLocks noChangeArrowheads="1"/>
            </p:cNvSpPr>
            <p:nvPr/>
          </p:nvSpPr>
          <p:spPr bwMode="auto">
            <a:xfrm>
              <a:off x="3840" y="2803"/>
              <a:ext cx="1248" cy="365"/>
            </a:xfrm>
            <a:prstGeom prst="rect">
              <a:avLst/>
            </a:prstGeom>
            <a:noFill/>
            <a:ln w="9525">
              <a:noFill/>
              <a:miter lim="800000"/>
              <a:headEnd/>
              <a:tailEnd/>
            </a:ln>
          </p:spPr>
          <p:txBody>
            <a:bodyPr>
              <a:spAutoFit/>
            </a:bodyPr>
            <a:lstStyle/>
            <a:p>
              <a:pPr algn="l">
                <a:spcBef>
                  <a:spcPct val="50000"/>
                </a:spcBef>
              </a:pPr>
              <a:r>
                <a:rPr lang="en-US" sz="3200" b="1" i="1">
                  <a:solidFill>
                    <a:srgbClr val="FF0000"/>
                  </a:solidFill>
                  <a:latin typeface="Arial Narrow" pitchFamily="34" charset="0"/>
                </a:rPr>
                <a:t>Amenazas</a:t>
              </a:r>
            </a:p>
          </p:txBody>
        </p:sp>
        <p:sp>
          <p:nvSpPr>
            <p:cNvPr id="102411" name="Text Box 11"/>
            <p:cNvSpPr txBox="1">
              <a:spLocks noChangeArrowheads="1"/>
            </p:cNvSpPr>
            <p:nvPr/>
          </p:nvSpPr>
          <p:spPr bwMode="auto">
            <a:xfrm>
              <a:off x="1536" y="3360"/>
              <a:ext cx="1680" cy="288"/>
            </a:xfrm>
            <a:prstGeom prst="rect">
              <a:avLst/>
            </a:prstGeom>
            <a:noFill/>
            <a:ln w="9525">
              <a:noFill/>
              <a:miter lim="800000"/>
              <a:headEnd/>
              <a:tailEnd/>
            </a:ln>
          </p:spPr>
          <p:txBody>
            <a:bodyPr>
              <a:spAutoFit/>
            </a:bodyPr>
            <a:lstStyle/>
            <a:p>
              <a:pPr algn="l">
                <a:spcBef>
                  <a:spcPct val="50000"/>
                </a:spcBef>
              </a:pPr>
              <a:r>
                <a:rPr lang="en-US" b="1">
                  <a:solidFill>
                    <a:srgbClr val="FF0000"/>
                  </a:solidFill>
                  <a:latin typeface="Arial Narrow" pitchFamily="34" charset="0"/>
                </a:rPr>
                <a:t>Minimizar</a:t>
              </a:r>
            </a:p>
          </p:txBody>
        </p:sp>
        <p:sp>
          <p:nvSpPr>
            <p:cNvPr id="102412" name="Text Box 12"/>
            <p:cNvSpPr txBox="1">
              <a:spLocks noChangeArrowheads="1"/>
            </p:cNvSpPr>
            <p:nvPr/>
          </p:nvSpPr>
          <p:spPr bwMode="auto">
            <a:xfrm>
              <a:off x="3744" y="3360"/>
              <a:ext cx="1680" cy="288"/>
            </a:xfrm>
            <a:prstGeom prst="rect">
              <a:avLst/>
            </a:prstGeom>
            <a:noFill/>
            <a:ln w="9525">
              <a:noFill/>
              <a:miter lim="800000"/>
              <a:headEnd/>
              <a:tailEnd/>
            </a:ln>
          </p:spPr>
          <p:txBody>
            <a:bodyPr>
              <a:spAutoFit/>
            </a:bodyPr>
            <a:lstStyle/>
            <a:p>
              <a:pPr algn="l">
                <a:spcBef>
                  <a:spcPct val="50000"/>
                </a:spcBef>
              </a:pPr>
              <a:r>
                <a:rPr lang="en-US" b="1">
                  <a:solidFill>
                    <a:srgbClr val="FF0000"/>
                  </a:solidFill>
                  <a:latin typeface="Arial Narrow" pitchFamily="34" charset="0"/>
                </a:rPr>
                <a:t>Evitar</a:t>
              </a:r>
            </a:p>
          </p:txBody>
        </p:sp>
        <p:sp>
          <p:nvSpPr>
            <p:cNvPr id="102413" name="Text Box 13"/>
            <p:cNvSpPr txBox="1">
              <a:spLocks noChangeArrowheads="1"/>
            </p:cNvSpPr>
            <p:nvPr/>
          </p:nvSpPr>
          <p:spPr bwMode="auto">
            <a:xfrm>
              <a:off x="2496" y="2016"/>
              <a:ext cx="576" cy="288"/>
            </a:xfrm>
            <a:prstGeom prst="rect">
              <a:avLst/>
            </a:prstGeom>
            <a:noFill/>
            <a:ln w="9525">
              <a:noFill/>
              <a:miter lim="800000"/>
              <a:headEnd/>
              <a:tailEnd/>
            </a:ln>
          </p:spPr>
          <p:txBody>
            <a:bodyPr>
              <a:spAutoFit/>
            </a:bodyPr>
            <a:lstStyle/>
            <a:p>
              <a:pPr algn="l">
                <a:spcBef>
                  <a:spcPct val="50000"/>
                </a:spcBef>
              </a:pPr>
              <a:r>
                <a:rPr lang="en-US" b="1">
                  <a:solidFill>
                    <a:srgbClr val="FF0000"/>
                  </a:solidFill>
                  <a:latin typeface="Arial Narrow" pitchFamily="34" charset="0"/>
                </a:rPr>
                <a:t>Usar</a:t>
              </a:r>
            </a:p>
          </p:txBody>
        </p:sp>
        <p:sp>
          <p:nvSpPr>
            <p:cNvPr id="102414" name="Text Box 14"/>
            <p:cNvSpPr txBox="1">
              <a:spLocks noChangeArrowheads="1"/>
            </p:cNvSpPr>
            <p:nvPr/>
          </p:nvSpPr>
          <p:spPr bwMode="auto">
            <a:xfrm>
              <a:off x="3360" y="2016"/>
              <a:ext cx="1152" cy="288"/>
            </a:xfrm>
            <a:prstGeom prst="rect">
              <a:avLst/>
            </a:prstGeom>
            <a:noFill/>
            <a:ln w="9525">
              <a:noFill/>
              <a:miter lim="800000"/>
              <a:headEnd/>
              <a:tailEnd/>
            </a:ln>
          </p:spPr>
          <p:txBody>
            <a:bodyPr>
              <a:spAutoFit/>
            </a:bodyPr>
            <a:lstStyle/>
            <a:p>
              <a:pPr algn="l">
                <a:spcBef>
                  <a:spcPct val="50000"/>
                </a:spcBef>
              </a:pPr>
              <a:r>
                <a:rPr lang="en-US" b="1">
                  <a:solidFill>
                    <a:srgbClr val="FF0000"/>
                  </a:solidFill>
                  <a:latin typeface="Arial Narrow" pitchFamily="34" charset="0"/>
                </a:rPr>
                <a:t>Aprovechar</a:t>
              </a:r>
            </a:p>
          </p:txBody>
        </p:sp>
        <p:sp>
          <p:nvSpPr>
            <p:cNvPr id="102415" name="Line 15"/>
            <p:cNvSpPr>
              <a:spLocks noChangeShapeType="1"/>
            </p:cNvSpPr>
            <p:nvPr/>
          </p:nvSpPr>
          <p:spPr bwMode="auto">
            <a:xfrm flipH="1">
              <a:off x="2928" y="2304"/>
              <a:ext cx="528" cy="0"/>
            </a:xfrm>
            <a:prstGeom prst="line">
              <a:avLst/>
            </a:prstGeom>
            <a:noFill/>
            <a:ln w="57150">
              <a:solidFill>
                <a:srgbClr val="FF0000"/>
              </a:solidFill>
              <a:round/>
              <a:headEnd type="triangle" w="med" len="med"/>
              <a:tailEnd type="triangle" w="med" len="med"/>
            </a:ln>
          </p:spPr>
          <p:txBody>
            <a:bodyPr wrap="none"/>
            <a:lstStyle/>
            <a:p>
              <a:endParaRPr lang="es-ES"/>
            </a:p>
          </p:txBody>
        </p:sp>
        <p:sp>
          <p:nvSpPr>
            <p:cNvPr id="102416" name="Text Box 16"/>
            <p:cNvSpPr txBox="1">
              <a:spLocks noChangeArrowheads="1"/>
            </p:cNvSpPr>
            <p:nvPr/>
          </p:nvSpPr>
          <p:spPr bwMode="auto">
            <a:xfrm>
              <a:off x="1680" y="2496"/>
              <a:ext cx="1056" cy="288"/>
            </a:xfrm>
            <a:prstGeom prst="rect">
              <a:avLst/>
            </a:prstGeom>
            <a:noFill/>
            <a:ln w="9525">
              <a:noFill/>
              <a:miter lim="800000"/>
              <a:headEnd/>
              <a:tailEnd/>
            </a:ln>
          </p:spPr>
          <p:txBody>
            <a:bodyPr>
              <a:spAutoFit/>
            </a:bodyPr>
            <a:lstStyle/>
            <a:p>
              <a:pPr algn="l">
                <a:spcBef>
                  <a:spcPct val="50000"/>
                </a:spcBef>
              </a:pPr>
              <a:r>
                <a:rPr lang="en-US" b="1">
                  <a:solidFill>
                    <a:srgbClr val="FF0000"/>
                  </a:solidFill>
                  <a:latin typeface="Arial Narrow" pitchFamily="34" charset="0"/>
                </a:rPr>
                <a:t>Convertir</a:t>
              </a:r>
            </a:p>
          </p:txBody>
        </p:sp>
        <p:sp>
          <p:nvSpPr>
            <p:cNvPr id="102417" name="Line 17"/>
            <p:cNvSpPr>
              <a:spLocks noChangeShapeType="1"/>
            </p:cNvSpPr>
            <p:nvPr/>
          </p:nvSpPr>
          <p:spPr bwMode="auto">
            <a:xfrm flipV="1">
              <a:off x="2112" y="2016"/>
              <a:ext cx="0" cy="528"/>
            </a:xfrm>
            <a:prstGeom prst="line">
              <a:avLst/>
            </a:prstGeom>
            <a:noFill/>
            <a:ln w="57150">
              <a:solidFill>
                <a:srgbClr val="FF0000"/>
              </a:solidFill>
              <a:round/>
              <a:headEnd/>
              <a:tailEnd type="triangle" w="med" len="med"/>
            </a:ln>
          </p:spPr>
          <p:txBody>
            <a:bodyPr wrap="none"/>
            <a:lstStyle/>
            <a:p>
              <a:endParaRPr lang="es-ES"/>
            </a:p>
          </p:txBody>
        </p:sp>
        <p:sp>
          <p:nvSpPr>
            <p:cNvPr id="102418" name="Line 18"/>
            <p:cNvSpPr>
              <a:spLocks noChangeShapeType="1"/>
            </p:cNvSpPr>
            <p:nvPr/>
          </p:nvSpPr>
          <p:spPr bwMode="auto">
            <a:xfrm>
              <a:off x="2112" y="2736"/>
              <a:ext cx="0" cy="144"/>
            </a:xfrm>
            <a:prstGeom prst="line">
              <a:avLst/>
            </a:prstGeom>
            <a:noFill/>
            <a:ln w="57150">
              <a:solidFill>
                <a:srgbClr val="FF0000"/>
              </a:solidFill>
              <a:round/>
              <a:headEnd/>
              <a:tailEnd/>
            </a:ln>
          </p:spPr>
          <p:txBody>
            <a:bodyPr wrap="none"/>
            <a:lstStyle/>
            <a:p>
              <a:endParaRPr lang="es-ES"/>
            </a:p>
          </p:txBody>
        </p:sp>
        <p:sp>
          <p:nvSpPr>
            <p:cNvPr id="102419" name="Line 19"/>
            <p:cNvSpPr>
              <a:spLocks noChangeShapeType="1"/>
            </p:cNvSpPr>
            <p:nvPr/>
          </p:nvSpPr>
          <p:spPr bwMode="auto">
            <a:xfrm flipV="1">
              <a:off x="4368" y="2016"/>
              <a:ext cx="0" cy="528"/>
            </a:xfrm>
            <a:prstGeom prst="line">
              <a:avLst/>
            </a:prstGeom>
            <a:noFill/>
            <a:ln w="57150">
              <a:solidFill>
                <a:srgbClr val="FF0000"/>
              </a:solidFill>
              <a:round/>
              <a:headEnd/>
              <a:tailEnd type="triangle" w="med" len="med"/>
            </a:ln>
          </p:spPr>
          <p:txBody>
            <a:bodyPr wrap="none"/>
            <a:lstStyle/>
            <a:p>
              <a:endParaRPr lang="es-ES"/>
            </a:p>
          </p:txBody>
        </p:sp>
        <p:sp>
          <p:nvSpPr>
            <p:cNvPr id="102420" name="Text Box 20"/>
            <p:cNvSpPr txBox="1">
              <a:spLocks noChangeArrowheads="1"/>
            </p:cNvSpPr>
            <p:nvPr/>
          </p:nvSpPr>
          <p:spPr bwMode="auto">
            <a:xfrm>
              <a:off x="3984" y="2496"/>
              <a:ext cx="1056" cy="288"/>
            </a:xfrm>
            <a:prstGeom prst="rect">
              <a:avLst/>
            </a:prstGeom>
            <a:noFill/>
            <a:ln w="9525">
              <a:noFill/>
              <a:miter lim="800000"/>
              <a:headEnd/>
              <a:tailEnd/>
            </a:ln>
          </p:spPr>
          <p:txBody>
            <a:bodyPr>
              <a:spAutoFit/>
            </a:bodyPr>
            <a:lstStyle/>
            <a:p>
              <a:pPr algn="l">
                <a:spcBef>
                  <a:spcPct val="50000"/>
                </a:spcBef>
              </a:pPr>
              <a:r>
                <a:rPr lang="en-US" b="1">
                  <a:solidFill>
                    <a:srgbClr val="FF0000"/>
                  </a:solidFill>
                  <a:latin typeface="Arial Narrow" pitchFamily="34" charset="0"/>
                </a:rPr>
                <a:t>Convertir</a:t>
              </a:r>
            </a:p>
          </p:txBody>
        </p:sp>
        <p:sp>
          <p:nvSpPr>
            <p:cNvPr id="102421" name="Line 21"/>
            <p:cNvSpPr>
              <a:spLocks noChangeShapeType="1"/>
            </p:cNvSpPr>
            <p:nvPr/>
          </p:nvSpPr>
          <p:spPr bwMode="auto">
            <a:xfrm>
              <a:off x="4368" y="2736"/>
              <a:ext cx="0" cy="144"/>
            </a:xfrm>
            <a:prstGeom prst="line">
              <a:avLst/>
            </a:prstGeom>
            <a:noFill/>
            <a:ln w="57150">
              <a:solidFill>
                <a:srgbClr val="FF0000"/>
              </a:solidFill>
              <a:round/>
              <a:headEnd/>
              <a:tailEnd/>
            </a:ln>
          </p:spPr>
          <p:txBody>
            <a:bodyPr wrap="none"/>
            <a:lstStyle/>
            <a:p>
              <a:endParaRPr lang="es-ES"/>
            </a:p>
          </p:txBody>
        </p:sp>
      </p:grpSp>
    </p:spTree>
  </p:cSld>
  <p:clrMapOvr>
    <a:masterClrMapping/>
  </p:clrMapOv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381000" y="-381000"/>
            <a:ext cx="8534400" cy="1143000"/>
          </a:xfrm>
        </p:spPr>
        <p:txBody>
          <a:bodyPr/>
          <a:lstStyle/>
          <a:p>
            <a:pPr eaLnBrk="1" hangingPunct="1"/>
            <a:r>
              <a:rPr lang="en-US" smtClean="0"/>
              <a:t>Matriz FODA Levi Strauss &amp; Co.</a:t>
            </a:r>
            <a:endParaRPr lang="es-ES_tradnl" smtClean="0"/>
          </a:p>
        </p:txBody>
      </p:sp>
      <p:graphicFrame>
        <p:nvGraphicFramePr>
          <p:cNvPr id="1067049" name="Group 41"/>
          <p:cNvGraphicFramePr>
            <a:graphicFrameLocks noGrp="1"/>
          </p:cNvGraphicFramePr>
          <p:nvPr>
            <p:ph type="tbl" idx="1"/>
          </p:nvPr>
        </p:nvGraphicFramePr>
        <p:xfrm>
          <a:off x="228600" y="609600"/>
          <a:ext cx="8713788" cy="6324600"/>
        </p:xfrm>
        <a:graphic>
          <a:graphicData uri="http://schemas.openxmlformats.org/drawingml/2006/table">
            <a:tbl>
              <a:tblPr/>
              <a:tblGrid>
                <a:gridCol w="2905125"/>
                <a:gridCol w="2903538"/>
                <a:gridCol w="2905125"/>
              </a:tblGrid>
              <a:tr h="1752600">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F1:LS posee exceso capital trabajo.</a:t>
                      </a:r>
                    </a:p>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F2:Efectividad  publicitaria excelente</a:t>
                      </a:r>
                    </a:p>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F3: David Hunter se ha vuelto marca de moda.</a:t>
                      </a:r>
                      <a:endParaRPr kumimoji="0" lang="es-ES_tradnl"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D1: Ha disminuido lealtad de clientes.</a:t>
                      </a:r>
                    </a:p>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D2: Disminuyen ventas al menor de Levi’s</a:t>
                      </a:r>
                    </a:p>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D3:Desde 1989 se han cerrado 9 plantas.</a:t>
                      </a:r>
                      <a:endParaRPr kumimoji="0" lang="es-ES_tradnl"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12950">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O1: Cliente orientandose a Ocio y usa jeans mas frecuentemente.</a:t>
                      </a:r>
                    </a:p>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O2:LS tiene el 43% de participación en mercado.</a:t>
                      </a:r>
                    </a:p>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O3:Kmart,Walmart y otros no venden Levi’s</a:t>
                      </a:r>
                      <a:endParaRPr kumimoji="0" lang="es-ES_tradnl"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Arial" charset="0"/>
                        </a:rPr>
                        <a:t>Estrategias FO</a:t>
                      </a:r>
                    </a:p>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1.- Desarrollo de producto (añadir linea David Hunter) F1,F3,O1</a:t>
                      </a:r>
                    </a:p>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2.-Integración hacia adelante(atraer Kmart y Walmart como distribuidores)F2,O3</a:t>
                      </a:r>
                      <a:endParaRPr kumimoji="0" lang="es-ES_tradnl"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Arial" charset="0"/>
                        </a:rPr>
                        <a:t>Estrategias DO</a:t>
                      </a:r>
                    </a:p>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54250">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A1:Otros estan ganando participacion en mercado.</a:t>
                      </a:r>
                    </a:p>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A2:Posible Sears y JC Penny retiren pedidos.</a:t>
                      </a:r>
                    </a:p>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A3:Distribuidores tradicionales molestos por vender a minoristas masivos.</a:t>
                      </a:r>
                    </a:p>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A4:80-82 años desastrozos para LS.</a:t>
                      </a:r>
                      <a:endParaRPr kumimoji="0" lang="es-ES_tradnl"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Arial" charset="0"/>
                        </a:rPr>
                        <a:t>Estrategias FA</a:t>
                      </a:r>
                    </a:p>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endParaRPr kumimoji="0" lang="es-ES_tradnl"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Arial" charset="0"/>
                        </a:rPr>
                        <a:t>Estrategias DA</a:t>
                      </a:r>
                    </a:p>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1.- Reducción (Cierre de mas plantas) D2,D3,A3,A4.</a:t>
                      </a:r>
                    </a:p>
                    <a:p>
                      <a:pPr marL="0" marR="0" lvl="0" indent="0" algn="l" defTabSz="914400" rtl="0" eaLnBrk="1" fontAlgn="base" latinLnBrk="0" hangingPunct="1">
                        <a:lnSpc>
                          <a:spcPct val="100000"/>
                        </a:lnSpc>
                        <a:spcBef>
                          <a:spcPct val="20000"/>
                        </a:spcBef>
                        <a:spcAft>
                          <a:spcPct val="0"/>
                        </a:spcAft>
                        <a:buClr>
                          <a:srgbClr val="FF0000"/>
                        </a:buClr>
                        <a:buSzPct val="75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2.- Penetración en el mercado (ofrecer incentivos especiales a pequeños minoristas) D2, A3.</a:t>
                      </a:r>
                      <a:endParaRPr kumimoji="0" lang="es-ES_tradnl"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pPr eaLnBrk="1" hangingPunct="1"/>
            <a:r>
              <a:rPr lang="en-US" smtClean="0"/>
              <a:t>Deber Sgte Clase</a:t>
            </a:r>
            <a:endParaRPr lang="es-ES_tradnl" smtClean="0"/>
          </a:p>
        </p:txBody>
      </p:sp>
      <p:sp>
        <p:nvSpPr>
          <p:cNvPr id="1065987" name="Rectangle 3"/>
          <p:cNvSpPr>
            <a:spLocks noGrp="1" noChangeArrowheads="1"/>
          </p:cNvSpPr>
          <p:nvPr>
            <p:ph type="body" idx="1"/>
          </p:nvPr>
        </p:nvSpPr>
        <p:spPr/>
        <p:txBody>
          <a:bodyPr/>
          <a:lstStyle/>
          <a:p>
            <a:pPr eaLnBrk="1" hangingPunct="1">
              <a:defRPr/>
            </a:pPr>
            <a:r>
              <a:rPr lang="en-US" smtClean="0"/>
              <a:t>Hacer y exponer en grupo un análisis FODA de algo relacionado con Uds.</a:t>
            </a:r>
          </a:p>
          <a:p>
            <a:pPr lvl="1" eaLnBrk="1" hangingPunct="1">
              <a:defRPr/>
            </a:pPr>
            <a:r>
              <a:rPr lang="en-US" smtClean="0"/>
              <a:t>+ 2 ptos mejores 3 trabajos.</a:t>
            </a:r>
          </a:p>
          <a:p>
            <a:pPr lvl="1" eaLnBrk="1" hangingPunct="1">
              <a:defRPr/>
            </a:pPr>
            <a:r>
              <a:rPr lang="en-US" smtClean="0"/>
              <a:t>- 1 ptos peores  3 trabajos.</a:t>
            </a:r>
          </a:p>
          <a:p>
            <a:pPr lvl="1" eaLnBrk="1" hangingPunct="1">
              <a:defRPr/>
            </a:pPr>
            <a:r>
              <a:rPr lang="en-US" smtClean="0"/>
              <a:t>- 3 ptos no trabajo o copiado.</a:t>
            </a:r>
            <a:endParaRPr lang="es-ES_tradnl" smtClean="0"/>
          </a:p>
        </p:txBody>
      </p:sp>
      <p:graphicFrame>
        <p:nvGraphicFramePr>
          <p:cNvPr id="11266" name="Object 4"/>
          <p:cNvGraphicFramePr>
            <a:graphicFrameLocks noChangeAspect="1"/>
          </p:cNvGraphicFramePr>
          <p:nvPr/>
        </p:nvGraphicFramePr>
        <p:xfrm>
          <a:off x="4876800" y="3810000"/>
          <a:ext cx="3984625" cy="2743200"/>
        </p:xfrm>
        <a:graphic>
          <a:graphicData uri="http://schemas.openxmlformats.org/presentationml/2006/ole">
            <p:oleObj spid="_x0000_s11266" name="Clip" r:id="rId3" imgW="3983400" imgH="3468960" progId="MS_ClipArt_Gallery.5">
              <p:embed/>
            </p:oleObj>
          </a:graphicData>
        </a:graphic>
      </p:graphicFrame>
    </p:spTree>
  </p:cSld>
  <p:clrMapOvr>
    <a:masterClrMapping/>
  </p:clrMapOvr>
  <p:transition spd="med"/>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304800" y="-304800"/>
            <a:ext cx="9753600" cy="1143000"/>
          </a:xfrm>
        </p:spPr>
        <p:txBody>
          <a:bodyPr/>
          <a:lstStyle/>
          <a:p>
            <a:pPr eaLnBrk="1" hangingPunct="1"/>
            <a:r>
              <a:rPr lang="es-ES_tradnl" sz="3600" smtClean="0"/>
              <a:t>Posicionamiento</a:t>
            </a:r>
          </a:p>
        </p:txBody>
      </p:sp>
      <p:sp>
        <p:nvSpPr>
          <p:cNvPr id="891907" name="Rectangle 3"/>
          <p:cNvSpPr>
            <a:spLocks noGrp="1" noChangeArrowheads="1"/>
          </p:cNvSpPr>
          <p:nvPr>
            <p:ph type="body" idx="1"/>
          </p:nvPr>
        </p:nvSpPr>
        <p:spPr>
          <a:xfrm>
            <a:off x="0" y="609600"/>
            <a:ext cx="9144000" cy="5943600"/>
          </a:xfrm>
        </p:spPr>
        <p:txBody>
          <a:bodyPr/>
          <a:lstStyle/>
          <a:p>
            <a:pPr marL="609600" indent="-609600" eaLnBrk="1" hangingPunct="1">
              <a:defRPr/>
            </a:pPr>
            <a:r>
              <a:rPr lang="es-ES_tradnl" sz="2800" smtClean="0"/>
              <a:t>Rendimientos superiores necesitan de ventaja competitiva y de inversión en muevas capacidades que permitan a la empresa renovar dicha ventaja en el futuro.</a:t>
            </a:r>
          </a:p>
          <a:p>
            <a:pPr marL="609600" indent="-609600" eaLnBrk="1" hangingPunct="1">
              <a:defRPr/>
            </a:pPr>
            <a:r>
              <a:rPr lang="en-US" sz="2800" smtClean="0"/>
              <a:t>V</a:t>
            </a:r>
            <a:r>
              <a:rPr lang="es-ES_tradnl" sz="2800" smtClean="0"/>
              <a:t>entaja competitiva viene de </a:t>
            </a:r>
            <a:r>
              <a:rPr lang="en-US" sz="2800" smtClean="0"/>
              <a:t>dar </a:t>
            </a:r>
            <a:r>
              <a:rPr lang="es-ES_tradnl" sz="2800" smtClean="0"/>
              <a:t>mayor valor agregado </a:t>
            </a:r>
            <a:r>
              <a:rPr lang="en-US" sz="2800" smtClean="0"/>
              <a:t>a cliente:</a:t>
            </a:r>
            <a:endParaRPr lang="es-ES_tradnl" sz="2800" smtClean="0"/>
          </a:p>
          <a:p>
            <a:pPr marL="990600" lvl="1" indent="-533400" eaLnBrk="1" hangingPunct="1">
              <a:defRPr/>
            </a:pPr>
            <a:r>
              <a:rPr lang="en-US" sz="2400" smtClean="0"/>
              <a:t>B</a:t>
            </a:r>
            <a:r>
              <a:rPr lang="es-ES_tradnl" sz="2400" smtClean="0"/>
              <a:t>ajo costo</a:t>
            </a:r>
            <a:r>
              <a:rPr lang="en-US" sz="2400" smtClean="0"/>
              <a:t>.</a:t>
            </a:r>
          </a:p>
          <a:p>
            <a:pPr marL="990600" lvl="1" indent="-533400" eaLnBrk="1" hangingPunct="1">
              <a:defRPr/>
            </a:pPr>
            <a:r>
              <a:rPr lang="en-US" sz="2400" smtClean="0"/>
              <a:t>D</a:t>
            </a:r>
            <a:r>
              <a:rPr lang="es-ES_tradnl" sz="2400" smtClean="0"/>
              <a:t>iferenciación. </a:t>
            </a:r>
            <a:endParaRPr lang="en-US" sz="2400" smtClean="0"/>
          </a:p>
          <a:p>
            <a:pPr marL="609600" indent="-609600" eaLnBrk="1" hangingPunct="1">
              <a:defRPr/>
            </a:pPr>
            <a:r>
              <a:rPr lang="es-ES_tradnl" sz="2800" smtClean="0"/>
              <a:t>En ambas se trata de ofrecer al cliente mayor valor que la competencia. </a:t>
            </a:r>
            <a:endParaRPr lang="en-US" sz="2800" smtClean="0"/>
          </a:p>
          <a:p>
            <a:pPr marL="609600" indent="-609600" eaLnBrk="1" hangingPunct="1">
              <a:defRPr/>
            </a:pPr>
            <a:r>
              <a:rPr lang="en-US" sz="2800" smtClean="0"/>
              <a:t>V</a:t>
            </a:r>
            <a:r>
              <a:rPr lang="es-ES_tradnl" sz="2800" smtClean="0"/>
              <a:t>alor adicional es agregado haciendo actividades de forma distinta que los competidores.</a:t>
            </a:r>
          </a:p>
        </p:txBody>
      </p:sp>
    </p:spTree>
  </p:cSld>
  <p:clrMapOvr>
    <a:masterClrMapping/>
  </p:clrMapOvr>
  <p:transition/>
</p:sld>
</file>

<file path=ppt/theme/theme1.xml><?xml version="1.0" encoding="utf-8"?>
<a:theme xmlns:a="http://schemas.openxmlformats.org/drawingml/2006/main" name="Azure">
  <a:themeElements>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Az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Office\Templates\Presentation Designs\Azure.pot</Template>
  <TotalTime>3256</TotalTime>
  <Words>7815</Words>
  <Application>Microsoft PowerPoint</Application>
  <PresentationFormat>Presentación en pantalla (4:3)</PresentationFormat>
  <Paragraphs>1078</Paragraphs>
  <Slides>131</Slides>
  <Notes>5</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131</vt:i4>
      </vt:variant>
    </vt:vector>
  </HeadingPairs>
  <TitlesOfParts>
    <vt:vector size="138" baseType="lpstr">
      <vt:lpstr>Times New Roman</vt:lpstr>
      <vt:lpstr>Arial</vt:lpstr>
      <vt:lpstr>Wingdings</vt:lpstr>
      <vt:lpstr>Comic Sans MS</vt:lpstr>
      <vt:lpstr>Arial Narrow</vt:lpstr>
      <vt:lpstr>Azure</vt:lpstr>
      <vt:lpstr>Microsoft Clip Gallery</vt:lpstr>
      <vt:lpstr>Planificación y Comercialización – Clase 2</vt:lpstr>
      <vt:lpstr>Fabrizio Marcillo Morla</vt:lpstr>
      <vt:lpstr>Planeación</vt:lpstr>
      <vt:lpstr>Planeación</vt:lpstr>
      <vt:lpstr>Lectura Siguiente Clase:</vt:lpstr>
      <vt:lpstr>Diapositiva 6</vt:lpstr>
      <vt:lpstr>Tipos de Planeación</vt:lpstr>
      <vt:lpstr>Estrategia</vt:lpstr>
      <vt:lpstr>Historia PE</vt:lpstr>
      <vt:lpstr>Planeación Estratégica</vt:lpstr>
      <vt:lpstr>Definición PE</vt:lpstr>
      <vt:lpstr>Razones Para Hacer PE</vt:lpstr>
      <vt:lpstr>Características de PE</vt:lpstr>
      <vt:lpstr>Elementos de PE</vt:lpstr>
      <vt:lpstr>Que Incluye PE?</vt:lpstr>
      <vt:lpstr>Que Incluye PE?</vt:lpstr>
      <vt:lpstr>Pasos de PE</vt:lpstr>
      <vt:lpstr>PE:  Valores</vt:lpstr>
      <vt:lpstr>PE: Razón de Ser</vt:lpstr>
      <vt:lpstr>Satisfacción al Cliente</vt:lpstr>
      <vt:lpstr>Factores de Higiene</vt:lpstr>
      <vt:lpstr>Factores de Satisfacción</vt:lpstr>
      <vt:lpstr>Mantener Satsifacción de Cliente a L/P...</vt:lpstr>
      <vt:lpstr>Formas de Medir Satisfacción del Cliente...</vt:lpstr>
      <vt:lpstr>Valor</vt:lpstr>
      <vt:lpstr>Valor</vt:lpstr>
      <vt:lpstr>No me ofrezcan…</vt:lpstr>
      <vt:lpstr>Cadena De Valor</vt:lpstr>
      <vt:lpstr>Cadena De Producción Cadena De Valor</vt:lpstr>
      <vt:lpstr>PE:  Visión</vt:lpstr>
      <vt:lpstr>PE:  Visión</vt:lpstr>
      <vt:lpstr>PE: Visión</vt:lpstr>
      <vt:lpstr>Visión: Fundeshe</vt:lpstr>
      <vt:lpstr>Visión: Amoco</vt:lpstr>
      <vt:lpstr>Visión: Azul</vt:lpstr>
      <vt:lpstr>Visión: Edesa</vt:lpstr>
      <vt:lpstr>PE:  Visión</vt:lpstr>
      <vt:lpstr>PE: Misión</vt:lpstr>
      <vt:lpstr>PE: Misión</vt:lpstr>
      <vt:lpstr>PE: Misión</vt:lpstr>
      <vt:lpstr>PE: Misión</vt:lpstr>
      <vt:lpstr>Misión: McDonalds</vt:lpstr>
      <vt:lpstr>Misión: Fundeshe</vt:lpstr>
      <vt:lpstr>Misión: Sector Industrial del Ecuador</vt:lpstr>
      <vt:lpstr>Misión: Carvajal</vt:lpstr>
      <vt:lpstr>Deber Siguiente Clase</vt:lpstr>
      <vt:lpstr>PE: Análisis de Situación</vt:lpstr>
      <vt:lpstr>Recomendaciones Análisis de Situación</vt:lpstr>
      <vt:lpstr>Componentes de Analisis de Situación</vt:lpstr>
      <vt:lpstr>Ambiente de Tareas</vt:lpstr>
      <vt:lpstr>Ambiente Interno</vt:lpstr>
      <vt:lpstr>Analisis de Capacidades</vt:lpstr>
      <vt:lpstr>Diapositiva 53</vt:lpstr>
      <vt:lpstr>Ambiente de Clientes</vt:lpstr>
      <vt:lpstr>Entender el Mercado Objetivo</vt:lpstr>
      <vt:lpstr>Ambiente Externo</vt:lpstr>
      <vt:lpstr>Fuerzas Competitivas</vt:lpstr>
      <vt:lpstr>Aspectos Claves Análisis Competencia</vt:lpstr>
      <vt:lpstr>Marco de Análisis Competencia</vt:lpstr>
      <vt:lpstr>Análisis De La Competencia </vt:lpstr>
      <vt:lpstr>Consideraciones En Análisis Competencia </vt:lpstr>
      <vt:lpstr>Factores Competitivos</vt:lpstr>
      <vt:lpstr>Proceso Analisis Competencia</vt:lpstr>
      <vt:lpstr>Análisis Del Sector Industrial</vt:lpstr>
      <vt:lpstr>Análisis Estructural De  Los Sectores Industriales</vt:lpstr>
      <vt:lpstr>Fuerzas Que Mueven La Competencia</vt:lpstr>
      <vt:lpstr>Determinantes Estructurales De La Fuerza De La Competencia</vt:lpstr>
      <vt:lpstr>Fuerzas Que Mueven La Competencia</vt:lpstr>
      <vt:lpstr>Amenaza De Ingreso</vt:lpstr>
      <vt:lpstr>Barreras Para Ingreso</vt:lpstr>
      <vt:lpstr>Economías De Escala</vt:lpstr>
      <vt:lpstr>Diferenciación Del Producto</vt:lpstr>
      <vt:lpstr>Requisito De Capital</vt:lpstr>
      <vt:lpstr>Costos Cambiantes</vt:lpstr>
      <vt:lpstr>Acceso A Canales De Distribución</vt:lpstr>
      <vt:lpstr>Desv. Costos Indep. Economía Escala</vt:lpstr>
      <vt:lpstr>Reacción Esperada</vt:lpstr>
      <vt:lpstr>Fuerzas Que Mueven La Competencia</vt:lpstr>
      <vt:lpstr>Intensidad De Rivalidad Entre Competidores Existentes</vt:lpstr>
      <vt:lpstr>Intensidad De Rivalidad Entre Competidores Existentes</vt:lpstr>
      <vt:lpstr>Barreras De Salida E Ingreso</vt:lpstr>
      <vt:lpstr>Fuerzas Que Mueven La Competencia</vt:lpstr>
      <vt:lpstr>Presión Productos Sustitutos</vt:lpstr>
      <vt:lpstr>Fuerzas Que Mueven La Competencia</vt:lpstr>
      <vt:lpstr>Poder Negociador De Compradores</vt:lpstr>
      <vt:lpstr>Fuerzas Que Mueven La Competencia</vt:lpstr>
      <vt:lpstr>Poder Negociador De Proveedores</vt:lpstr>
      <vt:lpstr>PE: Analisis FODA</vt:lpstr>
      <vt:lpstr>PE: Análisis FODA</vt:lpstr>
      <vt:lpstr>Directivas Analisis FODA</vt:lpstr>
      <vt:lpstr>FODA: Punto de Vista del Cliente</vt:lpstr>
      <vt:lpstr>Principal Problema FODA</vt:lpstr>
      <vt:lpstr>Matriz FODA</vt:lpstr>
      <vt:lpstr>Elementos Analisis FODA</vt:lpstr>
      <vt:lpstr>Como puede lo sgte ser una Fortaleza o Debilidad?</vt:lpstr>
      <vt:lpstr>Optimización Matriz FODA</vt:lpstr>
      <vt:lpstr>Matriz FODA Levi Strauss &amp; Co.</vt:lpstr>
      <vt:lpstr>Deber Sgte Clase</vt:lpstr>
      <vt:lpstr>Posicionamiento</vt:lpstr>
      <vt:lpstr>Auditoria De Posición </vt:lpstr>
      <vt:lpstr>Estrategia Competitiva</vt:lpstr>
      <vt:lpstr>Estrategia Competitiva</vt:lpstr>
      <vt:lpstr>Contexto en el que se Formula Estrategia Competitiva</vt:lpstr>
      <vt:lpstr>Analisis Estructural Y Estrategia Competitiva</vt:lpstr>
      <vt:lpstr>Análisis Estructural Y Estrategia Competitiva</vt:lpstr>
      <vt:lpstr>Estrategias Competitivas Genéricas</vt:lpstr>
      <vt:lpstr>Liderazgo General En Costos</vt:lpstr>
      <vt:lpstr>Liderazgo General En Costos</vt:lpstr>
      <vt:lpstr>Diferenciación</vt:lpstr>
      <vt:lpstr>Enfoque O Alta Segmentación</vt:lpstr>
      <vt:lpstr>3 Estrategias Genéricas</vt:lpstr>
      <vt:lpstr>Ejemplos Estrategias Genéricas</vt:lpstr>
      <vt:lpstr>Requisitos Liderazgo Total Costos</vt:lpstr>
      <vt:lpstr>Requisitos Diferenciación</vt:lpstr>
      <vt:lpstr>Requisitos Enfoque</vt:lpstr>
      <vt:lpstr>Posicionamiento A La Mitad</vt:lpstr>
      <vt:lpstr>Riesgos Liderazgo En Costos</vt:lpstr>
      <vt:lpstr>Desventajas Diferenciación</vt:lpstr>
      <vt:lpstr>Definición De Estrategia</vt:lpstr>
      <vt:lpstr>Generación De Opciones</vt:lpstr>
      <vt:lpstr>Evaluación De Capacidades</vt:lpstr>
      <vt:lpstr>Estrategia Efectiva</vt:lpstr>
      <vt:lpstr>Evaluación De Estrategia</vt:lpstr>
      <vt:lpstr>Desarrollo de Ventajas Competitivas</vt:lpstr>
      <vt:lpstr>Como Obtener Ventaja Competitiva</vt:lpstr>
      <vt:lpstr>PE: Metas</vt:lpstr>
      <vt:lpstr>PE: Objetivos</vt:lpstr>
      <vt:lpstr>Metas y Objetivos Efectivos</vt:lpstr>
      <vt:lpstr>PE: Implementación</vt:lpstr>
      <vt:lpstr>PE: Resultados</vt:lpstr>
      <vt:lpstr>Diapositiva 131</vt:lpstr>
    </vt:vector>
  </TitlesOfParts>
  <Company>Barcillo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PlaneacionEstrategica</dc:title>
  <dc:subject>Planificacion y Comercializacion</dc:subject>
  <dc:creator>Barcillo Barzinister</dc:creator>
  <cp:lastModifiedBy>kenjjime</cp:lastModifiedBy>
  <cp:revision>532</cp:revision>
  <cp:lastPrinted>1601-01-01T00:00:00Z</cp:lastPrinted>
  <dcterms:created xsi:type="dcterms:W3CDTF">2002-07-19T11:47:45Z</dcterms:created>
  <dcterms:modified xsi:type="dcterms:W3CDTF">2010-01-29T17:47:32Z</dcterms:modified>
</cp:coreProperties>
</file>