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360" r:id="rId2"/>
    <p:sldId id="361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5851" autoAdjust="0"/>
    <p:restoredTop sz="98731" autoAdjust="0"/>
  </p:normalViewPr>
  <p:slideViewPr>
    <p:cSldViewPr>
      <p:cViewPr varScale="1">
        <p:scale>
          <a:sx n="62" d="100"/>
          <a:sy n="62" d="100"/>
        </p:scale>
        <p:origin x="-4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5C6108-A139-4D4C-9C06-BD62133A4B3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5F443D-BCB2-4EEB-8B7F-F296E0150D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4CEE5-A388-4649-A160-47CF6B07BA71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DB9E9-933C-4E5C-A6FF-DC1CC4017767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BDBAB-9FDD-40AD-9C16-3F705BAC5918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D736F-E8E4-498C-9E7B-3787465809CE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287824-3922-442B-B5D1-51D839FE6AD9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04638-EE6C-4E62-A4FC-1B05B6CCC256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4DC88-C8E5-48E5-8856-DDB5984D5D33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01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C2C0F-3905-4380-B73F-338BF89AE43F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CEC95-F29B-4303-B3E0-03004CC35DA3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00A1EC-9027-40E6-B44C-0FB55BB5A4AD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E4A24-BCB6-45B9-965B-73A19DE75337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27403-34F1-48CF-B391-24EC7762D349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46538-BF15-4AD8-9060-66FC00446E89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2F0992-C445-4133-A706-C2C01D12F130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C9E71-01E5-4AFD-A808-3C4EC4D01649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029BF1-A1E2-4A53-9D32-61E3613A0BC7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361D7A-978D-4D1C-ADC1-22A8E685E5F9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835B41-2DD1-4282-9A9D-004D376E87D1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06225-D498-4159-8BF1-6C18DE862BA7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7575B-FD3D-4BE0-9AE5-C3048F3F08FD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59F53-7436-461B-9C94-589B698049D6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7EA07-FD6B-472D-8447-76161A377E99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AE82C8-9694-42C6-872A-53CD8860B1EC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78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139E3-8714-4FBF-9911-8D179CBC3922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75494-9D17-46BC-96E8-E66A1A7067EF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E5B3E-AFF8-4333-94A1-EA3356ED1791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BCDB3-D57E-4E62-8558-658091C0FDCA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5814B1-1E18-4186-92C5-688BE593382D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C6B18-44E9-45DF-A85B-00AC00A76822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4B0EF-3430-4A70-A8B2-3AF3A8B5F0B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99997-CF0D-4727-9E38-B062A1E1626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3DB73-A6A1-48A1-BE2D-8B30AEC86E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D3FE4-9A4E-4041-B80F-000A1D4EF47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F770C-1AAE-4C93-89A8-2A59F420C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E87EB-B287-4179-9A95-1F03BB25E9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9D202-E5C8-4F6E-864D-39D78D05E2D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C4F07-B242-47B8-AE1A-739BB30CFAB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8E07C-C2C8-4C03-9C80-C012784EBCA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6954B-AEE4-4F44-BBFA-B1686BA31A4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F39D8-74EC-4A9B-84E3-5E173D2DA4C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E191-7CAB-4EEB-859C-BA3C396F7B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3AA8B-4A30-4162-A2F2-294F055FE36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127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126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948A021-C600-4371-9DCA-7BA7FC905D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2" r:id="rId13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cumento_de_Microsoft_Office_Word_97-20031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Documento_de_Microsoft_Office_Word_97-20032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Documento_de_Microsoft_Office_Word_97-20033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Documento_de_Microsoft_Office_Word_97-20034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Documento_de_Microsoft_Office_Word_97-20035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Documento_de_Microsoft_Office_Word_97-20036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order=ASC&amp;rpp=20&amp;value=Marcillo+Morla%2C+Fabriz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Documento_de_Microsoft_Office_Word_97-20037.doc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Documento_de_Microsoft_Office_Word_97-20038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Documento_de_Microsoft_Office_Word_97-20039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Documento_de_Microsoft_Office_Word_97-200310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n-US" smtClean="0"/>
              <a:t>Planificación y Comercialización – Clase 6</a:t>
            </a:r>
            <a:endParaRPr lang="es-ES_tradnl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14340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14342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Requisito para Clasificarse en la Dirección General de Pesca</a:t>
            </a:r>
            <a:endParaRPr lang="es-E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s-ES_tradnl" smtClean="0"/>
              <a:t>Persona Jurídica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s-ES_tradnl" smtClean="0"/>
              <a:t>Todos los anteriores menos el 2 y 3, mas lo siguiente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_tradnl" smtClean="0"/>
              <a:t>Escritura de constitución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_tradnl" smtClean="0"/>
              <a:t>Certificado de la Superintendencia de Compañías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_tradnl" smtClean="0"/>
              <a:t>Nombramiento del representante local</a:t>
            </a:r>
          </a:p>
          <a:p>
            <a:pPr marL="609600" indent="-609600" eaLnBrk="1" hangingPunct="1">
              <a:buFontTx/>
              <a:buNone/>
              <a:defRPr/>
            </a:pPr>
            <a:endParaRPr lang="es-ES_tradnl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es-ES_tradnl" smtClean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Contratación de Exportaciones</a:t>
            </a:r>
            <a:endParaRPr lang="es-E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Contrato de Viena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_tradnl" smtClean="0"/>
              <a:t>Temas que se tratan:</a:t>
            </a:r>
          </a:p>
          <a:p>
            <a:pPr lvl="1" eaLnBrk="1" hangingPunct="1">
              <a:defRPr/>
            </a:pPr>
            <a:r>
              <a:rPr lang="es-ES_tradnl" smtClean="0"/>
              <a:t>Elaboración del contrato</a:t>
            </a:r>
          </a:p>
          <a:p>
            <a:pPr lvl="1" eaLnBrk="1" hangingPunct="1">
              <a:defRPr/>
            </a:pPr>
            <a:r>
              <a:rPr lang="es-ES_tradnl" smtClean="0"/>
              <a:t>Obligaciones del vendedor</a:t>
            </a:r>
          </a:p>
          <a:p>
            <a:pPr lvl="1" eaLnBrk="1" hangingPunct="1">
              <a:defRPr/>
            </a:pPr>
            <a:r>
              <a:rPr lang="es-ES_tradnl" smtClean="0"/>
              <a:t>Obligaciones del Comprador </a:t>
            </a:r>
          </a:p>
          <a:p>
            <a:pPr lvl="1" eaLnBrk="1" hangingPunct="1">
              <a:defRPr/>
            </a:pPr>
            <a:r>
              <a:rPr lang="es-ES_tradnl" smtClean="0"/>
              <a:t>Traspaso de los riesgos, etc</a:t>
            </a:r>
          </a:p>
          <a:p>
            <a:pPr lvl="1" eaLnBrk="1" hangingPunct="1">
              <a:buFontTx/>
              <a:buNone/>
              <a:defRPr/>
            </a:pPr>
            <a:endParaRPr lang="es-ES" smtClean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Convenios y Condiciones generales de compra venta</a:t>
            </a:r>
            <a:endParaRPr lang="es-E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smtClean="0"/>
              <a:t>No es indebido pensar que el convenio, cuando se refiere expresamente a las partes, simplifica radicalmente la oposición entre las condiciones generales de venta, que el vendedor quiere imponer y las condiciones generales de compra que el comprador quiere imponer. El texto único del convenio se impondrá tanto al vendedor como al comprador.</a:t>
            </a:r>
            <a:endParaRPr lang="es-ES" sz="2800" smtClean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Elaboración del Contrato</a:t>
            </a:r>
            <a:endParaRPr lang="es-E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La oferta debe ser firme, precisa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Aprobación de la licencia de exportación e importación o eventual pago por anticipado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Precauciones tomadas por el exportador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Las especificación técnicas deben ser fijas </a:t>
            </a:r>
            <a:endParaRPr lang="es-ES" smtClean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/>
              <a:t>Atun y albacora</a:t>
            </a:r>
            <a:endParaRPr lang="es-ES_tradnl" b="1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1293813" y="1981200"/>
          <a:ext cx="7531100" cy="4114800"/>
        </p:xfrm>
        <a:graphic>
          <a:graphicData uri="http://schemas.openxmlformats.org/presentationml/2006/ole">
            <p:oleObj spid="_x0000_s1026" name="Documento" r:id="rId4" imgW="5612040" imgH="306684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1143000" y="1219200"/>
          <a:ext cx="7315200" cy="4800600"/>
        </p:xfrm>
        <a:graphic>
          <a:graphicData uri="http://schemas.openxmlformats.org/presentationml/2006/ole">
            <p:oleObj spid="_x0000_s2050" name="Documento" r:id="rId4" imgW="5612040" imgH="286236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Ostiones</a:t>
            </a:r>
            <a:r>
              <a:rPr lang="es-ES" b="1" smtClean="0"/>
              <a:t>.</a:t>
            </a:r>
            <a:r>
              <a:rPr lang="es-ES" b="1" smtClean="0">
                <a:solidFill>
                  <a:schemeClr val="tx1"/>
                </a:solidFill>
              </a:rPr>
              <a:t> </a:t>
            </a:r>
            <a:endParaRPr lang="es-ES_tradnl" b="1" smtClean="0">
              <a:solidFill>
                <a:schemeClr val="tx1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1173163" y="2481263"/>
          <a:ext cx="7772400" cy="3114675"/>
        </p:xfrm>
        <a:graphic>
          <a:graphicData uri="http://schemas.openxmlformats.org/presentationml/2006/ole">
            <p:oleObj spid="_x0000_s3074" name="Documento" r:id="rId4" imgW="5631120" imgH="225720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Langosta</a:t>
            </a:r>
            <a:br>
              <a:rPr lang="es-ES" smtClean="0"/>
            </a:br>
            <a:endParaRPr lang="es-ES_tradnl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1143000" y="1752600"/>
          <a:ext cx="7772400" cy="3395663"/>
        </p:xfrm>
        <a:graphic>
          <a:graphicData uri="http://schemas.openxmlformats.org/presentationml/2006/ole">
            <p:oleObj spid="_x0000_s4098" name="Documento" r:id="rId4" imgW="5612040" imgH="245340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Almeja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1173163" y="2286000"/>
          <a:ext cx="7772400" cy="3014663"/>
        </p:xfrm>
        <a:graphic>
          <a:graphicData uri="http://schemas.openxmlformats.org/presentationml/2006/ole">
            <p:oleObj spid="_x0000_s5122" name="Documento" r:id="rId4" imgW="5631120" imgH="182916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Jaiba azul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1173163" y="2590800"/>
          <a:ext cx="7772400" cy="1981200"/>
        </p:xfrm>
        <a:graphic>
          <a:graphicData uri="http://schemas.openxmlformats.org/presentationml/2006/ole">
            <p:oleObj spid="_x0000_s6146" name="Documento" r:id="rId4" imgW="5612040" imgH="143100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s-US" sz="2400" dirty="0">
                <a:latin typeface="+mn-lt"/>
                <a:hlinkClick r:id="rId4"/>
              </a:rPr>
              <a:t>Otras Publicaciones del mismo autor en Repositorio ESPOL</a:t>
            </a:r>
            <a:endParaRPr lang="es-US" sz="24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b="1" smtClean="0"/>
              <a:t>CHAME</a:t>
            </a:r>
            <a:endParaRPr lang="es-ES_tradnl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smtClean="0"/>
              <a:t>Exporta a Estados Unidos (700 - 800 g.)</a:t>
            </a:r>
            <a:endParaRPr lang="es-ES_tradnl" smtClean="0"/>
          </a:p>
          <a:p>
            <a:pPr eaLnBrk="1" hangingPunct="1">
              <a:defRPr/>
            </a:pPr>
            <a:endParaRPr lang="es-ES_tradnl" b="1" smtClean="0"/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  <a:defRPr/>
            </a:pPr>
            <a:r>
              <a:rPr lang="es-ES" b="1" smtClean="0">
                <a:ea typeface="Arial Unicode MS" pitchFamily="34" charset="-128"/>
                <a:cs typeface="Arial Unicode MS" pitchFamily="34" charset="-128"/>
              </a:rPr>
              <a:t>Forma de presentaci</a:t>
            </a:r>
            <a:r>
              <a:rPr lang="es-ES" b="1" smtClean="0">
                <a:latin typeface="Times New Roman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es-ES" b="1" smtClean="0">
                <a:ea typeface="Arial Unicode MS" pitchFamily="34" charset="-128"/>
                <a:cs typeface="Arial Unicode MS" pitchFamily="34" charset="-128"/>
              </a:rPr>
              <a:t>n:</a:t>
            </a:r>
            <a:endParaRPr lang="es-ES" smtClean="0"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sz="2800" smtClean="0"/>
              <a:t>Empaques plásticos tipo cajas oxigenados para que llegue totalmente fresco y húmedo con el fin de que no se produzca perdida.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sz="2800" smtClean="0"/>
              <a:t>Certificado Ictiosanitario c/1000 lb.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b="1" smtClean="0"/>
              <a:t>CARACOL</a:t>
            </a:r>
            <a:endParaRPr 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  <a:defRPr/>
            </a:pPr>
            <a:r>
              <a:rPr lang="es-ES" sz="2800" b="1" smtClean="0">
                <a:solidFill>
                  <a:schemeClr val="tx2"/>
                </a:solidFill>
              </a:rPr>
              <a:t>Tipo de presentación:</a:t>
            </a:r>
            <a:endParaRPr lang="es-ES" sz="2800" smtClean="0">
              <a:solidFill>
                <a:schemeClr val="tx2"/>
              </a:solidFill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sz="1800" smtClean="0"/>
              <a:t>Fresco y congelado (concha tercera parte de su peso vivo).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sz="1800" smtClean="0"/>
              <a:t>Conservas (Escargot de boulogne).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sz="1800" smtClean="0"/>
              <a:t>Preparados.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sz="1800" smtClean="0"/>
              <a:t>Preservidos.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es-ES_tradnl" sz="1400" smtClean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90600" y="3429000"/>
          <a:ext cx="7239000" cy="2971800"/>
        </p:xfrm>
        <a:graphic>
          <a:graphicData uri="http://schemas.openxmlformats.org/presentationml/2006/ole">
            <p:oleObj spid="_x0000_s7170" name="Documento" r:id="rId4" imgW="5710680" imgH="234432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b="1" smtClean="0"/>
              <a:t>Principales Especies Pesqueras de interes Comercial.</a:t>
            </a:r>
            <a:r>
              <a:rPr lang="es-ES" sz="2800" b="1" smtClean="0">
                <a:solidFill>
                  <a:schemeClr val="tx1"/>
                </a:solidFill>
              </a:rPr>
              <a:t/>
            </a:r>
            <a:br>
              <a:rPr lang="es-ES" sz="2800" b="1" smtClean="0">
                <a:solidFill>
                  <a:schemeClr val="tx1"/>
                </a:solidFill>
              </a:rPr>
            </a:br>
            <a:endParaRPr lang="es-ES_tradnl" b="1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Sardina (</a:t>
            </a:r>
            <a:r>
              <a:rPr lang="es-ES" sz="1800" b="1" i="1" smtClean="0"/>
              <a:t>Sardina pilchardus</a:t>
            </a:r>
            <a:r>
              <a:rPr lang="es-ES" sz="1800" b="1" smtClean="0"/>
              <a:t>).-</a:t>
            </a:r>
            <a:r>
              <a:rPr lang="es-ES" sz="1800" smtClean="0"/>
              <a:t> Su pesca es artesanal e industrial.  Su arte de pesca: Chinchorro de playa y redes de cerco.  Contenido de grasa: 5.2%.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Corvina (</a:t>
            </a:r>
            <a:r>
              <a:rPr lang="es-ES" sz="1800" b="1" i="1" smtClean="0"/>
              <a:t>Argyrosomus regius</a:t>
            </a:r>
            <a:r>
              <a:rPr lang="es-ES" sz="1800" b="1" smtClean="0"/>
              <a:t>).-</a:t>
            </a:r>
            <a:r>
              <a:rPr lang="es-ES" sz="1800" smtClean="0"/>
              <a:t> Su pesca es artesanal e industrial. Arte de Pesca: Espinel de profundidad, línea de mano y red de arrastre. Contenido de grasa: 3.6%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Jurel (</a:t>
            </a:r>
            <a:r>
              <a:rPr lang="es-ES" sz="1800" b="1" i="1" smtClean="0"/>
              <a:t>Trachurus trachurus</a:t>
            </a:r>
            <a:r>
              <a:rPr lang="es-ES" sz="1800" b="1" smtClean="0"/>
              <a:t>).-</a:t>
            </a:r>
            <a:r>
              <a:rPr lang="es-ES" sz="1800" smtClean="0"/>
              <a:t>Su pesca se da de manera artesanal e industrial.  Artes de Pesca: Red de enmalle de superficie y red de cerco. Contenido de grasa: 1.8%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Albacora (</a:t>
            </a:r>
            <a:r>
              <a:rPr lang="es-ES" sz="1800" b="1" i="1" smtClean="0"/>
              <a:t>Thunnus alalunga</a:t>
            </a:r>
            <a:r>
              <a:rPr lang="es-ES" sz="1800" b="1" smtClean="0"/>
              <a:t>).-</a:t>
            </a:r>
            <a:r>
              <a:rPr lang="es-ES" sz="1800" smtClean="0"/>
              <a:t> Su pesca se da  de manera artesanal e industrial.  Artes de Pesca: línea de mano, red de enmalle superficial y red de cerco. Contenido de grasa: 6.3%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Lenguado(</a:t>
            </a:r>
            <a:r>
              <a:rPr lang="es-ES" sz="1800" b="1" i="1" smtClean="0"/>
              <a:t>Solea solea</a:t>
            </a:r>
            <a:r>
              <a:rPr lang="es-ES" sz="1800" b="1" smtClean="0"/>
              <a:t>).-</a:t>
            </a:r>
            <a:r>
              <a:rPr lang="es-ES" sz="1800" smtClean="0"/>
              <a:t> Su pesca es artesanal e industrial. Artes de Pesca: línea de mano espinel de fondo y red de arrastre. Contenido de grasa: 1.4%</a:t>
            </a:r>
            <a:endParaRPr lang="es-ES_tradnl" sz="1800" smtClean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s-ES" sz="2800" b="1" smtClean="0"/>
              <a:t>Principales Especies Pesqueras de interes Comercial.</a:t>
            </a:r>
            <a:endParaRPr lang="es-ES_tradnl" sz="2800" b="1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Atún (</a:t>
            </a:r>
            <a:r>
              <a:rPr lang="es-ES" sz="1800" b="1" i="1" smtClean="0"/>
              <a:t>Thunnus thynnus</a:t>
            </a:r>
            <a:r>
              <a:rPr lang="es-ES" sz="1800" b="1" smtClean="0"/>
              <a:t>).-</a:t>
            </a:r>
            <a:r>
              <a:rPr lang="es-ES" sz="1800" smtClean="0"/>
              <a:t> pesca artesanal e industrial. Cont. de grasa: 8.0%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Salmón (</a:t>
            </a:r>
            <a:r>
              <a:rPr lang="es-ES" sz="1800" b="1" i="1" smtClean="0"/>
              <a:t>Salmo salar</a:t>
            </a:r>
            <a:r>
              <a:rPr lang="es-ES" sz="1800" b="1" smtClean="0"/>
              <a:t>).-</a:t>
            </a:r>
            <a:r>
              <a:rPr lang="es-ES" sz="1800" smtClean="0"/>
              <a:t> pesca artesanal e industrial. Cont. de grasa: 13.6%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Carpa (</a:t>
            </a:r>
            <a:r>
              <a:rPr lang="es-ES" sz="1800" b="1" i="1" smtClean="0"/>
              <a:t>Cyprinus carpio</a:t>
            </a:r>
            <a:r>
              <a:rPr lang="es-ES" sz="1800" smtClean="0"/>
              <a:t>).- pesca artesanal e industrial. Cont. de grasa: 4.8%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Dorado(</a:t>
            </a:r>
            <a:r>
              <a:rPr lang="es-ES" sz="1800" b="1" i="1" smtClean="0"/>
              <a:t>Sparus auratus</a:t>
            </a:r>
            <a:r>
              <a:rPr lang="es-ES" sz="1800" smtClean="0"/>
              <a:t>).- Su pesca es artesanal  e industrial. Artes de Pesca: Línea de mano , palangre de superficie y red de enmalle superficial. Cont. de grasa: 1.9%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Mojarra (</a:t>
            </a:r>
            <a:r>
              <a:rPr lang="es-ES" sz="1800" b="1" i="1" smtClean="0"/>
              <a:t>Lamma nasus</a:t>
            </a:r>
            <a:r>
              <a:rPr lang="es-ES" sz="1800" smtClean="0"/>
              <a:t>).- Su pesca es artesanal  e industrial. Artes de Pesca: red de enmalle superficial y red de arrastre. Cont. de grasa: 1.5%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Bacalao (</a:t>
            </a:r>
            <a:r>
              <a:rPr lang="es-ES" sz="1800" b="1" i="1" smtClean="0"/>
              <a:t>Gadus morhua</a:t>
            </a:r>
            <a:r>
              <a:rPr lang="es-ES" sz="1800" smtClean="0"/>
              <a:t>).- pesca artesanal e industrial. Cont. de grasa: 0.4%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Trucha arco-iris (</a:t>
            </a:r>
            <a:r>
              <a:rPr lang="es-ES" sz="1800" b="1" i="1" smtClean="0"/>
              <a:t>Salmo gairdneri</a:t>
            </a:r>
            <a:r>
              <a:rPr lang="es-ES" sz="1800" b="1" smtClean="0"/>
              <a:t>).-</a:t>
            </a:r>
            <a:r>
              <a:rPr lang="es-ES" sz="1800" smtClean="0"/>
              <a:t> pesca industrial. Cont. de grasa: 2.7%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Tilapia(</a:t>
            </a:r>
            <a:r>
              <a:rPr lang="es-ES" sz="1800" b="1" i="1" smtClean="0"/>
              <a:t>Oreochromis niloticus</a:t>
            </a:r>
            <a:r>
              <a:rPr lang="es-ES" sz="1800" smtClean="0"/>
              <a:t>).- pesca artesanal. Cont. de grasa: 3.6%</a:t>
            </a:r>
            <a:endParaRPr lang="es-ES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mtClean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b="1" smtClean="0"/>
              <a:t>Principales Especies Pesqueras de interes Comercial.</a:t>
            </a:r>
            <a:endParaRPr lang="es-ES_tradnl" sz="2800" b="1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Morenas.-</a:t>
            </a:r>
            <a:r>
              <a:rPr lang="es-ES" sz="1800" smtClean="0"/>
              <a:t> Su pesca es artesanal. Su captura se la realiza por medio de linea de mano y espinel de profundidad. Contenido de grasa: 2.1 %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Bagre</a:t>
            </a:r>
            <a:r>
              <a:rPr lang="es-ES" sz="1800" smtClean="0"/>
              <a:t>.- Su pesca es artesanal e industrial. Arte de Pesca: Linea de mano, tranmallo de fondo ,espinel de profundidad y red de arrastre. Contenido de grasa: 1.8</a:t>
            </a:r>
            <a:r>
              <a:rPr lang="es-ES" sz="1800" b="1" smtClean="0"/>
              <a:t>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Robalo.-</a:t>
            </a:r>
            <a:r>
              <a:rPr lang="es-ES" sz="1800" smtClean="0"/>
              <a:t> Su pesca es artesanal e industrial. Arte de Pesca: Línea de mano y red de arrastre. Contenido de grasa: 1.5%.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Lisa.-</a:t>
            </a:r>
            <a:r>
              <a:rPr lang="es-ES" sz="1800" smtClean="0"/>
              <a:t> Su pesca es artesanal. Artes de Pesca: atarraya y red de enmalle superficial. Contenido de grasa: 1.8%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Macarella</a:t>
            </a:r>
            <a:r>
              <a:rPr lang="es-ES" sz="1800" smtClean="0"/>
              <a:t>.- Su pesca es artesanal e industrial. Artes de Pesca: red de enmalle de superficial y red de cerco. Contenido de grasa: 4.6%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Picudo(</a:t>
            </a:r>
            <a:r>
              <a:rPr lang="es-ES" sz="1800" b="1" i="1" smtClean="0"/>
              <a:t>Sprattus sprattus</a:t>
            </a:r>
            <a:r>
              <a:rPr lang="es-ES" sz="1800" b="1" smtClean="0"/>
              <a:t>).-</a:t>
            </a:r>
            <a:r>
              <a:rPr lang="es-ES" sz="1800" smtClean="0"/>
              <a:t> Su pesca es artesanal.  Artes de Pesca: Línea de mano, red de enmalle de superficial y red de cerco.Contenido de grasa: 16.6%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" sz="2800" b="1" smtClean="0"/>
              <a:t>Principales Especies Pesqueras de interes Comercial.</a:t>
            </a:r>
            <a:endParaRPr lang="es-ES_tradnl" sz="2800" b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s-ES" sz="1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b="1" smtClean="0">
                <a:solidFill>
                  <a:schemeClr val="tx2"/>
                </a:solidFill>
              </a:rPr>
              <a:t>CRUSTACEOS: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8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Langosta.-</a:t>
            </a:r>
            <a:r>
              <a:rPr lang="es-ES" sz="1800" smtClean="0"/>
              <a:t> Su pesca es artesanal e industrial. Artes de Pesca: buceo, trampas y nasas, trasmallo de fondo y red de arrastre.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Jaiva azul.-</a:t>
            </a:r>
            <a:r>
              <a:rPr lang="es-ES" sz="1800" smtClean="0"/>
              <a:t> Su pesca es artesanal e industrial. Artes de Pesca: trasmallo de fondo y red de arrastre.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Cangrejo</a:t>
            </a:r>
            <a:r>
              <a:rPr lang="es-ES" sz="1800" smtClean="0"/>
              <a:t>.- Su pesca es artesanal. Artes de Pesca: Forma manual con guante y gancho.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Langostinos</a:t>
            </a:r>
            <a:r>
              <a:rPr lang="es-ES" sz="1800" smtClean="0"/>
              <a:t>.- Su pesca es artesanal e industrial. Artes de Pesca: trasmallo de fondo y red de arrastre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Camarón cebra</a:t>
            </a:r>
            <a:r>
              <a:rPr lang="es-ES" sz="1800" smtClean="0"/>
              <a:t>.- Su pesca es industrial. Artes de Pesca: red de arrastre</a:t>
            </a:r>
            <a:endParaRPr lang="es-ES_tradnl" sz="1800" smtClean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" sz="2800" b="1" smtClean="0"/>
              <a:t>Principales Especies Pesqueras de interes Comercial.</a:t>
            </a:r>
            <a:endParaRPr lang="es-ES_tradnl" sz="28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000" b="1" smtClean="0">
                <a:solidFill>
                  <a:schemeClr val="tx2"/>
                </a:solidFill>
              </a:rPr>
              <a:t>MOLUSCOS:</a:t>
            </a:r>
            <a:endParaRPr lang="es-ES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Concha prieta.-</a:t>
            </a:r>
            <a:r>
              <a:rPr lang="es-ES" sz="1800" smtClean="0"/>
              <a:t> Su pesca es artesanal. Artes de Pesca: Extracción manual con guante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Mejillon</a:t>
            </a:r>
            <a:r>
              <a:rPr lang="es-ES" sz="1800" smtClean="0"/>
              <a:t>.- Su pesca es artesanal. Artes de Pesca: Forma manual con guante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Ostión.-</a:t>
            </a:r>
            <a:r>
              <a:rPr lang="es-ES" sz="1800" smtClean="0"/>
              <a:t> Su pesca es artesanal. Artes de Pesca: Forma manual con guante y se emplea cuchillo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Ostra.-</a:t>
            </a:r>
            <a:r>
              <a:rPr lang="es-ES" sz="1800" smtClean="0"/>
              <a:t> Su pesca es artesanal. Artes de Pesca: Forma manual mediante buceo sin equipo, empleándose cincel o cuchillo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Scallop</a:t>
            </a:r>
            <a:r>
              <a:rPr lang="es-ES" sz="1800" smtClean="0"/>
              <a:t>.- Su pesca es industrial. Artes de Pesca: Red de arrastre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Almeja</a:t>
            </a:r>
            <a:r>
              <a:rPr lang="es-ES" sz="1800" smtClean="0"/>
              <a:t>.- Su pesca es industrial. Artes de Pesca: Red de arrastre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Ostra Perla</a:t>
            </a:r>
            <a:r>
              <a:rPr lang="es-ES" sz="1800" smtClean="0"/>
              <a:t>.- Su pesca es artesanal. Artes de Pesca: Forma manual mediante buceo sin equipo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Calamar</a:t>
            </a:r>
            <a:r>
              <a:rPr lang="es-ES" sz="1800" smtClean="0"/>
              <a:t>.- Su pesca es industrial. Artes de Pesca: Red de arrastre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800" b="1" smtClean="0"/>
              <a:t>Pulpo.-</a:t>
            </a:r>
            <a:r>
              <a:rPr lang="es-ES" sz="1800" smtClean="0"/>
              <a:t> Su pesca es artesanal. Artes de Pesca: Con gancho.</a:t>
            </a:r>
            <a:endParaRPr lang="es-ES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mtClean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457200"/>
            <a:ext cx="7772400" cy="914400"/>
          </a:xfrm>
        </p:spPr>
        <p:txBody>
          <a:bodyPr/>
          <a:lstStyle/>
          <a:p>
            <a:pPr eaLnBrk="1" hangingPunct="1"/>
            <a:r>
              <a:rPr lang="es-ES" sz="2800" b="1" smtClean="0"/>
              <a:t>Especies de mariscos que se comercializan en los difierentes puntos de Guayaquil.</a:t>
            </a:r>
            <a:br>
              <a:rPr lang="es-ES" sz="2800" b="1" smtClean="0"/>
            </a:br>
            <a:endParaRPr lang="es-ES_tradnl" sz="2800" b="1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_tradnl" sz="2400" b="1" i="1" smtClean="0"/>
              <a:t>   </a:t>
            </a:r>
            <a:r>
              <a:rPr lang="es-ES" sz="2400" b="1" i="1" smtClean="0">
                <a:solidFill>
                  <a:schemeClr val="tx2"/>
                </a:solidFill>
              </a:rPr>
              <a:t>Mercado Caraguay:</a:t>
            </a:r>
            <a:endParaRPr lang="es-ES" b="1" i="1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s-ES" sz="1800" smtClean="0"/>
              <a:t>Los diferentes mariscos que se venden en este mercado provienen de nuestras costas , principalmente de las ciudades de Manta y de Playas.</a:t>
            </a:r>
            <a:endParaRPr lang="es-ES_tradnl" smtClean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295400" y="2667000"/>
          <a:ext cx="6985000" cy="3797300"/>
        </p:xfrm>
        <a:graphic>
          <a:graphicData uri="http://schemas.openxmlformats.org/presentationml/2006/ole">
            <p:oleObj spid="_x0000_s8194" name="Documento" r:id="rId4" imgW="5707440" imgH="310356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_tradnl" sz="2400" b="1" i="1" smtClean="0"/>
              <a:t>	</a:t>
            </a:r>
            <a:r>
              <a:rPr lang="es-ES" sz="2400" b="1" i="1" smtClean="0">
                <a:solidFill>
                  <a:schemeClr val="tx2"/>
                </a:solidFill>
              </a:rPr>
              <a:t>Mercado Portete:</a:t>
            </a:r>
            <a:endParaRPr lang="es-ES" b="1" i="1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s-MX" sz="1800" smtClean="0"/>
              <a:t>Se vende: concha prieta, camarón de rio, albacora, calamar, pulpo, bagre, cherna, corvina, cangrejo, pargo.</a:t>
            </a:r>
          </a:p>
          <a:p>
            <a:pPr eaLnBrk="1" hangingPunct="1">
              <a:defRPr/>
            </a:pPr>
            <a:r>
              <a:rPr lang="es-MX" sz="1800" smtClean="0"/>
              <a:t>Proviene de diferentes lugares (Puná, San Lorenzo, Taura, Posorja y Sabana grande.)</a:t>
            </a:r>
          </a:p>
          <a:p>
            <a:pPr eaLnBrk="1" hangingPunct="1">
              <a:defRPr/>
            </a:pPr>
            <a:endParaRPr lang="es-MX" sz="1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_tradnl" sz="2400" b="1" i="1" smtClean="0"/>
              <a:t>	</a:t>
            </a:r>
            <a:r>
              <a:rPr lang="es-ES_tradnl" sz="2400" b="1" i="1" smtClean="0">
                <a:solidFill>
                  <a:schemeClr val="tx2"/>
                </a:solidFill>
              </a:rPr>
              <a:t>Mercado El Cisne: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_tradnl" b="1" i="1" smtClean="0"/>
          </a:p>
          <a:p>
            <a:pPr eaLnBrk="1" hangingPunct="1">
              <a:defRPr/>
            </a:pPr>
            <a:endParaRPr lang="es-ES_tradnl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90600" y="3352800"/>
          <a:ext cx="6781800" cy="2755900"/>
        </p:xfrm>
        <a:graphic>
          <a:graphicData uri="http://schemas.openxmlformats.org/presentationml/2006/ole">
            <p:oleObj spid="_x0000_s9218" name="Documento" r:id="rId4" imgW="5707440" imgH="231876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_tradnl" sz="2800" b="1" i="1" smtClean="0"/>
              <a:t> </a:t>
            </a:r>
            <a:r>
              <a:rPr lang="es-ES_tradnl" sz="2800" b="1" i="1" smtClean="0">
                <a:solidFill>
                  <a:schemeClr val="tx2"/>
                </a:solidFill>
              </a:rPr>
              <a:t>Supermercados Santa Isabel:</a:t>
            </a:r>
            <a:endParaRPr lang="es-ES_tradnl" b="1" i="1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s-ES_tradnl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787400" y="1981200"/>
          <a:ext cx="7569200" cy="4114800"/>
        </p:xfrm>
        <a:graphic>
          <a:graphicData uri="http://schemas.openxmlformats.org/presentationml/2006/ole">
            <p:oleObj spid="_x0000_s10242" name="Documento" r:id="rId4" imgW="5707440" imgH="310356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Tramites para Exportar Mercancias</a:t>
            </a:r>
            <a:endParaRPr lang="es-E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Acuerdo entre el exportador y el Importador.</a:t>
            </a:r>
          </a:p>
          <a:p>
            <a:pPr eaLnBrk="1" hangingPunct="1">
              <a:defRPr/>
            </a:pPr>
            <a:r>
              <a:rPr lang="es-ES_tradnl" smtClean="0"/>
              <a:t>Tramites para despachar Mercancías</a:t>
            </a:r>
          </a:p>
          <a:p>
            <a:pPr eaLnBrk="1" hangingPunct="1">
              <a:defRPr/>
            </a:pPr>
            <a:endParaRPr lang="es-ES" smtClean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Tramites Generales</a:t>
            </a:r>
            <a:endParaRPr lang="es-E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Tramites Institucionales: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Preparación de Documentos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Procedimientos Administrativos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Depósitos de las divisas en los Bancos Corresponsales del B.C.E.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Pago de aportaciones a la CORPEI</a:t>
            </a:r>
            <a:endParaRPr lang="es-ES" smtClean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Tramites Especiales </a:t>
            </a:r>
            <a:endParaRPr lang="es-E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smtClean="0"/>
              <a:t>Tramites para Productos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Requisitos exigibles para el Tramite institucional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Declaración del precio mínimo referencial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Licencia y certificados varios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Requisitos no exigibles para el tramite institucional 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Certificado de libre venta en el país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Certificado Sanitario 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Certificado de origen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z="2400" smtClean="0"/>
              <a:t>Factura o Visa consular </a:t>
            </a:r>
            <a:endParaRPr lang="es-ES" sz="2400" smtClean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Tramites Especiales</a:t>
            </a:r>
            <a:endParaRPr lang="es-E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Tramites en casos especiales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Regímenes aduaneros especiales 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Modalidades de venta no tradicionales </a:t>
            </a:r>
          </a:p>
          <a:p>
            <a:pPr eaLnBrk="1" hangingPunct="1">
              <a:defRPr/>
            </a:pPr>
            <a:r>
              <a:rPr lang="es-ES_tradnl" smtClean="0"/>
              <a:t>Tramites de venta de Divisas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Obligaciones de ventas </a:t>
            </a:r>
          </a:p>
          <a:p>
            <a:pPr lvl="1" eaLnBrk="1" hangingPunct="1">
              <a:buFontTx/>
              <a:buChar char="•"/>
              <a:defRPr/>
            </a:pPr>
            <a:r>
              <a:rPr lang="es-ES_tradnl" smtClean="0"/>
              <a:t>Excepciones a obligaciones</a:t>
            </a:r>
            <a:endParaRPr lang="es-ES" smtClean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Documentos para realizar una Exportación</a:t>
            </a:r>
            <a:endParaRPr lang="es-E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Formulario único de Exportación (FUE)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Factura comercial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Documento de transporte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Lista de Empaque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Declaración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Guía de Remisión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Certificado de origen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Carta de Credito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Certificado de Calidad </a:t>
            </a:r>
            <a:endParaRPr lang="es-ES" sz="2800" smtClean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Para Exportar Productos de Mar</a:t>
            </a:r>
            <a:endParaRPr lang="es-E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Para exportar productos de mar es necesario que el Productor-Exportador este clasificado en la dirección general de pesca como tal, ya que este requisito es exigido en el INP para obtener el certificado ictiosanitario.</a:t>
            </a:r>
            <a:endParaRPr lang="es-ES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Requisito para Clasificarse en la Dirección General de Pesca</a:t>
            </a:r>
            <a:endParaRPr lang="es-E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Persona Natural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Solicitud al Director General de Pesca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Cédula de Identidad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Certificado de Votación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Escritura de Propiedad del Terrreno o contrato de arriendo con promesa de compra-venta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Contrato de abastecimiento de MP para los productos a procesar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Planos de distribución de la planta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Estudio Técnico-Económico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Disponer de capital social o inversiones realizadas como mínimo el 40% de la inversión total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s-ES_tradnl" sz="240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s-ES" sz="2400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2748</TotalTime>
  <Words>1432</Words>
  <Application>Microsoft PowerPoint</Application>
  <PresentationFormat>Presentación en pantalla (4:3)</PresentationFormat>
  <Paragraphs>181</Paragraphs>
  <Slides>29</Slides>
  <Notes>29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5" baseType="lpstr">
      <vt:lpstr>Times New Roman</vt:lpstr>
      <vt:lpstr>Arial</vt:lpstr>
      <vt:lpstr>Wingdings</vt:lpstr>
      <vt:lpstr>Arial Unicode MS</vt:lpstr>
      <vt:lpstr>Azure</vt:lpstr>
      <vt:lpstr>Documento Microsoft Word</vt:lpstr>
      <vt:lpstr>Planificación y Comercialización – Clase 6</vt:lpstr>
      <vt:lpstr>Fabrizio Marcillo Morla</vt:lpstr>
      <vt:lpstr>Tramites para Exportar Mercancias</vt:lpstr>
      <vt:lpstr>Tramites Generales</vt:lpstr>
      <vt:lpstr>Tramites Especiales </vt:lpstr>
      <vt:lpstr>Tramites Especiales</vt:lpstr>
      <vt:lpstr>Documentos para realizar una Exportación</vt:lpstr>
      <vt:lpstr>Para Exportar Productos de Mar</vt:lpstr>
      <vt:lpstr>Requisito para Clasificarse en la Dirección General de Pesca</vt:lpstr>
      <vt:lpstr>Requisito para Clasificarse en la Dirección General de Pesca</vt:lpstr>
      <vt:lpstr>Contratación de Exportaciones</vt:lpstr>
      <vt:lpstr>Convenios y Condiciones generales de compra venta</vt:lpstr>
      <vt:lpstr>Elaboración del Contrato</vt:lpstr>
      <vt:lpstr>Atun y albacora</vt:lpstr>
      <vt:lpstr>Diapositiva 15</vt:lpstr>
      <vt:lpstr>Ostiones. </vt:lpstr>
      <vt:lpstr>Langosta </vt:lpstr>
      <vt:lpstr>Almeja</vt:lpstr>
      <vt:lpstr>Jaiba azul</vt:lpstr>
      <vt:lpstr>CHAME</vt:lpstr>
      <vt:lpstr>CARACOL</vt:lpstr>
      <vt:lpstr>Principales Especies Pesqueras de interes Comercial. </vt:lpstr>
      <vt:lpstr>Principales Especies Pesqueras de interes Comercial.</vt:lpstr>
      <vt:lpstr>Principales Especies Pesqueras de interes Comercial.</vt:lpstr>
      <vt:lpstr>Principales Especies Pesqueras de interes Comercial.</vt:lpstr>
      <vt:lpstr>Principales Especies Pesqueras de interes Comercial.</vt:lpstr>
      <vt:lpstr>Especies de mariscos que se comercializan en los difierentes puntos de Guayaquil. </vt:lpstr>
      <vt:lpstr>Diapositiva 28</vt:lpstr>
      <vt:lpstr>Diapositiva 29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 y Costos Fijos y Variables</dc:title>
  <dc:subject>Planificacion y Comercializacion</dc:subject>
  <dc:creator>Barcillo Barzinister</dc:creator>
  <cp:lastModifiedBy>kenjjime</cp:lastModifiedBy>
  <cp:revision>423</cp:revision>
  <cp:lastPrinted>1601-01-01T00:00:00Z</cp:lastPrinted>
  <dcterms:created xsi:type="dcterms:W3CDTF">2002-07-19T11:47:45Z</dcterms:created>
  <dcterms:modified xsi:type="dcterms:W3CDTF">2010-01-29T17:58:17Z</dcterms:modified>
</cp:coreProperties>
</file>