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6"/>
  </p:notesMasterIdLst>
  <p:handoutMasterIdLst>
    <p:handoutMasterId r:id="rId57"/>
  </p:handoutMasterIdLst>
  <p:sldIdLst>
    <p:sldId id="387" r:id="rId2"/>
    <p:sldId id="388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0" r:id="rId39"/>
    <p:sldId id="371" r:id="rId40"/>
    <p:sldId id="372" r:id="rId41"/>
    <p:sldId id="373" r:id="rId42"/>
    <p:sldId id="374" r:id="rId43"/>
    <p:sldId id="375" r:id="rId44"/>
    <p:sldId id="376" r:id="rId45"/>
    <p:sldId id="377" r:id="rId46"/>
    <p:sldId id="378" r:id="rId47"/>
    <p:sldId id="379" r:id="rId48"/>
    <p:sldId id="380" r:id="rId49"/>
    <p:sldId id="381" r:id="rId50"/>
    <p:sldId id="382" r:id="rId51"/>
    <p:sldId id="383" r:id="rId52"/>
    <p:sldId id="384" r:id="rId53"/>
    <p:sldId id="385" r:id="rId54"/>
    <p:sldId id="386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5851" autoAdjust="0"/>
    <p:restoredTop sz="98731" autoAdjust="0"/>
  </p:normalViewPr>
  <p:slideViewPr>
    <p:cSldViewPr>
      <p:cViewPr varScale="1">
        <p:scale>
          <a:sx n="62" d="100"/>
          <a:sy n="62" d="100"/>
        </p:scale>
        <p:origin x="-4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1FF2F4-D392-49C9-9211-787FA6F8731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83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687C52-36AD-4F09-8A08-65AAD9D3EBB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4D276-7C5E-4F78-82FF-33F1A64C3194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9ACE5B-5C49-4252-9D47-A3322DACEAF5}" type="slidenum">
              <a:rPr lang="es-US" smtClean="0"/>
              <a:pPr/>
              <a:t>10</a:t>
            </a:fld>
            <a:endParaRPr lang="es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4A0EA-D455-4AB8-9DF1-480E9A7BF804}" type="slidenum">
              <a:rPr lang="es-US" smtClean="0"/>
              <a:pPr/>
              <a:t>11</a:t>
            </a:fld>
            <a:endParaRPr lang="es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25C0E-22B2-4A75-8B16-50BF2168ADBF}" type="slidenum">
              <a:rPr lang="es-US" smtClean="0"/>
              <a:pPr/>
              <a:t>12</a:t>
            </a:fld>
            <a:endParaRPr lang="es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912CB3-9F94-44F4-A23F-BB2580BCFE80}" type="slidenum">
              <a:rPr lang="es-US" smtClean="0"/>
              <a:pPr/>
              <a:t>13</a:t>
            </a:fld>
            <a:endParaRPr lang="es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3EFC97-812E-4620-B0B4-FE0196ABDC21}" type="slidenum">
              <a:rPr lang="es-US" smtClean="0"/>
              <a:pPr/>
              <a:t>14</a:t>
            </a:fld>
            <a:endParaRPr lang="es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5B2FE0-4F10-4CFA-BB2E-D61962512ADB}" type="slidenum">
              <a:rPr lang="es-US" smtClean="0"/>
              <a:pPr/>
              <a:t>15</a:t>
            </a:fld>
            <a:endParaRPr lang="es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C3A10-8E39-481F-A5BD-2DEC455E777E}" type="slidenum">
              <a:rPr lang="es-US" smtClean="0"/>
              <a:pPr/>
              <a:t>16</a:t>
            </a:fld>
            <a:endParaRPr lang="es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1F8BBC-F163-4B97-87F8-BAFDB74A9046}" type="slidenum">
              <a:rPr lang="es-US" smtClean="0"/>
              <a:pPr/>
              <a:t>17</a:t>
            </a:fld>
            <a:endParaRPr lang="es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49E3E-C125-4E28-9E1B-1E3F40C36728}" type="slidenum">
              <a:rPr lang="es-US" smtClean="0"/>
              <a:pPr/>
              <a:t>18</a:t>
            </a:fld>
            <a:endParaRPr lang="es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BF174-63AE-4605-9439-89F17F5B82CB}" type="slidenum">
              <a:rPr lang="es-US" smtClean="0"/>
              <a:pPr/>
              <a:t>19</a:t>
            </a:fld>
            <a:endParaRPr lang="es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27403-34F1-48CF-B391-24EC7762D349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E3E79-236E-4610-BC48-4FECF5390A50}" type="slidenum">
              <a:rPr lang="es-US" smtClean="0"/>
              <a:pPr/>
              <a:t>20</a:t>
            </a:fld>
            <a:endParaRPr lang="es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AC765-334A-468D-9271-1B23AC901B8B}" type="slidenum">
              <a:rPr lang="es-US" smtClean="0"/>
              <a:pPr/>
              <a:t>21</a:t>
            </a:fld>
            <a:endParaRPr lang="es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09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F9F23D-8C99-41E0-93C1-995CB81C005E}" type="slidenum">
              <a:rPr lang="es-US" smtClean="0"/>
              <a:pPr/>
              <a:t>22</a:t>
            </a:fld>
            <a:endParaRPr lang="es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402EF-8F51-4145-BD53-6E06C76D2564}" type="slidenum">
              <a:rPr lang="es-US" smtClean="0"/>
              <a:pPr/>
              <a:t>23</a:t>
            </a:fld>
            <a:endParaRPr lang="es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29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D14A04-D636-4B24-A80F-45611C6AFD2A}" type="slidenum">
              <a:rPr lang="es-US" smtClean="0"/>
              <a:pPr/>
              <a:t>24</a:t>
            </a:fld>
            <a:endParaRPr lang="es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39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D16E4-2877-4699-9E2D-5B819306B9AF}" type="slidenum">
              <a:rPr lang="es-US" smtClean="0"/>
              <a:pPr/>
              <a:t>25</a:t>
            </a:fld>
            <a:endParaRPr lang="es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49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82D69B-9E1B-4FB6-A6E5-FF9DBB506D09}" type="slidenum">
              <a:rPr lang="es-US" smtClean="0"/>
              <a:pPr/>
              <a:t>26</a:t>
            </a:fld>
            <a:endParaRPr lang="es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0DFD2A-AB36-4250-85EF-F47599EAD8D3}" type="slidenum">
              <a:rPr lang="es-US" smtClean="0"/>
              <a:pPr/>
              <a:t>27</a:t>
            </a:fld>
            <a:endParaRPr lang="es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70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B7090-1420-4028-A1B5-57B34A98E2DA}" type="slidenum">
              <a:rPr lang="es-US" smtClean="0"/>
              <a:pPr/>
              <a:t>28</a:t>
            </a:fld>
            <a:endParaRPr lang="es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80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CF4C8-F31A-4600-9731-A217962FEA91}" type="slidenum">
              <a:rPr lang="es-US" smtClean="0"/>
              <a:pPr/>
              <a:t>29</a:t>
            </a:fld>
            <a:endParaRPr lang="es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7123FC-0104-4F83-9C6E-288AA4B0205B}" type="slidenum">
              <a:rPr lang="es-US" smtClean="0"/>
              <a:pPr/>
              <a:t>3</a:t>
            </a:fld>
            <a:endParaRPr lang="es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890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BEAE93-5352-4546-A16D-AA5D14EAEFF9}" type="slidenum">
              <a:rPr lang="es-US" smtClean="0"/>
              <a:pPr/>
              <a:t>30</a:t>
            </a:fld>
            <a:endParaRPr lang="es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01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D745C-825A-468B-BB59-0CF73F07C7A8}" type="slidenum">
              <a:rPr lang="es-US" smtClean="0"/>
              <a:pPr/>
              <a:t>31</a:t>
            </a:fld>
            <a:endParaRPr lang="es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11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01ED33-5DE0-416D-B6BB-254B9021025B}" type="slidenum">
              <a:rPr lang="es-US" smtClean="0"/>
              <a:pPr/>
              <a:t>32</a:t>
            </a:fld>
            <a:endParaRPr lang="es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21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0C902-1B09-4542-A7BB-C3185F78AE86}" type="slidenum">
              <a:rPr lang="es-US" smtClean="0"/>
              <a:pPr/>
              <a:t>33</a:t>
            </a:fld>
            <a:endParaRPr lang="es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31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82906-BB74-4403-8946-381924B64672}" type="slidenum">
              <a:rPr lang="es-US" smtClean="0"/>
              <a:pPr/>
              <a:t>34</a:t>
            </a:fld>
            <a:endParaRPr lang="es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436CA-FB9E-4A84-AD55-8766B40DEC08}" type="slidenum">
              <a:rPr lang="es-US" smtClean="0"/>
              <a:pPr/>
              <a:t>35</a:t>
            </a:fld>
            <a:endParaRPr lang="es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52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C5252-8A4E-4CA7-95F0-840345FFCE00}" type="slidenum">
              <a:rPr lang="es-US" smtClean="0"/>
              <a:pPr/>
              <a:t>36</a:t>
            </a:fld>
            <a:endParaRPr lang="es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DB23B-0ADF-4EC1-9B90-3F88C367E743}" type="slidenum">
              <a:rPr lang="es-US" smtClean="0"/>
              <a:pPr/>
              <a:t>37</a:t>
            </a:fld>
            <a:endParaRPr lang="es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9A65AC-BF61-4EB6-803D-FC7F442B53FC}" type="slidenum">
              <a:rPr lang="es-US" smtClean="0"/>
              <a:pPr/>
              <a:t>38</a:t>
            </a:fld>
            <a:endParaRPr lang="es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895E8-22BE-4C87-821C-02A49B5FAEA8}" type="slidenum">
              <a:rPr lang="es-US" smtClean="0"/>
              <a:pPr/>
              <a:t>39</a:t>
            </a:fld>
            <a:endParaRPr lang="es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5C8A9-B44C-44F0-9106-DFF105BC0339}" type="slidenum">
              <a:rPr lang="es-US" smtClean="0"/>
              <a:pPr/>
              <a:t>4</a:t>
            </a:fld>
            <a:endParaRPr lang="es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72472-F6DC-4702-8D90-6ACF03902C38}" type="slidenum">
              <a:rPr lang="es-US" smtClean="0"/>
              <a:pPr/>
              <a:t>40</a:t>
            </a:fld>
            <a:endParaRPr lang="es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03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CF68D9-D3F1-4AA3-AF81-EBB23AF9E55C}" type="slidenum">
              <a:rPr lang="es-US" smtClean="0"/>
              <a:pPr/>
              <a:t>41</a:t>
            </a:fld>
            <a:endParaRPr lang="es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13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D0FDB8-1926-4E97-84FB-02DF3BDFB26F}" type="slidenum">
              <a:rPr lang="es-US" smtClean="0"/>
              <a:pPr/>
              <a:t>42</a:t>
            </a:fld>
            <a:endParaRPr lang="es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24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FE5DD8-EF79-4200-AA6B-14CC56468B39}" type="slidenum">
              <a:rPr lang="es-US" smtClean="0"/>
              <a:pPr/>
              <a:t>43</a:t>
            </a:fld>
            <a:endParaRPr lang="es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34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30F1B-1AEF-4258-A9D8-4280BAED93CF}" type="slidenum">
              <a:rPr lang="es-US" smtClean="0"/>
              <a:pPr/>
              <a:t>44</a:t>
            </a:fld>
            <a:endParaRPr lang="es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44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F00353-9265-4059-8F7C-4F0DB18BA11F}" type="slidenum">
              <a:rPr lang="es-US" smtClean="0"/>
              <a:pPr/>
              <a:t>45</a:t>
            </a:fld>
            <a:endParaRPr lang="es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54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18B6DD-5495-4F00-8580-8662053E9A75}" type="slidenum">
              <a:rPr lang="es-US" smtClean="0"/>
              <a:pPr/>
              <a:t>46</a:t>
            </a:fld>
            <a:endParaRPr lang="es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65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1E7DB-8446-4D07-AAC6-27DFBD6CC57D}" type="slidenum">
              <a:rPr lang="es-US" smtClean="0"/>
              <a:pPr/>
              <a:t>47</a:t>
            </a:fld>
            <a:endParaRPr lang="es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75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A556CA-6777-433D-8377-9B210F276289}" type="slidenum">
              <a:rPr lang="es-US" smtClean="0"/>
              <a:pPr/>
              <a:t>48</a:t>
            </a:fld>
            <a:endParaRPr lang="es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85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BCABBF-60B8-441D-B1F7-0F6E6563D98A}" type="slidenum">
              <a:rPr lang="es-US" smtClean="0"/>
              <a:pPr/>
              <a:t>49</a:t>
            </a:fld>
            <a:endParaRPr lang="es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007C1-032F-4ED8-BCBB-6E44374F00D4}" type="slidenum">
              <a:rPr lang="es-US" smtClean="0"/>
              <a:pPr/>
              <a:t>5</a:t>
            </a:fld>
            <a:endParaRPr lang="es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095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5E081-797C-4D66-A3D7-0A48DCE85753}" type="slidenum">
              <a:rPr lang="es-US" smtClean="0"/>
              <a:pPr/>
              <a:t>50</a:t>
            </a:fld>
            <a:endParaRPr lang="es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105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70A84-4FA5-4277-A1F4-AE1010D7DF55}" type="slidenum">
              <a:rPr lang="es-US" smtClean="0"/>
              <a:pPr/>
              <a:t>51</a:t>
            </a:fld>
            <a:endParaRPr lang="es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116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BB56C4-3D2B-4379-BD0D-CBA659593CA2}" type="slidenum">
              <a:rPr lang="es-US" smtClean="0"/>
              <a:pPr/>
              <a:t>52</a:t>
            </a:fld>
            <a:endParaRPr lang="es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126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5A4C1C-E5EB-48E3-B75D-40D7531F2879}" type="slidenum">
              <a:rPr lang="es-US" smtClean="0"/>
              <a:pPr/>
              <a:t>53</a:t>
            </a:fld>
            <a:endParaRPr lang="es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136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CFF07-3F5B-4B88-8F51-1052D4DDCE72}" type="slidenum">
              <a:rPr lang="es-US" smtClean="0"/>
              <a:pPr/>
              <a:t>54</a:t>
            </a:fld>
            <a:endParaRPr lang="es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6E147-AEBA-45A2-996C-83B636CEA3F1}" type="slidenum">
              <a:rPr lang="es-US" smtClean="0"/>
              <a:pPr/>
              <a:t>6</a:t>
            </a:fld>
            <a:endParaRPr lang="es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8DEF1-CB26-40E0-B54C-B994328F66CB}" type="slidenum">
              <a:rPr lang="es-US" smtClean="0"/>
              <a:pPr/>
              <a:t>7</a:t>
            </a:fld>
            <a:endParaRPr lang="es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6D05F-0F46-4A94-90CE-52C91B141CD2}" type="slidenum">
              <a:rPr lang="es-US" smtClean="0"/>
              <a:pPr/>
              <a:t>8</a:t>
            </a:fld>
            <a:endParaRPr lang="es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C427A-B9FF-4AEE-8E2A-2DAA6549867D}" type="slidenum">
              <a:rPr lang="es-US" smtClean="0"/>
              <a:pPr/>
              <a:t>9</a:t>
            </a:fld>
            <a:endParaRPr lang="es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8439E7-B55D-4F28-A3C4-26D1AB669C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D42C2-5F25-4F9B-8785-9DE3C57615B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5277B-A82C-4EB0-A629-4481C34F2AB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02E09-3B65-4CF2-9D35-203152A649D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71AA1-3A9F-4442-9F0E-603B11DD0B5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20F3D-ADF4-4A6F-A1E6-CFAFD3A6ED8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6C2EA-5891-40B3-9AEF-E03E0F7EC3A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EC498-EC0B-4D87-B0A9-753B345AC24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CFF17-345A-4519-A776-9E7D880C2E2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BFA47-0CEB-401C-A0E0-0906F0510DC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AD476-2B63-4575-BFED-D4B468A2DDD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6337-F62D-44C0-B1AA-DE2AC75259C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7E44955-3234-4095-93EF-21D0CD7002E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order=ASC&amp;rpp=20&amp;value=Marcillo+Morla%2C+Fabriz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2133600"/>
          </a:xfrm>
        </p:spPr>
        <p:txBody>
          <a:bodyPr/>
          <a:lstStyle/>
          <a:p>
            <a:pPr eaLnBrk="1" hangingPunct="1"/>
            <a:r>
              <a:rPr lang="en-US" smtClean="0"/>
              <a:t>Planificación y Comercialización – Clase 7</a:t>
            </a:r>
            <a:br>
              <a:rPr lang="en-US" smtClean="0"/>
            </a:br>
            <a:r>
              <a:rPr lang="es-MX" sz="3500" smtClean="0"/>
              <a:t>Análisis Interno Y Externo De Productos Acuícolas</a:t>
            </a:r>
            <a:endParaRPr lang="es-ES_tradnl" sz="35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39"/>
          <p:cNvGrpSpPr>
            <a:grpSpLocks/>
          </p:cNvGrpSpPr>
          <p:nvPr/>
        </p:nvGrpSpPr>
        <p:grpSpPr bwMode="auto">
          <a:xfrm>
            <a:off x="609600" y="363538"/>
            <a:ext cx="8153400" cy="6132512"/>
            <a:chOff x="-3" y="-3"/>
            <a:chExt cx="13153" cy="3863"/>
          </a:xfrm>
        </p:grpSpPr>
        <p:grpSp>
          <p:nvGrpSpPr>
            <p:cNvPr id="12291" name="Group 137"/>
            <p:cNvGrpSpPr>
              <a:grpSpLocks/>
            </p:cNvGrpSpPr>
            <p:nvPr/>
          </p:nvGrpSpPr>
          <p:grpSpPr bwMode="auto">
            <a:xfrm>
              <a:off x="0" y="0"/>
              <a:ext cx="13147" cy="3857"/>
              <a:chOff x="0" y="0"/>
              <a:chExt cx="13147" cy="3857"/>
            </a:xfrm>
          </p:grpSpPr>
          <p:grpSp>
            <p:nvGrpSpPr>
              <p:cNvPr id="12293" name="Group 32"/>
              <p:cNvGrpSpPr>
                <a:grpSpLocks/>
              </p:cNvGrpSpPr>
              <p:nvPr/>
            </p:nvGrpSpPr>
            <p:grpSpPr bwMode="auto">
              <a:xfrm>
                <a:off x="0" y="0"/>
                <a:ext cx="1627" cy="403"/>
                <a:chOff x="0" y="0"/>
                <a:chExt cx="1627" cy="403"/>
              </a:xfrm>
            </p:grpSpPr>
            <p:sp>
              <p:nvSpPr>
                <p:cNvPr id="12424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627" cy="403"/>
                </a:xfrm>
                <a:prstGeom prst="rect">
                  <a:avLst/>
                </a:prstGeom>
                <a:solidFill>
                  <a:srgbClr val="D0E2E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425" name="Group 30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627" cy="403"/>
                  <a:chOff x="0" y="0"/>
                  <a:chExt cx="1627" cy="403"/>
                </a:xfrm>
              </p:grpSpPr>
              <p:sp>
                <p:nvSpPr>
                  <p:cNvPr id="12426" name="Rectangle 2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627" cy="403"/>
                  </a:xfrm>
                  <a:prstGeom prst="rect">
                    <a:avLst/>
                  </a:prstGeom>
                  <a:solidFill>
                    <a:srgbClr val="D0E2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Personas naturales </a:t>
                    </a:r>
                    <a:endParaRPr lang="es-EC" sz="13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427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627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294" name="Group 36"/>
              <p:cNvGrpSpPr>
                <a:grpSpLocks/>
              </p:cNvGrpSpPr>
              <p:nvPr/>
            </p:nvGrpSpPr>
            <p:grpSpPr bwMode="auto">
              <a:xfrm>
                <a:off x="1627" y="0"/>
                <a:ext cx="5760" cy="403"/>
                <a:chOff x="1627" y="0"/>
                <a:chExt cx="5760" cy="403"/>
              </a:xfrm>
            </p:grpSpPr>
            <p:sp>
              <p:nvSpPr>
                <p:cNvPr id="12420" name="Rectangle 35"/>
                <p:cNvSpPr>
                  <a:spLocks noChangeArrowheads="1"/>
                </p:cNvSpPr>
                <p:nvPr/>
              </p:nvSpPr>
              <p:spPr bwMode="auto">
                <a:xfrm>
                  <a:off x="1627" y="0"/>
                  <a:ext cx="5760" cy="403"/>
                </a:xfrm>
                <a:prstGeom prst="rect">
                  <a:avLst/>
                </a:prstGeom>
                <a:solidFill>
                  <a:srgbClr val="D0E2E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421" name="Group 34"/>
                <p:cNvGrpSpPr>
                  <a:grpSpLocks/>
                </p:cNvGrpSpPr>
                <p:nvPr/>
              </p:nvGrpSpPr>
              <p:grpSpPr bwMode="auto">
                <a:xfrm>
                  <a:off x="1627" y="0"/>
                  <a:ext cx="5760" cy="403"/>
                  <a:chOff x="1627" y="0"/>
                  <a:chExt cx="5760" cy="403"/>
                </a:xfrm>
              </p:grpSpPr>
              <p:sp>
                <p:nvSpPr>
                  <p:cNvPr id="12422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0"/>
                    <a:ext cx="5760" cy="403"/>
                  </a:xfrm>
                  <a:prstGeom prst="rect">
                    <a:avLst/>
                  </a:prstGeom>
                  <a:solidFill>
                    <a:srgbClr val="D0E2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Personas jurídicas </a:t>
                    </a:r>
                    <a:endParaRPr lang="es-EC" sz="13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42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0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295" name="Group 40"/>
              <p:cNvGrpSpPr>
                <a:grpSpLocks/>
              </p:cNvGrpSpPr>
              <p:nvPr/>
            </p:nvGrpSpPr>
            <p:grpSpPr bwMode="auto">
              <a:xfrm>
                <a:off x="7387" y="0"/>
                <a:ext cx="5760" cy="403"/>
                <a:chOff x="7387" y="0"/>
                <a:chExt cx="5760" cy="403"/>
              </a:xfrm>
            </p:grpSpPr>
            <p:sp>
              <p:nvSpPr>
                <p:cNvPr id="12416" name="Rectangle 39"/>
                <p:cNvSpPr>
                  <a:spLocks noChangeArrowheads="1"/>
                </p:cNvSpPr>
                <p:nvPr/>
              </p:nvSpPr>
              <p:spPr bwMode="auto">
                <a:xfrm>
                  <a:off x="7387" y="0"/>
                  <a:ext cx="5760" cy="403"/>
                </a:xfrm>
                <a:prstGeom prst="rect">
                  <a:avLst/>
                </a:prstGeom>
                <a:solidFill>
                  <a:srgbClr val="D0E2E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417" name="Group 38"/>
                <p:cNvGrpSpPr>
                  <a:grpSpLocks/>
                </p:cNvGrpSpPr>
                <p:nvPr/>
              </p:nvGrpSpPr>
              <p:grpSpPr bwMode="auto">
                <a:xfrm>
                  <a:off x="7387" y="0"/>
                  <a:ext cx="5760" cy="403"/>
                  <a:chOff x="7387" y="0"/>
                  <a:chExt cx="5760" cy="403"/>
                </a:xfrm>
              </p:grpSpPr>
              <p:sp>
                <p:nvSpPr>
                  <p:cNvPr id="1241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0"/>
                    <a:ext cx="5760" cy="403"/>
                  </a:xfrm>
                  <a:prstGeom prst="rect">
                    <a:avLst/>
                  </a:prstGeom>
                  <a:solidFill>
                    <a:srgbClr val="D0E2E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 b="1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Instituciones del sector público </a:t>
                    </a:r>
                    <a:endParaRPr lang="es-EC" sz="13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419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0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296" name="Group 44"/>
              <p:cNvGrpSpPr>
                <a:grpSpLocks/>
              </p:cNvGrpSpPr>
              <p:nvPr/>
            </p:nvGrpSpPr>
            <p:grpSpPr bwMode="auto">
              <a:xfrm>
                <a:off x="0" y="403"/>
                <a:ext cx="1627" cy="403"/>
                <a:chOff x="0" y="403"/>
                <a:chExt cx="1627" cy="403"/>
              </a:xfrm>
            </p:grpSpPr>
            <p:sp>
              <p:nvSpPr>
                <p:cNvPr id="12412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627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413" name="Group 42"/>
                <p:cNvGrpSpPr>
                  <a:grpSpLocks/>
                </p:cNvGrpSpPr>
                <p:nvPr/>
              </p:nvGrpSpPr>
              <p:grpSpPr bwMode="auto">
                <a:xfrm>
                  <a:off x="0" y="403"/>
                  <a:ext cx="1627" cy="403"/>
                  <a:chOff x="0" y="403"/>
                  <a:chExt cx="1627" cy="403"/>
                </a:xfrm>
              </p:grpSpPr>
              <p:sp>
                <p:nvSpPr>
                  <p:cNvPr id="12414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03"/>
                    <a:ext cx="1627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Registro Unico de Contribuyentes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415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03"/>
                    <a:ext cx="1627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297" name="Group 48"/>
              <p:cNvGrpSpPr>
                <a:grpSpLocks/>
              </p:cNvGrpSpPr>
              <p:nvPr/>
            </p:nvGrpSpPr>
            <p:grpSpPr bwMode="auto">
              <a:xfrm>
                <a:off x="1627" y="403"/>
                <a:ext cx="5760" cy="403"/>
                <a:chOff x="1627" y="403"/>
                <a:chExt cx="5760" cy="403"/>
              </a:xfrm>
            </p:grpSpPr>
            <p:sp>
              <p:nvSpPr>
                <p:cNvPr id="12408" name="Rectangle 47"/>
                <p:cNvSpPr>
                  <a:spLocks noChangeArrowheads="1"/>
                </p:cNvSpPr>
                <p:nvPr/>
              </p:nvSpPr>
              <p:spPr bwMode="auto">
                <a:xfrm>
                  <a:off x="1627" y="403"/>
                  <a:ext cx="5760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409" name="Group 46"/>
                <p:cNvGrpSpPr>
                  <a:grpSpLocks/>
                </p:cNvGrpSpPr>
                <p:nvPr/>
              </p:nvGrpSpPr>
              <p:grpSpPr bwMode="auto">
                <a:xfrm>
                  <a:off x="1627" y="403"/>
                  <a:ext cx="5760" cy="403"/>
                  <a:chOff x="1627" y="403"/>
                  <a:chExt cx="5760" cy="403"/>
                </a:xfrm>
              </p:grpSpPr>
              <p:sp>
                <p:nvSpPr>
                  <p:cNvPr id="12410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403"/>
                    <a:ext cx="5760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Copia del Registro Unico de Contribuyentes.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41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403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298" name="Group 52"/>
              <p:cNvGrpSpPr>
                <a:grpSpLocks/>
              </p:cNvGrpSpPr>
              <p:nvPr/>
            </p:nvGrpSpPr>
            <p:grpSpPr bwMode="auto">
              <a:xfrm>
                <a:off x="7387" y="403"/>
                <a:ext cx="5760" cy="403"/>
                <a:chOff x="7387" y="403"/>
                <a:chExt cx="5760" cy="403"/>
              </a:xfrm>
            </p:grpSpPr>
            <p:sp>
              <p:nvSpPr>
                <p:cNvPr id="12404" name="Rectangle 51"/>
                <p:cNvSpPr>
                  <a:spLocks noChangeArrowheads="1"/>
                </p:cNvSpPr>
                <p:nvPr/>
              </p:nvSpPr>
              <p:spPr bwMode="auto">
                <a:xfrm>
                  <a:off x="7387" y="403"/>
                  <a:ext cx="5760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405" name="Group 50"/>
                <p:cNvGrpSpPr>
                  <a:grpSpLocks/>
                </p:cNvGrpSpPr>
                <p:nvPr/>
              </p:nvGrpSpPr>
              <p:grpSpPr bwMode="auto">
                <a:xfrm>
                  <a:off x="7387" y="403"/>
                  <a:ext cx="5760" cy="403"/>
                  <a:chOff x="7387" y="403"/>
                  <a:chExt cx="5760" cy="403"/>
                </a:xfrm>
              </p:grpSpPr>
              <p:sp>
                <p:nvSpPr>
                  <p:cNvPr id="12406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403"/>
                    <a:ext cx="5760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Oficio suscrito por representante legal, constando: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407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403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299" name="Group 56"/>
              <p:cNvGrpSpPr>
                <a:grpSpLocks/>
              </p:cNvGrpSpPr>
              <p:nvPr/>
            </p:nvGrpSpPr>
            <p:grpSpPr bwMode="auto">
              <a:xfrm>
                <a:off x="0" y="806"/>
                <a:ext cx="1627" cy="403"/>
                <a:chOff x="0" y="806"/>
                <a:chExt cx="1627" cy="403"/>
              </a:xfrm>
            </p:grpSpPr>
            <p:sp>
              <p:nvSpPr>
                <p:cNvPr id="12400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627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401" name="Group 54"/>
                <p:cNvGrpSpPr>
                  <a:grpSpLocks/>
                </p:cNvGrpSpPr>
                <p:nvPr/>
              </p:nvGrpSpPr>
              <p:grpSpPr bwMode="auto">
                <a:xfrm>
                  <a:off x="0" y="806"/>
                  <a:ext cx="1627" cy="403"/>
                  <a:chOff x="0" y="806"/>
                  <a:chExt cx="1627" cy="403"/>
                </a:xfrm>
              </p:grpSpPr>
              <p:sp>
                <p:nvSpPr>
                  <p:cNvPr id="1240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806"/>
                    <a:ext cx="1627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40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806"/>
                    <a:ext cx="1627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0" name="Group 60"/>
              <p:cNvGrpSpPr>
                <a:grpSpLocks/>
              </p:cNvGrpSpPr>
              <p:nvPr/>
            </p:nvGrpSpPr>
            <p:grpSpPr bwMode="auto">
              <a:xfrm>
                <a:off x="1627" y="806"/>
                <a:ext cx="5760" cy="403"/>
                <a:chOff x="1627" y="806"/>
                <a:chExt cx="5760" cy="403"/>
              </a:xfrm>
            </p:grpSpPr>
            <p:sp>
              <p:nvSpPr>
                <p:cNvPr id="12396" name="Rectangle 59"/>
                <p:cNvSpPr>
                  <a:spLocks noChangeArrowheads="1"/>
                </p:cNvSpPr>
                <p:nvPr/>
              </p:nvSpPr>
              <p:spPr bwMode="auto">
                <a:xfrm>
                  <a:off x="1627" y="806"/>
                  <a:ext cx="5760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97" name="Group 58"/>
                <p:cNvGrpSpPr>
                  <a:grpSpLocks/>
                </p:cNvGrpSpPr>
                <p:nvPr/>
              </p:nvGrpSpPr>
              <p:grpSpPr bwMode="auto">
                <a:xfrm>
                  <a:off x="1627" y="806"/>
                  <a:ext cx="5760" cy="403"/>
                  <a:chOff x="1627" y="806"/>
                  <a:chExt cx="5760" cy="403"/>
                </a:xfrm>
              </p:grpSpPr>
              <p:sp>
                <p:nvSpPr>
                  <p:cNvPr id="1239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806"/>
                    <a:ext cx="5760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Copia de la constitución de la compañía.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99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806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1" name="Group 64"/>
              <p:cNvGrpSpPr>
                <a:grpSpLocks/>
              </p:cNvGrpSpPr>
              <p:nvPr/>
            </p:nvGrpSpPr>
            <p:grpSpPr bwMode="auto">
              <a:xfrm>
                <a:off x="7387" y="806"/>
                <a:ext cx="5760" cy="403"/>
                <a:chOff x="7387" y="806"/>
                <a:chExt cx="5760" cy="403"/>
              </a:xfrm>
            </p:grpSpPr>
            <p:sp>
              <p:nvSpPr>
                <p:cNvPr id="12392" name="Rectangle 63"/>
                <p:cNvSpPr>
                  <a:spLocks noChangeArrowheads="1"/>
                </p:cNvSpPr>
                <p:nvPr/>
              </p:nvSpPr>
              <p:spPr bwMode="auto">
                <a:xfrm>
                  <a:off x="7387" y="806"/>
                  <a:ext cx="5760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93" name="Group 62"/>
                <p:cNvGrpSpPr>
                  <a:grpSpLocks/>
                </p:cNvGrpSpPr>
                <p:nvPr/>
              </p:nvGrpSpPr>
              <p:grpSpPr bwMode="auto">
                <a:xfrm>
                  <a:off x="7387" y="806"/>
                  <a:ext cx="5760" cy="403"/>
                  <a:chOff x="7387" y="806"/>
                  <a:chExt cx="5760" cy="403"/>
                </a:xfrm>
              </p:grpSpPr>
              <p:sp>
                <p:nvSpPr>
                  <p:cNvPr id="1239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806"/>
                    <a:ext cx="5760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95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806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2" name="Group 68"/>
              <p:cNvGrpSpPr>
                <a:grpSpLocks/>
              </p:cNvGrpSpPr>
              <p:nvPr/>
            </p:nvGrpSpPr>
            <p:grpSpPr bwMode="auto">
              <a:xfrm>
                <a:off x="0" y="1209"/>
                <a:ext cx="1627" cy="403"/>
                <a:chOff x="0" y="1209"/>
                <a:chExt cx="1627" cy="403"/>
              </a:xfrm>
            </p:grpSpPr>
            <p:sp>
              <p:nvSpPr>
                <p:cNvPr id="12388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627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89" name="Group 66"/>
                <p:cNvGrpSpPr>
                  <a:grpSpLocks/>
                </p:cNvGrpSpPr>
                <p:nvPr/>
              </p:nvGrpSpPr>
              <p:grpSpPr bwMode="auto">
                <a:xfrm>
                  <a:off x="0" y="1209"/>
                  <a:ext cx="1627" cy="403"/>
                  <a:chOff x="0" y="1209"/>
                  <a:chExt cx="1627" cy="403"/>
                </a:xfrm>
              </p:grpSpPr>
              <p:sp>
                <p:nvSpPr>
                  <p:cNvPr id="12390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209"/>
                    <a:ext cx="1627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Cédula de ciudadanía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91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209"/>
                    <a:ext cx="1627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3" name="Group 72"/>
              <p:cNvGrpSpPr>
                <a:grpSpLocks/>
              </p:cNvGrpSpPr>
              <p:nvPr/>
            </p:nvGrpSpPr>
            <p:grpSpPr bwMode="auto">
              <a:xfrm>
                <a:off x="1627" y="1209"/>
                <a:ext cx="5760" cy="403"/>
                <a:chOff x="1627" y="1209"/>
                <a:chExt cx="5760" cy="403"/>
              </a:xfrm>
            </p:grpSpPr>
            <p:sp>
              <p:nvSpPr>
                <p:cNvPr id="12384" name="Rectangle 71"/>
                <p:cNvSpPr>
                  <a:spLocks noChangeArrowheads="1"/>
                </p:cNvSpPr>
                <p:nvPr/>
              </p:nvSpPr>
              <p:spPr bwMode="auto">
                <a:xfrm>
                  <a:off x="1627" y="1209"/>
                  <a:ext cx="5760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85" name="Group 70"/>
                <p:cNvGrpSpPr>
                  <a:grpSpLocks/>
                </p:cNvGrpSpPr>
                <p:nvPr/>
              </p:nvGrpSpPr>
              <p:grpSpPr bwMode="auto">
                <a:xfrm>
                  <a:off x="1627" y="1209"/>
                  <a:ext cx="5760" cy="403"/>
                  <a:chOff x="1627" y="1209"/>
                  <a:chExt cx="5760" cy="403"/>
                </a:xfrm>
              </p:grpSpPr>
              <p:sp>
                <p:nvSpPr>
                  <p:cNvPr id="1238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1209"/>
                    <a:ext cx="5760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87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1209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4" name="Group 76"/>
              <p:cNvGrpSpPr>
                <a:grpSpLocks/>
              </p:cNvGrpSpPr>
              <p:nvPr/>
            </p:nvGrpSpPr>
            <p:grpSpPr bwMode="auto">
              <a:xfrm>
                <a:off x="7387" y="1209"/>
                <a:ext cx="5760" cy="403"/>
                <a:chOff x="7387" y="1209"/>
                <a:chExt cx="5760" cy="403"/>
              </a:xfrm>
            </p:grpSpPr>
            <p:sp>
              <p:nvSpPr>
                <p:cNvPr id="12380" name="Rectangle 75"/>
                <p:cNvSpPr>
                  <a:spLocks noChangeArrowheads="1"/>
                </p:cNvSpPr>
                <p:nvPr/>
              </p:nvSpPr>
              <p:spPr bwMode="auto">
                <a:xfrm>
                  <a:off x="7387" y="1209"/>
                  <a:ext cx="5760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81" name="Group 74"/>
                <p:cNvGrpSpPr>
                  <a:grpSpLocks/>
                </p:cNvGrpSpPr>
                <p:nvPr/>
              </p:nvGrpSpPr>
              <p:grpSpPr bwMode="auto">
                <a:xfrm>
                  <a:off x="7387" y="1209"/>
                  <a:ext cx="5760" cy="403"/>
                  <a:chOff x="7387" y="1209"/>
                  <a:chExt cx="5760" cy="403"/>
                </a:xfrm>
              </p:grpSpPr>
              <p:sp>
                <p:nvSpPr>
                  <p:cNvPr id="12382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1209"/>
                    <a:ext cx="5760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-Dirección de la institución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83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1209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5" name="Group 80"/>
              <p:cNvGrpSpPr>
                <a:grpSpLocks/>
              </p:cNvGrpSpPr>
              <p:nvPr/>
            </p:nvGrpSpPr>
            <p:grpSpPr bwMode="auto">
              <a:xfrm>
                <a:off x="0" y="1612"/>
                <a:ext cx="1627" cy="403"/>
                <a:chOff x="0" y="1612"/>
                <a:chExt cx="1627" cy="403"/>
              </a:xfrm>
            </p:grpSpPr>
            <p:sp>
              <p:nvSpPr>
                <p:cNvPr id="12376" name="Rectangle 79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627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77" name="Group 78"/>
                <p:cNvGrpSpPr>
                  <a:grpSpLocks/>
                </p:cNvGrpSpPr>
                <p:nvPr/>
              </p:nvGrpSpPr>
              <p:grpSpPr bwMode="auto">
                <a:xfrm>
                  <a:off x="0" y="1612"/>
                  <a:ext cx="1627" cy="403"/>
                  <a:chOff x="0" y="1612"/>
                  <a:chExt cx="1627" cy="403"/>
                </a:xfrm>
              </p:grpSpPr>
              <p:sp>
                <p:nvSpPr>
                  <p:cNvPr id="12378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612"/>
                    <a:ext cx="1627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79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612"/>
                    <a:ext cx="1627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6" name="Group 84"/>
              <p:cNvGrpSpPr>
                <a:grpSpLocks/>
              </p:cNvGrpSpPr>
              <p:nvPr/>
            </p:nvGrpSpPr>
            <p:grpSpPr bwMode="auto">
              <a:xfrm>
                <a:off x="1627" y="1612"/>
                <a:ext cx="5760" cy="403"/>
                <a:chOff x="1627" y="1612"/>
                <a:chExt cx="5760" cy="403"/>
              </a:xfrm>
            </p:grpSpPr>
            <p:sp>
              <p:nvSpPr>
                <p:cNvPr id="12372" name="Rectangle 83"/>
                <p:cNvSpPr>
                  <a:spLocks noChangeArrowheads="1"/>
                </p:cNvSpPr>
                <p:nvPr/>
              </p:nvSpPr>
              <p:spPr bwMode="auto">
                <a:xfrm>
                  <a:off x="1627" y="1612"/>
                  <a:ext cx="5760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73" name="Group 82"/>
                <p:cNvGrpSpPr>
                  <a:grpSpLocks/>
                </p:cNvGrpSpPr>
                <p:nvPr/>
              </p:nvGrpSpPr>
              <p:grpSpPr bwMode="auto">
                <a:xfrm>
                  <a:off x="1627" y="1612"/>
                  <a:ext cx="5760" cy="403"/>
                  <a:chOff x="1627" y="1612"/>
                  <a:chExt cx="5760" cy="403"/>
                </a:xfrm>
              </p:grpSpPr>
              <p:sp>
                <p:nvSpPr>
                  <p:cNvPr id="12374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1612"/>
                    <a:ext cx="5760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Comunicación suscrita por el representante legal constando: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75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1612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7" name="Group 88"/>
              <p:cNvGrpSpPr>
                <a:grpSpLocks/>
              </p:cNvGrpSpPr>
              <p:nvPr/>
            </p:nvGrpSpPr>
            <p:grpSpPr bwMode="auto">
              <a:xfrm>
                <a:off x="7387" y="1612"/>
                <a:ext cx="5760" cy="403"/>
                <a:chOff x="7387" y="1612"/>
                <a:chExt cx="5760" cy="403"/>
              </a:xfrm>
            </p:grpSpPr>
            <p:sp>
              <p:nvSpPr>
                <p:cNvPr id="12368" name="Rectangle 87"/>
                <p:cNvSpPr>
                  <a:spLocks noChangeArrowheads="1"/>
                </p:cNvSpPr>
                <p:nvPr/>
              </p:nvSpPr>
              <p:spPr bwMode="auto">
                <a:xfrm>
                  <a:off x="7387" y="1612"/>
                  <a:ext cx="5760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69" name="Group 86"/>
                <p:cNvGrpSpPr>
                  <a:grpSpLocks/>
                </p:cNvGrpSpPr>
                <p:nvPr/>
              </p:nvGrpSpPr>
              <p:grpSpPr bwMode="auto">
                <a:xfrm>
                  <a:off x="7387" y="1612"/>
                  <a:ext cx="5760" cy="403"/>
                  <a:chOff x="7387" y="1612"/>
                  <a:chExt cx="5760" cy="403"/>
                </a:xfrm>
              </p:grpSpPr>
              <p:sp>
                <p:nvSpPr>
                  <p:cNvPr id="12370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1612"/>
                    <a:ext cx="5760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71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1612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8" name="Group 92"/>
              <p:cNvGrpSpPr>
                <a:grpSpLocks/>
              </p:cNvGrpSpPr>
              <p:nvPr/>
            </p:nvGrpSpPr>
            <p:grpSpPr bwMode="auto">
              <a:xfrm>
                <a:off x="0" y="2015"/>
                <a:ext cx="1627" cy="403"/>
                <a:chOff x="0" y="2015"/>
                <a:chExt cx="1627" cy="403"/>
              </a:xfrm>
            </p:grpSpPr>
            <p:sp>
              <p:nvSpPr>
                <p:cNvPr id="12364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627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65" name="Group 90"/>
                <p:cNvGrpSpPr>
                  <a:grpSpLocks/>
                </p:cNvGrpSpPr>
                <p:nvPr/>
              </p:nvGrpSpPr>
              <p:grpSpPr bwMode="auto">
                <a:xfrm>
                  <a:off x="0" y="2015"/>
                  <a:ext cx="1627" cy="403"/>
                  <a:chOff x="0" y="2015"/>
                  <a:chExt cx="1627" cy="403"/>
                </a:xfrm>
              </p:grpSpPr>
              <p:sp>
                <p:nvSpPr>
                  <p:cNvPr id="12366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015"/>
                    <a:ext cx="1627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67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015"/>
                    <a:ext cx="1627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09" name="Group 96"/>
              <p:cNvGrpSpPr>
                <a:grpSpLocks/>
              </p:cNvGrpSpPr>
              <p:nvPr/>
            </p:nvGrpSpPr>
            <p:grpSpPr bwMode="auto">
              <a:xfrm>
                <a:off x="1627" y="2015"/>
                <a:ext cx="5760" cy="403"/>
                <a:chOff x="1627" y="2015"/>
                <a:chExt cx="5760" cy="403"/>
              </a:xfrm>
            </p:grpSpPr>
            <p:sp>
              <p:nvSpPr>
                <p:cNvPr id="12360" name="Rectangle 95"/>
                <p:cNvSpPr>
                  <a:spLocks noChangeArrowheads="1"/>
                </p:cNvSpPr>
                <p:nvPr/>
              </p:nvSpPr>
              <p:spPr bwMode="auto">
                <a:xfrm>
                  <a:off x="1627" y="2015"/>
                  <a:ext cx="5760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61" name="Group 94"/>
                <p:cNvGrpSpPr>
                  <a:grpSpLocks/>
                </p:cNvGrpSpPr>
                <p:nvPr/>
              </p:nvGrpSpPr>
              <p:grpSpPr bwMode="auto">
                <a:xfrm>
                  <a:off x="1627" y="2015"/>
                  <a:ext cx="5760" cy="403"/>
                  <a:chOff x="1627" y="2015"/>
                  <a:chExt cx="5760" cy="403"/>
                </a:xfrm>
              </p:grpSpPr>
              <p:sp>
                <p:nvSpPr>
                  <p:cNvPr id="1236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2015"/>
                    <a:ext cx="5760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6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2015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0" name="Group 100"/>
              <p:cNvGrpSpPr>
                <a:grpSpLocks/>
              </p:cNvGrpSpPr>
              <p:nvPr/>
            </p:nvGrpSpPr>
            <p:grpSpPr bwMode="auto">
              <a:xfrm>
                <a:off x="7387" y="2015"/>
                <a:ext cx="5760" cy="403"/>
                <a:chOff x="7387" y="2015"/>
                <a:chExt cx="5760" cy="403"/>
              </a:xfrm>
            </p:grpSpPr>
            <p:sp>
              <p:nvSpPr>
                <p:cNvPr id="12356" name="Rectangle 99"/>
                <p:cNvSpPr>
                  <a:spLocks noChangeArrowheads="1"/>
                </p:cNvSpPr>
                <p:nvPr/>
              </p:nvSpPr>
              <p:spPr bwMode="auto">
                <a:xfrm>
                  <a:off x="7387" y="2015"/>
                  <a:ext cx="5760" cy="403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57" name="Group 98"/>
                <p:cNvGrpSpPr>
                  <a:grpSpLocks/>
                </p:cNvGrpSpPr>
                <p:nvPr/>
              </p:nvGrpSpPr>
              <p:grpSpPr bwMode="auto">
                <a:xfrm>
                  <a:off x="7387" y="2015"/>
                  <a:ext cx="5760" cy="403"/>
                  <a:chOff x="7387" y="2015"/>
                  <a:chExt cx="5760" cy="403"/>
                </a:xfrm>
              </p:grpSpPr>
              <p:sp>
                <p:nvSpPr>
                  <p:cNvPr id="12358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2015"/>
                    <a:ext cx="5760" cy="403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-Código de catastro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59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2015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1" name="Group 104"/>
              <p:cNvGrpSpPr>
                <a:grpSpLocks/>
              </p:cNvGrpSpPr>
              <p:nvPr/>
            </p:nvGrpSpPr>
            <p:grpSpPr bwMode="auto">
              <a:xfrm>
                <a:off x="0" y="2418"/>
                <a:ext cx="1627" cy="518"/>
                <a:chOff x="0" y="2418"/>
                <a:chExt cx="1627" cy="518"/>
              </a:xfrm>
            </p:grpSpPr>
            <p:sp>
              <p:nvSpPr>
                <p:cNvPr id="12352" name="Rectangle 103"/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1627" cy="518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53" name="Group 102"/>
                <p:cNvGrpSpPr>
                  <a:grpSpLocks/>
                </p:cNvGrpSpPr>
                <p:nvPr/>
              </p:nvGrpSpPr>
              <p:grpSpPr bwMode="auto">
                <a:xfrm>
                  <a:off x="0" y="2418"/>
                  <a:ext cx="1627" cy="518"/>
                  <a:chOff x="0" y="2418"/>
                  <a:chExt cx="1627" cy="518"/>
                </a:xfrm>
              </p:grpSpPr>
              <p:sp>
                <p:nvSpPr>
                  <p:cNvPr id="12354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418"/>
                    <a:ext cx="1627" cy="518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55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418"/>
                    <a:ext cx="1627" cy="518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2" name="Group 108"/>
              <p:cNvGrpSpPr>
                <a:grpSpLocks/>
              </p:cNvGrpSpPr>
              <p:nvPr/>
            </p:nvGrpSpPr>
            <p:grpSpPr bwMode="auto">
              <a:xfrm>
                <a:off x="1627" y="2418"/>
                <a:ext cx="5760" cy="518"/>
                <a:chOff x="1627" y="2418"/>
                <a:chExt cx="5760" cy="518"/>
              </a:xfrm>
            </p:grpSpPr>
            <p:sp>
              <p:nvSpPr>
                <p:cNvPr id="12348" name="Rectangle 107"/>
                <p:cNvSpPr>
                  <a:spLocks noChangeArrowheads="1"/>
                </p:cNvSpPr>
                <p:nvPr/>
              </p:nvSpPr>
              <p:spPr bwMode="auto">
                <a:xfrm>
                  <a:off x="1627" y="2418"/>
                  <a:ext cx="5760" cy="518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49" name="Group 106"/>
                <p:cNvGrpSpPr>
                  <a:grpSpLocks/>
                </p:cNvGrpSpPr>
                <p:nvPr/>
              </p:nvGrpSpPr>
              <p:grpSpPr bwMode="auto">
                <a:xfrm>
                  <a:off x="1627" y="2418"/>
                  <a:ext cx="5760" cy="518"/>
                  <a:chOff x="1627" y="2418"/>
                  <a:chExt cx="5760" cy="518"/>
                </a:xfrm>
              </p:grpSpPr>
              <p:sp>
                <p:nvSpPr>
                  <p:cNvPr id="12350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2418"/>
                    <a:ext cx="5760" cy="518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Dirección domiciliaria, número telefónico, nombres y apellidos de personas autorizadas para firmar las declaraciones de exportación y sus números de cédula.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51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2418"/>
                    <a:ext cx="5760" cy="518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3" name="Group 112"/>
              <p:cNvGrpSpPr>
                <a:grpSpLocks/>
              </p:cNvGrpSpPr>
              <p:nvPr/>
            </p:nvGrpSpPr>
            <p:grpSpPr bwMode="auto">
              <a:xfrm>
                <a:off x="7387" y="2418"/>
                <a:ext cx="5760" cy="518"/>
                <a:chOff x="7387" y="2418"/>
                <a:chExt cx="5760" cy="518"/>
              </a:xfrm>
            </p:grpSpPr>
            <p:sp>
              <p:nvSpPr>
                <p:cNvPr id="12344" name="Rectangle 111"/>
                <p:cNvSpPr>
                  <a:spLocks noChangeArrowheads="1"/>
                </p:cNvSpPr>
                <p:nvPr/>
              </p:nvSpPr>
              <p:spPr bwMode="auto">
                <a:xfrm>
                  <a:off x="7387" y="2418"/>
                  <a:ext cx="5760" cy="518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45" name="Group 110"/>
                <p:cNvGrpSpPr>
                  <a:grpSpLocks/>
                </p:cNvGrpSpPr>
                <p:nvPr/>
              </p:nvGrpSpPr>
              <p:grpSpPr bwMode="auto">
                <a:xfrm>
                  <a:off x="7387" y="2418"/>
                  <a:ext cx="5760" cy="518"/>
                  <a:chOff x="7387" y="2418"/>
                  <a:chExt cx="5760" cy="518"/>
                </a:xfrm>
              </p:grpSpPr>
              <p:sp>
                <p:nvSpPr>
                  <p:cNvPr id="1234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2418"/>
                    <a:ext cx="5760" cy="518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47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2418"/>
                    <a:ext cx="5760" cy="518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4" name="Group 116"/>
              <p:cNvGrpSpPr>
                <a:grpSpLocks/>
              </p:cNvGrpSpPr>
              <p:nvPr/>
            </p:nvGrpSpPr>
            <p:grpSpPr bwMode="auto">
              <a:xfrm>
                <a:off x="0" y="2936"/>
                <a:ext cx="1627" cy="518"/>
                <a:chOff x="0" y="2936"/>
                <a:chExt cx="1627" cy="518"/>
              </a:xfrm>
            </p:grpSpPr>
            <p:sp>
              <p:nvSpPr>
                <p:cNvPr id="12340" name="Rectangle 115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1627" cy="518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41" name="Group 114"/>
                <p:cNvGrpSpPr>
                  <a:grpSpLocks/>
                </p:cNvGrpSpPr>
                <p:nvPr/>
              </p:nvGrpSpPr>
              <p:grpSpPr bwMode="auto">
                <a:xfrm>
                  <a:off x="0" y="2936"/>
                  <a:ext cx="1627" cy="518"/>
                  <a:chOff x="0" y="2936"/>
                  <a:chExt cx="1627" cy="518"/>
                </a:xfrm>
              </p:grpSpPr>
              <p:sp>
                <p:nvSpPr>
                  <p:cNvPr id="12342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936"/>
                    <a:ext cx="1627" cy="518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43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936"/>
                    <a:ext cx="1627" cy="518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5" name="Group 120"/>
              <p:cNvGrpSpPr>
                <a:grpSpLocks/>
              </p:cNvGrpSpPr>
              <p:nvPr/>
            </p:nvGrpSpPr>
            <p:grpSpPr bwMode="auto">
              <a:xfrm>
                <a:off x="1627" y="2936"/>
                <a:ext cx="5760" cy="518"/>
                <a:chOff x="1627" y="2936"/>
                <a:chExt cx="5760" cy="518"/>
              </a:xfrm>
            </p:grpSpPr>
            <p:sp>
              <p:nvSpPr>
                <p:cNvPr id="12336" name="Rectangle 119"/>
                <p:cNvSpPr>
                  <a:spLocks noChangeArrowheads="1"/>
                </p:cNvSpPr>
                <p:nvPr/>
              </p:nvSpPr>
              <p:spPr bwMode="auto">
                <a:xfrm>
                  <a:off x="1627" y="2936"/>
                  <a:ext cx="5760" cy="518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37" name="Group 118"/>
                <p:cNvGrpSpPr>
                  <a:grpSpLocks/>
                </p:cNvGrpSpPr>
                <p:nvPr/>
              </p:nvGrpSpPr>
              <p:grpSpPr bwMode="auto">
                <a:xfrm>
                  <a:off x="1627" y="2936"/>
                  <a:ext cx="5760" cy="518"/>
                  <a:chOff x="1627" y="2936"/>
                  <a:chExt cx="5760" cy="518"/>
                </a:xfrm>
              </p:grpSpPr>
              <p:sp>
                <p:nvSpPr>
                  <p:cNvPr id="1233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2936"/>
                    <a:ext cx="5760" cy="518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39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2936"/>
                    <a:ext cx="5760" cy="518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6" name="Group 124"/>
              <p:cNvGrpSpPr>
                <a:grpSpLocks/>
              </p:cNvGrpSpPr>
              <p:nvPr/>
            </p:nvGrpSpPr>
            <p:grpSpPr bwMode="auto">
              <a:xfrm>
                <a:off x="7387" y="2936"/>
                <a:ext cx="5760" cy="518"/>
                <a:chOff x="7387" y="2936"/>
                <a:chExt cx="5760" cy="518"/>
              </a:xfrm>
            </p:grpSpPr>
            <p:sp>
              <p:nvSpPr>
                <p:cNvPr id="12332" name="Rectangle 123"/>
                <p:cNvSpPr>
                  <a:spLocks noChangeArrowheads="1"/>
                </p:cNvSpPr>
                <p:nvPr/>
              </p:nvSpPr>
              <p:spPr bwMode="auto">
                <a:xfrm>
                  <a:off x="7387" y="2936"/>
                  <a:ext cx="5760" cy="518"/>
                </a:xfrm>
                <a:prstGeom prst="rect">
                  <a:avLst/>
                </a:prstGeom>
                <a:solidFill>
                  <a:srgbClr val="FCFBEE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33" name="Group 122"/>
                <p:cNvGrpSpPr>
                  <a:grpSpLocks/>
                </p:cNvGrpSpPr>
                <p:nvPr/>
              </p:nvGrpSpPr>
              <p:grpSpPr bwMode="auto">
                <a:xfrm>
                  <a:off x="7387" y="2936"/>
                  <a:ext cx="5760" cy="518"/>
                  <a:chOff x="7387" y="2936"/>
                  <a:chExt cx="5760" cy="518"/>
                </a:xfrm>
              </p:grpSpPr>
              <p:sp>
                <p:nvSpPr>
                  <p:cNvPr id="12334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2936"/>
                    <a:ext cx="5760" cy="518"/>
                  </a:xfrm>
                  <a:prstGeom prst="rect">
                    <a:avLst/>
                  </a:prstGeom>
                  <a:solidFill>
                    <a:srgbClr val="FCFBEE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-Número telefónico, nombres y apellidos de personas autorizadas a firmar las declaraciones de exportación. Y, sus números de cédula.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35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2936"/>
                    <a:ext cx="5760" cy="518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7" name="Group 128"/>
              <p:cNvGrpSpPr>
                <a:grpSpLocks/>
              </p:cNvGrpSpPr>
              <p:nvPr/>
            </p:nvGrpSpPr>
            <p:grpSpPr bwMode="auto">
              <a:xfrm>
                <a:off x="0" y="3454"/>
                <a:ext cx="1627" cy="403"/>
                <a:chOff x="0" y="3454"/>
                <a:chExt cx="1627" cy="403"/>
              </a:xfrm>
            </p:grpSpPr>
            <p:sp>
              <p:nvSpPr>
                <p:cNvPr id="12328" name="Rectangle 127"/>
                <p:cNvSpPr>
                  <a:spLocks noChangeArrowheads="1"/>
                </p:cNvSpPr>
                <p:nvPr/>
              </p:nvSpPr>
              <p:spPr bwMode="auto">
                <a:xfrm>
                  <a:off x="0" y="3454"/>
                  <a:ext cx="1627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29" name="Group 126"/>
                <p:cNvGrpSpPr>
                  <a:grpSpLocks/>
                </p:cNvGrpSpPr>
                <p:nvPr/>
              </p:nvGrpSpPr>
              <p:grpSpPr bwMode="auto">
                <a:xfrm>
                  <a:off x="0" y="3454"/>
                  <a:ext cx="1627" cy="403"/>
                  <a:chOff x="0" y="3454"/>
                  <a:chExt cx="1627" cy="403"/>
                </a:xfrm>
              </p:grpSpPr>
              <p:sp>
                <p:nvSpPr>
                  <p:cNvPr id="12330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454"/>
                    <a:ext cx="1627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31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3454"/>
                    <a:ext cx="1627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8" name="Group 132"/>
              <p:cNvGrpSpPr>
                <a:grpSpLocks/>
              </p:cNvGrpSpPr>
              <p:nvPr/>
            </p:nvGrpSpPr>
            <p:grpSpPr bwMode="auto">
              <a:xfrm>
                <a:off x="1627" y="3454"/>
                <a:ext cx="5760" cy="403"/>
                <a:chOff x="1627" y="3454"/>
                <a:chExt cx="5760" cy="403"/>
              </a:xfrm>
            </p:grpSpPr>
            <p:sp>
              <p:nvSpPr>
                <p:cNvPr id="12324" name="Rectangle 131"/>
                <p:cNvSpPr>
                  <a:spLocks noChangeArrowheads="1"/>
                </p:cNvSpPr>
                <p:nvPr/>
              </p:nvSpPr>
              <p:spPr bwMode="auto">
                <a:xfrm>
                  <a:off x="1627" y="3454"/>
                  <a:ext cx="5760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25" name="Group 130"/>
                <p:cNvGrpSpPr>
                  <a:grpSpLocks/>
                </p:cNvGrpSpPr>
                <p:nvPr/>
              </p:nvGrpSpPr>
              <p:grpSpPr bwMode="auto">
                <a:xfrm>
                  <a:off x="1627" y="3454"/>
                  <a:ext cx="5760" cy="403"/>
                  <a:chOff x="1627" y="3454"/>
                  <a:chExt cx="5760" cy="403"/>
                </a:xfrm>
              </p:grpSpPr>
              <p:sp>
                <p:nvSpPr>
                  <p:cNvPr id="12326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3454"/>
                    <a:ext cx="5760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Copia del nombramiento y de cédulas de identidad.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27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1627" y="3454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12319" name="Group 136"/>
              <p:cNvGrpSpPr>
                <a:grpSpLocks/>
              </p:cNvGrpSpPr>
              <p:nvPr/>
            </p:nvGrpSpPr>
            <p:grpSpPr bwMode="auto">
              <a:xfrm>
                <a:off x="7387" y="3454"/>
                <a:ext cx="5760" cy="403"/>
                <a:chOff x="7387" y="3454"/>
                <a:chExt cx="5760" cy="403"/>
              </a:xfrm>
            </p:grpSpPr>
            <p:sp>
              <p:nvSpPr>
                <p:cNvPr id="12320" name="Rectangle 135"/>
                <p:cNvSpPr>
                  <a:spLocks noChangeArrowheads="1"/>
                </p:cNvSpPr>
                <p:nvPr/>
              </p:nvSpPr>
              <p:spPr bwMode="auto">
                <a:xfrm>
                  <a:off x="7387" y="3454"/>
                  <a:ext cx="5760" cy="403"/>
                </a:xfrm>
                <a:prstGeom prst="rect">
                  <a:avLst/>
                </a:prstGeom>
                <a:solidFill>
                  <a:srgbClr val="F1F0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12321" name="Group 134"/>
                <p:cNvGrpSpPr>
                  <a:grpSpLocks/>
                </p:cNvGrpSpPr>
                <p:nvPr/>
              </p:nvGrpSpPr>
              <p:grpSpPr bwMode="auto">
                <a:xfrm>
                  <a:off x="7387" y="3454"/>
                  <a:ext cx="5760" cy="403"/>
                  <a:chOff x="7387" y="3454"/>
                  <a:chExt cx="5760" cy="403"/>
                </a:xfrm>
              </p:grpSpPr>
              <p:sp>
                <p:nvSpPr>
                  <p:cNvPr id="12322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3454"/>
                    <a:ext cx="5760" cy="403"/>
                  </a:xfrm>
                  <a:prstGeom prst="rect">
                    <a:avLst/>
                  </a:prstGeom>
                  <a:solidFill>
                    <a:srgbClr val="F1F0DD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3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 </a:t>
                    </a:r>
                  </a:p>
                  <a:p>
                    <a:pPr algn="ctr" eaLnBrk="0" hangingPunct="0"/>
                    <a:endParaRPr lang="es-EC" sz="13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12323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7387" y="3454"/>
                    <a:ext cx="5760" cy="403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</p:grpSp>
        <p:sp>
          <p:nvSpPr>
            <p:cNvPr id="12292" name="Rectangle 138"/>
            <p:cNvSpPr>
              <a:spLocks noChangeArrowheads="1"/>
            </p:cNvSpPr>
            <p:nvPr/>
          </p:nvSpPr>
          <p:spPr bwMode="auto">
            <a:xfrm>
              <a:off x="-3" y="-3"/>
              <a:ext cx="13153" cy="3863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s-US"/>
            </a:p>
          </p:txBody>
        </p:sp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Exportaciones vía courier:</a:t>
            </a:r>
            <a:r>
              <a:rPr lang="es-ES" smtClean="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Toda exportación genera divisas. Por tanto, incluso para exportaciones vía courier la persona natural o compañía deberá registrarse ante cualquier banco corresponsal del Banco Central. El courier está obligado a solicitar factura o FUE.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Envío de muestras sin valor comercial. Consultar el Reglamento para la importación o Exportación de Muestras sin Valor Comercial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" sz="280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71800"/>
            <a:ext cx="7772400" cy="1143000"/>
          </a:xfrm>
        </p:spPr>
        <p:txBody>
          <a:bodyPr/>
          <a:lstStyle/>
          <a:p>
            <a:r>
              <a:rPr lang="es-EC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Acordar y contratar la exportación</a:t>
            </a:r>
            <a: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s-ES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INCOTERMS</a:t>
            </a:r>
            <a: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s-ES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cs typeface="Times New Roman" pitchFamily="18" charset="0"/>
              </a:rPr>
              <a:t>Los INCOTERMS son "Reglas Internacionales para la Interpretación de los términos comerciales", su aplicación es básica para realizar negocios de compraventa internacional en los que no se produzcan malentendidos y posteriores litigios.</a:t>
            </a:r>
            <a:r>
              <a:rPr lang="es-ES"/>
              <a:t> </a:t>
            </a:r>
            <a:endParaRPr lang="es-MX"/>
          </a:p>
          <a:p>
            <a:pPr>
              <a:buFont typeface="Wingdings" pitchFamily="2" charset="2"/>
              <a:buNone/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143000"/>
            <a:ext cx="7772400" cy="1143000"/>
          </a:xfrm>
        </p:spPr>
        <p:txBody>
          <a:bodyPr/>
          <a:lstStyle/>
          <a:p>
            <a:r>
              <a:rPr lang="es-EC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Contrato de compraventa internacional</a:t>
            </a:r>
            <a: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s-ES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 sz="2800">
                <a:cs typeface="Times New Roman" pitchFamily="18" charset="0"/>
              </a:rPr>
              <a:t>Cada contrato variará en número de cláusulas, según el acuerdo de voluntades que lo conforman</a:t>
            </a:r>
            <a:r>
              <a:rPr lang="es-ES" sz="2800"/>
              <a:t> </a:t>
            </a:r>
            <a:endParaRPr lang="es-MX" sz="2800"/>
          </a:p>
          <a:p>
            <a:pPr>
              <a:defRPr/>
            </a:pPr>
            <a:r>
              <a:rPr lang="es-EC" sz="2800">
                <a:cs typeface="Times New Roman" pitchFamily="18" charset="0"/>
              </a:rPr>
              <a:t>Allí deben constar las obligaciones y derechos de las partes</a:t>
            </a:r>
            <a:r>
              <a:rPr lang="es-ES" sz="2800"/>
              <a:t> </a:t>
            </a:r>
            <a:endParaRPr lang="es-MX" sz="2800"/>
          </a:p>
          <a:p>
            <a:pPr algn="just">
              <a:defRPr/>
            </a:pPr>
            <a:r>
              <a:rPr lang="es-EC" sz="2800">
                <a:ea typeface="Arial Unicode MS" pitchFamily="34" charset="-128"/>
                <a:cs typeface="Arial Unicode MS" pitchFamily="34" charset="-128"/>
              </a:rPr>
              <a:t>El texto único del convenio se impondrá tanto al vendedor como al comprador</a:t>
            </a:r>
            <a:r>
              <a:rPr lang="es-EC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>
              <a:buFont typeface="Wingdings" pitchFamily="2" charset="2"/>
              <a:buNone/>
              <a:defRPr/>
            </a:pPr>
            <a:endParaRPr lang="es-ES" sz="280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Condiciones de pago</a:t>
            </a:r>
            <a:r>
              <a:rPr lang="es-ES" smtClean="0"/>
              <a:t>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Plazo de pago.- Cuando el exportador da una facilidad crediticia al importador, sea porque lo conoce, por el tipo de bien negociado, de acuerdo a las prácticas comerciales, etc.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Forma de pago.- Puede tratarse de un pago anterior a la entrega de la mercadería, un pago posterior a la entrega, un pago simultáneo a la entrega, trueque o consignación.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Moneda de pago y medio de pago.- Los medios de pago, cifrados en una moneda convertible, son los instrumentos operativos que permiten al comprador cancelar la deuda adquirida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Documentos de transporte.- Conocimiento marítimo, guía aérea, conocimiento de embarque por ferrocarril, conocimiento de embarque por carretera, DTM documento de transporte multimodal, conocimiento de embarque fluvial o conocimiento de embarque lacustre </a:t>
            </a:r>
          </a:p>
          <a:p>
            <a:pPr>
              <a:lnSpc>
                <a:spcPct val="90000"/>
              </a:lnSpc>
              <a:defRPr/>
            </a:pPr>
            <a:endParaRPr lang="es-ES" sz="200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Embalajes internacionales</a:t>
            </a:r>
            <a:r>
              <a:rPr lang="es-EC" smtClean="0">
                <a:cs typeface="Times New Roman" pitchFamily="18" charset="0"/>
              </a:rPr>
              <a:t> </a:t>
            </a:r>
            <a:endParaRPr lang="es-ES" smtClean="0">
              <a:cs typeface="Times New Roman" pitchFamily="18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 embalaje protege la mercadería durante el transporte y los almacenamientos preliminares, intermedios y terminales. Si el embalaje no está bien concebido, la mercadería está sujeta a daños y la operación comercial resultará infructuosa </a:t>
            </a:r>
          </a:p>
          <a:p>
            <a:pPr algn="just">
              <a:defRPr/>
            </a:pPr>
            <a:r>
              <a:rPr lang="es-EC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"El vendedor debe cubrir los gastos del embalaje usual de la mercancía, a menos que sea costumbre en el comercio expedirla no embalada: tal es la redacción concerniente al embalaje contenida dentro de la mayoría de los Incoterms."</a:t>
            </a: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es-ES" sz="280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Embalajes internacionales</a:t>
            </a:r>
            <a:endParaRPr lang="es-ES" b="1" smtClean="0">
              <a:cs typeface="Times New Roman" pitchFamily="18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cs typeface="Times New Roman" pitchFamily="18" charset="0"/>
              </a:rPr>
              <a:t>Protección física y química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C">
                <a:cs typeface="Times New Roman" pitchFamily="18" charset="0"/>
              </a:rPr>
              <a:t>Protección mecánica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C">
                <a:cs typeface="Times New Roman" pitchFamily="18" charset="0"/>
              </a:rPr>
              <a:t>Protección contra el robo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C">
                <a:cs typeface="Times New Roman" pitchFamily="18" charset="0"/>
              </a:rPr>
              <a:t>Marcado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C">
                <a:cs typeface="Times New Roman" pitchFamily="18" charset="0"/>
              </a:rPr>
              <a:t>Lista de embalaje</a:t>
            </a:r>
            <a:r>
              <a:rPr lang="es-ES"/>
              <a:t> </a:t>
            </a:r>
            <a:r>
              <a:rPr lang="es-MX"/>
              <a:t>(caracteristicas)</a:t>
            </a:r>
          </a:p>
          <a:p>
            <a:pPr>
              <a:buFont typeface="Wingdings" pitchFamily="2" charset="2"/>
              <a:buNone/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smtClean="0">
                <a:solidFill>
                  <a:srgbClr val="000000"/>
                </a:solidFill>
                <a:cs typeface="Times New Roman" pitchFamily="18" charset="0"/>
              </a:rPr>
              <a:t>BANCOS DONDE PODRAN SER REALIZADOS LOS PAGOS</a:t>
            </a:r>
            <a:r>
              <a:rPr lang="es-ES" smtClean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MX">
                <a:solidFill>
                  <a:srgbClr val="000000"/>
                </a:solidFill>
              </a:rPr>
              <a:t>Banco de Guayaquil </a:t>
            </a:r>
            <a:endParaRPr lang="es-ES">
              <a:solidFill>
                <a:srgbClr val="000000"/>
              </a:solidFill>
            </a:endParaRPr>
          </a:p>
          <a:p>
            <a:pPr>
              <a:defRPr/>
            </a:pPr>
            <a:r>
              <a:rPr lang="es-MX">
                <a:solidFill>
                  <a:srgbClr val="000000"/>
                </a:solidFill>
              </a:rPr>
              <a:t>Banco Internacional </a:t>
            </a:r>
            <a:endParaRPr lang="es-ES">
              <a:solidFill>
                <a:srgbClr val="000000"/>
              </a:solidFill>
            </a:endParaRPr>
          </a:p>
          <a:p>
            <a:pPr>
              <a:defRPr/>
            </a:pPr>
            <a:r>
              <a:rPr lang="es-MX">
                <a:solidFill>
                  <a:srgbClr val="000000"/>
                </a:solidFill>
              </a:rPr>
              <a:t>Banco del Pichincha </a:t>
            </a:r>
            <a:endParaRPr lang="es-ES">
              <a:solidFill>
                <a:srgbClr val="000000"/>
              </a:solidFill>
            </a:endParaRPr>
          </a:p>
          <a:p>
            <a:pPr>
              <a:defRPr/>
            </a:pPr>
            <a:r>
              <a:rPr lang="es-MX">
                <a:solidFill>
                  <a:srgbClr val="000000"/>
                </a:solidFill>
              </a:rPr>
              <a:t>Banco del Pacifico </a:t>
            </a:r>
            <a:endParaRPr lang="es-ES">
              <a:solidFill>
                <a:srgbClr val="000000"/>
              </a:solidFill>
            </a:endParaRPr>
          </a:p>
          <a:p>
            <a:pPr>
              <a:defRPr/>
            </a:pPr>
            <a:r>
              <a:rPr lang="es-MX">
                <a:solidFill>
                  <a:srgbClr val="000000"/>
                </a:solidFill>
              </a:rPr>
              <a:t>Banco Bolivariano </a:t>
            </a:r>
            <a:endParaRPr lang="es-ES">
              <a:solidFill>
                <a:srgbClr val="000000"/>
              </a:solidFill>
            </a:endParaRPr>
          </a:p>
          <a:p>
            <a:pPr>
              <a:defRPr/>
            </a:pPr>
            <a:r>
              <a:rPr lang="es-MX">
                <a:solidFill>
                  <a:srgbClr val="000000"/>
                </a:solidFill>
              </a:rPr>
              <a:t>Banco del Austro </a:t>
            </a:r>
            <a:endParaRPr lang="es-ES">
              <a:solidFill>
                <a:srgbClr val="000000"/>
              </a:solidFill>
            </a:endParaRPr>
          </a:p>
          <a:p>
            <a:pPr>
              <a:defRPr/>
            </a:pPr>
            <a:r>
              <a:rPr lang="es-MX">
                <a:solidFill>
                  <a:srgbClr val="000000"/>
                </a:solidFill>
              </a:rPr>
              <a:t>Produbanco </a:t>
            </a:r>
            <a:endParaRPr lang="es-ES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38400"/>
            <a:ext cx="7772400" cy="1143000"/>
          </a:xfrm>
        </p:spPr>
        <p:txBody>
          <a:bodyPr/>
          <a:lstStyle/>
          <a:p>
            <a:r>
              <a:rPr lang="es-MX" b="1" smtClean="0"/>
              <a:t>MERCADO INTERNO</a:t>
            </a:r>
            <a:endParaRPr lang="es-ES" b="1" smtClean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 eaLnBrk="1" hangingPunct="1">
              <a:defRPr/>
            </a:pPr>
            <a:r>
              <a:rPr lang="es-EC" dirty="0" smtClean="0"/>
              <a:t>Guayaquil, 1966.</a:t>
            </a:r>
          </a:p>
          <a:p>
            <a:pPr algn="r" eaLnBrk="1" hangingPunct="1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 eaLnBrk="1" hangingPunct="1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 eaLnBrk="1" hangingPunct="1">
              <a:defRPr/>
            </a:pPr>
            <a:r>
              <a:rPr lang="es-EC" dirty="0" smtClean="0"/>
              <a:t>Profesor ESPOL desde el 2001.</a:t>
            </a:r>
          </a:p>
          <a:p>
            <a:pPr algn="r" eaLnBrk="1" hangingPunct="1">
              <a:defRPr/>
            </a:pPr>
            <a:r>
              <a:rPr lang="es-EC" dirty="0" smtClean="0"/>
              <a:t>20 años experiencia profesional: </a:t>
            </a:r>
          </a:p>
          <a:p>
            <a:pPr lvl="1" algn="r" eaLnBrk="1" hangingPunct="1">
              <a:defRPr/>
            </a:pPr>
            <a:r>
              <a:rPr lang="es-EC" dirty="0" smtClean="0"/>
              <a:t>Producción.</a:t>
            </a:r>
          </a:p>
          <a:p>
            <a:pPr lvl="1" algn="r" eaLnBrk="1" hangingPunct="1">
              <a:defRPr/>
            </a:pPr>
            <a:r>
              <a:rPr lang="es-EC" dirty="0" smtClean="0"/>
              <a:t>Administración.</a:t>
            </a:r>
          </a:p>
          <a:p>
            <a:pPr lvl="1" algn="r" eaLnBrk="1" hangingPunct="1">
              <a:defRPr/>
            </a:pPr>
            <a:r>
              <a:rPr lang="es-EC" dirty="0" smtClean="0"/>
              <a:t>Finanzas.</a:t>
            </a:r>
          </a:p>
          <a:p>
            <a:pPr lvl="1" algn="r" eaLnBrk="1" hangingPunct="1">
              <a:defRPr/>
            </a:pPr>
            <a:r>
              <a:rPr lang="es-EC" dirty="0" smtClean="0"/>
              <a:t>Investigación.</a:t>
            </a:r>
          </a:p>
          <a:p>
            <a:pPr lvl="1" algn="r" eaLnBrk="1" hangingPunct="1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s-US" sz="2400" dirty="0">
                <a:latin typeface="+mn-lt"/>
                <a:hlinkClick r:id="rId4"/>
              </a:rPr>
              <a:t>Otras Publicaciones del mismo autor en Repositorio ESPOL</a:t>
            </a:r>
            <a:endParaRPr lang="es-US" sz="24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Actividades del sector pesquero</a:t>
            </a:r>
            <a:endParaRPr lang="es-ES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La especie que ha adquirido mayor relevancia en el comercio externo ha sido el camarón</a:t>
            </a:r>
          </a:p>
          <a:p>
            <a:pPr>
              <a:defRPr/>
            </a:pPr>
            <a:r>
              <a:rPr lang="es-MX"/>
              <a:t>Este representó el 16% de las exportaciones del país</a:t>
            </a:r>
          </a:p>
          <a:p>
            <a:pPr>
              <a:defRPr/>
            </a:pPr>
            <a:r>
              <a:rPr lang="es-MX"/>
              <a:t>El atún y otros peces obtuvieron el 21,6% de las exportaciones totales.</a:t>
            </a:r>
            <a:endParaRPr lang="es-ES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Actividades del sector pesquero</a:t>
            </a:r>
            <a:endParaRPr lang="es-ES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MX" sz="2800"/>
              <a:t>En las costas ecuatorianas se pesca: Atún, dorado, lenguado, corvina, pez espada, pinchagua, langosta, pesca blanca, calamar y algunos moluscos </a:t>
            </a:r>
          </a:p>
          <a:p>
            <a:pPr>
              <a:defRPr/>
            </a:pPr>
            <a:r>
              <a:rPr lang="es-MX" sz="2800"/>
              <a:t>Se estiman 110.000 toneladas anuales para los tunidos</a:t>
            </a:r>
          </a:p>
          <a:p>
            <a:pPr>
              <a:defRPr/>
            </a:pPr>
            <a:r>
              <a:rPr lang="es-MX" sz="2800"/>
              <a:t>600.000 toneladas para pelágicos</a:t>
            </a:r>
          </a:p>
          <a:p>
            <a:pPr>
              <a:defRPr/>
            </a:pPr>
            <a:r>
              <a:rPr lang="es-MX" sz="2800"/>
              <a:t>60.000  toneladas para pesca demersal</a:t>
            </a:r>
          </a:p>
          <a:p>
            <a:pPr>
              <a:defRPr/>
            </a:pPr>
            <a:r>
              <a:rPr lang="es-MX" sz="2800"/>
              <a:t>47.500 toneladas para el calamar y hay que agregar la pesca de moluscos y otros crustácios.</a:t>
            </a:r>
          </a:p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Actividades del sector pesquero</a:t>
            </a:r>
            <a:endParaRPr lang="es-ES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MX"/>
              <a:t>En el Ecuador se cultiva : Vannamei y Stylirostris, ambos de la familia Peneidae</a:t>
            </a:r>
          </a:p>
          <a:p>
            <a:pPr>
              <a:lnSpc>
                <a:spcPct val="90000"/>
              </a:lnSpc>
              <a:defRPr/>
            </a:pPr>
            <a:r>
              <a:rPr lang="es-MX"/>
              <a:t>El mayor % de las exportaciones de camarón es congelado y glaseado</a:t>
            </a:r>
          </a:p>
          <a:p>
            <a:pPr>
              <a:lnSpc>
                <a:spcPct val="90000"/>
              </a:lnSpc>
              <a:defRPr/>
            </a:pPr>
            <a:r>
              <a:rPr lang="es-MX"/>
              <a:t>En menor % Pelado y desvenado, pelado y no desvenado, o con cola.</a:t>
            </a:r>
          </a:p>
          <a:p>
            <a:pPr>
              <a:lnSpc>
                <a:spcPct val="90000"/>
              </a:lnSpc>
              <a:defRPr/>
            </a:pPr>
            <a:r>
              <a:rPr lang="es-MX"/>
              <a:t>Los principales compredores son: E.E.U.U., España, Francia, Italia, Holanda y Belgica.</a:t>
            </a:r>
            <a:endParaRPr lang="es-ES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Actividades del sector pesquero</a:t>
            </a:r>
            <a:endParaRPr lang="es-ES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MX"/>
              <a:t>La sardina se la exporta ya procesada</a:t>
            </a:r>
          </a:p>
          <a:p>
            <a:pPr>
              <a:lnSpc>
                <a:spcPct val="90000"/>
              </a:lnSpc>
              <a:defRPr/>
            </a:pPr>
            <a:r>
              <a:rPr lang="es-MX"/>
              <a:t>La macarela en agua salobre</a:t>
            </a:r>
          </a:p>
          <a:p>
            <a:pPr>
              <a:lnSpc>
                <a:spcPct val="90000"/>
              </a:lnSpc>
              <a:defRPr/>
            </a:pPr>
            <a:r>
              <a:rPr lang="es-MX"/>
              <a:t>El calamar congelado</a:t>
            </a:r>
          </a:p>
          <a:p>
            <a:pPr>
              <a:lnSpc>
                <a:spcPct val="90000"/>
              </a:lnSpc>
              <a:defRPr/>
            </a:pPr>
            <a:r>
              <a:rPr lang="es-MX"/>
              <a:t>Ecuador cuenta con 173 Plantas procesadoras de productos pesqueros</a:t>
            </a:r>
          </a:p>
          <a:p>
            <a:pPr>
              <a:lnSpc>
                <a:spcPct val="90000"/>
              </a:lnSpc>
              <a:defRPr/>
            </a:pPr>
            <a:r>
              <a:rPr lang="es-MX"/>
              <a:t>Estas empresas movilizan 343.000 toneladas entre camarón, harina de pescado, pescado congelado y conservas de atún. </a:t>
            </a:r>
            <a:endParaRPr lang="es-ES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Rana</a:t>
            </a:r>
            <a:endParaRPr lang="es-ES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MX"/>
              <a:t>Ademas de su comercialización en vivo o sus ancas, se comercializa la piel, sus viceras y glandulas.</a:t>
            </a:r>
          </a:p>
          <a:p>
            <a:pPr>
              <a:defRPr/>
            </a:pPr>
            <a:r>
              <a:rPr lang="es-MX"/>
              <a:t>En la actualidad 80.000 toneladas de ranas vivas al mercado de los Estados Unidos.</a:t>
            </a:r>
            <a:endParaRPr lang="es-ES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CAMARON</a:t>
            </a:r>
            <a:br>
              <a:rPr lang="es-E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s-ES" b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defRPr/>
            </a:pPr>
            <a:r>
              <a:rPr lang="es-EC" b="1">
                <a:solidFill>
                  <a:srgbClr val="000000"/>
                </a:solidFill>
                <a:cs typeface="Times New Roman" pitchFamily="18" charset="0"/>
              </a:rPr>
              <a:t>PROCESO DEL CAMARÓN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Transportación.</a:t>
            </a:r>
            <a:r>
              <a:rPr lang="es-ES" smtClean="0"/>
              <a:t>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transportación del camarón de cultivo desde las granjas ó bahía, hacia la planta, se lleva a cabo mediante el uso de vehículos tipo torton, provistos de cajas de cerrado hermético para conservación de alimentos; el producto es enhielado en taras plásticas cerradas, alternando capas de hielo y camarón (no mayores de 20 cms. de espesor), en proporción de 2:1, terminando con una capa de hielo.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" sz="2800"/>
          </a:p>
        </p:txBody>
      </p:sp>
      <p:pic>
        <p:nvPicPr>
          <p:cNvPr id="28676" name="Picture 4" descr="foto%2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609600"/>
            <a:ext cx="142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Recepción.</a:t>
            </a:r>
            <a:endParaRPr lang="es-ES" smtClean="0">
              <a:cs typeface="Times New Roman" pitchFamily="18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 sz="2400">
                <a:cs typeface="Times New Roman" pitchFamily="18" charset="0"/>
              </a:rPr>
              <a:t>El camarón es recibido en la planta, de los vehículos en que es transportado desde las granjas; se recibe fresco con cabeza y enhielado en taras plásticas. </a:t>
            </a:r>
          </a:p>
          <a:p>
            <a:pPr>
              <a:defRPr/>
            </a:pPr>
            <a:r>
              <a:rPr lang="es-EC" sz="2400">
                <a:cs typeface="Times New Roman" pitchFamily="18" charset="0"/>
              </a:rPr>
              <a:t>Es requisito importante el Certificado de Calidad, que es solicitado por el Jefe de Recepción y Descabece al Representante de la Granja</a:t>
            </a:r>
            <a:r>
              <a:rPr lang="es-ES" sz="2400">
                <a:cs typeface="Times New Roman" pitchFamily="18" charset="0"/>
              </a:rPr>
              <a:t> </a:t>
            </a:r>
          </a:p>
        </p:txBody>
      </p:sp>
      <p:pic>
        <p:nvPicPr>
          <p:cNvPr id="29700" name="Picture 4" descr="foto%2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267200"/>
            <a:ext cx="1238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Descabece.</a:t>
            </a:r>
            <a:endParaRPr lang="es-ES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cs typeface="Times New Roman" pitchFamily="18" charset="0"/>
              </a:rPr>
              <a:t>Una vez lavado el camarón, es llevado por medio de una banda transportadora hacia las mesas de descabece donde es separada la cabeza del cuerpo por personal calificado; estilando y transportando el camarón por pequeños shutes; unos para deslizar la cabeza hacia taras plásticas caladas de 25 kgs. para su recolección</a:t>
            </a:r>
            <a:r>
              <a:rPr lang="es-ES"/>
              <a:t> </a:t>
            </a:r>
          </a:p>
        </p:txBody>
      </p:sp>
      <p:pic>
        <p:nvPicPr>
          <p:cNvPr id="30724" name="Picture 4" descr="foto%2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533400"/>
            <a:ext cx="1752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Selección mecánica</a:t>
            </a:r>
            <a:endParaRPr lang="es-ES" smtClean="0">
              <a:cs typeface="Times New Roman" pitchFamily="18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seleccionadora separa el camarón en cuatro tallas, mediante la regulación de las aberturas de sus rodillos, deslizando el camarón por unos shutes hacia unas bandas transportadoras.</a:t>
            </a:r>
            <a:r>
              <a:rPr lang="es-EC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s-EC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s-ES"/>
          </a:p>
        </p:txBody>
      </p:sp>
      <p:pic>
        <p:nvPicPr>
          <p:cNvPr id="31748" name="Picture 4" descr="foto%2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4648200"/>
            <a:ext cx="1238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r>
              <a:rPr lang="es-EC" b="1" smtClean="0">
                <a:cs typeface="Times New Roman" pitchFamily="18" charset="0"/>
              </a:rPr>
              <a:t>COMO EXPORTAR</a:t>
            </a:r>
            <a:r>
              <a:rPr lang="es-ES" smtClean="0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s-EC" b="1">
                <a:cs typeface="Times New Roman" pitchFamily="18" charset="0"/>
              </a:rPr>
              <a:t>Trámites y procedimientos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Llenado de caja TOP OPEN.</a:t>
            </a:r>
            <a:endParaRPr lang="es-ES" smtClean="0">
              <a:cs typeface="Times New Roman" pitchFamily="18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cs typeface="Times New Roman" pitchFamily="18" charset="0"/>
              </a:rPr>
              <a:t>Posteriormente, al final de la banda de la Post-Selección, se realiza el llenado a granel de las cajas TOP OPEN, debidamente marcadas o rotuladas con anterioridad, y provistas de un lienzo de polietileno de alta densidad de 19 micras de </a:t>
            </a:r>
            <a:endParaRPr lang="es-ES">
              <a:cs typeface="Times New Roman" pitchFamily="18" charset="0"/>
            </a:endParaRPr>
          </a:p>
        </p:txBody>
      </p:sp>
      <p:pic>
        <p:nvPicPr>
          <p:cNvPr id="32772" name="Picture 4" descr="foto%20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4572000"/>
            <a:ext cx="17526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Pesado</a:t>
            </a:r>
            <a:endParaRPr lang="es-ES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cs typeface="Times New Roman" pitchFamily="18" charset="0"/>
              </a:rPr>
              <a:t>Posteriormente, el producto se pesa a 5 lb (2.268 Kg) añadiéndole el sobrepeso recomendado de 2-3% del peso neto, para garantizar el peso declarado en el empaque</a:t>
            </a:r>
            <a:r>
              <a:rPr lang="es-ES"/>
              <a:t> </a:t>
            </a:r>
          </a:p>
        </p:txBody>
      </p:sp>
      <p:pic>
        <p:nvPicPr>
          <p:cNvPr id="33796" name="Picture 4" descr="foto%2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343400"/>
            <a:ext cx="19050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Carga (congelado)</a:t>
            </a:r>
            <a:endParaRPr lang="es-ES" smtClean="0">
              <a:cs typeface="Times New Roman" pitchFamily="18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continuación, se colocan las cajitas en los congeladores (de placas) para su congelación a una temperatura máxima de – 18 °C durante un período mínimo de 4 horas aproximadamente.</a:t>
            </a:r>
          </a:p>
          <a:p>
            <a:pPr>
              <a:buFont typeface="Wingdings" pitchFamily="2" charset="2"/>
              <a:buNone/>
              <a:defRPr/>
            </a:pPr>
            <a:endParaRPr lang="es-ES"/>
          </a:p>
        </p:txBody>
      </p:sp>
      <p:pic>
        <p:nvPicPr>
          <p:cNvPr id="34820" name="Picture 4" descr="foto%20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5720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Almacén de producto terminado</a:t>
            </a:r>
            <a:endParaRPr lang="es-ES" smtClean="0">
              <a:cs typeface="Times New Roman" pitchFamily="18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 esta parte del proceso, los master se acomodan sobre tarimas plásticas en 4 estibas de 32 masters. Asegurando la integridad física del producto en todo momento. Con una altura máxima permitida sobre un pallet de plástico o madera es de ocho masters.</a:t>
            </a:r>
          </a:p>
          <a:p>
            <a:pPr>
              <a:buFont typeface="Wingdings" pitchFamily="2" charset="2"/>
              <a:buNone/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Embarque</a:t>
            </a:r>
            <a:r>
              <a:rPr lang="es-ES" smtClean="0"/>
              <a:t>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Extraer el producto de la bodega de almacenamiento, respetando el principio de primeras entradas – primeras salidas (PEPS), previa solicitud de embarque a la comercializadora o bien, por requisición de la misma. </a:t>
            </a:r>
          </a:p>
          <a:p>
            <a:pPr>
              <a:lnSpc>
                <a:spcPct val="90000"/>
              </a:lnSpc>
              <a:defRPr/>
            </a:pP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Este se realiza en transportes refrigerados en los cuales se verifica la limpieza y temperatura de ellos, así como la temperatura de los masters.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s-ES" sz="280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s-MX" b="1" smtClean="0"/>
              <a:t>TILAPIA</a:t>
            </a:r>
            <a:endParaRPr lang="es-ES" b="1" smtClean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solidFill>
                  <a:srgbClr val="000000"/>
                </a:solidFill>
                <a:cs typeface="Times New Roman" pitchFamily="18" charset="0"/>
              </a:rPr>
              <a:t>Canales de comercialización</a:t>
            </a:r>
            <a:r>
              <a:rPr lang="es-ES" smtClean="0"/>
              <a:t>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solidFill>
                  <a:srgbClr val="000000"/>
                </a:solidFill>
                <a:cs typeface="Times New Roman" pitchFamily="18" charset="0"/>
              </a:rPr>
              <a:t>Los mecanismos utilizados en Estados Unidos para venta de los diferentes productos de tilapia de acuicultura, se clasifican en seis categorías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solidFill>
                  <a:srgbClr val="000000"/>
                </a:solidFill>
                <a:cs typeface="Times New Roman" pitchFamily="18" charset="0"/>
              </a:rPr>
              <a:t>Venta directa a mayoristas</a:t>
            </a:r>
            <a:r>
              <a:rPr lang="es-ES" smtClean="0"/>
              <a:t> 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Basada principalmente en la venta a cadenas de supermercados (entre 50 y 500 comercios). Esta modalidad mueve altos volúmenes y además es de bajo riesgo financiero para el vendedor.</a:t>
            </a:r>
            <a:endParaRPr lang="es-EC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solidFill>
                  <a:srgbClr val="000000"/>
                </a:solidFill>
                <a:cs typeface="Times New Roman" pitchFamily="18" charset="0"/>
              </a:rPr>
              <a:t>Distribuidores especializados</a:t>
            </a:r>
            <a:r>
              <a:rPr lang="es-ES" smtClean="0"/>
              <a:t>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 venta exclusiva de productos en fresco y congelado, con capacidad de compra directa a los productores. Se ubican en Los Angeles, Miami, Nueva York . Venden a otros distribuidores más pequeños: restaurantes, hoteles, instituciones y mercados de pescado.</a:t>
            </a:r>
            <a:endParaRPr lang="es-EC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solidFill>
                  <a:srgbClr val="000000"/>
                </a:solidFill>
                <a:cs typeface="Times New Roman" pitchFamily="18" charset="0"/>
              </a:rPr>
              <a:t>Distribuidores de multiproductos</a:t>
            </a:r>
            <a:r>
              <a:rPr lang="es-ES" smtClean="0"/>
              <a:t> 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solidFill>
                  <a:srgbClr val="000000"/>
                </a:solidFill>
                <a:cs typeface="Times New Roman" pitchFamily="18" charset="0"/>
              </a:rPr>
              <a:t>Que manejan una amplia gama de productos que incluyen pescado, tanto en fresco como en congelado. Poseen cientos de camiones equipados y centros de distribución en todo el territorio (Sysco y Kraft, por ejemplo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772400" cy="1143000"/>
          </a:xfrm>
        </p:spPr>
        <p:txBody>
          <a:bodyPr/>
          <a:lstStyle/>
          <a:p>
            <a:r>
              <a:rPr lang="es-EC" b="1" smtClean="0">
                <a:cs typeface="Times New Roman" pitchFamily="18" charset="0"/>
              </a:rPr>
              <a:t>Investigación de mercado</a:t>
            </a:r>
            <a:r>
              <a:rPr lang="es-ES" smtClean="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86200"/>
            <a:ext cx="8763000" cy="1752600"/>
          </a:xfrm>
        </p:spPr>
        <p:txBody>
          <a:bodyPr/>
          <a:lstStyle/>
          <a:p>
            <a:pPr algn="l">
              <a:buFont typeface="Wingdings" pitchFamily="2" charset="2"/>
              <a:buBlip>
                <a:blip r:embed="rId3"/>
              </a:buBlip>
              <a:defRPr/>
            </a:pPr>
            <a:r>
              <a:rPr lang="es-MX"/>
              <a:t>Mercado y Producto</a:t>
            </a:r>
          </a:p>
          <a:p>
            <a:pPr algn="l">
              <a:buFont typeface="Wingdings" pitchFamily="2" charset="2"/>
              <a:buBlip>
                <a:blip r:embed="rId3"/>
              </a:buBlip>
              <a:defRPr/>
            </a:pPr>
            <a:r>
              <a:rPr lang="es-MX"/>
              <a:t>Barreras </a:t>
            </a:r>
            <a:r>
              <a:rPr lang="es-EC">
                <a:cs typeface="Times New Roman" pitchFamily="18" charset="0"/>
              </a:rPr>
              <a:t>arancelarias</a:t>
            </a:r>
            <a:r>
              <a:rPr lang="es-ES"/>
              <a:t> </a:t>
            </a:r>
            <a:r>
              <a:rPr lang="es-MX"/>
              <a:t>y no arancelarias</a:t>
            </a:r>
          </a:p>
          <a:p>
            <a:pPr algn="l">
              <a:buFont typeface="Wingdings" pitchFamily="2" charset="2"/>
              <a:buBlip>
                <a:blip r:embed="rId3"/>
              </a:buBlip>
              <a:defRPr/>
            </a:pPr>
            <a:r>
              <a:rPr lang="es-EC">
                <a:cs typeface="Times New Roman" pitchFamily="18" charset="0"/>
              </a:rPr>
              <a:t>La oferta del producto</a:t>
            </a:r>
            <a:r>
              <a:rPr lang="es-ES"/>
              <a:t> </a:t>
            </a:r>
            <a:endParaRPr lang="es-MX"/>
          </a:p>
          <a:p>
            <a:pPr algn="l">
              <a:buFont typeface="Wingdings" pitchFamily="2" charset="2"/>
              <a:buBlip>
                <a:blip r:embed="rId3"/>
              </a:buBlip>
              <a:defRPr/>
            </a:pPr>
            <a:r>
              <a:rPr lang="es-EC">
                <a:cs typeface="Times New Roman" pitchFamily="18" charset="0"/>
              </a:rPr>
              <a:t>Regímenes aduaneros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solidFill>
                  <a:srgbClr val="000000"/>
                </a:solidFill>
                <a:cs typeface="Times New Roman" pitchFamily="18" charset="0"/>
              </a:rPr>
              <a:t>Cadenas de restaurantes</a:t>
            </a:r>
            <a:r>
              <a:rPr lang="es-ES" smtClean="0"/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 compran tilapia directamente a los productores en Latinoamérica. Adquieren sus productos a buen costo, porque eliminan intermediarios (Red Lobster, por ejemplo).</a:t>
            </a:r>
            <a:endParaRPr lang="es-EC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solidFill>
                  <a:srgbClr val="000000"/>
                </a:solidFill>
                <a:cs typeface="Times New Roman" pitchFamily="18" charset="0"/>
              </a:rPr>
              <a:t>Hipermercados</a:t>
            </a:r>
            <a:r>
              <a:rPr lang="es-ES" smtClean="0"/>
              <a:t> 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 son inmensos y venden una gama de productos amplia, que incluye pescado en fresco. Han ganado mucha popularidad. Cobran una membresía anual para vender estos productos y su venta es con un margen de utilidad que oscila entre un 10 y 12% (Costco, BJ´s y Sam´s Club, por ejemplo).</a:t>
            </a:r>
            <a:endParaRPr lang="es-EC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Compañías navieras dedicadas al turismo (cruceros)</a:t>
            </a:r>
            <a:r>
              <a:rPr lang="es-ES" smtClean="0"/>
              <a:t>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cs typeface="Times New Roman" pitchFamily="18" charset="0"/>
              </a:rPr>
              <a:t>Que constituyen un punto de venta importante para cualquiera. Estas compañías manejan grandes volúmenes de personas y entre sus cientos de platos incluyen pescado fresco, en forma diaria (Carnival Cruise Lines, Norwegian Cruise Lines y Royal Caribbean International)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Importaciones de tilapia en filetes fresco por Estados Unidos</a:t>
            </a:r>
            <a:endParaRPr lang="en-US" sz="2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en-US">
              <a:latin typeface="Arial Narrow" pitchFamily="34" charset="0"/>
            </a:endParaRPr>
          </a:p>
        </p:txBody>
      </p:sp>
      <p:grpSp>
        <p:nvGrpSpPr>
          <p:cNvPr id="46083" name="Group 45"/>
          <p:cNvGrpSpPr>
            <a:grpSpLocks/>
          </p:cNvGrpSpPr>
          <p:nvPr/>
        </p:nvGrpSpPr>
        <p:grpSpPr bwMode="auto">
          <a:xfrm>
            <a:off x="1600200" y="1752600"/>
            <a:ext cx="6400800" cy="3733800"/>
            <a:chOff x="-3" y="400"/>
            <a:chExt cx="2877" cy="1494"/>
          </a:xfrm>
        </p:grpSpPr>
        <p:grpSp>
          <p:nvGrpSpPr>
            <p:cNvPr id="46084" name="Group 43"/>
            <p:cNvGrpSpPr>
              <a:grpSpLocks/>
            </p:cNvGrpSpPr>
            <p:nvPr/>
          </p:nvGrpSpPr>
          <p:grpSpPr bwMode="auto">
            <a:xfrm>
              <a:off x="0" y="403"/>
              <a:ext cx="2871" cy="1488"/>
              <a:chOff x="0" y="403"/>
              <a:chExt cx="2871" cy="1488"/>
            </a:xfrm>
          </p:grpSpPr>
          <p:grpSp>
            <p:nvGrpSpPr>
              <p:cNvPr id="46086" name="Group 16"/>
              <p:cNvGrpSpPr>
                <a:grpSpLocks/>
              </p:cNvGrpSpPr>
              <p:nvPr/>
            </p:nvGrpSpPr>
            <p:grpSpPr bwMode="auto">
              <a:xfrm>
                <a:off x="0" y="403"/>
                <a:ext cx="442" cy="528"/>
                <a:chOff x="0" y="403"/>
                <a:chExt cx="442" cy="528"/>
              </a:xfrm>
            </p:grpSpPr>
            <p:sp>
              <p:nvSpPr>
                <p:cNvPr id="46122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442" cy="52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46123" name="Group 14"/>
                <p:cNvGrpSpPr>
                  <a:grpSpLocks/>
                </p:cNvGrpSpPr>
                <p:nvPr/>
              </p:nvGrpSpPr>
              <p:grpSpPr bwMode="auto">
                <a:xfrm>
                  <a:off x="0" y="403"/>
                  <a:ext cx="442" cy="432"/>
                  <a:chOff x="0" y="403"/>
                  <a:chExt cx="442" cy="432"/>
                </a:xfrm>
              </p:grpSpPr>
              <p:sp>
                <p:nvSpPr>
                  <p:cNvPr id="46124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24" y="427"/>
                    <a:ext cx="394" cy="384"/>
                  </a:xfrm>
                  <a:prstGeom prst="rect">
                    <a:avLst/>
                  </a:prstGeom>
                  <a:solidFill>
                    <a:srgbClr val="33339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Año</a:t>
                    </a:r>
                    <a:r>
                      <a:rPr lang="es-EC" sz="160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6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4612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03"/>
                    <a:ext cx="442" cy="43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46087" name="Group 20"/>
              <p:cNvGrpSpPr>
                <a:grpSpLocks/>
              </p:cNvGrpSpPr>
              <p:nvPr/>
            </p:nvGrpSpPr>
            <p:grpSpPr bwMode="auto">
              <a:xfrm>
                <a:off x="442" y="403"/>
                <a:ext cx="581" cy="528"/>
                <a:chOff x="442" y="403"/>
                <a:chExt cx="581" cy="528"/>
              </a:xfrm>
            </p:grpSpPr>
            <p:sp>
              <p:nvSpPr>
                <p:cNvPr id="46118" name="Rectangle 19"/>
                <p:cNvSpPr>
                  <a:spLocks noChangeArrowheads="1"/>
                </p:cNvSpPr>
                <p:nvPr/>
              </p:nvSpPr>
              <p:spPr bwMode="auto">
                <a:xfrm>
                  <a:off x="442" y="403"/>
                  <a:ext cx="581" cy="52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46119" name="Group 18"/>
                <p:cNvGrpSpPr>
                  <a:grpSpLocks/>
                </p:cNvGrpSpPr>
                <p:nvPr/>
              </p:nvGrpSpPr>
              <p:grpSpPr bwMode="auto">
                <a:xfrm>
                  <a:off x="442" y="403"/>
                  <a:ext cx="581" cy="432"/>
                  <a:chOff x="442" y="403"/>
                  <a:chExt cx="581" cy="432"/>
                </a:xfrm>
              </p:grpSpPr>
              <p:sp>
                <p:nvSpPr>
                  <p:cNvPr id="46120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466" y="427"/>
                    <a:ext cx="533" cy="384"/>
                  </a:xfrm>
                  <a:prstGeom prst="rect">
                    <a:avLst/>
                  </a:prstGeom>
                  <a:solidFill>
                    <a:srgbClr val="33339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Número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de Países</a:t>
                    </a:r>
                    <a:r>
                      <a:rPr lang="es-EC" sz="160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6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46121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42" y="403"/>
                    <a:ext cx="581" cy="43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46088" name="Group 24"/>
              <p:cNvGrpSpPr>
                <a:grpSpLocks/>
              </p:cNvGrpSpPr>
              <p:nvPr/>
            </p:nvGrpSpPr>
            <p:grpSpPr bwMode="auto">
              <a:xfrm>
                <a:off x="1023" y="403"/>
                <a:ext cx="649" cy="528"/>
                <a:chOff x="1023" y="403"/>
                <a:chExt cx="649" cy="528"/>
              </a:xfrm>
            </p:grpSpPr>
            <p:sp>
              <p:nvSpPr>
                <p:cNvPr id="46114" name="Rectangle 23"/>
                <p:cNvSpPr>
                  <a:spLocks noChangeArrowheads="1"/>
                </p:cNvSpPr>
                <p:nvPr/>
              </p:nvSpPr>
              <p:spPr bwMode="auto">
                <a:xfrm>
                  <a:off x="1023" y="403"/>
                  <a:ext cx="649" cy="52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46115" name="Group 22"/>
                <p:cNvGrpSpPr>
                  <a:grpSpLocks/>
                </p:cNvGrpSpPr>
                <p:nvPr/>
              </p:nvGrpSpPr>
              <p:grpSpPr bwMode="auto">
                <a:xfrm>
                  <a:off x="1023" y="403"/>
                  <a:ext cx="649" cy="432"/>
                  <a:chOff x="1023" y="403"/>
                  <a:chExt cx="649" cy="432"/>
                </a:xfrm>
              </p:grpSpPr>
              <p:sp>
                <p:nvSpPr>
                  <p:cNvPr id="46116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1047" y="427"/>
                    <a:ext cx="601" cy="384"/>
                  </a:xfrm>
                  <a:prstGeom prst="rect">
                    <a:avLst/>
                  </a:prstGeom>
                  <a:solidFill>
                    <a:srgbClr val="33339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Filetes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Frescos (t)</a:t>
                    </a:r>
                    <a:r>
                      <a:rPr lang="es-EC" sz="160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6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46117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023" y="403"/>
                    <a:ext cx="649" cy="43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46089" name="Group 28"/>
              <p:cNvGrpSpPr>
                <a:grpSpLocks/>
              </p:cNvGrpSpPr>
              <p:nvPr/>
            </p:nvGrpSpPr>
            <p:grpSpPr bwMode="auto">
              <a:xfrm>
                <a:off x="1672" y="403"/>
                <a:ext cx="634" cy="528"/>
                <a:chOff x="1672" y="403"/>
                <a:chExt cx="634" cy="528"/>
              </a:xfrm>
            </p:grpSpPr>
            <p:sp>
              <p:nvSpPr>
                <p:cNvPr id="46110" name="Rectangle 27"/>
                <p:cNvSpPr>
                  <a:spLocks noChangeArrowheads="1"/>
                </p:cNvSpPr>
                <p:nvPr/>
              </p:nvSpPr>
              <p:spPr bwMode="auto">
                <a:xfrm>
                  <a:off x="1672" y="403"/>
                  <a:ext cx="634" cy="52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46111" name="Group 26"/>
                <p:cNvGrpSpPr>
                  <a:grpSpLocks/>
                </p:cNvGrpSpPr>
                <p:nvPr/>
              </p:nvGrpSpPr>
              <p:grpSpPr bwMode="auto">
                <a:xfrm>
                  <a:off x="1672" y="403"/>
                  <a:ext cx="634" cy="432"/>
                  <a:chOff x="1672" y="403"/>
                  <a:chExt cx="634" cy="432"/>
                </a:xfrm>
              </p:grpSpPr>
              <p:sp>
                <p:nvSpPr>
                  <p:cNvPr id="4611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696" y="427"/>
                    <a:ext cx="586" cy="384"/>
                  </a:xfrm>
                  <a:prstGeom prst="rect">
                    <a:avLst/>
                  </a:prstGeom>
                  <a:solidFill>
                    <a:srgbClr val="33339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Valor (U$S)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Promedio</a:t>
                    </a:r>
                    <a:r>
                      <a:rPr lang="es-EC" sz="160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6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46113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672" y="403"/>
                    <a:ext cx="634" cy="43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46090" name="Group 32"/>
              <p:cNvGrpSpPr>
                <a:grpSpLocks/>
              </p:cNvGrpSpPr>
              <p:nvPr/>
            </p:nvGrpSpPr>
            <p:grpSpPr bwMode="auto">
              <a:xfrm>
                <a:off x="2306" y="403"/>
                <a:ext cx="565" cy="528"/>
                <a:chOff x="2306" y="403"/>
                <a:chExt cx="565" cy="528"/>
              </a:xfrm>
            </p:grpSpPr>
            <p:sp>
              <p:nvSpPr>
                <p:cNvPr id="46106" name="Rectangle 31"/>
                <p:cNvSpPr>
                  <a:spLocks noChangeArrowheads="1"/>
                </p:cNvSpPr>
                <p:nvPr/>
              </p:nvSpPr>
              <p:spPr bwMode="auto">
                <a:xfrm>
                  <a:off x="2306" y="403"/>
                  <a:ext cx="565" cy="52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  <p:grpSp>
              <p:nvGrpSpPr>
                <p:cNvPr id="46107" name="Group 30"/>
                <p:cNvGrpSpPr>
                  <a:grpSpLocks/>
                </p:cNvGrpSpPr>
                <p:nvPr/>
              </p:nvGrpSpPr>
              <p:grpSpPr bwMode="auto">
                <a:xfrm>
                  <a:off x="2306" y="403"/>
                  <a:ext cx="565" cy="432"/>
                  <a:chOff x="2306" y="403"/>
                  <a:chExt cx="565" cy="432"/>
                </a:xfrm>
              </p:grpSpPr>
              <p:sp>
                <p:nvSpPr>
                  <p:cNvPr id="4610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2330" y="427"/>
                    <a:ext cx="517" cy="384"/>
                  </a:xfrm>
                  <a:prstGeom prst="rect">
                    <a:avLst/>
                  </a:prstGeom>
                  <a:solidFill>
                    <a:srgbClr val="333399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Precio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r>
                      <a:rPr lang="es-EC" sz="1600">
                        <a:solidFill>
                          <a:srgbClr val="FFFFFF"/>
                        </a:solidFill>
                        <a:latin typeface="Verdana" pitchFamily="34" charset="0"/>
                        <a:ea typeface="Arial Unicode MS" pitchFamily="34" charset="-128"/>
                        <a:cs typeface="Arial Unicode MS" pitchFamily="34" charset="-128"/>
                      </a:rPr>
                      <a:t>U$S/t</a:t>
                    </a:r>
                    <a:r>
                      <a:rPr lang="es-EC" sz="1600"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endParaRPr lang="es-EC" sz="16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 eaLnBrk="0" hangingPunct="0"/>
                    <a:endParaRPr lang="es-EC" sz="1600">
                      <a:latin typeface="Arial Narrow" pitchFamily="34" charset="0"/>
                    </a:endParaRPr>
                  </a:p>
                </p:txBody>
              </p:sp>
              <p:sp>
                <p:nvSpPr>
                  <p:cNvPr id="461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2306" y="403"/>
                    <a:ext cx="565" cy="43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s-US"/>
                  </a:p>
                </p:txBody>
              </p:sp>
            </p:grpSp>
          </p:grpSp>
          <p:grpSp>
            <p:nvGrpSpPr>
              <p:cNvPr id="46091" name="Group 34"/>
              <p:cNvGrpSpPr>
                <a:grpSpLocks/>
              </p:cNvGrpSpPr>
              <p:nvPr/>
            </p:nvGrpSpPr>
            <p:grpSpPr bwMode="auto">
              <a:xfrm>
                <a:off x="0" y="883"/>
                <a:ext cx="442" cy="1008"/>
                <a:chOff x="0" y="883"/>
                <a:chExt cx="442" cy="1008"/>
              </a:xfrm>
            </p:grpSpPr>
            <p:sp>
              <p:nvSpPr>
                <p:cNvPr id="46104" name="Rectangle 8"/>
                <p:cNvSpPr>
                  <a:spLocks noChangeArrowheads="1"/>
                </p:cNvSpPr>
                <p:nvPr/>
              </p:nvSpPr>
              <p:spPr bwMode="auto">
                <a:xfrm>
                  <a:off x="24" y="907"/>
                  <a:ext cx="394" cy="9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s-EC" sz="10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1992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1993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1994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1995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1996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1997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1998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0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  <a:endParaRPr lang="es-EC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46105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883"/>
                  <a:ext cx="442" cy="100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46092" name="Group 36"/>
              <p:cNvGrpSpPr>
                <a:grpSpLocks/>
              </p:cNvGrpSpPr>
              <p:nvPr/>
            </p:nvGrpSpPr>
            <p:grpSpPr bwMode="auto">
              <a:xfrm>
                <a:off x="442" y="883"/>
                <a:ext cx="581" cy="1008"/>
                <a:chOff x="442" y="883"/>
                <a:chExt cx="581" cy="1008"/>
              </a:xfrm>
            </p:grpSpPr>
            <p:sp>
              <p:nvSpPr>
                <p:cNvPr id="46102" name="Rectangle 9"/>
                <p:cNvSpPr>
                  <a:spLocks noChangeArrowheads="1"/>
                </p:cNvSpPr>
                <p:nvPr/>
              </p:nvSpPr>
              <p:spPr bwMode="auto">
                <a:xfrm>
                  <a:off x="466" y="907"/>
                  <a:ext cx="533" cy="9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s-EC" sz="16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11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15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15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20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20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19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0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  <a:endParaRPr lang="es-EC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46103" name="Rectangle 35"/>
                <p:cNvSpPr>
                  <a:spLocks noChangeArrowheads="1"/>
                </p:cNvSpPr>
                <p:nvPr/>
              </p:nvSpPr>
              <p:spPr bwMode="auto">
                <a:xfrm>
                  <a:off x="442" y="883"/>
                  <a:ext cx="581" cy="100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46093" name="Group 38"/>
              <p:cNvGrpSpPr>
                <a:grpSpLocks/>
              </p:cNvGrpSpPr>
              <p:nvPr/>
            </p:nvGrpSpPr>
            <p:grpSpPr bwMode="auto">
              <a:xfrm>
                <a:off x="1023" y="883"/>
                <a:ext cx="649" cy="1008"/>
                <a:chOff x="1023" y="883"/>
                <a:chExt cx="649" cy="1008"/>
              </a:xfrm>
            </p:grpSpPr>
            <p:sp>
              <p:nvSpPr>
                <p:cNvPr id="46100" name="Rectangle 10"/>
                <p:cNvSpPr>
                  <a:spLocks noChangeArrowheads="1"/>
                </p:cNvSpPr>
                <p:nvPr/>
              </p:nvSpPr>
              <p:spPr bwMode="auto">
                <a:xfrm>
                  <a:off x="1047" y="907"/>
                  <a:ext cx="601" cy="9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215,920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586,128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890,414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1.460,459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2.063,232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2.823,182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3.589,702</a:t>
                  </a:r>
                  <a:r>
                    <a:rPr lang="es-EC" sz="16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endParaRPr lang="es-EC" sz="1600">
                    <a:latin typeface="Arial Narrow" pitchFamily="34" charset="0"/>
                  </a:endParaRPr>
                </a:p>
              </p:txBody>
            </p:sp>
            <p:sp>
              <p:nvSpPr>
                <p:cNvPr id="46101" name="Rectangle 37"/>
                <p:cNvSpPr>
                  <a:spLocks noChangeArrowheads="1"/>
                </p:cNvSpPr>
                <p:nvPr/>
              </p:nvSpPr>
              <p:spPr bwMode="auto">
                <a:xfrm>
                  <a:off x="1023" y="883"/>
                  <a:ext cx="649" cy="100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46094" name="Group 40"/>
              <p:cNvGrpSpPr>
                <a:grpSpLocks/>
              </p:cNvGrpSpPr>
              <p:nvPr/>
            </p:nvGrpSpPr>
            <p:grpSpPr bwMode="auto">
              <a:xfrm>
                <a:off x="1672" y="883"/>
                <a:ext cx="634" cy="1008"/>
                <a:chOff x="1672" y="883"/>
                <a:chExt cx="634" cy="1008"/>
              </a:xfrm>
            </p:grpSpPr>
            <p:sp>
              <p:nvSpPr>
                <p:cNvPr id="46098" name="Rectangle 11"/>
                <p:cNvSpPr>
                  <a:spLocks noChangeArrowheads="1"/>
                </p:cNvSpPr>
                <p:nvPr/>
              </p:nvSpPr>
              <p:spPr bwMode="auto">
                <a:xfrm>
                  <a:off x="1696" y="907"/>
                  <a:ext cx="586" cy="9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s-EC" sz="15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  <a:r>
                    <a:rPr lang="es-EC" sz="15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1.088,174</a:t>
                  </a:r>
                  <a:endParaRPr lang="es-EC" sz="15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5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3.249,752</a:t>
                  </a:r>
                  <a:endParaRPr lang="es-EC" sz="15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5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4.816,226</a:t>
                  </a:r>
                  <a:endParaRPr lang="es-EC" sz="15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5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7.908,592</a:t>
                  </a:r>
                  <a:endParaRPr lang="es-EC" sz="15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5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11.653,849</a:t>
                  </a:r>
                  <a:endParaRPr lang="es-EC" sz="15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5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13.997,652</a:t>
                  </a:r>
                  <a:endParaRPr lang="es-EC" sz="15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5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17.051,142</a:t>
                  </a:r>
                  <a:r>
                    <a:rPr lang="es-EC" sz="15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</a:t>
                  </a:r>
                  <a:endParaRPr lang="es-EC" sz="15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endParaRPr lang="es-EC" sz="1500">
                    <a:latin typeface="Arial Narrow" pitchFamily="34" charset="0"/>
                  </a:endParaRPr>
                </a:p>
              </p:txBody>
            </p:sp>
            <p:sp>
              <p:nvSpPr>
                <p:cNvPr id="46099" name="Rectangle 39"/>
                <p:cNvSpPr>
                  <a:spLocks noChangeArrowheads="1"/>
                </p:cNvSpPr>
                <p:nvPr/>
              </p:nvSpPr>
              <p:spPr bwMode="auto">
                <a:xfrm>
                  <a:off x="1672" y="883"/>
                  <a:ext cx="634" cy="100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46095" name="Group 42"/>
              <p:cNvGrpSpPr>
                <a:grpSpLocks/>
              </p:cNvGrpSpPr>
              <p:nvPr/>
            </p:nvGrpSpPr>
            <p:grpSpPr bwMode="auto">
              <a:xfrm>
                <a:off x="2306" y="883"/>
                <a:ext cx="565" cy="1008"/>
                <a:chOff x="2306" y="883"/>
                <a:chExt cx="565" cy="1008"/>
              </a:xfrm>
            </p:grpSpPr>
            <p:sp>
              <p:nvSpPr>
                <p:cNvPr id="46096" name="Rectangle 12"/>
                <p:cNvSpPr>
                  <a:spLocks noChangeArrowheads="1"/>
                </p:cNvSpPr>
                <p:nvPr/>
              </p:nvSpPr>
              <p:spPr bwMode="auto">
                <a:xfrm>
                  <a:off x="2330" y="907"/>
                  <a:ext cx="517" cy="9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es-EC" sz="10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5,04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5,54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5,41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5,42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5,65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4,96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r>
                    <a:rPr lang="es-EC" sz="1600">
                      <a:solidFill>
                        <a:srgbClr val="000000"/>
                      </a:solidFill>
                      <a:latin typeface="Verdana" pitchFamily="34" charset="0"/>
                      <a:ea typeface="Arial Unicode MS" pitchFamily="34" charset="-128"/>
                      <a:cs typeface="Arial Unicode MS" pitchFamily="34" charset="-128"/>
                    </a:rPr>
                    <a:t>4,75</a:t>
                  </a:r>
                  <a:r>
                    <a:rPr lang="es-EC" sz="1600">
                      <a:solidFill>
                        <a:srgbClr val="000000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 </a:t>
                  </a:r>
                  <a:endPara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endParaRPr lang="es-EC" sz="1600">
                    <a:latin typeface="Arial Narrow" pitchFamily="34" charset="0"/>
                  </a:endParaRPr>
                </a:p>
              </p:txBody>
            </p:sp>
            <p:sp>
              <p:nvSpPr>
                <p:cNvPr id="46097" name="Rectangle 41"/>
                <p:cNvSpPr>
                  <a:spLocks noChangeArrowheads="1"/>
                </p:cNvSpPr>
                <p:nvPr/>
              </p:nvSpPr>
              <p:spPr bwMode="auto">
                <a:xfrm>
                  <a:off x="2306" y="883"/>
                  <a:ext cx="565" cy="100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</p:grpSp>
        <p:sp>
          <p:nvSpPr>
            <p:cNvPr id="46085" name="Rectangle 44"/>
            <p:cNvSpPr>
              <a:spLocks noChangeArrowheads="1"/>
            </p:cNvSpPr>
            <p:nvPr/>
          </p:nvSpPr>
          <p:spPr bwMode="auto">
            <a:xfrm>
              <a:off x="-3" y="400"/>
              <a:ext cx="2877" cy="1494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s-US"/>
            </a:p>
          </p:txBody>
        </p:sp>
      </p:grp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62"/>
          <p:cNvGrpSpPr>
            <a:grpSpLocks/>
          </p:cNvGrpSpPr>
          <p:nvPr/>
        </p:nvGrpSpPr>
        <p:grpSpPr bwMode="auto">
          <a:xfrm>
            <a:off x="3273425" y="693738"/>
            <a:ext cx="3355975" cy="5097462"/>
            <a:chOff x="0" y="0"/>
            <a:chExt cx="1637" cy="3447"/>
          </a:xfrm>
        </p:grpSpPr>
        <p:grpSp>
          <p:nvGrpSpPr>
            <p:cNvPr id="47107" name="Group 23"/>
            <p:cNvGrpSpPr>
              <a:grpSpLocks/>
            </p:cNvGrpSpPr>
            <p:nvPr/>
          </p:nvGrpSpPr>
          <p:grpSpPr bwMode="auto">
            <a:xfrm>
              <a:off x="0" y="0"/>
              <a:ext cx="1637" cy="542"/>
              <a:chOff x="0" y="0"/>
              <a:chExt cx="1637" cy="542"/>
            </a:xfrm>
          </p:grpSpPr>
          <p:sp>
            <p:nvSpPr>
              <p:cNvPr id="47165" name="Rectangle 2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637" cy="542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66" name="Rectangle 2"/>
              <p:cNvSpPr>
                <a:spLocks noChangeArrowheads="1"/>
              </p:cNvSpPr>
              <p:nvPr/>
            </p:nvSpPr>
            <p:spPr bwMode="auto">
              <a:xfrm>
                <a:off x="6" y="6"/>
                <a:ext cx="1625" cy="506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EXPORTACIÓN DE CAMARÓN</a:t>
                </a:r>
                <a:br>
                  <a:rPr lang="es-EC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</a:br>
                <a:r>
                  <a:rPr lang="es-EC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En toneladas y miles de dólares.</a:t>
                </a:r>
                <a:endParaRPr lang="es-EC" sz="16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08" name="Group 25"/>
            <p:cNvGrpSpPr>
              <a:grpSpLocks/>
            </p:cNvGrpSpPr>
            <p:nvPr/>
          </p:nvGrpSpPr>
          <p:grpSpPr bwMode="auto">
            <a:xfrm>
              <a:off x="0" y="530"/>
              <a:ext cx="422" cy="427"/>
              <a:chOff x="0" y="530"/>
              <a:chExt cx="422" cy="427"/>
            </a:xfrm>
          </p:grpSpPr>
          <p:sp>
            <p:nvSpPr>
              <p:cNvPr id="47163" name="Rectangle 24"/>
              <p:cNvSpPr>
                <a:spLocks noChangeArrowheads="1"/>
              </p:cNvSpPr>
              <p:nvPr/>
            </p:nvSpPr>
            <p:spPr bwMode="auto">
              <a:xfrm>
                <a:off x="0" y="530"/>
                <a:ext cx="422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64" name="Rectangle 3"/>
              <p:cNvSpPr>
                <a:spLocks noChangeArrowheads="1"/>
              </p:cNvSpPr>
              <p:nvPr/>
            </p:nvSpPr>
            <p:spPr bwMode="auto">
              <a:xfrm>
                <a:off x="6" y="536"/>
                <a:ext cx="410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Año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09" name="Group 27"/>
            <p:cNvGrpSpPr>
              <a:grpSpLocks/>
            </p:cNvGrpSpPr>
            <p:nvPr/>
          </p:nvGrpSpPr>
          <p:grpSpPr bwMode="auto">
            <a:xfrm>
              <a:off x="422" y="530"/>
              <a:ext cx="628" cy="427"/>
              <a:chOff x="422" y="530"/>
              <a:chExt cx="628" cy="427"/>
            </a:xfrm>
          </p:grpSpPr>
          <p:sp>
            <p:nvSpPr>
              <p:cNvPr id="47161" name="Rectangle 26"/>
              <p:cNvSpPr>
                <a:spLocks noChangeArrowheads="1"/>
              </p:cNvSpPr>
              <p:nvPr/>
            </p:nvSpPr>
            <p:spPr bwMode="auto">
              <a:xfrm>
                <a:off x="422" y="530"/>
                <a:ext cx="628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62" name="Rectangle 4"/>
              <p:cNvSpPr>
                <a:spLocks noChangeArrowheads="1"/>
              </p:cNvSpPr>
              <p:nvPr/>
            </p:nvSpPr>
            <p:spPr bwMode="auto">
              <a:xfrm>
                <a:off x="428" y="536"/>
                <a:ext cx="616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Volumen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0" name="Group 29"/>
            <p:cNvGrpSpPr>
              <a:grpSpLocks/>
            </p:cNvGrpSpPr>
            <p:nvPr/>
          </p:nvGrpSpPr>
          <p:grpSpPr bwMode="auto">
            <a:xfrm>
              <a:off x="1050" y="530"/>
              <a:ext cx="587" cy="427"/>
              <a:chOff x="1050" y="530"/>
              <a:chExt cx="587" cy="427"/>
            </a:xfrm>
          </p:grpSpPr>
          <p:sp>
            <p:nvSpPr>
              <p:cNvPr id="47159" name="Rectangle 28"/>
              <p:cNvSpPr>
                <a:spLocks noChangeArrowheads="1"/>
              </p:cNvSpPr>
              <p:nvPr/>
            </p:nvSpPr>
            <p:spPr bwMode="auto">
              <a:xfrm>
                <a:off x="1050" y="530"/>
                <a:ext cx="587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60" name="Rectangle 5"/>
              <p:cNvSpPr>
                <a:spLocks noChangeArrowheads="1"/>
              </p:cNvSpPr>
              <p:nvPr/>
            </p:nvSpPr>
            <p:spPr bwMode="auto">
              <a:xfrm>
                <a:off x="1056" y="536"/>
                <a:ext cx="575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Valor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1" name="Group 31"/>
            <p:cNvGrpSpPr>
              <a:grpSpLocks/>
            </p:cNvGrpSpPr>
            <p:nvPr/>
          </p:nvGrpSpPr>
          <p:grpSpPr bwMode="auto">
            <a:xfrm>
              <a:off x="0" y="945"/>
              <a:ext cx="422" cy="427"/>
              <a:chOff x="0" y="945"/>
              <a:chExt cx="422" cy="427"/>
            </a:xfrm>
          </p:grpSpPr>
          <p:sp>
            <p:nvSpPr>
              <p:cNvPr id="47157" name="Rectangle 30"/>
              <p:cNvSpPr>
                <a:spLocks noChangeArrowheads="1"/>
              </p:cNvSpPr>
              <p:nvPr/>
            </p:nvSpPr>
            <p:spPr bwMode="auto">
              <a:xfrm>
                <a:off x="0" y="945"/>
                <a:ext cx="422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58" name="Rectangle 6"/>
              <p:cNvSpPr>
                <a:spLocks noChangeArrowheads="1"/>
              </p:cNvSpPr>
              <p:nvPr/>
            </p:nvSpPr>
            <p:spPr bwMode="auto">
              <a:xfrm>
                <a:off x="6" y="951"/>
                <a:ext cx="410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1993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2" name="Group 33"/>
            <p:cNvGrpSpPr>
              <a:grpSpLocks/>
            </p:cNvGrpSpPr>
            <p:nvPr/>
          </p:nvGrpSpPr>
          <p:grpSpPr bwMode="auto">
            <a:xfrm>
              <a:off x="422" y="945"/>
              <a:ext cx="628" cy="427"/>
              <a:chOff x="422" y="945"/>
              <a:chExt cx="628" cy="427"/>
            </a:xfrm>
          </p:grpSpPr>
          <p:sp>
            <p:nvSpPr>
              <p:cNvPr id="47155" name="Rectangle 32"/>
              <p:cNvSpPr>
                <a:spLocks noChangeArrowheads="1"/>
              </p:cNvSpPr>
              <p:nvPr/>
            </p:nvSpPr>
            <p:spPr bwMode="auto">
              <a:xfrm>
                <a:off x="422" y="945"/>
                <a:ext cx="628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56" name="Rectangle 7"/>
              <p:cNvSpPr>
                <a:spLocks noChangeArrowheads="1"/>
              </p:cNvSpPr>
              <p:nvPr/>
            </p:nvSpPr>
            <p:spPr bwMode="auto">
              <a:xfrm>
                <a:off x="428" y="951"/>
                <a:ext cx="616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74.668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3" name="Group 35"/>
            <p:cNvGrpSpPr>
              <a:grpSpLocks/>
            </p:cNvGrpSpPr>
            <p:nvPr/>
          </p:nvGrpSpPr>
          <p:grpSpPr bwMode="auto">
            <a:xfrm>
              <a:off x="1050" y="945"/>
              <a:ext cx="587" cy="427"/>
              <a:chOff x="1050" y="945"/>
              <a:chExt cx="587" cy="427"/>
            </a:xfrm>
          </p:grpSpPr>
          <p:sp>
            <p:nvSpPr>
              <p:cNvPr id="47153" name="Rectangle 34"/>
              <p:cNvSpPr>
                <a:spLocks noChangeArrowheads="1"/>
              </p:cNvSpPr>
              <p:nvPr/>
            </p:nvSpPr>
            <p:spPr bwMode="auto">
              <a:xfrm>
                <a:off x="1050" y="945"/>
                <a:ext cx="587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54" name="Rectangle 8"/>
              <p:cNvSpPr>
                <a:spLocks noChangeArrowheads="1"/>
              </p:cNvSpPr>
              <p:nvPr/>
            </p:nvSpPr>
            <p:spPr bwMode="auto">
              <a:xfrm>
                <a:off x="1056" y="951"/>
                <a:ext cx="575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470.630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4" name="Group 37"/>
            <p:cNvGrpSpPr>
              <a:grpSpLocks/>
            </p:cNvGrpSpPr>
            <p:nvPr/>
          </p:nvGrpSpPr>
          <p:grpSpPr bwMode="auto">
            <a:xfrm>
              <a:off x="0" y="1360"/>
              <a:ext cx="422" cy="427"/>
              <a:chOff x="0" y="1360"/>
              <a:chExt cx="422" cy="427"/>
            </a:xfrm>
          </p:grpSpPr>
          <p:sp>
            <p:nvSpPr>
              <p:cNvPr id="47151" name="Rectangle 36"/>
              <p:cNvSpPr>
                <a:spLocks noChangeArrowheads="1"/>
              </p:cNvSpPr>
              <p:nvPr/>
            </p:nvSpPr>
            <p:spPr bwMode="auto">
              <a:xfrm>
                <a:off x="0" y="1360"/>
                <a:ext cx="422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52" name="Rectangle 9"/>
              <p:cNvSpPr>
                <a:spLocks noChangeArrowheads="1"/>
              </p:cNvSpPr>
              <p:nvPr/>
            </p:nvSpPr>
            <p:spPr bwMode="auto">
              <a:xfrm>
                <a:off x="6" y="1366"/>
                <a:ext cx="410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1994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5" name="Group 39"/>
            <p:cNvGrpSpPr>
              <a:grpSpLocks/>
            </p:cNvGrpSpPr>
            <p:nvPr/>
          </p:nvGrpSpPr>
          <p:grpSpPr bwMode="auto">
            <a:xfrm>
              <a:off x="422" y="1360"/>
              <a:ext cx="628" cy="427"/>
              <a:chOff x="422" y="1360"/>
              <a:chExt cx="628" cy="427"/>
            </a:xfrm>
          </p:grpSpPr>
          <p:sp>
            <p:nvSpPr>
              <p:cNvPr id="47149" name="Rectangle 38"/>
              <p:cNvSpPr>
                <a:spLocks noChangeArrowheads="1"/>
              </p:cNvSpPr>
              <p:nvPr/>
            </p:nvSpPr>
            <p:spPr bwMode="auto">
              <a:xfrm>
                <a:off x="422" y="1360"/>
                <a:ext cx="628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50" name="Rectangle 10"/>
              <p:cNvSpPr>
                <a:spLocks noChangeArrowheads="1"/>
              </p:cNvSpPr>
              <p:nvPr/>
            </p:nvSpPr>
            <p:spPr bwMode="auto">
              <a:xfrm>
                <a:off x="428" y="1366"/>
                <a:ext cx="616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74.069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6" name="Group 41"/>
            <p:cNvGrpSpPr>
              <a:grpSpLocks/>
            </p:cNvGrpSpPr>
            <p:nvPr/>
          </p:nvGrpSpPr>
          <p:grpSpPr bwMode="auto">
            <a:xfrm>
              <a:off x="1050" y="1360"/>
              <a:ext cx="587" cy="427"/>
              <a:chOff x="1050" y="1360"/>
              <a:chExt cx="587" cy="427"/>
            </a:xfrm>
          </p:grpSpPr>
          <p:sp>
            <p:nvSpPr>
              <p:cNvPr id="47147" name="Rectangle 40"/>
              <p:cNvSpPr>
                <a:spLocks noChangeArrowheads="1"/>
              </p:cNvSpPr>
              <p:nvPr/>
            </p:nvSpPr>
            <p:spPr bwMode="auto">
              <a:xfrm>
                <a:off x="1050" y="1360"/>
                <a:ext cx="587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48" name="Rectangle 11"/>
              <p:cNvSpPr>
                <a:spLocks noChangeArrowheads="1"/>
              </p:cNvSpPr>
              <p:nvPr/>
            </p:nvSpPr>
            <p:spPr bwMode="auto">
              <a:xfrm>
                <a:off x="1056" y="1366"/>
                <a:ext cx="575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550.921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7" name="Group 43"/>
            <p:cNvGrpSpPr>
              <a:grpSpLocks/>
            </p:cNvGrpSpPr>
            <p:nvPr/>
          </p:nvGrpSpPr>
          <p:grpSpPr bwMode="auto">
            <a:xfrm>
              <a:off x="0" y="1775"/>
              <a:ext cx="422" cy="427"/>
              <a:chOff x="0" y="1775"/>
              <a:chExt cx="422" cy="427"/>
            </a:xfrm>
          </p:grpSpPr>
          <p:sp>
            <p:nvSpPr>
              <p:cNvPr id="47145" name="Rectangle 42"/>
              <p:cNvSpPr>
                <a:spLocks noChangeArrowheads="1"/>
              </p:cNvSpPr>
              <p:nvPr/>
            </p:nvSpPr>
            <p:spPr bwMode="auto">
              <a:xfrm>
                <a:off x="0" y="1775"/>
                <a:ext cx="422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46" name="Rectangle 12"/>
              <p:cNvSpPr>
                <a:spLocks noChangeArrowheads="1"/>
              </p:cNvSpPr>
              <p:nvPr/>
            </p:nvSpPr>
            <p:spPr bwMode="auto">
              <a:xfrm>
                <a:off x="6" y="1781"/>
                <a:ext cx="410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1995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8" name="Group 45"/>
            <p:cNvGrpSpPr>
              <a:grpSpLocks/>
            </p:cNvGrpSpPr>
            <p:nvPr/>
          </p:nvGrpSpPr>
          <p:grpSpPr bwMode="auto">
            <a:xfrm>
              <a:off x="422" y="1775"/>
              <a:ext cx="628" cy="427"/>
              <a:chOff x="422" y="1775"/>
              <a:chExt cx="628" cy="427"/>
            </a:xfrm>
          </p:grpSpPr>
          <p:sp>
            <p:nvSpPr>
              <p:cNvPr id="47143" name="Rectangle 44"/>
              <p:cNvSpPr>
                <a:spLocks noChangeArrowheads="1"/>
              </p:cNvSpPr>
              <p:nvPr/>
            </p:nvSpPr>
            <p:spPr bwMode="auto">
              <a:xfrm>
                <a:off x="422" y="1775"/>
                <a:ext cx="628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44" name="Rectangle 13"/>
              <p:cNvSpPr>
                <a:spLocks noChangeArrowheads="1"/>
              </p:cNvSpPr>
              <p:nvPr/>
            </p:nvSpPr>
            <p:spPr bwMode="auto">
              <a:xfrm>
                <a:off x="428" y="1781"/>
                <a:ext cx="616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86.549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19" name="Group 47"/>
            <p:cNvGrpSpPr>
              <a:grpSpLocks/>
            </p:cNvGrpSpPr>
            <p:nvPr/>
          </p:nvGrpSpPr>
          <p:grpSpPr bwMode="auto">
            <a:xfrm>
              <a:off x="1050" y="1775"/>
              <a:ext cx="587" cy="427"/>
              <a:chOff x="1050" y="1775"/>
              <a:chExt cx="587" cy="427"/>
            </a:xfrm>
          </p:grpSpPr>
          <p:sp>
            <p:nvSpPr>
              <p:cNvPr id="47141" name="Rectangle 46"/>
              <p:cNvSpPr>
                <a:spLocks noChangeArrowheads="1"/>
              </p:cNvSpPr>
              <p:nvPr/>
            </p:nvSpPr>
            <p:spPr bwMode="auto">
              <a:xfrm>
                <a:off x="1050" y="1775"/>
                <a:ext cx="587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42" name="Rectangle 14"/>
              <p:cNvSpPr>
                <a:spLocks noChangeArrowheads="1"/>
              </p:cNvSpPr>
              <p:nvPr/>
            </p:nvSpPr>
            <p:spPr bwMode="auto">
              <a:xfrm>
                <a:off x="1056" y="1781"/>
                <a:ext cx="575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673.493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20" name="Group 49"/>
            <p:cNvGrpSpPr>
              <a:grpSpLocks/>
            </p:cNvGrpSpPr>
            <p:nvPr/>
          </p:nvGrpSpPr>
          <p:grpSpPr bwMode="auto">
            <a:xfrm>
              <a:off x="0" y="2190"/>
              <a:ext cx="422" cy="427"/>
              <a:chOff x="0" y="2190"/>
              <a:chExt cx="422" cy="427"/>
            </a:xfrm>
          </p:grpSpPr>
          <p:sp>
            <p:nvSpPr>
              <p:cNvPr id="47139" name="Rectangle 48"/>
              <p:cNvSpPr>
                <a:spLocks noChangeArrowheads="1"/>
              </p:cNvSpPr>
              <p:nvPr/>
            </p:nvSpPr>
            <p:spPr bwMode="auto">
              <a:xfrm>
                <a:off x="0" y="2190"/>
                <a:ext cx="422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40" name="Rectangle 15"/>
              <p:cNvSpPr>
                <a:spLocks noChangeArrowheads="1"/>
              </p:cNvSpPr>
              <p:nvPr/>
            </p:nvSpPr>
            <p:spPr bwMode="auto">
              <a:xfrm>
                <a:off x="6" y="2196"/>
                <a:ext cx="410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1996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21" name="Group 51"/>
            <p:cNvGrpSpPr>
              <a:grpSpLocks/>
            </p:cNvGrpSpPr>
            <p:nvPr/>
          </p:nvGrpSpPr>
          <p:grpSpPr bwMode="auto">
            <a:xfrm>
              <a:off x="422" y="2190"/>
              <a:ext cx="628" cy="427"/>
              <a:chOff x="422" y="2190"/>
              <a:chExt cx="628" cy="427"/>
            </a:xfrm>
          </p:grpSpPr>
          <p:sp>
            <p:nvSpPr>
              <p:cNvPr id="47137" name="Rectangle 50"/>
              <p:cNvSpPr>
                <a:spLocks noChangeArrowheads="1"/>
              </p:cNvSpPr>
              <p:nvPr/>
            </p:nvSpPr>
            <p:spPr bwMode="auto">
              <a:xfrm>
                <a:off x="422" y="2190"/>
                <a:ext cx="628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38" name="Rectangle 16"/>
              <p:cNvSpPr>
                <a:spLocks noChangeArrowheads="1"/>
              </p:cNvSpPr>
              <p:nvPr/>
            </p:nvSpPr>
            <p:spPr bwMode="auto">
              <a:xfrm>
                <a:off x="428" y="2196"/>
                <a:ext cx="616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86.682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22" name="Group 53"/>
            <p:cNvGrpSpPr>
              <a:grpSpLocks/>
            </p:cNvGrpSpPr>
            <p:nvPr/>
          </p:nvGrpSpPr>
          <p:grpSpPr bwMode="auto">
            <a:xfrm>
              <a:off x="1050" y="2190"/>
              <a:ext cx="587" cy="427"/>
              <a:chOff x="1050" y="2190"/>
              <a:chExt cx="587" cy="427"/>
            </a:xfrm>
          </p:grpSpPr>
          <p:sp>
            <p:nvSpPr>
              <p:cNvPr id="47135" name="Rectangle 52"/>
              <p:cNvSpPr>
                <a:spLocks noChangeArrowheads="1"/>
              </p:cNvSpPr>
              <p:nvPr/>
            </p:nvSpPr>
            <p:spPr bwMode="auto">
              <a:xfrm>
                <a:off x="1050" y="2190"/>
                <a:ext cx="587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36" name="Rectangle 17"/>
              <p:cNvSpPr>
                <a:spLocks noChangeArrowheads="1"/>
              </p:cNvSpPr>
              <p:nvPr/>
            </p:nvSpPr>
            <p:spPr bwMode="auto">
              <a:xfrm>
                <a:off x="1056" y="2196"/>
                <a:ext cx="575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631.469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23" name="Group 55"/>
            <p:cNvGrpSpPr>
              <a:grpSpLocks/>
            </p:cNvGrpSpPr>
            <p:nvPr/>
          </p:nvGrpSpPr>
          <p:grpSpPr bwMode="auto">
            <a:xfrm>
              <a:off x="0" y="2605"/>
              <a:ext cx="422" cy="427"/>
              <a:chOff x="0" y="2605"/>
              <a:chExt cx="422" cy="427"/>
            </a:xfrm>
          </p:grpSpPr>
          <p:sp>
            <p:nvSpPr>
              <p:cNvPr id="47133" name="Rectangle 54"/>
              <p:cNvSpPr>
                <a:spLocks noChangeArrowheads="1"/>
              </p:cNvSpPr>
              <p:nvPr/>
            </p:nvSpPr>
            <p:spPr bwMode="auto">
              <a:xfrm>
                <a:off x="0" y="2605"/>
                <a:ext cx="422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34" name="Rectangle 18"/>
              <p:cNvSpPr>
                <a:spLocks noChangeArrowheads="1"/>
              </p:cNvSpPr>
              <p:nvPr/>
            </p:nvSpPr>
            <p:spPr bwMode="auto">
              <a:xfrm>
                <a:off x="6" y="2611"/>
                <a:ext cx="410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1997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24" name="Group 57"/>
            <p:cNvGrpSpPr>
              <a:grpSpLocks/>
            </p:cNvGrpSpPr>
            <p:nvPr/>
          </p:nvGrpSpPr>
          <p:grpSpPr bwMode="auto">
            <a:xfrm>
              <a:off x="422" y="2605"/>
              <a:ext cx="628" cy="427"/>
              <a:chOff x="422" y="2605"/>
              <a:chExt cx="628" cy="427"/>
            </a:xfrm>
          </p:grpSpPr>
          <p:sp>
            <p:nvSpPr>
              <p:cNvPr id="47131" name="Rectangle 56"/>
              <p:cNvSpPr>
                <a:spLocks noChangeArrowheads="1"/>
              </p:cNvSpPr>
              <p:nvPr/>
            </p:nvSpPr>
            <p:spPr bwMode="auto">
              <a:xfrm>
                <a:off x="422" y="2605"/>
                <a:ext cx="628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32" name="Rectangle 19"/>
              <p:cNvSpPr>
                <a:spLocks noChangeArrowheads="1"/>
              </p:cNvSpPr>
              <p:nvPr/>
            </p:nvSpPr>
            <p:spPr bwMode="auto">
              <a:xfrm>
                <a:off x="428" y="2611"/>
                <a:ext cx="616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111.007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25" name="Group 59"/>
            <p:cNvGrpSpPr>
              <a:grpSpLocks/>
            </p:cNvGrpSpPr>
            <p:nvPr/>
          </p:nvGrpSpPr>
          <p:grpSpPr bwMode="auto">
            <a:xfrm>
              <a:off x="1050" y="2605"/>
              <a:ext cx="587" cy="427"/>
              <a:chOff x="1050" y="2605"/>
              <a:chExt cx="587" cy="427"/>
            </a:xfrm>
          </p:grpSpPr>
          <p:sp>
            <p:nvSpPr>
              <p:cNvPr id="47129" name="Rectangle 58"/>
              <p:cNvSpPr>
                <a:spLocks noChangeArrowheads="1"/>
              </p:cNvSpPr>
              <p:nvPr/>
            </p:nvSpPr>
            <p:spPr bwMode="auto">
              <a:xfrm>
                <a:off x="1050" y="2605"/>
                <a:ext cx="587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30" name="Rectangle 20"/>
              <p:cNvSpPr>
                <a:spLocks noChangeArrowheads="1"/>
              </p:cNvSpPr>
              <p:nvPr/>
            </p:nvSpPr>
            <p:spPr bwMode="auto">
              <a:xfrm>
                <a:off x="1056" y="2611"/>
                <a:ext cx="575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885.982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  <p:grpSp>
          <p:nvGrpSpPr>
            <p:cNvPr id="47126" name="Group 61"/>
            <p:cNvGrpSpPr>
              <a:grpSpLocks/>
            </p:cNvGrpSpPr>
            <p:nvPr/>
          </p:nvGrpSpPr>
          <p:grpSpPr bwMode="auto">
            <a:xfrm>
              <a:off x="0" y="3020"/>
              <a:ext cx="1637" cy="427"/>
              <a:chOff x="0" y="3020"/>
              <a:chExt cx="1637" cy="427"/>
            </a:xfrm>
          </p:grpSpPr>
          <p:sp>
            <p:nvSpPr>
              <p:cNvPr id="47127" name="Rectangle 60"/>
              <p:cNvSpPr>
                <a:spLocks noChangeArrowheads="1"/>
              </p:cNvSpPr>
              <p:nvPr/>
            </p:nvSpPr>
            <p:spPr bwMode="auto">
              <a:xfrm>
                <a:off x="0" y="3020"/>
                <a:ext cx="1637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7128" name="Rectangle 21"/>
              <p:cNvSpPr>
                <a:spLocks noChangeArrowheads="1"/>
              </p:cNvSpPr>
              <p:nvPr/>
            </p:nvSpPr>
            <p:spPr bwMode="auto">
              <a:xfrm>
                <a:off x="6" y="3026"/>
                <a:ext cx="1625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s-EC" sz="16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Fuente: Banco Central del Ecuador.</a:t>
                </a:r>
              </a:p>
              <a:p>
                <a:pPr algn="ctr" eaLnBrk="0" hangingPunct="0"/>
                <a:endParaRPr lang="es-EC" sz="1600">
                  <a:latin typeface="Arial Narrow" pitchFamily="34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104"/>
          <p:cNvGrpSpPr>
            <a:grpSpLocks/>
          </p:cNvGrpSpPr>
          <p:nvPr/>
        </p:nvGrpSpPr>
        <p:grpSpPr bwMode="auto">
          <a:xfrm>
            <a:off x="2522538" y="363538"/>
            <a:ext cx="5097462" cy="6130925"/>
            <a:chOff x="0" y="0"/>
            <a:chExt cx="2583" cy="3862"/>
          </a:xfrm>
        </p:grpSpPr>
        <p:grpSp>
          <p:nvGrpSpPr>
            <p:cNvPr id="48131" name="Group 37"/>
            <p:cNvGrpSpPr>
              <a:grpSpLocks/>
            </p:cNvGrpSpPr>
            <p:nvPr/>
          </p:nvGrpSpPr>
          <p:grpSpPr bwMode="auto">
            <a:xfrm>
              <a:off x="0" y="0"/>
              <a:ext cx="2583" cy="542"/>
              <a:chOff x="0" y="0"/>
              <a:chExt cx="2583" cy="542"/>
            </a:xfrm>
          </p:grpSpPr>
          <p:sp>
            <p:nvSpPr>
              <p:cNvPr id="48231" name="Rectangle 3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83" cy="542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32" name="Rectangle 2"/>
              <p:cNvSpPr>
                <a:spLocks noChangeArrowheads="1"/>
              </p:cNvSpPr>
              <p:nvPr/>
            </p:nvSpPr>
            <p:spPr bwMode="auto">
              <a:xfrm>
                <a:off x="6" y="6"/>
                <a:ext cx="2571" cy="506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EXPORTACIÓN DE PRODUCTOS DEL MAR</a:t>
                </a:r>
                <a:br>
                  <a:rPr lang="es-EC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</a:br>
                <a:r>
                  <a:rPr lang="es-EC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En miles de dólares.</a:t>
                </a:r>
                <a:endParaRPr lang="es-EC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2" name="Group 39"/>
            <p:cNvGrpSpPr>
              <a:grpSpLocks/>
            </p:cNvGrpSpPr>
            <p:nvPr/>
          </p:nvGrpSpPr>
          <p:grpSpPr bwMode="auto">
            <a:xfrm>
              <a:off x="0" y="530"/>
              <a:ext cx="340" cy="812"/>
              <a:chOff x="0" y="530"/>
              <a:chExt cx="340" cy="812"/>
            </a:xfrm>
          </p:grpSpPr>
          <p:sp>
            <p:nvSpPr>
              <p:cNvPr id="48229" name="Rectangle 38"/>
              <p:cNvSpPr>
                <a:spLocks noChangeArrowheads="1"/>
              </p:cNvSpPr>
              <p:nvPr/>
            </p:nvSpPr>
            <p:spPr bwMode="auto">
              <a:xfrm>
                <a:off x="0" y="530"/>
                <a:ext cx="340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30" name="Rectangle 3"/>
              <p:cNvSpPr>
                <a:spLocks noChangeArrowheads="1"/>
              </p:cNvSpPr>
              <p:nvPr/>
            </p:nvSpPr>
            <p:spPr bwMode="auto">
              <a:xfrm>
                <a:off x="6" y="536"/>
                <a:ext cx="328" cy="806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Año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3" name="Group 41"/>
            <p:cNvGrpSpPr>
              <a:grpSpLocks/>
            </p:cNvGrpSpPr>
            <p:nvPr/>
          </p:nvGrpSpPr>
          <p:grpSpPr bwMode="auto">
            <a:xfrm>
              <a:off x="340" y="530"/>
              <a:ext cx="840" cy="427"/>
              <a:chOff x="340" y="530"/>
              <a:chExt cx="840" cy="427"/>
            </a:xfrm>
          </p:grpSpPr>
          <p:sp>
            <p:nvSpPr>
              <p:cNvPr id="48227" name="Rectangle 40"/>
              <p:cNvSpPr>
                <a:spLocks noChangeArrowheads="1"/>
              </p:cNvSpPr>
              <p:nvPr/>
            </p:nvSpPr>
            <p:spPr bwMode="auto">
              <a:xfrm>
                <a:off x="340" y="530"/>
                <a:ext cx="840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28" name="Rectangle 4"/>
              <p:cNvSpPr>
                <a:spLocks noChangeArrowheads="1"/>
              </p:cNvSpPr>
              <p:nvPr/>
            </p:nvSpPr>
            <p:spPr bwMode="auto">
              <a:xfrm>
                <a:off x="346" y="536"/>
                <a:ext cx="828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Pescado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4" name="Group 43"/>
            <p:cNvGrpSpPr>
              <a:grpSpLocks/>
            </p:cNvGrpSpPr>
            <p:nvPr/>
          </p:nvGrpSpPr>
          <p:grpSpPr bwMode="auto">
            <a:xfrm>
              <a:off x="1180" y="530"/>
              <a:ext cx="1403" cy="427"/>
              <a:chOff x="1180" y="530"/>
              <a:chExt cx="1403" cy="427"/>
            </a:xfrm>
          </p:grpSpPr>
          <p:sp>
            <p:nvSpPr>
              <p:cNvPr id="48225" name="Rectangle 42"/>
              <p:cNvSpPr>
                <a:spLocks noChangeArrowheads="1"/>
              </p:cNvSpPr>
              <p:nvPr/>
            </p:nvSpPr>
            <p:spPr bwMode="auto">
              <a:xfrm>
                <a:off x="1180" y="530"/>
                <a:ext cx="1403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26" name="Rectangle 5"/>
              <p:cNvSpPr>
                <a:spLocks noChangeArrowheads="1"/>
              </p:cNvSpPr>
              <p:nvPr/>
            </p:nvSpPr>
            <p:spPr bwMode="auto">
              <a:xfrm>
                <a:off x="1186" y="536"/>
                <a:ext cx="1391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Elaborados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5" name="Group 45"/>
            <p:cNvGrpSpPr>
              <a:grpSpLocks/>
            </p:cNvGrpSpPr>
            <p:nvPr/>
          </p:nvGrpSpPr>
          <p:grpSpPr bwMode="auto">
            <a:xfrm>
              <a:off x="340" y="945"/>
              <a:ext cx="420" cy="427"/>
              <a:chOff x="340" y="945"/>
              <a:chExt cx="420" cy="427"/>
            </a:xfrm>
          </p:grpSpPr>
          <p:sp>
            <p:nvSpPr>
              <p:cNvPr id="48223" name="Rectangle 44"/>
              <p:cNvSpPr>
                <a:spLocks noChangeArrowheads="1"/>
              </p:cNvSpPr>
              <p:nvPr/>
            </p:nvSpPr>
            <p:spPr bwMode="auto">
              <a:xfrm>
                <a:off x="340" y="945"/>
                <a:ext cx="420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24" name="Rectangle 6"/>
              <p:cNvSpPr>
                <a:spLocks noChangeArrowheads="1"/>
              </p:cNvSpPr>
              <p:nvPr/>
            </p:nvSpPr>
            <p:spPr bwMode="auto">
              <a:xfrm>
                <a:off x="346" y="951"/>
                <a:ext cx="408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Atún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6" name="Group 47"/>
            <p:cNvGrpSpPr>
              <a:grpSpLocks/>
            </p:cNvGrpSpPr>
            <p:nvPr/>
          </p:nvGrpSpPr>
          <p:grpSpPr bwMode="auto">
            <a:xfrm>
              <a:off x="760" y="945"/>
              <a:ext cx="420" cy="427"/>
              <a:chOff x="760" y="945"/>
              <a:chExt cx="420" cy="427"/>
            </a:xfrm>
          </p:grpSpPr>
          <p:sp>
            <p:nvSpPr>
              <p:cNvPr id="48221" name="Rectangle 46"/>
              <p:cNvSpPr>
                <a:spLocks noChangeArrowheads="1"/>
              </p:cNvSpPr>
              <p:nvPr/>
            </p:nvSpPr>
            <p:spPr bwMode="auto">
              <a:xfrm>
                <a:off x="760" y="945"/>
                <a:ext cx="420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22" name="Rectangle 7"/>
              <p:cNvSpPr>
                <a:spLocks noChangeArrowheads="1"/>
              </p:cNvSpPr>
              <p:nvPr/>
            </p:nvSpPr>
            <p:spPr bwMode="auto">
              <a:xfrm>
                <a:off x="766" y="951"/>
                <a:ext cx="408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Otros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7" name="Group 49"/>
            <p:cNvGrpSpPr>
              <a:grpSpLocks/>
            </p:cNvGrpSpPr>
            <p:nvPr/>
          </p:nvGrpSpPr>
          <p:grpSpPr bwMode="auto">
            <a:xfrm>
              <a:off x="1180" y="945"/>
              <a:ext cx="930" cy="427"/>
              <a:chOff x="1180" y="945"/>
              <a:chExt cx="930" cy="427"/>
            </a:xfrm>
          </p:grpSpPr>
          <p:sp>
            <p:nvSpPr>
              <p:cNvPr id="48219" name="Rectangle 48"/>
              <p:cNvSpPr>
                <a:spLocks noChangeArrowheads="1"/>
              </p:cNvSpPr>
              <p:nvPr/>
            </p:nvSpPr>
            <p:spPr bwMode="auto">
              <a:xfrm>
                <a:off x="1180" y="945"/>
                <a:ext cx="930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20" name="Rectangle 8"/>
              <p:cNvSpPr>
                <a:spLocks noChangeArrowheads="1"/>
              </p:cNvSpPr>
              <p:nvPr/>
            </p:nvSpPr>
            <p:spPr bwMode="auto">
              <a:xfrm>
                <a:off x="1186" y="951"/>
                <a:ext cx="918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Harina de pescado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8" name="Group 51"/>
            <p:cNvGrpSpPr>
              <a:grpSpLocks/>
            </p:cNvGrpSpPr>
            <p:nvPr/>
          </p:nvGrpSpPr>
          <p:grpSpPr bwMode="auto">
            <a:xfrm>
              <a:off x="2110" y="945"/>
              <a:ext cx="473" cy="427"/>
              <a:chOff x="2110" y="945"/>
              <a:chExt cx="473" cy="427"/>
            </a:xfrm>
          </p:grpSpPr>
          <p:sp>
            <p:nvSpPr>
              <p:cNvPr id="48217" name="Rectangle 50"/>
              <p:cNvSpPr>
                <a:spLocks noChangeArrowheads="1"/>
              </p:cNvSpPr>
              <p:nvPr/>
            </p:nvSpPr>
            <p:spPr bwMode="auto">
              <a:xfrm>
                <a:off x="2110" y="945"/>
                <a:ext cx="473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18" name="Rectangle 9"/>
              <p:cNvSpPr>
                <a:spLocks noChangeArrowheads="1"/>
              </p:cNvSpPr>
              <p:nvPr/>
            </p:nvSpPr>
            <p:spPr bwMode="auto">
              <a:xfrm>
                <a:off x="2116" y="951"/>
                <a:ext cx="461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Otros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39" name="Group 53"/>
            <p:cNvGrpSpPr>
              <a:grpSpLocks/>
            </p:cNvGrpSpPr>
            <p:nvPr/>
          </p:nvGrpSpPr>
          <p:grpSpPr bwMode="auto">
            <a:xfrm>
              <a:off x="0" y="1360"/>
              <a:ext cx="340" cy="427"/>
              <a:chOff x="0" y="1360"/>
              <a:chExt cx="340" cy="427"/>
            </a:xfrm>
          </p:grpSpPr>
          <p:sp>
            <p:nvSpPr>
              <p:cNvPr id="48215" name="Rectangle 52"/>
              <p:cNvSpPr>
                <a:spLocks noChangeArrowheads="1"/>
              </p:cNvSpPr>
              <p:nvPr/>
            </p:nvSpPr>
            <p:spPr bwMode="auto">
              <a:xfrm>
                <a:off x="0" y="1360"/>
                <a:ext cx="34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16" name="Rectangle 10"/>
              <p:cNvSpPr>
                <a:spLocks noChangeArrowheads="1"/>
              </p:cNvSpPr>
              <p:nvPr/>
            </p:nvSpPr>
            <p:spPr bwMode="auto">
              <a:xfrm>
                <a:off x="6" y="1366"/>
                <a:ext cx="32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1993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0" name="Group 55"/>
            <p:cNvGrpSpPr>
              <a:grpSpLocks/>
            </p:cNvGrpSpPr>
            <p:nvPr/>
          </p:nvGrpSpPr>
          <p:grpSpPr bwMode="auto">
            <a:xfrm>
              <a:off x="340" y="1360"/>
              <a:ext cx="420" cy="427"/>
              <a:chOff x="340" y="1360"/>
              <a:chExt cx="420" cy="427"/>
            </a:xfrm>
          </p:grpSpPr>
          <p:sp>
            <p:nvSpPr>
              <p:cNvPr id="48213" name="Rectangle 54"/>
              <p:cNvSpPr>
                <a:spLocks noChangeArrowheads="1"/>
              </p:cNvSpPr>
              <p:nvPr/>
            </p:nvSpPr>
            <p:spPr bwMode="auto">
              <a:xfrm>
                <a:off x="340" y="1360"/>
                <a:ext cx="42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14" name="Rectangle 11"/>
              <p:cNvSpPr>
                <a:spLocks noChangeArrowheads="1"/>
              </p:cNvSpPr>
              <p:nvPr/>
            </p:nvSpPr>
            <p:spPr bwMode="auto">
              <a:xfrm>
                <a:off x="346" y="1366"/>
                <a:ext cx="40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9.958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1" name="Group 57"/>
            <p:cNvGrpSpPr>
              <a:grpSpLocks/>
            </p:cNvGrpSpPr>
            <p:nvPr/>
          </p:nvGrpSpPr>
          <p:grpSpPr bwMode="auto">
            <a:xfrm>
              <a:off x="760" y="1360"/>
              <a:ext cx="420" cy="427"/>
              <a:chOff x="760" y="1360"/>
              <a:chExt cx="420" cy="427"/>
            </a:xfrm>
          </p:grpSpPr>
          <p:sp>
            <p:nvSpPr>
              <p:cNvPr id="48211" name="Rectangle 56"/>
              <p:cNvSpPr>
                <a:spLocks noChangeArrowheads="1"/>
              </p:cNvSpPr>
              <p:nvPr/>
            </p:nvSpPr>
            <p:spPr bwMode="auto">
              <a:xfrm>
                <a:off x="760" y="1360"/>
                <a:ext cx="42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12" name="Rectangle 12"/>
              <p:cNvSpPr>
                <a:spLocks noChangeArrowheads="1"/>
              </p:cNvSpPr>
              <p:nvPr/>
            </p:nvSpPr>
            <p:spPr bwMode="auto">
              <a:xfrm>
                <a:off x="766" y="1366"/>
                <a:ext cx="40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44.838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2" name="Group 59"/>
            <p:cNvGrpSpPr>
              <a:grpSpLocks/>
            </p:cNvGrpSpPr>
            <p:nvPr/>
          </p:nvGrpSpPr>
          <p:grpSpPr bwMode="auto">
            <a:xfrm>
              <a:off x="1180" y="1360"/>
              <a:ext cx="930" cy="427"/>
              <a:chOff x="1180" y="1360"/>
              <a:chExt cx="930" cy="427"/>
            </a:xfrm>
          </p:grpSpPr>
          <p:sp>
            <p:nvSpPr>
              <p:cNvPr id="48209" name="Rectangle 58"/>
              <p:cNvSpPr>
                <a:spLocks noChangeArrowheads="1"/>
              </p:cNvSpPr>
              <p:nvPr/>
            </p:nvSpPr>
            <p:spPr bwMode="auto">
              <a:xfrm>
                <a:off x="1180" y="1360"/>
                <a:ext cx="93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10" name="Rectangle 13"/>
              <p:cNvSpPr>
                <a:spLocks noChangeArrowheads="1"/>
              </p:cNvSpPr>
              <p:nvPr/>
            </p:nvSpPr>
            <p:spPr bwMode="auto">
              <a:xfrm>
                <a:off x="1186" y="1366"/>
                <a:ext cx="91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11.958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3" name="Group 61"/>
            <p:cNvGrpSpPr>
              <a:grpSpLocks/>
            </p:cNvGrpSpPr>
            <p:nvPr/>
          </p:nvGrpSpPr>
          <p:grpSpPr bwMode="auto">
            <a:xfrm>
              <a:off x="2110" y="1360"/>
              <a:ext cx="473" cy="427"/>
              <a:chOff x="2110" y="1360"/>
              <a:chExt cx="473" cy="427"/>
            </a:xfrm>
          </p:grpSpPr>
          <p:sp>
            <p:nvSpPr>
              <p:cNvPr id="48207" name="Rectangle 60"/>
              <p:cNvSpPr>
                <a:spLocks noChangeArrowheads="1"/>
              </p:cNvSpPr>
              <p:nvPr/>
            </p:nvSpPr>
            <p:spPr bwMode="auto">
              <a:xfrm>
                <a:off x="2110" y="1360"/>
                <a:ext cx="473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08" name="Rectangle 14"/>
              <p:cNvSpPr>
                <a:spLocks noChangeArrowheads="1"/>
              </p:cNvSpPr>
              <p:nvPr/>
            </p:nvSpPr>
            <p:spPr bwMode="auto">
              <a:xfrm>
                <a:off x="2116" y="1366"/>
                <a:ext cx="461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74.887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4" name="Group 63"/>
            <p:cNvGrpSpPr>
              <a:grpSpLocks/>
            </p:cNvGrpSpPr>
            <p:nvPr/>
          </p:nvGrpSpPr>
          <p:grpSpPr bwMode="auto">
            <a:xfrm>
              <a:off x="0" y="1775"/>
              <a:ext cx="340" cy="427"/>
              <a:chOff x="0" y="1775"/>
              <a:chExt cx="340" cy="427"/>
            </a:xfrm>
          </p:grpSpPr>
          <p:sp>
            <p:nvSpPr>
              <p:cNvPr id="48205" name="Rectangle 62"/>
              <p:cNvSpPr>
                <a:spLocks noChangeArrowheads="1"/>
              </p:cNvSpPr>
              <p:nvPr/>
            </p:nvSpPr>
            <p:spPr bwMode="auto">
              <a:xfrm>
                <a:off x="0" y="1775"/>
                <a:ext cx="34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06" name="Rectangle 15"/>
              <p:cNvSpPr>
                <a:spLocks noChangeArrowheads="1"/>
              </p:cNvSpPr>
              <p:nvPr/>
            </p:nvSpPr>
            <p:spPr bwMode="auto">
              <a:xfrm>
                <a:off x="6" y="1781"/>
                <a:ext cx="32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1994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5" name="Group 65"/>
            <p:cNvGrpSpPr>
              <a:grpSpLocks/>
            </p:cNvGrpSpPr>
            <p:nvPr/>
          </p:nvGrpSpPr>
          <p:grpSpPr bwMode="auto">
            <a:xfrm>
              <a:off x="340" y="1775"/>
              <a:ext cx="420" cy="427"/>
              <a:chOff x="340" y="1775"/>
              <a:chExt cx="420" cy="427"/>
            </a:xfrm>
          </p:grpSpPr>
          <p:sp>
            <p:nvSpPr>
              <p:cNvPr id="48203" name="Rectangle 64"/>
              <p:cNvSpPr>
                <a:spLocks noChangeArrowheads="1"/>
              </p:cNvSpPr>
              <p:nvPr/>
            </p:nvSpPr>
            <p:spPr bwMode="auto">
              <a:xfrm>
                <a:off x="340" y="1775"/>
                <a:ext cx="42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04" name="Rectangle 16"/>
              <p:cNvSpPr>
                <a:spLocks noChangeArrowheads="1"/>
              </p:cNvSpPr>
              <p:nvPr/>
            </p:nvSpPr>
            <p:spPr bwMode="auto">
              <a:xfrm>
                <a:off x="346" y="1781"/>
                <a:ext cx="40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20.884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6" name="Group 67"/>
            <p:cNvGrpSpPr>
              <a:grpSpLocks/>
            </p:cNvGrpSpPr>
            <p:nvPr/>
          </p:nvGrpSpPr>
          <p:grpSpPr bwMode="auto">
            <a:xfrm>
              <a:off x="760" y="1775"/>
              <a:ext cx="420" cy="427"/>
              <a:chOff x="760" y="1775"/>
              <a:chExt cx="420" cy="427"/>
            </a:xfrm>
          </p:grpSpPr>
          <p:sp>
            <p:nvSpPr>
              <p:cNvPr id="48201" name="Rectangle 66"/>
              <p:cNvSpPr>
                <a:spLocks noChangeArrowheads="1"/>
              </p:cNvSpPr>
              <p:nvPr/>
            </p:nvSpPr>
            <p:spPr bwMode="auto">
              <a:xfrm>
                <a:off x="760" y="1775"/>
                <a:ext cx="42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02" name="Rectangle 17"/>
              <p:cNvSpPr>
                <a:spLocks noChangeArrowheads="1"/>
              </p:cNvSpPr>
              <p:nvPr/>
            </p:nvSpPr>
            <p:spPr bwMode="auto">
              <a:xfrm>
                <a:off x="766" y="1781"/>
                <a:ext cx="40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52.029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7" name="Group 69"/>
            <p:cNvGrpSpPr>
              <a:grpSpLocks/>
            </p:cNvGrpSpPr>
            <p:nvPr/>
          </p:nvGrpSpPr>
          <p:grpSpPr bwMode="auto">
            <a:xfrm>
              <a:off x="1180" y="1775"/>
              <a:ext cx="930" cy="427"/>
              <a:chOff x="1180" y="1775"/>
              <a:chExt cx="930" cy="427"/>
            </a:xfrm>
          </p:grpSpPr>
          <p:sp>
            <p:nvSpPr>
              <p:cNvPr id="48199" name="Rectangle 68"/>
              <p:cNvSpPr>
                <a:spLocks noChangeArrowheads="1"/>
              </p:cNvSpPr>
              <p:nvPr/>
            </p:nvSpPr>
            <p:spPr bwMode="auto">
              <a:xfrm>
                <a:off x="1180" y="1775"/>
                <a:ext cx="93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200" name="Rectangle 18"/>
              <p:cNvSpPr>
                <a:spLocks noChangeArrowheads="1"/>
              </p:cNvSpPr>
              <p:nvPr/>
            </p:nvSpPr>
            <p:spPr bwMode="auto">
              <a:xfrm>
                <a:off x="1186" y="1781"/>
                <a:ext cx="91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9.771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8" name="Group 71"/>
            <p:cNvGrpSpPr>
              <a:grpSpLocks/>
            </p:cNvGrpSpPr>
            <p:nvPr/>
          </p:nvGrpSpPr>
          <p:grpSpPr bwMode="auto">
            <a:xfrm>
              <a:off x="2110" y="1775"/>
              <a:ext cx="473" cy="427"/>
              <a:chOff x="2110" y="1775"/>
              <a:chExt cx="473" cy="427"/>
            </a:xfrm>
          </p:grpSpPr>
          <p:sp>
            <p:nvSpPr>
              <p:cNvPr id="48197" name="Rectangle 70"/>
              <p:cNvSpPr>
                <a:spLocks noChangeArrowheads="1"/>
              </p:cNvSpPr>
              <p:nvPr/>
            </p:nvSpPr>
            <p:spPr bwMode="auto">
              <a:xfrm>
                <a:off x="2110" y="1775"/>
                <a:ext cx="473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98" name="Rectangle 19"/>
              <p:cNvSpPr>
                <a:spLocks noChangeArrowheads="1"/>
              </p:cNvSpPr>
              <p:nvPr/>
            </p:nvSpPr>
            <p:spPr bwMode="auto">
              <a:xfrm>
                <a:off x="2116" y="1781"/>
                <a:ext cx="461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104.728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49" name="Group 73"/>
            <p:cNvGrpSpPr>
              <a:grpSpLocks/>
            </p:cNvGrpSpPr>
            <p:nvPr/>
          </p:nvGrpSpPr>
          <p:grpSpPr bwMode="auto">
            <a:xfrm>
              <a:off x="0" y="2190"/>
              <a:ext cx="340" cy="427"/>
              <a:chOff x="0" y="2190"/>
              <a:chExt cx="340" cy="427"/>
            </a:xfrm>
          </p:grpSpPr>
          <p:sp>
            <p:nvSpPr>
              <p:cNvPr id="48195" name="Rectangle 72"/>
              <p:cNvSpPr>
                <a:spLocks noChangeArrowheads="1"/>
              </p:cNvSpPr>
              <p:nvPr/>
            </p:nvSpPr>
            <p:spPr bwMode="auto">
              <a:xfrm>
                <a:off x="0" y="2190"/>
                <a:ext cx="34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96" name="Rectangle 20"/>
              <p:cNvSpPr>
                <a:spLocks noChangeArrowheads="1"/>
              </p:cNvSpPr>
              <p:nvPr/>
            </p:nvSpPr>
            <p:spPr bwMode="auto">
              <a:xfrm>
                <a:off x="6" y="2196"/>
                <a:ext cx="32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1995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0" name="Group 75"/>
            <p:cNvGrpSpPr>
              <a:grpSpLocks/>
            </p:cNvGrpSpPr>
            <p:nvPr/>
          </p:nvGrpSpPr>
          <p:grpSpPr bwMode="auto">
            <a:xfrm>
              <a:off x="340" y="2190"/>
              <a:ext cx="420" cy="427"/>
              <a:chOff x="340" y="2190"/>
              <a:chExt cx="420" cy="427"/>
            </a:xfrm>
          </p:grpSpPr>
          <p:sp>
            <p:nvSpPr>
              <p:cNvPr id="48193" name="Rectangle 74"/>
              <p:cNvSpPr>
                <a:spLocks noChangeArrowheads="1"/>
              </p:cNvSpPr>
              <p:nvPr/>
            </p:nvSpPr>
            <p:spPr bwMode="auto">
              <a:xfrm>
                <a:off x="340" y="2190"/>
                <a:ext cx="42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94" name="Rectangle 21"/>
              <p:cNvSpPr>
                <a:spLocks noChangeArrowheads="1"/>
              </p:cNvSpPr>
              <p:nvPr/>
            </p:nvSpPr>
            <p:spPr bwMode="auto">
              <a:xfrm>
                <a:off x="346" y="2196"/>
                <a:ext cx="40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66.512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1" name="Group 77"/>
            <p:cNvGrpSpPr>
              <a:grpSpLocks/>
            </p:cNvGrpSpPr>
            <p:nvPr/>
          </p:nvGrpSpPr>
          <p:grpSpPr bwMode="auto">
            <a:xfrm>
              <a:off x="760" y="2190"/>
              <a:ext cx="420" cy="427"/>
              <a:chOff x="760" y="2190"/>
              <a:chExt cx="420" cy="427"/>
            </a:xfrm>
          </p:grpSpPr>
          <p:sp>
            <p:nvSpPr>
              <p:cNvPr id="48191" name="Rectangle 76"/>
              <p:cNvSpPr>
                <a:spLocks noChangeArrowheads="1"/>
              </p:cNvSpPr>
              <p:nvPr/>
            </p:nvSpPr>
            <p:spPr bwMode="auto">
              <a:xfrm>
                <a:off x="760" y="2190"/>
                <a:ext cx="42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92" name="Rectangle 22"/>
              <p:cNvSpPr>
                <a:spLocks noChangeArrowheads="1"/>
              </p:cNvSpPr>
              <p:nvPr/>
            </p:nvSpPr>
            <p:spPr bwMode="auto">
              <a:xfrm>
                <a:off x="766" y="2196"/>
                <a:ext cx="40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22.534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2" name="Group 79"/>
            <p:cNvGrpSpPr>
              <a:grpSpLocks/>
            </p:cNvGrpSpPr>
            <p:nvPr/>
          </p:nvGrpSpPr>
          <p:grpSpPr bwMode="auto">
            <a:xfrm>
              <a:off x="1180" y="2190"/>
              <a:ext cx="930" cy="427"/>
              <a:chOff x="1180" y="2190"/>
              <a:chExt cx="930" cy="427"/>
            </a:xfrm>
          </p:grpSpPr>
          <p:sp>
            <p:nvSpPr>
              <p:cNvPr id="48189" name="Rectangle 78"/>
              <p:cNvSpPr>
                <a:spLocks noChangeArrowheads="1"/>
              </p:cNvSpPr>
              <p:nvPr/>
            </p:nvSpPr>
            <p:spPr bwMode="auto">
              <a:xfrm>
                <a:off x="1180" y="2190"/>
                <a:ext cx="93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90" name="Rectangle 23"/>
              <p:cNvSpPr>
                <a:spLocks noChangeArrowheads="1"/>
              </p:cNvSpPr>
              <p:nvPr/>
            </p:nvSpPr>
            <p:spPr bwMode="auto">
              <a:xfrm>
                <a:off x="1186" y="2196"/>
                <a:ext cx="91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12.418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3" name="Group 81"/>
            <p:cNvGrpSpPr>
              <a:grpSpLocks/>
            </p:cNvGrpSpPr>
            <p:nvPr/>
          </p:nvGrpSpPr>
          <p:grpSpPr bwMode="auto">
            <a:xfrm>
              <a:off x="2110" y="2190"/>
              <a:ext cx="473" cy="427"/>
              <a:chOff x="2110" y="2190"/>
              <a:chExt cx="473" cy="427"/>
            </a:xfrm>
          </p:grpSpPr>
          <p:sp>
            <p:nvSpPr>
              <p:cNvPr id="48187" name="Rectangle 80"/>
              <p:cNvSpPr>
                <a:spLocks noChangeArrowheads="1"/>
              </p:cNvSpPr>
              <p:nvPr/>
            </p:nvSpPr>
            <p:spPr bwMode="auto">
              <a:xfrm>
                <a:off x="2110" y="2190"/>
                <a:ext cx="473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88" name="Rectangle 24"/>
              <p:cNvSpPr>
                <a:spLocks noChangeArrowheads="1"/>
              </p:cNvSpPr>
              <p:nvPr/>
            </p:nvSpPr>
            <p:spPr bwMode="auto">
              <a:xfrm>
                <a:off x="2116" y="2196"/>
                <a:ext cx="461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121.253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4" name="Group 83"/>
            <p:cNvGrpSpPr>
              <a:grpSpLocks/>
            </p:cNvGrpSpPr>
            <p:nvPr/>
          </p:nvGrpSpPr>
          <p:grpSpPr bwMode="auto">
            <a:xfrm>
              <a:off x="0" y="2605"/>
              <a:ext cx="340" cy="427"/>
              <a:chOff x="0" y="2605"/>
              <a:chExt cx="340" cy="427"/>
            </a:xfrm>
          </p:grpSpPr>
          <p:sp>
            <p:nvSpPr>
              <p:cNvPr id="48185" name="Rectangle 82"/>
              <p:cNvSpPr>
                <a:spLocks noChangeArrowheads="1"/>
              </p:cNvSpPr>
              <p:nvPr/>
            </p:nvSpPr>
            <p:spPr bwMode="auto">
              <a:xfrm>
                <a:off x="0" y="2605"/>
                <a:ext cx="34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86" name="Rectangle 25"/>
              <p:cNvSpPr>
                <a:spLocks noChangeArrowheads="1"/>
              </p:cNvSpPr>
              <p:nvPr/>
            </p:nvSpPr>
            <p:spPr bwMode="auto">
              <a:xfrm>
                <a:off x="6" y="2611"/>
                <a:ext cx="32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1996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5" name="Group 85"/>
            <p:cNvGrpSpPr>
              <a:grpSpLocks/>
            </p:cNvGrpSpPr>
            <p:nvPr/>
          </p:nvGrpSpPr>
          <p:grpSpPr bwMode="auto">
            <a:xfrm>
              <a:off x="340" y="2605"/>
              <a:ext cx="420" cy="427"/>
              <a:chOff x="340" y="2605"/>
              <a:chExt cx="420" cy="427"/>
            </a:xfrm>
          </p:grpSpPr>
          <p:sp>
            <p:nvSpPr>
              <p:cNvPr id="48183" name="Rectangle 84"/>
              <p:cNvSpPr>
                <a:spLocks noChangeArrowheads="1"/>
              </p:cNvSpPr>
              <p:nvPr/>
            </p:nvSpPr>
            <p:spPr bwMode="auto">
              <a:xfrm>
                <a:off x="340" y="2605"/>
                <a:ext cx="42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84" name="Rectangle 26"/>
              <p:cNvSpPr>
                <a:spLocks noChangeArrowheads="1"/>
              </p:cNvSpPr>
              <p:nvPr/>
            </p:nvSpPr>
            <p:spPr bwMode="auto">
              <a:xfrm>
                <a:off x="346" y="2611"/>
                <a:ext cx="40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58.605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6" name="Group 87"/>
            <p:cNvGrpSpPr>
              <a:grpSpLocks/>
            </p:cNvGrpSpPr>
            <p:nvPr/>
          </p:nvGrpSpPr>
          <p:grpSpPr bwMode="auto">
            <a:xfrm>
              <a:off x="760" y="2605"/>
              <a:ext cx="420" cy="427"/>
              <a:chOff x="760" y="2605"/>
              <a:chExt cx="420" cy="427"/>
            </a:xfrm>
          </p:grpSpPr>
          <p:sp>
            <p:nvSpPr>
              <p:cNvPr id="48181" name="Rectangle 86"/>
              <p:cNvSpPr>
                <a:spLocks noChangeArrowheads="1"/>
              </p:cNvSpPr>
              <p:nvPr/>
            </p:nvSpPr>
            <p:spPr bwMode="auto">
              <a:xfrm>
                <a:off x="760" y="2605"/>
                <a:ext cx="42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82" name="Rectangle 27"/>
              <p:cNvSpPr>
                <a:spLocks noChangeArrowheads="1"/>
              </p:cNvSpPr>
              <p:nvPr/>
            </p:nvSpPr>
            <p:spPr bwMode="auto">
              <a:xfrm>
                <a:off x="766" y="2611"/>
                <a:ext cx="40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26.200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7" name="Group 89"/>
            <p:cNvGrpSpPr>
              <a:grpSpLocks/>
            </p:cNvGrpSpPr>
            <p:nvPr/>
          </p:nvGrpSpPr>
          <p:grpSpPr bwMode="auto">
            <a:xfrm>
              <a:off x="1180" y="2605"/>
              <a:ext cx="930" cy="427"/>
              <a:chOff x="1180" y="2605"/>
              <a:chExt cx="930" cy="427"/>
            </a:xfrm>
          </p:grpSpPr>
          <p:sp>
            <p:nvSpPr>
              <p:cNvPr id="48179" name="Rectangle 88"/>
              <p:cNvSpPr>
                <a:spLocks noChangeArrowheads="1"/>
              </p:cNvSpPr>
              <p:nvPr/>
            </p:nvSpPr>
            <p:spPr bwMode="auto">
              <a:xfrm>
                <a:off x="1180" y="2605"/>
                <a:ext cx="930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80" name="Rectangle 28"/>
              <p:cNvSpPr>
                <a:spLocks noChangeArrowheads="1"/>
              </p:cNvSpPr>
              <p:nvPr/>
            </p:nvSpPr>
            <p:spPr bwMode="auto">
              <a:xfrm>
                <a:off x="1186" y="2611"/>
                <a:ext cx="918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53.576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8" name="Group 91"/>
            <p:cNvGrpSpPr>
              <a:grpSpLocks/>
            </p:cNvGrpSpPr>
            <p:nvPr/>
          </p:nvGrpSpPr>
          <p:grpSpPr bwMode="auto">
            <a:xfrm>
              <a:off x="2110" y="2605"/>
              <a:ext cx="473" cy="427"/>
              <a:chOff x="2110" y="2605"/>
              <a:chExt cx="473" cy="427"/>
            </a:xfrm>
          </p:grpSpPr>
          <p:sp>
            <p:nvSpPr>
              <p:cNvPr id="48177" name="Rectangle 90"/>
              <p:cNvSpPr>
                <a:spLocks noChangeArrowheads="1"/>
              </p:cNvSpPr>
              <p:nvPr/>
            </p:nvSpPr>
            <p:spPr bwMode="auto">
              <a:xfrm>
                <a:off x="2110" y="2605"/>
                <a:ext cx="473" cy="427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78" name="Rectangle 29"/>
              <p:cNvSpPr>
                <a:spLocks noChangeArrowheads="1"/>
              </p:cNvSpPr>
              <p:nvPr/>
            </p:nvSpPr>
            <p:spPr bwMode="auto">
              <a:xfrm>
                <a:off x="2116" y="2611"/>
                <a:ext cx="461" cy="391"/>
              </a:xfrm>
              <a:prstGeom prst="rect">
                <a:avLst/>
              </a:prstGeom>
              <a:solidFill>
                <a:srgbClr val="C8FF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152.163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59" name="Group 93"/>
            <p:cNvGrpSpPr>
              <a:grpSpLocks/>
            </p:cNvGrpSpPr>
            <p:nvPr/>
          </p:nvGrpSpPr>
          <p:grpSpPr bwMode="auto">
            <a:xfrm>
              <a:off x="0" y="3020"/>
              <a:ext cx="340" cy="427"/>
              <a:chOff x="0" y="3020"/>
              <a:chExt cx="340" cy="427"/>
            </a:xfrm>
          </p:grpSpPr>
          <p:sp>
            <p:nvSpPr>
              <p:cNvPr id="48175" name="Rectangle 92"/>
              <p:cNvSpPr>
                <a:spLocks noChangeArrowheads="1"/>
              </p:cNvSpPr>
              <p:nvPr/>
            </p:nvSpPr>
            <p:spPr bwMode="auto">
              <a:xfrm>
                <a:off x="0" y="3020"/>
                <a:ext cx="34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76" name="Rectangle 30"/>
              <p:cNvSpPr>
                <a:spLocks noChangeArrowheads="1"/>
              </p:cNvSpPr>
              <p:nvPr/>
            </p:nvSpPr>
            <p:spPr bwMode="auto">
              <a:xfrm>
                <a:off x="6" y="3026"/>
                <a:ext cx="32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1997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60" name="Group 95"/>
            <p:cNvGrpSpPr>
              <a:grpSpLocks/>
            </p:cNvGrpSpPr>
            <p:nvPr/>
          </p:nvGrpSpPr>
          <p:grpSpPr bwMode="auto">
            <a:xfrm>
              <a:off x="340" y="3020"/>
              <a:ext cx="420" cy="427"/>
              <a:chOff x="340" y="3020"/>
              <a:chExt cx="420" cy="427"/>
            </a:xfrm>
          </p:grpSpPr>
          <p:sp>
            <p:nvSpPr>
              <p:cNvPr id="48173" name="Rectangle 94"/>
              <p:cNvSpPr>
                <a:spLocks noChangeArrowheads="1"/>
              </p:cNvSpPr>
              <p:nvPr/>
            </p:nvSpPr>
            <p:spPr bwMode="auto">
              <a:xfrm>
                <a:off x="340" y="3020"/>
                <a:ext cx="42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74" name="Rectangle 31"/>
              <p:cNvSpPr>
                <a:spLocks noChangeArrowheads="1"/>
              </p:cNvSpPr>
              <p:nvPr/>
            </p:nvSpPr>
            <p:spPr bwMode="auto">
              <a:xfrm>
                <a:off x="346" y="3026"/>
                <a:ext cx="40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68.535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61" name="Group 97"/>
            <p:cNvGrpSpPr>
              <a:grpSpLocks/>
            </p:cNvGrpSpPr>
            <p:nvPr/>
          </p:nvGrpSpPr>
          <p:grpSpPr bwMode="auto">
            <a:xfrm>
              <a:off x="760" y="3020"/>
              <a:ext cx="420" cy="427"/>
              <a:chOff x="760" y="3020"/>
              <a:chExt cx="420" cy="427"/>
            </a:xfrm>
          </p:grpSpPr>
          <p:sp>
            <p:nvSpPr>
              <p:cNvPr id="48171" name="Rectangle 96"/>
              <p:cNvSpPr>
                <a:spLocks noChangeArrowheads="1"/>
              </p:cNvSpPr>
              <p:nvPr/>
            </p:nvSpPr>
            <p:spPr bwMode="auto">
              <a:xfrm>
                <a:off x="760" y="3020"/>
                <a:ext cx="42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72" name="Rectangle 32"/>
              <p:cNvSpPr>
                <a:spLocks noChangeArrowheads="1"/>
              </p:cNvSpPr>
              <p:nvPr/>
            </p:nvSpPr>
            <p:spPr bwMode="auto">
              <a:xfrm>
                <a:off x="766" y="3026"/>
                <a:ext cx="40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30.302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62" name="Group 99"/>
            <p:cNvGrpSpPr>
              <a:grpSpLocks/>
            </p:cNvGrpSpPr>
            <p:nvPr/>
          </p:nvGrpSpPr>
          <p:grpSpPr bwMode="auto">
            <a:xfrm>
              <a:off x="1180" y="3020"/>
              <a:ext cx="930" cy="427"/>
              <a:chOff x="1180" y="3020"/>
              <a:chExt cx="930" cy="427"/>
            </a:xfrm>
          </p:grpSpPr>
          <p:sp>
            <p:nvSpPr>
              <p:cNvPr id="48169" name="Rectangle 98"/>
              <p:cNvSpPr>
                <a:spLocks noChangeArrowheads="1"/>
              </p:cNvSpPr>
              <p:nvPr/>
            </p:nvSpPr>
            <p:spPr bwMode="auto">
              <a:xfrm>
                <a:off x="1180" y="3020"/>
                <a:ext cx="930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70" name="Rectangle 33"/>
              <p:cNvSpPr>
                <a:spLocks noChangeArrowheads="1"/>
              </p:cNvSpPr>
              <p:nvPr/>
            </p:nvSpPr>
            <p:spPr bwMode="auto">
              <a:xfrm>
                <a:off x="1186" y="3026"/>
                <a:ext cx="918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22.859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63" name="Group 101"/>
            <p:cNvGrpSpPr>
              <a:grpSpLocks/>
            </p:cNvGrpSpPr>
            <p:nvPr/>
          </p:nvGrpSpPr>
          <p:grpSpPr bwMode="auto">
            <a:xfrm>
              <a:off x="2110" y="3020"/>
              <a:ext cx="473" cy="427"/>
              <a:chOff x="2110" y="3020"/>
              <a:chExt cx="473" cy="427"/>
            </a:xfrm>
          </p:grpSpPr>
          <p:sp>
            <p:nvSpPr>
              <p:cNvPr id="48167" name="Rectangle 100"/>
              <p:cNvSpPr>
                <a:spLocks noChangeArrowheads="1"/>
              </p:cNvSpPr>
              <p:nvPr/>
            </p:nvSpPr>
            <p:spPr bwMode="auto">
              <a:xfrm>
                <a:off x="2110" y="3020"/>
                <a:ext cx="473" cy="427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68" name="Rectangle 34"/>
              <p:cNvSpPr>
                <a:spLocks noChangeArrowheads="1"/>
              </p:cNvSpPr>
              <p:nvPr/>
            </p:nvSpPr>
            <p:spPr bwMode="auto">
              <a:xfrm>
                <a:off x="2116" y="3026"/>
                <a:ext cx="461" cy="391"/>
              </a:xfrm>
              <a:prstGeom prst="rect">
                <a:avLst/>
              </a:prstGeom>
              <a:solidFill>
                <a:srgbClr val="B4FF9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185.056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  <p:grpSp>
          <p:nvGrpSpPr>
            <p:cNvPr id="48164" name="Group 103"/>
            <p:cNvGrpSpPr>
              <a:grpSpLocks/>
            </p:cNvGrpSpPr>
            <p:nvPr/>
          </p:nvGrpSpPr>
          <p:grpSpPr bwMode="auto">
            <a:xfrm>
              <a:off x="0" y="3435"/>
              <a:ext cx="2583" cy="427"/>
              <a:chOff x="0" y="3435"/>
              <a:chExt cx="2583" cy="427"/>
            </a:xfrm>
          </p:grpSpPr>
          <p:sp>
            <p:nvSpPr>
              <p:cNvPr id="48165" name="Rectangle 102"/>
              <p:cNvSpPr>
                <a:spLocks noChangeArrowheads="1"/>
              </p:cNvSpPr>
              <p:nvPr/>
            </p:nvSpPr>
            <p:spPr bwMode="auto">
              <a:xfrm>
                <a:off x="0" y="3435"/>
                <a:ext cx="2583" cy="427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s-US"/>
              </a:p>
            </p:txBody>
          </p:sp>
          <p:sp>
            <p:nvSpPr>
              <p:cNvPr id="48166" name="Rectangle 35"/>
              <p:cNvSpPr>
                <a:spLocks noChangeArrowheads="1"/>
              </p:cNvSpPr>
              <p:nvPr/>
            </p:nvSpPr>
            <p:spPr bwMode="auto">
              <a:xfrm>
                <a:off x="6" y="3441"/>
                <a:ext cx="2571" cy="391"/>
              </a:xfrm>
              <a:prstGeom prst="rect">
                <a:avLst/>
              </a:prstGeom>
              <a:solidFill>
                <a:srgbClr val="FABE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s-EC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Fuente: Banco Central del Ecuador.</a:t>
                </a:r>
              </a:p>
              <a:p>
                <a:pPr algn="just" eaLnBrk="0" hangingPunct="0"/>
                <a:endParaRPr lang="es-EC">
                  <a:latin typeface="Arial Narrow" pitchFamily="34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El Atún</a:t>
            </a:r>
            <a:endParaRPr lang="es-ES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PATUDO</a:t>
            </a:r>
            <a:r>
              <a:rPr lang="es-ES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ES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es-E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Familia: Scombridae </a:t>
            </a:r>
            <a:r>
              <a:rPr lang="es-ES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ES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es-E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Género y especie: Thunnus obesus</a:t>
            </a:r>
            <a:endParaRPr lang="es-MX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r>
              <a:rPr lang="es-E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Big eye (patudo) </a:t>
            </a:r>
          </a:p>
        </p:txBody>
      </p:sp>
      <p:pic>
        <p:nvPicPr>
          <p:cNvPr id="49156" name="Picture 4" descr="aletaamari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886200"/>
            <a:ext cx="29718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Atún</a:t>
            </a:r>
            <a:endParaRPr lang="es-ES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S" i="1">
                <a:latin typeface="Times New Roman" pitchFamily="18" charset="0"/>
                <a:cs typeface="Times New Roman" pitchFamily="18" charset="0"/>
              </a:rPr>
              <a:t>ALETA AMARILLA</a:t>
            </a:r>
            <a:r>
              <a:rPr lang="es-ES">
                <a:cs typeface="Times New Roman" pitchFamily="18" charset="0"/>
              </a:rPr>
              <a:t/>
            </a:r>
            <a:br>
              <a:rPr lang="es-ES">
                <a:cs typeface="Times New Roman" pitchFamily="18" charset="0"/>
              </a:rPr>
            </a:br>
            <a:r>
              <a:rPr lang="es-ES">
                <a:cs typeface="Times New Roman" pitchFamily="18" charset="0"/>
              </a:rPr>
              <a:t>Genero y especie: Thunnus albacares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Yellowfin (aleta amarilla)</a:t>
            </a:r>
            <a:r>
              <a:rPr lang="es-ES"/>
              <a:t> </a:t>
            </a:r>
          </a:p>
        </p:txBody>
      </p:sp>
      <p:pic>
        <p:nvPicPr>
          <p:cNvPr id="50180" name="Picture 4" descr="Batud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733800"/>
            <a:ext cx="2514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Atún</a:t>
            </a:r>
            <a:endParaRPr lang="es-ES" smtClean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es-ES" i="1">
                <a:latin typeface="Times New Roman" pitchFamily="18" charset="0"/>
                <a:cs typeface="Times New Roman" pitchFamily="18" charset="0"/>
              </a:rPr>
              <a:t>BARRILETE</a:t>
            </a:r>
            <a:r>
              <a:rPr lang="es-ES" b="1">
                <a:cs typeface="Arial" charset="0"/>
              </a:rPr>
              <a:t/>
            </a:r>
            <a:br>
              <a:rPr lang="es-ES" b="1">
                <a:cs typeface="Arial" charset="0"/>
              </a:rPr>
            </a:br>
            <a:r>
              <a:rPr lang="es-ES">
                <a:latin typeface="Times New Roman" pitchFamily="18" charset="0"/>
                <a:cs typeface="Times New Roman" pitchFamily="18" charset="0"/>
              </a:rPr>
              <a:t>Familia: Scombridae </a:t>
            </a:r>
            <a:r>
              <a:rPr lang="es-ES">
                <a:cs typeface="Times New Roman" pitchFamily="18" charset="0"/>
              </a:rPr>
              <a:t/>
            </a:r>
            <a:br>
              <a:rPr lang="es-ES">
                <a:cs typeface="Times New Roman" pitchFamily="18" charset="0"/>
              </a:rPr>
            </a:br>
            <a:r>
              <a:rPr lang="es-ES">
                <a:latin typeface="Times New Roman" pitchFamily="18" charset="0"/>
                <a:cs typeface="Times New Roman" pitchFamily="18" charset="0"/>
              </a:rPr>
              <a:t>Género y especie: Euthynnus Pelamis</a:t>
            </a:r>
            <a:r>
              <a:rPr lang="es-ES"/>
              <a:t> </a:t>
            </a:r>
            <a:endParaRPr lang="es-MX"/>
          </a:p>
          <a:p>
            <a:pPr marL="609600" indent="-609600">
              <a:defRPr/>
            </a:pPr>
            <a:r>
              <a:rPr lang="es-ES">
                <a:latin typeface="Times New Roman" pitchFamily="18" charset="0"/>
                <a:cs typeface="Times New Roman" pitchFamily="18" charset="0"/>
              </a:rPr>
              <a:t>Skipjack (barrilete).</a:t>
            </a:r>
            <a:r>
              <a:rPr lang="es-ES"/>
              <a:t> </a:t>
            </a:r>
          </a:p>
        </p:txBody>
      </p:sp>
      <p:pic>
        <p:nvPicPr>
          <p:cNvPr id="51204" name="Picture 4" descr="barrilete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962400"/>
            <a:ext cx="29718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PROCESO DE ATUN</a:t>
            </a:r>
            <a:endParaRPr lang="es-ES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ES" sz="2400" b="1">
                <a:cs typeface="Times New Roman" pitchFamily="18" charset="0"/>
              </a:rPr>
              <a:t>PESCA DEL AT</a:t>
            </a:r>
            <a:r>
              <a:rPr lang="es-ES" sz="2400" b="1">
                <a:latin typeface="Times New Roman"/>
                <a:cs typeface="Times New Roman" pitchFamily="18" charset="0"/>
              </a:rPr>
              <a:t>Ú</a:t>
            </a:r>
            <a:r>
              <a:rPr lang="es-ES" sz="2400" b="1">
                <a:cs typeface="Times New Roman" pitchFamily="18" charset="0"/>
              </a:rPr>
              <a:t>N</a:t>
            </a:r>
            <a:endParaRPr lang="es-ES" sz="240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Times New Roman" pitchFamily="18" charset="0"/>
              </a:rPr>
              <a:t>RECEPCI</a:t>
            </a:r>
            <a:r>
              <a:rPr lang="es-ES" sz="2400" b="1">
                <a:latin typeface="Times New Roman"/>
                <a:cs typeface="Times New Roman" pitchFamily="18" charset="0"/>
              </a:rPr>
              <a:t>Ó</a:t>
            </a:r>
            <a:r>
              <a:rPr lang="es-ES" sz="2400" b="1">
                <a:cs typeface="Times New Roman" pitchFamily="18" charset="0"/>
              </a:rPr>
              <a:t>N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 </a:t>
            </a:r>
            <a:endParaRPr lang="es-MX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solidFill>
                  <a:srgbClr val="000000"/>
                </a:solidFill>
                <a:cs typeface="Times New Roman" pitchFamily="18" charset="0"/>
              </a:rPr>
              <a:t>ALMACENAMIENTO</a:t>
            </a:r>
            <a:r>
              <a:rPr lang="es-ES" sz="2400" b="1">
                <a:cs typeface="Times New Roman" pitchFamily="18" charset="0"/>
              </a:rPr>
              <a:t> </a:t>
            </a:r>
            <a:endParaRPr lang="es-MX" sz="2400" b="1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Times New Roman" pitchFamily="18" charset="0"/>
              </a:rPr>
              <a:t>DESCONGELAMIENTO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 </a:t>
            </a:r>
            <a:endParaRPr lang="es-MX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Arial" charset="0"/>
              </a:rPr>
              <a:t>EVISERADO</a:t>
            </a:r>
            <a:endParaRPr lang="es-ES" sz="24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Arial" charset="0"/>
              </a:rPr>
              <a:t>COCCI</a:t>
            </a:r>
            <a:r>
              <a:rPr lang="es-ES" sz="2400" b="1">
                <a:latin typeface="Times New Roman"/>
                <a:cs typeface="Arial" charset="0"/>
              </a:rPr>
              <a:t>Ó</a:t>
            </a:r>
            <a:r>
              <a:rPr lang="es-ES" sz="2400" b="1">
                <a:cs typeface="Arial" charset="0"/>
              </a:rPr>
              <a:t>N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 </a:t>
            </a:r>
            <a:endParaRPr lang="es-MX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Arial" charset="0"/>
              </a:rPr>
              <a:t>LIMPIEZA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 </a:t>
            </a:r>
            <a:endParaRPr lang="es-MX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Arial" charset="0"/>
              </a:rPr>
              <a:t>ENLATADO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 </a:t>
            </a:r>
            <a:endParaRPr lang="es-MX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Arial" charset="0"/>
              </a:rPr>
              <a:t>ESTERILIZACI</a:t>
            </a:r>
            <a:r>
              <a:rPr lang="es-ES" sz="2400" b="1">
                <a:latin typeface="Times New Roman"/>
                <a:cs typeface="Arial" charset="0"/>
              </a:rPr>
              <a:t>Ó</a:t>
            </a:r>
            <a:r>
              <a:rPr lang="es-ES" sz="2400" b="1">
                <a:cs typeface="Arial" charset="0"/>
              </a:rPr>
              <a:t>N</a:t>
            </a:r>
            <a:endParaRPr lang="es-ES" sz="24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defRPr/>
            </a:pPr>
            <a:r>
              <a:rPr lang="es-ES" sz="2400" b="1">
                <a:cs typeface="Arial" charset="0"/>
              </a:rPr>
              <a:t>EMPAQUE</a:t>
            </a:r>
            <a:r>
              <a:rPr lang="es-ES" sz="2400">
                <a:latin typeface="Times New Roman" pitchFamily="18" charset="0"/>
                <a:cs typeface="Times New Roman" pitchFamily="18" charset="0"/>
              </a:rPr>
              <a:t> </a:t>
            </a:r>
            <a:endParaRPr lang="es-MX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s-E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es-EC" sz="4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¿Qué mercado? ¿Qué producto?</a:t>
            </a:r>
            <a:r>
              <a:rPr lang="es-EC" sz="4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EC" sz="4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s-ES" sz="40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09800"/>
            <a:ext cx="8153400" cy="1752600"/>
          </a:xfrm>
        </p:spPr>
        <p:txBody>
          <a:bodyPr/>
          <a:lstStyle/>
          <a:p>
            <a:pPr algn="just">
              <a:defRPr/>
            </a:pPr>
            <a:r>
              <a:rPr lang="es-EC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 productor o fabricante debe seleccionar un mercado objetivo, basándose en un análisis . El intermediario debe definir qué producto desea ofertar y en qué mercado </a:t>
            </a:r>
          </a:p>
          <a:p>
            <a:pPr algn="just">
              <a:defRPr/>
            </a:pPr>
            <a:r>
              <a:rPr lang="es-EC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 exportador debe determinar un precio de exportación acorde al mercado (costos más utilidades) que le permita ser competitivo y asegurar la capacidad de producción o de abastecimiento (con vistas a incrementarse). </a:t>
            </a:r>
            <a:endParaRPr lang="es-ES" sz="2400"/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175" y="-9048750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200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Todos en Kg</a:t>
            </a:r>
            <a:endParaRPr lang="es-EC" sz="1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es-EC">
              <a:latin typeface="Arial Narrow" pitchFamily="34" charset="0"/>
            </a:endParaRPr>
          </a:p>
        </p:txBody>
      </p:sp>
      <p:sp>
        <p:nvSpPr>
          <p:cNvPr id="53251" name="Rectangle 234"/>
          <p:cNvSpPr>
            <a:spLocks noChangeArrowheads="1"/>
          </p:cNvSpPr>
          <p:nvPr/>
        </p:nvSpPr>
        <p:spPr bwMode="auto">
          <a:xfrm>
            <a:off x="1066800" y="3810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200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FRESCO</a:t>
            </a:r>
            <a:endParaRPr lang="es-EC" sz="1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es-EC" sz="1200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s-EC" sz="12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es-EC" sz="1200" b="1" u="sn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Todos en Kg</a:t>
            </a:r>
            <a:endParaRPr lang="es-EC">
              <a:latin typeface="Arial Narrow" pitchFamily="34" charset="0"/>
            </a:endParaRPr>
          </a:p>
        </p:txBody>
      </p:sp>
      <p:grpSp>
        <p:nvGrpSpPr>
          <p:cNvPr id="53252" name="Group 363"/>
          <p:cNvGrpSpPr>
            <a:grpSpLocks/>
          </p:cNvGrpSpPr>
          <p:nvPr/>
        </p:nvGrpSpPr>
        <p:grpSpPr bwMode="auto">
          <a:xfrm>
            <a:off x="2514600" y="685800"/>
            <a:ext cx="5984875" cy="5867400"/>
            <a:chOff x="-3" y="630"/>
            <a:chExt cx="3770" cy="8469"/>
          </a:xfrm>
        </p:grpSpPr>
        <p:grpSp>
          <p:nvGrpSpPr>
            <p:cNvPr id="53253" name="Group 361"/>
            <p:cNvGrpSpPr>
              <a:grpSpLocks/>
            </p:cNvGrpSpPr>
            <p:nvPr/>
          </p:nvGrpSpPr>
          <p:grpSpPr bwMode="auto">
            <a:xfrm>
              <a:off x="0" y="633"/>
              <a:ext cx="3764" cy="8463"/>
              <a:chOff x="0" y="633"/>
              <a:chExt cx="3764" cy="8463"/>
            </a:xfrm>
          </p:grpSpPr>
          <p:grpSp>
            <p:nvGrpSpPr>
              <p:cNvPr id="53255" name="Group 278"/>
              <p:cNvGrpSpPr>
                <a:grpSpLocks/>
              </p:cNvGrpSpPr>
              <p:nvPr/>
            </p:nvGrpSpPr>
            <p:grpSpPr bwMode="auto">
              <a:xfrm>
                <a:off x="0" y="633"/>
                <a:ext cx="1882" cy="403"/>
                <a:chOff x="0" y="633"/>
                <a:chExt cx="1882" cy="403"/>
              </a:xfrm>
            </p:grpSpPr>
            <p:sp>
              <p:nvSpPr>
                <p:cNvPr id="53379" name="Rectangle 235"/>
                <p:cNvSpPr>
                  <a:spLocks noChangeArrowheads="1"/>
                </p:cNvSpPr>
                <p:nvPr/>
              </p:nvSpPr>
              <p:spPr bwMode="auto">
                <a:xfrm>
                  <a:off x="43" y="63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Lomo de corvina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80" name="Rectangle 277"/>
                <p:cNvSpPr>
                  <a:spLocks noChangeArrowheads="1"/>
                </p:cNvSpPr>
                <p:nvPr/>
              </p:nvSpPr>
              <p:spPr bwMode="auto">
                <a:xfrm>
                  <a:off x="0" y="63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56" name="Group 280"/>
              <p:cNvGrpSpPr>
                <a:grpSpLocks/>
              </p:cNvGrpSpPr>
              <p:nvPr/>
            </p:nvGrpSpPr>
            <p:grpSpPr bwMode="auto">
              <a:xfrm>
                <a:off x="1882" y="633"/>
                <a:ext cx="1882" cy="403"/>
                <a:chOff x="1882" y="633"/>
                <a:chExt cx="1882" cy="403"/>
              </a:xfrm>
            </p:grpSpPr>
            <p:sp>
              <p:nvSpPr>
                <p:cNvPr id="53377" name="Rectangle 236"/>
                <p:cNvSpPr>
                  <a:spLocks noChangeArrowheads="1"/>
                </p:cNvSpPr>
                <p:nvPr/>
              </p:nvSpPr>
              <p:spPr bwMode="auto">
                <a:xfrm>
                  <a:off x="1925" y="63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8.37 kg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78" name="Rectangle 279"/>
                <p:cNvSpPr>
                  <a:spLocks noChangeArrowheads="1"/>
                </p:cNvSpPr>
                <p:nvPr/>
              </p:nvSpPr>
              <p:spPr bwMode="auto">
                <a:xfrm>
                  <a:off x="1882" y="63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57" name="Group 282"/>
              <p:cNvGrpSpPr>
                <a:grpSpLocks/>
              </p:cNvGrpSpPr>
              <p:nvPr/>
            </p:nvGrpSpPr>
            <p:grpSpPr bwMode="auto">
              <a:xfrm>
                <a:off x="0" y="1036"/>
                <a:ext cx="1882" cy="403"/>
                <a:chOff x="0" y="1036"/>
                <a:chExt cx="1882" cy="403"/>
              </a:xfrm>
            </p:grpSpPr>
            <p:sp>
              <p:nvSpPr>
                <p:cNvPr id="53375" name="Rectangle 237"/>
                <p:cNvSpPr>
                  <a:spLocks noChangeArrowheads="1"/>
                </p:cNvSpPr>
                <p:nvPr/>
              </p:nvSpPr>
              <p:spPr bwMode="auto">
                <a:xfrm>
                  <a:off x="43" y="103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Chuleta d corvina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76" name="Rectangle 281"/>
                <p:cNvSpPr>
                  <a:spLocks noChangeArrowheads="1"/>
                </p:cNvSpPr>
                <p:nvPr/>
              </p:nvSpPr>
              <p:spPr bwMode="auto">
                <a:xfrm>
                  <a:off x="0" y="103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58" name="Group 284"/>
              <p:cNvGrpSpPr>
                <a:grpSpLocks/>
              </p:cNvGrpSpPr>
              <p:nvPr/>
            </p:nvGrpSpPr>
            <p:grpSpPr bwMode="auto">
              <a:xfrm>
                <a:off x="1882" y="1036"/>
                <a:ext cx="1882" cy="403"/>
                <a:chOff x="1882" y="1036"/>
                <a:chExt cx="1882" cy="403"/>
              </a:xfrm>
            </p:grpSpPr>
            <p:sp>
              <p:nvSpPr>
                <p:cNvPr id="53373" name="Rectangle 238"/>
                <p:cNvSpPr>
                  <a:spLocks noChangeArrowheads="1"/>
                </p:cNvSpPr>
                <p:nvPr/>
              </p:nvSpPr>
              <p:spPr bwMode="auto">
                <a:xfrm>
                  <a:off x="1925" y="103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6.05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74" name="Rectangle 283"/>
                <p:cNvSpPr>
                  <a:spLocks noChangeArrowheads="1"/>
                </p:cNvSpPr>
                <p:nvPr/>
              </p:nvSpPr>
              <p:spPr bwMode="auto">
                <a:xfrm>
                  <a:off x="1882" y="103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59" name="Group 286"/>
              <p:cNvGrpSpPr>
                <a:grpSpLocks/>
              </p:cNvGrpSpPr>
              <p:nvPr/>
            </p:nvGrpSpPr>
            <p:grpSpPr bwMode="auto">
              <a:xfrm>
                <a:off x="0" y="1439"/>
                <a:ext cx="1882" cy="403"/>
                <a:chOff x="0" y="1439"/>
                <a:chExt cx="1882" cy="403"/>
              </a:xfrm>
            </p:grpSpPr>
            <p:sp>
              <p:nvSpPr>
                <p:cNvPr id="53371" name="Rectangle 239"/>
                <p:cNvSpPr>
                  <a:spLocks noChangeArrowheads="1"/>
                </p:cNvSpPr>
                <p:nvPr/>
              </p:nvSpPr>
              <p:spPr bwMode="auto">
                <a:xfrm>
                  <a:off x="43" y="143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Filete de tilapia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72" name="Rectangle 285"/>
                <p:cNvSpPr>
                  <a:spLocks noChangeArrowheads="1"/>
                </p:cNvSpPr>
                <p:nvPr/>
              </p:nvSpPr>
              <p:spPr bwMode="auto">
                <a:xfrm>
                  <a:off x="0" y="143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0" name="Group 288"/>
              <p:cNvGrpSpPr>
                <a:grpSpLocks/>
              </p:cNvGrpSpPr>
              <p:nvPr/>
            </p:nvGrpSpPr>
            <p:grpSpPr bwMode="auto">
              <a:xfrm>
                <a:off x="1882" y="1439"/>
                <a:ext cx="1882" cy="403"/>
                <a:chOff x="1882" y="1439"/>
                <a:chExt cx="1882" cy="403"/>
              </a:xfrm>
            </p:grpSpPr>
            <p:sp>
              <p:nvSpPr>
                <p:cNvPr id="53369" name="Rectangle 240"/>
                <p:cNvSpPr>
                  <a:spLocks noChangeArrowheads="1"/>
                </p:cNvSpPr>
                <p:nvPr/>
              </p:nvSpPr>
              <p:spPr bwMode="auto">
                <a:xfrm>
                  <a:off x="1925" y="143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6.65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70" name="Rectangle 287"/>
                <p:cNvSpPr>
                  <a:spLocks noChangeArrowheads="1"/>
                </p:cNvSpPr>
                <p:nvPr/>
              </p:nvSpPr>
              <p:spPr bwMode="auto">
                <a:xfrm>
                  <a:off x="1882" y="143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1" name="Group 290"/>
              <p:cNvGrpSpPr>
                <a:grpSpLocks/>
              </p:cNvGrpSpPr>
              <p:nvPr/>
            </p:nvGrpSpPr>
            <p:grpSpPr bwMode="auto">
              <a:xfrm>
                <a:off x="0" y="1842"/>
                <a:ext cx="1882" cy="403"/>
                <a:chOff x="0" y="1842"/>
                <a:chExt cx="1882" cy="403"/>
              </a:xfrm>
            </p:grpSpPr>
            <p:sp>
              <p:nvSpPr>
                <p:cNvPr id="53367" name="Rectangle 241"/>
                <p:cNvSpPr>
                  <a:spLocks noChangeArrowheads="1"/>
                </p:cNvSpPr>
                <p:nvPr/>
              </p:nvSpPr>
              <p:spPr bwMode="auto">
                <a:xfrm>
                  <a:off x="43" y="184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Albacora Stick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68" name="Rectangle 289"/>
                <p:cNvSpPr>
                  <a:spLocks noChangeArrowheads="1"/>
                </p:cNvSpPr>
                <p:nvPr/>
              </p:nvSpPr>
              <p:spPr bwMode="auto">
                <a:xfrm>
                  <a:off x="0" y="184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2" name="Group 292"/>
              <p:cNvGrpSpPr>
                <a:grpSpLocks/>
              </p:cNvGrpSpPr>
              <p:nvPr/>
            </p:nvGrpSpPr>
            <p:grpSpPr bwMode="auto">
              <a:xfrm>
                <a:off x="1882" y="1842"/>
                <a:ext cx="1882" cy="403"/>
                <a:chOff x="1882" y="1842"/>
                <a:chExt cx="1882" cy="403"/>
              </a:xfrm>
            </p:grpSpPr>
            <p:sp>
              <p:nvSpPr>
                <p:cNvPr id="53365" name="Rectangle 242"/>
                <p:cNvSpPr>
                  <a:spLocks noChangeArrowheads="1"/>
                </p:cNvSpPr>
                <p:nvPr/>
              </p:nvSpPr>
              <p:spPr bwMode="auto">
                <a:xfrm>
                  <a:off x="1925" y="184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10.10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66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82" y="184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3" name="Group 294"/>
              <p:cNvGrpSpPr>
                <a:grpSpLocks/>
              </p:cNvGrpSpPr>
              <p:nvPr/>
            </p:nvGrpSpPr>
            <p:grpSpPr bwMode="auto">
              <a:xfrm>
                <a:off x="0" y="2245"/>
                <a:ext cx="1882" cy="403"/>
                <a:chOff x="0" y="2245"/>
                <a:chExt cx="1882" cy="403"/>
              </a:xfrm>
            </p:grpSpPr>
            <p:sp>
              <p:nvSpPr>
                <p:cNvPr id="53363" name="Rectangle 243"/>
                <p:cNvSpPr>
                  <a:spLocks noChangeArrowheads="1"/>
                </p:cNvSpPr>
                <p:nvPr/>
              </p:nvSpPr>
              <p:spPr bwMode="auto">
                <a:xfrm>
                  <a:off x="43" y="224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Pez espada premium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64" name="Rectangle 293"/>
                <p:cNvSpPr>
                  <a:spLocks noChangeArrowheads="1"/>
                </p:cNvSpPr>
                <p:nvPr/>
              </p:nvSpPr>
              <p:spPr bwMode="auto">
                <a:xfrm>
                  <a:off x="0" y="224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4" name="Group 296"/>
              <p:cNvGrpSpPr>
                <a:grpSpLocks/>
              </p:cNvGrpSpPr>
              <p:nvPr/>
            </p:nvGrpSpPr>
            <p:grpSpPr bwMode="auto">
              <a:xfrm>
                <a:off x="1882" y="2245"/>
                <a:ext cx="1882" cy="403"/>
                <a:chOff x="1882" y="2245"/>
                <a:chExt cx="1882" cy="403"/>
              </a:xfrm>
            </p:grpSpPr>
            <p:sp>
              <p:nvSpPr>
                <p:cNvPr id="53361" name="Rectangle 244"/>
                <p:cNvSpPr>
                  <a:spLocks noChangeArrowheads="1"/>
                </p:cNvSpPr>
                <p:nvPr/>
              </p:nvSpPr>
              <p:spPr bwMode="auto">
                <a:xfrm>
                  <a:off x="1925" y="224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12.42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62" name="Rectangle 295"/>
                <p:cNvSpPr>
                  <a:spLocks noChangeArrowheads="1"/>
                </p:cNvSpPr>
                <p:nvPr/>
              </p:nvSpPr>
              <p:spPr bwMode="auto">
                <a:xfrm>
                  <a:off x="1882" y="224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5" name="Group 298"/>
              <p:cNvGrpSpPr>
                <a:grpSpLocks/>
              </p:cNvGrpSpPr>
              <p:nvPr/>
            </p:nvGrpSpPr>
            <p:grpSpPr bwMode="auto">
              <a:xfrm>
                <a:off x="0" y="2648"/>
                <a:ext cx="1882" cy="403"/>
                <a:chOff x="0" y="2648"/>
                <a:chExt cx="1882" cy="403"/>
              </a:xfrm>
            </p:grpSpPr>
            <p:sp>
              <p:nvSpPr>
                <p:cNvPr id="53359" name="Rectangle 245"/>
                <p:cNvSpPr>
                  <a:spLocks noChangeArrowheads="1"/>
                </p:cNvSpPr>
                <p:nvPr/>
              </p:nvSpPr>
              <p:spPr bwMode="auto">
                <a:xfrm>
                  <a:off x="43" y="264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Trucha filete 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60" name="Rectangle 297"/>
                <p:cNvSpPr>
                  <a:spLocks noChangeArrowheads="1"/>
                </p:cNvSpPr>
                <p:nvPr/>
              </p:nvSpPr>
              <p:spPr bwMode="auto">
                <a:xfrm>
                  <a:off x="0" y="264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6" name="Group 300"/>
              <p:cNvGrpSpPr>
                <a:grpSpLocks/>
              </p:cNvGrpSpPr>
              <p:nvPr/>
            </p:nvGrpSpPr>
            <p:grpSpPr bwMode="auto">
              <a:xfrm>
                <a:off x="1882" y="2648"/>
                <a:ext cx="1882" cy="403"/>
                <a:chOff x="1882" y="2648"/>
                <a:chExt cx="1882" cy="403"/>
              </a:xfrm>
            </p:grpSpPr>
            <p:sp>
              <p:nvSpPr>
                <p:cNvPr id="53357" name="Rectangle 246"/>
                <p:cNvSpPr>
                  <a:spLocks noChangeArrowheads="1"/>
                </p:cNvSpPr>
                <p:nvPr/>
              </p:nvSpPr>
              <p:spPr bwMode="auto">
                <a:xfrm>
                  <a:off x="1925" y="264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5.51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58" name="Rectangle 299"/>
                <p:cNvSpPr>
                  <a:spLocks noChangeArrowheads="1"/>
                </p:cNvSpPr>
                <p:nvPr/>
              </p:nvSpPr>
              <p:spPr bwMode="auto">
                <a:xfrm>
                  <a:off x="1882" y="264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7" name="Group 302"/>
              <p:cNvGrpSpPr>
                <a:grpSpLocks/>
              </p:cNvGrpSpPr>
              <p:nvPr/>
            </p:nvGrpSpPr>
            <p:grpSpPr bwMode="auto">
              <a:xfrm>
                <a:off x="0" y="3051"/>
                <a:ext cx="1882" cy="403"/>
                <a:chOff x="0" y="3051"/>
                <a:chExt cx="1882" cy="403"/>
              </a:xfrm>
            </p:grpSpPr>
            <p:sp>
              <p:nvSpPr>
                <p:cNvPr id="53355" name="Rectangle 247"/>
                <p:cNvSpPr>
                  <a:spLocks noChangeArrowheads="1"/>
                </p:cNvSpPr>
                <p:nvPr/>
              </p:nvSpPr>
              <p:spPr bwMode="auto">
                <a:xfrm>
                  <a:off x="43" y="3051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Picudo Sashimi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56" name="Rectangle 301"/>
                <p:cNvSpPr>
                  <a:spLocks noChangeArrowheads="1"/>
                </p:cNvSpPr>
                <p:nvPr/>
              </p:nvSpPr>
              <p:spPr bwMode="auto">
                <a:xfrm>
                  <a:off x="0" y="3051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8" name="Group 304"/>
              <p:cNvGrpSpPr>
                <a:grpSpLocks/>
              </p:cNvGrpSpPr>
              <p:nvPr/>
            </p:nvGrpSpPr>
            <p:grpSpPr bwMode="auto">
              <a:xfrm>
                <a:off x="1882" y="3051"/>
                <a:ext cx="1882" cy="403"/>
                <a:chOff x="1882" y="3051"/>
                <a:chExt cx="1882" cy="403"/>
              </a:xfrm>
            </p:grpSpPr>
            <p:sp>
              <p:nvSpPr>
                <p:cNvPr id="53353" name="Rectangle 248"/>
                <p:cNvSpPr>
                  <a:spLocks noChangeArrowheads="1"/>
                </p:cNvSpPr>
                <p:nvPr/>
              </p:nvSpPr>
              <p:spPr bwMode="auto">
                <a:xfrm>
                  <a:off x="1925" y="3051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11.46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54" name="Rectangle 303"/>
                <p:cNvSpPr>
                  <a:spLocks noChangeArrowheads="1"/>
                </p:cNvSpPr>
                <p:nvPr/>
              </p:nvSpPr>
              <p:spPr bwMode="auto">
                <a:xfrm>
                  <a:off x="1882" y="3051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69" name="Group 306"/>
              <p:cNvGrpSpPr>
                <a:grpSpLocks/>
              </p:cNvGrpSpPr>
              <p:nvPr/>
            </p:nvGrpSpPr>
            <p:grpSpPr bwMode="auto">
              <a:xfrm>
                <a:off x="0" y="3454"/>
                <a:ext cx="1882" cy="403"/>
                <a:chOff x="0" y="3454"/>
                <a:chExt cx="1882" cy="403"/>
              </a:xfrm>
            </p:grpSpPr>
            <p:sp>
              <p:nvSpPr>
                <p:cNvPr id="53351" name="Rectangle 249"/>
                <p:cNvSpPr>
                  <a:spLocks noChangeArrowheads="1"/>
                </p:cNvSpPr>
                <p:nvPr/>
              </p:nvSpPr>
              <p:spPr bwMode="auto">
                <a:xfrm>
                  <a:off x="43" y="3454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Salmón Ahumado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52" name="Rectangle 305"/>
                <p:cNvSpPr>
                  <a:spLocks noChangeArrowheads="1"/>
                </p:cNvSpPr>
                <p:nvPr/>
              </p:nvSpPr>
              <p:spPr bwMode="auto">
                <a:xfrm>
                  <a:off x="0" y="3454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0" name="Group 308"/>
              <p:cNvGrpSpPr>
                <a:grpSpLocks/>
              </p:cNvGrpSpPr>
              <p:nvPr/>
            </p:nvGrpSpPr>
            <p:grpSpPr bwMode="auto">
              <a:xfrm>
                <a:off x="1882" y="3454"/>
                <a:ext cx="1882" cy="403"/>
                <a:chOff x="1882" y="3454"/>
                <a:chExt cx="1882" cy="403"/>
              </a:xfrm>
            </p:grpSpPr>
            <p:sp>
              <p:nvSpPr>
                <p:cNvPr id="53349" name="Rectangle 250"/>
                <p:cNvSpPr>
                  <a:spLocks noChangeArrowheads="1"/>
                </p:cNvSpPr>
                <p:nvPr/>
              </p:nvSpPr>
              <p:spPr bwMode="auto">
                <a:xfrm>
                  <a:off x="1925" y="3454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2.33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50" name="Rectangle 307"/>
                <p:cNvSpPr>
                  <a:spLocks noChangeArrowheads="1"/>
                </p:cNvSpPr>
                <p:nvPr/>
              </p:nvSpPr>
              <p:spPr bwMode="auto">
                <a:xfrm>
                  <a:off x="1882" y="3454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1" name="Group 310"/>
              <p:cNvGrpSpPr>
                <a:grpSpLocks/>
              </p:cNvGrpSpPr>
              <p:nvPr/>
            </p:nvGrpSpPr>
            <p:grpSpPr bwMode="auto">
              <a:xfrm>
                <a:off x="0" y="3857"/>
                <a:ext cx="1882" cy="403"/>
                <a:chOff x="0" y="3857"/>
                <a:chExt cx="1882" cy="403"/>
              </a:xfrm>
            </p:grpSpPr>
            <p:sp>
              <p:nvSpPr>
                <p:cNvPr id="53347" name="Rectangle 251"/>
                <p:cNvSpPr>
                  <a:spLocks noChangeArrowheads="1"/>
                </p:cNvSpPr>
                <p:nvPr/>
              </p:nvSpPr>
              <p:spPr bwMode="auto">
                <a:xfrm>
                  <a:off x="43" y="3857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Calamar anillos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48" name="Rectangle 309"/>
                <p:cNvSpPr>
                  <a:spLocks noChangeArrowheads="1"/>
                </p:cNvSpPr>
                <p:nvPr/>
              </p:nvSpPr>
              <p:spPr bwMode="auto">
                <a:xfrm>
                  <a:off x="0" y="3857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2" name="Group 312"/>
              <p:cNvGrpSpPr>
                <a:grpSpLocks/>
              </p:cNvGrpSpPr>
              <p:nvPr/>
            </p:nvGrpSpPr>
            <p:grpSpPr bwMode="auto">
              <a:xfrm>
                <a:off x="1882" y="3857"/>
                <a:ext cx="1882" cy="403"/>
                <a:chOff x="1882" y="3857"/>
                <a:chExt cx="1882" cy="403"/>
              </a:xfrm>
            </p:grpSpPr>
            <p:sp>
              <p:nvSpPr>
                <p:cNvPr id="53345" name="Rectangle 252"/>
                <p:cNvSpPr>
                  <a:spLocks noChangeArrowheads="1"/>
                </p:cNvSpPr>
                <p:nvPr/>
              </p:nvSpPr>
              <p:spPr bwMode="auto">
                <a:xfrm>
                  <a:off x="1925" y="3857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4.60      Bandeja de 500 gr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46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82" y="3857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3" name="Group 314"/>
              <p:cNvGrpSpPr>
                <a:grpSpLocks/>
              </p:cNvGrpSpPr>
              <p:nvPr/>
            </p:nvGrpSpPr>
            <p:grpSpPr bwMode="auto">
              <a:xfrm>
                <a:off x="0" y="4260"/>
                <a:ext cx="1882" cy="403"/>
                <a:chOff x="0" y="4260"/>
                <a:chExt cx="1882" cy="403"/>
              </a:xfrm>
            </p:grpSpPr>
            <p:sp>
              <p:nvSpPr>
                <p:cNvPr id="53343" name="Rectangle 253"/>
                <p:cNvSpPr>
                  <a:spLocks noChangeArrowheads="1"/>
                </p:cNvSpPr>
                <p:nvPr/>
              </p:nvSpPr>
              <p:spPr bwMode="auto">
                <a:xfrm>
                  <a:off x="43" y="426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Scallops en concha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44" name="Rectangle 313"/>
                <p:cNvSpPr>
                  <a:spLocks noChangeArrowheads="1"/>
                </p:cNvSpPr>
                <p:nvPr/>
              </p:nvSpPr>
              <p:spPr bwMode="auto">
                <a:xfrm>
                  <a:off x="0" y="426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4" name="Group 316"/>
              <p:cNvGrpSpPr>
                <a:grpSpLocks/>
              </p:cNvGrpSpPr>
              <p:nvPr/>
            </p:nvGrpSpPr>
            <p:grpSpPr bwMode="auto">
              <a:xfrm>
                <a:off x="1882" y="4260"/>
                <a:ext cx="1882" cy="403"/>
                <a:chOff x="1882" y="4260"/>
                <a:chExt cx="1882" cy="403"/>
              </a:xfrm>
            </p:grpSpPr>
            <p:sp>
              <p:nvSpPr>
                <p:cNvPr id="53341" name="Rectangle 254"/>
                <p:cNvSpPr>
                  <a:spLocks noChangeArrowheads="1"/>
                </p:cNvSpPr>
                <p:nvPr/>
              </p:nvSpPr>
              <p:spPr bwMode="auto">
                <a:xfrm>
                  <a:off x="1925" y="426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2.86      Paquete de 6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42" name="Rectangle 315"/>
                <p:cNvSpPr>
                  <a:spLocks noChangeArrowheads="1"/>
                </p:cNvSpPr>
                <p:nvPr/>
              </p:nvSpPr>
              <p:spPr bwMode="auto">
                <a:xfrm>
                  <a:off x="1882" y="426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5" name="Group 318"/>
              <p:cNvGrpSpPr>
                <a:grpSpLocks/>
              </p:cNvGrpSpPr>
              <p:nvPr/>
            </p:nvGrpSpPr>
            <p:grpSpPr bwMode="auto">
              <a:xfrm>
                <a:off x="0" y="4663"/>
                <a:ext cx="1882" cy="403"/>
                <a:chOff x="0" y="4663"/>
                <a:chExt cx="1882" cy="403"/>
              </a:xfrm>
            </p:grpSpPr>
            <p:sp>
              <p:nvSpPr>
                <p:cNvPr id="53339" name="Rectangle 255"/>
                <p:cNvSpPr>
                  <a:spLocks noChangeArrowheads="1"/>
                </p:cNvSpPr>
                <p:nvPr/>
              </p:nvSpPr>
              <p:spPr bwMode="auto">
                <a:xfrm>
                  <a:off x="43" y="466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Mix de mariscos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40" name="Rectangle 317"/>
                <p:cNvSpPr>
                  <a:spLocks noChangeArrowheads="1"/>
                </p:cNvSpPr>
                <p:nvPr/>
              </p:nvSpPr>
              <p:spPr bwMode="auto">
                <a:xfrm>
                  <a:off x="0" y="466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6" name="Group 320"/>
              <p:cNvGrpSpPr>
                <a:grpSpLocks/>
              </p:cNvGrpSpPr>
              <p:nvPr/>
            </p:nvGrpSpPr>
            <p:grpSpPr bwMode="auto">
              <a:xfrm>
                <a:off x="1882" y="4663"/>
                <a:ext cx="1882" cy="403"/>
                <a:chOff x="1882" y="4663"/>
                <a:chExt cx="1882" cy="403"/>
              </a:xfrm>
            </p:grpSpPr>
            <p:sp>
              <p:nvSpPr>
                <p:cNvPr id="53337" name="Rectangle 256"/>
                <p:cNvSpPr>
                  <a:spLocks noChangeArrowheads="1"/>
                </p:cNvSpPr>
                <p:nvPr/>
              </p:nvSpPr>
              <p:spPr bwMode="auto">
                <a:xfrm>
                  <a:off x="1925" y="466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3.20      Funda de 500 gr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38" name="Rectangle 319"/>
                <p:cNvSpPr>
                  <a:spLocks noChangeArrowheads="1"/>
                </p:cNvSpPr>
                <p:nvPr/>
              </p:nvSpPr>
              <p:spPr bwMode="auto">
                <a:xfrm>
                  <a:off x="1882" y="466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7" name="Group 322"/>
              <p:cNvGrpSpPr>
                <a:grpSpLocks/>
              </p:cNvGrpSpPr>
              <p:nvPr/>
            </p:nvGrpSpPr>
            <p:grpSpPr bwMode="auto">
              <a:xfrm>
                <a:off x="0" y="5066"/>
                <a:ext cx="1882" cy="403"/>
                <a:chOff x="0" y="5066"/>
                <a:chExt cx="1882" cy="403"/>
              </a:xfrm>
            </p:grpSpPr>
            <p:sp>
              <p:nvSpPr>
                <p:cNvPr id="53335" name="Rectangle 257"/>
                <p:cNvSpPr>
                  <a:spLocks noChangeArrowheads="1"/>
                </p:cNvSpPr>
                <p:nvPr/>
              </p:nvSpPr>
              <p:spPr bwMode="auto">
                <a:xfrm>
                  <a:off x="43" y="506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Pulpos en trozos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36" name="Rectangle 321"/>
                <p:cNvSpPr>
                  <a:spLocks noChangeArrowheads="1"/>
                </p:cNvSpPr>
                <p:nvPr/>
              </p:nvSpPr>
              <p:spPr bwMode="auto">
                <a:xfrm>
                  <a:off x="0" y="506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8" name="Group 324"/>
              <p:cNvGrpSpPr>
                <a:grpSpLocks/>
              </p:cNvGrpSpPr>
              <p:nvPr/>
            </p:nvGrpSpPr>
            <p:grpSpPr bwMode="auto">
              <a:xfrm>
                <a:off x="1882" y="5066"/>
                <a:ext cx="1882" cy="403"/>
                <a:chOff x="1882" y="5066"/>
                <a:chExt cx="1882" cy="403"/>
              </a:xfrm>
            </p:grpSpPr>
            <p:sp>
              <p:nvSpPr>
                <p:cNvPr id="53333" name="Rectangle 258"/>
                <p:cNvSpPr>
                  <a:spLocks noChangeArrowheads="1"/>
                </p:cNvSpPr>
                <p:nvPr/>
              </p:nvSpPr>
              <p:spPr bwMode="auto">
                <a:xfrm>
                  <a:off x="1925" y="506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2.07      Funda de 500 gr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34" name="Rectangle 323"/>
                <p:cNvSpPr>
                  <a:spLocks noChangeArrowheads="1"/>
                </p:cNvSpPr>
                <p:nvPr/>
              </p:nvSpPr>
              <p:spPr bwMode="auto">
                <a:xfrm>
                  <a:off x="1882" y="506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79" name="Group 326"/>
              <p:cNvGrpSpPr>
                <a:grpSpLocks/>
              </p:cNvGrpSpPr>
              <p:nvPr/>
            </p:nvGrpSpPr>
            <p:grpSpPr bwMode="auto">
              <a:xfrm>
                <a:off x="0" y="5469"/>
                <a:ext cx="1882" cy="403"/>
                <a:chOff x="0" y="5469"/>
                <a:chExt cx="1882" cy="403"/>
              </a:xfrm>
            </p:grpSpPr>
            <p:sp>
              <p:nvSpPr>
                <p:cNvPr id="53331" name="Rectangle 259"/>
                <p:cNvSpPr>
                  <a:spLocks noChangeArrowheads="1"/>
                </p:cNvSpPr>
                <p:nvPr/>
              </p:nvSpPr>
              <p:spPr bwMode="auto">
                <a:xfrm>
                  <a:off x="43" y="546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Calamar en anillos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32" name="Rectangle 325"/>
                <p:cNvSpPr>
                  <a:spLocks noChangeArrowheads="1"/>
                </p:cNvSpPr>
                <p:nvPr/>
              </p:nvSpPr>
              <p:spPr bwMode="auto">
                <a:xfrm>
                  <a:off x="0" y="546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0" name="Group 328"/>
              <p:cNvGrpSpPr>
                <a:grpSpLocks/>
              </p:cNvGrpSpPr>
              <p:nvPr/>
            </p:nvGrpSpPr>
            <p:grpSpPr bwMode="auto">
              <a:xfrm>
                <a:off x="1882" y="5469"/>
                <a:ext cx="1882" cy="403"/>
                <a:chOff x="1882" y="5469"/>
                <a:chExt cx="1882" cy="403"/>
              </a:xfrm>
            </p:grpSpPr>
            <p:sp>
              <p:nvSpPr>
                <p:cNvPr id="53329" name="Rectangle 260"/>
                <p:cNvSpPr>
                  <a:spLocks noChangeArrowheads="1"/>
                </p:cNvSpPr>
                <p:nvPr/>
              </p:nvSpPr>
              <p:spPr bwMode="auto">
                <a:xfrm>
                  <a:off x="1925" y="546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1.77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30" name="Rectangle 327"/>
                <p:cNvSpPr>
                  <a:spLocks noChangeArrowheads="1"/>
                </p:cNvSpPr>
                <p:nvPr/>
              </p:nvSpPr>
              <p:spPr bwMode="auto">
                <a:xfrm>
                  <a:off x="1882" y="546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1" name="Group 330"/>
              <p:cNvGrpSpPr>
                <a:grpSpLocks/>
              </p:cNvGrpSpPr>
              <p:nvPr/>
            </p:nvGrpSpPr>
            <p:grpSpPr bwMode="auto">
              <a:xfrm>
                <a:off x="0" y="5872"/>
                <a:ext cx="1882" cy="403"/>
                <a:chOff x="0" y="5872"/>
                <a:chExt cx="1882" cy="403"/>
              </a:xfrm>
            </p:grpSpPr>
            <p:sp>
              <p:nvSpPr>
                <p:cNvPr id="53327" name="Rectangle 261"/>
                <p:cNvSpPr>
                  <a:spLocks noChangeArrowheads="1"/>
                </p:cNvSpPr>
                <p:nvPr/>
              </p:nvSpPr>
              <p:spPr bwMode="auto">
                <a:xfrm>
                  <a:off x="43" y="587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Pulpo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28" name="Rectangle 329"/>
                <p:cNvSpPr>
                  <a:spLocks noChangeArrowheads="1"/>
                </p:cNvSpPr>
                <p:nvPr/>
              </p:nvSpPr>
              <p:spPr bwMode="auto">
                <a:xfrm>
                  <a:off x="0" y="587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2" name="Group 332"/>
              <p:cNvGrpSpPr>
                <a:grpSpLocks/>
              </p:cNvGrpSpPr>
              <p:nvPr/>
            </p:nvGrpSpPr>
            <p:grpSpPr bwMode="auto">
              <a:xfrm>
                <a:off x="1882" y="5872"/>
                <a:ext cx="1882" cy="403"/>
                <a:chOff x="1882" y="5872"/>
                <a:chExt cx="1882" cy="403"/>
              </a:xfrm>
            </p:grpSpPr>
            <p:sp>
              <p:nvSpPr>
                <p:cNvPr id="53325" name="Rectangle 262"/>
                <p:cNvSpPr>
                  <a:spLocks noChangeArrowheads="1"/>
                </p:cNvSpPr>
                <p:nvPr/>
              </p:nvSpPr>
              <p:spPr bwMode="auto">
                <a:xfrm>
                  <a:off x="1925" y="587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7.39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26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82" y="587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3" name="Group 334"/>
              <p:cNvGrpSpPr>
                <a:grpSpLocks/>
              </p:cNvGrpSpPr>
              <p:nvPr/>
            </p:nvGrpSpPr>
            <p:grpSpPr bwMode="auto">
              <a:xfrm>
                <a:off x="0" y="6275"/>
                <a:ext cx="1882" cy="403"/>
                <a:chOff x="0" y="6275"/>
                <a:chExt cx="1882" cy="403"/>
              </a:xfrm>
            </p:grpSpPr>
            <p:sp>
              <p:nvSpPr>
                <p:cNvPr id="53323" name="Rectangle 263"/>
                <p:cNvSpPr>
                  <a:spLocks noChangeArrowheads="1"/>
                </p:cNvSpPr>
                <p:nvPr/>
              </p:nvSpPr>
              <p:spPr bwMode="auto">
                <a:xfrm>
                  <a:off x="43" y="627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Camaron cebra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24" name="Rectangle 333"/>
                <p:cNvSpPr>
                  <a:spLocks noChangeArrowheads="1"/>
                </p:cNvSpPr>
                <p:nvPr/>
              </p:nvSpPr>
              <p:spPr bwMode="auto">
                <a:xfrm>
                  <a:off x="0" y="627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4" name="Group 336"/>
              <p:cNvGrpSpPr>
                <a:grpSpLocks/>
              </p:cNvGrpSpPr>
              <p:nvPr/>
            </p:nvGrpSpPr>
            <p:grpSpPr bwMode="auto">
              <a:xfrm>
                <a:off x="1882" y="6275"/>
                <a:ext cx="1882" cy="403"/>
                <a:chOff x="1882" y="6275"/>
                <a:chExt cx="1882" cy="403"/>
              </a:xfrm>
            </p:grpSpPr>
            <p:sp>
              <p:nvSpPr>
                <p:cNvPr id="53321" name="Rectangle 264"/>
                <p:cNvSpPr>
                  <a:spLocks noChangeArrowheads="1"/>
                </p:cNvSpPr>
                <p:nvPr/>
              </p:nvSpPr>
              <p:spPr bwMode="auto">
                <a:xfrm>
                  <a:off x="1925" y="627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13.40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22" name="Rectangle 335"/>
                <p:cNvSpPr>
                  <a:spLocks noChangeArrowheads="1"/>
                </p:cNvSpPr>
                <p:nvPr/>
              </p:nvSpPr>
              <p:spPr bwMode="auto">
                <a:xfrm>
                  <a:off x="1882" y="627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5" name="Group 338"/>
              <p:cNvGrpSpPr>
                <a:grpSpLocks/>
              </p:cNvGrpSpPr>
              <p:nvPr/>
            </p:nvGrpSpPr>
            <p:grpSpPr bwMode="auto">
              <a:xfrm>
                <a:off x="0" y="6678"/>
                <a:ext cx="1882" cy="403"/>
                <a:chOff x="0" y="6678"/>
                <a:chExt cx="1882" cy="403"/>
              </a:xfrm>
            </p:grpSpPr>
            <p:sp>
              <p:nvSpPr>
                <p:cNvPr id="53319" name="Rectangle 265"/>
                <p:cNvSpPr>
                  <a:spLocks noChangeArrowheads="1"/>
                </p:cNvSpPr>
                <p:nvPr/>
              </p:nvSpPr>
              <p:spPr bwMode="auto">
                <a:xfrm>
                  <a:off x="43" y="667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Langostino con cabeza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20" name="Rectangle 337"/>
                <p:cNvSpPr>
                  <a:spLocks noChangeArrowheads="1"/>
                </p:cNvSpPr>
                <p:nvPr/>
              </p:nvSpPr>
              <p:spPr bwMode="auto">
                <a:xfrm>
                  <a:off x="0" y="667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6" name="Group 340"/>
              <p:cNvGrpSpPr>
                <a:grpSpLocks/>
              </p:cNvGrpSpPr>
              <p:nvPr/>
            </p:nvGrpSpPr>
            <p:grpSpPr bwMode="auto">
              <a:xfrm>
                <a:off x="1882" y="6678"/>
                <a:ext cx="1882" cy="403"/>
                <a:chOff x="1882" y="6678"/>
                <a:chExt cx="1882" cy="403"/>
              </a:xfrm>
            </p:grpSpPr>
            <p:sp>
              <p:nvSpPr>
                <p:cNvPr id="53317" name="Rectangle 266"/>
                <p:cNvSpPr>
                  <a:spLocks noChangeArrowheads="1"/>
                </p:cNvSpPr>
                <p:nvPr/>
              </p:nvSpPr>
              <p:spPr bwMode="auto">
                <a:xfrm>
                  <a:off x="1925" y="667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17.06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18" name="Rectangle 339"/>
                <p:cNvSpPr>
                  <a:spLocks noChangeArrowheads="1"/>
                </p:cNvSpPr>
                <p:nvPr/>
              </p:nvSpPr>
              <p:spPr bwMode="auto">
                <a:xfrm>
                  <a:off x="1882" y="667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7" name="Group 342"/>
              <p:cNvGrpSpPr>
                <a:grpSpLocks/>
              </p:cNvGrpSpPr>
              <p:nvPr/>
            </p:nvGrpSpPr>
            <p:grpSpPr bwMode="auto">
              <a:xfrm>
                <a:off x="0" y="7081"/>
                <a:ext cx="1882" cy="403"/>
                <a:chOff x="0" y="7081"/>
                <a:chExt cx="1882" cy="403"/>
              </a:xfrm>
            </p:grpSpPr>
            <p:sp>
              <p:nvSpPr>
                <p:cNvPr id="53315" name="Rectangle 267"/>
                <p:cNvSpPr>
                  <a:spLocks noChangeArrowheads="1"/>
                </p:cNvSpPr>
                <p:nvPr/>
              </p:nvSpPr>
              <p:spPr bwMode="auto">
                <a:xfrm>
                  <a:off x="43" y="7081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Camaron grande sin cabeza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16" name="Rectangle 341"/>
                <p:cNvSpPr>
                  <a:spLocks noChangeArrowheads="1"/>
                </p:cNvSpPr>
                <p:nvPr/>
              </p:nvSpPr>
              <p:spPr bwMode="auto">
                <a:xfrm>
                  <a:off x="0" y="7081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8" name="Group 344"/>
              <p:cNvGrpSpPr>
                <a:grpSpLocks/>
              </p:cNvGrpSpPr>
              <p:nvPr/>
            </p:nvGrpSpPr>
            <p:grpSpPr bwMode="auto">
              <a:xfrm>
                <a:off x="1882" y="7081"/>
                <a:ext cx="1882" cy="403"/>
                <a:chOff x="1882" y="7081"/>
                <a:chExt cx="1882" cy="403"/>
              </a:xfrm>
            </p:grpSpPr>
            <p:sp>
              <p:nvSpPr>
                <p:cNvPr id="53313" name="Rectangle 268"/>
                <p:cNvSpPr>
                  <a:spLocks noChangeArrowheads="1"/>
                </p:cNvSpPr>
                <p:nvPr/>
              </p:nvSpPr>
              <p:spPr bwMode="auto">
                <a:xfrm>
                  <a:off x="1925" y="7081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9.41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14" name="Rectangle 343"/>
                <p:cNvSpPr>
                  <a:spLocks noChangeArrowheads="1"/>
                </p:cNvSpPr>
                <p:nvPr/>
              </p:nvSpPr>
              <p:spPr bwMode="auto">
                <a:xfrm>
                  <a:off x="1882" y="7081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89" name="Group 346"/>
              <p:cNvGrpSpPr>
                <a:grpSpLocks/>
              </p:cNvGrpSpPr>
              <p:nvPr/>
            </p:nvGrpSpPr>
            <p:grpSpPr bwMode="auto">
              <a:xfrm>
                <a:off x="0" y="7484"/>
                <a:ext cx="1882" cy="403"/>
                <a:chOff x="0" y="7484"/>
                <a:chExt cx="1882" cy="403"/>
              </a:xfrm>
            </p:grpSpPr>
            <p:sp>
              <p:nvSpPr>
                <p:cNvPr id="53311" name="Rectangle 269"/>
                <p:cNvSpPr>
                  <a:spLocks noChangeArrowheads="1"/>
                </p:cNvSpPr>
                <p:nvPr/>
              </p:nvSpPr>
              <p:spPr bwMode="auto">
                <a:xfrm>
                  <a:off x="43" y="7484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Calamar chico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12" name="Rectangle 345"/>
                <p:cNvSpPr>
                  <a:spLocks noChangeArrowheads="1"/>
                </p:cNvSpPr>
                <p:nvPr/>
              </p:nvSpPr>
              <p:spPr bwMode="auto">
                <a:xfrm>
                  <a:off x="0" y="7484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90" name="Group 348"/>
              <p:cNvGrpSpPr>
                <a:grpSpLocks/>
              </p:cNvGrpSpPr>
              <p:nvPr/>
            </p:nvGrpSpPr>
            <p:grpSpPr bwMode="auto">
              <a:xfrm>
                <a:off x="1882" y="7484"/>
                <a:ext cx="1882" cy="403"/>
                <a:chOff x="1882" y="7484"/>
                <a:chExt cx="1882" cy="403"/>
              </a:xfrm>
            </p:grpSpPr>
            <p:sp>
              <p:nvSpPr>
                <p:cNvPr id="53309" name="Rectangle 270"/>
                <p:cNvSpPr>
                  <a:spLocks noChangeArrowheads="1"/>
                </p:cNvSpPr>
                <p:nvPr/>
              </p:nvSpPr>
              <p:spPr bwMode="auto">
                <a:xfrm>
                  <a:off x="1925" y="7484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6.51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10" name="Rectangle 347"/>
                <p:cNvSpPr>
                  <a:spLocks noChangeArrowheads="1"/>
                </p:cNvSpPr>
                <p:nvPr/>
              </p:nvSpPr>
              <p:spPr bwMode="auto">
                <a:xfrm>
                  <a:off x="1882" y="7484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91" name="Group 350"/>
              <p:cNvGrpSpPr>
                <a:grpSpLocks/>
              </p:cNvGrpSpPr>
              <p:nvPr/>
            </p:nvGrpSpPr>
            <p:grpSpPr bwMode="auto">
              <a:xfrm>
                <a:off x="0" y="7887"/>
                <a:ext cx="1882" cy="403"/>
                <a:chOff x="0" y="7887"/>
                <a:chExt cx="1882" cy="403"/>
              </a:xfrm>
            </p:grpSpPr>
            <p:sp>
              <p:nvSpPr>
                <p:cNvPr id="53307" name="Rectangle 271"/>
                <p:cNvSpPr>
                  <a:spLocks noChangeArrowheads="1"/>
                </p:cNvSpPr>
                <p:nvPr/>
              </p:nvSpPr>
              <p:spPr bwMode="auto">
                <a:xfrm>
                  <a:off x="43" y="7887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Camaron gamba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08" name="Rectangle 349"/>
                <p:cNvSpPr>
                  <a:spLocks noChangeArrowheads="1"/>
                </p:cNvSpPr>
                <p:nvPr/>
              </p:nvSpPr>
              <p:spPr bwMode="auto">
                <a:xfrm>
                  <a:off x="0" y="7887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92" name="Group 352"/>
              <p:cNvGrpSpPr>
                <a:grpSpLocks/>
              </p:cNvGrpSpPr>
              <p:nvPr/>
            </p:nvGrpSpPr>
            <p:grpSpPr bwMode="auto">
              <a:xfrm>
                <a:off x="1882" y="7887"/>
                <a:ext cx="1882" cy="403"/>
                <a:chOff x="1882" y="7887"/>
                <a:chExt cx="1882" cy="403"/>
              </a:xfrm>
            </p:grpSpPr>
            <p:sp>
              <p:nvSpPr>
                <p:cNvPr id="53305" name="Rectangle 272"/>
                <p:cNvSpPr>
                  <a:spLocks noChangeArrowheads="1"/>
                </p:cNvSpPr>
                <p:nvPr/>
              </p:nvSpPr>
              <p:spPr bwMode="auto">
                <a:xfrm>
                  <a:off x="1925" y="7887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6.59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06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82" y="7887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93" name="Group 354"/>
              <p:cNvGrpSpPr>
                <a:grpSpLocks/>
              </p:cNvGrpSpPr>
              <p:nvPr/>
            </p:nvGrpSpPr>
            <p:grpSpPr bwMode="auto">
              <a:xfrm>
                <a:off x="0" y="8290"/>
                <a:ext cx="1882" cy="403"/>
                <a:chOff x="0" y="8290"/>
                <a:chExt cx="1882" cy="403"/>
              </a:xfrm>
            </p:grpSpPr>
            <p:sp>
              <p:nvSpPr>
                <p:cNvPr id="53303" name="Rectangle 273"/>
                <p:cNvSpPr>
                  <a:spLocks noChangeArrowheads="1"/>
                </p:cNvSpPr>
                <p:nvPr/>
              </p:nvSpPr>
              <p:spPr bwMode="auto">
                <a:xfrm>
                  <a:off x="43" y="829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Robalo entero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04" name="Rectangle 353"/>
                <p:cNvSpPr>
                  <a:spLocks noChangeArrowheads="1"/>
                </p:cNvSpPr>
                <p:nvPr/>
              </p:nvSpPr>
              <p:spPr bwMode="auto">
                <a:xfrm>
                  <a:off x="0" y="829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94" name="Group 356"/>
              <p:cNvGrpSpPr>
                <a:grpSpLocks/>
              </p:cNvGrpSpPr>
              <p:nvPr/>
            </p:nvGrpSpPr>
            <p:grpSpPr bwMode="auto">
              <a:xfrm>
                <a:off x="1882" y="8290"/>
                <a:ext cx="1882" cy="403"/>
                <a:chOff x="1882" y="8290"/>
                <a:chExt cx="1882" cy="403"/>
              </a:xfrm>
            </p:grpSpPr>
            <p:sp>
              <p:nvSpPr>
                <p:cNvPr id="53301" name="Rectangle 274"/>
                <p:cNvSpPr>
                  <a:spLocks noChangeArrowheads="1"/>
                </p:cNvSpPr>
                <p:nvPr/>
              </p:nvSpPr>
              <p:spPr bwMode="auto">
                <a:xfrm>
                  <a:off x="1925" y="829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3.55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02" name="Rectangle 355"/>
                <p:cNvSpPr>
                  <a:spLocks noChangeArrowheads="1"/>
                </p:cNvSpPr>
                <p:nvPr/>
              </p:nvSpPr>
              <p:spPr bwMode="auto">
                <a:xfrm>
                  <a:off x="1882" y="829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95" name="Group 358"/>
              <p:cNvGrpSpPr>
                <a:grpSpLocks/>
              </p:cNvGrpSpPr>
              <p:nvPr/>
            </p:nvGrpSpPr>
            <p:grpSpPr bwMode="auto">
              <a:xfrm>
                <a:off x="0" y="8693"/>
                <a:ext cx="1882" cy="403"/>
                <a:chOff x="0" y="8693"/>
                <a:chExt cx="1882" cy="403"/>
              </a:xfrm>
            </p:grpSpPr>
            <p:sp>
              <p:nvSpPr>
                <p:cNvPr id="53299" name="Rectangle 275"/>
                <p:cNvSpPr>
                  <a:spLocks noChangeArrowheads="1"/>
                </p:cNvSpPr>
                <p:nvPr/>
              </p:nvSpPr>
              <p:spPr bwMode="auto">
                <a:xfrm>
                  <a:off x="43" y="869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Corvina cabeza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300" name="Rectangle 357"/>
                <p:cNvSpPr>
                  <a:spLocks noChangeArrowheads="1"/>
                </p:cNvSpPr>
                <p:nvPr/>
              </p:nvSpPr>
              <p:spPr bwMode="auto">
                <a:xfrm>
                  <a:off x="0" y="869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3296" name="Group 360"/>
              <p:cNvGrpSpPr>
                <a:grpSpLocks/>
              </p:cNvGrpSpPr>
              <p:nvPr/>
            </p:nvGrpSpPr>
            <p:grpSpPr bwMode="auto">
              <a:xfrm>
                <a:off x="1882" y="8693"/>
                <a:ext cx="1882" cy="403"/>
                <a:chOff x="1882" y="8693"/>
                <a:chExt cx="1882" cy="403"/>
              </a:xfrm>
            </p:grpSpPr>
            <p:sp>
              <p:nvSpPr>
                <p:cNvPr id="53297" name="Rectangle 276"/>
                <p:cNvSpPr>
                  <a:spLocks noChangeArrowheads="1"/>
                </p:cNvSpPr>
                <p:nvPr/>
              </p:nvSpPr>
              <p:spPr bwMode="auto">
                <a:xfrm>
                  <a:off x="1925" y="869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0.95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3298" name="Rectangle 359"/>
                <p:cNvSpPr>
                  <a:spLocks noChangeArrowheads="1"/>
                </p:cNvSpPr>
                <p:nvPr/>
              </p:nvSpPr>
              <p:spPr bwMode="auto">
                <a:xfrm>
                  <a:off x="1882" y="869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</p:grpSp>
        <p:sp>
          <p:nvSpPr>
            <p:cNvPr id="53254" name="Rectangle 362"/>
            <p:cNvSpPr>
              <a:spLocks noChangeArrowheads="1"/>
            </p:cNvSpPr>
            <p:nvPr/>
          </p:nvSpPr>
          <p:spPr bwMode="auto">
            <a:xfrm>
              <a:off x="-3" y="630"/>
              <a:ext cx="3770" cy="8469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s-US"/>
            </a:p>
          </p:txBody>
        </p:sp>
      </p:grp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106"/>
          <p:cNvGrpSpPr>
            <a:grpSpLocks/>
          </p:cNvGrpSpPr>
          <p:nvPr/>
        </p:nvGrpSpPr>
        <p:grpSpPr bwMode="auto">
          <a:xfrm>
            <a:off x="1295400" y="457200"/>
            <a:ext cx="5984875" cy="5943600"/>
            <a:chOff x="-3" y="-3"/>
            <a:chExt cx="3770" cy="6857"/>
          </a:xfrm>
        </p:grpSpPr>
        <p:grpSp>
          <p:nvGrpSpPr>
            <p:cNvPr id="54275" name="Group 104"/>
            <p:cNvGrpSpPr>
              <a:grpSpLocks/>
            </p:cNvGrpSpPr>
            <p:nvPr/>
          </p:nvGrpSpPr>
          <p:grpSpPr bwMode="auto">
            <a:xfrm>
              <a:off x="0" y="0"/>
              <a:ext cx="3764" cy="6851"/>
              <a:chOff x="0" y="0"/>
              <a:chExt cx="3764" cy="6851"/>
            </a:xfrm>
          </p:grpSpPr>
          <p:grpSp>
            <p:nvGrpSpPr>
              <p:cNvPr id="54277" name="Group 37"/>
              <p:cNvGrpSpPr>
                <a:grpSpLocks/>
              </p:cNvGrpSpPr>
              <p:nvPr/>
            </p:nvGrpSpPr>
            <p:grpSpPr bwMode="auto">
              <a:xfrm>
                <a:off x="0" y="0"/>
                <a:ext cx="1882" cy="403"/>
                <a:chOff x="0" y="0"/>
                <a:chExt cx="1882" cy="403"/>
              </a:xfrm>
            </p:grpSpPr>
            <p:sp>
              <p:nvSpPr>
                <p:cNvPr id="54377" name="Rectangle 2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Sierra entera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78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78" name="Group 39"/>
              <p:cNvGrpSpPr>
                <a:grpSpLocks/>
              </p:cNvGrpSpPr>
              <p:nvPr/>
            </p:nvGrpSpPr>
            <p:grpSpPr bwMode="auto">
              <a:xfrm>
                <a:off x="1882" y="0"/>
                <a:ext cx="1882" cy="403"/>
                <a:chOff x="1882" y="0"/>
                <a:chExt cx="1882" cy="403"/>
              </a:xfrm>
            </p:grpSpPr>
            <p:sp>
              <p:nvSpPr>
                <p:cNvPr id="54375" name="Rectangle 3"/>
                <p:cNvSpPr>
                  <a:spLocks noChangeArrowheads="1"/>
                </p:cNvSpPr>
                <p:nvPr/>
              </p:nvSpPr>
              <p:spPr bwMode="auto">
                <a:xfrm>
                  <a:off x="1925" y="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3.55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76" name="Rectangle 38"/>
                <p:cNvSpPr>
                  <a:spLocks noChangeArrowheads="1"/>
                </p:cNvSpPr>
                <p:nvPr/>
              </p:nvSpPr>
              <p:spPr bwMode="auto">
                <a:xfrm>
                  <a:off x="1882" y="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79" name="Group 41"/>
              <p:cNvGrpSpPr>
                <a:grpSpLocks/>
              </p:cNvGrpSpPr>
              <p:nvPr/>
            </p:nvGrpSpPr>
            <p:grpSpPr bwMode="auto">
              <a:xfrm>
                <a:off x="0" y="403"/>
                <a:ext cx="1882" cy="403"/>
                <a:chOff x="0" y="403"/>
                <a:chExt cx="1882" cy="403"/>
              </a:xfrm>
            </p:grpSpPr>
            <p:sp>
              <p:nvSpPr>
                <p:cNvPr id="54373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Picudo entero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74" name="Rectangle 4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0" name="Group 43"/>
              <p:cNvGrpSpPr>
                <a:grpSpLocks/>
              </p:cNvGrpSpPr>
              <p:nvPr/>
            </p:nvGrpSpPr>
            <p:grpSpPr bwMode="auto">
              <a:xfrm>
                <a:off x="1882" y="403"/>
                <a:ext cx="1882" cy="403"/>
                <a:chOff x="1882" y="403"/>
                <a:chExt cx="1882" cy="403"/>
              </a:xfrm>
            </p:grpSpPr>
            <p:sp>
              <p:nvSpPr>
                <p:cNvPr id="54371" name="Rectangle 5"/>
                <p:cNvSpPr>
                  <a:spLocks noChangeArrowheads="1"/>
                </p:cNvSpPr>
                <p:nvPr/>
              </p:nvSpPr>
              <p:spPr bwMode="auto">
                <a:xfrm>
                  <a:off x="1925" y="40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3.55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72" name="Rectangle 42"/>
                <p:cNvSpPr>
                  <a:spLocks noChangeArrowheads="1"/>
                </p:cNvSpPr>
                <p:nvPr/>
              </p:nvSpPr>
              <p:spPr bwMode="auto">
                <a:xfrm>
                  <a:off x="1882" y="40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1" name="Group 45"/>
              <p:cNvGrpSpPr>
                <a:grpSpLocks/>
              </p:cNvGrpSpPr>
              <p:nvPr/>
            </p:nvGrpSpPr>
            <p:grpSpPr bwMode="auto">
              <a:xfrm>
                <a:off x="0" y="806"/>
                <a:ext cx="1882" cy="403"/>
                <a:chOff x="0" y="806"/>
                <a:chExt cx="1882" cy="403"/>
              </a:xfrm>
            </p:grpSpPr>
            <p:sp>
              <p:nvSpPr>
                <p:cNvPr id="54369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Corvina entera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70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2" name="Group 47"/>
              <p:cNvGrpSpPr>
                <a:grpSpLocks/>
              </p:cNvGrpSpPr>
              <p:nvPr/>
            </p:nvGrpSpPr>
            <p:grpSpPr bwMode="auto">
              <a:xfrm>
                <a:off x="1882" y="806"/>
                <a:ext cx="1882" cy="403"/>
                <a:chOff x="1882" y="806"/>
                <a:chExt cx="1882" cy="403"/>
              </a:xfrm>
            </p:grpSpPr>
            <p:sp>
              <p:nvSpPr>
                <p:cNvPr id="54367" name="Rectangle 7"/>
                <p:cNvSpPr>
                  <a:spLocks noChangeArrowheads="1"/>
                </p:cNvSpPr>
                <p:nvPr/>
              </p:nvSpPr>
              <p:spPr bwMode="auto">
                <a:xfrm>
                  <a:off x="1925" y="80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3.55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68" name="Rectangle 46"/>
                <p:cNvSpPr>
                  <a:spLocks noChangeArrowheads="1"/>
                </p:cNvSpPr>
                <p:nvPr/>
              </p:nvSpPr>
              <p:spPr bwMode="auto">
                <a:xfrm>
                  <a:off x="1882" y="80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3" name="Group 49"/>
              <p:cNvGrpSpPr>
                <a:grpSpLocks/>
              </p:cNvGrpSpPr>
              <p:nvPr/>
            </p:nvGrpSpPr>
            <p:grpSpPr bwMode="auto">
              <a:xfrm>
                <a:off x="0" y="1209"/>
                <a:ext cx="1882" cy="403"/>
                <a:chOff x="0" y="1209"/>
                <a:chExt cx="1882" cy="403"/>
              </a:xfrm>
            </p:grpSpPr>
            <p:sp>
              <p:nvSpPr>
                <p:cNvPr id="54365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Lenguado chico sin cabeza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66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4" name="Group 51"/>
              <p:cNvGrpSpPr>
                <a:grpSpLocks/>
              </p:cNvGrpSpPr>
              <p:nvPr/>
            </p:nvGrpSpPr>
            <p:grpSpPr bwMode="auto">
              <a:xfrm>
                <a:off x="1882" y="1209"/>
                <a:ext cx="1882" cy="403"/>
                <a:chOff x="1882" y="1209"/>
                <a:chExt cx="1882" cy="403"/>
              </a:xfrm>
            </p:grpSpPr>
            <p:sp>
              <p:nvSpPr>
                <p:cNvPr id="54363" name="Rectangle 9"/>
                <p:cNvSpPr>
                  <a:spLocks noChangeArrowheads="1"/>
                </p:cNvSpPr>
                <p:nvPr/>
              </p:nvSpPr>
              <p:spPr bwMode="auto">
                <a:xfrm>
                  <a:off x="1925" y="120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2.87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64" name="Rectangle 50"/>
                <p:cNvSpPr>
                  <a:spLocks noChangeArrowheads="1"/>
                </p:cNvSpPr>
                <p:nvPr/>
              </p:nvSpPr>
              <p:spPr bwMode="auto">
                <a:xfrm>
                  <a:off x="1882" y="120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5" name="Group 53"/>
              <p:cNvGrpSpPr>
                <a:grpSpLocks/>
              </p:cNvGrpSpPr>
              <p:nvPr/>
            </p:nvGrpSpPr>
            <p:grpSpPr bwMode="auto">
              <a:xfrm>
                <a:off x="0" y="1612"/>
                <a:ext cx="1882" cy="403"/>
                <a:chOff x="0" y="1612"/>
                <a:chExt cx="1882" cy="403"/>
              </a:xfrm>
            </p:grpSpPr>
            <p:sp>
              <p:nvSpPr>
                <p:cNvPr id="54361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Patas de pangora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62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6" name="Group 55"/>
              <p:cNvGrpSpPr>
                <a:grpSpLocks/>
              </p:cNvGrpSpPr>
              <p:nvPr/>
            </p:nvGrpSpPr>
            <p:grpSpPr bwMode="auto">
              <a:xfrm>
                <a:off x="1882" y="1612"/>
                <a:ext cx="1882" cy="403"/>
                <a:chOff x="1882" y="1612"/>
                <a:chExt cx="1882" cy="403"/>
              </a:xfrm>
            </p:grpSpPr>
            <p:sp>
              <p:nvSpPr>
                <p:cNvPr id="543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925" y="161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12.80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60" name="Rectangle 54"/>
                <p:cNvSpPr>
                  <a:spLocks noChangeArrowheads="1"/>
                </p:cNvSpPr>
                <p:nvPr/>
              </p:nvSpPr>
              <p:spPr bwMode="auto">
                <a:xfrm>
                  <a:off x="1882" y="161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7" name="Group 57"/>
              <p:cNvGrpSpPr>
                <a:grpSpLocks/>
              </p:cNvGrpSpPr>
              <p:nvPr/>
            </p:nvGrpSpPr>
            <p:grpSpPr bwMode="auto">
              <a:xfrm>
                <a:off x="0" y="2015"/>
                <a:ext cx="1882" cy="403"/>
                <a:chOff x="0" y="2015"/>
                <a:chExt cx="1882" cy="403"/>
              </a:xfrm>
            </p:grpSpPr>
            <p:sp>
              <p:nvSpPr>
                <p:cNvPr id="54357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201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Pescado picado para ceviche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58" name="Rectangle 56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8" name="Group 59"/>
              <p:cNvGrpSpPr>
                <a:grpSpLocks/>
              </p:cNvGrpSpPr>
              <p:nvPr/>
            </p:nvGrpSpPr>
            <p:grpSpPr bwMode="auto">
              <a:xfrm>
                <a:off x="1882" y="2015"/>
                <a:ext cx="1882" cy="403"/>
                <a:chOff x="1882" y="2015"/>
                <a:chExt cx="1882" cy="403"/>
              </a:xfrm>
            </p:grpSpPr>
            <p:sp>
              <p:nvSpPr>
                <p:cNvPr id="54355" name="Rectangle 13"/>
                <p:cNvSpPr>
                  <a:spLocks noChangeArrowheads="1"/>
                </p:cNvSpPr>
                <p:nvPr/>
              </p:nvSpPr>
              <p:spPr bwMode="auto">
                <a:xfrm>
                  <a:off x="1925" y="201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3.52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56" name="Rectangle 58"/>
                <p:cNvSpPr>
                  <a:spLocks noChangeArrowheads="1"/>
                </p:cNvSpPr>
                <p:nvPr/>
              </p:nvSpPr>
              <p:spPr bwMode="auto">
                <a:xfrm>
                  <a:off x="1882" y="201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89" name="Group 61"/>
              <p:cNvGrpSpPr>
                <a:grpSpLocks/>
              </p:cNvGrpSpPr>
              <p:nvPr/>
            </p:nvGrpSpPr>
            <p:grpSpPr bwMode="auto">
              <a:xfrm>
                <a:off x="0" y="2418"/>
                <a:ext cx="1882" cy="403"/>
                <a:chOff x="0" y="2418"/>
                <a:chExt cx="1882" cy="403"/>
              </a:xfrm>
            </p:grpSpPr>
            <p:sp>
              <p:nvSpPr>
                <p:cNvPr id="54353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241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Lameja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54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0" name="Group 63"/>
              <p:cNvGrpSpPr>
                <a:grpSpLocks/>
              </p:cNvGrpSpPr>
              <p:nvPr/>
            </p:nvGrpSpPr>
            <p:grpSpPr bwMode="auto">
              <a:xfrm>
                <a:off x="1882" y="2418"/>
                <a:ext cx="1882" cy="403"/>
                <a:chOff x="1882" y="2418"/>
                <a:chExt cx="1882" cy="403"/>
              </a:xfrm>
            </p:grpSpPr>
            <p:sp>
              <p:nvSpPr>
                <p:cNvPr id="54351" name="Rectangle 15"/>
                <p:cNvSpPr>
                  <a:spLocks noChangeArrowheads="1"/>
                </p:cNvSpPr>
                <p:nvPr/>
              </p:nvSpPr>
              <p:spPr bwMode="auto">
                <a:xfrm>
                  <a:off x="1925" y="241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5.03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52" name="Rectangle 62"/>
                <p:cNvSpPr>
                  <a:spLocks noChangeArrowheads="1"/>
                </p:cNvSpPr>
                <p:nvPr/>
              </p:nvSpPr>
              <p:spPr bwMode="auto">
                <a:xfrm>
                  <a:off x="1882" y="241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1" name="Group 65"/>
              <p:cNvGrpSpPr>
                <a:grpSpLocks/>
              </p:cNvGrpSpPr>
              <p:nvPr/>
            </p:nvGrpSpPr>
            <p:grpSpPr bwMode="auto">
              <a:xfrm>
                <a:off x="0" y="2821"/>
                <a:ext cx="1882" cy="403"/>
                <a:chOff x="0" y="2821"/>
                <a:chExt cx="1882" cy="403"/>
              </a:xfrm>
            </p:grpSpPr>
            <p:sp>
              <p:nvSpPr>
                <p:cNvPr id="54349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2821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Ostiones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50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2821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2" name="Group 67"/>
              <p:cNvGrpSpPr>
                <a:grpSpLocks/>
              </p:cNvGrpSpPr>
              <p:nvPr/>
            </p:nvGrpSpPr>
            <p:grpSpPr bwMode="auto">
              <a:xfrm>
                <a:off x="1882" y="2821"/>
                <a:ext cx="1882" cy="403"/>
                <a:chOff x="1882" y="2821"/>
                <a:chExt cx="1882" cy="403"/>
              </a:xfrm>
            </p:grpSpPr>
            <p:sp>
              <p:nvSpPr>
                <p:cNvPr id="54347" name="Rectangle 17"/>
                <p:cNvSpPr>
                  <a:spLocks noChangeArrowheads="1"/>
                </p:cNvSpPr>
                <p:nvPr/>
              </p:nvSpPr>
              <p:spPr bwMode="auto">
                <a:xfrm>
                  <a:off x="1925" y="2821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2.73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48" name="Rectangle 66"/>
                <p:cNvSpPr>
                  <a:spLocks noChangeArrowheads="1"/>
                </p:cNvSpPr>
                <p:nvPr/>
              </p:nvSpPr>
              <p:spPr bwMode="auto">
                <a:xfrm>
                  <a:off x="1882" y="2821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3" name="Group 69"/>
              <p:cNvGrpSpPr>
                <a:grpSpLocks/>
              </p:cNvGrpSpPr>
              <p:nvPr/>
            </p:nvGrpSpPr>
            <p:grpSpPr bwMode="auto">
              <a:xfrm>
                <a:off x="0" y="3224"/>
                <a:ext cx="1882" cy="403"/>
                <a:chOff x="0" y="3224"/>
                <a:chExt cx="1882" cy="403"/>
              </a:xfrm>
            </p:grpSpPr>
            <p:sp>
              <p:nvSpPr>
                <p:cNvPr id="54345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3224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Carne de cangrejo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46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3224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4" name="Group 71"/>
              <p:cNvGrpSpPr>
                <a:grpSpLocks/>
              </p:cNvGrpSpPr>
              <p:nvPr/>
            </p:nvGrpSpPr>
            <p:grpSpPr bwMode="auto">
              <a:xfrm>
                <a:off x="1882" y="3224"/>
                <a:ext cx="1882" cy="403"/>
                <a:chOff x="1882" y="3224"/>
                <a:chExt cx="1882" cy="403"/>
              </a:xfrm>
            </p:grpSpPr>
            <p:sp>
              <p:nvSpPr>
                <p:cNvPr id="54343" name="Rectangle 19"/>
                <p:cNvSpPr>
                  <a:spLocks noChangeArrowheads="1"/>
                </p:cNvSpPr>
                <p:nvPr/>
              </p:nvSpPr>
              <p:spPr bwMode="auto">
                <a:xfrm>
                  <a:off x="1925" y="3224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10.48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44" name="Rectangle 70"/>
                <p:cNvSpPr>
                  <a:spLocks noChangeArrowheads="1"/>
                </p:cNvSpPr>
                <p:nvPr/>
              </p:nvSpPr>
              <p:spPr bwMode="auto">
                <a:xfrm>
                  <a:off x="1882" y="3224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5" name="Group 73"/>
              <p:cNvGrpSpPr>
                <a:grpSpLocks/>
              </p:cNvGrpSpPr>
              <p:nvPr/>
            </p:nvGrpSpPr>
            <p:grpSpPr bwMode="auto">
              <a:xfrm>
                <a:off x="0" y="3627"/>
                <a:ext cx="1882" cy="403"/>
                <a:chOff x="0" y="3627"/>
                <a:chExt cx="1882" cy="403"/>
              </a:xfrm>
            </p:grpSpPr>
            <p:sp>
              <p:nvSpPr>
                <p:cNvPr id="54341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3627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Conchas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42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6" name="Group 75"/>
              <p:cNvGrpSpPr>
                <a:grpSpLocks/>
              </p:cNvGrpSpPr>
              <p:nvPr/>
            </p:nvGrpSpPr>
            <p:grpSpPr bwMode="auto">
              <a:xfrm>
                <a:off x="1882" y="3627"/>
                <a:ext cx="1882" cy="403"/>
                <a:chOff x="1882" y="3627"/>
                <a:chExt cx="1882" cy="403"/>
              </a:xfrm>
            </p:grpSpPr>
            <p:sp>
              <p:nvSpPr>
                <p:cNvPr id="54339" name="Rectangle 21"/>
                <p:cNvSpPr>
                  <a:spLocks noChangeArrowheads="1"/>
                </p:cNvSpPr>
                <p:nvPr/>
              </p:nvSpPr>
              <p:spPr bwMode="auto">
                <a:xfrm>
                  <a:off x="1925" y="3627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10.89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40" name="Rectangle 74"/>
                <p:cNvSpPr>
                  <a:spLocks noChangeArrowheads="1"/>
                </p:cNvSpPr>
                <p:nvPr/>
              </p:nvSpPr>
              <p:spPr bwMode="auto">
                <a:xfrm>
                  <a:off x="1882" y="3627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7" name="Group 77"/>
              <p:cNvGrpSpPr>
                <a:grpSpLocks/>
              </p:cNvGrpSpPr>
              <p:nvPr/>
            </p:nvGrpSpPr>
            <p:grpSpPr bwMode="auto">
              <a:xfrm>
                <a:off x="0" y="4030"/>
                <a:ext cx="1882" cy="403"/>
                <a:chOff x="0" y="4030"/>
                <a:chExt cx="1882" cy="403"/>
              </a:xfrm>
            </p:grpSpPr>
            <p:sp>
              <p:nvSpPr>
                <p:cNvPr id="54337" name="Rectangle 22"/>
                <p:cNvSpPr>
                  <a:spLocks noChangeArrowheads="1"/>
                </p:cNvSpPr>
                <p:nvPr/>
              </p:nvSpPr>
              <p:spPr bwMode="auto">
                <a:xfrm>
                  <a:off x="43" y="403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Camaron gamba pelado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38" name="Rectangle 76"/>
                <p:cNvSpPr>
                  <a:spLocks noChangeArrowheads="1"/>
                </p:cNvSpPr>
                <p:nvPr/>
              </p:nvSpPr>
              <p:spPr bwMode="auto">
                <a:xfrm>
                  <a:off x="0" y="403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8" name="Group 79"/>
              <p:cNvGrpSpPr>
                <a:grpSpLocks/>
              </p:cNvGrpSpPr>
              <p:nvPr/>
            </p:nvGrpSpPr>
            <p:grpSpPr bwMode="auto">
              <a:xfrm>
                <a:off x="1882" y="4030"/>
                <a:ext cx="1882" cy="403"/>
                <a:chOff x="1882" y="4030"/>
                <a:chExt cx="1882" cy="403"/>
              </a:xfrm>
            </p:grpSpPr>
            <p:sp>
              <p:nvSpPr>
                <p:cNvPr id="54335" name="Rectangle 23"/>
                <p:cNvSpPr>
                  <a:spLocks noChangeArrowheads="1"/>
                </p:cNvSpPr>
                <p:nvPr/>
              </p:nvSpPr>
              <p:spPr bwMode="auto">
                <a:xfrm>
                  <a:off x="1925" y="4030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8.78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36" name="Rectangle 78"/>
                <p:cNvSpPr>
                  <a:spLocks noChangeArrowheads="1"/>
                </p:cNvSpPr>
                <p:nvPr/>
              </p:nvSpPr>
              <p:spPr bwMode="auto">
                <a:xfrm>
                  <a:off x="1882" y="4030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299" name="Group 81"/>
              <p:cNvGrpSpPr>
                <a:grpSpLocks/>
              </p:cNvGrpSpPr>
              <p:nvPr/>
            </p:nvGrpSpPr>
            <p:grpSpPr bwMode="auto">
              <a:xfrm>
                <a:off x="0" y="4433"/>
                <a:ext cx="1882" cy="403"/>
                <a:chOff x="0" y="4433"/>
                <a:chExt cx="1882" cy="403"/>
              </a:xfrm>
            </p:grpSpPr>
            <p:sp>
              <p:nvSpPr>
                <p:cNvPr id="54333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443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Mejillón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34" name="Rectangle 80"/>
                <p:cNvSpPr>
                  <a:spLocks noChangeArrowheads="1"/>
                </p:cNvSpPr>
                <p:nvPr/>
              </p:nvSpPr>
              <p:spPr bwMode="auto">
                <a:xfrm>
                  <a:off x="0" y="443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0" name="Group 83"/>
              <p:cNvGrpSpPr>
                <a:grpSpLocks/>
              </p:cNvGrpSpPr>
              <p:nvPr/>
            </p:nvGrpSpPr>
            <p:grpSpPr bwMode="auto">
              <a:xfrm>
                <a:off x="1882" y="4433"/>
                <a:ext cx="1882" cy="403"/>
                <a:chOff x="1882" y="4433"/>
                <a:chExt cx="1882" cy="403"/>
              </a:xfrm>
            </p:grpSpPr>
            <p:sp>
              <p:nvSpPr>
                <p:cNvPr id="54331" name="Rectangle 25"/>
                <p:cNvSpPr>
                  <a:spLocks noChangeArrowheads="1"/>
                </p:cNvSpPr>
                <p:nvPr/>
              </p:nvSpPr>
              <p:spPr bwMode="auto">
                <a:xfrm>
                  <a:off x="1925" y="4433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2.81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32" name="Rectangle 82"/>
                <p:cNvSpPr>
                  <a:spLocks noChangeArrowheads="1"/>
                </p:cNvSpPr>
                <p:nvPr/>
              </p:nvSpPr>
              <p:spPr bwMode="auto">
                <a:xfrm>
                  <a:off x="1882" y="4433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1" name="Group 85"/>
              <p:cNvGrpSpPr>
                <a:grpSpLocks/>
              </p:cNvGrpSpPr>
              <p:nvPr/>
            </p:nvGrpSpPr>
            <p:grpSpPr bwMode="auto">
              <a:xfrm>
                <a:off x="0" y="4836"/>
                <a:ext cx="1882" cy="403"/>
                <a:chOff x="0" y="4836"/>
                <a:chExt cx="1882" cy="403"/>
              </a:xfrm>
            </p:grpSpPr>
            <p:sp>
              <p:nvSpPr>
                <p:cNvPr id="54329" name="Rectangle 26"/>
                <p:cNvSpPr>
                  <a:spLocks noChangeArrowheads="1"/>
                </p:cNvSpPr>
                <p:nvPr/>
              </p:nvSpPr>
              <p:spPr bwMode="auto">
                <a:xfrm>
                  <a:off x="43" y="483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Scargott con salsa de ajo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30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483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2" name="Group 87"/>
              <p:cNvGrpSpPr>
                <a:grpSpLocks/>
              </p:cNvGrpSpPr>
              <p:nvPr/>
            </p:nvGrpSpPr>
            <p:grpSpPr bwMode="auto">
              <a:xfrm>
                <a:off x="1882" y="4836"/>
                <a:ext cx="1882" cy="403"/>
                <a:chOff x="1882" y="4836"/>
                <a:chExt cx="1882" cy="403"/>
              </a:xfrm>
            </p:grpSpPr>
            <p:sp>
              <p:nvSpPr>
                <p:cNvPr id="54327" name="Rectangle 27"/>
                <p:cNvSpPr>
                  <a:spLocks noChangeArrowheads="1"/>
                </p:cNvSpPr>
                <p:nvPr/>
              </p:nvSpPr>
              <p:spPr bwMode="auto">
                <a:xfrm>
                  <a:off x="1925" y="4836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15.14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28" name="Rectangle 86"/>
                <p:cNvSpPr>
                  <a:spLocks noChangeArrowheads="1"/>
                </p:cNvSpPr>
                <p:nvPr/>
              </p:nvSpPr>
              <p:spPr bwMode="auto">
                <a:xfrm>
                  <a:off x="1882" y="4836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3" name="Group 89"/>
              <p:cNvGrpSpPr>
                <a:grpSpLocks/>
              </p:cNvGrpSpPr>
              <p:nvPr/>
            </p:nvGrpSpPr>
            <p:grpSpPr bwMode="auto">
              <a:xfrm>
                <a:off x="0" y="5239"/>
                <a:ext cx="1882" cy="403"/>
                <a:chOff x="0" y="5239"/>
                <a:chExt cx="1882" cy="403"/>
              </a:xfrm>
            </p:grpSpPr>
            <p:sp>
              <p:nvSpPr>
                <p:cNvPr id="54325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523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Ostra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26" name="Rectangle 88"/>
                <p:cNvSpPr>
                  <a:spLocks noChangeArrowheads="1"/>
                </p:cNvSpPr>
                <p:nvPr/>
              </p:nvSpPr>
              <p:spPr bwMode="auto">
                <a:xfrm>
                  <a:off x="0" y="523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4" name="Group 91"/>
              <p:cNvGrpSpPr>
                <a:grpSpLocks/>
              </p:cNvGrpSpPr>
              <p:nvPr/>
            </p:nvGrpSpPr>
            <p:grpSpPr bwMode="auto">
              <a:xfrm>
                <a:off x="1882" y="5239"/>
                <a:ext cx="1882" cy="403"/>
                <a:chOff x="1882" y="5239"/>
                <a:chExt cx="1882" cy="403"/>
              </a:xfrm>
            </p:grpSpPr>
            <p:sp>
              <p:nvSpPr>
                <p:cNvPr id="54323" name="Rectangle 29"/>
                <p:cNvSpPr>
                  <a:spLocks noChangeArrowheads="1"/>
                </p:cNvSpPr>
                <p:nvPr/>
              </p:nvSpPr>
              <p:spPr bwMode="auto">
                <a:xfrm>
                  <a:off x="1925" y="5239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5.06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24" name="Rectangle 90"/>
                <p:cNvSpPr>
                  <a:spLocks noChangeArrowheads="1"/>
                </p:cNvSpPr>
                <p:nvPr/>
              </p:nvSpPr>
              <p:spPr bwMode="auto">
                <a:xfrm>
                  <a:off x="1882" y="5239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5" name="Group 93"/>
              <p:cNvGrpSpPr>
                <a:grpSpLocks/>
              </p:cNvGrpSpPr>
              <p:nvPr/>
            </p:nvGrpSpPr>
            <p:grpSpPr bwMode="auto">
              <a:xfrm>
                <a:off x="0" y="5642"/>
                <a:ext cx="1882" cy="403"/>
                <a:chOff x="0" y="5642"/>
                <a:chExt cx="1882" cy="403"/>
              </a:xfrm>
            </p:grpSpPr>
            <p:sp>
              <p:nvSpPr>
                <p:cNvPr id="54321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564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Caracol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22" name="Rectangle 92"/>
                <p:cNvSpPr>
                  <a:spLocks noChangeArrowheads="1"/>
                </p:cNvSpPr>
                <p:nvPr/>
              </p:nvSpPr>
              <p:spPr bwMode="auto">
                <a:xfrm>
                  <a:off x="0" y="564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6" name="Group 95"/>
              <p:cNvGrpSpPr>
                <a:grpSpLocks/>
              </p:cNvGrpSpPr>
              <p:nvPr/>
            </p:nvGrpSpPr>
            <p:grpSpPr bwMode="auto">
              <a:xfrm>
                <a:off x="1882" y="5642"/>
                <a:ext cx="1882" cy="403"/>
                <a:chOff x="1882" y="5642"/>
                <a:chExt cx="1882" cy="403"/>
              </a:xfrm>
            </p:grpSpPr>
            <p:sp>
              <p:nvSpPr>
                <p:cNvPr id="54319" name="Rectangle 31"/>
                <p:cNvSpPr>
                  <a:spLocks noChangeArrowheads="1"/>
                </p:cNvSpPr>
                <p:nvPr/>
              </p:nvSpPr>
              <p:spPr bwMode="auto">
                <a:xfrm>
                  <a:off x="1925" y="5642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6.68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20" name="Rectangle 94"/>
                <p:cNvSpPr>
                  <a:spLocks noChangeArrowheads="1"/>
                </p:cNvSpPr>
                <p:nvPr/>
              </p:nvSpPr>
              <p:spPr bwMode="auto">
                <a:xfrm>
                  <a:off x="1882" y="5642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7" name="Group 97"/>
              <p:cNvGrpSpPr>
                <a:grpSpLocks/>
              </p:cNvGrpSpPr>
              <p:nvPr/>
            </p:nvGrpSpPr>
            <p:grpSpPr bwMode="auto">
              <a:xfrm>
                <a:off x="0" y="6045"/>
                <a:ext cx="1882" cy="403"/>
                <a:chOff x="0" y="6045"/>
                <a:chExt cx="1882" cy="403"/>
              </a:xfrm>
            </p:grpSpPr>
            <p:sp>
              <p:nvSpPr>
                <p:cNvPr id="54317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604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Carne de jaiba en tarrina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18" name="Rectangle 96"/>
                <p:cNvSpPr>
                  <a:spLocks noChangeArrowheads="1"/>
                </p:cNvSpPr>
                <p:nvPr/>
              </p:nvSpPr>
              <p:spPr bwMode="auto">
                <a:xfrm>
                  <a:off x="0" y="604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8" name="Group 99"/>
              <p:cNvGrpSpPr>
                <a:grpSpLocks/>
              </p:cNvGrpSpPr>
              <p:nvPr/>
            </p:nvGrpSpPr>
            <p:grpSpPr bwMode="auto">
              <a:xfrm>
                <a:off x="1882" y="6045"/>
                <a:ext cx="1882" cy="403"/>
                <a:chOff x="1882" y="6045"/>
                <a:chExt cx="1882" cy="403"/>
              </a:xfrm>
            </p:grpSpPr>
            <p:sp>
              <p:nvSpPr>
                <p:cNvPr id="54315" name="Rectangle 33"/>
                <p:cNvSpPr>
                  <a:spLocks noChangeArrowheads="1"/>
                </p:cNvSpPr>
                <p:nvPr/>
              </p:nvSpPr>
              <p:spPr bwMode="auto">
                <a:xfrm>
                  <a:off x="1925" y="6045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8.00  Funda de 454gr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16" name="Rectangle 98"/>
                <p:cNvSpPr>
                  <a:spLocks noChangeArrowheads="1"/>
                </p:cNvSpPr>
                <p:nvPr/>
              </p:nvSpPr>
              <p:spPr bwMode="auto">
                <a:xfrm>
                  <a:off x="1882" y="6045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09" name="Group 101"/>
              <p:cNvGrpSpPr>
                <a:grpSpLocks/>
              </p:cNvGrpSpPr>
              <p:nvPr/>
            </p:nvGrpSpPr>
            <p:grpSpPr bwMode="auto">
              <a:xfrm>
                <a:off x="0" y="6448"/>
                <a:ext cx="1882" cy="403"/>
                <a:chOff x="0" y="6448"/>
                <a:chExt cx="1882" cy="403"/>
              </a:xfrm>
            </p:grpSpPr>
            <p:sp>
              <p:nvSpPr>
                <p:cNvPr id="54313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644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Arenque en crema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14" name="Rectangle 100"/>
                <p:cNvSpPr>
                  <a:spLocks noChangeArrowheads="1"/>
                </p:cNvSpPr>
                <p:nvPr/>
              </p:nvSpPr>
              <p:spPr bwMode="auto">
                <a:xfrm>
                  <a:off x="0" y="644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4310" name="Group 103"/>
              <p:cNvGrpSpPr>
                <a:grpSpLocks/>
              </p:cNvGrpSpPr>
              <p:nvPr/>
            </p:nvGrpSpPr>
            <p:grpSpPr bwMode="auto">
              <a:xfrm>
                <a:off x="1882" y="6448"/>
                <a:ext cx="1882" cy="403"/>
                <a:chOff x="1882" y="6448"/>
                <a:chExt cx="1882" cy="403"/>
              </a:xfrm>
            </p:grpSpPr>
            <p:sp>
              <p:nvSpPr>
                <p:cNvPr id="54311" name="Rectangle 35"/>
                <p:cNvSpPr>
                  <a:spLocks noChangeArrowheads="1"/>
                </p:cNvSpPr>
                <p:nvPr/>
              </p:nvSpPr>
              <p:spPr bwMode="auto">
                <a:xfrm>
                  <a:off x="1925" y="6448"/>
                  <a:ext cx="179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C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5.32   250gr</a:t>
                  </a:r>
                </a:p>
                <a:p>
                  <a:pPr eaLnBrk="0" hangingPunct="0"/>
                  <a:endParaRPr lang="es-EC">
                    <a:latin typeface="Arial Narrow" pitchFamily="34" charset="0"/>
                  </a:endParaRPr>
                </a:p>
              </p:txBody>
            </p:sp>
            <p:sp>
              <p:nvSpPr>
                <p:cNvPr id="543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1882" y="6448"/>
                  <a:ext cx="188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</p:grpSp>
        <p:sp>
          <p:nvSpPr>
            <p:cNvPr id="54276" name="Rectangle 105"/>
            <p:cNvSpPr>
              <a:spLocks noChangeArrowheads="1"/>
            </p:cNvSpPr>
            <p:nvPr/>
          </p:nvSpPr>
          <p:spPr bwMode="auto">
            <a:xfrm>
              <a:off x="-3" y="-3"/>
              <a:ext cx="3770" cy="6857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s-US"/>
            </a:p>
          </p:txBody>
        </p:sp>
      </p:grp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457200" y="228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Enlatados</a:t>
            </a:r>
            <a:endParaRPr lang="en-US" sz="200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en-US" sz="2000">
              <a:latin typeface="Arial Narrow" pitchFamily="34" charset="0"/>
            </a:endParaRPr>
          </a:p>
        </p:txBody>
      </p:sp>
      <p:grpSp>
        <p:nvGrpSpPr>
          <p:cNvPr id="55299" name="Group 296"/>
          <p:cNvGrpSpPr>
            <a:grpSpLocks/>
          </p:cNvGrpSpPr>
          <p:nvPr/>
        </p:nvGrpSpPr>
        <p:grpSpPr bwMode="auto">
          <a:xfrm>
            <a:off x="1581150" y="685800"/>
            <a:ext cx="7029450" cy="5715000"/>
            <a:chOff x="-3" y="-3"/>
            <a:chExt cx="3769" cy="6799"/>
          </a:xfrm>
        </p:grpSpPr>
        <p:grpSp>
          <p:nvGrpSpPr>
            <p:cNvPr id="55300" name="Group 294"/>
            <p:cNvGrpSpPr>
              <a:grpSpLocks/>
            </p:cNvGrpSpPr>
            <p:nvPr/>
          </p:nvGrpSpPr>
          <p:grpSpPr bwMode="auto">
            <a:xfrm>
              <a:off x="0" y="0"/>
              <a:ext cx="3763" cy="6793"/>
              <a:chOff x="0" y="0"/>
              <a:chExt cx="3763" cy="6793"/>
            </a:xfrm>
          </p:grpSpPr>
          <p:grpSp>
            <p:nvGrpSpPr>
              <p:cNvPr id="55302" name="Group 231"/>
              <p:cNvGrpSpPr>
                <a:grpSpLocks/>
              </p:cNvGrpSpPr>
              <p:nvPr/>
            </p:nvGrpSpPr>
            <p:grpSpPr bwMode="auto">
              <a:xfrm>
                <a:off x="0" y="0"/>
                <a:ext cx="1929" cy="403"/>
                <a:chOff x="0" y="0"/>
                <a:chExt cx="1929" cy="403"/>
              </a:xfrm>
            </p:grpSpPr>
            <p:sp>
              <p:nvSpPr>
                <p:cNvPr id="55396" name="Rectangle 198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 en salsa de tomate La española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97" name="Rectangle 23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03" name="Group 233"/>
              <p:cNvGrpSpPr>
                <a:grpSpLocks/>
              </p:cNvGrpSpPr>
              <p:nvPr/>
            </p:nvGrpSpPr>
            <p:grpSpPr bwMode="auto">
              <a:xfrm>
                <a:off x="1929" y="0"/>
                <a:ext cx="1834" cy="403"/>
                <a:chOff x="1929" y="0"/>
                <a:chExt cx="1834" cy="403"/>
              </a:xfrm>
            </p:grpSpPr>
            <p:sp>
              <p:nvSpPr>
                <p:cNvPr id="55394" name="Rectangle 199"/>
                <p:cNvSpPr>
                  <a:spLocks noChangeArrowheads="1"/>
                </p:cNvSpPr>
                <p:nvPr/>
              </p:nvSpPr>
              <p:spPr bwMode="auto">
                <a:xfrm>
                  <a:off x="1972" y="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0.45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95" name="Rectangle 232"/>
                <p:cNvSpPr>
                  <a:spLocks noChangeArrowheads="1"/>
                </p:cNvSpPr>
                <p:nvPr/>
              </p:nvSpPr>
              <p:spPr bwMode="auto">
                <a:xfrm>
                  <a:off x="1929" y="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04" name="Group 235"/>
              <p:cNvGrpSpPr>
                <a:grpSpLocks/>
              </p:cNvGrpSpPr>
              <p:nvPr/>
            </p:nvGrpSpPr>
            <p:grpSpPr bwMode="auto">
              <a:xfrm>
                <a:off x="0" y="403"/>
                <a:ext cx="1929" cy="403"/>
                <a:chOff x="0" y="403"/>
                <a:chExt cx="1929" cy="403"/>
              </a:xfrm>
            </p:grpSpPr>
            <p:sp>
              <p:nvSpPr>
                <p:cNvPr id="55392" name="Rectangle 200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 en aceite La española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93" name="Rectangle 234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05" name="Group 237"/>
              <p:cNvGrpSpPr>
                <a:grpSpLocks/>
              </p:cNvGrpSpPr>
              <p:nvPr/>
            </p:nvGrpSpPr>
            <p:grpSpPr bwMode="auto">
              <a:xfrm>
                <a:off x="1929" y="403"/>
                <a:ext cx="1834" cy="403"/>
                <a:chOff x="1929" y="403"/>
                <a:chExt cx="1834" cy="403"/>
              </a:xfrm>
            </p:grpSpPr>
            <p:sp>
              <p:nvSpPr>
                <p:cNvPr id="55390" name="Rectangle 201"/>
                <p:cNvSpPr>
                  <a:spLocks noChangeArrowheads="1"/>
                </p:cNvSpPr>
                <p:nvPr/>
              </p:nvSpPr>
              <p:spPr bwMode="auto">
                <a:xfrm>
                  <a:off x="1972" y="403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0.49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91" name="Rectangle 236"/>
                <p:cNvSpPr>
                  <a:spLocks noChangeArrowheads="1"/>
                </p:cNvSpPr>
                <p:nvPr/>
              </p:nvSpPr>
              <p:spPr bwMode="auto">
                <a:xfrm>
                  <a:off x="1929" y="403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06" name="Group 239"/>
              <p:cNvGrpSpPr>
                <a:grpSpLocks/>
              </p:cNvGrpSpPr>
              <p:nvPr/>
            </p:nvGrpSpPr>
            <p:grpSpPr bwMode="auto">
              <a:xfrm>
                <a:off x="0" y="806"/>
                <a:ext cx="1929" cy="403"/>
                <a:chOff x="0" y="806"/>
                <a:chExt cx="1929" cy="403"/>
              </a:xfrm>
            </p:grpSpPr>
            <p:sp>
              <p:nvSpPr>
                <p:cNvPr id="55388" name="Rectangle 202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Calamares enteros Calidad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89" name="Rectangle 238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07" name="Group 241"/>
              <p:cNvGrpSpPr>
                <a:grpSpLocks/>
              </p:cNvGrpSpPr>
              <p:nvPr/>
            </p:nvGrpSpPr>
            <p:grpSpPr bwMode="auto">
              <a:xfrm>
                <a:off x="1929" y="806"/>
                <a:ext cx="1834" cy="403"/>
                <a:chOff x="1929" y="806"/>
                <a:chExt cx="1834" cy="403"/>
              </a:xfrm>
            </p:grpSpPr>
            <p:sp>
              <p:nvSpPr>
                <p:cNvPr id="55386" name="Rectangle 203"/>
                <p:cNvSpPr>
                  <a:spLocks noChangeArrowheads="1"/>
                </p:cNvSpPr>
                <p:nvPr/>
              </p:nvSpPr>
              <p:spPr bwMode="auto">
                <a:xfrm>
                  <a:off x="1972" y="806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0.95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87" name="Rectangle 240"/>
                <p:cNvSpPr>
                  <a:spLocks noChangeArrowheads="1"/>
                </p:cNvSpPr>
                <p:nvPr/>
              </p:nvSpPr>
              <p:spPr bwMode="auto">
                <a:xfrm>
                  <a:off x="1929" y="806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08" name="Group 243"/>
              <p:cNvGrpSpPr>
                <a:grpSpLocks/>
              </p:cNvGrpSpPr>
              <p:nvPr/>
            </p:nvGrpSpPr>
            <p:grpSpPr bwMode="auto">
              <a:xfrm>
                <a:off x="0" y="1209"/>
                <a:ext cx="1929" cy="518"/>
                <a:chOff x="0" y="1209"/>
                <a:chExt cx="1929" cy="518"/>
              </a:xfrm>
            </p:grpSpPr>
            <p:sp>
              <p:nvSpPr>
                <p:cNvPr id="55384" name="Rectangle 204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843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Calameres rellenos en aceite vegetal Calidad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85" name="Rectangle 242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92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09" name="Group 245"/>
              <p:cNvGrpSpPr>
                <a:grpSpLocks/>
              </p:cNvGrpSpPr>
              <p:nvPr/>
            </p:nvGrpSpPr>
            <p:grpSpPr bwMode="auto">
              <a:xfrm>
                <a:off x="1929" y="1209"/>
                <a:ext cx="1834" cy="518"/>
                <a:chOff x="1929" y="1209"/>
                <a:chExt cx="1834" cy="518"/>
              </a:xfrm>
            </p:grpSpPr>
            <p:sp>
              <p:nvSpPr>
                <p:cNvPr id="55382" name="Rectangle 205"/>
                <p:cNvSpPr>
                  <a:spLocks noChangeArrowheads="1"/>
                </p:cNvSpPr>
                <p:nvPr/>
              </p:nvSpPr>
              <p:spPr bwMode="auto">
                <a:xfrm>
                  <a:off x="1972" y="1209"/>
                  <a:ext cx="17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1.04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83" name="Rectangle 244"/>
                <p:cNvSpPr>
                  <a:spLocks noChangeArrowheads="1"/>
                </p:cNvSpPr>
                <p:nvPr/>
              </p:nvSpPr>
              <p:spPr bwMode="auto">
                <a:xfrm>
                  <a:off x="1929" y="1209"/>
                  <a:ext cx="183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0" name="Group 247"/>
              <p:cNvGrpSpPr>
                <a:grpSpLocks/>
              </p:cNvGrpSpPr>
              <p:nvPr/>
            </p:nvGrpSpPr>
            <p:grpSpPr bwMode="auto">
              <a:xfrm>
                <a:off x="0" y="1727"/>
                <a:ext cx="1929" cy="403"/>
                <a:chOff x="0" y="1727"/>
                <a:chExt cx="1929" cy="403"/>
              </a:xfrm>
            </p:grpSpPr>
            <p:sp>
              <p:nvSpPr>
                <p:cNvPr id="55380" name="Rectangle 206"/>
                <p:cNvSpPr>
                  <a:spLocks noChangeArrowheads="1"/>
                </p:cNvSpPr>
                <p:nvPr/>
              </p:nvSpPr>
              <p:spPr bwMode="auto">
                <a:xfrm>
                  <a:off x="43" y="1727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Filetes de Melva La española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81" name="Rectangle 246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1" name="Group 249"/>
              <p:cNvGrpSpPr>
                <a:grpSpLocks/>
              </p:cNvGrpSpPr>
              <p:nvPr/>
            </p:nvGrpSpPr>
            <p:grpSpPr bwMode="auto">
              <a:xfrm>
                <a:off x="1929" y="1727"/>
                <a:ext cx="1834" cy="403"/>
                <a:chOff x="1929" y="1727"/>
                <a:chExt cx="1834" cy="403"/>
              </a:xfrm>
            </p:grpSpPr>
            <p:sp>
              <p:nvSpPr>
                <p:cNvPr id="55378" name="Rectangle 207"/>
                <p:cNvSpPr>
                  <a:spLocks noChangeArrowheads="1"/>
                </p:cNvSpPr>
                <p:nvPr/>
              </p:nvSpPr>
              <p:spPr bwMode="auto">
                <a:xfrm>
                  <a:off x="1972" y="1727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0.72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79" name="Rectangle 248"/>
                <p:cNvSpPr>
                  <a:spLocks noChangeArrowheads="1"/>
                </p:cNvSpPr>
                <p:nvPr/>
              </p:nvSpPr>
              <p:spPr bwMode="auto">
                <a:xfrm>
                  <a:off x="1929" y="1727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2" name="Group 251"/>
              <p:cNvGrpSpPr>
                <a:grpSpLocks/>
              </p:cNvGrpSpPr>
              <p:nvPr/>
            </p:nvGrpSpPr>
            <p:grpSpPr bwMode="auto">
              <a:xfrm>
                <a:off x="0" y="2130"/>
                <a:ext cx="1929" cy="403"/>
                <a:chOff x="0" y="2130"/>
                <a:chExt cx="1929" cy="403"/>
              </a:xfrm>
            </p:grpSpPr>
            <p:sp>
              <p:nvSpPr>
                <p:cNvPr id="55376" name="Rectangle 208"/>
                <p:cNvSpPr>
                  <a:spLocks noChangeArrowheads="1"/>
                </p:cNvSpPr>
                <p:nvPr/>
              </p:nvSpPr>
              <p:spPr bwMode="auto">
                <a:xfrm>
                  <a:off x="43" y="213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Anchoas en aceite Mar bella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77" name="Rectangle 250"/>
                <p:cNvSpPr>
                  <a:spLocks noChangeArrowheads="1"/>
                </p:cNvSpPr>
                <p:nvPr/>
              </p:nvSpPr>
              <p:spPr bwMode="auto">
                <a:xfrm>
                  <a:off x="0" y="213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3" name="Group 253"/>
              <p:cNvGrpSpPr>
                <a:grpSpLocks/>
              </p:cNvGrpSpPr>
              <p:nvPr/>
            </p:nvGrpSpPr>
            <p:grpSpPr bwMode="auto">
              <a:xfrm>
                <a:off x="1929" y="2130"/>
                <a:ext cx="1834" cy="403"/>
                <a:chOff x="1929" y="2130"/>
                <a:chExt cx="1834" cy="403"/>
              </a:xfrm>
            </p:grpSpPr>
            <p:sp>
              <p:nvSpPr>
                <p:cNvPr id="55374" name="Rectangle 209"/>
                <p:cNvSpPr>
                  <a:spLocks noChangeArrowheads="1"/>
                </p:cNvSpPr>
                <p:nvPr/>
              </p:nvSpPr>
              <p:spPr bwMode="auto">
                <a:xfrm>
                  <a:off x="1972" y="213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4.33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75" name="Rectangle 252"/>
                <p:cNvSpPr>
                  <a:spLocks noChangeArrowheads="1"/>
                </p:cNvSpPr>
                <p:nvPr/>
              </p:nvSpPr>
              <p:spPr bwMode="auto">
                <a:xfrm>
                  <a:off x="1929" y="213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4" name="Group 255"/>
              <p:cNvGrpSpPr>
                <a:grpSpLocks/>
              </p:cNvGrpSpPr>
              <p:nvPr/>
            </p:nvGrpSpPr>
            <p:grpSpPr bwMode="auto">
              <a:xfrm>
                <a:off x="0" y="2533"/>
                <a:ext cx="1929" cy="403"/>
                <a:chOff x="0" y="2533"/>
                <a:chExt cx="1929" cy="403"/>
              </a:xfrm>
            </p:grpSpPr>
            <p:sp>
              <p:nvSpPr>
                <p:cNvPr id="55372" name="Rectangle 210"/>
                <p:cNvSpPr>
                  <a:spLocks noChangeArrowheads="1"/>
                </p:cNvSpPr>
                <p:nvPr/>
              </p:nvSpPr>
              <p:spPr bwMode="auto">
                <a:xfrm>
                  <a:off x="43" y="2533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Almejas rosadas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73" name="Rectangle 254"/>
                <p:cNvSpPr>
                  <a:spLocks noChangeArrowheads="1"/>
                </p:cNvSpPr>
                <p:nvPr/>
              </p:nvSpPr>
              <p:spPr bwMode="auto">
                <a:xfrm>
                  <a:off x="0" y="2533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5" name="Group 257"/>
              <p:cNvGrpSpPr>
                <a:grpSpLocks/>
              </p:cNvGrpSpPr>
              <p:nvPr/>
            </p:nvGrpSpPr>
            <p:grpSpPr bwMode="auto">
              <a:xfrm>
                <a:off x="1929" y="2533"/>
                <a:ext cx="1834" cy="403"/>
                <a:chOff x="1929" y="2533"/>
                <a:chExt cx="1834" cy="403"/>
              </a:xfrm>
            </p:grpSpPr>
            <p:sp>
              <p:nvSpPr>
                <p:cNvPr id="55370" name="Rectangle 211"/>
                <p:cNvSpPr>
                  <a:spLocks noChangeArrowheads="1"/>
                </p:cNvSpPr>
                <p:nvPr/>
              </p:nvSpPr>
              <p:spPr bwMode="auto">
                <a:xfrm>
                  <a:off x="1972" y="2533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3.82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71" name="Rectangle 256"/>
                <p:cNvSpPr>
                  <a:spLocks noChangeArrowheads="1"/>
                </p:cNvSpPr>
                <p:nvPr/>
              </p:nvSpPr>
              <p:spPr bwMode="auto">
                <a:xfrm>
                  <a:off x="1929" y="2533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6" name="Group 259"/>
              <p:cNvGrpSpPr>
                <a:grpSpLocks/>
              </p:cNvGrpSpPr>
              <p:nvPr/>
            </p:nvGrpSpPr>
            <p:grpSpPr bwMode="auto">
              <a:xfrm>
                <a:off x="0" y="2936"/>
                <a:ext cx="1929" cy="518"/>
                <a:chOff x="0" y="2936"/>
                <a:chExt cx="1929" cy="518"/>
              </a:xfrm>
            </p:grpSpPr>
            <p:sp>
              <p:nvSpPr>
                <p:cNvPr id="55368" name="Rectangle 212"/>
                <p:cNvSpPr>
                  <a:spLocks noChangeArrowheads="1"/>
                </p:cNvSpPr>
                <p:nvPr/>
              </p:nvSpPr>
              <p:spPr bwMode="auto">
                <a:xfrm>
                  <a:off x="43" y="2936"/>
                  <a:ext cx="1843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Mejillones en escabeche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69" name="Rectangle 258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192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7" name="Group 261"/>
              <p:cNvGrpSpPr>
                <a:grpSpLocks/>
              </p:cNvGrpSpPr>
              <p:nvPr/>
            </p:nvGrpSpPr>
            <p:grpSpPr bwMode="auto">
              <a:xfrm>
                <a:off x="1929" y="2936"/>
                <a:ext cx="1834" cy="518"/>
                <a:chOff x="1929" y="2936"/>
                <a:chExt cx="1834" cy="518"/>
              </a:xfrm>
            </p:grpSpPr>
            <p:sp>
              <p:nvSpPr>
                <p:cNvPr id="55366" name="Rectangle 213"/>
                <p:cNvSpPr>
                  <a:spLocks noChangeArrowheads="1"/>
                </p:cNvSpPr>
                <p:nvPr/>
              </p:nvSpPr>
              <p:spPr bwMode="auto">
                <a:xfrm>
                  <a:off x="1972" y="2936"/>
                  <a:ext cx="17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1.79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67" name="Rectangle 260"/>
                <p:cNvSpPr>
                  <a:spLocks noChangeArrowheads="1"/>
                </p:cNvSpPr>
                <p:nvPr/>
              </p:nvSpPr>
              <p:spPr bwMode="auto">
                <a:xfrm>
                  <a:off x="1929" y="2936"/>
                  <a:ext cx="183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8" name="Group 263"/>
              <p:cNvGrpSpPr>
                <a:grpSpLocks/>
              </p:cNvGrpSpPr>
              <p:nvPr/>
            </p:nvGrpSpPr>
            <p:grpSpPr bwMode="auto">
              <a:xfrm>
                <a:off x="0" y="3454"/>
                <a:ext cx="1929" cy="403"/>
                <a:chOff x="0" y="3454"/>
                <a:chExt cx="1929" cy="403"/>
              </a:xfrm>
            </p:grpSpPr>
            <p:sp>
              <p:nvSpPr>
                <p:cNvPr id="55364" name="Rectangle 214"/>
                <p:cNvSpPr>
                  <a:spLocks noChangeArrowheads="1"/>
                </p:cNvSpPr>
                <p:nvPr/>
              </p:nvSpPr>
              <p:spPr bwMode="auto">
                <a:xfrm>
                  <a:off x="43" y="3454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Cangrejo del Pacífica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65" name="Rectangle 262"/>
                <p:cNvSpPr>
                  <a:spLocks noChangeArrowheads="1"/>
                </p:cNvSpPr>
                <p:nvPr/>
              </p:nvSpPr>
              <p:spPr bwMode="auto">
                <a:xfrm>
                  <a:off x="0" y="3454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19" name="Group 265"/>
              <p:cNvGrpSpPr>
                <a:grpSpLocks/>
              </p:cNvGrpSpPr>
              <p:nvPr/>
            </p:nvGrpSpPr>
            <p:grpSpPr bwMode="auto">
              <a:xfrm>
                <a:off x="1929" y="3454"/>
                <a:ext cx="1834" cy="403"/>
                <a:chOff x="1929" y="3454"/>
                <a:chExt cx="1834" cy="403"/>
              </a:xfrm>
            </p:grpSpPr>
            <p:sp>
              <p:nvSpPr>
                <p:cNvPr id="55362" name="Rectangle 215"/>
                <p:cNvSpPr>
                  <a:spLocks noChangeArrowheads="1"/>
                </p:cNvSpPr>
                <p:nvPr/>
              </p:nvSpPr>
              <p:spPr bwMode="auto">
                <a:xfrm>
                  <a:off x="1972" y="3454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4.13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63" name="Rectangle 264"/>
                <p:cNvSpPr>
                  <a:spLocks noChangeArrowheads="1"/>
                </p:cNvSpPr>
                <p:nvPr/>
              </p:nvSpPr>
              <p:spPr bwMode="auto">
                <a:xfrm>
                  <a:off x="1929" y="3454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0" name="Group 267"/>
              <p:cNvGrpSpPr>
                <a:grpSpLocks/>
              </p:cNvGrpSpPr>
              <p:nvPr/>
            </p:nvGrpSpPr>
            <p:grpSpPr bwMode="auto">
              <a:xfrm>
                <a:off x="0" y="3857"/>
                <a:ext cx="1929" cy="403"/>
                <a:chOff x="0" y="3857"/>
                <a:chExt cx="1929" cy="403"/>
              </a:xfrm>
            </p:grpSpPr>
            <p:sp>
              <p:nvSpPr>
                <p:cNvPr id="55360" name="Rectangle 216"/>
                <p:cNvSpPr>
                  <a:spLocks noChangeArrowheads="1"/>
                </p:cNvSpPr>
                <p:nvPr/>
              </p:nvSpPr>
              <p:spPr bwMode="auto">
                <a:xfrm>
                  <a:off x="43" y="3857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Paté de mariscos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61" name="Rectangle 266"/>
                <p:cNvSpPr>
                  <a:spLocks noChangeArrowheads="1"/>
                </p:cNvSpPr>
                <p:nvPr/>
              </p:nvSpPr>
              <p:spPr bwMode="auto">
                <a:xfrm>
                  <a:off x="0" y="3857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1" name="Group 269"/>
              <p:cNvGrpSpPr>
                <a:grpSpLocks/>
              </p:cNvGrpSpPr>
              <p:nvPr/>
            </p:nvGrpSpPr>
            <p:grpSpPr bwMode="auto">
              <a:xfrm>
                <a:off x="1929" y="3857"/>
                <a:ext cx="1834" cy="403"/>
                <a:chOff x="1929" y="3857"/>
                <a:chExt cx="1834" cy="403"/>
              </a:xfrm>
            </p:grpSpPr>
            <p:sp>
              <p:nvSpPr>
                <p:cNvPr id="55358" name="Rectangle 217"/>
                <p:cNvSpPr>
                  <a:spLocks noChangeArrowheads="1"/>
                </p:cNvSpPr>
                <p:nvPr/>
              </p:nvSpPr>
              <p:spPr bwMode="auto">
                <a:xfrm>
                  <a:off x="1972" y="3857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1.21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59" name="Rectangle 268"/>
                <p:cNvSpPr>
                  <a:spLocks noChangeArrowheads="1"/>
                </p:cNvSpPr>
                <p:nvPr/>
              </p:nvSpPr>
              <p:spPr bwMode="auto">
                <a:xfrm>
                  <a:off x="1929" y="3857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2" name="Group 271"/>
              <p:cNvGrpSpPr>
                <a:grpSpLocks/>
              </p:cNvGrpSpPr>
              <p:nvPr/>
            </p:nvGrpSpPr>
            <p:grpSpPr bwMode="auto">
              <a:xfrm>
                <a:off x="0" y="4260"/>
                <a:ext cx="1929" cy="518"/>
                <a:chOff x="0" y="4260"/>
                <a:chExt cx="1929" cy="518"/>
              </a:xfrm>
            </p:grpSpPr>
            <p:sp>
              <p:nvSpPr>
                <p:cNvPr id="55356" name="Rectangle 218"/>
                <p:cNvSpPr>
                  <a:spLocks noChangeArrowheads="1"/>
                </p:cNvSpPr>
                <p:nvPr/>
              </p:nvSpPr>
              <p:spPr bwMode="auto">
                <a:xfrm>
                  <a:off x="43" y="4260"/>
                  <a:ext cx="1843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Berberechos al natural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57" name="Rectangle 270"/>
                <p:cNvSpPr>
                  <a:spLocks noChangeArrowheads="1"/>
                </p:cNvSpPr>
                <p:nvPr/>
              </p:nvSpPr>
              <p:spPr bwMode="auto">
                <a:xfrm>
                  <a:off x="0" y="4260"/>
                  <a:ext cx="192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3" name="Group 273"/>
              <p:cNvGrpSpPr>
                <a:grpSpLocks/>
              </p:cNvGrpSpPr>
              <p:nvPr/>
            </p:nvGrpSpPr>
            <p:grpSpPr bwMode="auto">
              <a:xfrm>
                <a:off x="1929" y="4260"/>
                <a:ext cx="1834" cy="518"/>
                <a:chOff x="1929" y="4260"/>
                <a:chExt cx="1834" cy="518"/>
              </a:xfrm>
            </p:grpSpPr>
            <p:sp>
              <p:nvSpPr>
                <p:cNvPr id="55354" name="Rectangle 219"/>
                <p:cNvSpPr>
                  <a:spLocks noChangeArrowheads="1"/>
                </p:cNvSpPr>
                <p:nvPr/>
              </p:nvSpPr>
              <p:spPr bwMode="auto">
                <a:xfrm>
                  <a:off x="1972" y="4260"/>
                  <a:ext cx="17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2.84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55" name="Rectangle 272"/>
                <p:cNvSpPr>
                  <a:spLocks noChangeArrowheads="1"/>
                </p:cNvSpPr>
                <p:nvPr/>
              </p:nvSpPr>
              <p:spPr bwMode="auto">
                <a:xfrm>
                  <a:off x="1929" y="4260"/>
                  <a:ext cx="183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4" name="Group 275"/>
              <p:cNvGrpSpPr>
                <a:grpSpLocks/>
              </p:cNvGrpSpPr>
              <p:nvPr/>
            </p:nvGrpSpPr>
            <p:grpSpPr bwMode="auto">
              <a:xfrm>
                <a:off x="0" y="4778"/>
                <a:ext cx="1929" cy="403"/>
                <a:chOff x="0" y="4778"/>
                <a:chExt cx="1929" cy="403"/>
              </a:xfrm>
            </p:grpSpPr>
            <p:sp>
              <p:nvSpPr>
                <p:cNvPr id="55352" name="Rectangle 220"/>
                <p:cNvSpPr>
                  <a:spLocks noChangeArrowheads="1"/>
                </p:cNvSpPr>
                <p:nvPr/>
              </p:nvSpPr>
              <p:spPr bwMode="auto">
                <a:xfrm>
                  <a:off x="43" y="4778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Brochetas de marisco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53" name="Rectangle 274"/>
                <p:cNvSpPr>
                  <a:spLocks noChangeArrowheads="1"/>
                </p:cNvSpPr>
                <p:nvPr/>
              </p:nvSpPr>
              <p:spPr bwMode="auto">
                <a:xfrm>
                  <a:off x="0" y="4778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5" name="Group 277"/>
              <p:cNvGrpSpPr>
                <a:grpSpLocks/>
              </p:cNvGrpSpPr>
              <p:nvPr/>
            </p:nvGrpSpPr>
            <p:grpSpPr bwMode="auto">
              <a:xfrm>
                <a:off x="1929" y="4778"/>
                <a:ext cx="1834" cy="403"/>
                <a:chOff x="1929" y="4778"/>
                <a:chExt cx="1834" cy="403"/>
              </a:xfrm>
            </p:grpSpPr>
            <p:sp>
              <p:nvSpPr>
                <p:cNvPr id="55350" name="Rectangle 221"/>
                <p:cNvSpPr>
                  <a:spLocks noChangeArrowheads="1"/>
                </p:cNvSpPr>
                <p:nvPr/>
              </p:nvSpPr>
              <p:spPr bwMode="auto">
                <a:xfrm>
                  <a:off x="1972" y="4778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3.06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51" name="Rectangle 276"/>
                <p:cNvSpPr>
                  <a:spLocks noChangeArrowheads="1"/>
                </p:cNvSpPr>
                <p:nvPr/>
              </p:nvSpPr>
              <p:spPr bwMode="auto">
                <a:xfrm>
                  <a:off x="1929" y="4778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6" name="Group 279"/>
              <p:cNvGrpSpPr>
                <a:grpSpLocks/>
              </p:cNvGrpSpPr>
              <p:nvPr/>
            </p:nvGrpSpPr>
            <p:grpSpPr bwMode="auto">
              <a:xfrm>
                <a:off x="0" y="5181"/>
                <a:ext cx="1929" cy="403"/>
                <a:chOff x="0" y="5181"/>
                <a:chExt cx="1929" cy="403"/>
              </a:xfrm>
            </p:grpSpPr>
            <p:sp>
              <p:nvSpPr>
                <p:cNvPr id="55348" name="Rectangle 222"/>
                <p:cNvSpPr>
                  <a:spLocks noChangeArrowheads="1"/>
                </p:cNvSpPr>
                <p:nvPr/>
              </p:nvSpPr>
              <p:spPr bwMode="auto">
                <a:xfrm>
                  <a:off x="43" y="5181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Caracoles de mar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49" name="Rectangle 278"/>
                <p:cNvSpPr>
                  <a:spLocks noChangeArrowheads="1"/>
                </p:cNvSpPr>
                <p:nvPr/>
              </p:nvSpPr>
              <p:spPr bwMode="auto">
                <a:xfrm>
                  <a:off x="0" y="5181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7" name="Group 281"/>
              <p:cNvGrpSpPr>
                <a:grpSpLocks/>
              </p:cNvGrpSpPr>
              <p:nvPr/>
            </p:nvGrpSpPr>
            <p:grpSpPr bwMode="auto">
              <a:xfrm>
                <a:off x="1929" y="5181"/>
                <a:ext cx="1834" cy="403"/>
                <a:chOff x="1929" y="5181"/>
                <a:chExt cx="1834" cy="403"/>
              </a:xfrm>
            </p:grpSpPr>
            <p:sp>
              <p:nvSpPr>
                <p:cNvPr id="55346" name="Rectangle 223"/>
                <p:cNvSpPr>
                  <a:spLocks noChangeArrowheads="1"/>
                </p:cNvSpPr>
                <p:nvPr/>
              </p:nvSpPr>
              <p:spPr bwMode="auto">
                <a:xfrm>
                  <a:off x="1972" y="5181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3.51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47" name="Rectangle 280"/>
                <p:cNvSpPr>
                  <a:spLocks noChangeArrowheads="1"/>
                </p:cNvSpPr>
                <p:nvPr/>
              </p:nvSpPr>
              <p:spPr bwMode="auto">
                <a:xfrm>
                  <a:off x="1929" y="5181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8" name="Group 283"/>
              <p:cNvGrpSpPr>
                <a:grpSpLocks/>
              </p:cNvGrpSpPr>
              <p:nvPr/>
            </p:nvGrpSpPr>
            <p:grpSpPr bwMode="auto">
              <a:xfrm>
                <a:off x="0" y="5584"/>
                <a:ext cx="1929" cy="403"/>
                <a:chOff x="0" y="5584"/>
                <a:chExt cx="1929" cy="403"/>
              </a:xfrm>
            </p:grpSpPr>
            <p:sp>
              <p:nvSpPr>
                <p:cNvPr id="55344" name="Rectangle 224"/>
                <p:cNvSpPr>
                  <a:spLocks noChangeArrowheads="1"/>
                </p:cNvSpPr>
                <p:nvPr/>
              </p:nvSpPr>
              <p:spPr bwMode="auto">
                <a:xfrm>
                  <a:off x="43" y="5584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Mejillones en aceite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45" name="Rectangle 282"/>
                <p:cNvSpPr>
                  <a:spLocks noChangeArrowheads="1"/>
                </p:cNvSpPr>
                <p:nvPr/>
              </p:nvSpPr>
              <p:spPr bwMode="auto">
                <a:xfrm>
                  <a:off x="0" y="5584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29" name="Group 285"/>
              <p:cNvGrpSpPr>
                <a:grpSpLocks/>
              </p:cNvGrpSpPr>
              <p:nvPr/>
            </p:nvGrpSpPr>
            <p:grpSpPr bwMode="auto">
              <a:xfrm>
                <a:off x="1929" y="5584"/>
                <a:ext cx="1834" cy="403"/>
                <a:chOff x="1929" y="5584"/>
                <a:chExt cx="1834" cy="403"/>
              </a:xfrm>
            </p:grpSpPr>
            <p:sp>
              <p:nvSpPr>
                <p:cNvPr id="55342" name="Rectangle 225"/>
                <p:cNvSpPr>
                  <a:spLocks noChangeArrowheads="1"/>
                </p:cNvSpPr>
                <p:nvPr/>
              </p:nvSpPr>
              <p:spPr bwMode="auto">
                <a:xfrm>
                  <a:off x="1972" y="5584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1.65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43" name="Rectangle 284"/>
                <p:cNvSpPr>
                  <a:spLocks noChangeArrowheads="1"/>
                </p:cNvSpPr>
                <p:nvPr/>
              </p:nvSpPr>
              <p:spPr bwMode="auto">
                <a:xfrm>
                  <a:off x="1929" y="5584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30" name="Group 287"/>
              <p:cNvGrpSpPr>
                <a:grpSpLocks/>
              </p:cNvGrpSpPr>
              <p:nvPr/>
            </p:nvGrpSpPr>
            <p:grpSpPr bwMode="auto">
              <a:xfrm>
                <a:off x="0" y="5987"/>
                <a:ext cx="1929" cy="403"/>
                <a:chOff x="0" y="5987"/>
                <a:chExt cx="1929" cy="403"/>
              </a:xfrm>
            </p:grpSpPr>
            <p:sp>
              <p:nvSpPr>
                <p:cNvPr id="55340" name="Rectangle 226"/>
                <p:cNvSpPr>
                  <a:spLocks noChangeArrowheads="1"/>
                </p:cNvSpPr>
                <p:nvPr/>
              </p:nvSpPr>
              <p:spPr bwMode="auto">
                <a:xfrm>
                  <a:off x="43" y="5987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Almejas blancas  Robinson Crusoe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41" name="Rectangle 286"/>
                <p:cNvSpPr>
                  <a:spLocks noChangeArrowheads="1"/>
                </p:cNvSpPr>
                <p:nvPr/>
              </p:nvSpPr>
              <p:spPr bwMode="auto">
                <a:xfrm>
                  <a:off x="0" y="5987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31" name="Group 289"/>
              <p:cNvGrpSpPr>
                <a:grpSpLocks/>
              </p:cNvGrpSpPr>
              <p:nvPr/>
            </p:nvGrpSpPr>
            <p:grpSpPr bwMode="auto">
              <a:xfrm>
                <a:off x="1929" y="5987"/>
                <a:ext cx="1834" cy="403"/>
                <a:chOff x="1929" y="5987"/>
                <a:chExt cx="1834" cy="403"/>
              </a:xfrm>
            </p:grpSpPr>
            <p:sp>
              <p:nvSpPr>
                <p:cNvPr id="55338" name="Rectangle 227"/>
                <p:cNvSpPr>
                  <a:spLocks noChangeArrowheads="1"/>
                </p:cNvSpPr>
                <p:nvPr/>
              </p:nvSpPr>
              <p:spPr bwMode="auto">
                <a:xfrm>
                  <a:off x="1972" y="5987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110 gr                2.53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39" name="Rectangle 288"/>
                <p:cNvSpPr>
                  <a:spLocks noChangeArrowheads="1"/>
                </p:cNvSpPr>
                <p:nvPr/>
              </p:nvSpPr>
              <p:spPr bwMode="auto">
                <a:xfrm>
                  <a:off x="1929" y="5987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32" name="Group 291"/>
              <p:cNvGrpSpPr>
                <a:grpSpLocks/>
              </p:cNvGrpSpPr>
              <p:nvPr/>
            </p:nvGrpSpPr>
            <p:grpSpPr bwMode="auto">
              <a:xfrm>
                <a:off x="0" y="6390"/>
                <a:ext cx="1929" cy="403"/>
                <a:chOff x="0" y="6390"/>
                <a:chExt cx="1929" cy="403"/>
              </a:xfrm>
            </p:grpSpPr>
            <p:sp>
              <p:nvSpPr>
                <p:cNvPr id="55336" name="Rectangle 228"/>
                <p:cNvSpPr>
                  <a:spLocks noChangeArrowheads="1"/>
                </p:cNvSpPr>
                <p:nvPr/>
              </p:nvSpPr>
              <p:spPr bwMode="auto">
                <a:xfrm>
                  <a:off x="43" y="639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Conchas Parrish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37" name="Rectangle 290"/>
                <p:cNvSpPr>
                  <a:spLocks noChangeArrowheads="1"/>
                </p:cNvSpPr>
                <p:nvPr/>
              </p:nvSpPr>
              <p:spPr bwMode="auto">
                <a:xfrm>
                  <a:off x="0" y="639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5333" name="Group 293"/>
              <p:cNvGrpSpPr>
                <a:grpSpLocks/>
              </p:cNvGrpSpPr>
              <p:nvPr/>
            </p:nvGrpSpPr>
            <p:grpSpPr bwMode="auto">
              <a:xfrm>
                <a:off x="1929" y="6390"/>
                <a:ext cx="1834" cy="403"/>
                <a:chOff x="1929" y="6390"/>
                <a:chExt cx="1834" cy="403"/>
              </a:xfrm>
            </p:grpSpPr>
            <p:sp>
              <p:nvSpPr>
                <p:cNvPr id="55334" name="Rectangle 229"/>
                <p:cNvSpPr>
                  <a:spLocks noChangeArrowheads="1"/>
                </p:cNvSpPr>
                <p:nvPr/>
              </p:nvSpPr>
              <p:spPr bwMode="auto">
                <a:xfrm>
                  <a:off x="1972" y="639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154 gr                2.46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5335" name="Rectangle 292"/>
                <p:cNvSpPr>
                  <a:spLocks noChangeArrowheads="1"/>
                </p:cNvSpPr>
                <p:nvPr/>
              </p:nvSpPr>
              <p:spPr bwMode="auto">
                <a:xfrm>
                  <a:off x="1929" y="639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</p:grpSp>
        <p:sp>
          <p:nvSpPr>
            <p:cNvPr id="55301" name="Rectangle 295"/>
            <p:cNvSpPr>
              <a:spLocks noChangeArrowheads="1"/>
            </p:cNvSpPr>
            <p:nvPr/>
          </p:nvSpPr>
          <p:spPr bwMode="auto">
            <a:xfrm>
              <a:off x="-3" y="-3"/>
              <a:ext cx="3769" cy="6799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s-US"/>
            </a:p>
          </p:txBody>
        </p:sp>
      </p:grp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166"/>
          <p:cNvGrpSpPr>
            <a:grpSpLocks/>
          </p:cNvGrpSpPr>
          <p:nvPr/>
        </p:nvGrpSpPr>
        <p:grpSpPr bwMode="auto">
          <a:xfrm>
            <a:off x="1581150" y="304800"/>
            <a:ext cx="7181850" cy="6248400"/>
            <a:chOff x="-3" y="-3"/>
            <a:chExt cx="3769" cy="10887"/>
          </a:xfrm>
        </p:grpSpPr>
        <p:grpSp>
          <p:nvGrpSpPr>
            <p:cNvPr id="56323" name="Group 164"/>
            <p:cNvGrpSpPr>
              <a:grpSpLocks/>
            </p:cNvGrpSpPr>
            <p:nvPr/>
          </p:nvGrpSpPr>
          <p:grpSpPr bwMode="auto">
            <a:xfrm>
              <a:off x="0" y="0"/>
              <a:ext cx="3763" cy="10881"/>
              <a:chOff x="0" y="0"/>
              <a:chExt cx="3763" cy="10881"/>
            </a:xfrm>
          </p:grpSpPr>
          <p:grpSp>
            <p:nvGrpSpPr>
              <p:cNvPr id="56325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1929" cy="403"/>
                <a:chOff x="0" y="0"/>
                <a:chExt cx="1929" cy="403"/>
              </a:xfrm>
            </p:grpSpPr>
            <p:sp>
              <p:nvSpPr>
                <p:cNvPr id="56485" name="Rectangle 2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Conserva de camarón Manglar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86" name="Rectangle 5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26" name="Group 59"/>
              <p:cNvGrpSpPr>
                <a:grpSpLocks/>
              </p:cNvGrpSpPr>
              <p:nvPr/>
            </p:nvGrpSpPr>
            <p:grpSpPr bwMode="auto">
              <a:xfrm>
                <a:off x="1929" y="0"/>
                <a:ext cx="1834" cy="403"/>
                <a:chOff x="1929" y="0"/>
                <a:chExt cx="1834" cy="403"/>
              </a:xfrm>
            </p:grpSpPr>
            <p:sp>
              <p:nvSpPr>
                <p:cNvPr id="56483" name="Rectangle 3"/>
                <p:cNvSpPr>
                  <a:spLocks noChangeArrowheads="1"/>
                </p:cNvSpPr>
                <p:nvPr/>
              </p:nvSpPr>
              <p:spPr bwMode="auto">
                <a:xfrm>
                  <a:off x="1972" y="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170 gr                4.43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84" name="Rectangle 58"/>
                <p:cNvSpPr>
                  <a:spLocks noChangeArrowheads="1"/>
                </p:cNvSpPr>
                <p:nvPr/>
              </p:nvSpPr>
              <p:spPr bwMode="auto">
                <a:xfrm>
                  <a:off x="1929" y="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27" name="Group 61"/>
              <p:cNvGrpSpPr>
                <a:grpSpLocks/>
              </p:cNvGrpSpPr>
              <p:nvPr/>
            </p:nvGrpSpPr>
            <p:grpSpPr bwMode="auto">
              <a:xfrm>
                <a:off x="0" y="403"/>
                <a:ext cx="1929" cy="403"/>
                <a:chOff x="0" y="403"/>
                <a:chExt cx="1929" cy="403"/>
              </a:xfrm>
            </p:grpSpPr>
            <p:sp>
              <p:nvSpPr>
                <p:cNvPr id="56481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Cangrejo pata gorda Manglar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82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28" name="Group 63"/>
              <p:cNvGrpSpPr>
                <a:grpSpLocks/>
              </p:cNvGrpSpPr>
              <p:nvPr/>
            </p:nvGrpSpPr>
            <p:grpSpPr bwMode="auto">
              <a:xfrm>
                <a:off x="1929" y="403"/>
                <a:ext cx="1834" cy="403"/>
                <a:chOff x="1929" y="403"/>
                <a:chExt cx="1834" cy="403"/>
              </a:xfrm>
            </p:grpSpPr>
            <p:sp>
              <p:nvSpPr>
                <p:cNvPr id="56479" name="Rectangle 5"/>
                <p:cNvSpPr>
                  <a:spLocks noChangeArrowheads="1"/>
                </p:cNvSpPr>
                <p:nvPr/>
              </p:nvSpPr>
              <p:spPr bwMode="auto">
                <a:xfrm>
                  <a:off x="1972" y="403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175 gr                5.66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80" name="Rectangle 62"/>
                <p:cNvSpPr>
                  <a:spLocks noChangeArrowheads="1"/>
                </p:cNvSpPr>
                <p:nvPr/>
              </p:nvSpPr>
              <p:spPr bwMode="auto">
                <a:xfrm>
                  <a:off x="1929" y="403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29" name="Group 65"/>
              <p:cNvGrpSpPr>
                <a:grpSpLocks/>
              </p:cNvGrpSpPr>
              <p:nvPr/>
            </p:nvGrpSpPr>
            <p:grpSpPr bwMode="auto">
              <a:xfrm>
                <a:off x="0" y="806"/>
                <a:ext cx="1929" cy="403"/>
                <a:chOff x="0" y="806"/>
                <a:chExt cx="1929" cy="403"/>
              </a:xfrm>
            </p:grpSpPr>
            <p:sp>
              <p:nvSpPr>
                <p:cNvPr id="56477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Carne de cangrejo Manglar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78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0" name="Group 67"/>
              <p:cNvGrpSpPr>
                <a:grpSpLocks/>
              </p:cNvGrpSpPr>
              <p:nvPr/>
            </p:nvGrpSpPr>
            <p:grpSpPr bwMode="auto">
              <a:xfrm>
                <a:off x="1929" y="806"/>
                <a:ext cx="1834" cy="403"/>
                <a:chOff x="1929" y="806"/>
                <a:chExt cx="1834" cy="403"/>
              </a:xfrm>
            </p:grpSpPr>
            <p:sp>
              <p:nvSpPr>
                <p:cNvPr id="56475" name="Rectangle 7"/>
                <p:cNvSpPr>
                  <a:spLocks noChangeArrowheads="1"/>
                </p:cNvSpPr>
                <p:nvPr/>
              </p:nvSpPr>
              <p:spPr bwMode="auto">
                <a:xfrm>
                  <a:off x="1972" y="806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175 gr                2.27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76" name="Rectangle 66"/>
                <p:cNvSpPr>
                  <a:spLocks noChangeArrowheads="1"/>
                </p:cNvSpPr>
                <p:nvPr/>
              </p:nvSpPr>
              <p:spPr bwMode="auto">
                <a:xfrm>
                  <a:off x="1929" y="806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1" name="Group 69"/>
              <p:cNvGrpSpPr>
                <a:grpSpLocks/>
              </p:cNvGrpSpPr>
              <p:nvPr/>
            </p:nvGrpSpPr>
            <p:grpSpPr bwMode="auto">
              <a:xfrm>
                <a:off x="0" y="1209"/>
                <a:ext cx="1929" cy="403"/>
                <a:chOff x="0" y="1209"/>
                <a:chExt cx="1929" cy="403"/>
              </a:xfrm>
            </p:grpSpPr>
            <p:sp>
              <p:nvSpPr>
                <p:cNvPr id="56473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en agua supermaxi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74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2" name="Group 71"/>
              <p:cNvGrpSpPr>
                <a:grpSpLocks/>
              </p:cNvGrpSpPr>
              <p:nvPr/>
            </p:nvGrpSpPr>
            <p:grpSpPr bwMode="auto">
              <a:xfrm>
                <a:off x="1929" y="1209"/>
                <a:ext cx="1834" cy="403"/>
                <a:chOff x="1929" y="1209"/>
                <a:chExt cx="1834" cy="403"/>
              </a:xfrm>
            </p:grpSpPr>
            <p:sp>
              <p:nvSpPr>
                <p:cNvPr id="56471" name="Rectangle 9"/>
                <p:cNvSpPr>
                  <a:spLocks noChangeArrowheads="1"/>
                </p:cNvSpPr>
                <p:nvPr/>
              </p:nvSpPr>
              <p:spPr bwMode="auto">
                <a:xfrm>
                  <a:off x="1972" y="1209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185 gr                0.58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72" name="Rectangle 70"/>
                <p:cNvSpPr>
                  <a:spLocks noChangeArrowheads="1"/>
                </p:cNvSpPr>
                <p:nvPr/>
              </p:nvSpPr>
              <p:spPr bwMode="auto">
                <a:xfrm>
                  <a:off x="1929" y="1209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3" name="Group 73"/>
              <p:cNvGrpSpPr>
                <a:grpSpLocks/>
              </p:cNvGrpSpPr>
              <p:nvPr/>
            </p:nvGrpSpPr>
            <p:grpSpPr bwMode="auto">
              <a:xfrm>
                <a:off x="0" y="1612"/>
                <a:ext cx="1929" cy="403"/>
                <a:chOff x="0" y="1612"/>
                <a:chExt cx="1929" cy="403"/>
              </a:xfrm>
            </p:grpSpPr>
            <p:sp>
              <p:nvSpPr>
                <p:cNvPr id="56469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Isabel en agua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70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4" name="Group 75"/>
              <p:cNvGrpSpPr>
                <a:grpSpLocks/>
              </p:cNvGrpSpPr>
              <p:nvPr/>
            </p:nvGrpSpPr>
            <p:grpSpPr bwMode="auto">
              <a:xfrm>
                <a:off x="1929" y="1612"/>
                <a:ext cx="1834" cy="403"/>
                <a:chOff x="1929" y="1612"/>
                <a:chExt cx="1834" cy="403"/>
              </a:xfrm>
            </p:grpSpPr>
            <p:sp>
              <p:nvSpPr>
                <p:cNvPr id="56467" name="Rectangle 11"/>
                <p:cNvSpPr>
                  <a:spLocks noChangeArrowheads="1"/>
                </p:cNvSpPr>
                <p:nvPr/>
              </p:nvSpPr>
              <p:spPr bwMode="auto">
                <a:xfrm>
                  <a:off x="1972" y="1612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185 gr                0.65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68" name="Rectangle 74"/>
                <p:cNvSpPr>
                  <a:spLocks noChangeArrowheads="1"/>
                </p:cNvSpPr>
                <p:nvPr/>
              </p:nvSpPr>
              <p:spPr bwMode="auto">
                <a:xfrm>
                  <a:off x="1929" y="1612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5" name="Group 77"/>
              <p:cNvGrpSpPr>
                <a:grpSpLocks/>
              </p:cNvGrpSpPr>
              <p:nvPr/>
            </p:nvGrpSpPr>
            <p:grpSpPr bwMode="auto">
              <a:xfrm>
                <a:off x="0" y="2015"/>
                <a:ext cx="1929" cy="403"/>
                <a:chOff x="0" y="2015"/>
                <a:chExt cx="1929" cy="403"/>
              </a:xfrm>
            </p:grpSpPr>
            <p:sp>
              <p:nvSpPr>
                <p:cNvPr id="56465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2015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Bumble bee en agua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66" name="Rectangle 76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6" name="Group 79"/>
              <p:cNvGrpSpPr>
                <a:grpSpLocks/>
              </p:cNvGrpSpPr>
              <p:nvPr/>
            </p:nvGrpSpPr>
            <p:grpSpPr bwMode="auto">
              <a:xfrm>
                <a:off x="1929" y="2015"/>
                <a:ext cx="1834" cy="403"/>
                <a:chOff x="1929" y="2015"/>
                <a:chExt cx="1834" cy="403"/>
              </a:xfrm>
            </p:grpSpPr>
            <p:sp>
              <p:nvSpPr>
                <p:cNvPr id="56463" name="Rectangle 13"/>
                <p:cNvSpPr>
                  <a:spLocks noChangeArrowheads="1"/>
                </p:cNvSpPr>
                <p:nvPr/>
              </p:nvSpPr>
              <p:spPr bwMode="auto">
                <a:xfrm>
                  <a:off x="1972" y="2015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170 gr                0.58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64" name="Rectangle 78"/>
                <p:cNvSpPr>
                  <a:spLocks noChangeArrowheads="1"/>
                </p:cNvSpPr>
                <p:nvPr/>
              </p:nvSpPr>
              <p:spPr bwMode="auto">
                <a:xfrm>
                  <a:off x="1929" y="2015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7" name="Group 81"/>
              <p:cNvGrpSpPr>
                <a:grpSpLocks/>
              </p:cNvGrpSpPr>
              <p:nvPr/>
            </p:nvGrpSpPr>
            <p:grpSpPr bwMode="auto">
              <a:xfrm>
                <a:off x="0" y="2418"/>
                <a:ext cx="1929" cy="403"/>
                <a:chOff x="0" y="2418"/>
                <a:chExt cx="1929" cy="403"/>
              </a:xfrm>
            </p:grpSpPr>
            <p:sp>
              <p:nvSpPr>
                <p:cNvPr id="56461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2418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Vamcamps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62" name="Rectangle 80"/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8" name="Group 83"/>
              <p:cNvGrpSpPr>
                <a:grpSpLocks/>
              </p:cNvGrpSpPr>
              <p:nvPr/>
            </p:nvGrpSpPr>
            <p:grpSpPr bwMode="auto">
              <a:xfrm>
                <a:off x="1929" y="2418"/>
                <a:ext cx="1834" cy="403"/>
                <a:chOff x="1929" y="2418"/>
                <a:chExt cx="1834" cy="403"/>
              </a:xfrm>
            </p:grpSpPr>
            <p:sp>
              <p:nvSpPr>
                <p:cNvPr id="56459" name="Rectangle 15"/>
                <p:cNvSpPr>
                  <a:spLocks noChangeArrowheads="1"/>
                </p:cNvSpPr>
                <p:nvPr/>
              </p:nvSpPr>
              <p:spPr bwMode="auto">
                <a:xfrm>
                  <a:off x="1972" y="2418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184 gr                0.65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60" name="Rectangle 82"/>
                <p:cNvSpPr>
                  <a:spLocks noChangeArrowheads="1"/>
                </p:cNvSpPr>
                <p:nvPr/>
              </p:nvSpPr>
              <p:spPr bwMode="auto">
                <a:xfrm>
                  <a:off x="1929" y="2418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39" name="Group 85"/>
              <p:cNvGrpSpPr>
                <a:grpSpLocks/>
              </p:cNvGrpSpPr>
              <p:nvPr/>
            </p:nvGrpSpPr>
            <p:grpSpPr bwMode="auto">
              <a:xfrm>
                <a:off x="0" y="2821"/>
                <a:ext cx="1929" cy="403"/>
                <a:chOff x="0" y="2821"/>
                <a:chExt cx="1929" cy="403"/>
              </a:xfrm>
            </p:grpSpPr>
            <p:sp>
              <p:nvSpPr>
                <p:cNvPr id="56457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2821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abre facil en agua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58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2821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0" name="Group 87"/>
              <p:cNvGrpSpPr>
                <a:grpSpLocks/>
              </p:cNvGrpSpPr>
              <p:nvPr/>
            </p:nvGrpSpPr>
            <p:grpSpPr bwMode="auto">
              <a:xfrm>
                <a:off x="1929" y="2821"/>
                <a:ext cx="1834" cy="403"/>
                <a:chOff x="1929" y="2821"/>
                <a:chExt cx="1834" cy="403"/>
              </a:xfrm>
            </p:grpSpPr>
            <p:sp>
              <p:nvSpPr>
                <p:cNvPr id="56455" name="Rectangle 17"/>
                <p:cNvSpPr>
                  <a:spLocks noChangeArrowheads="1"/>
                </p:cNvSpPr>
                <p:nvPr/>
              </p:nvSpPr>
              <p:spPr bwMode="auto">
                <a:xfrm>
                  <a:off x="1972" y="2821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180 gr                0.65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56" name="Rectangle 86"/>
                <p:cNvSpPr>
                  <a:spLocks noChangeArrowheads="1"/>
                </p:cNvSpPr>
                <p:nvPr/>
              </p:nvSpPr>
              <p:spPr bwMode="auto">
                <a:xfrm>
                  <a:off x="1929" y="2821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1" name="Group 89"/>
              <p:cNvGrpSpPr>
                <a:grpSpLocks/>
              </p:cNvGrpSpPr>
              <p:nvPr/>
            </p:nvGrpSpPr>
            <p:grpSpPr bwMode="auto">
              <a:xfrm>
                <a:off x="0" y="3224"/>
                <a:ext cx="1929" cy="403"/>
                <a:chOff x="0" y="3224"/>
                <a:chExt cx="1929" cy="403"/>
              </a:xfrm>
            </p:grpSpPr>
            <p:sp>
              <p:nvSpPr>
                <p:cNvPr id="56453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3224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Isabel en agua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54" name="Rectangle 88"/>
                <p:cNvSpPr>
                  <a:spLocks noChangeArrowheads="1"/>
                </p:cNvSpPr>
                <p:nvPr/>
              </p:nvSpPr>
              <p:spPr bwMode="auto">
                <a:xfrm>
                  <a:off x="0" y="3224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2" name="Group 91"/>
              <p:cNvGrpSpPr>
                <a:grpSpLocks/>
              </p:cNvGrpSpPr>
              <p:nvPr/>
            </p:nvGrpSpPr>
            <p:grpSpPr bwMode="auto">
              <a:xfrm>
                <a:off x="1929" y="3224"/>
                <a:ext cx="1834" cy="403"/>
                <a:chOff x="1929" y="3224"/>
                <a:chExt cx="1834" cy="403"/>
              </a:xfrm>
            </p:grpSpPr>
            <p:sp>
              <p:nvSpPr>
                <p:cNvPr id="56451" name="Rectangle 19"/>
                <p:cNvSpPr>
                  <a:spLocks noChangeArrowheads="1"/>
                </p:cNvSpPr>
                <p:nvPr/>
              </p:nvSpPr>
              <p:spPr bwMode="auto">
                <a:xfrm>
                  <a:off x="1972" y="3224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354 gr                1.18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52" name="Rectangle 90"/>
                <p:cNvSpPr>
                  <a:spLocks noChangeArrowheads="1"/>
                </p:cNvSpPr>
                <p:nvPr/>
              </p:nvSpPr>
              <p:spPr bwMode="auto">
                <a:xfrm>
                  <a:off x="1929" y="3224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3" name="Group 93"/>
              <p:cNvGrpSpPr>
                <a:grpSpLocks/>
              </p:cNvGrpSpPr>
              <p:nvPr/>
            </p:nvGrpSpPr>
            <p:grpSpPr bwMode="auto">
              <a:xfrm>
                <a:off x="0" y="3627"/>
                <a:ext cx="1929" cy="403"/>
                <a:chOff x="0" y="3627"/>
                <a:chExt cx="1929" cy="403"/>
              </a:xfrm>
            </p:grpSpPr>
            <p:sp>
              <p:nvSpPr>
                <p:cNvPr id="56449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3627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Vamcaamps en agua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50" name="Rectangle 92"/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4" name="Group 95"/>
              <p:cNvGrpSpPr>
                <a:grpSpLocks/>
              </p:cNvGrpSpPr>
              <p:nvPr/>
            </p:nvGrpSpPr>
            <p:grpSpPr bwMode="auto">
              <a:xfrm>
                <a:off x="1929" y="3627"/>
                <a:ext cx="1834" cy="403"/>
                <a:chOff x="1929" y="3627"/>
                <a:chExt cx="1834" cy="403"/>
              </a:xfrm>
            </p:grpSpPr>
            <p:sp>
              <p:nvSpPr>
                <p:cNvPr id="56447" name="Rectangle 21"/>
                <p:cNvSpPr>
                  <a:spLocks noChangeArrowheads="1"/>
                </p:cNvSpPr>
                <p:nvPr/>
              </p:nvSpPr>
              <p:spPr bwMode="auto">
                <a:xfrm>
                  <a:off x="1972" y="3627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354 gr                1.32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48" name="Rectangle 94"/>
                <p:cNvSpPr>
                  <a:spLocks noChangeArrowheads="1"/>
                </p:cNvSpPr>
                <p:nvPr/>
              </p:nvSpPr>
              <p:spPr bwMode="auto">
                <a:xfrm>
                  <a:off x="1929" y="3627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5" name="Group 97"/>
              <p:cNvGrpSpPr>
                <a:grpSpLocks/>
              </p:cNvGrpSpPr>
              <p:nvPr/>
            </p:nvGrpSpPr>
            <p:grpSpPr bwMode="auto">
              <a:xfrm>
                <a:off x="0" y="4030"/>
                <a:ext cx="1929" cy="403"/>
                <a:chOff x="0" y="4030"/>
                <a:chExt cx="1929" cy="403"/>
              </a:xfrm>
            </p:grpSpPr>
            <p:sp>
              <p:nvSpPr>
                <p:cNvPr id="56445" name="Rectangle 22"/>
                <p:cNvSpPr>
                  <a:spLocks noChangeArrowheads="1"/>
                </p:cNvSpPr>
                <p:nvPr/>
              </p:nvSpPr>
              <p:spPr bwMode="auto">
                <a:xfrm>
                  <a:off x="43" y="403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6 pack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46" name="Rectangle 96"/>
                <p:cNvSpPr>
                  <a:spLocks noChangeArrowheads="1"/>
                </p:cNvSpPr>
                <p:nvPr/>
              </p:nvSpPr>
              <p:spPr bwMode="auto">
                <a:xfrm>
                  <a:off x="0" y="403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6" name="Group 99"/>
              <p:cNvGrpSpPr>
                <a:grpSpLocks/>
              </p:cNvGrpSpPr>
              <p:nvPr/>
            </p:nvGrpSpPr>
            <p:grpSpPr bwMode="auto">
              <a:xfrm>
                <a:off x="1929" y="4030"/>
                <a:ext cx="1834" cy="403"/>
                <a:chOff x="1929" y="4030"/>
                <a:chExt cx="1834" cy="403"/>
              </a:xfrm>
            </p:grpSpPr>
            <p:sp>
              <p:nvSpPr>
                <p:cNvPr id="56443" name="Rectangle 23"/>
                <p:cNvSpPr>
                  <a:spLocks noChangeArrowheads="1"/>
                </p:cNvSpPr>
                <p:nvPr/>
              </p:nvSpPr>
              <p:spPr bwMode="auto">
                <a:xfrm>
                  <a:off x="1972" y="403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180 gr                3.70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44" name="Rectangle 98"/>
                <p:cNvSpPr>
                  <a:spLocks noChangeArrowheads="1"/>
                </p:cNvSpPr>
                <p:nvPr/>
              </p:nvSpPr>
              <p:spPr bwMode="auto">
                <a:xfrm>
                  <a:off x="1929" y="403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7" name="Group 101"/>
              <p:cNvGrpSpPr>
                <a:grpSpLocks/>
              </p:cNvGrpSpPr>
              <p:nvPr/>
            </p:nvGrpSpPr>
            <p:grpSpPr bwMode="auto">
              <a:xfrm>
                <a:off x="0" y="4433"/>
                <a:ext cx="1929" cy="403"/>
                <a:chOff x="0" y="4433"/>
                <a:chExt cx="1929" cy="403"/>
              </a:xfrm>
            </p:grpSpPr>
            <p:sp>
              <p:nvSpPr>
                <p:cNvPr id="56441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4433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3 pack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42" name="Rectangle 100"/>
                <p:cNvSpPr>
                  <a:spLocks noChangeArrowheads="1"/>
                </p:cNvSpPr>
                <p:nvPr/>
              </p:nvSpPr>
              <p:spPr bwMode="auto">
                <a:xfrm>
                  <a:off x="0" y="4433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8" name="Group 103"/>
              <p:cNvGrpSpPr>
                <a:grpSpLocks/>
              </p:cNvGrpSpPr>
              <p:nvPr/>
            </p:nvGrpSpPr>
            <p:grpSpPr bwMode="auto">
              <a:xfrm>
                <a:off x="1929" y="4433"/>
                <a:ext cx="1834" cy="403"/>
                <a:chOff x="1929" y="4433"/>
                <a:chExt cx="1834" cy="403"/>
              </a:xfrm>
            </p:grpSpPr>
            <p:sp>
              <p:nvSpPr>
                <p:cNvPr id="56439" name="Rectangle 25"/>
                <p:cNvSpPr>
                  <a:spLocks noChangeArrowheads="1"/>
                </p:cNvSpPr>
                <p:nvPr/>
              </p:nvSpPr>
              <p:spPr bwMode="auto">
                <a:xfrm>
                  <a:off x="1972" y="4433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80 gr                  1.08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4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929" y="4433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49" name="Group 105"/>
              <p:cNvGrpSpPr>
                <a:grpSpLocks/>
              </p:cNvGrpSpPr>
              <p:nvPr/>
            </p:nvGrpSpPr>
            <p:grpSpPr bwMode="auto">
              <a:xfrm>
                <a:off x="0" y="4836"/>
                <a:ext cx="1929" cy="403"/>
                <a:chOff x="0" y="4836"/>
                <a:chExt cx="1929" cy="403"/>
              </a:xfrm>
            </p:grpSpPr>
            <p:sp>
              <p:nvSpPr>
                <p:cNvPr id="56437" name="Rectangle 26"/>
                <p:cNvSpPr>
                  <a:spLocks noChangeArrowheads="1"/>
                </p:cNvSpPr>
                <p:nvPr/>
              </p:nvSpPr>
              <p:spPr bwMode="auto">
                <a:xfrm>
                  <a:off x="43" y="4836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en trozos Mar brava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38" name="Rectangle 104"/>
                <p:cNvSpPr>
                  <a:spLocks noChangeArrowheads="1"/>
                </p:cNvSpPr>
                <p:nvPr/>
              </p:nvSpPr>
              <p:spPr bwMode="auto">
                <a:xfrm>
                  <a:off x="0" y="4836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0" name="Group 107"/>
              <p:cNvGrpSpPr>
                <a:grpSpLocks/>
              </p:cNvGrpSpPr>
              <p:nvPr/>
            </p:nvGrpSpPr>
            <p:grpSpPr bwMode="auto">
              <a:xfrm>
                <a:off x="1929" y="4836"/>
                <a:ext cx="1834" cy="403"/>
                <a:chOff x="1929" y="4836"/>
                <a:chExt cx="1834" cy="403"/>
              </a:xfrm>
            </p:grpSpPr>
            <p:sp>
              <p:nvSpPr>
                <p:cNvPr id="56435" name="Rectangle 27"/>
                <p:cNvSpPr>
                  <a:spLocks noChangeArrowheads="1"/>
                </p:cNvSpPr>
                <p:nvPr/>
              </p:nvSpPr>
              <p:spPr bwMode="auto">
                <a:xfrm>
                  <a:off x="1972" y="4836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170 gr                0.41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36" name="Rectangle 106"/>
                <p:cNvSpPr>
                  <a:spLocks noChangeArrowheads="1"/>
                </p:cNvSpPr>
                <p:nvPr/>
              </p:nvSpPr>
              <p:spPr bwMode="auto">
                <a:xfrm>
                  <a:off x="1929" y="4836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1" name="Group 109"/>
              <p:cNvGrpSpPr>
                <a:grpSpLocks/>
              </p:cNvGrpSpPr>
              <p:nvPr/>
            </p:nvGrpSpPr>
            <p:grpSpPr bwMode="auto">
              <a:xfrm>
                <a:off x="0" y="5239"/>
                <a:ext cx="1929" cy="403"/>
                <a:chOff x="0" y="5239"/>
                <a:chExt cx="1929" cy="403"/>
              </a:xfrm>
            </p:grpSpPr>
            <p:sp>
              <p:nvSpPr>
                <p:cNvPr id="56433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5239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Isabel en aceite extra virgen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34" name="Rectangle 108"/>
                <p:cNvSpPr>
                  <a:spLocks noChangeArrowheads="1"/>
                </p:cNvSpPr>
                <p:nvPr/>
              </p:nvSpPr>
              <p:spPr bwMode="auto">
                <a:xfrm>
                  <a:off x="0" y="5239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2" name="Group 111"/>
              <p:cNvGrpSpPr>
                <a:grpSpLocks/>
              </p:cNvGrpSpPr>
              <p:nvPr/>
            </p:nvGrpSpPr>
            <p:grpSpPr bwMode="auto">
              <a:xfrm>
                <a:off x="1929" y="5239"/>
                <a:ext cx="1834" cy="403"/>
                <a:chOff x="1929" y="5239"/>
                <a:chExt cx="1834" cy="403"/>
              </a:xfrm>
            </p:grpSpPr>
            <p:sp>
              <p:nvSpPr>
                <p:cNvPr id="56431" name="Rectangle 29"/>
                <p:cNvSpPr>
                  <a:spLocks noChangeArrowheads="1"/>
                </p:cNvSpPr>
                <p:nvPr/>
              </p:nvSpPr>
              <p:spPr bwMode="auto">
                <a:xfrm>
                  <a:off x="1972" y="5239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160 gr                0.76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32" name="Rectangle 110"/>
                <p:cNvSpPr>
                  <a:spLocks noChangeArrowheads="1"/>
                </p:cNvSpPr>
                <p:nvPr/>
              </p:nvSpPr>
              <p:spPr bwMode="auto">
                <a:xfrm>
                  <a:off x="1929" y="5239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3" name="Group 113"/>
              <p:cNvGrpSpPr>
                <a:grpSpLocks/>
              </p:cNvGrpSpPr>
              <p:nvPr/>
            </p:nvGrpSpPr>
            <p:grpSpPr bwMode="auto">
              <a:xfrm>
                <a:off x="0" y="5642"/>
                <a:ext cx="1929" cy="403"/>
                <a:chOff x="0" y="5642"/>
                <a:chExt cx="1929" cy="403"/>
              </a:xfrm>
            </p:grpSpPr>
            <p:sp>
              <p:nvSpPr>
                <p:cNvPr id="56429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5642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Garavilla en aceite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30" name="Rectangle 112"/>
                <p:cNvSpPr>
                  <a:spLocks noChangeArrowheads="1"/>
                </p:cNvSpPr>
                <p:nvPr/>
              </p:nvSpPr>
              <p:spPr bwMode="auto">
                <a:xfrm>
                  <a:off x="0" y="5642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4" name="Group 115"/>
              <p:cNvGrpSpPr>
                <a:grpSpLocks/>
              </p:cNvGrpSpPr>
              <p:nvPr/>
            </p:nvGrpSpPr>
            <p:grpSpPr bwMode="auto">
              <a:xfrm>
                <a:off x="1929" y="5642"/>
                <a:ext cx="1834" cy="403"/>
                <a:chOff x="1929" y="5642"/>
                <a:chExt cx="1834" cy="403"/>
              </a:xfrm>
            </p:grpSpPr>
            <p:sp>
              <p:nvSpPr>
                <p:cNvPr id="56427" name="Rectangle 31"/>
                <p:cNvSpPr>
                  <a:spLocks noChangeArrowheads="1"/>
                </p:cNvSpPr>
                <p:nvPr/>
              </p:nvSpPr>
              <p:spPr bwMode="auto">
                <a:xfrm>
                  <a:off x="1972" y="5642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160 gr                0.76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28" name="Rectangle 114"/>
                <p:cNvSpPr>
                  <a:spLocks noChangeArrowheads="1"/>
                </p:cNvSpPr>
                <p:nvPr/>
              </p:nvSpPr>
              <p:spPr bwMode="auto">
                <a:xfrm>
                  <a:off x="1929" y="5642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5" name="Group 117"/>
              <p:cNvGrpSpPr>
                <a:grpSpLocks/>
              </p:cNvGrpSpPr>
              <p:nvPr/>
            </p:nvGrpSpPr>
            <p:grpSpPr bwMode="auto">
              <a:xfrm>
                <a:off x="0" y="6045"/>
                <a:ext cx="1929" cy="403"/>
                <a:chOff x="0" y="6045"/>
                <a:chExt cx="1929" cy="403"/>
              </a:xfrm>
            </p:grpSpPr>
            <p:sp>
              <p:nvSpPr>
                <p:cNvPr id="56425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6045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Vamcamps extra etiqueta dorada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26" name="Rectangle 116"/>
                <p:cNvSpPr>
                  <a:spLocks noChangeArrowheads="1"/>
                </p:cNvSpPr>
                <p:nvPr/>
              </p:nvSpPr>
              <p:spPr bwMode="auto">
                <a:xfrm>
                  <a:off x="0" y="6045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6" name="Group 119"/>
              <p:cNvGrpSpPr>
                <a:grpSpLocks/>
              </p:cNvGrpSpPr>
              <p:nvPr/>
            </p:nvGrpSpPr>
            <p:grpSpPr bwMode="auto">
              <a:xfrm>
                <a:off x="1929" y="6045"/>
                <a:ext cx="1834" cy="403"/>
                <a:chOff x="1929" y="6045"/>
                <a:chExt cx="1834" cy="403"/>
              </a:xfrm>
            </p:grpSpPr>
            <p:sp>
              <p:nvSpPr>
                <p:cNvPr id="56423" name="Rectangle 33"/>
                <p:cNvSpPr>
                  <a:spLocks noChangeArrowheads="1"/>
                </p:cNvSpPr>
                <p:nvPr/>
              </p:nvSpPr>
              <p:spPr bwMode="auto">
                <a:xfrm>
                  <a:off x="1972" y="6045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184 gr                0.78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24" name="Rectangle 118"/>
                <p:cNvSpPr>
                  <a:spLocks noChangeArrowheads="1"/>
                </p:cNvSpPr>
                <p:nvPr/>
              </p:nvSpPr>
              <p:spPr bwMode="auto">
                <a:xfrm>
                  <a:off x="1929" y="6045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7" name="Group 121"/>
              <p:cNvGrpSpPr>
                <a:grpSpLocks/>
              </p:cNvGrpSpPr>
              <p:nvPr/>
            </p:nvGrpSpPr>
            <p:grpSpPr bwMode="auto">
              <a:xfrm>
                <a:off x="0" y="6448"/>
                <a:ext cx="1929" cy="403"/>
                <a:chOff x="0" y="6448"/>
                <a:chExt cx="1929" cy="403"/>
              </a:xfrm>
            </p:grpSpPr>
            <p:sp>
              <p:nvSpPr>
                <p:cNvPr id="56421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6448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en aceite supermaxi 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22" name="Rectangle 120"/>
                <p:cNvSpPr>
                  <a:spLocks noChangeArrowheads="1"/>
                </p:cNvSpPr>
                <p:nvPr/>
              </p:nvSpPr>
              <p:spPr bwMode="auto">
                <a:xfrm>
                  <a:off x="0" y="6448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8" name="Group 123"/>
              <p:cNvGrpSpPr>
                <a:grpSpLocks/>
              </p:cNvGrpSpPr>
              <p:nvPr/>
            </p:nvGrpSpPr>
            <p:grpSpPr bwMode="auto">
              <a:xfrm>
                <a:off x="1929" y="6448"/>
                <a:ext cx="1834" cy="403"/>
                <a:chOff x="1929" y="6448"/>
                <a:chExt cx="1834" cy="403"/>
              </a:xfrm>
            </p:grpSpPr>
            <p:sp>
              <p:nvSpPr>
                <p:cNvPr id="56419" name="Rectangle 35"/>
                <p:cNvSpPr>
                  <a:spLocks noChangeArrowheads="1"/>
                </p:cNvSpPr>
                <p:nvPr/>
              </p:nvSpPr>
              <p:spPr bwMode="auto">
                <a:xfrm>
                  <a:off x="1972" y="6448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185 gr                0.60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2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929" y="6448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59" name="Group 125"/>
              <p:cNvGrpSpPr>
                <a:grpSpLocks/>
              </p:cNvGrpSpPr>
              <p:nvPr/>
            </p:nvGrpSpPr>
            <p:grpSpPr bwMode="auto">
              <a:xfrm>
                <a:off x="0" y="6851"/>
                <a:ext cx="1929" cy="403"/>
                <a:chOff x="0" y="6851"/>
                <a:chExt cx="1929" cy="403"/>
              </a:xfrm>
            </p:grpSpPr>
            <p:sp>
              <p:nvSpPr>
                <p:cNvPr id="56417" name="Rectangle 36"/>
                <p:cNvSpPr>
                  <a:spLocks noChangeArrowheads="1"/>
                </p:cNvSpPr>
                <p:nvPr/>
              </p:nvSpPr>
              <p:spPr bwMode="auto">
                <a:xfrm>
                  <a:off x="43" y="6851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en aceite de oliva 3 pack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18" name="Rectangle 124"/>
                <p:cNvSpPr>
                  <a:spLocks noChangeArrowheads="1"/>
                </p:cNvSpPr>
                <p:nvPr/>
              </p:nvSpPr>
              <p:spPr bwMode="auto">
                <a:xfrm>
                  <a:off x="0" y="6851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0" name="Group 127"/>
              <p:cNvGrpSpPr>
                <a:grpSpLocks/>
              </p:cNvGrpSpPr>
              <p:nvPr/>
            </p:nvGrpSpPr>
            <p:grpSpPr bwMode="auto">
              <a:xfrm>
                <a:off x="1929" y="6851"/>
                <a:ext cx="1834" cy="403"/>
                <a:chOff x="1929" y="6851"/>
                <a:chExt cx="1834" cy="403"/>
              </a:xfrm>
            </p:grpSpPr>
            <p:sp>
              <p:nvSpPr>
                <p:cNvPr id="56415" name="Rectangle 37"/>
                <p:cNvSpPr>
                  <a:spLocks noChangeArrowheads="1"/>
                </p:cNvSpPr>
                <p:nvPr/>
              </p:nvSpPr>
              <p:spPr bwMode="auto">
                <a:xfrm>
                  <a:off x="1972" y="6851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80 gr c/u            1.28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16" name="Rectangle 126"/>
                <p:cNvSpPr>
                  <a:spLocks noChangeArrowheads="1"/>
                </p:cNvSpPr>
                <p:nvPr/>
              </p:nvSpPr>
              <p:spPr bwMode="auto">
                <a:xfrm>
                  <a:off x="1929" y="6851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1" name="Group 129"/>
              <p:cNvGrpSpPr>
                <a:grpSpLocks/>
              </p:cNvGrpSpPr>
              <p:nvPr/>
            </p:nvGrpSpPr>
            <p:grpSpPr bwMode="auto">
              <a:xfrm>
                <a:off x="0" y="7254"/>
                <a:ext cx="1929" cy="403"/>
                <a:chOff x="0" y="7254"/>
                <a:chExt cx="1929" cy="403"/>
              </a:xfrm>
            </p:grpSpPr>
            <p:sp>
              <p:nvSpPr>
                <p:cNvPr id="56413" name="Rectangle 38"/>
                <p:cNvSpPr>
                  <a:spLocks noChangeArrowheads="1"/>
                </p:cNvSpPr>
                <p:nvPr/>
              </p:nvSpPr>
              <p:spPr bwMode="auto">
                <a:xfrm>
                  <a:off x="43" y="7254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en aceite de oliva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14" name="Rectangle 128"/>
                <p:cNvSpPr>
                  <a:spLocks noChangeArrowheads="1"/>
                </p:cNvSpPr>
                <p:nvPr/>
              </p:nvSpPr>
              <p:spPr bwMode="auto">
                <a:xfrm>
                  <a:off x="0" y="7254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2" name="Group 131"/>
              <p:cNvGrpSpPr>
                <a:grpSpLocks/>
              </p:cNvGrpSpPr>
              <p:nvPr/>
            </p:nvGrpSpPr>
            <p:grpSpPr bwMode="auto">
              <a:xfrm>
                <a:off x="1929" y="7254"/>
                <a:ext cx="1834" cy="403"/>
                <a:chOff x="1929" y="7254"/>
                <a:chExt cx="1834" cy="403"/>
              </a:xfrm>
            </p:grpSpPr>
            <p:sp>
              <p:nvSpPr>
                <p:cNvPr id="56411" name="Rectangle 39"/>
                <p:cNvSpPr>
                  <a:spLocks noChangeArrowheads="1"/>
                </p:cNvSpPr>
                <p:nvPr/>
              </p:nvSpPr>
              <p:spPr bwMode="auto">
                <a:xfrm>
                  <a:off x="1972" y="7254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170 gr                0.98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12" name="Rectangle 130"/>
                <p:cNvSpPr>
                  <a:spLocks noChangeArrowheads="1"/>
                </p:cNvSpPr>
                <p:nvPr/>
              </p:nvSpPr>
              <p:spPr bwMode="auto">
                <a:xfrm>
                  <a:off x="1929" y="7254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3" name="Group 133"/>
              <p:cNvGrpSpPr>
                <a:grpSpLocks/>
              </p:cNvGrpSpPr>
              <p:nvPr/>
            </p:nvGrpSpPr>
            <p:grpSpPr bwMode="auto">
              <a:xfrm>
                <a:off x="0" y="7657"/>
                <a:ext cx="1929" cy="403"/>
                <a:chOff x="0" y="7657"/>
                <a:chExt cx="1929" cy="403"/>
              </a:xfrm>
            </p:grpSpPr>
            <p:sp>
              <p:nvSpPr>
                <p:cNvPr id="56409" name="Rectangle 40"/>
                <p:cNvSpPr>
                  <a:spLocks noChangeArrowheads="1"/>
                </p:cNvSpPr>
                <p:nvPr/>
              </p:nvSpPr>
              <p:spPr bwMode="auto">
                <a:xfrm>
                  <a:off x="43" y="7657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Ensalada de atún en escabeche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10" name="Rectangle 132"/>
                <p:cNvSpPr>
                  <a:spLocks noChangeArrowheads="1"/>
                </p:cNvSpPr>
                <p:nvPr/>
              </p:nvSpPr>
              <p:spPr bwMode="auto">
                <a:xfrm>
                  <a:off x="0" y="7657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4" name="Group 135"/>
              <p:cNvGrpSpPr>
                <a:grpSpLocks/>
              </p:cNvGrpSpPr>
              <p:nvPr/>
            </p:nvGrpSpPr>
            <p:grpSpPr bwMode="auto">
              <a:xfrm>
                <a:off x="1929" y="7657"/>
                <a:ext cx="1834" cy="403"/>
                <a:chOff x="1929" y="7657"/>
                <a:chExt cx="1834" cy="403"/>
              </a:xfrm>
            </p:grpSpPr>
            <p:sp>
              <p:nvSpPr>
                <p:cNvPr id="56407" name="Rectangle 41"/>
                <p:cNvSpPr>
                  <a:spLocks noChangeArrowheads="1"/>
                </p:cNvSpPr>
                <p:nvPr/>
              </p:nvSpPr>
              <p:spPr bwMode="auto">
                <a:xfrm>
                  <a:off x="1972" y="7657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174 gr                0.59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08" name="Rectangle 134"/>
                <p:cNvSpPr>
                  <a:spLocks noChangeArrowheads="1"/>
                </p:cNvSpPr>
                <p:nvPr/>
              </p:nvSpPr>
              <p:spPr bwMode="auto">
                <a:xfrm>
                  <a:off x="1929" y="7657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5" name="Group 137"/>
              <p:cNvGrpSpPr>
                <a:grpSpLocks/>
              </p:cNvGrpSpPr>
              <p:nvPr/>
            </p:nvGrpSpPr>
            <p:grpSpPr bwMode="auto">
              <a:xfrm>
                <a:off x="0" y="8060"/>
                <a:ext cx="1929" cy="403"/>
                <a:chOff x="0" y="8060"/>
                <a:chExt cx="1929" cy="403"/>
              </a:xfrm>
            </p:grpSpPr>
            <p:sp>
              <p:nvSpPr>
                <p:cNvPr id="56405" name="Rectangle 42"/>
                <p:cNvSpPr>
                  <a:spLocks noChangeArrowheads="1"/>
                </p:cNvSpPr>
                <p:nvPr/>
              </p:nvSpPr>
              <p:spPr bwMode="auto">
                <a:xfrm>
                  <a:off x="43" y="806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Ensalada de atún mexicana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06" name="Rectangle 136"/>
                <p:cNvSpPr>
                  <a:spLocks noChangeArrowheads="1"/>
                </p:cNvSpPr>
                <p:nvPr/>
              </p:nvSpPr>
              <p:spPr bwMode="auto">
                <a:xfrm>
                  <a:off x="0" y="806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6" name="Group 139"/>
              <p:cNvGrpSpPr>
                <a:grpSpLocks/>
              </p:cNvGrpSpPr>
              <p:nvPr/>
            </p:nvGrpSpPr>
            <p:grpSpPr bwMode="auto">
              <a:xfrm>
                <a:off x="1929" y="8060"/>
                <a:ext cx="1834" cy="403"/>
                <a:chOff x="1929" y="8060"/>
                <a:chExt cx="1834" cy="403"/>
              </a:xfrm>
            </p:grpSpPr>
            <p:sp>
              <p:nvSpPr>
                <p:cNvPr id="56403" name="Rectangle 43"/>
                <p:cNvSpPr>
                  <a:spLocks noChangeArrowheads="1"/>
                </p:cNvSpPr>
                <p:nvPr/>
              </p:nvSpPr>
              <p:spPr bwMode="auto">
                <a:xfrm>
                  <a:off x="1972" y="806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174 gr                0.59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04" name="Rectangle 138"/>
                <p:cNvSpPr>
                  <a:spLocks noChangeArrowheads="1"/>
                </p:cNvSpPr>
                <p:nvPr/>
              </p:nvSpPr>
              <p:spPr bwMode="auto">
                <a:xfrm>
                  <a:off x="1929" y="806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7" name="Group 141"/>
              <p:cNvGrpSpPr>
                <a:grpSpLocks/>
              </p:cNvGrpSpPr>
              <p:nvPr/>
            </p:nvGrpSpPr>
            <p:grpSpPr bwMode="auto">
              <a:xfrm>
                <a:off x="0" y="8463"/>
                <a:ext cx="1929" cy="403"/>
                <a:chOff x="0" y="8463"/>
                <a:chExt cx="1929" cy="403"/>
              </a:xfrm>
            </p:grpSpPr>
            <p:sp>
              <p:nvSpPr>
                <p:cNvPr id="56401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8463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Ensalada de atún California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02" name="Rectangle 140"/>
                <p:cNvSpPr>
                  <a:spLocks noChangeArrowheads="1"/>
                </p:cNvSpPr>
                <p:nvPr/>
              </p:nvSpPr>
              <p:spPr bwMode="auto">
                <a:xfrm>
                  <a:off x="0" y="8463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8" name="Group 143"/>
              <p:cNvGrpSpPr>
                <a:grpSpLocks/>
              </p:cNvGrpSpPr>
              <p:nvPr/>
            </p:nvGrpSpPr>
            <p:grpSpPr bwMode="auto">
              <a:xfrm>
                <a:off x="1929" y="8463"/>
                <a:ext cx="1834" cy="403"/>
                <a:chOff x="1929" y="8463"/>
                <a:chExt cx="1834" cy="403"/>
              </a:xfrm>
            </p:grpSpPr>
            <p:sp>
              <p:nvSpPr>
                <p:cNvPr id="56399" name="Rectangle 45"/>
                <p:cNvSpPr>
                  <a:spLocks noChangeArrowheads="1"/>
                </p:cNvSpPr>
                <p:nvPr/>
              </p:nvSpPr>
              <p:spPr bwMode="auto">
                <a:xfrm>
                  <a:off x="1972" y="8463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174 gr                0.59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40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929" y="8463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69" name="Group 145"/>
              <p:cNvGrpSpPr>
                <a:grpSpLocks/>
              </p:cNvGrpSpPr>
              <p:nvPr/>
            </p:nvGrpSpPr>
            <p:grpSpPr bwMode="auto">
              <a:xfrm>
                <a:off x="0" y="8866"/>
                <a:ext cx="1929" cy="403"/>
                <a:chOff x="0" y="8866"/>
                <a:chExt cx="1929" cy="403"/>
              </a:xfrm>
            </p:grpSpPr>
            <p:sp>
              <p:nvSpPr>
                <p:cNvPr id="56397" name="Rectangle 46"/>
                <p:cNvSpPr>
                  <a:spLocks noChangeArrowheads="1"/>
                </p:cNvSpPr>
                <p:nvPr/>
              </p:nvSpPr>
              <p:spPr bwMode="auto">
                <a:xfrm>
                  <a:off x="43" y="8866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Real lomitos en aceite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98" name="Rectangle 144"/>
                <p:cNvSpPr>
                  <a:spLocks noChangeArrowheads="1"/>
                </p:cNvSpPr>
                <p:nvPr/>
              </p:nvSpPr>
              <p:spPr bwMode="auto">
                <a:xfrm>
                  <a:off x="0" y="8866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0" name="Group 147"/>
              <p:cNvGrpSpPr>
                <a:grpSpLocks/>
              </p:cNvGrpSpPr>
              <p:nvPr/>
            </p:nvGrpSpPr>
            <p:grpSpPr bwMode="auto">
              <a:xfrm>
                <a:off x="1929" y="8866"/>
                <a:ext cx="1834" cy="403"/>
                <a:chOff x="1929" y="8866"/>
                <a:chExt cx="1834" cy="403"/>
              </a:xfrm>
            </p:grpSpPr>
            <p:sp>
              <p:nvSpPr>
                <p:cNvPr id="56395" name="Rectangle 47"/>
                <p:cNvSpPr>
                  <a:spLocks noChangeArrowheads="1"/>
                </p:cNvSpPr>
                <p:nvPr/>
              </p:nvSpPr>
              <p:spPr bwMode="auto">
                <a:xfrm>
                  <a:off x="1972" y="8866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140 gr                0.50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96" name="Rectangle 146"/>
                <p:cNvSpPr>
                  <a:spLocks noChangeArrowheads="1"/>
                </p:cNvSpPr>
                <p:nvPr/>
              </p:nvSpPr>
              <p:spPr bwMode="auto">
                <a:xfrm>
                  <a:off x="1929" y="8866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1" name="Group 149"/>
              <p:cNvGrpSpPr>
                <a:grpSpLocks/>
              </p:cNvGrpSpPr>
              <p:nvPr/>
            </p:nvGrpSpPr>
            <p:grpSpPr bwMode="auto">
              <a:xfrm>
                <a:off x="0" y="9269"/>
                <a:ext cx="1929" cy="403"/>
                <a:chOff x="0" y="9269"/>
                <a:chExt cx="1929" cy="403"/>
              </a:xfrm>
            </p:grpSpPr>
            <p:sp>
              <p:nvSpPr>
                <p:cNvPr id="56393" name="Rectangle 48"/>
                <p:cNvSpPr>
                  <a:spLocks noChangeArrowheads="1"/>
                </p:cNvSpPr>
                <p:nvPr/>
              </p:nvSpPr>
              <p:spPr bwMode="auto">
                <a:xfrm>
                  <a:off x="43" y="9269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 élite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94" name="Rectangle 148"/>
                <p:cNvSpPr>
                  <a:spLocks noChangeArrowheads="1"/>
                </p:cNvSpPr>
                <p:nvPr/>
              </p:nvSpPr>
              <p:spPr bwMode="auto">
                <a:xfrm>
                  <a:off x="0" y="9269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2" name="Group 151"/>
              <p:cNvGrpSpPr>
                <a:grpSpLocks/>
              </p:cNvGrpSpPr>
              <p:nvPr/>
            </p:nvGrpSpPr>
            <p:grpSpPr bwMode="auto">
              <a:xfrm>
                <a:off x="1929" y="9269"/>
                <a:ext cx="1834" cy="403"/>
                <a:chOff x="1929" y="9269"/>
                <a:chExt cx="1834" cy="403"/>
              </a:xfrm>
            </p:grpSpPr>
            <p:sp>
              <p:nvSpPr>
                <p:cNvPr id="56391" name="Rectangle 49"/>
                <p:cNvSpPr>
                  <a:spLocks noChangeArrowheads="1"/>
                </p:cNvSpPr>
                <p:nvPr/>
              </p:nvSpPr>
              <p:spPr bwMode="auto">
                <a:xfrm>
                  <a:off x="1972" y="9269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185 gr                0.78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92" name="Rectangle 150"/>
                <p:cNvSpPr>
                  <a:spLocks noChangeArrowheads="1"/>
                </p:cNvSpPr>
                <p:nvPr/>
              </p:nvSpPr>
              <p:spPr bwMode="auto">
                <a:xfrm>
                  <a:off x="1929" y="9269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3" name="Group 153"/>
              <p:cNvGrpSpPr>
                <a:grpSpLocks/>
              </p:cNvGrpSpPr>
              <p:nvPr/>
            </p:nvGrpSpPr>
            <p:grpSpPr bwMode="auto">
              <a:xfrm>
                <a:off x="0" y="9672"/>
                <a:ext cx="1929" cy="403"/>
                <a:chOff x="0" y="9672"/>
                <a:chExt cx="1929" cy="403"/>
              </a:xfrm>
            </p:grpSpPr>
            <p:sp>
              <p:nvSpPr>
                <p:cNvPr id="56389" name="Rectangle 50"/>
                <p:cNvSpPr>
                  <a:spLocks noChangeArrowheads="1"/>
                </p:cNvSpPr>
                <p:nvPr/>
              </p:nvSpPr>
              <p:spPr bwMode="auto">
                <a:xfrm>
                  <a:off x="43" y="9672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en aceite 3 pack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90" name="Rectangle 152"/>
                <p:cNvSpPr>
                  <a:spLocks noChangeArrowheads="1"/>
                </p:cNvSpPr>
                <p:nvPr/>
              </p:nvSpPr>
              <p:spPr bwMode="auto">
                <a:xfrm>
                  <a:off x="0" y="9672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4" name="Group 155"/>
              <p:cNvGrpSpPr>
                <a:grpSpLocks/>
              </p:cNvGrpSpPr>
              <p:nvPr/>
            </p:nvGrpSpPr>
            <p:grpSpPr bwMode="auto">
              <a:xfrm>
                <a:off x="1929" y="9672"/>
                <a:ext cx="1834" cy="403"/>
                <a:chOff x="1929" y="9672"/>
                <a:chExt cx="1834" cy="403"/>
              </a:xfrm>
            </p:grpSpPr>
            <p:sp>
              <p:nvSpPr>
                <p:cNvPr id="56387" name="Rectangle 51"/>
                <p:cNvSpPr>
                  <a:spLocks noChangeArrowheads="1"/>
                </p:cNvSpPr>
                <p:nvPr/>
              </p:nvSpPr>
              <p:spPr bwMode="auto">
                <a:xfrm>
                  <a:off x="1972" y="9672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80 gr c/u            1.22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88" name="Rectangle 154"/>
                <p:cNvSpPr>
                  <a:spLocks noChangeArrowheads="1"/>
                </p:cNvSpPr>
                <p:nvPr/>
              </p:nvSpPr>
              <p:spPr bwMode="auto">
                <a:xfrm>
                  <a:off x="1929" y="9672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5" name="Group 157"/>
              <p:cNvGrpSpPr>
                <a:grpSpLocks/>
              </p:cNvGrpSpPr>
              <p:nvPr/>
            </p:nvGrpSpPr>
            <p:grpSpPr bwMode="auto">
              <a:xfrm>
                <a:off x="0" y="10075"/>
                <a:ext cx="1929" cy="403"/>
                <a:chOff x="0" y="10075"/>
                <a:chExt cx="1929" cy="403"/>
              </a:xfrm>
            </p:grpSpPr>
            <p:sp>
              <p:nvSpPr>
                <p:cNvPr id="56385" name="Rectangle 52"/>
                <p:cNvSpPr>
                  <a:spLocks noChangeArrowheads="1"/>
                </p:cNvSpPr>
                <p:nvPr/>
              </p:nvSpPr>
              <p:spPr bwMode="auto">
                <a:xfrm>
                  <a:off x="43" y="10075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en aceite 6 pack Real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86" name="Rectangle 156"/>
                <p:cNvSpPr>
                  <a:spLocks noChangeArrowheads="1"/>
                </p:cNvSpPr>
                <p:nvPr/>
              </p:nvSpPr>
              <p:spPr bwMode="auto">
                <a:xfrm>
                  <a:off x="0" y="10075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6" name="Group 159"/>
              <p:cNvGrpSpPr>
                <a:grpSpLocks/>
              </p:cNvGrpSpPr>
              <p:nvPr/>
            </p:nvGrpSpPr>
            <p:grpSpPr bwMode="auto">
              <a:xfrm>
                <a:off x="1929" y="10075"/>
                <a:ext cx="1834" cy="403"/>
                <a:chOff x="1929" y="10075"/>
                <a:chExt cx="1834" cy="403"/>
              </a:xfrm>
            </p:grpSpPr>
            <p:sp>
              <p:nvSpPr>
                <p:cNvPr id="56383" name="Rectangle 53"/>
                <p:cNvSpPr>
                  <a:spLocks noChangeArrowheads="1"/>
                </p:cNvSpPr>
                <p:nvPr/>
              </p:nvSpPr>
              <p:spPr bwMode="auto">
                <a:xfrm>
                  <a:off x="1972" y="10075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185 gr                3.80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84" name="Rectangle 158"/>
                <p:cNvSpPr>
                  <a:spLocks noChangeArrowheads="1"/>
                </p:cNvSpPr>
                <p:nvPr/>
              </p:nvSpPr>
              <p:spPr bwMode="auto">
                <a:xfrm>
                  <a:off x="1929" y="10075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7" name="Group 161"/>
              <p:cNvGrpSpPr>
                <a:grpSpLocks/>
              </p:cNvGrpSpPr>
              <p:nvPr/>
            </p:nvGrpSpPr>
            <p:grpSpPr bwMode="auto">
              <a:xfrm>
                <a:off x="0" y="10478"/>
                <a:ext cx="1929" cy="403"/>
                <a:chOff x="0" y="10478"/>
                <a:chExt cx="1929" cy="403"/>
              </a:xfrm>
            </p:grpSpPr>
            <p:sp>
              <p:nvSpPr>
                <p:cNvPr id="56381" name="Rectangle 54"/>
                <p:cNvSpPr>
                  <a:spLocks noChangeArrowheads="1"/>
                </p:cNvSpPr>
                <p:nvPr/>
              </p:nvSpPr>
              <p:spPr bwMode="auto">
                <a:xfrm>
                  <a:off x="43" y="10478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 Vamcamps en aceite 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82" name="Rectangle 160"/>
                <p:cNvSpPr>
                  <a:spLocks noChangeArrowheads="1"/>
                </p:cNvSpPr>
                <p:nvPr/>
              </p:nvSpPr>
              <p:spPr bwMode="auto">
                <a:xfrm>
                  <a:off x="0" y="10478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6378" name="Group 163"/>
              <p:cNvGrpSpPr>
                <a:grpSpLocks/>
              </p:cNvGrpSpPr>
              <p:nvPr/>
            </p:nvGrpSpPr>
            <p:grpSpPr bwMode="auto">
              <a:xfrm>
                <a:off x="1929" y="10478"/>
                <a:ext cx="1834" cy="403"/>
                <a:chOff x="1929" y="10478"/>
                <a:chExt cx="1834" cy="403"/>
              </a:xfrm>
            </p:grpSpPr>
            <p:sp>
              <p:nvSpPr>
                <p:cNvPr id="56379" name="Rectangle 55"/>
                <p:cNvSpPr>
                  <a:spLocks noChangeArrowheads="1"/>
                </p:cNvSpPr>
                <p:nvPr/>
              </p:nvSpPr>
              <p:spPr bwMode="auto">
                <a:xfrm>
                  <a:off x="1972" y="10478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140 gr                0.55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638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929" y="10478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</p:grpSp>
        <p:sp>
          <p:nvSpPr>
            <p:cNvPr id="56324" name="Rectangle 165"/>
            <p:cNvSpPr>
              <a:spLocks noChangeArrowheads="1"/>
            </p:cNvSpPr>
            <p:nvPr/>
          </p:nvSpPr>
          <p:spPr bwMode="auto">
            <a:xfrm>
              <a:off x="-3" y="-3"/>
              <a:ext cx="3769" cy="10887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s-US"/>
            </a:p>
          </p:txBody>
        </p:sp>
      </p:grp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100"/>
          <p:cNvGrpSpPr>
            <a:grpSpLocks/>
          </p:cNvGrpSpPr>
          <p:nvPr/>
        </p:nvGrpSpPr>
        <p:grpSpPr bwMode="auto">
          <a:xfrm>
            <a:off x="1581150" y="609600"/>
            <a:ext cx="6419850" cy="5943600"/>
            <a:chOff x="-3" y="-3"/>
            <a:chExt cx="3769" cy="6569"/>
          </a:xfrm>
        </p:grpSpPr>
        <p:grpSp>
          <p:nvGrpSpPr>
            <p:cNvPr id="57347" name="Group 98"/>
            <p:cNvGrpSpPr>
              <a:grpSpLocks/>
            </p:cNvGrpSpPr>
            <p:nvPr/>
          </p:nvGrpSpPr>
          <p:grpSpPr bwMode="auto">
            <a:xfrm>
              <a:off x="0" y="0"/>
              <a:ext cx="3763" cy="6563"/>
              <a:chOff x="0" y="0"/>
              <a:chExt cx="3763" cy="6563"/>
            </a:xfrm>
          </p:grpSpPr>
          <p:grpSp>
            <p:nvGrpSpPr>
              <p:cNvPr id="57349" name="Group 35"/>
              <p:cNvGrpSpPr>
                <a:grpSpLocks/>
              </p:cNvGrpSpPr>
              <p:nvPr/>
            </p:nvGrpSpPr>
            <p:grpSpPr bwMode="auto">
              <a:xfrm>
                <a:off x="0" y="0"/>
                <a:ext cx="1929" cy="403"/>
                <a:chOff x="0" y="0"/>
                <a:chExt cx="1929" cy="403"/>
              </a:xfrm>
            </p:grpSpPr>
            <p:sp>
              <p:nvSpPr>
                <p:cNvPr id="57443" name="Rectangle 2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Isabel lomitos en aceite 3 pack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44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0" name="Group 37"/>
              <p:cNvGrpSpPr>
                <a:grpSpLocks/>
              </p:cNvGrpSpPr>
              <p:nvPr/>
            </p:nvGrpSpPr>
            <p:grpSpPr bwMode="auto">
              <a:xfrm>
                <a:off x="1929" y="0"/>
                <a:ext cx="1834" cy="403"/>
                <a:chOff x="1929" y="0"/>
                <a:chExt cx="1834" cy="403"/>
              </a:xfrm>
            </p:grpSpPr>
            <p:sp>
              <p:nvSpPr>
                <p:cNvPr id="57441" name="Rectangle 3"/>
                <p:cNvSpPr>
                  <a:spLocks noChangeArrowheads="1"/>
                </p:cNvSpPr>
                <p:nvPr/>
              </p:nvSpPr>
              <p:spPr bwMode="auto">
                <a:xfrm>
                  <a:off x="1972" y="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80 gr c/u            1.08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42" name="Rectangle 36"/>
                <p:cNvSpPr>
                  <a:spLocks noChangeArrowheads="1"/>
                </p:cNvSpPr>
                <p:nvPr/>
              </p:nvSpPr>
              <p:spPr bwMode="auto">
                <a:xfrm>
                  <a:off x="1929" y="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1" name="Group 39"/>
              <p:cNvGrpSpPr>
                <a:grpSpLocks/>
              </p:cNvGrpSpPr>
              <p:nvPr/>
            </p:nvGrpSpPr>
            <p:grpSpPr bwMode="auto">
              <a:xfrm>
                <a:off x="0" y="403"/>
                <a:ext cx="1929" cy="403"/>
                <a:chOff x="0" y="403"/>
                <a:chExt cx="1929" cy="403"/>
              </a:xfrm>
            </p:grpSpPr>
            <p:sp>
              <p:nvSpPr>
                <p:cNvPr id="57439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Isabel lomitos en aceite oliva 3 pack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40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2" name="Group 41"/>
              <p:cNvGrpSpPr>
                <a:grpSpLocks/>
              </p:cNvGrpSpPr>
              <p:nvPr/>
            </p:nvGrpSpPr>
            <p:grpSpPr bwMode="auto">
              <a:xfrm>
                <a:off x="1929" y="403"/>
                <a:ext cx="1834" cy="403"/>
                <a:chOff x="1929" y="403"/>
                <a:chExt cx="1834" cy="403"/>
              </a:xfrm>
            </p:grpSpPr>
            <p:sp>
              <p:nvSpPr>
                <p:cNvPr id="57437" name="Rectangle 5"/>
                <p:cNvSpPr>
                  <a:spLocks noChangeArrowheads="1"/>
                </p:cNvSpPr>
                <p:nvPr/>
              </p:nvSpPr>
              <p:spPr bwMode="auto">
                <a:xfrm>
                  <a:off x="1972" y="403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80 gr c/u            1.31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38" name="Rectangle 40"/>
                <p:cNvSpPr>
                  <a:spLocks noChangeArrowheads="1"/>
                </p:cNvSpPr>
                <p:nvPr/>
              </p:nvSpPr>
              <p:spPr bwMode="auto">
                <a:xfrm>
                  <a:off x="1929" y="403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3" name="Group 43"/>
              <p:cNvGrpSpPr>
                <a:grpSpLocks/>
              </p:cNvGrpSpPr>
              <p:nvPr/>
            </p:nvGrpSpPr>
            <p:grpSpPr bwMode="auto">
              <a:xfrm>
                <a:off x="0" y="806"/>
                <a:ext cx="1929" cy="403"/>
                <a:chOff x="0" y="806"/>
                <a:chExt cx="1929" cy="403"/>
              </a:xfrm>
            </p:grpSpPr>
            <p:sp>
              <p:nvSpPr>
                <p:cNvPr id="57435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Bumble bee en aceite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36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4" name="Group 45"/>
              <p:cNvGrpSpPr>
                <a:grpSpLocks/>
              </p:cNvGrpSpPr>
              <p:nvPr/>
            </p:nvGrpSpPr>
            <p:grpSpPr bwMode="auto">
              <a:xfrm>
                <a:off x="1929" y="806"/>
                <a:ext cx="1834" cy="403"/>
                <a:chOff x="1929" y="806"/>
                <a:chExt cx="1834" cy="403"/>
              </a:xfrm>
            </p:grpSpPr>
            <p:sp>
              <p:nvSpPr>
                <p:cNvPr id="57433" name="Rectangle 7"/>
                <p:cNvSpPr>
                  <a:spLocks noChangeArrowheads="1"/>
                </p:cNvSpPr>
                <p:nvPr/>
              </p:nvSpPr>
              <p:spPr bwMode="auto">
                <a:xfrm>
                  <a:off x="1972" y="806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170 gr                0.58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34" name="Rectangle 44"/>
                <p:cNvSpPr>
                  <a:spLocks noChangeArrowheads="1"/>
                </p:cNvSpPr>
                <p:nvPr/>
              </p:nvSpPr>
              <p:spPr bwMode="auto">
                <a:xfrm>
                  <a:off x="1929" y="806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5" name="Group 47"/>
              <p:cNvGrpSpPr>
                <a:grpSpLocks/>
              </p:cNvGrpSpPr>
              <p:nvPr/>
            </p:nvGrpSpPr>
            <p:grpSpPr bwMode="auto">
              <a:xfrm>
                <a:off x="0" y="1209"/>
                <a:ext cx="1929" cy="403"/>
                <a:chOff x="0" y="1209"/>
                <a:chExt cx="1929" cy="403"/>
              </a:xfrm>
            </p:grpSpPr>
            <p:sp>
              <p:nvSpPr>
                <p:cNvPr id="57431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Vamcamps 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32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6" name="Group 49"/>
              <p:cNvGrpSpPr>
                <a:grpSpLocks/>
              </p:cNvGrpSpPr>
              <p:nvPr/>
            </p:nvGrpSpPr>
            <p:grpSpPr bwMode="auto">
              <a:xfrm>
                <a:off x="1929" y="1209"/>
                <a:ext cx="1834" cy="403"/>
                <a:chOff x="1929" y="1209"/>
                <a:chExt cx="1834" cy="403"/>
              </a:xfrm>
            </p:grpSpPr>
            <p:sp>
              <p:nvSpPr>
                <p:cNvPr id="57429" name="Rectangle 9"/>
                <p:cNvSpPr>
                  <a:spLocks noChangeArrowheads="1"/>
                </p:cNvSpPr>
                <p:nvPr/>
              </p:nvSpPr>
              <p:spPr bwMode="auto">
                <a:xfrm>
                  <a:off x="1972" y="1209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184 gr                0.66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30" name="Rectangle 48"/>
                <p:cNvSpPr>
                  <a:spLocks noChangeArrowheads="1"/>
                </p:cNvSpPr>
                <p:nvPr/>
              </p:nvSpPr>
              <p:spPr bwMode="auto">
                <a:xfrm>
                  <a:off x="1929" y="1209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7" name="Group 51"/>
              <p:cNvGrpSpPr>
                <a:grpSpLocks/>
              </p:cNvGrpSpPr>
              <p:nvPr/>
            </p:nvGrpSpPr>
            <p:grpSpPr bwMode="auto">
              <a:xfrm>
                <a:off x="0" y="1612"/>
                <a:ext cx="1929" cy="403"/>
                <a:chOff x="0" y="1612"/>
                <a:chExt cx="1929" cy="403"/>
              </a:xfrm>
            </p:grpSpPr>
            <p:sp>
              <p:nvSpPr>
                <p:cNvPr id="57427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lomitos en aceite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28" name="Rectangle 50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8" name="Group 53"/>
              <p:cNvGrpSpPr>
                <a:grpSpLocks/>
              </p:cNvGrpSpPr>
              <p:nvPr/>
            </p:nvGrpSpPr>
            <p:grpSpPr bwMode="auto">
              <a:xfrm>
                <a:off x="1929" y="1612"/>
                <a:ext cx="1834" cy="403"/>
                <a:chOff x="1929" y="1612"/>
                <a:chExt cx="1834" cy="403"/>
              </a:xfrm>
            </p:grpSpPr>
            <p:sp>
              <p:nvSpPr>
                <p:cNvPr id="57425" name="Rectangle 11"/>
                <p:cNvSpPr>
                  <a:spLocks noChangeArrowheads="1"/>
                </p:cNvSpPr>
                <p:nvPr/>
              </p:nvSpPr>
              <p:spPr bwMode="auto">
                <a:xfrm>
                  <a:off x="1972" y="1612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180 gr                0.59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26" name="Rectangle 52"/>
                <p:cNvSpPr>
                  <a:spLocks noChangeArrowheads="1"/>
                </p:cNvSpPr>
                <p:nvPr/>
              </p:nvSpPr>
              <p:spPr bwMode="auto">
                <a:xfrm>
                  <a:off x="1929" y="1612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59" name="Group 55"/>
              <p:cNvGrpSpPr>
                <a:grpSpLocks/>
              </p:cNvGrpSpPr>
              <p:nvPr/>
            </p:nvGrpSpPr>
            <p:grpSpPr bwMode="auto">
              <a:xfrm>
                <a:off x="0" y="2015"/>
                <a:ext cx="1929" cy="403"/>
                <a:chOff x="0" y="2015"/>
                <a:chExt cx="1929" cy="403"/>
              </a:xfrm>
            </p:grpSpPr>
            <p:sp>
              <p:nvSpPr>
                <p:cNvPr id="57423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2015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lomitos en aceite abre fácil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24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0" name="Group 57"/>
              <p:cNvGrpSpPr>
                <a:grpSpLocks/>
              </p:cNvGrpSpPr>
              <p:nvPr/>
            </p:nvGrpSpPr>
            <p:grpSpPr bwMode="auto">
              <a:xfrm>
                <a:off x="1929" y="2015"/>
                <a:ext cx="1834" cy="403"/>
                <a:chOff x="1929" y="2015"/>
                <a:chExt cx="1834" cy="403"/>
              </a:xfrm>
            </p:grpSpPr>
            <p:sp>
              <p:nvSpPr>
                <p:cNvPr id="57421" name="Rectangle 13"/>
                <p:cNvSpPr>
                  <a:spLocks noChangeArrowheads="1"/>
                </p:cNvSpPr>
                <p:nvPr/>
              </p:nvSpPr>
              <p:spPr bwMode="auto">
                <a:xfrm>
                  <a:off x="1972" y="2015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180 gr                0.66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22" name="Rectangle 56"/>
                <p:cNvSpPr>
                  <a:spLocks noChangeArrowheads="1"/>
                </p:cNvSpPr>
                <p:nvPr/>
              </p:nvSpPr>
              <p:spPr bwMode="auto">
                <a:xfrm>
                  <a:off x="1929" y="2015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1" name="Group 59"/>
              <p:cNvGrpSpPr>
                <a:grpSpLocks/>
              </p:cNvGrpSpPr>
              <p:nvPr/>
            </p:nvGrpSpPr>
            <p:grpSpPr bwMode="auto">
              <a:xfrm>
                <a:off x="0" y="2418"/>
                <a:ext cx="1929" cy="403"/>
                <a:chOff x="0" y="2418"/>
                <a:chExt cx="1929" cy="403"/>
              </a:xfrm>
            </p:grpSpPr>
            <p:sp>
              <p:nvSpPr>
                <p:cNvPr id="574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2418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lomitos en aceite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20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2" name="Group 61"/>
              <p:cNvGrpSpPr>
                <a:grpSpLocks/>
              </p:cNvGrpSpPr>
              <p:nvPr/>
            </p:nvGrpSpPr>
            <p:grpSpPr bwMode="auto">
              <a:xfrm>
                <a:off x="1929" y="2418"/>
                <a:ext cx="1834" cy="403"/>
                <a:chOff x="1929" y="2418"/>
                <a:chExt cx="1834" cy="403"/>
              </a:xfrm>
            </p:grpSpPr>
            <p:sp>
              <p:nvSpPr>
                <p:cNvPr id="57417" name="Rectangle 15"/>
                <p:cNvSpPr>
                  <a:spLocks noChangeArrowheads="1"/>
                </p:cNvSpPr>
                <p:nvPr/>
              </p:nvSpPr>
              <p:spPr bwMode="auto">
                <a:xfrm>
                  <a:off x="1972" y="2418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1127 gr              2.74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18" name="Rectangle 60"/>
                <p:cNvSpPr>
                  <a:spLocks noChangeArrowheads="1"/>
                </p:cNvSpPr>
                <p:nvPr/>
              </p:nvSpPr>
              <p:spPr bwMode="auto">
                <a:xfrm>
                  <a:off x="1929" y="2418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3" name="Group 63"/>
              <p:cNvGrpSpPr>
                <a:grpSpLocks/>
              </p:cNvGrpSpPr>
              <p:nvPr/>
            </p:nvGrpSpPr>
            <p:grpSpPr bwMode="auto">
              <a:xfrm>
                <a:off x="0" y="2821"/>
                <a:ext cx="1929" cy="403"/>
                <a:chOff x="0" y="2821"/>
                <a:chExt cx="1929" cy="403"/>
              </a:xfrm>
            </p:grpSpPr>
            <p:sp>
              <p:nvSpPr>
                <p:cNvPr id="57415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2821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en aceite abre fácil 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16" name="Rectangle 62"/>
                <p:cNvSpPr>
                  <a:spLocks noChangeArrowheads="1"/>
                </p:cNvSpPr>
                <p:nvPr/>
              </p:nvSpPr>
              <p:spPr bwMode="auto">
                <a:xfrm>
                  <a:off x="0" y="2821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4" name="Group 65"/>
              <p:cNvGrpSpPr>
                <a:grpSpLocks/>
              </p:cNvGrpSpPr>
              <p:nvPr/>
            </p:nvGrpSpPr>
            <p:grpSpPr bwMode="auto">
              <a:xfrm>
                <a:off x="1929" y="2821"/>
                <a:ext cx="1834" cy="403"/>
                <a:chOff x="1929" y="2821"/>
                <a:chExt cx="1834" cy="403"/>
              </a:xfrm>
            </p:grpSpPr>
            <p:sp>
              <p:nvSpPr>
                <p:cNvPr id="57413" name="Rectangle 17"/>
                <p:cNvSpPr>
                  <a:spLocks noChangeArrowheads="1"/>
                </p:cNvSpPr>
                <p:nvPr/>
              </p:nvSpPr>
              <p:spPr bwMode="auto">
                <a:xfrm>
                  <a:off x="1972" y="2821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354 gr                1.26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14" name="Rectangle 64"/>
                <p:cNvSpPr>
                  <a:spLocks noChangeArrowheads="1"/>
                </p:cNvSpPr>
                <p:nvPr/>
              </p:nvSpPr>
              <p:spPr bwMode="auto">
                <a:xfrm>
                  <a:off x="1929" y="2821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5" name="Group 67"/>
              <p:cNvGrpSpPr>
                <a:grpSpLocks/>
              </p:cNvGrpSpPr>
              <p:nvPr/>
            </p:nvGrpSpPr>
            <p:grpSpPr bwMode="auto">
              <a:xfrm>
                <a:off x="0" y="3224"/>
                <a:ext cx="1929" cy="403"/>
                <a:chOff x="0" y="3224"/>
                <a:chExt cx="1929" cy="403"/>
              </a:xfrm>
            </p:grpSpPr>
            <p:sp>
              <p:nvSpPr>
                <p:cNvPr id="57411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3224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Real en aceite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12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3224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6" name="Group 69"/>
              <p:cNvGrpSpPr>
                <a:grpSpLocks/>
              </p:cNvGrpSpPr>
              <p:nvPr/>
            </p:nvGrpSpPr>
            <p:grpSpPr bwMode="auto">
              <a:xfrm>
                <a:off x="1929" y="3224"/>
                <a:ext cx="1834" cy="403"/>
                <a:chOff x="1929" y="3224"/>
                <a:chExt cx="1834" cy="403"/>
              </a:xfrm>
            </p:grpSpPr>
            <p:sp>
              <p:nvSpPr>
                <p:cNvPr id="57409" name="Rectangle 19"/>
                <p:cNvSpPr>
                  <a:spLocks noChangeArrowheads="1"/>
                </p:cNvSpPr>
                <p:nvPr/>
              </p:nvSpPr>
              <p:spPr bwMode="auto">
                <a:xfrm>
                  <a:off x="1972" y="3224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354 gr                1.20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10" name="Rectangle 68"/>
                <p:cNvSpPr>
                  <a:spLocks noChangeArrowheads="1"/>
                </p:cNvSpPr>
                <p:nvPr/>
              </p:nvSpPr>
              <p:spPr bwMode="auto">
                <a:xfrm>
                  <a:off x="1929" y="3224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7" name="Group 71"/>
              <p:cNvGrpSpPr>
                <a:grpSpLocks/>
              </p:cNvGrpSpPr>
              <p:nvPr/>
            </p:nvGrpSpPr>
            <p:grpSpPr bwMode="auto">
              <a:xfrm>
                <a:off x="0" y="3627"/>
                <a:ext cx="1929" cy="403"/>
                <a:chOff x="0" y="3627"/>
                <a:chExt cx="1929" cy="403"/>
              </a:xfrm>
            </p:grpSpPr>
            <p:sp>
              <p:nvSpPr>
                <p:cNvPr id="57407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3627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Atún Isabel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08" name="Rectangle 70"/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8" name="Group 73"/>
              <p:cNvGrpSpPr>
                <a:grpSpLocks/>
              </p:cNvGrpSpPr>
              <p:nvPr/>
            </p:nvGrpSpPr>
            <p:grpSpPr bwMode="auto">
              <a:xfrm>
                <a:off x="1929" y="3627"/>
                <a:ext cx="1834" cy="403"/>
                <a:chOff x="1929" y="3627"/>
                <a:chExt cx="1834" cy="403"/>
              </a:xfrm>
            </p:grpSpPr>
            <p:sp>
              <p:nvSpPr>
                <p:cNvPr id="57405" name="Rectangle 21"/>
                <p:cNvSpPr>
                  <a:spLocks noChangeArrowheads="1"/>
                </p:cNvSpPr>
                <p:nvPr/>
              </p:nvSpPr>
              <p:spPr bwMode="auto">
                <a:xfrm>
                  <a:off x="1972" y="3627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354 gr                1.25</a:t>
                  </a: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06" name="Rectangle 72"/>
                <p:cNvSpPr>
                  <a:spLocks noChangeArrowheads="1"/>
                </p:cNvSpPr>
                <p:nvPr/>
              </p:nvSpPr>
              <p:spPr bwMode="auto">
                <a:xfrm>
                  <a:off x="1929" y="3627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69" name="Group 75"/>
              <p:cNvGrpSpPr>
                <a:grpSpLocks/>
              </p:cNvGrpSpPr>
              <p:nvPr/>
            </p:nvGrpSpPr>
            <p:grpSpPr bwMode="auto">
              <a:xfrm>
                <a:off x="0" y="4030"/>
                <a:ext cx="1929" cy="403"/>
                <a:chOff x="0" y="4030"/>
                <a:chExt cx="1929" cy="403"/>
              </a:xfrm>
            </p:grpSpPr>
            <p:sp>
              <p:nvSpPr>
                <p:cNvPr id="57403" name="Rectangle 22"/>
                <p:cNvSpPr>
                  <a:spLocks noChangeArrowheads="1"/>
                </p:cNvSpPr>
                <p:nvPr/>
              </p:nvSpPr>
              <p:spPr bwMode="auto">
                <a:xfrm>
                  <a:off x="43" y="403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Sardinas Real en salsa de tomate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04" name="Rectangle 74"/>
                <p:cNvSpPr>
                  <a:spLocks noChangeArrowheads="1"/>
                </p:cNvSpPr>
                <p:nvPr/>
              </p:nvSpPr>
              <p:spPr bwMode="auto">
                <a:xfrm>
                  <a:off x="0" y="403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0" name="Group 77"/>
              <p:cNvGrpSpPr>
                <a:grpSpLocks/>
              </p:cNvGrpSpPr>
              <p:nvPr/>
            </p:nvGrpSpPr>
            <p:grpSpPr bwMode="auto">
              <a:xfrm>
                <a:off x="1929" y="4030"/>
                <a:ext cx="1834" cy="403"/>
                <a:chOff x="1929" y="4030"/>
                <a:chExt cx="1834" cy="403"/>
              </a:xfrm>
            </p:grpSpPr>
            <p:sp>
              <p:nvSpPr>
                <p:cNvPr id="57401" name="Rectangle 23"/>
                <p:cNvSpPr>
                  <a:spLocks noChangeArrowheads="1"/>
                </p:cNvSpPr>
                <p:nvPr/>
              </p:nvSpPr>
              <p:spPr bwMode="auto">
                <a:xfrm>
                  <a:off x="1972" y="403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15 oz                 0.81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02" name="Rectangle 76"/>
                <p:cNvSpPr>
                  <a:spLocks noChangeArrowheads="1"/>
                </p:cNvSpPr>
                <p:nvPr/>
              </p:nvSpPr>
              <p:spPr bwMode="auto">
                <a:xfrm>
                  <a:off x="1929" y="403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1" name="Group 79"/>
              <p:cNvGrpSpPr>
                <a:grpSpLocks/>
              </p:cNvGrpSpPr>
              <p:nvPr/>
            </p:nvGrpSpPr>
            <p:grpSpPr bwMode="auto">
              <a:xfrm>
                <a:off x="0" y="4433"/>
                <a:ext cx="1929" cy="518"/>
                <a:chOff x="0" y="4433"/>
                <a:chExt cx="1929" cy="518"/>
              </a:xfrm>
            </p:grpSpPr>
            <p:sp>
              <p:nvSpPr>
                <p:cNvPr id="57399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4433"/>
                  <a:ext cx="1843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Sardinas La portuguesa en salsa de tomate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400" name="Rectangle 78"/>
                <p:cNvSpPr>
                  <a:spLocks noChangeArrowheads="1"/>
                </p:cNvSpPr>
                <p:nvPr/>
              </p:nvSpPr>
              <p:spPr bwMode="auto">
                <a:xfrm>
                  <a:off x="0" y="4433"/>
                  <a:ext cx="1929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2" name="Group 81"/>
              <p:cNvGrpSpPr>
                <a:grpSpLocks/>
              </p:cNvGrpSpPr>
              <p:nvPr/>
            </p:nvGrpSpPr>
            <p:grpSpPr bwMode="auto">
              <a:xfrm>
                <a:off x="1929" y="4433"/>
                <a:ext cx="1834" cy="518"/>
                <a:chOff x="1929" y="4433"/>
                <a:chExt cx="1834" cy="518"/>
              </a:xfrm>
            </p:grpSpPr>
            <p:sp>
              <p:nvSpPr>
                <p:cNvPr id="57397" name="Rectangle 25"/>
                <p:cNvSpPr>
                  <a:spLocks noChangeArrowheads="1"/>
                </p:cNvSpPr>
                <p:nvPr/>
              </p:nvSpPr>
              <p:spPr bwMode="auto">
                <a:xfrm>
                  <a:off x="1972" y="4433"/>
                  <a:ext cx="174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425 gr                0.79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98" name="Rectangle 80"/>
                <p:cNvSpPr>
                  <a:spLocks noChangeArrowheads="1"/>
                </p:cNvSpPr>
                <p:nvPr/>
              </p:nvSpPr>
              <p:spPr bwMode="auto">
                <a:xfrm>
                  <a:off x="1929" y="4433"/>
                  <a:ext cx="183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3" name="Group 83"/>
              <p:cNvGrpSpPr>
                <a:grpSpLocks/>
              </p:cNvGrpSpPr>
              <p:nvPr/>
            </p:nvGrpSpPr>
            <p:grpSpPr bwMode="auto">
              <a:xfrm>
                <a:off x="0" y="4951"/>
                <a:ext cx="1929" cy="403"/>
                <a:chOff x="0" y="4951"/>
                <a:chExt cx="1929" cy="403"/>
              </a:xfrm>
            </p:grpSpPr>
            <p:sp>
              <p:nvSpPr>
                <p:cNvPr id="57395" name="Rectangle 26"/>
                <p:cNvSpPr>
                  <a:spLocks noChangeArrowheads="1"/>
                </p:cNvSpPr>
                <p:nvPr/>
              </p:nvSpPr>
              <p:spPr bwMode="auto">
                <a:xfrm>
                  <a:off x="43" y="4951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Sardinas Vamcamps en salsa de tomate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96" name="Rectangle 82"/>
                <p:cNvSpPr>
                  <a:spLocks noChangeArrowheads="1"/>
                </p:cNvSpPr>
                <p:nvPr/>
              </p:nvSpPr>
              <p:spPr bwMode="auto">
                <a:xfrm>
                  <a:off x="0" y="4951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4" name="Group 85"/>
              <p:cNvGrpSpPr>
                <a:grpSpLocks/>
              </p:cNvGrpSpPr>
              <p:nvPr/>
            </p:nvGrpSpPr>
            <p:grpSpPr bwMode="auto">
              <a:xfrm>
                <a:off x="1929" y="4951"/>
                <a:ext cx="1834" cy="403"/>
                <a:chOff x="1929" y="4951"/>
                <a:chExt cx="1834" cy="403"/>
              </a:xfrm>
            </p:grpSpPr>
            <p:sp>
              <p:nvSpPr>
                <p:cNvPr id="57393" name="Rectangle 27"/>
                <p:cNvSpPr>
                  <a:spLocks noChangeArrowheads="1"/>
                </p:cNvSpPr>
                <p:nvPr/>
              </p:nvSpPr>
              <p:spPr bwMode="auto">
                <a:xfrm>
                  <a:off x="1972" y="4951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425 gr                0.80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94" name="Rectangle 84"/>
                <p:cNvSpPr>
                  <a:spLocks noChangeArrowheads="1"/>
                </p:cNvSpPr>
                <p:nvPr/>
              </p:nvSpPr>
              <p:spPr bwMode="auto">
                <a:xfrm>
                  <a:off x="1929" y="4951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5" name="Group 87"/>
              <p:cNvGrpSpPr>
                <a:grpSpLocks/>
              </p:cNvGrpSpPr>
              <p:nvPr/>
            </p:nvGrpSpPr>
            <p:grpSpPr bwMode="auto">
              <a:xfrm>
                <a:off x="0" y="5354"/>
                <a:ext cx="1929" cy="403"/>
                <a:chOff x="0" y="5354"/>
                <a:chExt cx="1929" cy="403"/>
              </a:xfrm>
            </p:grpSpPr>
            <p:sp>
              <p:nvSpPr>
                <p:cNvPr id="57391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5354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Sardinas Isabel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92" name="Rectangle 86"/>
                <p:cNvSpPr>
                  <a:spLocks noChangeArrowheads="1"/>
                </p:cNvSpPr>
                <p:nvPr/>
              </p:nvSpPr>
              <p:spPr bwMode="auto">
                <a:xfrm>
                  <a:off x="0" y="5354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6" name="Group 89"/>
              <p:cNvGrpSpPr>
                <a:grpSpLocks/>
              </p:cNvGrpSpPr>
              <p:nvPr/>
            </p:nvGrpSpPr>
            <p:grpSpPr bwMode="auto">
              <a:xfrm>
                <a:off x="1929" y="5354"/>
                <a:ext cx="1834" cy="403"/>
                <a:chOff x="1929" y="5354"/>
                <a:chExt cx="1834" cy="403"/>
              </a:xfrm>
            </p:grpSpPr>
            <p:sp>
              <p:nvSpPr>
                <p:cNvPr id="57389" name="Rectangle 29"/>
                <p:cNvSpPr>
                  <a:spLocks noChangeArrowheads="1"/>
                </p:cNvSpPr>
                <p:nvPr/>
              </p:nvSpPr>
              <p:spPr bwMode="auto">
                <a:xfrm>
                  <a:off x="1972" y="5354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425 gr                0.77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90" name="Rectangle 88"/>
                <p:cNvSpPr>
                  <a:spLocks noChangeArrowheads="1"/>
                </p:cNvSpPr>
                <p:nvPr/>
              </p:nvSpPr>
              <p:spPr bwMode="auto">
                <a:xfrm>
                  <a:off x="1929" y="5354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7" name="Group 91"/>
              <p:cNvGrpSpPr>
                <a:grpSpLocks/>
              </p:cNvGrpSpPr>
              <p:nvPr/>
            </p:nvGrpSpPr>
            <p:grpSpPr bwMode="auto">
              <a:xfrm>
                <a:off x="0" y="5757"/>
                <a:ext cx="1929" cy="403"/>
                <a:chOff x="0" y="5757"/>
                <a:chExt cx="1929" cy="403"/>
              </a:xfrm>
            </p:grpSpPr>
            <p:sp>
              <p:nvSpPr>
                <p:cNvPr id="57387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5757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Sardinas Real en aceite de soya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88" name="Rectangle 90"/>
                <p:cNvSpPr>
                  <a:spLocks noChangeArrowheads="1"/>
                </p:cNvSpPr>
                <p:nvPr/>
              </p:nvSpPr>
              <p:spPr bwMode="auto">
                <a:xfrm>
                  <a:off x="0" y="5757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8" name="Group 93"/>
              <p:cNvGrpSpPr>
                <a:grpSpLocks/>
              </p:cNvGrpSpPr>
              <p:nvPr/>
            </p:nvGrpSpPr>
            <p:grpSpPr bwMode="auto">
              <a:xfrm>
                <a:off x="1929" y="5757"/>
                <a:ext cx="1834" cy="403"/>
                <a:chOff x="1929" y="5757"/>
                <a:chExt cx="1834" cy="403"/>
              </a:xfrm>
            </p:grpSpPr>
            <p:sp>
              <p:nvSpPr>
                <p:cNvPr id="57385" name="Rectangle 31"/>
                <p:cNvSpPr>
                  <a:spLocks noChangeArrowheads="1"/>
                </p:cNvSpPr>
                <p:nvPr/>
              </p:nvSpPr>
              <p:spPr bwMode="auto">
                <a:xfrm>
                  <a:off x="1972" y="5757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425 gr                0.76 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86" name="Rectangle 92"/>
                <p:cNvSpPr>
                  <a:spLocks noChangeArrowheads="1"/>
                </p:cNvSpPr>
                <p:nvPr/>
              </p:nvSpPr>
              <p:spPr bwMode="auto">
                <a:xfrm>
                  <a:off x="1929" y="5757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79" name="Group 95"/>
              <p:cNvGrpSpPr>
                <a:grpSpLocks/>
              </p:cNvGrpSpPr>
              <p:nvPr/>
            </p:nvGrpSpPr>
            <p:grpSpPr bwMode="auto">
              <a:xfrm>
                <a:off x="0" y="6160"/>
                <a:ext cx="1929" cy="403"/>
                <a:chOff x="0" y="6160"/>
                <a:chExt cx="1929" cy="403"/>
              </a:xfrm>
            </p:grpSpPr>
            <p:sp>
              <p:nvSpPr>
                <p:cNvPr id="57383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6160"/>
                  <a:ext cx="18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Sardinas Vamcamps en aceite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84" name="Rectangle 94"/>
                <p:cNvSpPr>
                  <a:spLocks noChangeArrowheads="1"/>
                </p:cNvSpPr>
                <p:nvPr/>
              </p:nvSpPr>
              <p:spPr bwMode="auto">
                <a:xfrm>
                  <a:off x="0" y="6160"/>
                  <a:ext cx="192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  <p:grpSp>
            <p:nvGrpSpPr>
              <p:cNvPr id="57380" name="Group 97"/>
              <p:cNvGrpSpPr>
                <a:grpSpLocks/>
              </p:cNvGrpSpPr>
              <p:nvPr/>
            </p:nvGrpSpPr>
            <p:grpSpPr bwMode="auto">
              <a:xfrm>
                <a:off x="1929" y="6160"/>
                <a:ext cx="1834" cy="403"/>
                <a:chOff x="1929" y="6160"/>
                <a:chExt cx="1834" cy="403"/>
              </a:xfrm>
            </p:grpSpPr>
            <p:sp>
              <p:nvSpPr>
                <p:cNvPr id="57381" name="Rectangle 33"/>
                <p:cNvSpPr>
                  <a:spLocks noChangeArrowheads="1"/>
                </p:cNvSpPr>
                <p:nvPr/>
              </p:nvSpPr>
              <p:spPr bwMode="auto">
                <a:xfrm>
                  <a:off x="1972" y="6160"/>
                  <a:ext cx="174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MX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 lb                    0.80</a:t>
                  </a:r>
                  <a:endParaRPr lang="en-US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n-US">
                    <a:latin typeface="Arial Narrow" pitchFamily="34" charset="0"/>
                  </a:endParaRPr>
                </a:p>
              </p:txBody>
            </p:sp>
            <p:sp>
              <p:nvSpPr>
                <p:cNvPr id="57382" name="Rectangle 96"/>
                <p:cNvSpPr>
                  <a:spLocks noChangeArrowheads="1"/>
                </p:cNvSpPr>
                <p:nvPr/>
              </p:nvSpPr>
              <p:spPr bwMode="auto">
                <a:xfrm>
                  <a:off x="1929" y="6160"/>
                  <a:ext cx="183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s-US"/>
                </a:p>
              </p:txBody>
            </p:sp>
          </p:grpSp>
        </p:grpSp>
        <p:sp>
          <p:nvSpPr>
            <p:cNvPr id="57348" name="Rectangle 99"/>
            <p:cNvSpPr>
              <a:spLocks noChangeArrowheads="1"/>
            </p:cNvSpPr>
            <p:nvPr/>
          </p:nvSpPr>
          <p:spPr bwMode="auto">
            <a:xfrm>
              <a:off x="-3" y="-3"/>
              <a:ext cx="3769" cy="6569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s-US"/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Barreras </a:t>
            </a:r>
            <a:r>
              <a:rPr lang="es-EC" smtClean="0">
                <a:cs typeface="Times New Roman" pitchFamily="18" charset="0"/>
              </a:rPr>
              <a:t>arancelarias</a:t>
            </a:r>
            <a:r>
              <a:rPr lang="es-ES" smtClean="0"/>
              <a:t> </a:t>
            </a:r>
            <a:r>
              <a:rPr lang="es-MX" smtClean="0"/>
              <a:t>y no arancelarias</a:t>
            </a:r>
            <a:endParaRPr lang="es-E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Impuestos en las aduanas de entrada y salida de las mercaderías, restricciones.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Son requisitos que pueden ser exigidos en otros  países, para la importación de mercancías.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Permisos de exportación o importación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Cuotas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Precios oficiales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Impuestos antidumping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Impuestos compensatorios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Regulaciones sanitarias </a:t>
            </a:r>
          </a:p>
          <a:p>
            <a:pPr algn="just">
              <a:lnSpc>
                <a:spcPct val="90000"/>
              </a:lnSpc>
              <a:defRPr/>
            </a:pPr>
            <a:r>
              <a:rPr lang="es-EC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Regulaciones fitosanitarias </a:t>
            </a:r>
            <a:endParaRPr lang="es-ES" sz="200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La oferta del producto</a:t>
            </a:r>
            <a:r>
              <a:rPr lang="es-ES" smtClean="0"/>
              <a:t>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EC">
                <a:cs typeface="Times New Roman" pitchFamily="18" charset="0"/>
              </a:rPr>
              <a:t>Información de la empresa: representante, dirección completa, fax, teléfono, télex, e-mail, tipo de empresa</a:t>
            </a:r>
          </a:p>
          <a:p>
            <a:pPr>
              <a:lnSpc>
                <a:spcPct val="90000"/>
              </a:lnSpc>
              <a:defRPr/>
            </a:pPr>
            <a:r>
              <a:rPr lang="es-EC">
                <a:cs typeface="Times New Roman" pitchFamily="18" charset="0"/>
              </a:rPr>
              <a:t>Nombre del producto y país de origen </a:t>
            </a:r>
          </a:p>
          <a:p>
            <a:pPr>
              <a:lnSpc>
                <a:spcPct val="90000"/>
              </a:lnSpc>
              <a:defRPr/>
            </a:pPr>
            <a:r>
              <a:rPr lang="es-EC">
                <a:cs typeface="Times New Roman" pitchFamily="18" charset="0"/>
              </a:rPr>
              <a:t>Características del producto ofertado (tamaño, peso, variedad)</a:t>
            </a:r>
          </a:p>
          <a:p>
            <a:pPr algn="just">
              <a:lnSpc>
                <a:spcPct val="90000"/>
              </a:lnSpc>
              <a:defRPr/>
            </a:pPr>
            <a:r>
              <a:rPr lang="es-EC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Condiciones y forma de pago </a:t>
            </a:r>
          </a:p>
          <a:p>
            <a:pPr>
              <a:lnSpc>
                <a:spcPct val="90000"/>
              </a:lnSpc>
              <a:defRPr/>
            </a:pPr>
            <a:r>
              <a:rPr lang="es-EC">
                <a:cs typeface="Times New Roman" pitchFamily="18" charset="0"/>
              </a:rPr>
              <a:t>Término a negociar (INCOTERM) </a:t>
            </a:r>
            <a:r>
              <a:rPr lang="es-ES">
                <a:cs typeface="Times New Roman" pitchFamily="18" charset="0"/>
              </a:rPr>
              <a:t> 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b="1" smtClean="0">
                <a:cs typeface="Times New Roman" pitchFamily="18" charset="0"/>
              </a:rPr>
              <a:t>Regímenes aduaneros</a:t>
            </a:r>
            <a:r>
              <a:rPr lang="es-ES" smtClean="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C">
                <a:cs typeface="Times New Roman" pitchFamily="18" charset="0"/>
              </a:rPr>
              <a:t>Exportación a consumo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C">
                <a:cs typeface="Times New Roman" pitchFamily="18" charset="0"/>
              </a:rPr>
              <a:t>Exportación temporal con reimportación en el mismo estado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C">
                <a:cs typeface="Times New Roman" pitchFamily="18" charset="0"/>
              </a:rPr>
              <a:t>Exportación en consignación</a:t>
            </a:r>
            <a:r>
              <a:rPr lang="es-ES"/>
              <a:t> </a:t>
            </a:r>
            <a:endParaRPr lang="es-MX"/>
          </a:p>
          <a:p>
            <a:pPr>
              <a:defRPr/>
            </a:pPr>
            <a:r>
              <a:rPr lang="es-EC">
                <a:cs typeface="Times New Roman" pitchFamily="18" charset="0"/>
              </a:rPr>
              <a:t>Exportación bajo régimen de maquila</a:t>
            </a:r>
            <a:r>
              <a:rPr lang="es-ES"/>
              <a:t>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 se  necesita para exportar</a:t>
            </a:r>
            <a:br>
              <a:rPr lang="es-EC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s-ES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es-EC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Solicitar en el Departamento de Comercio Exterior de un Banco Corresponsal del BCE la Tarjeta de Identificación, llenar los datos y entregarla adjuntando la documentación requerida:</a:t>
            </a:r>
          </a:p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2751</TotalTime>
  <Words>2540</Words>
  <Application>Microsoft PowerPoint</Application>
  <PresentationFormat>Presentación en pantalla (4:3)</PresentationFormat>
  <Paragraphs>544</Paragraphs>
  <Slides>54</Slides>
  <Notes>54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Times New Roman</vt:lpstr>
      <vt:lpstr>Arial</vt:lpstr>
      <vt:lpstr>Wingdings</vt:lpstr>
      <vt:lpstr>Arial Unicode MS</vt:lpstr>
      <vt:lpstr>Arial Narrow</vt:lpstr>
      <vt:lpstr>Verdana</vt:lpstr>
      <vt:lpstr>Azure</vt:lpstr>
      <vt:lpstr>Planificación y Comercialización – Clase 7 Análisis Interno Y Externo De Productos Acuícolas</vt:lpstr>
      <vt:lpstr>Fabrizio Marcillo Morla</vt:lpstr>
      <vt:lpstr>COMO EXPORTAR </vt:lpstr>
      <vt:lpstr>Investigación de mercado </vt:lpstr>
      <vt:lpstr>¿Qué mercado? ¿Qué producto? </vt:lpstr>
      <vt:lpstr>Barreras arancelarias y no arancelarias</vt:lpstr>
      <vt:lpstr>La oferta del producto </vt:lpstr>
      <vt:lpstr>Regímenes aduaneros </vt:lpstr>
      <vt:lpstr>Que se  necesita para exportar </vt:lpstr>
      <vt:lpstr>Diapositiva 10</vt:lpstr>
      <vt:lpstr>Exportaciones vía courier: </vt:lpstr>
      <vt:lpstr>Acordar y contratar la exportación  </vt:lpstr>
      <vt:lpstr>INCOTERMS </vt:lpstr>
      <vt:lpstr>Contrato de compraventa internacional </vt:lpstr>
      <vt:lpstr>Condiciones de pago </vt:lpstr>
      <vt:lpstr>Embalajes internacionales </vt:lpstr>
      <vt:lpstr>Embalajes internacionales</vt:lpstr>
      <vt:lpstr>BANCOS DONDE PODRAN SER REALIZADOS LOS PAGOS </vt:lpstr>
      <vt:lpstr>MERCADO INTERNO</vt:lpstr>
      <vt:lpstr>Actividades del sector pesquero</vt:lpstr>
      <vt:lpstr>Actividades del sector pesquero</vt:lpstr>
      <vt:lpstr>Actividades del sector pesquero</vt:lpstr>
      <vt:lpstr>Actividades del sector pesquero</vt:lpstr>
      <vt:lpstr>Rana</vt:lpstr>
      <vt:lpstr>CAMARON </vt:lpstr>
      <vt:lpstr>Transportación. </vt:lpstr>
      <vt:lpstr>Recepción.</vt:lpstr>
      <vt:lpstr>Descabece.</vt:lpstr>
      <vt:lpstr>Selección mecánica</vt:lpstr>
      <vt:lpstr>Llenado de caja TOP OPEN.</vt:lpstr>
      <vt:lpstr>Pesado</vt:lpstr>
      <vt:lpstr>Carga (congelado)</vt:lpstr>
      <vt:lpstr>Almacén de producto terminado</vt:lpstr>
      <vt:lpstr>Embarque </vt:lpstr>
      <vt:lpstr>TILAPIA</vt:lpstr>
      <vt:lpstr>Canales de comercialización </vt:lpstr>
      <vt:lpstr>Venta directa a mayoristas </vt:lpstr>
      <vt:lpstr>Distribuidores especializados </vt:lpstr>
      <vt:lpstr>Distribuidores de multiproductos </vt:lpstr>
      <vt:lpstr>Cadenas de restaurantes </vt:lpstr>
      <vt:lpstr>Hipermercados </vt:lpstr>
      <vt:lpstr>Compañías navieras dedicadas al turismo (cruceros) </vt:lpstr>
      <vt:lpstr>Diapositiva 43</vt:lpstr>
      <vt:lpstr>Diapositiva 44</vt:lpstr>
      <vt:lpstr>Diapositiva 45</vt:lpstr>
      <vt:lpstr>El Atún</vt:lpstr>
      <vt:lpstr>Atún</vt:lpstr>
      <vt:lpstr>Atún</vt:lpstr>
      <vt:lpstr>PROCESO DE ATUN</vt:lpstr>
      <vt:lpstr>Diapositiva 50</vt:lpstr>
      <vt:lpstr>Diapositiva 51</vt:lpstr>
      <vt:lpstr>Diapositiva 52</vt:lpstr>
      <vt:lpstr>Diapositiva 53</vt:lpstr>
      <vt:lpstr>Diapositiva 54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Introduccion y Costos Fijos y Variables</dc:title>
  <dc:subject>Planificacion y Comercializacion</dc:subject>
  <dc:creator>Barcillo Barzinister</dc:creator>
  <cp:lastModifiedBy>kenjjime</cp:lastModifiedBy>
  <cp:revision>425</cp:revision>
  <cp:lastPrinted>1601-01-01T00:00:00Z</cp:lastPrinted>
  <dcterms:created xsi:type="dcterms:W3CDTF">2002-07-19T11:47:45Z</dcterms:created>
  <dcterms:modified xsi:type="dcterms:W3CDTF">2010-01-29T17:59:27Z</dcterms:modified>
</cp:coreProperties>
</file>