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slides/slide14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slides/slide120.xml" ContentType="application/vnd.openxmlformats-officedocument.presentationml.slide+xml"/>
  <Override PartName="/ppt/slides/slide131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63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slides/slide147.xml" ContentType="application/vnd.openxmlformats-officedocument.presentationml.slide+xml"/>
  <Override PartName="/ppt/notesSlides/notesSlide30.xml" ContentType="application/vnd.openxmlformats-officedocument.presentationml.notesSlide+xml"/>
  <Override PartName="/ppt/slides/slide99.xml" ContentType="application/vnd.openxmlformats-officedocument.presentationml.slide+xml"/>
  <Override PartName="/ppt/slides/slide136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25.xml" ContentType="application/vnd.openxmlformats-officedocument.presentationml.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68.xml" ContentType="application/vnd.openxmlformats-officedocument.presentationml.notesSlide+xml"/>
  <Override PartName="/ppt/notesSlides/notesSlide79.xml" ContentType="application/vnd.openxmlformats-officedocument.presentationml.notesSlide+xml"/>
  <Override PartName="/ppt/slides/slide55.xml" ContentType="application/vnd.openxmlformats-officedocument.presentationml.slide+xml"/>
  <Override PartName="/ppt/theme/theme2.xml" ContentType="application/vnd.openxmlformats-officedocument.theme+xml"/>
  <Override PartName="/ppt/notesSlides/notesSlide57.xml" ContentType="application/vnd.openxmlformats-officedocument.presentationml.notes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Default Extension="emf" ContentType="image/x-emf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8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60.xml" ContentType="application/vnd.openxmlformats-officedocument.presentationml.notesSlide+xml"/>
  <Override PartName="/ppt/slides/slide119.xml" ContentType="application/vnd.openxmlformats-officedocument.presentationml.slide+xml"/>
  <Override PartName="/ppt/slides/slide148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Default Extension="vml" ContentType="application/vnd.openxmlformats-officedocument.vmlDrawing"/>
  <Override PartName="/ppt/slides/slide89.xml" ContentType="application/vnd.openxmlformats-officedocument.presentationml.slide+xml"/>
  <Override PartName="/ppt/slides/slide108.xml" ContentType="application/vnd.openxmlformats-officedocument.presentationml.slide+xml"/>
  <Override PartName="/ppt/slides/slide126.xml" ContentType="application/vnd.openxmlformats-officedocument.presentationml.slide+xml"/>
  <Override PartName="/ppt/slides/slide137.xml" ContentType="application/vnd.openxmlformats-officedocument.presentationml.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s/slide96.xml" ContentType="application/vnd.openxmlformats-officedocument.presentationml.slide+xml"/>
  <Override PartName="/ppt/slides/slide115.xml" ContentType="application/vnd.openxmlformats-officedocument.presentationml.slide+xml"/>
  <Override PartName="/ppt/slides/slide144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s/slide133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s/slide140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76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Default Extension="wmf" ContentType="image/x-wmf"/>
  <Default Extension="xls" ContentType="application/vnd.ms-excel"/>
  <Override PartName="/ppt/notesSlides/notesSlide83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slides/slide138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127.xml" ContentType="application/vnd.openxmlformats-officedocument.presentationml.slide+xml"/>
  <Override PartName="/ppt/slides/slide145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s/slide134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slides/slide141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130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77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84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80.xml" ContentType="application/vnd.openxmlformats-officedocument.presentationml.notesSlide+xml"/>
  <Override PartName="/ppt/slides/slide139.xml" ContentType="application/vnd.openxmlformats-officedocument.presentationml.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slides/slide98.xml" ContentType="application/vnd.openxmlformats-officedocument.presentationml.slide+xml"/>
  <Override PartName="/ppt/slides/slide117.xml" ContentType="application/vnd.openxmlformats-officedocument.presentationml.slide+xml"/>
  <Override PartName="/ppt/slides/slide128.xml" ContentType="application/vnd.openxmlformats-officedocument.presentationml.slide+xml"/>
  <Override PartName="/ppt/slides/slide14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slides/slide124.xml" ContentType="application/vnd.openxmlformats-officedocument.presentationml.slide+xml"/>
  <Override PartName="/ppt/slides/slide135.xml" ContentType="application/vnd.openxmlformats-officedocument.presentationml.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113.xml" ContentType="application/vnd.openxmlformats-officedocument.presentationml.slide+xml"/>
  <Override PartName="/ppt/notesSlides/notesSlide78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67.xml" ContentType="application/vnd.openxmlformats-officedocument.presentationml.notesSlide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34.xml" ContentType="application/vnd.openxmlformats-officedocument.presentationml.notesSlide+xml"/>
  <Override PartName="/ppt/notesSlides/notesSlide81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notesSlides/notesSlide23.xml" ContentType="application/vnd.openxmlformats-officedocument.presentationml.notesSlide+xml"/>
  <Override PartName="/ppt/notesSlides/notesSlide70.xml" ContentType="application/vnd.openxmlformats-officedocument.presentationml.notesSlide+xml"/>
  <Override PartName="/ppt/slides/slide129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18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107.xml" ContentType="application/vnd.openxmlformats-officedocument.presentationml.slide+xml"/>
  <Override PartName="/ppt/slides/slide143.xml" ContentType="application/vnd.openxmlformats-officedocument.presentationml.slide+xml"/>
  <Override PartName="/ppt/viewProps.xml" ContentType="application/vnd.openxmlformats-officedocument.presentationml.viewProps+xml"/>
  <Override PartName="/ppt/slides/slide48.xml" ContentType="application/vnd.openxmlformats-officedocument.presentationml.slide+xml"/>
  <Override PartName="/ppt/slides/slide95.xml" ContentType="application/vnd.openxmlformats-officedocument.presentationml.slide+xml"/>
  <Override PartName="/ppt/slides/slide132.xml" ContentType="application/vnd.openxmlformats-officedocument.presentationml.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slides/slide51.xml" ContentType="application/vnd.openxmlformats-officedocument.presentationml.slide+xml"/>
  <Override PartName="/ppt/notesSlides/notesSlide53.xml" ContentType="application/vnd.openxmlformats-officedocument.presentationml.notesSlide+xml"/>
  <Override PartName="/ppt/slides/slide40.xml" ContentType="application/vnd.openxmlformats-officedocument.presentationml.slide+xml"/>
  <Override PartName="/ppt/notesSlides/notesSlide4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50"/>
  </p:notesMasterIdLst>
  <p:handoutMasterIdLst>
    <p:handoutMasterId r:id="rId151"/>
  </p:handoutMasterIdLst>
  <p:sldIdLst>
    <p:sldId id="483" r:id="rId2"/>
    <p:sldId id="484" r:id="rId3"/>
    <p:sldId id="257" r:id="rId4"/>
    <p:sldId id="279" r:id="rId5"/>
    <p:sldId id="264" r:id="rId6"/>
    <p:sldId id="317" r:id="rId7"/>
    <p:sldId id="328" r:id="rId8"/>
    <p:sldId id="329" r:id="rId9"/>
    <p:sldId id="258" r:id="rId10"/>
    <p:sldId id="259" r:id="rId11"/>
    <p:sldId id="265" r:id="rId12"/>
    <p:sldId id="321" r:id="rId13"/>
    <p:sldId id="262" r:id="rId14"/>
    <p:sldId id="266" r:id="rId15"/>
    <p:sldId id="267" r:id="rId16"/>
    <p:sldId id="268" r:id="rId17"/>
    <p:sldId id="269" r:id="rId18"/>
    <p:sldId id="327" r:id="rId19"/>
    <p:sldId id="324" r:id="rId20"/>
    <p:sldId id="325" r:id="rId21"/>
    <p:sldId id="326" r:id="rId22"/>
    <p:sldId id="270" r:id="rId23"/>
    <p:sldId id="320" r:id="rId24"/>
    <p:sldId id="322" r:id="rId25"/>
    <p:sldId id="271" r:id="rId26"/>
    <p:sldId id="272" r:id="rId27"/>
    <p:sldId id="373" r:id="rId28"/>
    <p:sldId id="334" r:id="rId29"/>
    <p:sldId id="335" r:id="rId30"/>
    <p:sldId id="336" r:id="rId31"/>
    <p:sldId id="337" r:id="rId32"/>
    <p:sldId id="338" r:id="rId33"/>
    <p:sldId id="339" r:id="rId34"/>
    <p:sldId id="340" r:id="rId35"/>
    <p:sldId id="341" r:id="rId36"/>
    <p:sldId id="342" r:id="rId37"/>
    <p:sldId id="343" r:id="rId38"/>
    <p:sldId id="344" r:id="rId39"/>
    <p:sldId id="345" r:id="rId40"/>
    <p:sldId id="346" r:id="rId41"/>
    <p:sldId id="347" r:id="rId42"/>
    <p:sldId id="348" r:id="rId43"/>
    <p:sldId id="349" r:id="rId44"/>
    <p:sldId id="350" r:id="rId45"/>
    <p:sldId id="351" r:id="rId46"/>
    <p:sldId id="352" r:id="rId47"/>
    <p:sldId id="353" r:id="rId48"/>
    <p:sldId id="354" r:id="rId49"/>
    <p:sldId id="355" r:id="rId50"/>
    <p:sldId id="356" r:id="rId51"/>
    <p:sldId id="357" r:id="rId52"/>
    <p:sldId id="358" r:id="rId53"/>
    <p:sldId id="359" r:id="rId54"/>
    <p:sldId id="360" r:id="rId55"/>
    <p:sldId id="361" r:id="rId56"/>
    <p:sldId id="362" r:id="rId57"/>
    <p:sldId id="363" r:id="rId58"/>
    <p:sldId id="364" r:id="rId59"/>
    <p:sldId id="365" r:id="rId60"/>
    <p:sldId id="366" r:id="rId61"/>
    <p:sldId id="367" r:id="rId62"/>
    <p:sldId id="368" r:id="rId63"/>
    <p:sldId id="369" r:id="rId64"/>
    <p:sldId id="370" r:id="rId65"/>
    <p:sldId id="371" r:id="rId66"/>
    <p:sldId id="372" r:id="rId67"/>
    <p:sldId id="398" r:id="rId68"/>
    <p:sldId id="330" r:id="rId69"/>
    <p:sldId id="408" r:id="rId70"/>
    <p:sldId id="441" r:id="rId71"/>
    <p:sldId id="443" r:id="rId72"/>
    <p:sldId id="409" r:id="rId73"/>
    <p:sldId id="410" r:id="rId74"/>
    <p:sldId id="411" r:id="rId75"/>
    <p:sldId id="442" r:id="rId76"/>
    <p:sldId id="444" r:id="rId77"/>
    <p:sldId id="412" r:id="rId78"/>
    <p:sldId id="413" r:id="rId79"/>
    <p:sldId id="438" r:id="rId80"/>
    <p:sldId id="383" r:id="rId81"/>
    <p:sldId id="384" r:id="rId82"/>
    <p:sldId id="388" r:id="rId83"/>
    <p:sldId id="387" r:id="rId84"/>
    <p:sldId id="389" r:id="rId85"/>
    <p:sldId id="445" r:id="rId86"/>
    <p:sldId id="390" r:id="rId87"/>
    <p:sldId id="404" r:id="rId88"/>
    <p:sldId id="406" r:id="rId89"/>
    <p:sldId id="414" r:id="rId90"/>
    <p:sldId id="374" r:id="rId91"/>
    <p:sldId id="417" r:id="rId92"/>
    <p:sldId id="420" r:id="rId93"/>
    <p:sldId id="422" r:id="rId94"/>
    <p:sldId id="451" r:id="rId95"/>
    <p:sldId id="419" r:id="rId96"/>
    <p:sldId id="452" r:id="rId97"/>
    <p:sldId id="418" r:id="rId98"/>
    <p:sldId id="453" r:id="rId99"/>
    <p:sldId id="421" r:id="rId100"/>
    <p:sldId id="454" r:id="rId101"/>
    <p:sldId id="456" r:id="rId102"/>
    <p:sldId id="457" r:id="rId103"/>
    <p:sldId id="455" r:id="rId104"/>
    <p:sldId id="431" r:id="rId105"/>
    <p:sldId id="426" r:id="rId106"/>
    <p:sldId id="425" r:id="rId107"/>
    <p:sldId id="466" r:id="rId108"/>
    <p:sldId id="467" r:id="rId109"/>
    <p:sldId id="468" r:id="rId110"/>
    <p:sldId id="469" r:id="rId111"/>
    <p:sldId id="470" r:id="rId112"/>
    <p:sldId id="471" r:id="rId113"/>
    <p:sldId id="472" r:id="rId114"/>
    <p:sldId id="473" r:id="rId115"/>
    <p:sldId id="474" r:id="rId116"/>
    <p:sldId id="475" r:id="rId117"/>
    <p:sldId id="476" r:id="rId118"/>
    <p:sldId id="477" r:id="rId119"/>
    <p:sldId id="478" r:id="rId120"/>
    <p:sldId id="479" r:id="rId121"/>
    <p:sldId id="480" r:id="rId122"/>
    <p:sldId id="481" r:id="rId123"/>
    <p:sldId id="482" r:id="rId124"/>
    <p:sldId id="465" r:id="rId125"/>
    <p:sldId id="423" r:id="rId126"/>
    <p:sldId id="424" r:id="rId127"/>
    <p:sldId id="427" r:id="rId128"/>
    <p:sldId id="428" r:id="rId129"/>
    <p:sldId id="429" r:id="rId130"/>
    <p:sldId id="462" r:id="rId131"/>
    <p:sldId id="432" r:id="rId132"/>
    <p:sldId id="433" r:id="rId133"/>
    <p:sldId id="458" r:id="rId134"/>
    <p:sldId id="435" r:id="rId135"/>
    <p:sldId id="450" r:id="rId136"/>
    <p:sldId id="378" r:id="rId137"/>
    <p:sldId id="379" r:id="rId138"/>
    <p:sldId id="437" r:id="rId139"/>
    <p:sldId id="459" r:id="rId140"/>
    <p:sldId id="460" r:id="rId141"/>
    <p:sldId id="461" r:id="rId142"/>
    <p:sldId id="380" r:id="rId143"/>
    <p:sldId id="381" r:id="rId144"/>
    <p:sldId id="331" r:id="rId145"/>
    <p:sldId id="440" r:id="rId146"/>
    <p:sldId id="332" r:id="rId147"/>
    <p:sldId id="463" r:id="rId148"/>
    <p:sldId id="464" r:id="rId14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9634" autoAdjust="0"/>
    <p:restoredTop sz="98673" autoAdjust="0"/>
  </p:normalViewPr>
  <p:slideViewPr>
    <p:cSldViewPr>
      <p:cViewPr varScale="1">
        <p:scale>
          <a:sx n="42" d="100"/>
          <a:sy n="42" d="100"/>
        </p:scale>
        <p:origin x="-102" y="-5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  <p:sld r:id="rId29" collapse="1"/>
      <p:sld r:id="rId30" collapse="1"/>
      <p:sld r:id="rId31" collapse="1"/>
      <p:sld r:id="rId32" collapse="1"/>
      <p:sld r:id="rId33" collapse="1"/>
      <p:sld r:id="rId34" collapse="1"/>
      <p:sld r:id="rId35" collapse="1"/>
      <p:sld r:id="rId36" collapse="1"/>
      <p:sld r:id="rId37" collapse="1"/>
      <p:sld r:id="rId38" collapse="1"/>
      <p:sld r:id="rId39" collapse="1"/>
      <p:sld r:id="rId40" collapse="1"/>
      <p:sld r:id="rId41" collapse="1"/>
      <p:sld r:id="rId42" collapse="1"/>
      <p:sld r:id="rId43" collapse="1"/>
      <p:sld r:id="rId44" collapse="1"/>
      <p:sld r:id="rId45" collapse="1"/>
      <p:sld r:id="rId46" collapse="1"/>
      <p:sld r:id="rId47" collapse="1"/>
      <p:sld r:id="rId48" collapse="1"/>
      <p:sld r:id="rId49" collapse="1"/>
      <p:sld r:id="rId50" collapse="1"/>
      <p:sld r:id="rId51" collapse="1"/>
      <p:sld r:id="rId52" collapse="1"/>
      <p:sld r:id="rId53" collapse="1"/>
      <p:sld r:id="rId54" collapse="1"/>
      <p:sld r:id="rId55" collapse="1"/>
      <p:sld r:id="rId56" collapse="1"/>
      <p:sld r:id="rId57" collapse="1"/>
      <p:sld r:id="rId58" collapse="1"/>
      <p:sld r:id="rId59" collapse="1"/>
      <p:sld r:id="rId60" collapse="1"/>
      <p:sld r:id="rId61" collapse="1"/>
      <p:sld r:id="rId62" collapse="1"/>
      <p:sld r:id="rId63" collapse="1"/>
      <p:sld r:id="rId64" collapse="1"/>
      <p:sld r:id="rId65" collapse="1"/>
      <p:sld r:id="rId66" collapse="1"/>
      <p:sld r:id="rId67" collapse="1"/>
      <p:sld r:id="rId68" collapse="1"/>
      <p:sld r:id="rId69" collapse="1"/>
      <p:sld r:id="rId70" collapse="1"/>
      <p:sld r:id="rId71" collapse="1"/>
      <p:sld r:id="rId72" collapse="1"/>
      <p:sld r:id="rId73" collapse="1"/>
      <p:sld r:id="rId74" collapse="1"/>
      <p:sld r:id="rId75" collapse="1"/>
      <p:sld r:id="rId76" collapse="1"/>
      <p:sld r:id="rId77" collapse="1"/>
      <p:sld r:id="rId78" collapse="1"/>
      <p:sld r:id="rId79" collapse="1"/>
      <p:sld r:id="rId80" collapse="1"/>
      <p:sld r:id="rId81" collapse="1"/>
      <p:sld r:id="rId82" collapse="1"/>
      <p:sld r:id="rId83" collapse="1"/>
      <p:sld r:id="rId84" collapse="1"/>
      <p:sld r:id="rId85" collapse="1"/>
      <p:sld r:id="rId86" collapse="1"/>
      <p:sld r:id="rId87" collapse="1"/>
      <p:sld r:id="rId88" collapse="1"/>
      <p:sld r:id="rId89" collapse="1"/>
      <p:sld r:id="rId90" collapse="1"/>
      <p:sld r:id="rId91" collapse="1"/>
      <p:sld r:id="rId92" collapse="1"/>
      <p:sld r:id="rId93" collapse="1"/>
      <p:sld r:id="rId94" collapse="1"/>
      <p:sld r:id="rId95" collapse="1"/>
      <p:sld r:id="rId96" collapse="1"/>
      <p:sld r:id="rId97" collapse="1"/>
      <p:sld r:id="rId98" collapse="1"/>
      <p:sld r:id="rId99" collapse="1"/>
      <p:sld r:id="rId100" collapse="1"/>
      <p:sld r:id="rId101" collapse="1"/>
      <p:sld r:id="rId102" collapse="1"/>
      <p:sld r:id="rId103" collapse="1"/>
      <p:sld r:id="rId104" collapse="1"/>
      <p:sld r:id="rId105" collapse="1"/>
      <p:sld r:id="rId106" collapse="1"/>
      <p:sld r:id="rId107" collapse="1"/>
      <p:sld r:id="rId108" collapse="1"/>
      <p:sld r:id="rId109" collapse="1"/>
      <p:sld r:id="rId110" collapse="1"/>
      <p:sld r:id="rId111" collapse="1"/>
      <p:sld r:id="rId112" collapse="1"/>
      <p:sld r:id="rId113" collapse="1"/>
      <p:sld r:id="rId114" collapse="1"/>
      <p:sld r:id="rId115" collapse="1"/>
      <p:sld r:id="rId116" collapse="1"/>
      <p:sld r:id="rId117" collapse="1"/>
      <p:sld r:id="rId118" collapse="1"/>
      <p:sld r:id="rId119" collapse="1"/>
      <p:sld r:id="rId120" collapse="1"/>
      <p:sld r:id="rId12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theme" Target="theme/theme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notesMaster" Target="notesMasters/notesMaster1.xml"/><Relationship Id="rId155" Type="http://schemas.openxmlformats.org/officeDocument/2006/relationships/tableStyles" Target="tableStyle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5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5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/Relationships>
</file>

<file path=ppt/_rels/viewProps.xml.rels><?xml version="1.0" encoding="UTF-8" standalone="yes"?>
<Relationships xmlns="http://schemas.openxmlformats.org/package/2006/relationships"><Relationship Id="rId26" Type="http://schemas.openxmlformats.org/officeDocument/2006/relationships/slide" Target="slides/slide31.xml"/><Relationship Id="rId117" Type="http://schemas.openxmlformats.org/officeDocument/2006/relationships/slide" Target="slides/slide142.xml"/><Relationship Id="rId21" Type="http://schemas.openxmlformats.org/officeDocument/2006/relationships/slide" Target="slides/slide26.xml"/><Relationship Id="rId42" Type="http://schemas.openxmlformats.org/officeDocument/2006/relationships/slide" Target="slides/slide48.xml"/><Relationship Id="rId47" Type="http://schemas.openxmlformats.org/officeDocument/2006/relationships/slide" Target="slides/slide54.xml"/><Relationship Id="rId63" Type="http://schemas.openxmlformats.org/officeDocument/2006/relationships/slide" Target="slides/slide74.xml"/><Relationship Id="rId68" Type="http://schemas.openxmlformats.org/officeDocument/2006/relationships/slide" Target="slides/slide83.xml"/><Relationship Id="rId84" Type="http://schemas.openxmlformats.org/officeDocument/2006/relationships/slide" Target="slides/slide107.xml"/><Relationship Id="rId89" Type="http://schemas.openxmlformats.org/officeDocument/2006/relationships/slide" Target="slides/slide112.xml"/><Relationship Id="rId112" Type="http://schemas.openxmlformats.org/officeDocument/2006/relationships/slide" Target="slides/slide135.xml"/><Relationship Id="rId16" Type="http://schemas.openxmlformats.org/officeDocument/2006/relationships/slide" Target="slides/slide21.xml"/><Relationship Id="rId107" Type="http://schemas.openxmlformats.org/officeDocument/2006/relationships/slide" Target="slides/slide130.xml"/><Relationship Id="rId11" Type="http://schemas.openxmlformats.org/officeDocument/2006/relationships/slide" Target="slides/slide15.xml"/><Relationship Id="rId32" Type="http://schemas.openxmlformats.org/officeDocument/2006/relationships/slide" Target="slides/slide38.xml"/><Relationship Id="rId37" Type="http://schemas.openxmlformats.org/officeDocument/2006/relationships/slide" Target="slides/slide43.xml"/><Relationship Id="rId53" Type="http://schemas.openxmlformats.org/officeDocument/2006/relationships/slide" Target="slides/slide60.xml"/><Relationship Id="rId58" Type="http://schemas.openxmlformats.org/officeDocument/2006/relationships/slide" Target="slides/slide65.xml"/><Relationship Id="rId74" Type="http://schemas.openxmlformats.org/officeDocument/2006/relationships/slide" Target="slides/slide91.xml"/><Relationship Id="rId79" Type="http://schemas.openxmlformats.org/officeDocument/2006/relationships/slide" Target="slides/slide100.xml"/><Relationship Id="rId102" Type="http://schemas.openxmlformats.org/officeDocument/2006/relationships/slide" Target="slides/slide125.xml"/><Relationship Id="rId5" Type="http://schemas.openxmlformats.org/officeDocument/2006/relationships/slide" Target="slides/slide6.xml"/><Relationship Id="rId61" Type="http://schemas.openxmlformats.org/officeDocument/2006/relationships/slide" Target="slides/slide72.xml"/><Relationship Id="rId82" Type="http://schemas.openxmlformats.org/officeDocument/2006/relationships/slide" Target="slides/slide105.xml"/><Relationship Id="rId90" Type="http://schemas.openxmlformats.org/officeDocument/2006/relationships/slide" Target="slides/slide113.xml"/><Relationship Id="rId95" Type="http://schemas.openxmlformats.org/officeDocument/2006/relationships/slide" Target="slides/slide118.xml"/><Relationship Id="rId19" Type="http://schemas.openxmlformats.org/officeDocument/2006/relationships/slide" Target="slides/slide24.xml"/><Relationship Id="rId14" Type="http://schemas.openxmlformats.org/officeDocument/2006/relationships/slide" Target="slides/slide18.xml"/><Relationship Id="rId22" Type="http://schemas.openxmlformats.org/officeDocument/2006/relationships/slide" Target="slides/slide27.xml"/><Relationship Id="rId27" Type="http://schemas.openxmlformats.org/officeDocument/2006/relationships/slide" Target="slides/slide32.xml"/><Relationship Id="rId30" Type="http://schemas.openxmlformats.org/officeDocument/2006/relationships/slide" Target="slides/slide36.xml"/><Relationship Id="rId35" Type="http://schemas.openxmlformats.org/officeDocument/2006/relationships/slide" Target="slides/slide41.xml"/><Relationship Id="rId43" Type="http://schemas.openxmlformats.org/officeDocument/2006/relationships/slide" Target="slides/slide50.xml"/><Relationship Id="rId48" Type="http://schemas.openxmlformats.org/officeDocument/2006/relationships/slide" Target="slides/slide55.xml"/><Relationship Id="rId56" Type="http://schemas.openxmlformats.org/officeDocument/2006/relationships/slide" Target="slides/slide63.xml"/><Relationship Id="rId64" Type="http://schemas.openxmlformats.org/officeDocument/2006/relationships/slide" Target="slides/slide77.xml"/><Relationship Id="rId69" Type="http://schemas.openxmlformats.org/officeDocument/2006/relationships/slide" Target="slides/slide84.xml"/><Relationship Id="rId77" Type="http://schemas.openxmlformats.org/officeDocument/2006/relationships/slide" Target="slides/slide96.xml"/><Relationship Id="rId100" Type="http://schemas.openxmlformats.org/officeDocument/2006/relationships/slide" Target="slides/slide123.xml"/><Relationship Id="rId105" Type="http://schemas.openxmlformats.org/officeDocument/2006/relationships/slide" Target="slides/slide128.xml"/><Relationship Id="rId113" Type="http://schemas.openxmlformats.org/officeDocument/2006/relationships/slide" Target="slides/slide136.xml"/><Relationship Id="rId118" Type="http://schemas.openxmlformats.org/officeDocument/2006/relationships/slide" Target="slides/slide143.xml"/><Relationship Id="rId8" Type="http://schemas.openxmlformats.org/officeDocument/2006/relationships/slide" Target="slides/slide11.xml"/><Relationship Id="rId51" Type="http://schemas.openxmlformats.org/officeDocument/2006/relationships/slide" Target="slides/slide58.xml"/><Relationship Id="rId72" Type="http://schemas.openxmlformats.org/officeDocument/2006/relationships/slide" Target="slides/slide88.xml"/><Relationship Id="rId80" Type="http://schemas.openxmlformats.org/officeDocument/2006/relationships/slide" Target="slides/slide103.xml"/><Relationship Id="rId85" Type="http://schemas.openxmlformats.org/officeDocument/2006/relationships/slide" Target="slides/slide108.xml"/><Relationship Id="rId93" Type="http://schemas.openxmlformats.org/officeDocument/2006/relationships/slide" Target="slides/slide116.xml"/><Relationship Id="rId98" Type="http://schemas.openxmlformats.org/officeDocument/2006/relationships/slide" Target="slides/slide121.xml"/><Relationship Id="rId121" Type="http://schemas.openxmlformats.org/officeDocument/2006/relationships/slide" Target="slides/slide146.xml"/><Relationship Id="rId3" Type="http://schemas.openxmlformats.org/officeDocument/2006/relationships/slide" Target="slides/slide4.xml"/><Relationship Id="rId12" Type="http://schemas.openxmlformats.org/officeDocument/2006/relationships/slide" Target="slides/slide16.xml"/><Relationship Id="rId17" Type="http://schemas.openxmlformats.org/officeDocument/2006/relationships/slide" Target="slides/slide22.xml"/><Relationship Id="rId25" Type="http://schemas.openxmlformats.org/officeDocument/2006/relationships/slide" Target="slides/slide30.xml"/><Relationship Id="rId33" Type="http://schemas.openxmlformats.org/officeDocument/2006/relationships/slide" Target="slides/slide39.xml"/><Relationship Id="rId38" Type="http://schemas.openxmlformats.org/officeDocument/2006/relationships/slide" Target="slides/slide44.xml"/><Relationship Id="rId46" Type="http://schemas.openxmlformats.org/officeDocument/2006/relationships/slide" Target="slides/slide53.xml"/><Relationship Id="rId59" Type="http://schemas.openxmlformats.org/officeDocument/2006/relationships/slide" Target="slides/slide66.xml"/><Relationship Id="rId67" Type="http://schemas.openxmlformats.org/officeDocument/2006/relationships/slide" Target="slides/slide81.xml"/><Relationship Id="rId103" Type="http://schemas.openxmlformats.org/officeDocument/2006/relationships/slide" Target="slides/slide126.xml"/><Relationship Id="rId108" Type="http://schemas.openxmlformats.org/officeDocument/2006/relationships/slide" Target="slides/slide131.xml"/><Relationship Id="rId116" Type="http://schemas.openxmlformats.org/officeDocument/2006/relationships/slide" Target="slides/slide140.xml"/><Relationship Id="rId20" Type="http://schemas.openxmlformats.org/officeDocument/2006/relationships/slide" Target="slides/slide25.xml"/><Relationship Id="rId41" Type="http://schemas.openxmlformats.org/officeDocument/2006/relationships/slide" Target="slides/slide47.xml"/><Relationship Id="rId54" Type="http://schemas.openxmlformats.org/officeDocument/2006/relationships/slide" Target="slides/slide61.xml"/><Relationship Id="rId62" Type="http://schemas.openxmlformats.org/officeDocument/2006/relationships/slide" Target="slides/slide73.xml"/><Relationship Id="rId70" Type="http://schemas.openxmlformats.org/officeDocument/2006/relationships/slide" Target="slides/slide85.xml"/><Relationship Id="rId75" Type="http://schemas.openxmlformats.org/officeDocument/2006/relationships/slide" Target="slides/slide93.xml"/><Relationship Id="rId83" Type="http://schemas.openxmlformats.org/officeDocument/2006/relationships/slide" Target="slides/slide106.xml"/><Relationship Id="rId88" Type="http://schemas.openxmlformats.org/officeDocument/2006/relationships/slide" Target="slides/slide111.xml"/><Relationship Id="rId91" Type="http://schemas.openxmlformats.org/officeDocument/2006/relationships/slide" Target="slides/slide114.xml"/><Relationship Id="rId96" Type="http://schemas.openxmlformats.org/officeDocument/2006/relationships/slide" Target="slides/slide119.xml"/><Relationship Id="rId111" Type="http://schemas.openxmlformats.org/officeDocument/2006/relationships/slide" Target="slides/slide134.xml"/><Relationship Id="rId1" Type="http://schemas.openxmlformats.org/officeDocument/2006/relationships/slide" Target="slides/slide1.xml"/><Relationship Id="rId6" Type="http://schemas.openxmlformats.org/officeDocument/2006/relationships/slide" Target="slides/slide9.xml"/><Relationship Id="rId15" Type="http://schemas.openxmlformats.org/officeDocument/2006/relationships/slide" Target="slides/slide20.xml"/><Relationship Id="rId23" Type="http://schemas.openxmlformats.org/officeDocument/2006/relationships/slide" Target="slides/slide28.xml"/><Relationship Id="rId28" Type="http://schemas.openxmlformats.org/officeDocument/2006/relationships/slide" Target="slides/slide33.xml"/><Relationship Id="rId36" Type="http://schemas.openxmlformats.org/officeDocument/2006/relationships/slide" Target="slides/slide42.xml"/><Relationship Id="rId49" Type="http://schemas.openxmlformats.org/officeDocument/2006/relationships/slide" Target="slides/slide56.xml"/><Relationship Id="rId57" Type="http://schemas.openxmlformats.org/officeDocument/2006/relationships/slide" Target="slides/slide64.xml"/><Relationship Id="rId106" Type="http://schemas.openxmlformats.org/officeDocument/2006/relationships/slide" Target="slides/slide129.xml"/><Relationship Id="rId114" Type="http://schemas.openxmlformats.org/officeDocument/2006/relationships/slide" Target="slides/slide137.xml"/><Relationship Id="rId119" Type="http://schemas.openxmlformats.org/officeDocument/2006/relationships/slide" Target="slides/slide144.xml"/><Relationship Id="rId10" Type="http://schemas.openxmlformats.org/officeDocument/2006/relationships/slide" Target="slides/slide13.xml"/><Relationship Id="rId31" Type="http://schemas.openxmlformats.org/officeDocument/2006/relationships/slide" Target="slides/slide37.xml"/><Relationship Id="rId44" Type="http://schemas.openxmlformats.org/officeDocument/2006/relationships/slide" Target="slides/slide51.xml"/><Relationship Id="rId52" Type="http://schemas.openxmlformats.org/officeDocument/2006/relationships/slide" Target="slides/slide59.xml"/><Relationship Id="rId60" Type="http://schemas.openxmlformats.org/officeDocument/2006/relationships/slide" Target="slides/slide69.xml"/><Relationship Id="rId65" Type="http://schemas.openxmlformats.org/officeDocument/2006/relationships/slide" Target="slides/slide78.xml"/><Relationship Id="rId73" Type="http://schemas.openxmlformats.org/officeDocument/2006/relationships/slide" Target="slides/slide89.xml"/><Relationship Id="rId78" Type="http://schemas.openxmlformats.org/officeDocument/2006/relationships/slide" Target="slides/slide98.xml"/><Relationship Id="rId81" Type="http://schemas.openxmlformats.org/officeDocument/2006/relationships/slide" Target="slides/slide104.xml"/><Relationship Id="rId86" Type="http://schemas.openxmlformats.org/officeDocument/2006/relationships/slide" Target="slides/slide109.xml"/><Relationship Id="rId94" Type="http://schemas.openxmlformats.org/officeDocument/2006/relationships/slide" Target="slides/slide117.xml"/><Relationship Id="rId99" Type="http://schemas.openxmlformats.org/officeDocument/2006/relationships/slide" Target="slides/slide122.xml"/><Relationship Id="rId101" Type="http://schemas.openxmlformats.org/officeDocument/2006/relationships/slide" Target="slides/slide124.xml"/><Relationship Id="rId4" Type="http://schemas.openxmlformats.org/officeDocument/2006/relationships/slide" Target="slides/slide5.xml"/><Relationship Id="rId9" Type="http://schemas.openxmlformats.org/officeDocument/2006/relationships/slide" Target="slides/slide12.xml"/><Relationship Id="rId13" Type="http://schemas.openxmlformats.org/officeDocument/2006/relationships/slide" Target="slides/slide17.xml"/><Relationship Id="rId18" Type="http://schemas.openxmlformats.org/officeDocument/2006/relationships/slide" Target="slides/slide23.xml"/><Relationship Id="rId39" Type="http://schemas.openxmlformats.org/officeDocument/2006/relationships/slide" Target="slides/slide45.xml"/><Relationship Id="rId109" Type="http://schemas.openxmlformats.org/officeDocument/2006/relationships/slide" Target="slides/slide132.xml"/><Relationship Id="rId34" Type="http://schemas.openxmlformats.org/officeDocument/2006/relationships/slide" Target="slides/slide40.xml"/><Relationship Id="rId50" Type="http://schemas.openxmlformats.org/officeDocument/2006/relationships/slide" Target="slides/slide57.xml"/><Relationship Id="rId55" Type="http://schemas.openxmlformats.org/officeDocument/2006/relationships/slide" Target="slides/slide62.xml"/><Relationship Id="rId76" Type="http://schemas.openxmlformats.org/officeDocument/2006/relationships/slide" Target="slides/slide94.xml"/><Relationship Id="rId97" Type="http://schemas.openxmlformats.org/officeDocument/2006/relationships/slide" Target="slides/slide120.xml"/><Relationship Id="rId104" Type="http://schemas.openxmlformats.org/officeDocument/2006/relationships/slide" Target="slides/slide127.xml"/><Relationship Id="rId120" Type="http://schemas.openxmlformats.org/officeDocument/2006/relationships/slide" Target="slides/slide145.xml"/><Relationship Id="rId7" Type="http://schemas.openxmlformats.org/officeDocument/2006/relationships/slide" Target="slides/slide10.xml"/><Relationship Id="rId71" Type="http://schemas.openxmlformats.org/officeDocument/2006/relationships/slide" Target="slides/slide87.xml"/><Relationship Id="rId92" Type="http://schemas.openxmlformats.org/officeDocument/2006/relationships/slide" Target="slides/slide115.xml"/><Relationship Id="rId2" Type="http://schemas.openxmlformats.org/officeDocument/2006/relationships/slide" Target="slides/slide3.xml"/><Relationship Id="rId29" Type="http://schemas.openxmlformats.org/officeDocument/2006/relationships/slide" Target="slides/slide35.xml"/><Relationship Id="rId24" Type="http://schemas.openxmlformats.org/officeDocument/2006/relationships/slide" Target="slides/slide29.xml"/><Relationship Id="rId40" Type="http://schemas.openxmlformats.org/officeDocument/2006/relationships/slide" Target="slides/slide46.xml"/><Relationship Id="rId45" Type="http://schemas.openxmlformats.org/officeDocument/2006/relationships/slide" Target="slides/slide52.xml"/><Relationship Id="rId66" Type="http://schemas.openxmlformats.org/officeDocument/2006/relationships/slide" Target="slides/slide80.xml"/><Relationship Id="rId87" Type="http://schemas.openxmlformats.org/officeDocument/2006/relationships/slide" Target="slides/slide110.xml"/><Relationship Id="rId110" Type="http://schemas.openxmlformats.org/officeDocument/2006/relationships/slide" Target="slides/slide133.xml"/><Relationship Id="rId115" Type="http://schemas.openxmlformats.org/officeDocument/2006/relationships/slide" Target="slides/slide13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266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266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266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300CB9E-879B-421F-A60E-A12DB3937627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49508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noProof="0" smtClean="0"/>
              <a:t>Click to edit Master text styles</a:t>
            </a:r>
          </a:p>
          <a:p>
            <a:pPr lvl="1"/>
            <a:r>
              <a:rPr lang="es-ES_tradnl" noProof="0" smtClean="0"/>
              <a:t>Second level</a:t>
            </a:r>
          </a:p>
          <a:p>
            <a:pPr lvl="2"/>
            <a:r>
              <a:rPr lang="es-ES_tradnl" noProof="0" smtClean="0"/>
              <a:t>Third level</a:t>
            </a:r>
          </a:p>
          <a:p>
            <a:pPr lvl="3"/>
            <a:r>
              <a:rPr lang="es-ES_tradnl" noProof="0" smtClean="0"/>
              <a:t>Fourth level</a:t>
            </a:r>
          </a:p>
          <a:p>
            <a:pPr lvl="4"/>
            <a:r>
              <a:rPr lang="es-ES_tradnl" noProof="0" smtClean="0"/>
              <a:t>Fifth level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1A9A38F-340F-4406-8D53-F66B46C09F40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1F6325-08AF-4C30-BFBA-CFC7126C2E10}" type="slidenum">
              <a:rPr lang="es-ES_tradnl" smtClean="0"/>
              <a:pPr/>
              <a:t>1</a:t>
            </a:fld>
            <a:endParaRPr lang="es-ES_tradnl" smtClean="0"/>
          </a:p>
        </p:txBody>
      </p:sp>
      <p:sp>
        <p:nvSpPr>
          <p:cNvPr id="15053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_tradnl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2DFA6C-ECF0-4774-BFBF-6329B860A4CF}" type="slidenum">
              <a:rPr lang="es-ES_tradnl" smtClean="0"/>
              <a:pPr/>
              <a:t>10</a:t>
            </a:fld>
            <a:endParaRPr lang="es-ES_tradnl" smtClean="0"/>
          </a:p>
        </p:txBody>
      </p:sp>
      <p:sp>
        <p:nvSpPr>
          <p:cNvPr id="159747" name="Rectangle 1026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_tradnl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AD2893-121C-468B-8EF0-72ECD09BA9E6}" type="slidenum">
              <a:rPr lang="es-ES_tradnl" smtClean="0"/>
              <a:pPr/>
              <a:t>11</a:t>
            </a:fld>
            <a:endParaRPr lang="es-ES_tradnl" smtClean="0"/>
          </a:p>
        </p:txBody>
      </p:sp>
      <p:sp>
        <p:nvSpPr>
          <p:cNvPr id="160771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0772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s-ES_tradnl" smtClean="0">
                <a:latin typeface="Arial" charset="0"/>
              </a:rPr>
              <a:t>Hablando de Experiencias anteriores en Agua Dulce, en el Ecuador no somos nuevos en este tema. </a:t>
            </a:r>
          </a:p>
          <a:p>
            <a:r>
              <a:rPr lang="es-ES_tradnl" smtClean="0">
                <a:latin typeface="Arial" charset="0"/>
              </a:rPr>
              <a:t>En Ecuador se viene cultivando camarón en en aguas de baja salinidad en varias zonas desde hace mucho tiempo…</a:t>
            </a:r>
          </a:p>
          <a:p>
            <a:r>
              <a:rPr lang="es-ES_tradnl" smtClean="0">
                <a:latin typeface="Arial" charset="0"/>
              </a:rPr>
              <a:t>En Florida en HBOI: se esta usando un sistema recirculación. Con agua de 300 mg/l cloruros.</a:t>
            </a:r>
          </a:p>
          <a:p>
            <a:r>
              <a:rPr lang="es-ES_tradnl" smtClean="0">
                <a:latin typeface="Arial" charset="0"/>
              </a:rPr>
              <a:t>Van Wyk (1999): Aguas aptas para cultivos agrícolas pueden usarse para cultivo de camarón.</a:t>
            </a:r>
          </a:p>
          <a:p>
            <a:r>
              <a:rPr lang="es-ES_tradnl" smtClean="0">
                <a:latin typeface="Arial" charset="0"/>
              </a:rPr>
              <a:t>Scarpa (1999), Scarpa y Vaughn (1998): Agua dulce con dureza (150 ppm CaCO</a:t>
            </a:r>
            <a:r>
              <a:rPr lang="es-ES_tradnl" baseline="-25000" smtClean="0">
                <a:latin typeface="Arial" charset="0"/>
              </a:rPr>
              <a:t>3</a:t>
            </a:r>
            <a:r>
              <a:rPr lang="es-ES_tradnl" smtClean="0">
                <a:latin typeface="Arial" charset="0"/>
              </a:rPr>
              <a:t>) y balance iones necesarios pueden ser utilizadas para cultivo de camarón.</a:t>
            </a:r>
          </a:p>
          <a:p>
            <a:r>
              <a:rPr lang="es-ES_tradnl" smtClean="0">
                <a:latin typeface="Arial" charset="0"/>
              </a:rPr>
              <a:t>Nobol (2001): Cultivo </a:t>
            </a:r>
            <a:r>
              <a:rPr lang="es-ES_tradnl" i="1" smtClean="0">
                <a:latin typeface="Arial" charset="0"/>
              </a:rPr>
              <a:t>P. vannamei</a:t>
            </a:r>
            <a:r>
              <a:rPr lang="es-ES_tradnl" smtClean="0">
                <a:latin typeface="Arial" charset="0"/>
              </a:rPr>
              <a:t> con 76 ppm cloruros.</a:t>
            </a:r>
          </a:p>
          <a:p>
            <a:r>
              <a:rPr lang="es-ES_tradnl" smtClean="0">
                <a:latin typeface="Arial" charset="0"/>
              </a:rPr>
              <a:t>....</a:t>
            </a:r>
          </a:p>
          <a:p>
            <a:pPr algn="just"/>
            <a:r>
              <a:rPr lang="es-ES_tradnl" smtClean="0">
                <a:latin typeface="Arial" charset="0"/>
                <a:cs typeface="Times New Roman" pitchFamily="18" charset="0"/>
              </a:rPr>
              <a:t>La importancia de los resultados de estos estudios es que se podría cultivar camarón en tierras agrícolas sin salinizar la tierra o las aguas circundantes. </a:t>
            </a:r>
          </a:p>
          <a:p>
            <a:pPr algn="just"/>
            <a:endParaRPr lang="es-ES_tradnl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220E80-486A-4F89-8CCA-37A4CAC84FDC}" type="slidenum">
              <a:rPr lang="es-ES_tradnl" smtClean="0"/>
              <a:pPr/>
              <a:t>12</a:t>
            </a:fld>
            <a:endParaRPr lang="es-ES_tradnl" smtClean="0"/>
          </a:p>
        </p:txBody>
      </p:sp>
      <p:sp>
        <p:nvSpPr>
          <p:cNvPr id="161795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1796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s-ES_tradnl" smtClean="0">
                <a:latin typeface="Arial" charset="0"/>
              </a:rPr>
              <a:t>Hablando de Experiencias anteriores en Agua Dulce, en el Ecuador no somos nuevos en este tema. </a:t>
            </a:r>
          </a:p>
          <a:p>
            <a:r>
              <a:rPr lang="es-ES_tradnl" smtClean="0">
                <a:latin typeface="Arial" charset="0"/>
              </a:rPr>
              <a:t>En Ecuador se viene cultivando camarón en en aguas de baja salinidad en varias zonas desde hace mucho tiempo…</a:t>
            </a:r>
          </a:p>
          <a:p>
            <a:r>
              <a:rPr lang="es-ES_tradnl" smtClean="0">
                <a:latin typeface="Arial" charset="0"/>
              </a:rPr>
              <a:t>En Florida en HBOI: se esta usando un sistema recirculación. Con agua de 300 mg/l cloruros.</a:t>
            </a:r>
          </a:p>
          <a:p>
            <a:r>
              <a:rPr lang="es-ES_tradnl" smtClean="0">
                <a:latin typeface="Arial" charset="0"/>
              </a:rPr>
              <a:t>Van Wyk (1999): Aguas aptas para cultivos agrícolas pueden usarse para cultivo de camarón.</a:t>
            </a:r>
          </a:p>
          <a:p>
            <a:r>
              <a:rPr lang="es-ES_tradnl" smtClean="0">
                <a:latin typeface="Arial" charset="0"/>
              </a:rPr>
              <a:t>Scarpa (1999), Scarpa y Vaughn (1998): Agua dulce con dureza (150 ppm CaCO</a:t>
            </a:r>
            <a:r>
              <a:rPr lang="es-ES_tradnl" baseline="-25000" smtClean="0">
                <a:latin typeface="Arial" charset="0"/>
              </a:rPr>
              <a:t>3</a:t>
            </a:r>
            <a:r>
              <a:rPr lang="es-ES_tradnl" smtClean="0">
                <a:latin typeface="Arial" charset="0"/>
              </a:rPr>
              <a:t>) y balance iones necesarios pueden ser utilizadas para cultivo de camarón.</a:t>
            </a:r>
          </a:p>
          <a:p>
            <a:r>
              <a:rPr lang="es-ES_tradnl" smtClean="0">
                <a:latin typeface="Arial" charset="0"/>
              </a:rPr>
              <a:t>Nobol (2001): Cultivo </a:t>
            </a:r>
            <a:r>
              <a:rPr lang="es-ES_tradnl" i="1" smtClean="0">
                <a:latin typeface="Arial" charset="0"/>
              </a:rPr>
              <a:t>P. vannamei</a:t>
            </a:r>
            <a:r>
              <a:rPr lang="es-ES_tradnl" smtClean="0">
                <a:latin typeface="Arial" charset="0"/>
              </a:rPr>
              <a:t> con 76 ppm cloruros.</a:t>
            </a:r>
          </a:p>
          <a:p>
            <a:r>
              <a:rPr lang="es-ES_tradnl" smtClean="0">
                <a:latin typeface="Arial" charset="0"/>
              </a:rPr>
              <a:t>....</a:t>
            </a:r>
          </a:p>
          <a:p>
            <a:pPr algn="just"/>
            <a:r>
              <a:rPr lang="es-ES_tradnl" smtClean="0">
                <a:latin typeface="Arial" charset="0"/>
                <a:cs typeface="Times New Roman" pitchFamily="18" charset="0"/>
              </a:rPr>
              <a:t>La importancia de los resultados de estos estudios es que se podría cultivar camarón en tierras agrícolas sin salinizar la tierra o las aguas circundantes. </a:t>
            </a:r>
          </a:p>
          <a:p>
            <a:pPr algn="just"/>
            <a:endParaRPr lang="es-ES_tradnl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F5BADE-B22F-475F-A6AD-539CB7E7BC3C}" type="slidenum">
              <a:rPr lang="es-ES_tradnl" smtClean="0"/>
              <a:pPr/>
              <a:t>13</a:t>
            </a:fld>
            <a:endParaRPr lang="es-ES_tradnl" smtClean="0"/>
          </a:p>
        </p:txBody>
      </p:sp>
      <p:sp>
        <p:nvSpPr>
          <p:cNvPr id="162819" name="Rectangle 2050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0" name="Rectangle 2051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_tradnl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88DBE4-8DB7-4EBD-95A4-F610930602FC}" type="slidenum">
              <a:rPr lang="es-ES_tradnl" smtClean="0"/>
              <a:pPr/>
              <a:t>14</a:t>
            </a:fld>
            <a:endParaRPr lang="es-ES_tradnl" smtClean="0"/>
          </a:p>
        </p:txBody>
      </p:sp>
      <p:sp>
        <p:nvSpPr>
          <p:cNvPr id="163843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3844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s-ES_tradnl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009C38-1024-42C4-9FBD-38343D2723DE}" type="slidenum">
              <a:rPr lang="es-ES_tradnl" smtClean="0"/>
              <a:pPr/>
              <a:t>15</a:t>
            </a:fld>
            <a:endParaRPr lang="es-ES_tradnl" smtClean="0"/>
          </a:p>
        </p:txBody>
      </p:sp>
      <p:sp>
        <p:nvSpPr>
          <p:cNvPr id="164867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4868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s-ES_tradnl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8C3D4D-974C-407E-9173-31568AE4612A}" type="slidenum">
              <a:rPr lang="es-ES_tradnl" smtClean="0"/>
              <a:pPr/>
              <a:t>16</a:t>
            </a:fld>
            <a:endParaRPr lang="es-ES_tradnl" smtClean="0"/>
          </a:p>
        </p:txBody>
      </p:sp>
      <p:sp>
        <p:nvSpPr>
          <p:cNvPr id="165891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5892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s-ES_tradnl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7DEF73-CAB5-4E56-A588-2AF8662FB57C}" type="slidenum">
              <a:rPr lang="es-ES_tradnl" smtClean="0"/>
              <a:pPr/>
              <a:t>17</a:t>
            </a:fld>
            <a:endParaRPr lang="es-ES_tradnl" smtClean="0"/>
          </a:p>
        </p:txBody>
      </p:sp>
      <p:sp>
        <p:nvSpPr>
          <p:cNvPr id="166915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6916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s-ES_tradnl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881A7C-D7D8-403E-9B44-CBE2209B3D27}" type="slidenum">
              <a:rPr lang="es-ES_tradnl" smtClean="0"/>
              <a:pPr/>
              <a:t>18</a:t>
            </a:fld>
            <a:endParaRPr lang="es-ES_tradnl" smtClean="0"/>
          </a:p>
        </p:txBody>
      </p:sp>
      <p:sp>
        <p:nvSpPr>
          <p:cNvPr id="167939" name="Rectangle 1026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4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_tradnl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7596E4-3932-4EA6-AED2-9269382EF031}" type="slidenum">
              <a:rPr lang="es-ES_tradnl" smtClean="0"/>
              <a:pPr/>
              <a:t>19</a:t>
            </a:fld>
            <a:endParaRPr lang="es-ES_tradnl" smtClean="0"/>
          </a:p>
        </p:txBody>
      </p:sp>
      <p:sp>
        <p:nvSpPr>
          <p:cNvPr id="168963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8964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s-ES_tradnl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1555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S" smtClean="0">
              <a:latin typeface="Arial" charset="0"/>
            </a:endParaRPr>
          </a:p>
        </p:txBody>
      </p:sp>
      <p:sp>
        <p:nvSpPr>
          <p:cNvPr id="151556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77662F-2DF3-4BA7-8B43-662676114D42}" type="slidenum">
              <a:rPr lang="es-ES_tradnl" smtClean="0"/>
              <a:pPr/>
              <a:t>2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8002EC-9CF2-4F97-8D0F-B2F5B057F9B5}" type="slidenum">
              <a:rPr lang="es-ES_tradnl" smtClean="0"/>
              <a:pPr/>
              <a:t>20</a:t>
            </a:fld>
            <a:endParaRPr lang="es-ES_tradnl" smtClean="0"/>
          </a:p>
        </p:txBody>
      </p:sp>
      <p:sp>
        <p:nvSpPr>
          <p:cNvPr id="169987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9988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s-ES_tradnl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B842B2-2689-4C3B-B8DD-CA7463750949}" type="slidenum">
              <a:rPr lang="es-ES_tradnl" smtClean="0"/>
              <a:pPr/>
              <a:t>21</a:t>
            </a:fld>
            <a:endParaRPr lang="es-ES_tradnl" smtClean="0"/>
          </a:p>
        </p:txBody>
      </p:sp>
      <p:sp>
        <p:nvSpPr>
          <p:cNvPr id="171011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1012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algn="just"/>
            <a:endParaRPr lang="es-ES_tradnl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9908AC-8B89-445A-8359-A0434B07609B}" type="slidenum">
              <a:rPr lang="es-ES_tradnl" smtClean="0"/>
              <a:pPr/>
              <a:t>22</a:t>
            </a:fld>
            <a:endParaRPr lang="es-ES_tradnl" smtClean="0"/>
          </a:p>
        </p:txBody>
      </p:sp>
      <p:sp>
        <p:nvSpPr>
          <p:cNvPr id="172035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2036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s-ES_tradnl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0A7C0C-DDA6-4D31-A47D-B580F2E08910}" type="slidenum">
              <a:rPr lang="es-ES_tradnl" smtClean="0"/>
              <a:pPr/>
              <a:t>23</a:t>
            </a:fld>
            <a:endParaRPr lang="es-ES_tradnl" smtClean="0"/>
          </a:p>
        </p:txBody>
      </p:sp>
      <p:sp>
        <p:nvSpPr>
          <p:cNvPr id="173059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3060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s-ES_tradnl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D004AD-1F0C-4E37-B2F4-949CD50A4BC5}" type="slidenum">
              <a:rPr lang="es-ES_tradnl" smtClean="0"/>
              <a:pPr/>
              <a:t>24</a:t>
            </a:fld>
            <a:endParaRPr lang="es-ES_tradnl" smtClean="0"/>
          </a:p>
        </p:txBody>
      </p:sp>
      <p:sp>
        <p:nvSpPr>
          <p:cNvPr id="174083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084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s-ES_tradnl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589FB7-B1C6-4107-BDAE-45B5E5D892A4}" type="slidenum">
              <a:rPr lang="es-ES_tradnl" smtClean="0"/>
              <a:pPr/>
              <a:t>25</a:t>
            </a:fld>
            <a:endParaRPr lang="es-ES_tradnl" smtClean="0"/>
          </a:p>
        </p:txBody>
      </p:sp>
      <p:sp>
        <p:nvSpPr>
          <p:cNvPr id="175107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5108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s-ES_tradnl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730096-B9BA-435C-A0A0-2246C9BADF5A}" type="slidenum">
              <a:rPr lang="es-ES_tradnl" smtClean="0"/>
              <a:pPr/>
              <a:t>26</a:t>
            </a:fld>
            <a:endParaRPr lang="es-ES_tradnl" smtClean="0"/>
          </a:p>
        </p:txBody>
      </p:sp>
      <p:sp>
        <p:nvSpPr>
          <p:cNvPr id="176131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6132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s-ES_tradnl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9939B6-1EDD-40F9-A414-A70956A9721A}" type="slidenum">
              <a:rPr lang="es-ES_tradnl" smtClean="0"/>
              <a:pPr/>
              <a:t>27</a:t>
            </a:fld>
            <a:endParaRPr lang="es-ES_tradnl" smtClean="0"/>
          </a:p>
        </p:txBody>
      </p:sp>
      <p:sp>
        <p:nvSpPr>
          <p:cNvPr id="1771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_tradnl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00EE91-8D43-4AB0-BF17-BB3F6BF25412}" type="slidenum">
              <a:rPr lang="es-ES_tradnl" smtClean="0"/>
              <a:pPr/>
              <a:t>28</a:t>
            </a:fld>
            <a:endParaRPr lang="es-ES_tradnl" smtClean="0"/>
          </a:p>
        </p:txBody>
      </p:sp>
      <p:sp>
        <p:nvSpPr>
          <p:cNvPr id="178179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8180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s-ES_tradnl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37F8EB-AEB9-4B6C-8E44-794817296248}" type="slidenum">
              <a:rPr lang="es-ES_tradnl" smtClean="0"/>
              <a:pPr/>
              <a:t>29</a:t>
            </a:fld>
            <a:endParaRPr lang="es-ES_tradnl" smtClean="0"/>
          </a:p>
        </p:txBody>
      </p:sp>
      <p:sp>
        <p:nvSpPr>
          <p:cNvPr id="179203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9204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s-ES_tradnl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71B924-CF6E-4FF0-A2B4-C530DE13D874}" type="slidenum">
              <a:rPr lang="es-ES_tradnl" smtClean="0"/>
              <a:pPr/>
              <a:t>3</a:t>
            </a:fld>
            <a:endParaRPr lang="es-ES_tradnl" smtClean="0"/>
          </a:p>
        </p:txBody>
      </p:sp>
      <p:sp>
        <p:nvSpPr>
          <p:cNvPr id="152579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2580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s-ES_tradnl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0F0F94-8690-4D65-A006-4C33624B2873}" type="slidenum">
              <a:rPr lang="es-ES_tradnl" smtClean="0"/>
              <a:pPr/>
              <a:t>30</a:t>
            </a:fld>
            <a:endParaRPr lang="es-ES_tradnl" smtClean="0"/>
          </a:p>
        </p:txBody>
      </p:sp>
      <p:sp>
        <p:nvSpPr>
          <p:cNvPr id="180227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0228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s-ES_tradnl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5DF1A5-3C63-46BD-B03B-35B1C31BF1C9}" type="slidenum">
              <a:rPr lang="es-ES_tradnl" smtClean="0"/>
              <a:pPr/>
              <a:t>31</a:t>
            </a:fld>
            <a:endParaRPr lang="es-ES_tradnl" smtClean="0"/>
          </a:p>
        </p:txBody>
      </p:sp>
      <p:sp>
        <p:nvSpPr>
          <p:cNvPr id="181251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1252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s-ES_tradnl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A13252-39B1-4642-9677-F4BEF4D7FCE5}" type="slidenum">
              <a:rPr lang="es-ES_tradnl" smtClean="0"/>
              <a:pPr/>
              <a:t>32</a:t>
            </a:fld>
            <a:endParaRPr lang="es-ES_tradnl" smtClean="0"/>
          </a:p>
        </p:txBody>
      </p:sp>
      <p:sp>
        <p:nvSpPr>
          <p:cNvPr id="182275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2276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s-ES_tradnl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D2F2F1-EDD9-4BA2-9B0E-1E9D62085C41}" type="slidenum">
              <a:rPr lang="es-ES_tradnl" smtClean="0"/>
              <a:pPr/>
              <a:t>33</a:t>
            </a:fld>
            <a:endParaRPr lang="es-ES_tradnl" smtClean="0"/>
          </a:p>
        </p:txBody>
      </p:sp>
      <p:sp>
        <p:nvSpPr>
          <p:cNvPr id="183299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3300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s-ES_tradnl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C006FB-4049-48AC-B692-474D1EBA57FE}" type="slidenum">
              <a:rPr lang="es-ES_tradnl" smtClean="0"/>
              <a:pPr/>
              <a:t>34</a:t>
            </a:fld>
            <a:endParaRPr lang="es-ES_tradnl" smtClean="0"/>
          </a:p>
        </p:txBody>
      </p:sp>
      <p:sp>
        <p:nvSpPr>
          <p:cNvPr id="184323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24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smtClean="0">
                <a:latin typeface="Arial" charset="0"/>
              </a:rPr>
              <a:t>Estas son los rangos de Calidad de Agua recomendados por HBOI en 1999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078ABB-E8AE-4EC7-8410-0268C31FD06A}" type="slidenum">
              <a:rPr lang="es-ES_tradnl" smtClean="0"/>
              <a:pPr/>
              <a:t>35</a:t>
            </a:fld>
            <a:endParaRPr lang="es-ES_tradnl" smtClean="0"/>
          </a:p>
        </p:txBody>
      </p:sp>
      <p:sp>
        <p:nvSpPr>
          <p:cNvPr id="185347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5348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s-ES_tradnl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0DE42E-3BCF-4327-98A5-DFCC25BB0707}" type="slidenum">
              <a:rPr lang="es-ES_tradnl" smtClean="0"/>
              <a:pPr/>
              <a:t>36</a:t>
            </a:fld>
            <a:endParaRPr lang="es-ES_tradnl" smtClean="0"/>
          </a:p>
        </p:txBody>
      </p:sp>
      <p:sp>
        <p:nvSpPr>
          <p:cNvPr id="186371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6372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s-ES_tradnl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86FEB1-C9F7-4C88-AD8C-13331DCF29C1}" type="slidenum">
              <a:rPr lang="es-ES_tradnl" smtClean="0"/>
              <a:pPr/>
              <a:t>37</a:t>
            </a:fld>
            <a:endParaRPr lang="es-ES_tradnl" smtClean="0"/>
          </a:p>
        </p:txBody>
      </p:sp>
      <p:sp>
        <p:nvSpPr>
          <p:cNvPr id="187395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7396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s-ES_tradnl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9D1141-6947-4251-BA94-23B9B8DB28B4}" type="slidenum">
              <a:rPr lang="es-ES_tradnl" smtClean="0"/>
              <a:pPr/>
              <a:t>38</a:t>
            </a:fld>
            <a:endParaRPr lang="es-ES_tradnl" smtClean="0"/>
          </a:p>
        </p:txBody>
      </p:sp>
      <p:sp>
        <p:nvSpPr>
          <p:cNvPr id="188419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8420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s-ES_tradnl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CE91F7-F444-44DC-8A0D-2DFBEB753762}" type="slidenum">
              <a:rPr lang="es-ES_tradnl" smtClean="0"/>
              <a:pPr/>
              <a:t>39</a:t>
            </a:fld>
            <a:endParaRPr lang="es-ES_tradnl" smtClean="0"/>
          </a:p>
        </p:txBody>
      </p:sp>
      <p:sp>
        <p:nvSpPr>
          <p:cNvPr id="189443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9444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s-ES_tradnl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633BD6-0F86-4EE9-8467-D15A0094783B}" type="slidenum">
              <a:rPr lang="es-ES_tradnl" smtClean="0"/>
              <a:pPr/>
              <a:t>4</a:t>
            </a:fld>
            <a:endParaRPr lang="es-ES_tradnl" smtClean="0"/>
          </a:p>
        </p:txBody>
      </p:sp>
      <p:sp>
        <p:nvSpPr>
          <p:cNvPr id="153603" name="Rectangle 1026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3604" name="Rectangle 1027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s-ES_tradnl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0C16BE-172F-403B-9754-BA44D08F5082}" type="slidenum">
              <a:rPr lang="es-ES_tradnl" smtClean="0"/>
              <a:pPr/>
              <a:t>40</a:t>
            </a:fld>
            <a:endParaRPr lang="es-ES_tradnl" smtClean="0"/>
          </a:p>
        </p:txBody>
      </p:sp>
      <p:sp>
        <p:nvSpPr>
          <p:cNvPr id="190467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0468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s-ES_tradnl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C7AC9F-D205-4EAE-842A-6836FC8E82E1}" type="slidenum">
              <a:rPr lang="es-ES_tradnl" smtClean="0"/>
              <a:pPr/>
              <a:t>41</a:t>
            </a:fld>
            <a:endParaRPr lang="es-ES_tradnl" smtClean="0"/>
          </a:p>
        </p:txBody>
      </p:sp>
      <p:sp>
        <p:nvSpPr>
          <p:cNvPr id="191491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1492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s-ES_tradnl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E90100-B94C-4957-B58C-B226B7FC37C7}" type="slidenum">
              <a:rPr lang="es-ES_tradnl" smtClean="0"/>
              <a:pPr/>
              <a:t>42</a:t>
            </a:fld>
            <a:endParaRPr lang="es-ES_tradnl" smtClean="0"/>
          </a:p>
        </p:txBody>
      </p:sp>
      <p:sp>
        <p:nvSpPr>
          <p:cNvPr id="192515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2516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s-ES_tradnl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1D2A1D-5CC7-4558-A4F8-A28612408557}" type="slidenum">
              <a:rPr lang="es-ES_tradnl" smtClean="0"/>
              <a:pPr/>
              <a:t>43</a:t>
            </a:fld>
            <a:endParaRPr lang="es-ES_tradnl" smtClean="0"/>
          </a:p>
        </p:txBody>
      </p:sp>
      <p:sp>
        <p:nvSpPr>
          <p:cNvPr id="193539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3540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s-ES_tradnl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6C7833-0767-4F44-9EB8-7EA2E7028388}" type="slidenum">
              <a:rPr lang="es-ES_tradnl" smtClean="0"/>
              <a:pPr/>
              <a:t>44</a:t>
            </a:fld>
            <a:endParaRPr lang="es-ES_tradnl" smtClean="0"/>
          </a:p>
        </p:txBody>
      </p:sp>
      <p:sp>
        <p:nvSpPr>
          <p:cNvPr id="194563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4564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s-ES_tradnl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F5A512-CD2B-43EF-8CA2-9B71B12885DC}" type="slidenum">
              <a:rPr lang="es-ES_tradnl" smtClean="0"/>
              <a:pPr/>
              <a:t>45</a:t>
            </a:fld>
            <a:endParaRPr lang="es-ES_tradnl" smtClean="0"/>
          </a:p>
        </p:txBody>
      </p:sp>
      <p:sp>
        <p:nvSpPr>
          <p:cNvPr id="195587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5588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s-ES_tradnl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67A4A4-6919-4BDD-A261-5712D0631964}" type="slidenum">
              <a:rPr lang="es-ES_tradnl" smtClean="0"/>
              <a:pPr/>
              <a:t>46</a:t>
            </a:fld>
            <a:endParaRPr lang="es-ES_tradnl" smtClean="0"/>
          </a:p>
        </p:txBody>
      </p:sp>
      <p:sp>
        <p:nvSpPr>
          <p:cNvPr id="196611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6612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s-ES_tradnl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513C4C-BFD6-455C-9BD0-71249D049976}" type="slidenum">
              <a:rPr lang="es-ES_tradnl" smtClean="0"/>
              <a:pPr/>
              <a:t>47</a:t>
            </a:fld>
            <a:endParaRPr lang="es-ES_tradnl" smtClean="0"/>
          </a:p>
        </p:txBody>
      </p:sp>
      <p:sp>
        <p:nvSpPr>
          <p:cNvPr id="197635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7636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s-ES_tradnl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45C6B0-74F2-47B2-AE70-14B1AF54DB5E}" type="slidenum">
              <a:rPr lang="es-ES_tradnl" smtClean="0"/>
              <a:pPr/>
              <a:t>48</a:t>
            </a:fld>
            <a:endParaRPr lang="es-ES_tradnl" smtClean="0"/>
          </a:p>
        </p:txBody>
      </p:sp>
      <p:sp>
        <p:nvSpPr>
          <p:cNvPr id="198659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8660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s-ES_tradnl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E05A0A-3161-4846-B3B7-AA6A86EC3CCB}" type="slidenum">
              <a:rPr lang="es-ES_tradnl" smtClean="0"/>
              <a:pPr/>
              <a:t>49</a:t>
            </a:fld>
            <a:endParaRPr lang="es-ES_tradnl" smtClean="0"/>
          </a:p>
        </p:txBody>
      </p:sp>
      <p:sp>
        <p:nvSpPr>
          <p:cNvPr id="199683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9684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s-ES_tradnl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4DB0AA-3D44-4033-833E-9FC3576DCE3F}" type="slidenum">
              <a:rPr lang="es-ES_tradnl" smtClean="0"/>
              <a:pPr/>
              <a:t>5</a:t>
            </a:fld>
            <a:endParaRPr lang="es-ES_tradnl" smtClean="0"/>
          </a:p>
        </p:txBody>
      </p:sp>
      <p:sp>
        <p:nvSpPr>
          <p:cNvPr id="154627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4628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s-ES_tradnl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CD8968-4A35-4485-B015-75647261885D}" type="slidenum">
              <a:rPr lang="es-ES_tradnl" smtClean="0"/>
              <a:pPr/>
              <a:t>50</a:t>
            </a:fld>
            <a:endParaRPr lang="es-ES_tradnl" smtClean="0"/>
          </a:p>
        </p:txBody>
      </p:sp>
      <p:sp>
        <p:nvSpPr>
          <p:cNvPr id="200707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0708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s-ES_tradnl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E1BB48-E850-451F-8A06-D6CB40AC9025}" type="slidenum">
              <a:rPr lang="es-ES_tradnl" smtClean="0"/>
              <a:pPr/>
              <a:t>51</a:t>
            </a:fld>
            <a:endParaRPr lang="es-ES_tradnl" smtClean="0"/>
          </a:p>
        </p:txBody>
      </p:sp>
      <p:sp>
        <p:nvSpPr>
          <p:cNvPr id="201731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1732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s-ES_tradnl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58906D-6E45-4804-AA10-186728E40835}" type="slidenum">
              <a:rPr lang="es-ES_tradnl" smtClean="0"/>
              <a:pPr/>
              <a:t>52</a:t>
            </a:fld>
            <a:endParaRPr lang="es-ES_tradnl" smtClean="0"/>
          </a:p>
        </p:txBody>
      </p:sp>
      <p:sp>
        <p:nvSpPr>
          <p:cNvPr id="202755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2756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s-ES_tradnl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28A8C3-80F6-4788-A55F-A26162B02A45}" type="slidenum">
              <a:rPr lang="es-ES_tradnl" smtClean="0"/>
              <a:pPr/>
              <a:t>53</a:t>
            </a:fld>
            <a:endParaRPr lang="es-ES_tradnl" smtClean="0"/>
          </a:p>
        </p:txBody>
      </p:sp>
      <p:sp>
        <p:nvSpPr>
          <p:cNvPr id="203779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3780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s-ES_tradnl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A668B2-D666-436A-91B6-D7E0EFB9C4D4}" type="slidenum">
              <a:rPr lang="es-ES_tradnl" smtClean="0"/>
              <a:pPr/>
              <a:t>54</a:t>
            </a:fld>
            <a:endParaRPr lang="es-ES_tradnl" smtClean="0"/>
          </a:p>
        </p:txBody>
      </p:sp>
      <p:sp>
        <p:nvSpPr>
          <p:cNvPr id="204803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04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s-ES_tradnl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BF100E-C6D5-423B-9960-42BABB41053A}" type="slidenum">
              <a:rPr lang="es-ES_tradnl" smtClean="0"/>
              <a:pPr/>
              <a:t>55</a:t>
            </a:fld>
            <a:endParaRPr lang="es-ES_tradnl" smtClean="0"/>
          </a:p>
        </p:txBody>
      </p:sp>
      <p:sp>
        <p:nvSpPr>
          <p:cNvPr id="205827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5828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s-ES_tradnl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91C87E-5632-4779-B17F-572586809541}" type="slidenum">
              <a:rPr lang="es-ES_tradnl" smtClean="0"/>
              <a:pPr/>
              <a:t>56</a:t>
            </a:fld>
            <a:endParaRPr lang="es-ES_tradnl" smtClean="0"/>
          </a:p>
        </p:txBody>
      </p:sp>
      <p:sp>
        <p:nvSpPr>
          <p:cNvPr id="206851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6852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s-ES_tradnl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E63FB6-37B0-443A-B0D9-0AF2158108C2}" type="slidenum">
              <a:rPr lang="es-ES_tradnl" smtClean="0"/>
              <a:pPr/>
              <a:t>57</a:t>
            </a:fld>
            <a:endParaRPr lang="es-ES_tradnl" smtClean="0"/>
          </a:p>
        </p:txBody>
      </p:sp>
      <p:sp>
        <p:nvSpPr>
          <p:cNvPr id="207875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7876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s-ES_tradnl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4BB045-CEDF-482C-A522-FAB10D6FB725}" type="slidenum">
              <a:rPr lang="es-ES_tradnl" smtClean="0"/>
              <a:pPr/>
              <a:t>58</a:t>
            </a:fld>
            <a:endParaRPr lang="es-ES_tradnl" smtClean="0"/>
          </a:p>
        </p:txBody>
      </p:sp>
      <p:sp>
        <p:nvSpPr>
          <p:cNvPr id="208899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8900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s-ES_tradnl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D50839-E6F9-497B-B39B-EE213545D95A}" type="slidenum">
              <a:rPr lang="es-ES_tradnl" smtClean="0"/>
              <a:pPr/>
              <a:t>59</a:t>
            </a:fld>
            <a:endParaRPr lang="es-ES_tradnl" smtClean="0"/>
          </a:p>
        </p:txBody>
      </p:sp>
      <p:sp>
        <p:nvSpPr>
          <p:cNvPr id="209923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9924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s-ES_tradnl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24A88C-E593-4F4E-A9F7-3225C7ABCE82}" type="slidenum">
              <a:rPr lang="es-ES_tradnl" smtClean="0"/>
              <a:pPr/>
              <a:t>6</a:t>
            </a:fld>
            <a:endParaRPr lang="es-ES_tradnl" smtClean="0"/>
          </a:p>
        </p:txBody>
      </p:sp>
      <p:sp>
        <p:nvSpPr>
          <p:cNvPr id="155651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5652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s-ES_tradnl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8DCE62-C92F-4F66-A077-0C9FB3C97CD2}" type="slidenum">
              <a:rPr lang="es-ES_tradnl" smtClean="0"/>
              <a:pPr/>
              <a:t>60</a:t>
            </a:fld>
            <a:endParaRPr lang="es-ES_tradnl" smtClean="0"/>
          </a:p>
        </p:txBody>
      </p:sp>
      <p:sp>
        <p:nvSpPr>
          <p:cNvPr id="210947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0948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s-ES_tradnl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64B5A8-1AC1-4052-9675-579EC24FE70D}" type="slidenum">
              <a:rPr lang="es-ES_tradnl" smtClean="0"/>
              <a:pPr/>
              <a:t>61</a:t>
            </a:fld>
            <a:endParaRPr lang="es-ES_tradnl" smtClean="0"/>
          </a:p>
        </p:txBody>
      </p:sp>
      <p:sp>
        <p:nvSpPr>
          <p:cNvPr id="211971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1972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s-ES_tradnl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28F0C3-8396-48EC-8C47-2C170BA015F1}" type="slidenum">
              <a:rPr lang="es-ES_tradnl" smtClean="0"/>
              <a:pPr/>
              <a:t>62</a:t>
            </a:fld>
            <a:endParaRPr lang="es-ES_tradnl" smtClean="0"/>
          </a:p>
        </p:txBody>
      </p:sp>
      <p:sp>
        <p:nvSpPr>
          <p:cNvPr id="212995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2996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s-ES_tradnl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AD3EC2-A371-4369-A4C1-3F958A42B977}" type="slidenum">
              <a:rPr lang="es-ES_tradnl" smtClean="0"/>
              <a:pPr/>
              <a:t>63</a:t>
            </a:fld>
            <a:endParaRPr lang="es-ES_tradnl" smtClean="0"/>
          </a:p>
        </p:txBody>
      </p:sp>
      <p:sp>
        <p:nvSpPr>
          <p:cNvPr id="214019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4020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s-ES_tradnl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22E44F-D281-481D-A32D-C40615317EE4}" type="slidenum">
              <a:rPr lang="es-ES_tradnl" smtClean="0"/>
              <a:pPr/>
              <a:t>64</a:t>
            </a:fld>
            <a:endParaRPr lang="es-ES_tradnl" smtClean="0"/>
          </a:p>
        </p:txBody>
      </p:sp>
      <p:sp>
        <p:nvSpPr>
          <p:cNvPr id="215043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5044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s-ES_tradnl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DD0A13-5C13-446E-A97D-3533E6C830D6}" type="slidenum">
              <a:rPr lang="es-ES_tradnl" smtClean="0"/>
              <a:pPr/>
              <a:t>65</a:t>
            </a:fld>
            <a:endParaRPr lang="es-ES_tradnl" smtClean="0"/>
          </a:p>
        </p:txBody>
      </p:sp>
      <p:sp>
        <p:nvSpPr>
          <p:cNvPr id="216067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6068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s-ES_tradnl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22BB59-F25D-4C9F-87A0-AC90FAF746D0}" type="slidenum">
              <a:rPr lang="es-ES_tradnl" smtClean="0"/>
              <a:pPr/>
              <a:t>66</a:t>
            </a:fld>
            <a:endParaRPr lang="es-ES_tradnl" smtClean="0"/>
          </a:p>
        </p:txBody>
      </p:sp>
      <p:sp>
        <p:nvSpPr>
          <p:cNvPr id="217091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7092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s-ES_tradnl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FF7BC9-14E7-4236-BC09-2083B1518580}" type="slidenum">
              <a:rPr lang="es-ES_tradnl" smtClean="0"/>
              <a:pPr/>
              <a:t>68</a:t>
            </a:fld>
            <a:endParaRPr lang="es-ES_tradnl" smtClean="0"/>
          </a:p>
        </p:txBody>
      </p:sp>
      <p:sp>
        <p:nvSpPr>
          <p:cNvPr id="21811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_tradnl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4FAFA3-BC8A-4C5A-AD38-8C0810783B5E}" type="slidenum">
              <a:rPr lang="es-ES_tradnl" smtClean="0"/>
              <a:pPr/>
              <a:t>80</a:t>
            </a:fld>
            <a:endParaRPr lang="es-ES_tradnl" smtClean="0"/>
          </a:p>
        </p:txBody>
      </p:sp>
      <p:sp>
        <p:nvSpPr>
          <p:cNvPr id="21913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_tradnl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EA5033-B130-40A1-8DD8-6E6A11673A04}" type="slidenum">
              <a:rPr lang="es-ES_tradnl" smtClean="0"/>
              <a:pPr/>
              <a:t>90</a:t>
            </a:fld>
            <a:endParaRPr lang="es-ES_tradnl" smtClean="0"/>
          </a:p>
        </p:txBody>
      </p:sp>
      <p:sp>
        <p:nvSpPr>
          <p:cNvPr id="220163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0164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smtClean="0">
                <a:latin typeface="Arial" charset="0"/>
              </a:rPr>
              <a:t>Estas son los rangos de Calidad de Agua recomendados por HBOI en 1999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F510B5-B029-4131-AAB2-F0ED4B10C6BA}" type="slidenum">
              <a:rPr lang="es-ES_tradnl" smtClean="0"/>
              <a:pPr/>
              <a:t>7</a:t>
            </a:fld>
            <a:endParaRPr lang="es-ES_tradnl" smtClean="0"/>
          </a:p>
        </p:txBody>
      </p:sp>
      <p:sp>
        <p:nvSpPr>
          <p:cNvPr id="156675" name="Rectangle 1026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6676" name="Rectangle 1027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s-ES_tradnl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175F85-7C8F-4DC3-A08E-EF9EC45EDB1D}" type="slidenum">
              <a:rPr lang="es-ES_tradnl" smtClean="0"/>
              <a:pPr/>
              <a:t>107</a:t>
            </a:fld>
            <a:endParaRPr lang="es-ES_tradnl" smtClean="0"/>
          </a:p>
        </p:txBody>
      </p:sp>
      <p:sp>
        <p:nvSpPr>
          <p:cNvPr id="221187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1188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964F41-9491-4A69-99D9-C441A01DA011}" type="slidenum">
              <a:rPr lang="es-ES_tradnl" smtClean="0"/>
              <a:pPr/>
              <a:t>108</a:t>
            </a:fld>
            <a:endParaRPr lang="es-ES_tradnl" smtClean="0"/>
          </a:p>
        </p:txBody>
      </p:sp>
      <p:sp>
        <p:nvSpPr>
          <p:cNvPr id="222211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2212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fr-BE" b="1" smtClean="0">
                <a:latin typeface="Arial" charset="0"/>
              </a:rPr>
              <a:t>Ciclo del nitrogeno en una piscina.</a:t>
            </a:r>
          </a:p>
          <a:p>
            <a:r>
              <a:rPr lang="fr-BE" smtClean="0">
                <a:latin typeface="Arial" charset="0"/>
              </a:rPr>
              <a:t>Los principales fuentes de nitrogeno en las piscinas son el fertilizante y el alimento, la forma en que este se presente es en forma de Amoniaco no ionizado NH </a:t>
            </a:r>
            <a:r>
              <a:rPr lang="fr-BE" baseline="-25000" smtClean="0">
                <a:latin typeface="Arial" charset="0"/>
              </a:rPr>
              <a:t>3</a:t>
            </a:r>
            <a:r>
              <a:rPr lang="fr-BE" smtClean="0">
                <a:latin typeface="Arial" charset="0"/>
              </a:rPr>
              <a:t>. el cuál mucahs veces es toxico en pequeñas concentraciones. A pesar de los esfuerzos por hacer las dietas mas eficientes, el 60% a 70% del nitrogeno en peces es excretado como amoniaco no ionisado.</a:t>
            </a:r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03DF84-0459-46F3-AA4B-8B51FC5D2DE4}" type="slidenum">
              <a:rPr lang="es-ES_tradnl" smtClean="0"/>
              <a:pPr/>
              <a:t>109</a:t>
            </a:fld>
            <a:endParaRPr lang="es-ES_tradnl" smtClean="0"/>
          </a:p>
        </p:txBody>
      </p:sp>
      <p:sp>
        <p:nvSpPr>
          <p:cNvPr id="223235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3236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fr-BE" smtClean="0">
                <a:latin typeface="Arial" charset="0"/>
              </a:rPr>
              <a:t>Variación de los niveles de Amonia, nitrito y nitrato en respuesta a la oxidación bacteriana en el tiempo.</a:t>
            </a:r>
          </a:p>
          <a:p>
            <a:r>
              <a:rPr lang="fr-BE" smtClean="0">
                <a:latin typeface="Arial" charset="0"/>
              </a:rPr>
              <a:t>La manera menos toxica y mas útiles para los organismos acuáticos es NO3, las misma que puede ser tomado por la productividad primaria como nutriente.</a:t>
            </a:r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EBC2E5-5368-4748-96AF-2499454C7AE8}" type="slidenum">
              <a:rPr lang="es-ES_tradnl" smtClean="0"/>
              <a:pPr/>
              <a:t>110</a:t>
            </a:fld>
            <a:endParaRPr lang="es-ES_tradnl" smtClean="0"/>
          </a:p>
        </p:txBody>
      </p:sp>
      <p:sp>
        <p:nvSpPr>
          <p:cNvPr id="224259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4260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5126DF-523F-4923-B2F7-C02199532F3A}" type="slidenum">
              <a:rPr lang="es-ES_tradnl" smtClean="0"/>
              <a:pPr/>
              <a:t>111</a:t>
            </a:fld>
            <a:endParaRPr lang="es-ES_tradnl" smtClean="0"/>
          </a:p>
        </p:txBody>
      </p:sp>
      <p:sp>
        <p:nvSpPr>
          <p:cNvPr id="225283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5284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9F8FC4-083D-4357-994C-FE304C57BE46}" type="slidenum">
              <a:rPr lang="es-ES_tradnl" smtClean="0"/>
              <a:pPr/>
              <a:t>112</a:t>
            </a:fld>
            <a:endParaRPr lang="es-ES_tradnl" smtClean="0"/>
          </a:p>
        </p:txBody>
      </p:sp>
      <p:sp>
        <p:nvSpPr>
          <p:cNvPr id="226307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6308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C12B08-3D9C-4574-A499-7517E451930D}" type="slidenum">
              <a:rPr lang="es-ES_tradnl" smtClean="0"/>
              <a:pPr/>
              <a:t>121</a:t>
            </a:fld>
            <a:endParaRPr lang="es-ES_tradnl" smtClean="0"/>
          </a:p>
        </p:txBody>
      </p:sp>
      <p:sp>
        <p:nvSpPr>
          <p:cNvPr id="227331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7332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fr-BE" smtClean="0">
                <a:latin typeface="Arial" charset="0"/>
              </a:rPr>
              <a:t>Relación entre la productividad fitoplanctónica y la alcalinidad total en piscinas fertilizadas y no fertilizadas en Auburn, AL. (Boyd, 1990)</a:t>
            </a:r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472C27-8386-45C0-8A15-97A327D44E10}" type="slidenum">
              <a:rPr lang="es-ES_tradnl" smtClean="0"/>
              <a:pPr/>
              <a:t>136</a:t>
            </a:fld>
            <a:endParaRPr lang="es-ES_tradnl" smtClean="0"/>
          </a:p>
        </p:txBody>
      </p:sp>
      <p:sp>
        <p:nvSpPr>
          <p:cNvPr id="2283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_tradnl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8AB7B4-B748-4374-AE71-2D71D4835407}" type="slidenum">
              <a:rPr lang="es-ES_tradnl" smtClean="0"/>
              <a:pPr/>
              <a:t>137</a:t>
            </a:fld>
            <a:endParaRPr lang="es-ES_tradnl" smtClean="0"/>
          </a:p>
        </p:txBody>
      </p:sp>
      <p:sp>
        <p:nvSpPr>
          <p:cNvPr id="22937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_tradnl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4D1E4C-14CA-4D86-907E-A7FE7250D5D4}" type="slidenum">
              <a:rPr lang="es-ES_tradnl" smtClean="0"/>
              <a:pPr/>
              <a:t>142</a:t>
            </a:fld>
            <a:endParaRPr lang="es-ES_tradnl" smtClean="0"/>
          </a:p>
        </p:txBody>
      </p:sp>
      <p:sp>
        <p:nvSpPr>
          <p:cNvPr id="23040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_tradnl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21879D-852D-4B27-93C7-7F8D73F937E5}" type="slidenum">
              <a:rPr lang="es-ES_tradnl" smtClean="0"/>
              <a:pPr/>
              <a:t>8</a:t>
            </a:fld>
            <a:endParaRPr lang="es-ES_tradnl" smtClean="0"/>
          </a:p>
        </p:txBody>
      </p:sp>
      <p:sp>
        <p:nvSpPr>
          <p:cNvPr id="157699" name="Rectangle 1026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7700" name="Rectangle 1027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s-ES_tradnl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899AFA-459F-4D4A-8B92-50EA05B5B30D}" type="slidenum">
              <a:rPr lang="es-ES_tradnl" smtClean="0"/>
              <a:pPr/>
              <a:t>143</a:t>
            </a:fld>
            <a:endParaRPr lang="es-ES_tradnl" smtClean="0"/>
          </a:p>
        </p:txBody>
      </p:sp>
      <p:sp>
        <p:nvSpPr>
          <p:cNvPr id="2314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_tradnl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73176D-97FB-43F6-A105-74F7E2435A85}" type="slidenum">
              <a:rPr lang="es-ES_tradnl" smtClean="0"/>
              <a:pPr/>
              <a:t>144</a:t>
            </a:fld>
            <a:endParaRPr lang="es-ES_tradnl" smtClean="0"/>
          </a:p>
        </p:txBody>
      </p:sp>
      <p:sp>
        <p:nvSpPr>
          <p:cNvPr id="23245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_tradnl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87CD63-4DEB-41A0-B86F-EF0E1AEBC7BE}" type="slidenum">
              <a:rPr lang="es-ES_tradnl" smtClean="0"/>
              <a:pPr/>
              <a:t>145</a:t>
            </a:fld>
            <a:endParaRPr lang="es-ES_tradnl" smtClean="0"/>
          </a:p>
        </p:txBody>
      </p:sp>
      <p:sp>
        <p:nvSpPr>
          <p:cNvPr id="23347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_tradnl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096D65-350D-4C8B-927D-E8FC2EE7D5B7}" type="slidenum">
              <a:rPr lang="es-ES_tradnl" smtClean="0"/>
              <a:pPr/>
              <a:t>146</a:t>
            </a:fld>
            <a:endParaRPr lang="es-ES_tradnl" smtClean="0"/>
          </a:p>
        </p:txBody>
      </p:sp>
      <p:sp>
        <p:nvSpPr>
          <p:cNvPr id="23449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_tradnl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3BFE72-824D-4B4A-921A-BE0EA3AF5F89}" type="slidenum">
              <a:rPr lang="es-ES_tradnl" smtClean="0"/>
              <a:pPr/>
              <a:t>147</a:t>
            </a:fld>
            <a:endParaRPr lang="es-ES_tradnl" smtClean="0"/>
          </a:p>
        </p:txBody>
      </p:sp>
      <p:sp>
        <p:nvSpPr>
          <p:cNvPr id="235523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24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s-EC" smtClean="0">
                <a:latin typeface="Arial" charset="0"/>
                <a:cs typeface="Times New Roman" pitchFamily="18" charset="0"/>
              </a:rPr>
              <a:t>El aparato usado para aplicar la sal.</a:t>
            </a:r>
            <a:endParaRPr lang="en-US" smtClean="0">
              <a:latin typeface="Arial" charset="0"/>
            </a:endParaRPr>
          </a:p>
          <a:p>
            <a:endParaRPr lang="en-US" smtClean="0">
              <a:latin typeface="Arial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43EF14-1C58-49FE-8A96-7B5717CF959B}" type="slidenum">
              <a:rPr lang="es-ES_tradnl" smtClean="0"/>
              <a:pPr/>
              <a:t>9</a:t>
            </a:fld>
            <a:endParaRPr lang="es-ES_tradnl" smtClean="0"/>
          </a:p>
        </p:txBody>
      </p:sp>
      <p:sp>
        <p:nvSpPr>
          <p:cNvPr id="158723" name="Rectangle 1026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_tradnl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/>
            </a:p>
          </p:txBody>
        </p:sp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48" y="103"/>
              <a:ext cx="96" cy="4126"/>
              <a:chOff x="48" y="103"/>
              <a:chExt cx="96" cy="4126"/>
            </a:xfrm>
          </p:grpSpPr>
          <p:sp>
            <p:nvSpPr>
              <p:cNvPr id="7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/>
            </p:nvSpPr>
            <p:spPr bwMode="auto">
              <a:xfrm>
                <a:off x="48" y="2116"/>
                <a:ext cx="96" cy="94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/>
            </p:nvSpPr>
            <p:spPr bwMode="auto">
              <a:xfrm>
                <a:off x="48" y="2404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/>
            </p:nvSpPr>
            <p:spPr bwMode="auto">
              <a:xfrm>
                <a:off x="48" y="2549"/>
                <a:ext cx="96" cy="94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8" name="Rectangle 16"/>
              <p:cNvSpPr>
                <a:spLocks noChangeArrowheads="1"/>
              </p:cNvSpPr>
              <p:nvPr/>
            </p:nvSpPr>
            <p:spPr bwMode="auto">
              <a:xfrm>
                <a:off x="48" y="2691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9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" name="Rectangle 18"/>
              <p:cNvSpPr>
                <a:spLocks noChangeArrowheads="1"/>
              </p:cNvSpPr>
              <p:nvPr/>
            </p:nvSpPr>
            <p:spPr bwMode="auto">
              <a:xfrm>
                <a:off x="48" y="2979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1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2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3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4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5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6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7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8" name="Rectangle 26"/>
              <p:cNvSpPr>
                <a:spLocks noChangeArrowheads="1"/>
              </p:cNvSpPr>
              <p:nvPr/>
            </p:nvSpPr>
            <p:spPr bwMode="auto">
              <a:xfrm>
                <a:off x="48" y="4134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9" name="Rectangle 27"/>
              <p:cNvSpPr>
                <a:spLocks noChangeArrowheads="1"/>
              </p:cNvSpPr>
              <p:nvPr/>
            </p:nvSpPr>
            <p:spPr bwMode="auto">
              <a:xfrm>
                <a:off x="48" y="103"/>
                <a:ext cx="96" cy="94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30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31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32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33" name="Rectangle 31"/>
              <p:cNvSpPr>
                <a:spLocks noChangeArrowheads="1"/>
              </p:cNvSpPr>
              <p:nvPr/>
            </p:nvSpPr>
            <p:spPr bwMode="auto">
              <a:xfrm>
                <a:off x="48" y="678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34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35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</p:grpSp>
      </p:grpSp>
      <p:sp>
        <p:nvSpPr>
          <p:cNvPr id="3106" name="Rectangle 34"/>
          <p:cNvSpPr>
            <a:spLocks noGrp="1" noChangeArrowheads="1"/>
          </p:cNvSpPr>
          <p:nvPr>
            <p:ph type="ctrTitle" sz="quarter"/>
          </p:nvPr>
        </p:nvSpPr>
        <p:spPr>
          <a:xfrm>
            <a:off x="11430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Click to edit Master title style</a:t>
            </a:r>
          </a:p>
        </p:txBody>
      </p:sp>
      <p:sp>
        <p:nvSpPr>
          <p:cNvPr id="3107" name="Rectangle 3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6400800" cy="1752600"/>
          </a:xfrm>
        </p:spPr>
        <p:txBody>
          <a:bodyPr lIns="92075" tIns="46038" rIns="92075" bIns="46038"/>
          <a:lstStyle>
            <a:lvl1pPr marL="0" indent="0" algn="ctr">
              <a:buFont typeface="Wingdings" pitchFamily="2" charset="2"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s-ES_tradnl"/>
              <a:t>Click to edit Master subtitle style</a:t>
            </a:r>
          </a:p>
        </p:txBody>
      </p:sp>
      <p:sp>
        <p:nvSpPr>
          <p:cNvPr id="36" name="Rectangle 3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7" name="Rectangle 3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8" name="Rectangle 3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ED183D5-69A3-42A8-ACB3-7433C0CB3B1E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629EA1-76EC-4A25-8C88-2E92B4CB125F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992938" y="609600"/>
            <a:ext cx="1949450" cy="545147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143000" y="609600"/>
            <a:ext cx="5697538" cy="545147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53B6A5-6431-4E17-9CDC-DC6EF25E48CF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1169988" y="1946275"/>
            <a:ext cx="7772400" cy="4114800"/>
          </a:xfrm>
        </p:spPr>
        <p:txBody>
          <a:bodyPr/>
          <a:lstStyle/>
          <a:p>
            <a:pPr lvl="0"/>
            <a:endParaRPr lang="es-ES" noProof="0" smtClean="0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783DD1-ACA2-430D-A416-EEB0CC0B21A9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ítulo y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gráfico"/>
          <p:cNvSpPr>
            <a:spLocks noGrp="1"/>
          </p:cNvSpPr>
          <p:nvPr>
            <p:ph type="chart" idx="1"/>
          </p:nvPr>
        </p:nvSpPr>
        <p:spPr>
          <a:xfrm>
            <a:off x="1169988" y="1946275"/>
            <a:ext cx="7772400" cy="4114800"/>
          </a:xfrm>
        </p:spPr>
        <p:txBody>
          <a:bodyPr/>
          <a:lstStyle/>
          <a:p>
            <a:pPr lvl="0"/>
            <a:endParaRPr lang="es-ES" noProof="0" smtClean="0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18EA95-7E55-4490-B6FC-77633E4553F2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DF3861-21D5-404A-B180-FA7F6DDD2F38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C90952-6B73-4594-9B0B-6F5F7368D29A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DEC857-0393-44C7-8D90-B008480C753C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8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9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BC9CEB-38AE-46E6-8D59-B3F20BB22A45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A21DBC-0CAE-4C72-BF90-9AEA991F2109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81AF70-5478-4A14-9DFC-8EBAF489DC24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90A808-4F4F-4BEA-8941-8607EEBCF53C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5582D7-6D24-4A2F-BB67-4955F15EF203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205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/>
            </a:p>
          </p:txBody>
        </p:sp>
        <p:grpSp>
          <p:nvGrpSpPr>
            <p:cNvPr id="19465" name="Group 4"/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2053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54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55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56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57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58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59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60" name="Rectangle 12"/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61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62" name="Rectangle 14"/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63" name="Rectangle 15"/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64" name="Rectangle 16"/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65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66" name="Rectangle 18"/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67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68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69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70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71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72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73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74" name="Rectangle 26"/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75" name="Rectangle 27"/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76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77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78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79" name="Rectangle 31"/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80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81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</p:grpSp>
      </p:grpSp>
      <p:sp>
        <p:nvSpPr>
          <p:cNvPr id="19459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Click to edit Master title style</a:t>
            </a:r>
          </a:p>
        </p:txBody>
      </p:sp>
      <p:sp>
        <p:nvSpPr>
          <p:cNvPr id="2084" name="Rectangle 3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2085" name="Rectangle 3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2086" name="Rectangle 3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D8464366-DF5F-44BB-AEB9-5614E08B7156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  <p:sp>
        <p:nvSpPr>
          <p:cNvPr id="2087" name="Rectangle 39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0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SzPct val="6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t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mailto:barcillo@gmail.com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Gr_fico_de_Microsoft_Office_Excel7.xls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Gr_fico_de_Microsoft_Office_Excel8.xls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oleObject" Target="../embeddings/oleObject2.bin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oleObject" Target="../embeddings/oleObject4.bin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oleObject" Target="../embeddings/oleObject6.bin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4.wmf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wmf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Office_Excel_97-20039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7.v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Office_Excel_97-200310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8.v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6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dspace.espol.edu.ec/browse?type=author&amp;order=ASC&amp;rpp=20&amp;value=Marcillo+Morla%2C+Fabrizio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file:///C:\Documents%20and%20Settings\Administrador\Mis%20documentos\Cultivo%20de%20Camaron%20Inland\Calculos.xls!CostoInstalacion!R4C1:R26C4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file:///C:\Documents%20and%20Settings\Administrador\Mis%20documentos\Cultivo%20de%20Camaron%20Inland\Calculos.xls!CostoInstalacion!R28C1:R47C4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file:///C:\Documents%20and%20Settings\Administrador\Mis%20documentos\Cultivo%20de%20Camaron%20Inland\Calculos.xls!CostoOperacion!R1C1:R17C5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file:///C:\Documents%20and%20Settings\Administrador\Mis%20documentos\Cultivo%20de%20Camaron%20Inland\CALCULOS.XLS!CostoOperacion!R19C1:R36C5" TargetMode="Externa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Gr_fico_de_Microsoft_Office_Excel1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Office_Excel_97-2003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Gr_fico_de_Microsoft_Office_Excel3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33.wmf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Gr_fico_de_Microsoft_Office_Excel4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Gr_fico_de_Microsoft_Office_Excel5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Gr_fico_de_Microsoft_Office_Excel6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4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609600"/>
            <a:ext cx="7772400" cy="1676400"/>
          </a:xfrm>
        </p:spPr>
        <p:txBody>
          <a:bodyPr/>
          <a:lstStyle/>
          <a:p>
            <a:pPr eaLnBrk="1" hangingPunct="1"/>
            <a:r>
              <a:rPr lang="en-US" smtClean="0"/>
              <a:t>Cultivo De Camaron Tierra Adentro – Clase 1</a:t>
            </a:r>
            <a:endParaRPr lang="es-ES_tradnl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6400800" cy="838200"/>
          </a:xfrm>
        </p:spPr>
        <p:txBody>
          <a:bodyPr/>
          <a:lstStyle/>
          <a:p>
            <a:pPr algn="l" eaLnBrk="1" hangingPunct="1">
              <a:defRPr/>
            </a:pPr>
            <a:r>
              <a:rPr lang="es-ES_tradnl" dirty="0" smtClean="0"/>
              <a:t>Fabrizio Marcillo </a:t>
            </a:r>
            <a:r>
              <a:rPr lang="es-ES_tradnl" dirty="0" err="1" smtClean="0"/>
              <a:t>Morla</a:t>
            </a:r>
            <a:r>
              <a:rPr lang="es-ES_tradnl" dirty="0" smtClean="0"/>
              <a:t> </a:t>
            </a:r>
            <a:r>
              <a:rPr lang="es-ES_tradnl" dirty="0" err="1" smtClean="0"/>
              <a:t>MBA</a:t>
            </a:r>
            <a:endParaRPr lang="es-ES_tradnl" dirty="0" smtClean="0"/>
          </a:p>
        </p:txBody>
      </p:sp>
      <p:pic>
        <p:nvPicPr>
          <p:cNvPr id="21508" name="Picture 9" descr="Logofimc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2286000"/>
            <a:ext cx="1676400" cy="167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Text Box 10"/>
          <p:cNvSpPr txBox="1">
            <a:spLocks noChangeArrowheads="1"/>
          </p:cNvSpPr>
          <p:nvPr/>
        </p:nvSpPr>
        <p:spPr bwMode="auto">
          <a:xfrm>
            <a:off x="4932363" y="4960938"/>
            <a:ext cx="27114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hlinkClick r:id="rId4"/>
              </a:rPr>
              <a:t>barcillo@gmail.com</a:t>
            </a:r>
            <a:endParaRPr lang="en-US"/>
          </a:p>
          <a:p>
            <a:r>
              <a:rPr lang="en-US"/>
              <a:t>(593-9) 4194239</a:t>
            </a:r>
          </a:p>
          <a:p>
            <a:endParaRPr lang="es-ES"/>
          </a:p>
        </p:txBody>
      </p:sp>
      <p:pic>
        <p:nvPicPr>
          <p:cNvPr id="21510" name="6 Imagen" descr="espol1-300x299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071688"/>
            <a:ext cx="1792288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C" smtClean="0"/>
              <a:t>Ventajas Del Cultivo  </a:t>
            </a:r>
            <a:endParaRPr lang="es-ES" smtClean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9988" y="1946275"/>
            <a:ext cx="7772400" cy="4530725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defRPr/>
            </a:pPr>
            <a:r>
              <a:rPr lang="es-EC" smtClean="0"/>
              <a:t>Permite la diversificación del uso del suelo para producción de alimento.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es-EC" smtClean="0"/>
              <a:t>Las posibilidades de causar impactos ambientales son menores.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es-EC" smtClean="0"/>
              <a:t>Existe un uso de suelo y agua mas eficiente, pues la producción se la realiza de manera intensiva.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es-EC" smtClean="0"/>
              <a:t>Creación de fuentes de trabajo en zonas rurales.</a:t>
            </a:r>
            <a:endParaRPr lang="es-ES" smtClean="0"/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066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Calcio y Magnesio</a:t>
            </a:r>
          </a:p>
        </p:txBody>
      </p:sp>
      <p:sp>
        <p:nvSpPr>
          <p:cNvPr id="40345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762000" y="1371600"/>
            <a:ext cx="8180388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Son absorbidos por las branquias.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En aguas dulces de pozo Ca</a:t>
            </a:r>
            <a:r>
              <a:rPr lang="en-US" sz="2800" baseline="30000" smtClean="0"/>
              <a:t>++</a:t>
            </a:r>
            <a:r>
              <a:rPr lang="en-US" sz="2800" smtClean="0"/>
              <a:t> y Mg</a:t>
            </a:r>
            <a:r>
              <a:rPr lang="en-US" sz="2800" baseline="30000" smtClean="0"/>
              <a:t>++</a:t>
            </a:r>
            <a:r>
              <a:rPr lang="en-US" sz="2800" smtClean="0"/>
              <a:t> pueden ser porción importante de salinidad.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Relación Ca:Mg &gt; 1:1 (mar 14:1).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Por si solos no aseguran supervivencia. Necesitan de Na</a:t>
            </a:r>
            <a:r>
              <a:rPr lang="en-US" sz="2800" baseline="30000" smtClean="0"/>
              <a:t>++</a:t>
            </a:r>
            <a:r>
              <a:rPr lang="en-US" sz="2800" smtClean="0"/>
              <a:t>. Importante relacion Na:Ca.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Invremento de Ca (167ppm) puede causar mortalidad en larvas.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Disminuyen toxicidad de metales pesados.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Ca reduce permebeabilidad branquias a Na y K.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Necesario despues de la muda.</a:t>
            </a:r>
            <a:endParaRPr lang="es-ES_tradnl" sz="2800" smtClean="0"/>
          </a:p>
        </p:txBody>
      </p:sp>
      <p:pic>
        <p:nvPicPr>
          <p:cNvPr id="107524" name="Picture 1029" descr="C:\WINDOWS\Application Data\Microsoft\Media Catalog\Downloaded Clips\cl5a\j0226444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200" y="-76200"/>
            <a:ext cx="2133600" cy="152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Efectos de Ca y Mg</a:t>
            </a:r>
            <a:endParaRPr lang="es-ES_tradnl" smtClean="0"/>
          </a:p>
        </p:txBody>
      </p:sp>
      <p:graphicFrame>
        <p:nvGraphicFramePr>
          <p:cNvPr id="11266" name="Object 0"/>
          <p:cNvGraphicFramePr>
            <a:graphicFrameLocks noChangeAspect="1"/>
          </p:cNvGraphicFramePr>
          <p:nvPr/>
        </p:nvGraphicFramePr>
        <p:xfrm>
          <a:off x="0" y="1787525"/>
          <a:ext cx="8763000" cy="4594225"/>
        </p:xfrm>
        <a:graphic>
          <a:graphicData uri="http://schemas.openxmlformats.org/presentationml/2006/ole">
            <p:oleObj spid="_x0000_s11266" name="Chart" r:id="rId3" imgW="7086961" imgH="3715112" progId="Excel.Chart.8">
              <p:embed/>
            </p:oleObj>
          </a:graphicData>
        </a:graphic>
      </p:graphicFrame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Efectos de Ca y Na</a:t>
            </a:r>
            <a:endParaRPr lang="es-ES_tradnl" smtClean="0"/>
          </a:p>
        </p:txBody>
      </p:sp>
      <p:graphicFrame>
        <p:nvGraphicFramePr>
          <p:cNvPr id="12290" name="Object 0"/>
          <p:cNvGraphicFramePr>
            <a:graphicFrameLocks noChangeAspect="1"/>
          </p:cNvGraphicFramePr>
          <p:nvPr/>
        </p:nvGraphicFramePr>
        <p:xfrm>
          <a:off x="800100" y="1828800"/>
          <a:ext cx="8343900" cy="4373563"/>
        </p:xfrm>
        <a:graphic>
          <a:graphicData uri="http://schemas.openxmlformats.org/presentationml/2006/ole">
            <p:oleObj spid="_x0000_s12290" name="Chart" r:id="rId3" imgW="7086961" imgH="3715112" progId="Excel.Chart.8">
              <p:embed/>
            </p:oleObj>
          </a:graphicData>
        </a:graphic>
      </p:graphicFrame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-152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Dureza</a:t>
            </a:r>
          </a:p>
        </p:txBody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9988" y="1143000"/>
            <a:ext cx="7772400" cy="49180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Suma de todos los cationes divalentes, siendo Ca</a:t>
            </a:r>
            <a:r>
              <a:rPr lang="en-US" sz="2800" baseline="30000" smtClean="0"/>
              <a:t>++</a:t>
            </a:r>
            <a:r>
              <a:rPr lang="en-US" sz="2800" smtClean="0"/>
              <a:t> y Mg</a:t>
            </a:r>
            <a:r>
              <a:rPr lang="en-US" sz="2800" baseline="30000" smtClean="0"/>
              <a:t>++</a:t>
            </a:r>
            <a:r>
              <a:rPr lang="en-US" sz="2800" smtClean="0"/>
              <a:t> los principales.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Uno de los parámetros mas importantes para supervivencia a baja salinidad.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Mínimo: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800" smtClean="0"/>
              <a:t>Dureza Total: 150 ppm CaCO</a:t>
            </a:r>
            <a:r>
              <a:rPr lang="en-US" sz="2800" baseline="-25000" smtClean="0"/>
              <a:t>3</a:t>
            </a:r>
            <a:r>
              <a:rPr lang="en-US" sz="2800" smtClean="0"/>
              <a:t>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800" smtClean="0"/>
              <a:t>Dureza de Calcio: 100 ppm CaCO</a:t>
            </a:r>
            <a:r>
              <a:rPr lang="en-US" sz="2800" baseline="-25000" smtClean="0"/>
              <a:t>3</a:t>
            </a:r>
            <a:r>
              <a:rPr lang="en-US" sz="2800" smtClean="0"/>
              <a:t>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800" smtClean="0"/>
              <a:t>Mar 6,600 ppm CaCO</a:t>
            </a:r>
            <a:r>
              <a:rPr lang="en-US" sz="2800" baseline="-25000" smtClean="0"/>
              <a:t>3</a:t>
            </a:r>
            <a:r>
              <a:rPr lang="en-US" sz="2800" smtClean="0"/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En aguas con baja dureza y alta alcalinidad pH puede subir mucho, lo que hace bajar mas a la dureza al precipitarse Ca.</a:t>
            </a:r>
            <a:endParaRPr lang="es-ES_tradnl" sz="2800" smtClean="0"/>
          </a:p>
        </p:txBody>
      </p:sp>
      <p:pic>
        <p:nvPicPr>
          <p:cNvPr id="108548" name="Picture 8" descr="C:\WINDOWS\Application Data\Microsoft\Media Catalog\Downloaded Clips\cl3\BD08032_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28750" cy="186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Alcalinidad</a:t>
            </a:r>
          </a:p>
        </p:txBody>
      </p:sp>
      <p:sp>
        <p:nvSpPr>
          <p:cNvPr id="374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408988" cy="5070475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La suma de bases que pueden neutralizar un acido en agua.</a:t>
            </a:r>
          </a:p>
          <a:p>
            <a:pPr eaLnBrk="1" hangingPunct="1">
              <a:defRPr/>
            </a:pPr>
            <a:r>
              <a:rPr lang="en-US" smtClean="0"/>
              <a:t>Principales: HCO</a:t>
            </a:r>
            <a:r>
              <a:rPr lang="en-US" baseline="-25000" smtClean="0"/>
              <a:t>3</a:t>
            </a:r>
            <a:r>
              <a:rPr lang="en-US" baseline="30000" smtClean="0"/>
              <a:t>-</a:t>
            </a:r>
            <a:r>
              <a:rPr lang="en-US" smtClean="0"/>
              <a:t>, CO</a:t>
            </a:r>
            <a:r>
              <a:rPr lang="en-US" baseline="-25000" smtClean="0"/>
              <a:t>3</a:t>
            </a:r>
            <a:r>
              <a:rPr lang="en-US" baseline="30000" smtClean="0"/>
              <a:t>=</a:t>
            </a:r>
            <a:r>
              <a:rPr lang="en-US" smtClean="0"/>
              <a:t>, OH</a:t>
            </a:r>
            <a:r>
              <a:rPr lang="en-US" baseline="30000" smtClean="0"/>
              <a:t>-</a:t>
            </a:r>
            <a:r>
              <a:rPr lang="en-US" smtClean="0"/>
              <a:t>.</a:t>
            </a:r>
          </a:p>
          <a:p>
            <a:pPr eaLnBrk="1" hangingPunct="1">
              <a:defRPr/>
            </a:pPr>
            <a:r>
              <a:rPr lang="en-US" smtClean="0"/>
              <a:t>Importante contribución a salinidad de aguas de pozo.</a:t>
            </a:r>
          </a:p>
          <a:p>
            <a:pPr eaLnBrk="1" hangingPunct="1">
              <a:defRPr/>
            </a:pPr>
            <a:r>
              <a:rPr lang="en-US" smtClean="0"/>
              <a:t>Minima necesaria 100 ppm CaCO</a:t>
            </a:r>
            <a:r>
              <a:rPr lang="en-US" baseline="-25000" smtClean="0"/>
              <a:t>3</a:t>
            </a:r>
            <a:r>
              <a:rPr lang="en-US" smtClean="0"/>
              <a:t>.</a:t>
            </a:r>
          </a:p>
          <a:p>
            <a:pPr eaLnBrk="1" hangingPunct="1">
              <a:defRPr/>
            </a:pPr>
            <a:r>
              <a:rPr lang="en-US" smtClean="0"/>
              <a:t>Recomendable al menos 150.</a:t>
            </a:r>
          </a:p>
          <a:p>
            <a:pPr eaLnBrk="1" hangingPunct="1">
              <a:defRPr/>
            </a:pPr>
            <a:r>
              <a:rPr lang="en-US" smtClean="0"/>
              <a:t>Capacidad de buffer del agua para resistir cambios de pH.</a:t>
            </a:r>
            <a:endParaRPr lang="es-ES_tradnl" smtClean="0"/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-762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CO2</a:t>
            </a:r>
          </a:p>
        </p:txBody>
      </p:sp>
      <p:sp>
        <p:nvSpPr>
          <p:cNvPr id="369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838200"/>
            <a:ext cx="8077200" cy="5562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Aceptable &lt; 20 ppm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Optimo &lt; 5 ppm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Principal causa de variacion diaria del pH.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Necesario para algas. Falta es principal causa de crash de algas en el dia.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Arriba de pH 8.34 no hay CO</a:t>
            </a:r>
            <a:r>
              <a:rPr lang="en-US" sz="2800" baseline="-25000" smtClean="0"/>
              <a:t>2</a:t>
            </a:r>
            <a:r>
              <a:rPr lang="en-US" sz="2800" smtClean="0"/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Solubilidad proporcional a alcalinidad. Cantidad disponible para fotosintesis funcion pH (inv) y alcalinidad.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Disminuye por: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800" smtClean="0"/>
              <a:t>Fotosintesis.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800" smtClean="0"/>
              <a:t>Aireacion.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800" smtClean="0"/>
              <a:t>Aplicacion de Cal.</a:t>
            </a:r>
            <a:endParaRPr lang="es-ES_tradnl" sz="2800" smtClean="0"/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pH</a:t>
            </a:r>
          </a:p>
        </p:txBody>
      </p:sp>
      <p:sp>
        <p:nvSpPr>
          <p:cNvPr id="368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90600"/>
            <a:ext cx="8332788" cy="50704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Rango: 7 – 9.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Varia diariamente.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Puede subir mas en piscinas nuevas, en aguas con baja alcalinidad o con alta alcalinidad y baja dureza de calcio.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En aguas con baja dureza y alta alcalinidad pH puede subir mucho, lo que hace bajar mas a la dureza al precipitarse Ca.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Formas de subirlo: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800" smtClean="0"/>
              <a:t>Cales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Formas de Bajarlo: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800" smtClean="0"/>
              <a:t>Sulfato de Aluminio.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800" smtClean="0"/>
              <a:t>Propiciando crecimiento bacterias.</a:t>
            </a: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4"/>
          <p:cNvSpPr>
            <a:spLocks noGrp="1" noChangeArrowheads="1"/>
          </p:cNvSpPr>
          <p:nvPr>
            <p:ph type="title"/>
          </p:nvPr>
        </p:nvSpPr>
        <p:spPr>
          <a:xfrm>
            <a:off x="1143000" y="76200"/>
            <a:ext cx="7772400" cy="1143000"/>
          </a:xfrm>
        </p:spPr>
        <p:txBody>
          <a:bodyPr/>
          <a:lstStyle/>
          <a:p>
            <a:pPr eaLnBrk="1" hangingPunct="1"/>
            <a:r>
              <a:rPr lang="es-ES" sz="1400" b="1" smtClean="0"/>
              <a:t>El peso de organismos que se puede producir depende de la capacidad del agua para producir fitoplancton”</a:t>
            </a:r>
            <a:br>
              <a:rPr lang="es-ES" sz="1400" b="1" smtClean="0"/>
            </a:br>
            <a:endParaRPr lang="es-ES_tradnl" sz="1400" b="1" smtClean="0"/>
          </a:p>
        </p:txBody>
      </p:sp>
      <p:sp>
        <p:nvSpPr>
          <p:cNvPr id="41882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lnSpc>
                <a:spcPct val="90000"/>
              </a:lnSpc>
              <a:defRPr/>
            </a:pPr>
            <a:r>
              <a:rPr lang="es-ES" sz="2800" smtClean="0"/>
              <a:t>- Los factores limitantes son: nitrógeno (2 – 10), el fósforo (1), y el potasio (1).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s-ES" sz="280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s-ES" sz="2800" smtClean="0"/>
              <a:t>Nitrogeno: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" sz="2800" smtClean="0"/>
              <a:t>N2	Gas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" sz="2800" smtClean="0"/>
              <a:t>NH3	Amoniaco o Amoniaco no ionisado 	(1-2 	ppm toxico)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" sz="2800" smtClean="0"/>
              <a:t>NH4+	Amoniaco Ionisado (Ion amonia)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" sz="2800" smtClean="0"/>
              <a:t>NH4+ + NH3	Total nitrogeno amoniacal (TAN)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" sz="2800" smtClean="0"/>
              <a:t>NO2	Nitrito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" sz="2800" smtClean="0"/>
              <a:t>NO3	Nitrato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s-ES" sz="280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s-ES" sz="2800" smtClean="0"/>
              <a:t>Nitrogeno Orgánico: Nitrogeno en aminoacidos, proteonas, etc. encontrados en cuerpos de animales y plantas.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8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8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188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88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88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88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88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88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88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88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88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88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88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88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88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88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188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188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8821" grpId="0" build="p" autoUpdateAnimBg="0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 descr="C:\Jerry\ciclonitrog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875"/>
            <a:ext cx="9144000" cy="676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0867" name="Rectangle 3"/>
          <p:cNvSpPr>
            <a:spLocks noChangeArrowheads="1"/>
          </p:cNvSpPr>
          <p:nvPr/>
        </p:nvSpPr>
        <p:spPr bwMode="auto">
          <a:xfrm>
            <a:off x="7848600" y="6477000"/>
            <a:ext cx="10668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None/>
              <a:defRPr/>
            </a:pPr>
            <a:r>
              <a:rPr lang="es-ES" sz="1200" b="1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Boyd, 1990</a:t>
            </a: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2" descr="C:\Jerry\varno3no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62000"/>
            <a:ext cx="9144000" cy="612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691" name="Rectangle 4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772400" cy="1143000"/>
          </a:xfrm>
        </p:spPr>
        <p:txBody>
          <a:bodyPr/>
          <a:lstStyle/>
          <a:p>
            <a:pPr eaLnBrk="1" hangingPunct="1"/>
            <a:r>
              <a:rPr lang="fr-BE" sz="2400" b="1" smtClean="0">
                <a:solidFill>
                  <a:schemeClr val="tx1"/>
                </a:solidFill>
                <a:latin typeface="Times New Roman" pitchFamily="18" charset="0"/>
              </a:rPr>
              <a:t>Variación de los niveles de Amonia, nitrito y nitrato en respuesta a la oxidación bacteriana en el tiempo (</a:t>
            </a:r>
            <a:r>
              <a:rPr lang="es-ES" sz="2400" b="1" smtClean="0">
                <a:solidFill>
                  <a:schemeClr val="tx1"/>
                </a:solidFill>
                <a:latin typeface="Times New Roman" pitchFamily="18" charset="0"/>
              </a:rPr>
              <a:t>Shilo and Rimon, 1982)</a:t>
            </a:r>
            <a:r>
              <a:rPr lang="fr-BE" sz="2400" b="1" smtClean="0">
                <a:solidFill>
                  <a:schemeClr val="tx1"/>
                </a:solidFill>
                <a:latin typeface="Times New Roman" pitchFamily="18" charset="0"/>
              </a:rPr>
              <a:t>.</a:t>
            </a:r>
            <a:endParaRPr lang="es-ES_tradnl" sz="2400" b="1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7772400" cy="1143000"/>
          </a:xfrm>
        </p:spPr>
        <p:txBody>
          <a:bodyPr/>
          <a:lstStyle/>
          <a:p>
            <a:pPr eaLnBrk="1" hangingPunct="1"/>
            <a:r>
              <a:rPr lang="es-ES_tradnl" smtClean="0"/>
              <a:t>Experiencias En Agua Dulce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447800"/>
            <a:ext cx="7543800" cy="4953000"/>
          </a:xfrm>
        </p:spPr>
        <p:txBody>
          <a:bodyPr/>
          <a:lstStyle/>
          <a:p>
            <a:pPr eaLnBrk="1" hangingPunct="1">
              <a:defRPr/>
            </a:pPr>
            <a:r>
              <a:rPr lang="es-ES_tradnl" sz="3000" smtClean="0"/>
              <a:t>Ecuador: </a:t>
            </a:r>
            <a:endParaRPr lang="en-US" sz="3000" smtClean="0"/>
          </a:p>
          <a:p>
            <a:pPr lvl="1" eaLnBrk="1" hangingPunct="1">
              <a:defRPr/>
            </a:pPr>
            <a:r>
              <a:rPr lang="en-US" sz="3000" smtClean="0"/>
              <a:t>C</a:t>
            </a:r>
            <a:r>
              <a:rPr lang="es-ES_tradnl" sz="3000" smtClean="0"/>
              <a:t>ultivo</a:t>
            </a:r>
            <a:r>
              <a:rPr lang="en-US" sz="3000" smtClean="0"/>
              <a:t>s</a:t>
            </a:r>
            <a:r>
              <a:rPr lang="es-ES_tradnl" sz="3000" smtClean="0"/>
              <a:t> en aguas de baja salinidad:</a:t>
            </a:r>
            <a:endParaRPr lang="en-US" sz="3000" smtClean="0"/>
          </a:p>
          <a:p>
            <a:pPr lvl="2" eaLnBrk="1" hangingPunct="1">
              <a:defRPr/>
            </a:pPr>
            <a:r>
              <a:rPr lang="en-US" sz="3000" smtClean="0"/>
              <a:t>E</a:t>
            </a:r>
            <a:r>
              <a:rPr lang="es-ES_tradnl" sz="3000" smtClean="0"/>
              <a:t>stuario del río Guayas, río Chone, etc.</a:t>
            </a:r>
          </a:p>
          <a:p>
            <a:pPr eaLnBrk="1" hangingPunct="1">
              <a:defRPr/>
            </a:pPr>
            <a:r>
              <a:rPr lang="es-ES_tradnl" sz="3000" smtClean="0"/>
              <a:t>HBOI: </a:t>
            </a:r>
            <a:endParaRPr lang="en-US" sz="3000" smtClean="0"/>
          </a:p>
          <a:p>
            <a:pPr lvl="1" eaLnBrk="1" hangingPunct="1">
              <a:defRPr/>
            </a:pPr>
            <a:r>
              <a:rPr lang="en-US" sz="3000" smtClean="0"/>
              <a:t>R</a:t>
            </a:r>
            <a:r>
              <a:rPr lang="es-ES_tradnl" sz="3000" smtClean="0"/>
              <a:t>ecirculación. Agua con 300 mg/l [</a:t>
            </a:r>
            <a:r>
              <a:rPr lang="en-US" sz="3000" smtClean="0"/>
              <a:t>C</a:t>
            </a:r>
            <a:r>
              <a:rPr lang="es-ES_tradnl" sz="3000" smtClean="0"/>
              <a:t>l].</a:t>
            </a:r>
          </a:p>
          <a:p>
            <a:pPr eaLnBrk="1" hangingPunct="1">
              <a:defRPr/>
            </a:pPr>
            <a:r>
              <a:rPr lang="es-ES_tradnl" sz="3000" smtClean="0"/>
              <a:t>Van Wyk (1999): </a:t>
            </a:r>
            <a:r>
              <a:rPr lang="es-ES_tradnl" sz="3000" b="1" smtClean="0">
                <a:solidFill>
                  <a:srgbClr val="FFFF00"/>
                </a:solidFill>
              </a:rPr>
              <a:t>aguas aptas para cultivos agrícolas</a:t>
            </a:r>
            <a:r>
              <a:rPr lang="es-ES_tradnl" sz="3000" smtClean="0"/>
              <a:t> pueden usarse para cultivo de camarón.</a:t>
            </a:r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s-ES_tradnl" smtClean="0"/>
          </a:p>
        </p:txBody>
      </p:sp>
      <p:sp>
        <p:nvSpPr>
          <p:cNvPr id="42496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lnSpc>
                <a:spcPct val="90000"/>
              </a:lnSpc>
              <a:defRPr/>
            </a:pPr>
            <a:r>
              <a:rPr lang="es-ES" sz="2800" smtClean="0"/>
              <a:t>Fosforo (P):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s-ES" sz="280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s-ES" sz="2800" smtClean="0"/>
              <a:t>Principal fuente: Alimento (70% de la proteína)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" sz="2800" smtClean="0"/>
              <a:t>No toxico, pero exceso puede provocar blooms de fito que pueden causar problemas de oxígeno y mal olor o sabor a lodo.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" sz="2800" smtClean="0"/>
              <a:t>Es el mas limitante por tener poca capacidad de retornar al medio (ciclo).</a:t>
            </a:r>
          </a:p>
        </p:txBody>
      </p:sp>
      <p:sp>
        <p:nvSpPr>
          <p:cNvPr id="424963" name="Rectangle 3"/>
          <p:cNvSpPr>
            <a:spLocks noChangeArrowheads="1"/>
          </p:cNvSpPr>
          <p:nvPr/>
        </p:nvSpPr>
        <p:spPr bwMode="auto">
          <a:xfrm>
            <a:off x="7162800" y="76200"/>
            <a:ext cx="1905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None/>
              <a:defRPr/>
            </a:pPr>
            <a:r>
              <a:rPr lang="es-ES" sz="9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Principio #2</a:t>
            </a:r>
          </a:p>
          <a:p>
            <a:pPr algn="ctr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None/>
              <a:defRPr/>
            </a:pPr>
            <a:r>
              <a:rPr lang="es-ES" sz="9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“El peso de organismos que se puede producir depende de la capacidad del agua para producir fitoplancton”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4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4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249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249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249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249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49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249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4965" grpId="0" build="p" autoUpdateAnimBg="0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 descr="C:\Jerry\fosfcicl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33400"/>
            <a:ext cx="91440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6739" name="Rectangle 3"/>
          <p:cNvSpPr>
            <a:spLocks noChangeArrowheads="1"/>
          </p:cNvSpPr>
          <p:nvPr/>
        </p:nvSpPr>
        <p:spPr bwMode="auto">
          <a:xfrm>
            <a:off x="2819400" y="76200"/>
            <a:ext cx="411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30000"/>
              </a:spcBef>
            </a:pPr>
            <a:r>
              <a:rPr lang="fr-BE" b="1"/>
              <a:t>Ciclo del fosforo (Boyd, </a:t>
            </a:r>
            <a:r>
              <a:rPr lang="es-ES" b="1"/>
              <a:t>1990)</a:t>
            </a:r>
            <a:endParaRPr lang="en-GB" b="1"/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s-ES_tradnl" smtClean="0"/>
          </a:p>
        </p:txBody>
      </p:sp>
      <p:sp>
        <p:nvSpPr>
          <p:cNvPr id="42906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defRPr/>
            </a:pPr>
            <a:r>
              <a:rPr lang="es-ES" smtClean="0"/>
              <a:t>Potasio (K):</a:t>
            </a:r>
          </a:p>
          <a:p>
            <a:pPr lvl="1" eaLnBrk="1" hangingPunct="1">
              <a:defRPr/>
            </a:pPr>
            <a:endParaRPr lang="es-ES" smtClean="0"/>
          </a:p>
          <a:p>
            <a:pPr lvl="1" eaLnBrk="1" hangingPunct="1">
              <a:defRPr/>
            </a:pPr>
            <a:r>
              <a:rPr lang="es-ES" smtClean="0"/>
              <a:t>Rara vez limitante</a:t>
            </a:r>
          </a:p>
          <a:p>
            <a:pPr lvl="1" eaLnBrk="1" hangingPunct="1">
              <a:defRPr/>
            </a:pPr>
            <a:r>
              <a:rPr lang="es-ES" smtClean="0"/>
              <a:t>No tóxico en las concentraciones frecuentes</a:t>
            </a:r>
          </a:p>
        </p:txBody>
      </p:sp>
      <p:sp>
        <p:nvSpPr>
          <p:cNvPr id="429059" name="Rectangle 3"/>
          <p:cNvSpPr>
            <a:spLocks noChangeArrowheads="1"/>
          </p:cNvSpPr>
          <p:nvPr/>
        </p:nvSpPr>
        <p:spPr bwMode="auto">
          <a:xfrm>
            <a:off x="7162800" y="76200"/>
            <a:ext cx="1905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None/>
              <a:defRPr/>
            </a:pPr>
            <a:r>
              <a:rPr lang="es-ES" sz="9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Principio #2</a:t>
            </a:r>
          </a:p>
          <a:p>
            <a:pPr algn="ctr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None/>
              <a:defRPr/>
            </a:pPr>
            <a:r>
              <a:rPr lang="es-ES" sz="9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“El peso de organismos que se puede producir depende de la capacidad del agua para producir fitoplancton”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9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9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290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290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290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290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9061" grpId="0" build="p" autoUpdateAnimBg="0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s-ES_tradnl" smtClean="0"/>
          </a:p>
        </p:txBody>
      </p:sp>
      <p:sp>
        <p:nvSpPr>
          <p:cNvPr id="43110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defRPr/>
            </a:pPr>
            <a:r>
              <a:rPr lang="es-ES" smtClean="0"/>
              <a:t>- Existen otros minerales: Ca, Mg, formas de carbonato y metales trazas</a:t>
            </a:r>
          </a:p>
          <a:p>
            <a:pPr lvl="1" eaLnBrk="1" hangingPunct="1">
              <a:defRPr/>
            </a:pPr>
            <a:endParaRPr lang="es-ES" smtClean="0"/>
          </a:p>
          <a:p>
            <a:pPr lvl="1" eaLnBrk="1" hangingPunct="1">
              <a:defRPr/>
            </a:pPr>
            <a:r>
              <a:rPr lang="es-ES" smtClean="0"/>
              <a:t>Aun más no se conoce exactamente la importancia de los minerales trazas en la producción primaria.</a:t>
            </a:r>
            <a:endParaRPr lang="es-ES_tradnl" smtClean="0"/>
          </a:p>
        </p:txBody>
      </p:sp>
      <p:sp>
        <p:nvSpPr>
          <p:cNvPr id="431107" name="Rectangle 3"/>
          <p:cNvSpPr>
            <a:spLocks noChangeArrowheads="1"/>
          </p:cNvSpPr>
          <p:nvPr/>
        </p:nvSpPr>
        <p:spPr bwMode="auto">
          <a:xfrm>
            <a:off x="7162800" y="76200"/>
            <a:ext cx="1905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None/>
              <a:defRPr/>
            </a:pPr>
            <a:r>
              <a:rPr lang="es-ES" sz="9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Principio #2</a:t>
            </a:r>
          </a:p>
          <a:p>
            <a:pPr algn="ctr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None/>
              <a:defRPr/>
            </a:pPr>
            <a:r>
              <a:rPr lang="es-ES" sz="9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“El peso de organismos que se puede producir depende de la capacidad del agua para producir fitoplancton”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1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1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31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1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1109" grpId="0" build="p" autoUpdateAnimBg="0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s-ES_tradnl" smtClean="0"/>
          </a:p>
        </p:txBody>
      </p:sp>
      <p:sp>
        <p:nvSpPr>
          <p:cNvPr id="43213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s-ES" smtClean="0"/>
              <a:t>4)  CO2.-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" smtClean="0"/>
              <a:t>El CO2 es importante para la fotosíntesis y puede presentarse como un limitante en estos sistemas acuáticos, si este no se presenta libre.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" smtClean="0"/>
              <a:t>Aguas ácidas o alcalinas (pH&gt;9) no son muy productivas, por no disponer CO2 libre.</a:t>
            </a:r>
            <a:endParaRPr lang="es-ES_tradnl" smtClean="0"/>
          </a:p>
        </p:txBody>
      </p:sp>
      <p:sp>
        <p:nvSpPr>
          <p:cNvPr id="432131" name="Rectangle 3"/>
          <p:cNvSpPr>
            <a:spLocks noChangeArrowheads="1"/>
          </p:cNvSpPr>
          <p:nvPr/>
        </p:nvSpPr>
        <p:spPr bwMode="auto">
          <a:xfrm>
            <a:off x="7162800" y="76200"/>
            <a:ext cx="1905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None/>
              <a:defRPr/>
            </a:pPr>
            <a:r>
              <a:rPr lang="es-ES" sz="9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Principio #2</a:t>
            </a:r>
          </a:p>
          <a:p>
            <a:pPr algn="ctr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None/>
              <a:defRPr/>
            </a:pPr>
            <a:r>
              <a:rPr lang="es-ES" sz="9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“El peso de organismos que se puede producir depende de la capacidad del agua para producir fitoplancton”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2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2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2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32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32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32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2133" grpId="0" build="p" autoUpdateAnimBg="0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s-ES_tradnl" smtClean="0"/>
          </a:p>
        </p:txBody>
      </p:sp>
      <p:sp>
        <p:nvSpPr>
          <p:cNvPr id="43315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z="2800" smtClean="0"/>
              <a:t>CO2.............</a:t>
            </a:r>
          </a:p>
          <a:p>
            <a:pPr eaLnBrk="1" hangingPunct="1">
              <a:defRPr/>
            </a:pPr>
            <a:r>
              <a:rPr lang="es-ES" sz="2800" smtClean="0"/>
              <a:t>Aguas con pH entre 6.5 y 9.5 son consideradas buenas para cultivos.</a:t>
            </a:r>
          </a:p>
          <a:p>
            <a:pPr eaLnBrk="1" hangingPunct="1">
              <a:defRPr/>
            </a:pPr>
            <a:endParaRPr lang="es-ES" sz="2800" smtClean="0"/>
          </a:p>
          <a:p>
            <a:pPr lvl="1" eaLnBrk="1" hangingPunct="1">
              <a:defRPr/>
            </a:pPr>
            <a:r>
              <a:rPr lang="es-ES" sz="2800" smtClean="0"/>
              <a:t>Tenemos dos maneras de suplir de CO2:</a:t>
            </a:r>
          </a:p>
          <a:p>
            <a:pPr lvl="1" eaLnBrk="1" hangingPunct="1">
              <a:defRPr/>
            </a:pPr>
            <a:endParaRPr lang="es-ES" sz="2800" smtClean="0"/>
          </a:p>
          <a:p>
            <a:pPr lvl="1" eaLnBrk="1" hangingPunct="1">
              <a:defRPr/>
            </a:pPr>
            <a:r>
              <a:rPr lang="es-ES" sz="2800" smtClean="0"/>
              <a:t> Atmósfera</a:t>
            </a:r>
          </a:p>
          <a:p>
            <a:pPr lvl="1" eaLnBrk="1" hangingPunct="1">
              <a:defRPr/>
            </a:pPr>
            <a:r>
              <a:rPr lang="es-ES" sz="2800" smtClean="0"/>
              <a:t> Respiración de plantas</a:t>
            </a:r>
            <a:endParaRPr lang="es-ES_tradnl" sz="2800" smtClean="0"/>
          </a:p>
        </p:txBody>
      </p:sp>
      <p:sp>
        <p:nvSpPr>
          <p:cNvPr id="433155" name="Rectangle 3"/>
          <p:cNvSpPr>
            <a:spLocks noChangeArrowheads="1"/>
          </p:cNvSpPr>
          <p:nvPr/>
        </p:nvSpPr>
        <p:spPr bwMode="auto">
          <a:xfrm>
            <a:off x="7162800" y="76200"/>
            <a:ext cx="1905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None/>
              <a:defRPr/>
            </a:pPr>
            <a:r>
              <a:rPr lang="es-ES" sz="9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Principio #2</a:t>
            </a:r>
          </a:p>
          <a:p>
            <a:pPr algn="ctr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None/>
              <a:defRPr/>
            </a:pPr>
            <a:r>
              <a:rPr lang="es-ES" sz="9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“El peso de organismos que se puede producir depende de la capacidad del agua para producir fitoplancton”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3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3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3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33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331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331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331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331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331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331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3157" grpId="0" build="p" autoUpdateAnimBg="0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bject 0"/>
          <p:cNvGraphicFramePr>
            <a:graphicFrameLocks noChangeAspect="1"/>
          </p:cNvGraphicFramePr>
          <p:nvPr/>
        </p:nvGraphicFramePr>
        <p:xfrm>
          <a:off x="357188" y="1252538"/>
          <a:ext cx="8558212" cy="5584825"/>
        </p:xfrm>
        <a:graphic>
          <a:graphicData uri="http://schemas.openxmlformats.org/presentationml/2006/ole">
            <p:oleObj spid="_x0000_s13314" name="Dibujo" r:id="rId3" imgW="1472400" imgH="1098000" progId="FLW3Drawing">
              <p:embed/>
            </p:oleObj>
          </a:graphicData>
        </a:graphic>
      </p:graphicFrame>
      <p:graphicFrame>
        <p:nvGraphicFramePr>
          <p:cNvPr id="13315" name="Object 1"/>
          <p:cNvGraphicFramePr>
            <a:graphicFrameLocks noChangeAspect="1"/>
          </p:cNvGraphicFramePr>
          <p:nvPr>
            <p:ph type="title"/>
          </p:nvPr>
        </p:nvGraphicFramePr>
        <p:xfrm>
          <a:off x="914400" y="228600"/>
          <a:ext cx="7772400" cy="969963"/>
        </p:xfrm>
        <a:graphic>
          <a:graphicData uri="http://schemas.openxmlformats.org/presentationml/2006/ole">
            <p:oleObj spid="_x0000_s13315" name="Dibujo" r:id="rId4" imgW="5162400" imgH="644400" progId="FLW3Drawing">
              <p:embed/>
            </p:oleObj>
          </a:graphicData>
        </a:graphic>
      </p:graphicFrame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s-ES_tradnl" smtClean="0"/>
          </a:p>
        </p:txBody>
      </p:sp>
      <p:sp>
        <p:nvSpPr>
          <p:cNvPr id="43520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s-ES" sz="2800" smtClean="0"/>
              <a:t>- Cuando el agua es ácida (&lt;6) se tiene gran cantidad de CO2 en el agua (asociado normalmente en forma de H2CO3) este CO2 no esta en estado libre.</a:t>
            </a:r>
          </a:p>
          <a:p>
            <a:pPr eaLnBrk="1" hangingPunct="1">
              <a:lnSpc>
                <a:spcPct val="90000"/>
              </a:lnSpc>
              <a:defRPr/>
            </a:pPr>
            <a:endParaRPr lang="es-ES" sz="280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s-ES" sz="2800" smtClean="0"/>
              <a:t>- La presencia de un bicarbonato HCO3-, esta asociado a la presencia de CO2 libre.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" sz="2800" smtClean="0"/>
              <a:t>- Con aguas de pH &lt;6 se tienen pocos bicarbonatos.</a:t>
            </a:r>
          </a:p>
          <a:p>
            <a:pPr eaLnBrk="1" hangingPunct="1">
              <a:lnSpc>
                <a:spcPct val="90000"/>
              </a:lnSpc>
              <a:defRPr/>
            </a:pPr>
            <a:endParaRPr lang="es-ES_tradnl" sz="2800" smtClean="0"/>
          </a:p>
        </p:txBody>
      </p:sp>
      <p:sp>
        <p:nvSpPr>
          <p:cNvPr id="435203" name="Rectangle 3"/>
          <p:cNvSpPr>
            <a:spLocks noChangeArrowheads="1"/>
          </p:cNvSpPr>
          <p:nvPr/>
        </p:nvSpPr>
        <p:spPr bwMode="auto">
          <a:xfrm>
            <a:off x="7162800" y="76200"/>
            <a:ext cx="1905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None/>
              <a:defRPr/>
            </a:pPr>
            <a:r>
              <a:rPr lang="es-ES" sz="9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Principio #2</a:t>
            </a:r>
          </a:p>
          <a:p>
            <a:pPr algn="ctr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None/>
              <a:defRPr/>
            </a:pPr>
            <a:r>
              <a:rPr lang="es-ES" sz="9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“El peso de organismos que se puede producir depende de la capacidad del agua para producir fitoplancton”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5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5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5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35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352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352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5205" grpId="0" build="p" autoUpdateAnimBg="0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Object 0"/>
          <p:cNvGraphicFramePr>
            <a:graphicFrameLocks noChangeAspect="1"/>
          </p:cNvGraphicFramePr>
          <p:nvPr/>
        </p:nvGraphicFramePr>
        <p:xfrm>
          <a:off x="357188" y="1252538"/>
          <a:ext cx="8558212" cy="5584825"/>
        </p:xfrm>
        <a:graphic>
          <a:graphicData uri="http://schemas.openxmlformats.org/presentationml/2006/ole">
            <p:oleObj spid="_x0000_s14338" name="Dibujo" r:id="rId3" imgW="1472400" imgH="1098000" progId="FLW3Drawing">
              <p:embed/>
            </p:oleObj>
          </a:graphicData>
        </a:graphic>
      </p:graphicFrame>
      <p:graphicFrame>
        <p:nvGraphicFramePr>
          <p:cNvPr id="14339" name="Object 1"/>
          <p:cNvGraphicFramePr>
            <a:graphicFrameLocks noChangeAspect="1"/>
          </p:cNvGraphicFramePr>
          <p:nvPr>
            <p:ph type="title"/>
          </p:nvPr>
        </p:nvGraphicFramePr>
        <p:xfrm>
          <a:off x="1371600" y="304800"/>
          <a:ext cx="7772400" cy="969963"/>
        </p:xfrm>
        <a:graphic>
          <a:graphicData uri="http://schemas.openxmlformats.org/presentationml/2006/ole">
            <p:oleObj spid="_x0000_s14339" name="Dibujo" r:id="rId4" imgW="5162400" imgH="644400" progId="FLW3Drawing">
              <p:embed/>
            </p:oleObj>
          </a:graphicData>
        </a:graphic>
      </p:graphicFrame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s-ES_tradnl" smtClean="0"/>
          </a:p>
        </p:txBody>
      </p:sp>
      <p:sp>
        <p:nvSpPr>
          <p:cNvPr id="43725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s-ES" sz="2800" smtClean="0"/>
              <a:t>- Si el pH aumenta las cantidades de CO2 libre encontrado en el agua disminuye llegando a 0, para pH de 8.3 podemos encontrar 0 ppm de CO2 libre, pero en este punto se tiene la máxima cantidad de  HCO3-.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" sz="2800" smtClean="0"/>
              <a:t>- Cuando el pH se eleva, las cantidades de HCO3 baja y crece la cantidad de carbonatos (CO3=), (no disociables para la forma de HCO3=).</a:t>
            </a:r>
            <a:endParaRPr lang="es-ES_tradnl" sz="2800" smtClean="0"/>
          </a:p>
        </p:txBody>
      </p:sp>
      <p:sp>
        <p:nvSpPr>
          <p:cNvPr id="437251" name="Rectangle 3"/>
          <p:cNvSpPr>
            <a:spLocks noChangeArrowheads="1"/>
          </p:cNvSpPr>
          <p:nvPr/>
        </p:nvSpPr>
        <p:spPr bwMode="auto">
          <a:xfrm>
            <a:off x="7162800" y="76200"/>
            <a:ext cx="1905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None/>
              <a:defRPr/>
            </a:pPr>
            <a:r>
              <a:rPr lang="es-ES" sz="9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Principio #2</a:t>
            </a:r>
          </a:p>
          <a:p>
            <a:pPr algn="ctr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None/>
              <a:defRPr/>
            </a:pPr>
            <a:r>
              <a:rPr lang="es-ES" sz="9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“El peso de organismos que se puede producir depende de la capacidad del agua para producir fitoplancton”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7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7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72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372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7253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-152400"/>
            <a:ext cx="7772400" cy="1143000"/>
          </a:xfrm>
        </p:spPr>
        <p:txBody>
          <a:bodyPr/>
          <a:lstStyle/>
          <a:p>
            <a:pPr eaLnBrk="1" hangingPunct="1"/>
            <a:r>
              <a:rPr lang="es-ES_tradnl" smtClean="0"/>
              <a:t>Experiencias En Agua Dulce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8305800" cy="5181600"/>
          </a:xfrm>
        </p:spPr>
        <p:txBody>
          <a:bodyPr/>
          <a:lstStyle/>
          <a:p>
            <a:pPr eaLnBrk="1" hangingPunct="1">
              <a:defRPr/>
            </a:pPr>
            <a:r>
              <a:rPr lang="es-ES_tradnl" sz="3000" smtClean="0"/>
              <a:t>Scarpa (1999), Scarpa y Vaughn (1998):</a:t>
            </a:r>
            <a:endParaRPr lang="en-US" sz="3000" smtClean="0"/>
          </a:p>
          <a:p>
            <a:pPr lvl="1" eaLnBrk="1" hangingPunct="1">
              <a:defRPr/>
            </a:pPr>
            <a:r>
              <a:rPr lang="en-US" sz="3000" smtClean="0"/>
              <a:t>A</a:t>
            </a:r>
            <a:r>
              <a:rPr lang="es-ES_tradnl" sz="3000" smtClean="0"/>
              <a:t>gua dulce con dureza (150 ppm </a:t>
            </a:r>
            <a:r>
              <a:rPr lang="en-US" sz="3000" smtClean="0"/>
              <a:t>C</a:t>
            </a:r>
            <a:r>
              <a:rPr lang="es-ES_tradnl" sz="3000" smtClean="0"/>
              <a:t>a</a:t>
            </a:r>
            <a:r>
              <a:rPr lang="en-US" sz="3000" smtClean="0"/>
              <a:t>C</a:t>
            </a:r>
            <a:r>
              <a:rPr lang="es-ES_tradnl" sz="3000" smtClean="0"/>
              <a:t>o</a:t>
            </a:r>
            <a:r>
              <a:rPr lang="es-ES_tradnl" sz="3000" baseline="-25000" smtClean="0"/>
              <a:t>3</a:t>
            </a:r>
            <a:r>
              <a:rPr lang="es-ES_tradnl" sz="3000" smtClean="0"/>
              <a:t>) y balance iones necesarios pueden ser utilizadas para cultivo de camarón.</a:t>
            </a:r>
          </a:p>
          <a:p>
            <a:pPr eaLnBrk="1" hangingPunct="1">
              <a:defRPr/>
            </a:pPr>
            <a:r>
              <a:rPr lang="es-ES_tradnl" sz="3000" smtClean="0"/>
              <a:t>Nobol (2001): cultivo </a:t>
            </a:r>
            <a:r>
              <a:rPr lang="es-ES_tradnl" sz="3000" i="1" smtClean="0"/>
              <a:t>P. </a:t>
            </a:r>
            <a:r>
              <a:rPr lang="en-US" sz="3000" i="1" smtClean="0"/>
              <a:t>v</a:t>
            </a:r>
            <a:r>
              <a:rPr lang="es-ES_tradnl" sz="3000" i="1" smtClean="0"/>
              <a:t>annamei</a:t>
            </a:r>
            <a:r>
              <a:rPr lang="es-ES_tradnl" sz="3000" smtClean="0"/>
              <a:t> con 76 ppm cloruros. Misma agua utilizada para regar mango.</a:t>
            </a:r>
          </a:p>
          <a:p>
            <a:pPr eaLnBrk="1" hangingPunct="1">
              <a:defRPr/>
            </a:pPr>
            <a:r>
              <a:rPr lang="es-ES_tradnl" sz="3000" smtClean="0"/>
              <a:t>Guayas (2002): </a:t>
            </a:r>
            <a:r>
              <a:rPr lang="en-US" sz="3000" smtClean="0"/>
              <a:t>C</a:t>
            </a:r>
            <a:r>
              <a:rPr lang="es-ES_tradnl" sz="3000" smtClean="0"/>
              <a:t>ultivos exitosos de </a:t>
            </a:r>
            <a:r>
              <a:rPr lang="es-ES_tradnl" sz="3000" i="1" smtClean="0"/>
              <a:t>P. </a:t>
            </a:r>
            <a:r>
              <a:rPr lang="en-US" sz="3000" i="1" smtClean="0"/>
              <a:t>v</a:t>
            </a:r>
            <a:r>
              <a:rPr lang="es-ES_tradnl" sz="3000" i="1" smtClean="0"/>
              <a:t>annamei</a:t>
            </a:r>
            <a:r>
              <a:rPr lang="es-ES_tradnl" sz="3000" smtClean="0"/>
              <a:t> con niveles de salinidad, </a:t>
            </a:r>
            <a:r>
              <a:rPr lang="en-US" sz="3000" smtClean="0"/>
              <a:t>C</a:t>
            </a:r>
            <a:r>
              <a:rPr lang="es-ES_tradnl" sz="3000" smtClean="0"/>
              <a:t>l, Na y K mas bajos que antes considerados posibles.</a:t>
            </a:r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0"/>
          <p:cNvGraphicFramePr>
            <a:graphicFrameLocks noChangeAspect="1"/>
          </p:cNvGraphicFramePr>
          <p:nvPr/>
        </p:nvGraphicFramePr>
        <p:xfrm>
          <a:off x="357188" y="1252538"/>
          <a:ext cx="8558212" cy="5584825"/>
        </p:xfrm>
        <a:graphic>
          <a:graphicData uri="http://schemas.openxmlformats.org/presentationml/2006/ole">
            <p:oleObj spid="_x0000_s15362" name="Dibujo" r:id="rId3" imgW="1472400" imgH="1098000" progId="FLW3Drawing">
              <p:embed/>
            </p:oleObj>
          </a:graphicData>
        </a:graphic>
      </p:graphicFrame>
      <p:graphicFrame>
        <p:nvGraphicFramePr>
          <p:cNvPr id="15363" name="Object 1"/>
          <p:cNvGraphicFramePr>
            <a:graphicFrameLocks noChangeAspect="1"/>
          </p:cNvGraphicFramePr>
          <p:nvPr>
            <p:ph type="title"/>
          </p:nvPr>
        </p:nvGraphicFramePr>
        <p:xfrm>
          <a:off x="1371600" y="85725"/>
          <a:ext cx="7772400" cy="969963"/>
        </p:xfrm>
        <a:graphic>
          <a:graphicData uri="http://schemas.openxmlformats.org/presentationml/2006/ole">
            <p:oleObj spid="_x0000_s15363" name="Dibujo" r:id="rId4" imgW="5162400" imgH="644400" progId="FLW3Drawing">
              <p:embed/>
            </p:oleObj>
          </a:graphicData>
        </a:graphic>
      </p:graphicFrame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2" descr="C:\Jerry\fitoalkal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38200"/>
            <a:ext cx="9144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907" name="Rectangle 6"/>
          <p:cNvSpPr>
            <a:spLocks noChangeArrowheads="1"/>
          </p:cNvSpPr>
          <p:nvPr>
            <p:ph type="title"/>
          </p:nvPr>
        </p:nvSpPr>
        <p:spPr>
          <a:xfrm>
            <a:off x="1143000" y="0"/>
            <a:ext cx="7772400" cy="1143000"/>
          </a:xfrm>
          <a:noFill/>
        </p:spPr>
        <p:txBody>
          <a:bodyPr/>
          <a:lstStyle/>
          <a:p>
            <a:pPr>
              <a:spcBef>
                <a:spcPct val="30000"/>
              </a:spcBef>
            </a:pPr>
            <a:r>
              <a:rPr lang="fr-BE" sz="2400" b="1" smtClean="0">
                <a:solidFill>
                  <a:schemeClr val="tx1"/>
                </a:solidFill>
                <a:latin typeface="Times New Roman" pitchFamily="18" charset="0"/>
              </a:rPr>
              <a:t>Relación entre la productividad fitoplanctónica y la Alcalinidad total en piscinas fertilizadas y no fertilizadas en Auburn, AL. (Boyd, 1990)</a:t>
            </a:r>
            <a:endParaRPr lang="en-GB" sz="2400" b="1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s-ES_tradnl" smtClean="0"/>
          </a:p>
        </p:txBody>
      </p:sp>
      <p:sp>
        <p:nvSpPr>
          <p:cNvPr id="44134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mtClean="0"/>
              <a:t>Problemas asociados con medios ácidos:</a:t>
            </a:r>
          </a:p>
          <a:p>
            <a:pPr eaLnBrk="1" hangingPunct="1">
              <a:defRPr/>
            </a:pPr>
            <a:endParaRPr lang="es-ES" smtClean="0"/>
          </a:p>
          <a:p>
            <a:pPr eaLnBrk="1" hangingPunct="1">
              <a:defRPr/>
            </a:pPr>
            <a:r>
              <a:rPr lang="es-ES" smtClean="0"/>
              <a:t>* Con materia orgánica (abono)</a:t>
            </a:r>
          </a:p>
          <a:p>
            <a:pPr eaLnBrk="1" hangingPunct="1">
              <a:defRPr/>
            </a:pPr>
            <a:r>
              <a:rPr lang="es-ES" smtClean="0"/>
              <a:t>* Cianoficeas</a:t>
            </a:r>
          </a:p>
          <a:p>
            <a:pPr eaLnBrk="1" hangingPunct="1">
              <a:defRPr/>
            </a:pPr>
            <a:r>
              <a:rPr lang="es-ES" smtClean="0"/>
              <a:t>* Fotosintesis superficial</a:t>
            </a:r>
          </a:p>
          <a:p>
            <a:pPr eaLnBrk="1" hangingPunct="1">
              <a:defRPr/>
            </a:pPr>
            <a:r>
              <a:rPr lang="es-ES" smtClean="0"/>
              <a:t>* Cal</a:t>
            </a:r>
            <a:endParaRPr lang="es-ES_tradnl" smtClean="0"/>
          </a:p>
        </p:txBody>
      </p:sp>
      <p:sp>
        <p:nvSpPr>
          <p:cNvPr id="441347" name="Rectangle 3"/>
          <p:cNvSpPr>
            <a:spLocks noChangeArrowheads="1"/>
          </p:cNvSpPr>
          <p:nvPr/>
        </p:nvSpPr>
        <p:spPr bwMode="auto">
          <a:xfrm>
            <a:off x="7162800" y="76200"/>
            <a:ext cx="1905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None/>
              <a:defRPr/>
            </a:pPr>
            <a:r>
              <a:rPr lang="es-ES" sz="9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Principio #2</a:t>
            </a:r>
          </a:p>
          <a:p>
            <a:pPr algn="ctr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None/>
              <a:defRPr/>
            </a:pPr>
            <a:r>
              <a:rPr lang="es-ES" sz="9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“El peso de organismos que se puede producir depende de la capacidad del agua para producir fitoplancton”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1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1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413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413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413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413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413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413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413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413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1349" grpId="0" build="p" autoUpdateAnimBg="0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s-ES_tradnl" smtClean="0"/>
          </a:p>
        </p:txBody>
      </p:sp>
      <p:sp>
        <p:nvSpPr>
          <p:cNvPr id="44237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mtClean="0"/>
              <a:t>5)  Oxígeno Disuelto O2.-</a:t>
            </a:r>
          </a:p>
          <a:p>
            <a:pPr lvl="1" eaLnBrk="1" hangingPunct="1">
              <a:defRPr/>
            </a:pPr>
            <a:r>
              <a:rPr lang="es-ES" smtClean="0"/>
              <a:t>Importante por:</a:t>
            </a:r>
          </a:p>
          <a:p>
            <a:pPr lvl="1" eaLnBrk="1" hangingPunct="1">
              <a:defRPr/>
            </a:pPr>
            <a:r>
              <a:rPr lang="es-ES" smtClean="0"/>
              <a:t>* Producción de las plantas</a:t>
            </a:r>
          </a:p>
          <a:p>
            <a:pPr lvl="1" eaLnBrk="1" hangingPunct="1">
              <a:defRPr/>
            </a:pPr>
            <a:r>
              <a:rPr lang="es-ES" smtClean="0"/>
              <a:t>* Aumentar la velocidad de los procesos de descomposición.</a:t>
            </a:r>
            <a:endParaRPr lang="es-ES_tradnl" smtClean="0"/>
          </a:p>
        </p:txBody>
      </p:sp>
      <p:sp>
        <p:nvSpPr>
          <p:cNvPr id="442371" name="Rectangle 3"/>
          <p:cNvSpPr>
            <a:spLocks noChangeArrowheads="1"/>
          </p:cNvSpPr>
          <p:nvPr/>
        </p:nvSpPr>
        <p:spPr bwMode="auto">
          <a:xfrm>
            <a:off x="7162800" y="76200"/>
            <a:ext cx="1905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None/>
              <a:defRPr/>
            </a:pPr>
            <a:r>
              <a:rPr lang="es-ES" sz="9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Principio #2</a:t>
            </a:r>
          </a:p>
          <a:p>
            <a:pPr algn="ctr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None/>
              <a:defRPr/>
            </a:pPr>
            <a:r>
              <a:rPr lang="es-ES" sz="9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“El peso de organismos que se puede producir depende de la capacidad del agua para producir fitoplancton”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2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2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423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423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423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423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423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423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2373" grpId="0" build="p" autoUpdateAnimBg="0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s-ES" smtClean="0"/>
          </a:p>
        </p:txBody>
      </p:sp>
      <p:sp>
        <p:nvSpPr>
          <p:cNvPr id="41779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ES_tradnl" smtClean="0"/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Temperatura</a:t>
            </a:r>
          </a:p>
        </p:txBody>
      </p:sp>
      <p:sp>
        <p:nvSpPr>
          <p:cNvPr id="366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Optimo 28</a:t>
            </a:r>
            <a:r>
              <a:rPr lang="en-US" baseline="30000" smtClean="0"/>
              <a:t>o</a:t>
            </a:r>
            <a:r>
              <a:rPr lang="en-US" smtClean="0"/>
              <a:t> – 32</a:t>
            </a:r>
            <a:r>
              <a:rPr lang="en-US" baseline="30000" smtClean="0"/>
              <a:t>o</a:t>
            </a:r>
            <a:r>
              <a:rPr lang="en-US" smtClean="0"/>
              <a:t>C.</a:t>
            </a:r>
          </a:p>
          <a:p>
            <a:pPr eaLnBrk="1" hangingPunct="1">
              <a:defRPr/>
            </a:pPr>
            <a:r>
              <a:rPr lang="en-US" smtClean="0"/>
              <a:t>Hay evidencias que temperaturas altas disminuyen incidencia de WSSV. </a:t>
            </a:r>
          </a:p>
          <a:p>
            <a:pPr eaLnBrk="1" hangingPunct="1">
              <a:defRPr/>
            </a:pPr>
            <a:r>
              <a:rPr lang="en-US" smtClean="0"/>
              <a:t>Temperaturas letales &lt;15</a:t>
            </a:r>
            <a:r>
              <a:rPr lang="en-US" baseline="30000" smtClean="0"/>
              <a:t>o</a:t>
            </a:r>
            <a:r>
              <a:rPr lang="en-US" smtClean="0"/>
              <a:t>C, &gt; 35</a:t>
            </a:r>
            <a:r>
              <a:rPr lang="en-US" baseline="30000" smtClean="0"/>
              <a:t>o</a:t>
            </a:r>
            <a:r>
              <a:rPr lang="en-US" smtClean="0"/>
              <a:t>C.</a:t>
            </a:r>
          </a:p>
          <a:p>
            <a:pPr eaLnBrk="1" hangingPunct="1">
              <a:defRPr/>
            </a:pPr>
            <a:r>
              <a:rPr lang="en-US" smtClean="0"/>
              <a:t>Afecta metabolismo del camarón.</a:t>
            </a:r>
            <a:endParaRPr lang="es-ES_tradnl" smtClean="0"/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Oxigeno Disuelto</a:t>
            </a:r>
          </a:p>
        </p:txBody>
      </p:sp>
      <p:sp>
        <p:nvSpPr>
          <p:cNvPr id="367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&gt; 5 ppm</a:t>
            </a:r>
            <a:endParaRPr lang="es-ES_tradnl" smtClean="0"/>
          </a:p>
        </p:txBody>
      </p:sp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Amonia</a:t>
            </a:r>
          </a:p>
        </p:txBody>
      </p:sp>
      <p:sp>
        <p:nvSpPr>
          <p:cNvPr id="370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Optimo (NH</a:t>
            </a:r>
            <a:r>
              <a:rPr lang="en-US" baseline="-25000" smtClean="0"/>
              <a:t>3</a:t>
            </a:r>
            <a:r>
              <a:rPr lang="en-US" smtClean="0"/>
              <a:t>)&lt; 0.03</a:t>
            </a:r>
          </a:p>
          <a:p>
            <a:pPr eaLnBrk="1" hangingPunct="1">
              <a:defRPr/>
            </a:pPr>
            <a:r>
              <a:rPr lang="en-US" smtClean="0"/>
              <a:t>Amonia no ionizada función de amonia total y pH.</a:t>
            </a:r>
          </a:p>
          <a:p>
            <a:pPr eaLnBrk="1" hangingPunct="1">
              <a:defRPr/>
            </a:pPr>
            <a:r>
              <a:rPr lang="en-US" smtClean="0"/>
              <a:t>Mas tóxica en agua dulce.</a:t>
            </a:r>
          </a:p>
          <a:p>
            <a:pPr eaLnBrk="1" hangingPunct="1">
              <a:defRPr/>
            </a:pPr>
            <a:r>
              <a:rPr lang="en-US" smtClean="0"/>
              <a:t>Es consumida por las algas y bacterias heterótrofas.</a:t>
            </a:r>
          </a:p>
          <a:p>
            <a:pPr eaLnBrk="1" hangingPunct="1">
              <a:defRPr/>
            </a:pPr>
            <a:r>
              <a:rPr lang="en-US" smtClean="0"/>
              <a:t>Puede perderse por difusión.</a:t>
            </a:r>
            <a:endParaRPr lang="es-ES_tradnl" smtClean="0"/>
          </a:p>
        </p:txBody>
      </p:sp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Nitrito</a:t>
            </a:r>
          </a:p>
        </p:txBody>
      </p:sp>
      <p:sp>
        <p:nvSpPr>
          <p:cNvPr id="371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143000"/>
            <a:ext cx="78486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Optimo &lt; 1 ppm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Los nitritos son tóxicos a niveles superiores de 2 mg NO</a:t>
            </a:r>
            <a:r>
              <a:rPr lang="en-US" baseline="-25000" smtClean="0"/>
              <a:t>2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El cloro antagoniza la toma de nitritos y hace a lo animales más tolerantes en alta salinidad.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Los nitritos se pueden acumular cuando la oxidación de la amonia excede a la oxidación de los nitritos</a:t>
            </a:r>
          </a:p>
        </p:txBody>
      </p:sp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Nitrato</a:t>
            </a:r>
          </a:p>
        </p:txBody>
      </p:sp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&lt; 60 ppm</a:t>
            </a:r>
          </a:p>
          <a:p>
            <a:pPr eaLnBrk="1" hangingPunct="1">
              <a:defRPr/>
            </a:pPr>
            <a:r>
              <a:rPr lang="en-US" smtClean="0"/>
              <a:t>No es tóxica, pero puede causar eutroficación.</a:t>
            </a:r>
            <a:endParaRPr lang="es-ES_tradnl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C" smtClean="0"/>
              <a:t>Tolerencia De Vegetación A La Salinidad</a:t>
            </a:r>
            <a:endParaRPr lang="es-ES" smtClean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defRPr/>
            </a:pPr>
            <a:r>
              <a:rPr lang="es-EC" sz="2800" smtClean="0"/>
              <a:t>De acuerdo al departamento de agricultura de USA las plantas más sensibles soportan una salinidad sostenida de hasta 2,3 ppt.</a:t>
            </a:r>
          </a:p>
          <a:p>
            <a:pPr algn="just" eaLnBrk="1" hangingPunct="1">
              <a:defRPr/>
            </a:pPr>
            <a:r>
              <a:rPr lang="es-EC" sz="2800" smtClean="0"/>
              <a:t>La legislación tailandesa incluirá máximo de salinidad 3 ppt.</a:t>
            </a:r>
          </a:p>
          <a:p>
            <a:pPr algn="just" eaLnBrk="1" hangingPunct="1">
              <a:defRPr/>
            </a:pPr>
            <a:r>
              <a:rPr lang="es-EC" sz="2800" smtClean="0"/>
              <a:t>En ecuador la comisión ha establecido como límite máximo permisible 2,0 ppt.</a:t>
            </a:r>
            <a:endParaRPr lang="es-EC" smtClean="0"/>
          </a:p>
          <a:p>
            <a:pPr algn="just" eaLnBrk="1" hangingPunct="1">
              <a:defRPr/>
            </a:pPr>
            <a:endParaRPr lang="es-ES" smtClean="0"/>
          </a:p>
        </p:txBody>
      </p:sp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-3048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Nitrificación</a:t>
            </a:r>
            <a:endParaRPr lang="es-ES_tradnl" smtClean="0"/>
          </a:p>
        </p:txBody>
      </p:sp>
      <p:sp>
        <p:nvSpPr>
          <p:cNvPr id="413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685800"/>
            <a:ext cx="8305800" cy="5791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s-ES_tradnl" sz="2800" smtClean="0"/>
              <a:t>La reacción química </a:t>
            </a:r>
            <a:r>
              <a:rPr lang="en-US" sz="2800" smtClean="0"/>
              <a:t>es</a:t>
            </a:r>
            <a:r>
              <a:rPr lang="es-ES_tradnl" sz="2800" smtClean="0"/>
              <a:t>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s-ES_tradnl" sz="2800" smtClean="0"/>
              <a:t>    </a:t>
            </a:r>
            <a:r>
              <a:rPr lang="es-ES_tradnl" sz="2000" smtClean="0">
                <a:latin typeface="Arial Narrow" pitchFamily="34" charset="0"/>
              </a:rPr>
              <a:t>NH</a:t>
            </a:r>
            <a:r>
              <a:rPr lang="es-ES_tradnl" sz="2000" baseline="-25000" smtClean="0">
                <a:latin typeface="Arial Narrow" pitchFamily="34" charset="0"/>
              </a:rPr>
              <a:t>4</a:t>
            </a:r>
            <a:r>
              <a:rPr lang="es-ES_tradnl" sz="2000" baseline="30000" smtClean="0">
                <a:latin typeface="Arial Narrow" pitchFamily="34" charset="0"/>
              </a:rPr>
              <a:t>+</a:t>
            </a:r>
            <a:r>
              <a:rPr lang="es-ES_tradnl" sz="2000" smtClean="0">
                <a:latin typeface="Arial Narrow" pitchFamily="34" charset="0"/>
              </a:rPr>
              <a:t>+1.9O</a:t>
            </a:r>
            <a:r>
              <a:rPr lang="es-ES_tradnl" sz="2000" baseline="-25000" smtClean="0">
                <a:latin typeface="Arial Narrow" pitchFamily="34" charset="0"/>
              </a:rPr>
              <a:t>2</a:t>
            </a:r>
            <a:r>
              <a:rPr lang="es-ES_tradnl" sz="2000" smtClean="0">
                <a:latin typeface="Arial Narrow" pitchFamily="34" charset="0"/>
              </a:rPr>
              <a:t>+2HCO</a:t>
            </a:r>
            <a:r>
              <a:rPr lang="es-ES_tradnl" sz="2000" baseline="-25000" smtClean="0">
                <a:latin typeface="Arial Narrow" pitchFamily="34" charset="0"/>
              </a:rPr>
              <a:t>3</a:t>
            </a:r>
            <a:r>
              <a:rPr lang="en-US" sz="2000" baseline="30000" smtClean="0">
                <a:latin typeface="Arial Narrow" pitchFamily="34" charset="0"/>
              </a:rPr>
              <a:t>-</a:t>
            </a:r>
            <a:r>
              <a:rPr lang="en-US" sz="2000" baseline="-25000" smtClean="0">
                <a:latin typeface="Arial Narrow" pitchFamily="34" charset="0"/>
              </a:rPr>
              <a:t> </a:t>
            </a:r>
            <a:r>
              <a:rPr lang="es-ES_tradnl" sz="2000" smtClean="0">
                <a:latin typeface="Arial Narrow" pitchFamily="34" charset="0"/>
              </a:rPr>
              <a:t>=</a:t>
            </a:r>
            <a:r>
              <a:rPr lang="en-US" sz="2000" smtClean="0">
                <a:latin typeface="Arial Narrow" pitchFamily="34" charset="0"/>
              </a:rPr>
              <a:t> </a:t>
            </a:r>
            <a:r>
              <a:rPr lang="es-ES_tradnl" sz="2000" smtClean="0">
                <a:latin typeface="Arial Narrow" pitchFamily="34" charset="0"/>
              </a:rPr>
              <a:t>NO3</a:t>
            </a:r>
            <a:r>
              <a:rPr lang="es-ES_tradnl" sz="2000" baseline="-25000" smtClean="0">
                <a:latin typeface="Arial Narrow" pitchFamily="34" charset="0"/>
              </a:rPr>
              <a:t>2</a:t>
            </a:r>
            <a:r>
              <a:rPr lang="es-ES_tradnl" sz="2000" baseline="30000" smtClean="0">
                <a:latin typeface="Arial Narrow" pitchFamily="34" charset="0"/>
              </a:rPr>
              <a:t>-</a:t>
            </a:r>
            <a:r>
              <a:rPr lang="es-ES_tradnl" sz="2000" smtClean="0">
                <a:latin typeface="Arial Narrow" pitchFamily="34" charset="0"/>
              </a:rPr>
              <a:t>+1.9</a:t>
            </a:r>
            <a:r>
              <a:rPr lang="en-US" sz="2000" smtClean="0">
                <a:latin typeface="Arial Narrow" pitchFamily="34" charset="0"/>
              </a:rPr>
              <a:t> </a:t>
            </a:r>
            <a:r>
              <a:rPr lang="es-ES_tradnl" sz="2000" smtClean="0">
                <a:latin typeface="Arial Narrow" pitchFamily="34" charset="0"/>
              </a:rPr>
              <a:t>CO</a:t>
            </a:r>
            <a:r>
              <a:rPr lang="es-ES_tradnl" sz="2000" baseline="-25000" smtClean="0">
                <a:latin typeface="Arial Narrow" pitchFamily="34" charset="0"/>
              </a:rPr>
              <a:t>2</a:t>
            </a:r>
            <a:r>
              <a:rPr lang="en-US" sz="2000" smtClean="0">
                <a:latin typeface="Arial Narrow" pitchFamily="34" charset="0"/>
              </a:rPr>
              <a:t> </a:t>
            </a:r>
            <a:r>
              <a:rPr lang="es-ES_tradnl" sz="2000" smtClean="0">
                <a:latin typeface="Arial Narrow" pitchFamily="34" charset="0"/>
              </a:rPr>
              <a:t>+0.1CH</a:t>
            </a:r>
            <a:r>
              <a:rPr lang="es-ES_tradnl" sz="2000" baseline="-25000" smtClean="0">
                <a:latin typeface="Arial Narrow" pitchFamily="34" charset="0"/>
              </a:rPr>
              <a:t>2</a:t>
            </a:r>
            <a:r>
              <a:rPr lang="es-ES_tradnl" sz="2000" smtClean="0">
                <a:latin typeface="Arial Narrow" pitchFamily="34" charset="0"/>
              </a:rPr>
              <a:t>O</a:t>
            </a:r>
            <a:r>
              <a:rPr lang="en-US" sz="2000" smtClean="0">
                <a:latin typeface="Arial Narrow" pitchFamily="34" charset="0"/>
              </a:rPr>
              <a:t> </a:t>
            </a:r>
            <a:r>
              <a:rPr lang="es-ES_tradnl" sz="2000" smtClean="0">
                <a:latin typeface="Arial Narrow" pitchFamily="34" charset="0"/>
              </a:rPr>
              <a:t>+2.9H</a:t>
            </a:r>
            <a:r>
              <a:rPr lang="es-ES_tradnl" sz="2000" baseline="-25000" smtClean="0">
                <a:latin typeface="Arial Narrow" pitchFamily="34" charset="0"/>
              </a:rPr>
              <a:t>2</a:t>
            </a:r>
            <a:r>
              <a:rPr lang="es-ES_tradnl" sz="2000" smtClean="0">
                <a:latin typeface="Arial Narrow" pitchFamily="34" charset="0"/>
              </a:rPr>
              <a:t>0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_tradnl" sz="2800" smtClean="0"/>
              <a:t>Por cada gramo de NH</a:t>
            </a:r>
            <a:r>
              <a:rPr lang="es-ES_tradnl" sz="2800" baseline="-25000" smtClean="0"/>
              <a:t>4</a:t>
            </a:r>
            <a:r>
              <a:rPr lang="es-ES_tradnl" sz="2800" baseline="30000" smtClean="0"/>
              <a:t>+</a:t>
            </a:r>
            <a:r>
              <a:rPr lang="es-ES_tradnl" sz="2800" smtClean="0"/>
              <a:t> oxidado a NO</a:t>
            </a:r>
            <a:r>
              <a:rPr lang="es-ES_tradnl" sz="2800" baseline="-25000" smtClean="0"/>
              <a:t>3</a:t>
            </a:r>
            <a:r>
              <a:rPr lang="es-ES_tradnl" sz="2800" baseline="30000" smtClean="0"/>
              <a:t>-</a:t>
            </a:r>
            <a:r>
              <a:rPr lang="es-ES_tradnl" sz="2800" smtClean="0"/>
              <a:t>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_tradnl" sz="2800" smtClean="0"/>
              <a:t>Se consume: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s-ES_tradnl" sz="2800" smtClean="0"/>
              <a:t>4.57 g de oxígeno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s-ES_tradnl" sz="2800" smtClean="0"/>
              <a:t>7.14 g de alcalinidad (como CaCO3)</a:t>
            </a:r>
            <a:endParaRPr lang="en-US" sz="280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s-ES_tradnl" sz="2800" smtClean="0"/>
              <a:t>Se Produce: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s-ES_tradnl" sz="2800" smtClean="0"/>
              <a:t>8.59 g de ácido carbónico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s-ES_tradnl" sz="2800" smtClean="0"/>
              <a:t>0.17 g de masa de cálulas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s-ES_tradnl" sz="2800" smtClean="0"/>
              <a:t>4.43 g de nitratos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s-ES_tradnl" sz="2800" smtClean="0"/>
              <a:t>3.73 g de agua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s-ES_tradnl" sz="2800" smtClean="0"/>
              <a:t>5.97 g de dióxido de carbono</a:t>
            </a:r>
          </a:p>
        </p:txBody>
      </p:sp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H2S</a:t>
            </a:r>
          </a:p>
        </p:txBody>
      </p:sp>
      <p:sp>
        <p:nvSpPr>
          <p:cNvPr id="375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Rango: Nada.</a:t>
            </a:r>
          </a:p>
          <a:p>
            <a:pPr eaLnBrk="1" hangingPunct="1">
              <a:defRPr/>
            </a:pPr>
            <a:r>
              <a:rPr lang="en-US" smtClean="0"/>
              <a:t>Gas incoloro y que huele a inodoro.</a:t>
            </a:r>
            <a:endParaRPr lang="es-ES_tradnl" smtClean="0"/>
          </a:p>
          <a:p>
            <a:pPr eaLnBrk="1" hangingPunct="1">
              <a:defRPr/>
            </a:pPr>
            <a:r>
              <a:rPr lang="en-US" smtClean="0"/>
              <a:t>Si se lo puede oler hay demasiado.</a:t>
            </a:r>
          </a:p>
          <a:p>
            <a:pPr eaLnBrk="1" hangingPunct="1">
              <a:defRPr/>
            </a:pPr>
            <a:r>
              <a:rPr lang="en-US" smtClean="0"/>
              <a:t>Mayor toxicidad a pH bajos.</a:t>
            </a:r>
          </a:p>
        </p:txBody>
      </p:sp>
      <p:pic>
        <p:nvPicPr>
          <p:cNvPr id="134148" name="Picture 4" descr="C:\WINDOWS\Application Data\Microsoft\Media Catalog\Downloaded Clips\cl62\j0246031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9000" y="1119188"/>
            <a:ext cx="1655763" cy="154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149" name="Picture 6" descr="C:\WINDOWS\Application Data\Microsoft\Media Catalog\Downloaded Clips\cl5d\j0232973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5505450"/>
            <a:ext cx="1143000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Hierro</a:t>
            </a:r>
          </a:p>
        </p:txBody>
      </p:sp>
      <p:sp>
        <p:nvSpPr>
          <p:cNvPr id="376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&lt; 1 ppm.</a:t>
            </a:r>
          </a:p>
          <a:p>
            <a:pPr eaLnBrk="1" hangingPunct="1">
              <a:defRPr/>
            </a:pPr>
            <a:r>
              <a:rPr lang="en-US" smtClean="0"/>
              <a:t>No toxico de por si.</a:t>
            </a:r>
          </a:p>
          <a:p>
            <a:pPr eaLnBrk="1" hangingPunct="1">
              <a:defRPr/>
            </a:pPr>
            <a:r>
              <a:rPr lang="en-US" smtClean="0"/>
              <a:t>2 presentaciones:</a:t>
            </a:r>
          </a:p>
          <a:p>
            <a:pPr lvl="1" eaLnBrk="1" hangingPunct="1">
              <a:defRPr/>
            </a:pPr>
            <a:r>
              <a:rPr lang="en-US" smtClean="0"/>
              <a:t>Soluble (Fe</a:t>
            </a:r>
            <a:r>
              <a:rPr lang="en-US" baseline="30000" smtClean="0"/>
              <a:t>++</a:t>
            </a:r>
            <a:r>
              <a:rPr lang="en-US" smtClean="0"/>
              <a:t>) Ferroso.</a:t>
            </a:r>
          </a:p>
          <a:p>
            <a:pPr lvl="1" eaLnBrk="1" hangingPunct="1">
              <a:defRPr/>
            </a:pPr>
            <a:r>
              <a:rPr lang="en-US" smtClean="0"/>
              <a:t>No Soluble (Fe</a:t>
            </a:r>
            <a:r>
              <a:rPr lang="en-US" baseline="30000" smtClean="0"/>
              <a:t>+++</a:t>
            </a:r>
            <a:r>
              <a:rPr lang="en-US" smtClean="0"/>
              <a:t>) Ferrico.</a:t>
            </a:r>
          </a:p>
          <a:p>
            <a:pPr eaLnBrk="1" hangingPunct="1">
              <a:defRPr/>
            </a:pPr>
            <a:r>
              <a:rPr lang="en-US" smtClean="0"/>
              <a:t>Al Oxidarse se hace no soluble y precipita, lo que puede tapar branquias.</a:t>
            </a:r>
            <a:endParaRPr lang="es-ES_tradnl" smtClean="0"/>
          </a:p>
        </p:txBody>
      </p:sp>
      <p:pic>
        <p:nvPicPr>
          <p:cNvPr id="135172" name="Picture 4" descr="C:\WINDOWS\Application Data\Microsoft\Media Catalog\Downloaded Clips\cl32\j0127290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70588" y="0"/>
            <a:ext cx="3173412" cy="282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173" name="Picture 5" descr="C:\WINDOWS\Application Data\Microsoft\Media Catalog\Downloaded Clips\cl5a\j0226478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559050" cy="182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Metales pesados</a:t>
            </a:r>
            <a:endParaRPr lang="es-ES_tradnl" smtClean="0"/>
          </a:p>
        </p:txBody>
      </p:sp>
      <p:sp>
        <p:nvSpPr>
          <p:cNvPr id="407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Cadmio &lt; 10 ppb</a:t>
            </a:r>
          </a:p>
          <a:p>
            <a:pPr eaLnBrk="1" hangingPunct="1">
              <a:defRPr/>
            </a:pPr>
            <a:r>
              <a:rPr lang="en-US" smtClean="0"/>
              <a:t>Cromo &lt; 100 ppb</a:t>
            </a:r>
          </a:p>
          <a:p>
            <a:pPr eaLnBrk="1" hangingPunct="1">
              <a:defRPr/>
            </a:pPr>
            <a:r>
              <a:rPr lang="en-US" smtClean="0"/>
              <a:t>Cobre &lt; 25 ppb</a:t>
            </a:r>
          </a:p>
          <a:p>
            <a:pPr eaLnBrk="1" hangingPunct="1">
              <a:defRPr/>
            </a:pPr>
            <a:r>
              <a:rPr lang="en-US" smtClean="0"/>
              <a:t>Plomo &lt; 100 ppb</a:t>
            </a:r>
          </a:p>
          <a:p>
            <a:pPr eaLnBrk="1" hangingPunct="1">
              <a:defRPr/>
            </a:pPr>
            <a:r>
              <a:rPr lang="en-US" smtClean="0"/>
              <a:t>Mercurio &lt; 0.1 ppb</a:t>
            </a:r>
          </a:p>
          <a:p>
            <a:pPr eaLnBrk="1" hangingPunct="1">
              <a:defRPr/>
            </a:pPr>
            <a:r>
              <a:rPr lang="en-US" smtClean="0"/>
              <a:t>Zinc &lt; 100ppb</a:t>
            </a:r>
            <a:endParaRPr lang="es-ES_tradnl" smtClean="0"/>
          </a:p>
        </p:txBody>
      </p:sp>
      <p:pic>
        <p:nvPicPr>
          <p:cNvPr id="13619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247900" cy="188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6197" name="Picture 5" descr="C:\WINDOWS\Application Data\Microsoft\Media Catalog\Downloaded Clips\cl31\j0124451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49875" y="3227388"/>
            <a:ext cx="3794125" cy="363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Pesticidas</a:t>
            </a:r>
          </a:p>
        </p:txBody>
      </p:sp>
      <p:sp>
        <p:nvSpPr>
          <p:cNvPr id="378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Aldrin / Dieldrin 	0.003ppb</a:t>
            </a:r>
          </a:p>
          <a:p>
            <a:pPr eaLnBrk="1" hangingPunct="1">
              <a:defRPr/>
            </a:pPr>
            <a:r>
              <a:rPr lang="en-US" smtClean="0"/>
              <a:t>BHC 			4ppb</a:t>
            </a:r>
          </a:p>
          <a:p>
            <a:pPr eaLnBrk="1" hangingPunct="1">
              <a:defRPr/>
            </a:pPr>
            <a:r>
              <a:rPr lang="en-US" smtClean="0"/>
              <a:t>Chlordane 		0.01ppb</a:t>
            </a:r>
          </a:p>
          <a:p>
            <a:pPr eaLnBrk="1" hangingPunct="1">
              <a:defRPr/>
            </a:pPr>
            <a:r>
              <a:rPr lang="en-US" smtClean="0"/>
              <a:t>DDT 			0.001ppb</a:t>
            </a:r>
          </a:p>
          <a:p>
            <a:pPr eaLnBrk="1" hangingPunct="1">
              <a:defRPr/>
            </a:pPr>
            <a:r>
              <a:rPr lang="en-US" smtClean="0"/>
              <a:t>Endrin 			0.004ppb</a:t>
            </a:r>
          </a:p>
          <a:p>
            <a:pPr eaLnBrk="1" hangingPunct="1">
              <a:defRPr/>
            </a:pPr>
            <a:r>
              <a:rPr lang="en-US" smtClean="0"/>
              <a:t>Heptachlor 		0.001ppb</a:t>
            </a:r>
          </a:p>
          <a:p>
            <a:pPr eaLnBrk="1" hangingPunct="1">
              <a:defRPr/>
            </a:pPr>
            <a:r>
              <a:rPr lang="en-US" smtClean="0"/>
              <a:t>Toxaphene 		0.005ppb</a:t>
            </a:r>
            <a:endParaRPr lang="es-ES_tradnl" smtClean="0"/>
          </a:p>
        </p:txBody>
      </p:sp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-76200"/>
            <a:ext cx="8610600" cy="1143000"/>
          </a:xfrm>
        </p:spPr>
        <p:txBody>
          <a:bodyPr/>
          <a:lstStyle/>
          <a:p>
            <a:pPr eaLnBrk="1" hangingPunct="1"/>
            <a:r>
              <a:rPr lang="es-ES_tradnl" sz="4000" smtClean="0"/>
              <a:t>Métodos Determinación Salinidad (1)</a:t>
            </a:r>
          </a:p>
        </p:txBody>
      </p:sp>
      <p:sp>
        <p:nvSpPr>
          <p:cNvPr id="399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143000"/>
            <a:ext cx="7848600" cy="5486400"/>
          </a:xfrm>
        </p:spPr>
        <p:txBody>
          <a:bodyPr/>
          <a:lstStyle/>
          <a:p>
            <a:pPr eaLnBrk="1" hangingPunct="1">
              <a:defRPr/>
            </a:pPr>
            <a:r>
              <a:rPr lang="es-ES_tradnl" sz="2800" smtClean="0"/>
              <a:t>Refractómetro:</a:t>
            </a:r>
            <a:endParaRPr lang="en-US" sz="2800" smtClean="0"/>
          </a:p>
          <a:p>
            <a:pPr lvl="1" eaLnBrk="1" hangingPunct="1">
              <a:defRPr/>
            </a:pPr>
            <a:r>
              <a:rPr lang="es-ES_tradnl" sz="2600" smtClean="0"/>
              <a:t>Fácil de usar.</a:t>
            </a:r>
            <a:endParaRPr lang="en-US" sz="2600" smtClean="0"/>
          </a:p>
          <a:p>
            <a:pPr lvl="1" eaLnBrk="1" hangingPunct="1">
              <a:defRPr/>
            </a:pPr>
            <a:r>
              <a:rPr lang="es-ES_tradnl" sz="2600" smtClean="0"/>
              <a:t>Poca precisión en bajas salinidades.</a:t>
            </a:r>
          </a:p>
          <a:p>
            <a:pPr eaLnBrk="1" hangingPunct="1">
              <a:defRPr/>
            </a:pPr>
            <a:r>
              <a:rPr lang="es-ES_tradnl" sz="2800" smtClean="0"/>
              <a:t>Conductividad:</a:t>
            </a:r>
          </a:p>
          <a:p>
            <a:pPr lvl="1" eaLnBrk="1" hangingPunct="1">
              <a:defRPr/>
            </a:pPr>
            <a:r>
              <a:rPr lang="es-ES_tradnl" sz="2600" smtClean="0"/>
              <a:t>Rápida y fácil de usar.</a:t>
            </a:r>
          </a:p>
          <a:p>
            <a:pPr lvl="1" eaLnBrk="1" hangingPunct="1">
              <a:defRPr/>
            </a:pPr>
            <a:r>
              <a:rPr lang="es-ES_tradnl" sz="2600" smtClean="0"/>
              <a:t>Se puede relacionar con buena precisión conductividad </a:t>
            </a:r>
            <a:r>
              <a:rPr lang="en-US" sz="2600" smtClean="0"/>
              <a:t>y</a:t>
            </a:r>
            <a:r>
              <a:rPr lang="es-ES_tradnl" sz="2600" smtClean="0"/>
              <a:t> salinidad para una agua dada.</a:t>
            </a:r>
          </a:p>
          <a:p>
            <a:pPr lvl="1" eaLnBrk="1" hangingPunct="1">
              <a:defRPr/>
            </a:pPr>
            <a:r>
              <a:rPr lang="es-ES_tradnl" sz="2600" smtClean="0"/>
              <a:t>Curva  varía dependiendo proporción de iones.</a:t>
            </a:r>
          </a:p>
          <a:p>
            <a:pPr lvl="1" eaLnBrk="1" hangingPunct="1">
              <a:defRPr/>
            </a:pPr>
            <a:r>
              <a:rPr lang="es-ES_tradnl" sz="2600" smtClean="0"/>
              <a:t>No permite comparar aguas con distinta composición iónica (diferentes fuentes).</a:t>
            </a:r>
          </a:p>
          <a:p>
            <a:pPr lvl="1" eaLnBrk="1" hangingPunct="1">
              <a:defRPr/>
            </a:pPr>
            <a:r>
              <a:rPr lang="es-ES_tradnl" sz="2600" smtClean="0"/>
              <a:t> No dice composición iónica del agua.</a:t>
            </a:r>
          </a:p>
        </p:txBody>
      </p:sp>
      <p:pic>
        <p:nvPicPr>
          <p:cNvPr id="13824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59663" y="838200"/>
            <a:ext cx="15430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915400" cy="1143000"/>
          </a:xfrm>
        </p:spPr>
        <p:txBody>
          <a:bodyPr/>
          <a:lstStyle/>
          <a:p>
            <a:pPr eaLnBrk="1" hangingPunct="1"/>
            <a:r>
              <a:rPr lang="es-ES_tradnl" smtClean="0"/>
              <a:t>Métodos Determinación Salinidad (2)</a:t>
            </a:r>
          </a:p>
        </p:txBody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8458200" cy="4765675"/>
          </a:xfrm>
        </p:spPr>
        <p:txBody>
          <a:bodyPr/>
          <a:lstStyle/>
          <a:p>
            <a:pPr eaLnBrk="1" hangingPunct="1">
              <a:defRPr/>
            </a:pPr>
            <a:r>
              <a:rPr lang="es-ES_tradnl" sz="2600" smtClean="0"/>
              <a:t>Calculo de salinidad con base a cloruros:</a:t>
            </a:r>
          </a:p>
          <a:p>
            <a:pPr lvl="1" eaLnBrk="1" hangingPunct="1">
              <a:defRPr/>
            </a:pPr>
            <a:r>
              <a:rPr lang="es-ES_tradnl" sz="2600" smtClean="0"/>
              <a:t>Salinidad = 1.84 x [Cl].</a:t>
            </a:r>
          </a:p>
          <a:p>
            <a:pPr lvl="1" eaLnBrk="1" hangingPunct="1">
              <a:defRPr/>
            </a:pPr>
            <a:r>
              <a:rPr lang="es-ES_tradnl" sz="2600" smtClean="0"/>
              <a:t>Sirve para agua oceánica que es estable pero no para agua subterránea que varia mucho.</a:t>
            </a:r>
          </a:p>
          <a:p>
            <a:pPr lvl="1" eaLnBrk="1" hangingPunct="1">
              <a:defRPr/>
            </a:pPr>
            <a:r>
              <a:rPr lang="es-ES_tradnl" sz="2600" smtClean="0"/>
              <a:t>Al menos un laboratorio de Prestigio usa este método.</a:t>
            </a:r>
          </a:p>
          <a:p>
            <a:pPr eaLnBrk="1" hangingPunct="1">
              <a:defRPr/>
            </a:pPr>
            <a:r>
              <a:rPr lang="es-ES_tradnl" sz="2600" smtClean="0"/>
              <a:t>Sólidos disueltos totales (TDS):</a:t>
            </a:r>
          </a:p>
          <a:p>
            <a:pPr lvl="1" eaLnBrk="1" hangingPunct="1">
              <a:defRPr/>
            </a:pPr>
            <a:r>
              <a:rPr lang="es-ES_tradnl" sz="2600" smtClean="0"/>
              <a:t>Más preciso.</a:t>
            </a:r>
          </a:p>
          <a:p>
            <a:pPr lvl="1" eaLnBrk="1" hangingPunct="1">
              <a:defRPr/>
            </a:pPr>
            <a:r>
              <a:rPr lang="es-ES_tradnl" sz="2600" smtClean="0"/>
              <a:t>Describe composición iónica del agua.</a:t>
            </a:r>
          </a:p>
          <a:p>
            <a:pPr lvl="1" eaLnBrk="1" hangingPunct="1">
              <a:defRPr/>
            </a:pPr>
            <a:r>
              <a:rPr lang="es-ES_tradnl" sz="2600" smtClean="0"/>
              <a:t>Alto costo: No permite uso rutinario.</a:t>
            </a:r>
          </a:p>
        </p:txBody>
      </p:sp>
      <p:pic>
        <p:nvPicPr>
          <p:cNvPr id="13926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27875" y="4976813"/>
            <a:ext cx="2016125" cy="188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8915400" cy="1143000"/>
          </a:xfrm>
        </p:spPr>
        <p:txBody>
          <a:bodyPr/>
          <a:lstStyle/>
          <a:p>
            <a:pPr eaLnBrk="1" hangingPunct="1"/>
            <a:r>
              <a:rPr lang="es-ES_tradnl" smtClean="0"/>
              <a:t>Métodos Determinación Salinidad (3)</a:t>
            </a:r>
            <a:endParaRPr lang="en-US" smtClean="0"/>
          </a:p>
        </p:txBody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9988" y="1524000"/>
            <a:ext cx="77724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sz="2600" smtClean="0"/>
              <a:t>Para que determinar salinidad?</a:t>
            </a:r>
          </a:p>
          <a:p>
            <a:pPr lvl="1" eaLnBrk="1" hangingPunct="1">
              <a:defRPr/>
            </a:pPr>
            <a:r>
              <a:rPr lang="en-US" sz="2600" smtClean="0"/>
              <a:t>El termino salinidad es un termino oceanográfico.</a:t>
            </a:r>
          </a:p>
          <a:p>
            <a:pPr lvl="1" eaLnBrk="1" hangingPunct="1">
              <a:defRPr/>
            </a:pPr>
            <a:r>
              <a:rPr lang="en-US" sz="2600" smtClean="0"/>
              <a:t>Aquí nos interesa la composición del agua en cada uno de sus iones.</a:t>
            </a:r>
          </a:p>
          <a:p>
            <a:pPr eaLnBrk="1" hangingPunct="1">
              <a:defRPr/>
            </a:pPr>
            <a:r>
              <a:rPr lang="en-US" sz="2600" smtClean="0"/>
              <a:t>Usar SDT para evaluar un agua y luego conductividad para medir las variaciones de dicha agua por evaporación y/o dilución por lluvia puede ser un buen método.</a:t>
            </a:r>
          </a:p>
        </p:txBody>
      </p:sp>
      <p:pic>
        <p:nvPicPr>
          <p:cNvPr id="14029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0" y="5475288"/>
            <a:ext cx="1524000" cy="138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-762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Comprobación Análisis Agua</a:t>
            </a:r>
            <a:endParaRPr lang="es-ES_tradnl" smtClean="0"/>
          </a:p>
        </p:txBody>
      </p:sp>
      <p:sp>
        <p:nvSpPr>
          <p:cNvPr id="380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9988" y="1101725"/>
            <a:ext cx="7772400" cy="4765675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Cationes y Aniones deben mantener equilibrio eléctrico.</a:t>
            </a:r>
          </a:p>
          <a:p>
            <a:pPr eaLnBrk="1" hangingPunct="1">
              <a:defRPr/>
            </a:pPr>
            <a:r>
              <a:rPr lang="en-US" smtClean="0"/>
              <a:t>Meq/L de ambos deben ser iguales. (%Dif &lt;10%)</a:t>
            </a:r>
          </a:p>
          <a:p>
            <a:pPr eaLnBrk="1" hangingPunct="1">
              <a:defRPr/>
            </a:pPr>
            <a:endParaRPr lang="en-US" smtClean="0"/>
          </a:p>
          <a:p>
            <a:pPr eaLnBrk="1" hangingPunct="1">
              <a:defRPr/>
            </a:pPr>
            <a:endParaRPr lang="en-US" smtClean="0"/>
          </a:p>
          <a:p>
            <a:pPr eaLnBrk="1" hangingPunct="1">
              <a:defRPr/>
            </a:pPr>
            <a:r>
              <a:rPr lang="en-US" smtClean="0"/>
              <a:t>Meq/L = mg/L / Masa Eq.</a:t>
            </a:r>
          </a:p>
          <a:p>
            <a:pPr eaLnBrk="1" hangingPunct="1">
              <a:defRPr/>
            </a:pPr>
            <a:r>
              <a:rPr lang="en-US" smtClean="0"/>
              <a:t>Masa Eq. = Peso Atómico / Valencia:</a:t>
            </a:r>
            <a:endParaRPr lang="es-ES_tradnl" smtClean="0"/>
          </a:p>
        </p:txBody>
      </p:sp>
      <p:graphicFrame>
        <p:nvGraphicFramePr>
          <p:cNvPr id="16386" name="Object 0"/>
          <p:cNvGraphicFramePr>
            <a:graphicFrameLocks noChangeAspect="1"/>
          </p:cNvGraphicFramePr>
          <p:nvPr/>
        </p:nvGraphicFramePr>
        <p:xfrm>
          <a:off x="1676400" y="3276600"/>
          <a:ext cx="5486400" cy="1017588"/>
        </p:xfrm>
        <a:graphic>
          <a:graphicData uri="http://schemas.openxmlformats.org/presentationml/2006/ole">
            <p:oleObj spid="_x0000_s16386" name="Equation" r:id="rId3" imgW="2603160" imgH="482400" progId="Equation.3">
              <p:embed/>
            </p:oleObj>
          </a:graphicData>
        </a:graphic>
      </p:graphicFrame>
    </p:spTree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Pesos Equivalentes</a:t>
            </a:r>
            <a:endParaRPr lang="es-ES_tradnl" smtClean="0"/>
          </a:p>
        </p:txBody>
      </p:sp>
      <p:graphicFrame>
        <p:nvGraphicFramePr>
          <p:cNvPr id="408615" name="Group 39"/>
          <p:cNvGraphicFramePr>
            <a:graphicFrameLocks noGrp="1"/>
          </p:cNvGraphicFramePr>
          <p:nvPr>
            <p:ph type="tbl" idx="1"/>
          </p:nvPr>
        </p:nvGraphicFramePr>
        <p:xfrm>
          <a:off x="1169988" y="1946275"/>
          <a:ext cx="7772400" cy="4114800"/>
        </p:xfrm>
        <a:graphic>
          <a:graphicData uri="http://schemas.openxmlformats.org/drawingml/2006/table">
            <a:tbl>
              <a:tblPr/>
              <a:tblGrid>
                <a:gridCol w="1943100"/>
                <a:gridCol w="1943100"/>
                <a:gridCol w="1943100"/>
                <a:gridCol w="1943100"/>
              </a:tblGrid>
              <a:tr h="82232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Aniones</a:t>
                      </a:r>
                      <a:endParaRPr kumimoji="0" lang="es-ES_tradn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Cationes</a:t>
                      </a:r>
                      <a:endParaRPr kumimoji="0" lang="es-ES_tradn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823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HCO</a:t>
                      </a:r>
                      <a:r>
                        <a:rPr kumimoji="0" lang="en-US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3</a:t>
                      </a:r>
                      <a:r>
                        <a:rPr kumimoji="0" 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-</a:t>
                      </a:r>
                      <a:endParaRPr kumimoji="0" lang="es-ES_tradnl" sz="28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61.00</a:t>
                      </a:r>
                      <a:endParaRPr kumimoji="0" lang="es-ES_tradn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Ca</a:t>
                      </a:r>
                      <a:r>
                        <a:rPr kumimoji="0" 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++</a:t>
                      </a:r>
                      <a:endParaRPr kumimoji="0" lang="es-ES_tradnl" sz="28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20.04</a:t>
                      </a:r>
                      <a:endParaRPr kumimoji="0" lang="es-ES_tradn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SO</a:t>
                      </a:r>
                      <a:r>
                        <a:rPr kumimoji="0" lang="en-US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4</a:t>
                      </a:r>
                      <a:r>
                        <a:rPr kumimoji="0" 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=</a:t>
                      </a:r>
                      <a:endParaRPr kumimoji="0" lang="es-ES_tradnl" sz="28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48.00</a:t>
                      </a:r>
                      <a:endParaRPr kumimoji="0" lang="es-ES_tradn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Mg</a:t>
                      </a:r>
                      <a:r>
                        <a:rPr kumimoji="0" 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++</a:t>
                      </a:r>
                      <a:endParaRPr kumimoji="0" lang="es-ES_tradnl" sz="28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12.16</a:t>
                      </a:r>
                      <a:endParaRPr kumimoji="0" lang="es-ES_tradn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3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Cl</a:t>
                      </a:r>
                      <a:r>
                        <a:rPr kumimoji="0" 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-</a:t>
                      </a:r>
                      <a:endParaRPr kumimoji="0" lang="es-ES_tradnl" sz="28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33.45</a:t>
                      </a:r>
                      <a:endParaRPr kumimoji="0" lang="es-ES_tradn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K</a:t>
                      </a:r>
                      <a:r>
                        <a:rPr kumimoji="0" 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+</a:t>
                      </a:r>
                      <a:endParaRPr kumimoji="0" lang="es-ES_tradnl" sz="28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39.10</a:t>
                      </a:r>
                      <a:endParaRPr kumimoji="0" lang="es-ES_tradn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s-ES_tradn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s-ES_tradn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Na</a:t>
                      </a:r>
                      <a:r>
                        <a:rPr kumimoji="0" 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+</a:t>
                      </a:r>
                      <a:endParaRPr kumimoji="0" lang="es-ES_tradnl" sz="28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23.00</a:t>
                      </a:r>
                      <a:endParaRPr kumimoji="0" lang="es-ES_tradn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-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Análisis Aguas Pozos</a:t>
            </a:r>
          </a:p>
        </p:txBody>
      </p:sp>
      <p:graphicFrame>
        <p:nvGraphicFramePr>
          <p:cNvPr id="17410" name="Object 131"/>
          <p:cNvGraphicFramePr>
            <a:graphicFrameLocks noChangeAspect="1"/>
          </p:cNvGraphicFramePr>
          <p:nvPr>
            <p:ph type="tbl" idx="1"/>
          </p:nvPr>
        </p:nvGraphicFramePr>
        <p:xfrm>
          <a:off x="1089025" y="849313"/>
          <a:ext cx="7192963" cy="5735637"/>
        </p:xfrm>
        <a:graphic>
          <a:graphicData uri="http://schemas.openxmlformats.org/presentationml/2006/ole">
            <p:oleObj spid="_x0000_s17410" name="Worksheet" r:id="rId3" imgW="5077231" imgH="4048607" progId="Excel.Sheet.8">
              <p:embed/>
            </p:oleObj>
          </a:graphicData>
        </a:graphic>
      </p:graphicFrame>
    </p:spTree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-152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Composición Relativa Agua</a:t>
            </a:r>
          </a:p>
        </p:txBody>
      </p:sp>
      <p:graphicFrame>
        <p:nvGraphicFramePr>
          <p:cNvPr id="18434" name="Object 0"/>
          <p:cNvGraphicFramePr>
            <a:graphicFrameLocks noChangeAspect="1"/>
          </p:cNvGraphicFramePr>
          <p:nvPr>
            <p:ph type="tbl" idx="1"/>
          </p:nvPr>
        </p:nvGraphicFramePr>
        <p:xfrm>
          <a:off x="685800" y="1112838"/>
          <a:ext cx="8305800" cy="5211762"/>
        </p:xfrm>
        <a:graphic>
          <a:graphicData uri="http://schemas.openxmlformats.org/presentationml/2006/ole">
            <p:oleObj spid="_x0000_s18434" name="Worksheet" r:id="rId3" imgW="5038951" imgH="3162782" progId="Excel.Sheet.8">
              <p:embed/>
            </p:oleObj>
          </a:graphicData>
        </a:graphic>
      </p:graphicFrame>
    </p:spTree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0"/>
            <a:ext cx="7772400" cy="1143000"/>
          </a:xfrm>
        </p:spPr>
        <p:txBody>
          <a:bodyPr/>
          <a:lstStyle/>
          <a:p>
            <a:pPr eaLnBrk="1" hangingPunct="1"/>
            <a:r>
              <a:rPr lang="es-ES_tradnl" smtClean="0"/>
              <a:t>Factores Ambientales (1)</a:t>
            </a:r>
          </a:p>
        </p:txBody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2613" y="914400"/>
            <a:ext cx="8256587" cy="5486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s-ES_tradnl" sz="2800" smtClean="0"/>
              <a:t>Agua “Dulce” es un término algo subjetivo.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_tradnl" sz="2800" smtClean="0"/>
              <a:t>INEN: Agua Potable hasta 1,000 mg/L SDT (1 ppt).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_tradnl" sz="2800" smtClean="0"/>
              <a:t>Guitig: SDT: 650 ppm.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_tradnl" sz="2800" smtClean="0"/>
              <a:t>SAR: Radio de absorción de Sodio: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_tradnl" sz="2800" smtClean="0"/>
              <a:t>Idoneidad de Agua para cultivo agrícola y su potencial de salinización  del suelo.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s-ES_tradnl" sz="2800" smtClean="0"/>
              <a:t>2-7 Sin Efectos Nocivos.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s-ES_tradnl" sz="2800" smtClean="0"/>
              <a:t>8-17 Efectos en especies sensitivas.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_tradnl" sz="2800" smtClean="0"/>
              <a:t>Calidad de Agua </a:t>
            </a:r>
            <a:r>
              <a:rPr lang="en-US" sz="2800" smtClean="0"/>
              <a:t>Santa Lucia</a:t>
            </a:r>
            <a:r>
              <a:rPr lang="es-ES_tradnl" sz="2800" smtClean="0"/>
              <a:t>: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s-ES_tradnl" sz="2800" smtClean="0"/>
              <a:t>Camaronera : SDT: 1,023 ppm, SAR: 3.59.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s-ES_tradnl" sz="2800" smtClean="0"/>
              <a:t>Arrocera Vecina: SDT : 957 ppm, SAR: 6.12.</a:t>
            </a:r>
          </a:p>
        </p:txBody>
      </p:sp>
    </p:spTree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0"/>
            <a:ext cx="7772400" cy="1143000"/>
          </a:xfrm>
        </p:spPr>
        <p:txBody>
          <a:bodyPr/>
          <a:lstStyle/>
          <a:p>
            <a:pPr eaLnBrk="1" hangingPunct="1"/>
            <a:r>
              <a:rPr lang="es-ES_tradnl" smtClean="0"/>
              <a:t>Factores Ambientales (2)</a:t>
            </a:r>
          </a:p>
        </p:txBody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561388" cy="49942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s-ES_tradnl" sz="2800" smtClean="0"/>
              <a:t>Salinización mayor en Agricultura que en Acuicultura: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_tradnl" sz="2800" smtClean="0"/>
              <a:t>Menor volumen de agua por área.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_tradnl" sz="2800" smtClean="0"/>
              <a:t>Evapotranspiración.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_tradnl" sz="2800" smtClean="0"/>
              <a:t>Análisis suelo </a:t>
            </a:r>
            <a:r>
              <a:rPr lang="en-US" sz="2800" smtClean="0"/>
              <a:t>Santa Lucia</a:t>
            </a:r>
            <a:r>
              <a:rPr lang="es-ES_tradnl" sz="2800" smtClean="0"/>
              <a:t>: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s-ES_tradnl" sz="2800" smtClean="0"/>
              <a:t>Piscina: SAR: 6.53, Cl: 500 ppm, Na: 295 ppm.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s-ES_tradnl" sz="2800" smtClean="0"/>
              <a:t>Arrocera: SAR: 12.7, Cl: 1,000 ppm, Na: 577 ppm.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_tradnl" sz="2800" smtClean="0"/>
              <a:t>Recirculación: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_tradnl" sz="2800" smtClean="0"/>
              <a:t>Mayor Salinización de Agua.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_tradnl" sz="2800" smtClean="0"/>
              <a:t>Convierte agua dulce en salada.</a:t>
            </a:r>
          </a:p>
        </p:txBody>
      </p:sp>
    </p:spTree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6" name="Picture 5" descr="C:\Mis documentos\Espol\Inland\Salmuera01Small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152400"/>
            <a:ext cx="556895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4387" name="Rectangle 2"/>
          <p:cNvSpPr>
            <a:spLocks noGrp="1" noChangeArrowheads="1"/>
          </p:cNvSpPr>
          <p:nvPr>
            <p:ph type="title"/>
          </p:nvPr>
        </p:nvSpPr>
        <p:spPr>
          <a:xfrm>
            <a:off x="-381000" y="914400"/>
            <a:ext cx="4419600" cy="1143000"/>
          </a:xfrm>
        </p:spPr>
        <p:txBody>
          <a:bodyPr/>
          <a:lstStyle/>
          <a:p>
            <a:pPr eaLnBrk="1" hangingPunct="1"/>
            <a:r>
              <a:rPr lang="en-US" sz="3600" smtClean="0"/>
              <a:t>Composición De Salmueras De </a:t>
            </a:r>
            <a:br>
              <a:rPr lang="en-US" sz="3600" smtClean="0"/>
            </a:br>
            <a:r>
              <a:rPr lang="en-US" sz="3600" smtClean="0"/>
              <a:t>Agua De Mar</a:t>
            </a:r>
            <a:br>
              <a:rPr lang="en-US" sz="3600" smtClean="0"/>
            </a:br>
            <a:r>
              <a:rPr lang="en-US" sz="3600" smtClean="0"/>
              <a:t>(En %)</a:t>
            </a:r>
            <a:endParaRPr lang="es-ES_tradnl" sz="3600" smtClean="0"/>
          </a:p>
        </p:txBody>
      </p:sp>
      <p:sp>
        <p:nvSpPr>
          <p:cNvPr id="161801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457200" y="4987925"/>
            <a:ext cx="3200400" cy="14128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2400" smtClean="0"/>
              <a:t>Según Plank 1958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000" smtClean="0"/>
              <a:t>en Sorgeloos </a:t>
            </a:r>
            <a:r>
              <a:rPr lang="en-US" sz="2000" i="1" smtClean="0"/>
              <a:t>et al</a:t>
            </a:r>
            <a:r>
              <a:rPr lang="en-US" sz="2000" smtClean="0"/>
              <a:t> 1986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s-ES_tradnl" sz="2000" smtClean="0"/>
          </a:p>
        </p:txBody>
      </p:sp>
    </p:spTree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3"/>
          <p:cNvSpPr>
            <a:spLocks noGrp="1" noChangeArrowheads="1"/>
          </p:cNvSpPr>
          <p:nvPr>
            <p:ph type="title"/>
          </p:nvPr>
        </p:nvSpPr>
        <p:spPr>
          <a:xfrm>
            <a:off x="-304800" y="304800"/>
            <a:ext cx="8991600" cy="1143000"/>
          </a:xfrm>
        </p:spPr>
        <p:txBody>
          <a:bodyPr/>
          <a:lstStyle/>
          <a:p>
            <a:pPr eaLnBrk="1" hangingPunct="1"/>
            <a:r>
              <a:rPr lang="en-US" sz="3600" smtClean="0"/>
              <a:t>Precipitación De Sales  A Distintas Salinidades</a:t>
            </a:r>
            <a:endParaRPr lang="es-ES_tradnl" sz="3600" smtClean="0"/>
          </a:p>
        </p:txBody>
      </p:sp>
      <p:sp>
        <p:nvSpPr>
          <p:cNvPr id="38400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482725"/>
            <a:ext cx="7772400" cy="48418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140 ppt: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800" smtClean="0"/>
              <a:t>Carbonatos de Calcio y Magnesio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140 – 250 ppt: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800" smtClean="0"/>
              <a:t>Gypsum (Yeso) Sulfato de Calcio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250 – 300 ppt: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800" smtClean="0"/>
              <a:t>Sal Común, Cloruro de Sodio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&gt; 300 ppt: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800" smtClean="0"/>
              <a:t>Bromuros, Cloruro de Potasio, Sulfato de magnesio</a:t>
            </a:r>
          </a:p>
          <a:p>
            <a:pPr lvl="1" algn="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smtClean="0"/>
              <a:t>(Sorgeloos </a:t>
            </a:r>
            <a:r>
              <a:rPr lang="en-US" sz="2400" i="1" smtClean="0"/>
              <a:t>et al</a:t>
            </a:r>
            <a:r>
              <a:rPr lang="en-US" sz="2400" smtClean="0"/>
              <a:t> 1986)</a:t>
            </a:r>
          </a:p>
        </p:txBody>
      </p:sp>
    </p:spTree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Precipitación Sales Durante Concentración Agua Salada</a:t>
            </a:r>
            <a:endParaRPr lang="es-ES_tradnl" smtClean="0"/>
          </a:p>
        </p:txBody>
      </p:sp>
      <p:sp>
        <p:nvSpPr>
          <p:cNvPr id="1628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09600" y="6019800"/>
            <a:ext cx="3581400" cy="838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2400" smtClean="0"/>
              <a:t>Según Bradley 1986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000" smtClean="0"/>
              <a:t>en Sorgeloos </a:t>
            </a:r>
            <a:r>
              <a:rPr lang="en-US" sz="2000" i="1" smtClean="0"/>
              <a:t>et al</a:t>
            </a:r>
            <a:r>
              <a:rPr lang="en-US" sz="2000" smtClean="0"/>
              <a:t> 1986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s-ES_tradnl" sz="2000" smtClean="0"/>
          </a:p>
        </p:txBody>
      </p:sp>
      <p:pic>
        <p:nvPicPr>
          <p:cNvPr id="146436" name="Picture 5" descr="C:\Mis documentos\Espol\Inland\Salmuera02Small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1371600"/>
            <a:ext cx="7410450" cy="454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305800" cy="1143000"/>
          </a:xfrm>
          <a:noFill/>
        </p:spPr>
        <p:txBody>
          <a:bodyPr/>
          <a:lstStyle/>
          <a:p>
            <a:pPr eaLnBrk="1" hangingPunct="1"/>
            <a:r>
              <a:rPr lang="es-ES_tradnl" smtClean="0">
                <a:solidFill>
                  <a:schemeClr val="bg2"/>
                </a:solidFill>
              </a:rPr>
              <a:t>Aparato Para Disolución De Sal</a:t>
            </a:r>
          </a:p>
        </p:txBody>
      </p:sp>
    </p:spTree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152400"/>
            <a:ext cx="4724400" cy="1143000"/>
          </a:xfrm>
          <a:noFill/>
        </p:spPr>
        <p:txBody>
          <a:bodyPr/>
          <a:lstStyle/>
          <a:p>
            <a:pPr eaLnBrk="1" hangingPunct="1"/>
            <a:r>
              <a:rPr lang="es-ES_tradnl" smtClean="0">
                <a:solidFill>
                  <a:schemeClr val="bg2"/>
                </a:solidFill>
              </a:rPr>
              <a:t>Aplicación De Sal</a:t>
            </a:r>
            <a:endParaRPr lang="es-ES_tradnl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609600"/>
            <a:ext cx="7772400" cy="2895600"/>
          </a:xfrm>
        </p:spPr>
        <p:txBody>
          <a:bodyPr/>
          <a:lstStyle/>
          <a:p>
            <a:pPr eaLnBrk="1" hangingPunct="1"/>
            <a:r>
              <a:rPr lang="en-US" smtClean="0"/>
              <a:t>Cultivo Tierra Adentro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>
                <a:solidFill>
                  <a:srgbClr val="FF0000"/>
                </a:solidFill>
              </a:rPr>
              <a:t>PORQUE?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1143000"/>
          </a:xfrm>
        </p:spPr>
        <p:txBody>
          <a:bodyPr/>
          <a:lstStyle/>
          <a:p>
            <a:pPr eaLnBrk="1" hangingPunct="1"/>
            <a:r>
              <a:rPr lang="es-ES_tradnl" smtClean="0"/>
              <a:t>Exportaciones Camarón Ecuador</a:t>
            </a:r>
          </a:p>
        </p:txBody>
      </p:sp>
      <p:graphicFrame>
        <p:nvGraphicFramePr>
          <p:cNvPr id="149507" name="Group 3"/>
          <p:cNvGraphicFramePr>
            <a:graphicFrameLocks noGrp="1"/>
          </p:cNvGraphicFramePr>
          <p:nvPr>
            <p:ph type="tbl" idx="1"/>
          </p:nvPr>
        </p:nvGraphicFramePr>
        <p:xfrm>
          <a:off x="381000" y="1447800"/>
          <a:ext cx="8382000" cy="5029200"/>
        </p:xfrm>
        <a:graphic>
          <a:graphicData uri="http://schemas.openxmlformats.org/drawingml/2006/table">
            <a:tbl>
              <a:tblPr/>
              <a:tblGrid>
                <a:gridCol w="2895600"/>
                <a:gridCol w="1828800"/>
                <a:gridCol w="1905000"/>
                <a:gridCol w="1752600"/>
              </a:tblGrid>
              <a:tr h="822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C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Período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C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000’s lbs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C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000’s US$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C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Precio Promedio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3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C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1998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C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252,986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C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875,051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C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$ 3.46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2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C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1999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C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209,041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C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616,942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C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$ 2.95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3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C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2000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C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82,956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C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297,408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C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$ 3.59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C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2001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C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99,801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C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280,694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C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$ 2.81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C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Ene - Abr 2002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C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32,046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C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86,984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C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$ 2.71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Título"/>
          <p:cNvSpPr>
            <a:spLocks noGrp="1"/>
          </p:cNvSpPr>
          <p:nvPr>
            <p:ph type="title"/>
          </p:nvPr>
        </p:nvSpPr>
        <p:spPr>
          <a:xfrm>
            <a:off x="1228725" y="0"/>
            <a:ext cx="7772400" cy="1143000"/>
          </a:xfrm>
        </p:spPr>
        <p:txBody>
          <a:bodyPr/>
          <a:lstStyle/>
          <a:p>
            <a:pPr algn="r" eaLnBrk="1" hangingPunct="1"/>
            <a:r>
              <a:rPr lang="en-US" smtClean="0"/>
              <a:t>Fabrizio Marcillo Morla</a:t>
            </a:r>
            <a:endParaRPr lang="es-US" smtClean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69988" y="928688"/>
            <a:ext cx="7772400" cy="4114800"/>
          </a:xfrm>
        </p:spPr>
        <p:txBody>
          <a:bodyPr/>
          <a:lstStyle/>
          <a:p>
            <a:pPr algn="r" eaLnBrk="1" hangingPunct="1">
              <a:defRPr/>
            </a:pPr>
            <a:r>
              <a:rPr lang="es-EC" dirty="0" smtClean="0"/>
              <a:t>Guayaquil, 1966.</a:t>
            </a:r>
          </a:p>
          <a:p>
            <a:pPr algn="r" eaLnBrk="1" hangingPunct="1">
              <a:defRPr/>
            </a:pPr>
            <a:r>
              <a:rPr lang="es-EC" dirty="0" err="1" smtClean="0"/>
              <a:t>BSc.</a:t>
            </a:r>
            <a:r>
              <a:rPr lang="es-EC" dirty="0" smtClean="0"/>
              <a:t> Acuicultura. (ESPOL 1991).</a:t>
            </a:r>
          </a:p>
          <a:p>
            <a:pPr algn="r" eaLnBrk="1" hangingPunct="1">
              <a:defRPr/>
            </a:pPr>
            <a:r>
              <a:rPr lang="es-EC" dirty="0" smtClean="0"/>
              <a:t>Magister en Administración de Empresas. (ESPOL, 1996).</a:t>
            </a:r>
          </a:p>
          <a:p>
            <a:pPr algn="r" eaLnBrk="1" hangingPunct="1">
              <a:defRPr/>
            </a:pPr>
            <a:r>
              <a:rPr lang="es-EC" dirty="0" smtClean="0"/>
              <a:t>Profesor ESPOL desde el 2001.</a:t>
            </a:r>
          </a:p>
          <a:p>
            <a:pPr algn="r" eaLnBrk="1" hangingPunct="1">
              <a:defRPr/>
            </a:pPr>
            <a:r>
              <a:rPr lang="es-EC" dirty="0" smtClean="0"/>
              <a:t>20 años experiencia profesional: </a:t>
            </a:r>
          </a:p>
          <a:p>
            <a:pPr lvl="1" algn="r" eaLnBrk="1" hangingPunct="1">
              <a:defRPr/>
            </a:pPr>
            <a:r>
              <a:rPr lang="es-EC" sz="2800" dirty="0" smtClean="0"/>
              <a:t>Producción.</a:t>
            </a:r>
          </a:p>
          <a:p>
            <a:pPr lvl="1" algn="r" eaLnBrk="1" hangingPunct="1">
              <a:defRPr/>
            </a:pPr>
            <a:r>
              <a:rPr lang="es-EC" sz="2800" dirty="0" smtClean="0"/>
              <a:t>Administración.</a:t>
            </a:r>
          </a:p>
          <a:p>
            <a:pPr lvl="1" algn="r" eaLnBrk="1" hangingPunct="1">
              <a:defRPr/>
            </a:pPr>
            <a:r>
              <a:rPr lang="es-EC" sz="2800" dirty="0" smtClean="0"/>
              <a:t>Finanzas.</a:t>
            </a:r>
          </a:p>
          <a:p>
            <a:pPr lvl="1" algn="r" eaLnBrk="1" hangingPunct="1">
              <a:defRPr/>
            </a:pPr>
            <a:r>
              <a:rPr lang="es-EC" sz="2800" dirty="0" smtClean="0"/>
              <a:t>Investigación.</a:t>
            </a:r>
          </a:p>
          <a:p>
            <a:pPr lvl="1" algn="r" eaLnBrk="1" hangingPunct="1">
              <a:defRPr/>
            </a:pPr>
            <a:r>
              <a:rPr lang="es-EC" sz="2800" dirty="0" smtClean="0"/>
              <a:t>Consultorías.</a:t>
            </a:r>
          </a:p>
        </p:txBody>
      </p:sp>
      <p:pic>
        <p:nvPicPr>
          <p:cNvPr id="22532" name="Picture 3" descr="Yop por ti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571750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Rectángulo"/>
          <p:cNvSpPr/>
          <p:nvPr/>
        </p:nvSpPr>
        <p:spPr>
          <a:xfrm>
            <a:off x="357188" y="5670550"/>
            <a:ext cx="4572000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s-US" dirty="0">
                <a:latin typeface="+mn-lt"/>
                <a:hlinkClick r:id="rId4"/>
              </a:rPr>
              <a:t>Otras Publicaciones del mismo autor en Repositorio ESPOL</a:t>
            </a:r>
            <a:endParaRPr lang="es-US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-304800" y="76200"/>
            <a:ext cx="9753600" cy="1143000"/>
          </a:xfrm>
        </p:spPr>
        <p:txBody>
          <a:bodyPr/>
          <a:lstStyle/>
          <a:p>
            <a:pPr eaLnBrk="1" hangingPunct="1"/>
            <a:r>
              <a:rPr lang="es-ES_tradnl" smtClean="0"/>
              <a:t>Efectos WSSV En Industria Acuícola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219200"/>
            <a:ext cx="7669213" cy="5334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s-ES_tradnl" smtClean="0"/>
              <a:t>Calderón </a:t>
            </a:r>
            <a:r>
              <a:rPr lang="es-ES_tradnl" i="1" smtClean="0"/>
              <a:t>et al</a:t>
            </a:r>
            <a:r>
              <a:rPr lang="es-ES_tradnl" smtClean="0"/>
              <a:t> (2000):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_tradnl" sz="2800" smtClean="0"/>
              <a:t>50% camaroneras paralizadas.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_tradnl" sz="2800" smtClean="0"/>
              <a:t>70% camaroneras positivas WSSV.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_tradnl" smtClean="0"/>
              <a:t>Ortiz (2001):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_tradnl" sz="2800" smtClean="0"/>
              <a:t>70% reducción en número de laboratorios.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_tradnl" sz="2800" smtClean="0"/>
              <a:t>40% área de camaroneras inactiva.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_tradnl" sz="2800" smtClean="0"/>
              <a:t>90,000 personas perdieron fuente trabajo relacionado con el sector.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_tradnl" smtClean="0"/>
              <a:t>C.N.A. (2002).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_tradnl" sz="2800" smtClean="0"/>
              <a:t>Perdidas Industria 600 millones.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_tradnl" sz="2800" smtClean="0"/>
              <a:t>Perdidas Exportación 900 millones.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-304800" y="609600"/>
            <a:ext cx="9220200" cy="1143000"/>
          </a:xfrm>
        </p:spPr>
        <p:txBody>
          <a:bodyPr/>
          <a:lstStyle/>
          <a:p>
            <a:pPr eaLnBrk="1" hangingPunct="1"/>
            <a:r>
              <a:rPr lang="es-ES_tradnl" smtClean="0"/>
              <a:t>CRISIS= Peligro + Oportunidad </a:t>
            </a:r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s-ES_tradnl" smtClean="0"/>
              <a:t>Experiencias en el exterior y en el país llevaron a pensar: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_tradnl" smtClean="0"/>
              <a:t>Cultivar camarón en agua de baja salinidad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_tradnl" smtClean="0"/>
              <a:t>Cultivar Camarón en Sitios Libres de WSSV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_tradnl" smtClean="0"/>
              <a:t>Aprovechar Infraestructura de Langostera para cultivar camarón</a:t>
            </a:r>
            <a:endParaRPr lang="en-US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8229600" cy="1143000"/>
          </a:xfrm>
        </p:spPr>
        <p:txBody>
          <a:bodyPr/>
          <a:lstStyle/>
          <a:p>
            <a:pPr eaLnBrk="1" hangingPunct="1"/>
            <a:r>
              <a:rPr lang="es-ES_tradnl" smtClean="0"/>
              <a:t>Cultivo Tierra Adentro: Porque?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19200"/>
            <a:ext cx="8305800" cy="5029200"/>
          </a:xfrm>
        </p:spPr>
        <p:txBody>
          <a:bodyPr/>
          <a:lstStyle/>
          <a:p>
            <a:pPr eaLnBrk="1" hangingPunct="1">
              <a:defRPr/>
            </a:pPr>
            <a:r>
              <a:rPr lang="es-ES_tradnl" smtClean="0"/>
              <a:t>Fuentes de agua libre de patógenos + semilla libre de patógenos + bioseguridad permitirían prevenir enfermedades infecciosas.</a:t>
            </a:r>
          </a:p>
          <a:p>
            <a:pPr eaLnBrk="1" hangingPunct="1">
              <a:defRPr/>
            </a:pPr>
            <a:r>
              <a:rPr lang="es-ES_tradnl" smtClean="0"/>
              <a:t>Calidad de algunas aguas no afecta negativamente supervivencia y crecimiento.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8229600" cy="1143000"/>
          </a:xfrm>
        </p:spPr>
        <p:txBody>
          <a:bodyPr/>
          <a:lstStyle/>
          <a:p>
            <a:pPr eaLnBrk="1" hangingPunct="1"/>
            <a:r>
              <a:rPr lang="es-ES_tradnl" smtClean="0"/>
              <a:t>Cultivo Tierra Adentro: Porque?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305800" cy="5029200"/>
          </a:xfrm>
        </p:spPr>
        <p:txBody>
          <a:bodyPr/>
          <a:lstStyle/>
          <a:p>
            <a:pPr eaLnBrk="1" hangingPunct="1">
              <a:defRPr/>
            </a:pPr>
            <a:r>
              <a:rPr lang="es-ES_tradnl" smtClean="0"/>
              <a:t>Temperatura mayor en algunas zonas permitiría mayor crecimiento</a:t>
            </a:r>
            <a:r>
              <a:rPr lang="en-US" smtClean="0"/>
              <a:t>.</a:t>
            </a:r>
            <a:r>
              <a:rPr lang="es-ES_tradnl" smtClean="0"/>
              <a:t> Posible mejor resistencia enfermedades.</a:t>
            </a:r>
          </a:p>
          <a:p>
            <a:pPr eaLnBrk="1" hangingPunct="1">
              <a:defRPr/>
            </a:pPr>
            <a:r>
              <a:rPr lang="es-ES_tradnl" smtClean="0"/>
              <a:t>Cultivo tierra adentro sin semilla libre de patógenos y sin bioseguridad o con agua de calidad inadecuada no tiene sentido.</a:t>
            </a:r>
          </a:p>
          <a:p>
            <a:pPr eaLnBrk="1" hangingPunct="1">
              <a:defRPr/>
            </a:pPr>
            <a:r>
              <a:rPr lang="es-ES_tradnl" b="1" smtClean="0">
                <a:solidFill>
                  <a:srgbClr val="FFFF00"/>
                </a:solidFill>
              </a:rPr>
              <a:t>SI hay WSSV</a:t>
            </a:r>
            <a:r>
              <a:rPr lang="es-ES_tradnl" smtClean="0"/>
              <a:t> y mortalidades en camaroneras tierra adentro.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6858000" y="6329363"/>
            <a:ext cx="2286000" cy="528637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FF00"/>
                </a:solidFill>
                <a:latin typeface="Arial" charset="0"/>
              </a:rPr>
              <a:t>2002.06.18</a:t>
            </a:r>
            <a:endParaRPr lang="es-ES_tradnl" sz="2800">
              <a:solidFill>
                <a:srgbClr val="FFFF00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-152400"/>
            <a:ext cx="7772400" cy="1143000"/>
          </a:xfrm>
        </p:spPr>
        <p:txBody>
          <a:bodyPr/>
          <a:lstStyle/>
          <a:p>
            <a:pPr eaLnBrk="1" hangingPunct="1"/>
            <a:r>
              <a:rPr lang="es-ES_tradnl" smtClean="0"/>
              <a:t>Cultivo Intensivo, Porque?</a:t>
            </a:r>
            <a:endParaRPr lang="en-US" smtClean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8256588" cy="5562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No todas las camaroneras tierra adentro deben de ser intensivas.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Razones por la que la mayoría los son: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Alto costo y poca disponibilidad de agua y tierra.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Mejor absorción de costos fijos.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Bioseguridad es mas fácil en sistemas pequeños.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Alto costo de sales???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Si los otros lo hacen así, ha de ser por algo?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Análisis FODA</a:t>
            </a:r>
          </a:p>
        </p:txBody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Internas:</a:t>
            </a:r>
          </a:p>
          <a:p>
            <a:pPr lvl="1" eaLnBrk="1" hangingPunct="1">
              <a:defRPr/>
            </a:pPr>
            <a:r>
              <a:rPr lang="en-US" smtClean="0"/>
              <a:t>Fortalezas</a:t>
            </a:r>
          </a:p>
          <a:p>
            <a:pPr lvl="1" eaLnBrk="1" hangingPunct="1">
              <a:defRPr/>
            </a:pPr>
            <a:r>
              <a:rPr lang="en-US" smtClean="0"/>
              <a:t>Debilidades</a:t>
            </a:r>
          </a:p>
          <a:p>
            <a:pPr eaLnBrk="1" hangingPunct="1">
              <a:defRPr/>
            </a:pPr>
            <a:r>
              <a:rPr lang="en-US" smtClean="0"/>
              <a:t>Externas:</a:t>
            </a:r>
          </a:p>
          <a:p>
            <a:pPr lvl="1" eaLnBrk="1" hangingPunct="1">
              <a:defRPr/>
            </a:pPr>
            <a:r>
              <a:rPr lang="en-US" smtClean="0"/>
              <a:t>Oportunidades</a:t>
            </a:r>
          </a:p>
          <a:p>
            <a:pPr lvl="1" eaLnBrk="1" hangingPunct="1">
              <a:defRPr/>
            </a:pPr>
            <a:r>
              <a:rPr lang="en-US" smtClean="0"/>
              <a:t>Amenazas</a:t>
            </a:r>
          </a:p>
          <a:p>
            <a:pPr eaLnBrk="1" hangingPunct="1">
              <a:defRPr/>
            </a:pPr>
            <a:endParaRPr lang="es-ES_tradnl" smtClean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772400" cy="1143000"/>
          </a:xfrm>
        </p:spPr>
        <p:txBody>
          <a:bodyPr/>
          <a:lstStyle/>
          <a:p>
            <a:pPr eaLnBrk="1" hangingPunct="1"/>
            <a:r>
              <a:rPr lang="es-ES_tradnl" smtClean="0"/>
              <a:t>Fortalezas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19200"/>
            <a:ext cx="81534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s-ES_tradnl" smtClean="0"/>
              <a:t>Industria de Apoyo.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_tradnl" smtClean="0"/>
              <a:t>Técnicos y M.O. Capacitada.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_tradnl" smtClean="0"/>
              <a:t>Técnicas producción validadas.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_tradnl" smtClean="0"/>
              <a:t>Prestigio y Experiencia del país en industria de camarones.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_tradnl" i="1" smtClean="0"/>
              <a:t>P. vannamei</a:t>
            </a:r>
            <a:r>
              <a:rPr lang="es-ES_tradnl" smtClean="0"/>
              <a:t> acepta condiciones de cultivo.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_tradnl" smtClean="0"/>
              <a:t>Mayor Bioseguridad.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_tradnl" smtClean="0"/>
              <a:t>Cultivo Intensivo permite mejor uso agua y suelo y mayores inversiones.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-304800"/>
            <a:ext cx="8839200" cy="1143000"/>
          </a:xfrm>
        </p:spPr>
        <p:txBody>
          <a:bodyPr/>
          <a:lstStyle/>
          <a:p>
            <a:pPr eaLnBrk="1" hangingPunct="1"/>
            <a:r>
              <a:rPr lang="es-ES_tradnl" sz="4000" smtClean="0"/>
              <a:t>Industria De Apoyo E Infraestructura</a:t>
            </a:r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85800"/>
            <a:ext cx="7848600" cy="61722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s-ES_tradnl" sz="2800" smtClean="0">
                <a:solidFill>
                  <a:srgbClr val="FF0000"/>
                </a:solidFill>
              </a:rPr>
              <a:t>FORTALEZA IMPORTANTE.</a:t>
            </a:r>
          </a:p>
          <a:p>
            <a:pPr eaLnBrk="1" hangingPunct="1">
              <a:defRPr/>
            </a:pPr>
            <a:r>
              <a:rPr lang="es-ES_tradnl" sz="2800" smtClean="0"/>
              <a:t>Proveedores (poder negociación bajo):</a:t>
            </a:r>
          </a:p>
          <a:p>
            <a:pPr lvl="1" eaLnBrk="1" hangingPunct="1">
              <a:defRPr/>
            </a:pPr>
            <a:r>
              <a:rPr lang="es-ES_tradnl" sz="2800" smtClean="0"/>
              <a:t>Larva y nauplios.</a:t>
            </a:r>
          </a:p>
          <a:p>
            <a:pPr lvl="1" eaLnBrk="1" hangingPunct="1">
              <a:defRPr/>
            </a:pPr>
            <a:r>
              <a:rPr lang="es-ES_tradnl" sz="2800" smtClean="0"/>
              <a:t>Balanceado.</a:t>
            </a:r>
          </a:p>
          <a:p>
            <a:pPr lvl="1" eaLnBrk="1" hangingPunct="1">
              <a:defRPr/>
            </a:pPr>
            <a:r>
              <a:rPr lang="es-ES_tradnl" sz="2800" smtClean="0"/>
              <a:t>Suministros e Insumos.</a:t>
            </a:r>
          </a:p>
          <a:p>
            <a:pPr lvl="1" eaLnBrk="1" hangingPunct="1">
              <a:defRPr/>
            </a:pPr>
            <a:r>
              <a:rPr lang="es-ES_tradnl" sz="2800" smtClean="0"/>
              <a:t>Equipos.</a:t>
            </a:r>
          </a:p>
          <a:p>
            <a:pPr eaLnBrk="1" hangingPunct="1">
              <a:defRPr/>
            </a:pPr>
            <a:r>
              <a:rPr lang="es-ES_tradnl" sz="2800" smtClean="0"/>
              <a:t>Apoyo:</a:t>
            </a:r>
          </a:p>
          <a:p>
            <a:pPr lvl="1" eaLnBrk="1" hangingPunct="1">
              <a:defRPr/>
            </a:pPr>
            <a:r>
              <a:rPr lang="es-ES_tradnl" sz="2800" smtClean="0"/>
              <a:t>Laboratorios de análisis y asesoría.</a:t>
            </a:r>
          </a:p>
          <a:p>
            <a:pPr lvl="1" eaLnBrk="1" hangingPunct="1">
              <a:defRPr/>
            </a:pPr>
            <a:r>
              <a:rPr lang="es-ES_tradnl" sz="2800" smtClean="0"/>
              <a:t>Seguridad y transporte.</a:t>
            </a:r>
          </a:p>
          <a:p>
            <a:pPr lvl="1" eaLnBrk="1" hangingPunct="1">
              <a:defRPr/>
            </a:pPr>
            <a:r>
              <a:rPr lang="es-ES_tradnl" sz="2800" smtClean="0"/>
              <a:t>Centros de capacitación.</a:t>
            </a:r>
          </a:p>
          <a:p>
            <a:pPr eaLnBrk="1" hangingPunct="1">
              <a:defRPr/>
            </a:pPr>
            <a:r>
              <a:rPr lang="es-ES_tradnl" sz="2800" smtClean="0"/>
              <a:t>Mercado abierto: Empacadoras compitiendo.</a:t>
            </a:r>
          </a:p>
          <a:p>
            <a:pPr eaLnBrk="1" hangingPunct="1">
              <a:defRPr/>
            </a:pPr>
            <a:r>
              <a:rPr lang="es-ES_tradnl" sz="2800" smtClean="0"/>
              <a:t>Otros Servicios.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-76200"/>
            <a:ext cx="8534400" cy="1143000"/>
          </a:xfrm>
        </p:spPr>
        <p:txBody>
          <a:bodyPr/>
          <a:lstStyle/>
          <a:p>
            <a:pPr eaLnBrk="1" hangingPunct="1"/>
            <a:r>
              <a:rPr lang="en-US" smtClean="0"/>
              <a:t>Antecedentes Del Cultivo</a:t>
            </a:r>
            <a:endParaRPr lang="es-ES_tradnl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14400"/>
            <a:ext cx="8305800" cy="5638800"/>
          </a:xfrm>
        </p:spPr>
        <p:txBody>
          <a:bodyPr/>
          <a:lstStyle/>
          <a:p>
            <a:pPr eaLnBrk="1" hangingPunct="1">
              <a:defRPr/>
            </a:pPr>
            <a:r>
              <a:rPr lang="es-ES_tradnl" sz="2800" smtClean="0"/>
              <a:t>Tailandia 87: al menos 1 Cultivo tierra adentro con salmuera + agua de pozo.</a:t>
            </a:r>
          </a:p>
          <a:p>
            <a:pPr eaLnBrk="1" hangingPunct="1">
              <a:defRPr/>
            </a:pPr>
            <a:r>
              <a:rPr lang="es-ES_tradnl" sz="2800" smtClean="0"/>
              <a:t>Tailandia 90’s: Salmuera + agua de pozo (5ppt) para evitar WSSV.</a:t>
            </a:r>
            <a:endParaRPr lang="en-US" sz="2800" smtClean="0"/>
          </a:p>
          <a:p>
            <a:pPr eaLnBrk="1" hangingPunct="1">
              <a:defRPr/>
            </a:pPr>
            <a:r>
              <a:rPr lang="en-US" sz="2800" smtClean="0"/>
              <a:t>Tailandia 98: </a:t>
            </a:r>
            <a:r>
              <a:rPr lang="es-EC" sz="2800" smtClean="0"/>
              <a:t>Se contabilizaron 11,500 ha. y como respuesta a la preocupación de salinización de suelos se prohibió el cultivo.</a:t>
            </a:r>
          </a:p>
          <a:p>
            <a:pPr eaLnBrk="1" hangingPunct="1">
              <a:defRPr/>
            </a:pPr>
            <a:r>
              <a:rPr lang="en-US" sz="2800" smtClean="0"/>
              <a:t>Tailandia </a:t>
            </a:r>
            <a:r>
              <a:rPr lang="es-EC" sz="2800" smtClean="0"/>
              <a:t>2001. Se debate en el Congreso desde Julio el levantamiento de la prohibición.  </a:t>
            </a:r>
            <a:endParaRPr lang="es-ES_tradnl" sz="2800" smtClean="0"/>
          </a:p>
          <a:p>
            <a:pPr eaLnBrk="1" hangingPunct="1">
              <a:defRPr/>
            </a:pPr>
            <a:r>
              <a:rPr lang="es-ES_tradnl" sz="2800" smtClean="0"/>
              <a:t>Alabama 01 : Productores </a:t>
            </a:r>
            <a:r>
              <a:rPr lang="es-ES_tradnl" sz="2800" i="1" smtClean="0"/>
              <a:t>I. punctatus</a:t>
            </a:r>
            <a:r>
              <a:rPr lang="es-ES_tradnl" sz="2800" smtClean="0"/>
              <a:t> : probaron cultivo camarón con agua de 2-5 ppt.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pPr eaLnBrk="1" hangingPunct="1"/>
            <a:r>
              <a:rPr lang="es-ES_tradnl" smtClean="0"/>
              <a:t>Técnicos y Mano de Obra Capacitada</a:t>
            </a:r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9988" y="1447800"/>
            <a:ext cx="7772400" cy="461327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s-ES_tradnl" sz="2800" smtClean="0">
                <a:solidFill>
                  <a:srgbClr val="FF0000"/>
                </a:solidFill>
              </a:rPr>
              <a:t>FORTALEZA IMPORTANTE.</a:t>
            </a:r>
            <a:endParaRPr lang="es-ES_tradnl" sz="2800" smtClean="0"/>
          </a:p>
          <a:p>
            <a:pPr eaLnBrk="1" hangingPunct="1">
              <a:defRPr/>
            </a:pPr>
            <a:r>
              <a:rPr lang="es-ES_tradnl" sz="2800" smtClean="0"/>
              <a:t>Técnicos con formación académica y experiencia necesaria.</a:t>
            </a:r>
          </a:p>
          <a:p>
            <a:pPr lvl="1" eaLnBrk="1" hangingPunct="1">
              <a:defRPr/>
            </a:pPr>
            <a:r>
              <a:rPr lang="es-ES_tradnl" sz="2800" smtClean="0"/>
              <a:t>Se adaptan muy rápido a nueva metodología.</a:t>
            </a:r>
          </a:p>
          <a:p>
            <a:pPr eaLnBrk="1" hangingPunct="1">
              <a:defRPr/>
            </a:pPr>
            <a:r>
              <a:rPr lang="es-ES_tradnl" sz="2800" smtClean="0"/>
              <a:t>Centros de capacitación.</a:t>
            </a:r>
          </a:p>
          <a:p>
            <a:pPr lvl="1" eaLnBrk="1" hangingPunct="1">
              <a:defRPr/>
            </a:pPr>
            <a:r>
              <a:rPr lang="es-ES_tradnl" sz="2800" smtClean="0"/>
              <a:t>Oferta laboral a futuro.</a:t>
            </a:r>
          </a:p>
          <a:p>
            <a:pPr eaLnBrk="1" hangingPunct="1">
              <a:defRPr/>
            </a:pPr>
            <a:r>
              <a:rPr lang="es-ES_tradnl" sz="2800" smtClean="0"/>
              <a:t>Mano de obra experimentada.</a:t>
            </a:r>
          </a:p>
          <a:p>
            <a:pPr lvl="1" eaLnBrk="1" hangingPunct="1">
              <a:defRPr/>
            </a:pPr>
            <a:r>
              <a:rPr lang="es-ES_tradnl" sz="2800" smtClean="0"/>
              <a:t>En trabajos con camarón.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458200" cy="1143000"/>
          </a:xfrm>
        </p:spPr>
        <p:txBody>
          <a:bodyPr/>
          <a:lstStyle/>
          <a:p>
            <a:pPr eaLnBrk="1" hangingPunct="1"/>
            <a:r>
              <a:rPr lang="es-ES_tradnl" smtClean="0"/>
              <a:t>Técnicas Para Cultivo Intensivo  Y En Agua Dulce Validadas</a:t>
            </a:r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686800" cy="52578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s-ES_tradnl" sz="2800" smtClean="0">
                <a:solidFill>
                  <a:srgbClr val="FF0000"/>
                </a:solidFill>
              </a:rPr>
              <a:t>FORTALEZA IMPORTANTE.</a:t>
            </a:r>
            <a:endParaRPr lang="es-ES_tradnl" sz="280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s-ES_tradnl" sz="2800" smtClean="0"/>
              <a:t>Experiencias y tecnología extranjera, junto con experiencia nacional: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_tradnl" sz="2400" smtClean="0"/>
              <a:t>Técnica propia adaptada a nuestro medio.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_tradnl" sz="2800" smtClean="0"/>
              <a:t>Actualmente hay técnicas para cultivo intensivo y/o en agua dulce que funcionan en nuestro medio.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_tradnl" sz="2800" smtClean="0"/>
              <a:t>Después de haberlo hecho hay confianza en lo que se puede hacer.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_tradnl" sz="2800" smtClean="0"/>
              <a:t>Resultados exitosos de entre 4,000 y 20,000 lbs/ ha / ciclo reportados.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_tradnl" sz="2800" smtClean="0"/>
              <a:t>Problemas actuales en su mayor parte independientes de metodología cultivo.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76200"/>
            <a:ext cx="7772400" cy="1143000"/>
          </a:xfrm>
        </p:spPr>
        <p:txBody>
          <a:bodyPr/>
          <a:lstStyle/>
          <a:p>
            <a:pPr eaLnBrk="1" hangingPunct="1"/>
            <a:r>
              <a:rPr lang="es-ES_tradnl" smtClean="0"/>
              <a:t>Prestigio y Experiencia País</a:t>
            </a: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9988" y="1219200"/>
            <a:ext cx="7772400" cy="484187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s-ES_tradnl" smtClean="0">
                <a:solidFill>
                  <a:srgbClr val="FF0000"/>
                </a:solidFill>
              </a:rPr>
              <a:t>FORTALEZA MENOR.</a:t>
            </a:r>
            <a:endParaRPr lang="es-ES_tradnl" smtClean="0"/>
          </a:p>
          <a:p>
            <a:pPr eaLnBrk="1" hangingPunct="1">
              <a:defRPr/>
            </a:pPr>
            <a:r>
              <a:rPr lang="es-ES_tradnl" smtClean="0"/>
              <a:t>Ecuador a pesar de haber perdido su puesto en producción y ventas, es todavía visto en el exterior como líder.</a:t>
            </a:r>
          </a:p>
          <a:p>
            <a:pPr eaLnBrk="1" hangingPunct="1">
              <a:defRPr/>
            </a:pPr>
            <a:r>
              <a:rPr lang="es-ES_tradnl" smtClean="0"/>
              <a:t>Prestigio del país sigue vigente.</a:t>
            </a:r>
          </a:p>
          <a:p>
            <a:pPr eaLnBrk="1" hangingPunct="1">
              <a:defRPr/>
            </a:pPr>
            <a:r>
              <a:rPr lang="es-ES_tradnl" smtClean="0"/>
              <a:t>Experiencia e infraestructura de comercialización del país permite buen  acceso a mercados.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1143000"/>
          </a:xfrm>
        </p:spPr>
        <p:txBody>
          <a:bodyPr/>
          <a:lstStyle/>
          <a:p>
            <a:pPr eaLnBrk="1" hangingPunct="1"/>
            <a:r>
              <a:rPr lang="es-ES_tradnl" sz="4300" smtClean="0"/>
              <a:t>Especie Acepta Condiciones Cultivo</a:t>
            </a:r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9988" y="1447800"/>
            <a:ext cx="7772400" cy="47244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s-ES_tradnl" smtClean="0">
                <a:solidFill>
                  <a:srgbClr val="FF0000"/>
                </a:solidFill>
              </a:rPr>
              <a:t>FORTALEZA MENOR.</a:t>
            </a:r>
            <a:endParaRPr lang="es-ES_tradnl" smtClean="0"/>
          </a:p>
          <a:p>
            <a:pPr eaLnBrk="1" hangingPunct="1">
              <a:defRPr/>
            </a:pPr>
            <a:r>
              <a:rPr lang="es-ES_tradnl" smtClean="0"/>
              <a:t>P. vannamei se cultiva fácilmente en altas densidades.</a:t>
            </a:r>
          </a:p>
          <a:p>
            <a:pPr eaLnBrk="1" hangingPunct="1">
              <a:defRPr/>
            </a:pPr>
            <a:r>
              <a:rPr lang="es-ES_tradnl" smtClean="0"/>
              <a:t>Maduración y producción de semilla con técnica conocida.</a:t>
            </a:r>
          </a:p>
          <a:p>
            <a:pPr eaLnBrk="1" hangingPunct="1">
              <a:defRPr/>
            </a:pPr>
            <a:r>
              <a:rPr lang="es-ES_tradnl" smtClean="0"/>
              <a:t>Resiste condiciones de baja salinidad sin afectar supervivencia y crecimiento.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304800"/>
            <a:ext cx="9144000" cy="1752600"/>
          </a:xfrm>
        </p:spPr>
        <p:txBody>
          <a:bodyPr/>
          <a:lstStyle/>
          <a:p>
            <a:pPr eaLnBrk="1" hangingPunct="1"/>
            <a:r>
              <a:rPr lang="es-ES_tradnl" sz="4000" smtClean="0"/>
              <a:t>Rangos De Calidad De Agua Recomendados Para Cultivo Camarón </a:t>
            </a:r>
            <a:endParaRPr lang="es-ES_tradnl" sz="4300" smtClean="0"/>
          </a:p>
        </p:txBody>
      </p:sp>
      <p:graphicFrame>
        <p:nvGraphicFramePr>
          <p:cNvPr id="177155" name="Group 3"/>
          <p:cNvGraphicFramePr>
            <a:graphicFrameLocks noGrp="1"/>
          </p:cNvGraphicFramePr>
          <p:nvPr>
            <p:ph type="tbl" idx="1"/>
          </p:nvPr>
        </p:nvGraphicFramePr>
        <p:xfrm>
          <a:off x="381000" y="1452563"/>
          <a:ext cx="8382000" cy="4572000"/>
        </p:xfrm>
        <a:graphic>
          <a:graphicData uri="http://schemas.openxmlformats.org/drawingml/2006/table">
            <a:tbl>
              <a:tblPr/>
              <a:tblGrid>
                <a:gridCol w="5065713"/>
                <a:gridCol w="3316287"/>
              </a:tblGrid>
              <a:tr h="514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C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Parámetro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C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Valor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C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Salinidad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C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0.5 – 35 ppt..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C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Cloruros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C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&gt; 300 ppm.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C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Sodio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C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&gt; 200 ppm.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C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Dureza Total como CaCO</a:t>
                      </a:r>
                      <a:r>
                        <a:rPr kumimoji="0" lang="es-EC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3</a:t>
                      </a:r>
                      <a:endParaRPr kumimoji="0" lang="es-EC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C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&gt; 150 ppm.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C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Dureza Calcio Como CaCO</a:t>
                      </a:r>
                      <a:r>
                        <a:rPr kumimoji="0" lang="es-EC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3</a:t>
                      </a:r>
                      <a:endParaRPr kumimoji="0" lang="es-EC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C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&gt; 100 ppm.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C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Dureza magnesio como CaCO</a:t>
                      </a:r>
                      <a:r>
                        <a:rPr kumimoji="0" lang="es-EC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3</a:t>
                      </a:r>
                      <a:endParaRPr kumimoji="0" lang="es-EC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C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&gt;  50 ppm.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C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Alcalinidad Total como CaCO</a:t>
                      </a:r>
                      <a:r>
                        <a:rPr kumimoji="0" lang="es-EC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3</a:t>
                      </a:r>
                      <a:endParaRPr kumimoji="0" lang="es-EC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C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&gt; 100 ppm.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0208" name="Text Box 32"/>
          <p:cNvSpPr txBox="1">
            <a:spLocks noChangeArrowheads="1"/>
          </p:cNvSpPr>
          <p:nvPr/>
        </p:nvSpPr>
        <p:spPr bwMode="auto">
          <a:xfrm>
            <a:off x="762000" y="6172200"/>
            <a:ext cx="3382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Van Wyk y Scarpa (1999)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772400" cy="1143000"/>
          </a:xfrm>
        </p:spPr>
        <p:txBody>
          <a:bodyPr/>
          <a:lstStyle/>
          <a:p>
            <a:pPr eaLnBrk="1" hangingPunct="1"/>
            <a:r>
              <a:rPr lang="es-ES_tradnl" smtClean="0"/>
              <a:t>Mayor Bioseguridad</a:t>
            </a:r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9988" y="1295400"/>
            <a:ext cx="7772400" cy="476567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s-ES_tradnl" smtClean="0">
                <a:solidFill>
                  <a:srgbClr val="FF0000"/>
                </a:solidFill>
              </a:rPr>
              <a:t>FORTALEZA IMPORTANTE.</a:t>
            </a:r>
            <a:endParaRPr lang="es-ES_tradnl" smtClean="0"/>
          </a:p>
          <a:p>
            <a:pPr algn="just" eaLnBrk="1" hangingPunct="1">
              <a:defRPr/>
            </a:pPr>
            <a:r>
              <a:rPr lang="es-ES_tradnl" smtClean="0"/>
              <a:t>Cultivo tierra adentro aísla las piscinas de fuentes de enfermedades.</a:t>
            </a:r>
          </a:p>
          <a:p>
            <a:pPr algn="just" eaLnBrk="1" hangingPunct="1">
              <a:defRPr/>
            </a:pPr>
            <a:r>
              <a:rPr lang="es-ES_tradnl" smtClean="0"/>
              <a:t>Fuentes de agua no son compartidas.</a:t>
            </a:r>
          </a:p>
          <a:p>
            <a:pPr algn="just" eaLnBrk="1" hangingPunct="1">
              <a:defRPr/>
            </a:pPr>
            <a:r>
              <a:rPr lang="es-ES_tradnl" smtClean="0"/>
              <a:t>Invertebrados marinos portadores de enfermedades no existen.</a:t>
            </a:r>
          </a:p>
          <a:p>
            <a:pPr algn="just" eaLnBrk="1" hangingPunct="1">
              <a:defRPr/>
            </a:pPr>
            <a:r>
              <a:rPr lang="es-ES_tradnl" smtClean="0"/>
              <a:t>Menor área permitiría mejor control.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7772400" cy="1143000"/>
          </a:xfrm>
        </p:spPr>
        <p:txBody>
          <a:bodyPr/>
          <a:lstStyle/>
          <a:p>
            <a:pPr eaLnBrk="1" hangingPunct="1"/>
            <a:r>
              <a:rPr lang="es-ES_tradnl" smtClean="0"/>
              <a:t>Mejor Uso Recursos y Mayores Inversiones</a:t>
            </a:r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524000"/>
            <a:ext cx="8180388" cy="51054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s-ES_tradnl" sz="2800" smtClean="0">
                <a:solidFill>
                  <a:srgbClr val="FF0000"/>
                </a:solidFill>
              </a:rPr>
              <a:t>FORTALEZA IMPORTANTE.</a:t>
            </a:r>
            <a:endParaRPr lang="es-ES_tradnl" sz="2800" smtClean="0"/>
          </a:p>
          <a:p>
            <a:pPr algn="just" eaLnBrk="1" hangingPunct="1">
              <a:lnSpc>
                <a:spcPct val="90000"/>
              </a:lnSpc>
              <a:defRPr/>
            </a:pPr>
            <a:r>
              <a:rPr lang="es-ES_tradnl" sz="2800" smtClean="0"/>
              <a:t>Cultivo intensivo permite uso de suelo y agua mas eficiente.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es-ES_tradnl" sz="2800" smtClean="0"/>
              <a:t>Permite mayor inversión ya que la misma se amortiza para mas libras.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es-ES_tradnl" sz="2800" smtClean="0"/>
              <a:t>Permite manejos que no se lo puede hacer en cultivos extensivos: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_tradnl" sz="2800" smtClean="0"/>
              <a:t>Liners.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_tradnl" sz="2800" smtClean="0"/>
              <a:t>Invernaderos.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_tradnl" sz="2800" smtClean="0"/>
              <a:t>Mejor control y bioseguridad.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_tradnl" sz="2800" smtClean="0"/>
              <a:t>Automatización.</a:t>
            </a:r>
          </a:p>
          <a:p>
            <a:pPr lvl="1" algn="just" eaLnBrk="1" hangingPunct="1">
              <a:lnSpc>
                <a:spcPct val="90000"/>
              </a:lnSpc>
              <a:defRPr/>
            </a:pPr>
            <a:endParaRPr lang="es-ES_tradnl" sz="2800" smtClean="0"/>
          </a:p>
          <a:p>
            <a:pPr eaLnBrk="1" hangingPunct="1">
              <a:lnSpc>
                <a:spcPct val="90000"/>
              </a:lnSpc>
              <a:defRPr/>
            </a:pPr>
            <a:endParaRPr lang="es-ES_tradnl" sz="2800" smtClean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-76200"/>
            <a:ext cx="7772400" cy="1143000"/>
          </a:xfrm>
        </p:spPr>
        <p:txBody>
          <a:bodyPr/>
          <a:lstStyle/>
          <a:p>
            <a:pPr eaLnBrk="1" hangingPunct="1"/>
            <a:r>
              <a:rPr lang="es-ES_tradnl" smtClean="0"/>
              <a:t>Debilidades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9988" y="914400"/>
            <a:ext cx="7669212" cy="5334000"/>
          </a:xfrm>
        </p:spPr>
        <p:txBody>
          <a:bodyPr/>
          <a:lstStyle/>
          <a:p>
            <a:pPr eaLnBrk="1" hangingPunct="1">
              <a:defRPr/>
            </a:pPr>
            <a:r>
              <a:rPr lang="es-ES_tradnl" smtClean="0"/>
              <a:t>Alta inversión y capital de trabajo necesarios.</a:t>
            </a:r>
          </a:p>
          <a:p>
            <a:pPr eaLnBrk="1" hangingPunct="1">
              <a:defRPr/>
            </a:pPr>
            <a:r>
              <a:rPr lang="es-ES_tradnl" smtClean="0"/>
              <a:t>Desconocimiento de requerimientos iónicos exactos para P. vannamei.</a:t>
            </a:r>
          </a:p>
          <a:p>
            <a:pPr eaLnBrk="1" hangingPunct="1">
              <a:defRPr/>
            </a:pPr>
            <a:r>
              <a:rPr lang="es-ES_tradnl" smtClean="0"/>
              <a:t>Continúa uso de sales.</a:t>
            </a:r>
          </a:p>
          <a:p>
            <a:pPr eaLnBrk="1" hangingPunct="1">
              <a:defRPr/>
            </a:pPr>
            <a:r>
              <a:rPr lang="es-ES_tradnl" smtClean="0"/>
              <a:t>Falta de fuente confiable de semilla libre de virus WSSV.</a:t>
            </a:r>
          </a:p>
          <a:p>
            <a:pPr eaLnBrk="1" hangingPunct="1">
              <a:defRPr/>
            </a:pPr>
            <a:r>
              <a:rPr lang="es-ES_tradnl" smtClean="0"/>
              <a:t>No se ha logrado erradicar presencia de WSSV.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s-ES_tradnl" smtClean="0"/>
              <a:t>Alta Inversión Necesaria</a:t>
            </a:r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9988" y="1447800"/>
            <a:ext cx="7772400" cy="461327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s-ES_tradnl" smtClean="0">
                <a:solidFill>
                  <a:srgbClr val="FF0000"/>
                </a:solidFill>
              </a:rPr>
              <a:t>DEBILIDAD MENOR.</a:t>
            </a:r>
            <a:endParaRPr lang="es-ES_tradnl" smtClean="0"/>
          </a:p>
          <a:p>
            <a:pPr eaLnBrk="1" hangingPunct="1">
              <a:defRPr/>
            </a:pPr>
            <a:r>
              <a:rPr lang="es-ES_tradnl" smtClean="0"/>
              <a:t>No funciona como ventaja (barrera de entrada a competencia). </a:t>
            </a:r>
          </a:p>
          <a:p>
            <a:pPr lvl="1" eaLnBrk="1" hangingPunct="1">
              <a:defRPr/>
            </a:pPr>
            <a:r>
              <a:rPr lang="es-ES_tradnl" smtClean="0"/>
              <a:t>Se evalúa industria nacional.</a:t>
            </a:r>
          </a:p>
          <a:p>
            <a:pPr lvl="1" eaLnBrk="1" hangingPunct="1">
              <a:defRPr/>
            </a:pPr>
            <a:r>
              <a:rPr lang="es-ES_tradnl" smtClean="0"/>
              <a:t>Impide aumento de sector en el país.</a:t>
            </a:r>
          </a:p>
          <a:p>
            <a:pPr eaLnBrk="1" hangingPunct="1">
              <a:defRPr/>
            </a:pPr>
            <a:r>
              <a:rPr lang="es-ES_tradnl" smtClean="0"/>
              <a:t>A nivel internacional funcionaría de manera inversa por mayor disponibilidad de financiamiento.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-381000"/>
            <a:ext cx="7772400" cy="1143000"/>
          </a:xfrm>
        </p:spPr>
        <p:txBody>
          <a:bodyPr/>
          <a:lstStyle/>
          <a:p>
            <a:pPr eaLnBrk="1" hangingPunct="1"/>
            <a:r>
              <a:rPr lang="es-ES_tradnl" smtClean="0"/>
              <a:t>Costos Construcción 15Has</a:t>
            </a:r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1295400" y="488950"/>
          <a:ext cx="7010400" cy="6146800"/>
        </p:xfrm>
        <a:graphic>
          <a:graphicData uri="http://schemas.openxmlformats.org/presentationml/2006/ole">
            <p:oleObj spid="_x0000_s1026" name="Worksheet" r:id="rId4" imgW="4258172" imgH="3734282" progId="Excel.Sheet.8">
              <p:link updateAutomatic="1"/>
            </p:oleObj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-76200"/>
            <a:ext cx="8534400" cy="1143000"/>
          </a:xfrm>
        </p:spPr>
        <p:txBody>
          <a:bodyPr/>
          <a:lstStyle/>
          <a:p>
            <a:pPr eaLnBrk="1" hangingPunct="1"/>
            <a:r>
              <a:rPr lang="en-US" smtClean="0"/>
              <a:t>Antecedentes Del Cultivo</a:t>
            </a:r>
            <a:endParaRPr lang="es-ES_tradnl" smtClean="0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14400"/>
            <a:ext cx="8305800" cy="5638800"/>
          </a:xfrm>
        </p:spPr>
        <p:txBody>
          <a:bodyPr/>
          <a:lstStyle/>
          <a:p>
            <a:pPr eaLnBrk="1" hangingPunct="1">
              <a:defRPr/>
            </a:pPr>
            <a:r>
              <a:rPr lang="es-ES_tradnl" sz="2800" smtClean="0"/>
              <a:t>Florida (Harbor Branch): Cultivo exitoso de </a:t>
            </a:r>
            <a:r>
              <a:rPr lang="es-ES_tradnl" sz="2800" i="1" smtClean="0"/>
              <a:t>P. vannamei</a:t>
            </a:r>
            <a:r>
              <a:rPr lang="es-ES_tradnl" sz="2800" smtClean="0"/>
              <a:t> con </a:t>
            </a:r>
            <a:r>
              <a:rPr lang="es-ES_tradnl" sz="2800" b="1" smtClean="0">
                <a:solidFill>
                  <a:srgbClr val="FFFF00"/>
                </a:solidFill>
              </a:rPr>
              <a:t>agua dulce</a:t>
            </a:r>
            <a:r>
              <a:rPr lang="es-ES_tradnl" sz="2800" smtClean="0"/>
              <a:t> (0.5ppt / 300ppm Cl</a:t>
            </a:r>
            <a:r>
              <a:rPr lang="es-ES_tradnl" sz="2800" baseline="30000" smtClean="0"/>
              <a:t>-</a:t>
            </a:r>
            <a:r>
              <a:rPr lang="es-ES_tradnl" sz="2800" smtClean="0"/>
              <a:t>) en sistemas de raceway techados.</a:t>
            </a:r>
          </a:p>
          <a:p>
            <a:pPr eaLnBrk="1" hangingPunct="1">
              <a:defRPr/>
            </a:pPr>
            <a:r>
              <a:rPr lang="es-ES_tradnl" sz="2800" smtClean="0"/>
              <a:t>Arizona: Cultivo de camarón en desierto. Efluentes usados para irrigar cultivos agrícolas.</a:t>
            </a:r>
            <a:endParaRPr lang="en-US" sz="2800" smtClean="0"/>
          </a:p>
          <a:p>
            <a:pPr eaLnBrk="1" hangingPunct="1">
              <a:defRPr/>
            </a:pPr>
            <a:r>
              <a:rPr lang="en-US" sz="2800" smtClean="0"/>
              <a:t>Ecuador: </a:t>
            </a:r>
            <a:r>
              <a:rPr lang="es-ES_tradnl" sz="2800" smtClean="0"/>
              <a:t>Popularizó uso desde finales 2,000 a inicios 2001</a:t>
            </a:r>
            <a:r>
              <a:rPr lang="en-US" sz="2800" smtClean="0"/>
              <a:t>.</a:t>
            </a:r>
          </a:p>
          <a:p>
            <a:pPr algn="just" eaLnBrk="1" hangingPunct="1">
              <a:defRPr/>
            </a:pPr>
            <a:r>
              <a:rPr lang="es-EC" sz="2800" smtClean="0"/>
              <a:t>Alabama: se cultiva bagre por mas de 25 años utilizando agua de pozo salobre (2-6 ppt) y un EIA, no encontró impactos negativos.</a:t>
            </a:r>
          </a:p>
          <a:p>
            <a:pPr eaLnBrk="1" hangingPunct="1">
              <a:defRPr/>
            </a:pPr>
            <a:endParaRPr lang="es-ES_tradnl" sz="2800" smtClean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-381000"/>
            <a:ext cx="7772400" cy="1143000"/>
          </a:xfrm>
        </p:spPr>
        <p:txBody>
          <a:bodyPr/>
          <a:lstStyle/>
          <a:p>
            <a:pPr eaLnBrk="1" hangingPunct="1"/>
            <a:r>
              <a:rPr lang="es-ES_tradnl" smtClean="0"/>
              <a:t>Costos Construcción 15Has</a:t>
            </a:r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/>
        </p:nvGraphicFramePr>
        <p:xfrm>
          <a:off x="1066800" y="835025"/>
          <a:ext cx="7696200" cy="5870575"/>
        </p:xfrm>
        <a:graphic>
          <a:graphicData uri="http://schemas.openxmlformats.org/presentationml/2006/ole">
            <p:oleObj spid="_x0000_s2050" name="Worksheet" r:id="rId4" imgW="4258172" imgH="3248507" progId="Excel.Sheet.8">
              <p:link updateAutomatic="1"/>
            </p:oleObj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-304800"/>
            <a:ext cx="7772400" cy="1143000"/>
          </a:xfrm>
        </p:spPr>
        <p:txBody>
          <a:bodyPr/>
          <a:lstStyle/>
          <a:p>
            <a:pPr eaLnBrk="1" hangingPunct="1"/>
            <a:r>
              <a:rPr lang="es-ES_tradnl" smtClean="0"/>
              <a:t>Costos Operación (1)</a:t>
            </a:r>
          </a:p>
        </p:txBody>
      </p:sp>
      <p:graphicFrame>
        <p:nvGraphicFramePr>
          <p:cNvPr id="3074" name="Object 3"/>
          <p:cNvGraphicFramePr>
            <a:graphicFrameLocks noChangeAspect="1"/>
          </p:cNvGraphicFramePr>
          <p:nvPr/>
        </p:nvGraphicFramePr>
        <p:xfrm>
          <a:off x="685800" y="990600"/>
          <a:ext cx="8229600" cy="5057775"/>
        </p:xfrm>
        <a:graphic>
          <a:graphicData uri="http://schemas.openxmlformats.org/presentationml/2006/ole">
            <p:oleObj spid="_x0000_s3074" name="Worksheet" r:id="rId4" imgW="4496161" imgH="2762732" progId="Excel.Sheet.8">
              <p:link updateAutomatic="1"/>
            </p:oleObj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-304800"/>
            <a:ext cx="7772400" cy="1143000"/>
          </a:xfrm>
        </p:spPr>
        <p:txBody>
          <a:bodyPr/>
          <a:lstStyle/>
          <a:p>
            <a:pPr eaLnBrk="1" hangingPunct="1"/>
            <a:r>
              <a:rPr lang="es-ES_tradnl" smtClean="0"/>
              <a:t>Costos Operación (2)</a:t>
            </a:r>
          </a:p>
        </p:txBody>
      </p:sp>
      <p:graphicFrame>
        <p:nvGraphicFramePr>
          <p:cNvPr id="4098" name="Object 3"/>
          <p:cNvGraphicFramePr>
            <a:graphicFrameLocks noChangeAspect="1"/>
          </p:cNvGraphicFramePr>
          <p:nvPr/>
        </p:nvGraphicFramePr>
        <p:xfrm>
          <a:off x="762000" y="990600"/>
          <a:ext cx="8077200" cy="5254625"/>
        </p:xfrm>
        <a:graphic>
          <a:graphicData uri="http://schemas.openxmlformats.org/presentationml/2006/ole">
            <p:oleObj spid="_x0000_s4098" name="Worksheet" r:id="rId4" imgW="4496161" imgH="2924416" progId="Excel.Sheet.8">
              <p:link updateAutomatic="1"/>
            </p:oleObj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686800" cy="1143000"/>
          </a:xfrm>
        </p:spPr>
        <p:txBody>
          <a:bodyPr/>
          <a:lstStyle/>
          <a:p>
            <a:pPr eaLnBrk="1" hangingPunct="1"/>
            <a:r>
              <a:rPr lang="es-ES_tradnl" smtClean="0"/>
              <a:t>Desconocimiento Requerimientos iónicos  mínimos de </a:t>
            </a:r>
            <a:r>
              <a:rPr lang="es-ES_tradnl" i="1" smtClean="0"/>
              <a:t>P. vannamei</a:t>
            </a:r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946275"/>
            <a:ext cx="8180388" cy="4606925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s-ES_tradnl" sz="2800" smtClean="0">
                <a:solidFill>
                  <a:srgbClr val="FF0000"/>
                </a:solidFill>
              </a:rPr>
              <a:t>DEBILIDAD MENOR.</a:t>
            </a:r>
            <a:endParaRPr lang="es-ES_tradnl" sz="280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s-ES_tradnl" sz="2800" smtClean="0"/>
              <a:t>Muchos de los requerimientos mínimos antes determinados no han sido los mínimos. Se ha logrado cultivar camarón a menor concentración.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_tradnl" sz="2800" smtClean="0"/>
              <a:t>No permite de antemano saber que agua es o no adecuada para cultivo de camarón.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_tradnl" sz="2800" smtClean="0"/>
              <a:t>Desconocimiento ha fomentado el uso de sales.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_tradnl" sz="2800" smtClean="0"/>
              <a:t>Sin embargo falta de conocimiento no ha detenido industria.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76200"/>
            <a:ext cx="7772400" cy="1143000"/>
          </a:xfrm>
        </p:spPr>
        <p:txBody>
          <a:bodyPr/>
          <a:lstStyle/>
          <a:p>
            <a:pPr eaLnBrk="1" hangingPunct="1"/>
            <a:r>
              <a:rPr lang="es-ES_tradnl" smtClean="0"/>
              <a:t>Uso de Sales</a:t>
            </a:r>
          </a:p>
        </p:txBody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485188" cy="54102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s-ES_tradnl" sz="2800" smtClean="0">
                <a:solidFill>
                  <a:srgbClr val="FF0000"/>
                </a:solidFill>
              </a:rPr>
              <a:t>DEBILIDAD MENOR.</a:t>
            </a:r>
            <a:endParaRPr lang="es-ES_tradnl" sz="280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s-ES_tradnl" sz="2800" smtClean="0"/>
              <a:t>Presenta varios problemas: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_tradnl" sz="2800" smtClean="0"/>
              <a:t>Riesgo medio Ambiente.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_tradnl" sz="2800" smtClean="0"/>
              <a:t>Percepción negativa público.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_tradnl" sz="2800" smtClean="0"/>
              <a:t>Alto costo producción y prevención.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_tradnl" sz="2800" smtClean="0"/>
              <a:t>Reacción negativa vecinos.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_tradnl" sz="2800" smtClean="0"/>
              <a:t>Imprescindible en ciertas áreas , pero preferible buscar otra área.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_tradnl" sz="2800" smtClean="0"/>
              <a:t>Investigación indica que es menos necesaria que lo que antes se pensaba.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_tradnl" sz="2800" smtClean="0"/>
              <a:t>Productores cambiando metodología.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76200"/>
            <a:ext cx="7772400" cy="1143000"/>
          </a:xfrm>
        </p:spPr>
        <p:txBody>
          <a:bodyPr/>
          <a:lstStyle/>
          <a:p>
            <a:pPr eaLnBrk="1" hangingPunct="1"/>
            <a:r>
              <a:rPr lang="es-ES_tradnl" smtClean="0"/>
              <a:t>Falta De Fuente Confiable De Semilla Libre De WSSV</a:t>
            </a:r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9988" y="1295400"/>
            <a:ext cx="7974012" cy="52578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s-ES_tradnl" sz="2800" smtClean="0">
                <a:solidFill>
                  <a:srgbClr val="FF0000"/>
                </a:solidFill>
              </a:rPr>
              <a:t>DEBILIDAD MAYOR.</a:t>
            </a:r>
            <a:endParaRPr lang="es-ES_tradnl" sz="2800" smtClean="0"/>
          </a:p>
          <a:p>
            <a:pPr eaLnBrk="1" hangingPunct="1">
              <a:defRPr/>
            </a:pPr>
            <a:r>
              <a:rPr lang="es-ES_tradnl" sz="2800" smtClean="0"/>
              <a:t>Talvez mayor problema que enfrenta sector.</a:t>
            </a:r>
          </a:p>
          <a:p>
            <a:pPr eaLnBrk="1" hangingPunct="1">
              <a:defRPr/>
            </a:pPr>
            <a:r>
              <a:rPr lang="es-ES_tradnl" sz="2800" smtClean="0"/>
              <a:t>Fuente de agua de laboratorios está contaminada.</a:t>
            </a:r>
          </a:p>
          <a:p>
            <a:pPr eaLnBrk="1" hangingPunct="1">
              <a:defRPr/>
            </a:pPr>
            <a:r>
              <a:rPr lang="es-ES_tradnl" sz="2800" smtClean="0"/>
              <a:t>Como están reproductores?</a:t>
            </a:r>
          </a:p>
          <a:p>
            <a:pPr eaLnBrk="1" hangingPunct="1">
              <a:defRPr/>
            </a:pPr>
            <a:r>
              <a:rPr lang="es-ES_tradnl" sz="2800" smtClean="0"/>
              <a:t>Pruebas PCR no han detectado ni limitado introducción de virus a sistemas antes limpios. </a:t>
            </a:r>
          </a:p>
          <a:p>
            <a:pPr eaLnBrk="1" hangingPunct="1">
              <a:defRPr/>
            </a:pPr>
            <a:r>
              <a:rPr lang="es-ES_tradnl" sz="2800" smtClean="0"/>
              <a:t>Falla del sistema o falta confiabilidad de ciertos laboratorios PCR?</a:t>
            </a:r>
          </a:p>
          <a:p>
            <a:pPr eaLnBrk="1" hangingPunct="1">
              <a:defRPr/>
            </a:pPr>
            <a:r>
              <a:rPr lang="es-ES_tradnl" sz="2800" smtClean="0"/>
              <a:t>Culpa de propios camaroneros?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/>
          <a:lstStyle/>
          <a:p>
            <a:pPr eaLnBrk="1" hangingPunct="1"/>
            <a:r>
              <a:rPr lang="es-ES_tradnl" smtClean="0"/>
              <a:t>No Se Ha Logrado Impedir WSSV</a:t>
            </a:r>
          </a:p>
        </p:txBody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14400"/>
            <a:ext cx="8332788" cy="5715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s-ES_tradnl" sz="2800" smtClean="0"/>
              <a:t>Talvez no Debilidad sino efecto de ella.???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_tradnl" sz="2800" smtClean="0"/>
              <a:t>Brotes de mortalidad por WSSV en la mayor parte de las zonas de cultivo tierra adentro: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_tradnl" sz="2400" smtClean="0"/>
              <a:t>Santa Lucía.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_tradnl" sz="2400" smtClean="0"/>
              <a:t>Palestina.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_tradnl" sz="2400" smtClean="0"/>
              <a:t>Nobol - Lomas Sargentillo.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_tradnl" sz="2400" smtClean="0"/>
              <a:t>Taura.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_tradnl" sz="2400" smtClean="0"/>
              <a:t>Puerto Inca.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_tradnl" sz="2800" smtClean="0"/>
              <a:t>Se piensa detonante: cambio de temperatura.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_tradnl" sz="2800" smtClean="0"/>
              <a:t>Se piensa que entró por larva. ???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_tradnl" sz="2800" smtClean="0"/>
              <a:t>Productores reacios a reconocer problema.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_tradnl" sz="2800" smtClean="0"/>
              <a:t>Camarón Flota cuando se muere.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_tradnl" sz="2800" b="1" smtClean="0">
                <a:solidFill>
                  <a:srgbClr val="FFFF00"/>
                </a:solidFill>
                <a:cs typeface="Arial" pitchFamily="34" charset="0"/>
              </a:rPr>
              <a:t>¿Permanecerá virus?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2"/>
          <p:cNvSpPr txBox="1">
            <a:spLocks noChangeArrowheads="1"/>
          </p:cNvSpPr>
          <p:nvPr/>
        </p:nvSpPr>
        <p:spPr bwMode="auto">
          <a:xfrm>
            <a:off x="6858000" y="6329363"/>
            <a:ext cx="2286000" cy="528637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FF00"/>
                </a:solidFill>
                <a:latin typeface="Arial" charset="0"/>
              </a:rPr>
              <a:t>2002.06.18</a:t>
            </a:r>
            <a:endParaRPr lang="es-ES_tradnl" sz="2800">
              <a:solidFill>
                <a:srgbClr val="FFFF00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smtClean="0"/>
              <a:t>Oportunidades</a:t>
            </a:r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_tradnl" smtClean="0"/>
              <a:t>Bajos Costos Insumos.</a:t>
            </a:r>
          </a:p>
          <a:p>
            <a:pPr eaLnBrk="1" hangingPunct="1">
              <a:defRPr/>
            </a:pPr>
            <a:r>
              <a:rPr lang="es-ES_tradnl" smtClean="0"/>
              <a:t>Decreto 1952-A.</a:t>
            </a:r>
          </a:p>
          <a:p>
            <a:pPr eaLnBrk="1" hangingPunct="1">
              <a:defRPr/>
            </a:pPr>
            <a:r>
              <a:rPr lang="es-ES_tradnl" smtClean="0"/>
              <a:t>Menor peligro impactos ambientales y socio económicos.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pPr eaLnBrk="1" hangingPunct="1"/>
            <a:r>
              <a:rPr lang="es-ES_tradnl" smtClean="0"/>
              <a:t>Bajos Costos Insumos</a:t>
            </a:r>
          </a:p>
        </p:txBody>
      </p:sp>
      <p:graphicFrame>
        <p:nvGraphicFramePr>
          <p:cNvPr id="207875" name="Group 3"/>
          <p:cNvGraphicFramePr>
            <a:graphicFrameLocks noGrp="1"/>
          </p:cNvGraphicFramePr>
          <p:nvPr>
            <p:ph type="tbl" idx="1"/>
          </p:nvPr>
        </p:nvGraphicFramePr>
        <p:xfrm>
          <a:off x="304800" y="2344738"/>
          <a:ext cx="8637588" cy="4132262"/>
        </p:xfrm>
        <a:graphic>
          <a:graphicData uri="http://schemas.openxmlformats.org/drawingml/2006/table">
            <a:tbl>
              <a:tblPr/>
              <a:tblGrid>
                <a:gridCol w="2743200"/>
                <a:gridCol w="1600200"/>
                <a:gridCol w="1447800"/>
                <a:gridCol w="1600200"/>
                <a:gridCol w="1246188"/>
              </a:tblGrid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s-ES_tradnl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Ecuador</a:t>
                      </a:r>
                      <a:endParaRPr kumimoji="0" lang="es-ES_tradnl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Panamá</a:t>
                      </a:r>
                      <a:endParaRPr kumimoji="0" lang="es-ES_tradnl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Colombia</a:t>
                      </a:r>
                      <a:endParaRPr kumimoji="0" lang="es-ES_tradnl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México</a:t>
                      </a:r>
                      <a:endParaRPr kumimoji="0" lang="es-ES_tradnl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6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Larva (millar)</a:t>
                      </a:r>
                      <a:endParaRPr kumimoji="0" lang="es-ES_tradnl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$2.00</a:t>
                      </a:r>
                      <a:endParaRPr kumimoji="0" lang="es-ES_tradnl" sz="2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$4.50</a:t>
                      </a:r>
                      <a:endParaRPr kumimoji="0" lang="es-ES_tradnl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$4.50</a:t>
                      </a:r>
                      <a:endParaRPr kumimoji="0" lang="es-ES_tradnl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$6.50</a:t>
                      </a:r>
                      <a:endParaRPr kumimoji="0" lang="es-ES_tradnl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Alimento (T.M.)</a:t>
                      </a:r>
                      <a:endParaRPr kumimoji="0" lang="es-ES_tradnl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$400</a:t>
                      </a:r>
                      <a:endParaRPr kumimoji="0" lang="es-ES_tradnl" sz="2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$500</a:t>
                      </a:r>
                      <a:endParaRPr kumimoji="0" lang="es-ES_tradnl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$500</a:t>
                      </a:r>
                      <a:endParaRPr kumimoji="0" lang="es-ES_tradnl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$630</a:t>
                      </a:r>
                      <a:endParaRPr kumimoji="0" lang="es-ES_tradnl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Diesel (Galón)</a:t>
                      </a:r>
                      <a:endParaRPr kumimoji="0" lang="es-ES_tradnl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$0.90</a:t>
                      </a:r>
                      <a:endParaRPr kumimoji="0" lang="es-ES_tradnl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$1.33</a:t>
                      </a:r>
                      <a:endParaRPr kumimoji="0" lang="es-ES_tradnl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$0.76</a:t>
                      </a:r>
                      <a:endParaRPr kumimoji="0" lang="es-ES_tradnl" sz="2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$1.12</a:t>
                      </a:r>
                      <a:endParaRPr kumimoji="0" lang="es-ES_tradnl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M.O. (/ mes)</a:t>
                      </a:r>
                      <a:endParaRPr kumimoji="0" lang="es-ES_tradnl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$170</a:t>
                      </a:r>
                      <a:endParaRPr kumimoji="0" lang="es-ES_tradnl" sz="2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$180</a:t>
                      </a:r>
                      <a:endParaRPr kumimoji="0" lang="es-ES_tradnl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$170</a:t>
                      </a:r>
                      <a:endParaRPr kumimoji="0" lang="es-ES_tradnl" sz="2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$200</a:t>
                      </a:r>
                      <a:endParaRPr kumimoji="0" lang="es-ES_tradnl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8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Empaque (/ Lb)</a:t>
                      </a:r>
                      <a:endParaRPr kumimoji="0" lang="es-ES_tradnl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$0.40</a:t>
                      </a:r>
                      <a:endParaRPr kumimoji="0" lang="es-ES_tradnl" sz="2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$0.45</a:t>
                      </a:r>
                      <a:endParaRPr kumimoji="0" lang="es-ES_tradnl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$0.40</a:t>
                      </a:r>
                      <a:endParaRPr kumimoji="0" lang="es-ES_tradnl" sz="2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$0.45</a:t>
                      </a:r>
                      <a:endParaRPr kumimoji="0" lang="es-ES_tradnl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Comercializacion</a:t>
                      </a:r>
                      <a:endParaRPr kumimoji="0" lang="es-ES_tradnl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2.0%</a:t>
                      </a:r>
                      <a:endParaRPr kumimoji="0" lang="es-ES_tradnl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2.8%</a:t>
                      </a:r>
                      <a:endParaRPr kumimoji="0" lang="es-ES_tradnl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1.0%</a:t>
                      </a:r>
                      <a:endParaRPr kumimoji="0" lang="es-ES_tradnl" sz="2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7.0%</a:t>
                      </a:r>
                      <a:endParaRPr kumimoji="0" lang="es-ES_tradnl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1493" name="Text Box 53"/>
          <p:cNvSpPr txBox="1">
            <a:spLocks noChangeArrowheads="1"/>
          </p:cNvSpPr>
          <p:nvPr/>
        </p:nvSpPr>
        <p:spPr bwMode="auto">
          <a:xfrm>
            <a:off x="838200" y="6491288"/>
            <a:ext cx="3803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Arial" charset="0"/>
              </a:rPr>
              <a:t>Fuente : Panorama Acuícola (2002)</a:t>
            </a:r>
          </a:p>
        </p:txBody>
      </p:sp>
      <p:sp>
        <p:nvSpPr>
          <p:cNvPr id="207926" name="Rectangle 54"/>
          <p:cNvSpPr>
            <a:spLocks noChangeArrowheads="1"/>
          </p:cNvSpPr>
          <p:nvPr/>
        </p:nvSpPr>
        <p:spPr bwMode="auto">
          <a:xfrm>
            <a:off x="228600" y="762000"/>
            <a:ext cx="8915400" cy="154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  <a:defRPr/>
            </a:pPr>
            <a:r>
              <a:rPr 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OPORTUNIDAD MENOR.</a:t>
            </a:r>
          </a:p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Coyuntural.</a:t>
            </a:r>
          </a:p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No sostenible a largo plazo.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pPr eaLnBrk="1" hangingPunct="1"/>
            <a:r>
              <a:rPr lang="es-ES_tradnl" smtClean="0"/>
              <a:t>Experiencia Extranjera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143000"/>
            <a:ext cx="8534400" cy="5486400"/>
          </a:xfrm>
        </p:spPr>
        <p:txBody>
          <a:bodyPr/>
          <a:lstStyle/>
          <a:p>
            <a:pPr eaLnBrk="1" hangingPunct="1">
              <a:defRPr/>
            </a:pPr>
            <a:r>
              <a:rPr lang="es-ES_tradnl" smtClean="0"/>
              <a:t>Gran énfasis se ha hecho en las conferencias pasadas en la técnica extranjera.</a:t>
            </a:r>
          </a:p>
          <a:p>
            <a:pPr eaLnBrk="1" hangingPunct="1">
              <a:defRPr/>
            </a:pPr>
            <a:r>
              <a:rPr lang="es-ES_tradnl" smtClean="0"/>
              <a:t>Asia: especie, ambiente, y economía diferente.</a:t>
            </a:r>
          </a:p>
          <a:p>
            <a:pPr eaLnBrk="1" hangingPunct="1">
              <a:defRPr/>
            </a:pPr>
            <a:r>
              <a:rPr lang="es-ES_tradnl" smtClean="0"/>
              <a:t>Whitis, G. (2001): “ totalidad de industria de camarón marino en USA es de 1,200 has, con solo un 16% (200has) tierra adentro”.</a:t>
            </a:r>
          </a:p>
          <a:p>
            <a:pPr eaLnBrk="1" hangingPunct="1">
              <a:defRPr/>
            </a:pPr>
            <a:r>
              <a:rPr lang="es-ES_tradnl" smtClean="0"/>
              <a:t>Ecuador (2002): &gt;600 has cultivo tierra adentro.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-152400"/>
            <a:ext cx="7772400" cy="1143000"/>
          </a:xfrm>
        </p:spPr>
        <p:txBody>
          <a:bodyPr/>
          <a:lstStyle/>
          <a:p>
            <a:pPr eaLnBrk="1" hangingPunct="1"/>
            <a:r>
              <a:rPr lang="es-ES_tradnl" smtClean="0"/>
              <a:t>Decreto Ejecutivo 1952-A</a:t>
            </a:r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762000"/>
            <a:ext cx="8382000" cy="59436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s-ES_tradnl" sz="2800" smtClean="0">
                <a:solidFill>
                  <a:srgbClr val="FF0000"/>
                </a:solidFill>
              </a:rPr>
              <a:t>OPORTUNIDAD </a:t>
            </a:r>
            <a:r>
              <a:rPr lang="en-US" sz="2800" smtClean="0">
                <a:solidFill>
                  <a:srgbClr val="FF0000"/>
                </a:solidFill>
              </a:rPr>
              <a:t>IMPORTANTE</a:t>
            </a:r>
            <a:r>
              <a:rPr lang="es-ES_tradnl" sz="2800" smtClean="0">
                <a:solidFill>
                  <a:srgbClr val="FF0000"/>
                </a:solidFill>
              </a:rPr>
              <a:t>.</a:t>
            </a:r>
            <a:endParaRPr lang="es-ES_tradnl" sz="280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s-ES_tradnl" sz="2800" smtClean="0"/>
              <a:t>Pese a sus problemas: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_tradnl" sz="2800" smtClean="0"/>
              <a:t>Es instrumento que legaliza y da derecho de funcionamiento a la actividad.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_tradnl" sz="2800" smtClean="0"/>
              <a:t>Una vez aprobado, quita presión ambiental al productor. Importante en sector cuestionado.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_tradnl" sz="2800" smtClean="0"/>
              <a:t>Regula el desarrollo sustentable del cultivo.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_tradnl" sz="2800" smtClean="0"/>
              <a:t>Permitiría cultivo amistoso al ambiente: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_tradnl" sz="2800" smtClean="0"/>
              <a:t>Da paso a estrategias de mercadeo “verdes.”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_tradnl" sz="2800" smtClean="0"/>
              <a:t>Principales problemas: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_tradnl" sz="2800" smtClean="0"/>
              <a:t>Falta de regulaciones complementarias:</a:t>
            </a:r>
            <a:endParaRPr lang="en-US" sz="2800" smtClean="0"/>
          </a:p>
          <a:p>
            <a:pPr lvl="2" eaLnBrk="1" hangingPunct="1">
              <a:lnSpc>
                <a:spcPct val="90000"/>
              </a:lnSpc>
              <a:defRPr/>
            </a:pPr>
            <a:r>
              <a:rPr lang="es-ES_tradnl" sz="2800" smtClean="0"/>
              <a:t> Resta Aplicabilidad.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_tradnl" sz="2800" smtClean="0"/>
              <a:t>Generaliza mucho.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839200" cy="1143000"/>
          </a:xfrm>
        </p:spPr>
        <p:txBody>
          <a:bodyPr/>
          <a:lstStyle/>
          <a:p>
            <a:pPr eaLnBrk="1" hangingPunct="1"/>
            <a:r>
              <a:rPr lang="es-ES_tradnl" smtClean="0"/>
              <a:t>Menor Peligro Impactos Ambientales Y Socio Económicos.</a:t>
            </a:r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8229600" cy="52578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s-ES_tradnl" sz="2800" smtClean="0">
                <a:solidFill>
                  <a:srgbClr val="FF0000"/>
                </a:solidFill>
              </a:rPr>
              <a:t>OPORTUNIDAD MENOR.</a:t>
            </a:r>
            <a:endParaRPr lang="es-ES_tradnl" sz="2800" smtClean="0"/>
          </a:p>
          <a:p>
            <a:pPr eaLnBrk="1" hangingPunct="1">
              <a:defRPr/>
            </a:pPr>
            <a:r>
              <a:rPr lang="es-ES_tradnl" sz="2800" smtClean="0"/>
              <a:t>Percepción del público disminuye esta oportunidad.</a:t>
            </a:r>
          </a:p>
          <a:p>
            <a:pPr eaLnBrk="1" hangingPunct="1">
              <a:defRPr/>
            </a:pPr>
            <a:r>
              <a:rPr lang="es-ES_tradnl" sz="2800" smtClean="0"/>
              <a:t>Bien manejado, cultivo en tierras altas tendría menor impacto ambiental que cultivo de camarón tradicional:</a:t>
            </a:r>
          </a:p>
          <a:p>
            <a:pPr lvl="1" eaLnBrk="1" hangingPunct="1">
              <a:defRPr/>
            </a:pPr>
            <a:r>
              <a:rPr lang="es-ES_tradnl" sz="2400" smtClean="0"/>
              <a:t>Menor impacto sobre manglares y zonas costeras.</a:t>
            </a:r>
          </a:p>
          <a:p>
            <a:pPr lvl="1" eaLnBrk="1" hangingPunct="1">
              <a:defRPr/>
            </a:pPr>
            <a:r>
              <a:rPr lang="es-ES_tradnl" sz="2400" smtClean="0"/>
              <a:t>Mayor diversificación de tierra productiva.</a:t>
            </a:r>
          </a:p>
          <a:p>
            <a:pPr lvl="1" eaLnBrk="1" hangingPunct="1">
              <a:defRPr/>
            </a:pPr>
            <a:r>
              <a:rPr lang="es-ES_tradnl" sz="2400" smtClean="0"/>
              <a:t>Menor descarga de aguas residuales.</a:t>
            </a:r>
          </a:p>
          <a:p>
            <a:pPr lvl="1" eaLnBrk="1" hangingPunct="1">
              <a:defRPr/>
            </a:pPr>
            <a:r>
              <a:rPr lang="es-ES_tradnl" sz="2400" smtClean="0"/>
              <a:t>No pesca de larva silvestre y pesca acompañante.</a:t>
            </a:r>
          </a:p>
          <a:p>
            <a:pPr eaLnBrk="1" hangingPunct="1">
              <a:defRPr/>
            </a:pPr>
            <a:endParaRPr lang="es-ES_tradnl" sz="2400" smtClean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7772400" cy="1143000"/>
          </a:xfrm>
        </p:spPr>
        <p:txBody>
          <a:bodyPr/>
          <a:lstStyle/>
          <a:p>
            <a:pPr eaLnBrk="1" hangingPunct="1"/>
            <a:r>
              <a:rPr lang="es-ES_tradnl" smtClean="0"/>
              <a:t>Amenazas</a:t>
            </a:r>
          </a:p>
        </p:txBody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143000"/>
            <a:ext cx="8180388" cy="4918075"/>
          </a:xfrm>
        </p:spPr>
        <p:txBody>
          <a:bodyPr/>
          <a:lstStyle/>
          <a:p>
            <a:pPr eaLnBrk="1" hangingPunct="1">
              <a:defRPr/>
            </a:pPr>
            <a:r>
              <a:rPr lang="es-ES_tradnl" sz="2800" smtClean="0"/>
              <a:t>Falta de opciones de Financiamiento y riesgo del país.</a:t>
            </a:r>
          </a:p>
          <a:p>
            <a:pPr eaLnBrk="1" hangingPunct="1">
              <a:defRPr/>
            </a:pPr>
            <a:r>
              <a:rPr lang="es-ES_tradnl" sz="2800" smtClean="0"/>
              <a:t>Precios bajos en mercado del camarón.</a:t>
            </a:r>
          </a:p>
          <a:p>
            <a:pPr eaLnBrk="1" hangingPunct="1">
              <a:defRPr/>
            </a:pPr>
            <a:r>
              <a:rPr lang="es-ES_tradnl" sz="2800" smtClean="0"/>
              <a:t>Pérdida de diferenciación del producto.</a:t>
            </a:r>
          </a:p>
          <a:p>
            <a:pPr eaLnBrk="1" hangingPunct="1">
              <a:defRPr/>
            </a:pPr>
            <a:r>
              <a:rPr lang="es-ES_tradnl" sz="2800" smtClean="0"/>
              <a:t>Falta apoyo en investigación aplicada por entidades gubernamentales. </a:t>
            </a:r>
          </a:p>
          <a:p>
            <a:pPr eaLnBrk="1" hangingPunct="1">
              <a:defRPr/>
            </a:pPr>
            <a:r>
              <a:rPr lang="es-ES_tradnl" sz="2800" smtClean="0"/>
              <a:t>Percepción de Camarón = Sal.</a:t>
            </a:r>
          </a:p>
          <a:p>
            <a:pPr eaLnBrk="1" hangingPunct="1">
              <a:defRPr/>
            </a:pPr>
            <a:r>
              <a:rPr lang="es-ES_tradnl" sz="2800" smtClean="0"/>
              <a:t>Trámites engorrosos y falta de regulaciones complementarias.</a:t>
            </a:r>
          </a:p>
          <a:p>
            <a:pPr eaLnBrk="1" hangingPunct="1">
              <a:defRPr/>
            </a:pPr>
            <a:r>
              <a:rPr lang="es-ES_tradnl" sz="2800" smtClean="0"/>
              <a:t>Intereses políticos.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295400" y="304800"/>
            <a:ext cx="7467600" cy="1143000"/>
          </a:xfrm>
        </p:spPr>
        <p:txBody>
          <a:bodyPr/>
          <a:lstStyle/>
          <a:p>
            <a:pPr eaLnBrk="1" hangingPunct="1"/>
            <a:r>
              <a:rPr lang="es-ES_tradnl" smtClean="0"/>
              <a:t>Falta Financiamiento Y Riesgo País</a:t>
            </a:r>
          </a:p>
        </p:txBody>
      </p:sp>
      <p:sp>
        <p:nvSpPr>
          <p:cNvPr id="21606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s-ES_tradnl" smtClean="0">
                <a:solidFill>
                  <a:srgbClr val="FF0000"/>
                </a:solidFill>
              </a:rPr>
              <a:t>AMENAZA MAYOR.</a:t>
            </a:r>
            <a:endParaRPr lang="es-ES_tradnl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s-ES_tradnl" smtClean="0"/>
              <a:t>Falta de fuentes de financiamiento no permiten una mayor difusión de la actividad.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_tradnl" smtClean="0"/>
              <a:t>En caso de falta de liquidez, falta de créditos limitarían capacidad de reacción de empresas ya establecidas.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_tradnl" smtClean="0"/>
              <a:t>Inversión extranjera poco probable.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smtClean="0"/>
              <a:t>Precios Bajos Camarón</a:t>
            </a:r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8408988" cy="438467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s-ES_tradnl" sz="2800" smtClean="0">
                <a:solidFill>
                  <a:srgbClr val="FF0000"/>
                </a:solidFill>
              </a:rPr>
              <a:t>AMENAZA MAYOR.</a:t>
            </a:r>
            <a:endParaRPr lang="es-ES_tradnl" sz="2800" smtClean="0"/>
          </a:p>
          <a:p>
            <a:pPr eaLnBrk="1" hangingPunct="1">
              <a:defRPr/>
            </a:pPr>
            <a:r>
              <a:rPr lang="es-ES_tradnl" sz="2800" smtClean="0"/>
              <a:t>De continuar precios bajos y alta oferta por otros países, márgenes se reducirían dramáticamente.</a:t>
            </a:r>
          </a:p>
          <a:p>
            <a:pPr eaLnBrk="1" hangingPunct="1">
              <a:defRPr/>
            </a:pPr>
            <a:r>
              <a:rPr lang="es-ES_tradnl" sz="2800" smtClean="0"/>
              <a:t>Problemas de mortalidad por enfermedades  limitarían capacidad de reacción.</a:t>
            </a:r>
          </a:p>
          <a:p>
            <a:pPr eaLnBrk="1" hangingPunct="1">
              <a:defRPr/>
            </a:pPr>
            <a:r>
              <a:rPr lang="es-ES_tradnl" sz="2800" smtClean="0"/>
              <a:t>Perdidas de capital de operación en negocios nuevos podrían obligar a cierre de empresas con menor liquidez.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76200"/>
            <a:ext cx="7772400" cy="1143000"/>
          </a:xfrm>
        </p:spPr>
        <p:txBody>
          <a:bodyPr/>
          <a:lstStyle/>
          <a:p>
            <a:pPr eaLnBrk="1" hangingPunct="1"/>
            <a:r>
              <a:rPr lang="es-ES_tradnl" smtClean="0"/>
              <a:t>Perdida Diferenciación</a:t>
            </a:r>
          </a:p>
        </p:txBody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9988" y="1143000"/>
            <a:ext cx="7772400" cy="491807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s-ES_tradnl" sz="2800" smtClean="0">
                <a:solidFill>
                  <a:srgbClr val="FF0000"/>
                </a:solidFill>
              </a:rPr>
              <a:t>AMENAZA MAYOR.</a:t>
            </a:r>
            <a:endParaRPr lang="es-ES_tradnl" sz="2800" smtClean="0"/>
          </a:p>
          <a:p>
            <a:pPr eaLnBrk="1" hangingPunct="1">
              <a:defRPr/>
            </a:pPr>
            <a:r>
              <a:rPr lang="es-ES_tradnl" sz="2800" smtClean="0"/>
              <a:t>En economías restringidas, comensales aceptaron ofertas de restaurantes con camarón de menor calidad y precio (Asia).</a:t>
            </a:r>
          </a:p>
          <a:p>
            <a:pPr eaLnBrk="1" hangingPunct="1">
              <a:defRPr/>
            </a:pPr>
            <a:r>
              <a:rPr lang="es-ES_tradnl" sz="2800" smtClean="0"/>
              <a:t>Difícil saber si </a:t>
            </a:r>
            <a:r>
              <a:rPr lang="es-ES_tradnl" sz="2800" i="1" smtClean="0"/>
              <a:t>P. vannamei</a:t>
            </a:r>
            <a:r>
              <a:rPr lang="es-ES_tradnl" sz="2800" smtClean="0"/>
              <a:t> podrá recobrar su puesto anterior.</a:t>
            </a:r>
          </a:p>
          <a:p>
            <a:pPr eaLnBrk="1" hangingPunct="1">
              <a:defRPr/>
            </a:pPr>
            <a:r>
              <a:rPr lang="es-ES_tradnl" sz="2800" smtClean="0"/>
              <a:t>“Ecuadorian White” perdió en parte su valor percibido.</a:t>
            </a:r>
          </a:p>
          <a:p>
            <a:pPr eaLnBrk="1" hangingPunct="1">
              <a:defRPr/>
            </a:pPr>
            <a:r>
              <a:rPr lang="es-ES_tradnl" sz="2800" smtClean="0"/>
              <a:t>Una vez que producto ha sido remplazado, es difícil que recobre su puesto anterior.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839200" cy="1143000"/>
          </a:xfrm>
        </p:spPr>
        <p:txBody>
          <a:bodyPr/>
          <a:lstStyle/>
          <a:p>
            <a:pPr eaLnBrk="1" hangingPunct="1"/>
            <a:r>
              <a:rPr lang="es-ES_tradnl" smtClean="0"/>
              <a:t>Falta Apoyo En Investigación Aplicada Por Gobierno</a:t>
            </a:r>
          </a:p>
        </p:txBody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524000"/>
            <a:ext cx="8382000" cy="50292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s-ES_tradnl" sz="2800" smtClean="0">
                <a:solidFill>
                  <a:srgbClr val="FF0000"/>
                </a:solidFill>
              </a:rPr>
              <a:t>AMENAZA MENOR.</a:t>
            </a:r>
            <a:endParaRPr lang="es-ES_tradnl" sz="280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s-ES_tradnl" sz="2800" smtClean="0"/>
              <a:t>Centros de investigación auspiciados por gobierno no se enfocan en temas específicos que requiere industria.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_tradnl" sz="2800" smtClean="0"/>
              <a:t>Ha sido compensado en parte por esfuerzo de investigación de empresa privada e importación de tecnología.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_tradnl" sz="2800" smtClean="0"/>
              <a:t>Contras: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_tradnl" sz="2800" smtClean="0"/>
              <a:t>Duplicación de esfuerzos y falta de unidad y continuidad en investigación.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_tradnl" sz="2800" smtClean="0"/>
              <a:t>Falta de aplicabilidad de algunas tecnologías.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smtClean="0"/>
              <a:t>Percepción Camarón = Sal</a:t>
            </a:r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s-ES_tradnl" sz="2800" smtClean="0">
                <a:solidFill>
                  <a:srgbClr val="FF0000"/>
                </a:solidFill>
              </a:rPr>
              <a:t>AMENAZA MENOR.</a:t>
            </a:r>
            <a:endParaRPr lang="es-ES_tradnl" sz="2800" smtClean="0"/>
          </a:p>
          <a:p>
            <a:pPr eaLnBrk="1" hangingPunct="1">
              <a:defRPr/>
            </a:pPr>
            <a:r>
              <a:rPr lang="es-ES_tradnl" sz="2800" smtClean="0"/>
              <a:t>Percepción del público no del todo de acuerdo a la realidad.</a:t>
            </a:r>
          </a:p>
          <a:p>
            <a:pPr eaLnBrk="1" hangingPunct="1">
              <a:defRPr/>
            </a:pPr>
            <a:r>
              <a:rPr lang="es-ES_tradnl" sz="2800" smtClean="0"/>
              <a:t>Influenciada por intereses políticos y grupos de presión.</a:t>
            </a:r>
          </a:p>
          <a:p>
            <a:pPr eaLnBrk="1" hangingPunct="1">
              <a:defRPr/>
            </a:pPr>
            <a:r>
              <a:rPr lang="es-ES_tradnl" sz="2800" smtClean="0"/>
              <a:t>En realidad camarón puede ser cultivado con agua dulce apta para cultivo agrícola.</a:t>
            </a:r>
          </a:p>
          <a:p>
            <a:pPr eaLnBrk="1" hangingPunct="1">
              <a:defRPr/>
            </a:pPr>
            <a:r>
              <a:rPr lang="es-ES_tradnl" sz="2800" smtClean="0"/>
              <a:t>Falta difusión de información al público.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86800" cy="1143000"/>
          </a:xfrm>
        </p:spPr>
        <p:txBody>
          <a:bodyPr/>
          <a:lstStyle/>
          <a:p>
            <a:pPr eaLnBrk="1" hangingPunct="1"/>
            <a:r>
              <a:rPr lang="es-ES_tradnl" smtClean="0"/>
              <a:t>Tramites Engorrosos y Falta Regulaciones Complementarias</a:t>
            </a:r>
          </a:p>
        </p:txBody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76400"/>
            <a:ext cx="8713788" cy="48768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s-ES_tradnl" sz="2800" smtClean="0">
                <a:solidFill>
                  <a:srgbClr val="FF0000"/>
                </a:solidFill>
              </a:rPr>
              <a:t>AMENAZA MENOR.</a:t>
            </a:r>
            <a:endParaRPr lang="es-ES_tradnl" sz="280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s-ES_tradnl" sz="2800" smtClean="0"/>
              <a:t>Trámites engorrosos dificultan legalización de la actividad, lo que limita control de “ilegales”.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_tradnl" sz="2800" smtClean="0"/>
              <a:t>Subsecretaría Agricultura activamente oponiéndose al desarrollo de actividad.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_tradnl" sz="2800" smtClean="0"/>
              <a:t>Trámite de permiso de funcionamiento demora mas de 6 meses.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_tradnl" sz="2800" smtClean="0"/>
              <a:t>Faltan regulaciones que complementen leyes actuales.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_tradnl" sz="2800" smtClean="0"/>
              <a:t>Pago de Licencia Ambiental.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_tradnl" sz="2800" smtClean="0"/>
              <a:t>Texto Garantía.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1143000"/>
          </a:xfrm>
        </p:spPr>
        <p:txBody>
          <a:bodyPr/>
          <a:lstStyle/>
          <a:p>
            <a:pPr eaLnBrk="1" hangingPunct="1"/>
            <a:r>
              <a:rPr lang="es-ES_tradnl" smtClean="0"/>
              <a:t>Intereses Político - Económicos</a:t>
            </a:r>
          </a:p>
        </p:txBody>
      </p:sp>
      <p:sp>
        <p:nvSpPr>
          <p:cNvPr id="22835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169988" y="1219200"/>
            <a:ext cx="7772400" cy="4841875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s-ES_tradnl" sz="2800" smtClean="0">
                <a:solidFill>
                  <a:srgbClr val="FF0000"/>
                </a:solidFill>
              </a:rPr>
              <a:t>AMENAZA MENOR =&gt; MAYOR?</a:t>
            </a:r>
            <a:endParaRPr lang="es-ES_tradnl" sz="280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s-ES_tradnl" sz="2800" smtClean="0"/>
              <a:t>Percepción Camarón = PLATA.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_tradnl" sz="2800" smtClean="0"/>
              <a:t>Intereses de particulares incentivan masas para protestar bajo agenda propia: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_tradnl" sz="2800" smtClean="0"/>
              <a:t>Universidad Agraria.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_tradnl" sz="2800" smtClean="0"/>
              <a:t>Swett.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_tradnl" sz="2800" smtClean="0"/>
              <a:t>Comités Campesinos. Pensando pescar a rio revuelto. Algunos auspiciados por los anteriores.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_tradnl" sz="2800" smtClean="0"/>
              <a:t>Primera Defensa: Legalizar situación.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304800"/>
            <a:ext cx="7772400" cy="1143000"/>
          </a:xfrm>
        </p:spPr>
        <p:txBody>
          <a:bodyPr/>
          <a:lstStyle/>
          <a:p>
            <a:pPr eaLnBrk="1" hangingPunct="1"/>
            <a:r>
              <a:rPr lang="es-ES_tradnl" smtClean="0"/>
              <a:t>Experiencia Extranjera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8534400" cy="5410200"/>
          </a:xfrm>
        </p:spPr>
        <p:txBody>
          <a:bodyPr/>
          <a:lstStyle/>
          <a:p>
            <a:pPr eaLnBrk="1" hangingPunct="1">
              <a:defRPr/>
            </a:pPr>
            <a:r>
              <a:rPr lang="es-ES_tradnl" smtClean="0"/>
              <a:t>En solo 2 años se ha adelantado mucho en desarrollo de técnica propia.</a:t>
            </a:r>
          </a:p>
          <a:p>
            <a:pPr eaLnBrk="1" hangingPunct="1">
              <a:defRPr/>
            </a:pPr>
            <a:r>
              <a:rPr lang="es-ES_tradnl" smtClean="0"/>
              <a:t>Industria de apoyo y experiencia: ventaja competitiva a ecuador para desarrollo de nueva tecnología.</a:t>
            </a:r>
          </a:p>
          <a:p>
            <a:pPr eaLnBrk="1" hangingPunct="1">
              <a:defRPr/>
            </a:pPr>
            <a:r>
              <a:rPr lang="es-ES_tradnl" smtClean="0"/>
              <a:t>Tecnología “nueva” es poca (10%), resto es lo mismo que en cultivo tradicional o modificación de eso.</a:t>
            </a:r>
          </a:p>
          <a:p>
            <a:pPr eaLnBrk="1" hangingPunct="1">
              <a:defRPr/>
            </a:pPr>
            <a:r>
              <a:rPr lang="es-ES_tradnl" smtClean="0"/>
              <a:t>Selectivos en técnica a importar: usar lo bueno.</a:t>
            </a:r>
            <a:endParaRPr lang="en-US" smtClean="0"/>
          </a:p>
          <a:p>
            <a:pPr eaLnBrk="1" hangingPunct="1">
              <a:defRPr/>
            </a:pPr>
            <a:endParaRPr lang="es-ES_tradnl" smtClean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772400" cy="1143000"/>
          </a:xfrm>
        </p:spPr>
        <p:txBody>
          <a:bodyPr/>
          <a:lstStyle/>
          <a:p>
            <a:pPr eaLnBrk="1" hangingPunct="1"/>
            <a:r>
              <a:rPr lang="es-ES_tradnl" smtClean="0"/>
              <a:t>Estrategias A Futuro </a:t>
            </a:r>
          </a:p>
        </p:txBody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8485188" cy="5181600"/>
          </a:xfrm>
        </p:spPr>
        <p:txBody>
          <a:bodyPr/>
          <a:lstStyle/>
          <a:p>
            <a:pPr eaLnBrk="1" hangingPunct="1">
              <a:defRPr/>
            </a:pPr>
            <a:r>
              <a:rPr lang="es-ES_tradnl" smtClean="0"/>
              <a:t>Cambio a no usar Sal.</a:t>
            </a:r>
          </a:p>
          <a:p>
            <a:pPr eaLnBrk="1" hangingPunct="1">
              <a:defRPr/>
            </a:pPr>
            <a:r>
              <a:rPr lang="es-ES_tradnl" smtClean="0"/>
              <a:t>Diferenciación: Camarón Ecológico.</a:t>
            </a:r>
          </a:p>
          <a:p>
            <a:pPr eaLnBrk="1" hangingPunct="1">
              <a:defRPr/>
            </a:pPr>
            <a:r>
              <a:rPr lang="es-ES_tradnl" smtClean="0"/>
              <a:t>Sistema “Pollo”:</a:t>
            </a:r>
          </a:p>
          <a:p>
            <a:pPr eaLnBrk="1" hangingPunct="1">
              <a:defRPr/>
            </a:pPr>
            <a:r>
              <a:rPr lang="es-ES_tradnl" smtClean="0"/>
              <a:t>Uso de Liners.</a:t>
            </a:r>
          </a:p>
          <a:p>
            <a:pPr eaLnBrk="1" hangingPunct="1">
              <a:defRPr/>
            </a:pPr>
            <a:r>
              <a:rPr lang="es-ES_tradnl" smtClean="0"/>
              <a:t>Sistemas de invernadero.</a:t>
            </a:r>
          </a:p>
          <a:p>
            <a:pPr eaLnBrk="1" hangingPunct="1">
              <a:defRPr/>
            </a:pPr>
            <a:r>
              <a:rPr lang="es-ES_tradnl" smtClean="0"/>
              <a:t>Sistemas Heterótrofos cero recambio (ZEHS).</a:t>
            </a:r>
          </a:p>
          <a:p>
            <a:pPr eaLnBrk="1" hangingPunct="1">
              <a:defRPr/>
            </a:pPr>
            <a:endParaRPr lang="es-ES_tradnl" smtClean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76200"/>
            <a:ext cx="7772400" cy="1143000"/>
          </a:xfrm>
        </p:spPr>
        <p:txBody>
          <a:bodyPr/>
          <a:lstStyle/>
          <a:p>
            <a:pPr eaLnBrk="1" hangingPunct="1"/>
            <a:r>
              <a:rPr lang="es-ES_tradnl" smtClean="0"/>
              <a:t>No Sal</a:t>
            </a:r>
          </a:p>
        </p:txBody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143000"/>
            <a:ext cx="7924800" cy="5334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s-ES_tradnl" sz="2800" smtClean="0"/>
              <a:t>Inicios de Cultivo tierra adentro se pensó que sal era indispensable.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_tradnl" sz="2800" smtClean="0"/>
              <a:t>Resultados han demostrado que no es necesario en mucho de los casos.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_tradnl" sz="2800" smtClean="0"/>
              <a:t>En casos donde es necesario, podría ser mas rentable buscar otro sitio donde no se necesite sal.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_tradnl" sz="2800" smtClean="0"/>
              <a:t>Muchos productores se están inclinando por no uso de sal: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_tradnl" sz="2800" smtClean="0"/>
              <a:t>Economía en costo directo.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_tradnl" sz="2800" smtClean="0"/>
              <a:t>Economía en Inversiones Fijas.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_tradnl" sz="2800" smtClean="0"/>
              <a:t>Economía percepción público.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smtClean="0"/>
              <a:t>Camarón Ecológico</a:t>
            </a:r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_tradnl" smtClean="0"/>
              <a:t>Percepción de “Valor” por público dirá que tan conveniente es.</a:t>
            </a:r>
          </a:p>
          <a:p>
            <a:pPr eaLnBrk="1" hangingPunct="1">
              <a:defRPr/>
            </a:pPr>
            <a:r>
              <a:rPr lang="es-ES_tradnl" smtClean="0"/>
              <a:t>Regulaciones actuales y menor impacto sobre medio ambiente ayudarían a lograr diferenciación por “amigable con medio ambiente”.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-76200"/>
            <a:ext cx="7772400" cy="1143000"/>
          </a:xfrm>
        </p:spPr>
        <p:txBody>
          <a:bodyPr/>
          <a:lstStyle/>
          <a:p>
            <a:pPr eaLnBrk="1" hangingPunct="1"/>
            <a:r>
              <a:rPr lang="es-ES_tradnl" smtClean="0"/>
              <a:t>Sistema “Pollo”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219200"/>
            <a:ext cx="80010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s-ES_tradnl" sz="2800" smtClean="0"/>
              <a:t>Independencia de semilla silvestre.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_tradnl" sz="2800" smtClean="0"/>
              <a:t>Ya se está logrando.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_tradnl" sz="2800" smtClean="0"/>
              <a:t>Bioseguridad.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_tradnl" sz="2800" smtClean="0"/>
              <a:t>En camino.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_tradnl" sz="2800" smtClean="0"/>
              <a:t>Mayor intensificación y control sobre el sistema.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_tradnl" sz="2800" smtClean="0"/>
              <a:t>En camino.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_tradnl" sz="2800" smtClean="0"/>
              <a:t>Mejoramiento Genético: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_tradnl" sz="2800" smtClean="0"/>
              <a:t>Ver características más importantes.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_tradnl" sz="2800" smtClean="0"/>
              <a:t>Vacunas: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_tradnl" sz="2800" smtClean="0"/>
              <a:t>No aplicable.</a:t>
            </a:r>
          </a:p>
          <a:p>
            <a:pPr eaLnBrk="1" hangingPunct="1">
              <a:lnSpc>
                <a:spcPct val="90000"/>
              </a:lnSpc>
              <a:defRPr/>
            </a:pPr>
            <a:endParaRPr lang="es-ES_tradnl" sz="2800" smtClean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smtClean="0"/>
              <a:t>Uso Liners e Invernaderos</a:t>
            </a:r>
          </a:p>
        </p:txBody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9988" y="1946275"/>
            <a:ext cx="7772400" cy="43021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s-ES_tradnl" sz="2800" smtClean="0"/>
              <a:t>Liners: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_tradnl" sz="2800" smtClean="0"/>
              <a:t>Mayor rotación piscinas.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_tradnl" sz="2800" smtClean="0"/>
              <a:t>Menor contaminación enfermedades.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_tradnl" sz="2800" smtClean="0"/>
              <a:t>Mayor control materia orgánica.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_tradnl" sz="2800" smtClean="0"/>
              <a:t>Invernaderos: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_tradnl" sz="2800" smtClean="0"/>
              <a:t>Mayor control temperatura.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_tradnl" sz="2800" smtClean="0"/>
              <a:t>Mayor crecimiento.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_tradnl" sz="2800" smtClean="0"/>
              <a:t>Posible menor riesgo enfermedad.</a:t>
            </a:r>
            <a:endParaRPr lang="en-US" sz="280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s-ES_tradnl" sz="2800" smtClean="0"/>
              <a:t>Contras: Alto Costo.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76200"/>
            <a:ext cx="9067800" cy="1143000"/>
          </a:xfrm>
        </p:spPr>
        <p:txBody>
          <a:bodyPr/>
          <a:lstStyle/>
          <a:p>
            <a:pPr eaLnBrk="1" hangingPunct="1"/>
            <a:r>
              <a:rPr lang="es-ES_tradnl" smtClean="0"/>
              <a:t>Manejo De N Y  Materia Orgánica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1213" y="990600"/>
            <a:ext cx="8561387" cy="5486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s-ES_tradnl" sz="2800" smtClean="0"/>
              <a:t>16% de la proteína en un balanceado es N.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_tradnl" sz="2800" smtClean="0"/>
              <a:t>30% Prot. </a:t>
            </a:r>
            <a:r>
              <a:rPr lang="es-ES_tradnl" sz="2800" smtClean="0">
                <a:cs typeface="Times New Roman" pitchFamily="18" charset="0"/>
              </a:rPr>
              <a:t>~ C:N ~ 11:1.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_tradnl" sz="2800" smtClean="0"/>
              <a:t>22% Prot. </a:t>
            </a:r>
            <a:r>
              <a:rPr lang="es-ES_tradnl" sz="2800" smtClean="0">
                <a:cs typeface="Times New Roman" pitchFamily="18" charset="0"/>
              </a:rPr>
              <a:t>~ C:N ~ 16:1.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_tradnl" sz="2800" smtClean="0"/>
              <a:t>18% Prot. </a:t>
            </a:r>
            <a:r>
              <a:rPr lang="es-ES_tradnl" sz="2800" smtClean="0">
                <a:cs typeface="Times New Roman" pitchFamily="18" charset="0"/>
              </a:rPr>
              <a:t>~ C:N ~ 20:1.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_tradnl" sz="2800" smtClean="0"/>
              <a:t>35-40% Prot. </a:t>
            </a:r>
            <a:r>
              <a:rPr lang="es-ES_tradnl" sz="2800" smtClean="0">
                <a:cs typeface="Times New Roman" pitchFamily="18" charset="0"/>
              </a:rPr>
              <a:t>~ C:N &lt; 10:1.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_tradnl" sz="2800" smtClean="0">
                <a:cs typeface="Times New Roman" pitchFamily="18" charset="0"/>
              </a:rPr>
              <a:t>Relación C:N 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_tradnl" sz="2800" smtClean="0">
                <a:cs typeface="Times New Roman" pitchFamily="18" charset="0"/>
              </a:rPr>
              <a:t>Muy alta: MO se descompone lento.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_tradnl" sz="2800" smtClean="0">
                <a:cs typeface="Times New Roman" pitchFamily="18" charset="0"/>
              </a:rPr>
              <a:t>Muy baja: Acumula N y MO descompone lento.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_tradnl" sz="2800" smtClean="0">
                <a:cs typeface="Times New Roman" pitchFamily="18" charset="0"/>
              </a:rPr>
              <a:t>Optimo : 15 – 30 : 1.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_tradnl" sz="2800" smtClean="0">
                <a:cs typeface="Times New Roman" pitchFamily="18" charset="0"/>
              </a:rPr>
              <a:t>Balanceado con menor proteína o aplicación de MO con baja proteína ayuda a descomposición MO y establecer comunidad bacteriana.</a:t>
            </a:r>
          </a:p>
          <a:p>
            <a:pPr eaLnBrk="1" hangingPunct="1">
              <a:lnSpc>
                <a:spcPct val="90000"/>
              </a:lnSpc>
              <a:defRPr/>
            </a:pPr>
            <a:endParaRPr lang="es-ES_tradnl" sz="2800" smtClean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52400"/>
            <a:ext cx="8915400" cy="1143000"/>
          </a:xfrm>
        </p:spPr>
        <p:txBody>
          <a:bodyPr/>
          <a:lstStyle/>
          <a:p>
            <a:pPr eaLnBrk="1" hangingPunct="1"/>
            <a:r>
              <a:rPr lang="es-ES_tradnl" smtClean="0"/>
              <a:t>Manejo De N Y  Materia Orgánica</a:t>
            </a:r>
            <a:endParaRPr lang="en-US" smtClean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8942388" cy="5715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Descomposición de MO por bacterias necesita además de correcto C:N de Oxigeno.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800" smtClean="0"/>
              <a:t>Bacterias </a:t>
            </a:r>
            <a:r>
              <a:rPr lang="en-US" sz="2800" b="1" smtClean="0"/>
              <a:t>Ya están presentes </a:t>
            </a:r>
            <a:r>
              <a:rPr lang="en-US" sz="2800" smtClean="0"/>
              <a:t>en piscina, necesario para su desarrollo : Relación C:N y O</a:t>
            </a:r>
            <a:r>
              <a:rPr lang="en-US" sz="2800" baseline="-25000" smtClean="0"/>
              <a:t>2</a:t>
            </a:r>
            <a:r>
              <a:rPr lang="en-US" sz="2800" smtClean="0"/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Sistema ZEHS: Baja proteína, alta alimentación y alta  aireación:Suspender MO y formar comunidades bacterianas, aportan alimento para el camarón.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800" smtClean="0"/>
              <a:t>Liners. Evitar suspender arcilla.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800" smtClean="0"/>
              <a:t>Alta biomasa y alta densidad (125 –140 Pl/m</a:t>
            </a:r>
            <a:r>
              <a:rPr lang="en-US" sz="2800" baseline="30000" smtClean="0"/>
              <a:t>2</a:t>
            </a:r>
            <a:r>
              <a:rPr lang="en-US" sz="2800" smtClean="0"/>
              <a:t>).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800" smtClean="0"/>
              <a:t>Alta Aireación (30 HP/Ha): O</a:t>
            </a:r>
            <a:r>
              <a:rPr lang="en-US" sz="2800" baseline="-25000" smtClean="0"/>
              <a:t>2</a:t>
            </a:r>
            <a:r>
              <a:rPr lang="en-US" sz="2800" smtClean="0"/>
              <a:t> para camarón, suspender sólidos (6- 12 m/Min.) y O</a:t>
            </a:r>
            <a:r>
              <a:rPr lang="en-US" sz="2800" baseline="-25000" smtClean="0"/>
              <a:t>2</a:t>
            </a:r>
            <a:r>
              <a:rPr lang="en-US" sz="2800" smtClean="0"/>
              <a:t> Bacterias.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800" smtClean="0"/>
              <a:t>Alto aporte MO.Alimento+Fertilización Orgánica.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800" smtClean="0"/>
              <a:t>Correcto C:N. Baja Proteína y Aplicación MO.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CLASE 2</a:t>
            </a:r>
          </a:p>
        </p:txBody>
      </p:sp>
      <p:sp>
        <p:nvSpPr>
          <p:cNvPr id="330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ES_tradnl" smtClean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990600"/>
            <a:ext cx="7620000" cy="1524000"/>
          </a:xfrm>
        </p:spPr>
        <p:txBody>
          <a:bodyPr/>
          <a:lstStyle/>
          <a:p>
            <a:pPr eaLnBrk="1" hangingPunct="1"/>
            <a:r>
              <a:rPr lang="en-US" smtClean="0"/>
              <a:t>Requerimientos De Calidad De Agua </a:t>
            </a:r>
            <a:r>
              <a:rPr lang="en-US" i="1" smtClean="0"/>
              <a:t>P. vannamei</a:t>
            </a:r>
          </a:p>
        </p:txBody>
      </p:sp>
      <p:sp>
        <p:nvSpPr>
          <p:cNvPr id="1607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6172200"/>
            <a:ext cx="1219200" cy="228600"/>
          </a:xfrm>
        </p:spPr>
        <p:txBody>
          <a:bodyPr/>
          <a:lstStyle/>
          <a:p>
            <a:pPr eaLnBrk="1" hangingPunct="1">
              <a:defRPr/>
            </a:pPr>
            <a:endParaRPr lang="es-ES_tradnl" smtClean="0"/>
          </a:p>
        </p:txBody>
      </p:sp>
      <p:pic>
        <p:nvPicPr>
          <p:cNvPr id="80900" name="Picture 6" descr="C:\WINDOWS\Application Data\Microsoft\Media Catalog\Downloaded Clips\cl0\AN01444_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3200400"/>
            <a:ext cx="2743200" cy="227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686800" cy="1143000"/>
          </a:xfrm>
        </p:spPr>
        <p:txBody>
          <a:bodyPr/>
          <a:lstStyle/>
          <a:p>
            <a:pPr eaLnBrk="1" hangingPunct="1"/>
            <a:r>
              <a:rPr lang="en-US" smtClean="0"/>
              <a:t>Regulación Osmótica</a:t>
            </a:r>
          </a:p>
        </p:txBody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610600" cy="5638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Especies acuáticas deben</a:t>
            </a:r>
            <a:r>
              <a:rPr lang="es-ES_tradnl" sz="2800" smtClean="0"/>
              <a:t> manten</a:t>
            </a:r>
            <a:r>
              <a:rPr lang="en-US" sz="2800" smtClean="0"/>
              <a:t>er rela</a:t>
            </a:r>
            <a:r>
              <a:rPr lang="es-ES_tradnl" sz="2800" smtClean="0"/>
              <a:t>ción óptima de agua y sales en fluidos corporales</a:t>
            </a:r>
            <a:r>
              <a:rPr lang="en-US" sz="2800" smtClean="0"/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Al estar en medio de baja salinidad hay difusión de agua al interior del animal y salida de sales por superficies permeables. Exoesqueleto rígido limita capacidad de dilatarse y presión puede hacerse intolerable.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Animal alcanza balance: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800" smtClean="0"/>
              <a:t>Osmoconformes: Cambiando Salinidad Sangre.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800" smtClean="0"/>
              <a:t>Osmoreguladores: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800" smtClean="0"/>
              <a:t>Minimizando pérdidas Sales.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800" smtClean="0"/>
              <a:t>Compensando pérdidas:  Movimiento inverso e igual volumen que difusión.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09600"/>
            <a:ext cx="8382000" cy="1143000"/>
          </a:xfrm>
        </p:spPr>
        <p:txBody>
          <a:bodyPr/>
          <a:lstStyle/>
          <a:p>
            <a:pPr eaLnBrk="1" hangingPunct="1"/>
            <a:r>
              <a:rPr lang="es-ES_tradnl" smtClean="0"/>
              <a:t>Cambio Actividad Fincas Tierras Altas (2001)</a:t>
            </a:r>
          </a:p>
        </p:txBody>
      </p:sp>
      <p:graphicFrame>
        <p:nvGraphicFramePr>
          <p:cNvPr id="156675" name="Group 3"/>
          <p:cNvGraphicFramePr>
            <a:graphicFrameLocks noGrp="1"/>
          </p:cNvGraphicFramePr>
          <p:nvPr>
            <p:ph type="tbl" idx="1"/>
          </p:nvPr>
        </p:nvGraphicFramePr>
        <p:xfrm>
          <a:off x="533400" y="1946275"/>
          <a:ext cx="8408988" cy="4035426"/>
        </p:xfrm>
        <a:graphic>
          <a:graphicData uri="http://schemas.openxmlformats.org/drawingml/2006/table">
            <a:tbl>
              <a:tblPr/>
              <a:tblGrid>
                <a:gridCol w="1414463"/>
                <a:gridCol w="1252537"/>
                <a:gridCol w="1752600"/>
                <a:gridCol w="1085850"/>
                <a:gridCol w="1222375"/>
                <a:gridCol w="839788"/>
                <a:gridCol w="841375"/>
              </a:tblGrid>
              <a:tr h="688975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s-EC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C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Actividad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C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Anterior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C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Actividad Actual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69056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C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Camarón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C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Construcción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C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Inactiva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C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Langosta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C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Otro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C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Total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5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C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Camarón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C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C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C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C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C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C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8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C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Langosta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C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C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C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C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C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C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2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C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Otro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C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C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C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C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C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C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8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C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Total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C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C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C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C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C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C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38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703" name="Text Box 55"/>
          <p:cNvSpPr txBox="1">
            <a:spLocks noChangeArrowheads="1"/>
          </p:cNvSpPr>
          <p:nvPr/>
        </p:nvSpPr>
        <p:spPr bwMode="auto">
          <a:xfrm>
            <a:off x="838200" y="6094413"/>
            <a:ext cx="424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Arial" charset="0"/>
              </a:rPr>
              <a:t>Fuente : Subsecretaría de Pesca (2001)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Presión Osmótica Interna Y Del Medio</a:t>
            </a:r>
            <a:endParaRPr lang="es-ES_tradnl" smtClean="0"/>
          </a:p>
        </p:txBody>
      </p:sp>
      <p:pic>
        <p:nvPicPr>
          <p:cNvPr id="82947" name="Picture 3" descr="20K gif grap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1447800"/>
            <a:ext cx="5257800" cy="492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Trabajo Osmótico Y Metabolismo</a:t>
            </a:r>
            <a:endParaRPr lang="es-ES_tradnl" smtClean="0"/>
          </a:p>
        </p:txBody>
      </p:sp>
      <p:pic>
        <p:nvPicPr>
          <p:cNvPr id="83971" name="Picture 4" descr="C:\Mis documentos\Espol\Inland\OSMOREGULATION_archivos\osmoreg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0" y="1736725"/>
            <a:ext cx="5314950" cy="397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25" name="Rectangle 5"/>
          <p:cNvSpPr>
            <a:spLocks noChangeArrowheads="1"/>
          </p:cNvSpPr>
          <p:nvPr/>
        </p:nvSpPr>
        <p:spPr bwMode="auto">
          <a:xfrm>
            <a:off x="609600" y="1371600"/>
            <a:ext cx="3276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C</a:t>
            </a:r>
            <a:r>
              <a:rPr lang="es-ES_tradnl" sz="28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rustáceos osmoreguladores aumentan metabolismo en medios diluidos. </a:t>
            </a:r>
            <a:endParaRPr lang="en-US" sz="28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Gran p</a:t>
            </a:r>
            <a:r>
              <a:rPr lang="es-ES_tradnl" sz="28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arte se debe a acción de enzima ATPasa, la cual es activada por cationes (</a:t>
            </a:r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Ca</a:t>
            </a:r>
            <a:r>
              <a:rPr lang="en-US" sz="2800" b="1" baseline="30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++</a:t>
            </a:r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, Mg</a:t>
            </a:r>
            <a:r>
              <a:rPr lang="en-US" sz="2800" b="1" baseline="30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++</a:t>
            </a:r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, K</a:t>
            </a:r>
            <a:r>
              <a:rPr lang="en-US" sz="2800" b="1" baseline="30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+</a:t>
            </a:r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, Na</a:t>
            </a:r>
            <a:r>
              <a:rPr lang="en-US" sz="2800" b="1" baseline="30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+</a:t>
            </a: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)</a:t>
            </a:r>
            <a:r>
              <a:rPr lang="es-ES_tradnl" sz="28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.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n"/>
              <a:defRPr/>
            </a:pPr>
            <a:endParaRPr lang="es-ES_tradnl" sz="28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pic>
        <p:nvPicPr>
          <p:cNvPr id="83973" name="Picture 7" descr="C:\Mis documentos\Espol\Inland\OSMOREGULATION3_archivos\osmoregeq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5029200"/>
            <a:ext cx="22637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686800" cy="1143000"/>
          </a:xfrm>
        </p:spPr>
        <p:txBody>
          <a:bodyPr/>
          <a:lstStyle/>
          <a:p>
            <a:pPr eaLnBrk="1" hangingPunct="1"/>
            <a:r>
              <a:rPr lang="en-US" smtClean="0"/>
              <a:t>Regulación Osmótica</a:t>
            </a:r>
          </a:p>
        </p:txBody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990600"/>
            <a:ext cx="8104188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Penaeidos: reguladores hiperosmóticos en agua salobre e hiposmóticos en agua de mar.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Con sangre de salinidad fija, osmorreguladores exponen tejidos internos a menor estrés.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 Problema flujo osmótico persiste. Resuelto: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800" smtClean="0"/>
              <a:t>Reduciendo permeabilidad al agua.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800" smtClean="0"/>
              <a:t>Aumentando pérdida agua por orina.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800" smtClean="0"/>
              <a:t>Igual volumen orina isosmotica a  hemolinfa.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800" smtClean="0"/>
              <a:t>Menor volúmen orina hiposmótica a hemolinfa, reduciendo  perdida de sales.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800" smtClean="0"/>
              <a:t>Aumentando toma de sales del medio.</a:t>
            </a:r>
          </a:p>
        </p:txBody>
      </p:sp>
      <p:pic>
        <p:nvPicPr>
          <p:cNvPr id="84996" name="Picture 10" descr="C:\WINDOWS\Application Data\Microsoft\Media Catalog\Downloaded Clips\cl2d\j0112868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54538"/>
            <a:ext cx="1731963" cy="161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686800" cy="1143000"/>
          </a:xfrm>
        </p:spPr>
        <p:txBody>
          <a:bodyPr/>
          <a:lstStyle/>
          <a:p>
            <a:pPr eaLnBrk="1" hangingPunct="1"/>
            <a:r>
              <a:rPr lang="en-US" smtClean="0"/>
              <a:t>Regulación Osmótica</a:t>
            </a:r>
          </a:p>
        </p:txBody>
      </p:sp>
      <p:sp>
        <p:nvSpPr>
          <p:cNvPr id="343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990600"/>
            <a:ext cx="8104188" cy="50292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/>
              <a:t>El intercambio activo de agua e iones ocurre a nivel de epitelios especializados:</a:t>
            </a:r>
          </a:p>
          <a:p>
            <a:pPr lvl="1" eaLnBrk="1" hangingPunct="1">
              <a:defRPr/>
            </a:pPr>
            <a:r>
              <a:rPr lang="en-US" sz="2800" smtClean="0"/>
              <a:t>Branquias.</a:t>
            </a:r>
          </a:p>
          <a:p>
            <a:pPr lvl="1" eaLnBrk="1" hangingPunct="1">
              <a:defRPr/>
            </a:pPr>
            <a:r>
              <a:rPr lang="en-US" sz="2800" smtClean="0"/>
              <a:t>Intestino.</a:t>
            </a:r>
          </a:p>
          <a:p>
            <a:pPr lvl="1" eaLnBrk="1" hangingPunct="1">
              <a:defRPr/>
            </a:pPr>
            <a:r>
              <a:rPr lang="en-US" sz="2800" smtClean="0"/>
              <a:t>Organos excretores.</a:t>
            </a:r>
          </a:p>
          <a:p>
            <a:pPr eaLnBrk="1" hangingPunct="1">
              <a:defRPr/>
            </a:pPr>
            <a:r>
              <a:rPr lang="en-US" sz="2800" smtClean="0"/>
              <a:t>Otros factores que influyen en el transporte de iones son:</a:t>
            </a:r>
          </a:p>
          <a:p>
            <a:pPr lvl="1" eaLnBrk="1" hangingPunct="1">
              <a:defRPr/>
            </a:pPr>
            <a:r>
              <a:rPr lang="en-US" sz="2800" smtClean="0"/>
              <a:t>Concentración de la sangre.</a:t>
            </a:r>
          </a:p>
          <a:p>
            <a:pPr lvl="1" eaLnBrk="1" hangingPunct="1">
              <a:defRPr/>
            </a:pPr>
            <a:r>
              <a:rPr lang="en-US" sz="2800" smtClean="0"/>
              <a:t>Concentración del medio.</a:t>
            </a:r>
          </a:p>
          <a:p>
            <a:pPr lvl="1" eaLnBrk="1" hangingPunct="1">
              <a:defRPr/>
            </a:pPr>
            <a:r>
              <a:rPr lang="en-US" sz="2800" smtClean="0"/>
              <a:t>Temperatura.</a:t>
            </a:r>
          </a:p>
          <a:p>
            <a:pPr eaLnBrk="1" hangingPunct="1">
              <a:defRPr/>
            </a:pPr>
            <a:endParaRPr lang="en-US" sz="2800" smtClean="0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-762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Branquias</a:t>
            </a:r>
          </a:p>
        </p:txBody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86800" cy="5257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/>
              <a:t>Consta de capa</a:t>
            </a:r>
            <a:r>
              <a:rPr lang="es-ES_tradnl" sz="2800" smtClean="0"/>
              <a:t> de células epiteliales bañada</a:t>
            </a:r>
            <a:r>
              <a:rPr lang="en-US" sz="2800" smtClean="0"/>
              <a:t>s</a:t>
            </a:r>
            <a:r>
              <a:rPr lang="es-ES_tradnl" sz="2800" smtClean="0"/>
              <a:t> por hemolinfa</a:t>
            </a:r>
            <a:r>
              <a:rPr lang="en-US" sz="2800" smtClean="0"/>
              <a:t> en lado basal</a:t>
            </a:r>
            <a:r>
              <a:rPr lang="es-ES_tradnl" sz="2800" smtClean="0"/>
              <a:t>, localizada bajo la cutícula</a:t>
            </a:r>
            <a:r>
              <a:rPr lang="en-US" sz="2800" smtClean="0"/>
              <a:t> en lado apical. Capa puede ser:</a:t>
            </a:r>
          </a:p>
          <a:p>
            <a:pPr lvl="1" eaLnBrk="1" hangingPunct="1">
              <a:defRPr/>
            </a:pPr>
            <a:r>
              <a:rPr lang="en-US" sz="2800" smtClean="0"/>
              <a:t>F</a:t>
            </a:r>
            <a:r>
              <a:rPr lang="es-ES_tradnl" sz="2800" smtClean="0"/>
              <a:t>ina (1-2 µ)</a:t>
            </a:r>
            <a:r>
              <a:rPr lang="en-US" sz="2800" smtClean="0"/>
              <a:t>.-</a:t>
            </a:r>
            <a:r>
              <a:rPr lang="es-ES_tradnl" sz="2800" smtClean="0"/>
              <a:t> intercambio gaseoso</a:t>
            </a:r>
            <a:r>
              <a:rPr lang="en-US" sz="2800" smtClean="0"/>
              <a:t>.</a:t>
            </a:r>
          </a:p>
          <a:p>
            <a:pPr lvl="1" eaLnBrk="1" hangingPunct="1">
              <a:defRPr/>
            </a:pPr>
            <a:r>
              <a:rPr lang="en-US" sz="2800" smtClean="0"/>
              <a:t>G</a:t>
            </a:r>
            <a:r>
              <a:rPr lang="es-ES_tradnl" sz="2800" smtClean="0"/>
              <a:t>ruesa (10-20 µ)</a:t>
            </a:r>
            <a:r>
              <a:rPr lang="en-US" sz="2800" smtClean="0"/>
              <a:t>.-</a:t>
            </a:r>
            <a:r>
              <a:rPr lang="es-ES_tradnl" sz="2800" smtClean="0"/>
              <a:t> transporte iones y agua.</a:t>
            </a:r>
          </a:p>
          <a:p>
            <a:pPr eaLnBrk="1" hangingPunct="1">
              <a:defRPr/>
            </a:pPr>
            <a:r>
              <a:rPr lang="en-US" sz="2800" smtClean="0"/>
              <a:t>C</a:t>
            </a:r>
            <a:r>
              <a:rPr lang="es-ES_tradnl" sz="2800" smtClean="0"/>
              <a:t>rustáceos </a:t>
            </a:r>
            <a:r>
              <a:rPr lang="en-US" sz="2800" smtClean="0"/>
              <a:t>e</a:t>
            </a:r>
            <a:r>
              <a:rPr lang="es-ES_tradnl" sz="2800" smtClean="0"/>
              <a:t>stuarinos hiperreguladores</a:t>
            </a:r>
            <a:r>
              <a:rPr lang="en-US" sz="2800" smtClean="0"/>
              <a:t>:</a:t>
            </a:r>
          </a:p>
          <a:p>
            <a:pPr lvl="1" eaLnBrk="1" hangingPunct="1">
              <a:defRPr/>
            </a:pPr>
            <a:r>
              <a:rPr lang="en-US" sz="2800" smtClean="0"/>
              <a:t>Pé</a:t>
            </a:r>
            <a:r>
              <a:rPr lang="es-ES_tradnl" sz="2800" smtClean="0"/>
              <a:t>rdida pasiva </a:t>
            </a:r>
            <a:r>
              <a:rPr lang="en-US" sz="2800" smtClean="0"/>
              <a:t>agua y</a:t>
            </a:r>
            <a:r>
              <a:rPr lang="es-ES_tradnl" sz="2800" smtClean="0"/>
              <a:t> captación activa sales</a:t>
            </a:r>
            <a:r>
              <a:rPr lang="en-US" sz="2800" smtClean="0"/>
              <a:t>.</a:t>
            </a:r>
          </a:p>
          <a:p>
            <a:pPr eaLnBrk="1" hangingPunct="1">
              <a:defRPr/>
            </a:pPr>
            <a:r>
              <a:rPr lang="en-US" sz="2800" smtClean="0"/>
              <a:t>F</a:t>
            </a:r>
            <a:r>
              <a:rPr lang="es-ES_tradnl" sz="2800" smtClean="0"/>
              <a:t>osfolípidos necesarios para </a:t>
            </a:r>
            <a:r>
              <a:rPr lang="en-US" sz="2800" smtClean="0"/>
              <a:t>actividad </a:t>
            </a:r>
            <a:r>
              <a:rPr lang="es-ES_tradnl" sz="2800" smtClean="0"/>
              <a:t>ATPasa</a:t>
            </a:r>
            <a:r>
              <a:rPr lang="en-US" sz="2800" smtClean="0"/>
              <a:t>.</a:t>
            </a:r>
          </a:p>
          <a:p>
            <a:pPr eaLnBrk="1" hangingPunct="1">
              <a:defRPr/>
            </a:pPr>
            <a:r>
              <a:rPr lang="en-US" sz="2800" smtClean="0"/>
              <a:t>Al aclimatarse a agua dulce (2-3 Semanas), número de células gruesas aumenta en branquias.</a:t>
            </a:r>
            <a:endParaRPr lang="es-ES_tradnl" sz="2800" smtClean="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Celulas Gruesas En Branquias De Cangrejo</a:t>
            </a:r>
            <a:endParaRPr lang="es-ES_tradnl" smtClean="0"/>
          </a:p>
        </p:txBody>
      </p:sp>
      <p:pic>
        <p:nvPicPr>
          <p:cNvPr id="88067" name="Picture 8" descr="100K gif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600200"/>
            <a:ext cx="6248400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Célula Gruesa En Branquia De Jaiba (</a:t>
            </a:r>
            <a:r>
              <a:rPr lang="en-US" i="1" smtClean="0"/>
              <a:t>C. sapidus</a:t>
            </a:r>
            <a:r>
              <a:rPr lang="en-US" smtClean="0"/>
              <a:t>)</a:t>
            </a:r>
            <a:endParaRPr lang="es-ES_tradnl" smtClean="0"/>
          </a:p>
        </p:txBody>
      </p:sp>
      <p:pic>
        <p:nvPicPr>
          <p:cNvPr id="89091" name="Picture 3" descr="96K gif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509713"/>
            <a:ext cx="7315200" cy="474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-152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Intestino</a:t>
            </a:r>
          </a:p>
        </p:txBody>
      </p:sp>
      <p:sp>
        <p:nvSpPr>
          <p:cNvPr id="345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8610600" cy="5715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T</a:t>
            </a:r>
            <a:r>
              <a:rPr lang="es-ES_tradnl" sz="2800" smtClean="0"/>
              <a:t>ubo células epiteliales especializado region</a:t>
            </a:r>
            <a:r>
              <a:rPr lang="en-US" sz="2800" smtClean="0"/>
              <a:t>a</a:t>
            </a:r>
            <a:r>
              <a:rPr lang="es-ES_tradnl" sz="2800" smtClean="0"/>
              <a:t>lmente para diferentes funciones.</a:t>
            </a:r>
            <a:endParaRPr lang="en-US" sz="280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800" smtClean="0"/>
              <a:t>A</a:t>
            </a:r>
            <a:r>
              <a:rPr lang="es-ES_tradnl" sz="2800" smtClean="0"/>
              <a:t>nterior y medio están cubiertos con una cutícula que es reemplazada en cada muda.</a:t>
            </a:r>
            <a:endParaRPr lang="en-US" sz="280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800" smtClean="0"/>
              <a:t>M</a:t>
            </a:r>
            <a:r>
              <a:rPr lang="es-ES_tradnl" sz="2800" smtClean="0"/>
              <a:t>edio</a:t>
            </a:r>
            <a:r>
              <a:rPr lang="en-US" sz="2800" smtClean="0"/>
              <a:t>:</a:t>
            </a:r>
            <a:r>
              <a:rPr lang="es-ES_tradnl" sz="2800" smtClean="0"/>
              <a:t> absorción,secreción y</a:t>
            </a:r>
            <a:r>
              <a:rPr lang="en-US" sz="2800" smtClean="0"/>
              <a:t> </a:t>
            </a:r>
            <a:r>
              <a:rPr lang="es-ES_tradnl" sz="2800" smtClean="0"/>
              <a:t>almacenamient</a:t>
            </a:r>
            <a:r>
              <a:rPr lang="en-US" sz="2800" smtClean="0"/>
              <a:t>o</a:t>
            </a:r>
            <a:r>
              <a:rPr lang="es-ES_tradnl" sz="2800" smtClean="0"/>
              <a:t>.</a:t>
            </a:r>
            <a:endParaRPr lang="en-US" sz="280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800" smtClean="0"/>
              <a:t>D</a:t>
            </a:r>
            <a:r>
              <a:rPr lang="es-ES_tradnl" sz="2800" smtClean="0"/>
              <a:t>ifícil evaluar rol en regulación osmótica</a:t>
            </a:r>
            <a:r>
              <a:rPr lang="en-US" sz="2800" smtClean="0"/>
              <a:t>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800" smtClean="0"/>
              <a:t>P</a:t>
            </a:r>
            <a:r>
              <a:rPr lang="es-ES_tradnl" sz="2800" smtClean="0"/>
              <a:t>rocesos pueden estar relacionados</a:t>
            </a:r>
            <a:r>
              <a:rPr lang="en-US" sz="2800" smtClean="0"/>
              <a:t>:</a:t>
            </a:r>
            <a:r>
              <a:rPr lang="es-ES_tradnl" sz="2800" smtClean="0"/>
              <a:t> </a:t>
            </a:r>
            <a:r>
              <a:rPr lang="en-US" sz="2800" smtClean="0"/>
              <a:t>S</a:t>
            </a:r>
            <a:r>
              <a:rPr lang="es-ES_tradnl" sz="2800" smtClean="0"/>
              <a:t>ecreción jugos digestivos, con</a:t>
            </a:r>
            <a:r>
              <a:rPr lang="en-US" sz="2800" smtClean="0"/>
              <a:t> c</a:t>
            </a:r>
            <a:r>
              <a:rPr lang="es-ES_tradnl" sz="2800" smtClean="0"/>
              <a:t>omposición ionica dada, pueden intervenir en regulación.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_tradnl" sz="2800" smtClean="0"/>
              <a:t>Mantel (1968)</a:t>
            </a:r>
            <a:r>
              <a:rPr lang="en-US" sz="2800" smtClean="0"/>
              <a:t>: A</a:t>
            </a:r>
            <a:r>
              <a:rPr lang="es-ES_tradnl" sz="2800" smtClean="0"/>
              <a:t>demás de función aliment</a:t>
            </a:r>
            <a:r>
              <a:rPr lang="en-US" sz="2800" smtClean="0"/>
              <a:t>icia</a:t>
            </a:r>
            <a:r>
              <a:rPr lang="es-ES_tradnl" sz="2800" smtClean="0"/>
              <a:t>, hay evidencias de que las porciones anteriores del intestino medio pueden estar involucrados en intercambios de agua e iones.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-152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Organos Excretores</a:t>
            </a:r>
          </a:p>
        </p:txBody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610600" cy="54864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/>
              <a:t>En a</a:t>
            </a:r>
            <a:r>
              <a:rPr lang="es-ES_tradnl" sz="2800" smtClean="0"/>
              <a:t>nimales </a:t>
            </a:r>
            <a:r>
              <a:rPr lang="en-US" sz="2800" smtClean="0"/>
              <a:t>de </a:t>
            </a:r>
            <a:r>
              <a:rPr lang="es-ES_tradnl" sz="2800" smtClean="0"/>
              <a:t>cuerpo rígido presencia</a:t>
            </a:r>
            <a:r>
              <a:rPr lang="en-US" sz="2800" smtClean="0"/>
              <a:t> de</a:t>
            </a:r>
            <a:r>
              <a:rPr lang="es-ES_tradnl" sz="2800" smtClean="0"/>
              <a:t> órganos excretores </a:t>
            </a:r>
            <a:r>
              <a:rPr lang="en-US" sz="2800" smtClean="0"/>
              <a:t>es </a:t>
            </a:r>
            <a:r>
              <a:rPr lang="es-ES_tradnl" sz="2800" smtClean="0"/>
              <a:t>vital </a:t>
            </a:r>
            <a:r>
              <a:rPr lang="en-US" sz="2800" smtClean="0"/>
              <a:t>en </a:t>
            </a:r>
            <a:r>
              <a:rPr lang="es-ES_tradnl" sz="2800" smtClean="0"/>
              <a:t>condiciones de fuerte toma de agua</a:t>
            </a:r>
            <a:r>
              <a:rPr lang="en-US" sz="2800" smtClean="0"/>
              <a:t> como en </a:t>
            </a:r>
            <a:r>
              <a:rPr lang="es-ES_tradnl" sz="2800" smtClean="0"/>
              <a:t>medios diluidos</a:t>
            </a:r>
            <a:r>
              <a:rPr lang="en-US" sz="2800" smtClean="0"/>
              <a:t>: R</a:t>
            </a:r>
            <a:r>
              <a:rPr lang="es-ES_tradnl" sz="2800" smtClean="0"/>
              <a:t>educir volumen agua en cuerpo y presión interna al aumentar producción de orina.</a:t>
            </a:r>
          </a:p>
          <a:p>
            <a:pPr eaLnBrk="1" hangingPunct="1">
              <a:defRPr/>
            </a:pPr>
            <a:r>
              <a:rPr lang="en-US" sz="2800" smtClean="0"/>
              <a:t>Patrón</a:t>
            </a:r>
            <a:r>
              <a:rPr lang="es-ES_tradnl" sz="2800" smtClean="0"/>
              <a:t> </a:t>
            </a:r>
            <a:r>
              <a:rPr lang="en-US" sz="2800" smtClean="0"/>
              <a:t>básico en </a:t>
            </a:r>
            <a:r>
              <a:rPr lang="es-ES_tradnl" sz="2800" smtClean="0"/>
              <a:t>crustáceos incluye saco terminal, canal excretor y ducto descarga. En decápodos, este ducto termina en segmento antenal.</a:t>
            </a:r>
          </a:p>
          <a:p>
            <a:pPr eaLnBrk="1" hangingPunct="1">
              <a:defRPr/>
            </a:pPr>
            <a:r>
              <a:rPr lang="es-ES_tradnl" sz="2800" smtClean="0"/>
              <a:t>En todos los crustáceos, este órgano renal funciona en la regulación del volumen y en la regulación de la concentración de solutos e iones.</a:t>
            </a:r>
          </a:p>
          <a:p>
            <a:pPr eaLnBrk="1" hangingPunct="1">
              <a:defRPr/>
            </a:pPr>
            <a:endParaRPr lang="es-ES_tradnl" sz="2800" smtClean="0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-762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Organos Excretores</a:t>
            </a:r>
            <a:endParaRPr lang="es-ES_tradnl" smtClean="0"/>
          </a:p>
        </p:txBody>
      </p:sp>
      <p:grpSp>
        <p:nvGrpSpPr>
          <p:cNvPr id="92163" name="Group 8"/>
          <p:cNvGrpSpPr>
            <a:grpSpLocks/>
          </p:cNvGrpSpPr>
          <p:nvPr/>
        </p:nvGrpSpPr>
        <p:grpSpPr bwMode="auto">
          <a:xfrm>
            <a:off x="-4763" y="849313"/>
            <a:ext cx="9153526" cy="5160962"/>
            <a:chOff x="-3" y="-3"/>
            <a:chExt cx="5766" cy="3251"/>
          </a:xfrm>
        </p:grpSpPr>
        <p:grpSp>
          <p:nvGrpSpPr>
            <p:cNvPr id="92165" name="Group 6"/>
            <p:cNvGrpSpPr>
              <a:grpSpLocks/>
            </p:cNvGrpSpPr>
            <p:nvPr/>
          </p:nvGrpSpPr>
          <p:grpSpPr bwMode="auto">
            <a:xfrm>
              <a:off x="0" y="0"/>
              <a:ext cx="5760" cy="3245"/>
              <a:chOff x="0" y="0"/>
              <a:chExt cx="5760" cy="3245"/>
            </a:xfrm>
          </p:grpSpPr>
          <p:sp>
            <p:nvSpPr>
              <p:cNvPr id="92167" name="Rectangle 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60" cy="32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en-US"/>
                  <a:t>  </a:t>
                </a:r>
                <a:r>
                  <a:rPr lang="en-US" sz="30800"/>
                  <a:t> </a:t>
                </a:r>
                <a:r>
                  <a:rPr lang="en-US"/>
                  <a:t>                                                                                    </a:t>
                </a:r>
              </a:p>
              <a:p>
                <a:pPr algn="ctr" eaLnBrk="0" hangingPunct="0"/>
                <a:endParaRPr lang="en-US"/>
              </a:p>
            </p:txBody>
          </p:sp>
          <p:sp>
            <p:nvSpPr>
              <p:cNvPr id="92168" name="Rectangle 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60" cy="3245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s-ES"/>
              </a:p>
            </p:txBody>
          </p:sp>
        </p:grpSp>
        <p:sp>
          <p:nvSpPr>
            <p:cNvPr id="92166" name="Rectangle 7"/>
            <p:cNvSpPr>
              <a:spLocks noChangeArrowheads="1"/>
            </p:cNvSpPr>
            <p:nvPr/>
          </p:nvSpPr>
          <p:spPr bwMode="auto">
            <a:xfrm>
              <a:off x="-3" y="-3"/>
              <a:ext cx="5766" cy="3251"/>
            </a:xfrm>
            <a:prstGeom prst="rect">
              <a:avLst/>
            </a:prstGeom>
            <a:noFill/>
            <a:ln w="11112">
              <a:solidFill>
                <a:srgbClr val="A0A0A0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s-ES"/>
            </a:p>
          </p:txBody>
        </p:sp>
      </p:grpSp>
      <p:pic>
        <p:nvPicPr>
          <p:cNvPr id="92164" name="Picture 4" descr="C:\Mis documentos\Espol\Inland\Arthropod Images_archivos\310art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066800"/>
            <a:ext cx="6550025" cy="490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7772400" cy="1143000"/>
          </a:xfrm>
        </p:spPr>
        <p:txBody>
          <a:bodyPr/>
          <a:lstStyle/>
          <a:p>
            <a:pPr eaLnBrk="1" hangingPunct="1"/>
            <a:r>
              <a:rPr lang="es-ES_tradnl" smtClean="0"/>
              <a:t>Situación Camaroneras Tierras Altas (2002)</a:t>
            </a:r>
          </a:p>
        </p:txBody>
      </p:sp>
      <p:graphicFrame>
        <p:nvGraphicFramePr>
          <p:cNvPr id="158723" name="Group 3"/>
          <p:cNvGraphicFramePr>
            <a:graphicFrameLocks noGrp="1"/>
          </p:cNvGraphicFramePr>
          <p:nvPr>
            <p:ph type="tbl" idx="1"/>
          </p:nvPr>
        </p:nvGraphicFramePr>
        <p:xfrm>
          <a:off x="533400" y="1946275"/>
          <a:ext cx="8153400" cy="3529013"/>
        </p:xfrm>
        <a:graphic>
          <a:graphicData uri="http://schemas.openxmlformats.org/drawingml/2006/table">
            <a:tbl>
              <a:tblPr/>
              <a:tblGrid>
                <a:gridCol w="1981200"/>
                <a:gridCol w="1143000"/>
                <a:gridCol w="1676400"/>
                <a:gridCol w="1676400"/>
                <a:gridCol w="1676400"/>
              </a:tblGrid>
              <a:tr h="873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s-EC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C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Estado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C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Numero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C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Has Total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C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Has Construidas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C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Has Producción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5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C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Abandonadas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C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C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321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C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C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-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8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C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Activa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C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C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2,598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C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1,027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C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624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2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C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Inactiva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C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C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826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C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368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C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86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8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C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Total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C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73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C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3,744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C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1,418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C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711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8713" name="Text Box 43"/>
          <p:cNvSpPr txBox="1">
            <a:spLocks noChangeArrowheads="1"/>
          </p:cNvSpPr>
          <p:nvPr/>
        </p:nvSpPr>
        <p:spPr bwMode="auto">
          <a:xfrm>
            <a:off x="838200" y="5867400"/>
            <a:ext cx="424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Arial" charset="0"/>
              </a:rPr>
              <a:t>Fuente : Subsecretaría de Pesca (2002)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Requerimientos Iónicos Y De Sales Para </a:t>
            </a:r>
            <a:r>
              <a:rPr lang="en-US" i="1" smtClean="0"/>
              <a:t>P. vannamei</a:t>
            </a:r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1828800"/>
            <a:ext cx="7772400" cy="43783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No se conocen exactamente los requerimientos de salinidad y de iones para </a:t>
            </a:r>
            <a:r>
              <a:rPr lang="en-US" i="1" smtClean="0"/>
              <a:t>P. vannamei</a:t>
            </a:r>
            <a:r>
              <a:rPr lang="en-US" smtClean="0"/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Mucha de la información que se tiene es para otras especies.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Algunos de los rangos “mínimos” no lo son. Se ha logrado cultivar camarón a niveles mas bajos de lo antes pensado posible. </a:t>
            </a:r>
            <a:endParaRPr lang="es-ES_tradnl" smtClean="0"/>
          </a:p>
        </p:txBody>
      </p:sp>
      <p:pic>
        <p:nvPicPr>
          <p:cNvPr id="93188" name="Picture 4" descr="C:\WINDOWS\Application Data\Microsoft\Media Catalog\Downloaded Clips\cl0\FD00832_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5715000"/>
            <a:ext cx="4786313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3189" name="Group 6"/>
          <p:cNvGrpSpPr>
            <a:grpSpLocks/>
          </p:cNvGrpSpPr>
          <p:nvPr/>
        </p:nvGrpSpPr>
        <p:grpSpPr bwMode="auto">
          <a:xfrm>
            <a:off x="0" y="685800"/>
            <a:ext cx="2451100" cy="3406775"/>
            <a:chOff x="863" y="1780"/>
            <a:chExt cx="1544" cy="2146"/>
          </a:xfrm>
        </p:grpSpPr>
        <p:grpSp>
          <p:nvGrpSpPr>
            <p:cNvPr id="93190" name="Group 7"/>
            <p:cNvGrpSpPr>
              <a:grpSpLocks/>
            </p:cNvGrpSpPr>
            <p:nvPr/>
          </p:nvGrpSpPr>
          <p:grpSpPr bwMode="auto">
            <a:xfrm>
              <a:off x="863" y="1780"/>
              <a:ext cx="1258" cy="2146"/>
              <a:chOff x="863" y="1780"/>
              <a:chExt cx="1258" cy="2146"/>
            </a:xfrm>
          </p:grpSpPr>
          <p:grpSp>
            <p:nvGrpSpPr>
              <p:cNvPr id="93198" name="Group 8"/>
              <p:cNvGrpSpPr>
                <a:grpSpLocks/>
              </p:cNvGrpSpPr>
              <p:nvPr/>
            </p:nvGrpSpPr>
            <p:grpSpPr bwMode="auto">
              <a:xfrm>
                <a:off x="1093" y="1780"/>
                <a:ext cx="402" cy="764"/>
                <a:chOff x="1093" y="1780"/>
                <a:chExt cx="402" cy="764"/>
              </a:xfrm>
            </p:grpSpPr>
            <p:grpSp>
              <p:nvGrpSpPr>
                <p:cNvPr id="93258" name="Group 9"/>
                <p:cNvGrpSpPr>
                  <a:grpSpLocks/>
                </p:cNvGrpSpPr>
                <p:nvPr/>
              </p:nvGrpSpPr>
              <p:grpSpPr bwMode="auto">
                <a:xfrm>
                  <a:off x="1141" y="2120"/>
                  <a:ext cx="354" cy="424"/>
                  <a:chOff x="1141" y="2120"/>
                  <a:chExt cx="354" cy="424"/>
                </a:xfrm>
              </p:grpSpPr>
              <p:grpSp>
                <p:nvGrpSpPr>
                  <p:cNvPr id="93268" name="Group 10"/>
                  <p:cNvGrpSpPr>
                    <a:grpSpLocks/>
                  </p:cNvGrpSpPr>
                  <p:nvPr/>
                </p:nvGrpSpPr>
                <p:grpSpPr bwMode="auto">
                  <a:xfrm>
                    <a:off x="1166" y="2133"/>
                    <a:ext cx="329" cy="411"/>
                    <a:chOff x="1166" y="2133"/>
                    <a:chExt cx="329" cy="411"/>
                  </a:xfrm>
                </p:grpSpPr>
                <p:grpSp>
                  <p:nvGrpSpPr>
                    <p:cNvPr id="93270" name="Group 1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166" y="2133"/>
                      <a:ext cx="329" cy="411"/>
                      <a:chOff x="1166" y="2133"/>
                      <a:chExt cx="329" cy="411"/>
                    </a:xfrm>
                  </p:grpSpPr>
                  <p:grpSp>
                    <p:nvGrpSpPr>
                      <p:cNvPr id="93293" name="Group 1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166" y="2133"/>
                        <a:ext cx="329" cy="411"/>
                        <a:chOff x="1166" y="2133"/>
                        <a:chExt cx="329" cy="411"/>
                      </a:xfrm>
                    </p:grpSpPr>
                    <p:sp>
                      <p:nvSpPr>
                        <p:cNvPr id="93302" name="Freeform 1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197" y="2133"/>
                          <a:ext cx="294" cy="411"/>
                        </a:xfrm>
                        <a:custGeom>
                          <a:avLst/>
                          <a:gdLst>
                            <a:gd name="T0" fmla="*/ 253 w 294"/>
                            <a:gd name="T1" fmla="*/ 31 h 411"/>
                            <a:gd name="T2" fmla="*/ 247 w 294"/>
                            <a:gd name="T3" fmla="*/ 20 h 411"/>
                            <a:gd name="T4" fmla="*/ 230 w 294"/>
                            <a:gd name="T5" fmla="*/ 0 h 411"/>
                            <a:gd name="T6" fmla="*/ 130 w 294"/>
                            <a:gd name="T7" fmla="*/ 11 h 411"/>
                            <a:gd name="T8" fmla="*/ 40 w 294"/>
                            <a:gd name="T9" fmla="*/ 105 h 411"/>
                            <a:gd name="T10" fmla="*/ 0 w 294"/>
                            <a:gd name="T11" fmla="*/ 238 h 411"/>
                            <a:gd name="T12" fmla="*/ 14 w 294"/>
                            <a:gd name="T13" fmla="*/ 266 h 411"/>
                            <a:gd name="T14" fmla="*/ 57 w 294"/>
                            <a:gd name="T15" fmla="*/ 327 h 411"/>
                            <a:gd name="T16" fmla="*/ 56 w 294"/>
                            <a:gd name="T17" fmla="*/ 339 h 411"/>
                            <a:gd name="T18" fmla="*/ 58 w 294"/>
                            <a:gd name="T19" fmla="*/ 351 h 411"/>
                            <a:gd name="T20" fmla="*/ 65 w 294"/>
                            <a:gd name="T21" fmla="*/ 359 h 411"/>
                            <a:gd name="T22" fmla="*/ 73 w 294"/>
                            <a:gd name="T23" fmla="*/ 367 h 411"/>
                            <a:gd name="T24" fmla="*/ 84 w 294"/>
                            <a:gd name="T25" fmla="*/ 375 h 411"/>
                            <a:gd name="T26" fmla="*/ 92 w 294"/>
                            <a:gd name="T27" fmla="*/ 382 h 411"/>
                            <a:gd name="T28" fmla="*/ 102 w 294"/>
                            <a:gd name="T29" fmla="*/ 388 h 411"/>
                            <a:gd name="T30" fmla="*/ 114 w 294"/>
                            <a:gd name="T31" fmla="*/ 395 h 411"/>
                            <a:gd name="T32" fmla="*/ 125 w 294"/>
                            <a:gd name="T33" fmla="*/ 399 h 411"/>
                            <a:gd name="T34" fmla="*/ 138 w 294"/>
                            <a:gd name="T35" fmla="*/ 404 h 411"/>
                            <a:gd name="T36" fmla="*/ 151 w 294"/>
                            <a:gd name="T37" fmla="*/ 408 h 411"/>
                            <a:gd name="T38" fmla="*/ 163 w 294"/>
                            <a:gd name="T39" fmla="*/ 411 h 411"/>
                            <a:gd name="T40" fmla="*/ 175 w 294"/>
                            <a:gd name="T41" fmla="*/ 407 h 411"/>
                            <a:gd name="T42" fmla="*/ 182 w 294"/>
                            <a:gd name="T43" fmla="*/ 403 h 411"/>
                            <a:gd name="T44" fmla="*/ 191 w 294"/>
                            <a:gd name="T45" fmla="*/ 394 h 411"/>
                            <a:gd name="T46" fmla="*/ 197 w 294"/>
                            <a:gd name="T47" fmla="*/ 387 h 411"/>
                            <a:gd name="T48" fmla="*/ 205 w 294"/>
                            <a:gd name="T49" fmla="*/ 394 h 411"/>
                            <a:gd name="T50" fmla="*/ 214 w 294"/>
                            <a:gd name="T51" fmla="*/ 399 h 411"/>
                            <a:gd name="T52" fmla="*/ 230 w 294"/>
                            <a:gd name="T53" fmla="*/ 402 h 411"/>
                            <a:gd name="T54" fmla="*/ 240 w 294"/>
                            <a:gd name="T55" fmla="*/ 396 h 411"/>
                            <a:gd name="T56" fmla="*/ 249 w 294"/>
                            <a:gd name="T57" fmla="*/ 387 h 411"/>
                            <a:gd name="T58" fmla="*/ 255 w 294"/>
                            <a:gd name="T59" fmla="*/ 376 h 411"/>
                            <a:gd name="T60" fmla="*/ 259 w 294"/>
                            <a:gd name="T61" fmla="*/ 360 h 411"/>
                            <a:gd name="T62" fmla="*/ 294 w 294"/>
                            <a:gd name="T63" fmla="*/ 298 h 411"/>
                            <a:gd name="T64" fmla="*/ 262 w 294"/>
                            <a:gd name="T65" fmla="*/ 214 h 411"/>
                            <a:gd name="T66" fmla="*/ 253 w 294"/>
                            <a:gd name="T67" fmla="*/ 31 h 411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60000 65536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w 294"/>
                            <a:gd name="T103" fmla="*/ 0 h 411"/>
                            <a:gd name="T104" fmla="*/ 294 w 294"/>
                            <a:gd name="T105" fmla="*/ 411 h 411"/>
                          </a:gdLst>
                          <a:ahLst/>
                          <a:cxnLst>
                            <a:cxn ang="T68">
                              <a:pos x="T0" y="T1"/>
                            </a:cxn>
                            <a:cxn ang="T69">
                              <a:pos x="T2" y="T3"/>
                            </a:cxn>
                            <a:cxn ang="T70">
                              <a:pos x="T4" y="T5"/>
                            </a:cxn>
                            <a:cxn ang="T71">
                              <a:pos x="T6" y="T7"/>
                            </a:cxn>
                            <a:cxn ang="T72">
                              <a:pos x="T8" y="T9"/>
                            </a:cxn>
                            <a:cxn ang="T73">
                              <a:pos x="T10" y="T11"/>
                            </a:cxn>
                            <a:cxn ang="T74">
                              <a:pos x="T12" y="T13"/>
                            </a:cxn>
                            <a:cxn ang="T75">
                              <a:pos x="T14" y="T15"/>
                            </a:cxn>
                            <a:cxn ang="T76">
                              <a:pos x="T16" y="T17"/>
                            </a:cxn>
                            <a:cxn ang="T77">
                              <a:pos x="T18" y="T19"/>
                            </a:cxn>
                            <a:cxn ang="T78">
                              <a:pos x="T20" y="T21"/>
                            </a:cxn>
                            <a:cxn ang="T79">
                              <a:pos x="T22" y="T23"/>
                            </a:cxn>
                            <a:cxn ang="T80">
                              <a:pos x="T24" y="T25"/>
                            </a:cxn>
                            <a:cxn ang="T81">
                              <a:pos x="T26" y="T27"/>
                            </a:cxn>
                            <a:cxn ang="T82">
                              <a:pos x="T28" y="T29"/>
                            </a:cxn>
                            <a:cxn ang="T83">
                              <a:pos x="T30" y="T31"/>
                            </a:cxn>
                            <a:cxn ang="T84">
                              <a:pos x="T32" y="T33"/>
                            </a:cxn>
                            <a:cxn ang="T85">
                              <a:pos x="T34" y="T35"/>
                            </a:cxn>
                            <a:cxn ang="T86">
                              <a:pos x="T36" y="T37"/>
                            </a:cxn>
                            <a:cxn ang="T87">
                              <a:pos x="T38" y="T39"/>
                            </a:cxn>
                            <a:cxn ang="T88">
                              <a:pos x="T40" y="T41"/>
                            </a:cxn>
                            <a:cxn ang="T89">
                              <a:pos x="T42" y="T43"/>
                            </a:cxn>
                            <a:cxn ang="T90">
                              <a:pos x="T44" y="T45"/>
                            </a:cxn>
                            <a:cxn ang="T91">
                              <a:pos x="T46" y="T47"/>
                            </a:cxn>
                            <a:cxn ang="T92">
                              <a:pos x="T48" y="T49"/>
                            </a:cxn>
                            <a:cxn ang="T93">
                              <a:pos x="T50" y="T51"/>
                            </a:cxn>
                            <a:cxn ang="T94">
                              <a:pos x="T52" y="T53"/>
                            </a:cxn>
                            <a:cxn ang="T95">
                              <a:pos x="T54" y="T55"/>
                            </a:cxn>
                            <a:cxn ang="T96">
                              <a:pos x="T56" y="T57"/>
                            </a:cxn>
                            <a:cxn ang="T97">
                              <a:pos x="T58" y="T59"/>
                            </a:cxn>
                            <a:cxn ang="T98">
                              <a:pos x="T60" y="T61"/>
                            </a:cxn>
                            <a:cxn ang="T99">
                              <a:pos x="T62" y="T63"/>
                            </a:cxn>
                            <a:cxn ang="T100">
                              <a:pos x="T64" y="T65"/>
                            </a:cxn>
                            <a:cxn ang="T101">
                              <a:pos x="T66" y="T67"/>
                            </a:cxn>
                          </a:cxnLst>
                          <a:rect l="T102" t="T103" r="T104" b="T105"/>
                          <a:pathLst>
                            <a:path w="294" h="411">
                              <a:moveTo>
                                <a:pt x="253" y="31"/>
                              </a:moveTo>
                              <a:lnTo>
                                <a:pt x="247" y="20"/>
                              </a:lnTo>
                              <a:lnTo>
                                <a:pt x="230" y="0"/>
                              </a:lnTo>
                              <a:lnTo>
                                <a:pt x="130" y="11"/>
                              </a:lnTo>
                              <a:lnTo>
                                <a:pt x="40" y="105"/>
                              </a:lnTo>
                              <a:lnTo>
                                <a:pt x="0" y="238"/>
                              </a:lnTo>
                              <a:lnTo>
                                <a:pt x="14" y="266"/>
                              </a:lnTo>
                              <a:lnTo>
                                <a:pt x="57" y="327"/>
                              </a:lnTo>
                              <a:lnTo>
                                <a:pt x="56" y="339"/>
                              </a:lnTo>
                              <a:lnTo>
                                <a:pt x="58" y="351"/>
                              </a:lnTo>
                              <a:lnTo>
                                <a:pt x="65" y="359"/>
                              </a:lnTo>
                              <a:lnTo>
                                <a:pt x="73" y="367"/>
                              </a:lnTo>
                              <a:lnTo>
                                <a:pt x="84" y="375"/>
                              </a:lnTo>
                              <a:lnTo>
                                <a:pt x="92" y="382"/>
                              </a:lnTo>
                              <a:lnTo>
                                <a:pt x="102" y="388"/>
                              </a:lnTo>
                              <a:lnTo>
                                <a:pt x="114" y="395"/>
                              </a:lnTo>
                              <a:lnTo>
                                <a:pt x="125" y="399"/>
                              </a:lnTo>
                              <a:lnTo>
                                <a:pt x="138" y="404"/>
                              </a:lnTo>
                              <a:lnTo>
                                <a:pt x="151" y="408"/>
                              </a:lnTo>
                              <a:lnTo>
                                <a:pt x="163" y="411"/>
                              </a:lnTo>
                              <a:lnTo>
                                <a:pt x="175" y="407"/>
                              </a:lnTo>
                              <a:lnTo>
                                <a:pt x="182" y="403"/>
                              </a:lnTo>
                              <a:lnTo>
                                <a:pt x="191" y="394"/>
                              </a:lnTo>
                              <a:lnTo>
                                <a:pt x="197" y="387"/>
                              </a:lnTo>
                              <a:lnTo>
                                <a:pt x="205" y="394"/>
                              </a:lnTo>
                              <a:lnTo>
                                <a:pt x="214" y="399"/>
                              </a:lnTo>
                              <a:lnTo>
                                <a:pt x="230" y="402"/>
                              </a:lnTo>
                              <a:lnTo>
                                <a:pt x="240" y="396"/>
                              </a:lnTo>
                              <a:lnTo>
                                <a:pt x="249" y="387"/>
                              </a:lnTo>
                              <a:lnTo>
                                <a:pt x="255" y="376"/>
                              </a:lnTo>
                              <a:lnTo>
                                <a:pt x="259" y="360"/>
                              </a:lnTo>
                              <a:lnTo>
                                <a:pt x="294" y="298"/>
                              </a:lnTo>
                              <a:lnTo>
                                <a:pt x="262" y="214"/>
                              </a:lnTo>
                              <a:lnTo>
                                <a:pt x="253" y="31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9F9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s-ES"/>
                        </a:p>
                      </p:txBody>
                    </p:sp>
                    <p:sp>
                      <p:nvSpPr>
                        <p:cNvPr id="93303" name="Oval 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166" y="2317"/>
                          <a:ext cx="66" cy="83"/>
                        </a:xfrm>
                        <a:prstGeom prst="ellipse">
                          <a:avLst/>
                        </a:prstGeom>
                        <a:solidFill>
                          <a:srgbClr val="FF9F9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s-ES"/>
                        </a:p>
                      </p:txBody>
                    </p:sp>
                    <p:sp>
                      <p:nvSpPr>
                        <p:cNvPr id="93304" name="Oval 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214" y="2363"/>
                          <a:ext cx="75" cy="97"/>
                        </a:xfrm>
                        <a:prstGeom prst="ellipse">
                          <a:avLst/>
                        </a:prstGeom>
                        <a:solidFill>
                          <a:srgbClr val="FF9F9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s-ES"/>
                        </a:p>
                      </p:txBody>
                    </p:sp>
                    <p:sp>
                      <p:nvSpPr>
                        <p:cNvPr id="93305" name="Oval 1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398" y="2366"/>
                          <a:ext cx="97" cy="127"/>
                        </a:xfrm>
                        <a:prstGeom prst="ellipse">
                          <a:avLst/>
                        </a:prstGeom>
                        <a:solidFill>
                          <a:srgbClr val="FF9F9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s-ES"/>
                        </a:p>
                      </p:txBody>
                    </p:sp>
                    <p:sp>
                      <p:nvSpPr>
                        <p:cNvPr id="93306" name="Oval 1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375" y="2433"/>
                          <a:ext cx="83" cy="104"/>
                        </a:xfrm>
                        <a:prstGeom prst="ellipse">
                          <a:avLst/>
                        </a:prstGeom>
                        <a:solidFill>
                          <a:srgbClr val="FF9F9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s-ES"/>
                        </a:p>
                      </p:txBody>
                    </p:sp>
                  </p:grpSp>
                  <p:grpSp>
                    <p:nvGrpSpPr>
                      <p:cNvPr id="93294" name="Group 1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182" y="2317"/>
                        <a:ext cx="302" cy="144"/>
                        <a:chOff x="1182" y="2317"/>
                        <a:chExt cx="302" cy="144"/>
                      </a:xfrm>
                    </p:grpSpPr>
                    <p:sp>
                      <p:nvSpPr>
                        <p:cNvPr id="93295" name="Oval 1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307" y="2317"/>
                          <a:ext cx="102" cy="128"/>
                        </a:xfrm>
                        <a:prstGeom prst="ellipse">
                          <a:avLst/>
                        </a:prstGeom>
                        <a:solidFill>
                          <a:srgbClr val="000000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s-ES"/>
                        </a:p>
                      </p:txBody>
                    </p:sp>
                    <p:sp>
                      <p:nvSpPr>
                        <p:cNvPr id="93296" name="Oval 2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182" y="2336"/>
                          <a:ext cx="43" cy="52"/>
                        </a:xfrm>
                        <a:prstGeom prst="ellipse">
                          <a:avLst/>
                        </a:prstGeom>
                        <a:solidFill>
                          <a:srgbClr val="000000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s-ES"/>
                        </a:p>
                      </p:txBody>
                    </p:sp>
                    <p:sp>
                      <p:nvSpPr>
                        <p:cNvPr id="93297" name="Oval 2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373" y="2386"/>
                          <a:ext cx="111" cy="75"/>
                        </a:xfrm>
                        <a:prstGeom prst="ellipse">
                          <a:avLst/>
                        </a:prstGeom>
                        <a:solidFill>
                          <a:srgbClr val="000000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s-ES"/>
                        </a:p>
                      </p:txBody>
                    </p:sp>
                    <p:sp>
                      <p:nvSpPr>
                        <p:cNvPr id="93298" name="Oval 2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379" y="2383"/>
                          <a:ext cx="105" cy="67"/>
                        </a:xfrm>
                        <a:prstGeom prst="ellipse">
                          <a:avLst/>
                        </a:prstGeom>
                        <a:solidFill>
                          <a:srgbClr val="FF9F9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s-ES"/>
                        </a:p>
                      </p:txBody>
                    </p:sp>
                    <p:sp>
                      <p:nvSpPr>
                        <p:cNvPr id="93299" name="Oval 2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183" y="2344"/>
                          <a:ext cx="43" cy="47"/>
                        </a:xfrm>
                        <a:prstGeom prst="ellipse">
                          <a:avLst/>
                        </a:prstGeom>
                        <a:solidFill>
                          <a:srgbClr val="FF7F7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s-ES"/>
                        </a:p>
                      </p:txBody>
                    </p:sp>
                    <p:sp>
                      <p:nvSpPr>
                        <p:cNvPr id="93300" name="Oval 2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298" y="2327"/>
                          <a:ext cx="105" cy="114"/>
                        </a:xfrm>
                        <a:prstGeom prst="ellipse">
                          <a:avLst/>
                        </a:prstGeom>
                        <a:solidFill>
                          <a:srgbClr val="FF7F7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s-ES"/>
                        </a:p>
                      </p:txBody>
                    </p:sp>
                    <p:sp>
                      <p:nvSpPr>
                        <p:cNvPr id="93301" name="Oval 2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308" y="2327"/>
                          <a:ext cx="104" cy="108"/>
                        </a:xfrm>
                        <a:prstGeom prst="ellipse">
                          <a:avLst/>
                        </a:prstGeom>
                        <a:solidFill>
                          <a:srgbClr val="FF7F7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s-ES"/>
                        </a:p>
                      </p:txBody>
                    </p:sp>
                  </p:grpSp>
                </p:grpSp>
                <p:grpSp>
                  <p:nvGrpSpPr>
                    <p:cNvPr id="93271" name="Group 2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354" y="2156"/>
                      <a:ext cx="137" cy="242"/>
                      <a:chOff x="1354" y="2156"/>
                      <a:chExt cx="137" cy="242"/>
                    </a:xfrm>
                  </p:grpSpPr>
                  <p:grpSp>
                    <p:nvGrpSpPr>
                      <p:cNvPr id="93272" name="Group 2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354" y="2156"/>
                        <a:ext cx="119" cy="176"/>
                        <a:chOff x="1354" y="2156"/>
                        <a:chExt cx="119" cy="176"/>
                      </a:xfrm>
                    </p:grpSpPr>
                    <p:grpSp>
                      <p:nvGrpSpPr>
                        <p:cNvPr id="93276" name="Group 28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354" y="2156"/>
                          <a:ext cx="119" cy="176"/>
                          <a:chOff x="1354" y="2156"/>
                          <a:chExt cx="119" cy="176"/>
                        </a:xfrm>
                      </p:grpSpPr>
                      <p:grpSp>
                        <p:nvGrpSpPr>
                          <p:cNvPr id="93284" name="Group 29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354" y="2175"/>
                            <a:ext cx="119" cy="157"/>
                            <a:chOff x="1354" y="2175"/>
                            <a:chExt cx="119" cy="157"/>
                          </a:xfrm>
                        </p:grpSpPr>
                        <p:sp>
                          <p:nvSpPr>
                            <p:cNvPr id="93291" name="Oval 30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354" y="2175"/>
                              <a:ext cx="81" cy="157"/>
                            </a:xfrm>
                            <a:prstGeom prst="ellipse">
                              <a:avLst/>
                            </a:prstGeom>
                            <a:solidFill>
                              <a:srgbClr val="000000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es-ES"/>
                            </a:p>
                          </p:txBody>
                        </p:sp>
                        <p:sp>
                          <p:nvSpPr>
                            <p:cNvPr id="93292" name="Oval 31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416" y="2175"/>
                              <a:ext cx="57" cy="139"/>
                            </a:xfrm>
                            <a:prstGeom prst="ellipse">
                              <a:avLst/>
                            </a:prstGeom>
                            <a:solidFill>
                              <a:srgbClr val="000000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es-ES"/>
                            </a:p>
                          </p:txBody>
                        </p:sp>
                      </p:grpSp>
                      <p:grpSp>
                        <p:nvGrpSpPr>
                          <p:cNvPr id="93285" name="Group 32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360" y="2180"/>
                            <a:ext cx="112" cy="152"/>
                            <a:chOff x="1360" y="2180"/>
                            <a:chExt cx="112" cy="152"/>
                          </a:xfrm>
                        </p:grpSpPr>
                        <p:sp>
                          <p:nvSpPr>
                            <p:cNvPr id="93289" name="Oval 33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360" y="2182"/>
                              <a:ext cx="74" cy="150"/>
                            </a:xfrm>
                            <a:prstGeom prst="ellipse">
                              <a:avLst/>
                            </a:prstGeom>
                            <a:solidFill>
                              <a:srgbClr val="FFFFFF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es-ES"/>
                            </a:p>
                          </p:txBody>
                        </p:sp>
                        <p:sp>
                          <p:nvSpPr>
                            <p:cNvPr id="93290" name="Oval 34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415" y="2180"/>
                              <a:ext cx="57" cy="147"/>
                            </a:xfrm>
                            <a:prstGeom prst="ellipse">
                              <a:avLst/>
                            </a:prstGeom>
                            <a:solidFill>
                              <a:srgbClr val="FFFFFF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es-ES"/>
                            </a:p>
                          </p:txBody>
                        </p:sp>
                      </p:grpSp>
                      <p:grpSp>
                        <p:nvGrpSpPr>
                          <p:cNvPr id="93286" name="Group 35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378" y="2156"/>
                            <a:ext cx="79" cy="56"/>
                            <a:chOff x="1378" y="2156"/>
                            <a:chExt cx="79" cy="56"/>
                          </a:xfrm>
                        </p:grpSpPr>
                        <p:sp>
                          <p:nvSpPr>
                            <p:cNvPr id="93287" name="Freeform 36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1430" y="2156"/>
                              <a:ext cx="27" cy="55"/>
                            </a:xfrm>
                            <a:custGeom>
                              <a:avLst/>
                              <a:gdLst>
                                <a:gd name="T0" fmla="*/ 0 w 27"/>
                                <a:gd name="T1" fmla="*/ 35 h 55"/>
                                <a:gd name="T2" fmla="*/ 6 w 27"/>
                                <a:gd name="T3" fmla="*/ 55 h 55"/>
                                <a:gd name="T4" fmla="*/ 27 w 27"/>
                                <a:gd name="T5" fmla="*/ 19 h 55"/>
                                <a:gd name="T6" fmla="*/ 19 w 27"/>
                                <a:gd name="T7" fmla="*/ 0 h 55"/>
                                <a:gd name="T8" fmla="*/ 0 w 27"/>
                                <a:gd name="T9" fmla="*/ 35 h 55"/>
                                <a:gd name="T10" fmla="*/ 0 60000 65536"/>
                                <a:gd name="T11" fmla="*/ 0 60000 65536"/>
                                <a:gd name="T12" fmla="*/ 0 60000 65536"/>
                                <a:gd name="T13" fmla="*/ 0 60000 65536"/>
                                <a:gd name="T14" fmla="*/ 0 60000 65536"/>
                                <a:gd name="T15" fmla="*/ 0 w 27"/>
                                <a:gd name="T16" fmla="*/ 0 h 55"/>
                                <a:gd name="T17" fmla="*/ 27 w 27"/>
                                <a:gd name="T18" fmla="*/ 55 h 55"/>
                              </a:gdLst>
                              <a:ahLst/>
                              <a:cxnLst>
                                <a:cxn ang="T10">
                                  <a:pos x="T0" y="T1"/>
                                </a:cxn>
                                <a:cxn ang="T11">
                                  <a:pos x="T2" y="T3"/>
                                </a:cxn>
                                <a:cxn ang="T12">
                                  <a:pos x="T4" y="T5"/>
                                </a:cxn>
                                <a:cxn ang="T13">
                                  <a:pos x="T6" y="T7"/>
                                </a:cxn>
                                <a:cxn ang="T14">
                                  <a:pos x="T8" y="T9"/>
                                </a:cxn>
                              </a:cxnLst>
                              <a:rect l="T15" t="T16" r="T17" b="T18"/>
                              <a:pathLst>
                                <a:path w="27" h="55">
                                  <a:moveTo>
                                    <a:pt x="0" y="35"/>
                                  </a:moveTo>
                                  <a:lnTo>
                                    <a:pt x="6" y="55"/>
                                  </a:lnTo>
                                  <a:lnTo>
                                    <a:pt x="27" y="19"/>
                                  </a:lnTo>
                                  <a:lnTo>
                                    <a:pt x="19" y="0"/>
                                  </a:lnTo>
                                  <a:lnTo>
                                    <a:pt x="0" y="35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000000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es-ES"/>
                            </a:p>
                          </p:txBody>
                        </p:sp>
                        <p:sp>
                          <p:nvSpPr>
                            <p:cNvPr id="93288" name="Freeform 37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1378" y="2160"/>
                              <a:ext cx="54" cy="52"/>
                            </a:xfrm>
                            <a:custGeom>
                              <a:avLst/>
                              <a:gdLst>
                                <a:gd name="T0" fmla="*/ 8 w 54"/>
                                <a:gd name="T1" fmla="*/ 0 h 52"/>
                                <a:gd name="T2" fmla="*/ 54 w 54"/>
                                <a:gd name="T3" fmla="*/ 35 h 52"/>
                                <a:gd name="T4" fmla="*/ 51 w 54"/>
                                <a:gd name="T5" fmla="*/ 52 h 52"/>
                                <a:gd name="T6" fmla="*/ 0 w 54"/>
                                <a:gd name="T7" fmla="*/ 22 h 52"/>
                                <a:gd name="T8" fmla="*/ 8 w 54"/>
                                <a:gd name="T9" fmla="*/ 0 h 52"/>
                                <a:gd name="T10" fmla="*/ 0 60000 65536"/>
                                <a:gd name="T11" fmla="*/ 0 60000 65536"/>
                                <a:gd name="T12" fmla="*/ 0 60000 65536"/>
                                <a:gd name="T13" fmla="*/ 0 60000 65536"/>
                                <a:gd name="T14" fmla="*/ 0 60000 65536"/>
                                <a:gd name="T15" fmla="*/ 0 w 54"/>
                                <a:gd name="T16" fmla="*/ 0 h 52"/>
                                <a:gd name="T17" fmla="*/ 54 w 54"/>
                                <a:gd name="T18" fmla="*/ 52 h 52"/>
                              </a:gdLst>
                              <a:ahLst/>
                              <a:cxnLst>
                                <a:cxn ang="T10">
                                  <a:pos x="T0" y="T1"/>
                                </a:cxn>
                                <a:cxn ang="T11">
                                  <a:pos x="T2" y="T3"/>
                                </a:cxn>
                                <a:cxn ang="T12">
                                  <a:pos x="T4" y="T5"/>
                                </a:cxn>
                                <a:cxn ang="T13">
                                  <a:pos x="T6" y="T7"/>
                                </a:cxn>
                                <a:cxn ang="T14">
                                  <a:pos x="T8" y="T9"/>
                                </a:cxn>
                              </a:cxnLst>
                              <a:rect l="T15" t="T16" r="T17" b="T18"/>
                              <a:pathLst>
                                <a:path w="54" h="52">
                                  <a:moveTo>
                                    <a:pt x="8" y="0"/>
                                  </a:moveTo>
                                  <a:lnTo>
                                    <a:pt x="54" y="35"/>
                                  </a:lnTo>
                                  <a:lnTo>
                                    <a:pt x="51" y="52"/>
                                  </a:lnTo>
                                  <a:lnTo>
                                    <a:pt x="0" y="22"/>
                                  </a:lnTo>
                                  <a:lnTo>
                                    <a:pt x="8" y="0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000000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es-ES"/>
                            </a:p>
                          </p:txBody>
                        </p:sp>
                      </p:grpSp>
                    </p:grpSp>
                    <p:grpSp>
                      <p:nvGrpSpPr>
                        <p:cNvPr id="93277" name="Group 38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410" y="2261"/>
                          <a:ext cx="62" cy="66"/>
                          <a:chOff x="1410" y="2261"/>
                          <a:chExt cx="62" cy="66"/>
                        </a:xfrm>
                      </p:grpSpPr>
                      <p:grpSp>
                        <p:nvGrpSpPr>
                          <p:cNvPr id="93278" name="Group 39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410" y="2261"/>
                            <a:ext cx="26" cy="66"/>
                            <a:chOff x="1410" y="2261"/>
                            <a:chExt cx="26" cy="66"/>
                          </a:xfrm>
                        </p:grpSpPr>
                        <p:sp>
                          <p:nvSpPr>
                            <p:cNvPr id="93282" name="Oval 40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413" y="2261"/>
                              <a:ext cx="23" cy="66"/>
                            </a:xfrm>
                            <a:prstGeom prst="ellipse">
                              <a:avLst/>
                            </a:prstGeom>
                            <a:solidFill>
                              <a:srgbClr val="000000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es-ES"/>
                            </a:p>
                          </p:txBody>
                        </p:sp>
                        <p:sp>
                          <p:nvSpPr>
                            <p:cNvPr id="93283" name="Freeform 41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1410" y="2281"/>
                              <a:ext cx="14" cy="11"/>
                            </a:xfrm>
                            <a:custGeom>
                              <a:avLst/>
                              <a:gdLst>
                                <a:gd name="T0" fmla="*/ 2 w 14"/>
                                <a:gd name="T1" fmla="*/ 0 h 11"/>
                                <a:gd name="T2" fmla="*/ 14 w 14"/>
                                <a:gd name="T3" fmla="*/ 11 h 11"/>
                                <a:gd name="T4" fmla="*/ 0 w 14"/>
                                <a:gd name="T5" fmla="*/ 11 h 11"/>
                                <a:gd name="T6" fmla="*/ 2 w 14"/>
                                <a:gd name="T7" fmla="*/ 0 h 11"/>
                                <a:gd name="T8" fmla="*/ 0 60000 65536"/>
                                <a:gd name="T9" fmla="*/ 0 60000 65536"/>
                                <a:gd name="T10" fmla="*/ 0 60000 65536"/>
                                <a:gd name="T11" fmla="*/ 0 60000 65536"/>
                                <a:gd name="T12" fmla="*/ 0 w 14"/>
                                <a:gd name="T13" fmla="*/ 0 h 11"/>
                                <a:gd name="T14" fmla="*/ 14 w 14"/>
                                <a:gd name="T15" fmla="*/ 11 h 11"/>
                              </a:gdLst>
                              <a:ahLst/>
                              <a:cxnLst>
                                <a:cxn ang="T8">
                                  <a:pos x="T0" y="T1"/>
                                </a:cxn>
                                <a:cxn ang="T9">
                                  <a:pos x="T2" y="T3"/>
                                </a:cxn>
                                <a:cxn ang="T10">
                                  <a:pos x="T4" y="T5"/>
                                </a:cxn>
                                <a:cxn ang="T11">
                                  <a:pos x="T6" y="T7"/>
                                </a:cxn>
                              </a:cxnLst>
                              <a:rect l="T12" t="T13" r="T14" b="T15"/>
                              <a:pathLst>
                                <a:path w="14" h="11">
                                  <a:moveTo>
                                    <a:pt x="2" y="0"/>
                                  </a:moveTo>
                                  <a:lnTo>
                                    <a:pt x="14" y="11"/>
                                  </a:lnTo>
                                  <a:lnTo>
                                    <a:pt x="0" y="11"/>
                                  </a:lnTo>
                                  <a:lnTo>
                                    <a:pt x="2" y="0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FFFFFF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es-ES"/>
                            </a:p>
                          </p:txBody>
                        </p:sp>
                      </p:grpSp>
                      <p:grpSp>
                        <p:nvGrpSpPr>
                          <p:cNvPr id="93279" name="Group 42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446" y="2261"/>
                            <a:ext cx="26" cy="66"/>
                            <a:chOff x="1446" y="2261"/>
                            <a:chExt cx="26" cy="66"/>
                          </a:xfrm>
                        </p:grpSpPr>
                        <p:sp>
                          <p:nvSpPr>
                            <p:cNvPr id="93280" name="Oval 43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449" y="2261"/>
                              <a:ext cx="23" cy="66"/>
                            </a:xfrm>
                            <a:prstGeom prst="ellipse">
                              <a:avLst/>
                            </a:prstGeom>
                            <a:solidFill>
                              <a:srgbClr val="000000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es-ES"/>
                            </a:p>
                          </p:txBody>
                        </p:sp>
                        <p:sp>
                          <p:nvSpPr>
                            <p:cNvPr id="93281" name="Freeform 44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1446" y="2281"/>
                              <a:ext cx="13" cy="11"/>
                            </a:xfrm>
                            <a:custGeom>
                              <a:avLst/>
                              <a:gdLst>
                                <a:gd name="T0" fmla="*/ 2 w 13"/>
                                <a:gd name="T1" fmla="*/ 0 h 11"/>
                                <a:gd name="T2" fmla="*/ 13 w 13"/>
                                <a:gd name="T3" fmla="*/ 11 h 11"/>
                                <a:gd name="T4" fmla="*/ 0 w 13"/>
                                <a:gd name="T5" fmla="*/ 11 h 11"/>
                                <a:gd name="T6" fmla="*/ 2 w 13"/>
                                <a:gd name="T7" fmla="*/ 0 h 11"/>
                                <a:gd name="T8" fmla="*/ 0 60000 65536"/>
                                <a:gd name="T9" fmla="*/ 0 60000 65536"/>
                                <a:gd name="T10" fmla="*/ 0 60000 65536"/>
                                <a:gd name="T11" fmla="*/ 0 60000 65536"/>
                                <a:gd name="T12" fmla="*/ 0 w 13"/>
                                <a:gd name="T13" fmla="*/ 0 h 11"/>
                                <a:gd name="T14" fmla="*/ 13 w 13"/>
                                <a:gd name="T15" fmla="*/ 11 h 11"/>
                              </a:gdLst>
                              <a:ahLst/>
                              <a:cxnLst>
                                <a:cxn ang="T8">
                                  <a:pos x="T0" y="T1"/>
                                </a:cxn>
                                <a:cxn ang="T9">
                                  <a:pos x="T2" y="T3"/>
                                </a:cxn>
                                <a:cxn ang="T10">
                                  <a:pos x="T4" y="T5"/>
                                </a:cxn>
                                <a:cxn ang="T11">
                                  <a:pos x="T6" y="T7"/>
                                </a:cxn>
                              </a:cxnLst>
                              <a:rect l="T12" t="T13" r="T14" b="T15"/>
                              <a:pathLst>
                                <a:path w="13" h="11">
                                  <a:moveTo>
                                    <a:pt x="2" y="0"/>
                                  </a:moveTo>
                                  <a:lnTo>
                                    <a:pt x="13" y="11"/>
                                  </a:lnTo>
                                  <a:lnTo>
                                    <a:pt x="0" y="11"/>
                                  </a:lnTo>
                                  <a:lnTo>
                                    <a:pt x="2" y="0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FFFFFF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es-ES"/>
                            </a:p>
                          </p:txBody>
                        </p:sp>
                      </p:grpSp>
                    </p:grpSp>
                  </p:grpSp>
                  <p:grpSp>
                    <p:nvGrpSpPr>
                      <p:cNvPr id="93273" name="Group 4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410" y="2308"/>
                        <a:ext cx="81" cy="90"/>
                        <a:chOff x="1410" y="2308"/>
                        <a:chExt cx="81" cy="90"/>
                      </a:xfrm>
                    </p:grpSpPr>
                    <p:sp>
                      <p:nvSpPr>
                        <p:cNvPr id="93274" name="Oval 4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410" y="2316"/>
                          <a:ext cx="77" cy="82"/>
                        </a:xfrm>
                        <a:prstGeom prst="ellipse">
                          <a:avLst/>
                        </a:prstGeom>
                        <a:solidFill>
                          <a:srgbClr val="000000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s-ES"/>
                        </a:p>
                      </p:txBody>
                    </p:sp>
                    <p:sp>
                      <p:nvSpPr>
                        <p:cNvPr id="93275" name="Oval 4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414" y="2308"/>
                          <a:ext cx="77" cy="83"/>
                        </a:xfrm>
                        <a:prstGeom prst="ellipse">
                          <a:avLst/>
                        </a:prstGeom>
                        <a:solidFill>
                          <a:srgbClr val="FF9F9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s-ES"/>
                        </a:p>
                      </p:txBody>
                    </p:sp>
                  </p:grpSp>
                </p:grpSp>
              </p:grpSp>
              <p:sp>
                <p:nvSpPr>
                  <p:cNvPr id="93269" name="Freeform 48"/>
                  <p:cNvSpPr>
                    <a:spLocks/>
                  </p:cNvSpPr>
                  <p:nvPr/>
                </p:nvSpPr>
                <p:spPr bwMode="auto">
                  <a:xfrm>
                    <a:off x="1141" y="2120"/>
                    <a:ext cx="225" cy="227"/>
                  </a:xfrm>
                  <a:custGeom>
                    <a:avLst/>
                    <a:gdLst>
                      <a:gd name="T0" fmla="*/ 28 w 225"/>
                      <a:gd name="T1" fmla="*/ 39 h 227"/>
                      <a:gd name="T2" fmla="*/ 15 w 225"/>
                      <a:gd name="T3" fmla="*/ 59 h 227"/>
                      <a:gd name="T4" fmla="*/ 7 w 225"/>
                      <a:gd name="T5" fmla="*/ 76 h 227"/>
                      <a:gd name="T6" fmla="*/ 2 w 225"/>
                      <a:gd name="T7" fmla="*/ 100 h 227"/>
                      <a:gd name="T8" fmla="*/ 0 w 225"/>
                      <a:gd name="T9" fmla="*/ 127 h 227"/>
                      <a:gd name="T10" fmla="*/ 1 w 225"/>
                      <a:gd name="T11" fmla="*/ 149 h 227"/>
                      <a:gd name="T12" fmla="*/ 6 w 225"/>
                      <a:gd name="T13" fmla="*/ 172 h 227"/>
                      <a:gd name="T14" fmla="*/ 12 w 225"/>
                      <a:gd name="T15" fmla="*/ 192 h 227"/>
                      <a:gd name="T16" fmla="*/ 22 w 225"/>
                      <a:gd name="T17" fmla="*/ 211 h 227"/>
                      <a:gd name="T18" fmla="*/ 32 w 225"/>
                      <a:gd name="T19" fmla="*/ 227 h 227"/>
                      <a:gd name="T20" fmla="*/ 40 w 225"/>
                      <a:gd name="T21" fmla="*/ 216 h 227"/>
                      <a:gd name="T22" fmla="*/ 48 w 225"/>
                      <a:gd name="T23" fmla="*/ 208 h 227"/>
                      <a:gd name="T24" fmla="*/ 60 w 225"/>
                      <a:gd name="T25" fmla="*/ 204 h 227"/>
                      <a:gd name="T26" fmla="*/ 70 w 225"/>
                      <a:gd name="T27" fmla="*/ 201 h 227"/>
                      <a:gd name="T28" fmla="*/ 82 w 225"/>
                      <a:gd name="T29" fmla="*/ 203 h 227"/>
                      <a:gd name="T30" fmla="*/ 93 w 225"/>
                      <a:gd name="T31" fmla="*/ 207 h 227"/>
                      <a:gd name="T32" fmla="*/ 103 w 225"/>
                      <a:gd name="T33" fmla="*/ 215 h 227"/>
                      <a:gd name="T34" fmla="*/ 110 w 225"/>
                      <a:gd name="T35" fmla="*/ 217 h 227"/>
                      <a:gd name="T36" fmla="*/ 109 w 225"/>
                      <a:gd name="T37" fmla="*/ 189 h 227"/>
                      <a:gd name="T38" fmla="*/ 112 w 225"/>
                      <a:gd name="T39" fmla="*/ 168 h 227"/>
                      <a:gd name="T40" fmla="*/ 117 w 225"/>
                      <a:gd name="T41" fmla="*/ 149 h 227"/>
                      <a:gd name="T42" fmla="*/ 126 w 225"/>
                      <a:gd name="T43" fmla="*/ 130 h 227"/>
                      <a:gd name="T44" fmla="*/ 135 w 225"/>
                      <a:gd name="T45" fmla="*/ 113 h 227"/>
                      <a:gd name="T46" fmla="*/ 145 w 225"/>
                      <a:gd name="T47" fmla="*/ 96 h 227"/>
                      <a:gd name="T48" fmla="*/ 158 w 225"/>
                      <a:gd name="T49" fmla="*/ 78 h 227"/>
                      <a:gd name="T50" fmla="*/ 172 w 225"/>
                      <a:gd name="T51" fmla="*/ 63 h 227"/>
                      <a:gd name="T52" fmla="*/ 188 w 225"/>
                      <a:gd name="T53" fmla="*/ 49 h 227"/>
                      <a:gd name="T54" fmla="*/ 204 w 225"/>
                      <a:gd name="T55" fmla="*/ 37 h 227"/>
                      <a:gd name="T56" fmla="*/ 225 w 225"/>
                      <a:gd name="T57" fmla="*/ 23 h 227"/>
                      <a:gd name="T58" fmla="*/ 129 w 225"/>
                      <a:gd name="T59" fmla="*/ 0 h 227"/>
                      <a:gd name="T60" fmla="*/ 28 w 225"/>
                      <a:gd name="T61" fmla="*/ 39 h 227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w 225"/>
                      <a:gd name="T94" fmla="*/ 0 h 227"/>
                      <a:gd name="T95" fmla="*/ 225 w 225"/>
                      <a:gd name="T96" fmla="*/ 227 h 227"/>
                    </a:gdLst>
                    <a:ahLst/>
                    <a:cxnLst>
                      <a:cxn ang="T62">
                        <a:pos x="T0" y="T1"/>
                      </a:cxn>
                      <a:cxn ang="T63">
                        <a:pos x="T2" y="T3"/>
                      </a:cxn>
                      <a:cxn ang="T64">
                        <a:pos x="T4" y="T5"/>
                      </a:cxn>
                      <a:cxn ang="T65">
                        <a:pos x="T6" y="T7"/>
                      </a:cxn>
                      <a:cxn ang="T66">
                        <a:pos x="T8" y="T9"/>
                      </a:cxn>
                      <a:cxn ang="T67">
                        <a:pos x="T10" y="T11"/>
                      </a:cxn>
                      <a:cxn ang="T68">
                        <a:pos x="T12" y="T13"/>
                      </a:cxn>
                      <a:cxn ang="T69">
                        <a:pos x="T14" y="T15"/>
                      </a:cxn>
                      <a:cxn ang="T70">
                        <a:pos x="T16" y="T17"/>
                      </a:cxn>
                      <a:cxn ang="T71">
                        <a:pos x="T18" y="T19"/>
                      </a:cxn>
                      <a:cxn ang="T72">
                        <a:pos x="T20" y="T21"/>
                      </a:cxn>
                      <a:cxn ang="T73">
                        <a:pos x="T22" y="T23"/>
                      </a:cxn>
                      <a:cxn ang="T74">
                        <a:pos x="T24" y="T25"/>
                      </a:cxn>
                      <a:cxn ang="T75">
                        <a:pos x="T26" y="T27"/>
                      </a:cxn>
                      <a:cxn ang="T76">
                        <a:pos x="T28" y="T29"/>
                      </a:cxn>
                      <a:cxn ang="T77">
                        <a:pos x="T30" y="T31"/>
                      </a:cxn>
                      <a:cxn ang="T78">
                        <a:pos x="T32" y="T33"/>
                      </a:cxn>
                      <a:cxn ang="T79">
                        <a:pos x="T34" y="T35"/>
                      </a:cxn>
                      <a:cxn ang="T80">
                        <a:pos x="T36" y="T37"/>
                      </a:cxn>
                      <a:cxn ang="T81">
                        <a:pos x="T38" y="T39"/>
                      </a:cxn>
                      <a:cxn ang="T82">
                        <a:pos x="T40" y="T41"/>
                      </a:cxn>
                      <a:cxn ang="T83">
                        <a:pos x="T42" y="T43"/>
                      </a:cxn>
                      <a:cxn ang="T84">
                        <a:pos x="T44" y="T45"/>
                      </a:cxn>
                      <a:cxn ang="T85">
                        <a:pos x="T46" y="T47"/>
                      </a:cxn>
                      <a:cxn ang="T86">
                        <a:pos x="T48" y="T49"/>
                      </a:cxn>
                      <a:cxn ang="T87">
                        <a:pos x="T50" y="T51"/>
                      </a:cxn>
                      <a:cxn ang="T88">
                        <a:pos x="T52" y="T53"/>
                      </a:cxn>
                      <a:cxn ang="T89">
                        <a:pos x="T54" y="T55"/>
                      </a:cxn>
                      <a:cxn ang="T90">
                        <a:pos x="T56" y="T57"/>
                      </a:cxn>
                      <a:cxn ang="T91">
                        <a:pos x="T58" y="T59"/>
                      </a:cxn>
                      <a:cxn ang="T92">
                        <a:pos x="T60" y="T61"/>
                      </a:cxn>
                    </a:cxnLst>
                    <a:rect l="T93" t="T94" r="T95" b="T96"/>
                    <a:pathLst>
                      <a:path w="225" h="227">
                        <a:moveTo>
                          <a:pt x="28" y="39"/>
                        </a:moveTo>
                        <a:lnTo>
                          <a:pt x="15" y="59"/>
                        </a:lnTo>
                        <a:lnTo>
                          <a:pt x="7" y="76"/>
                        </a:lnTo>
                        <a:lnTo>
                          <a:pt x="2" y="100"/>
                        </a:lnTo>
                        <a:lnTo>
                          <a:pt x="0" y="127"/>
                        </a:lnTo>
                        <a:lnTo>
                          <a:pt x="1" y="149"/>
                        </a:lnTo>
                        <a:lnTo>
                          <a:pt x="6" y="172"/>
                        </a:lnTo>
                        <a:lnTo>
                          <a:pt x="12" y="192"/>
                        </a:lnTo>
                        <a:lnTo>
                          <a:pt x="22" y="211"/>
                        </a:lnTo>
                        <a:lnTo>
                          <a:pt x="32" y="227"/>
                        </a:lnTo>
                        <a:lnTo>
                          <a:pt x="40" y="216"/>
                        </a:lnTo>
                        <a:lnTo>
                          <a:pt x="48" y="208"/>
                        </a:lnTo>
                        <a:lnTo>
                          <a:pt x="60" y="204"/>
                        </a:lnTo>
                        <a:lnTo>
                          <a:pt x="70" y="201"/>
                        </a:lnTo>
                        <a:lnTo>
                          <a:pt x="82" y="203"/>
                        </a:lnTo>
                        <a:lnTo>
                          <a:pt x="93" y="207"/>
                        </a:lnTo>
                        <a:lnTo>
                          <a:pt x="103" y="215"/>
                        </a:lnTo>
                        <a:lnTo>
                          <a:pt x="110" y="217"/>
                        </a:lnTo>
                        <a:lnTo>
                          <a:pt x="109" y="189"/>
                        </a:lnTo>
                        <a:lnTo>
                          <a:pt x="112" y="168"/>
                        </a:lnTo>
                        <a:lnTo>
                          <a:pt x="117" y="149"/>
                        </a:lnTo>
                        <a:lnTo>
                          <a:pt x="126" y="130"/>
                        </a:lnTo>
                        <a:lnTo>
                          <a:pt x="135" y="113"/>
                        </a:lnTo>
                        <a:lnTo>
                          <a:pt x="145" y="96"/>
                        </a:lnTo>
                        <a:lnTo>
                          <a:pt x="158" y="78"/>
                        </a:lnTo>
                        <a:lnTo>
                          <a:pt x="172" y="63"/>
                        </a:lnTo>
                        <a:lnTo>
                          <a:pt x="188" y="49"/>
                        </a:lnTo>
                        <a:lnTo>
                          <a:pt x="204" y="37"/>
                        </a:lnTo>
                        <a:lnTo>
                          <a:pt x="225" y="23"/>
                        </a:lnTo>
                        <a:lnTo>
                          <a:pt x="129" y="0"/>
                        </a:lnTo>
                        <a:lnTo>
                          <a:pt x="28" y="39"/>
                        </a:lnTo>
                        <a:close/>
                      </a:path>
                    </a:pathLst>
                  </a:custGeom>
                  <a:solidFill>
                    <a:srgbClr val="5F5F5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</p:grpSp>
            <p:grpSp>
              <p:nvGrpSpPr>
                <p:cNvPr id="93259" name="Group 49"/>
                <p:cNvGrpSpPr>
                  <a:grpSpLocks/>
                </p:cNvGrpSpPr>
                <p:nvPr/>
              </p:nvGrpSpPr>
              <p:grpSpPr bwMode="auto">
                <a:xfrm>
                  <a:off x="1093" y="1780"/>
                  <a:ext cx="396" cy="487"/>
                  <a:chOff x="1093" y="1780"/>
                  <a:chExt cx="396" cy="487"/>
                </a:xfrm>
              </p:grpSpPr>
              <p:grpSp>
                <p:nvGrpSpPr>
                  <p:cNvPr id="93260" name="Group 50"/>
                  <p:cNvGrpSpPr>
                    <a:grpSpLocks/>
                  </p:cNvGrpSpPr>
                  <p:nvPr/>
                </p:nvGrpSpPr>
                <p:grpSpPr bwMode="auto">
                  <a:xfrm>
                    <a:off x="1170" y="1780"/>
                    <a:ext cx="283" cy="226"/>
                    <a:chOff x="1170" y="1780"/>
                    <a:chExt cx="283" cy="226"/>
                  </a:xfrm>
                </p:grpSpPr>
                <p:sp>
                  <p:nvSpPr>
                    <p:cNvPr id="93266" name="Freeform 51"/>
                    <p:cNvSpPr>
                      <a:spLocks/>
                    </p:cNvSpPr>
                    <p:nvPr/>
                  </p:nvSpPr>
                  <p:spPr bwMode="auto">
                    <a:xfrm>
                      <a:off x="1170" y="1803"/>
                      <a:ext cx="282" cy="203"/>
                    </a:xfrm>
                    <a:custGeom>
                      <a:avLst/>
                      <a:gdLst>
                        <a:gd name="T0" fmla="*/ 0 w 282"/>
                        <a:gd name="T1" fmla="*/ 0 h 203"/>
                        <a:gd name="T2" fmla="*/ 7 w 282"/>
                        <a:gd name="T3" fmla="*/ 203 h 203"/>
                        <a:gd name="T4" fmla="*/ 274 w 282"/>
                        <a:gd name="T5" fmla="*/ 201 h 203"/>
                        <a:gd name="T6" fmla="*/ 282 w 282"/>
                        <a:gd name="T7" fmla="*/ 0 h 203"/>
                        <a:gd name="T8" fmla="*/ 0 w 282"/>
                        <a:gd name="T9" fmla="*/ 0 h 20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82"/>
                        <a:gd name="T16" fmla="*/ 0 h 203"/>
                        <a:gd name="T17" fmla="*/ 282 w 282"/>
                        <a:gd name="T18" fmla="*/ 203 h 20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82" h="203">
                          <a:moveTo>
                            <a:pt x="0" y="0"/>
                          </a:moveTo>
                          <a:lnTo>
                            <a:pt x="7" y="203"/>
                          </a:lnTo>
                          <a:lnTo>
                            <a:pt x="274" y="201"/>
                          </a:lnTo>
                          <a:lnTo>
                            <a:pt x="282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9F3FD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ES"/>
                    </a:p>
                  </p:txBody>
                </p:sp>
                <p:sp>
                  <p:nvSpPr>
                    <p:cNvPr id="93267" name="Oval 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70" y="1780"/>
                      <a:ext cx="283" cy="50"/>
                    </a:xfrm>
                    <a:prstGeom prst="ellipse">
                      <a:avLst/>
                    </a:prstGeom>
                    <a:solidFill>
                      <a:srgbClr val="9F3FD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ES"/>
                    </a:p>
                  </p:txBody>
                </p:sp>
              </p:grpSp>
              <p:grpSp>
                <p:nvGrpSpPr>
                  <p:cNvPr id="93261" name="Group 53"/>
                  <p:cNvGrpSpPr>
                    <a:grpSpLocks/>
                  </p:cNvGrpSpPr>
                  <p:nvPr/>
                </p:nvGrpSpPr>
                <p:grpSpPr bwMode="auto">
                  <a:xfrm>
                    <a:off x="1093" y="1918"/>
                    <a:ext cx="396" cy="349"/>
                    <a:chOff x="1093" y="1918"/>
                    <a:chExt cx="396" cy="349"/>
                  </a:xfrm>
                </p:grpSpPr>
                <p:grpSp>
                  <p:nvGrpSpPr>
                    <p:cNvPr id="93262" name="Group 5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175" y="1918"/>
                      <a:ext cx="272" cy="227"/>
                      <a:chOff x="1175" y="1918"/>
                      <a:chExt cx="272" cy="227"/>
                    </a:xfrm>
                  </p:grpSpPr>
                  <p:sp>
                    <p:nvSpPr>
                      <p:cNvPr id="93264" name="Freeform 5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175" y="1960"/>
                        <a:ext cx="271" cy="185"/>
                      </a:xfrm>
                      <a:custGeom>
                        <a:avLst/>
                        <a:gdLst>
                          <a:gd name="T0" fmla="*/ 0 w 271"/>
                          <a:gd name="T1" fmla="*/ 0 h 185"/>
                          <a:gd name="T2" fmla="*/ 8 w 271"/>
                          <a:gd name="T3" fmla="*/ 176 h 185"/>
                          <a:gd name="T4" fmla="*/ 265 w 271"/>
                          <a:gd name="T5" fmla="*/ 185 h 185"/>
                          <a:gd name="T6" fmla="*/ 271 w 271"/>
                          <a:gd name="T7" fmla="*/ 0 h 185"/>
                          <a:gd name="T8" fmla="*/ 0 w 271"/>
                          <a:gd name="T9" fmla="*/ 0 h 185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71"/>
                          <a:gd name="T16" fmla="*/ 0 h 185"/>
                          <a:gd name="T17" fmla="*/ 271 w 271"/>
                          <a:gd name="T18" fmla="*/ 185 h 185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71" h="185">
                            <a:moveTo>
                              <a:pt x="0" y="0"/>
                            </a:moveTo>
                            <a:lnTo>
                              <a:pt x="8" y="176"/>
                            </a:lnTo>
                            <a:lnTo>
                              <a:pt x="265" y="185"/>
                            </a:lnTo>
                            <a:lnTo>
                              <a:pt x="271" y="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FF00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ES"/>
                      </a:p>
                    </p:txBody>
                  </p:sp>
                  <p:sp>
                    <p:nvSpPr>
                      <p:cNvPr id="93265" name="Oval 5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177" y="1918"/>
                        <a:ext cx="270" cy="94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ES"/>
                      </a:p>
                    </p:txBody>
                  </p:sp>
                </p:grpSp>
                <p:sp>
                  <p:nvSpPr>
                    <p:cNvPr id="93263" name="Freeform 57"/>
                    <p:cNvSpPr>
                      <a:spLocks/>
                    </p:cNvSpPr>
                    <p:nvPr/>
                  </p:nvSpPr>
                  <p:spPr bwMode="auto">
                    <a:xfrm>
                      <a:off x="1093" y="2108"/>
                      <a:ext cx="396" cy="159"/>
                    </a:xfrm>
                    <a:custGeom>
                      <a:avLst/>
                      <a:gdLst>
                        <a:gd name="T0" fmla="*/ 89 w 396"/>
                        <a:gd name="T1" fmla="*/ 2 h 159"/>
                        <a:gd name="T2" fmla="*/ 112 w 396"/>
                        <a:gd name="T3" fmla="*/ 0 h 159"/>
                        <a:gd name="T4" fmla="*/ 141 w 396"/>
                        <a:gd name="T5" fmla="*/ 0 h 159"/>
                        <a:gd name="T6" fmla="*/ 175 w 396"/>
                        <a:gd name="T7" fmla="*/ 2 h 159"/>
                        <a:gd name="T8" fmla="*/ 205 w 396"/>
                        <a:gd name="T9" fmla="*/ 9 h 159"/>
                        <a:gd name="T10" fmla="*/ 236 w 396"/>
                        <a:gd name="T11" fmla="*/ 16 h 159"/>
                        <a:gd name="T12" fmla="*/ 269 w 396"/>
                        <a:gd name="T13" fmla="*/ 23 h 159"/>
                        <a:gd name="T14" fmla="*/ 292 w 396"/>
                        <a:gd name="T15" fmla="*/ 27 h 159"/>
                        <a:gd name="T16" fmla="*/ 311 w 396"/>
                        <a:gd name="T17" fmla="*/ 28 h 159"/>
                        <a:gd name="T18" fmla="*/ 336 w 396"/>
                        <a:gd name="T19" fmla="*/ 27 h 159"/>
                        <a:gd name="T20" fmla="*/ 359 w 396"/>
                        <a:gd name="T21" fmla="*/ 25 h 159"/>
                        <a:gd name="T22" fmla="*/ 375 w 396"/>
                        <a:gd name="T23" fmla="*/ 23 h 159"/>
                        <a:gd name="T24" fmla="*/ 396 w 396"/>
                        <a:gd name="T25" fmla="*/ 20 h 159"/>
                        <a:gd name="T26" fmla="*/ 396 w 396"/>
                        <a:gd name="T27" fmla="*/ 35 h 159"/>
                        <a:gd name="T28" fmla="*/ 376 w 396"/>
                        <a:gd name="T29" fmla="*/ 39 h 159"/>
                        <a:gd name="T30" fmla="*/ 351 w 396"/>
                        <a:gd name="T31" fmla="*/ 41 h 159"/>
                        <a:gd name="T32" fmla="*/ 320 w 396"/>
                        <a:gd name="T33" fmla="*/ 43 h 159"/>
                        <a:gd name="T34" fmla="*/ 284 w 396"/>
                        <a:gd name="T35" fmla="*/ 41 h 159"/>
                        <a:gd name="T36" fmla="*/ 251 w 396"/>
                        <a:gd name="T37" fmla="*/ 41 h 159"/>
                        <a:gd name="T38" fmla="*/ 216 w 396"/>
                        <a:gd name="T39" fmla="*/ 39 h 159"/>
                        <a:gd name="T40" fmla="*/ 182 w 396"/>
                        <a:gd name="T41" fmla="*/ 39 h 159"/>
                        <a:gd name="T42" fmla="*/ 157 w 396"/>
                        <a:gd name="T43" fmla="*/ 41 h 159"/>
                        <a:gd name="T44" fmla="*/ 134 w 396"/>
                        <a:gd name="T45" fmla="*/ 47 h 159"/>
                        <a:gd name="T46" fmla="*/ 113 w 396"/>
                        <a:gd name="T47" fmla="*/ 55 h 159"/>
                        <a:gd name="T48" fmla="*/ 94 w 396"/>
                        <a:gd name="T49" fmla="*/ 65 h 159"/>
                        <a:gd name="T50" fmla="*/ 79 w 396"/>
                        <a:gd name="T51" fmla="*/ 78 h 159"/>
                        <a:gd name="T52" fmla="*/ 64 w 396"/>
                        <a:gd name="T53" fmla="*/ 94 h 159"/>
                        <a:gd name="T54" fmla="*/ 56 w 396"/>
                        <a:gd name="T55" fmla="*/ 110 h 159"/>
                        <a:gd name="T56" fmla="*/ 50 w 396"/>
                        <a:gd name="T57" fmla="*/ 126 h 159"/>
                        <a:gd name="T58" fmla="*/ 49 w 396"/>
                        <a:gd name="T59" fmla="*/ 142 h 159"/>
                        <a:gd name="T60" fmla="*/ 50 w 396"/>
                        <a:gd name="T61" fmla="*/ 159 h 159"/>
                        <a:gd name="T62" fmla="*/ 36 w 396"/>
                        <a:gd name="T63" fmla="*/ 155 h 159"/>
                        <a:gd name="T64" fmla="*/ 27 w 396"/>
                        <a:gd name="T65" fmla="*/ 150 h 159"/>
                        <a:gd name="T66" fmla="*/ 15 w 396"/>
                        <a:gd name="T67" fmla="*/ 139 h 159"/>
                        <a:gd name="T68" fmla="*/ 7 w 396"/>
                        <a:gd name="T69" fmla="*/ 126 h 159"/>
                        <a:gd name="T70" fmla="*/ 1 w 396"/>
                        <a:gd name="T71" fmla="*/ 110 h 159"/>
                        <a:gd name="T72" fmla="*/ 0 w 396"/>
                        <a:gd name="T73" fmla="*/ 92 h 159"/>
                        <a:gd name="T74" fmla="*/ 1 w 396"/>
                        <a:gd name="T75" fmla="*/ 76 h 159"/>
                        <a:gd name="T76" fmla="*/ 5 w 396"/>
                        <a:gd name="T77" fmla="*/ 61 h 159"/>
                        <a:gd name="T78" fmla="*/ 11 w 396"/>
                        <a:gd name="T79" fmla="*/ 49 h 159"/>
                        <a:gd name="T80" fmla="*/ 19 w 396"/>
                        <a:gd name="T81" fmla="*/ 39 h 159"/>
                        <a:gd name="T82" fmla="*/ 30 w 396"/>
                        <a:gd name="T83" fmla="*/ 29 h 159"/>
                        <a:gd name="T84" fmla="*/ 43 w 396"/>
                        <a:gd name="T85" fmla="*/ 20 h 159"/>
                        <a:gd name="T86" fmla="*/ 57 w 396"/>
                        <a:gd name="T87" fmla="*/ 13 h 159"/>
                        <a:gd name="T88" fmla="*/ 72 w 396"/>
                        <a:gd name="T89" fmla="*/ 8 h 159"/>
                        <a:gd name="T90" fmla="*/ 89 w 396"/>
                        <a:gd name="T91" fmla="*/ 2 h 159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w 396"/>
                        <a:gd name="T139" fmla="*/ 0 h 159"/>
                        <a:gd name="T140" fmla="*/ 396 w 396"/>
                        <a:gd name="T141" fmla="*/ 159 h 159"/>
                      </a:gdLst>
                      <a:ahLst/>
                      <a:cxnLst>
                        <a:cxn ang="T92">
                          <a:pos x="T0" y="T1"/>
                        </a:cxn>
                        <a:cxn ang="T93">
                          <a:pos x="T2" y="T3"/>
                        </a:cxn>
                        <a:cxn ang="T94">
                          <a:pos x="T4" y="T5"/>
                        </a:cxn>
                        <a:cxn ang="T95">
                          <a:pos x="T6" y="T7"/>
                        </a:cxn>
                        <a:cxn ang="T96">
                          <a:pos x="T8" y="T9"/>
                        </a:cxn>
                        <a:cxn ang="T97">
                          <a:pos x="T10" y="T11"/>
                        </a:cxn>
                        <a:cxn ang="T98">
                          <a:pos x="T12" y="T13"/>
                        </a:cxn>
                        <a:cxn ang="T99">
                          <a:pos x="T14" y="T15"/>
                        </a:cxn>
                        <a:cxn ang="T100">
                          <a:pos x="T16" y="T17"/>
                        </a:cxn>
                        <a:cxn ang="T101">
                          <a:pos x="T18" y="T19"/>
                        </a:cxn>
                        <a:cxn ang="T102">
                          <a:pos x="T20" y="T21"/>
                        </a:cxn>
                        <a:cxn ang="T103">
                          <a:pos x="T22" y="T23"/>
                        </a:cxn>
                        <a:cxn ang="T104">
                          <a:pos x="T24" y="T25"/>
                        </a:cxn>
                        <a:cxn ang="T105">
                          <a:pos x="T26" y="T27"/>
                        </a:cxn>
                        <a:cxn ang="T106">
                          <a:pos x="T28" y="T29"/>
                        </a:cxn>
                        <a:cxn ang="T107">
                          <a:pos x="T30" y="T31"/>
                        </a:cxn>
                        <a:cxn ang="T108">
                          <a:pos x="T32" y="T33"/>
                        </a:cxn>
                        <a:cxn ang="T109">
                          <a:pos x="T34" y="T35"/>
                        </a:cxn>
                        <a:cxn ang="T110">
                          <a:pos x="T36" y="T37"/>
                        </a:cxn>
                        <a:cxn ang="T111">
                          <a:pos x="T38" y="T39"/>
                        </a:cxn>
                        <a:cxn ang="T112">
                          <a:pos x="T40" y="T41"/>
                        </a:cxn>
                        <a:cxn ang="T113">
                          <a:pos x="T42" y="T43"/>
                        </a:cxn>
                        <a:cxn ang="T114">
                          <a:pos x="T44" y="T45"/>
                        </a:cxn>
                        <a:cxn ang="T115">
                          <a:pos x="T46" y="T47"/>
                        </a:cxn>
                        <a:cxn ang="T116">
                          <a:pos x="T48" y="T49"/>
                        </a:cxn>
                        <a:cxn ang="T117">
                          <a:pos x="T50" y="T51"/>
                        </a:cxn>
                        <a:cxn ang="T118">
                          <a:pos x="T52" y="T53"/>
                        </a:cxn>
                        <a:cxn ang="T119">
                          <a:pos x="T54" y="T55"/>
                        </a:cxn>
                        <a:cxn ang="T120">
                          <a:pos x="T56" y="T57"/>
                        </a:cxn>
                        <a:cxn ang="T121">
                          <a:pos x="T58" y="T59"/>
                        </a:cxn>
                        <a:cxn ang="T122">
                          <a:pos x="T60" y="T61"/>
                        </a:cxn>
                        <a:cxn ang="T123">
                          <a:pos x="T62" y="T63"/>
                        </a:cxn>
                        <a:cxn ang="T124">
                          <a:pos x="T64" y="T65"/>
                        </a:cxn>
                        <a:cxn ang="T125">
                          <a:pos x="T66" y="T67"/>
                        </a:cxn>
                        <a:cxn ang="T126">
                          <a:pos x="T68" y="T69"/>
                        </a:cxn>
                        <a:cxn ang="T127">
                          <a:pos x="T70" y="T71"/>
                        </a:cxn>
                        <a:cxn ang="T128">
                          <a:pos x="T72" y="T73"/>
                        </a:cxn>
                        <a:cxn ang="T129">
                          <a:pos x="T74" y="T75"/>
                        </a:cxn>
                        <a:cxn ang="T130">
                          <a:pos x="T76" y="T77"/>
                        </a:cxn>
                        <a:cxn ang="T131">
                          <a:pos x="T78" y="T79"/>
                        </a:cxn>
                        <a:cxn ang="T132">
                          <a:pos x="T80" y="T81"/>
                        </a:cxn>
                        <a:cxn ang="T133">
                          <a:pos x="T82" y="T83"/>
                        </a:cxn>
                        <a:cxn ang="T134">
                          <a:pos x="T84" y="T85"/>
                        </a:cxn>
                        <a:cxn ang="T135">
                          <a:pos x="T86" y="T87"/>
                        </a:cxn>
                        <a:cxn ang="T136">
                          <a:pos x="T88" y="T89"/>
                        </a:cxn>
                        <a:cxn ang="T137">
                          <a:pos x="T90" y="T91"/>
                        </a:cxn>
                      </a:cxnLst>
                      <a:rect l="T138" t="T139" r="T140" b="T141"/>
                      <a:pathLst>
                        <a:path w="396" h="159">
                          <a:moveTo>
                            <a:pt x="89" y="2"/>
                          </a:moveTo>
                          <a:lnTo>
                            <a:pt x="112" y="0"/>
                          </a:lnTo>
                          <a:lnTo>
                            <a:pt x="141" y="0"/>
                          </a:lnTo>
                          <a:lnTo>
                            <a:pt x="175" y="2"/>
                          </a:lnTo>
                          <a:lnTo>
                            <a:pt x="205" y="9"/>
                          </a:lnTo>
                          <a:lnTo>
                            <a:pt x="236" y="16"/>
                          </a:lnTo>
                          <a:lnTo>
                            <a:pt x="269" y="23"/>
                          </a:lnTo>
                          <a:lnTo>
                            <a:pt x="292" y="27"/>
                          </a:lnTo>
                          <a:lnTo>
                            <a:pt x="311" y="28"/>
                          </a:lnTo>
                          <a:lnTo>
                            <a:pt x="336" y="27"/>
                          </a:lnTo>
                          <a:lnTo>
                            <a:pt x="359" y="25"/>
                          </a:lnTo>
                          <a:lnTo>
                            <a:pt x="375" y="23"/>
                          </a:lnTo>
                          <a:lnTo>
                            <a:pt x="396" y="20"/>
                          </a:lnTo>
                          <a:lnTo>
                            <a:pt x="396" y="35"/>
                          </a:lnTo>
                          <a:lnTo>
                            <a:pt x="376" y="39"/>
                          </a:lnTo>
                          <a:lnTo>
                            <a:pt x="351" y="41"/>
                          </a:lnTo>
                          <a:lnTo>
                            <a:pt x="320" y="43"/>
                          </a:lnTo>
                          <a:lnTo>
                            <a:pt x="284" y="41"/>
                          </a:lnTo>
                          <a:lnTo>
                            <a:pt x="251" y="41"/>
                          </a:lnTo>
                          <a:lnTo>
                            <a:pt x="216" y="39"/>
                          </a:lnTo>
                          <a:lnTo>
                            <a:pt x="182" y="39"/>
                          </a:lnTo>
                          <a:lnTo>
                            <a:pt x="157" y="41"/>
                          </a:lnTo>
                          <a:lnTo>
                            <a:pt x="134" y="47"/>
                          </a:lnTo>
                          <a:lnTo>
                            <a:pt x="113" y="55"/>
                          </a:lnTo>
                          <a:lnTo>
                            <a:pt x="94" y="65"/>
                          </a:lnTo>
                          <a:lnTo>
                            <a:pt x="79" y="78"/>
                          </a:lnTo>
                          <a:lnTo>
                            <a:pt x="64" y="94"/>
                          </a:lnTo>
                          <a:lnTo>
                            <a:pt x="56" y="110"/>
                          </a:lnTo>
                          <a:lnTo>
                            <a:pt x="50" y="126"/>
                          </a:lnTo>
                          <a:lnTo>
                            <a:pt x="49" y="142"/>
                          </a:lnTo>
                          <a:lnTo>
                            <a:pt x="50" y="159"/>
                          </a:lnTo>
                          <a:lnTo>
                            <a:pt x="36" y="155"/>
                          </a:lnTo>
                          <a:lnTo>
                            <a:pt x="27" y="150"/>
                          </a:lnTo>
                          <a:lnTo>
                            <a:pt x="15" y="139"/>
                          </a:lnTo>
                          <a:lnTo>
                            <a:pt x="7" y="126"/>
                          </a:lnTo>
                          <a:lnTo>
                            <a:pt x="1" y="110"/>
                          </a:lnTo>
                          <a:lnTo>
                            <a:pt x="0" y="92"/>
                          </a:lnTo>
                          <a:lnTo>
                            <a:pt x="1" y="76"/>
                          </a:lnTo>
                          <a:lnTo>
                            <a:pt x="5" y="61"/>
                          </a:lnTo>
                          <a:lnTo>
                            <a:pt x="11" y="49"/>
                          </a:lnTo>
                          <a:lnTo>
                            <a:pt x="19" y="39"/>
                          </a:lnTo>
                          <a:lnTo>
                            <a:pt x="30" y="29"/>
                          </a:lnTo>
                          <a:lnTo>
                            <a:pt x="43" y="20"/>
                          </a:lnTo>
                          <a:lnTo>
                            <a:pt x="57" y="13"/>
                          </a:lnTo>
                          <a:lnTo>
                            <a:pt x="72" y="8"/>
                          </a:lnTo>
                          <a:lnTo>
                            <a:pt x="89" y="2"/>
                          </a:lnTo>
                          <a:close/>
                        </a:path>
                      </a:pathLst>
                    </a:custGeom>
                    <a:solidFill>
                      <a:srgbClr val="9F3FD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ES"/>
                    </a:p>
                  </p:txBody>
                </p:sp>
              </p:grpSp>
            </p:grpSp>
          </p:grpSp>
          <p:grpSp>
            <p:nvGrpSpPr>
              <p:cNvPr id="93199" name="Group 58"/>
              <p:cNvGrpSpPr>
                <a:grpSpLocks/>
              </p:cNvGrpSpPr>
              <p:nvPr/>
            </p:nvGrpSpPr>
            <p:grpSpPr bwMode="auto">
              <a:xfrm>
                <a:off x="863" y="2046"/>
                <a:ext cx="1258" cy="1880"/>
                <a:chOff x="863" y="2046"/>
                <a:chExt cx="1258" cy="1880"/>
              </a:xfrm>
            </p:grpSpPr>
            <p:grpSp>
              <p:nvGrpSpPr>
                <p:cNvPr id="93200" name="Group 59"/>
                <p:cNvGrpSpPr>
                  <a:grpSpLocks/>
                </p:cNvGrpSpPr>
                <p:nvPr/>
              </p:nvGrpSpPr>
              <p:grpSpPr bwMode="auto">
                <a:xfrm>
                  <a:off x="1076" y="3562"/>
                  <a:ext cx="809" cy="364"/>
                  <a:chOff x="1076" y="3562"/>
                  <a:chExt cx="809" cy="364"/>
                </a:xfrm>
              </p:grpSpPr>
              <p:sp>
                <p:nvSpPr>
                  <p:cNvPr id="93256" name="Freeform 60"/>
                  <p:cNvSpPr>
                    <a:spLocks/>
                  </p:cNvSpPr>
                  <p:nvPr/>
                </p:nvSpPr>
                <p:spPr bwMode="auto">
                  <a:xfrm>
                    <a:off x="1514" y="3597"/>
                    <a:ext cx="371" cy="256"/>
                  </a:xfrm>
                  <a:custGeom>
                    <a:avLst/>
                    <a:gdLst>
                      <a:gd name="T0" fmla="*/ 47 w 371"/>
                      <a:gd name="T1" fmla="*/ 8 h 256"/>
                      <a:gd name="T2" fmla="*/ 37 w 371"/>
                      <a:gd name="T3" fmla="*/ 17 h 256"/>
                      <a:gd name="T4" fmla="*/ 27 w 371"/>
                      <a:gd name="T5" fmla="*/ 32 h 256"/>
                      <a:gd name="T6" fmla="*/ 17 w 371"/>
                      <a:gd name="T7" fmla="*/ 52 h 256"/>
                      <a:gd name="T8" fmla="*/ 8 w 371"/>
                      <a:gd name="T9" fmla="*/ 72 h 256"/>
                      <a:gd name="T10" fmla="*/ 3 w 371"/>
                      <a:gd name="T11" fmla="*/ 94 h 256"/>
                      <a:gd name="T12" fmla="*/ 0 w 371"/>
                      <a:gd name="T13" fmla="*/ 121 h 256"/>
                      <a:gd name="T14" fmla="*/ 3 w 371"/>
                      <a:gd name="T15" fmla="*/ 145 h 256"/>
                      <a:gd name="T16" fmla="*/ 12 w 371"/>
                      <a:gd name="T17" fmla="*/ 173 h 256"/>
                      <a:gd name="T18" fmla="*/ 21 w 371"/>
                      <a:gd name="T19" fmla="*/ 179 h 256"/>
                      <a:gd name="T20" fmla="*/ 43 w 371"/>
                      <a:gd name="T21" fmla="*/ 177 h 256"/>
                      <a:gd name="T22" fmla="*/ 47 w 371"/>
                      <a:gd name="T23" fmla="*/ 196 h 256"/>
                      <a:gd name="T24" fmla="*/ 54 w 371"/>
                      <a:gd name="T25" fmla="*/ 217 h 256"/>
                      <a:gd name="T26" fmla="*/ 64 w 371"/>
                      <a:gd name="T27" fmla="*/ 226 h 256"/>
                      <a:gd name="T28" fmla="*/ 84 w 371"/>
                      <a:gd name="T29" fmla="*/ 238 h 256"/>
                      <a:gd name="T30" fmla="*/ 106 w 371"/>
                      <a:gd name="T31" fmla="*/ 246 h 256"/>
                      <a:gd name="T32" fmla="*/ 132 w 371"/>
                      <a:gd name="T33" fmla="*/ 254 h 256"/>
                      <a:gd name="T34" fmla="*/ 155 w 371"/>
                      <a:gd name="T35" fmla="*/ 256 h 256"/>
                      <a:gd name="T36" fmla="*/ 181 w 371"/>
                      <a:gd name="T37" fmla="*/ 255 h 256"/>
                      <a:gd name="T38" fmla="*/ 208 w 371"/>
                      <a:gd name="T39" fmla="*/ 252 h 256"/>
                      <a:gd name="T40" fmla="*/ 234 w 371"/>
                      <a:gd name="T41" fmla="*/ 246 h 256"/>
                      <a:gd name="T42" fmla="*/ 262 w 371"/>
                      <a:gd name="T43" fmla="*/ 238 h 256"/>
                      <a:gd name="T44" fmla="*/ 291 w 371"/>
                      <a:gd name="T45" fmla="*/ 227 h 256"/>
                      <a:gd name="T46" fmla="*/ 312 w 371"/>
                      <a:gd name="T47" fmla="*/ 215 h 256"/>
                      <a:gd name="T48" fmla="*/ 331 w 371"/>
                      <a:gd name="T49" fmla="*/ 201 h 256"/>
                      <a:gd name="T50" fmla="*/ 350 w 371"/>
                      <a:gd name="T51" fmla="*/ 181 h 256"/>
                      <a:gd name="T52" fmla="*/ 361 w 371"/>
                      <a:gd name="T53" fmla="*/ 165 h 256"/>
                      <a:gd name="T54" fmla="*/ 368 w 371"/>
                      <a:gd name="T55" fmla="*/ 149 h 256"/>
                      <a:gd name="T56" fmla="*/ 371 w 371"/>
                      <a:gd name="T57" fmla="*/ 136 h 256"/>
                      <a:gd name="T58" fmla="*/ 369 w 371"/>
                      <a:gd name="T59" fmla="*/ 119 h 256"/>
                      <a:gd name="T60" fmla="*/ 364 w 371"/>
                      <a:gd name="T61" fmla="*/ 103 h 256"/>
                      <a:gd name="T62" fmla="*/ 358 w 371"/>
                      <a:gd name="T63" fmla="*/ 93 h 256"/>
                      <a:gd name="T64" fmla="*/ 348 w 371"/>
                      <a:gd name="T65" fmla="*/ 85 h 256"/>
                      <a:gd name="T66" fmla="*/ 337 w 371"/>
                      <a:gd name="T67" fmla="*/ 79 h 256"/>
                      <a:gd name="T68" fmla="*/ 316 w 371"/>
                      <a:gd name="T69" fmla="*/ 71 h 256"/>
                      <a:gd name="T70" fmla="*/ 281 w 371"/>
                      <a:gd name="T71" fmla="*/ 56 h 256"/>
                      <a:gd name="T72" fmla="*/ 243 w 371"/>
                      <a:gd name="T73" fmla="*/ 43 h 256"/>
                      <a:gd name="T74" fmla="*/ 209 w 371"/>
                      <a:gd name="T75" fmla="*/ 32 h 256"/>
                      <a:gd name="T76" fmla="*/ 189 w 371"/>
                      <a:gd name="T77" fmla="*/ 27 h 256"/>
                      <a:gd name="T78" fmla="*/ 181 w 371"/>
                      <a:gd name="T79" fmla="*/ 17 h 256"/>
                      <a:gd name="T80" fmla="*/ 161 w 371"/>
                      <a:gd name="T81" fmla="*/ 0 h 256"/>
                      <a:gd name="T82" fmla="*/ 47 w 371"/>
                      <a:gd name="T83" fmla="*/ 8 h 25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w 371"/>
                      <a:gd name="T127" fmla="*/ 0 h 256"/>
                      <a:gd name="T128" fmla="*/ 371 w 371"/>
                      <a:gd name="T129" fmla="*/ 256 h 256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T126" t="T127" r="T128" b="T129"/>
                    <a:pathLst>
                      <a:path w="371" h="256">
                        <a:moveTo>
                          <a:pt x="47" y="8"/>
                        </a:moveTo>
                        <a:lnTo>
                          <a:pt x="37" y="17"/>
                        </a:lnTo>
                        <a:lnTo>
                          <a:pt x="27" y="32"/>
                        </a:lnTo>
                        <a:lnTo>
                          <a:pt x="17" y="52"/>
                        </a:lnTo>
                        <a:lnTo>
                          <a:pt x="8" y="72"/>
                        </a:lnTo>
                        <a:lnTo>
                          <a:pt x="3" y="94"/>
                        </a:lnTo>
                        <a:lnTo>
                          <a:pt x="0" y="121"/>
                        </a:lnTo>
                        <a:lnTo>
                          <a:pt x="3" y="145"/>
                        </a:lnTo>
                        <a:lnTo>
                          <a:pt x="12" y="173"/>
                        </a:lnTo>
                        <a:lnTo>
                          <a:pt x="21" y="179"/>
                        </a:lnTo>
                        <a:lnTo>
                          <a:pt x="43" y="177"/>
                        </a:lnTo>
                        <a:lnTo>
                          <a:pt x="47" y="196"/>
                        </a:lnTo>
                        <a:lnTo>
                          <a:pt x="54" y="217"/>
                        </a:lnTo>
                        <a:lnTo>
                          <a:pt x="64" y="226"/>
                        </a:lnTo>
                        <a:lnTo>
                          <a:pt x="84" y="238"/>
                        </a:lnTo>
                        <a:lnTo>
                          <a:pt x="106" y="246"/>
                        </a:lnTo>
                        <a:lnTo>
                          <a:pt x="132" y="254"/>
                        </a:lnTo>
                        <a:lnTo>
                          <a:pt x="155" y="256"/>
                        </a:lnTo>
                        <a:lnTo>
                          <a:pt x="181" y="255"/>
                        </a:lnTo>
                        <a:lnTo>
                          <a:pt x="208" y="252"/>
                        </a:lnTo>
                        <a:lnTo>
                          <a:pt x="234" y="246"/>
                        </a:lnTo>
                        <a:lnTo>
                          <a:pt x="262" y="238"/>
                        </a:lnTo>
                        <a:lnTo>
                          <a:pt x="291" y="227"/>
                        </a:lnTo>
                        <a:lnTo>
                          <a:pt x="312" y="215"/>
                        </a:lnTo>
                        <a:lnTo>
                          <a:pt x="331" y="201"/>
                        </a:lnTo>
                        <a:lnTo>
                          <a:pt x="350" y="181"/>
                        </a:lnTo>
                        <a:lnTo>
                          <a:pt x="361" y="165"/>
                        </a:lnTo>
                        <a:lnTo>
                          <a:pt x="368" y="149"/>
                        </a:lnTo>
                        <a:lnTo>
                          <a:pt x="371" y="136"/>
                        </a:lnTo>
                        <a:lnTo>
                          <a:pt x="369" y="119"/>
                        </a:lnTo>
                        <a:lnTo>
                          <a:pt x="364" y="103"/>
                        </a:lnTo>
                        <a:lnTo>
                          <a:pt x="358" y="93"/>
                        </a:lnTo>
                        <a:lnTo>
                          <a:pt x="348" y="85"/>
                        </a:lnTo>
                        <a:lnTo>
                          <a:pt x="337" y="79"/>
                        </a:lnTo>
                        <a:lnTo>
                          <a:pt x="316" y="71"/>
                        </a:lnTo>
                        <a:lnTo>
                          <a:pt x="281" y="56"/>
                        </a:lnTo>
                        <a:lnTo>
                          <a:pt x="243" y="43"/>
                        </a:lnTo>
                        <a:lnTo>
                          <a:pt x="209" y="32"/>
                        </a:lnTo>
                        <a:lnTo>
                          <a:pt x="189" y="27"/>
                        </a:lnTo>
                        <a:lnTo>
                          <a:pt x="181" y="17"/>
                        </a:lnTo>
                        <a:lnTo>
                          <a:pt x="161" y="0"/>
                        </a:lnTo>
                        <a:lnTo>
                          <a:pt x="47" y="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93257" name="Freeform 61"/>
                  <p:cNvSpPr>
                    <a:spLocks/>
                  </p:cNvSpPr>
                  <p:nvPr/>
                </p:nvSpPr>
                <p:spPr bwMode="auto">
                  <a:xfrm>
                    <a:off x="1076" y="3562"/>
                    <a:ext cx="384" cy="364"/>
                  </a:xfrm>
                  <a:custGeom>
                    <a:avLst/>
                    <a:gdLst>
                      <a:gd name="T0" fmla="*/ 232 w 384"/>
                      <a:gd name="T1" fmla="*/ 3 h 364"/>
                      <a:gd name="T2" fmla="*/ 215 w 384"/>
                      <a:gd name="T3" fmla="*/ 17 h 364"/>
                      <a:gd name="T4" fmla="*/ 191 w 384"/>
                      <a:gd name="T5" fmla="*/ 35 h 364"/>
                      <a:gd name="T6" fmla="*/ 167 w 384"/>
                      <a:gd name="T7" fmla="*/ 55 h 364"/>
                      <a:gd name="T8" fmla="*/ 150 w 384"/>
                      <a:gd name="T9" fmla="*/ 70 h 364"/>
                      <a:gd name="T10" fmla="*/ 132 w 384"/>
                      <a:gd name="T11" fmla="*/ 85 h 364"/>
                      <a:gd name="T12" fmla="*/ 115 w 384"/>
                      <a:gd name="T13" fmla="*/ 99 h 364"/>
                      <a:gd name="T14" fmla="*/ 95 w 384"/>
                      <a:gd name="T15" fmla="*/ 115 h 364"/>
                      <a:gd name="T16" fmla="*/ 69 w 384"/>
                      <a:gd name="T17" fmla="*/ 136 h 364"/>
                      <a:gd name="T18" fmla="*/ 43 w 384"/>
                      <a:gd name="T19" fmla="*/ 154 h 364"/>
                      <a:gd name="T20" fmla="*/ 33 w 384"/>
                      <a:gd name="T21" fmla="*/ 162 h 364"/>
                      <a:gd name="T22" fmla="*/ 23 w 384"/>
                      <a:gd name="T23" fmla="*/ 180 h 364"/>
                      <a:gd name="T24" fmla="*/ 14 w 384"/>
                      <a:gd name="T25" fmla="*/ 199 h 364"/>
                      <a:gd name="T26" fmla="*/ 7 w 384"/>
                      <a:gd name="T27" fmla="*/ 224 h 364"/>
                      <a:gd name="T28" fmla="*/ 3 w 384"/>
                      <a:gd name="T29" fmla="*/ 246 h 364"/>
                      <a:gd name="T30" fmla="*/ 0 w 384"/>
                      <a:gd name="T31" fmla="*/ 269 h 364"/>
                      <a:gd name="T32" fmla="*/ 0 w 384"/>
                      <a:gd name="T33" fmla="*/ 297 h 364"/>
                      <a:gd name="T34" fmla="*/ 3 w 384"/>
                      <a:gd name="T35" fmla="*/ 320 h 364"/>
                      <a:gd name="T36" fmla="*/ 8 w 384"/>
                      <a:gd name="T37" fmla="*/ 341 h 364"/>
                      <a:gd name="T38" fmla="*/ 12 w 384"/>
                      <a:gd name="T39" fmla="*/ 348 h 364"/>
                      <a:gd name="T40" fmla="*/ 24 w 384"/>
                      <a:gd name="T41" fmla="*/ 356 h 364"/>
                      <a:gd name="T42" fmla="*/ 40 w 384"/>
                      <a:gd name="T43" fmla="*/ 361 h 364"/>
                      <a:gd name="T44" fmla="*/ 66 w 384"/>
                      <a:gd name="T45" fmla="*/ 364 h 364"/>
                      <a:gd name="T46" fmla="*/ 94 w 384"/>
                      <a:gd name="T47" fmla="*/ 363 h 364"/>
                      <a:gd name="T48" fmla="*/ 126 w 384"/>
                      <a:gd name="T49" fmla="*/ 359 h 364"/>
                      <a:gd name="T50" fmla="*/ 153 w 384"/>
                      <a:gd name="T51" fmla="*/ 355 h 364"/>
                      <a:gd name="T52" fmla="*/ 180 w 384"/>
                      <a:gd name="T53" fmla="*/ 348 h 364"/>
                      <a:gd name="T54" fmla="*/ 209 w 384"/>
                      <a:gd name="T55" fmla="*/ 340 h 364"/>
                      <a:gd name="T56" fmla="*/ 235 w 384"/>
                      <a:gd name="T57" fmla="*/ 330 h 364"/>
                      <a:gd name="T58" fmla="*/ 255 w 384"/>
                      <a:gd name="T59" fmla="*/ 313 h 364"/>
                      <a:gd name="T60" fmla="*/ 273 w 384"/>
                      <a:gd name="T61" fmla="*/ 285 h 364"/>
                      <a:gd name="T62" fmla="*/ 287 w 384"/>
                      <a:gd name="T63" fmla="*/ 252 h 364"/>
                      <a:gd name="T64" fmla="*/ 300 w 384"/>
                      <a:gd name="T65" fmla="*/ 224 h 364"/>
                      <a:gd name="T66" fmla="*/ 314 w 384"/>
                      <a:gd name="T67" fmla="*/ 200 h 364"/>
                      <a:gd name="T68" fmla="*/ 327 w 384"/>
                      <a:gd name="T69" fmla="*/ 180 h 364"/>
                      <a:gd name="T70" fmla="*/ 343 w 384"/>
                      <a:gd name="T71" fmla="*/ 171 h 364"/>
                      <a:gd name="T72" fmla="*/ 361 w 384"/>
                      <a:gd name="T73" fmla="*/ 156 h 364"/>
                      <a:gd name="T74" fmla="*/ 376 w 384"/>
                      <a:gd name="T75" fmla="*/ 142 h 364"/>
                      <a:gd name="T76" fmla="*/ 381 w 384"/>
                      <a:gd name="T77" fmla="*/ 120 h 364"/>
                      <a:gd name="T78" fmla="*/ 383 w 384"/>
                      <a:gd name="T79" fmla="*/ 95 h 364"/>
                      <a:gd name="T80" fmla="*/ 384 w 384"/>
                      <a:gd name="T81" fmla="*/ 75 h 364"/>
                      <a:gd name="T82" fmla="*/ 379 w 384"/>
                      <a:gd name="T83" fmla="*/ 56 h 364"/>
                      <a:gd name="T84" fmla="*/ 371 w 384"/>
                      <a:gd name="T85" fmla="*/ 40 h 364"/>
                      <a:gd name="T86" fmla="*/ 362 w 384"/>
                      <a:gd name="T87" fmla="*/ 27 h 364"/>
                      <a:gd name="T88" fmla="*/ 352 w 384"/>
                      <a:gd name="T89" fmla="*/ 15 h 364"/>
                      <a:gd name="T90" fmla="*/ 333 w 384"/>
                      <a:gd name="T91" fmla="*/ 0 h 364"/>
                      <a:gd name="T92" fmla="*/ 232 w 384"/>
                      <a:gd name="T93" fmla="*/ 3 h 364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w 384"/>
                      <a:gd name="T142" fmla="*/ 0 h 364"/>
                      <a:gd name="T143" fmla="*/ 384 w 384"/>
                      <a:gd name="T144" fmla="*/ 364 h 364"/>
                    </a:gdLst>
                    <a:ahLst/>
                    <a:cxnLst>
                      <a:cxn ang="T94">
                        <a:pos x="T0" y="T1"/>
                      </a:cxn>
                      <a:cxn ang="T95">
                        <a:pos x="T2" y="T3"/>
                      </a:cxn>
                      <a:cxn ang="T96">
                        <a:pos x="T4" y="T5"/>
                      </a:cxn>
                      <a:cxn ang="T97">
                        <a:pos x="T6" y="T7"/>
                      </a:cxn>
                      <a:cxn ang="T98">
                        <a:pos x="T8" y="T9"/>
                      </a:cxn>
                      <a:cxn ang="T99">
                        <a:pos x="T10" y="T11"/>
                      </a:cxn>
                      <a:cxn ang="T100">
                        <a:pos x="T12" y="T13"/>
                      </a:cxn>
                      <a:cxn ang="T101">
                        <a:pos x="T14" y="T15"/>
                      </a:cxn>
                      <a:cxn ang="T102">
                        <a:pos x="T16" y="T17"/>
                      </a:cxn>
                      <a:cxn ang="T103">
                        <a:pos x="T18" y="T19"/>
                      </a:cxn>
                      <a:cxn ang="T104">
                        <a:pos x="T20" y="T21"/>
                      </a:cxn>
                      <a:cxn ang="T105">
                        <a:pos x="T22" y="T23"/>
                      </a:cxn>
                      <a:cxn ang="T106">
                        <a:pos x="T24" y="T25"/>
                      </a:cxn>
                      <a:cxn ang="T107">
                        <a:pos x="T26" y="T27"/>
                      </a:cxn>
                      <a:cxn ang="T108">
                        <a:pos x="T28" y="T29"/>
                      </a:cxn>
                      <a:cxn ang="T109">
                        <a:pos x="T30" y="T31"/>
                      </a:cxn>
                      <a:cxn ang="T110">
                        <a:pos x="T32" y="T33"/>
                      </a:cxn>
                      <a:cxn ang="T111">
                        <a:pos x="T34" y="T35"/>
                      </a:cxn>
                      <a:cxn ang="T112">
                        <a:pos x="T36" y="T37"/>
                      </a:cxn>
                      <a:cxn ang="T113">
                        <a:pos x="T38" y="T39"/>
                      </a:cxn>
                      <a:cxn ang="T114">
                        <a:pos x="T40" y="T41"/>
                      </a:cxn>
                      <a:cxn ang="T115">
                        <a:pos x="T42" y="T43"/>
                      </a:cxn>
                      <a:cxn ang="T116">
                        <a:pos x="T44" y="T45"/>
                      </a:cxn>
                      <a:cxn ang="T117">
                        <a:pos x="T46" y="T47"/>
                      </a:cxn>
                      <a:cxn ang="T118">
                        <a:pos x="T48" y="T49"/>
                      </a:cxn>
                      <a:cxn ang="T119">
                        <a:pos x="T50" y="T51"/>
                      </a:cxn>
                      <a:cxn ang="T120">
                        <a:pos x="T52" y="T53"/>
                      </a:cxn>
                      <a:cxn ang="T121">
                        <a:pos x="T54" y="T55"/>
                      </a:cxn>
                      <a:cxn ang="T122">
                        <a:pos x="T56" y="T57"/>
                      </a:cxn>
                      <a:cxn ang="T123">
                        <a:pos x="T58" y="T59"/>
                      </a:cxn>
                      <a:cxn ang="T124">
                        <a:pos x="T60" y="T61"/>
                      </a:cxn>
                      <a:cxn ang="T125">
                        <a:pos x="T62" y="T63"/>
                      </a:cxn>
                      <a:cxn ang="T126">
                        <a:pos x="T64" y="T65"/>
                      </a:cxn>
                      <a:cxn ang="T127">
                        <a:pos x="T66" y="T67"/>
                      </a:cxn>
                      <a:cxn ang="T128">
                        <a:pos x="T68" y="T69"/>
                      </a:cxn>
                      <a:cxn ang="T129">
                        <a:pos x="T70" y="T71"/>
                      </a:cxn>
                      <a:cxn ang="T130">
                        <a:pos x="T72" y="T73"/>
                      </a:cxn>
                      <a:cxn ang="T131">
                        <a:pos x="T74" y="T75"/>
                      </a:cxn>
                      <a:cxn ang="T132">
                        <a:pos x="T76" y="T77"/>
                      </a:cxn>
                      <a:cxn ang="T133">
                        <a:pos x="T78" y="T79"/>
                      </a:cxn>
                      <a:cxn ang="T134">
                        <a:pos x="T80" y="T81"/>
                      </a:cxn>
                      <a:cxn ang="T135">
                        <a:pos x="T82" y="T83"/>
                      </a:cxn>
                      <a:cxn ang="T136">
                        <a:pos x="T84" y="T85"/>
                      </a:cxn>
                      <a:cxn ang="T137">
                        <a:pos x="T86" y="T87"/>
                      </a:cxn>
                      <a:cxn ang="T138">
                        <a:pos x="T88" y="T89"/>
                      </a:cxn>
                      <a:cxn ang="T139">
                        <a:pos x="T90" y="T91"/>
                      </a:cxn>
                      <a:cxn ang="T140">
                        <a:pos x="T92" y="T93"/>
                      </a:cxn>
                    </a:cxnLst>
                    <a:rect l="T141" t="T142" r="T143" b="T144"/>
                    <a:pathLst>
                      <a:path w="384" h="364">
                        <a:moveTo>
                          <a:pt x="232" y="3"/>
                        </a:moveTo>
                        <a:lnTo>
                          <a:pt x="215" y="17"/>
                        </a:lnTo>
                        <a:lnTo>
                          <a:pt x="191" y="35"/>
                        </a:lnTo>
                        <a:lnTo>
                          <a:pt x="167" y="55"/>
                        </a:lnTo>
                        <a:lnTo>
                          <a:pt x="150" y="70"/>
                        </a:lnTo>
                        <a:lnTo>
                          <a:pt x="132" y="85"/>
                        </a:lnTo>
                        <a:lnTo>
                          <a:pt x="115" y="99"/>
                        </a:lnTo>
                        <a:lnTo>
                          <a:pt x="95" y="115"/>
                        </a:lnTo>
                        <a:lnTo>
                          <a:pt x="69" y="136"/>
                        </a:lnTo>
                        <a:lnTo>
                          <a:pt x="43" y="154"/>
                        </a:lnTo>
                        <a:lnTo>
                          <a:pt x="33" y="162"/>
                        </a:lnTo>
                        <a:lnTo>
                          <a:pt x="23" y="180"/>
                        </a:lnTo>
                        <a:lnTo>
                          <a:pt x="14" y="199"/>
                        </a:lnTo>
                        <a:lnTo>
                          <a:pt x="7" y="224"/>
                        </a:lnTo>
                        <a:lnTo>
                          <a:pt x="3" y="246"/>
                        </a:lnTo>
                        <a:lnTo>
                          <a:pt x="0" y="269"/>
                        </a:lnTo>
                        <a:lnTo>
                          <a:pt x="0" y="297"/>
                        </a:lnTo>
                        <a:lnTo>
                          <a:pt x="3" y="320"/>
                        </a:lnTo>
                        <a:lnTo>
                          <a:pt x="8" y="341"/>
                        </a:lnTo>
                        <a:lnTo>
                          <a:pt x="12" y="348"/>
                        </a:lnTo>
                        <a:lnTo>
                          <a:pt x="24" y="356"/>
                        </a:lnTo>
                        <a:lnTo>
                          <a:pt x="40" y="361"/>
                        </a:lnTo>
                        <a:lnTo>
                          <a:pt x="66" y="364"/>
                        </a:lnTo>
                        <a:lnTo>
                          <a:pt x="94" y="363"/>
                        </a:lnTo>
                        <a:lnTo>
                          <a:pt x="126" y="359"/>
                        </a:lnTo>
                        <a:lnTo>
                          <a:pt x="153" y="355"/>
                        </a:lnTo>
                        <a:lnTo>
                          <a:pt x="180" y="348"/>
                        </a:lnTo>
                        <a:lnTo>
                          <a:pt x="209" y="340"/>
                        </a:lnTo>
                        <a:lnTo>
                          <a:pt x="235" y="330"/>
                        </a:lnTo>
                        <a:lnTo>
                          <a:pt x="255" y="313"/>
                        </a:lnTo>
                        <a:lnTo>
                          <a:pt x="273" y="285"/>
                        </a:lnTo>
                        <a:lnTo>
                          <a:pt x="287" y="252"/>
                        </a:lnTo>
                        <a:lnTo>
                          <a:pt x="300" y="224"/>
                        </a:lnTo>
                        <a:lnTo>
                          <a:pt x="314" y="200"/>
                        </a:lnTo>
                        <a:lnTo>
                          <a:pt x="327" y="180"/>
                        </a:lnTo>
                        <a:lnTo>
                          <a:pt x="343" y="171"/>
                        </a:lnTo>
                        <a:lnTo>
                          <a:pt x="361" y="156"/>
                        </a:lnTo>
                        <a:lnTo>
                          <a:pt x="376" y="142"/>
                        </a:lnTo>
                        <a:lnTo>
                          <a:pt x="381" y="120"/>
                        </a:lnTo>
                        <a:lnTo>
                          <a:pt x="383" y="95"/>
                        </a:lnTo>
                        <a:lnTo>
                          <a:pt x="384" y="75"/>
                        </a:lnTo>
                        <a:lnTo>
                          <a:pt x="379" y="56"/>
                        </a:lnTo>
                        <a:lnTo>
                          <a:pt x="371" y="40"/>
                        </a:lnTo>
                        <a:lnTo>
                          <a:pt x="362" y="27"/>
                        </a:lnTo>
                        <a:lnTo>
                          <a:pt x="352" y="15"/>
                        </a:lnTo>
                        <a:lnTo>
                          <a:pt x="333" y="0"/>
                        </a:lnTo>
                        <a:lnTo>
                          <a:pt x="232" y="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</p:grpSp>
            <p:grpSp>
              <p:nvGrpSpPr>
                <p:cNvPr id="93201" name="Group 62"/>
                <p:cNvGrpSpPr>
                  <a:grpSpLocks/>
                </p:cNvGrpSpPr>
                <p:nvPr/>
              </p:nvGrpSpPr>
              <p:grpSpPr bwMode="auto">
                <a:xfrm>
                  <a:off x="863" y="2046"/>
                  <a:ext cx="1258" cy="1594"/>
                  <a:chOff x="863" y="2046"/>
                  <a:chExt cx="1258" cy="1594"/>
                </a:xfrm>
              </p:grpSpPr>
              <p:grpSp>
                <p:nvGrpSpPr>
                  <p:cNvPr id="93202" name="Group 63"/>
                  <p:cNvGrpSpPr>
                    <a:grpSpLocks/>
                  </p:cNvGrpSpPr>
                  <p:nvPr/>
                </p:nvGrpSpPr>
                <p:grpSpPr bwMode="auto">
                  <a:xfrm>
                    <a:off x="863" y="2046"/>
                    <a:ext cx="1258" cy="1594"/>
                    <a:chOff x="863" y="2046"/>
                    <a:chExt cx="1258" cy="1594"/>
                  </a:xfrm>
                </p:grpSpPr>
                <p:grpSp>
                  <p:nvGrpSpPr>
                    <p:cNvPr id="93229" name="Group 6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816" y="2046"/>
                      <a:ext cx="305" cy="333"/>
                      <a:chOff x="1816" y="2046"/>
                      <a:chExt cx="305" cy="333"/>
                    </a:xfrm>
                  </p:grpSpPr>
                  <p:sp>
                    <p:nvSpPr>
                      <p:cNvPr id="93253" name="Freeform 6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816" y="2046"/>
                        <a:ext cx="305" cy="333"/>
                      </a:xfrm>
                      <a:custGeom>
                        <a:avLst/>
                        <a:gdLst>
                          <a:gd name="T0" fmla="*/ 14 w 305"/>
                          <a:gd name="T1" fmla="*/ 201 h 333"/>
                          <a:gd name="T2" fmla="*/ 50 w 305"/>
                          <a:gd name="T3" fmla="*/ 183 h 333"/>
                          <a:gd name="T4" fmla="*/ 59 w 305"/>
                          <a:gd name="T5" fmla="*/ 138 h 333"/>
                          <a:gd name="T6" fmla="*/ 70 w 305"/>
                          <a:gd name="T7" fmla="*/ 99 h 333"/>
                          <a:gd name="T8" fmla="*/ 90 w 305"/>
                          <a:gd name="T9" fmla="*/ 70 h 333"/>
                          <a:gd name="T10" fmla="*/ 111 w 305"/>
                          <a:gd name="T11" fmla="*/ 54 h 333"/>
                          <a:gd name="T12" fmla="*/ 145 w 305"/>
                          <a:gd name="T13" fmla="*/ 46 h 333"/>
                          <a:gd name="T14" fmla="*/ 170 w 305"/>
                          <a:gd name="T15" fmla="*/ 31 h 333"/>
                          <a:gd name="T16" fmla="*/ 189 w 305"/>
                          <a:gd name="T17" fmla="*/ 8 h 333"/>
                          <a:gd name="T18" fmla="*/ 224 w 305"/>
                          <a:gd name="T19" fmla="*/ 0 h 333"/>
                          <a:gd name="T20" fmla="*/ 239 w 305"/>
                          <a:gd name="T21" fmla="*/ 7 h 333"/>
                          <a:gd name="T22" fmla="*/ 245 w 305"/>
                          <a:gd name="T23" fmla="*/ 20 h 333"/>
                          <a:gd name="T24" fmla="*/ 241 w 305"/>
                          <a:gd name="T25" fmla="*/ 42 h 333"/>
                          <a:gd name="T26" fmla="*/ 228 w 305"/>
                          <a:gd name="T27" fmla="*/ 56 h 333"/>
                          <a:gd name="T28" fmla="*/ 207 w 305"/>
                          <a:gd name="T29" fmla="*/ 70 h 333"/>
                          <a:gd name="T30" fmla="*/ 219 w 305"/>
                          <a:gd name="T31" fmla="*/ 85 h 333"/>
                          <a:gd name="T32" fmla="*/ 241 w 305"/>
                          <a:gd name="T33" fmla="*/ 94 h 333"/>
                          <a:gd name="T34" fmla="*/ 258 w 305"/>
                          <a:gd name="T35" fmla="*/ 113 h 333"/>
                          <a:gd name="T36" fmla="*/ 259 w 305"/>
                          <a:gd name="T37" fmla="*/ 148 h 333"/>
                          <a:gd name="T38" fmla="*/ 290 w 305"/>
                          <a:gd name="T39" fmla="*/ 153 h 333"/>
                          <a:gd name="T40" fmla="*/ 303 w 305"/>
                          <a:gd name="T41" fmla="*/ 192 h 333"/>
                          <a:gd name="T42" fmla="*/ 304 w 305"/>
                          <a:gd name="T43" fmla="*/ 239 h 333"/>
                          <a:gd name="T44" fmla="*/ 295 w 305"/>
                          <a:gd name="T45" fmla="*/ 287 h 333"/>
                          <a:gd name="T46" fmla="*/ 283 w 305"/>
                          <a:gd name="T47" fmla="*/ 328 h 333"/>
                          <a:gd name="T48" fmla="*/ 246 w 305"/>
                          <a:gd name="T49" fmla="*/ 333 h 333"/>
                          <a:gd name="T50" fmla="*/ 219 w 305"/>
                          <a:gd name="T51" fmla="*/ 324 h 333"/>
                          <a:gd name="T52" fmla="*/ 187 w 305"/>
                          <a:gd name="T53" fmla="*/ 321 h 333"/>
                          <a:gd name="T54" fmla="*/ 156 w 305"/>
                          <a:gd name="T55" fmla="*/ 328 h 333"/>
                          <a:gd name="T56" fmla="*/ 123 w 305"/>
                          <a:gd name="T57" fmla="*/ 320 h 333"/>
                          <a:gd name="T58" fmla="*/ 95 w 305"/>
                          <a:gd name="T59" fmla="*/ 301 h 333"/>
                          <a:gd name="T60" fmla="*/ 74 w 305"/>
                          <a:gd name="T61" fmla="*/ 302 h 333"/>
                          <a:gd name="T62" fmla="*/ 48 w 305"/>
                          <a:gd name="T63" fmla="*/ 317 h 333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w 305"/>
                          <a:gd name="T97" fmla="*/ 0 h 333"/>
                          <a:gd name="T98" fmla="*/ 305 w 305"/>
                          <a:gd name="T99" fmla="*/ 333 h 333"/>
                        </a:gdLst>
                        <a:ahLst/>
                        <a:cxnLst>
                          <a:cxn ang="T64">
                            <a:pos x="T0" y="T1"/>
                          </a:cxn>
                          <a:cxn ang="T65">
                            <a:pos x="T2" y="T3"/>
                          </a:cxn>
                          <a:cxn ang="T66">
                            <a:pos x="T4" y="T5"/>
                          </a:cxn>
                          <a:cxn ang="T67">
                            <a:pos x="T6" y="T7"/>
                          </a:cxn>
                          <a:cxn ang="T68">
                            <a:pos x="T8" y="T9"/>
                          </a:cxn>
                          <a:cxn ang="T69">
                            <a:pos x="T10" y="T11"/>
                          </a:cxn>
                          <a:cxn ang="T70">
                            <a:pos x="T12" y="T13"/>
                          </a:cxn>
                          <a:cxn ang="T71">
                            <a:pos x="T14" y="T15"/>
                          </a:cxn>
                          <a:cxn ang="T72">
                            <a:pos x="T16" y="T17"/>
                          </a:cxn>
                          <a:cxn ang="T73">
                            <a:pos x="T18" y="T19"/>
                          </a:cxn>
                          <a:cxn ang="T74">
                            <a:pos x="T20" y="T21"/>
                          </a:cxn>
                          <a:cxn ang="T75">
                            <a:pos x="T22" y="T23"/>
                          </a:cxn>
                          <a:cxn ang="T76">
                            <a:pos x="T24" y="T25"/>
                          </a:cxn>
                          <a:cxn ang="T77">
                            <a:pos x="T26" y="T27"/>
                          </a:cxn>
                          <a:cxn ang="T78">
                            <a:pos x="T28" y="T29"/>
                          </a:cxn>
                          <a:cxn ang="T79">
                            <a:pos x="T30" y="T31"/>
                          </a:cxn>
                          <a:cxn ang="T80">
                            <a:pos x="T32" y="T33"/>
                          </a:cxn>
                          <a:cxn ang="T81">
                            <a:pos x="T34" y="T35"/>
                          </a:cxn>
                          <a:cxn ang="T82">
                            <a:pos x="T36" y="T37"/>
                          </a:cxn>
                          <a:cxn ang="T83">
                            <a:pos x="T38" y="T39"/>
                          </a:cxn>
                          <a:cxn ang="T84">
                            <a:pos x="T40" y="T41"/>
                          </a:cxn>
                          <a:cxn ang="T85">
                            <a:pos x="T42" y="T43"/>
                          </a:cxn>
                          <a:cxn ang="T86">
                            <a:pos x="T44" y="T45"/>
                          </a:cxn>
                          <a:cxn ang="T87">
                            <a:pos x="T46" y="T47"/>
                          </a:cxn>
                          <a:cxn ang="T88">
                            <a:pos x="T48" y="T49"/>
                          </a:cxn>
                          <a:cxn ang="T89">
                            <a:pos x="T50" y="T51"/>
                          </a:cxn>
                          <a:cxn ang="T90">
                            <a:pos x="T52" y="T53"/>
                          </a:cxn>
                          <a:cxn ang="T91">
                            <a:pos x="T54" y="T55"/>
                          </a:cxn>
                          <a:cxn ang="T92">
                            <a:pos x="T56" y="T57"/>
                          </a:cxn>
                          <a:cxn ang="T93">
                            <a:pos x="T58" y="T59"/>
                          </a:cxn>
                          <a:cxn ang="T94">
                            <a:pos x="T60" y="T61"/>
                          </a:cxn>
                          <a:cxn ang="T95">
                            <a:pos x="T62" y="T63"/>
                          </a:cxn>
                        </a:cxnLst>
                        <a:rect l="T96" t="T97" r="T98" b="T99"/>
                        <a:pathLst>
                          <a:path w="305" h="333">
                            <a:moveTo>
                              <a:pt x="0" y="212"/>
                            </a:moveTo>
                            <a:lnTo>
                              <a:pt x="14" y="201"/>
                            </a:lnTo>
                            <a:lnTo>
                              <a:pt x="32" y="192"/>
                            </a:lnTo>
                            <a:lnTo>
                              <a:pt x="50" y="183"/>
                            </a:lnTo>
                            <a:lnTo>
                              <a:pt x="54" y="161"/>
                            </a:lnTo>
                            <a:lnTo>
                              <a:pt x="59" y="138"/>
                            </a:lnTo>
                            <a:lnTo>
                              <a:pt x="63" y="119"/>
                            </a:lnTo>
                            <a:lnTo>
                              <a:pt x="70" y="99"/>
                            </a:lnTo>
                            <a:lnTo>
                              <a:pt x="81" y="80"/>
                            </a:lnTo>
                            <a:lnTo>
                              <a:pt x="90" y="70"/>
                            </a:lnTo>
                            <a:lnTo>
                              <a:pt x="100" y="60"/>
                            </a:lnTo>
                            <a:lnTo>
                              <a:pt x="111" y="54"/>
                            </a:lnTo>
                            <a:lnTo>
                              <a:pt x="126" y="48"/>
                            </a:lnTo>
                            <a:lnTo>
                              <a:pt x="145" y="46"/>
                            </a:lnTo>
                            <a:lnTo>
                              <a:pt x="167" y="48"/>
                            </a:lnTo>
                            <a:lnTo>
                              <a:pt x="170" y="31"/>
                            </a:lnTo>
                            <a:lnTo>
                              <a:pt x="176" y="13"/>
                            </a:lnTo>
                            <a:lnTo>
                              <a:pt x="189" y="8"/>
                            </a:lnTo>
                            <a:lnTo>
                              <a:pt x="205" y="4"/>
                            </a:lnTo>
                            <a:lnTo>
                              <a:pt x="224" y="0"/>
                            </a:lnTo>
                            <a:lnTo>
                              <a:pt x="231" y="3"/>
                            </a:lnTo>
                            <a:lnTo>
                              <a:pt x="239" y="7"/>
                            </a:lnTo>
                            <a:lnTo>
                              <a:pt x="243" y="12"/>
                            </a:lnTo>
                            <a:lnTo>
                              <a:pt x="245" y="20"/>
                            </a:lnTo>
                            <a:lnTo>
                              <a:pt x="244" y="31"/>
                            </a:lnTo>
                            <a:lnTo>
                              <a:pt x="241" y="42"/>
                            </a:lnTo>
                            <a:lnTo>
                              <a:pt x="235" y="51"/>
                            </a:lnTo>
                            <a:lnTo>
                              <a:pt x="228" y="56"/>
                            </a:lnTo>
                            <a:lnTo>
                              <a:pt x="218" y="64"/>
                            </a:lnTo>
                            <a:lnTo>
                              <a:pt x="207" y="70"/>
                            </a:lnTo>
                            <a:lnTo>
                              <a:pt x="208" y="82"/>
                            </a:lnTo>
                            <a:lnTo>
                              <a:pt x="219" y="85"/>
                            </a:lnTo>
                            <a:lnTo>
                              <a:pt x="230" y="89"/>
                            </a:lnTo>
                            <a:lnTo>
                              <a:pt x="241" y="94"/>
                            </a:lnTo>
                            <a:lnTo>
                              <a:pt x="250" y="102"/>
                            </a:lnTo>
                            <a:lnTo>
                              <a:pt x="258" y="113"/>
                            </a:lnTo>
                            <a:lnTo>
                              <a:pt x="261" y="130"/>
                            </a:lnTo>
                            <a:lnTo>
                              <a:pt x="259" y="148"/>
                            </a:lnTo>
                            <a:lnTo>
                              <a:pt x="273" y="149"/>
                            </a:lnTo>
                            <a:lnTo>
                              <a:pt x="290" y="153"/>
                            </a:lnTo>
                            <a:lnTo>
                              <a:pt x="298" y="166"/>
                            </a:lnTo>
                            <a:lnTo>
                              <a:pt x="303" y="192"/>
                            </a:lnTo>
                            <a:lnTo>
                              <a:pt x="305" y="216"/>
                            </a:lnTo>
                            <a:lnTo>
                              <a:pt x="304" y="239"/>
                            </a:lnTo>
                            <a:lnTo>
                              <a:pt x="301" y="262"/>
                            </a:lnTo>
                            <a:lnTo>
                              <a:pt x="295" y="287"/>
                            </a:lnTo>
                            <a:lnTo>
                              <a:pt x="288" y="309"/>
                            </a:lnTo>
                            <a:lnTo>
                              <a:pt x="283" y="328"/>
                            </a:lnTo>
                            <a:lnTo>
                              <a:pt x="263" y="332"/>
                            </a:lnTo>
                            <a:lnTo>
                              <a:pt x="246" y="333"/>
                            </a:lnTo>
                            <a:lnTo>
                              <a:pt x="233" y="330"/>
                            </a:lnTo>
                            <a:lnTo>
                              <a:pt x="219" y="324"/>
                            </a:lnTo>
                            <a:lnTo>
                              <a:pt x="204" y="318"/>
                            </a:lnTo>
                            <a:lnTo>
                              <a:pt x="187" y="321"/>
                            </a:lnTo>
                            <a:lnTo>
                              <a:pt x="175" y="325"/>
                            </a:lnTo>
                            <a:lnTo>
                              <a:pt x="156" y="328"/>
                            </a:lnTo>
                            <a:lnTo>
                              <a:pt x="139" y="325"/>
                            </a:lnTo>
                            <a:lnTo>
                              <a:pt x="123" y="320"/>
                            </a:lnTo>
                            <a:lnTo>
                              <a:pt x="106" y="310"/>
                            </a:lnTo>
                            <a:lnTo>
                              <a:pt x="95" y="301"/>
                            </a:lnTo>
                            <a:lnTo>
                              <a:pt x="83" y="291"/>
                            </a:lnTo>
                            <a:lnTo>
                              <a:pt x="74" y="302"/>
                            </a:lnTo>
                            <a:lnTo>
                              <a:pt x="63" y="310"/>
                            </a:lnTo>
                            <a:lnTo>
                              <a:pt x="48" y="317"/>
                            </a:lnTo>
                            <a:lnTo>
                              <a:pt x="0" y="212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ES"/>
                      </a:p>
                    </p:txBody>
                  </p:sp>
                  <p:sp>
                    <p:nvSpPr>
                      <p:cNvPr id="93254" name="Freeform 6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910" y="2163"/>
                        <a:ext cx="48" cy="82"/>
                      </a:xfrm>
                      <a:custGeom>
                        <a:avLst/>
                        <a:gdLst>
                          <a:gd name="T0" fmla="*/ 0 w 48"/>
                          <a:gd name="T1" fmla="*/ 82 h 82"/>
                          <a:gd name="T2" fmla="*/ 20 w 48"/>
                          <a:gd name="T3" fmla="*/ 24 h 82"/>
                          <a:gd name="T4" fmla="*/ 48 w 48"/>
                          <a:gd name="T5" fmla="*/ 0 h 82"/>
                          <a:gd name="T6" fmla="*/ 0 60000 65536"/>
                          <a:gd name="T7" fmla="*/ 0 60000 65536"/>
                          <a:gd name="T8" fmla="*/ 0 60000 65536"/>
                          <a:gd name="T9" fmla="*/ 0 w 48"/>
                          <a:gd name="T10" fmla="*/ 0 h 82"/>
                          <a:gd name="T11" fmla="*/ 48 w 48"/>
                          <a:gd name="T12" fmla="*/ 82 h 82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48" h="82">
                            <a:moveTo>
                              <a:pt x="0" y="82"/>
                            </a:moveTo>
                            <a:lnTo>
                              <a:pt x="20" y="24"/>
                            </a:lnTo>
                            <a:lnTo>
                              <a:pt x="48" y="0"/>
                            </a:lnTo>
                          </a:path>
                        </a:pathLst>
                      </a:cu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ES"/>
                      </a:p>
                    </p:txBody>
                  </p:sp>
                  <p:sp>
                    <p:nvSpPr>
                      <p:cNvPr id="93255" name="Freeform 6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930" y="2192"/>
                        <a:ext cx="64" cy="70"/>
                      </a:xfrm>
                      <a:custGeom>
                        <a:avLst/>
                        <a:gdLst>
                          <a:gd name="T0" fmla="*/ 0 w 64"/>
                          <a:gd name="T1" fmla="*/ 70 h 70"/>
                          <a:gd name="T2" fmla="*/ 25 w 64"/>
                          <a:gd name="T3" fmla="*/ 19 h 70"/>
                          <a:gd name="T4" fmla="*/ 64 w 64"/>
                          <a:gd name="T5" fmla="*/ 0 h 70"/>
                          <a:gd name="T6" fmla="*/ 0 60000 65536"/>
                          <a:gd name="T7" fmla="*/ 0 60000 65536"/>
                          <a:gd name="T8" fmla="*/ 0 60000 65536"/>
                          <a:gd name="T9" fmla="*/ 0 w 64"/>
                          <a:gd name="T10" fmla="*/ 0 h 70"/>
                          <a:gd name="T11" fmla="*/ 64 w 64"/>
                          <a:gd name="T12" fmla="*/ 70 h 7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64" h="70">
                            <a:moveTo>
                              <a:pt x="0" y="70"/>
                            </a:moveTo>
                            <a:lnTo>
                              <a:pt x="25" y="19"/>
                            </a:lnTo>
                            <a:lnTo>
                              <a:pt x="64" y="0"/>
                            </a:lnTo>
                          </a:path>
                        </a:pathLst>
                      </a:cu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ES"/>
                      </a:p>
                    </p:txBody>
                  </p:sp>
                </p:grpSp>
                <p:grpSp>
                  <p:nvGrpSpPr>
                    <p:cNvPr id="93230" name="Group 6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63" y="2249"/>
                      <a:ext cx="1014" cy="1391"/>
                      <a:chOff x="863" y="2249"/>
                      <a:chExt cx="1014" cy="1391"/>
                    </a:xfrm>
                  </p:grpSpPr>
                  <p:grpSp>
                    <p:nvGrpSpPr>
                      <p:cNvPr id="93231" name="Group 6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863" y="2249"/>
                        <a:ext cx="1014" cy="1391"/>
                        <a:chOff x="863" y="2249"/>
                        <a:chExt cx="1014" cy="1391"/>
                      </a:xfrm>
                    </p:grpSpPr>
                    <p:grpSp>
                      <p:nvGrpSpPr>
                        <p:cNvPr id="93237" name="Group 7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863" y="2500"/>
                          <a:ext cx="573" cy="562"/>
                          <a:chOff x="863" y="2500"/>
                          <a:chExt cx="573" cy="562"/>
                        </a:xfrm>
                      </p:grpSpPr>
                      <p:sp>
                        <p:nvSpPr>
                          <p:cNvPr id="93250" name="Freeform 71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054" y="2649"/>
                            <a:ext cx="382" cy="413"/>
                          </a:xfrm>
                          <a:custGeom>
                            <a:avLst/>
                            <a:gdLst>
                              <a:gd name="T0" fmla="*/ 0 w 382"/>
                              <a:gd name="T1" fmla="*/ 224 h 413"/>
                              <a:gd name="T2" fmla="*/ 15 w 382"/>
                              <a:gd name="T3" fmla="*/ 231 h 413"/>
                              <a:gd name="T4" fmla="*/ 26 w 382"/>
                              <a:gd name="T5" fmla="*/ 240 h 413"/>
                              <a:gd name="T6" fmla="*/ 37 w 382"/>
                              <a:gd name="T7" fmla="*/ 252 h 413"/>
                              <a:gd name="T8" fmla="*/ 45 w 382"/>
                              <a:gd name="T9" fmla="*/ 266 h 413"/>
                              <a:gd name="T10" fmla="*/ 53 w 382"/>
                              <a:gd name="T11" fmla="*/ 282 h 413"/>
                              <a:gd name="T12" fmla="*/ 61 w 382"/>
                              <a:gd name="T13" fmla="*/ 301 h 413"/>
                              <a:gd name="T14" fmla="*/ 70 w 382"/>
                              <a:gd name="T15" fmla="*/ 322 h 413"/>
                              <a:gd name="T16" fmla="*/ 78 w 382"/>
                              <a:gd name="T17" fmla="*/ 338 h 413"/>
                              <a:gd name="T18" fmla="*/ 86 w 382"/>
                              <a:gd name="T19" fmla="*/ 354 h 413"/>
                              <a:gd name="T20" fmla="*/ 96 w 382"/>
                              <a:gd name="T21" fmla="*/ 370 h 413"/>
                              <a:gd name="T22" fmla="*/ 110 w 382"/>
                              <a:gd name="T23" fmla="*/ 387 h 413"/>
                              <a:gd name="T24" fmla="*/ 122 w 382"/>
                              <a:gd name="T25" fmla="*/ 397 h 413"/>
                              <a:gd name="T26" fmla="*/ 139 w 382"/>
                              <a:gd name="T27" fmla="*/ 405 h 413"/>
                              <a:gd name="T28" fmla="*/ 155 w 382"/>
                              <a:gd name="T29" fmla="*/ 411 h 413"/>
                              <a:gd name="T30" fmla="*/ 175 w 382"/>
                              <a:gd name="T31" fmla="*/ 413 h 413"/>
                              <a:gd name="T32" fmla="*/ 193 w 382"/>
                              <a:gd name="T33" fmla="*/ 412 h 413"/>
                              <a:gd name="T34" fmla="*/ 213 w 382"/>
                              <a:gd name="T35" fmla="*/ 405 h 413"/>
                              <a:gd name="T36" fmla="*/ 316 w 382"/>
                              <a:gd name="T37" fmla="*/ 353 h 413"/>
                              <a:gd name="T38" fmla="*/ 382 w 382"/>
                              <a:gd name="T39" fmla="*/ 201 h 413"/>
                              <a:gd name="T40" fmla="*/ 382 w 382"/>
                              <a:gd name="T41" fmla="*/ 46 h 413"/>
                              <a:gd name="T42" fmla="*/ 319 w 382"/>
                              <a:gd name="T43" fmla="*/ 0 h 413"/>
                              <a:gd name="T44" fmla="*/ 259 w 382"/>
                              <a:gd name="T45" fmla="*/ 88 h 413"/>
                              <a:gd name="T46" fmla="*/ 0 w 382"/>
                              <a:gd name="T47" fmla="*/ 224 h 413"/>
                              <a:gd name="T48" fmla="*/ 0 60000 65536"/>
                              <a:gd name="T49" fmla="*/ 0 60000 65536"/>
                              <a:gd name="T50" fmla="*/ 0 60000 65536"/>
                              <a:gd name="T51" fmla="*/ 0 60000 65536"/>
                              <a:gd name="T52" fmla="*/ 0 60000 65536"/>
                              <a:gd name="T53" fmla="*/ 0 60000 65536"/>
                              <a:gd name="T54" fmla="*/ 0 60000 65536"/>
                              <a:gd name="T55" fmla="*/ 0 60000 65536"/>
                              <a:gd name="T56" fmla="*/ 0 60000 65536"/>
                              <a:gd name="T57" fmla="*/ 0 60000 65536"/>
                              <a:gd name="T58" fmla="*/ 0 60000 65536"/>
                              <a:gd name="T59" fmla="*/ 0 60000 65536"/>
                              <a:gd name="T60" fmla="*/ 0 60000 65536"/>
                              <a:gd name="T61" fmla="*/ 0 60000 65536"/>
                              <a:gd name="T62" fmla="*/ 0 60000 65536"/>
                              <a:gd name="T63" fmla="*/ 0 60000 65536"/>
                              <a:gd name="T64" fmla="*/ 0 60000 65536"/>
                              <a:gd name="T65" fmla="*/ 0 60000 65536"/>
                              <a:gd name="T66" fmla="*/ 0 60000 65536"/>
                              <a:gd name="T67" fmla="*/ 0 60000 65536"/>
                              <a:gd name="T68" fmla="*/ 0 60000 65536"/>
                              <a:gd name="T69" fmla="*/ 0 60000 65536"/>
                              <a:gd name="T70" fmla="*/ 0 60000 65536"/>
                              <a:gd name="T71" fmla="*/ 0 60000 65536"/>
                              <a:gd name="T72" fmla="*/ 0 w 382"/>
                              <a:gd name="T73" fmla="*/ 0 h 413"/>
                              <a:gd name="T74" fmla="*/ 382 w 382"/>
                              <a:gd name="T75" fmla="*/ 413 h 413"/>
                            </a:gdLst>
                            <a:ahLst/>
                            <a:cxnLst>
                              <a:cxn ang="T48">
                                <a:pos x="T0" y="T1"/>
                              </a:cxn>
                              <a:cxn ang="T49">
                                <a:pos x="T2" y="T3"/>
                              </a:cxn>
                              <a:cxn ang="T50">
                                <a:pos x="T4" y="T5"/>
                              </a:cxn>
                              <a:cxn ang="T51">
                                <a:pos x="T6" y="T7"/>
                              </a:cxn>
                              <a:cxn ang="T52">
                                <a:pos x="T8" y="T9"/>
                              </a:cxn>
                              <a:cxn ang="T53">
                                <a:pos x="T10" y="T11"/>
                              </a:cxn>
                              <a:cxn ang="T54">
                                <a:pos x="T12" y="T13"/>
                              </a:cxn>
                              <a:cxn ang="T55">
                                <a:pos x="T14" y="T15"/>
                              </a:cxn>
                              <a:cxn ang="T56">
                                <a:pos x="T16" y="T17"/>
                              </a:cxn>
                              <a:cxn ang="T57">
                                <a:pos x="T18" y="T19"/>
                              </a:cxn>
                              <a:cxn ang="T58">
                                <a:pos x="T20" y="T21"/>
                              </a:cxn>
                              <a:cxn ang="T59">
                                <a:pos x="T22" y="T23"/>
                              </a:cxn>
                              <a:cxn ang="T60">
                                <a:pos x="T24" y="T25"/>
                              </a:cxn>
                              <a:cxn ang="T61">
                                <a:pos x="T26" y="T27"/>
                              </a:cxn>
                              <a:cxn ang="T62">
                                <a:pos x="T28" y="T29"/>
                              </a:cxn>
                              <a:cxn ang="T63">
                                <a:pos x="T30" y="T31"/>
                              </a:cxn>
                              <a:cxn ang="T64">
                                <a:pos x="T32" y="T33"/>
                              </a:cxn>
                              <a:cxn ang="T65">
                                <a:pos x="T34" y="T35"/>
                              </a:cxn>
                              <a:cxn ang="T66">
                                <a:pos x="T36" y="T37"/>
                              </a:cxn>
                              <a:cxn ang="T67">
                                <a:pos x="T38" y="T39"/>
                              </a:cxn>
                              <a:cxn ang="T68">
                                <a:pos x="T40" y="T41"/>
                              </a:cxn>
                              <a:cxn ang="T69">
                                <a:pos x="T42" y="T43"/>
                              </a:cxn>
                              <a:cxn ang="T70">
                                <a:pos x="T44" y="T45"/>
                              </a:cxn>
                              <a:cxn ang="T71">
                                <a:pos x="T46" y="T47"/>
                              </a:cxn>
                            </a:cxnLst>
                            <a:rect l="T72" t="T73" r="T74" b="T75"/>
                            <a:pathLst>
                              <a:path w="382" h="413">
                                <a:moveTo>
                                  <a:pt x="0" y="224"/>
                                </a:moveTo>
                                <a:lnTo>
                                  <a:pt x="15" y="231"/>
                                </a:lnTo>
                                <a:lnTo>
                                  <a:pt x="26" y="240"/>
                                </a:lnTo>
                                <a:lnTo>
                                  <a:pt x="37" y="252"/>
                                </a:lnTo>
                                <a:lnTo>
                                  <a:pt x="45" y="266"/>
                                </a:lnTo>
                                <a:lnTo>
                                  <a:pt x="53" y="282"/>
                                </a:lnTo>
                                <a:lnTo>
                                  <a:pt x="61" y="301"/>
                                </a:lnTo>
                                <a:lnTo>
                                  <a:pt x="70" y="322"/>
                                </a:lnTo>
                                <a:lnTo>
                                  <a:pt x="78" y="338"/>
                                </a:lnTo>
                                <a:lnTo>
                                  <a:pt x="86" y="354"/>
                                </a:lnTo>
                                <a:lnTo>
                                  <a:pt x="96" y="370"/>
                                </a:lnTo>
                                <a:lnTo>
                                  <a:pt x="110" y="387"/>
                                </a:lnTo>
                                <a:lnTo>
                                  <a:pt x="122" y="397"/>
                                </a:lnTo>
                                <a:lnTo>
                                  <a:pt x="139" y="405"/>
                                </a:lnTo>
                                <a:lnTo>
                                  <a:pt x="155" y="411"/>
                                </a:lnTo>
                                <a:lnTo>
                                  <a:pt x="175" y="413"/>
                                </a:lnTo>
                                <a:lnTo>
                                  <a:pt x="193" y="412"/>
                                </a:lnTo>
                                <a:lnTo>
                                  <a:pt x="213" y="405"/>
                                </a:lnTo>
                                <a:lnTo>
                                  <a:pt x="316" y="353"/>
                                </a:lnTo>
                                <a:lnTo>
                                  <a:pt x="382" y="201"/>
                                </a:lnTo>
                                <a:lnTo>
                                  <a:pt x="382" y="46"/>
                                </a:lnTo>
                                <a:lnTo>
                                  <a:pt x="319" y="0"/>
                                </a:lnTo>
                                <a:lnTo>
                                  <a:pt x="259" y="88"/>
                                </a:lnTo>
                                <a:lnTo>
                                  <a:pt x="0" y="224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800000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s-ES"/>
                          </a:p>
                        </p:txBody>
                      </p:sp>
                      <p:sp>
                        <p:nvSpPr>
                          <p:cNvPr id="93251" name="Freeform 72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916" y="2500"/>
                            <a:ext cx="461" cy="216"/>
                          </a:xfrm>
                          <a:custGeom>
                            <a:avLst/>
                            <a:gdLst>
                              <a:gd name="T0" fmla="*/ 143 w 461"/>
                              <a:gd name="T1" fmla="*/ 207 h 216"/>
                              <a:gd name="T2" fmla="*/ 13 w 461"/>
                              <a:gd name="T3" fmla="*/ 216 h 216"/>
                              <a:gd name="T4" fmla="*/ 0 w 461"/>
                              <a:gd name="T5" fmla="*/ 182 h 216"/>
                              <a:gd name="T6" fmla="*/ 23 w 461"/>
                              <a:gd name="T7" fmla="*/ 188 h 216"/>
                              <a:gd name="T8" fmla="*/ 38 w 461"/>
                              <a:gd name="T9" fmla="*/ 186 h 216"/>
                              <a:gd name="T10" fmla="*/ 56 w 461"/>
                              <a:gd name="T11" fmla="*/ 185 h 216"/>
                              <a:gd name="T12" fmla="*/ 77 w 461"/>
                              <a:gd name="T13" fmla="*/ 180 h 216"/>
                              <a:gd name="T14" fmla="*/ 96 w 461"/>
                              <a:gd name="T15" fmla="*/ 172 h 216"/>
                              <a:gd name="T16" fmla="*/ 116 w 461"/>
                              <a:gd name="T17" fmla="*/ 161 h 216"/>
                              <a:gd name="T18" fmla="*/ 133 w 461"/>
                              <a:gd name="T19" fmla="*/ 149 h 216"/>
                              <a:gd name="T20" fmla="*/ 148 w 461"/>
                              <a:gd name="T21" fmla="*/ 137 h 216"/>
                              <a:gd name="T22" fmla="*/ 159 w 461"/>
                              <a:gd name="T23" fmla="*/ 123 h 216"/>
                              <a:gd name="T24" fmla="*/ 171 w 461"/>
                              <a:gd name="T25" fmla="*/ 107 h 216"/>
                              <a:gd name="T26" fmla="*/ 183 w 461"/>
                              <a:gd name="T27" fmla="*/ 88 h 216"/>
                              <a:gd name="T28" fmla="*/ 193 w 461"/>
                              <a:gd name="T29" fmla="*/ 71 h 216"/>
                              <a:gd name="T30" fmla="*/ 203 w 461"/>
                              <a:gd name="T31" fmla="*/ 54 h 216"/>
                              <a:gd name="T32" fmla="*/ 213 w 461"/>
                              <a:gd name="T33" fmla="*/ 39 h 216"/>
                              <a:gd name="T34" fmla="*/ 226 w 461"/>
                              <a:gd name="T35" fmla="*/ 25 h 216"/>
                              <a:gd name="T36" fmla="*/ 239 w 461"/>
                              <a:gd name="T37" fmla="*/ 15 h 216"/>
                              <a:gd name="T38" fmla="*/ 256 w 461"/>
                              <a:gd name="T39" fmla="*/ 8 h 216"/>
                              <a:gd name="T40" fmla="*/ 272 w 461"/>
                              <a:gd name="T41" fmla="*/ 4 h 216"/>
                              <a:gd name="T42" fmla="*/ 291 w 461"/>
                              <a:gd name="T43" fmla="*/ 1 h 216"/>
                              <a:gd name="T44" fmla="*/ 310 w 461"/>
                              <a:gd name="T45" fmla="*/ 0 h 216"/>
                              <a:gd name="T46" fmla="*/ 330 w 461"/>
                              <a:gd name="T47" fmla="*/ 1 h 216"/>
                              <a:gd name="T48" fmla="*/ 349 w 461"/>
                              <a:gd name="T49" fmla="*/ 4 h 216"/>
                              <a:gd name="T50" fmla="*/ 369 w 461"/>
                              <a:gd name="T51" fmla="*/ 7 h 216"/>
                              <a:gd name="T52" fmla="*/ 389 w 461"/>
                              <a:gd name="T53" fmla="*/ 11 h 216"/>
                              <a:gd name="T54" fmla="*/ 409 w 461"/>
                              <a:gd name="T55" fmla="*/ 15 h 216"/>
                              <a:gd name="T56" fmla="*/ 428 w 461"/>
                              <a:gd name="T57" fmla="*/ 19 h 216"/>
                              <a:gd name="T58" fmla="*/ 450 w 461"/>
                              <a:gd name="T59" fmla="*/ 23 h 216"/>
                              <a:gd name="T60" fmla="*/ 461 w 461"/>
                              <a:gd name="T61" fmla="*/ 72 h 216"/>
                              <a:gd name="T62" fmla="*/ 288 w 461"/>
                              <a:gd name="T63" fmla="*/ 107 h 216"/>
                              <a:gd name="T64" fmla="*/ 143 w 461"/>
                              <a:gd name="T65" fmla="*/ 207 h 216"/>
                              <a:gd name="T66" fmla="*/ 0 60000 65536"/>
                              <a:gd name="T67" fmla="*/ 0 60000 65536"/>
                              <a:gd name="T68" fmla="*/ 0 60000 65536"/>
                              <a:gd name="T69" fmla="*/ 0 60000 65536"/>
                              <a:gd name="T70" fmla="*/ 0 60000 65536"/>
                              <a:gd name="T71" fmla="*/ 0 60000 65536"/>
                              <a:gd name="T72" fmla="*/ 0 60000 65536"/>
                              <a:gd name="T73" fmla="*/ 0 60000 65536"/>
                              <a:gd name="T74" fmla="*/ 0 60000 65536"/>
                              <a:gd name="T75" fmla="*/ 0 60000 65536"/>
                              <a:gd name="T76" fmla="*/ 0 60000 65536"/>
                              <a:gd name="T77" fmla="*/ 0 60000 65536"/>
                              <a:gd name="T78" fmla="*/ 0 60000 65536"/>
                              <a:gd name="T79" fmla="*/ 0 60000 65536"/>
                              <a:gd name="T80" fmla="*/ 0 60000 65536"/>
                              <a:gd name="T81" fmla="*/ 0 60000 65536"/>
                              <a:gd name="T82" fmla="*/ 0 60000 65536"/>
                              <a:gd name="T83" fmla="*/ 0 60000 65536"/>
                              <a:gd name="T84" fmla="*/ 0 60000 65536"/>
                              <a:gd name="T85" fmla="*/ 0 60000 65536"/>
                              <a:gd name="T86" fmla="*/ 0 60000 65536"/>
                              <a:gd name="T87" fmla="*/ 0 60000 65536"/>
                              <a:gd name="T88" fmla="*/ 0 60000 65536"/>
                              <a:gd name="T89" fmla="*/ 0 60000 65536"/>
                              <a:gd name="T90" fmla="*/ 0 60000 65536"/>
                              <a:gd name="T91" fmla="*/ 0 60000 65536"/>
                              <a:gd name="T92" fmla="*/ 0 60000 65536"/>
                              <a:gd name="T93" fmla="*/ 0 60000 65536"/>
                              <a:gd name="T94" fmla="*/ 0 60000 65536"/>
                              <a:gd name="T95" fmla="*/ 0 60000 65536"/>
                              <a:gd name="T96" fmla="*/ 0 60000 65536"/>
                              <a:gd name="T97" fmla="*/ 0 60000 65536"/>
                              <a:gd name="T98" fmla="*/ 0 60000 65536"/>
                              <a:gd name="T99" fmla="*/ 0 w 461"/>
                              <a:gd name="T100" fmla="*/ 0 h 216"/>
                              <a:gd name="T101" fmla="*/ 461 w 461"/>
                              <a:gd name="T102" fmla="*/ 216 h 216"/>
                            </a:gdLst>
                            <a:ahLst/>
                            <a:cxnLst>
                              <a:cxn ang="T66">
                                <a:pos x="T0" y="T1"/>
                              </a:cxn>
                              <a:cxn ang="T67">
                                <a:pos x="T2" y="T3"/>
                              </a:cxn>
                              <a:cxn ang="T68">
                                <a:pos x="T4" y="T5"/>
                              </a:cxn>
                              <a:cxn ang="T69">
                                <a:pos x="T6" y="T7"/>
                              </a:cxn>
                              <a:cxn ang="T70">
                                <a:pos x="T8" y="T9"/>
                              </a:cxn>
                              <a:cxn ang="T71">
                                <a:pos x="T10" y="T11"/>
                              </a:cxn>
                              <a:cxn ang="T72">
                                <a:pos x="T12" y="T13"/>
                              </a:cxn>
                              <a:cxn ang="T73">
                                <a:pos x="T14" y="T15"/>
                              </a:cxn>
                              <a:cxn ang="T74">
                                <a:pos x="T16" y="T17"/>
                              </a:cxn>
                              <a:cxn ang="T75">
                                <a:pos x="T18" y="T19"/>
                              </a:cxn>
                              <a:cxn ang="T76">
                                <a:pos x="T20" y="T21"/>
                              </a:cxn>
                              <a:cxn ang="T77">
                                <a:pos x="T22" y="T23"/>
                              </a:cxn>
                              <a:cxn ang="T78">
                                <a:pos x="T24" y="T25"/>
                              </a:cxn>
                              <a:cxn ang="T79">
                                <a:pos x="T26" y="T27"/>
                              </a:cxn>
                              <a:cxn ang="T80">
                                <a:pos x="T28" y="T29"/>
                              </a:cxn>
                              <a:cxn ang="T81">
                                <a:pos x="T30" y="T31"/>
                              </a:cxn>
                              <a:cxn ang="T82">
                                <a:pos x="T32" y="T33"/>
                              </a:cxn>
                              <a:cxn ang="T83">
                                <a:pos x="T34" y="T35"/>
                              </a:cxn>
                              <a:cxn ang="T84">
                                <a:pos x="T36" y="T37"/>
                              </a:cxn>
                              <a:cxn ang="T85">
                                <a:pos x="T38" y="T39"/>
                              </a:cxn>
                              <a:cxn ang="T86">
                                <a:pos x="T40" y="T41"/>
                              </a:cxn>
                              <a:cxn ang="T87">
                                <a:pos x="T42" y="T43"/>
                              </a:cxn>
                              <a:cxn ang="T88">
                                <a:pos x="T44" y="T45"/>
                              </a:cxn>
                              <a:cxn ang="T89">
                                <a:pos x="T46" y="T47"/>
                              </a:cxn>
                              <a:cxn ang="T90">
                                <a:pos x="T48" y="T49"/>
                              </a:cxn>
                              <a:cxn ang="T91">
                                <a:pos x="T50" y="T51"/>
                              </a:cxn>
                              <a:cxn ang="T92">
                                <a:pos x="T52" y="T53"/>
                              </a:cxn>
                              <a:cxn ang="T93">
                                <a:pos x="T54" y="T55"/>
                              </a:cxn>
                              <a:cxn ang="T94">
                                <a:pos x="T56" y="T57"/>
                              </a:cxn>
                              <a:cxn ang="T95">
                                <a:pos x="T58" y="T59"/>
                              </a:cxn>
                              <a:cxn ang="T96">
                                <a:pos x="T60" y="T61"/>
                              </a:cxn>
                              <a:cxn ang="T97">
                                <a:pos x="T62" y="T63"/>
                              </a:cxn>
                              <a:cxn ang="T98">
                                <a:pos x="T64" y="T65"/>
                              </a:cxn>
                            </a:cxnLst>
                            <a:rect l="T99" t="T100" r="T101" b="T102"/>
                            <a:pathLst>
                              <a:path w="461" h="216">
                                <a:moveTo>
                                  <a:pt x="143" y="207"/>
                                </a:moveTo>
                                <a:lnTo>
                                  <a:pt x="13" y="216"/>
                                </a:lnTo>
                                <a:lnTo>
                                  <a:pt x="0" y="182"/>
                                </a:lnTo>
                                <a:lnTo>
                                  <a:pt x="23" y="188"/>
                                </a:lnTo>
                                <a:lnTo>
                                  <a:pt x="38" y="186"/>
                                </a:lnTo>
                                <a:lnTo>
                                  <a:pt x="56" y="185"/>
                                </a:lnTo>
                                <a:lnTo>
                                  <a:pt x="77" y="180"/>
                                </a:lnTo>
                                <a:lnTo>
                                  <a:pt x="96" y="172"/>
                                </a:lnTo>
                                <a:lnTo>
                                  <a:pt x="116" y="161"/>
                                </a:lnTo>
                                <a:lnTo>
                                  <a:pt x="133" y="149"/>
                                </a:lnTo>
                                <a:lnTo>
                                  <a:pt x="148" y="137"/>
                                </a:lnTo>
                                <a:lnTo>
                                  <a:pt x="159" y="123"/>
                                </a:lnTo>
                                <a:lnTo>
                                  <a:pt x="171" y="107"/>
                                </a:lnTo>
                                <a:lnTo>
                                  <a:pt x="183" y="88"/>
                                </a:lnTo>
                                <a:lnTo>
                                  <a:pt x="193" y="71"/>
                                </a:lnTo>
                                <a:lnTo>
                                  <a:pt x="203" y="54"/>
                                </a:lnTo>
                                <a:lnTo>
                                  <a:pt x="213" y="39"/>
                                </a:lnTo>
                                <a:lnTo>
                                  <a:pt x="226" y="25"/>
                                </a:lnTo>
                                <a:lnTo>
                                  <a:pt x="239" y="15"/>
                                </a:lnTo>
                                <a:lnTo>
                                  <a:pt x="256" y="8"/>
                                </a:lnTo>
                                <a:lnTo>
                                  <a:pt x="272" y="4"/>
                                </a:lnTo>
                                <a:lnTo>
                                  <a:pt x="291" y="1"/>
                                </a:lnTo>
                                <a:lnTo>
                                  <a:pt x="310" y="0"/>
                                </a:lnTo>
                                <a:lnTo>
                                  <a:pt x="330" y="1"/>
                                </a:lnTo>
                                <a:lnTo>
                                  <a:pt x="349" y="4"/>
                                </a:lnTo>
                                <a:lnTo>
                                  <a:pt x="369" y="7"/>
                                </a:lnTo>
                                <a:lnTo>
                                  <a:pt x="389" y="11"/>
                                </a:lnTo>
                                <a:lnTo>
                                  <a:pt x="409" y="15"/>
                                </a:lnTo>
                                <a:lnTo>
                                  <a:pt x="428" y="19"/>
                                </a:lnTo>
                                <a:lnTo>
                                  <a:pt x="450" y="23"/>
                                </a:lnTo>
                                <a:lnTo>
                                  <a:pt x="461" y="72"/>
                                </a:lnTo>
                                <a:lnTo>
                                  <a:pt x="288" y="107"/>
                                </a:lnTo>
                                <a:lnTo>
                                  <a:pt x="143" y="207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FF1F3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s-ES"/>
                          </a:p>
                        </p:txBody>
                      </p:sp>
                      <p:sp>
                        <p:nvSpPr>
                          <p:cNvPr id="93252" name="Freeform 73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863" y="2552"/>
                            <a:ext cx="515" cy="335"/>
                          </a:xfrm>
                          <a:custGeom>
                            <a:avLst/>
                            <a:gdLst>
                              <a:gd name="T0" fmla="*/ 472 w 515"/>
                              <a:gd name="T1" fmla="*/ 3 h 335"/>
                              <a:gd name="T2" fmla="*/ 434 w 515"/>
                              <a:gd name="T3" fmla="*/ 0 h 335"/>
                              <a:gd name="T4" fmla="*/ 383 w 515"/>
                              <a:gd name="T5" fmla="*/ 7 h 335"/>
                              <a:gd name="T6" fmla="*/ 336 w 515"/>
                              <a:gd name="T7" fmla="*/ 19 h 335"/>
                              <a:gd name="T8" fmla="*/ 302 w 515"/>
                              <a:gd name="T9" fmla="*/ 40 h 335"/>
                              <a:gd name="T10" fmla="*/ 276 w 515"/>
                              <a:gd name="T11" fmla="*/ 69 h 335"/>
                              <a:gd name="T12" fmla="*/ 253 w 515"/>
                              <a:gd name="T13" fmla="*/ 91 h 335"/>
                              <a:gd name="T14" fmla="*/ 220 w 515"/>
                              <a:gd name="T15" fmla="*/ 117 h 335"/>
                              <a:gd name="T16" fmla="*/ 185 w 515"/>
                              <a:gd name="T17" fmla="*/ 134 h 335"/>
                              <a:gd name="T18" fmla="*/ 147 w 515"/>
                              <a:gd name="T19" fmla="*/ 144 h 335"/>
                              <a:gd name="T20" fmla="*/ 108 w 515"/>
                              <a:gd name="T21" fmla="*/ 144 h 335"/>
                              <a:gd name="T22" fmla="*/ 69 w 515"/>
                              <a:gd name="T23" fmla="*/ 137 h 335"/>
                              <a:gd name="T24" fmla="*/ 34 w 515"/>
                              <a:gd name="T25" fmla="*/ 125 h 335"/>
                              <a:gd name="T26" fmla="*/ 3 w 515"/>
                              <a:gd name="T27" fmla="*/ 100 h 335"/>
                              <a:gd name="T28" fmla="*/ 0 w 515"/>
                              <a:gd name="T29" fmla="*/ 132 h 335"/>
                              <a:gd name="T30" fmla="*/ 2 w 515"/>
                              <a:gd name="T31" fmla="*/ 167 h 335"/>
                              <a:gd name="T32" fmla="*/ 10 w 515"/>
                              <a:gd name="T33" fmla="*/ 203 h 335"/>
                              <a:gd name="T34" fmla="*/ 25 w 515"/>
                              <a:gd name="T35" fmla="*/ 235 h 335"/>
                              <a:gd name="T36" fmla="*/ 45 w 515"/>
                              <a:gd name="T37" fmla="*/ 263 h 335"/>
                              <a:gd name="T38" fmla="*/ 67 w 515"/>
                              <a:gd name="T39" fmla="*/ 285 h 335"/>
                              <a:gd name="T40" fmla="*/ 97 w 515"/>
                              <a:gd name="T41" fmla="*/ 304 h 335"/>
                              <a:gd name="T42" fmla="*/ 128 w 515"/>
                              <a:gd name="T43" fmla="*/ 318 h 335"/>
                              <a:gd name="T44" fmla="*/ 167 w 515"/>
                              <a:gd name="T45" fmla="*/ 331 h 335"/>
                              <a:gd name="T46" fmla="*/ 212 w 515"/>
                              <a:gd name="T47" fmla="*/ 335 h 335"/>
                              <a:gd name="T48" fmla="*/ 249 w 515"/>
                              <a:gd name="T49" fmla="*/ 331 h 335"/>
                              <a:gd name="T50" fmla="*/ 296 w 515"/>
                              <a:gd name="T51" fmla="*/ 320 h 335"/>
                              <a:gd name="T52" fmla="*/ 334 w 515"/>
                              <a:gd name="T53" fmla="*/ 304 h 335"/>
                              <a:gd name="T54" fmla="*/ 371 w 515"/>
                              <a:gd name="T55" fmla="*/ 285 h 335"/>
                              <a:gd name="T56" fmla="*/ 415 w 515"/>
                              <a:gd name="T57" fmla="*/ 255 h 335"/>
                              <a:gd name="T58" fmla="*/ 453 w 515"/>
                              <a:gd name="T59" fmla="*/ 224 h 335"/>
                              <a:gd name="T60" fmla="*/ 510 w 515"/>
                              <a:gd name="T61" fmla="*/ 101 h 335"/>
                              <a:gd name="T62" fmla="*/ 491 w 515"/>
                              <a:gd name="T63" fmla="*/ 7 h 335"/>
                              <a:gd name="T64" fmla="*/ 0 60000 65536"/>
                              <a:gd name="T65" fmla="*/ 0 60000 65536"/>
                              <a:gd name="T66" fmla="*/ 0 60000 65536"/>
                              <a:gd name="T67" fmla="*/ 0 60000 65536"/>
                              <a:gd name="T68" fmla="*/ 0 60000 65536"/>
                              <a:gd name="T69" fmla="*/ 0 60000 65536"/>
                              <a:gd name="T70" fmla="*/ 0 60000 65536"/>
                              <a:gd name="T71" fmla="*/ 0 60000 65536"/>
                              <a:gd name="T72" fmla="*/ 0 60000 65536"/>
                              <a:gd name="T73" fmla="*/ 0 60000 65536"/>
                              <a:gd name="T74" fmla="*/ 0 60000 65536"/>
                              <a:gd name="T75" fmla="*/ 0 60000 65536"/>
                              <a:gd name="T76" fmla="*/ 0 60000 65536"/>
                              <a:gd name="T77" fmla="*/ 0 60000 65536"/>
                              <a:gd name="T78" fmla="*/ 0 60000 65536"/>
                              <a:gd name="T79" fmla="*/ 0 60000 65536"/>
                              <a:gd name="T80" fmla="*/ 0 60000 65536"/>
                              <a:gd name="T81" fmla="*/ 0 60000 65536"/>
                              <a:gd name="T82" fmla="*/ 0 60000 65536"/>
                              <a:gd name="T83" fmla="*/ 0 60000 65536"/>
                              <a:gd name="T84" fmla="*/ 0 60000 65536"/>
                              <a:gd name="T85" fmla="*/ 0 60000 65536"/>
                              <a:gd name="T86" fmla="*/ 0 60000 65536"/>
                              <a:gd name="T87" fmla="*/ 0 60000 65536"/>
                              <a:gd name="T88" fmla="*/ 0 60000 65536"/>
                              <a:gd name="T89" fmla="*/ 0 60000 65536"/>
                              <a:gd name="T90" fmla="*/ 0 60000 65536"/>
                              <a:gd name="T91" fmla="*/ 0 60000 65536"/>
                              <a:gd name="T92" fmla="*/ 0 60000 65536"/>
                              <a:gd name="T93" fmla="*/ 0 60000 65536"/>
                              <a:gd name="T94" fmla="*/ 0 60000 65536"/>
                              <a:gd name="T95" fmla="*/ 0 60000 65536"/>
                              <a:gd name="T96" fmla="*/ 0 w 515"/>
                              <a:gd name="T97" fmla="*/ 0 h 335"/>
                              <a:gd name="T98" fmla="*/ 515 w 515"/>
                              <a:gd name="T99" fmla="*/ 335 h 335"/>
                            </a:gdLst>
                            <a:ahLst/>
                            <a:cxnLst>
                              <a:cxn ang="T64">
                                <a:pos x="T0" y="T1"/>
                              </a:cxn>
                              <a:cxn ang="T65">
                                <a:pos x="T2" y="T3"/>
                              </a:cxn>
                              <a:cxn ang="T66">
                                <a:pos x="T4" y="T5"/>
                              </a:cxn>
                              <a:cxn ang="T67">
                                <a:pos x="T6" y="T7"/>
                              </a:cxn>
                              <a:cxn ang="T68">
                                <a:pos x="T8" y="T9"/>
                              </a:cxn>
                              <a:cxn ang="T69">
                                <a:pos x="T10" y="T11"/>
                              </a:cxn>
                              <a:cxn ang="T70">
                                <a:pos x="T12" y="T13"/>
                              </a:cxn>
                              <a:cxn ang="T71">
                                <a:pos x="T14" y="T15"/>
                              </a:cxn>
                              <a:cxn ang="T72">
                                <a:pos x="T16" y="T17"/>
                              </a:cxn>
                              <a:cxn ang="T73">
                                <a:pos x="T18" y="T19"/>
                              </a:cxn>
                              <a:cxn ang="T74">
                                <a:pos x="T20" y="T21"/>
                              </a:cxn>
                              <a:cxn ang="T75">
                                <a:pos x="T22" y="T23"/>
                              </a:cxn>
                              <a:cxn ang="T76">
                                <a:pos x="T24" y="T25"/>
                              </a:cxn>
                              <a:cxn ang="T77">
                                <a:pos x="T26" y="T27"/>
                              </a:cxn>
                              <a:cxn ang="T78">
                                <a:pos x="T28" y="T29"/>
                              </a:cxn>
                              <a:cxn ang="T79">
                                <a:pos x="T30" y="T31"/>
                              </a:cxn>
                              <a:cxn ang="T80">
                                <a:pos x="T32" y="T33"/>
                              </a:cxn>
                              <a:cxn ang="T81">
                                <a:pos x="T34" y="T35"/>
                              </a:cxn>
                              <a:cxn ang="T82">
                                <a:pos x="T36" y="T37"/>
                              </a:cxn>
                              <a:cxn ang="T83">
                                <a:pos x="T38" y="T39"/>
                              </a:cxn>
                              <a:cxn ang="T84">
                                <a:pos x="T40" y="T41"/>
                              </a:cxn>
                              <a:cxn ang="T85">
                                <a:pos x="T42" y="T43"/>
                              </a:cxn>
                              <a:cxn ang="T86">
                                <a:pos x="T44" y="T45"/>
                              </a:cxn>
                              <a:cxn ang="T87">
                                <a:pos x="T46" y="T47"/>
                              </a:cxn>
                              <a:cxn ang="T88">
                                <a:pos x="T48" y="T49"/>
                              </a:cxn>
                              <a:cxn ang="T89">
                                <a:pos x="T50" y="T51"/>
                              </a:cxn>
                              <a:cxn ang="T90">
                                <a:pos x="T52" y="T53"/>
                              </a:cxn>
                              <a:cxn ang="T91">
                                <a:pos x="T54" y="T55"/>
                              </a:cxn>
                              <a:cxn ang="T92">
                                <a:pos x="T56" y="T57"/>
                              </a:cxn>
                              <a:cxn ang="T93">
                                <a:pos x="T58" y="T59"/>
                              </a:cxn>
                              <a:cxn ang="T94">
                                <a:pos x="T60" y="T61"/>
                              </a:cxn>
                              <a:cxn ang="T95">
                                <a:pos x="T62" y="T63"/>
                              </a:cxn>
                            </a:cxnLst>
                            <a:rect l="T96" t="T97" r="T98" b="T99"/>
                            <a:pathLst>
                              <a:path w="515" h="335">
                                <a:moveTo>
                                  <a:pt x="491" y="7"/>
                                </a:moveTo>
                                <a:lnTo>
                                  <a:pt x="472" y="3"/>
                                </a:lnTo>
                                <a:lnTo>
                                  <a:pt x="453" y="2"/>
                                </a:lnTo>
                                <a:lnTo>
                                  <a:pt x="434" y="0"/>
                                </a:lnTo>
                                <a:lnTo>
                                  <a:pt x="407" y="3"/>
                                </a:lnTo>
                                <a:lnTo>
                                  <a:pt x="383" y="7"/>
                                </a:lnTo>
                                <a:lnTo>
                                  <a:pt x="357" y="12"/>
                                </a:lnTo>
                                <a:lnTo>
                                  <a:pt x="336" y="19"/>
                                </a:lnTo>
                                <a:lnTo>
                                  <a:pt x="316" y="28"/>
                                </a:lnTo>
                                <a:lnTo>
                                  <a:pt x="302" y="40"/>
                                </a:lnTo>
                                <a:lnTo>
                                  <a:pt x="289" y="54"/>
                                </a:lnTo>
                                <a:lnTo>
                                  <a:pt x="276" y="69"/>
                                </a:lnTo>
                                <a:lnTo>
                                  <a:pt x="265" y="81"/>
                                </a:lnTo>
                                <a:lnTo>
                                  <a:pt x="253" y="91"/>
                                </a:lnTo>
                                <a:lnTo>
                                  <a:pt x="238" y="105"/>
                                </a:lnTo>
                                <a:lnTo>
                                  <a:pt x="220" y="117"/>
                                </a:lnTo>
                                <a:lnTo>
                                  <a:pt x="204" y="126"/>
                                </a:lnTo>
                                <a:lnTo>
                                  <a:pt x="185" y="134"/>
                                </a:lnTo>
                                <a:lnTo>
                                  <a:pt x="167" y="140"/>
                                </a:lnTo>
                                <a:lnTo>
                                  <a:pt x="147" y="144"/>
                                </a:lnTo>
                                <a:lnTo>
                                  <a:pt x="127" y="145"/>
                                </a:lnTo>
                                <a:lnTo>
                                  <a:pt x="108" y="144"/>
                                </a:lnTo>
                                <a:lnTo>
                                  <a:pt x="89" y="143"/>
                                </a:lnTo>
                                <a:lnTo>
                                  <a:pt x="69" y="137"/>
                                </a:lnTo>
                                <a:lnTo>
                                  <a:pt x="51" y="133"/>
                                </a:lnTo>
                                <a:lnTo>
                                  <a:pt x="34" y="125"/>
                                </a:lnTo>
                                <a:lnTo>
                                  <a:pt x="16" y="112"/>
                                </a:lnTo>
                                <a:lnTo>
                                  <a:pt x="3" y="100"/>
                                </a:lnTo>
                                <a:lnTo>
                                  <a:pt x="1" y="114"/>
                                </a:lnTo>
                                <a:lnTo>
                                  <a:pt x="0" y="132"/>
                                </a:lnTo>
                                <a:lnTo>
                                  <a:pt x="0" y="148"/>
                                </a:lnTo>
                                <a:lnTo>
                                  <a:pt x="2" y="167"/>
                                </a:lnTo>
                                <a:lnTo>
                                  <a:pt x="5" y="184"/>
                                </a:lnTo>
                                <a:lnTo>
                                  <a:pt x="10" y="203"/>
                                </a:lnTo>
                                <a:lnTo>
                                  <a:pt x="18" y="219"/>
                                </a:lnTo>
                                <a:lnTo>
                                  <a:pt x="25" y="235"/>
                                </a:lnTo>
                                <a:lnTo>
                                  <a:pt x="35" y="249"/>
                                </a:lnTo>
                                <a:lnTo>
                                  <a:pt x="45" y="263"/>
                                </a:lnTo>
                                <a:lnTo>
                                  <a:pt x="56" y="274"/>
                                </a:lnTo>
                                <a:lnTo>
                                  <a:pt x="67" y="285"/>
                                </a:lnTo>
                                <a:lnTo>
                                  <a:pt x="82" y="296"/>
                                </a:lnTo>
                                <a:lnTo>
                                  <a:pt x="97" y="304"/>
                                </a:lnTo>
                                <a:lnTo>
                                  <a:pt x="113" y="312"/>
                                </a:lnTo>
                                <a:lnTo>
                                  <a:pt x="128" y="318"/>
                                </a:lnTo>
                                <a:lnTo>
                                  <a:pt x="147" y="325"/>
                                </a:lnTo>
                                <a:lnTo>
                                  <a:pt x="167" y="331"/>
                                </a:lnTo>
                                <a:lnTo>
                                  <a:pt x="190" y="333"/>
                                </a:lnTo>
                                <a:lnTo>
                                  <a:pt x="212" y="335"/>
                                </a:lnTo>
                                <a:lnTo>
                                  <a:pt x="228" y="333"/>
                                </a:lnTo>
                                <a:lnTo>
                                  <a:pt x="249" y="331"/>
                                </a:lnTo>
                                <a:lnTo>
                                  <a:pt x="270" y="326"/>
                                </a:lnTo>
                                <a:lnTo>
                                  <a:pt x="296" y="320"/>
                                </a:lnTo>
                                <a:lnTo>
                                  <a:pt x="316" y="312"/>
                                </a:lnTo>
                                <a:lnTo>
                                  <a:pt x="334" y="304"/>
                                </a:lnTo>
                                <a:lnTo>
                                  <a:pt x="351" y="296"/>
                                </a:lnTo>
                                <a:lnTo>
                                  <a:pt x="371" y="285"/>
                                </a:lnTo>
                                <a:lnTo>
                                  <a:pt x="395" y="270"/>
                                </a:lnTo>
                                <a:lnTo>
                                  <a:pt x="415" y="255"/>
                                </a:lnTo>
                                <a:lnTo>
                                  <a:pt x="433" y="241"/>
                                </a:lnTo>
                                <a:lnTo>
                                  <a:pt x="453" y="224"/>
                                </a:lnTo>
                                <a:lnTo>
                                  <a:pt x="472" y="206"/>
                                </a:lnTo>
                                <a:lnTo>
                                  <a:pt x="510" y="101"/>
                                </a:lnTo>
                                <a:lnTo>
                                  <a:pt x="515" y="58"/>
                                </a:lnTo>
                                <a:lnTo>
                                  <a:pt x="491" y="7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FF0000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s-ES"/>
                          </a:p>
                        </p:txBody>
                      </p:sp>
                    </p:grpSp>
                    <p:grpSp>
                      <p:nvGrpSpPr>
                        <p:cNvPr id="93238" name="Group 7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200" y="2249"/>
                          <a:ext cx="677" cy="1391"/>
                          <a:chOff x="1200" y="2249"/>
                          <a:chExt cx="677" cy="1391"/>
                        </a:xfrm>
                      </p:grpSpPr>
                      <p:grpSp>
                        <p:nvGrpSpPr>
                          <p:cNvPr id="93239" name="Group 75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200" y="2249"/>
                            <a:ext cx="677" cy="1391"/>
                            <a:chOff x="1200" y="2249"/>
                            <a:chExt cx="677" cy="1391"/>
                          </a:xfrm>
                        </p:grpSpPr>
                        <p:grpSp>
                          <p:nvGrpSpPr>
                            <p:cNvPr id="93243" name="Group 76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1294" y="2249"/>
                              <a:ext cx="583" cy="1391"/>
                              <a:chOff x="1294" y="2249"/>
                              <a:chExt cx="583" cy="1391"/>
                            </a:xfrm>
                          </p:grpSpPr>
                          <p:grpSp>
                            <p:nvGrpSpPr>
                              <p:cNvPr id="93245" name="Group 77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1446" y="2249"/>
                                <a:ext cx="431" cy="1110"/>
                                <a:chOff x="1446" y="2249"/>
                                <a:chExt cx="431" cy="1110"/>
                              </a:xfrm>
                            </p:grpSpPr>
                            <p:sp>
                              <p:nvSpPr>
                                <p:cNvPr id="93247" name="Freeform 78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1503" y="2249"/>
                                  <a:ext cx="374" cy="353"/>
                                </a:xfrm>
                                <a:custGeom>
                                  <a:avLst/>
                                  <a:gdLst>
                                    <a:gd name="T0" fmla="*/ 0 w 374"/>
                                    <a:gd name="T1" fmla="*/ 247 h 353"/>
                                    <a:gd name="T2" fmla="*/ 16 w 374"/>
                                    <a:gd name="T3" fmla="*/ 237 h 353"/>
                                    <a:gd name="T4" fmla="*/ 50 w 374"/>
                                    <a:gd name="T5" fmla="*/ 219 h 353"/>
                                    <a:gd name="T6" fmla="*/ 81 w 374"/>
                                    <a:gd name="T7" fmla="*/ 201 h 353"/>
                                    <a:gd name="T8" fmla="*/ 110 w 374"/>
                                    <a:gd name="T9" fmla="*/ 188 h 353"/>
                                    <a:gd name="T10" fmla="*/ 134 w 374"/>
                                    <a:gd name="T11" fmla="*/ 176 h 353"/>
                                    <a:gd name="T12" fmla="*/ 156 w 374"/>
                                    <a:gd name="T13" fmla="*/ 165 h 353"/>
                                    <a:gd name="T14" fmla="*/ 175 w 374"/>
                                    <a:gd name="T15" fmla="*/ 145 h 353"/>
                                    <a:gd name="T16" fmla="*/ 199 w 374"/>
                                    <a:gd name="T17" fmla="*/ 121 h 353"/>
                                    <a:gd name="T18" fmla="*/ 223 w 374"/>
                                    <a:gd name="T19" fmla="*/ 98 h 353"/>
                                    <a:gd name="T20" fmla="*/ 246 w 374"/>
                                    <a:gd name="T21" fmla="*/ 75 h 353"/>
                                    <a:gd name="T22" fmla="*/ 265 w 374"/>
                                    <a:gd name="T23" fmla="*/ 55 h 353"/>
                                    <a:gd name="T24" fmla="*/ 287 w 374"/>
                                    <a:gd name="T25" fmla="*/ 29 h 353"/>
                                    <a:gd name="T26" fmla="*/ 311 w 374"/>
                                    <a:gd name="T27" fmla="*/ 0 h 353"/>
                                    <a:gd name="T28" fmla="*/ 326 w 374"/>
                                    <a:gd name="T29" fmla="*/ 20 h 353"/>
                                    <a:gd name="T30" fmla="*/ 339 w 374"/>
                                    <a:gd name="T31" fmla="*/ 44 h 353"/>
                                    <a:gd name="T32" fmla="*/ 355 w 374"/>
                                    <a:gd name="T33" fmla="*/ 76 h 353"/>
                                    <a:gd name="T34" fmla="*/ 366 w 374"/>
                                    <a:gd name="T35" fmla="*/ 98 h 353"/>
                                    <a:gd name="T36" fmla="*/ 374 w 374"/>
                                    <a:gd name="T37" fmla="*/ 117 h 353"/>
                                    <a:gd name="T38" fmla="*/ 358 w 374"/>
                                    <a:gd name="T39" fmla="*/ 135 h 353"/>
                                    <a:gd name="T40" fmla="*/ 339 w 374"/>
                                    <a:gd name="T41" fmla="*/ 155 h 353"/>
                                    <a:gd name="T42" fmla="*/ 321 w 374"/>
                                    <a:gd name="T43" fmla="*/ 174 h 353"/>
                                    <a:gd name="T44" fmla="*/ 305 w 374"/>
                                    <a:gd name="T45" fmla="*/ 193 h 353"/>
                                    <a:gd name="T46" fmla="*/ 287 w 374"/>
                                    <a:gd name="T47" fmla="*/ 208 h 353"/>
                                    <a:gd name="T48" fmla="*/ 266 w 374"/>
                                    <a:gd name="T49" fmla="*/ 225 h 353"/>
                                    <a:gd name="T50" fmla="*/ 245 w 374"/>
                                    <a:gd name="T51" fmla="*/ 241 h 353"/>
                                    <a:gd name="T52" fmla="*/ 229 w 374"/>
                                    <a:gd name="T53" fmla="*/ 253 h 353"/>
                                    <a:gd name="T54" fmla="*/ 209 w 374"/>
                                    <a:gd name="T55" fmla="*/ 268 h 353"/>
                                    <a:gd name="T56" fmla="*/ 189 w 374"/>
                                    <a:gd name="T57" fmla="*/ 282 h 353"/>
                                    <a:gd name="T58" fmla="*/ 175 w 374"/>
                                    <a:gd name="T59" fmla="*/ 291 h 353"/>
                                    <a:gd name="T60" fmla="*/ 158 w 374"/>
                                    <a:gd name="T61" fmla="*/ 305 h 353"/>
                                    <a:gd name="T62" fmla="*/ 142 w 374"/>
                                    <a:gd name="T63" fmla="*/ 318 h 353"/>
                                    <a:gd name="T64" fmla="*/ 127 w 374"/>
                                    <a:gd name="T65" fmla="*/ 331 h 353"/>
                                    <a:gd name="T66" fmla="*/ 103 w 374"/>
                                    <a:gd name="T67" fmla="*/ 353 h 353"/>
                                    <a:gd name="T68" fmla="*/ 45 w 374"/>
                                    <a:gd name="T69" fmla="*/ 333 h 353"/>
                                    <a:gd name="T70" fmla="*/ 0 w 374"/>
                                    <a:gd name="T71" fmla="*/ 247 h 353"/>
                                    <a:gd name="T72" fmla="*/ 0 60000 65536"/>
                                    <a:gd name="T73" fmla="*/ 0 60000 65536"/>
                                    <a:gd name="T74" fmla="*/ 0 60000 65536"/>
                                    <a:gd name="T75" fmla="*/ 0 60000 65536"/>
                                    <a:gd name="T76" fmla="*/ 0 60000 65536"/>
                                    <a:gd name="T77" fmla="*/ 0 60000 65536"/>
                                    <a:gd name="T78" fmla="*/ 0 60000 65536"/>
                                    <a:gd name="T79" fmla="*/ 0 60000 65536"/>
                                    <a:gd name="T80" fmla="*/ 0 60000 65536"/>
                                    <a:gd name="T81" fmla="*/ 0 60000 65536"/>
                                    <a:gd name="T82" fmla="*/ 0 60000 65536"/>
                                    <a:gd name="T83" fmla="*/ 0 60000 65536"/>
                                    <a:gd name="T84" fmla="*/ 0 60000 65536"/>
                                    <a:gd name="T85" fmla="*/ 0 60000 65536"/>
                                    <a:gd name="T86" fmla="*/ 0 60000 65536"/>
                                    <a:gd name="T87" fmla="*/ 0 60000 65536"/>
                                    <a:gd name="T88" fmla="*/ 0 60000 65536"/>
                                    <a:gd name="T89" fmla="*/ 0 60000 65536"/>
                                    <a:gd name="T90" fmla="*/ 0 60000 65536"/>
                                    <a:gd name="T91" fmla="*/ 0 60000 65536"/>
                                    <a:gd name="T92" fmla="*/ 0 60000 65536"/>
                                    <a:gd name="T93" fmla="*/ 0 60000 65536"/>
                                    <a:gd name="T94" fmla="*/ 0 60000 65536"/>
                                    <a:gd name="T95" fmla="*/ 0 60000 65536"/>
                                    <a:gd name="T96" fmla="*/ 0 60000 65536"/>
                                    <a:gd name="T97" fmla="*/ 0 60000 65536"/>
                                    <a:gd name="T98" fmla="*/ 0 60000 65536"/>
                                    <a:gd name="T99" fmla="*/ 0 60000 65536"/>
                                    <a:gd name="T100" fmla="*/ 0 60000 65536"/>
                                    <a:gd name="T101" fmla="*/ 0 60000 65536"/>
                                    <a:gd name="T102" fmla="*/ 0 60000 65536"/>
                                    <a:gd name="T103" fmla="*/ 0 60000 65536"/>
                                    <a:gd name="T104" fmla="*/ 0 60000 65536"/>
                                    <a:gd name="T105" fmla="*/ 0 60000 65536"/>
                                    <a:gd name="T106" fmla="*/ 0 60000 65536"/>
                                    <a:gd name="T107" fmla="*/ 0 60000 65536"/>
                                    <a:gd name="T108" fmla="*/ 0 w 374"/>
                                    <a:gd name="T109" fmla="*/ 0 h 353"/>
                                    <a:gd name="T110" fmla="*/ 374 w 374"/>
                                    <a:gd name="T111" fmla="*/ 353 h 353"/>
                                  </a:gdLst>
                                  <a:ahLst/>
                                  <a:cxnLst>
                                    <a:cxn ang="T72">
                                      <a:pos x="T0" y="T1"/>
                                    </a:cxn>
                                    <a:cxn ang="T73">
                                      <a:pos x="T2" y="T3"/>
                                    </a:cxn>
                                    <a:cxn ang="T74">
                                      <a:pos x="T4" y="T5"/>
                                    </a:cxn>
                                    <a:cxn ang="T75">
                                      <a:pos x="T6" y="T7"/>
                                    </a:cxn>
                                    <a:cxn ang="T76">
                                      <a:pos x="T8" y="T9"/>
                                    </a:cxn>
                                    <a:cxn ang="T77">
                                      <a:pos x="T10" y="T11"/>
                                    </a:cxn>
                                    <a:cxn ang="T78">
                                      <a:pos x="T12" y="T13"/>
                                    </a:cxn>
                                    <a:cxn ang="T79">
                                      <a:pos x="T14" y="T15"/>
                                    </a:cxn>
                                    <a:cxn ang="T80">
                                      <a:pos x="T16" y="T17"/>
                                    </a:cxn>
                                    <a:cxn ang="T81">
                                      <a:pos x="T18" y="T19"/>
                                    </a:cxn>
                                    <a:cxn ang="T82">
                                      <a:pos x="T20" y="T21"/>
                                    </a:cxn>
                                    <a:cxn ang="T83">
                                      <a:pos x="T22" y="T23"/>
                                    </a:cxn>
                                    <a:cxn ang="T84">
                                      <a:pos x="T24" y="T25"/>
                                    </a:cxn>
                                    <a:cxn ang="T85">
                                      <a:pos x="T26" y="T27"/>
                                    </a:cxn>
                                    <a:cxn ang="T86">
                                      <a:pos x="T28" y="T29"/>
                                    </a:cxn>
                                    <a:cxn ang="T87">
                                      <a:pos x="T30" y="T31"/>
                                    </a:cxn>
                                    <a:cxn ang="T88">
                                      <a:pos x="T32" y="T33"/>
                                    </a:cxn>
                                    <a:cxn ang="T89">
                                      <a:pos x="T34" y="T35"/>
                                    </a:cxn>
                                    <a:cxn ang="T90">
                                      <a:pos x="T36" y="T37"/>
                                    </a:cxn>
                                    <a:cxn ang="T91">
                                      <a:pos x="T38" y="T39"/>
                                    </a:cxn>
                                    <a:cxn ang="T92">
                                      <a:pos x="T40" y="T41"/>
                                    </a:cxn>
                                    <a:cxn ang="T93">
                                      <a:pos x="T42" y="T43"/>
                                    </a:cxn>
                                    <a:cxn ang="T94">
                                      <a:pos x="T44" y="T45"/>
                                    </a:cxn>
                                    <a:cxn ang="T95">
                                      <a:pos x="T46" y="T47"/>
                                    </a:cxn>
                                    <a:cxn ang="T96">
                                      <a:pos x="T48" y="T49"/>
                                    </a:cxn>
                                    <a:cxn ang="T97">
                                      <a:pos x="T50" y="T51"/>
                                    </a:cxn>
                                    <a:cxn ang="T98">
                                      <a:pos x="T52" y="T53"/>
                                    </a:cxn>
                                    <a:cxn ang="T99">
                                      <a:pos x="T54" y="T55"/>
                                    </a:cxn>
                                    <a:cxn ang="T100">
                                      <a:pos x="T56" y="T57"/>
                                    </a:cxn>
                                    <a:cxn ang="T101">
                                      <a:pos x="T58" y="T59"/>
                                    </a:cxn>
                                    <a:cxn ang="T102">
                                      <a:pos x="T60" y="T61"/>
                                    </a:cxn>
                                    <a:cxn ang="T103">
                                      <a:pos x="T62" y="T63"/>
                                    </a:cxn>
                                    <a:cxn ang="T104">
                                      <a:pos x="T64" y="T65"/>
                                    </a:cxn>
                                    <a:cxn ang="T105">
                                      <a:pos x="T66" y="T67"/>
                                    </a:cxn>
                                    <a:cxn ang="T106">
                                      <a:pos x="T68" y="T69"/>
                                    </a:cxn>
                                    <a:cxn ang="T107">
                                      <a:pos x="T70" y="T71"/>
                                    </a:cxn>
                                  </a:cxnLst>
                                  <a:rect l="T108" t="T109" r="T110" b="T111"/>
                                  <a:pathLst>
                                    <a:path w="374" h="353">
                                      <a:moveTo>
                                        <a:pt x="0" y="247"/>
                                      </a:moveTo>
                                      <a:lnTo>
                                        <a:pt x="16" y="237"/>
                                      </a:lnTo>
                                      <a:lnTo>
                                        <a:pt x="50" y="219"/>
                                      </a:lnTo>
                                      <a:lnTo>
                                        <a:pt x="81" y="201"/>
                                      </a:lnTo>
                                      <a:lnTo>
                                        <a:pt x="110" y="188"/>
                                      </a:lnTo>
                                      <a:lnTo>
                                        <a:pt x="134" y="176"/>
                                      </a:lnTo>
                                      <a:lnTo>
                                        <a:pt x="156" y="165"/>
                                      </a:lnTo>
                                      <a:lnTo>
                                        <a:pt x="175" y="145"/>
                                      </a:lnTo>
                                      <a:lnTo>
                                        <a:pt x="199" y="121"/>
                                      </a:lnTo>
                                      <a:lnTo>
                                        <a:pt x="223" y="98"/>
                                      </a:lnTo>
                                      <a:lnTo>
                                        <a:pt x="246" y="75"/>
                                      </a:lnTo>
                                      <a:lnTo>
                                        <a:pt x="265" y="55"/>
                                      </a:lnTo>
                                      <a:lnTo>
                                        <a:pt x="287" y="29"/>
                                      </a:lnTo>
                                      <a:lnTo>
                                        <a:pt x="311" y="0"/>
                                      </a:lnTo>
                                      <a:lnTo>
                                        <a:pt x="326" y="20"/>
                                      </a:lnTo>
                                      <a:lnTo>
                                        <a:pt x="339" y="44"/>
                                      </a:lnTo>
                                      <a:lnTo>
                                        <a:pt x="355" y="76"/>
                                      </a:lnTo>
                                      <a:lnTo>
                                        <a:pt x="366" y="98"/>
                                      </a:lnTo>
                                      <a:lnTo>
                                        <a:pt x="374" y="117"/>
                                      </a:lnTo>
                                      <a:lnTo>
                                        <a:pt x="358" y="135"/>
                                      </a:lnTo>
                                      <a:lnTo>
                                        <a:pt x="339" y="155"/>
                                      </a:lnTo>
                                      <a:lnTo>
                                        <a:pt x="321" y="174"/>
                                      </a:lnTo>
                                      <a:lnTo>
                                        <a:pt x="305" y="193"/>
                                      </a:lnTo>
                                      <a:lnTo>
                                        <a:pt x="287" y="208"/>
                                      </a:lnTo>
                                      <a:lnTo>
                                        <a:pt x="266" y="225"/>
                                      </a:lnTo>
                                      <a:lnTo>
                                        <a:pt x="245" y="241"/>
                                      </a:lnTo>
                                      <a:lnTo>
                                        <a:pt x="229" y="253"/>
                                      </a:lnTo>
                                      <a:lnTo>
                                        <a:pt x="209" y="268"/>
                                      </a:lnTo>
                                      <a:lnTo>
                                        <a:pt x="189" y="282"/>
                                      </a:lnTo>
                                      <a:lnTo>
                                        <a:pt x="175" y="291"/>
                                      </a:lnTo>
                                      <a:lnTo>
                                        <a:pt x="158" y="305"/>
                                      </a:lnTo>
                                      <a:lnTo>
                                        <a:pt x="142" y="318"/>
                                      </a:lnTo>
                                      <a:lnTo>
                                        <a:pt x="127" y="331"/>
                                      </a:lnTo>
                                      <a:lnTo>
                                        <a:pt x="103" y="353"/>
                                      </a:lnTo>
                                      <a:lnTo>
                                        <a:pt x="45" y="333"/>
                                      </a:lnTo>
                                      <a:lnTo>
                                        <a:pt x="0" y="247"/>
                                      </a:lnTo>
                                      <a:close/>
                                    </a:path>
                                  </a:pathLst>
                                </a:custGeom>
                                <a:solidFill>
                                  <a:srgbClr val="9F3FDF"/>
                                </a:solidFill>
                                <a:ln w="9525">
                                  <a:noFill/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endParaRPr lang="es-ES"/>
                                </a:p>
                              </p:txBody>
                            </p:sp>
                            <p:sp>
                              <p:nvSpPr>
                                <p:cNvPr id="93248" name="Freeform 79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1483" y="2497"/>
                                  <a:ext cx="166" cy="283"/>
                                </a:xfrm>
                                <a:custGeom>
                                  <a:avLst/>
                                  <a:gdLst>
                                    <a:gd name="T0" fmla="*/ 0 w 166"/>
                                    <a:gd name="T1" fmla="*/ 1 h 283"/>
                                    <a:gd name="T2" fmla="*/ 71 w 166"/>
                                    <a:gd name="T3" fmla="*/ 0 h 283"/>
                                    <a:gd name="T4" fmla="*/ 71 w 166"/>
                                    <a:gd name="T5" fmla="*/ 69 h 283"/>
                                    <a:gd name="T6" fmla="*/ 122 w 166"/>
                                    <a:gd name="T7" fmla="*/ 50 h 283"/>
                                    <a:gd name="T8" fmla="*/ 129 w 166"/>
                                    <a:gd name="T9" fmla="*/ 125 h 283"/>
                                    <a:gd name="T10" fmla="*/ 165 w 166"/>
                                    <a:gd name="T11" fmla="*/ 258 h 283"/>
                                    <a:gd name="T12" fmla="*/ 166 w 166"/>
                                    <a:gd name="T13" fmla="*/ 279 h 283"/>
                                    <a:gd name="T14" fmla="*/ 155 w 166"/>
                                    <a:gd name="T15" fmla="*/ 283 h 283"/>
                                    <a:gd name="T16" fmla="*/ 116 w 166"/>
                                    <a:gd name="T17" fmla="*/ 214 h 283"/>
                                    <a:gd name="T18" fmla="*/ 36 w 166"/>
                                    <a:gd name="T19" fmla="*/ 117 h 283"/>
                                    <a:gd name="T20" fmla="*/ 4 w 166"/>
                                    <a:gd name="T21" fmla="*/ 89 h 283"/>
                                    <a:gd name="T22" fmla="*/ 0 w 166"/>
                                    <a:gd name="T23" fmla="*/ 1 h 283"/>
                                    <a:gd name="T24" fmla="*/ 0 60000 65536"/>
                                    <a:gd name="T25" fmla="*/ 0 60000 65536"/>
                                    <a:gd name="T26" fmla="*/ 0 60000 65536"/>
                                    <a:gd name="T27" fmla="*/ 0 60000 65536"/>
                                    <a:gd name="T28" fmla="*/ 0 60000 65536"/>
                                    <a:gd name="T29" fmla="*/ 0 60000 65536"/>
                                    <a:gd name="T30" fmla="*/ 0 60000 65536"/>
                                    <a:gd name="T31" fmla="*/ 0 60000 65536"/>
                                    <a:gd name="T32" fmla="*/ 0 60000 65536"/>
                                    <a:gd name="T33" fmla="*/ 0 60000 65536"/>
                                    <a:gd name="T34" fmla="*/ 0 60000 65536"/>
                                    <a:gd name="T35" fmla="*/ 0 60000 65536"/>
                                    <a:gd name="T36" fmla="*/ 0 w 166"/>
                                    <a:gd name="T37" fmla="*/ 0 h 283"/>
                                    <a:gd name="T38" fmla="*/ 166 w 166"/>
                                    <a:gd name="T39" fmla="*/ 283 h 283"/>
                                  </a:gdLst>
                                  <a:ahLst/>
                                  <a:cxnLst>
                                    <a:cxn ang="T24">
                                      <a:pos x="T0" y="T1"/>
                                    </a:cxn>
                                    <a:cxn ang="T25">
                                      <a:pos x="T2" y="T3"/>
                                    </a:cxn>
                                    <a:cxn ang="T26">
                                      <a:pos x="T4" y="T5"/>
                                    </a:cxn>
                                    <a:cxn ang="T27">
                                      <a:pos x="T6" y="T7"/>
                                    </a:cxn>
                                    <a:cxn ang="T28">
                                      <a:pos x="T8" y="T9"/>
                                    </a:cxn>
                                    <a:cxn ang="T29">
                                      <a:pos x="T10" y="T11"/>
                                    </a:cxn>
                                    <a:cxn ang="T30">
                                      <a:pos x="T12" y="T13"/>
                                    </a:cxn>
                                    <a:cxn ang="T31">
                                      <a:pos x="T14" y="T15"/>
                                    </a:cxn>
                                    <a:cxn ang="T32">
                                      <a:pos x="T16" y="T17"/>
                                    </a:cxn>
                                    <a:cxn ang="T33">
                                      <a:pos x="T18" y="T19"/>
                                    </a:cxn>
                                    <a:cxn ang="T34">
                                      <a:pos x="T20" y="T21"/>
                                    </a:cxn>
                                    <a:cxn ang="T35">
                                      <a:pos x="T22" y="T23"/>
                                    </a:cxn>
                                  </a:cxnLst>
                                  <a:rect l="T36" t="T37" r="T38" b="T39"/>
                                  <a:pathLst>
                                    <a:path w="166" h="283">
                                      <a:moveTo>
                                        <a:pt x="0" y="1"/>
                                      </a:moveTo>
                                      <a:lnTo>
                                        <a:pt x="71" y="0"/>
                                      </a:lnTo>
                                      <a:lnTo>
                                        <a:pt x="71" y="69"/>
                                      </a:lnTo>
                                      <a:lnTo>
                                        <a:pt x="122" y="50"/>
                                      </a:lnTo>
                                      <a:lnTo>
                                        <a:pt x="129" y="125"/>
                                      </a:lnTo>
                                      <a:lnTo>
                                        <a:pt x="165" y="258"/>
                                      </a:lnTo>
                                      <a:lnTo>
                                        <a:pt x="166" y="279"/>
                                      </a:lnTo>
                                      <a:lnTo>
                                        <a:pt x="155" y="283"/>
                                      </a:lnTo>
                                      <a:lnTo>
                                        <a:pt x="116" y="214"/>
                                      </a:lnTo>
                                      <a:lnTo>
                                        <a:pt x="36" y="117"/>
                                      </a:lnTo>
                                      <a:lnTo>
                                        <a:pt x="4" y="89"/>
                                      </a:lnTo>
                                      <a:lnTo>
                                        <a:pt x="0" y="1"/>
                                      </a:lnTo>
                                      <a:close/>
                                    </a:path>
                                  </a:pathLst>
                                </a:custGeom>
                                <a:solidFill>
                                  <a:srgbClr val="5F009F"/>
                                </a:solidFill>
                                <a:ln w="9525">
                                  <a:noFill/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endParaRPr lang="es-ES"/>
                                </a:p>
                              </p:txBody>
                            </p:sp>
                            <p:sp>
                              <p:nvSpPr>
                                <p:cNvPr id="93249" name="Freeform 80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1446" y="2987"/>
                                  <a:ext cx="150" cy="372"/>
                                </a:xfrm>
                                <a:custGeom>
                                  <a:avLst/>
                                  <a:gdLst>
                                    <a:gd name="T0" fmla="*/ 150 w 150"/>
                                    <a:gd name="T1" fmla="*/ 38 h 372"/>
                                    <a:gd name="T2" fmla="*/ 147 w 150"/>
                                    <a:gd name="T3" fmla="*/ 50 h 372"/>
                                    <a:gd name="T4" fmla="*/ 144 w 150"/>
                                    <a:gd name="T5" fmla="*/ 62 h 372"/>
                                    <a:gd name="T6" fmla="*/ 138 w 150"/>
                                    <a:gd name="T7" fmla="*/ 71 h 372"/>
                                    <a:gd name="T8" fmla="*/ 130 w 150"/>
                                    <a:gd name="T9" fmla="*/ 81 h 372"/>
                                    <a:gd name="T10" fmla="*/ 122 w 150"/>
                                    <a:gd name="T11" fmla="*/ 89 h 372"/>
                                    <a:gd name="T12" fmla="*/ 111 w 150"/>
                                    <a:gd name="T13" fmla="*/ 98 h 372"/>
                                    <a:gd name="T14" fmla="*/ 103 w 150"/>
                                    <a:gd name="T15" fmla="*/ 106 h 372"/>
                                    <a:gd name="T16" fmla="*/ 92 w 150"/>
                                    <a:gd name="T17" fmla="*/ 114 h 372"/>
                                    <a:gd name="T18" fmla="*/ 79 w 150"/>
                                    <a:gd name="T19" fmla="*/ 126 h 372"/>
                                    <a:gd name="T20" fmla="*/ 69 w 150"/>
                                    <a:gd name="T21" fmla="*/ 137 h 372"/>
                                    <a:gd name="T22" fmla="*/ 63 w 150"/>
                                    <a:gd name="T23" fmla="*/ 147 h 372"/>
                                    <a:gd name="T24" fmla="*/ 55 w 150"/>
                                    <a:gd name="T25" fmla="*/ 159 h 372"/>
                                    <a:gd name="T26" fmla="*/ 49 w 150"/>
                                    <a:gd name="T27" fmla="*/ 173 h 372"/>
                                    <a:gd name="T28" fmla="*/ 45 w 150"/>
                                    <a:gd name="T29" fmla="*/ 190 h 372"/>
                                    <a:gd name="T30" fmla="*/ 41 w 150"/>
                                    <a:gd name="T31" fmla="*/ 206 h 372"/>
                                    <a:gd name="T32" fmla="*/ 39 w 150"/>
                                    <a:gd name="T33" fmla="*/ 222 h 372"/>
                                    <a:gd name="T34" fmla="*/ 38 w 150"/>
                                    <a:gd name="T35" fmla="*/ 241 h 372"/>
                                    <a:gd name="T36" fmla="*/ 39 w 150"/>
                                    <a:gd name="T37" fmla="*/ 261 h 372"/>
                                    <a:gd name="T38" fmla="*/ 40 w 150"/>
                                    <a:gd name="T39" fmla="*/ 280 h 372"/>
                                    <a:gd name="T40" fmla="*/ 44 w 150"/>
                                    <a:gd name="T41" fmla="*/ 298 h 372"/>
                                    <a:gd name="T42" fmla="*/ 49 w 150"/>
                                    <a:gd name="T43" fmla="*/ 316 h 372"/>
                                    <a:gd name="T44" fmla="*/ 58 w 150"/>
                                    <a:gd name="T45" fmla="*/ 329 h 372"/>
                                    <a:gd name="T46" fmla="*/ 68 w 150"/>
                                    <a:gd name="T47" fmla="*/ 345 h 372"/>
                                    <a:gd name="T48" fmla="*/ 79 w 150"/>
                                    <a:gd name="T49" fmla="*/ 357 h 372"/>
                                    <a:gd name="T50" fmla="*/ 92 w 150"/>
                                    <a:gd name="T51" fmla="*/ 372 h 372"/>
                                    <a:gd name="T52" fmla="*/ 74 w 150"/>
                                    <a:gd name="T53" fmla="*/ 368 h 372"/>
                                    <a:gd name="T54" fmla="*/ 64 w 150"/>
                                    <a:gd name="T55" fmla="*/ 360 h 372"/>
                                    <a:gd name="T56" fmla="*/ 54 w 150"/>
                                    <a:gd name="T57" fmla="*/ 352 h 372"/>
                                    <a:gd name="T58" fmla="*/ 44 w 150"/>
                                    <a:gd name="T59" fmla="*/ 341 h 372"/>
                                    <a:gd name="T60" fmla="*/ 34 w 150"/>
                                    <a:gd name="T61" fmla="*/ 331 h 372"/>
                                    <a:gd name="T62" fmla="*/ 26 w 150"/>
                                    <a:gd name="T63" fmla="*/ 321 h 372"/>
                                    <a:gd name="T64" fmla="*/ 20 w 150"/>
                                    <a:gd name="T65" fmla="*/ 310 h 372"/>
                                    <a:gd name="T66" fmla="*/ 12 w 150"/>
                                    <a:gd name="T67" fmla="*/ 296 h 372"/>
                                    <a:gd name="T68" fmla="*/ 5 w 150"/>
                                    <a:gd name="T69" fmla="*/ 280 h 372"/>
                                    <a:gd name="T70" fmla="*/ 0 w 150"/>
                                    <a:gd name="T71" fmla="*/ 261 h 372"/>
                                    <a:gd name="T72" fmla="*/ 66 w 150"/>
                                    <a:gd name="T73" fmla="*/ 35 h 372"/>
                                    <a:gd name="T74" fmla="*/ 95 w 150"/>
                                    <a:gd name="T75" fmla="*/ 0 h 372"/>
                                    <a:gd name="T76" fmla="*/ 133 w 150"/>
                                    <a:gd name="T77" fmla="*/ 6 h 372"/>
                                    <a:gd name="T78" fmla="*/ 147 w 150"/>
                                    <a:gd name="T79" fmla="*/ 20 h 372"/>
                                    <a:gd name="T80" fmla="*/ 150 w 150"/>
                                    <a:gd name="T81" fmla="*/ 38 h 372"/>
                                    <a:gd name="T82" fmla="*/ 0 60000 65536"/>
                                    <a:gd name="T83" fmla="*/ 0 60000 65536"/>
                                    <a:gd name="T84" fmla="*/ 0 60000 65536"/>
                                    <a:gd name="T85" fmla="*/ 0 60000 65536"/>
                                    <a:gd name="T86" fmla="*/ 0 60000 65536"/>
                                    <a:gd name="T87" fmla="*/ 0 60000 65536"/>
                                    <a:gd name="T88" fmla="*/ 0 60000 65536"/>
                                    <a:gd name="T89" fmla="*/ 0 60000 65536"/>
                                    <a:gd name="T90" fmla="*/ 0 60000 65536"/>
                                    <a:gd name="T91" fmla="*/ 0 60000 65536"/>
                                    <a:gd name="T92" fmla="*/ 0 60000 65536"/>
                                    <a:gd name="T93" fmla="*/ 0 60000 65536"/>
                                    <a:gd name="T94" fmla="*/ 0 60000 65536"/>
                                    <a:gd name="T95" fmla="*/ 0 60000 65536"/>
                                    <a:gd name="T96" fmla="*/ 0 60000 65536"/>
                                    <a:gd name="T97" fmla="*/ 0 60000 65536"/>
                                    <a:gd name="T98" fmla="*/ 0 60000 65536"/>
                                    <a:gd name="T99" fmla="*/ 0 60000 65536"/>
                                    <a:gd name="T100" fmla="*/ 0 60000 65536"/>
                                    <a:gd name="T101" fmla="*/ 0 60000 65536"/>
                                    <a:gd name="T102" fmla="*/ 0 60000 65536"/>
                                    <a:gd name="T103" fmla="*/ 0 60000 65536"/>
                                    <a:gd name="T104" fmla="*/ 0 60000 65536"/>
                                    <a:gd name="T105" fmla="*/ 0 60000 65536"/>
                                    <a:gd name="T106" fmla="*/ 0 60000 65536"/>
                                    <a:gd name="T107" fmla="*/ 0 60000 65536"/>
                                    <a:gd name="T108" fmla="*/ 0 60000 65536"/>
                                    <a:gd name="T109" fmla="*/ 0 60000 65536"/>
                                    <a:gd name="T110" fmla="*/ 0 60000 65536"/>
                                    <a:gd name="T111" fmla="*/ 0 60000 65536"/>
                                    <a:gd name="T112" fmla="*/ 0 60000 65536"/>
                                    <a:gd name="T113" fmla="*/ 0 60000 65536"/>
                                    <a:gd name="T114" fmla="*/ 0 60000 65536"/>
                                    <a:gd name="T115" fmla="*/ 0 60000 65536"/>
                                    <a:gd name="T116" fmla="*/ 0 60000 65536"/>
                                    <a:gd name="T117" fmla="*/ 0 60000 65536"/>
                                    <a:gd name="T118" fmla="*/ 0 60000 65536"/>
                                    <a:gd name="T119" fmla="*/ 0 60000 65536"/>
                                    <a:gd name="T120" fmla="*/ 0 60000 65536"/>
                                    <a:gd name="T121" fmla="*/ 0 60000 65536"/>
                                    <a:gd name="T122" fmla="*/ 0 60000 65536"/>
                                    <a:gd name="T123" fmla="*/ 0 w 150"/>
                                    <a:gd name="T124" fmla="*/ 0 h 372"/>
                                    <a:gd name="T125" fmla="*/ 150 w 150"/>
                                    <a:gd name="T126" fmla="*/ 372 h 372"/>
                                  </a:gdLst>
                                  <a:ahLst/>
                                  <a:cxnLst>
                                    <a:cxn ang="T82">
                                      <a:pos x="T0" y="T1"/>
                                    </a:cxn>
                                    <a:cxn ang="T83">
                                      <a:pos x="T2" y="T3"/>
                                    </a:cxn>
                                    <a:cxn ang="T84">
                                      <a:pos x="T4" y="T5"/>
                                    </a:cxn>
                                    <a:cxn ang="T85">
                                      <a:pos x="T6" y="T7"/>
                                    </a:cxn>
                                    <a:cxn ang="T86">
                                      <a:pos x="T8" y="T9"/>
                                    </a:cxn>
                                    <a:cxn ang="T87">
                                      <a:pos x="T10" y="T11"/>
                                    </a:cxn>
                                    <a:cxn ang="T88">
                                      <a:pos x="T12" y="T13"/>
                                    </a:cxn>
                                    <a:cxn ang="T89">
                                      <a:pos x="T14" y="T15"/>
                                    </a:cxn>
                                    <a:cxn ang="T90">
                                      <a:pos x="T16" y="T17"/>
                                    </a:cxn>
                                    <a:cxn ang="T91">
                                      <a:pos x="T18" y="T19"/>
                                    </a:cxn>
                                    <a:cxn ang="T92">
                                      <a:pos x="T20" y="T21"/>
                                    </a:cxn>
                                    <a:cxn ang="T93">
                                      <a:pos x="T22" y="T23"/>
                                    </a:cxn>
                                    <a:cxn ang="T94">
                                      <a:pos x="T24" y="T25"/>
                                    </a:cxn>
                                    <a:cxn ang="T95">
                                      <a:pos x="T26" y="T27"/>
                                    </a:cxn>
                                    <a:cxn ang="T96">
                                      <a:pos x="T28" y="T29"/>
                                    </a:cxn>
                                    <a:cxn ang="T97">
                                      <a:pos x="T30" y="T31"/>
                                    </a:cxn>
                                    <a:cxn ang="T98">
                                      <a:pos x="T32" y="T33"/>
                                    </a:cxn>
                                    <a:cxn ang="T99">
                                      <a:pos x="T34" y="T35"/>
                                    </a:cxn>
                                    <a:cxn ang="T100">
                                      <a:pos x="T36" y="T37"/>
                                    </a:cxn>
                                    <a:cxn ang="T101">
                                      <a:pos x="T38" y="T39"/>
                                    </a:cxn>
                                    <a:cxn ang="T102">
                                      <a:pos x="T40" y="T41"/>
                                    </a:cxn>
                                    <a:cxn ang="T103">
                                      <a:pos x="T42" y="T43"/>
                                    </a:cxn>
                                    <a:cxn ang="T104">
                                      <a:pos x="T44" y="T45"/>
                                    </a:cxn>
                                    <a:cxn ang="T105">
                                      <a:pos x="T46" y="T47"/>
                                    </a:cxn>
                                    <a:cxn ang="T106">
                                      <a:pos x="T48" y="T49"/>
                                    </a:cxn>
                                    <a:cxn ang="T107">
                                      <a:pos x="T50" y="T51"/>
                                    </a:cxn>
                                    <a:cxn ang="T108">
                                      <a:pos x="T52" y="T53"/>
                                    </a:cxn>
                                    <a:cxn ang="T109">
                                      <a:pos x="T54" y="T55"/>
                                    </a:cxn>
                                    <a:cxn ang="T110">
                                      <a:pos x="T56" y="T57"/>
                                    </a:cxn>
                                    <a:cxn ang="T111">
                                      <a:pos x="T58" y="T59"/>
                                    </a:cxn>
                                    <a:cxn ang="T112">
                                      <a:pos x="T60" y="T61"/>
                                    </a:cxn>
                                    <a:cxn ang="T113">
                                      <a:pos x="T62" y="T63"/>
                                    </a:cxn>
                                    <a:cxn ang="T114">
                                      <a:pos x="T64" y="T65"/>
                                    </a:cxn>
                                    <a:cxn ang="T115">
                                      <a:pos x="T66" y="T67"/>
                                    </a:cxn>
                                    <a:cxn ang="T116">
                                      <a:pos x="T68" y="T69"/>
                                    </a:cxn>
                                    <a:cxn ang="T117">
                                      <a:pos x="T70" y="T71"/>
                                    </a:cxn>
                                    <a:cxn ang="T118">
                                      <a:pos x="T72" y="T73"/>
                                    </a:cxn>
                                    <a:cxn ang="T119">
                                      <a:pos x="T74" y="T75"/>
                                    </a:cxn>
                                    <a:cxn ang="T120">
                                      <a:pos x="T76" y="T77"/>
                                    </a:cxn>
                                    <a:cxn ang="T121">
                                      <a:pos x="T78" y="T79"/>
                                    </a:cxn>
                                    <a:cxn ang="T122">
                                      <a:pos x="T80" y="T81"/>
                                    </a:cxn>
                                  </a:cxnLst>
                                  <a:rect l="T123" t="T124" r="T125" b="T126"/>
                                  <a:pathLst>
                                    <a:path w="150" h="372">
                                      <a:moveTo>
                                        <a:pt x="150" y="38"/>
                                      </a:moveTo>
                                      <a:lnTo>
                                        <a:pt x="147" y="50"/>
                                      </a:lnTo>
                                      <a:lnTo>
                                        <a:pt x="144" y="62"/>
                                      </a:lnTo>
                                      <a:lnTo>
                                        <a:pt x="138" y="71"/>
                                      </a:lnTo>
                                      <a:lnTo>
                                        <a:pt x="130" y="81"/>
                                      </a:lnTo>
                                      <a:lnTo>
                                        <a:pt x="122" y="89"/>
                                      </a:lnTo>
                                      <a:lnTo>
                                        <a:pt x="111" y="98"/>
                                      </a:lnTo>
                                      <a:lnTo>
                                        <a:pt x="103" y="106"/>
                                      </a:lnTo>
                                      <a:lnTo>
                                        <a:pt x="92" y="114"/>
                                      </a:lnTo>
                                      <a:lnTo>
                                        <a:pt x="79" y="126"/>
                                      </a:lnTo>
                                      <a:lnTo>
                                        <a:pt x="69" y="137"/>
                                      </a:lnTo>
                                      <a:lnTo>
                                        <a:pt x="63" y="147"/>
                                      </a:lnTo>
                                      <a:lnTo>
                                        <a:pt x="55" y="159"/>
                                      </a:lnTo>
                                      <a:lnTo>
                                        <a:pt x="49" y="173"/>
                                      </a:lnTo>
                                      <a:lnTo>
                                        <a:pt x="45" y="190"/>
                                      </a:lnTo>
                                      <a:lnTo>
                                        <a:pt x="41" y="206"/>
                                      </a:lnTo>
                                      <a:lnTo>
                                        <a:pt x="39" y="222"/>
                                      </a:lnTo>
                                      <a:lnTo>
                                        <a:pt x="38" y="241"/>
                                      </a:lnTo>
                                      <a:lnTo>
                                        <a:pt x="39" y="261"/>
                                      </a:lnTo>
                                      <a:lnTo>
                                        <a:pt x="40" y="280"/>
                                      </a:lnTo>
                                      <a:lnTo>
                                        <a:pt x="44" y="298"/>
                                      </a:lnTo>
                                      <a:lnTo>
                                        <a:pt x="49" y="316"/>
                                      </a:lnTo>
                                      <a:lnTo>
                                        <a:pt x="58" y="329"/>
                                      </a:lnTo>
                                      <a:lnTo>
                                        <a:pt x="68" y="345"/>
                                      </a:lnTo>
                                      <a:lnTo>
                                        <a:pt x="79" y="357"/>
                                      </a:lnTo>
                                      <a:lnTo>
                                        <a:pt x="92" y="372"/>
                                      </a:lnTo>
                                      <a:lnTo>
                                        <a:pt x="74" y="368"/>
                                      </a:lnTo>
                                      <a:lnTo>
                                        <a:pt x="64" y="360"/>
                                      </a:lnTo>
                                      <a:lnTo>
                                        <a:pt x="54" y="352"/>
                                      </a:lnTo>
                                      <a:lnTo>
                                        <a:pt x="44" y="341"/>
                                      </a:lnTo>
                                      <a:lnTo>
                                        <a:pt x="34" y="331"/>
                                      </a:lnTo>
                                      <a:lnTo>
                                        <a:pt x="26" y="321"/>
                                      </a:lnTo>
                                      <a:lnTo>
                                        <a:pt x="20" y="310"/>
                                      </a:lnTo>
                                      <a:lnTo>
                                        <a:pt x="12" y="296"/>
                                      </a:lnTo>
                                      <a:lnTo>
                                        <a:pt x="5" y="280"/>
                                      </a:lnTo>
                                      <a:lnTo>
                                        <a:pt x="0" y="261"/>
                                      </a:lnTo>
                                      <a:lnTo>
                                        <a:pt x="66" y="35"/>
                                      </a:lnTo>
                                      <a:lnTo>
                                        <a:pt x="95" y="0"/>
                                      </a:lnTo>
                                      <a:lnTo>
                                        <a:pt x="133" y="6"/>
                                      </a:lnTo>
                                      <a:lnTo>
                                        <a:pt x="147" y="20"/>
                                      </a:lnTo>
                                      <a:lnTo>
                                        <a:pt x="150" y="38"/>
                                      </a:lnTo>
                                      <a:close/>
                                    </a:path>
                                  </a:pathLst>
                                </a:custGeom>
                                <a:solidFill>
                                  <a:srgbClr val="5F009F"/>
                                </a:solidFill>
                                <a:ln w="9525">
                                  <a:noFill/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endParaRPr lang="es-ES"/>
                                </a:p>
                              </p:txBody>
                            </p:sp>
                          </p:grpSp>
                          <p:sp>
                            <p:nvSpPr>
                              <p:cNvPr id="93246" name="Freeform 81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1294" y="2572"/>
                                <a:ext cx="399" cy="1068"/>
                              </a:xfrm>
                              <a:custGeom>
                                <a:avLst/>
                                <a:gdLst>
                                  <a:gd name="T0" fmla="*/ 197 w 399"/>
                                  <a:gd name="T1" fmla="*/ 0 h 1068"/>
                                  <a:gd name="T2" fmla="*/ 225 w 399"/>
                                  <a:gd name="T3" fmla="*/ 24 h 1068"/>
                                  <a:gd name="T4" fmla="*/ 251 w 399"/>
                                  <a:gd name="T5" fmla="*/ 50 h 1068"/>
                                  <a:gd name="T6" fmla="*/ 277 w 399"/>
                                  <a:gd name="T7" fmla="*/ 80 h 1068"/>
                                  <a:gd name="T8" fmla="*/ 301 w 399"/>
                                  <a:gd name="T9" fmla="*/ 112 h 1068"/>
                                  <a:gd name="T10" fmla="*/ 324 w 399"/>
                                  <a:gd name="T11" fmla="*/ 145 h 1068"/>
                                  <a:gd name="T12" fmla="*/ 342 w 399"/>
                                  <a:gd name="T13" fmla="*/ 172 h 1068"/>
                                  <a:gd name="T14" fmla="*/ 349 w 399"/>
                                  <a:gd name="T15" fmla="*/ 187 h 1068"/>
                                  <a:gd name="T16" fmla="*/ 378 w 399"/>
                                  <a:gd name="T17" fmla="*/ 402 h 1068"/>
                                  <a:gd name="T18" fmla="*/ 378 w 399"/>
                                  <a:gd name="T19" fmla="*/ 923 h 1068"/>
                                  <a:gd name="T20" fmla="*/ 386 w 399"/>
                                  <a:gd name="T21" fmla="*/ 983 h 1068"/>
                                  <a:gd name="T22" fmla="*/ 399 w 399"/>
                                  <a:gd name="T23" fmla="*/ 1014 h 1068"/>
                                  <a:gd name="T24" fmla="*/ 369 w 399"/>
                                  <a:gd name="T25" fmla="*/ 1050 h 1068"/>
                                  <a:gd name="T26" fmla="*/ 311 w 399"/>
                                  <a:gd name="T27" fmla="*/ 1068 h 1068"/>
                                  <a:gd name="T28" fmla="*/ 264 w 399"/>
                                  <a:gd name="T29" fmla="*/ 1056 h 1068"/>
                                  <a:gd name="T30" fmla="*/ 275 w 399"/>
                                  <a:gd name="T31" fmla="*/ 935 h 1068"/>
                                  <a:gd name="T32" fmla="*/ 281 w 399"/>
                                  <a:gd name="T33" fmla="*/ 845 h 1068"/>
                                  <a:gd name="T34" fmla="*/ 299 w 399"/>
                                  <a:gd name="T35" fmla="*/ 621 h 1068"/>
                                  <a:gd name="T36" fmla="*/ 304 w 399"/>
                                  <a:gd name="T37" fmla="*/ 504 h 1068"/>
                                  <a:gd name="T38" fmla="*/ 303 w 399"/>
                                  <a:gd name="T39" fmla="*/ 482 h 1068"/>
                                  <a:gd name="T40" fmla="*/ 302 w 399"/>
                                  <a:gd name="T41" fmla="*/ 465 h 1068"/>
                                  <a:gd name="T42" fmla="*/ 298 w 399"/>
                                  <a:gd name="T43" fmla="*/ 447 h 1068"/>
                                  <a:gd name="T44" fmla="*/ 294 w 399"/>
                                  <a:gd name="T45" fmla="*/ 435 h 1068"/>
                                  <a:gd name="T46" fmla="*/ 285 w 399"/>
                                  <a:gd name="T47" fmla="*/ 426 h 1068"/>
                                  <a:gd name="T48" fmla="*/ 276 w 399"/>
                                  <a:gd name="T49" fmla="*/ 422 h 1068"/>
                                  <a:gd name="T50" fmla="*/ 264 w 399"/>
                                  <a:gd name="T51" fmla="*/ 419 h 1068"/>
                                  <a:gd name="T52" fmla="*/ 252 w 399"/>
                                  <a:gd name="T53" fmla="*/ 421 h 1068"/>
                                  <a:gd name="T54" fmla="*/ 242 w 399"/>
                                  <a:gd name="T55" fmla="*/ 425 h 1068"/>
                                  <a:gd name="T56" fmla="*/ 234 w 399"/>
                                  <a:gd name="T57" fmla="*/ 435 h 1068"/>
                                  <a:gd name="T58" fmla="*/ 224 w 399"/>
                                  <a:gd name="T59" fmla="*/ 454 h 1068"/>
                                  <a:gd name="T60" fmla="*/ 174 w 399"/>
                                  <a:gd name="T61" fmla="*/ 618 h 1068"/>
                                  <a:gd name="T62" fmla="*/ 149 w 399"/>
                                  <a:gd name="T63" fmla="*/ 696 h 1068"/>
                                  <a:gd name="T64" fmla="*/ 125 w 399"/>
                                  <a:gd name="T65" fmla="*/ 889 h 1068"/>
                                  <a:gd name="T66" fmla="*/ 124 w 399"/>
                                  <a:gd name="T67" fmla="*/ 1042 h 1068"/>
                                  <a:gd name="T68" fmla="*/ 0 w 399"/>
                                  <a:gd name="T69" fmla="*/ 1017 h 1068"/>
                                  <a:gd name="T70" fmla="*/ 17 w 399"/>
                                  <a:gd name="T71" fmla="*/ 971 h 1068"/>
                                  <a:gd name="T72" fmla="*/ 27 w 399"/>
                                  <a:gd name="T73" fmla="*/ 907 h 1068"/>
                                  <a:gd name="T74" fmla="*/ 62 w 399"/>
                                  <a:gd name="T75" fmla="*/ 754 h 1068"/>
                                  <a:gd name="T76" fmla="*/ 97 w 399"/>
                                  <a:gd name="T77" fmla="*/ 599 h 1068"/>
                                  <a:gd name="T78" fmla="*/ 132 w 399"/>
                                  <a:gd name="T79" fmla="*/ 457 h 1068"/>
                                  <a:gd name="T80" fmla="*/ 195 w 399"/>
                                  <a:gd name="T81" fmla="*/ 343 h 1068"/>
                                  <a:gd name="T82" fmla="*/ 189 w 399"/>
                                  <a:gd name="T83" fmla="*/ 174 h 1068"/>
                                  <a:gd name="T84" fmla="*/ 119 w 399"/>
                                  <a:gd name="T85" fmla="*/ 8 h 1068"/>
                                  <a:gd name="T86" fmla="*/ 197 w 399"/>
                                  <a:gd name="T87" fmla="*/ 0 h 1068"/>
                                  <a:gd name="T88" fmla="*/ 0 60000 65536"/>
                                  <a:gd name="T89" fmla="*/ 0 60000 65536"/>
                                  <a:gd name="T90" fmla="*/ 0 60000 65536"/>
                                  <a:gd name="T91" fmla="*/ 0 60000 65536"/>
                                  <a:gd name="T92" fmla="*/ 0 60000 65536"/>
                                  <a:gd name="T93" fmla="*/ 0 60000 65536"/>
                                  <a:gd name="T94" fmla="*/ 0 60000 65536"/>
                                  <a:gd name="T95" fmla="*/ 0 60000 65536"/>
                                  <a:gd name="T96" fmla="*/ 0 60000 65536"/>
                                  <a:gd name="T97" fmla="*/ 0 60000 65536"/>
                                  <a:gd name="T98" fmla="*/ 0 60000 65536"/>
                                  <a:gd name="T99" fmla="*/ 0 60000 65536"/>
                                  <a:gd name="T100" fmla="*/ 0 60000 65536"/>
                                  <a:gd name="T101" fmla="*/ 0 60000 65536"/>
                                  <a:gd name="T102" fmla="*/ 0 60000 65536"/>
                                  <a:gd name="T103" fmla="*/ 0 60000 65536"/>
                                  <a:gd name="T104" fmla="*/ 0 60000 65536"/>
                                  <a:gd name="T105" fmla="*/ 0 60000 65536"/>
                                  <a:gd name="T106" fmla="*/ 0 60000 65536"/>
                                  <a:gd name="T107" fmla="*/ 0 60000 65536"/>
                                  <a:gd name="T108" fmla="*/ 0 60000 65536"/>
                                  <a:gd name="T109" fmla="*/ 0 60000 65536"/>
                                  <a:gd name="T110" fmla="*/ 0 60000 65536"/>
                                  <a:gd name="T111" fmla="*/ 0 60000 65536"/>
                                  <a:gd name="T112" fmla="*/ 0 60000 65536"/>
                                  <a:gd name="T113" fmla="*/ 0 60000 65536"/>
                                  <a:gd name="T114" fmla="*/ 0 60000 65536"/>
                                  <a:gd name="T115" fmla="*/ 0 60000 65536"/>
                                  <a:gd name="T116" fmla="*/ 0 60000 65536"/>
                                  <a:gd name="T117" fmla="*/ 0 60000 65536"/>
                                  <a:gd name="T118" fmla="*/ 0 60000 65536"/>
                                  <a:gd name="T119" fmla="*/ 0 60000 65536"/>
                                  <a:gd name="T120" fmla="*/ 0 60000 65536"/>
                                  <a:gd name="T121" fmla="*/ 0 60000 65536"/>
                                  <a:gd name="T122" fmla="*/ 0 60000 65536"/>
                                  <a:gd name="T123" fmla="*/ 0 60000 65536"/>
                                  <a:gd name="T124" fmla="*/ 0 60000 65536"/>
                                  <a:gd name="T125" fmla="*/ 0 60000 65536"/>
                                  <a:gd name="T126" fmla="*/ 0 60000 65536"/>
                                  <a:gd name="T127" fmla="*/ 0 60000 65536"/>
                                  <a:gd name="T128" fmla="*/ 0 60000 65536"/>
                                  <a:gd name="T129" fmla="*/ 0 60000 65536"/>
                                  <a:gd name="T130" fmla="*/ 0 60000 65536"/>
                                  <a:gd name="T131" fmla="*/ 0 60000 65536"/>
                                  <a:gd name="T132" fmla="*/ 0 w 399"/>
                                  <a:gd name="T133" fmla="*/ 0 h 1068"/>
                                  <a:gd name="T134" fmla="*/ 399 w 399"/>
                                  <a:gd name="T135" fmla="*/ 1068 h 1068"/>
                                </a:gdLst>
                                <a:ahLst/>
                                <a:cxnLst>
                                  <a:cxn ang="T88">
                                    <a:pos x="T0" y="T1"/>
                                  </a:cxn>
                                  <a:cxn ang="T89">
                                    <a:pos x="T2" y="T3"/>
                                  </a:cxn>
                                  <a:cxn ang="T90">
                                    <a:pos x="T4" y="T5"/>
                                  </a:cxn>
                                  <a:cxn ang="T91">
                                    <a:pos x="T6" y="T7"/>
                                  </a:cxn>
                                  <a:cxn ang="T92">
                                    <a:pos x="T8" y="T9"/>
                                  </a:cxn>
                                  <a:cxn ang="T93">
                                    <a:pos x="T10" y="T11"/>
                                  </a:cxn>
                                  <a:cxn ang="T94">
                                    <a:pos x="T12" y="T13"/>
                                  </a:cxn>
                                  <a:cxn ang="T95">
                                    <a:pos x="T14" y="T15"/>
                                  </a:cxn>
                                  <a:cxn ang="T96">
                                    <a:pos x="T16" y="T17"/>
                                  </a:cxn>
                                  <a:cxn ang="T97">
                                    <a:pos x="T18" y="T19"/>
                                  </a:cxn>
                                  <a:cxn ang="T98">
                                    <a:pos x="T20" y="T21"/>
                                  </a:cxn>
                                  <a:cxn ang="T99">
                                    <a:pos x="T22" y="T23"/>
                                  </a:cxn>
                                  <a:cxn ang="T100">
                                    <a:pos x="T24" y="T25"/>
                                  </a:cxn>
                                  <a:cxn ang="T101">
                                    <a:pos x="T26" y="T27"/>
                                  </a:cxn>
                                  <a:cxn ang="T102">
                                    <a:pos x="T28" y="T29"/>
                                  </a:cxn>
                                  <a:cxn ang="T103">
                                    <a:pos x="T30" y="T31"/>
                                  </a:cxn>
                                  <a:cxn ang="T104">
                                    <a:pos x="T32" y="T33"/>
                                  </a:cxn>
                                  <a:cxn ang="T105">
                                    <a:pos x="T34" y="T35"/>
                                  </a:cxn>
                                  <a:cxn ang="T106">
                                    <a:pos x="T36" y="T37"/>
                                  </a:cxn>
                                  <a:cxn ang="T107">
                                    <a:pos x="T38" y="T39"/>
                                  </a:cxn>
                                  <a:cxn ang="T108">
                                    <a:pos x="T40" y="T41"/>
                                  </a:cxn>
                                  <a:cxn ang="T109">
                                    <a:pos x="T42" y="T43"/>
                                  </a:cxn>
                                  <a:cxn ang="T110">
                                    <a:pos x="T44" y="T45"/>
                                  </a:cxn>
                                  <a:cxn ang="T111">
                                    <a:pos x="T46" y="T47"/>
                                  </a:cxn>
                                  <a:cxn ang="T112">
                                    <a:pos x="T48" y="T49"/>
                                  </a:cxn>
                                  <a:cxn ang="T113">
                                    <a:pos x="T50" y="T51"/>
                                  </a:cxn>
                                  <a:cxn ang="T114">
                                    <a:pos x="T52" y="T53"/>
                                  </a:cxn>
                                  <a:cxn ang="T115">
                                    <a:pos x="T54" y="T55"/>
                                  </a:cxn>
                                  <a:cxn ang="T116">
                                    <a:pos x="T56" y="T57"/>
                                  </a:cxn>
                                  <a:cxn ang="T117">
                                    <a:pos x="T58" y="T59"/>
                                  </a:cxn>
                                  <a:cxn ang="T118">
                                    <a:pos x="T60" y="T61"/>
                                  </a:cxn>
                                  <a:cxn ang="T119">
                                    <a:pos x="T62" y="T63"/>
                                  </a:cxn>
                                  <a:cxn ang="T120">
                                    <a:pos x="T64" y="T65"/>
                                  </a:cxn>
                                  <a:cxn ang="T121">
                                    <a:pos x="T66" y="T67"/>
                                  </a:cxn>
                                  <a:cxn ang="T122">
                                    <a:pos x="T68" y="T69"/>
                                  </a:cxn>
                                  <a:cxn ang="T123">
                                    <a:pos x="T70" y="T71"/>
                                  </a:cxn>
                                  <a:cxn ang="T124">
                                    <a:pos x="T72" y="T73"/>
                                  </a:cxn>
                                  <a:cxn ang="T125">
                                    <a:pos x="T74" y="T75"/>
                                  </a:cxn>
                                  <a:cxn ang="T126">
                                    <a:pos x="T76" y="T77"/>
                                  </a:cxn>
                                  <a:cxn ang="T127">
                                    <a:pos x="T78" y="T79"/>
                                  </a:cxn>
                                  <a:cxn ang="T128">
                                    <a:pos x="T80" y="T81"/>
                                  </a:cxn>
                                  <a:cxn ang="T129">
                                    <a:pos x="T82" y="T83"/>
                                  </a:cxn>
                                  <a:cxn ang="T130">
                                    <a:pos x="T84" y="T85"/>
                                  </a:cxn>
                                  <a:cxn ang="T131">
                                    <a:pos x="T86" y="T87"/>
                                  </a:cxn>
                                </a:cxnLst>
                                <a:rect l="T132" t="T133" r="T134" b="T135"/>
                                <a:pathLst>
                                  <a:path w="399" h="1068">
                                    <a:moveTo>
                                      <a:pt x="197" y="0"/>
                                    </a:moveTo>
                                    <a:lnTo>
                                      <a:pt x="225" y="24"/>
                                    </a:lnTo>
                                    <a:lnTo>
                                      <a:pt x="251" y="50"/>
                                    </a:lnTo>
                                    <a:lnTo>
                                      <a:pt x="277" y="80"/>
                                    </a:lnTo>
                                    <a:lnTo>
                                      <a:pt x="301" y="112"/>
                                    </a:lnTo>
                                    <a:lnTo>
                                      <a:pt x="324" y="145"/>
                                    </a:lnTo>
                                    <a:lnTo>
                                      <a:pt x="342" y="172"/>
                                    </a:lnTo>
                                    <a:lnTo>
                                      <a:pt x="349" y="187"/>
                                    </a:lnTo>
                                    <a:lnTo>
                                      <a:pt x="378" y="402"/>
                                    </a:lnTo>
                                    <a:lnTo>
                                      <a:pt x="378" y="923"/>
                                    </a:lnTo>
                                    <a:lnTo>
                                      <a:pt x="386" y="983"/>
                                    </a:lnTo>
                                    <a:lnTo>
                                      <a:pt x="399" y="1014"/>
                                    </a:lnTo>
                                    <a:lnTo>
                                      <a:pt x="369" y="1050"/>
                                    </a:lnTo>
                                    <a:lnTo>
                                      <a:pt x="311" y="1068"/>
                                    </a:lnTo>
                                    <a:lnTo>
                                      <a:pt x="264" y="1056"/>
                                    </a:lnTo>
                                    <a:lnTo>
                                      <a:pt x="275" y="935"/>
                                    </a:lnTo>
                                    <a:lnTo>
                                      <a:pt x="281" y="845"/>
                                    </a:lnTo>
                                    <a:lnTo>
                                      <a:pt x="299" y="621"/>
                                    </a:lnTo>
                                    <a:lnTo>
                                      <a:pt x="304" y="504"/>
                                    </a:lnTo>
                                    <a:lnTo>
                                      <a:pt x="303" y="482"/>
                                    </a:lnTo>
                                    <a:lnTo>
                                      <a:pt x="302" y="465"/>
                                    </a:lnTo>
                                    <a:lnTo>
                                      <a:pt x="298" y="447"/>
                                    </a:lnTo>
                                    <a:lnTo>
                                      <a:pt x="294" y="435"/>
                                    </a:lnTo>
                                    <a:lnTo>
                                      <a:pt x="285" y="426"/>
                                    </a:lnTo>
                                    <a:lnTo>
                                      <a:pt x="276" y="422"/>
                                    </a:lnTo>
                                    <a:lnTo>
                                      <a:pt x="264" y="419"/>
                                    </a:lnTo>
                                    <a:lnTo>
                                      <a:pt x="252" y="421"/>
                                    </a:lnTo>
                                    <a:lnTo>
                                      <a:pt x="242" y="425"/>
                                    </a:lnTo>
                                    <a:lnTo>
                                      <a:pt x="234" y="435"/>
                                    </a:lnTo>
                                    <a:lnTo>
                                      <a:pt x="224" y="454"/>
                                    </a:lnTo>
                                    <a:lnTo>
                                      <a:pt x="174" y="618"/>
                                    </a:lnTo>
                                    <a:lnTo>
                                      <a:pt x="149" y="696"/>
                                    </a:lnTo>
                                    <a:lnTo>
                                      <a:pt x="125" y="889"/>
                                    </a:lnTo>
                                    <a:lnTo>
                                      <a:pt x="124" y="1042"/>
                                    </a:lnTo>
                                    <a:lnTo>
                                      <a:pt x="0" y="1017"/>
                                    </a:lnTo>
                                    <a:lnTo>
                                      <a:pt x="17" y="971"/>
                                    </a:lnTo>
                                    <a:lnTo>
                                      <a:pt x="27" y="907"/>
                                    </a:lnTo>
                                    <a:lnTo>
                                      <a:pt x="62" y="754"/>
                                    </a:lnTo>
                                    <a:lnTo>
                                      <a:pt x="97" y="599"/>
                                    </a:lnTo>
                                    <a:lnTo>
                                      <a:pt x="132" y="457"/>
                                    </a:lnTo>
                                    <a:lnTo>
                                      <a:pt x="195" y="343"/>
                                    </a:lnTo>
                                    <a:lnTo>
                                      <a:pt x="189" y="174"/>
                                    </a:lnTo>
                                    <a:lnTo>
                                      <a:pt x="119" y="8"/>
                                    </a:lnTo>
                                    <a:lnTo>
                                      <a:pt x="197" y="0"/>
                                    </a:lnTo>
                                    <a:close/>
                                  </a:path>
                                </a:pathLst>
                              </a:custGeom>
                              <a:solidFill>
                                <a:srgbClr val="9F3FDF"/>
                              </a:solidFill>
                              <a:ln w="9525">
                                <a:noFill/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es-ES"/>
                              </a:p>
                            </p:txBody>
                          </p:sp>
                        </p:grpSp>
                        <p:sp>
                          <p:nvSpPr>
                            <p:cNvPr id="93244" name="Freeform 82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1200" y="2572"/>
                              <a:ext cx="301" cy="727"/>
                            </a:xfrm>
                            <a:custGeom>
                              <a:avLst/>
                              <a:gdLst>
                                <a:gd name="T0" fmla="*/ 122 w 301"/>
                                <a:gd name="T1" fmla="*/ 0 h 727"/>
                                <a:gd name="T2" fmla="*/ 210 w 301"/>
                                <a:gd name="T3" fmla="*/ 0 h 727"/>
                                <a:gd name="T4" fmla="*/ 226 w 301"/>
                                <a:gd name="T5" fmla="*/ 20 h 727"/>
                                <a:gd name="T6" fmla="*/ 237 w 301"/>
                                <a:gd name="T7" fmla="*/ 37 h 727"/>
                                <a:gd name="T8" fmla="*/ 249 w 301"/>
                                <a:gd name="T9" fmla="*/ 61 h 727"/>
                                <a:gd name="T10" fmla="*/ 260 w 301"/>
                                <a:gd name="T11" fmla="*/ 85 h 727"/>
                                <a:gd name="T12" fmla="*/ 271 w 301"/>
                                <a:gd name="T13" fmla="*/ 110 h 727"/>
                                <a:gd name="T14" fmla="*/ 280 w 301"/>
                                <a:gd name="T15" fmla="*/ 136 h 727"/>
                                <a:gd name="T16" fmla="*/ 290 w 301"/>
                                <a:gd name="T17" fmla="*/ 160 h 727"/>
                                <a:gd name="T18" fmla="*/ 299 w 301"/>
                                <a:gd name="T19" fmla="*/ 186 h 727"/>
                                <a:gd name="T20" fmla="*/ 301 w 301"/>
                                <a:gd name="T21" fmla="*/ 208 h 727"/>
                                <a:gd name="T22" fmla="*/ 297 w 301"/>
                                <a:gd name="T23" fmla="*/ 339 h 727"/>
                                <a:gd name="T24" fmla="*/ 290 w 301"/>
                                <a:gd name="T25" fmla="*/ 363 h 727"/>
                                <a:gd name="T26" fmla="*/ 283 w 301"/>
                                <a:gd name="T27" fmla="*/ 384 h 727"/>
                                <a:gd name="T28" fmla="*/ 274 w 301"/>
                                <a:gd name="T29" fmla="*/ 403 h 727"/>
                                <a:gd name="T30" fmla="*/ 264 w 301"/>
                                <a:gd name="T31" fmla="*/ 421 h 727"/>
                                <a:gd name="T32" fmla="*/ 252 w 301"/>
                                <a:gd name="T33" fmla="*/ 438 h 727"/>
                                <a:gd name="T34" fmla="*/ 236 w 301"/>
                                <a:gd name="T35" fmla="*/ 453 h 727"/>
                                <a:gd name="T36" fmla="*/ 220 w 301"/>
                                <a:gd name="T37" fmla="*/ 465 h 727"/>
                                <a:gd name="T38" fmla="*/ 202 w 301"/>
                                <a:gd name="T39" fmla="*/ 476 h 727"/>
                                <a:gd name="T40" fmla="*/ 184 w 301"/>
                                <a:gd name="T41" fmla="*/ 485 h 727"/>
                                <a:gd name="T42" fmla="*/ 165 w 301"/>
                                <a:gd name="T43" fmla="*/ 494 h 727"/>
                                <a:gd name="T44" fmla="*/ 147 w 301"/>
                                <a:gd name="T45" fmla="*/ 504 h 727"/>
                                <a:gd name="T46" fmla="*/ 130 w 301"/>
                                <a:gd name="T47" fmla="*/ 511 h 727"/>
                                <a:gd name="T48" fmla="*/ 111 w 301"/>
                                <a:gd name="T49" fmla="*/ 520 h 727"/>
                                <a:gd name="T50" fmla="*/ 96 w 301"/>
                                <a:gd name="T51" fmla="*/ 529 h 727"/>
                                <a:gd name="T52" fmla="*/ 82 w 301"/>
                                <a:gd name="T53" fmla="*/ 540 h 727"/>
                                <a:gd name="T54" fmla="*/ 65 w 301"/>
                                <a:gd name="T55" fmla="*/ 555 h 727"/>
                                <a:gd name="T56" fmla="*/ 52 w 301"/>
                                <a:gd name="T57" fmla="*/ 570 h 727"/>
                                <a:gd name="T58" fmla="*/ 42 w 301"/>
                                <a:gd name="T59" fmla="*/ 586 h 727"/>
                                <a:gd name="T60" fmla="*/ 33 w 301"/>
                                <a:gd name="T61" fmla="*/ 605 h 727"/>
                                <a:gd name="T62" fmla="*/ 26 w 301"/>
                                <a:gd name="T63" fmla="*/ 625 h 727"/>
                                <a:gd name="T64" fmla="*/ 18 w 301"/>
                                <a:gd name="T65" fmla="*/ 648 h 727"/>
                                <a:gd name="T66" fmla="*/ 13 w 301"/>
                                <a:gd name="T67" fmla="*/ 669 h 727"/>
                                <a:gd name="T68" fmla="*/ 9 w 301"/>
                                <a:gd name="T69" fmla="*/ 693 h 727"/>
                                <a:gd name="T70" fmla="*/ 6 w 301"/>
                                <a:gd name="T71" fmla="*/ 720 h 727"/>
                                <a:gd name="T72" fmla="*/ 4 w 301"/>
                                <a:gd name="T73" fmla="*/ 727 h 727"/>
                                <a:gd name="T74" fmla="*/ 0 w 301"/>
                                <a:gd name="T75" fmla="*/ 672 h 727"/>
                                <a:gd name="T76" fmla="*/ 2 w 301"/>
                                <a:gd name="T77" fmla="*/ 633 h 727"/>
                                <a:gd name="T78" fmla="*/ 4 w 301"/>
                                <a:gd name="T79" fmla="*/ 603 h 727"/>
                                <a:gd name="T80" fmla="*/ 8 w 301"/>
                                <a:gd name="T81" fmla="*/ 582 h 727"/>
                                <a:gd name="T82" fmla="*/ 12 w 301"/>
                                <a:gd name="T83" fmla="*/ 559 h 727"/>
                                <a:gd name="T84" fmla="*/ 21 w 301"/>
                                <a:gd name="T85" fmla="*/ 540 h 727"/>
                                <a:gd name="T86" fmla="*/ 28 w 301"/>
                                <a:gd name="T87" fmla="*/ 524 h 727"/>
                                <a:gd name="T88" fmla="*/ 37 w 301"/>
                                <a:gd name="T89" fmla="*/ 507 h 727"/>
                                <a:gd name="T90" fmla="*/ 50 w 301"/>
                                <a:gd name="T91" fmla="*/ 489 h 727"/>
                                <a:gd name="T92" fmla="*/ 62 w 301"/>
                                <a:gd name="T93" fmla="*/ 476 h 727"/>
                                <a:gd name="T94" fmla="*/ 76 w 301"/>
                                <a:gd name="T95" fmla="*/ 460 h 727"/>
                                <a:gd name="T96" fmla="*/ 92 w 301"/>
                                <a:gd name="T97" fmla="*/ 442 h 727"/>
                                <a:gd name="T98" fmla="*/ 110 w 301"/>
                                <a:gd name="T99" fmla="*/ 422 h 727"/>
                                <a:gd name="T100" fmla="*/ 125 w 301"/>
                                <a:gd name="T101" fmla="*/ 405 h 727"/>
                                <a:gd name="T102" fmla="*/ 138 w 301"/>
                                <a:gd name="T103" fmla="*/ 386 h 727"/>
                                <a:gd name="T104" fmla="*/ 150 w 301"/>
                                <a:gd name="T105" fmla="*/ 367 h 727"/>
                                <a:gd name="T106" fmla="*/ 159 w 301"/>
                                <a:gd name="T107" fmla="*/ 348 h 727"/>
                                <a:gd name="T108" fmla="*/ 169 w 301"/>
                                <a:gd name="T109" fmla="*/ 329 h 727"/>
                                <a:gd name="T110" fmla="*/ 176 w 301"/>
                                <a:gd name="T111" fmla="*/ 308 h 727"/>
                                <a:gd name="T112" fmla="*/ 184 w 301"/>
                                <a:gd name="T113" fmla="*/ 285 h 727"/>
                                <a:gd name="T114" fmla="*/ 188 w 301"/>
                                <a:gd name="T115" fmla="*/ 269 h 727"/>
                                <a:gd name="T116" fmla="*/ 122 w 301"/>
                                <a:gd name="T117" fmla="*/ 0 h 727"/>
                                <a:gd name="T118" fmla="*/ 0 60000 65536"/>
                                <a:gd name="T119" fmla="*/ 0 60000 65536"/>
                                <a:gd name="T120" fmla="*/ 0 60000 65536"/>
                                <a:gd name="T121" fmla="*/ 0 60000 65536"/>
                                <a:gd name="T122" fmla="*/ 0 60000 65536"/>
                                <a:gd name="T123" fmla="*/ 0 60000 65536"/>
                                <a:gd name="T124" fmla="*/ 0 60000 65536"/>
                                <a:gd name="T125" fmla="*/ 0 60000 65536"/>
                                <a:gd name="T126" fmla="*/ 0 60000 65536"/>
                                <a:gd name="T127" fmla="*/ 0 60000 65536"/>
                                <a:gd name="T128" fmla="*/ 0 60000 65536"/>
                                <a:gd name="T129" fmla="*/ 0 60000 65536"/>
                                <a:gd name="T130" fmla="*/ 0 60000 65536"/>
                                <a:gd name="T131" fmla="*/ 0 60000 65536"/>
                                <a:gd name="T132" fmla="*/ 0 60000 65536"/>
                                <a:gd name="T133" fmla="*/ 0 60000 65536"/>
                                <a:gd name="T134" fmla="*/ 0 60000 65536"/>
                                <a:gd name="T135" fmla="*/ 0 60000 65536"/>
                                <a:gd name="T136" fmla="*/ 0 60000 65536"/>
                                <a:gd name="T137" fmla="*/ 0 60000 65536"/>
                                <a:gd name="T138" fmla="*/ 0 60000 65536"/>
                                <a:gd name="T139" fmla="*/ 0 60000 65536"/>
                                <a:gd name="T140" fmla="*/ 0 60000 65536"/>
                                <a:gd name="T141" fmla="*/ 0 60000 65536"/>
                                <a:gd name="T142" fmla="*/ 0 60000 65536"/>
                                <a:gd name="T143" fmla="*/ 0 60000 65536"/>
                                <a:gd name="T144" fmla="*/ 0 60000 65536"/>
                                <a:gd name="T145" fmla="*/ 0 60000 65536"/>
                                <a:gd name="T146" fmla="*/ 0 60000 65536"/>
                                <a:gd name="T147" fmla="*/ 0 60000 65536"/>
                                <a:gd name="T148" fmla="*/ 0 60000 65536"/>
                                <a:gd name="T149" fmla="*/ 0 60000 65536"/>
                                <a:gd name="T150" fmla="*/ 0 60000 65536"/>
                                <a:gd name="T151" fmla="*/ 0 60000 65536"/>
                                <a:gd name="T152" fmla="*/ 0 60000 65536"/>
                                <a:gd name="T153" fmla="*/ 0 60000 65536"/>
                                <a:gd name="T154" fmla="*/ 0 60000 65536"/>
                                <a:gd name="T155" fmla="*/ 0 60000 65536"/>
                                <a:gd name="T156" fmla="*/ 0 60000 65536"/>
                                <a:gd name="T157" fmla="*/ 0 60000 65536"/>
                                <a:gd name="T158" fmla="*/ 0 60000 65536"/>
                                <a:gd name="T159" fmla="*/ 0 60000 65536"/>
                                <a:gd name="T160" fmla="*/ 0 60000 65536"/>
                                <a:gd name="T161" fmla="*/ 0 60000 65536"/>
                                <a:gd name="T162" fmla="*/ 0 60000 65536"/>
                                <a:gd name="T163" fmla="*/ 0 60000 65536"/>
                                <a:gd name="T164" fmla="*/ 0 60000 65536"/>
                                <a:gd name="T165" fmla="*/ 0 60000 65536"/>
                                <a:gd name="T166" fmla="*/ 0 60000 65536"/>
                                <a:gd name="T167" fmla="*/ 0 60000 65536"/>
                                <a:gd name="T168" fmla="*/ 0 60000 65536"/>
                                <a:gd name="T169" fmla="*/ 0 60000 65536"/>
                                <a:gd name="T170" fmla="*/ 0 60000 65536"/>
                                <a:gd name="T171" fmla="*/ 0 60000 65536"/>
                                <a:gd name="T172" fmla="*/ 0 60000 65536"/>
                                <a:gd name="T173" fmla="*/ 0 60000 65536"/>
                                <a:gd name="T174" fmla="*/ 0 60000 65536"/>
                                <a:gd name="T175" fmla="*/ 0 60000 65536"/>
                                <a:gd name="T176" fmla="*/ 0 60000 65536"/>
                                <a:gd name="T177" fmla="*/ 0 w 301"/>
                                <a:gd name="T178" fmla="*/ 0 h 727"/>
                                <a:gd name="T179" fmla="*/ 301 w 301"/>
                                <a:gd name="T180" fmla="*/ 727 h 727"/>
                              </a:gdLst>
                              <a:ahLst/>
                              <a:cxnLst>
                                <a:cxn ang="T118">
                                  <a:pos x="T0" y="T1"/>
                                </a:cxn>
                                <a:cxn ang="T119">
                                  <a:pos x="T2" y="T3"/>
                                </a:cxn>
                                <a:cxn ang="T120">
                                  <a:pos x="T4" y="T5"/>
                                </a:cxn>
                                <a:cxn ang="T121">
                                  <a:pos x="T6" y="T7"/>
                                </a:cxn>
                                <a:cxn ang="T122">
                                  <a:pos x="T8" y="T9"/>
                                </a:cxn>
                                <a:cxn ang="T123">
                                  <a:pos x="T10" y="T11"/>
                                </a:cxn>
                                <a:cxn ang="T124">
                                  <a:pos x="T12" y="T13"/>
                                </a:cxn>
                                <a:cxn ang="T125">
                                  <a:pos x="T14" y="T15"/>
                                </a:cxn>
                                <a:cxn ang="T126">
                                  <a:pos x="T16" y="T17"/>
                                </a:cxn>
                                <a:cxn ang="T127">
                                  <a:pos x="T18" y="T19"/>
                                </a:cxn>
                                <a:cxn ang="T128">
                                  <a:pos x="T20" y="T21"/>
                                </a:cxn>
                                <a:cxn ang="T129">
                                  <a:pos x="T22" y="T23"/>
                                </a:cxn>
                                <a:cxn ang="T130">
                                  <a:pos x="T24" y="T25"/>
                                </a:cxn>
                                <a:cxn ang="T131">
                                  <a:pos x="T26" y="T27"/>
                                </a:cxn>
                                <a:cxn ang="T132">
                                  <a:pos x="T28" y="T29"/>
                                </a:cxn>
                                <a:cxn ang="T133">
                                  <a:pos x="T30" y="T31"/>
                                </a:cxn>
                                <a:cxn ang="T134">
                                  <a:pos x="T32" y="T33"/>
                                </a:cxn>
                                <a:cxn ang="T135">
                                  <a:pos x="T34" y="T35"/>
                                </a:cxn>
                                <a:cxn ang="T136">
                                  <a:pos x="T36" y="T37"/>
                                </a:cxn>
                                <a:cxn ang="T137">
                                  <a:pos x="T38" y="T39"/>
                                </a:cxn>
                                <a:cxn ang="T138">
                                  <a:pos x="T40" y="T41"/>
                                </a:cxn>
                                <a:cxn ang="T139">
                                  <a:pos x="T42" y="T43"/>
                                </a:cxn>
                                <a:cxn ang="T140">
                                  <a:pos x="T44" y="T45"/>
                                </a:cxn>
                                <a:cxn ang="T141">
                                  <a:pos x="T46" y="T47"/>
                                </a:cxn>
                                <a:cxn ang="T142">
                                  <a:pos x="T48" y="T49"/>
                                </a:cxn>
                                <a:cxn ang="T143">
                                  <a:pos x="T50" y="T51"/>
                                </a:cxn>
                                <a:cxn ang="T144">
                                  <a:pos x="T52" y="T53"/>
                                </a:cxn>
                                <a:cxn ang="T145">
                                  <a:pos x="T54" y="T55"/>
                                </a:cxn>
                                <a:cxn ang="T146">
                                  <a:pos x="T56" y="T57"/>
                                </a:cxn>
                                <a:cxn ang="T147">
                                  <a:pos x="T58" y="T59"/>
                                </a:cxn>
                                <a:cxn ang="T148">
                                  <a:pos x="T60" y="T61"/>
                                </a:cxn>
                                <a:cxn ang="T149">
                                  <a:pos x="T62" y="T63"/>
                                </a:cxn>
                                <a:cxn ang="T150">
                                  <a:pos x="T64" y="T65"/>
                                </a:cxn>
                                <a:cxn ang="T151">
                                  <a:pos x="T66" y="T67"/>
                                </a:cxn>
                                <a:cxn ang="T152">
                                  <a:pos x="T68" y="T69"/>
                                </a:cxn>
                                <a:cxn ang="T153">
                                  <a:pos x="T70" y="T71"/>
                                </a:cxn>
                                <a:cxn ang="T154">
                                  <a:pos x="T72" y="T73"/>
                                </a:cxn>
                                <a:cxn ang="T155">
                                  <a:pos x="T74" y="T75"/>
                                </a:cxn>
                                <a:cxn ang="T156">
                                  <a:pos x="T76" y="T77"/>
                                </a:cxn>
                                <a:cxn ang="T157">
                                  <a:pos x="T78" y="T79"/>
                                </a:cxn>
                                <a:cxn ang="T158">
                                  <a:pos x="T80" y="T81"/>
                                </a:cxn>
                                <a:cxn ang="T159">
                                  <a:pos x="T82" y="T83"/>
                                </a:cxn>
                                <a:cxn ang="T160">
                                  <a:pos x="T84" y="T85"/>
                                </a:cxn>
                                <a:cxn ang="T161">
                                  <a:pos x="T86" y="T87"/>
                                </a:cxn>
                                <a:cxn ang="T162">
                                  <a:pos x="T88" y="T89"/>
                                </a:cxn>
                                <a:cxn ang="T163">
                                  <a:pos x="T90" y="T91"/>
                                </a:cxn>
                                <a:cxn ang="T164">
                                  <a:pos x="T92" y="T93"/>
                                </a:cxn>
                                <a:cxn ang="T165">
                                  <a:pos x="T94" y="T95"/>
                                </a:cxn>
                                <a:cxn ang="T166">
                                  <a:pos x="T96" y="T97"/>
                                </a:cxn>
                                <a:cxn ang="T167">
                                  <a:pos x="T98" y="T99"/>
                                </a:cxn>
                                <a:cxn ang="T168">
                                  <a:pos x="T100" y="T101"/>
                                </a:cxn>
                                <a:cxn ang="T169">
                                  <a:pos x="T102" y="T103"/>
                                </a:cxn>
                                <a:cxn ang="T170">
                                  <a:pos x="T104" y="T105"/>
                                </a:cxn>
                                <a:cxn ang="T171">
                                  <a:pos x="T106" y="T107"/>
                                </a:cxn>
                                <a:cxn ang="T172">
                                  <a:pos x="T108" y="T109"/>
                                </a:cxn>
                                <a:cxn ang="T173">
                                  <a:pos x="T110" y="T111"/>
                                </a:cxn>
                                <a:cxn ang="T174">
                                  <a:pos x="T112" y="T113"/>
                                </a:cxn>
                                <a:cxn ang="T175">
                                  <a:pos x="T114" y="T115"/>
                                </a:cxn>
                                <a:cxn ang="T176">
                                  <a:pos x="T116" y="T117"/>
                                </a:cxn>
                              </a:cxnLst>
                              <a:rect l="T177" t="T178" r="T179" b="T180"/>
                              <a:pathLst>
                                <a:path w="301" h="727">
                                  <a:moveTo>
                                    <a:pt x="122" y="0"/>
                                  </a:moveTo>
                                  <a:lnTo>
                                    <a:pt x="210" y="0"/>
                                  </a:lnTo>
                                  <a:lnTo>
                                    <a:pt x="226" y="20"/>
                                  </a:lnTo>
                                  <a:lnTo>
                                    <a:pt x="237" y="37"/>
                                  </a:lnTo>
                                  <a:lnTo>
                                    <a:pt x="249" y="61"/>
                                  </a:lnTo>
                                  <a:lnTo>
                                    <a:pt x="260" y="85"/>
                                  </a:lnTo>
                                  <a:lnTo>
                                    <a:pt x="271" y="110"/>
                                  </a:lnTo>
                                  <a:lnTo>
                                    <a:pt x="280" y="136"/>
                                  </a:lnTo>
                                  <a:lnTo>
                                    <a:pt x="290" y="160"/>
                                  </a:lnTo>
                                  <a:lnTo>
                                    <a:pt x="299" y="186"/>
                                  </a:lnTo>
                                  <a:lnTo>
                                    <a:pt x="301" y="208"/>
                                  </a:lnTo>
                                  <a:lnTo>
                                    <a:pt x="297" y="339"/>
                                  </a:lnTo>
                                  <a:lnTo>
                                    <a:pt x="290" y="363"/>
                                  </a:lnTo>
                                  <a:lnTo>
                                    <a:pt x="283" y="384"/>
                                  </a:lnTo>
                                  <a:lnTo>
                                    <a:pt x="274" y="403"/>
                                  </a:lnTo>
                                  <a:lnTo>
                                    <a:pt x="264" y="421"/>
                                  </a:lnTo>
                                  <a:lnTo>
                                    <a:pt x="252" y="438"/>
                                  </a:lnTo>
                                  <a:lnTo>
                                    <a:pt x="236" y="453"/>
                                  </a:lnTo>
                                  <a:lnTo>
                                    <a:pt x="220" y="465"/>
                                  </a:lnTo>
                                  <a:lnTo>
                                    <a:pt x="202" y="476"/>
                                  </a:lnTo>
                                  <a:lnTo>
                                    <a:pt x="184" y="485"/>
                                  </a:lnTo>
                                  <a:lnTo>
                                    <a:pt x="165" y="494"/>
                                  </a:lnTo>
                                  <a:lnTo>
                                    <a:pt x="147" y="504"/>
                                  </a:lnTo>
                                  <a:lnTo>
                                    <a:pt x="130" y="511"/>
                                  </a:lnTo>
                                  <a:lnTo>
                                    <a:pt x="111" y="520"/>
                                  </a:lnTo>
                                  <a:lnTo>
                                    <a:pt x="96" y="529"/>
                                  </a:lnTo>
                                  <a:lnTo>
                                    <a:pt x="82" y="540"/>
                                  </a:lnTo>
                                  <a:lnTo>
                                    <a:pt x="65" y="555"/>
                                  </a:lnTo>
                                  <a:lnTo>
                                    <a:pt x="52" y="570"/>
                                  </a:lnTo>
                                  <a:lnTo>
                                    <a:pt x="42" y="586"/>
                                  </a:lnTo>
                                  <a:lnTo>
                                    <a:pt x="33" y="605"/>
                                  </a:lnTo>
                                  <a:lnTo>
                                    <a:pt x="26" y="625"/>
                                  </a:lnTo>
                                  <a:lnTo>
                                    <a:pt x="18" y="648"/>
                                  </a:lnTo>
                                  <a:lnTo>
                                    <a:pt x="13" y="669"/>
                                  </a:lnTo>
                                  <a:lnTo>
                                    <a:pt x="9" y="693"/>
                                  </a:lnTo>
                                  <a:lnTo>
                                    <a:pt x="6" y="720"/>
                                  </a:lnTo>
                                  <a:lnTo>
                                    <a:pt x="4" y="727"/>
                                  </a:lnTo>
                                  <a:lnTo>
                                    <a:pt x="0" y="672"/>
                                  </a:lnTo>
                                  <a:lnTo>
                                    <a:pt x="2" y="633"/>
                                  </a:lnTo>
                                  <a:lnTo>
                                    <a:pt x="4" y="603"/>
                                  </a:lnTo>
                                  <a:lnTo>
                                    <a:pt x="8" y="582"/>
                                  </a:lnTo>
                                  <a:lnTo>
                                    <a:pt x="12" y="559"/>
                                  </a:lnTo>
                                  <a:lnTo>
                                    <a:pt x="21" y="540"/>
                                  </a:lnTo>
                                  <a:lnTo>
                                    <a:pt x="28" y="524"/>
                                  </a:lnTo>
                                  <a:lnTo>
                                    <a:pt x="37" y="507"/>
                                  </a:lnTo>
                                  <a:lnTo>
                                    <a:pt x="50" y="489"/>
                                  </a:lnTo>
                                  <a:lnTo>
                                    <a:pt x="62" y="476"/>
                                  </a:lnTo>
                                  <a:lnTo>
                                    <a:pt x="76" y="460"/>
                                  </a:lnTo>
                                  <a:lnTo>
                                    <a:pt x="92" y="442"/>
                                  </a:lnTo>
                                  <a:lnTo>
                                    <a:pt x="110" y="422"/>
                                  </a:lnTo>
                                  <a:lnTo>
                                    <a:pt x="125" y="405"/>
                                  </a:lnTo>
                                  <a:lnTo>
                                    <a:pt x="138" y="386"/>
                                  </a:lnTo>
                                  <a:lnTo>
                                    <a:pt x="150" y="367"/>
                                  </a:lnTo>
                                  <a:lnTo>
                                    <a:pt x="159" y="348"/>
                                  </a:lnTo>
                                  <a:lnTo>
                                    <a:pt x="169" y="329"/>
                                  </a:lnTo>
                                  <a:lnTo>
                                    <a:pt x="176" y="308"/>
                                  </a:lnTo>
                                  <a:lnTo>
                                    <a:pt x="184" y="285"/>
                                  </a:lnTo>
                                  <a:lnTo>
                                    <a:pt x="188" y="269"/>
                                  </a:lnTo>
                                  <a:lnTo>
                                    <a:pt x="122" y="0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5F009F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es-ES"/>
                            </a:p>
                          </p:txBody>
                        </p:sp>
                      </p:grpSp>
                      <p:grpSp>
                        <p:nvGrpSpPr>
                          <p:cNvPr id="93240" name="Group 83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255" y="2586"/>
                            <a:ext cx="353" cy="344"/>
                            <a:chOff x="1255" y="2586"/>
                            <a:chExt cx="353" cy="344"/>
                          </a:xfrm>
                        </p:grpSpPr>
                        <p:sp>
                          <p:nvSpPr>
                            <p:cNvPr id="93241" name="Freeform 84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1255" y="2586"/>
                              <a:ext cx="303" cy="339"/>
                            </a:xfrm>
                            <a:custGeom>
                              <a:avLst/>
                              <a:gdLst>
                                <a:gd name="T0" fmla="*/ 90 w 303"/>
                                <a:gd name="T1" fmla="*/ 9 h 339"/>
                                <a:gd name="T2" fmla="*/ 75 w 303"/>
                                <a:gd name="T3" fmla="*/ 4 h 339"/>
                                <a:gd name="T4" fmla="*/ 57 w 303"/>
                                <a:gd name="T5" fmla="*/ 0 h 339"/>
                                <a:gd name="T6" fmla="*/ 41 w 303"/>
                                <a:gd name="T7" fmla="*/ 2 h 339"/>
                                <a:gd name="T8" fmla="*/ 26 w 303"/>
                                <a:gd name="T9" fmla="*/ 8 h 339"/>
                                <a:gd name="T10" fmla="*/ 13 w 303"/>
                                <a:gd name="T11" fmla="*/ 19 h 339"/>
                                <a:gd name="T12" fmla="*/ 7 w 303"/>
                                <a:gd name="T13" fmla="*/ 31 h 339"/>
                                <a:gd name="T14" fmla="*/ 2 w 303"/>
                                <a:gd name="T15" fmla="*/ 48 h 339"/>
                                <a:gd name="T16" fmla="*/ 0 w 303"/>
                                <a:gd name="T17" fmla="*/ 64 h 339"/>
                                <a:gd name="T18" fmla="*/ 1 w 303"/>
                                <a:gd name="T19" fmla="*/ 80 h 339"/>
                                <a:gd name="T20" fmla="*/ 3 w 303"/>
                                <a:gd name="T21" fmla="*/ 100 h 339"/>
                                <a:gd name="T22" fmla="*/ 7 w 303"/>
                                <a:gd name="T23" fmla="*/ 125 h 339"/>
                                <a:gd name="T24" fmla="*/ 10 w 303"/>
                                <a:gd name="T25" fmla="*/ 137 h 339"/>
                                <a:gd name="T26" fmla="*/ 26 w 303"/>
                                <a:gd name="T27" fmla="*/ 147 h 339"/>
                                <a:gd name="T28" fmla="*/ 38 w 303"/>
                                <a:gd name="T29" fmla="*/ 157 h 339"/>
                                <a:gd name="T30" fmla="*/ 51 w 303"/>
                                <a:gd name="T31" fmla="*/ 166 h 339"/>
                                <a:gd name="T32" fmla="*/ 63 w 303"/>
                                <a:gd name="T33" fmla="*/ 178 h 339"/>
                                <a:gd name="T34" fmla="*/ 76 w 303"/>
                                <a:gd name="T35" fmla="*/ 192 h 339"/>
                                <a:gd name="T36" fmla="*/ 89 w 303"/>
                                <a:gd name="T37" fmla="*/ 204 h 339"/>
                                <a:gd name="T38" fmla="*/ 100 w 303"/>
                                <a:gd name="T39" fmla="*/ 216 h 339"/>
                                <a:gd name="T40" fmla="*/ 113 w 303"/>
                                <a:gd name="T41" fmla="*/ 233 h 339"/>
                                <a:gd name="T42" fmla="*/ 125 w 303"/>
                                <a:gd name="T43" fmla="*/ 254 h 339"/>
                                <a:gd name="T44" fmla="*/ 137 w 303"/>
                                <a:gd name="T45" fmla="*/ 272 h 339"/>
                                <a:gd name="T46" fmla="*/ 141 w 303"/>
                                <a:gd name="T47" fmla="*/ 278 h 339"/>
                                <a:gd name="T48" fmla="*/ 161 w 303"/>
                                <a:gd name="T49" fmla="*/ 286 h 339"/>
                                <a:gd name="T50" fmla="*/ 188 w 303"/>
                                <a:gd name="T51" fmla="*/ 297 h 339"/>
                                <a:gd name="T52" fmla="*/ 213 w 303"/>
                                <a:gd name="T53" fmla="*/ 310 h 339"/>
                                <a:gd name="T54" fmla="*/ 237 w 303"/>
                                <a:gd name="T55" fmla="*/ 323 h 339"/>
                                <a:gd name="T56" fmla="*/ 257 w 303"/>
                                <a:gd name="T57" fmla="*/ 331 h 339"/>
                                <a:gd name="T58" fmla="*/ 281 w 303"/>
                                <a:gd name="T59" fmla="*/ 339 h 339"/>
                                <a:gd name="T60" fmla="*/ 303 w 303"/>
                                <a:gd name="T61" fmla="*/ 339 h 339"/>
                                <a:gd name="T62" fmla="*/ 291 w 303"/>
                                <a:gd name="T63" fmla="*/ 186 h 339"/>
                                <a:gd name="T64" fmla="*/ 263 w 303"/>
                                <a:gd name="T65" fmla="*/ 189 h 339"/>
                                <a:gd name="T66" fmla="*/ 240 w 303"/>
                                <a:gd name="T67" fmla="*/ 185 h 339"/>
                                <a:gd name="T68" fmla="*/ 220 w 303"/>
                                <a:gd name="T69" fmla="*/ 180 h 339"/>
                                <a:gd name="T70" fmla="*/ 202 w 303"/>
                                <a:gd name="T71" fmla="*/ 174 h 339"/>
                                <a:gd name="T72" fmla="*/ 189 w 303"/>
                                <a:gd name="T73" fmla="*/ 161 h 339"/>
                                <a:gd name="T74" fmla="*/ 176 w 303"/>
                                <a:gd name="T75" fmla="*/ 149 h 339"/>
                                <a:gd name="T76" fmla="*/ 160 w 303"/>
                                <a:gd name="T77" fmla="*/ 135 h 339"/>
                                <a:gd name="T78" fmla="*/ 145 w 303"/>
                                <a:gd name="T79" fmla="*/ 123 h 339"/>
                                <a:gd name="T80" fmla="*/ 138 w 303"/>
                                <a:gd name="T81" fmla="*/ 117 h 339"/>
                                <a:gd name="T82" fmla="*/ 129 w 303"/>
                                <a:gd name="T83" fmla="*/ 92 h 339"/>
                                <a:gd name="T84" fmla="*/ 115 w 303"/>
                                <a:gd name="T85" fmla="*/ 66 h 339"/>
                                <a:gd name="T86" fmla="*/ 104 w 303"/>
                                <a:gd name="T87" fmla="*/ 39 h 339"/>
                                <a:gd name="T88" fmla="*/ 90 w 303"/>
                                <a:gd name="T89" fmla="*/ 9 h 339"/>
                                <a:gd name="T90" fmla="*/ 0 60000 65536"/>
                                <a:gd name="T91" fmla="*/ 0 60000 65536"/>
                                <a:gd name="T92" fmla="*/ 0 60000 65536"/>
                                <a:gd name="T93" fmla="*/ 0 60000 65536"/>
                                <a:gd name="T94" fmla="*/ 0 60000 65536"/>
                                <a:gd name="T95" fmla="*/ 0 60000 65536"/>
                                <a:gd name="T96" fmla="*/ 0 60000 65536"/>
                                <a:gd name="T97" fmla="*/ 0 60000 65536"/>
                                <a:gd name="T98" fmla="*/ 0 60000 65536"/>
                                <a:gd name="T99" fmla="*/ 0 60000 65536"/>
                                <a:gd name="T100" fmla="*/ 0 60000 65536"/>
                                <a:gd name="T101" fmla="*/ 0 60000 65536"/>
                                <a:gd name="T102" fmla="*/ 0 60000 65536"/>
                                <a:gd name="T103" fmla="*/ 0 60000 65536"/>
                                <a:gd name="T104" fmla="*/ 0 60000 65536"/>
                                <a:gd name="T105" fmla="*/ 0 60000 65536"/>
                                <a:gd name="T106" fmla="*/ 0 60000 65536"/>
                                <a:gd name="T107" fmla="*/ 0 60000 65536"/>
                                <a:gd name="T108" fmla="*/ 0 60000 65536"/>
                                <a:gd name="T109" fmla="*/ 0 60000 65536"/>
                                <a:gd name="T110" fmla="*/ 0 60000 65536"/>
                                <a:gd name="T111" fmla="*/ 0 60000 65536"/>
                                <a:gd name="T112" fmla="*/ 0 60000 65536"/>
                                <a:gd name="T113" fmla="*/ 0 60000 65536"/>
                                <a:gd name="T114" fmla="*/ 0 60000 65536"/>
                                <a:gd name="T115" fmla="*/ 0 60000 65536"/>
                                <a:gd name="T116" fmla="*/ 0 60000 65536"/>
                                <a:gd name="T117" fmla="*/ 0 60000 65536"/>
                                <a:gd name="T118" fmla="*/ 0 60000 65536"/>
                                <a:gd name="T119" fmla="*/ 0 60000 65536"/>
                                <a:gd name="T120" fmla="*/ 0 60000 65536"/>
                                <a:gd name="T121" fmla="*/ 0 60000 65536"/>
                                <a:gd name="T122" fmla="*/ 0 60000 65536"/>
                                <a:gd name="T123" fmla="*/ 0 60000 65536"/>
                                <a:gd name="T124" fmla="*/ 0 60000 65536"/>
                                <a:gd name="T125" fmla="*/ 0 60000 65536"/>
                                <a:gd name="T126" fmla="*/ 0 60000 65536"/>
                                <a:gd name="T127" fmla="*/ 0 60000 65536"/>
                                <a:gd name="T128" fmla="*/ 0 60000 65536"/>
                                <a:gd name="T129" fmla="*/ 0 60000 65536"/>
                                <a:gd name="T130" fmla="*/ 0 60000 65536"/>
                                <a:gd name="T131" fmla="*/ 0 60000 65536"/>
                                <a:gd name="T132" fmla="*/ 0 60000 65536"/>
                                <a:gd name="T133" fmla="*/ 0 60000 65536"/>
                                <a:gd name="T134" fmla="*/ 0 60000 65536"/>
                                <a:gd name="T135" fmla="*/ 0 w 303"/>
                                <a:gd name="T136" fmla="*/ 0 h 339"/>
                                <a:gd name="T137" fmla="*/ 303 w 303"/>
                                <a:gd name="T138" fmla="*/ 339 h 339"/>
                              </a:gdLst>
                              <a:ahLst/>
                              <a:cxnLst>
                                <a:cxn ang="T90">
                                  <a:pos x="T0" y="T1"/>
                                </a:cxn>
                                <a:cxn ang="T91">
                                  <a:pos x="T2" y="T3"/>
                                </a:cxn>
                                <a:cxn ang="T92">
                                  <a:pos x="T4" y="T5"/>
                                </a:cxn>
                                <a:cxn ang="T93">
                                  <a:pos x="T6" y="T7"/>
                                </a:cxn>
                                <a:cxn ang="T94">
                                  <a:pos x="T8" y="T9"/>
                                </a:cxn>
                                <a:cxn ang="T95">
                                  <a:pos x="T10" y="T11"/>
                                </a:cxn>
                                <a:cxn ang="T96">
                                  <a:pos x="T12" y="T13"/>
                                </a:cxn>
                                <a:cxn ang="T97">
                                  <a:pos x="T14" y="T15"/>
                                </a:cxn>
                                <a:cxn ang="T98">
                                  <a:pos x="T16" y="T17"/>
                                </a:cxn>
                                <a:cxn ang="T99">
                                  <a:pos x="T18" y="T19"/>
                                </a:cxn>
                                <a:cxn ang="T100">
                                  <a:pos x="T20" y="T21"/>
                                </a:cxn>
                                <a:cxn ang="T101">
                                  <a:pos x="T22" y="T23"/>
                                </a:cxn>
                                <a:cxn ang="T102">
                                  <a:pos x="T24" y="T25"/>
                                </a:cxn>
                                <a:cxn ang="T103">
                                  <a:pos x="T26" y="T27"/>
                                </a:cxn>
                                <a:cxn ang="T104">
                                  <a:pos x="T28" y="T29"/>
                                </a:cxn>
                                <a:cxn ang="T105">
                                  <a:pos x="T30" y="T31"/>
                                </a:cxn>
                                <a:cxn ang="T106">
                                  <a:pos x="T32" y="T33"/>
                                </a:cxn>
                                <a:cxn ang="T107">
                                  <a:pos x="T34" y="T35"/>
                                </a:cxn>
                                <a:cxn ang="T108">
                                  <a:pos x="T36" y="T37"/>
                                </a:cxn>
                                <a:cxn ang="T109">
                                  <a:pos x="T38" y="T39"/>
                                </a:cxn>
                                <a:cxn ang="T110">
                                  <a:pos x="T40" y="T41"/>
                                </a:cxn>
                                <a:cxn ang="T111">
                                  <a:pos x="T42" y="T43"/>
                                </a:cxn>
                                <a:cxn ang="T112">
                                  <a:pos x="T44" y="T45"/>
                                </a:cxn>
                                <a:cxn ang="T113">
                                  <a:pos x="T46" y="T47"/>
                                </a:cxn>
                                <a:cxn ang="T114">
                                  <a:pos x="T48" y="T49"/>
                                </a:cxn>
                                <a:cxn ang="T115">
                                  <a:pos x="T50" y="T51"/>
                                </a:cxn>
                                <a:cxn ang="T116">
                                  <a:pos x="T52" y="T53"/>
                                </a:cxn>
                                <a:cxn ang="T117">
                                  <a:pos x="T54" y="T55"/>
                                </a:cxn>
                                <a:cxn ang="T118">
                                  <a:pos x="T56" y="T57"/>
                                </a:cxn>
                                <a:cxn ang="T119">
                                  <a:pos x="T58" y="T59"/>
                                </a:cxn>
                                <a:cxn ang="T120">
                                  <a:pos x="T60" y="T61"/>
                                </a:cxn>
                                <a:cxn ang="T121">
                                  <a:pos x="T62" y="T63"/>
                                </a:cxn>
                                <a:cxn ang="T122">
                                  <a:pos x="T64" y="T65"/>
                                </a:cxn>
                                <a:cxn ang="T123">
                                  <a:pos x="T66" y="T67"/>
                                </a:cxn>
                                <a:cxn ang="T124">
                                  <a:pos x="T68" y="T69"/>
                                </a:cxn>
                                <a:cxn ang="T125">
                                  <a:pos x="T70" y="T71"/>
                                </a:cxn>
                                <a:cxn ang="T126">
                                  <a:pos x="T72" y="T73"/>
                                </a:cxn>
                                <a:cxn ang="T127">
                                  <a:pos x="T74" y="T75"/>
                                </a:cxn>
                                <a:cxn ang="T128">
                                  <a:pos x="T76" y="T77"/>
                                </a:cxn>
                                <a:cxn ang="T129">
                                  <a:pos x="T78" y="T79"/>
                                </a:cxn>
                                <a:cxn ang="T130">
                                  <a:pos x="T80" y="T81"/>
                                </a:cxn>
                                <a:cxn ang="T131">
                                  <a:pos x="T82" y="T83"/>
                                </a:cxn>
                                <a:cxn ang="T132">
                                  <a:pos x="T84" y="T85"/>
                                </a:cxn>
                                <a:cxn ang="T133">
                                  <a:pos x="T86" y="T87"/>
                                </a:cxn>
                                <a:cxn ang="T134">
                                  <a:pos x="T88" y="T89"/>
                                </a:cxn>
                              </a:cxnLst>
                              <a:rect l="T135" t="T136" r="T137" b="T138"/>
                              <a:pathLst>
                                <a:path w="303" h="339">
                                  <a:moveTo>
                                    <a:pt x="90" y="9"/>
                                  </a:moveTo>
                                  <a:lnTo>
                                    <a:pt x="75" y="4"/>
                                  </a:lnTo>
                                  <a:lnTo>
                                    <a:pt x="57" y="0"/>
                                  </a:lnTo>
                                  <a:lnTo>
                                    <a:pt x="41" y="2"/>
                                  </a:lnTo>
                                  <a:lnTo>
                                    <a:pt x="26" y="8"/>
                                  </a:lnTo>
                                  <a:lnTo>
                                    <a:pt x="13" y="19"/>
                                  </a:lnTo>
                                  <a:lnTo>
                                    <a:pt x="7" y="31"/>
                                  </a:lnTo>
                                  <a:lnTo>
                                    <a:pt x="2" y="48"/>
                                  </a:lnTo>
                                  <a:lnTo>
                                    <a:pt x="0" y="64"/>
                                  </a:lnTo>
                                  <a:lnTo>
                                    <a:pt x="1" y="80"/>
                                  </a:lnTo>
                                  <a:lnTo>
                                    <a:pt x="3" y="100"/>
                                  </a:lnTo>
                                  <a:lnTo>
                                    <a:pt x="7" y="125"/>
                                  </a:lnTo>
                                  <a:lnTo>
                                    <a:pt x="10" y="137"/>
                                  </a:lnTo>
                                  <a:lnTo>
                                    <a:pt x="26" y="147"/>
                                  </a:lnTo>
                                  <a:lnTo>
                                    <a:pt x="38" y="157"/>
                                  </a:lnTo>
                                  <a:lnTo>
                                    <a:pt x="51" y="166"/>
                                  </a:lnTo>
                                  <a:lnTo>
                                    <a:pt x="63" y="178"/>
                                  </a:lnTo>
                                  <a:lnTo>
                                    <a:pt x="76" y="192"/>
                                  </a:lnTo>
                                  <a:lnTo>
                                    <a:pt x="89" y="204"/>
                                  </a:lnTo>
                                  <a:lnTo>
                                    <a:pt x="100" y="216"/>
                                  </a:lnTo>
                                  <a:lnTo>
                                    <a:pt x="113" y="233"/>
                                  </a:lnTo>
                                  <a:lnTo>
                                    <a:pt x="125" y="254"/>
                                  </a:lnTo>
                                  <a:lnTo>
                                    <a:pt x="137" y="272"/>
                                  </a:lnTo>
                                  <a:lnTo>
                                    <a:pt x="141" y="278"/>
                                  </a:lnTo>
                                  <a:lnTo>
                                    <a:pt x="161" y="286"/>
                                  </a:lnTo>
                                  <a:lnTo>
                                    <a:pt x="188" y="297"/>
                                  </a:lnTo>
                                  <a:lnTo>
                                    <a:pt x="213" y="310"/>
                                  </a:lnTo>
                                  <a:lnTo>
                                    <a:pt x="237" y="323"/>
                                  </a:lnTo>
                                  <a:lnTo>
                                    <a:pt x="257" y="331"/>
                                  </a:lnTo>
                                  <a:lnTo>
                                    <a:pt x="281" y="339"/>
                                  </a:lnTo>
                                  <a:lnTo>
                                    <a:pt x="303" y="339"/>
                                  </a:lnTo>
                                  <a:lnTo>
                                    <a:pt x="291" y="186"/>
                                  </a:lnTo>
                                  <a:lnTo>
                                    <a:pt x="263" y="189"/>
                                  </a:lnTo>
                                  <a:lnTo>
                                    <a:pt x="240" y="185"/>
                                  </a:lnTo>
                                  <a:lnTo>
                                    <a:pt x="220" y="180"/>
                                  </a:lnTo>
                                  <a:lnTo>
                                    <a:pt x="202" y="174"/>
                                  </a:lnTo>
                                  <a:lnTo>
                                    <a:pt x="189" y="161"/>
                                  </a:lnTo>
                                  <a:lnTo>
                                    <a:pt x="176" y="149"/>
                                  </a:lnTo>
                                  <a:lnTo>
                                    <a:pt x="160" y="135"/>
                                  </a:lnTo>
                                  <a:lnTo>
                                    <a:pt x="145" y="123"/>
                                  </a:lnTo>
                                  <a:lnTo>
                                    <a:pt x="138" y="117"/>
                                  </a:lnTo>
                                  <a:lnTo>
                                    <a:pt x="129" y="92"/>
                                  </a:lnTo>
                                  <a:lnTo>
                                    <a:pt x="115" y="66"/>
                                  </a:lnTo>
                                  <a:lnTo>
                                    <a:pt x="104" y="39"/>
                                  </a:lnTo>
                                  <a:lnTo>
                                    <a:pt x="90" y="9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BF5FFF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es-ES"/>
                            </a:p>
                          </p:txBody>
                        </p:sp>
                        <p:sp>
                          <p:nvSpPr>
                            <p:cNvPr id="93242" name="Oval 85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506" y="2770"/>
                              <a:ext cx="102" cy="160"/>
                            </a:xfrm>
                            <a:prstGeom prst="ellipse">
                              <a:avLst/>
                            </a:prstGeom>
                            <a:solidFill>
                              <a:srgbClr val="5F009F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es-ES"/>
                            </a:p>
                          </p:txBody>
                        </p:sp>
                      </p:grpSp>
                    </p:grpSp>
                  </p:grpSp>
                  <p:grpSp>
                    <p:nvGrpSpPr>
                      <p:cNvPr id="93232" name="Group 8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346" y="2478"/>
                        <a:ext cx="178" cy="163"/>
                        <a:chOff x="1346" y="2478"/>
                        <a:chExt cx="178" cy="163"/>
                      </a:xfrm>
                    </p:grpSpPr>
                    <p:sp>
                      <p:nvSpPr>
                        <p:cNvPr id="93233" name="Freeform 8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346" y="2478"/>
                          <a:ext cx="178" cy="163"/>
                        </a:xfrm>
                        <a:custGeom>
                          <a:avLst/>
                          <a:gdLst>
                            <a:gd name="T0" fmla="*/ 98 w 178"/>
                            <a:gd name="T1" fmla="*/ 46 h 163"/>
                            <a:gd name="T2" fmla="*/ 114 w 178"/>
                            <a:gd name="T3" fmla="*/ 2 h 163"/>
                            <a:gd name="T4" fmla="*/ 127 w 178"/>
                            <a:gd name="T5" fmla="*/ 0 h 163"/>
                            <a:gd name="T6" fmla="*/ 140 w 178"/>
                            <a:gd name="T7" fmla="*/ 3 h 163"/>
                            <a:gd name="T8" fmla="*/ 151 w 178"/>
                            <a:gd name="T9" fmla="*/ 8 h 163"/>
                            <a:gd name="T10" fmla="*/ 161 w 178"/>
                            <a:gd name="T11" fmla="*/ 16 h 163"/>
                            <a:gd name="T12" fmla="*/ 168 w 178"/>
                            <a:gd name="T13" fmla="*/ 29 h 163"/>
                            <a:gd name="T14" fmla="*/ 174 w 178"/>
                            <a:gd name="T15" fmla="*/ 43 h 163"/>
                            <a:gd name="T16" fmla="*/ 178 w 178"/>
                            <a:gd name="T17" fmla="*/ 61 h 163"/>
                            <a:gd name="T18" fmla="*/ 176 w 178"/>
                            <a:gd name="T19" fmla="*/ 81 h 163"/>
                            <a:gd name="T20" fmla="*/ 171 w 178"/>
                            <a:gd name="T21" fmla="*/ 97 h 163"/>
                            <a:gd name="T22" fmla="*/ 165 w 178"/>
                            <a:gd name="T23" fmla="*/ 112 h 163"/>
                            <a:gd name="T24" fmla="*/ 159 w 178"/>
                            <a:gd name="T25" fmla="*/ 124 h 163"/>
                            <a:gd name="T26" fmla="*/ 152 w 178"/>
                            <a:gd name="T27" fmla="*/ 133 h 163"/>
                            <a:gd name="T28" fmla="*/ 94 w 178"/>
                            <a:gd name="T29" fmla="*/ 101 h 163"/>
                            <a:gd name="T30" fmla="*/ 79 w 178"/>
                            <a:gd name="T31" fmla="*/ 109 h 163"/>
                            <a:gd name="T32" fmla="*/ 38 w 178"/>
                            <a:gd name="T33" fmla="*/ 163 h 163"/>
                            <a:gd name="T34" fmla="*/ 28 w 178"/>
                            <a:gd name="T35" fmla="*/ 156 h 163"/>
                            <a:gd name="T36" fmla="*/ 22 w 178"/>
                            <a:gd name="T37" fmla="*/ 149 h 163"/>
                            <a:gd name="T38" fmla="*/ 16 w 178"/>
                            <a:gd name="T39" fmla="*/ 140 h 163"/>
                            <a:gd name="T40" fmla="*/ 9 w 178"/>
                            <a:gd name="T41" fmla="*/ 128 h 163"/>
                            <a:gd name="T42" fmla="*/ 3 w 178"/>
                            <a:gd name="T43" fmla="*/ 112 h 163"/>
                            <a:gd name="T44" fmla="*/ 0 w 178"/>
                            <a:gd name="T45" fmla="*/ 94 h 163"/>
                            <a:gd name="T46" fmla="*/ 0 w 178"/>
                            <a:gd name="T47" fmla="*/ 76 h 163"/>
                            <a:gd name="T48" fmla="*/ 2 w 178"/>
                            <a:gd name="T49" fmla="*/ 59 h 163"/>
                            <a:gd name="T50" fmla="*/ 5 w 178"/>
                            <a:gd name="T51" fmla="*/ 43 h 163"/>
                            <a:gd name="T52" fmla="*/ 9 w 178"/>
                            <a:gd name="T53" fmla="*/ 31 h 163"/>
                            <a:gd name="T54" fmla="*/ 14 w 178"/>
                            <a:gd name="T55" fmla="*/ 19 h 163"/>
                            <a:gd name="T56" fmla="*/ 69 w 178"/>
                            <a:gd name="T57" fmla="*/ 49 h 163"/>
                            <a:gd name="T58" fmla="*/ 98 w 178"/>
                            <a:gd name="T59" fmla="*/ 46 h 163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60000 65536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w 178"/>
                            <a:gd name="T91" fmla="*/ 0 h 163"/>
                            <a:gd name="T92" fmla="*/ 178 w 178"/>
                            <a:gd name="T93" fmla="*/ 163 h 163"/>
                          </a:gdLst>
                          <a:ahLst/>
                          <a:cxnLst>
                            <a:cxn ang="T60">
                              <a:pos x="T0" y="T1"/>
                            </a:cxn>
                            <a:cxn ang="T61">
                              <a:pos x="T2" y="T3"/>
                            </a:cxn>
                            <a:cxn ang="T62">
                              <a:pos x="T4" y="T5"/>
                            </a:cxn>
                            <a:cxn ang="T63">
                              <a:pos x="T6" y="T7"/>
                            </a:cxn>
                            <a:cxn ang="T64">
                              <a:pos x="T8" y="T9"/>
                            </a:cxn>
                            <a:cxn ang="T65">
                              <a:pos x="T10" y="T11"/>
                            </a:cxn>
                            <a:cxn ang="T66">
                              <a:pos x="T12" y="T13"/>
                            </a:cxn>
                            <a:cxn ang="T67">
                              <a:pos x="T14" y="T15"/>
                            </a:cxn>
                            <a:cxn ang="T68">
                              <a:pos x="T16" y="T17"/>
                            </a:cxn>
                            <a:cxn ang="T69">
                              <a:pos x="T18" y="T19"/>
                            </a:cxn>
                            <a:cxn ang="T70">
                              <a:pos x="T20" y="T21"/>
                            </a:cxn>
                            <a:cxn ang="T71">
                              <a:pos x="T22" y="T23"/>
                            </a:cxn>
                            <a:cxn ang="T72">
                              <a:pos x="T24" y="T25"/>
                            </a:cxn>
                            <a:cxn ang="T73">
                              <a:pos x="T26" y="T27"/>
                            </a:cxn>
                            <a:cxn ang="T74">
                              <a:pos x="T28" y="T29"/>
                            </a:cxn>
                            <a:cxn ang="T75">
                              <a:pos x="T30" y="T31"/>
                            </a:cxn>
                            <a:cxn ang="T76">
                              <a:pos x="T32" y="T33"/>
                            </a:cxn>
                            <a:cxn ang="T77">
                              <a:pos x="T34" y="T35"/>
                            </a:cxn>
                            <a:cxn ang="T78">
                              <a:pos x="T36" y="T37"/>
                            </a:cxn>
                            <a:cxn ang="T79">
                              <a:pos x="T38" y="T39"/>
                            </a:cxn>
                            <a:cxn ang="T80">
                              <a:pos x="T40" y="T41"/>
                            </a:cxn>
                            <a:cxn ang="T81">
                              <a:pos x="T42" y="T43"/>
                            </a:cxn>
                            <a:cxn ang="T82">
                              <a:pos x="T44" y="T45"/>
                            </a:cxn>
                            <a:cxn ang="T83">
                              <a:pos x="T46" y="T47"/>
                            </a:cxn>
                            <a:cxn ang="T84">
                              <a:pos x="T48" y="T49"/>
                            </a:cxn>
                            <a:cxn ang="T85">
                              <a:pos x="T50" y="T51"/>
                            </a:cxn>
                            <a:cxn ang="T86">
                              <a:pos x="T52" y="T53"/>
                            </a:cxn>
                            <a:cxn ang="T87">
                              <a:pos x="T54" y="T55"/>
                            </a:cxn>
                            <a:cxn ang="T88">
                              <a:pos x="T56" y="T57"/>
                            </a:cxn>
                            <a:cxn ang="T89">
                              <a:pos x="T58" y="T59"/>
                            </a:cxn>
                          </a:cxnLst>
                          <a:rect l="T90" t="T91" r="T92" b="T93"/>
                          <a:pathLst>
                            <a:path w="178" h="163">
                              <a:moveTo>
                                <a:pt x="98" y="46"/>
                              </a:moveTo>
                              <a:lnTo>
                                <a:pt x="114" y="2"/>
                              </a:lnTo>
                              <a:lnTo>
                                <a:pt x="127" y="0"/>
                              </a:lnTo>
                              <a:lnTo>
                                <a:pt x="140" y="3"/>
                              </a:lnTo>
                              <a:lnTo>
                                <a:pt x="151" y="8"/>
                              </a:lnTo>
                              <a:lnTo>
                                <a:pt x="161" y="16"/>
                              </a:lnTo>
                              <a:lnTo>
                                <a:pt x="168" y="29"/>
                              </a:lnTo>
                              <a:lnTo>
                                <a:pt x="174" y="43"/>
                              </a:lnTo>
                              <a:lnTo>
                                <a:pt x="178" y="61"/>
                              </a:lnTo>
                              <a:lnTo>
                                <a:pt x="176" y="81"/>
                              </a:lnTo>
                              <a:lnTo>
                                <a:pt x="171" y="97"/>
                              </a:lnTo>
                              <a:lnTo>
                                <a:pt x="165" y="112"/>
                              </a:lnTo>
                              <a:lnTo>
                                <a:pt x="159" y="124"/>
                              </a:lnTo>
                              <a:lnTo>
                                <a:pt x="152" y="133"/>
                              </a:lnTo>
                              <a:lnTo>
                                <a:pt x="94" y="101"/>
                              </a:lnTo>
                              <a:lnTo>
                                <a:pt x="79" y="109"/>
                              </a:lnTo>
                              <a:lnTo>
                                <a:pt x="38" y="163"/>
                              </a:lnTo>
                              <a:lnTo>
                                <a:pt x="28" y="156"/>
                              </a:lnTo>
                              <a:lnTo>
                                <a:pt x="22" y="149"/>
                              </a:lnTo>
                              <a:lnTo>
                                <a:pt x="16" y="140"/>
                              </a:lnTo>
                              <a:lnTo>
                                <a:pt x="9" y="128"/>
                              </a:lnTo>
                              <a:lnTo>
                                <a:pt x="3" y="112"/>
                              </a:lnTo>
                              <a:lnTo>
                                <a:pt x="0" y="94"/>
                              </a:lnTo>
                              <a:lnTo>
                                <a:pt x="0" y="76"/>
                              </a:lnTo>
                              <a:lnTo>
                                <a:pt x="2" y="59"/>
                              </a:lnTo>
                              <a:lnTo>
                                <a:pt x="5" y="43"/>
                              </a:lnTo>
                              <a:lnTo>
                                <a:pt x="9" y="31"/>
                              </a:lnTo>
                              <a:lnTo>
                                <a:pt x="14" y="19"/>
                              </a:lnTo>
                              <a:lnTo>
                                <a:pt x="69" y="49"/>
                              </a:lnTo>
                              <a:lnTo>
                                <a:pt x="98" y="46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00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s-ES"/>
                        </a:p>
                      </p:txBody>
                    </p:sp>
                    <p:sp>
                      <p:nvSpPr>
                        <p:cNvPr id="93234" name="Oval 8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403" y="2515"/>
                          <a:ext cx="71" cy="79"/>
                        </a:xfrm>
                        <a:prstGeom prst="ellipse">
                          <a:avLst/>
                        </a:prstGeom>
                        <a:solidFill>
                          <a:srgbClr val="000000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s-ES"/>
                        </a:p>
                      </p:txBody>
                    </p:sp>
                    <p:sp>
                      <p:nvSpPr>
                        <p:cNvPr id="93235" name="Oval 8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392" y="2516"/>
                          <a:ext cx="72" cy="79"/>
                        </a:xfrm>
                        <a:prstGeom prst="ellipse">
                          <a:avLst/>
                        </a:prstGeom>
                        <a:solidFill>
                          <a:srgbClr val="000000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s-ES"/>
                        </a:p>
                      </p:txBody>
                    </p:sp>
                    <p:sp>
                      <p:nvSpPr>
                        <p:cNvPr id="93236" name="Oval 9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397" y="2515"/>
                          <a:ext cx="72" cy="79"/>
                        </a:xfrm>
                        <a:prstGeom prst="ellipse">
                          <a:avLst/>
                        </a:prstGeom>
                        <a:solidFill>
                          <a:srgbClr val="FFFF00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s-ES"/>
                        </a:p>
                      </p:txBody>
                    </p:sp>
                  </p:grpSp>
                </p:grpSp>
              </p:grpSp>
              <p:grpSp>
                <p:nvGrpSpPr>
                  <p:cNvPr id="93203" name="Group 91"/>
                  <p:cNvGrpSpPr>
                    <a:grpSpLocks/>
                  </p:cNvGrpSpPr>
                  <p:nvPr/>
                </p:nvGrpSpPr>
                <p:grpSpPr bwMode="auto">
                  <a:xfrm>
                    <a:off x="1538" y="2695"/>
                    <a:ext cx="325" cy="314"/>
                    <a:chOff x="1538" y="2695"/>
                    <a:chExt cx="325" cy="314"/>
                  </a:xfrm>
                </p:grpSpPr>
                <p:grpSp>
                  <p:nvGrpSpPr>
                    <p:cNvPr id="93204" name="Group 9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538" y="2799"/>
                      <a:ext cx="85" cy="109"/>
                      <a:chOff x="1538" y="2799"/>
                      <a:chExt cx="85" cy="109"/>
                    </a:xfrm>
                  </p:grpSpPr>
                  <p:sp>
                    <p:nvSpPr>
                      <p:cNvPr id="93227" name="Oval 9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538" y="2805"/>
                        <a:ext cx="76" cy="103"/>
                      </a:xfrm>
                      <a:prstGeom prst="ellipse">
                        <a:avLst/>
                      </a:prstGeom>
                      <a:solidFill>
                        <a:srgbClr val="0000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ES"/>
                      </a:p>
                    </p:txBody>
                  </p:sp>
                  <p:sp>
                    <p:nvSpPr>
                      <p:cNvPr id="93228" name="Oval 9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549" y="2799"/>
                        <a:ext cx="74" cy="104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ES"/>
                      </a:p>
                    </p:txBody>
                  </p:sp>
                </p:grpSp>
                <p:grpSp>
                  <p:nvGrpSpPr>
                    <p:cNvPr id="93205" name="Group 9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593" y="2695"/>
                      <a:ext cx="270" cy="314"/>
                      <a:chOff x="1593" y="2695"/>
                      <a:chExt cx="270" cy="314"/>
                    </a:xfrm>
                  </p:grpSpPr>
                  <p:grpSp>
                    <p:nvGrpSpPr>
                      <p:cNvPr id="93206" name="Group 9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595" y="2703"/>
                        <a:ext cx="268" cy="306"/>
                        <a:chOff x="1595" y="2703"/>
                        <a:chExt cx="268" cy="306"/>
                      </a:xfrm>
                    </p:grpSpPr>
                    <p:grpSp>
                      <p:nvGrpSpPr>
                        <p:cNvPr id="93219" name="Group 97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595" y="2703"/>
                          <a:ext cx="268" cy="306"/>
                          <a:chOff x="1595" y="2703"/>
                          <a:chExt cx="268" cy="306"/>
                        </a:xfrm>
                      </p:grpSpPr>
                      <p:sp>
                        <p:nvSpPr>
                          <p:cNvPr id="93221" name="Oval 9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595" y="2755"/>
                            <a:ext cx="176" cy="205"/>
                          </a:xfrm>
                          <a:prstGeom prst="ellipse">
                            <a:avLst/>
                          </a:prstGeom>
                          <a:solidFill>
                            <a:srgbClr val="000000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s-ES"/>
                          </a:p>
                        </p:txBody>
                      </p:sp>
                      <p:sp>
                        <p:nvSpPr>
                          <p:cNvPr id="93222" name="Oval 9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817" y="2849"/>
                            <a:ext cx="44" cy="59"/>
                          </a:xfrm>
                          <a:prstGeom prst="ellipse">
                            <a:avLst/>
                          </a:prstGeom>
                          <a:solidFill>
                            <a:srgbClr val="000000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s-ES"/>
                          </a:p>
                        </p:txBody>
                      </p:sp>
                      <p:sp>
                        <p:nvSpPr>
                          <p:cNvPr id="93223" name="Oval 10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768" y="2916"/>
                            <a:ext cx="44" cy="59"/>
                          </a:xfrm>
                          <a:prstGeom prst="ellipse">
                            <a:avLst/>
                          </a:prstGeom>
                          <a:solidFill>
                            <a:srgbClr val="000000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s-ES"/>
                          </a:p>
                        </p:txBody>
                      </p:sp>
                      <p:sp>
                        <p:nvSpPr>
                          <p:cNvPr id="93224" name="Oval 10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709" y="2956"/>
                            <a:ext cx="40" cy="53"/>
                          </a:xfrm>
                          <a:prstGeom prst="ellipse">
                            <a:avLst/>
                          </a:prstGeom>
                          <a:solidFill>
                            <a:srgbClr val="000000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s-ES"/>
                          </a:p>
                        </p:txBody>
                      </p:sp>
                      <p:sp>
                        <p:nvSpPr>
                          <p:cNvPr id="93225" name="Oval 10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822" y="2775"/>
                            <a:ext cx="41" cy="55"/>
                          </a:xfrm>
                          <a:prstGeom prst="ellipse">
                            <a:avLst/>
                          </a:prstGeom>
                          <a:solidFill>
                            <a:srgbClr val="000000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s-ES"/>
                          </a:p>
                        </p:txBody>
                      </p:sp>
                      <p:sp>
                        <p:nvSpPr>
                          <p:cNvPr id="93226" name="Oval 10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726" y="2703"/>
                            <a:ext cx="57" cy="80"/>
                          </a:xfrm>
                          <a:prstGeom prst="ellipse">
                            <a:avLst/>
                          </a:prstGeom>
                          <a:solidFill>
                            <a:srgbClr val="000000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s-ES"/>
                          </a:p>
                        </p:txBody>
                      </p:sp>
                    </p:grpSp>
                    <p:sp>
                      <p:nvSpPr>
                        <p:cNvPr id="93220" name="Freeform 10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654" y="2707"/>
                          <a:ext cx="191" cy="294"/>
                        </a:xfrm>
                        <a:custGeom>
                          <a:avLst/>
                          <a:gdLst>
                            <a:gd name="T0" fmla="*/ 19 w 191"/>
                            <a:gd name="T1" fmla="*/ 48 h 294"/>
                            <a:gd name="T2" fmla="*/ 87 w 191"/>
                            <a:gd name="T3" fmla="*/ 0 h 294"/>
                            <a:gd name="T4" fmla="*/ 121 w 191"/>
                            <a:gd name="T5" fmla="*/ 64 h 294"/>
                            <a:gd name="T6" fmla="*/ 87 w 191"/>
                            <a:gd name="T7" fmla="*/ 92 h 294"/>
                            <a:gd name="T8" fmla="*/ 185 w 191"/>
                            <a:gd name="T9" fmla="*/ 68 h 294"/>
                            <a:gd name="T10" fmla="*/ 191 w 191"/>
                            <a:gd name="T11" fmla="*/ 120 h 294"/>
                            <a:gd name="T12" fmla="*/ 125 w 191"/>
                            <a:gd name="T13" fmla="*/ 137 h 294"/>
                            <a:gd name="T14" fmla="*/ 185 w 191"/>
                            <a:gd name="T15" fmla="*/ 142 h 294"/>
                            <a:gd name="T16" fmla="*/ 184 w 191"/>
                            <a:gd name="T17" fmla="*/ 200 h 294"/>
                            <a:gd name="T18" fmla="*/ 122 w 191"/>
                            <a:gd name="T19" fmla="*/ 189 h 294"/>
                            <a:gd name="T20" fmla="*/ 151 w 191"/>
                            <a:gd name="T21" fmla="*/ 218 h 294"/>
                            <a:gd name="T22" fmla="*/ 123 w 191"/>
                            <a:gd name="T23" fmla="*/ 261 h 294"/>
                            <a:gd name="T24" fmla="*/ 85 w 191"/>
                            <a:gd name="T25" fmla="*/ 236 h 294"/>
                            <a:gd name="T26" fmla="*/ 94 w 191"/>
                            <a:gd name="T27" fmla="*/ 272 h 294"/>
                            <a:gd name="T28" fmla="*/ 60 w 191"/>
                            <a:gd name="T29" fmla="*/ 294 h 294"/>
                            <a:gd name="T30" fmla="*/ 0 w 191"/>
                            <a:gd name="T31" fmla="*/ 245 h 294"/>
                            <a:gd name="T32" fmla="*/ 19 w 191"/>
                            <a:gd name="T33" fmla="*/ 48 h 294"/>
                            <a:gd name="T34" fmla="*/ 0 60000 65536"/>
                            <a:gd name="T35" fmla="*/ 0 60000 65536"/>
                            <a:gd name="T36" fmla="*/ 0 60000 65536"/>
                            <a:gd name="T37" fmla="*/ 0 60000 65536"/>
                            <a:gd name="T38" fmla="*/ 0 60000 65536"/>
                            <a:gd name="T39" fmla="*/ 0 60000 65536"/>
                            <a:gd name="T40" fmla="*/ 0 60000 65536"/>
                            <a:gd name="T41" fmla="*/ 0 60000 65536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w 191"/>
                            <a:gd name="T52" fmla="*/ 0 h 294"/>
                            <a:gd name="T53" fmla="*/ 191 w 191"/>
                            <a:gd name="T54" fmla="*/ 294 h 294"/>
                          </a:gdLst>
                          <a:ahLst/>
                          <a:cxnLst>
                            <a:cxn ang="T34">
                              <a:pos x="T0" y="T1"/>
                            </a:cxn>
                            <a:cxn ang="T35">
                              <a:pos x="T2" y="T3"/>
                            </a:cxn>
                            <a:cxn ang="T36">
                              <a:pos x="T4" y="T5"/>
                            </a:cxn>
                            <a:cxn ang="T37">
                              <a:pos x="T6" y="T7"/>
                            </a:cxn>
                            <a:cxn ang="T38">
                              <a:pos x="T8" y="T9"/>
                            </a:cxn>
                            <a:cxn ang="T39">
                              <a:pos x="T10" y="T11"/>
                            </a:cxn>
                            <a:cxn ang="T40">
                              <a:pos x="T12" y="T13"/>
                            </a:cxn>
                            <a:cxn ang="T41">
                              <a:pos x="T14" y="T15"/>
                            </a:cxn>
                            <a:cxn ang="T42">
                              <a:pos x="T16" y="T17"/>
                            </a:cxn>
                            <a:cxn ang="T43">
                              <a:pos x="T18" y="T19"/>
                            </a:cxn>
                            <a:cxn ang="T44">
                              <a:pos x="T20" y="T21"/>
                            </a:cxn>
                            <a:cxn ang="T45">
                              <a:pos x="T22" y="T23"/>
                            </a:cxn>
                            <a:cxn ang="T46">
                              <a:pos x="T24" y="T25"/>
                            </a:cxn>
                            <a:cxn ang="T47">
                              <a:pos x="T26" y="T27"/>
                            </a:cxn>
                            <a:cxn ang="T48">
                              <a:pos x="T28" y="T29"/>
                            </a:cxn>
                            <a:cxn ang="T49">
                              <a:pos x="T30" y="T31"/>
                            </a:cxn>
                            <a:cxn ang="T50">
                              <a:pos x="T32" y="T33"/>
                            </a:cxn>
                          </a:cxnLst>
                          <a:rect l="T51" t="T52" r="T53" b="T54"/>
                          <a:pathLst>
                            <a:path w="191" h="294">
                              <a:moveTo>
                                <a:pt x="19" y="48"/>
                              </a:moveTo>
                              <a:lnTo>
                                <a:pt x="87" y="0"/>
                              </a:lnTo>
                              <a:lnTo>
                                <a:pt x="121" y="64"/>
                              </a:lnTo>
                              <a:lnTo>
                                <a:pt x="87" y="92"/>
                              </a:lnTo>
                              <a:lnTo>
                                <a:pt x="185" y="68"/>
                              </a:lnTo>
                              <a:lnTo>
                                <a:pt x="191" y="120"/>
                              </a:lnTo>
                              <a:lnTo>
                                <a:pt x="125" y="137"/>
                              </a:lnTo>
                              <a:lnTo>
                                <a:pt x="185" y="142"/>
                              </a:lnTo>
                              <a:lnTo>
                                <a:pt x="184" y="200"/>
                              </a:lnTo>
                              <a:lnTo>
                                <a:pt x="122" y="189"/>
                              </a:lnTo>
                              <a:lnTo>
                                <a:pt x="151" y="218"/>
                              </a:lnTo>
                              <a:lnTo>
                                <a:pt x="123" y="261"/>
                              </a:lnTo>
                              <a:lnTo>
                                <a:pt x="85" y="236"/>
                              </a:lnTo>
                              <a:lnTo>
                                <a:pt x="94" y="272"/>
                              </a:lnTo>
                              <a:lnTo>
                                <a:pt x="60" y="294"/>
                              </a:lnTo>
                              <a:lnTo>
                                <a:pt x="0" y="245"/>
                              </a:lnTo>
                              <a:lnTo>
                                <a:pt x="19" y="48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000000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s-ES"/>
                        </a:p>
                      </p:txBody>
                    </p:sp>
                  </p:grpSp>
                  <p:grpSp>
                    <p:nvGrpSpPr>
                      <p:cNvPr id="93207" name="Group 10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593" y="2695"/>
                        <a:ext cx="268" cy="306"/>
                        <a:chOff x="1593" y="2695"/>
                        <a:chExt cx="268" cy="306"/>
                      </a:xfrm>
                    </p:grpSpPr>
                    <p:grpSp>
                      <p:nvGrpSpPr>
                        <p:cNvPr id="93211" name="Group 106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593" y="2695"/>
                          <a:ext cx="268" cy="306"/>
                          <a:chOff x="1593" y="2695"/>
                          <a:chExt cx="268" cy="306"/>
                        </a:xfrm>
                      </p:grpSpPr>
                      <p:sp>
                        <p:nvSpPr>
                          <p:cNvPr id="93213" name="Oval 10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593" y="2747"/>
                            <a:ext cx="176" cy="205"/>
                          </a:xfrm>
                          <a:prstGeom prst="ellipse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s-ES"/>
                          </a:p>
                        </p:txBody>
                      </p:sp>
                      <p:sp>
                        <p:nvSpPr>
                          <p:cNvPr id="93214" name="Oval 10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815" y="2841"/>
                            <a:ext cx="44" cy="59"/>
                          </a:xfrm>
                          <a:prstGeom prst="ellipse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s-ES"/>
                          </a:p>
                        </p:txBody>
                      </p:sp>
                      <p:sp>
                        <p:nvSpPr>
                          <p:cNvPr id="93215" name="Oval 10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765" y="2908"/>
                            <a:ext cx="45" cy="59"/>
                          </a:xfrm>
                          <a:prstGeom prst="ellipse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s-ES"/>
                          </a:p>
                        </p:txBody>
                      </p:sp>
                      <p:sp>
                        <p:nvSpPr>
                          <p:cNvPr id="93216" name="Oval 11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707" y="2948"/>
                            <a:ext cx="40" cy="53"/>
                          </a:xfrm>
                          <a:prstGeom prst="ellipse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s-ES"/>
                          </a:p>
                        </p:txBody>
                      </p:sp>
                      <p:sp>
                        <p:nvSpPr>
                          <p:cNvPr id="93217" name="Oval 11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820" y="2767"/>
                            <a:ext cx="41" cy="55"/>
                          </a:xfrm>
                          <a:prstGeom prst="ellipse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s-ES"/>
                          </a:p>
                        </p:txBody>
                      </p:sp>
                      <p:sp>
                        <p:nvSpPr>
                          <p:cNvPr id="93218" name="Oval 11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723" y="2695"/>
                            <a:ext cx="58" cy="80"/>
                          </a:xfrm>
                          <a:prstGeom prst="ellipse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s-ES"/>
                          </a:p>
                        </p:txBody>
                      </p:sp>
                    </p:grpSp>
                    <p:sp>
                      <p:nvSpPr>
                        <p:cNvPr id="93212" name="Freeform 11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652" y="2699"/>
                          <a:ext cx="191" cy="294"/>
                        </a:xfrm>
                        <a:custGeom>
                          <a:avLst/>
                          <a:gdLst>
                            <a:gd name="T0" fmla="*/ 19 w 191"/>
                            <a:gd name="T1" fmla="*/ 48 h 294"/>
                            <a:gd name="T2" fmla="*/ 87 w 191"/>
                            <a:gd name="T3" fmla="*/ 0 h 294"/>
                            <a:gd name="T4" fmla="*/ 121 w 191"/>
                            <a:gd name="T5" fmla="*/ 64 h 294"/>
                            <a:gd name="T6" fmla="*/ 87 w 191"/>
                            <a:gd name="T7" fmla="*/ 92 h 294"/>
                            <a:gd name="T8" fmla="*/ 185 w 191"/>
                            <a:gd name="T9" fmla="*/ 68 h 294"/>
                            <a:gd name="T10" fmla="*/ 191 w 191"/>
                            <a:gd name="T11" fmla="*/ 120 h 294"/>
                            <a:gd name="T12" fmla="*/ 125 w 191"/>
                            <a:gd name="T13" fmla="*/ 137 h 294"/>
                            <a:gd name="T14" fmla="*/ 185 w 191"/>
                            <a:gd name="T15" fmla="*/ 142 h 294"/>
                            <a:gd name="T16" fmla="*/ 184 w 191"/>
                            <a:gd name="T17" fmla="*/ 200 h 294"/>
                            <a:gd name="T18" fmla="*/ 122 w 191"/>
                            <a:gd name="T19" fmla="*/ 189 h 294"/>
                            <a:gd name="T20" fmla="*/ 151 w 191"/>
                            <a:gd name="T21" fmla="*/ 218 h 294"/>
                            <a:gd name="T22" fmla="*/ 123 w 191"/>
                            <a:gd name="T23" fmla="*/ 261 h 294"/>
                            <a:gd name="T24" fmla="*/ 85 w 191"/>
                            <a:gd name="T25" fmla="*/ 236 h 294"/>
                            <a:gd name="T26" fmla="*/ 93 w 191"/>
                            <a:gd name="T27" fmla="*/ 272 h 294"/>
                            <a:gd name="T28" fmla="*/ 60 w 191"/>
                            <a:gd name="T29" fmla="*/ 294 h 294"/>
                            <a:gd name="T30" fmla="*/ 0 w 191"/>
                            <a:gd name="T31" fmla="*/ 245 h 294"/>
                            <a:gd name="T32" fmla="*/ 19 w 191"/>
                            <a:gd name="T33" fmla="*/ 48 h 294"/>
                            <a:gd name="T34" fmla="*/ 0 60000 65536"/>
                            <a:gd name="T35" fmla="*/ 0 60000 65536"/>
                            <a:gd name="T36" fmla="*/ 0 60000 65536"/>
                            <a:gd name="T37" fmla="*/ 0 60000 65536"/>
                            <a:gd name="T38" fmla="*/ 0 60000 65536"/>
                            <a:gd name="T39" fmla="*/ 0 60000 65536"/>
                            <a:gd name="T40" fmla="*/ 0 60000 65536"/>
                            <a:gd name="T41" fmla="*/ 0 60000 65536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w 191"/>
                            <a:gd name="T52" fmla="*/ 0 h 294"/>
                            <a:gd name="T53" fmla="*/ 191 w 191"/>
                            <a:gd name="T54" fmla="*/ 294 h 294"/>
                          </a:gdLst>
                          <a:ahLst/>
                          <a:cxnLst>
                            <a:cxn ang="T34">
                              <a:pos x="T0" y="T1"/>
                            </a:cxn>
                            <a:cxn ang="T35">
                              <a:pos x="T2" y="T3"/>
                            </a:cxn>
                            <a:cxn ang="T36">
                              <a:pos x="T4" y="T5"/>
                            </a:cxn>
                            <a:cxn ang="T37">
                              <a:pos x="T6" y="T7"/>
                            </a:cxn>
                            <a:cxn ang="T38">
                              <a:pos x="T8" y="T9"/>
                            </a:cxn>
                            <a:cxn ang="T39">
                              <a:pos x="T10" y="T11"/>
                            </a:cxn>
                            <a:cxn ang="T40">
                              <a:pos x="T12" y="T13"/>
                            </a:cxn>
                            <a:cxn ang="T41">
                              <a:pos x="T14" y="T15"/>
                            </a:cxn>
                            <a:cxn ang="T42">
                              <a:pos x="T16" y="T17"/>
                            </a:cxn>
                            <a:cxn ang="T43">
                              <a:pos x="T18" y="T19"/>
                            </a:cxn>
                            <a:cxn ang="T44">
                              <a:pos x="T20" y="T21"/>
                            </a:cxn>
                            <a:cxn ang="T45">
                              <a:pos x="T22" y="T23"/>
                            </a:cxn>
                            <a:cxn ang="T46">
                              <a:pos x="T24" y="T25"/>
                            </a:cxn>
                            <a:cxn ang="T47">
                              <a:pos x="T26" y="T27"/>
                            </a:cxn>
                            <a:cxn ang="T48">
                              <a:pos x="T28" y="T29"/>
                            </a:cxn>
                            <a:cxn ang="T49">
                              <a:pos x="T30" y="T31"/>
                            </a:cxn>
                            <a:cxn ang="T50">
                              <a:pos x="T32" y="T33"/>
                            </a:cxn>
                          </a:cxnLst>
                          <a:rect l="T51" t="T52" r="T53" b="T54"/>
                          <a:pathLst>
                            <a:path w="191" h="294">
                              <a:moveTo>
                                <a:pt x="19" y="48"/>
                              </a:moveTo>
                              <a:lnTo>
                                <a:pt x="87" y="0"/>
                              </a:lnTo>
                              <a:lnTo>
                                <a:pt x="121" y="64"/>
                              </a:lnTo>
                              <a:lnTo>
                                <a:pt x="87" y="92"/>
                              </a:lnTo>
                              <a:lnTo>
                                <a:pt x="185" y="68"/>
                              </a:lnTo>
                              <a:lnTo>
                                <a:pt x="191" y="120"/>
                              </a:lnTo>
                              <a:lnTo>
                                <a:pt x="125" y="137"/>
                              </a:lnTo>
                              <a:lnTo>
                                <a:pt x="185" y="142"/>
                              </a:lnTo>
                              <a:lnTo>
                                <a:pt x="184" y="200"/>
                              </a:lnTo>
                              <a:lnTo>
                                <a:pt x="122" y="189"/>
                              </a:lnTo>
                              <a:lnTo>
                                <a:pt x="151" y="218"/>
                              </a:lnTo>
                              <a:lnTo>
                                <a:pt x="123" y="261"/>
                              </a:lnTo>
                              <a:lnTo>
                                <a:pt x="85" y="236"/>
                              </a:lnTo>
                              <a:lnTo>
                                <a:pt x="93" y="272"/>
                              </a:lnTo>
                              <a:lnTo>
                                <a:pt x="60" y="294"/>
                              </a:lnTo>
                              <a:lnTo>
                                <a:pt x="0" y="245"/>
                              </a:lnTo>
                              <a:lnTo>
                                <a:pt x="19" y="48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s-ES"/>
                        </a:p>
                      </p:txBody>
                    </p:sp>
                  </p:grpSp>
                  <p:grpSp>
                    <p:nvGrpSpPr>
                      <p:cNvPr id="93208" name="Group 11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629" y="2825"/>
                        <a:ext cx="72" cy="71"/>
                        <a:chOff x="1629" y="2825"/>
                        <a:chExt cx="72" cy="71"/>
                      </a:xfrm>
                    </p:grpSpPr>
                    <p:sp>
                      <p:nvSpPr>
                        <p:cNvPr id="93209" name="Line 11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638" y="2825"/>
                          <a:ext cx="57" cy="5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s-ES"/>
                        </a:p>
                      </p:txBody>
                    </p:sp>
                    <p:sp>
                      <p:nvSpPr>
                        <p:cNvPr id="93210" name="Line 11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629" y="2868"/>
                          <a:ext cx="72" cy="28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s-ES"/>
                        </a:p>
                      </p:txBody>
                    </p:sp>
                  </p:grpSp>
                </p:grpSp>
              </p:grpSp>
            </p:grpSp>
          </p:grpSp>
        </p:grpSp>
        <p:grpSp>
          <p:nvGrpSpPr>
            <p:cNvPr id="93191" name="Group 117"/>
            <p:cNvGrpSpPr>
              <a:grpSpLocks/>
            </p:cNvGrpSpPr>
            <p:nvPr/>
          </p:nvGrpSpPr>
          <p:grpSpPr bwMode="auto">
            <a:xfrm>
              <a:off x="2038" y="2265"/>
              <a:ext cx="369" cy="334"/>
              <a:chOff x="2038" y="2265"/>
              <a:chExt cx="369" cy="334"/>
            </a:xfrm>
          </p:grpSpPr>
          <p:sp>
            <p:nvSpPr>
              <p:cNvPr id="93192" name="Oval 118"/>
              <p:cNvSpPr>
                <a:spLocks noChangeArrowheads="1"/>
              </p:cNvSpPr>
              <p:nvPr/>
            </p:nvSpPr>
            <p:spPr bwMode="auto">
              <a:xfrm>
                <a:off x="2038" y="2265"/>
                <a:ext cx="27" cy="29"/>
              </a:xfrm>
              <a:prstGeom prst="ellipse">
                <a:avLst/>
              </a:pr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193" name="Freeform 119"/>
              <p:cNvSpPr>
                <a:spLocks/>
              </p:cNvSpPr>
              <p:nvPr/>
            </p:nvSpPr>
            <p:spPr bwMode="auto">
              <a:xfrm>
                <a:off x="2041" y="2266"/>
                <a:ext cx="214" cy="192"/>
              </a:xfrm>
              <a:custGeom>
                <a:avLst/>
                <a:gdLst>
                  <a:gd name="T0" fmla="*/ 17 w 214"/>
                  <a:gd name="T1" fmla="*/ 0 h 192"/>
                  <a:gd name="T2" fmla="*/ 214 w 214"/>
                  <a:gd name="T3" fmla="*/ 163 h 192"/>
                  <a:gd name="T4" fmla="*/ 192 w 214"/>
                  <a:gd name="T5" fmla="*/ 192 h 192"/>
                  <a:gd name="T6" fmla="*/ 0 w 214"/>
                  <a:gd name="T7" fmla="*/ 23 h 192"/>
                  <a:gd name="T8" fmla="*/ 17 w 214"/>
                  <a:gd name="T9" fmla="*/ 0 h 1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4"/>
                  <a:gd name="T16" fmla="*/ 0 h 192"/>
                  <a:gd name="T17" fmla="*/ 214 w 214"/>
                  <a:gd name="T18" fmla="*/ 192 h 1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4" h="192">
                    <a:moveTo>
                      <a:pt x="17" y="0"/>
                    </a:moveTo>
                    <a:lnTo>
                      <a:pt x="214" y="163"/>
                    </a:lnTo>
                    <a:lnTo>
                      <a:pt x="192" y="192"/>
                    </a:lnTo>
                    <a:lnTo>
                      <a:pt x="0" y="23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194" name="Freeform 120"/>
              <p:cNvSpPr>
                <a:spLocks/>
              </p:cNvSpPr>
              <p:nvPr/>
            </p:nvSpPr>
            <p:spPr bwMode="auto">
              <a:xfrm>
                <a:off x="2227" y="2427"/>
                <a:ext cx="151" cy="148"/>
              </a:xfrm>
              <a:custGeom>
                <a:avLst/>
                <a:gdLst>
                  <a:gd name="T0" fmla="*/ 24 w 151"/>
                  <a:gd name="T1" fmla="*/ 0 h 148"/>
                  <a:gd name="T2" fmla="*/ 151 w 151"/>
                  <a:gd name="T3" fmla="*/ 100 h 148"/>
                  <a:gd name="T4" fmla="*/ 125 w 151"/>
                  <a:gd name="T5" fmla="*/ 148 h 148"/>
                  <a:gd name="T6" fmla="*/ 0 w 151"/>
                  <a:gd name="T7" fmla="*/ 27 h 148"/>
                  <a:gd name="T8" fmla="*/ 24 w 151"/>
                  <a:gd name="T9" fmla="*/ 0 h 1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1"/>
                  <a:gd name="T16" fmla="*/ 0 h 148"/>
                  <a:gd name="T17" fmla="*/ 151 w 151"/>
                  <a:gd name="T18" fmla="*/ 148 h 1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1" h="148">
                    <a:moveTo>
                      <a:pt x="24" y="0"/>
                    </a:moveTo>
                    <a:lnTo>
                      <a:pt x="151" y="100"/>
                    </a:lnTo>
                    <a:lnTo>
                      <a:pt x="125" y="148"/>
                    </a:lnTo>
                    <a:lnTo>
                      <a:pt x="0" y="2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195" name="Oval 121"/>
              <p:cNvSpPr>
                <a:spLocks noChangeArrowheads="1"/>
              </p:cNvSpPr>
              <p:nvPr/>
            </p:nvSpPr>
            <p:spPr bwMode="auto">
              <a:xfrm>
                <a:off x="2222" y="2423"/>
                <a:ext cx="39" cy="38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196" name="Oval 122"/>
              <p:cNvSpPr>
                <a:spLocks noChangeArrowheads="1"/>
              </p:cNvSpPr>
              <p:nvPr/>
            </p:nvSpPr>
            <p:spPr bwMode="auto">
              <a:xfrm>
                <a:off x="2346" y="2521"/>
                <a:ext cx="61" cy="78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197" name="Oval 123"/>
              <p:cNvSpPr>
                <a:spLocks noChangeArrowheads="1"/>
              </p:cNvSpPr>
              <p:nvPr/>
            </p:nvSpPr>
            <p:spPr bwMode="auto">
              <a:xfrm>
                <a:off x="2355" y="2532"/>
                <a:ext cx="44" cy="56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</p:grp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458200" cy="1143000"/>
          </a:xfrm>
        </p:spPr>
        <p:txBody>
          <a:bodyPr/>
          <a:lstStyle/>
          <a:p>
            <a:pPr eaLnBrk="1" hangingPunct="1"/>
            <a:r>
              <a:rPr lang="en-US" smtClean="0"/>
              <a:t>Requerimientos de Salinidad</a:t>
            </a:r>
          </a:p>
        </p:txBody>
      </p:sp>
      <p:sp>
        <p:nvSpPr>
          <p:cNvPr id="316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838200"/>
            <a:ext cx="8534400" cy="5715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/>
              <a:t>Penaeidos aceptan amplios rangos de salinidad.</a:t>
            </a:r>
          </a:p>
          <a:p>
            <a:pPr eaLnBrk="1" hangingPunct="1">
              <a:defRPr/>
            </a:pPr>
            <a:r>
              <a:rPr lang="en-US" sz="2800" smtClean="0"/>
              <a:t>Preferencia de salinidad depende de estadío.</a:t>
            </a:r>
          </a:p>
          <a:p>
            <a:pPr eaLnBrk="1" hangingPunct="1">
              <a:defRPr/>
            </a:pPr>
            <a:r>
              <a:rPr lang="en-US" sz="2800" smtClean="0"/>
              <a:t>Ciclo de vida de penaeidos bien conocido:</a:t>
            </a:r>
          </a:p>
          <a:p>
            <a:pPr lvl="1" eaLnBrk="1" hangingPunct="1">
              <a:defRPr/>
            </a:pPr>
            <a:r>
              <a:rPr lang="en-US" sz="2800" smtClean="0"/>
              <a:t>Maduran y desovan en agua oceánica (&gt;28ppt).</a:t>
            </a:r>
          </a:p>
          <a:p>
            <a:pPr lvl="1" eaLnBrk="1" hangingPunct="1">
              <a:defRPr/>
            </a:pPr>
            <a:r>
              <a:rPr lang="en-US" sz="2800" smtClean="0"/>
              <a:t>Primeros estadíos requieren de agua de mar.</a:t>
            </a:r>
          </a:p>
          <a:p>
            <a:pPr lvl="1" eaLnBrk="1" hangingPunct="1">
              <a:defRPr/>
            </a:pPr>
            <a:r>
              <a:rPr lang="en-US" sz="2800" smtClean="0"/>
              <a:t>Postlarvas migran a ambientes estuarinos de baja salinidad, sujetas a cambios de salinidad. </a:t>
            </a:r>
          </a:p>
          <a:p>
            <a:pPr lvl="1" eaLnBrk="1" hangingPunct="1">
              <a:defRPr/>
            </a:pPr>
            <a:r>
              <a:rPr lang="en-US" sz="2800" smtClean="0"/>
              <a:t>Postlarvas mas grandes son atraidas a menores salinidades.</a:t>
            </a:r>
          </a:p>
          <a:p>
            <a:pPr lvl="1" eaLnBrk="1" hangingPunct="1">
              <a:defRPr/>
            </a:pPr>
            <a:r>
              <a:rPr lang="en-US" sz="2800" smtClean="0"/>
              <a:t>Al alcanzar PL 12-14 pueden aclimatarse agua casi totalmente dulce.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 descr="C:\Mis documentos\Espol\Inland\ShrimpCycl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228600"/>
            <a:ext cx="5910263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35" name="Picture 3" descr="C:\WINDOWS\Application Data\Microsoft\Media Catalog\Downloaded Clips\cl35\j0133419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263" y="457200"/>
            <a:ext cx="3970337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458200" cy="1143000"/>
          </a:xfrm>
        </p:spPr>
        <p:txBody>
          <a:bodyPr/>
          <a:lstStyle/>
          <a:p>
            <a:pPr eaLnBrk="1" hangingPunct="1"/>
            <a:r>
              <a:rPr lang="en-US" smtClean="0"/>
              <a:t>Requerimientos de Salinidad</a:t>
            </a:r>
          </a:p>
        </p:txBody>
      </p:sp>
      <p:sp>
        <p:nvSpPr>
          <p:cNvPr id="31949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561388" cy="54102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/>
              <a:t>Depende tambien de la especie (Mair 1980):</a:t>
            </a:r>
          </a:p>
          <a:p>
            <a:pPr lvl="1" eaLnBrk="1" hangingPunct="1">
              <a:defRPr/>
            </a:pPr>
            <a:r>
              <a:rPr lang="en-US" sz="2800" smtClean="0"/>
              <a:t>P. vannamei prefiere salinidad baja (1-8 ppt).</a:t>
            </a:r>
          </a:p>
          <a:p>
            <a:pPr lvl="1" eaLnBrk="1" hangingPunct="1">
              <a:defRPr/>
            </a:pPr>
            <a:r>
              <a:rPr lang="en-US" sz="2800" smtClean="0"/>
              <a:t>P. californiensis 9 - 26 ppt.</a:t>
            </a:r>
          </a:p>
          <a:p>
            <a:pPr lvl="1" eaLnBrk="1" hangingPunct="1">
              <a:defRPr/>
            </a:pPr>
            <a:r>
              <a:rPr lang="en-US" sz="2800" smtClean="0"/>
              <a:t>P. brevirostris 15 – 23 ppt.</a:t>
            </a:r>
          </a:p>
          <a:p>
            <a:pPr lvl="1" eaLnBrk="1" hangingPunct="1">
              <a:defRPr/>
            </a:pPr>
            <a:r>
              <a:rPr lang="en-US" sz="2800" smtClean="0"/>
              <a:t>P. setiferus 1 – 40 ppt.</a:t>
            </a:r>
          </a:p>
          <a:p>
            <a:pPr lvl="1" eaLnBrk="1" hangingPunct="1">
              <a:defRPr/>
            </a:pPr>
            <a:r>
              <a:rPr lang="en-US" sz="2800" smtClean="0"/>
              <a:t>P. aztecus 0.5 – 13 ppt.</a:t>
            </a:r>
          </a:p>
          <a:p>
            <a:pPr lvl="1" eaLnBrk="1" hangingPunct="1">
              <a:defRPr/>
            </a:pPr>
            <a:r>
              <a:rPr lang="en-US" sz="2800" smtClean="0"/>
              <a:t>P. monodon necesita agua mas salada.</a:t>
            </a:r>
          </a:p>
          <a:p>
            <a:pPr eaLnBrk="1" hangingPunct="1">
              <a:defRPr/>
            </a:pPr>
            <a:r>
              <a:rPr lang="en-US" sz="2800" smtClean="0"/>
              <a:t>Aunque especies pueden vivir en salinidades extremadamente altas o bajas, esto no significa que puedan alcanzar el maximo crecimiento y supervivencia en esas condiciones. </a:t>
            </a:r>
            <a:endParaRPr lang="es-ES_tradnl" sz="2800" smtClean="0"/>
          </a:p>
        </p:txBody>
      </p:sp>
      <p:pic>
        <p:nvPicPr>
          <p:cNvPr id="96260" name="Picture 1029" descr="C:\WINDOWS\Application Data\Microsoft\Media Catalog\Downloaded Clips\cl2\BD07326_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0400" y="2514600"/>
            <a:ext cx="1803400" cy="182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458200" cy="1143000"/>
          </a:xfrm>
        </p:spPr>
        <p:txBody>
          <a:bodyPr/>
          <a:lstStyle/>
          <a:p>
            <a:pPr eaLnBrk="1" hangingPunct="1"/>
            <a:r>
              <a:rPr lang="en-US" smtClean="0"/>
              <a:t>Requerimientos de Salinidad</a:t>
            </a:r>
          </a:p>
        </p:txBody>
      </p:sp>
      <p:sp>
        <p:nvSpPr>
          <p:cNvPr id="321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077200" cy="54864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Depende de edad, tamaño y desarrollo.</a:t>
            </a:r>
          </a:p>
          <a:p>
            <a:pPr eaLnBrk="1" hangingPunct="1">
              <a:defRPr/>
            </a:pPr>
            <a:r>
              <a:rPr lang="en-US" smtClean="0"/>
              <a:t>Frecuentemente estadíos mas tempranos de una especie son mas suceptibles a toxinas o condiciones extremas.</a:t>
            </a:r>
          </a:p>
          <a:p>
            <a:pPr eaLnBrk="1" hangingPunct="1">
              <a:defRPr/>
            </a:pPr>
            <a:r>
              <a:rPr lang="en-US" smtClean="0"/>
              <a:t>Allen &amp; Scarpa (2001) encontraron diferencias en supervivencia entre aguas de 0.50 ppt y 0.05 ppt (con igual relación iónica) para PL 14 pero no para PL 32.</a:t>
            </a:r>
          </a:p>
          <a:p>
            <a:pPr eaLnBrk="1" hangingPunct="1">
              <a:defRPr/>
            </a:pPr>
            <a:r>
              <a:rPr lang="en-US" smtClean="0"/>
              <a:t>Se cree que desarrollo branquial es principal factor, pero podría haber otros.</a:t>
            </a:r>
            <a:endParaRPr lang="es-ES_tradnl" smtClean="0"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4" descr="C:\Mis documentos\Espol\Inland\LABORATORY 3 SHRIMP EXTERNAL AND INTERNAL ANATOMY-NECROPSY_archivos\dfig3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041400"/>
            <a:ext cx="6172200" cy="446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30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458200" cy="1143000"/>
          </a:xfrm>
        </p:spPr>
        <p:txBody>
          <a:bodyPr/>
          <a:lstStyle/>
          <a:p>
            <a:pPr eaLnBrk="1" hangingPunct="1"/>
            <a:r>
              <a:rPr lang="en-US" smtClean="0"/>
              <a:t>Bacterias Filamentosas</a:t>
            </a:r>
          </a:p>
        </p:txBody>
      </p:sp>
      <p:sp>
        <p:nvSpPr>
          <p:cNvPr id="391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5715000"/>
            <a:ext cx="75438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Disminuyen supervivencia en pruebas de estrés de salinidad.</a:t>
            </a:r>
            <a:endParaRPr lang="es-ES_tradnl" smtClean="0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10600" cy="1143000"/>
          </a:xfrm>
        </p:spPr>
        <p:txBody>
          <a:bodyPr/>
          <a:lstStyle/>
          <a:p>
            <a:pPr eaLnBrk="1" hangingPunct="1"/>
            <a:r>
              <a:rPr lang="en-US" smtClean="0"/>
              <a:t>Efecto De Edad En Supervivencia A Distintas Salinidades</a:t>
            </a:r>
            <a:endParaRPr lang="es-ES_tradnl" smtClean="0"/>
          </a:p>
        </p:txBody>
      </p:sp>
      <p:graphicFrame>
        <p:nvGraphicFramePr>
          <p:cNvPr id="5122" name="Object 1024"/>
          <p:cNvGraphicFramePr>
            <a:graphicFrameLocks noChangeAspect="1"/>
          </p:cNvGraphicFramePr>
          <p:nvPr>
            <p:ph type="chart" idx="1"/>
          </p:nvPr>
        </p:nvGraphicFramePr>
        <p:xfrm>
          <a:off x="0" y="1287463"/>
          <a:ext cx="8942388" cy="5189537"/>
        </p:xfrm>
        <a:graphic>
          <a:graphicData uri="http://schemas.openxmlformats.org/presentationml/2006/ole">
            <p:oleObj spid="_x0000_s5122" name="Chart" r:id="rId3" imgW="7086961" imgH="3715112" progId="Excel.Chart.8">
              <p:embed/>
            </p:oleObj>
          </a:graphicData>
        </a:graphic>
      </p:graphicFrame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974725" y="6137275"/>
            <a:ext cx="2679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Allen y Scarpa 2001</a:t>
            </a:r>
            <a:endParaRPr lang="es-ES_tradnl"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-152400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 smtClean="0"/>
              <a:t>Requerimientos De Iones</a:t>
            </a:r>
          </a:p>
        </p:txBody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914400"/>
            <a:ext cx="8027988" cy="5257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/>
              <a:t>Principales cationes: Ca</a:t>
            </a:r>
            <a:r>
              <a:rPr lang="en-US" sz="2800" baseline="30000" smtClean="0"/>
              <a:t>++</a:t>
            </a:r>
            <a:r>
              <a:rPr lang="en-US" sz="2800" smtClean="0"/>
              <a:t>, Mg</a:t>
            </a:r>
            <a:r>
              <a:rPr lang="en-US" sz="2800" baseline="30000" smtClean="0"/>
              <a:t>++</a:t>
            </a:r>
            <a:r>
              <a:rPr lang="en-US" sz="2800" smtClean="0"/>
              <a:t>, K</a:t>
            </a:r>
            <a:r>
              <a:rPr lang="en-US" sz="2800" baseline="30000" smtClean="0"/>
              <a:t>+</a:t>
            </a:r>
            <a:r>
              <a:rPr lang="en-US" sz="2800" smtClean="0"/>
              <a:t> y Na</a:t>
            </a:r>
            <a:r>
              <a:rPr lang="en-US" sz="2800" baseline="30000" smtClean="0"/>
              <a:t>+</a:t>
            </a:r>
            <a:r>
              <a:rPr lang="en-US" sz="2800" smtClean="0"/>
              <a:t>.</a:t>
            </a:r>
          </a:p>
          <a:p>
            <a:pPr eaLnBrk="1" hangingPunct="1">
              <a:defRPr/>
            </a:pPr>
            <a:r>
              <a:rPr lang="en-US" sz="2800" smtClean="0"/>
              <a:t>Principales aniones: HCO</a:t>
            </a:r>
            <a:r>
              <a:rPr lang="en-US" sz="2800" baseline="-25000" smtClean="0"/>
              <a:t>3</a:t>
            </a:r>
            <a:r>
              <a:rPr lang="en-US" sz="2800" baseline="30000" smtClean="0"/>
              <a:t>-</a:t>
            </a:r>
            <a:r>
              <a:rPr lang="en-US" sz="2800" smtClean="0"/>
              <a:t> (y CO3=) y Cl</a:t>
            </a:r>
            <a:r>
              <a:rPr lang="en-US" sz="2800" baseline="30000" smtClean="0"/>
              <a:t>-</a:t>
            </a:r>
            <a:r>
              <a:rPr lang="en-US" sz="2800" smtClean="0"/>
              <a:t>.</a:t>
            </a:r>
          </a:p>
          <a:p>
            <a:pPr eaLnBrk="1" hangingPunct="1">
              <a:defRPr/>
            </a:pPr>
            <a:r>
              <a:rPr lang="en-US" sz="2800" smtClean="0"/>
              <a:t>Hay 2 corrientes de información:</a:t>
            </a:r>
          </a:p>
          <a:p>
            <a:pPr lvl="1" eaLnBrk="1" hangingPunct="1">
              <a:defRPr/>
            </a:pPr>
            <a:r>
              <a:rPr lang="en-US" sz="2800" smtClean="0"/>
              <a:t>Harbor Branch Oceanographic Institution.</a:t>
            </a:r>
          </a:p>
          <a:p>
            <a:pPr lvl="1" eaLnBrk="1" hangingPunct="1">
              <a:defRPr/>
            </a:pPr>
            <a:r>
              <a:rPr lang="en-US" sz="2800" smtClean="0"/>
              <a:t>Boyd.</a:t>
            </a:r>
          </a:p>
          <a:p>
            <a:pPr eaLnBrk="1" hangingPunct="1">
              <a:defRPr/>
            </a:pPr>
            <a:r>
              <a:rPr lang="en-US" sz="2800" smtClean="0"/>
              <a:t>No se sabe (NADIE) cual es lo efectivo.</a:t>
            </a:r>
          </a:p>
          <a:p>
            <a:pPr eaLnBrk="1" hangingPunct="1">
              <a:defRPr/>
            </a:pPr>
            <a:r>
              <a:rPr lang="en-US" sz="2800" smtClean="0"/>
              <a:t>Unica forma de determinar que es realmente es mediante experimentación, pero:</a:t>
            </a:r>
          </a:p>
          <a:p>
            <a:pPr lvl="1" eaLnBrk="1" hangingPunct="1">
              <a:defRPr/>
            </a:pPr>
            <a:r>
              <a:rPr lang="en-US" sz="2800" smtClean="0"/>
              <a:t>Institución de experimentación del país sufre de miopía y parálisis.</a:t>
            </a:r>
            <a:endParaRPr lang="es-ES_tradnl" sz="2800" smtClean="0"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-152400"/>
            <a:ext cx="8305800" cy="1143000"/>
          </a:xfrm>
        </p:spPr>
        <p:txBody>
          <a:bodyPr/>
          <a:lstStyle/>
          <a:p>
            <a:pPr eaLnBrk="1" hangingPunct="1"/>
            <a:r>
              <a:rPr lang="en-US" sz="4000" smtClean="0"/>
              <a:t>Requerimiento Iónico Según Boyd</a:t>
            </a:r>
          </a:p>
        </p:txBody>
      </p:sp>
      <p:sp>
        <p:nvSpPr>
          <p:cNvPr id="338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914400"/>
            <a:ext cx="7772400" cy="32766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/>
              <a:t>Mínima salinidad para cultivo camarón: 5 ppt.</a:t>
            </a:r>
          </a:p>
          <a:p>
            <a:pPr lvl="1" eaLnBrk="1" hangingPunct="1">
              <a:defRPr/>
            </a:pPr>
            <a:r>
              <a:rPr lang="en-US" sz="2800" smtClean="0"/>
              <a:t>Mínima alcalinidad es de 75 ppm.</a:t>
            </a:r>
          </a:p>
          <a:p>
            <a:pPr lvl="1" eaLnBrk="1" hangingPunct="1">
              <a:defRPr/>
            </a:pPr>
            <a:r>
              <a:rPr lang="en-US" sz="2800" smtClean="0"/>
              <a:t>Concentración mínima de potasio 30 ppm, mejor 50ppm. Relación Na:K = 28:1 - 33:1.</a:t>
            </a:r>
          </a:p>
          <a:p>
            <a:pPr lvl="1" eaLnBrk="1" hangingPunct="1">
              <a:defRPr/>
            </a:pPr>
            <a:r>
              <a:rPr lang="en-US" sz="2800" smtClean="0"/>
              <a:t>Concentración de iones debe ser proporcional al agua de mar:</a:t>
            </a:r>
          </a:p>
        </p:txBody>
      </p:sp>
      <p:graphicFrame>
        <p:nvGraphicFramePr>
          <p:cNvPr id="6146" name="Object 1024"/>
          <p:cNvGraphicFramePr>
            <a:graphicFrameLocks noChangeAspect="1"/>
          </p:cNvGraphicFramePr>
          <p:nvPr/>
        </p:nvGraphicFramePr>
        <p:xfrm>
          <a:off x="885825" y="4059238"/>
          <a:ext cx="8105775" cy="2417762"/>
        </p:xfrm>
        <a:graphic>
          <a:graphicData uri="http://schemas.openxmlformats.org/presentationml/2006/ole">
            <p:oleObj spid="_x0000_s6146" name="Worksheet" r:id="rId3" imgW="3315242" imgH="971912" progId="Excel.Sheet.8">
              <p:embed/>
            </p:oleObj>
          </a:graphicData>
        </a:graphic>
      </p:graphicFrame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8305800" cy="1143000"/>
          </a:xfrm>
        </p:spPr>
        <p:txBody>
          <a:bodyPr/>
          <a:lstStyle/>
          <a:p>
            <a:pPr eaLnBrk="1" hangingPunct="1"/>
            <a:r>
              <a:rPr lang="en-US" sz="4000" smtClean="0"/>
              <a:t>Requerimiento Iónico Según Boyd</a:t>
            </a:r>
          </a:p>
        </p:txBody>
      </p:sp>
      <p:sp>
        <p:nvSpPr>
          <p:cNvPr id="350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8256588" cy="4918075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Basado principalmente en datos de cultivo de </a:t>
            </a:r>
            <a:r>
              <a:rPr lang="en-US" i="1" smtClean="0"/>
              <a:t>P. monodon</a:t>
            </a:r>
            <a:r>
              <a:rPr lang="en-US" smtClean="0"/>
              <a:t> en Tailandia.</a:t>
            </a:r>
          </a:p>
          <a:p>
            <a:pPr eaLnBrk="1" hangingPunct="1">
              <a:defRPr/>
            </a:pPr>
            <a:r>
              <a:rPr lang="en-US" smtClean="0"/>
              <a:t>Conclusiones no soportadas por datos experimetales, solo por fama del autor.</a:t>
            </a:r>
          </a:p>
          <a:p>
            <a:pPr eaLnBrk="1" hangingPunct="1">
              <a:defRPr/>
            </a:pPr>
            <a:r>
              <a:rPr lang="en-US" smtClean="0"/>
              <a:t>Algunos pasos de deducción errados.</a:t>
            </a:r>
          </a:p>
          <a:p>
            <a:pPr eaLnBrk="1" hangingPunct="1">
              <a:defRPr/>
            </a:pPr>
            <a:r>
              <a:rPr lang="en-US" smtClean="0"/>
              <a:t>Datos empíricos lo contradicen.</a:t>
            </a:r>
          </a:p>
          <a:p>
            <a:pPr eaLnBrk="1" hangingPunct="1">
              <a:defRPr/>
            </a:pPr>
            <a:r>
              <a:rPr lang="en-US" smtClean="0"/>
              <a:t>Aboga por uso de agua de pozo salobre o uso de salmuera en vez de agua dulce.</a:t>
            </a:r>
          </a:p>
        </p:txBody>
      </p:sp>
      <p:pic>
        <p:nvPicPr>
          <p:cNvPr id="10035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0" y="5422900"/>
            <a:ext cx="1169988" cy="143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52400"/>
            <a:ext cx="7772400" cy="1143000"/>
          </a:xfrm>
        </p:spPr>
        <p:txBody>
          <a:bodyPr/>
          <a:lstStyle/>
          <a:p>
            <a:pPr eaLnBrk="1" hangingPunct="1"/>
            <a:r>
              <a:rPr lang="es-EC" smtClean="0"/>
              <a:t>Ventajas Del Cultivo </a:t>
            </a:r>
            <a:endParaRPr lang="es-ES" smtClean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9988" y="1371600"/>
            <a:ext cx="7772400" cy="48006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defRPr/>
            </a:pPr>
            <a:r>
              <a:rPr lang="es-EC" sz="2800" smtClean="0"/>
              <a:t>En Tailandia ha sido un éxito económico.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es-EC" sz="2800" smtClean="0"/>
              <a:t>La experiencia preliminar en ecuador sugiere que es económicamente viable.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es-EC" sz="2800" smtClean="0"/>
              <a:t>Enfermedades especialmente las virales son los mayores problemas en la producción tradicional costera.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es-EC" sz="2800" smtClean="0"/>
              <a:t>El cultivo en tierras altas, aisla las piscinas de fuentes de enfermedades, las fuentes de agua no son compartidas, y los invertebrados marinos portadores de enfermedades no existen.</a:t>
            </a:r>
            <a:endParaRPr lang="es-ES" sz="2800" smtClean="0"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-381000" y="152400"/>
            <a:ext cx="9677400" cy="1143000"/>
          </a:xfrm>
        </p:spPr>
        <p:txBody>
          <a:bodyPr/>
          <a:lstStyle/>
          <a:p>
            <a:pPr eaLnBrk="1" hangingPunct="1"/>
            <a:r>
              <a:rPr lang="es-ES_tradnl" sz="4000" smtClean="0"/>
              <a:t>R</a:t>
            </a:r>
            <a:r>
              <a:rPr lang="en-US" sz="4000" smtClean="0"/>
              <a:t>equerimientio Iónico HBOI</a:t>
            </a:r>
          </a:p>
        </p:txBody>
      </p:sp>
      <p:graphicFrame>
        <p:nvGraphicFramePr>
          <p:cNvPr id="248865" name="Group 33"/>
          <p:cNvGraphicFramePr>
            <a:graphicFrameLocks noGrp="1"/>
          </p:cNvGraphicFramePr>
          <p:nvPr>
            <p:ph type="tbl" idx="1"/>
          </p:nvPr>
        </p:nvGraphicFramePr>
        <p:xfrm>
          <a:off x="1169988" y="1330325"/>
          <a:ext cx="7772400" cy="4999038"/>
        </p:xfrm>
        <a:graphic>
          <a:graphicData uri="http://schemas.openxmlformats.org/drawingml/2006/table">
            <a:tbl>
              <a:tblPr/>
              <a:tblGrid>
                <a:gridCol w="4697412"/>
                <a:gridCol w="3074988"/>
              </a:tblGrid>
              <a:tr h="514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C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Parámetro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C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Valor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C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Salinidad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C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0.5 – 35 ppt..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C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Cloruros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C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&gt; 300 ppm.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C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Sodio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C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&gt; 200 ppm.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C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Dureza Total como CaCO</a:t>
                      </a:r>
                      <a:r>
                        <a:rPr kumimoji="0" lang="es-EC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3</a:t>
                      </a:r>
                      <a:endParaRPr kumimoji="0" lang="es-EC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C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&gt; 150 ppm.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C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Dureza Calcio Como CaCO</a:t>
                      </a:r>
                      <a:r>
                        <a:rPr kumimoji="0" lang="es-EC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3</a:t>
                      </a:r>
                      <a:endParaRPr kumimoji="0" lang="es-EC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C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&gt; 100 ppm.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C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Dureza magnesio como CaCO</a:t>
                      </a:r>
                      <a:r>
                        <a:rPr kumimoji="0" lang="es-EC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3</a:t>
                      </a:r>
                      <a:endParaRPr kumimoji="0" lang="es-EC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C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&gt;  50 ppm.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C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Alcalinidad Total como CaCO</a:t>
                      </a:r>
                      <a:r>
                        <a:rPr kumimoji="0" lang="es-EC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3</a:t>
                      </a:r>
                      <a:endParaRPr kumimoji="0" lang="es-EC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C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&gt; 100 ppm.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1408" name="Text Box 32"/>
          <p:cNvSpPr txBox="1">
            <a:spLocks noChangeArrowheads="1"/>
          </p:cNvSpPr>
          <p:nvPr/>
        </p:nvSpPr>
        <p:spPr bwMode="auto">
          <a:xfrm>
            <a:off x="1431925" y="6400800"/>
            <a:ext cx="3382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Van Wyk y Scarpa (1999)</a:t>
            </a: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pPr eaLnBrk="1" hangingPunct="1"/>
            <a:r>
              <a:rPr lang="es-ES_tradnl" sz="4000" smtClean="0"/>
              <a:t>R</a:t>
            </a:r>
            <a:r>
              <a:rPr lang="en-US" sz="4000" smtClean="0"/>
              <a:t>equerimientio Iónico HBOI</a:t>
            </a:r>
          </a:p>
        </p:txBody>
      </p:sp>
      <p:pic>
        <p:nvPicPr>
          <p:cNvPr id="10240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05600" y="4419600"/>
            <a:ext cx="2514600" cy="234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9988" y="1143000"/>
            <a:ext cx="7772400" cy="49180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Experimental para  </a:t>
            </a:r>
            <a:r>
              <a:rPr lang="en-US" i="1" smtClean="0"/>
              <a:t>P. vannamei</a:t>
            </a:r>
            <a:r>
              <a:rPr lang="en-US" smtClean="0"/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Nuevos resultados (</a:t>
            </a:r>
            <a:r>
              <a:rPr lang="es-ES_tradnl" smtClean="0"/>
              <a:t>Allen y Scarpa 2001)</a:t>
            </a:r>
            <a:r>
              <a:rPr lang="en-US" smtClean="0"/>
              <a:t>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Sodio</a:t>
            </a:r>
            <a:r>
              <a:rPr lang="es-ES_tradnl" smtClean="0"/>
              <a:t> </a:t>
            </a:r>
            <a:r>
              <a:rPr lang="en-US" smtClean="0"/>
              <a:t>(&gt;</a:t>
            </a:r>
            <a:r>
              <a:rPr lang="es-ES_tradnl" smtClean="0"/>
              <a:t>84 ppm</a:t>
            </a:r>
            <a:r>
              <a:rPr lang="en-US" smtClean="0"/>
              <a:t>) </a:t>
            </a:r>
            <a:r>
              <a:rPr lang="es-ES_tradnl" smtClean="0"/>
              <a:t>es más importante</a:t>
            </a:r>
            <a:r>
              <a:rPr lang="en-US" smtClean="0"/>
              <a:t> que cloruros.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Cloruros pueden ser mas bajo de lo antes pensado.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Potasio puede ser toxico?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Abogan uso de agua dulce.</a:t>
            </a:r>
            <a:endParaRPr lang="es-ES_tradnl" smtClean="0"/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-152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Na vs K</a:t>
            </a:r>
            <a:endParaRPr lang="es-ES_tradnl" smtClean="0"/>
          </a:p>
        </p:txBody>
      </p:sp>
      <p:graphicFrame>
        <p:nvGraphicFramePr>
          <p:cNvPr id="7170" name="Object 0"/>
          <p:cNvGraphicFramePr>
            <a:graphicFrameLocks noChangeAspect="1"/>
          </p:cNvGraphicFramePr>
          <p:nvPr>
            <p:ph type="chart" idx="1"/>
          </p:nvPr>
        </p:nvGraphicFramePr>
        <p:xfrm>
          <a:off x="879475" y="1357313"/>
          <a:ext cx="8120063" cy="4637087"/>
        </p:xfrm>
        <a:graphic>
          <a:graphicData uri="http://schemas.openxmlformats.org/presentationml/2006/ole">
            <p:oleObj spid="_x0000_s7170" name="Chart" r:id="rId3" imgW="11792221" imgH="6734657" progId="Excel.Chart.8">
              <p:embed/>
            </p:oleObj>
          </a:graphicData>
        </a:graphic>
      </p:graphicFrame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0400" y="0"/>
            <a:ext cx="1873250" cy="166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-762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Salinidad</a:t>
            </a:r>
          </a:p>
        </p:txBody>
      </p:sp>
      <p:sp>
        <p:nvSpPr>
          <p:cNvPr id="365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2388" y="1254125"/>
            <a:ext cx="7440612" cy="49942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Concentración total de iones disueltos en agua.</a:t>
            </a:r>
            <a:r>
              <a:rPr lang="es-ES_tradnl" sz="2800" smtClean="0"/>
              <a:t>  </a:t>
            </a:r>
            <a:r>
              <a:rPr lang="es-ES_tradnl" sz="2800" b="1" smtClean="0"/>
              <a:t>NO</a:t>
            </a:r>
            <a:r>
              <a:rPr lang="es-ES_tradnl" sz="2800" smtClean="0"/>
              <a:t> concentración de ClNa.</a:t>
            </a:r>
            <a:endParaRPr lang="en-US" sz="280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Principales iones: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800" smtClean="0"/>
              <a:t>Cationes: Na</a:t>
            </a:r>
            <a:r>
              <a:rPr lang="en-US" sz="2800" baseline="30000" smtClean="0"/>
              <a:t>+</a:t>
            </a:r>
            <a:r>
              <a:rPr lang="en-US" sz="2800" smtClean="0"/>
              <a:t>, Mg</a:t>
            </a:r>
            <a:r>
              <a:rPr lang="en-US" sz="2800" baseline="30000" smtClean="0"/>
              <a:t>+</a:t>
            </a:r>
            <a:r>
              <a:rPr lang="en-US" sz="2800" smtClean="0"/>
              <a:t>, Ca</a:t>
            </a:r>
            <a:r>
              <a:rPr lang="en-US" sz="2800" baseline="30000" smtClean="0"/>
              <a:t>++</a:t>
            </a:r>
            <a:r>
              <a:rPr lang="en-US" sz="2800" smtClean="0"/>
              <a:t> y K</a:t>
            </a:r>
            <a:r>
              <a:rPr lang="en-US" sz="2800" baseline="30000" smtClean="0"/>
              <a:t>+</a:t>
            </a:r>
            <a:r>
              <a:rPr lang="en-US" sz="2800" smtClean="0"/>
              <a:t>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800" smtClean="0"/>
              <a:t>Aniones: Cl</a:t>
            </a:r>
            <a:r>
              <a:rPr lang="en-US" sz="2800" baseline="30000" smtClean="0"/>
              <a:t>-</a:t>
            </a:r>
            <a:r>
              <a:rPr lang="en-US" sz="2800" smtClean="0"/>
              <a:t>, SO</a:t>
            </a:r>
            <a:r>
              <a:rPr lang="en-US" sz="2800" baseline="-25000" smtClean="0"/>
              <a:t>4</a:t>
            </a:r>
            <a:r>
              <a:rPr lang="en-US" sz="2800" baseline="30000" smtClean="0"/>
              <a:t>=</a:t>
            </a:r>
            <a:r>
              <a:rPr lang="en-US" sz="2800" smtClean="0"/>
              <a:t>, HCO</a:t>
            </a:r>
            <a:r>
              <a:rPr lang="en-US" sz="2800" baseline="-25000" smtClean="0"/>
              <a:t>3</a:t>
            </a:r>
            <a:r>
              <a:rPr lang="en-US" sz="2800" baseline="30000" smtClean="0"/>
              <a:t>-</a:t>
            </a:r>
            <a:r>
              <a:rPr lang="en-US" sz="2800" smtClean="0"/>
              <a:t> y Br</a:t>
            </a:r>
            <a:r>
              <a:rPr lang="en-US" sz="2800" baseline="30000" smtClean="0"/>
              <a:t>-</a:t>
            </a:r>
            <a:r>
              <a:rPr lang="en-US" sz="2800" smtClean="0"/>
              <a:t>. </a:t>
            </a:r>
            <a:endParaRPr lang="es-ES_tradnl" sz="280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s-ES_tradnl" sz="2800" smtClean="0"/>
              <a:t>Salinidad </a:t>
            </a:r>
            <a:r>
              <a:rPr lang="en-US" sz="2800" smtClean="0"/>
              <a:t>mínima (HBOI) 0.5 </a:t>
            </a:r>
            <a:r>
              <a:rPr lang="es-ES_tradnl" sz="2800" smtClean="0"/>
              <a:t>pp</a:t>
            </a:r>
            <a:r>
              <a:rPr lang="en-US" sz="2800" smtClean="0"/>
              <a:t>t</a:t>
            </a:r>
            <a:r>
              <a:rPr lang="es-ES_tradnl" sz="2800" smtClean="0"/>
              <a:t>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_tradnl" sz="2800" smtClean="0"/>
              <a:t>Talvez por si solo no indique nada.</a:t>
            </a:r>
            <a:endParaRPr lang="en-US" sz="280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800" smtClean="0"/>
              <a:t>Se está cultivando camarón con salinidades menores en el pais.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800" smtClean="0"/>
              <a:t>Posiblemente mejor seleccionar sitios con al menos 0.5 ppt.</a:t>
            </a:r>
            <a:endParaRPr lang="es-ES_tradnl" sz="2800" smtClean="0"/>
          </a:p>
        </p:txBody>
      </p:sp>
      <p:pic>
        <p:nvPicPr>
          <p:cNvPr id="103428" name="Picture 6" descr="C:\WINDOWS\Application Data\Microsoft\Media Catalog\Downloaded Clips\cl41\j0162844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199063"/>
            <a:ext cx="1828800" cy="165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29" name="Picture 8" descr="C:\WINDOWS\Application Data\Microsoft\Media Catalog\Downloaded Clips\cl5c\j0232248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0"/>
            <a:ext cx="1730375" cy="14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Cloruros</a:t>
            </a:r>
          </a:p>
        </p:txBody>
      </p:sp>
      <p:sp>
        <p:nvSpPr>
          <p:cNvPr id="400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143000"/>
            <a:ext cx="7772400" cy="49180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Es representativo punto vista oceanografico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Van Wyk &amp; Scarpa (1999):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800" smtClean="0"/>
              <a:t>Ion mas importante.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800" smtClean="0"/>
              <a:t>Relacionado co supervivnecia 24 horas en agua dulce. Declina &lt; 200ppm.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800" smtClean="0"/>
              <a:t>Recomiendan cloruros &gt; 300 ppm.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Allen &amp; Scarpa (2001):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800" smtClean="0"/>
              <a:t> Parece ser menos importante que sodio.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Experiencias en Ecuador</a:t>
            </a:r>
            <a:r>
              <a:rPr lang="es-ES_tradnl" sz="2800" smtClean="0"/>
              <a:t>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800" smtClean="0"/>
              <a:t>Hasta con </a:t>
            </a:r>
            <a:r>
              <a:rPr lang="es-ES_tradnl" sz="2800" smtClean="0"/>
              <a:t>76 mg/L</a:t>
            </a:r>
            <a:r>
              <a:rPr lang="en-US" sz="2800" smtClean="0"/>
              <a:t>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800" smtClean="0"/>
              <a:t>Buenos resultados con </a:t>
            </a:r>
            <a:r>
              <a:rPr lang="es-ES_tradnl" sz="2800" smtClean="0"/>
              <a:t>200 mg/L.</a:t>
            </a:r>
          </a:p>
          <a:p>
            <a:pPr eaLnBrk="1" hangingPunct="1">
              <a:lnSpc>
                <a:spcPct val="90000"/>
              </a:lnSpc>
              <a:defRPr/>
            </a:pPr>
            <a:endParaRPr lang="es-ES_tradnl" sz="2800" smtClean="0"/>
          </a:p>
        </p:txBody>
      </p:sp>
      <p:pic>
        <p:nvPicPr>
          <p:cNvPr id="1044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0" y="5578475"/>
            <a:ext cx="2667000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3" name="Picture 5" descr="C:\WINDOWS\Application Data\Microsoft\Media Catalog\Downloaded Clips\cl5a\j0226554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0150" y="77788"/>
            <a:ext cx="2559050" cy="182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0"/>
          <p:cNvGraphicFramePr>
            <a:graphicFrameLocks noChangeAspect="1"/>
          </p:cNvGraphicFramePr>
          <p:nvPr>
            <p:ph type="chart" idx="1"/>
          </p:nvPr>
        </p:nvGraphicFramePr>
        <p:xfrm>
          <a:off x="152400" y="1066800"/>
          <a:ext cx="8866188" cy="5181600"/>
        </p:xfrm>
        <a:graphic>
          <a:graphicData uri="http://schemas.openxmlformats.org/presentationml/2006/ole">
            <p:oleObj spid="_x0000_s8194" name="Chart" r:id="rId3" imgW="7086961" imgH="3715112" progId="Excel.Chart.8">
              <p:embed/>
            </p:oleObj>
          </a:graphicData>
        </a:graphic>
      </p:graphicFrame>
      <p:sp>
        <p:nvSpPr>
          <p:cNvPr id="8195" name="Rectangle 6"/>
          <p:cNvSpPr>
            <a:spLocks noGrp="1" noChangeArrowheads="1"/>
          </p:cNvSpPr>
          <p:nvPr>
            <p:ph type="title"/>
          </p:nvPr>
        </p:nvSpPr>
        <p:spPr>
          <a:xfrm>
            <a:off x="1143000" y="-22860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n-US" smtClean="0"/>
              <a:t>ClNa vs ClK</a:t>
            </a:r>
            <a:endParaRPr lang="es-ES_tradnl" smtClean="0"/>
          </a:p>
        </p:txBody>
      </p:sp>
      <p:sp>
        <p:nvSpPr>
          <p:cNvPr id="8196" name="Text Box 7"/>
          <p:cNvSpPr txBox="1">
            <a:spLocks noChangeArrowheads="1"/>
          </p:cNvSpPr>
          <p:nvPr/>
        </p:nvSpPr>
        <p:spPr bwMode="auto">
          <a:xfrm>
            <a:off x="2438400" y="5638800"/>
            <a:ext cx="914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rgbClr val="FF0000"/>
                </a:solidFill>
              </a:rPr>
              <a:t>Na=174</a:t>
            </a:r>
            <a:endParaRPr lang="es-ES_tradnl" sz="1600">
              <a:solidFill>
                <a:srgbClr val="FF0000"/>
              </a:solidFill>
            </a:endParaRPr>
          </a:p>
        </p:txBody>
      </p:sp>
      <p:sp>
        <p:nvSpPr>
          <p:cNvPr id="8197" name="Text Box 8"/>
          <p:cNvSpPr txBox="1">
            <a:spLocks noChangeArrowheads="1"/>
          </p:cNvSpPr>
          <p:nvPr/>
        </p:nvSpPr>
        <p:spPr bwMode="auto">
          <a:xfrm>
            <a:off x="3200400" y="5638800"/>
            <a:ext cx="914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rgbClr val="FF0000"/>
                </a:solidFill>
              </a:rPr>
              <a:t>K=297</a:t>
            </a:r>
            <a:endParaRPr lang="es-ES_tradnl" sz="1600">
              <a:solidFill>
                <a:srgbClr val="FF0000"/>
              </a:solidFill>
            </a:endParaRPr>
          </a:p>
        </p:txBody>
      </p:sp>
      <p:sp>
        <p:nvSpPr>
          <p:cNvPr id="8198" name="Text Box 9"/>
          <p:cNvSpPr txBox="1">
            <a:spLocks noChangeArrowheads="1"/>
          </p:cNvSpPr>
          <p:nvPr/>
        </p:nvSpPr>
        <p:spPr bwMode="auto">
          <a:xfrm>
            <a:off x="4114800" y="5791200"/>
            <a:ext cx="9144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rgbClr val="FF0000"/>
                </a:solidFill>
              </a:rPr>
              <a:t>Na=162</a:t>
            </a:r>
          </a:p>
          <a:p>
            <a:r>
              <a:rPr lang="en-US" sz="1600">
                <a:solidFill>
                  <a:srgbClr val="FF0000"/>
                </a:solidFill>
              </a:rPr>
              <a:t>K=31</a:t>
            </a:r>
            <a:endParaRPr lang="es-ES_tradnl" sz="1600">
              <a:solidFill>
                <a:srgbClr val="FF0000"/>
              </a:solidFill>
            </a:endParaRPr>
          </a:p>
        </p:txBody>
      </p:sp>
      <p:sp>
        <p:nvSpPr>
          <p:cNvPr id="8199" name="Text Box 10"/>
          <p:cNvSpPr txBox="1">
            <a:spLocks noChangeArrowheads="1"/>
          </p:cNvSpPr>
          <p:nvPr/>
        </p:nvSpPr>
        <p:spPr bwMode="auto">
          <a:xfrm>
            <a:off x="5029200" y="5715000"/>
            <a:ext cx="9144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rgbClr val="FF0000"/>
                </a:solidFill>
              </a:rPr>
              <a:t>Na=132</a:t>
            </a:r>
          </a:p>
          <a:p>
            <a:r>
              <a:rPr lang="en-US" sz="1600">
                <a:solidFill>
                  <a:srgbClr val="FF0000"/>
                </a:solidFill>
              </a:rPr>
              <a:t>K=76</a:t>
            </a:r>
            <a:endParaRPr lang="es-ES_tradnl" sz="1600">
              <a:solidFill>
                <a:srgbClr val="FF0000"/>
              </a:solidFill>
            </a:endParaRPr>
          </a:p>
        </p:txBody>
      </p:sp>
      <p:sp>
        <p:nvSpPr>
          <p:cNvPr id="8200" name="Text Box 11"/>
          <p:cNvSpPr txBox="1">
            <a:spLocks noChangeArrowheads="1"/>
          </p:cNvSpPr>
          <p:nvPr/>
        </p:nvSpPr>
        <p:spPr bwMode="auto">
          <a:xfrm>
            <a:off x="5791200" y="5638800"/>
            <a:ext cx="9144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rgbClr val="FF0000"/>
                </a:solidFill>
              </a:rPr>
              <a:t>Na=87</a:t>
            </a:r>
          </a:p>
          <a:p>
            <a:r>
              <a:rPr lang="en-US" sz="1600">
                <a:solidFill>
                  <a:srgbClr val="FF0000"/>
                </a:solidFill>
              </a:rPr>
              <a:t>K=149</a:t>
            </a:r>
            <a:endParaRPr lang="es-ES_tradnl" sz="1600">
              <a:solidFill>
                <a:srgbClr val="FF0000"/>
              </a:solidFill>
            </a:endParaRPr>
          </a:p>
        </p:txBody>
      </p:sp>
      <p:sp>
        <p:nvSpPr>
          <p:cNvPr id="8201" name="Text Box 12"/>
          <p:cNvSpPr txBox="1">
            <a:spLocks noChangeArrowheads="1"/>
          </p:cNvSpPr>
          <p:nvPr/>
        </p:nvSpPr>
        <p:spPr bwMode="auto">
          <a:xfrm>
            <a:off x="6629400" y="5638800"/>
            <a:ext cx="9144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rgbClr val="FF0000"/>
                </a:solidFill>
              </a:rPr>
              <a:t>Na=72</a:t>
            </a:r>
          </a:p>
          <a:p>
            <a:r>
              <a:rPr lang="en-US" sz="1600">
                <a:solidFill>
                  <a:srgbClr val="FF0000"/>
                </a:solidFill>
              </a:rPr>
              <a:t>K=180</a:t>
            </a:r>
            <a:endParaRPr lang="es-ES_tradnl" sz="1600">
              <a:solidFill>
                <a:srgbClr val="FF0000"/>
              </a:solidFill>
            </a:endParaRPr>
          </a:p>
        </p:txBody>
      </p:sp>
      <p:sp>
        <p:nvSpPr>
          <p:cNvPr id="8202" name="Text Box 13"/>
          <p:cNvSpPr txBox="1">
            <a:spLocks noChangeArrowheads="1"/>
          </p:cNvSpPr>
          <p:nvPr/>
        </p:nvSpPr>
        <p:spPr bwMode="auto">
          <a:xfrm>
            <a:off x="8229600" y="5791200"/>
            <a:ext cx="9144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rgbClr val="FF0000"/>
                </a:solidFill>
              </a:rPr>
              <a:t>Na=18</a:t>
            </a:r>
          </a:p>
          <a:p>
            <a:r>
              <a:rPr lang="en-US" sz="1600">
                <a:solidFill>
                  <a:srgbClr val="FF0000"/>
                </a:solidFill>
              </a:rPr>
              <a:t>K=260</a:t>
            </a:r>
            <a:endParaRPr lang="es-ES_tradnl" sz="16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Sodio</a:t>
            </a:r>
          </a:p>
        </p:txBody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219200"/>
            <a:ext cx="7924800" cy="4841875"/>
          </a:xfrm>
        </p:spPr>
        <p:txBody>
          <a:bodyPr/>
          <a:lstStyle/>
          <a:p>
            <a:pPr eaLnBrk="1" hangingPunct="1">
              <a:defRPr/>
            </a:pPr>
            <a:r>
              <a:rPr lang="es-ES_tradnl" smtClean="0"/>
              <a:t>Allen y Scarpa (2001): </a:t>
            </a:r>
            <a:endParaRPr lang="en-US" smtClean="0"/>
          </a:p>
          <a:p>
            <a:pPr lvl="1" eaLnBrk="1" hangingPunct="1">
              <a:defRPr/>
            </a:pPr>
            <a:r>
              <a:rPr lang="es-ES_tradnl" smtClean="0"/>
              <a:t>Sodio necesario para supervivencia de Pls. Dureza alta por si sola no  garantiza alta supervivencia.</a:t>
            </a:r>
          </a:p>
          <a:p>
            <a:pPr lvl="1" eaLnBrk="1" hangingPunct="1">
              <a:defRPr/>
            </a:pPr>
            <a:r>
              <a:rPr lang="en-US" smtClean="0"/>
              <a:t>Adición de ClNa mejoró supervivencia respecto a KCl. </a:t>
            </a:r>
          </a:p>
          <a:p>
            <a:pPr lvl="1" eaLnBrk="1" hangingPunct="1">
              <a:defRPr/>
            </a:pPr>
            <a:r>
              <a:rPr lang="en-US" smtClean="0"/>
              <a:t>Requerimiento mínimo: </a:t>
            </a:r>
            <a:r>
              <a:rPr lang="es-ES_tradnl" smtClean="0"/>
              <a:t>84 ppm.</a:t>
            </a:r>
          </a:p>
          <a:p>
            <a:pPr eaLnBrk="1" hangingPunct="1">
              <a:defRPr/>
            </a:pPr>
            <a:r>
              <a:rPr lang="es-ES_tradnl" smtClean="0"/>
              <a:t>Ecuador: al menos 69 mg/l.</a:t>
            </a:r>
          </a:p>
        </p:txBody>
      </p:sp>
      <p:pic>
        <p:nvPicPr>
          <p:cNvPr id="1054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5326063"/>
            <a:ext cx="2819400" cy="153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-762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ClNa vs ClK</a:t>
            </a:r>
          </a:p>
        </p:txBody>
      </p:sp>
      <p:graphicFrame>
        <p:nvGraphicFramePr>
          <p:cNvPr id="9218" name="Object 0"/>
          <p:cNvGraphicFramePr>
            <a:graphicFrameLocks noChangeAspect="1"/>
          </p:cNvGraphicFramePr>
          <p:nvPr>
            <p:ph type="chart" idx="1"/>
          </p:nvPr>
        </p:nvGraphicFramePr>
        <p:xfrm>
          <a:off x="-76200" y="1208088"/>
          <a:ext cx="9220200" cy="4832350"/>
        </p:xfrm>
        <a:graphic>
          <a:graphicData uri="http://schemas.openxmlformats.org/presentationml/2006/ole">
            <p:oleObj spid="_x0000_s9218" name="Chart" r:id="rId3" imgW="7086961" imgH="3715112" progId="Excel.Chart.8">
              <p:embed/>
            </p:oleObj>
          </a:graphicData>
        </a:graphic>
      </p:graphicFrame>
      <p:sp>
        <p:nvSpPr>
          <p:cNvPr id="9220" name="Text Box 5"/>
          <p:cNvSpPr txBox="1">
            <a:spLocks noChangeArrowheads="1"/>
          </p:cNvSpPr>
          <p:nvPr/>
        </p:nvSpPr>
        <p:spPr bwMode="auto">
          <a:xfrm>
            <a:off x="3276600" y="5500688"/>
            <a:ext cx="9223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</a:rPr>
              <a:t>Na=174</a:t>
            </a:r>
            <a:endParaRPr lang="es-ES_tradnl" sz="1800">
              <a:solidFill>
                <a:srgbClr val="FF0000"/>
              </a:solidFill>
            </a:endParaRPr>
          </a:p>
        </p:txBody>
      </p:sp>
      <p:sp>
        <p:nvSpPr>
          <p:cNvPr id="9221" name="Text Box 6"/>
          <p:cNvSpPr txBox="1">
            <a:spLocks noChangeArrowheads="1"/>
          </p:cNvSpPr>
          <p:nvPr/>
        </p:nvSpPr>
        <p:spPr bwMode="auto">
          <a:xfrm>
            <a:off x="4419600" y="5805488"/>
            <a:ext cx="8207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</a:rPr>
              <a:t>K=297</a:t>
            </a:r>
            <a:endParaRPr lang="es-ES_tradnl" sz="1800">
              <a:solidFill>
                <a:srgbClr val="FF0000"/>
              </a:solidFill>
            </a:endParaRPr>
          </a:p>
        </p:txBody>
      </p:sp>
      <p:sp>
        <p:nvSpPr>
          <p:cNvPr id="9222" name="Text Box 7"/>
          <p:cNvSpPr txBox="1">
            <a:spLocks noChangeArrowheads="1"/>
          </p:cNvSpPr>
          <p:nvPr/>
        </p:nvSpPr>
        <p:spPr bwMode="auto">
          <a:xfrm>
            <a:off x="6850063" y="5638800"/>
            <a:ext cx="9223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</a:rPr>
              <a:t>Na=194</a:t>
            </a:r>
            <a:endParaRPr lang="es-ES_tradnl" sz="1800">
              <a:solidFill>
                <a:srgbClr val="FF0000"/>
              </a:solidFill>
            </a:endParaRPr>
          </a:p>
        </p:txBody>
      </p:sp>
      <p:sp>
        <p:nvSpPr>
          <p:cNvPr id="9223" name="Text Box 8"/>
          <p:cNvSpPr txBox="1">
            <a:spLocks noChangeArrowheads="1"/>
          </p:cNvSpPr>
          <p:nvPr/>
        </p:nvSpPr>
        <p:spPr bwMode="auto">
          <a:xfrm>
            <a:off x="8077200" y="5638800"/>
            <a:ext cx="8207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</a:rPr>
              <a:t>K=330</a:t>
            </a:r>
            <a:endParaRPr lang="es-ES_tradnl" sz="18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-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Potasio</a:t>
            </a:r>
          </a:p>
        </p:txBody>
      </p:sp>
      <p:sp>
        <p:nvSpPr>
          <p:cNvPr id="402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8153400" cy="55626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/>
              <a:t>Boyd (2001): 30 mg/L mínimo.</a:t>
            </a:r>
          </a:p>
          <a:p>
            <a:pPr lvl="1" eaLnBrk="1" hangingPunct="1">
              <a:defRPr/>
            </a:pPr>
            <a:r>
              <a:rPr lang="en-US" sz="2800" smtClean="0"/>
              <a:t>Productores: Agregando Muriato de Potasio.</a:t>
            </a:r>
          </a:p>
          <a:p>
            <a:pPr eaLnBrk="1" hangingPunct="1">
              <a:defRPr/>
            </a:pPr>
            <a:r>
              <a:rPr lang="en-US" sz="2800" smtClean="0"/>
              <a:t>Ecuador: 6 mg/L?: Al menos 12 mg/L.</a:t>
            </a:r>
          </a:p>
          <a:p>
            <a:pPr eaLnBrk="1" hangingPunct="1">
              <a:defRPr/>
            </a:pPr>
            <a:r>
              <a:rPr lang="en-US" sz="2800" smtClean="0"/>
              <a:t>Allen y Scarpa (2001): Mas importante que [K</a:t>
            </a:r>
            <a:r>
              <a:rPr lang="en-US" sz="2800" baseline="30000" smtClean="0"/>
              <a:t>+</a:t>
            </a:r>
            <a:r>
              <a:rPr lang="en-US" sz="2800" smtClean="0"/>
              <a:t>] es relación K</a:t>
            </a:r>
            <a:r>
              <a:rPr lang="en-US" sz="2800" baseline="30000" smtClean="0"/>
              <a:t>+</a:t>
            </a:r>
            <a:r>
              <a:rPr lang="en-US" sz="2800" smtClean="0"/>
              <a:t>: Na</a:t>
            </a:r>
            <a:r>
              <a:rPr lang="en-US" sz="2800" baseline="30000" smtClean="0"/>
              <a:t>+.</a:t>
            </a:r>
            <a:endParaRPr lang="en-US" sz="2800" smtClean="0"/>
          </a:p>
          <a:p>
            <a:pPr lvl="1" eaLnBrk="1" hangingPunct="1">
              <a:defRPr/>
            </a:pPr>
            <a:r>
              <a:rPr lang="en-US" sz="2800" smtClean="0"/>
              <a:t>Al agregar KCl a agua diluída, % sup. decreció.</a:t>
            </a:r>
          </a:p>
          <a:p>
            <a:pPr lvl="1" eaLnBrk="1" hangingPunct="1">
              <a:defRPr/>
            </a:pPr>
            <a:r>
              <a:rPr lang="en-US" sz="2800" smtClean="0"/>
              <a:t>Alta /baja relación K:Na, disminuye % sup.</a:t>
            </a:r>
          </a:p>
          <a:p>
            <a:pPr eaLnBrk="1" hangingPunct="1">
              <a:defRPr/>
            </a:pPr>
            <a:r>
              <a:rPr lang="en-US" sz="2800" smtClean="0"/>
              <a:t>Boyd: Relación Na:K de 25-33 :1.</a:t>
            </a:r>
          </a:p>
          <a:p>
            <a:pPr eaLnBrk="1" hangingPunct="1">
              <a:defRPr/>
            </a:pPr>
            <a:r>
              <a:rPr lang="en-US" sz="2800" smtClean="0"/>
              <a:t>HBOI / Ecuador : 18:1.</a:t>
            </a:r>
          </a:p>
          <a:p>
            <a:pPr eaLnBrk="1" hangingPunct="1">
              <a:defRPr/>
            </a:pPr>
            <a:r>
              <a:rPr lang="en-US" sz="2800" smtClean="0"/>
              <a:t>Menos de 5:1 alta mortalidad.</a:t>
            </a:r>
            <a:endParaRPr lang="es-ES_tradnl" sz="2800" smtClean="0"/>
          </a:p>
        </p:txBody>
      </p:sp>
      <p:pic>
        <p:nvPicPr>
          <p:cNvPr id="10650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16788" y="0"/>
            <a:ext cx="1827212" cy="147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Na vs K</a:t>
            </a:r>
            <a:endParaRPr lang="es-ES_tradnl" smtClean="0"/>
          </a:p>
        </p:txBody>
      </p:sp>
      <p:graphicFrame>
        <p:nvGraphicFramePr>
          <p:cNvPr id="10242" name="Object 0"/>
          <p:cNvGraphicFramePr>
            <a:graphicFrameLocks noChangeAspect="1"/>
          </p:cNvGraphicFramePr>
          <p:nvPr>
            <p:ph type="chart" idx="1"/>
          </p:nvPr>
        </p:nvGraphicFramePr>
        <p:xfrm>
          <a:off x="1169988" y="1966913"/>
          <a:ext cx="7772400" cy="4073525"/>
        </p:xfrm>
        <a:graphic>
          <a:graphicData uri="http://schemas.openxmlformats.org/presentationml/2006/ole">
            <p:oleObj spid="_x0000_s10242" name="Chart" r:id="rId3" imgW="7086961" imgH="3715112" progId="Excel.Chart.8">
              <p:embed/>
            </p:oleObj>
          </a:graphicData>
        </a:graphic>
      </p:graphicFrame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563813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7010400" y="5743575"/>
            <a:ext cx="9144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rgbClr val="FF0000"/>
                </a:solidFill>
              </a:rPr>
              <a:t>Na=144</a:t>
            </a:r>
          </a:p>
          <a:p>
            <a:r>
              <a:rPr lang="en-US" sz="1600">
                <a:solidFill>
                  <a:srgbClr val="FF0000"/>
                </a:solidFill>
              </a:rPr>
              <a:t>K=61</a:t>
            </a:r>
            <a:endParaRPr lang="es-ES_tradnl" sz="1600">
              <a:solidFill>
                <a:srgbClr val="FF0000"/>
              </a:solidFill>
            </a:endParaRP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7924800" y="5715000"/>
            <a:ext cx="9144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rgbClr val="FF0000"/>
                </a:solidFill>
              </a:rPr>
              <a:t>Na=144</a:t>
            </a:r>
          </a:p>
          <a:p>
            <a:r>
              <a:rPr lang="en-US" sz="1600">
                <a:solidFill>
                  <a:srgbClr val="FF0000"/>
                </a:solidFill>
              </a:rPr>
              <a:t>K=6</a:t>
            </a:r>
            <a:endParaRPr lang="es-ES_tradnl" sz="16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zure">
  <a:themeElements>
    <a:clrScheme name="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Azur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C:\Archivos de programa\Microsoft Office\Templates\Presentation Designs\Azure.pot</Template>
  <TotalTime>1211</TotalTime>
  <Words>6902</Words>
  <Application>Microsoft PowerPoint</Application>
  <PresentationFormat>Presentación en pantalla (4:3)</PresentationFormat>
  <Paragraphs>1073</Paragraphs>
  <Slides>148</Slides>
  <Notes>84</Notes>
  <HiddenSlides>0</HiddenSlides>
  <MMClips>0</MMClips>
  <ScaleCrop>false</ScaleCrop>
  <HeadingPairs>
    <vt:vector size="10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Vínculos</vt:lpstr>
      </vt:variant>
      <vt:variant>
        <vt:i4>4</vt:i4>
      </vt:variant>
      <vt:variant>
        <vt:lpstr>Servidores OLE incrustados</vt:lpstr>
      </vt:variant>
      <vt:variant>
        <vt:i4>4</vt:i4>
      </vt:variant>
      <vt:variant>
        <vt:lpstr>Títulos de diapositiva</vt:lpstr>
      </vt:variant>
      <vt:variant>
        <vt:i4>148</vt:i4>
      </vt:variant>
    </vt:vector>
  </HeadingPairs>
  <TitlesOfParts>
    <vt:vector size="161" baseType="lpstr">
      <vt:lpstr>Times New Roman</vt:lpstr>
      <vt:lpstr>Arial</vt:lpstr>
      <vt:lpstr>Wingdings</vt:lpstr>
      <vt:lpstr>Arial Narrow</vt:lpstr>
      <vt:lpstr>Azure</vt:lpstr>
      <vt:lpstr>C:\Documents and Settings\Administrador\Mis documentos\Cultivo de Camaron Inland\Calculos.xls!CostoInstalacion!R4C1:R26C4</vt:lpstr>
      <vt:lpstr>C:\Documents and Settings\Administrador\Mis documentos\Cultivo de Camaron Inland\Calculos.xls!CostoInstalacion!R28C1:R47C4</vt:lpstr>
      <vt:lpstr>C:\Documents and Settings\Administrador\Mis documentos\Cultivo de Camaron Inland\Calculos.xls!CostoOperacion!R1C1:R17C5</vt:lpstr>
      <vt:lpstr>C:\Documents and Settings\Administrador\Mis documentos\Cultivo de Camaron Inland\CALCULOS.XLS!CostoOperacion!R19C1:R36C5</vt:lpstr>
      <vt:lpstr>Microsoft Excel Chart</vt:lpstr>
      <vt:lpstr>Microsoft Excel Worksheet</vt:lpstr>
      <vt:lpstr>Lotus Freelance 96 Dibujo</vt:lpstr>
      <vt:lpstr>Microsoft Equation 3.0</vt:lpstr>
      <vt:lpstr>Cultivo De Camaron Tierra Adentro – Clase 1</vt:lpstr>
      <vt:lpstr>Fabrizio Marcillo Morla</vt:lpstr>
      <vt:lpstr>Antecedentes Del Cultivo</vt:lpstr>
      <vt:lpstr>Antecedentes Del Cultivo</vt:lpstr>
      <vt:lpstr>Experiencia Extranjera</vt:lpstr>
      <vt:lpstr>Experiencia Extranjera</vt:lpstr>
      <vt:lpstr>Cambio Actividad Fincas Tierras Altas (2001)</vt:lpstr>
      <vt:lpstr>Situación Camaroneras Tierras Altas (2002)</vt:lpstr>
      <vt:lpstr>Ventajas Del Cultivo </vt:lpstr>
      <vt:lpstr>Ventajas Del Cultivo  </vt:lpstr>
      <vt:lpstr>Experiencias En Agua Dulce</vt:lpstr>
      <vt:lpstr>Experiencias En Agua Dulce</vt:lpstr>
      <vt:lpstr>Tolerencia De Vegetación A La Salinidad</vt:lpstr>
      <vt:lpstr>Diapositiva 14</vt:lpstr>
      <vt:lpstr>Diapositiva 15</vt:lpstr>
      <vt:lpstr>Diapositiva 16</vt:lpstr>
      <vt:lpstr>Diapositiva 17</vt:lpstr>
      <vt:lpstr>Cultivo Tierra Adentro  PORQUE?</vt:lpstr>
      <vt:lpstr>Exportaciones Camarón Ecuador</vt:lpstr>
      <vt:lpstr>Efectos WSSV En Industria Acuícola</vt:lpstr>
      <vt:lpstr>CRISIS= Peligro + Oportunidad </vt:lpstr>
      <vt:lpstr>Cultivo Tierra Adentro: Porque?</vt:lpstr>
      <vt:lpstr>Cultivo Tierra Adentro: Porque?</vt:lpstr>
      <vt:lpstr>Diapositiva 24</vt:lpstr>
      <vt:lpstr>Diapositiva 25</vt:lpstr>
      <vt:lpstr>Cultivo Intensivo, Porque?</vt:lpstr>
      <vt:lpstr>Análisis FODA</vt:lpstr>
      <vt:lpstr>Fortalezas</vt:lpstr>
      <vt:lpstr>Industria De Apoyo E Infraestructura</vt:lpstr>
      <vt:lpstr>Técnicos y Mano de Obra Capacitada</vt:lpstr>
      <vt:lpstr>Técnicas Para Cultivo Intensivo  Y En Agua Dulce Validadas</vt:lpstr>
      <vt:lpstr>Prestigio y Experiencia País</vt:lpstr>
      <vt:lpstr>Especie Acepta Condiciones Cultivo</vt:lpstr>
      <vt:lpstr>Rangos De Calidad De Agua Recomendados Para Cultivo Camarón </vt:lpstr>
      <vt:lpstr>Mayor Bioseguridad</vt:lpstr>
      <vt:lpstr>Mejor Uso Recursos y Mayores Inversiones</vt:lpstr>
      <vt:lpstr>Debilidades</vt:lpstr>
      <vt:lpstr>Alta Inversión Necesaria</vt:lpstr>
      <vt:lpstr>Costos Construcción 15Has</vt:lpstr>
      <vt:lpstr>Costos Construcción 15Has</vt:lpstr>
      <vt:lpstr>Costos Operación (1)</vt:lpstr>
      <vt:lpstr>Costos Operación (2)</vt:lpstr>
      <vt:lpstr>Desconocimiento Requerimientos iónicos  mínimos de P. vannamei</vt:lpstr>
      <vt:lpstr>Uso de Sales</vt:lpstr>
      <vt:lpstr>Falta De Fuente Confiable De Semilla Libre De WSSV</vt:lpstr>
      <vt:lpstr>No Se Ha Logrado Impedir WSSV</vt:lpstr>
      <vt:lpstr>Diapositiva 47</vt:lpstr>
      <vt:lpstr>Oportunidades</vt:lpstr>
      <vt:lpstr>Bajos Costos Insumos</vt:lpstr>
      <vt:lpstr>Decreto Ejecutivo 1952-A</vt:lpstr>
      <vt:lpstr>Menor Peligro Impactos Ambientales Y Socio Económicos.</vt:lpstr>
      <vt:lpstr>Amenazas</vt:lpstr>
      <vt:lpstr>Falta Financiamiento Y Riesgo País</vt:lpstr>
      <vt:lpstr>Precios Bajos Camarón</vt:lpstr>
      <vt:lpstr>Perdida Diferenciación</vt:lpstr>
      <vt:lpstr>Falta Apoyo En Investigación Aplicada Por Gobierno</vt:lpstr>
      <vt:lpstr>Percepción Camarón = Sal</vt:lpstr>
      <vt:lpstr>Tramites Engorrosos y Falta Regulaciones Complementarias</vt:lpstr>
      <vt:lpstr>Intereses Político - Económicos</vt:lpstr>
      <vt:lpstr>Estrategias A Futuro </vt:lpstr>
      <vt:lpstr>No Sal</vt:lpstr>
      <vt:lpstr>Camarón Ecológico</vt:lpstr>
      <vt:lpstr>Sistema “Pollo”</vt:lpstr>
      <vt:lpstr>Uso Liners e Invernaderos</vt:lpstr>
      <vt:lpstr>Manejo De N Y  Materia Orgánica</vt:lpstr>
      <vt:lpstr>Manejo De N Y  Materia Orgánica</vt:lpstr>
      <vt:lpstr>CLASE 2</vt:lpstr>
      <vt:lpstr>Requerimientos De Calidad De Agua P. vannamei</vt:lpstr>
      <vt:lpstr>Regulación Osmótica</vt:lpstr>
      <vt:lpstr>Presión Osmótica Interna Y Del Medio</vt:lpstr>
      <vt:lpstr>Trabajo Osmótico Y Metabolismo</vt:lpstr>
      <vt:lpstr>Regulación Osmótica</vt:lpstr>
      <vt:lpstr>Regulación Osmótica</vt:lpstr>
      <vt:lpstr>Branquias</vt:lpstr>
      <vt:lpstr>Celulas Gruesas En Branquias De Cangrejo</vt:lpstr>
      <vt:lpstr>Célula Gruesa En Branquia De Jaiba (C. sapidus)</vt:lpstr>
      <vt:lpstr>Intestino</vt:lpstr>
      <vt:lpstr>Organos Excretores</vt:lpstr>
      <vt:lpstr>Organos Excretores</vt:lpstr>
      <vt:lpstr>Requerimientos Iónicos Y De Sales Para P. vannamei</vt:lpstr>
      <vt:lpstr>Requerimientos de Salinidad</vt:lpstr>
      <vt:lpstr>Diapositiva 82</vt:lpstr>
      <vt:lpstr>Requerimientos de Salinidad</vt:lpstr>
      <vt:lpstr>Requerimientos de Salinidad</vt:lpstr>
      <vt:lpstr>Bacterias Filamentosas</vt:lpstr>
      <vt:lpstr>Efecto De Edad En Supervivencia A Distintas Salinidades</vt:lpstr>
      <vt:lpstr>Requerimientos De Iones</vt:lpstr>
      <vt:lpstr>Requerimiento Iónico Según Boyd</vt:lpstr>
      <vt:lpstr>Requerimiento Iónico Según Boyd</vt:lpstr>
      <vt:lpstr>Requerimientio Iónico HBOI</vt:lpstr>
      <vt:lpstr>Requerimientio Iónico HBOI</vt:lpstr>
      <vt:lpstr>Na vs K</vt:lpstr>
      <vt:lpstr>Salinidad</vt:lpstr>
      <vt:lpstr>Cloruros</vt:lpstr>
      <vt:lpstr>ClNa vs ClK</vt:lpstr>
      <vt:lpstr>Sodio</vt:lpstr>
      <vt:lpstr>ClNa vs ClK</vt:lpstr>
      <vt:lpstr>Potasio</vt:lpstr>
      <vt:lpstr>Na vs K</vt:lpstr>
      <vt:lpstr>Calcio y Magnesio</vt:lpstr>
      <vt:lpstr>Efectos de Ca y Mg</vt:lpstr>
      <vt:lpstr>Efectos de Ca y Na</vt:lpstr>
      <vt:lpstr>Dureza</vt:lpstr>
      <vt:lpstr>Alcalinidad</vt:lpstr>
      <vt:lpstr>CO2</vt:lpstr>
      <vt:lpstr>pH</vt:lpstr>
      <vt:lpstr>El peso de organismos que se puede producir depende de la capacidad del agua para producir fitoplancton” </vt:lpstr>
      <vt:lpstr>Diapositiva 108</vt:lpstr>
      <vt:lpstr>Variación de los niveles de Amonia, nitrito y nitrato en respuesta a la oxidación bacteriana en el tiempo (Shilo and Rimon, 1982).</vt:lpstr>
      <vt:lpstr>Diapositiva 110</vt:lpstr>
      <vt:lpstr>Diapositiva 111</vt:lpstr>
      <vt:lpstr>Diapositiva 112</vt:lpstr>
      <vt:lpstr>Diapositiva 113</vt:lpstr>
      <vt:lpstr>Diapositiva 114</vt:lpstr>
      <vt:lpstr>Diapositiva 115</vt:lpstr>
      <vt:lpstr>Diapositiva 116</vt:lpstr>
      <vt:lpstr>Diapositiva 117</vt:lpstr>
      <vt:lpstr>Diapositiva 118</vt:lpstr>
      <vt:lpstr>Diapositiva 119</vt:lpstr>
      <vt:lpstr>Diapositiva 120</vt:lpstr>
      <vt:lpstr>Relación entre la productividad fitoplanctónica y la Alcalinidad total en piscinas fertilizadas y no fertilizadas en Auburn, AL. (Boyd, 1990)</vt:lpstr>
      <vt:lpstr>Diapositiva 122</vt:lpstr>
      <vt:lpstr>Diapositiva 123</vt:lpstr>
      <vt:lpstr>Diapositiva 124</vt:lpstr>
      <vt:lpstr>Temperatura</vt:lpstr>
      <vt:lpstr>Oxigeno Disuelto</vt:lpstr>
      <vt:lpstr>Amonia</vt:lpstr>
      <vt:lpstr>Nitrito</vt:lpstr>
      <vt:lpstr>Nitrato</vt:lpstr>
      <vt:lpstr>Nitrificación</vt:lpstr>
      <vt:lpstr>H2S</vt:lpstr>
      <vt:lpstr>Hierro</vt:lpstr>
      <vt:lpstr>Metales pesados</vt:lpstr>
      <vt:lpstr>Pesticidas</vt:lpstr>
      <vt:lpstr>Métodos Determinación Salinidad (1)</vt:lpstr>
      <vt:lpstr>Métodos Determinación Salinidad (2)</vt:lpstr>
      <vt:lpstr>Métodos Determinación Salinidad (3)</vt:lpstr>
      <vt:lpstr>Comprobación Análisis Agua</vt:lpstr>
      <vt:lpstr>Pesos Equivalentes</vt:lpstr>
      <vt:lpstr>Análisis Aguas Pozos</vt:lpstr>
      <vt:lpstr>Composición Relativa Agua</vt:lpstr>
      <vt:lpstr>Factores Ambientales (1)</vt:lpstr>
      <vt:lpstr>Factores Ambientales (2)</vt:lpstr>
      <vt:lpstr>Composición De Salmueras De  Agua De Mar (En %)</vt:lpstr>
      <vt:lpstr>Precipitación De Sales  A Distintas Salinidades</vt:lpstr>
      <vt:lpstr>Precipitación Sales Durante Concentración Agua Salada</vt:lpstr>
      <vt:lpstr>Aparato Para Disolución De Sal</vt:lpstr>
      <vt:lpstr>Aplicación De Sal</vt:lpstr>
    </vt:vector>
  </TitlesOfParts>
  <Company>Barcillo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Barcillo Barzinister</dc:creator>
  <cp:lastModifiedBy>Administrador</cp:lastModifiedBy>
  <cp:revision>186</cp:revision>
  <cp:lastPrinted>1601-01-01T00:00:00Z</cp:lastPrinted>
  <dcterms:created xsi:type="dcterms:W3CDTF">2002-07-19T11:47:45Z</dcterms:created>
  <dcterms:modified xsi:type="dcterms:W3CDTF">2010-01-28T17:11:58Z</dcterms:modified>
</cp:coreProperties>
</file>